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80" r:id="rId1"/>
  </p:sldMasterIdLst>
  <p:notesMasterIdLst>
    <p:notesMasterId r:id="rId13"/>
  </p:notesMasterIdLst>
  <p:sldIdLst>
    <p:sldId id="266" r:id="rId2"/>
    <p:sldId id="263" r:id="rId3"/>
    <p:sldId id="276" r:id="rId4"/>
    <p:sldId id="257" r:id="rId5"/>
    <p:sldId id="274" r:id="rId6"/>
    <p:sldId id="258" r:id="rId7"/>
    <p:sldId id="269" r:id="rId8"/>
    <p:sldId id="275" r:id="rId9"/>
    <p:sldId id="277" r:id="rId10"/>
    <p:sldId id="264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58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7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33BA-66D6-E190-0410-77B932AF2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3722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A962-3AAC-3B82-0C01-F2793670F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000" y="2098800"/>
            <a:ext cx="4690800" cy="3571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74386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+mn-lt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B3F29-75B8-BD6C-204A-CAA4C9B12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01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58000"/>
            <a:ext cx="7632704" cy="40570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1800"/>
            </a:lvl1pPr>
          </a:lstStyle>
          <a:p>
            <a:r>
              <a:rPr lang="en-GB" noProof="0" dirty="0">
                <a:solidFill>
                  <a:srgbClr val="2C90CF"/>
                </a:solidFill>
              </a:rPr>
              <a:t>Question1?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  <a:br>
              <a:rPr lang="en-GB" dirty="0"/>
            </a:br>
            <a:endParaRPr lang="en-GB" dirty="0"/>
          </a:p>
          <a:p>
            <a:r>
              <a:rPr lang="en-GB" noProof="0" dirty="0">
                <a:solidFill>
                  <a:srgbClr val="2C90CF"/>
                </a:solidFill>
              </a:rPr>
              <a:t>Question2?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  <a:br>
              <a:rPr lang="en-GB" dirty="0"/>
            </a:br>
            <a:endParaRPr lang="en-GB" dirty="0"/>
          </a:p>
          <a:p>
            <a:r>
              <a:rPr lang="en-GB" noProof="0" dirty="0">
                <a:solidFill>
                  <a:srgbClr val="2C90CF"/>
                </a:solidFill>
              </a:rPr>
              <a:t>Question3?</a:t>
            </a:r>
            <a:endParaRPr lang="en-GB" dirty="0"/>
          </a:p>
          <a:p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</a:p>
          <a:p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561975"/>
            <a:ext cx="7632700" cy="110331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425BB-4AFC-0A7F-D69B-AFD558616BAD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C4D40-64AF-619A-26D2-BCFCF400D637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</p:spTree>
    <p:extLst>
      <p:ext uri="{BB962C8B-B14F-4D97-AF65-F5344CB8AC3E}">
        <p14:creationId xmlns:p14="http://schemas.microsoft.com/office/powerpoint/2010/main" val="95435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47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84" r:id="rId3"/>
    <p:sldLayoutId id="2147483690" r:id="rId4"/>
    <p:sldLayoutId id="2147483694" r:id="rId5"/>
    <p:sldLayoutId id="2147483665" r:id="rId6"/>
    <p:sldLayoutId id="2147483667" r:id="rId7"/>
    <p:sldLayoutId id="2147483698" r:id="rId8"/>
    <p:sldLayoutId id="2147483699" r:id="rId9"/>
    <p:sldLayoutId id="2147483700" r:id="rId10"/>
    <p:sldLayoutId id="2147483686" r:id="rId11"/>
    <p:sldLayoutId id="2147483696" r:id="rId12"/>
    <p:sldLayoutId id="2147483687" r:id="rId13"/>
    <p:sldLayoutId id="2147483697" r:id="rId14"/>
    <p:sldLayoutId id="2147483674" r:id="rId15"/>
    <p:sldLayoutId id="2147483688" r:id="rId16"/>
    <p:sldLayoutId id="2147483701" r:id="rId17"/>
    <p:sldLayoutId id="214748369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neesheparkinson@gmail.com" TargetMode="External"/><Relationship Id="rId2" Type="http://schemas.openxmlformats.org/officeDocument/2006/relationships/hyperlink" Target="mailto:davis_k@wustl.ed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5" y="3256767"/>
            <a:ext cx="5437188" cy="2944008"/>
          </a:xfrm>
        </p:spPr>
        <p:txBody>
          <a:bodyPr anchor="t">
            <a:normAutofit/>
          </a:bodyPr>
          <a:lstStyle/>
          <a:p>
            <a:r>
              <a:rPr lang="en-GB" dirty="0"/>
              <a:t>Kneeshe Parkinson, C-CHW, BA</a:t>
            </a:r>
          </a:p>
        </p:txBody>
      </p:sp>
      <p:pic>
        <p:nvPicPr>
          <p:cNvPr id="8" name="Picture 7" descr="A light bulb with drawings on it">
            <a:extLst>
              <a:ext uri="{FF2B5EF4-FFF2-40B4-BE49-F238E27FC236}">
                <a16:creationId xmlns:a16="http://schemas.microsoft.com/office/drawing/2014/main" id="{520FEF1C-D549-2AB9-5174-052444493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r="2613" b="3"/>
          <a:stretch/>
        </p:blipFill>
        <p:spPr>
          <a:xfrm>
            <a:off x="6311903" y="441325"/>
            <a:ext cx="5437188" cy="575945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</p:spPr>
        <p:txBody>
          <a:bodyPr anchor="b">
            <a:normAutofit/>
          </a:bodyPr>
          <a:lstStyle/>
          <a:p>
            <a:r>
              <a:rPr lang="en-GB" dirty="0"/>
              <a:t>Impact: Beyond the numbers</a:t>
            </a:r>
          </a:p>
        </p:txBody>
      </p:sp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28A6050-58BA-FBFE-267A-D6E38DC52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5" y="3256767"/>
            <a:ext cx="5437188" cy="2944008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719E9-DEE5-AD41-99DD-439B9AF6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</p:spPr>
        <p:txBody>
          <a:bodyPr anchor="b">
            <a:normAutofit/>
          </a:bodyPr>
          <a:lstStyle/>
          <a:p>
            <a:r>
              <a:rPr lang="en-GB" dirty="0"/>
              <a:t>The Call TO ACTION </a:t>
            </a:r>
          </a:p>
        </p:txBody>
      </p:sp>
      <p:pic>
        <p:nvPicPr>
          <p:cNvPr id="6" name="Picture 5" descr="Couple holding hands">
            <a:extLst>
              <a:ext uri="{FF2B5EF4-FFF2-40B4-BE49-F238E27FC236}">
                <a16:creationId xmlns:a16="http://schemas.microsoft.com/office/drawing/2014/main" id="{42898D40-A508-95A4-62EE-BAD8A0CC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800" y="1847227"/>
            <a:ext cx="4734000" cy="3159945"/>
          </a:xfrm>
          <a:prstGeom prst="rect">
            <a:avLst/>
          </a:prstGeom>
          <a:noFill/>
        </p:spPr>
      </p:pic>
      <p:pic>
        <p:nvPicPr>
          <p:cNvPr id="8" name="Picture 7" descr="Portrait of two women smiling">
            <a:extLst>
              <a:ext uri="{FF2B5EF4-FFF2-40B4-BE49-F238E27FC236}">
                <a16:creationId xmlns:a16="http://schemas.microsoft.com/office/drawing/2014/main" id="{F39BE143-100D-A671-4E34-0DCD5F80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3625980"/>
            <a:ext cx="3700363" cy="2466909"/>
          </a:xfrm>
          <a:prstGeom prst="rect">
            <a:avLst/>
          </a:prstGeom>
        </p:spPr>
      </p:pic>
      <p:pic>
        <p:nvPicPr>
          <p:cNvPr id="11" name="Picture 10" descr="Two woman smiling">
            <a:extLst>
              <a:ext uri="{FF2B5EF4-FFF2-40B4-BE49-F238E27FC236}">
                <a16:creationId xmlns:a16="http://schemas.microsoft.com/office/drawing/2014/main" id="{595D0ACD-0A39-0ABA-EE8B-A5D9AD9BE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404" y="183203"/>
            <a:ext cx="2848720" cy="1900091"/>
          </a:xfrm>
          <a:prstGeom prst="rect">
            <a:avLst/>
          </a:prstGeom>
        </p:spPr>
      </p:pic>
      <p:pic>
        <p:nvPicPr>
          <p:cNvPr id="13" name="Picture 12" descr="Mother kissing baby girl">
            <a:extLst>
              <a:ext uri="{FF2B5EF4-FFF2-40B4-BE49-F238E27FC236}">
                <a16:creationId xmlns:a16="http://schemas.microsoft.com/office/drawing/2014/main" id="{45BA119E-4B10-8589-4953-57E43E7CB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003" y="4410258"/>
            <a:ext cx="2655839" cy="17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4A9785-5714-F747-B084-91CE0A734F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5" y="2470115"/>
            <a:ext cx="5437188" cy="372358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400" dirty="0"/>
              <a:t>Kneeshe Parkinson, C-CHW, BA 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Email address: </a:t>
            </a:r>
            <a:r>
              <a:rPr lang="en-GB" sz="1400" dirty="0">
                <a:hlinkClick r:id="rId2"/>
              </a:rPr>
              <a:t>davis_k@wustl.edu</a:t>
            </a:r>
            <a:endParaRPr lang="en-GB" sz="1400" noProof="0" dirty="0"/>
          </a:p>
          <a:p>
            <a:pPr>
              <a:lnSpc>
                <a:spcPct val="90000"/>
              </a:lnSpc>
            </a:pPr>
            <a:r>
              <a:rPr lang="en-GB" sz="1400" dirty="0"/>
              <a:t>Or 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LinkedIn Kneeshe Parkinson </a:t>
            </a:r>
          </a:p>
          <a:p>
            <a:pPr>
              <a:lnSpc>
                <a:spcPct val="90000"/>
              </a:lnSpc>
            </a:pPr>
            <a:r>
              <a:rPr lang="en-GB" sz="1400" noProof="0" dirty="0">
                <a:hlinkClick r:id="rId3"/>
              </a:rPr>
              <a:t>Kneesheparkinson@gmail.com</a:t>
            </a:r>
            <a:r>
              <a:rPr lang="en-GB" sz="1400" noProof="0" dirty="0"/>
              <a:t> </a:t>
            </a:r>
          </a:p>
          <a:p>
            <a:pPr>
              <a:lnSpc>
                <a:spcPct val="90000"/>
              </a:lnSpc>
            </a:pPr>
            <a:r>
              <a:rPr lang="en-GB" sz="1700" dirty="0"/>
              <a:t>Book Launch: “ The Battle of Choices” </a:t>
            </a:r>
          </a:p>
          <a:p>
            <a:pPr>
              <a:lnSpc>
                <a:spcPct val="90000"/>
              </a:lnSpc>
            </a:pPr>
            <a:r>
              <a:rPr lang="en-GB" sz="1400" noProof="0" dirty="0"/>
              <a:t>Navigating Life</a:t>
            </a:r>
            <a:r>
              <a:rPr lang="en-GB" sz="1400" dirty="0"/>
              <a:t>’s Crossroads and Consequences </a:t>
            </a:r>
          </a:p>
          <a:p>
            <a:pPr>
              <a:lnSpc>
                <a:spcPct val="90000"/>
              </a:lnSpc>
            </a:pPr>
            <a:endParaRPr lang="en-US" sz="1700" b="1" noProof="0"/>
          </a:p>
          <a:p>
            <a:pPr>
              <a:lnSpc>
                <a:spcPct val="90000"/>
              </a:lnSpc>
            </a:pPr>
            <a:r>
              <a:rPr lang="en-US" sz="1700" b="1" noProof="0"/>
              <a:t>“</a:t>
            </a:r>
            <a:r>
              <a:rPr lang="en-US" sz="1700" b="1" noProof="0" dirty="0"/>
              <a:t>Never forget the person beyond the numbers”</a:t>
            </a:r>
          </a:p>
          <a:p>
            <a:pPr>
              <a:lnSpc>
                <a:spcPct val="90000"/>
              </a:lnSpc>
            </a:pPr>
            <a:endParaRPr lang="en-GB" sz="17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2C8569-D4EF-EE4A-9FD3-DBFF555C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</p:spPr>
        <p:txBody>
          <a:bodyPr anchor="b">
            <a:normAutofit/>
          </a:bodyPr>
          <a:lstStyle/>
          <a:p>
            <a:r>
              <a:rPr lang="en-GB" dirty="0"/>
              <a:t>Thank You !</a:t>
            </a:r>
            <a:br>
              <a:rPr lang="en-GB" dirty="0"/>
            </a:br>
            <a:endParaRPr lang="en-GB" noProof="0" dirty="0"/>
          </a:p>
        </p:txBody>
      </p:sp>
      <p:pic>
        <p:nvPicPr>
          <p:cNvPr id="18" name="Picture Placeholder 17" descr="A person smiling at camera">
            <a:extLst>
              <a:ext uri="{FF2B5EF4-FFF2-40B4-BE49-F238E27FC236}">
                <a16:creationId xmlns:a16="http://schemas.microsoft.com/office/drawing/2014/main" id="{15416393-EDD3-3B01-487B-4F6FF8FA4E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5341" r="-2" b="30090"/>
          <a:stretch/>
        </p:blipFill>
        <p:spPr>
          <a:xfrm>
            <a:off x="6310800" y="1137600"/>
            <a:ext cx="4734000" cy="4579200"/>
          </a:xfrm>
          <a:noFill/>
        </p:spPr>
      </p:pic>
    </p:spTree>
    <p:extLst>
      <p:ext uri="{BB962C8B-B14F-4D97-AF65-F5344CB8AC3E}">
        <p14:creationId xmlns:p14="http://schemas.microsoft.com/office/powerpoint/2010/main" val="296995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79C9C-27DA-4E26-308B-4C37389E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474" y="2058000"/>
            <a:ext cx="7212531" cy="4057050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2C535463-6810-195B-78FF-59926158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561975"/>
            <a:ext cx="7632700" cy="1103314"/>
          </a:xfrm>
        </p:spPr>
        <p:txBody>
          <a:bodyPr/>
          <a:lstStyle/>
          <a:p>
            <a:r>
              <a:rPr lang="en-US" dirty="0"/>
              <a:t>What we are know for</a:t>
            </a:r>
          </a:p>
        </p:txBody>
      </p:sp>
    </p:spTree>
    <p:extLst>
      <p:ext uri="{BB962C8B-B14F-4D97-AF65-F5344CB8AC3E}">
        <p14:creationId xmlns:p14="http://schemas.microsoft.com/office/powerpoint/2010/main" val="272134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Sea of hands in the middle">
            <a:extLst>
              <a:ext uri="{FF2B5EF4-FFF2-40B4-BE49-F238E27FC236}">
                <a16:creationId xmlns:a16="http://schemas.microsoft.com/office/drawing/2014/main" id="{85F3E691-71D8-2858-8951-329AD35FE0B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6763" r="1" b="12692"/>
          <a:stretch/>
        </p:blipFill>
        <p:spPr>
          <a:xfrm>
            <a:off x="3976381" y="2094114"/>
            <a:ext cx="3846663" cy="206814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E3BC82-1951-C8F3-AB50-083E93AD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</p:spPr>
        <p:txBody>
          <a:bodyPr anchor="t">
            <a:normAutofit/>
          </a:bodyPr>
          <a:lstStyle/>
          <a:p>
            <a:r>
              <a:rPr lang="en-US" dirty="0"/>
              <a:t>Community Health Worker-</a:t>
            </a:r>
            <a:r>
              <a:rPr lang="en-US" dirty="0" err="1"/>
              <a:t>Cetified</a:t>
            </a:r>
            <a:endParaRPr lang="en-US" dirty="0"/>
          </a:p>
        </p:txBody>
      </p:sp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0E6BEA3C-E324-357A-2B18-C7658C65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659" y="1978655"/>
            <a:ext cx="2847975" cy="1609725"/>
          </a:xfrm>
          <a:prstGeom prst="rect">
            <a:avLst/>
          </a:prstGeom>
        </p:spPr>
      </p:pic>
      <p:pic>
        <p:nvPicPr>
          <p:cNvPr id="19" name="Picture 18" descr="A logo with a red ribbon&#10;&#10;Description automatically generated">
            <a:extLst>
              <a:ext uri="{FF2B5EF4-FFF2-40B4-BE49-F238E27FC236}">
                <a16:creationId xmlns:a16="http://schemas.microsoft.com/office/drawing/2014/main" id="{4E04CD47-2F5F-BC36-861D-D2100F0CF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459" y="4261361"/>
            <a:ext cx="1444633" cy="13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8285-DD14-CF47-9ADD-FC1A9D5F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Who was Helena Hatch?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E0A4A8-88FB-E1BF-5A03-D6F20E961F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84477" y="1555789"/>
            <a:ext cx="6096528" cy="418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1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51F59-A79F-3420-2E54-F7E9D1422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98" r="1" b="29549"/>
          <a:stretch/>
        </p:blipFill>
        <p:spPr>
          <a:xfrm>
            <a:off x="4116388" y="2058000"/>
            <a:ext cx="7632704" cy="4057050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2C535463-6810-195B-78FF-59926158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561975"/>
            <a:ext cx="7632700" cy="1103314"/>
          </a:xfrm>
        </p:spPr>
        <p:txBody>
          <a:bodyPr anchor="t">
            <a:normAutofit/>
          </a:bodyPr>
          <a:lstStyle/>
          <a:p>
            <a:r>
              <a:rPr lang="en-US" dirty="0"/>
              <a:t>In the Beginning…1997</a:t>
            </a:r>
          </a:p>
        </p:txBody>
      </p:sp>
    </p:spTree>
    <p:extLst>
      <p:ext uri="{BB962C8B-B14F-4D97-AF65-F5344CB8AC3E}">
        <p14:creationId xmlns:p14="http://schemas.microsoft.com/office/powerpoint/2010/main" val="373816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512588-AD71-A541-8C67-D48304F186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In the beginning of the epidemic mother’s where afraid to have children. Due to possible transmission from mom to baby.</a:t>
            </a:r>
          </a:p>
          <a:p>
            <a:r>
              <a:rPr lang="en-GB" dirty="0"/>
              <a:t>Kneeshe, was able to have a successful healthily baby girl in 2002 </a:t>
            </a:r>
          </a:p>
          <a:p>
            <a:r>
              <a:rPr lang="en-GB" dirty="0"/>
              <a:t>Mariah Senior in college, HIV - ; future Anaesthesiologist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6D1EF3-464C-2441-9B81-0D92458A9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Journey over 2 Decades</a:t>
            </a:r>
            <a:endParaRPr lang="en-GB" noProof="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30C3E87-8E47-71EE-42A3-8C095A1F4A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552" b="15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25E38-2AC0-A033-2EA4-93043AD94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878638"/>
            <a:ext cx="2010991" cy="21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7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in purple shirt&#10;&#10;Description automatically generated">
            <a:extLst>
              <a:ext uri="{FF2B5EF4-FFF2-40B4-BE49-F238E27FC236}">
                <a16:creationId xmlns:a16="http://schemas.microsoft.com/office/drawing/2014/main" id="{E4B3842C-FAE7-B08D-9A7A-DF4F6D04130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/>
        </p:blipFill>
        <p:spPr>
          <a:xfrm>
            <a:off x="2240466" y="1764582"/>
            <a:ext cx="7295441" cy="4103687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381C041-17DA-9120-4B84-2584CD3E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</p:spPr>
        <p:txBody>
          <a:bodyPr anchor="t">
            <a:normAutofit/>
          </a:bodyPr>
          <a:lstStyle/>
          <a:p>
            <a:pPr algn="ctr"/>
            <a:r>
              <a:rPr lang="en-GB" sz="4000" dirty="0"/>
              <a:t>Advocacy Movement </a:t>
            </a:r>
          </a:p>
        </p:txBody>
      </p:sp>
    </p:spTree>
    <p:extLst>
      <p:ext uri="{BB962C8B-B14F-4D97-AF65-F5344CB8AC3E}">
        <p14:creationId xmlns:p14="http://schemas.microsoft.com/office/powerpoint/2010/main" val="12844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5" y="3256767"/>
            <a:ext cx="5437188" cy="2944008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Life after switching from HIV Pill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6 injections a year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 Flexible treatment options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Long acting injectable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5" y="2302625"/>
            <a:ext cx="5437185" cy="791310"/>
          </a:xfrm>
        </p:spPr>
        <p:txBody>
          <a:bodyPr anchor="b">
            <a:normAutofit/>
          </a:bodyPr>
          <a:lstStyle/>
          <a:p>
            <a:r>
              <a:rPr lang="en-GB" dirty="0"/>
              <a:t>Taking a Breath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C1EE0-861C-F966-8DAB-603D835D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495" y="154169"/>
            <a:ext cx="4511916" cy="63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3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on a red carpet&#10;&#10;Description automatically generated">
            <a:extLst>
              <a:ext uri="{FF2B5EF4-FFF2-40B4-BE49-F238E27FC236}">
                <a16:creationId xmlns:a16="http://schemas.microsoft.com/office/drawing/2014/main" id="{A2D4C0A2-00A6-DEA1-F8AD-948C9558DD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16391" y="1844243"/>
            <a:ext cx="3077765" cy="41036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B55C1C-1C48-FF2B-B4FF-768C62F2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Pivotal Moments..</a:t>
            </a:r>
          </a:p>
        </p:txBody>
      </p:sp>
      <p:pic>
        <p:nvPicPr>
          <p:cNvPr id="7" name="Picture 6" descr="A person in a graduation gown">
            <a:extLst>
              <a:ext uri="{FF2B5EF4-FFF2-40B4-BE49-F238E27FC236}">
                <a16:creationId xmlns:a16="http://schemas.microsoft.com/office/drawing/2014/main" id="{D8D2CA4F-4234-A371-9087-BCAD4921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741" y="1844243"/>
            <a:ext cx="3163013" cy="42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1356"/>
      </p:ext>
    </p:extLst>
  </p:cSld>
  <p:clrMapOvr>
    <a:masterClrMapping/>
  </p:clrMapOvr>
</p:sld>
</file>

<file path=ppt/theme/theme1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IDS-2024-Speaker-Oral-Abstract-template_Verdana.pptx" id="{D9B97BF0-DB50-F745-BF0F-0D1A065B25FE}" vid="{B43CC7F5-5CDE-164C-97FD-C0B942123F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AIDS-2024-Speaker-Oral-Abstract-template_Verdana</Template>
  <TotalTime>4593</TotalTime>
  <Words>163</Words>
  <Application>Microsoft Office PowerPoint</Application>
  <PresentationFormat>Widescreen</PresentationFormat>
  <Paragraphs>31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Courier New</vt:lpstr>
      <vt:lpstr>IAS Ribbon Sans Bold</vt:lpstr>
      <vt:lpstr>IAS Ribbon Sans Regular</vt:lpstr>
      <vt:lpstr>Verdana</vt:lpstr>
      <vt:lpstr>Verdana Bold</vt:lpstr>
      <vt:lpstr>Wingdings</vt:lpstr>
      <vt:lpstr>IAS2023</vt:lpstr>
      <vt:lpstr>Impact: Beyond the numbers</vt:lpstr>
      <vt:lpstr>What we are know for</vt:lpstr>
      <vt:lpstr>Community Health Worker-Cetified</vt:lpstr>
      <vt:lpstr>Who was Helena Hatch?</vt:lpstr>
      <vt:lpstr>In the Beginning…1997</vt:lpstr>
      <vt:lpstr>The Journey over 2 Decades</vt:lpstr>
      <vt:lpstr>Advocacy Movement </vt:lpstr>
      <vt:lpstr>Taking a Breath </vt:lpstr>
      <vt:lpstr>The Pivotal Moments..</vt:lpstr>
      <vt:lpstr>The Call TO ACTION </vt:lpstr>
      <vt:lpstr>Thank You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Impact: Beyond the numbers</dc:title>
  <dc:creator>Kneeshe Parkinson</dc:creator>
  <cp:lastModifiedBy>Preview 8 Rack 2</cp:lastModifiedBy>
  <cp:revision>7</cp:revision>
  <dcterms:created xsi:type="dcterms:W3CDTF">2024-07-07T15:30:10Z</dcterms:created>
  <dcterms:modified xsi:type="dcterms:W3CDTF">2024-07-18T12:45:35Z</dcterms:modified>
</cp:coreProperties>
</file>