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  <p:sldMasterId id="2147483678" r:id="rId6"/>
  </p:sldMasterIdLst>
  <p:notesMasterIdLst>
    <p:notesMasterId r:id="rId20"/>
  </p:notesMasterIdLst>
  <p:sldIdLst>
    <p:sldId id="352" r:id="rId7"/>
    <p:sldId id="397" r:id="rId8"/>
    <p:sldId id="403" r:id="rId9"/>
    <p:sldId id="402" r:id="rId10"/>
    <p:sldId id="401" r:id="rId11"/>
    <p:sldId id="400" r:id="rId12"/>
    <p:sldId id="357" r:id="rId13"/>
    <p:sldId id="358" r:id="rId14"/>
    <p:sldId id="360" r:id="rId15"/>
    <p:sldId id="359" r:id="rId16"/>
    <p:sldId id="361" r:id="rId17"/>
    <p:sldId id="364" r:id="rId18"/>
    <p:sldId id="3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F2E"/>
    <a:srgbClr val="E0001B"/>
    <a:srgbClr val="FF1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B301B821-A1FF-4177-AEE7-76D212191A09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9EBF5"/>
          </a:solidFill>
        </a:fill>
      </a:tcStyle>
    </a:band1H>
    <a:band1V>
      <a:tcStyle>
        <a:tcBdr/>
        <a:fill>
          <a:solidFill>
            <a:srgbClr val="E9EBF5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Row>
  </a:tblStyle>
  <a:tblStyle styleId="{F5AB1C69-6EDB-4FF4-983F-18BD219EF322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0F0F0"/>
          </a:solidFill>
        </a:fill>
      </a:tcStyle>
    </a:wholeTbl>
    <a:band1H>
      <a:tcStyle>
        <a:tcBdr/>
        <a:fill>
          <a:solidFill>
            <a:srgbClr val="E1E1E1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1E1E1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A5A5A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A5A5A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A5A5A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A5A5A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13"/>
    <p:restoredTop sz="94648"/>
  </p:normalViewPr>
  <p:slideViewPr>
    <p:cSldViewPr snapToGrid="0">
      <p:cViewPr varScale="1">
        <p:scale>
          <a:sx n="113" d="100"/>
          <a:sy n="113" d="100"/>
        </p:scale>
        <p:origin x="9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66F7CB-5F8C-9568-6414-06E89C9716E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2714C5-7A49-D92B-49D3-EAFFDFF6EA28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7BE3478-A688-C241-BBE9-4E5EEC46482E}" type="datetime1">
              <a:rPr lang="en-GB"/>
              <a:pPr lvl="0"/>
              <a:t>20/07/2024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9CA321A-2927-7530-E379-A850928982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14548D7-9B1F-EE77-3C94-33CB055BA5CD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FDE8D-5D20-21E3-0C60-B83105EFE8C3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050E0-20FB-A844-429A-C74D2FAD00A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CC00B32-7934-644A-8CFF-2B50979EB023}" type="slidenum">
              <a:t>‹#›</a:t>
            </a:fld>
            <a:endParaRPr lang="en-GB"/>
          </a:p>
        </p:txBody>
      </p:sp>
      <p:sp>
        <p:nvSpPr>
          <p:cNvPr id="8" name="Header Placeholder 1">
            <a:extLst>
              <a:ext uri="{FF2B5EF4-FFF2-40B4-BE49-F238E27FC236}">
                <a16:creationId xmlns:a16="http://schemas.microsoft.com/office/drawing/2014/main" id="{0E576842-9C36-2284-F040-CB1EE5A7AA6C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51684F5D-1D3D-5A3F-F135-3BE095DEF507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313171C-DB9A-1E42-B1F8-7101E7F90C4E}" type="datetime1">
              <a:rPr lang="en-US"/>
              <a:pPr lvl="0"/>
              <a:t>7/20/2024</a:t>
            </a:fld>
            <a:endParaRPr lang="en-US"/>
          </a:p>
        </p:txBody>
      </p:sp>
      <p:sp>
        <p:nvSpPr>
          <p:cNvPr id="10" name="Slide Image Placeholder 3">
            <a:extLst>
              <a:ext uri="{FF2B5EF4-FFF2-40B4-BE49-F238E27FC236}">
                <a16:creationId xmlns:a16="http://schemas.microsoft.com/office/drawing/2014/main" id="{E8FED310-5E6F-C8A6-083C-F29E4227261A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1" name="Notes Placeholder 4">
            <a:extLst>
              <a:ext uri="{FF2B5EF4-FFF2-40B4-BE49-F238E27FC236}">
                <a16:creationId xmlns:a16="http://schemas.microsoft.com/office/drawing/2014/main" id="{25A8E520-9F8B-70EA-F1EE-D24BCDC6CA56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9DD6804D-AA3E-0684-0514-8EB236050B3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49F7B37-9FF0-1FCD-1463-8FF96D13EF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85C7B24-36F6-9B4A-9D6A-C157444F588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09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CC00B32-7934-644A-8CFF-2B50979EB023}" type="slidenum">
              <a:rPr lang="en-CH" smtClean="0"/>
              <a:t>1</a:t>
            </a:fld>
            <a:endParaRPr lang="en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85C7B24-36F6-9B4A-9D6A-C157444F588B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03599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CC00B32-7934-644A-8CFF-2B50979EB023}" type="slidenum">
              <a:rPr lang="en-CH" smtClean="0"/>
              <a:t>10</a:t>
            </a:fld>
            <a:endParaRPr lang="en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85C7B24-36F6-9B4A-9D6A-C157444F588B}" type="slidenum">
              <a:rPr lang="en-CH" smtClean="0"/>
              <a:t>10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11950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During the panel</a:t>
            </a:r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CC00B32-7934-644A-8CFF-2B50979EB023}" type="slidenum">
              <a:rPr lang="en-CH" smtClean="0"/>
              <a:t>13</a:t>
            </a:fld>
            <a:endParaRPr lang="en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85C7B24-36F6-9B4A-9D6A-C157444F588B}" type="slidenum">
              <a:rPr lang="en-CH" smtClean="0"/>
              <a:t>13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13744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4BFE3A30-F6DF-710A-493A-E9D6E385C2AA}"/>
              </a:ext>
            </a:extLst>
          </p:cNvPr>
          <p:cNvSpPr/>
          <p:nvPr/>
        </p:nvSpPr>
        <p:spPr>
          <a:xfrm>
            <a:off x="0" y="0"/>
            <a:ext cx="12191996" cy="166528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55F347-71DE-83CD-5A16-DA113567F4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1812057"/>
            <a:ext cx="7357344" cy="4296399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A5019323-1992-03A2-501F-F42741614578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9824F9-140C-9100-4B83-A9C7F5E7E3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16391" y="1162357"/>
            <a:ext cx="7357344" cy="433800"/>
          </a:xfrm>
        </p:spPr>
        <p:txBody>
          <a:bodyPr/>
          <a:lstStyle>
            <a:lvl1pPr marL="0" indent="0">
              <a:buNone/>
              <a:defRPr lang="en-GB" sz="2800" b="1">
                <a:solidFill>
                  <a:srgbClr val="2C90CF"/>
                </a:solidFill>
                <a:latin typeface="Verdana Bold"/>
                <a:ea typeface="IAS Ribbon Sans Bold" pitchFamily="2"/>
              </a:defRPr>
            </a:lvl1pPr>
          </a:lstStyle>
          <a:p>
            <a:pPr lvl="0"/>
            <a:r>
              <a:rPr lang="en-GB"/>
              <a:t>Session name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191F9A8-0ADB-58E1-1800-FEA856E1FCB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16391" y="696041"/>
            <a:ext cx="7357344" cy="385200"/>
          </a:xfrm>
        </p:spPr>
        <p:txBody>
          <a:bodyPr anchor="b"/>
          <a:lstStyle>
            <a:lvl1pPr marL="0" indent="0">
              <a:buNone/>
              <a:defRPr lang="en-GB" sz="1600"/>
            </a:lvl1pPr>
          </a:lstStyle>
          <a:p>
            <a:pPr lvl="0"/>
            <a:r>
              <a:rPr lang="en-GB"/>
              <a:t>Presenter name &amp; affiliation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A27DBE23-0924-B122-5C5F-E1E57A4AB79B}"/>
              </a:ext>
            </a:extLst>
          </p:cNvPr>
          <p:cNvSpPr txBox="1"/>
          <p:nvPr/>
        </p:nvSpPr>
        <p:spPr>
          <a:xfrm>
            <a:off x="4116391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367217DB-E212-4DE0-FE0D-C5381BB16106}"/>
              </a:ext>
            </a:extLst>
          </p:cNvPr>
          <p:cNvSpPr txBox="1"/>
          <p:nvPr/>
        </p:nvSpPr>
        <p:spPr>
          <a:xfrm>
            <a:off x="7789865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38E2646-C98D-8A8D-23E2-32133728B8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7674" y="4060722"/>
            <a:ext cx="3553020" cy="22877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9">
            <a:extLst>
              <a:ext uri="{FF2B5EF4-FFF2-40B4-BE49-F238E27FC236}">
                <a16:creationId xmlns:a16="http://schemas.microsoft.com/office/drawing/2014/main" id="{396B8D02-922B-AA9C-05A8-DE287CA35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799991">
            <a:off x="-18" y="-18"/>
            <a:ext cx="3600001" cy="360000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597369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1AAA6FEF-84D3-B2C0-EEA5-FB636B38207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11902" y="2097094"/>
            <a:ext cx="5437186" cy="410369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0D694CD-2AC1-0934-7F97-5334C56D5F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7DB28B01-D0AC-90B9-4C74-D8D165347FB1}"/>
              </a:ext>
            </a:extLst>
          </p:cNvPr>
          <p:cNvSpPr txBox="1"/>
          <p:nvPr/>
        </p:nvSpPr>
        <p:spPr>
          <a:xfrm>
            <a:off x="4116391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45D7B624-E1B3-C6CB-001E-4ED5ECC1E162}"/>
              </a:ext>
            </a:extLst>
          </p:cNvPr>
          <p:cNvSpPr txBox="1"/>
          <p:nvPr/>
        </p:nvSpPr>
        <p:spPr>
          <a:xfrm>
            <a:off x="7789865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D094CC7F-2AF6-2B3F-B08B-0FD2876CF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-19" y="2097085"/>
            <a:ext cx="3570686" cy="47609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46910FD-8EF5-7CF5-BBC9-0DCC85897EC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88720" y="2098804"/>
            <a:ext cx="4690798" cy="3571198"/>
          </a:xfrm>
          <a:solidFill>
            <a:srgbClr val="F9B300"/>
          </a:solidFill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21207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4">
            <a:extLst>
              <a:ext uri="{FF2B5EF4-FFF2-40B4-BE49-F238E27FC236}">
                <a16:creationId xmlns:a16="http://schemas.microsoft.com/office/drawing/2014/main" id="{C5438D56-571E-49D7-D7BF-7CDCC63EA30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42917" y="2097084"/>
            <a:ext cx="5437186" cy="410369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1C79EED-C5C1-BA02-966C-56516827BB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AA491C8-FA00-05C0-A953-0E63D1B3D8E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311902" y="2097094"/>
            <a:ext cx="5437186" cy="4103690"/>
          </a:xfrm>
          <a:solidFill>
            <a:srgbClr val="F9B300"/>
          </a:solidFill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A0C2CA85-C133-2632-C7A4-8ACB08870F59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05FEE7D5-BA67-B476-6E71-7234261E7728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3E0163D0-8073-3D03-EAA0-66DBF29B5B54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02354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7672" y="4060719"/>
            <a:ext cx="3553019" cy="2287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12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63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88" y="2097091"/>
            <a:ext cx="763270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  <a:p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 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</a:t>
            </a:r>
            <a:r>
              <a:rPr lang="en-GB" noProof="0" err="1"/>
              <a:t>rutrum</a:t>
            </a:r>
            <a:r>
              <a:rPr lang="en-GB" noProof="0"/>
              <a:t> </a:t>
            </a:r>
            <a:r>
              <a:rPr lang="en-GB" noProof="0" err="1"/>
              <a:t>congue</a:t>
            </a:r>
            <a:r>
              <a:rPr lang="en-GB" noProof="0"/>
              <a:t> </a:t>
            </a:r>
            <a:r>
              <a:rPr lang="en-GB" noProof="0" err="1"/>
              <a:t>leo</a:t>
            </a:r>
            <a:r>
              <a:rPr lang="en-GB" noProof="0"/>
              <a:t>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malesuada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err="1"/>
              <a:t>Curabitur</a:t>
            </a:r>
            <a:r>
              <a:rPr lang="en-GB" noProof="0"/>
              <a:t> </a:t>
            </a:r>
            <a:r>
              <a:rPr lang="en-GB" noProof="0" err="1"/>
              <a:t>aliquet</a:t>
            </a:r>
            <a:r>
              <a:rPr lang="en-GB" noProof="0"/>
              <a:t> </a:t>
            </a:r>
            <a:r>
              <a:rPr lang="en-GB" noProof="0" err="1"/>
              <a:t>quam</a:t>
            </a:r>
            <a:r>
              <a:rPr lang="en-GB" noProof="0"/>
              <a:t> id dui </a:t>
            </a:r>
            <a:r>
              <a:rPr lang="en-GB" noProof="0" err="1"/>
              <a:t>posuere</a:t>
            </a:r>
            <a:r>
              <a:rPr lang="en-GB" noProof="0"/>
              <a:t> </a:t>
            </a:r>
            <a:r>
              <a:rPr lang="en-GB" noProof="0" err="1"/>
              <a:t>blandit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7827BD-B4A1-A8BF-967A-5149D648CD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03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05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2565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834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5589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  <a:p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 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2590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9A1EF-CCCF-54B6-C0E9-22EFDA90A5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5759448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88886990-E70E-1566-591F-E4E899B04220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646C3A-EDCE-AB49-18E8-37B5E5F79856}"/>
              </a:ext>
            </a:extLst>
          </p:cNvPr>
          <p:cNvSpPr txBox="1"/>
          <p:nvPr/>
        </p:nvSpPr>
        <p:spPr>
          <a:xfrm>
            <a:off x="4116391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2A9A70-474B-5306-3559-58DD9C9170F6}"/>
              </a:ext>
            </a:extLst>
          </p:cNvPr>
          <p:cNvSpPr txBox="1"/>
          <p:nvPr/>
        </p:nvSpPr>
        <p:spPr>
          <a:xfrm>
            <a:off x="7789865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F306F21-03BB-AF17-E57F-A359CE987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8003"/>
            <a:ext cx="3600001" cy="47999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214539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  <a:p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 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</a:t>
            </a:r>
            <a:r>
              <a:rPr lang="en-GB" noProof="0" err="1"/>
              <a:t>rutrum</a:t>
            </a:r>
            <a:r>
              <a:rPr lang="en-GB" noProof="0"/>
              <a:t> </a:t>
            </a:r>
            <a:r>
              <a:rPr lang="en-GB" noProof="0" err="1"/>
              <a:t>congue</a:t>
            </a:r>
            <a:r>
              <a:rPr lang="en-GB" noProof="0"/>
              <a:t> </a:t>
            </a:r>
            <a:r>
              <a:rPr lang="en-GB" noProof="0" err="1"/>
              <a:t>leo</a:t>
            </a:r>
            <a:r>
              <a:rPr lang="en-GB" noProof="0"/>
              <a:t>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malesuada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err="1"/>
              <a:t>Curabitur</a:t>
            </a:r>
            <a:r>
              <a:rPr lang="en-GB" noProof="0"/>
              <a:t> </a:t>
            </a:r>
            <a:r>
              <a:rPr lang="en-GB" noProof="0" err="1"/>
              <a:t>aliquet</a:t>
            </a:r>
            <a:r>
              <a:rPr lang="en-GB" noProof="0"/>
              <a:t> </a:t>
            </a:r>
            <a:r>
              <a:rPr lang="en-GB" noProof="0" err="1"/>
              <a:t>quam</a:t>
            </a:r>
            <a:r>
              <a:rPr lang="en-GB" noProof="0"/>
              <a:t> id dui </a:t>
            </a:r>
            <a:r>
              <a:rPr lang="en-GB" noProof="0" err="1"/>
              <a:t>posuere</a:t>
            </a:r>
            <a:r>
              <a:rPr lang="en-GB" noProof="0"/>
              <a:t> </a:t>
            </a:r>
            <a:r>
              <a:rPr lang="en-GB" noProof="0" err="1"/>
              <a:t>blandit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9180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D33BA-66D6-E190-0410-77B932AF24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04460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76450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2097090"/>
            <a:ext cx="3570682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501061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4782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800" b="0" i="0">
                <a:latin typeface="+mn-lt"/>
                <a:ea typeface="IAS Ribbon Sans Regular" pitchFamily="2" charset="0"/>
              </a:defRPr>
            </a:lvl1pPr>
          </a:lstStyle>
          <a:p>
            <a:r>
              <a:rPr lang="en-GB" noProof="0"/>
              <a:t>“Click to edit Master title style”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7632700" cy="8358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1" i="0">
                <a:solidFill>
                  <a:schemeClr val="accent1"/>
                </a:solidFill>
                <a:latin typeface="+mj-lt"/>
                <a:ea typeface="IAS Ribbon Sans Regular" pitchFamily="2" charset="0"/>
              </a:defRPr>
            </a:lvl1pPr>
          </a:lstStyle>
          <a:p>
            <a:pPr lvl="0"/>
            <a:r>
              <a:rPr lang="en-GB" noProof="0"/>
              <a:t>Quote citation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CD793-F130-9CB2-2451-FA943BB6AE2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39B4C-6F81-2889-0EB9-39A0F6583ECD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9B3F29-75B8-BD6C-204A-CAA4C9B129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32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7325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6C7E86A3-3E9A-9A4B-B6C4-35F3F3C7424B}"/>
              </a:ext>
            </a:extLst>
          </p:cNvPr>
          <p:cNvSpPr/>
          <p:nvPr/>
        </p:nvSpPr>
        <p:spPr>
          <a:xfrm>
            <a:off x="0" y="0"/>
            <a:ext cx="12191996" cy="1665286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E6EC393-9E46-C53D-E17C-A9F282F989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1812057"/>
            <a:ext cx="7357344" cy="4296399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92A0747B-8D33-7085-904A-5C1E0A70A64B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4EC60C4-996B-8FA9-2D8C-455FC698E36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16391" y="1162357"/>
            <a:ext cx="7357344" cy="433800"/>
          </a:xfrm>
        </p:spPr>
        <p:txBody>
          <a:bodyPr/>
          <a:lstStyle>
            <a:lvl1pPr marL="0" indent="0">
              <a:buNone/>
              <a:defRPr lang="en-GB" sz="2800" b="1">
                <a:solidFill>
                  <a:srgbClr val="2C90CF"/>
                </a:solidFill>
                <a:latin typeface="Verdana Bold"/>
                <a:ea typeface="IAS Ribbon Sans Bold" pitchFamily="2"/>
              </a:defRPr>
            </a:lvl1pPr>
          </a:lstStyle>
          <a:p>
            <a:pPr lvl="0"/>
            <a:r>
              <a:rPr lang="en-GB"/>
              <a:t>Session name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FA3584C-5A80-1A11-A7EB-815337B23E9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16391" y="696041"/>
            <a:ext cx="7357344" cy="385200"/>
          </a:xfrm>
        </p:spPr>
        <p:txBody>
          <a:bodyPr anchor="b"/>
          <a:lstStyle>
            <a:lvl1pPr marL="0" indent="0">
              <a:buNone/>
              <a:defRPr lang="en-GB" sz="1600"/>
            </a:lvl1pPr>
          </a:lstStyle>
          <a:p>
            <a:pPr lvl="0"/>
            <a:r>
              <a:rPr lang="en-GB"/>
              <a:t>Presenter name &amp; affiliation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8232B410-619C-1C7B-83F8-0B35DE970305}"/>
              </a:ext>
            </a:extLst>
          </p:cNvPr>
          <p:cNvSpPr txBox="1"/>
          <p:nvPr/>
        </p:nvSpPr>
        <p:spPr>
          <a:xfrm>
            <a:off x="4116391" y="6416673"/>
            <a:ext cx="367347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CFAE937D-DEE5-260E-BE87-306FF1F650A7}"/>
              </a:ext>
            </a:extLst>
          </p:cNvPr>
          <p:cNvSpPr txBox="1"/>
          <p:nvPr/>
        </p:nvSpPr>
        <p:spPr>
          <a:xfrm>
            <a:off x="7789865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D7A1464-D238-1621-EA2E-711EE42D28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7674" y="4060722"/>
            <a:ext cx="3553020" cy="2287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9">
            <a:extLst>
              <a:ext uri="{FF2B5EF4-FFF2-40B4-BE49-F238E27FC236}">
                <a16:creationId xmlns:a16="http://schemas.microsoft.com/office/drawing/2014/main" id="{799D503D-E63F-4E6F-5384-F392737F5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799991">
            <a:off x="-9" y="-9"/>
            <a:ext cx="3600001" cy="3600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1073698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FA70B-43BA-6F79-6E5B-05E0749EED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5759448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B7818C19-145B-6A2A-5228-4B48A009D49C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5A2AE5-CF31-3EAD-5EF5-B18881B61111}"/>
              </a:ext>
            </a:extLst>
          </p:cNvPr>
          <p:cNvSpPr txBox="1"/>
          <p:nvPr/>
        </p:nvSpPr>
        <p:spPr>
          <a:xfrm>
            <a:off x="4116391" y="6416673"/>
            <a:ext cx="367347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9B8A0E-3D7A-8C2A-1CF2-D1648DDB879F}"/>
              </a:ext>
            </a:extLst>
          </p:cNvPr>
          <p:cNvSpPr txBox="1"/>
          <p:nvPr/>
        </p:nvSpPr>
        <p:spPr>
          <a:xfrm>
            <a:off x="7789865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9370612-876D-999F-0052-BAFF45E8D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8003"/>
            <a:ext cx="3600001" cy="4799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8487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3FD016-D6C5-DB89-0749-E1117E7735E7}"/>
              </a:ext>
            </a:extLst>
          </p:cNvPr>
          <p:cNvSpPr/>
          <p:nvPr/>
        </p:nvSpPr>
        <p:spPr>
          <a:xfrm>
            <a:off x="0" y="0"/>
            <a:ext cx="12191996" cy="1665286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783A4B16-7D28-72B9-6DA1-F1FE7FE01BA5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4CDFB02-497C-5AC1-89DA-CE6A523725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917" y="441326"/>
            <a:ext cx="8891918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4C967DEE-828B-600B-CA29-B47DE31F27E2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DF21B7D5-D455-8264-1BDA-3A97DCD65B93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48E1B43-4EAE-278C-3725-DA4E5F57F3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886639" y="207065"/>
            <a:ext cx="2048329" cy="1318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046880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FF6DE9-E9B2-ECC7-FC49-27F5E9D618DF}"/>
              </a:ext>
            </a:extLst>
          </p:cNvPr>
          <p:cNvSpPr/>
          <p:nvPr/>
        </p:nvSpPr>
        <p:spPr>
          <a:xfrm>
            <a:off x="0" y="0"/>
            <a:ext cx="12191996" cy="166528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8CAC79F5-8084-CE9D-EABD-13974F59E6F9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0AC641F-C5AC-7D45-DC9A-984BCA46ED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917" y="441326"/>
            <a:ext cx="8891918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8A6A1B03-8AD6-FE6C-65A8-BCD014517FF7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617BB8E2-B740-DC78-9CF7-70F362964051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89AFAD4-B164-7524-CAA6-994C041FF6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886639" y="207065"/>
            <a:ext cx="2048329" cy="131890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943468289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4">
            <a:extLst>
              <a:ext uri="{FF2B5EF4-FFF2-40B4-BE49-F238E27FC236}">
                <a16:creationId xmlns:a16="http://schemas.microsoft.com/office/drawing/2014/main" id="{89D4D440-2547-A84E-2543-08489588C29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42917" y="2097084"/>
            <a:ext cx="5437186" cy="410369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16">
            <a:extLst>
              <a:ext uri="{FF2B5EF4-FFF2-40B4-BE49-F238E27FC236}">
                <a16:creationId xmlns:a16="http://schemas.microsoft.com/office/drawing/2014/main" id="{5D92F177-1E56-73AF-58D0-8B50F5F1304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11902" y="2097094"/>
            <a:ext cx="5437186" cy="410369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3349385E-90C2-2E35-92B7-C39C17DDB182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973B91-3A0D-8AB5-5215-20EBF36FBD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F5B739CE-4F7D-BA7F-988B-97AC9D9B861D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3B83A834-C9D5-4132-8B0A-CF1EAB721944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20755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99B956B-C287-4683-D241-4455002E7E2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3256763"/>
            <a:ext cx="5437186" cy="2944011"/>
          </a:xfrm>
        </p:spPr>
        <p:txBody>
          <a:bodyPr/>
          <a:lstStyle>
            <a:lvl1pPr marL="0" indent="0">
              <a:buNone/>
              <a:defRPr lang="en-GB" sz="2000"/>
            </a:lvl1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E7D5C7B7-DBFB-264D-03D9-97CF20D8617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11902" y="441326"/>
            <a:ext cx="5437186" cy="5759448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9069EC1E-AC5B-51EA-5CB0-0BF520E8F2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917" y="1665296"/>
            <a:ext cx="5437186" cy="142864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79D4A761-4002-28ED-9759-92311F9ED6C1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66D2214D-3513-9F7B-E304-DC76EDCF7541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22EC5519-D812-D628-4D24-F771E81894B6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201631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FFDBA0EA-BAE2-9DAB-001F-D490DD62FEE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116391" y="2097084"/>
            <a:ext cx="7632707" cy="410369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3D28B51C-E0FD-F30C-C9D2-0E9653B6B982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BBB416-386F-3745-CC39-DFB1544DED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1B24AD40-CE5F-E153-4A8F-75AF48088251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CFACB0FF-F3F1-5C9D-A8BA-A2417C83DC50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7C9B1B0-178B-4B2D-4881-7BBA109F2B4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2097084"/>
            <a:ext cx="3368795" cy="4103690"/>
          </a:xfrm>
        </p:spPr>
        <p:txBody>
          <a:bodyPr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</p:txBody>
      </p:sp>
    </p:spTree>
    <p:extLst>
      <p:ext uri="{BB962C8B-B14F-4D97-AF65-F5344CB8AC3E}">
        <p14:creationId xmlns:p14="http://schemas.microsoft.com/office/powerpoint/2010/main" val="2610045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0C0E253C-AFA0-4EC1-FB42-0902B970A34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11902" y="2097084"/>
            <a:ext cx="5437186" cy="410369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2FFD898C-E014-472D-23C4-F38908445BAF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03AAE7C-90D3-9F58-D19A-1FD0ACFD67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840D15FE-28CC-1516-977C-6F22AC1F67F5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A5BEEB2B-0661-2730-6A75-36FBED08E841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5557750-D4A1-74D2-8CFB-D19B94E523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2097084"/>
            <a:ext cx="5437186" cy="4103690"/>
          </a:xfrm>
        </p:spPr>
        <p:txBody>
          <a:bodyPr/>
          <a:lstStyle>
            <a:lvl1pPr marL="0" indent="0">
              <a:buNone/>
              <a:defRPr lang="en-GB"/>
            </a:lvl1pPr>
            <a:lvl2pPr marL="0" lvl="0" indent="0">
              <a:spcBef>
                <a:spcPts val="1000"/>
              </a:spcBef>
              <a:buNone/>
              <a:defRPr lang="en-GB"/>
            </a:lvl2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  <a:p>
            <a:pPr lvl="0"/>
            <a:r>
              <a:rPr lang="en-GB"/>
              <a:t>Proin eget tortor risus. Lorem ipsum dolor sit amet, consectetur adipiscing elit.</a:t>
            </a:r>
          </a:p>
        </p:txBody>
      </p:sp>
    </p:spTree>
    <p:extLst>
      <p:ext uri="{BB962C8B-B14F-4D97-AF65-F5344CB8AC3E}">
        <p14:creationId xmlns:p14="http://schemas.microsoft.com/office/powerpoint/2010/main" val="48259740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00D4C5A9-EF46-B1F5-131A-AB99E710001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075615" y="2097084"/>
            <a:ext cx="3673473" cy="410369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B09BD343-FADB-DD5D-BA1E-8A3D4E580D9F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20F1D81-217F-AB04-8623-63ECF66D72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C6A477A5-6BEB-76F9-D0B8-85CA7016EE00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245F2A8D-6FB7-6127-B577-1F222FE48D91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74B195E-615C-2F0A-6CE2-E641177EF06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2097084"/>
            <a:ext cx="7200900" cy="4103690"/>
          </a:xfrm>
        </p:spPr>
        <p:txBody>
          <a:bodyPr/>
          <a:lstStyle>
            <a:lvl1pPr marL="0" indent="0">
              <a:buNone/>
              <a:defRPr lang="en-GB"/>
            </a:lvl1pPr>
            <a:lvl2pPr marL="0" lvl="0" indent="0">
              <a:spcBef>
                <a:spcPts val="1000"/>
              </a:spcBef>
              <a:buNone/>
              <a:defRPr lang="en-GB"/>
            </a:lvl2pPr>
            <a:lvl3pPr marL="457200" lvl="0" indent="-457200">
              <a:spcBef>
                <a:spcPts val="1000"/>
              </a:spcBef>
              <a:defRPr lang="en-GB"/>
            </a:lvl3pPr>
            <a:lvl4pPr marL="457200" lvl="0" indent="-457200">
              <a:spcBef>
                <a:spcPts val="1000"/>
              </a:spcBef>
              <a:defRPr lang="en-GB"/>
            </a:lvl4pPr>
            <a:lvl5pPr marL="457200" lvl="0" indent="-457200">
              <a:spcBef>
                <a:spcPts val="1000"/>
              </a:spcBef>
              <a:defRPr lang="en-GB"/>
            </a:lvl5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  <a:p>
            <a:pPr lvl="0"/>
            <a:r>
              <a:rPr lang="en-GB"/>
              <a:t>Proin eget tortor risus. Lorem ipsum dolor sit amet, consectetur adipiscing elit.</a:t>
            </a:r>
          </a:p>
          <a:p>
            <a:pPr lvl="0"/>
            <a:r>
              <a:rPr lang="en-GB"/>
              <a:t>Donec rutrum congue leo eget malesuada.</a:t>
            </a:r>
          </a:p>
          <a:p>
            <a:pPr lvl="0"/>
            <a:r>
              <a:rPr lang="en-GB"/>
              <a:t>Curabitur aliquet quam id dui posuere blandit.</a:t>
            </a:r>
          </a:p>
          <a:p>
            <a:pPr lvl="0"/>
            <a:r>
              <a:rPr lang="en-GB"/>
              <a:t>Proin eget tortor risus.</a:t>
            </a:r>
          </a:p>
        </p:txBody>
      </p:sp>
    </p:spTree>
    <p:extLst>
      <p:ext uri="{BB962C8B-B14F-4D97-AF65-F5344CB8AC3E}">
        <p14:creationId xmlns:p14="http://schemas.microsoft.com/office/powerpoint/2010/main" val="917659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B0DE7564-A943-6FB7-FBE8-49D26C46D0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3256763"/>
            <a:ext cx="5437186" cy="2944011"/>
          </a:xfrm>
        </p:spPr>
        <p:txBody>
          <a:bodyPr/>
          <a:lstStyle>
            <a:lvl1pPr marL="0" indent="0">
              <a:buNone/>
              <a:defRPr lang="en-GB" sz="2000"/>
            </a:lvl1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</p:txBody>
      </p:sp>
      <p:sp>
        <p:nvSpPr>
          <p:cNvPr id="3" name="Title 10">
            <a:extLst>
              <a:ext uri="{FF2B5EF4-FFF2-40B4-BE49-F238E27FC236}">
                <a16:creationId xmlns:a16="http://schemas.microsoft.com/office/drawing/2014/main" id="{7BDCD058-E52C-1F4B-19D8-AAF8C02E75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917" y="1665296"/>
            <a:ext cx="5437186" cy="142864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9A7051E1-21DC-42DF-743B-67C6E3D30E64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2C6FAFA9-24EB-F99C-E2B4-217CE885BEB9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5FDCDEB6-7E68-79A2-FF98-13273C09E715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7D608828-C1D8-AB7B-F97B-1F82914674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0799991">
            <a:off x="7619996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02158682-EB7C-9937-D0E7-E072022B8CC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310795" y="1137595"/>
            <a:ext cx="4734004" cy="4579196"/>
          </a:xfrm>
          <a:solidFill>
            <a:srgbClr val="F9B300"/>
          </a:solidFill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839377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9E5C25CA-DD23-554D-0E05-A535FB35F11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11902" y="2097094"/>
            <a:ext cx="5437186" cy="410369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CE2E437-F2BE-9008-AD36-F8F1D87E3A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FF16323E-2041-9F6D-B3A9-E2C09AFF9211}"/>
              </a:ext>
            </a:extLst>
          </p:cNvPr>
          <p:cNvSpPr txBox="1"/>
          <p:nvPr/>
        </p:nvSpPr>
        <p:spPr>
          <a:xfrm>
            <a:off x="4116391" y="6416673"/>
            <a:ext cx="367347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0A228354-2A32-B12E-5783-BFC730B78536}"/>
              </a:ext>
            </a:extLst>
          </p:cNvPr>
          <p:cNvSpPr txBox="1"/>
          <p:nvPr/>
        </p:nvSpPr>
        <p:spPr>
          <a:xfrm>
            <a:off x="7789865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7D4A3BA9-B7B8-44BF-8B2A-AD6D8DBA1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-10" y="2097094"/>
            <a:ext cx="3570686" cy="47609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2B09B4-B093-E598-78E7-D5B1B9879D2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88720" y="2098804"/>
            <a:ext cx="4690798" cy="3571198"/>
          </a:xfrm>
          <a:solidFill>
            <a:srgbClr val="F9B300"/>
          </a:solidFill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192139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4">
            <a:extLst>
              <a:ext uri="{FF2B5EF4-FFF2-40B4-BE49-F238E27FC236}">
                <a16:creationId xmlns:a16="http://schemas.microsoft.com/office/drawing/2014/main" id="{A46A121A-6BE1-8157-957D-AA1AC51E29C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42917" y="2097084"/>
            <a:ext cx="5437186" cy="410369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9F14D0-705A-95A3-1C09-89F580C017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286CD37-DAD1-D544-4AD9-38BE7C2C531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311902" y="2097094"/>
            <a:ext cx="5437186" cy="4103690"/>
          </a:xfrm>
          <a:solidFill>
            <a:srgbClr val="F9B300"/>
          </a:solidFill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5F872248-4F28-CAFD-F3D8-7337196D3474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02A6BD47-C15A-F621-5305-CEE4AAD5B445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EF43589A-D60B-D15C-A8B1-DC0F1DAA1379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6531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4">
            <a:extLst>
              <a:ext uri="{FF2B5EF4-FFF2-40B4-BE49-F238E27FC236}">
                <a16:creationId xmlns:a16="http://schemas.microsoft.com/office/drawing/2014/main" id="{69CDBF78-D80A-3C60-F712-99FF5F657E5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42917" y="2097084"/>
            <a:ext cx="5437186" cy="410369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16">
            <a:extLst>
              <a:ext uri="{FF2B5EF4-FFF2-40B4-BE49-F238E27FC236}">
                <a16:creationId xmlns:a16="http://schemas.microsoft.com/office/drawing/2014/main" id="{5E3E5C4E-BF02-2549-5265-B4D412B4BE9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11902" y="2097094"/>
            <a:ext cx="5437186" cy="410369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274A427E-20F3-6228-746C-9B68952FC5D3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927F6C7-9EE8-BC12-5EF1-0D2D9FBDBB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68B2603F-DDC7-0054-F455-1206D18C0362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AD38A1E4-65A6-C90E-BEF5-1B83BCD1AFB6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7634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8C2D7497-4945-3D82-9568-72697EC2AE5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3256763"/>
            <a:ext cx="5437186" cy="2944011"/>
          </a:xfrm>
        </p:spPr>
        <p:txBody>
          <a:bodyPr/>
          <a:lstStyle>
            <a:lvl1pPr marL="0" indent="0">
              <a:buNone/>
              <a:defRPr lang="en-GB" sz="2000"/>
            </a:lvl1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043D2105-4618-2EF0-F4A6-4A601942060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11902" y="441326"/>
            <a:ext cx="5437186" cy="5759448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93CDD96C-2CA8-9CB7-1847-73C66072D3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917" y="1665296"/>
            <a:ext cx="5437186" cy="142864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7FD30BB6-ED7B-F382-294A-DF50ECDC1FFB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DDEC7A93-FEF1-09F6-B6D3-5E15B043451A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ACE69773-C4BA-B07C-726A-04EFE64164BA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660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F2E31836-42CF-A354-FF06-EE527910BFE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116391" y="2097084"/>
            <a:ext cx="7632707" cy="410369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BCAFC3C5-3587-DCE8-7767-5C7F96423DD0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B740F8-3FC3-0F40-90F0-07563A7508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F487A405-C0CE-5009-2BAD-593EB0478531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4A3F028A-EDC3-50F4-B8A4-0C10F686AC1A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BB9CBFA-5ADE-2971-4C3E-D68DCC6981A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2097084"/>
            <a:ext cx="3368795" cy="4103690"/>
          </a:xfrm>
        </p:spPr>
        <p:txBody>
          <a:bodyPr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</p:txBody>
      </p:sp>
    </p:spTree>
    <p:extLst>
      <p:ext uri="{BB962C8B-B14F-4D97-AF65-F5344CB8AC3E}">
        <p14:creationId xmlns:p14="http://schemas.microsoft.com/office/powerpoint/2010/main" val="4024784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D5779B8B-E145-36CA-43E0-3AB18C82DE6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11902" y="2097084"/>
            <a:ext cx="5437186" cy="410369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A4F60D3D-25D3-9F60-2669-F0CFF4A8C8B7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4A75B09-9EDA-C579-5DFD-AE3356DDD0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D03A1F46-43AD-8D12-4CA1-A17D6801FB2C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B5D7F605-78CE-DC70-5A06-C1FCBB670DA1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9AF9CBA-B7A6-4F58-8306-2D0F7D6FEE8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2097084"/>
            <a:ext cx="5437186" cy="4103690"/>
          </a:xfrm>
        </p:spPr>
        <p:txBody>
          <a:bodyPr/>
          <a:lstStyle>
            <a:lvl1pPr marL="0" indent="0">
              <a:buNone/>
              <a:defRPr lang="en-GB"/>
            </a:lvl1pPr>
            <a:lvl2pPr marL="0" lvl="0" indent="0">
              <a:spcBef>
                <a:spcPts val="1000"/>
              </a:spcBef>
              <a:buNone/>
              <a:defRPr lang="en-GB"/>
            </a:lvl2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  <a:p>
            <a:pPr lvl="0"/>
            <a:r>
              <a:rPr lang="en-GB"/>
              <a:t>Proin eget tortor risus. Lorem ipsum dolor sit amet, consectetur adipiscing elit.</a:t>
            </a:r>
          </a:p>
        </p:txBody>
      </p:sp>
    </p:spTree>
    <p:extLst>
      <p:ext uri="{BB962C8B-B14F-4D97-AF65-F5344CB8AC3E}">
        <p14:creationId xmlns:p14="http://schemas.microsoft.com/office/powerpoint/2010/main" val="138121800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DCFD89D0-3041-2F33-9DA9-386A3903A75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075615" y="2097084"/>
            <a:ext cx="3673473" cy="410369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3D52519B-1AE4-477A-FC71-794875AE6CC6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72BDC7-06A8-8AFB-EDCD-34C964CB98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9C91B4DB-F3FF-4A6F-C3B6-C7920EB4DCF0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8E7DCB3E-3782-1073-8481-DCBE97A7C23E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7BAC58B-0AF4-E00B-CE91-DAC2D532BAB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2097084"/>
            <a:ext cx="7200900" cy="4103690"/>
          </a:xfrm>
        </p:spPr>
        <p:txBody>
          <a:bodyPr/>
          <a:lstStyle>
            <a:lvl1pPr marL="0" indent="0">
              <a:buNone/>
              <a:defRPr lang="en-GB"/>
            </a:lvl1pPr>
            <a:lvl2pPr marL="0" lvl="0" indent="0">
              <a:spcBef>
                <a:spcPts val="1000"/>
              </a:spcBef>
              <a:buNone/>
              <a:defRPr lang="en-GB"/>
            </a:lvl2pPr>
            <a:lvl3pPr marL="0" lvl="0" indent="0">
              <a:spcBef>
                <a:spcPts val="1000"/>
              </a:spcBef>
              <a:buNone/>
              <a:defRPr lang="en-GB"/>
            </a:lvl3pPr>
            <a:lvl4pPr marL="0" lvl="0" indent="0">
              <a:spcBef>
                <a:spcPts val="1000"/>
              </a:spcBef>
              <a:buNone/>
              <a:defRPr lang="en-GB"/>
            </a:lvl4pPr>
            <a:lvl5pPr marL="0" lvl="0" indent="0">
              <a:spcBef>
                <a:spcPts val="1000"/>
              </a:spcBef>
              <a:buNone/>
              <a:defRPr lang="en-GB"/>
            </a:lvl5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  <a:p>
            <a:pPr lvl="0"/>
            <a:r>
              <a:rPr lang="en-GB"/>
              <a:t>Proin eget tortor risus. Lorem ipsum dolor sit amet, consectetur adipiscing elit.</a:t>
            </a:r>
          </a:p>
          <a:p>
            <a:pPr lvl="0"/>
            <a:r>
              <a:rPr lang="en-GB"/>
              <a:t>Donec rutrum congue leo eget malesuada.</a:t>
            </a:r>
          </a:p>
          <a:p>
            <a:pPr lvl="0"/>
            <a:r>
              <a:rPr lang="en-GB"/>
              <a:t>Curabitur aliquet quam id dui posuere blandit.</a:t>
            </a:r>
          </a:p>
          <a:p>
            <a:pPr lvl="0"/>
            <a:r>
              <a:rPr lang="en-GB"/>
              <a:t>Proin eget tortor risus.</a:t>
            </a:r>
          </a:p>
        </p:txBody>
      </p:sp>
    </p:spTree>
    <p:extLst>
      <p:ext uri="{BB962C8B-B14F-4D97-AF65-F5344CB8AC3E}">
        <p14:creationId xmlns:p14="http://schemas.microsoft.com/office/powerpoint/2010/main" val="215151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A84890B-1C45-95E5-E143-23772B52C59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3256763"/>
            <a:ext cx="5437186" cy="2944011"/>
          </a:xfrm>
        </p:spPr>
        <p:txBody>
          <a:bodyPr/>
          <a:lstStyle>
            <a:lvl1pPr marL="0" indent="0">
              <a:buNone/>
              <a:defRPr lang="en-GB" sz="2000"/>
            </a:lvl1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</p:txBody>
      </p:sp>
      <p:sp>
        <p:nvSpPr>
          <p:cNvPr id="3" name="Title 10">
            <a:extLst>
              <a:ext uri="{FF2B5EF4-FFF2-40B4-BE49-F238E27FC236}">
                <a16:creationId xmlns:a16="http://schemas.microsoft.com/office/drawing/2014/main" id="{77640BCF-8C21-D022-4812-2CB102F72B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917" y="1665296"/>
            <a:ext cx="5437186" cy="142864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2805EC1A-2ADB-B006-2AD2-8FDFB4864876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0A15511F-25C1-8243-6E6A-56675EF44076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69F85EB6-35AE-79C3-B868-2EFD53E174FF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C9D8D008-7EFA-3D81-A4E7-258B94CFF5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0799991">
            <a:off x="7619996" y="0"/>
            <a:ext cx="4572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BDC204B6-CE13-5A24-F745-7E5F0130B28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310795" y="1137595"/>
            <a:ext cx="4734004" cy="4579196"/>
          </a:xfrm>
          <a:solidFill>
            <a:srgbClr val="F9B300"/>
          </a:solidFill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98785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1B743E-9234-1150-4361-FB92330CE1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88" cy="1223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FF1C2-CEF3-BF4A-7CE7-E0C1348206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42907" y="2097094"/>
            <a:ext cx="11306171" cy="407986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AD17FC-6CB0-691B-D7B2-F982D5442909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251231" y="207065"/>
            <a:ext cx="2048329" cy="1318903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1" i="0" u="none" strike="noStrike" kern="1200" cap="none" spc="0" baseline="0">
          <a:solidFill>
            <a:srgbClr val="E0001B"/>
          </a:solidFill>
          <a:uFillTx/>
          <a:latin typeface="Verdana Bold"/>
        </a:defRPr>
      </a:lvl1pPr>
    </p:titleStyle>
    <p:bodyStyle>
      <a:lvl1pPr marL="228600" marR="0" lvl="0" indent="-228600" algn="l" defTabSz="914400" rtl="0" fontAlgn="auto" hangingPunct="1">
        <a:lnSpc>
          <a:spcPct val="10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Verdana"/>
        </a:defRPr>
      </a:lvl1pPr>
      <a:lvl2pPr marL="685800" marR="0" lvl="1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Verdana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Verdana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Verdana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Verdan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911C2-CB14-73B1-B98D-60E41E95A97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251232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6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63DD08-B778-4A84-5102-22EEADDFEA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88" cy="1223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FB1AB-2994-4996-1A8D-D470F88B0D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42907" y="2097094"/>
            <a:ext cx="11306171" cy="407986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2A24A4-1A92-2D08-85B5-C73796CAA392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251231" y="207065"/>
            <a:ext cx="2048329" cy="1318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594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1" i="0" u="none" strike="noStrike" kern="1200" cap="none" spc="0" baseline="0">
          <a:solidFill>
            <a:srgbClr val="E0001B"/>
          </a:solidFill>
          <a:uFillTx/>
          <a:latin typeface="Verdana Bold"/>
        </a:defRPr>
      </a:lvl1pPr>
    </p:titleStyle>
    <p:bodyStyle>
      <a:lvl1pPr marL="228600" marR="0" lvl="0" indent="-228600" algn="l" defTabSz="914400" rtl="0" fontAlgn="auto" hangingPunct="1">
        <a:lnSpc>
          <a:spcPct val="10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Verdana"/>
        </a:defRPr>
      </a:lvl1pPr>
      <a:lvl2pPr marL="685800" marR="0" lvl="1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Verdana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Verdana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Verdana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Verdan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9474-4026-C4C2-DED9-65B5A74710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11101" y="1817914"/>
            <a:ext cx="7486985" cy="4290542"/>
          </a:xfrm>
        </p:spPr>
        <p:txBody>
          <a:bodyPr>
            <a:noAutofit/>
          </a:bodyPr>
          <a:lstStyle/>
          <a:p>
            <a:r>
              <a:rPr lang="en-GB">
                <a:latin typeface="Verdana"/>
                <a:ea typeface="Verdana"/>
                <a:cs typeface="+mj-cs"/>
              </a:rPr>
              <a:t>10th Symposium on Children and Adolescents with Perinatal HIV Exposure </a:t>
            </a:r>
            <a:endParaRPr lang="en-US">
              <a:latin typeface="Verdana"/>
              <a:ea typeface="Verdana"/>
              <a:cs typeface="+mj-cs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4C3EB33-0C0B-2699-8129-0578564E7658}"/>
              </a:ext>
            </a:extLst>
          </p:cNvPr>
          <p:cNvSpPr txBox="1">
            <a:spLocks/>
          </p:cNvSpPr>
          <p:nvPr/>
        </p:nvSpPr>
        <p:spPr>
          <a:xfrm>
            <a:off x="4411099" y="517235"/>
            <a:ext cx="7062635" cy="38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</a:defRPr>
            </a:lvl1pPr>
            <a:lvl2pPr marL="685800" marR="0" lvl="1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/>
              <a:buNone/>
            </a:pPr>
            <a:r>
              <a:rPr lang="en-GB" sz="1600"/>
              <a:t>Priscilla Tsondai, International AIDS Society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57B0855-7A2D-EB03-51A5-852ED77A7F02}"/>
              </a:ext>
            </a:extLst>
          </p:cNvPr>
          <p:cNvSpPr txBox="1">
            <a:spLocks/>
          </p:cNvSpPr>
          <p:nvPr/>
        </p:nvSpPr>
        <p:spPr>
          <a:xfrm>
            <a:off x="4411101" y="997599"/>
            <a:ext cx="7062634" cy="43379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accent1"/>
                </a:solidFill>
                <a:latin typeface="+mj-lt"/>
                <a:ea typeface="IAS Ribbon Sans Bold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>
                <a:ln>
                  <a:noFill/>
                </a:ln>
                <a:solidFill>
                  <a:srgbClr val="2C90CF"/>
                </a:solidFill>
                <a:effectLst/>
                <a:uLnTx/>
                <a:uFillTx/>
                <a:latin typeface="Verdana"/>
                <a:ea typeface="Verdana"/>
              </a:rPr>
              <a:t>AIDS 2024 pre-conference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17A0F9-CB21-E884-8A73-DA58B17F70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6387" y="1952904"/>
            <a:ext cx="7632704" cy="4532309"/>
          </a:xfrm>
        </p:spPr>
        <p:txBody>
          <a:bodyPr>
            <a:noAutofit/>
          </a:bodyPr>
          <a:lstStyle/>
          <a:p>
            <a:pPr marL="342900" lvl="0" indent="-342900">
              <a:spcBef>
                <a:spcPts val="0"/>
              </a:spcBef>
              <a:spcAft>
                <a:spcPts val="800"/>
              </a:spcAft>
              <a:buFont typeface="Courier New" pitchFamily="49"/>
              <a:buChar char="o"/>
            </a:pPr>
            <a:r>
              <a:rPr lang="en-US"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event is being recorded. </a:t>
            </a:r>
          </a:p>
          <a:p>
            <a:pPr marL="342900" lvl="0" indent="-342900">
              <a:spcBef>
                <a:spcPts val="0"/>
              </a:spcBef>
              <a:spcAft>
                <a:spcPts val="800"/>
              </a:spcAft>
              <a:buFont typeface="Courier New" pitchFamily="49"/>
              <a:buChar char="o"/>
            </a:pPr>
            <a:r>
              <a:rPr lang="en-US"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Participation in the event signals your consent to have the recording posted.</a:t>
            </a:r>
          </a:p>
          <a:p>
            <a:pPr marL="342900" lvl="0" indent="-342900">
              <a:spcBef>
                <a:spcPts val="0"/>
              </a:spcBef>
              <a:spcAft>
                <a:spcPts val="800"/>
              </a:spcAft>
              <a:buFont typeface="Courier New" pitchFamily="49"/>
              <a:buChar char="o"/>
            </a:pPr>
            <a:r>
              <a:rPr lang="en-US"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Recordings will be available on the conference portal and on IAS+ soon after the event. </a:t>
            </a:r>
          </a:p>
          <a:p>
            <a:pPr marL="342900" lvl="0" indent="-342900">
              <a:spcBef>
                <a:spcPts val="0"/>
              </a:spcBef>
              <a:spcAft>
                <a:spcPts val="800"/>
              </a:spcAft>
              <a:buFont typeface="Courier New" pitchFamily="49"/>
              <a:buChar char="o"/>
            </a:pPr>
            <a:r>
              <a:rPr lang="en-US"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Participants joining online are muted. </a:t>
            </a:r>
          </a:p>
          <a:p>
            <a:pPr marL="342900" lvl="0" indent="-342900">
              <a:spcBef>
                <a:spcPts val="0"/>
              </a:spcBef>
              <a:spcAft>
                <a:spcPts val="800"/>
              </a:spcAft>
              <a:buFont typeface="Courier New" pitchFamily="49"/>
              <a:buChar char="o"/>
            </a:pPr>
            <a:r>
              <a:rPr lang="en-US"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welcome your questions. </a:t>
            </a:r>
          </a:p>
          <a:p>
            <a:pPr marL="1028700" lvl="1" indent="-342900">
              <a:spcBef>
                <a:spcPts val="0"/>
              </a:spcBef>
              <a:spcAft>
                <a:spcPts val="800"/>
              </a:spcAft>
              <a:buFont typeface="Courier New" pitchFamily="49"/>
              <a:buChar char="o"/>
            </a:pP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those joining online, please use the Q&amp;A function</a:t>
            </a:r>
          </a:p>
          <a:p>
            <a:pPr marL="1028700" lvl="1" indent="-342900">
              <a:spcBef>
                <a:spcPts val="0"/>
              </a:spcBef>
              <a:spcAft>
                <a:spcPts val="800"/>
              </a:spcAft>
              <a:buFont typeface="Courier New" pitchFamily="49"/>
              <a:buChar char="o"/>
            </a:pP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are in the room, we welcome you to use one of the microphones along the aisles</a:t>
            </a:r>
          </a:p>
          <a:p>
            <a:endParaRPr lang="en-GB" sz="22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E44281-5210-423A-D832-D73192794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 note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187F9C-DC58-82B7-6978-DCA68985CD2D}"/>
              </a:ext>
            </a:extLst>
          </p:cNvPr>
          <p:cNvSpPr txBox="1"/>
          <p:nvPr/>
        </p:nvSpPr>
        <p:spPr>
          <a:xfrm>
            <a:off x="3996267" y="6298694"/>
            <a:ext cx="4925311" cy="3730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652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C38E6A3E-FDDE-F8DF-3E59-7F1404F5BFC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>
                <a:latin typeface="IAS Ribbon Sans Bold"/>
                <a:ea typeface="+mj-ea"/>
                <a:cs typeface="+mj-cs"/>
              </a:rPr>
              <a:t>Thank</a:t>
            </a:r>
            <a:r>
              <a:rPr lang="en-US" sz="4600"/>
              <a:t> </a:t>
            </a:r>
            <a:r>
              <a:rPr lang="en-US">
                <a:latin typeface="IAS Ribbon Sans Bold"/>
                <a:ea typeface="+mj-ea"/>
                <a:cs typeface="+mj-cs"/>
              </a:rPr>
              <a:t>you!</a:t>
            </a:r>
            <a:endParaRPr lang="en-CH">
              <a:latin typeface="IAS Ribbon Sans Bold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B63010-5198-B402-F4B8-D2B7B38B7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799" y="1705728"/>
            <a:ext cx="2422319" cy="1593631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DFE49A0-070A-D1EB-248F-0D1CDF97CE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6941" y="1799381"/>
            <a:ext cx="5437186" cy="442883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>
                <a:solidFill>
                  <a:srgbClr val="C00000"/>
                </a:solidFill>
                <a:latin typeface="IAS Ribbon Sans Bold" pitchFamily="50"/>
                <a:ea typeface="IAS Ribbon Sans Bold" pitchFamily="50"/>
              </a:rPr>
              <a:t>Organizing Committee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sv-SE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Agnes Ronan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sv-SE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Catherine Wedderburn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sv-SE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Corinna Csaky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sv-SE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Ivy Kasirye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sv-SE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Jane Mutanga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v-SE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Kate Powis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sv-SE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Laurie Gulaid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sv-SE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Pim Brouwers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sv-SE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Renata Sanders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sv-SE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Shaffiq Essajee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sv-SE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Sonia Lee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sv-SE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Ute Feucht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sv-SE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Wole Ameyan</a:t>
            </a:r>
          </a:p>
          <a:p>
            <a:pPr marL="0" indent="0">
              <a:lnSpc>
                <a:spcPct val="80000"/>
              </a:lnSpc>
              <a:buNone/>
            </a:pPr>
            <a:endParaRPr lang="sv-SE" sz="1400">
              <a:latin typeface="IAS Ribbon Sans Light" pitchFamily="5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E52FA6-B3DA-5E95-7E5F-79873C21F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984" y="1599489"/>
            <a:ext cx="1909914" cy="18506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6A1B71-2168-61B9-D1CA-23492E8A5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8592" y="1707617"/>
            <a:ext cx="2177918" cy="17563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3766D1-110E-3C18-5CFC-F50298320A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7551" y="3192771"/>
            <a:ext cx="2765412" cy="19560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178AA7-0B82-8DF4-C817-EE271EAFAA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7260" y="4784513"/>
            <a:ext cx="2382905" cy="16854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F285D2-C900-5196-22C5-FE59C37AE1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8274" y="3535961"/>
            <a:ext cx="3374450" cy="13497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162CD-7F14-EDEE-E0AB-6A069849B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94310"/>
            <a:ext cx="7177088" cy="60064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tx1"/>
                </a:solidFill>
              </a:rPr>
              <a:t>Session 1 </a:t>
            </a:r>
            <a:br>
              <a:rPr lang="en-US">
                <a:solidFill>
                  <a:schemeClr val="tx1"/>
                </a:solidFill>
              </a:rPr>
            </a:br>
            <a:br>
              <a:rPr lang="en-US" sz="1100"/>
            </a:br>
            <a:r>
              <a:rPr lang="en-US">
                <a:solidFill>
                  <a:srgbClr val="E10F2E"/>
                </a:solidFill>
              </a:rPr>
              <a:t>Optimizing health for infants with perinatal HIV exposure</a:t>
            </a:r>
            <a:endParaRPr lang="en-GB">
              <a:solidFill>
                <a:srgbClr val="E10F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391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61B7B61-07FA-6A71-2F08-1900F7E3A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/>
              <a:t>Presenters </a:t>
            </a:r>
            <a:endParaRPr lang="en-CH" sz="66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A278DF-B354-DFF4-CFEF-93C282121F38}"/>
              </a:ext>
            </a:extLst>
          </p:cNvPr>
          <p:cNvGrpSpPr/>
          <p:nvPr/>
        </p:nvGrpSpPr>
        <p:grpSpPr>
          <a:xfrm>
            <a:off x="442917" y="2232000"/>
            <a:ext cx="11157821" cy="3797551"/>
            <a:chOff x="442917" y="2232000"/>
            <a:chExt cx="11157821" cy="379755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5BE2FC7-CBEC-9C41-A6D2-7ED1BF868104}"/>
                </a:ext>
              </a:extLst>
            </p:cNvPr>
            <p:cNvSpPr txBox="1"/>
            <p:nvPr/>
          </p:nvSpPr>
          <p:spPr>
            <a:xfrm>
              <a:off x="4488183" y="4860000"/>
              <a:ext cx="312505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Nigel Rollins, WHO</a:t>
              </a:r>
            </a:p>
            <a:p>
              <a:pPr algn="ctr">
                <a:spcBef>
                  <a:spcPts val="1200"/>
                </a:spcBef>
              </a:pPr>
              <a:r>
                <a:rPr lang="en-US" sz="1400" i="1">
                  <a:solidFill>
                    <a:srgbClr val="000000"/>
                  </a:solidFill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Supporting infant feeding choice and practices for pregnant and postpartum persons</a:t>
              </a:r>
              <a:r>
                <a:rPr lang="sv-SE" sz="1400" i="1">
                  <a:solidFill>
                    <a:srgbClr val="000000"/>
                  </a:solidFill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en-CH" sz="1400" i="1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78D0461-537F-16EE-76E5-EB6FB6C0DFED}"/>
                </a:ext>
              </a:extLst>
            </p:cNvPr>
            <p:cNvSpPr txBox="1"/>
            <p:nvPr/>
          </p:nvSpPr>
          <p:spPr>
            <a:xfrm>
              <a:off x="8475681" y="4860000"/>
              <a:ext cx="312505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 b="0" i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Natasha Davies, </a:t>
              </a:r>
              <a:r>
                <a:rPr lang="sv-SE" sz="1600" b="0" i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Anova</a:t>
              </a:r>
              <a:endParaRPr lang="sv-SE" sz="16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>
                <a:spcBef>
                  <a:spcPts val="1200"/>
                </a:spcBef>
              </a:pPr>
              <a:r>
                <a:rPr lang="en-US" sz="1400" i="1">
                  <a:solidFill>
                    <a:srgbClr val="000000"/>
                  </a:solidFill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 adapted post-natal club model in South Africa: Outcomes and lessons learnt 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6FCE267-3A16-68AD-8CF1-870E8017F913}"/>
                </a:ext>
              </a:extLst>
            </p:cNvPr>
            <p:cNvSpPr txBox="1"/>
            <p:nvPr/>
          </p:nvSpPr>
          <p:spPr>
            <a:xfrm>
              <a:off x="442917" y="4860000"/>
              <a:ext cx="352967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Kate </a:t>
              </a:r>
              <a:r>
                <a:rPr lang="sv-SE" sz="160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Powis</a:t>
              </a:r>
              <a:r>
                <a:rPr lang="sv-SE" sz="160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Harvard University</a:t>
              </a:r>
            </a:p>
            <a:p>
              <a:pPr algn="ctr">
                <a:spcBef>
                  <a:spcPts val="1200"/>
                </a:spcBef>
              </a:pPr>
              <a:r>
                <a:rPr lang="en-US" sz="1400" i="1">
                  <a:solidFill>
                    <a:srgbClr val="000000"/>
                  </a:solidFill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Not all children with perinatal HIV exposure are the same </a:t>
              </a:r>
              <a:endParaRPr lang="en-CH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6" name="Picture 25" descr="A person leaning on a shelf&#10;&#10;Description automatically generated">
              <a:extLst>
                <a:ext uri="{FF2B5EF4-FFF2-40B4-BE49-F238E27FC236}">
                  <a16:creationId xmlns:a16="http://schemas.microsoft.com/office/drawing/2014/main" id="{4A8D6B34-6CE1-2A20-9611-420EF72646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3044" b="11555"/>
            <a:stretch/>
          </p:blipFill>
          <p:spPr>
            <a:xfrm>
              <a:off x="4747873" y="2232000"/>
              <a:ext cx="2762008" cy="2408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2" name="Picture 31" descr="A person with long hair wearing a black jacket&#10;&#10;Description automatically generated">
              <a:extLst>
                <a:ext uri="{FF2B5EF4-FFF2-40B4-BE49-F238E27FC236}">
                  <a16:creationId xmlns:a16="http://schemas.microsoft.com/office/drawing/2014/main" id="{77D9B99F-3603-4D92-C4FA-54749357CE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2201"/>
            <a:stretch/>
          </p:blipFill>
          <p:spPr>
            <a:xfrm>
              <a:off x="972000" y="2232000"/>
              <a:ext cx="2743186" cy="2408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4" name="Picture 33" descr="A person smiling at the camera&#10;&#10;Description automatically generated">
              <a:extLst>
                <a:ext uri="{FF2B5EF4-FFF2-40B4-BE49-F238E27FC236}">
                  <a16:creationId xmlns:a16="http://schemas.microsoft.com/office/drawing/2014/main" id="{22B4BF7D-A855-5D87-20E7-67334D075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74981" y="2232000"/>
              <a:ext cx="2677432" cy="24085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43502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D321477-AFDB-3F78-66D3-23C2EE2334CC}"/>
              </a:ext>
            </a:extLst>
          </p:cNvPr>
          <p:cNvSpPr txBox="1"/>
          <p:nvPr/>
        </p:nvSpPr>
        <p:spPr>
          <a:xfrm>
            <a:off x="213756" y="6210795"/>
            <a:ext cx="5882244" cy="4750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833D8E-BE03-9E83-5DFC-7644F87F5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66" y="461296"/>
            <a:ext cx="8891914" cy="103904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E0001B"/>
                </a:solidFill>
                <a:latin typeface="IAS Ribbon Sans Bold"/>
                <a:ea typeface="IAS Ribbon Sans Bold" pitchFamily="50"/>
              </a:rPr>
              <a:t>Celebrating</a:t>
            </a:r>
            <a:r>
              <a:rPr lang="en-GB"/>
              <a:t> </a:t>
            </a:r>
            <a:r>
              <a:rPr lang="en-GB">
                <a:solidFill>
                  <a:srgbClr val="E0001B"/>
                </a:solidFill>
                <a:latin typeface="IAS Ribbon Sans Bold"/>
                <a:ea typeface="IAS Ribbon Sans Bold" pitchFamily="50"/>
              </a:rPr>
              <a:t>10 years </a:t>
            </a:r>
            <a:endParaRPr lang="en-GB">
              <a:solidFill>
                <a:srgbClr val="E0001B"/>
              </a:solidFill>
              <a:latin typeface="IAS Ribbon Sans Bold" pitchFamily="50"/>
              <a:ea typeface="IAS Ribbon Sans Bold" pitchFamily="5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98B5650-D120-2053-E4FF-9D6202B2CEC9}"/>
              </a:ext>
            </a:extLst>
          </p:cNvPr>
          <p:cNvGrpSpPr/>
          <p:nvPr/>
        </p:nvGrpSpPr>
        <p:grpSpPr>
          <a:xfrm>
            <a:off x="2091377" y="1632412"/>
            <a:ext cx="8650043" cy="2128110"/>
            <a:chOff x="1604247" y="1912823"/>
            <a:chExt cx="8650043" cy="2128110"/>
          </a:xfrm>
        </p:grpSpPr>
        <p:sp>
          <p:nvSpPr>
            <p:cNvPr id="6" name="Chord 5">
              <a:extLst>
                <a:ext uri="{FF2B5EF4-FFF2-40B4-BE49-F238E27FC236}">
                  <a16:creationId xmlns:a16="http://schemas.microsoft.com/office/drawing/2014/main" id="{F5947C19-0BDE-F095-678A-C8C517BC59E2}"/>
                </a:ext>
              </a:extLst>
            </p:cNvPr>
            <p:cNvSpPr/>
            <p:nvPr/>
          </p:nvSpPr>
          <p:spPr>
            <a:xfrm rot="6768392">
              <a:off x="1771963" y="2389238"/>
              <a:ext cx="908501" cy="908501"/>
            </a:xfrm>
            <a:prstGeom prst="chor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88000" tIns="288000" rIns="288000" bIns="288000" rtlCol="0" anchor="t"/>
            <a:lstStyle/>
            <a:p>
              <a:pPr algn="l"/>
              <a:endParaRPr lang="en-US"/>
            </a:p>
          </p:txBody>
        </p:sp>
        <p:sp>
          <p:nvSpPr>
            <p:cNvPr id="7" name="Chord 6">
              <a:extLst>
                <a:ext uri="{FF2B5EF4-FFF2-40B4-BE49-F238E27FC236}">
                  <a16:creationId xmlns:a16="http://schemas.microsoft.com/office/drawing/2014/main" id="{75431AD8-668F-9FB8-5674-B0F12D40702D}"/>
                </a:ext>
              </a:extLst>
            </p:cNvPr>
            <p:cNvSpPr/>
            <p:nvPr/>
          </p:nvSpPr>
          <p:spPr>
            <a:xfrm rot="17526505">
              <a:off x="2612584" y="2722974"/>
              <a:ext cx="908501" cy="908501"/>
            </a:xfrm>
            <a:prstGeom prst="chor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88000" tIns="288000" rIns="288000" bIns="288000" rtlCol="0" anchor="t"/>
            <a:lstStyle/>
            <a:p>
              <a:pPr algn="l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3F289B-A895-5A1B-D2FC-6CF91A451688}"/>
                </a:ext>
              </a:extLst>
            </p:cNvPr>
            <p:cNvSpPr txBox="1"/>
            <p:nvPr/>
          </p:nvSpPr>
          <p:spPr>
            <a:xfrm>
              <a:off x="1771963" y="2536759"/>
              <a:ext cx="881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2015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54796F-FA00-B30E-6D0C-1A85A14D15BA}"/>
                </a:ext>
              </a:extLst>
            </p:cNvPr>
            <p:cNvSpPr txBox="1"/>
            <p:nvPr/>
          </p:nvSpPr>
          <p:spPr>
            <a:xfrm>
              <a:off x="2629829" y="3076836"/>
              <a:ext cx="881499" cy="36933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2016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2A012B8-9C60-932F-9747-56E8257C3261}"/>
                </a:ext>
              </a:extLst>
            </p:cNvPr>
            <p:cNvSpPr txBox="1"/>
            <p:nvPr/>
          </p:nvSpPr>
          <p:spPr>
            <a:xfrm>
              <a:off x="3478051" y="2599175"/>
              <a:ext cx="881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2017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FD8F51F-0C8F-1420-C667-E3200AB5968E}"/>
                </a:ext>
              </a:extLst>
            </p:cNvPr>
            <p:cNvSpPr txBox="1"/>
            <p:nvPr/>
          </p:nvSpPr>
          <p:spPr>
            <a:xfrm>
              <a:off x="4325363" y="3084702"/>
              <a:ext cx="881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2018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74239B8-7DF4-AAC2-4376-83ECCB406631}"/>
                </a:ext>
              </a:extLst>
            </p:cNvPr>
            <p:cNvSpPr txBox="1"/>
            <p:nvPr/>
          </p:nvSpPr>
          <p:spPr>
            <a:xfrm>
              <a:off x="5164334" y="2585411"/>
              <a:ext cx="881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2019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A2165EA-FDB4-D0F9-053F-E84E0DC51DCB}"/>
                </a:ext>
              </a:extLst>
            </p:cNvPr>
            <p:cNvSpPr txBox="1"/>
            <p:nvPr/>
          </p:nvSpPr>
          <p:spPr>
            <a:xfrm>
              <a:off x="8512692" y="2599175"/>
              <a:ext cx="881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2023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AF13276-0A98-F165-3F90-CA722D37C974}"/>
                </a:ext>
              </a:extLst>
            </p:cNvPr>
            <p:cNvSpPr txBox="1"/>
            <p:nvPr/>
          </p:nvSpPr>
          <p:spPr>
            <a:xfrm>
              <a:off x="9372791" y="3076836"/>
              <a:ext cx="881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2024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6EB5C27-4BA8-4399-C786-0380CB09682D}"/>
                </a:ext>
              </a:extLst>
            </p:cNvPr>
            <p:cNvSpPr txBox="1"/>
            <p:nvPr/>
          </p:nvSpPr>
          <p:spPr>
            <a:xfrm>
              <a:off x="1604247" y="1912823"/>
              <a:ext cx="13487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1st Workshop</a:t>
              </a:r>
            </a:p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Vancouver, CA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674D05B-CEA4-0BDD-63C5-FB75D78515F6}"/>
                </a:ext>
              </a:extLst>
            </p:cNvPr>
            <p:cNvSpPr txBox="1"/>
            <p:nvPr/>
          </p:nvSpPr>
          <p:spPr>
            <a:xfrm>
              <a:off x="2288247" y="3640823"/>
              <a:ext cx="146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2nd</a:t>
              </a:r>
              <a:r>
                <a:rPr lang="en-US" sz="1000" b="1" baseline="30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Workshop</a:t>
              </a:r>
            </a:p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Durban, SA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4EA68B2-0BCD-E2C4-49FB-675C1A1774AC}"/>
              </a:ext>
            </a:extLst>
          </p:cNvPr>
          <p:cNvGrpSpPr/>
          <p:nvPr/>
        </p:nvGrpSpPr>
        <p:grpSpPr>
          <a:xfrm>
            <a:off x="913864" y="4479924"/>
            <a:ext cx="1722036" cy="2256337"/>
            <a:chOff x="4115362" y="2780414"/>
            <a:chExt cx="2671999" cy="4648535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086366E-D8E8-C186-F54E-7626F7747322}"/>
                </a:ext>
              </a:extLst>
            </p:cNvPr>
            <p:cNvSpPr/>
            <p:nvPr/>
          </p:nvSpPr>
          <p:spPr>
            <a:xfrm rot="13088622">
              <a:off x="4115362" y="3566760"/>
              <a:ext cx="1537533" cy="386218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5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9ADA869-054C-6435-2106-4CFD03FD696F}"/>
                </a:ext>
              </a:extLst>
            </p:cNvPr>
            <p:cNvSpPr/>
            <p:nvPr/>
          </p:nvSpPr>
          <p:spPr>
            <a:xfrm>
              <a:off x="4819931" y="2780414"/>
              <a:ext cx="1951074" cy="1727567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5BC1923-3FAB-B355-0657-1E7A62FE1D0C}"/>
                </a:ext>
              </a:extLst>
            </p:cNvPr>
            <p:cNvSpPr txBox="1"/>
            <p:nvPr/>
          </p:nvSpPr>
          <p:spPr>
            <a:xfrm>
              <a:off x="4809705" y="3088029"/>
              <a:ext cx="1977656" cy="1141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Children with Perinatal Exposure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B3F8873-383E-2E91-0CB6-ADFD54C8AFFD}"/>
                </a:ext>
              </a:extLst>
            </p:cNvPr>
            <p:cNvSpPr txBox="1"/>
            <p:nvPr/>
          </p:nvSpPr>
          <p:spPr>
            <a:xfrm rot="18209971">
              <a:off x="3615060" y="5108493"/>
              <a:ext cx="2452244" cy="477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/>
                <a:t>Research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3025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D321477-AFDB-3F78-66D3-23C2EE2334CC}"/>
              </a:ext>
            </a:extLst>
          </p:cNvPr>
          <p:cNvSpPr txBox="1"/>
          <p:nvPr/>
        </p:nvSpPr>
        <p:spPr>
          <a:xfrm>
            <a:off x="213756" y="6210795"/>
            <a:ext cx="5882244" cy="4750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833D8E-BE03-9E83-5DFC-7644F87F5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66" y="461296"/>
            <a:ext cx="8891914" cy="103904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E0001B"/>
                </a:solidFill>
                <a:latin typeface="IAS Ribbon Sans Bold"/>
                <a:ea typeface="IAS Ribbon Sans Bold" pitchFamily="50"/>
              </a:rPr>
              <a:t>Celebrating</a:t>
            </a:r>
            <a:r>
              <a:rPr lang="en-GB"/>
              <a:t> </a:t>
            </a:r>
            <a:r>
              <a:rPr lang="en-GB">
                <a:solidFill>
                  <a:srgbClr val="E0001B"/>
                </a:solidFill>
                <a:latin typeface="IAS Ribbon Sans Bold"/>
                <a:ea typeface="IAS Ribbon Sans Bold" pitchFamily="50"/>
              </a:rPr>
              <a:t>10 years </a:t>
            </a:r>
            <a:endParaRPr lang="en-GB">
              <a:solidFill>
                <a:srgbClr val="E0001B"/>
              </a:solidFill>
              <a:latin typeface="IAS Ribbon Sans Bold" pitchFamily="50"/>
              <a:ea typeface="IAS Ribbon Sans Bold" pitchFamily="5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98B5650-D120-2053-E4FF-9D6202B2CEC9}"/>
              </a:ext>
            </a:extLst>
          </p:cNvPr>
          <p:cNvGrpSpPr/>
          <p:nvPr/>
        </p:nvGrpSpPr>
        <p:grpSpPr>
          <a:xfrm>
            <a:off x="2091377" y="1632412"/>
            <a:ext cx="8650043" cy="2128110"/>
            <a:chOff x="1604247" y="1912823"/>
            <a:chExt cx="8650043" cy="2128110"/>
          </a:xfrm>
        </p:grpSpPr>
        <p:sp>
          <p:nvSpPr>
            <p:cNvPr id="6" name="Chord 5">
              <a:extLst>
                <a:ext uri="{FF2B5EF4-FFF2-40B4-BE49-F238E27FC236}">
                  <a16:creationId xmlns:a16="http://schemas.microsoft.com/office/drawing/2014/main" id="{F5947C19-0BDE-F095-678A-C8C517BC59E2}"/>
                </a:ext>
              </a:extLst>
            </p:cNvPr>
            <p:cNvSpPr/>
            <p:nvPr/>
          </p:nvSpPr>
          <p:spPr>
            <a:xfrm rot="6768392">
              <a:off x="1771963" y="2389238"/>
              <a:ext cx="908501" cy="908501"/>
            </a:xfrm>
            <a:prstGeom prst="chor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88000" tIns="288000" rIns="288000" bIns="288000" rtlCol="0" anchor="t"/>
            <a:lstStyle/>
            <a:p>
              <a:pPr algn="l"/>
              <a:endParaRPr lang="en-US"/>
            </a:p>
          </p:txBody>
        </p:sp>
        <p:sp>
          <p:nvSpPr>
            <p:cNvPr id="7" name="Chord 6">
              <a:extLst>
                <a:ext uri="{FF2B5EF4-FFF2-40B4-BE49-F238E27FC236}">
                  <a16:creationId xmlns:a16="http://schemas.microsoft.com/office/drawing/2014/main" id="{75431AD8-668F-9FB8-5674-B0F12D40702D}"/>
                </a:ext>
              </a:extLst>
            </p:cNvPr>
            <p:cNvSpPr/>
            <p:nvPr/>
          </p:nvSpPr>
          <p:spPr>
            <a:xfrm rot="17526505">
              <a:off x="2612584" y="2722974"/>
              <a:ext cx="908501" cy="908501"/>
            </a:xfrm>
            <a:prstGeom prst="chor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88000" tIns="288000" rIns="288000" bIns="288000" rtlCol="0" anchor="t"/>
            <a:lstStyle/>
            <a:p>
              <a:pPr algn="l"/>
              <a:endParaRPr lang="en-US"/>
            </a:p>
          </p:txBody>
        </p:sp>
        <p:sp>
          <p:nvSpPr>
            <p:cNvPr id="10" name="Chord 9">
              <a:extLst>
                <a:ext uri="{FF2B5EF4-FFF2-40B4-BE49-F238E27FC236}">
                  <a16:creationId xmlns:a16="http://schemas.microsoft.com/office/drawing/2014/main" id="{3CA51EEF-5F22-4CC0-0D5E-C3BD805FA5FD}"/>
                </a:ext>
              </a:extLst>
            </p:cNvPr>
            <p:cNvSpPr/>
            <p:nvPr/>
          </p:nvSpPr>
          <p:spPr>
            <a:xfrm rot="6768392">
              <a:off x="3464095" y="2405953"/>
              <a:ext cx="908501" cy="908501"/>
            </a:xfrm>
            <a:prstGeom prst="chor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88000" tIns="288000" rIns="288000" bIns="288000" rtlCol="0" anchor="t"/>
            <a:lstStyle/>
            <a:p>
              <a:pPr algn="l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3F289B-A895-5A1B-D2FC-6CF91A451688}"/>
                </a:ext>
              </a:extLst>
            </p:cNvPr>
            <p:cNvSpPr txBox="1"/>
            <p:nvPr/>
          </p:nvSpPr>
          <p:spPr>
            <a:xfrm>
              <a:off x="1771963" y="2536759"/>
              <a:ext cx="881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2015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54796F-FA00-B30E-6D0C-1A85A14D15BA}"/>
                </a:ext>
              </a:extLst>
            </p:cNvPr>
            <p:cNvSpPr txBox="1"/>
            <p:nvPr/>
          </p:nvSpPr>
          <p:spPr>
            <a:xfrm>
              <a:off x="2629829" y="3076836"/>
              <a:ext cx="881499" cy="36933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2016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2A012B8-9C60-932F-9747-56E8257C3261}"/>
                </a:ext>
              </a:extLst>
            </p:cNvPr>
            <p:cNvSpPr txBox="1"/>
            <p:nvPr/>
          </p:nvSpPr>
          <p:spPr>
            <a:xfrm>
              <a:off x="3478051" y="2599175"/>
              <a:ext cx="881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2017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FD8F51F-0C8F-1420-C667-E3200AB5968E}"/>
                </a:ext>
              </a:extLst>
            </p:cNvPr>
            <p:cNvSpPr txBox="1"/>
            <p:nvPr/>
          </p:nvSpPr>
          <p:spPr>
            <a:xfrm>
              <a:off x="4325363" y="3084702"/>
              <a:ext cx="881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2018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74239B8-7DF4-AAC2-4376-83ECCB406631}"/>
                </a:ext>
              </a:extLst>
            </p:cNvPr>
            <p:cNvSpPr txBox="1"/>
            <p:nvPr/>
          </p:nvSpPr>
          <p:spPr>
            <a:xfrm>
              <a:off x="5164334" y="2585411"/>
              <a:ext cx="881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2019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A2165EA-FDB4-D0F9-053F-E84E0DC51DCB}"/>
                </a:ext>
              </a:extLst>
            </p:cNvPr>
            <p:cNvSpPr txBox="1"/>
            <p:nvPr/>
          </p:nvSpPr>
          <p:spPr>
            <a:xfrm>
              <a:off x="8512692" y="2599175"/>
              <a:ext cx="881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2023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AF13276-0A98-F165-3F90-CA722D37C974}"/>
                </a:ext>
              </a:extLst>
            </p:cNvPr>
            <p:cNvSpPr txBox="1"/>
            <p:nvPr/>
          </p:nvSpPr>
          <p:spPr>
            <a:xfrm>
              <a:off x="9372791" y="3076836"/>
              <a:ext cx="881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2024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6EB5C27-4BA8-4399-C786-0380CB09682D}"/>
                </a:ext>
              </a:extLst>
            </p:cNvPr>
            <p:cNvSpPr txBox="1"/>
            <p:nvPr/>
          </p:nvSpPr>
          <p:spPr>
            <a:xfrm>
              <a:off x="1604247" y="1912823"/>
              <a:ext cx="13487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1st Workshop</a:t>
              </a:r>
            </a:p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Vancouver, CA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674D05B-CEA4-0BDD-63C5-FB75D78515F6}"/>
                </a:ext>
              </a:extLst>
            </p:cNvPr>
            <p:cNvSpPr txBox="1"/>
            <p:nvPr/>
          </p:nvSpPr>
          <p:spPr>
            <a:xfrm>
              <a:off x="2288247" y="3640823"/>
              <a:ext cx="146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2nd</a:t>
              </a:r>
              <a:r>
                <a:rPr lang="en-US" sz="1000" b="1" baseline="30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Workshop</a:t>
              </a:r>
            </a:p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Durban, SA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993B1C5-2196-2E27-C6DB-B3CB24D6992C}"/>
                </a:ext>
              </a:extLst>
            </p:cNvPr>
            <p:cNvSpPr txBox="1"/>
            <p:nvPr/>
          </p:nvSpPr>
          <p:spPr>
            <a:xfrm>
              <a:off x="3296247" y="1912823"/>
              <a:ext cx="13487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3rd Workshop</a:t>
              </a:r>
            </a:p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Paris, FR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4EA68B2-0BCD-E2C4-49FB-675C1A1774AC}"/>
              </a:ext>
            </a:extLst>
          </p:cNvPr>
          <p:cNvGrpSpPr/>
          <p:nvPr/>
        </p:nvGrpSpPr>
        <p:grpSpPr>
          <a:xfrm>
            <a:off x="913862" y="3203638"/>
            <a:ext cx="1722035" cy="3532624"/>
            <a:chOff x="4115362" y="150992"/>
            <a:chExt cx="2671999" cy="7277957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DD692FEE-3FE8-BA14-9E53-CB02B402159C}"/>
                </a:ext>
              </a:extLst>
            </p:cNvPr>
            <p:cNvSpPr/>
            <p:nvPr/>
          </p:nvSpPr>
          <p:spPr>
            <a:xfrm>
              <a:off x="5167318" y="150992"/>
              <a:ext cx="1550272" cy="3628109"/>
            </a:xfrm>
            <a:prstGeom prst="ellipse">
              <a:avLst/>
            </a:prstGeom>
            <a:solidFill>
              <a:schemeClr val="accent1">
                <a:alpha val="5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086366E-D8E8-C186-F54E-7626F7747322}"/>
                </a:ext>
              </a:extLst>
            </p:cNvPr>
            <p:cNvSpPr/>
            <p:nvPr/>
          </p:nvSpPr>
          <p:spPr>
            <a:xfrm rot="13088622">
              <a:off x="4115362" y="3566760"/>
              <a:ext cx="1537533" cy="386218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5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9ADA869-054C-6435-2106-4CFD03FD696F}"/>
                </a:ext>
              </a:extLst>
            </p:cNvPr>
            <p:cNvSpPr/>
            <p:nvPr/>
          </p:nvSpPr>
          <p:spPr>
            <a:xfrm>
              <a:off x="4819931" y="2780414"/>
              <a:ext cx="1951074" cy="1727567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5BC1923-3FAB-B355-0657-1E7A62FE1D0C}"/>
                </a:ext>
              </a:extLst>
            </p:cNvPr>
            <p:cNvSpPr txBox="1"/>
            <p:nvPr/>
          </p:nvSpPr>
          <p:spPr>
            <a:xfrm>
              <a:off x="4809705" y="3088029"/>
              <a:ext cx="1977656" cy="1141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Children with Perinatal Exposure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33DCBF2-CC32-B71B-99C8-1437B1785073}"/>
                </a:ext>
              </a:extLst>
            </p:cNvPr>
            <p:cNvSpPr txBox="1"/>
            <p:nvPr/>
          </p:nvSpPr>
          <p:spPr>
            <a:xfrm rot="16200000">
              <a:off x="4660155" y="1355310"/>
              <a:ext cx="2524721" cy="477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/>
                <a:t>Advocacy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B3F8873-383E-2E91-0CB6-ADFD54C8AFFD}"/>
                </a:ext>
              </a:extLst>
            </p:cNvPr>
            <p:cNvSpPr txBox="1"/>
            <p:nvPr/>
          </p:nvSpPr>
          <p:spPr>
            <a:xfrm rot="18209971">
              <a:off x="3615060" y="5108493"/>
              <a:ext cx="2452244" cy="477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/>
                <a:t>Research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4770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D321477-AFDB-3F78-66D3-23C2EE2334CC}"/>
              </a:ext>
            </a:extLst>
          </p:cNvPr>
          <p:cNvSpPr txBox="1"/>
          <p:nvPr/>
        </p:nvSpPr>
        <p:spPr>
          <a:xfrm>
            <a:off x="213756" y="6210795"/>
            <a:ext cx="5882244" cy="4750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833D8E-BE03-9E83-5DFC-7644F87F5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66" y="461296"/>
            <a:ext cx="8891914" cy="103904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E0001B"/>
                </a:solidFill>
                <a:latin typeface="IAS Ribbon Sans Bold"/>
                <a:ea typeface="IAS Ribbon Sans Bold" pitchFamily="50"/>
              </a:rPr>
              <a:t>Celebrating</a:t>
            </a:r>
            <a:r>
              <a:rPr lang="en-GB"/>
              <a:t> </a:t>
            </a:r>
            <a:r>
              <a:rPr lang="en-GB">
                <a:solidFill>
                  <a:srgbClr val="E0001B"/>
                </a:solidFill>
                <a:latin typeface="IAS Ribbon Sans Bold"/>
                <a:ea typeface="IAS Ribbon Sans Bold" pitchFamily="50"/>
              </a:rPr>
              <a:t>10 years </a:t>
            </a:r>
            <a:endParaRPr lang="en-GB">
              <a:solidFill>
                <a:srgbClr val="E0001B"/>
              </a:solidFill>
              <a:latin typeface="IAS Ribbon Sans Bold" pitchFamily="50"/>
              <a:ea typeface="IAS Ribbon Sans Bold" pitchFamily="5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98B5650-D120-2053-E4FF-9D6202B2CEC9}"/>
              </a:ext>
            </a:extLst>
          </p:cNvPr>
          <p:cNvGrpSpPr/>
          <p:nvPr/>
        </p:nvGrpSpPr>
        <p:grpSpPr>
          <a:xfrm>
            <a:off x="2091377" y="1632412"/>
            <a:ext cx="8650043" cy="2128110"/>
            <a:chOff x="1604247" y="1912823"/>
            <a:chExt cx="8650043" cy="2128110"/>
          </a:xfrm>
        </p:grpSpPr>
        <p:sp>
          <p:nvSpPr>
            <p:cNvPr id="6" name="Chord 5">
              <a:extLst>
                <a:ext uri="{FF2B5EF4-FFF2-40B4-BE49-F238E27FC236}">
                  <a16:creationId xmlns:a16="http://schemas.microsoft.com/office/drawing/2014/main" id="{F5947C19-0BDE-F095-678A-C8C517BC59E2}"/>
                </a:ext>
              </a:extLst>
            </p:cNvPr>
            <p:cNvSpPr/>
            <p:nvPr/>
          </p:nvSpPr>
          <p:spPr>
            <a:xfrm rot="6768392">
              <a:off x="1771963" y="2389238"/>
              <a:ext cx="908501" cy="908501"/>
            </a:xfrm>
            <a:prstGeom prst="chor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88000" tIns="288000" rIns="288000" bIns="288000" rtlCol="0" anchor="t"/>
            <a:lstStyle/>
            <a:p>
              <a:pPr algn="l"/>
              <a:endParaRPr lang="en-US"/>
            </a:p>
          </p:txBody>
        </p:sp>
        <p:sp>
          <p:nvSpPr>
            <p:cNvPr id="7" name="Chord 6">
              <a:extLst>
                <a:ext uri="{FF2B5EF4-FFF2-40B4-BE49-F238E27FC236}">
                  <a16:creationId xmlns:a16="http://schemas.microsoft.com/office/drawing/2014/main" id="{75431AD8-668F-9FB8-5674-B0F12D40702D}"/>
                </a:ext>
              </a:extLst>
            </p:cNvPr>
            <p:cNvSpPr/>
            <p:nvPr/>
          </p:nvSpPr>
          <p:spPr>
            <a:xfrm rot="17526505">
              <a:off x="2612584" y="2722974"/>
              <a:ext cx="908501" cy="908501"/>
            </a:xfrm>
            <a:prstGeom prst="chor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88000" tIns="288000" rIns="288000" bIns="288000" rtlCol="0" anchor="t"/>
            <a:lstStyle/>
            <a:p>
              <a:pPr algn="l"/>
              <a:endParaRPr lang="en-US"/>
            </a:p>
          </p:txBody>
        </p:sp>
        <p:sp>
          <p:nvSpPr>
            <p:cNvPr id="10" name="Chord 9">
              <a:extLst>
                <a:ext uri="{FF2B5EF4-FFF2-40B4-BE49-F238E27FC236}">
                  <a16:creationId xmlns:a16="http://schemas.microsoft.com/office/drawing/2014/main" id="{3CA51EEF-5F22-4CC0-0D5E-C3BD805FA5FD}"/>
                </a:ext>
              </a:extLst>
            </p:cNvPr>
            <p:cNvSpPr/>
            <p:nvPr/>
          </p:nvSpPr>
          <p:spPr>
            <a:xfrm rot="6768392">
              <a:off x="3464095" y="2405953"/>
              <a:ext cx="908501" cy="908501"/>
            </a:xfrm>
            <a:prstGeom prst="chor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88000" tIns="288000" rIns="288000" bIns="288000" rtlCol="0" anchor="t"/>
            <a:lstStyle/>
            <a:p>
              <a:pPr algn="l"/>
              <a:endParaRPr lang="en-US"/>
            </a:p>
          </p:txBody>
        </p:sp>
        <p:sp>
          <p:nvSpPr>
            <p:cNvPr id="11" name="Chord 10">
              <a:extLst>
                <a:ext uri="{FF2B5EF4-FFF2-40B4-BE49-F238E27FC236}">
                  <a16:creationId xmlns:a16="http://schemas.microsoft.com/office/drawing/2014/main" id="{06E5277A-C626-4484-181C-141950A934D5}"/>
                </a:ext>
              </a:extLst>
            </p:cNvPr>
            <p:cNvSpPr/>
            <p:nvPr/>
          </p:nvSpPr>
          <p:spPr>
            <a:xfrm rot="17526505">
              <a:off x="4304716" y="2739689"/>
              <a:ext cx="908501" cy="908501"/>
            </a:xfrm>
            <a:prstGeom prst="chor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88000" tIns="288000" rIns="288000" bIns="288000" rtlCol="0" anchor="t"/>
            <a:lstStyle/>
            <a:p>
              <a:pPr algn="l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3F289B-A895-5A1B-D2FC-6CF91A451688}"/>
                </a:ext>
              </a:extLst>
            </p:cNvPr>
            <p:cNvSpPr txBox="1"/>
            <p:nvPr/>
          </p:nvSpPr>
          <p:spPr>
            <a:xfrm>
              <a:off x="1771963" y="2536759"/>
              <a:ext cx="881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2015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54796F-FA00-B30E-6D0C-1A85A14D15BA}"/>
                </a:ext>
              </a:extLst>
            </p:cNvPr>
            <p:cNvSpPr txBox="1"/>
            <p:nvPr/>
          </p:nvSpPr>
          <p:spPr>
            <a:xfrm>
              <a:off x="2629829" y="3076836"/>
              <a:ext cx="881499" cy="36933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2016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2A012B8-9C60-932F-9747-56E8257C3261}"/>
                </a:ext>
              </a:extLst>
            </p:cNvPr>
            <p:cNvSpPr txBox="1"/>
            <p:nvPr/>
          </p:nvSpPr>
          <p:spPr>
            <a:xfrm>
              <a:off x="3478051" y="2599175"/>
              <a:ext cx="881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2017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FD8F51F-0C8F-1420-C667-E3200AB5968E}"/>
                </a:ext>
              </a:extLst>
            </p:cNvPr>
            <p:cNvSpPr txBox="1"/>
            <p:nvPr/>
          </p:nvSpPr>
          <p:spPr>
            <a:xfrm>
              <a:off x="4325363" y="3084702"/>
              <a:ext cx="881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2018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74239B8-7DF4-AAC2-4376-83ECCB406631}"/>
                </a:ext>
              </a:extLst>
            </p:cNvPr>
            <p:cNvSpPr txBox="1"/>
            <p:nvPr/>
          </p:nvSpPr>
          <p:spPr>
            <a:xfrm>
              <a:off x="5164334" y="2585411"/>
              <a:ext cx="881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2019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A2165EA-FDB4-D0F9-053F-E84E0DC51DCB}"/>
                </a:ext>
              </a:extLst>
            </p:cNvPr>
            <p:cNvSpPr txBox="1"/>
            <p:nvPr/>
          </p:nvSpPr>
          <p:spPr>
            <a:xfrm>
              <a:off x="8512692" y="2599175"/>
              <a:ext cx="881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2023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AF13276-0A98-F165-3F90-CA722D37C974}"/>
                </a:ext>
              </a:extLst>
            </p:cNvPr>
            <p:cNvSpPr txBox="1"/>
            <p:nvPr/>
          </p:nvSpPr>
          <p:spPr>
            <a:xfrm>
              <a:off x="9372791" y="3076836"/>
              <a:ext cx="881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2024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6EB5C27-4BA8-4399-C786-0380CB09682D}"/>
                </a:ext>
              </a:extLst>
            </p:cNvPr>
            <p:cNvSpPr txBox="1"/>
            <p:nvPr/>
          </p:nvSpPr>
          <p:spPr>
            <a:xfrm>
              <a:off x="1604247" y="1912823"/>
              <a:ext cx="13487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1st Workshop</a:t>
              </a:r>
            </a:p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Vancouver, CA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674D05B-CEA4-0BDD-63C5-FB75D78515F6}"/>
                </a:ext>
              </a:extLst>
            </p:cNvPr>
            <p:cNvSpPr txBox="1"/>
            <p:nvPr/>
          </p:nvSpPr>
          <p:spPr>
            <a:xfrm>
              <a:off x="2288247" y="3640823"/>
              <a:ext cx="146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2nd</a:t>
              </a:r>
              <a:r>
                <a:rPr lang="en-US" sz="1000" b="1" baseline="30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Workshop</a:t>
              </a:r>
            </a:p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Durban, SA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993B1C5-2196-2E27-C6DB-B3CB24D6992C}"/>
                </a:ext>
              </a:extLst>
            </p:cNvPr>
            <p:cNvSpPr txBox="1"/>
            <p:nvPr/>
          </p:nvSpPr>
          <p:spPr>
            <a:xfrm>
              <a:off x="3296247" y="1912823"/>
              <a:ext cx="13487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3rd Workshop</a:t>
              </a:r>
            </a:p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Paris, FR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9549963-B764-5A51-2426-7A514CCBBAA3}"/>
                </a:ext>
              </a:extLst>
            </p:cNvPr>
            <p:cNvSpPr txBox="1"/>
            <p:nvPr/>
          </p:nvSpPr>
          <p:spPr>
            <a:xfrm>
              <a:off x="4016247" y="3640823"/>
              <a:ext cx="146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4th</a:t>
              </a:r>
              <a:r>
                <a:rPr lang="en-US" sz="1000" b="1" baseline="30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Workshop</a:t>
              </a:r>
            </a:p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Amsterdam, NL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4EA68B2-0BCD-E2C4-49FB-675C1A1774AC}"/>
              </a:ext>
            </a:extLst>
          </p:cNvPr>
          <p:cNvGrpSpPr/>
          <p:nvPr/>
        </p:nvGrpSpPr>
        <p:grpSpPr>
          <a:xfrm>
            <a:off x="113903" y="3203638"/>
            <a:ext cx="3988626" cy="3532624"/>
            <a:chOff x="2874103" y="150992"/>
            <a:chExt cx="6188958" cy="7277957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DD692FEE-3FE8-BA14-9E53-CB02B402159C}"/>
                </a:ext>
              </a:extLst>
            </p:cNvPr>
            <p:cNvSpPr/>
            <p:nvPr/>
          </p:nvSpPr>
          <p:spPr>
            <a:xfrm>
              <a:off x="5167318" y="150992"/>
              <a:ext cx="1550272" cy="3628109"/>
            </a:xfrm>
            <a:prstGeom prst="ellipse">
              <a:avLst/>
            </a:prstGeom>
            <a:solidFill>
              <a:schemeClr val="accent1">
                <a:alpha val="5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96190AF-FDDA-EE39-3AE3-20940191764C}"/>
                </a:ext>
              </a:extLst>
            </p:cNvPr>
            <p:cNvSpPr/>
            <p:nvPr/>
          </p:nvSpPr>
          <p:spPr>
            <a:xfrm rot="4634803">
              <a:off x="6403510" y="1655572"/>
              <a:ext cx="1945941" cy="3142093"/>
            </a:xfrm>
            <a:prstGeom prst="ellipse">
              <a:avLst/>
            </a:prstGeom>
            <a:solidFill>
              <a:schemeClr val="accent6">
                <a:lumMod val="75000"/>
                <a:alpha val="5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086366E-D8E8-C186-F54E-7626F7747322}"/>
                </a:ext>
              </a:extLst>
            </p:cNvPr>
            <p:cNvSpPr/>
            <p:nvPr/>
          </p:nvSpPr>
          <p:spPr>
            <a:xfrm rot="13088622">
              <a:off x="4115362" y="3566760"/>
              <a:ext cx="1537533" cy="386218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5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DD7756F-13AB-D55E-FF64-154012EF0737}"/>
                </a:ext>
              </a:extLst>
            </p:cNvPr>
            <p:cNvSpPr/>
            <p:nvPr/>
          </p:nvSpPr>
          <p:spPr>
            <a:xfrm rot="17282499">
              <a:off x="3483487" y="1629259"/>
              <a:ext cx="1896303" cy="3115071"/>
            </a:xfrm>
            <a:prstGeom prst="ellipse">
              <a:avLst/>
            </a:prstGeom>
            <a:solidFill>
              <a:srgbClr val="FF0000">
                <a:alpha val="52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9ADA869-054C-6435-2106-4CFD03FD696F}"/>
                </a:ext>
              </a:extLst>
            </p:cNvPr>
            <p:cNvSpPr/>
            <p:nvPr/>
          </p:nvSpPr>
          <p:spPr>
            <a:xfrm>
              <a:off x="4819931" y="2780414"/>
              <a:ext cx="1951074" cy="1727567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5BC1923-3FAB-B355-0657-1E7A62FE1D0C}"/>
                </a:ext>
              </a:extLst>
            </p:cNvPr>
            <p:cNvSpPr txBox="1"/>
            <p:nvPr/>
          </p:nvSpPr>
          <p:spPr>
            <a:xfrm>
              <a:off x="4809705" y="3088029"/>
              <a:ext cx="1977656" cy="1141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Children with Perinatal Exposure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33DCBF2-CC32-B71B-99C8-1437B1785073}"/>
                </a:ext>
              </a:extLst>
            </p:cNvPr>
            <p:cNvSpPr txBox="1"/>
            <p:nvPr/>
          </p:nvSpPr>
          <p:spPr>
            <a:xfrm rot="16200000">
              <a:off x="4660155" y="1355310"/>
              <a:ext cx="2524721" cy="477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/>
                <a:t>Advocacy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FAD2EE4-F5D1-0CF2-A754-61BA2008EB37}"/>
                </a:ext>
              </a:extLst>
            </p:cNvPr>
            <p:cNvSpPr txBox="1"/>
            <p:nvPr/>
          </p:nvSpPr>
          <p:spPr>
            <a:xfrm rot="850155">
              <a:off x="3603406" y="2737451"/>
              <a:ext cx="1485512" cy="634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/>
                <a:t>Policy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7AA51E8-8987-1EE3-8931-01880679EB42}"/>
                </a:ext>
              </a:extLst>
            </p:cNvPr>
            <p:cNvSpPr txBox="1"/>
            <p:nvPr/>
          </p:nvSpPr>
          <p:spPr>
            <a:xfrm rot="20804765">
              <a:off x="6594863" y="2762287"/>
              <a:ext cx="2468198" cy="634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/>
                <a:t>Programming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B3F8873-383E-2E91-0CB6-ADFD54C8AFFD}"/>
                </a:ext>
              </a:extLst>
            </p:cNvPr>
            <p:cNvSpPr txBox="1"/>
            <p:nvPr/>
          </p:nvSpPr>
          <p:spPr>
            <a:xfrm rot="18209971">
              <a:off x="3615060" y="5108493"/>
              <a:ext cx="2452244" cy="477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/>
                <a:t>Research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9533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D321477-AFDB-3F78-66D3-23C2EE2334CC}"/>
              </a:ext>
            </a:extLst>
          </p:cNvPr>
          <p:cNvSpPr txBox="1"/>
          <p:nvPr/>
        </p:nvSpPr>
        <p:spPr>
          <a:xfrm>
            <a:off x="213756" y="6210795"/>
            <a:ext cx="5882244" cy="4750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833D8E-BE03-9E83-5DFC-7644F87F5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66" y="461296"/>
            <a:ext cx="8891914" cy="103904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E0001B"/>
                </a:solidFill>
                <a:latin typeface="IAS Ribbon Sans Bold"/>
                <a:ea typeface="IAS Ribbon Sans Bold" pitchFamily="50"/>
              </a:rPr>
              <a:t>Celebrating</a:t>
            </a:r>
            <a:r>
              <a:rPr lang="en-GB"/>
              <a:t> </a:t>
            </a:r>
            <a:r>
              <a:rPr lang="en-GB">
                <a:solidFill>
                  <a:srgbClr val="E0001B"/>
                </a:solidFill>
                <a:latin typeface="IAS Ribbon Sans Bold"/>
                <a:ea typeface="IAS Ribbon Sans Bold" pitchFamily="50"/>
              </a:rPr>
              <a:t>10 years </a:t>
            </a:r>
            <a:endParaRPr lang="en-GB">
              <a:solidFill>
                <a:srgbClr val="E0001B"/>
              </a:solidFill>
              <a:latin typeface="IAS Ribbon Sans Bold" pitchFamily="50"/>
              <a:ea typeface="IAS Ribbon Sans Bold" pitchFamily="5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98B5650-D120-2053-E4FF-9D6202B2CEC9}"/>
              </a:ext>
            </a:extLst>
          </p:cNvPr>
          <p:cNvGrpSpPr/>
          <p:nvPr/>
        </p:nvGrpSpPr>
        <p:grpSpPr>
          <a:xfrm>
            <a:off x="2091377" y="1632412"/>
            <a:ext cx="8650043" cy="2128110"/>
            <a:chOff x="1604247" y="1912823"/>
            <a:chExt cx="8650043" cy="2128110"/>
          </a:xfrm>
        </p:grpSpPr>
        <p:sp>
          <p:nvSpPr>
            <p:cNvPr id="6" name="Chord 5">
              <a:extLst>
                <a:ext uri="{FF2B5EF4-FFF2-40B4-BE49-F238E27FC236}">
                  <a16:creationId xmlns:a16="http://schemas.microsoft.com/office/drawing/2014/main" id="{F5947C19-0BDE-F095-678A-C8C517BC59E2}"/>
                </a:ext>
              </a:extLst>
            </p:cNvPr>
            <p:cNvSpPr/>
            <p:nvPr/>
          </p:nvSpPr>
          <p:spPr>
            <a:xfrm rot="6768392">
              <a:off x="1771963" y="2389238"/>
              <a:ext cx="908501" cy="908501"/>
            </a:xfrm>
            <a:prstGeom prst="chor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88000" tIns="288000" rIns="288000" bIns="288000" rtlCol="0" anchor="t"/>
            <a:lstStyle/>
            <a:p>
              <a:pPr algn="l"/>
              <a:endParaRPr lang="en-US"/>
            </a:p>
          </p:txBody>
        </p:sp>
        <p:sp>
          <p:nvSpPr>
            <p:cNvPr id="7" name="Chord 6">
              <a:extLst>
                <a:ext uri="{FF2B5EF4-FFF2-40B4-BE49-F238E27FC236}">
                  <a16:creationId xmlns:a16="http://schemas.microsoft.com/office/drawing/2014/main" id="{75431AD8-668F-9FB8-5674-B0F12D40702D}"/>
                </a:ext>
              </a:extLst>
            </p:cNvPr>
            <p:cNvSpPr/>
            <p:nvPr/>
          </p:nvSpPr>
          <p:spPr>
            <a:xfrm rot="17526505">
              <a:off x="2612584" y="2722974"/>
              <a:ext cx="908501" cy="908501"/>
            </a:xfrm>
            <a:prstGeom prst="chor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88000" tIns="288000" rIns="288000" bIns="288000" rtlCol="0" anchor="t"/>
            <a:lstStyle/>
            <a:p>
              <a:pPr algn="l"/>
              <a:endParaRPr lang="en-US"/>
            </a:p>
          </p:txBody>
        </p:sp>
        <p:sp>
          <p:nvSpPr>
            <p:cNvPr id="10" name="Chord 9">
              <a:extLst>
                <a:ext uri="{FF2B5EF4-FFF2-40B4-BE49-F238E27FC236}">
                  <a16:creationId xmlns:a16="http://schemas.microsoft.com/office/drawing/2014/main" id="{3CA51EEF-5F22-4CC0-0D5E-C3BD805FA5FD}"/>
                </a:ext>
              </a:extLst>
            </p:cNvPr>
            <p:cNvSpPr/>
            <p:nvPr/>
          </p:nvSpPr>
          <p:spPr>
            <a:xfrm rot="6768392">
              <a:off x="3464095" y="2405953"/>
              <a:ext cx="908501" cy="908501"/>
            </a:xfrm>
            <a:prstGeom prst="chor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88000" tIns="288000" rIns="288000" bIns="288000" rtlCol="0" anchor="t"/>
            <a:lstStyle/>
            <a:p>
              <a:pPr algn="l"/>
              <a:endParaRPr lang="en-US"/>
            </a:p>
          </p:txBody>
        </p:sp>
        <p:sp>
          <p:nvSpPr>
            <p:cNvPr id="11" name="Chord 10">
              <a:extLst>
                <a:ext uri="{FF2B5EF4-FFF2-40B4-BE49-F238E27FC236}">
                  <a16:creationId xmlns:a16="http://schemas.microsoft.com/office/drawing/2014/main" id="{06E5277A-C626-4484-181C-141950A934D5}"/>
                </a:ext>
              </a:extLst>
            </p:cNvPr>
            <p:cNvSpPr/>
            <p:nvPr/>
          </p:nvSpPr>
          <p:spPr>
            <a:xfrm rot="17526505">
              <a:off x="4304716" y="2739689"/>
              <a:ext cx="908501" cy="908501"/>
            </a:xfrm>
            <a:prstGeom prst="chor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88000" tIns="288000" rIns="288000" bIns="288000" rtlCol="0" anchor="t"/>
            <a:lstStyle/>
            <a:p>
              <a:pPr algn="l"/>
              <a:endParaRPr lang="en-US"/>
            </a:p>
          </p:txBody>
        </p:sp>
        <p:sp>
          <p:nvSpPr>
            <p:cNvPr id="13" name="Chord 12">
              <a:extLst>
                <a:ext uri="{FF2B5EF4-FFF2-40B4-BE49-F238E27FC236}">
                  <a16:creationId xmlns:a16="http://schemas.microsoft.com/office/drawing/2014/main" id="{3E2AAEE6-A1E0-F448-6D8C-9AFD54DCB570}"/>
                </a:ext>
              </a:extLst>
            </p:cNvPr>
            <p:cNvSpPr/>
            <p:nvPr/>
          </p:nvSpPr>
          <p:spPr>
            <a:xfrm rot="6768392">
              <a:off x="5144427" y="2404969"/>
              <a:ext cx="908501" cy="908501"/>
            </a:xfrm>
            <a:prstGeom prst="chor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88000" tIns="288000" rIns="288000" bIns="288000" rtlCol="0" anchor="t"/>
            <a:lstStyle/>
            <a:p>
              <a:pPr algn="l"/>
              <a:endParaRPr lang="en-US"/>
            </a:p>
          </p:txBody>
        </p:sp>
        <p:sp>
          <p:nvSpPr>
            <p:cNvPr id="14" name="Chord 13">
              <a:extLst>
                <a:ext uri="{FF2B5EF4-FFF2-40B4-BE49-F238E27FC236}">
                  <a16:creationId xmlns:a16="http://schemas.microsoft.com/office/drawing/2014/main" id="{FB7E565B-DD49-7A7A-0EED-1A2B026B78AF}"/>
                </a:ext>
              </a:extLst>
            </p:cNvPr>
            <p:cNvSpPr/>
            <p:nvPr/>
          </p:nvSpPr>
          <p:spPr>
            <a:xfrm rot="17526505">
              <a:off x="5985048" y="2738705"/>
              <a:ext cx="908501" cy="908501"/>
            </a:xfrm>
            <a:prstGeom prst="chor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88000" tIns="288000" rIns="288000" bIns="288000" rtlCol="0" anchor="t"/>
            <a:lstStyle/>
            <a:p>
              <a:pPr algn="l"/>
              <a:endParaRPr lang="en-US"/>
            </a:p>
          </p:txBody>
        </p:sp>
        <p:sp>
          <p:nvSpPr>
            <p:cNvPr id="16" name="Chord 15">
              <a:extLst>
                <a:ext uri="{FF2B5EF4-FFF2-40B4-BE49-F238E27FC236}">
                  <a16:creationId xmlns:a16="http://schemas.microsoft.com/office/drawing/2014/main" id="{600B23C1-B1D8-1E52-50C8-085466FD71DC}"/>
                </a:ext>
              </a:extLst>
            </p:cNvPr>
            <p:cNvSpPr/>
            <p:nvPr/>
          </p:nvSpPr>
          <p:spPr>
            <a:xfrm rot="6768392">
              <a:off x="6824759" y="2409885"/>
              <a:ext cx="908501" cy="908501"/>
            </a:xfrm>
            <a:prstGeom prst="chor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88000" tIns="288000" rIns="288000" bIns="288000" rtlCol="0" anchor="t"/>
            <a:lstStyle/>
            <a:p>
              <a:pPr algn="l"/>
              <a:endParaRPr lang="en-US"/>
            </a:p>
          </p:txBody>
        </p:sp>
        <p:sp>
          <p:nvSpPr>
            <p:cNvPr id="17" name="Chord 16">
              <a:extLst>
                <a:ext uri="{FF2B5EF4-FFF2-40B4-BE49-F238E27FC236}">
                  <a16:creationId xmlns:a16="http://schemas.microsoft.com/office/drawing/2014/main" id="{697033B7-8E7C-A97C-2332-A0FE6E3FDE7E}"/>
                </a:ext>
              </a:extLst>
            </p:cNvPr>
            <p:cNvSpPr/>
            <p:nvPr/>
          </p:nvSpPr>
          <p:spPr>
            <a:xfrm rot="17526505">
              <a:off x="7665380" y="2743621"/>
              <a:ext cx="908501" cy="908501"/>
            </a:xfrm>
            <a:prstGeom prst="chor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88000" tIns="288000" rIns="288000" bIns="288000" rtlCol="0" anchor="t"/>
            <a:lstStyle/>
            <a:p>
              <a:pPr algn="l"/>
              <a:endParaRPr lang="en-US"/>
            </a:p>
          </p:txBody>
        </p:sp>
        <p:sp>
          <p:nvSpPr>
            <p:cNvPr id="19" name="Chord 18">
              <a:extLst>
                <a:ext uri="{FF2B5EF4-FFF2-40B4-BE49-F238E27FC236}">
                  <a16:creationId xmlns:a16="http://schemas.microsoft.com/office/drawing/2014/main" id="{C9805E5B-4CF7-D3ED-D0B1-87E6F8060A9B}"/>
                </a:ext>
              </a:extLst>
            </p:cNvPr>
            <p:cNvSpPr/>
            <p:nvPr/>
          </p:nvSpPr>
          <p:spPr>
            <a:xfrm rot="6768392">
              <a:off x="8499192" y="2403002"/>
              <a:ext cx="908501" cy="908501"/>
            </a:xfrm>
            <a:prstGeom prst="chor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88000" tIns="288000" rIns="288000" bIns="288000" rtlCol="0" anchor="t"/>
            <a:lstStyle/>
            <a:p>
              <a:pPr algn="l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3F289B-A895-5A1B-D2FC-6CF91A451688}"/>
                </a:ext>
              </a:extLst>
            </p:cNvPr>
            <p:cNvSpPr txBox="1"/>
            <p:nvPr/>
          </p:nvSpPr>
          <p:spPr>
            <a:xfrm>
              <a:off x="1771963" y="2536759"/>
              <a:ext cx="881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2015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54796F-FA00-B30E-6D0C-1A85A14D15BA}"/>
                </a:ext>
              </a:extLst>
            </p:cNvPr>
            <p:cNvSpPr txBox="1"/>
            <p:nvPr/>
          </p:nvSpPr>
          <p:spPr>
            <a:xfrm>
              <a:off x="2629829" y="3076836"/>
              <a:ext cx="881499" cy="36933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2016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2A012B8-9C60-932F-9747-56E8257C3261}"/>
                </a:ext>
              </a:extLst>
            </p:cNvPr>
            <p:cNvSpPr txBox="1"/>
            <p:nvPr/>
          </p:nvSpPr>
          <p:spPr>
            <a:xfrm>
              <a:off x="3478051" y="2599175"/>
              <a:ext cx="881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2017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FD8F51F-0C8F-1420-C667-E3200AB5968E}"/>
                </a:ext>
              </a:extLst>
            </p:cNvPr>
            <p:cNvSpPr txBox="1"/>
            <p:nvPr/>
          </p:nvSpPr>
          <p:spPr>
            <a:xfrm>
              <a:off x="4325363" y="3084702"/>
              <a:ext cx="881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2018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74239B8-7DF4-AAC2-4376-83ECCB406631}"/>
                </a:ext>
              </a:extLst>
            </p:cNvPr>
            <p:cNvSpPr txBox="1"/>
            <p:nvPr/>
          </p:nvSpPr>
          <p:spPr>
            <a:xfrm>
              <a:off x="5164334" y="2585411"/>
              <a:ext cx="881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2019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EADD8FE-5690-2BBC-F98F-2DF657C22D07}"/>
                </a:ext>
              </a:extLst>
            </p:cNvPr>
            <p:cNvSpPr txBox="1"/>
            <p:nvPr/>
          </p:nvSpPr>
          <p:spPr>
            <a:xfrm>
              <a:off x="6050484" y="3070320"/>
              <a:ext cx="881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2020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24F83C9-B9A9-BD7D-9ABD-8BF65024AA0D}"/>
                </a:ext>
              </a:extLst>
            </p:cNvPr>
            <p:cNvSpPr txBox="1"/>
            <p:nvPr/>
          </p:nvSpPr>
          <p:spPr>
            <a:xfrm>
              <a:off x="6838259" y="2585411"/>
              <a:ext cx="881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2021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35D9893-5603-20A9-9E90-1C7182EE8C07}"/>
                </a:ext>
              </a:extLst>
            </p:cNvPr>
            <p:cNvSpPr txBox="1"/>
            <p:nvPr/>
          </p:nvSpPr>
          <p:spPr>
            <a:xfrm>
              <a:off x="7733463" y="3084702"/>
              <a:ext cx="881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2022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A2165EA-FDB4-D0F9-053F-E84E0DC51DCB}"/>
                </a:ext>
              </a:extLst>
            </p:cNvPr>
            <p:cNvSpPr txBox="1"/>
            <p:nvPr/>
          </p:nvSpPr>
          <p:spPr>
            <a:xfrm>
              <a:off x="8512692" y="2599175"/>
              <a:ext cx="881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2023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AF13276-0A98-F165-3F90-CA722D37C974}"/>
                </a:ext>
              </a:extLst>
            </p:cNvPr>
            <p:cNvSpPr txBox="1"/>
            <p:nvPr/>
          </p:nvSpPr>
          <p:spPr>
            <a:xfrm>
              <a:off x="9372791" y="3076836"/>
              <a:ext cx="881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2024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6EB5C27-4BA8-4399-C786-0380CB09682D}"/>
                </a:ext>
              </a:extLst>
            </p:cNvPr>
            <p:cNvSpPr txBox="1"/>
            <p:nvPr/>
          </p:nvSpPr>
          <p:spPr>
            <a:xfrm>
              <a:off x="1604247" y="1912823"/>
              <a:ext cx="13487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1st Workshop</a:t>
              </a:r>
            </a:p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Vancouver, CA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674D05B-CEA4-0BDD-63C5-FB75D78515F6}"/>
                </a:ext>
              </a:extLst>
            </p:cNvPr>
            <p:cNvSpPr txBox="1"/>
            <p:nvPr/>
          </p:nvSpPr>
          <p:spPr>
            <a:xfrm>
              <a:off x="2288247" y="3640823"/>
              <a:ext cx="146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2nd</a:t>
              </a:r>
              <a:r>
                <a:rPr lang="en-US" sz="1000" b="1" baseline="30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Workshop</a:t>
              </a:r>
            </a:p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Durban, SA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993B1C5-2196-2E27-C6DB-B3CB24D6992C}"/>
                </a:ext>
              </a:extLst>
            </p:cNvPr>
            <p:cNvSpPr txBox="1"/>
            <p:nvPr/>
          </p:nvSpPr>
          <p:spPr>
            <a:xfrm>
              <a:off x="3296247" y="1912823"/>
              <a:ext cx="13487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3rd Workshop</a:t>
              </a:r>
            </a:p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Paris, FR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9549963-B764-5A51-2426-7A514CCBBAA3}"/>
                </a:ext>
              </a:extLst>
            </p:cNvPr>
            <p:cNvSpPr txBox="1"/>
            <p:nvPr/>
          </p:nvSpPr>
          <p:spPr>
            <a:xfrm>
              <a:off x="4016247" y="3640823"/>
              <a:ext cx="146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4th</a:t>
              </a:r>
              <a:r>
                <a:rPr lang="en-US" sz="1000" b="1" baseline="30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Workshop</a:t>
              </a:r>
            </a:p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Amsterdam, NL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11E9162-8863-C164-91F4-5701D0E7C15E}"/>
                </a:ext>
              </a:extLst>
            </p:cNvPr>
            <p:cNvSpPr txBox="1"/>
            <p:nvPr/>
          </p:nvSpPr>
          <p:spPr>
            <a:xfrm>
              <a:off x="4988247" y="1912823"/>
              <a:ext cx="13487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5th</a:t>
              </a:r>
              <a:r>
                <a:rPr lang="en-US" sz="1000" b="1" baseline="30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Workshop</a:t>
              </a:r>
            </a:p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Mexico City, MX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ED10E4A-5DF3-95E1-F877-D9026BD78740}"/>
                </a:ext>
              </a:extLst>
            </p:cNvPr>
            <p:cNvSpPr txBox="1"/>
            <p:nvPr/>
          </p:nvSpPr>
          <p:spPr>
            <a:xfrm>
              <a:off x="5672247" y="3640823"/>
              <a:ext cx="146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6th</a:t>
              </a:r>
              <a:r>
                <a:rPr lang="en-US" sz="1000" b="1" baseline="30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Workshop</a:t>
              </a:r>
            </a:p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Virtual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35A2189-F1B8-5B9A-FE4A-BE11DADB18FA}"/>
                </a:ext>
              </a:extLst>
            </p:cNvPr>
            <p:cNvSpPr txBox="1"/>
            <p:nvPr/>
          </p:nvSpPr>
          <p:spPr>
            <a:xfrm>
              <a:off x="6644247" y="1912823"/>
              <a:ext cx="13487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7th</a:t>
              </a:r>
              <a:r>
                <a:rPr lang="en-US" sz="1000" b="1" baseline="30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Workshop</a:t>
              </a:r>
            </a:p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Virtual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673628B-33B9-7304-E2FA-C94DC8F2133E}"/>
                </a:ext>
              </a:extLst>
            </p:cNvPr>
            <p:cNvSpPr txBox="1"/>
            <p:nvPr/>
          </p:nvSpPr>
          <p:spPr>
            <a:xfrm>
              <a:off x="7364247" y="3640823"/>
              <a:ext cx="146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8th</a:t>
              </a:r>
              <a:r>
                <a:rPr lang="en-US" sz="1000" b="1" baseline="30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Workshop</a:t>
              </a:r>
            </a:p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Montreal, CA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BCDE76F-C8FD-E5A3-E325-D6EBE3DFC2D8}"/>
                </a:ext>
              </a:extLst>
            </p:cNvPr>
            <p:cNvSpPr txBox="1"/>
            <p:nvPr/>
          </p:nvSpPr>
          <p:spPr>
            <a:xfrm>
              <a:off x="8336247" y="1912823"/>
              <a:ext cx="13487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9th</a:t>
              </a:r>
              <a:r>
                <a:rPr lang="en-US" sz="1000" b="1" baseline="30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Workshop</a:t>
              </a:r>
            </a:p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Brisbane, AU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4EA68B2-0BCD-E2C4-49FB-675C1A1774AC}"/>
              </a:ext>
            </a:extLst>
          </p:cNvPr>
          <p:cNvGrpSpPr/>
          <p:nvPr/>
        </p:nvGrpSpPr>
        <p:grpSpPr>
          <a:xfrm>
            <a:off x="113903" y="3203638"/>
            <a:ext cx="3988626" cy="3532624"/>
            <a:chOff x="2874103" y="150992"/>
            <a:chExt cx="6188958" cy="7277957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DD692FEE-3FE8-BA14-9E53-CB02B402159C}"/>
                </a:ext>
              </a:extLst>
            </p:cNvPr>
            <p:cNvSpPr/>
            <p:nvPr/>
          </p:nvSpPr>
          <p:spPr>
            <a:xfrm>
              <a:off x="5167318" y="150992"/>
              <a:ext cx="1550272" cy="3628109"/>
            </a:xfrm>
            <a:prstGeom prst="ellipse">
              <a:avLst/>
            </a:prstGeom>
            <a:solidFill>
              <a:schemeClr val="accent1">
                <a:alpha val="5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96190AF-FDDA-EE39-3AE3-20940191764C}"/>
                </a:ext>
              </a:extLst>
            </p:cNvPr>
            <p:cNvSpPr/>
            <p:nvPr/>
          </p:nvSpPr>
          <p:spPr>
            <a:xfrm rot="4634803">
              <a:off x="6403510" y="1655572"/>
              <a:ext cx="1945941" cy="3142093"/>
            </a:xfrm>
            <a:prstGeom prst="ellipse">
              <a:avLst/>
            </a:prstGeom>
            <a:solidFill>
              <a:schemeClr val="accent6">
                <a:lumMod val="75000"/>
                <a:alpha val="5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CA09B79-7125-FC65-279A-A859C0B3D334}"/>
                </a:ext>
              </a:extLst>
            </p:cNvPr>
            <p:cNvSpPr/>
            <p:nvPr/>
          </p:nvSpPr>
          <p:spPr>
            <a:xfrm rot="8825835">
              <a:off x="5685659" y="3564946"/>
              <a:ext cx="1469639" cy="355440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086366E-D8E8-C186-F54E-7626F7747322}"/>
                </a:ext>
              </a:extLst>
            </p:cNvPr>
            <p:cNvSpPr/>
            <p:nvPr/>
          </p:nvSpPr>
          <p:spPr>
            <a:xfrm rot="13088622">
              <a:off x="4115362" y="3566760"/>
              <a:ext cx="1537533" cy="386218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5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DD7756F-13AB-D55E-FF64-154012EF0737}"/>
                </a:ext>
              </a:extLst>
            </p:cNvPr>
            <p:cNvSpPr/>
            <p:nvPr/>
          </p:nvSpPr>
          <p:spPr>
            <a:xfrm rot="17282499">
              <a:off x="3483487" y="1629259"/>
              <a:ext cx="1896303" cy="3115071"/>
            </a:xfrm>
            <a:prstGeom prst="ellipse">
              <a:avLst/>
            </a:prstGeom>
            <a:solidFill>
              <a:srgbClr val="FF0000">
                <a:alpha val="52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9ADA869-054C-6435-2106-4CFD03FD696F}"/>
                </a:ext>
              </a:extLst>
            </p:cNvPr>
            <p:cNvSpPr/>
            <p:nvPr/>
          </p:nvSpPr>
          <p:spPr>
            <a:xfrm>
              <a:off x="4819931" y="2780414"/>
              <a:ext cx="1951074" cy="1727567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5BC1923-3FAB-B355-0657-1E7A62FE1D0C}"/>
                </a:ext>
              </a:extLst>
            </p:cNvPr>
            <p:cNvSpPr txBox="1"/>
            <p:nvPr/>
          </p:nvSpPr>
          <p:spPr>
            <a:xfrm>
              <a:off x="4809705" y="3088029"/>
              <a:ext cx="1977656" cy="1141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Children with Perinatal Exposure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33DCBF2-CC32-B71B-99C8-1437B1785073}"/>
                </a:ext>
              </a:extLst>
            </p:cNvPr>
            <p:cNvSpPr txBox="1"/>
            <p:nvPr/>
          </p:nvSpPr>
          <p:spPr>
            <a:xfrm rot="16200000">
              <a:off x="4660155" y="1355310"/>
              <a:ext cx="2524721" cy="477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/>
                <a:t>Advocacy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20A5F8E-A0F3-2972-F244-E62E0F3D98CB}"/>
                </a:ext>
              </a:extLst>
            </p:cNvPr>
            <p:cNvSpPr txBox="1"/>
            <p:nvPr/>
          </p:nvSpPr>
          <p:spPr>
            <a:xfrm rot="3451836">
              <a:off x="5574352" y="5271433"/>
              <a:ext cx="2135479" cy="477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/>
                <a:t>Funding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FAD2EE4-F5D1-0CF2-A754-61BA2008EB37}"/>
                </a:ext>
              </a:extLst>
            </p:cNvPr>
            <p:cNvSpPr txBox="1"/>
            <p:nvPr/>
          </p:nvSpPr>
          <p:spPr>
            <a:xfrm rot="850155">
              <a:off x="3603406" y="2737451"/>
              <a:ext cx="1485512" cy="634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/>
                <a:t>Policy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7AA51E8-8987-1EE3-8931-01880679EB42}"/>
                </a:ext>
              </a:extLst>
            </p:cNvPr>
            <p:cNvSpPr txBox="1"/>
            <p:nvPr/>
          </p:nvSpPr>
          <p:spPr>
            <a:xfrm rot="20804765">
              <a:off x="6594863" y="2762287"/>
              <a:ext cx="2468198" cy="634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/>
                <a:t>Programming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B3F8873-383E-2E91-0CB6-ADFD54C8AFFD}"/>
                </a:ext>
              </a:extLst>
            </p:cNvPr>
            <p:cNvSpPr txBox="1"/>
            <p:nvPr/>
          </p:nvSpPr>
          <p:spPr>
            <a:xfrm rot="18209971">
              <a:off x="3615060" y="5108493"/>
              <a:ext cx="2452244" cy="477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/>
                <a:t>Research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5597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>
            <a:extLst>
              <a:ext uri="{FF2B5EF4-FFF2-40B4-BE49-F238E27FC236}">
                <a16:creationId xmlns:a16="http://schemas.microsoft.com/office/drawing/2014/main" id="{073FDF35-BE95-1A37-7EDC-8947D0D57546}"/>
              </a:ext>
            </a:extLst>
          </p:cNvPr>
          <p:cNvSpPr/>
          <p:nvPr/>
        </p:nvSpPr>
        <p:spPr>
          <a:xfrm rot="920513">
            <a:off x="-1566613" y="5091424"/>
            <a:ext cx="7733463" cy="885866"/>
          </a:xfrm>
          <a:prstGeom prst="arc">
            <a:avLst/>
          </a:prstGeom>
          <a:ln w="762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321477-AFDB-3F78-66D3-23C2EE2334CC}"/>
              </a:ext>
            </a:extLst>
          </p:cNvPr>
          <p:cNvSpPr txBox="1"/>
          <p:nvPr/>
        </p:nvSpPr>
        <p:spPr>
          <a:xfrm>
            <a:off x="213756" y="6210795"/>
            <a:ext cx="5882244" cy="4750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833D8E-BE03-9E83-5DFC-7644F87F5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66" y="461296"/>
            <a:ext cx="8891914" cy="103904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E0001B"/>
                </a:solidFill>
                <a:latin typeface="IAS Ribbon Sans Bold"/>
                <a:ea typeface="IAS Ribbon Sans Bold" pitchFamily="50"/>
              </a:rPr>
              <a:t>Celebrating</a:t>
            </a:r>
            <a:r>
              <a:rPr lang="en-GB"/>
              <a:t> </a:t>
            </a:r>
            <a:r>
              <a:rPr lang="en-GB">
                <a:solidFill>
                  <a:srgbClr val="E0001B"/>
                </a:solidFill>
                <a:latin typeface="IAS Ribbon Sans Bold"/>
                <a:ea typeface="IAS Ribbon Sans Bold" pitchFamily="50"/>
              </a:rPr>
              <a:t>10 years </a:t>
            </a:r>
            <a:endParaRPr lang="en-GB">
              <a:solidFill>
                <a:srgbClr val="E0001B"/>
              </a:solidFill>
              <a:latin typeface="IAS Ribbon Sans Bold" pitchFamily="50"/>
              <a:ea typeface="IAS Ribbon Sans Bold" pitchFamily="5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98B5650-D120-2053-E4FF-9D6202B2CEC9}"/>
              </a:ext>
            </a:extLst>
          </p:cNvPr>
          <p:cNvGrpSpPr/>
          <p:nvPr/>
        </p:nvGrpSpPr>
        <p:grpSpPr>
          <a:xfrm>
            <a:off x="2091377" y="1632412"/>
            <a:ext cx="8884112" cy="2128110"/>
            <a:chOff x="1604247" y="1912823"/>
            <a:chExt cx="8884112" cy="2128110"/>
          </a:xfrm>
        </p:grpSpPr>
        <p:sp>
          <p:nvSpPr>
            <p:cNvPr id="6" name="Chord 5">
              <a:extLst>
                <a:ext uri="{FF2B5EF4-FFF2-40B4-BE49-F238E27FC236}">
                  <a16:creationId xmlns:a16="http://schemas.microsoft.com/office/drawing/2014/main" id="{F5947C19-0BDE-F095-678A-C8C517BC59E2}"/>
                </a:ext>
              </a:extLst>
            </p:cNvPr>
            <p:cNvSpPr/>
            <p:nvPr/>
          </p:nvSpPr>
          <p:spPr>
            <a:xfrm rot="6768392">
              <a:off x="1771963" y="2389238"/>
              <a:ext cx="908501" cy="908501"/>
            </a:xfrm>
            <a:prstGeom prst="chor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88000" tIns="288000" rIns="288000" bIns="288000" rtlCol="0" anchor="t"/>
            <a:lstStyle/>
            <a:p>
              <a:pPr algn="l"/>
              <a:endParaRPr lang="en-US"/>
            </a:p>
          </p:txBody>
        </p:sp>
        <p:sp>
          <p:nvSpPr>
            <p:cNvPr id="7" name="Chord 6">
              <a:extLst>
                <a:ext uri="{FF2B5EF4-FFF2-40B4-BE49-F238E27FC236}">
                  <a16:creationId xmlns:a16="http://schemas.microsoft.com/office/drawing/2014/main" id="{75431AD8-668F-9FB8-5674-B0F12D40702D}"/>
                </a:ext>
              </a:extLst>
            </p:cNvPr>
            <p:cNvSpPr/>
            <p:nvPr/>
          </p:nvSpPr>
          <p:spPr>
            <a:xfrm rot="17526505">
              <a:off x="2612584" y="2722974"/>
              <a:ext cx="908501" cy="908501"/>
            </a:xfrm>
            <a:prstGeom prst="chor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88000" tIns="288000" rIns="288000" bIns="288000" rtlCol="0" anchor="t"/>
            <a:lstStyle/>
            <a:p>
              <a:pPr algn="l"/>
              <a:endParaRPr lang="en-US"/>
            </a:p>
          </p:txBody>
        </p:sp>
        <p:sp>
          <p:nvSpPr>
            <p:cNvPr id="10" name="Chord 9">
              <a:extLst>
                <a:ext uri="{FF2B5EF4-FFF2-40B4-BE49-F238E27FC236}">
                  <a16:creationId xmlns:a16="http://schemas.microsoft.com/office/drawing/2014/main" id="{3CA51EEF-5F22-4CC0-0D5E-C3BD805FA5FD}"/>
                </a:ext>
              </a:extLst>
            </p:cNvPr>
            <p:cNvSpPr/>
            <p:nvPr/>
          </p:nvSpPr>
          <p:spPr>
            <a:xfrm rot="6768392">
              <a:off x="3464095" y="2405953"/>
              <a:ext cx="908501" cy="908501"/>
            </a:xfrm>
            <a:prstGeom prst="chor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88000" tIns="288000" rIns="288000" bIns="288000" rtlCol="0" anchor="t"/>
            <a:lstStyle/>
            <a:p>
              <a:pPr algn="l"/>
              <a:endParaRPr lang="en-US"/>
            </a:p>
          </p:txBody>
        </p:sp>
        <p:sp>
          <p:nvSpPr>
            <p:cNvPr id="11" name="Chord 10">
              <a:extLst>
                <a:ext uri="{FF2B5EF4-FFF2-40B4-BE49-F238E27FC236}">
                  <a16:creationId xmlns:a16="http://schemas.microsoft.com/office/drawing/2014/main" id="{06E5277A-C626-4484-181C-141950A934D5}"/>
                </a:ext>
              </a:extLst>
            </p:cNvPr>
            <p:cNvSpPr/>
            <p:nvPr/>
          </p:nvSpPr>
          <p:spPr>
            <a:xfrm rot="17526505">
              <a:off x="4304716" y="2739689"/>
              <a:ext cx="908501" cy="908501"/>
            </a:xfrm>
            <a:prstGeom prst="chor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88000" tIns="288000" rIns="288000" bIns="288000" rtlCol="0" anchor="t"/>
            <a:lstStyle/>
            <a:p>
              <a:pPr algn="l"/>
              <a:endParaRPr lang="en-US"/>
            </a:p>
          </p:txBody>
        </p:sp>
        <p:sp>
          <p:nvSpPr>
            <p:cNvPr id="13" name="Chord 12">
              <a:extLst>
                <a:ext uri="{FF2B5EF4-FFF2-40B4-BE49-F238E27FC236}">
                  <a16:creationId xmlns:a16="http://schemas.microsoft.com/office/drawing/2014/main" id="{3E2AAEE6-A1E0-F448-6D8C-9AFD54DCB570}"/>
                </a:ext>
              </a:extLst>
            </p:cNvPr>
            <p:cNvSpPr/>
            <p:nvPr/>
          </p:nvSpPr>
          <p:spPr>
            <a:xfrm rot="6768392">
              <a:off x="5144427" y="2404969"/>
              <a:ext cx="908501" cy="908501"/>
            </a:xfrm>
            <a:prstGeom prst="chor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88000" tIns="288000" rIns="288000" bIns="288000" rtlCol="0" anchor="t"/>
            <a:lstStyle/>
            <a:p>
              <a:pPr algn="l"/>
              <a:endParaRPr lang="en-US"/>
            </a:p>
          </p:txBody>
        </p:sp>
        <p:sp>
          <p:nvSpPr>
            <p:cNvPr id="14" name="Chord 13">
              <a:extLst>
                <a:ext uri="{FF2B5EF4-FFF2-40B4-BE49-F238E27FC236}">
                  <a16:creationId xmlns:a16="http://schemas.microsoft.com/office/drawing/2014/main" id="{FB7E565B-DD49-7A7A-0EED-1A2B026B78AF}"/>
                </a:ext>
              </a:extLst>
            </p:cNvPr>
            <p:cNvSpPr/>
            <p:nvPr/>
          </p:nvSpPr>
          <p:spPr>
            <a:xfrm rot="17526505">
              <a:off x="5985048" y="2738705"/>
              <a:ext cx="908501" cy="908501"/>
            </a:xfrm>
            <a:prstGeom prst="chor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88000" tIns="288000" rIns="288000" bIns="288000" rtlCol="0" anchor="t"/>
            <a:lstStyle/>
            <a:p>
              <a:pPr algn="l"/>
              <a:endParaRPr lang="en-US"/>
            </a:p>
          </p:txBody>
        </p:sp>
        <p:sp>
          <p:nvSpPr>
            <p:cNvPr id="16" name="Chord 15">
              <a:extLst>
                <a:ext uri="{FF2B5EF4-FFF2-40B4-BE49-F238E27FC236}">
                  <a16:creationId xmlns:a16="http://schemas.microsoft.com/office/drawing/2014/main" id="{600B23C1-B1D8-1E52-50C8-085466FD71DC}"/>
                </a:ext>
              </a:extLst>
            </p:cNvPr>
            <p:cNvSpPr/>
            <p:nvPr/>
          </p:nvSpPr>
          <p:spPr>
            <a:xfrm rot="6768392">
              <a:off x="6824759" y="2409885"/>
              <a:ext cx="908501" cy="908501"/>
            </a:xfrm>
            <a:prstGeom prst="chor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88000" tIns="288000" rIns="288000" bIns="288000" rtlCol="0" anchor="t"/>
            <a:lstStyle/>
            <a:p>
              <a:pPr algn="l"/>
              <a:endParaRPr lang="en-US"/>
            </a:p>
          </p:txBody>
        </p:sp>
        <p:sp>
          <p:nvSpPr>
            <p:cNvPr id="17" name="Chord 16">
              <a:extLst>
                <a:ext uri="{FF2B5EF4-FFF2-40B4-BE49-F238E27FC236}">
                  <a16:creationId xmlns:a16="http://schemas.microsoft.com/office/drawing/2014/main" id="{697033B7-8E7C-A97C-2332-A0FE6E3FDE7E}"/>
                </a:ext>
              </a:extLst>
            </p:cNvPr>
            <p:cNvSpPr/>
            <p:nvPr/>
          </p:nvSpPr>
          <p:spPr>
            <a:xfrm rot="17526505">
              <a:off x="7665380" y="2743621"/>
              <a:ext cx="908501" cy="908501"/>
            </a:xfrm>
            <a:prstGeom prst="chor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88000" tIns="288000" rIns="288000" bIns="288000" rtlCol="0" anchor="t"/>
            <a:lstStyle/>
            <a:p>
              <a:pPr algn="l"/>
              <a:endParaRPr lang="en-US"/>
            </a:p>
          </p:txBody>
        </p:sp>
        <p:sp>
          <p:nvSpPr>
            <p:cNvPr id="19" name="Chord 18">
              <a:extLst>
                <a:ext uri="{FF2B5EF4-FFF2-40B4-BE49-F238E27FC236}">
                  <a16:creationId xmlns:a16="http://schemas.microsoft.com/office/drawing/2014/main" id="{C9805E5B-4CF7-D3ED-D0B1-87E6F8060A9B}"/>
                </a:ext>
              </a:extLst>
            </p:cNvPr>
            <p:cNvSpPr/>
            <p:nvPr/>
          </p:nvSpPr>
          <p:spPr>
            <a:xfrm rot="6768392">
              <a:off x="8499192" y="2403002"/>
              <a:ext cx="908501" cy="908501"/>
            </a:xfrm>
            <a:prstGeom prst="chord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88000" tIns="288000" rIns="288000" bIns="288000" rtlCol="0" anchor="t"/>
            <a:lstStyle/>
            <a:p>
              <a:pPr algn="l"/>
              <a:endParaRPr lang="en-US"/>
            </a:p>
          </p:txBody>
        </p:sp>
        <p:sp>
          <p:nvSpPr>
            <p:cNvPr id="20" name="Chord 19">
              <a:extLst>
                <a:ext uri="{FF2B5EF4-FFF2-40B4-BE49-F238E27FC236}">
                  <a16:creationId xmlns:a16="http://schemas.microsoft.com/office/drawing/2014/main" id="{2637C183-EC5F-DBDE-C55E-1F402EF70069}"/>
                </a:ext>
              </a:extLst>
            </p:cNvPr>
            <p:cNvSpPr/>
            <p:nvPr/>
          </p:nvSpPr>
          <p:spPr>
            <a:xfrm rot="17526505">
              <a:off x="9339813" y="2736738"/>
              <a:ext cx="908501" cy="908501"/>
            </a:xfrm>
            <a:prstGeom prst="chord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88000" tIns="288000" rIns="288000" bIns="288000" rtlCol="0" anchor="t"/>
            <a:lstStyle/>
            <a:p>
              <a:pPr algn="l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3F289B-A895-5A1B-D2FC-6CF91A451688}"/>
                </a:ext>
              </a:extLst>
            </p:cNvPr>
            <p:cNvSpPr txBox="1"/>
            <p:nvPr/>
          </p:nvSpPr>
          <p:spPr>
            <a:xfrm>
              <a:off x="1771963" y="2536759"/>
              <a:ext cx="881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2015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54796F-FA00-B30E-6D0C-1A85A14D15BA}"/>
                </a:ext>
              </a:extLst>
            </p:cNvPr>
            <p:cNvSpPr txBox="1"/>
            <p:nvPr/>
          </p:nvSpPr>
          <p:spPr>
            <a:xfrm>
              <a:off x="2629829" y="3076836"/>
              <a:ext cx="881499" cy="36933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2016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2A012B8-9C60-932F-9747-56E8257C3261}"/>
                </a:ext>
              </a:extLst>
            </p:cNvPr>
            <p:cNvSpPr txBox="1"/>
            <p:nvPr/>
          </p:nvSpPr>
          <p:spPr>
            <a:xfrm>
              <a:off x="3478051" y="2599175"/>
              <a:ext cx="881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2017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FD8F51F-0C8F-1420-C667-E3200AB5968E}"/>
                </a:ext>
              </a:extLst>
            </p:cNvPr>
            <p:cNvSpPr txBox="1"/>
            <p:nvPr/>
          </p:nvSpPr>
          <p:spPr>
            <a:xfrm>
              <a:off x="4325363" y="3084702"/>
              <a:ext cx="881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2018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74239B8-7DF4-AAC2-4376-83ECCB406631}"/>
                </a:ext>
              </a:extLst>
            </p:cNvPr>
            <p:cNvSpPr txBox="1"/>
            <p:nvPr/>
          </p:nvSpPr>
          <p:spPr>
            <a:xfrm>
              <a:off x="5164334" y="2585411"/>
              <a:ext cx="881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2019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EADD8FE-5690-2BBC-F98F-2DF657C22D07}"/>
                </a:ext>
              </a:extLst>
            </p:cNvPr>
            <p:cNvSpPr txBox="1"/>
            <p:nvPr/>
          </p:nvSpPr>
          <p:spPr>
            <a:xfrm>
              <a:off x="6050484" y="3070320"/>
              <a:ext cx="881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2020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24F83C9-B9A9-BD7D-9ABD-8BF65024AA0D}"/>
                </a:ext>
              </a:extLst>
            </p:cNvPr>
            <p:cNvSpPr txBox="1"/>
            <p:nvPr/>
          </p:nvSpPr>
          <p:spPr>
            <a:xfrm>
              <a:off x="6838259" y="2585411"/>
              <a:ext cx="881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2021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35D9893-5603-20A9-9E90-1C7182EE8C07}"/>
                </a:ext>
              </a:extLst>
            </p:cNvPr>
            <p:cNvSpPr txBox="1"/>
            <p:nvPr/>
          </p:nvSpPr>
          <p:spPr>
            <a:xfrm>
              <a:off x="7733463" y="3084702"/>
              <a:ext cx="881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2022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A2165EA-FDB4-D0F9-053F-E84E0DC51DCB}"/>
                </a:ext>
              </a:extLst>
            </p:cNvPr>
            <p:cNvSpPr txBox="1"/>
            <p:nvPr/>
          </p:nvSpPr>
          <p:spPr>
            <a:xfrm>
              <a:off x="8512692" y="2599175"/>
              <a:ext cx="881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2023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AF13276-0A98-F165-3F90-CA722D37C974}"/>
                </a:ext>
              </a:extLst>
            </p:cNvPr>
            <p:cNvSpPr txBox="1"/>
            <p:nvPr/>
          </p:nvSpPr>
          <p:spPr>
            <a:xfrm>
              <a:off x="9372791" y="3076836"/>
              <a:ext cx="881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2024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6EB5C27-4BA8-4399-C786-0380CB09682D}"/>
                </a:ext>
              </a:extLst>
            </p:cNvPr>
            <p:cNvSpPr txBox="1"/>
            <p:nvPr/>
          </p:nvSpPr>
          <p:spPr>
            <a:xfrm>
              <a:off x="1604247" y="1912823"/>
              <a:ext cx="13487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1st Workshop</a:t>
              </a:r>
            </a:p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Vancouver, CA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674D05B-CEA4-0BDD-63C5-FB75D78515F6}"/>
                </a:ext>
              </a:extLst>
            </p:cNvPr>
            <p:cNvSpPr txBox="1"/>
            <p:nvPr/>
          </p:nvSpPr>
          <p:spPr>
            <a:xfrm>
              <a:off x="2288247" y="3640823"/>
              <a:ext cx="146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2nd</a:t>
              </a:r>
              <a:r>
                <a:rPr lang="en-US" sz="1000" b="1" baseline="30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Workshop</a:t>
              </a:r>
            </a:p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Durban, SA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993B1C5-2196-2E27-C6DB-B3CB24D6992C}"/>
                </a:ext>
              </a:extLst>
            </p:cNvPr>
            <p:cNvSpPr txBox="1"/>
            <p:nvPr/>
          </p:nvSpPr>
          <p:spPr>
            <a:xfrm>
              <a:off x="3296247" y="1912823"/>
              <a:ext cx="13487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3rd Workshop</a:t>
              </a:r>
            </a:p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Paris, FR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9549963-B764-5A51-2426-7A514CCBBAA3}"/>
                </a:ext>
              </a:extLst>
            </p:cNvPr>
            <p:cNvSpPr txBox="1"/>
            <p:nvPr/>
          </p:nvSpPr>
          <p:spPr>
            <a:xfrm>
              <a:off x="4016247" y="3640823"/>
              <a:ext cx="146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4th</a:t>
              </a:r>
              <a:r>
                <a:rPr lang="en-US" sz="1000" b="1" baseline="30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Workshop</a:t>
              </a:r>
            </a:p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Amsterdam, NL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11E9162-8863-C164-91F4-5701D0E7C15E}"/>
                </a:ext>
              </a:extLst>
            </p:cNvPr>
            <p:cNvSpPr txBox="1"/>
            <p:nvPr/>
          </p:nvSpPr>
          <p:spPr>
            <a:xfrm>
              <a:off x="4988247" y="1912823"/>
              <a:ext cx="13487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5th</a:t>
              </a:r>
              <a:r>
                <a:rPr lang="en-US" sz="1000" b="1" baseline="30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Workshop</a:t>
              </a:r>
            </a:p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Mexico City, MX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ED10E4A-5DF3-95E1-F877-D9026BD78740}"/>
                </a:ext>
              </a:extLst>
            </p:cNvPr>
            <p:cNvSpPr txBox="1"/>
            <p:nvPr/>
          </p:nvSpPr>
          <p:spPr>
            <a:xfrm>
              <a:off x="5672247" y="3640823"/>
              <a:ext cx="146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6th</a:t>
              </a:r>
              <a:r>
                <a:rPr lang="en-US" sz="1000" b="1" baseline="30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Workshop</a:t>
              </a:r>
            </a:p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Virtual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35A2189-F1B8-5B9A-FE4A-BE11DADB18FA}"/>
                </a:ext>
              </a:extLst>
            </p:cNvPr>
            <p:cNvSpPr txBox="1"/>
            <p:nvPr/>
          </p:nvSpPr>
          <p:spPr>
            <a:xfrm>
              <a:off x="6644247" y="1912823"/>
              <a:ext cx="13487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7th</a:t>
              </a:r>
              <a:r>
                <a:rPr lang="en-US" sz="1000" b="1" baseline="30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Workshop</a:t>
              </a:r>
            </a:p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Virtual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673628B-33B9-7304-E2FA-C94DC8F2133E}"/>
                </a:ext>
              </a:extLst>
            </p:cNvPr>
            <p:cNvSpPr txBox="1"/>
            <p:nvPr/>
          </p:nvSpPr>
          <p:spPr>
            <a:xfrm>
              <a:off x="7364247" y="3640823"/>
              <a:ext cx="146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8th</a:t>
              </a:r>
              <a:r>
                <a:rPr lang="en-US" sz="1000" b="1" baseline="30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Workshop</a:t>
              </a:r>
            </a:p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Montreal, CA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BCDE76F-C8FD-E5A3-E325-D6EBE3DFC2D8}"/>
                </a:ext>
              </a:extLst>
            </p:cNvPr>
            <p:cNvSpPr txBox="1"/>
            <p:nvPr/>
          </p:nvSpPr>
          <p:spPr>
            <a:xfrm>
              <a:off x="8336247" y="1912823"/>
              <a:ext cx="13487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9th</a:t>
              </a:r>
              <a:r>
                <a:rPr lang="en-US" sz="1000" b="1" baseline="30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Workshop</a:t>
              </a:r>
            </a:p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Brisbane, AU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AC9D058-9C5F-2B9E-175E-7C3C40A26560}"/>
                </a:ext>
              </a:extLst>
            </p:cNvPr>
            <p:cNvSpPr txBox="1"/>
            <p:nvPr/>
          </p:nvSpPr>
          <p:spPr>
            <a:xfrm>
              <a:off x="9020247" y="3640823"/>
              <a:ext cx="14681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10th</a:t>
              </a:r>
              <a:r>
                <a:rPr lang="en-US" sz="1000" b="1" baseline="300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Symposium</a:t>
              </a:r>
            </a:p>
            <a:p>
              <a:pPr algn="ctr"/>
              <a:r>
                <a:rPr lang="en-US" sz="1000" b="1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Munich, DE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4EA68B2-0BCD-E2C4-49FB-675C1A1774AC}"/>
              </a:ext>
            </a:extLst>
          </p:cNvPr>
          <p:cNvGrpSpPr/>
          <p:nvPr/>
        </p:nvGrpSpPr>
        <p:grpSpPr>
          <a:xfrm>
            <a:off x="113903" y="3203638"/>
            <a:ext cx="3988626" cy="3532624"/>
            <a:chOff x="2874103" y="150992"/>
            <a:chExt cx="6188958" cy="7277957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DD692FEE-3FE8-BA14-9E53-CB02B402159C}"/>
                </a:ext>
              </a:extLst>
            </p:cNvPr>
            <p:cNvSpPr/>
            <p:nvPr/>
          </p:nvSpPr>
          <p:spPr>
            <a:xfrm>
              <a:off x="5167318" y="150992"/>
              <a:ext cx="1550272" cy="3628109"/>
            </a:xfrm>
            <a:prstGeom prst="ellipse">
              <a:avLst/>
            </a:prstGeom>
            <a:solidFill>
              <a:schemeClr val="accent1">
                <a:alpha val="5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96190AF-FDDA-EE39-3AE3-20940191764C}"/>
                </a:ext>
              </a:extLst>
            </p:cNvPr>
            <p:cNvSpPr/>
            <p:nvPr/>
          </p:nvSpPr>
          <p:spPr>
            <a:xfrm rot="4634803">
              <a:off x="6403510" y="1655572"/>
              <a:ext cx="1945941" cy="3142093"/>
            </a:xfrm>
            <a:prstGeom prst="ellipse">
              <a:avLst/>
            </a:prstGeom>
            <a:solidFill>
              <a:schemeClr val="accent6">
                <a:lumMod val="75000"/>
                <a:alpha val="5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CA09B79-7125-FC65-279A-A859C0B3D334}"/>
                </a:ext>
              </a:extLst>
            </p:cNvPr>
            <p:cNvSpPr/>
            <p:nvPr/>
          </p:nvSpPr>
          <p:spPr>
            <a:xfrm rot="8825835">
              <a:off x="5685659" y="3564946"/>
              <a:ext cx="1469639" cy="355440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086366E-D8E8-C186-F54E-7626F7747322}"/>
                </a:ext>
              </a:extLst>
            </p:cNvPr>
            <p:cNvSpPr/>
            <p:nvPr/>
          </p:nvSpPr>
          <p:spPr>
            <a:xfrm rot="13088622">
              <a:off x="4115362" y="3566760"/>
              <a:ext cx="1537533" cy="386218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52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DD7756F-13AB-D55E-FF64-154012EF0737}"/>
                </a:ext>
              </a:extLst>
            </p:cNvPr>
            <p:cNvSpPr/>
            <p:nvPr/>
          </p:nvSpPr>
          <p:spPr>
            <a:xfrm rot="17282499">
              <a:off x="3483487" y="1629259"/>
              <a:ext cx="1896303" cy="3115071"/>
            </a:xfrm>
            <a:prstGeom prst="ellipse">
              <a:avLst/>
            </a:prstGeom>
            <a:solidFill>
              <a:srgbClr val="FF0000">
                <a:alpha val="52000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9ADA869-054C-6435-2106-4CFD03FD696F}"/>
                </a:ext>
              </a:extLst>
            </p:cNvPr>
            <p:cNvSpPr/>
            <p:nvPr/>
          </p:nvSpPr>
          <p:spPr>
            <a:xfrm>
              <a:off x="4819931" y="2780414"/>
              <a:ext cx="1951074" cy="1727567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5BC1923-3FAB-B355-0657-1E7A62FE1D0C}"/>
                </a:ext>
              </a:extLst>
            </p:cNvPr>
            <p:cNvSpPr txBox="1"/>
            <p:nvPr/>
          </p:nvSpPr>
          <p:spPr>
            <a:xfrm>
              <a:off x="4809705" y="3088029"/>
              <a:ext cx="1977656" cy="1141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</a:rPr>
                <a:t>Children with Perinatal Exposure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33DCBF2-CC32-B71B-99C8-1437B1785073}"/>
                </a:ext>
              </a:extLst>
            </p:cNvPr>
            <p:cNvSpPr txBox="1"/>
            <p:nvPr/>
          </p:nvSpPr>
          <p:spPr>
            <a:xfrm rot="16200000">
              <a:off x="4660155" y="1355310"/>
              <a:ext cx="2524721" cy="477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/>
                <a:t>Advocacy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20A5F8E-A0F3-2972-F244-E62E0F3D98CB}"/>
                </a:ext>
              </a:extLst>
            </p:cNvPr>
            <p:cNvSpPr txBox="1"/>
            <p:nvPr/>
          </p:nvSpPr>
          <p:spPr>
            <a:xfrm rot="3451836">
              <a:off x="5574352" y="5271433"/>
              <a:ext cx="2135479" cy="477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/>
                <a:t>Funding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FAD2EE4-F5D1-0CF2-A754-61BA2008EB37}"/>
                </a:ext>
              </a:extLst>
            </p:cNvPr>
            <p:cNvSpPr txBox="1"/>
            <p:nvPr/>
          </p:nvSpPr>
          <p:spPr>
            <a:xfrm rot="850155">
              <a:off x="3603406" y="2737451"/>
              <a:ext cx="1485512" cy="634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/>
                <a:t>Policy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7AA51E8-8987-1EE3-8931-01880679EB42}"/>
                </a:ext>
              </a:extLst>
            </p:cNvPr>
            <p:cNvSpPr txBox="1"/>
            <p:nvPr/>
          </p:nvSpPr>
          <p:spPr>
            <a:xfrm rot="20804765">
              <a:off x="6594863" y="2762287"/>
              <a:ext cx="2468198" cy="634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/>
                <a:t>Programming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B3F8873-383E-2E91-0CB6-ADFD54C8AFFD}"/>
                </a:ext>
              </a:extLst>
            </p:cNvPr>
            <p:cNvSpPr txBox="1"/>
            <p:nvPr/>
          </p:nvSpPr>
          <p:spPr>
            <a:xfrm rot="18209971">
              <a:off x="3615060" y="5108493"/>
              <a:ext cx="2452244" cy="477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/>
                <a:t>Research</a:t>
              </a:r>
            </a:p>
          </p:txBody>
        </p:sp>
      </p:grpSp>
      <p:sp>
        <p:nvSpPr>
          <p:cNvPr id="4" name="Teardrop 3">
            <a:extLst>
              <a:ext uri="{FF2B5EF4-FFF2-40B4-BE49-F238E27FC236}">
                <a16:creationId xmlns:a16="http://schemas.microsoft.com/office/drawing/2014/main" id="{7EDECEF0-80F6-CFC6-92BD-B81FF743AED1}"/>
              </a:ext>
            </a:extLst>
          </p:cNvPr>
          <p:cNvSpPr/>
          <p:nvPr/>
        </p:nvSpPr>
        <p:spPr>
          <a:xfrm rot="10800000">
            <a:off x="4329789" y="4474482"/>
            <a:ext cx="2686200" cy="1176658"/>
          </a:xfrm>
          <a:prstGeom prst="teardrop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288000" rIns="288000" bIns="288000" rtlCol="0" anchor="t"/>
          <a:lstStyle/>
          <a:p>
            <a:pPr algn="l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D37F2A-F6E7-AA0D-8383-0DD3C9A01C8A}"/>
              </a:ext>
            </a:extLst>
          </p:cNvPr>
          <p:cNvSpPr txBox="1"/>
          <p:nvPr/>
        </p:nvSpPr>
        <p:spPr>
          <a:xfrm>
            <a:off x="4606436" y="4741845"/>
            <a:ext cx="19598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Developing</a:t>
            </a:r>
          </a:p>
          <a:p>
            <a:pPr algn="ctr"/>
            <a:r>
              <a:rPr lang="en-US" sz="1400" b="1">
                <a:solidFill>
                  <a:schemeClr val="bg1"/>
                </a:solidFill>
              </a:rPr>
              <a:t>Early Career Researchers</a:t>
            </a:r>
          </a:p>
        </p:txBody>
      </p:sp>
    </p:spTree>
    <p:extLst>
      <p:ext uri="{BB962C8B-B14F-4D97-AF65-F5344CB8AC3E}">
        <p14:creationId xmlns:p14="http://schemas.microsoft.com/office/powerpoint/2010/main" val="3413201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E44281-5210-423A-D832-D73192794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8785" y="441325"/>
            <a:ext cx="7480305" cy="1223964"/>
          </a:xfrm>
        </p:spPr>
        <p:txBody>
          <a:bodyPr/>
          <a:lstStyle/>
          <a:p>
            <a:r>
              <a:rPr lang="en-GB">
                <a:solidFill>
                  <a:srgbClr val="E0001B"/>
                </a:solidFill>
                <a:latin typeface="IAS Ribbon Sans Bold"/>
              </a:rPr>
              <a:t>Outline</a:t>
            </a:r>
            <a:r>
              <a:rPr lang="en-GB">
                <a:latin typeface="Verdana"/>
                <a:ea typeface="Verdana"/>
              </a:rPr>
              <a:t> 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187F9C-DC58-82B7-6978-DCA68985CD2D}"/>
              </a:ext>
            </a:extLst>
          </p:cNvPr>
          <p:cNvSpPr txBox="1"/>
          <p:nvPr/>
        </p:nvSpPr>
        <p:spPr>
          <a:xfrm>
            <a:off x="3996267" y="6298694"/>
            <a:ext cx="4925311" cy="3730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E5F0D-FD6B-E31B-E6D9-469F09C6FE6D}"/>
              </a:ext>
            </a:extLst>
          </p:cNvPr>
          <p:cNvSpPr txBox="1"/>
          <p:nvPr/>
        </p:nvSpPr>
        <p:spPr>
          <a:xfrm>
            <a:off x="4268786" y="1936800"/>
            <a:ext cx="7245877" cy="11520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txBody>
          <a:bodyPr wrap="square" tIns="180000" bIns="180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IAS Ribbon Sans Light" pitchFamily="50"/>
                <a:cs typeface="+mn-cs"/>
              </a:rPr>
              <a:t>Session 1: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IAS Ribbon Sans Light" pitchFamily="50"/>
                <a:cs typeface="+mn-cs"/>
              </a:rPr>
              <a:t>8:00 – 9:00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IAS Ribbon Sans Light" pitchFamily="50"/>
                <a:cs typeface="+mn-cs"/>
              </a:rPr>
              <a:t>Optimizing health for infants with perinatal HIV exposure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662E69-0AC1-B4EF-31BD-5C563AC29A3D}"/>
              </a:ext>
            </a:extLst>
          </p:cNvPr>
          <p:cNvSpPr txBox="1"/>
          <p:nvPr/>
        </p:nvSpPr>
        <p:spPr>
          <a:xfrm>
            <a:off x="4268785" y="3670602"/>
            <a:ext cx="7245877" cy="1152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 wrap="square" tIns="180000" bIns="180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IAS Ribbon Sans Light" pitchFamily="50"/>
                <a:cs typeface="+mn-cs"/>
              </a:rPr>
              <a:t>Session 2: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IAS Ribbon Sans Light" pitchFamily="50"/>
                <a:cs typeface="+mn-cs"/>
              </a:rPr>
              <a:t>9:30 – 11:00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IAS Ribbon Sans Light" pitchFamily="50"/>
                <a:cs typeface="+mn-cs"/>
              </a:rPr>
              <a:t>Supporting children and adolescents with perinatal HIV exposure to thrive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E46281-26A7-8373-D6DB-CA2DA5B262B5}"/>
              </a:ext>
            </a:extLst>
          </p:cNvPr>
          <p:cNvSpPr txBox="1"/>
          <p:nvPr/>
        </p:nvSpPr>
        <p:spPr>
          <a:xfrm>
            <a:off x="4268785" y="5404404"/>
            <a:ext cx="7245877" cy="1152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txBody>
          <a:bodyPr wrap="square" tIns="180000" bIns="180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IAS Ribbon Sans Light" pitchFamily="50"/>
                <a:cs typeface="+mn-cs"/>
              </a:rPr>
              <a:t>Session 3: </a:t>
            </a: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IAS Ribbon Sans Light" pitchFamily="50"/>
                <a:cs typeface="+mn-cs"/>
              </a:rPr>
              <a:t>11:30 – 12:30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IAS Ribbon Sans Light" pitchFamily="50"/>
                <a:cs typeface="+mn-cs"/>
              </a:rPr>
              <a:t>Research to inform the care agenda for children and adolescents with perinatal HIV exposure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47879E-551A-8C86-CF1A-25CE99D30B3D}"/>
              </a:ext>
            </a:extLst>
          </p:cNvPr>
          <p:cNvSpPr txBox="1"/>
          <p:nvPr/>
        </p:nvSpPr>
        <p:spPr>
          <a:xfrm>
            <a:off x="6927734" y="3227069"/>
            <a:ext cx="1993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/>
              <a:t>Break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CAFCEF-F47F-64D8-93C6-B0A41D4EFD47}"/>
              </a:ext>
            </a:extLst>
          </p:cNvPr>
          <p:cNvSpPr txBox="1"/>
          <p:nvPr/>
        </p:nvSpPr>
        <p:spPr>
          <a:xfrm>
            <a:off x="6894801" y="4981298"/>
            <a:ext cx="1993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/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2986958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9A2C482-4CB8-BE7E-69D6-6A8084329BB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4821382"/>
            <a:ext cx="5437186" cy="1379392"/>
          </a:xfrm>
        </p:spPr>
        <p:txBody>
          <a:bodyPr/>
          <a:lstStyle/>
          <a:p>
            <a:pPr marL="0" lvl="0" indent="0">
              <a:buNone/>
            </a:pPr>
            <a:r>
              <a:rPr lang="en-US" sz="2000">
                <a:latin typeface="IAS Ribbon Sans Light" pitchFamily="50"/>
                <a:ea typeface="IAS Ribbon Sans Light" pitchFamily="50"/>
              </a:rPr>
              <a:t>During the first break at 9.00-9.30</a:t>
            </a:r>
            <a:endParaRPr lang="en-CH" sz="2000">
              <a:latin typeface="IAS Ribbon Sans Light" pitchFamily="50"/>
              <a:ea typeface="IAS Ribbon Sans Light" pitchFamily="50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61FF8033-924A-BDD8-9B95-A79D81C553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917" y="2199686"/>
            <a:ext cx="5437186" cy="2086313"/>
          </a:xfrm>
        </p:spPr>
        <p:txBody>
          <a:bodyPr>
            <a:noAutofit/>
          </a:bodyPr>
          <a:lstStyle/>
          <a:p>
            <a:pPr lvl="0"/>
            <a:r>
              <a:rPr lang="en-US" sz="4000">
                <a:latin typeface="IAS Ribbon Sans Bold" pitchFamily="50"/>
                <a:ea typeface="IAS Ribbon Sans Bold" pitchFamily="50"/>
              </a:rPr>
              <a:t>Engage with the Guest Editors and Authors of the Supplement</a:t>
            </a:r>
            <a:endParaRPr lang="en-CH" sz="4000">
              <a:latin typeface="IAS Ribbon Sans Bold" pitchFamily="50"/>
              <a:ea typeface="IAS Ribbon Sans Bold" pitchFamily="50"/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BAFFA3EA-923A-D7BF-E5D8-43D90EAC2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812" y="491069"/>
            <a:ext cx="4479490" cy="587587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0BDB62A-97D5-304C-25C0-1CA4882E8A1C}"/>
              </a:ext>
            </a:extLst>
          </p:cNvPr>
          <p:cNvSpPr txBox="1"/>
          <p:nvPr/>
        </p:nvSpPr>
        <p:spPr>
          <a:xfrm>
            <a:off x="298174" y="6083960"/>
            <a:ext cx="5088835" cy="7740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2962F3-F0B5-6720-06E4-64C1A8A4D1F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2912" y="4788000"/>
            <a:ext cx="5437186" cy="151200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2600" b="1">
                <a:solidFill>
                  <a:schemeClr val="tx1"/>
                </a:solidFill>
                <a:latin typeface="Verdana Bold"/>
              </a:rPr>
              <a:t>Michelle A. </a:t>
            </a:r>
            <a:r>
              <a:rPr lang="en-US" sz="2600" b="1" err="1">
                <a:solidFill>
                  <a:schemeClr val="tx1"/>
                </a:solidFill>
                <a:latin typeface="Verdana Bold"/>
              </a:rPr>
              <a:t>Bulterys</a:t>
            </a:r>
            <a:r>
              <a:rPr lang="en-US" sz="2600" b="1">
                <a:solidFill>
                  <a:schemeClr val="tx1"/>
                </a:solidFill>
                <a:latin typeface="Verdana Bold"/>
              </a:rPr>
              <a:t>​</a:t>
            </a:r>
          </a:p>
          <a:p>
            <a:pPr marL="0" lvl="0" indent="0" algn="ctr">
              <a:spcBef>
                <a:spcPts val="1200"/>
              </a:spcBef>
              <a:buNone/>
            </a:pPr>
            <a:r>
              <a:rPr lang="en-US" sz="2000" b="1">
                <a:solidFill>
                  <a:schemeClr val="tx1"/>
                </a:solidFill>
                <a:latin typeface="Verdana Bold"/>
              </a:rPr>
              <a:t>Abstract title: </a:t>
            </a:r>
            <a:r>
              <a:rPr lang="en-US" sz="2000">
                <a:solidFill>
                  <a:schemeClr val="tx1"/>
                </a:solidFill>
                <a:latin typeface="Verdana Bold"/>
              </a:rPr>
              <a:t>Father engagement and caregiver relationship dynamics impact early child neurodevelopment</a:t>
            </a:r>
          </a:p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5B077-1342-FC11-9F93-0BA546B338E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11902" y="4788000"/>
            <a:ext cx="5437186" cy="1714500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600" b="1">
                <a:solidFill>
                  <a:schemeClr val="tx1"/>
                </a:solidFill>
                <a:latin typeface="Verdana Bold"/>
              </a:rPr>
              <a:t>Fatima</a:t>
            </a:r>
            <a:r>
              <a:rPr lang="en-US" sz="2800">
                <a:solidFill>
                  <a:schemeClr val="tx1"/>
                </a:solidFill>
                <a:latin typeface="AkayaTelivigala" pitchFamily="2" charset="77"/>
                <a:ea typeface="Verdana" panose="020B0604030504040204" pitchFamily="34" charset="0"/>
                <a:cs typeface="AkayaTelivigala" pitchFamily="2" charset="77"/>
              </a:rPr>
              <a:t> </a:t>
            </a:r>
            <a:r>
              <a:rPr lang="en-US" sz="2600" b="1" err="1">
                <a:solidFill>
                  <a:schemeClr val="tx1"/>
                </a:solidFill>
                <a:latin typeface="Verdana Bold"/>
              </a:rPr>
              <a:t>Kakkar</a:t>
            </a:r>
            <a:r>
              <a:rPr lang="en-US" sz="2800">
                <a:latin typeface="AkayaTelivigala" pitchFamily="2" charset="77"/>
                <a:ea typeface="Verdana" panose="020B0604030504040204" pitchFamily="34" charset="0"/>
                <a:cs typeface="AkayaTelivigala" pitchFamily="2" charset="77"/>
              </a:rPr>
              <a:t> </a:t>
            </a:r>
          </a:p>
          <a:p>
            <a:pPr marL="0" lvl="0" indent="0" algn="ctr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2000" b="1">
                <a:solidFill>
                  <a:schemeClr val="tx1"/>
                </a:solidFill>
                <a:latin typeface="Verdana Bold"/>
              </a:rPr>
              <a:t>Abstract title: </a:t>
            </a:r>
            <a:r>
              <a:rPr lang="en-US" sz="2000">
                <a:solidFill>
                  <a:schemeClr val="tx1"/>
                </a:solidFill>
                <a:latin typeface="Verdana Bold"/>
              </a:rPr>
              <a:t>Inadequate serologic response following vaccination against hepatitis B virus in children who were exposed to HIV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2876AE-23C8-D6C7-FCA0-6E51553D0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IAS Ribbon Sans Bold"/>
                <a:ea typeface="+mj-ea"/>
                <a:cs typeface="+mj-cs"/>
              </a:rPr>
              <a:t>Scholarship</a:t>
            </a:r>
            <a:r>
              <a:rPr lang="en-GB" sz="4600"/>
              <a:t> </a:t>
            </a:r>
            <a:r>
              <a:rPr lang="en-GB">
                <a:latin typeface="IAS Ribbon Sans Bold"/>
                <a:ea typeface="+mj-ea"/>
                <a:cs typeface="+mj-cs"/>
              </a:rPr>
              <a:t>recipients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9A0876-8E6D-5469-20FD-FA5D0C6BB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53" y="1729728"/>
            <a:ext cx="2817904" cy="28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8FD511-7D87-F80E-F4DF-78B95CB8C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184" y="1729728"/>
            <a:ext cx="3016622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96357"/>
      </p:ext>
    </p:extLst>
  </p:cSld>
  <p:clrMapOvr>
    <a:masterClrMapping/>
  </p:clrMapOvr>
</p:sld>
</file>

<file path=ppt/theme/theme1.xml><?xml version="1.0" encoding="utf-8"?>
<a:theme xmlns:a="http://schemas.openxmlformats.org/drawingml/2006/main" name="IAS2023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IAS2023">
  <a:themeElements>
    <a:clrScheme name="AIDS 2024">
      <a:dk1>
        <a:srgbClr val="000000"/>
      </a:dk1>
      <a:lt1>
        <a:srgbClr val="FFFFFF"/>
      </a:lt1>
      <a:dk2>
        <a:srgbClr val="E0001B"/>
      </a:dk2>
      <a:lt2>
        <a:srgbClr val="FFFFFF"/>
      </a:lt2>
      <a:accent1>
        <a:srgbClr val="2C90CF"/>
      </a:accent1>
      <a:accent2>
        <a:srgbClr val="F9B300"/>
      </a:accent2>
      <a:accent3>
        <a:srgbClr val="E0001B"/>
      </a:accent3>
      <a:accent4>
        <a:srgbClr val="8A3FFC"/>
      </a:accent4>
      <a:accent5>
        <a:srgbClr val="08BDBA"/>
      </a:accent5>
      <a:accent6>
        <a:srgbClr val="FF8D00"/>
      </a:accent6>
      <a:hlink>
        <a:srgbClr val="E0001B"/>
      </a:hlink>
      <a:folHlink>
        <a:srgbClr val="E0001B"/>
      </a:folHlink>
    </a:clrScheme>
    <a:fontScheme name="IAS Verdana">
      <a:majorFont>
        <a:latin typeface="Verdana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C0E6AB67-CD9B-A246-B6CE-F81BDAD84354}" vid="{5D216F09-CBF6-154B-A948-A440F68D8127}"/>
    </a:ext>
  </a:extLst>
</a:theme>
</file>

<file path=ppt/theme/theme3.xml><?xml version="1.0" encoding="utf-8"?>
<a:theme xmlns:a="http://schemas.openxmlformats.org/drawingml/2006/main" name="2_IAS2023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AA8B93E3C0C54882DD00A936CC00FE" ma:contentTypeVersion="18" ma:contentTypeDescription="Create a new document." ma:contentTypeScope="" ma:versionID="b406ebbba16cad9c10681dcf0a319f96">
  <xsd:schema xmlns:xsd="http://www.w3.org/2001/XMLSchema" xmlns:xs="http://www.w3.org/2001/XMLSchema" xmlns:p="http://schemas.microsoft.com/office/2006/metadata/properties" xmlns:ns2="21d4e6fb-9d12-4ec1-abec-688feafe814f" xmlns:ns3="250929fa-9806-4449-af20-7947085fa170" targetNamespace="http://schemas.microsoft.com/office/2006/metadata/properties" ma:root="true" ma:fieldsID="f6e332c8fa07eb865da37a364ae2ab65" ns2:_="" ns3:_="">
    <xsd:import namespace="21d4e6fb-9d12-4ec1-abec-688feafe814f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d4e6fb-9d12-4ec1-abec-688feafe81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0929fa-9806-4449-af20-7947085fa170" xsi:nil="true"/>
    <lcf76f155ced4ddcb4097134ff3c332f xmlns="21d4e6fb-9d12-4ec1-abec-688feafe814f">
      <Terms xmlns="http://schemas.microsoft.com/office/infopath/2007/PartnerControls"/>
    </lcf76f155ced4ddcb4097134ff3c332f>
    <SharedWithUsers xmlns="250929fa-9806-4449-af20-7947085fa170">
      <UserInfo>
        <DisplayName>Jessica Jexler</DisplayName>
        <AccountId>16838</AccountId>
        <AccountType/>
      </UserInfo>
      <UserInfo>
        <DisplayName>Priscilla Tsondai</DisplayName>
        <AccountId>35996</AccountId>
        <AccountType/>
      </UserInfo>
      <UserInfo>
        <DisplayName>Giulia Moschen</DisplayName>
        <AccountId>22400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1D4549A-C717-4BC0-B933-0C1D46C404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AA7E36-0D11-414E-86B8-3B9C7978DB66}">
  <ds:schemaRefs>
    <ds:schemaRef ds:uri="21d4e6fb-9d12-4ec1-abec-688feafe814f"/>
    <ds:schemaRef ds:uri="250929fa-9806-4449-af20-7947085fa17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D0755E0-A279-44EC-9409-DA00B2EB0143}">
  <ds:schemaRefs>
    <ds:schemaRef ds:uri="http://schemas.microsoft.com/office/2006/documentManagement/types"/>
    <ds:schemaRef ds:uri="21d4e6fb-9d12-4ec1-abec-688feafe814f"/>
    <ds:schemaRef ds:uri="250929fa-9806-4449-af20-7947085fa170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AIDS-2024-Opening%20slides-10th%20Symposium</Template>
  <TotalTime>180</TotalTime>
  <Words>550</Words>
  <Application>Microsoft Office PowerPoint</Application>
  <PresentationFormat>Widescreen</PresentationFormat>
  <Paragraphs>183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AkayaTelivigala</vt:lpstr>
      <vt:lpstr>Aptos</vt:lpstr>
      <vt:lpstr>Arial</vt:lpstr>
      <vt:lpstr>Calibri</vt:lpstr>
      <vt:lpstr>Courier New</vt:lpstr>
      <vt:lpstr>IAS Ribbon Sans Bold</vt:lpstr>
      <vt:lpstr>IAS Ribbon Sans Light</vt:lpstr>
      <vt:lpstr>IAS Ribbon Sans Regular</vt:lpstr>
      <vt:lpstr>Verdana</vt:lpstr>
      <vt:lpstr>Verdana Bold</vt:lpstr>
      <vt:lpstr>IAS2023</vt:lpstr>
      <vt:lpstr>1_IAS2023</vt:lpstr>
      <vt:lpstr>2_IAS2023</vt:lpstr>
      <vt:lpstr>10th Symposium on Children and Adolescents with Perinatal HIV Exposure </vt:lpstr>
      <vt:lpstr>Celebrating 10 years </vt:lpstr>
      <vt:lpstr>Celebrating 10 years </vt:lpstr>
      <vt:lpstr>Celebrating 10 years </vt:lpstr>
      <vt:lpstr>Celebrating 10 years </vt:lpstr>
      <vt:lpstr>Celebrating 10 years </vt:lpstr>
      <vt:lpstr>Outline </vt:lpstr>
      <vt:lpstr>Engage with the Guest Editors and Authors of the Supplement</vt:lpstr>
      <vt:lpstr>Scholarship recipients</vt:lpstr>
      <vt:lpstr>Please note</vt:lpstr>
      <vt:lpstr>Thank you!</vt:lpstr>
      <vt:lpstr>Session 1   Optimizing health for infants with perinatal HIV exposure</vt:lpstr>
      <vt:lpstr>Presenters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10th Symposium on Children and Adolescents with Perinatal HIV Exposure</dc:title>
  <dc:creator>Jessica Jexler</dc:creator>
  <cp:lastModifiedBy>Preview 10 Rack 2</cp:lastModifiedBy>
  <cp:revision>23</cp:revision>
  <dcterms:created xsi:type="dcterms:W3CDTF">2024-07-03T12:24:18Z</dcterms:created>
  <dcterms:modified xsi:type="dcterms:W3CDTF">2024-07-20T09:10:38Z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0x01010025AA8B93E3C0C54882DD00A936CC00FE</vt:lpwstr>
  </property>
  <property fmtid="{D5CDD505-2E9C-101B-9397-08002B2CF9AE}" pid="3" name="MediaServiceImageTags">
    <vt:lpwstr/>
  </property>
</Properties>
</file>