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80" r:id="rId1"/>
  </p:sldMasterIdLst>
  <p:notesMasterIdLst>
    <p:notesMasterId r:id="rId17"/>
  </p:notesMasterIdLst>
  <p:sldIdLst>
    <p:sldId id="266" r:id="rId2"/>
    <p:sldId id="257" r:id="rId3"/>
    <p:sldId id="273" r:id="rId4"/>
    <p:sldId id="332" r:id="rId5"/>
    <p:sldId id="258" r:id="rId6"/>
    <p:sldId id="262" r:id="rId7"/>
    <p:sldId id="272" r:id="rId8"/>
    <p:sldId id="2147376856" r:id="rId9"/>
    <p:sldId id="333" r:id="rId10"/>
    <p:sldId id="335" r:id="rId11"/>
    <p:sldId id="259" r:id="rId12"/>
    <p:sldId id="2147376860" r:id="rId13"/>
    <p:sldId id="2147376861" r:id="rId14"/>
    <p:sldId id="2147376859" r:id="rId15"/>
    <p:sldId id="214737685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p:restoredTop sz="91026" autoAdjust="0"/>
  </p:normalViewPr>
  <p:slideViewPr>
    <p:cSldViewPr snapToGrid="0" snapToObjects="1">
      <p:cViewPr varScale="1">
        <p:scale>
          <a:sx n="109" d="100"/>
          <a:sy n="109" d="100"/>
        </p:scale>
        <p:origin x="1026"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3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FB-4CE3-A77E-B2386E556F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FB-4CE3-A77E-B2386E556F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AFB-4CE3-A77E-B2386E556F45}"/>
              </c:ext>
            </c:extLst>
          </c:dPt>
          <c:dLbls>
            <c:dLbl>
              <c:idx val="2"/>
              <c:dLblPos val="outEnd"/>
              <c:showLegendKey val="0"/>
              <c:showVal val="1"/>
              <c:showCatName val="1"/>
              <c:showSerName val="0"/>
              <c:showPercent val="0"/>
              <c:showBubbleSize val="0"/>
              <c:extLst>
                <c:ext xmlns:c15="http://schemas.microsoft.com/office/drawing/2012/chart" uri="{CE6537A1-D6FC-4f65-9D91-7224C49458BB}">
                  <c15:layout>
                    <c:manualLayout>
                      <c:w val="0.22841576323918453"/>
                      <c:h val="0.11581965043328614"/>
                    </c:manualLayout>
                  </c15:layout>
                </c:ext>
                <c:ext xmlns:c16="http://schemas.microsoft.com/office/drawing/2014/chart" uri="{C3380CC4-5D6E-409C-BE32-E72D297353CC}">
                  <c16:uniqueId val="{00000005-CAFB-4CE3-A77E-B2386E556F45}"/>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 utero</c:v>
                </c:pt>
                <c:pt idx="1">
                  <c:v>Intrapartum</c:v>
                </c:pt>
                <c:pt idx="2">
                  <c:v>Breastfeeding</c:v>
                </c:pt>
              </c:strCache>
            </c:strRef>
          </c:cat>
          <c:val>
            <c:numRef>
              <c:f>Sheet1!$B$2:$B$4</c:f>
              <c:numCache>
                <c:formatCode>0%</c:formatCode>
                <c:ptCount val="3"/>
                <c:pt idx="0">
                  <c:v>0.19</c:v>
                </c:pt>
                <c:pt idx="1">
                  <c:v>0.15</c:v>
                </c:pt>
                <c:pt idx="2">
                  <c:v>0.64</c:v>
                </c:pt>
              </c:numCache>
            </c:numRef>
          </c:val>
          <c:extLst>
            <c:ext xmlns:c16="http://schemas.microsoft.com/office/drawing/2014/chart" uri="{C3380CC4-5D6E-409C-BE32-E72D297353CC}">
              <c16:uniqueId val="{00000006-CAFB-4CE3-A77E-B2386E556F45}"/>
            </c:ext>
          </c:extLst>
        </c:ser>
        <c:dLbls>
          <c:showLegendKey val="0"/>
          <c:showVal val="1"/>
          <c:showCatName val="1"/>
          <c:showSerName val="0"/>
          <c:showPercent val="0"/>
          <c:showBubbleSize val="0"/>
          <c:showLeaderLines val="1"/>
        </c:dLbls>
        <c:firstSliceAng val="25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57150">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35-4633-AC7F-D0A49CF7308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35-4633-AC7F-D0A49CF73081}"/>
              </c:ext>
            </c:extLst>
          </c:dPt>
          <c:dLbls>
            <c:dLbl>
              <c:idx val="0"/>
              <c:layout>
                <c:manualLayout>
                  <c:x val="-0.22185798077311158"/>
                  <c:y val="-0.24137109856961991"/>
                </c:manualLayout>
              </c:layout>
              <c:tx>
                <c:rich>
                  <a:bodyPr/>
                  <a:lstStyle/>
                  <a:p>
                    <a:fld id="{4BADF1F9-F355-4242-ACC5-BCE6F8B239C5}" type="VALUE">
                      <a:rPr lang="en-US" sz="1800" smtClean="0"/>
                      <a:pPr/>
                      <a:t>[VALUE]</a:t>
                    </a:fld>
                    <a:r>
                      <a:rPr lang="en-US" sz="1800" dirty="0"/>
                      <a:t>%</a:t>
                    </a:r>
                  </a:p>
                </c:rich>
              </c:tx>
              <c:showLegendKey val="0"/>
              <c:showVal val="1"/>
              <c:showCatName val="0"/>
              <c:showSerName val="0"/>
              <c:showPercent val="0"/>
              <c:showBubbleSize val="0"/>
              <c:extLst>
                <c:ext xmlns:c15="http://schemas.microsoft.com/office/drawing/2012/chart" uri="{CE6537A1-D6FC-4f65-9D91-7224C49458BB}">
                  <c15:layout>
                    <c:manualLayout>
                      <c:w val="0.23907109997102532"/>
                      <c:h val="0.26482662413698899"/>
                    </c:manualLayout>
                  </c15:layout>
                  <c15:dlblFieldTable/>
                  <c15:showDataLabelsRange val="0"/>
                </c:ext>
                <c:ext xmlns:c16="http://schemas.microsoft.com/office/drawing/2014/chart" uri="{C3380CC4-5D6E-409C-BE32-E72D297353CC}">
                  <c16:uniqueId val="{00000001-2135-4633-AC7F-D0A49CF73081}"/>
                </c:ext>
              </c:extLst>
            </c:dLbl>
            <c:dLbl>
              <c:idx val="1"/>
              <c:tx>
                <c:rich>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mn-lt"/>
                        <a:ea typeface="+mn-ea"/>
                        <a:cs typeface="+mn-cs"/>
                      </a:defRPr>
                    </a:pPr>
                    <a:fld id="{854C6B76-EDE8-4B13-B997-B5857C8792CF}" type="VALUE">
                      <a:rPr lang="en-US" sz="1800" smtClean="0">
                        <a:solidFill>
                          <a:schemeClr val="bg2"/>
                        </a:solidFill>
                      </a:rPr>
                      <a:pPr>
                        <a:defRPr sz="1800">
                          <a:solidFill>
                            <a:schemeClr val="bg2"/>
                          </a:solidFill>
                        </a:defRPr>
                      </a:pPr>
                      <a:t>[VALUE]</a:t>
                    </a:fld>
                    <a:r>
                      <a:rPr lang="en-US" sz="1800">
                        <a:solidFill>
                          <a:schemeClr val="bg2"/>
                        </a:solidFill>
                      </a:rPr>
                      <a:t>%</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35-4633-AC7F-D0A49CF7308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Sheet1!$A$1:$B$1</c:f>
              <c:numCache>
                <c:formatCode>General</c:formatCode>
                <c:ptCount val="2"/>
                <c:pt idx="0">
                  <c:v>70</c:v>
                </c:pt>
                <c:pt idx="1">
                  <c:v>30</c:v>
                </c:pt>
              </c:numCache>
            </c:numRef>
          </c:val>
          <c:extLst>
            <c:ext xmlns:c16="http://schemas.microsoft.com/office/drawing/2014/chart" uri="{C3380CC4-5D6E-409C-BE32-E72D297353CC}">
              <c16:uniqueId val="{00000004-2135-4633-AC7F-D0A49CF7308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ZA" sz="2000" dirty="0"/>
              <a:t>PCR positivity</a:t>
            </a:r>
            <a:r>
              <a:rPr lang="en-ZA" sz="2000" baseline="0" dirty="0"/>
              <a:t> rate in Facilities with and without Post-natal Clubs (Jan-Dec 2023)</a:t>
            </a:r>
            <a:endParaRPr lang="en-ZA" sz="2000" dirty="0"/>
          </a:p>
        </c:rich>
      </c:tx>
      <c:layout>
        <c:manualLayout>
          <c:xMode val="edge"/>
          <c:yMode val="edge"/>
          <c:x val="0.10563775509549143"/>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All!$Y$34</c:f>
              <c:strCache>
                <c:ptCount val="1"/>
                <c:pt idx="0">
                  <c:v>Non-PNC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All!$Z$33:$AA$33</c:f>
              <c:strCache>
                <c:ptCount val="2"/>
                <c:pt idx="0">
                  <c:v>PCR positivity rate at 10 weeks</c:v>
                </c:pt>
                <c:pt idx="1">
                  <c:v>PCR positivity rate at 6 months</c:v>
                </c:pt>
              </c:strCache>
            </c:strRef>
          </c:cat>
          <c:val>
            <c:numRef>
              <c:f>All!$Z$34:$AA$34</c:f>
              <c:numCache>
                <c:formatCode>0.00%</c:formatCode>
                <c:ptCount val="2"/>
                <c:pt idx="0">
                  <c:v>5.9998451652860567E-3</c:v>
                </c:pt>
                <c:pt idx="1">
                  <c:v>5.3680981595092027E-3</c:v>
                </c:pt>
              </c:numCache>
            </c:numRef>
          </c:val>
          <c:extLst>
            <c:ext xmlns:c16="http://schemas.microsoft.com/office/drawing/2014/chart" uri="{C3380CC4-5D6E-409C-BE32-E72D297353CC}">
              <c16:uniqueId val="{00000000-015D-4CF9-84B1-03641BEC1901}"/>
            </c:ext>
          </c:extLst>
        </c:ser>
        <c:ser>
          <c:idx val="1"/>
          <c:order val="1"/>
          <c:tx>
            <c:strRef>
              <c:f>All!$Y$35</c:f>
              <c:strCache>
                <c:ptCount val="1"/>
                <c:pt idx="0">
                  <c:v>PNC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All!$Z$33:$AA$33</c:f>
              <c:strCache>
                <c:ptCount val="2"/>
                <c:pt idx="0">
                  <c:v>PCR positivity rate at 10 weeks</c:v>
                </c:pt>
                <c:pt idx="1">
                  <c:v>PCR positivity rate at 6 months</c:v>
                </c:pt>
              </c:strCache>
            </c:strRef>
          </c:cat>
          <c:val>
            <c:numRef>
              <c:f>All!$Z$35:$AA$35</c:f>
              <c:numCache>
                <c:formatCode>0.00%</c:formatCode>
                <c:ptCount val="2"/>
                <c:pt idx="0">
                  <c:v>4.0404040404040404E-3</c:v>
                </c:pt>
                <c:pt idx="1">
                  <c:v>3.4944670937682005E-3</c:v>
                </c:pt>
              </c:numCache>
            </c:numRef>
          </c:val>
          <c:extLst>
            <c:ext xmlns:c16="http://schemas.microsoft.com/office/drawing/2014/chart" uri="{C3380CC4-5D6E-409C-BE32-E72D297353CC}">
              <c16:uniqueId val="{00000001-015D-4CF9-84B1-03641BEC1901}"/>
            </c:ext>
          </c:extLst>
        </c:ser>
        <c:dLbls>
          <c:dLblPos val="outEnd"/>
          <c:showLegendKey val="0"/>
          <c:showVal val="1"/>
          <c:showCatName val="0"/>
          <c:showSerName val="0"/>
          <c:showPercent val="0"/>
          <c:showBubbleSize val="0"/>
        </c:dLbls>
        <c:gapWidth val="219"/>
        <c:overlap val="-27"/>
        <c:axId val="129321504"/>
        <c:axId val="1619470064"/>
      </c:barChart>
      <c:catAx>
        <c:axId val="12932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19470064"/>
        <c:crosses val="autoZero"/>
        <c:auto val="1"/>
        <c:lblAlgn val="ctr"/>
        <c:lblOffset val="100"/>
        <c:noMultiLvlLbl val="0"/>
      </c:catAx>
      <c:valAx>
        <c:axId val="1619470064"/>
        <c:scaling>
          <c:orientation val="minMax"/>
        </c:scaling>
        <c:delete val="1"/>
        <c:axPos val="l"/>
        <c:numFmt formatCode="0.00%" sourceLinked="1"/>
        <c:majorTickMark val="none"/>
        <c:minorTickMark val="none"/>
        <c:tickLblPos val="nextTo"/>
        <c:crossAx val="129321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ADA741-1B64-4078-85F6-5ED574FF61F9}"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ZA"/>
        </a:p>
      </dgm:t>
    </dgm:pt>
    <dgm:pt modelId="{1C38C5B1-0391-4043-9E23-960B75F739B6}">
      <dgm:prSet phldrT="[Text]"/>
      <dgm:spPr>
        <a:solidFill>
          <a:schemeClr val="accent2"/>
        </a:solidFill>
      </dgm:spPr>
      <dgm:t>
        <a:bodyPr/>
        <a:lstStyle/>
        <a:p>
          <a:r>
            <a:rPr lang="en-ZA" dirty="0"/>
            <a:t>HIV</a:t>
          </a:r>
        </a:p>
      </dgm:t>
    </dgm:pt>
    <dgm:pt modelId="{EE9101C5-832E-4655-9A35-541448F38EAB}" type="parTrans" cxnId="{91549A8D-FB78-403B-AE86-DF664670B386}">
      <dgm:prSet/>
      <dgm:spPr/>
      <dgm:t>
        <a:bodyPr/>
        <a:lstStyle/>
        <a:p>
          <a:endParaRPr lang="en-ZA"/>
        </a:p>
      </dgm:t>
    </dgm:pt>
    <dgm:pt modelId="{CBCC85C5-D042-4E46-9800-70C081D567FD}" type="sibTrans" cxnId="{91549A8D-FB78-403B-AE86-DF664670B386}">
      <dgm:prSet/>
      <dgm:spPr/>
      <dgm:t>
        <a:bodyPr/>
        <a:lstStyle/>
        <a:p>
          <a:endParaRPr lang="en-ZA"/>
        </a:p>
      </dgm:t>
    </dgm:pt>
    <dgm:pt modelId="{DAEEC79E-BB39-4133-B48A-D9C60AD292F7}">
      <dgm:prSet phldrT="[Text]" custT="1"/>
      <dgm:spPr>
        <a:solidFill>
          <a:srgbClr val="FFE29B"/>
        </a:solidFill>
      </dgm:spPr>
      <dgm:t>
        <a:bodyPr/>
        <a:lstStyle/>
        <a:p>
          <a:r>
            <a:rPr lang="en-ZA" sz="1800" dirty="0">
              <a:solidFill>
                <a:schemeClr val="bg1">
                  <a:lumMod val="65000"/>
                </a:schemeClr>
              </a:solidFill>
            </a:rPr>
            <a:t>Infant ART exposure</a:t>
          </a:r>
        </a:p>
      </dgm:t>
    </dgm:pt>
    <dgm:pt modelId="{309A75EA-D035-4E92-8FAF-D532CE53A1D7}" type="parTrans" cxnId="{363E6944-C00A-4205-8003-D21E20301A94}">
      <dgm:prSet/>
      <dgm:spPr/>
      <dgm:t>
        <a:bodyPr/>
        <a:lstStyle/>
        <a:p>
          <a:endParaRPr lang="en-ZA"/>
        </a:p>
      </dgm:t>
    </dgm:pt>
    <dgm:pt modelId="{B75B115A-D255-4758-AB84-7EEE461A8834}" type="sibTrans" cxnId="{363E6944-C00A-4205-8003-D21E20301A94}">
      <dgm:prSet/>
      <dgm:spPr/>
      <dgm:t>
        <a:bodyPr/>
        <a:lstStyle/>
        <a:p>
          <a:endParaRPr lang="en-ZA"/>
        </a:p>
      </dgm:t>
    </dgm:pt>
    <dgm:pt modelId="{063E60F0-B5F9-47E1-940A-2C25A48EA6C9}">
      <dgm:prSet phldrT="[Text]" custT="1"/>
      <dgm:spPr>
        <a:solidFill>
          <a:schemeClr val="accent2"/>
        </a:solidFill>
      </dgm:spPr>
      <dgm:t>
        <a:bodyPr/>
        <a:lstStyle/>
        <a:p>
          <a:r>
            <a:rPr lang="en-ZA" sz="1800" dirty="0"/>
            <a:t>Onward trans- missions in adulthood</a:t>
          </a:r>
        </a:p>
      </dgm:t>
    </dgm:pt>
    <dgm:pt modelId="{2B39B590-FA6B-449F-943D-2F491DB1426D}" type="parTrans" cxnId="{6CD9AC60-E814-4E7D-A1FB-4066BD48E2A9}">
      <dgm:prSet/>
      <dgm:spPr/>
      <dgm:t>
        <a:bodyPr/>
        <a:lstStyle/>
        <a:p>
          <a:endParaRPr lang="en-ZA"/>
        </a:p>
      </dgm:t>
    </dgm:pt>
    <dgm:pt modelId="{026C5589-6986-40F5-A4D0-A1F154CFDC9E}" type="sibTrans" cxnId="{6CD9AC60-E814-4E7D-A1FB-4066BD48E2A9}">
      <dgm:prSet/>
      <dgm:spPr/>
      <dgm:t>
        <a:bodyPr/>
        <a:lstStyle/>
        <a:p>
          <a:endParaRPr lang="en-ZA"/>
        </a:p>
      </dgm:t>
    </dgm:pt>
    <dgm:pt modelId="{4C3B71F0-0180-4E0E-BA09-31675A6FE1AD}">
      <dgm:prSet phldrT="[Text]" custT="1"/>
      <dgm:spPr>
        <a:solidFill>
          <a:schemeClr val="accent2"/>
        </a:solidFill>
      </dgm:spPr>
      <dgm:t>
        <a:bodyPr/>
        <a:lstStyle/>
        <a:p>
          <a:r>
            <a:rPr lang="en-ZA" sz="1800" dirty="0"/>
            <a:t>Lifelong ART</a:t>
          </a:r>
        </a:p>
      </dgm:t>
    </dgm:pt>
    <dgm:pt modelId="{D0FA462F-8A14-4B80-AC0D-3C938BE02657}" type="parTrans" cxnId="{CA2DCBDF-325C-424F-B7DA-D3900DA361E9}">
      <dgm:prSet/>
      <dgm:spPr/>
      <dgm:t>
        <a:bodyPr/>
        <a:lstStyle/>
        <a:p>
          <a:endParaRPr lang="en-ZA"/>
        </a:p>
      </dgm:t>
    </dgm:pt>
    <dgm:pt modelId="{BF532F9A-C499-489A-9B2E-B950EEF2EE68}" type="sibTrans" cxnId="{CA2DCBDF-325C-424F-B7DA-D3900DA361E9}">
      <dgm:prSet/>
      <dgm:spPr/>
      <dgm:t>
        <a:bodyPr/>
        <a:lstStyle/>
        <a:p>
          <a:endParaRPr lang="en-ZA"/>
        </a:p>
      </dgm:t>
    </dgm:pt>
    <dgm:pt modelId="{CA123685-4293-43CB-A9E3-0DDBC5D1F504}">
      <dgm:prSet phldrT="[Text]" custT="1"/>
      <dgm:spPr>
        <a:solidFill>
          <a:schemeClr val="accent2"/>
        </a:solidFill>
      </dgm:spPr>
      <dgm:t>
        <a:bodyPr/>
        <a:lstStyle/>
        <a:p>
          <a:r>
            <a:rPr lang="en-ZA" sz="1800" dirty="0"/>
            <a:t>Stigma</a:t>
          </a:r>
        </a:p>
      </dgm:t>
    </dgm:pt>
    <dgm:pt modelId="{44840E98-DF8B-45D2-8236-9CD299810438}" type="parTrans" cxnId="{88C64199-08F1-4783-B90F-6DFC051DF435}">
      <dgm:prSet/>
      <dgm:spPr/>
      <dgm:t>
        <a:bodyPr/>
        <a:lstStyle/>
        <a:p>
          <a:endParaRPr lang="en-ZA"/>
        </a:p>
      </dgm:t>
    </dgm:pt>
    <dgm:pt modelId="{8BB495E7-D6A9-481C-A3D8-2DCDD85F50B0}" type="sibTrans" cxnId="{88C64199-08F1-4783-B90F-6DFC051DF435}">
      <dgm:prSet/>
      <dgm:spPr/>
      <dgm:t>
        <a:bodyPr/>
        <a:lstStyle/>
        <a:p>
          <a:endParaRPr lang="en-ZA"/>
        </a:p>
      </dgm:t>
    </dgm:pt>
    <dgm:pt modelId="{F00F3459-1A42-4A72-88C3-36B1F0B563DD}">
      <dgm:prSet phldrT="[Text]" custT="1"/>
      <dgm:spPr>
        <a:solidFill>
          <a:schemeClr val="accent2"/>
        </a:solidFill>
      </dgm:spPr>
      <dgm:t>
        <a:bodyPr/>
        <a:lstStyle/>
        <a:p>
          <a:r>
            <a:rPr lang="en-ZA" sz="1800" dirty="0"/>
            <a:t>ART resistance</a:t>
          </a:r>
        </a:p>
      </dgm:t>
    </dgm:pt>
    <dgm:pt modelId="{010A9FC9-708B-4D4A-BF71-EB2975D1E159}" type="parTrans" cxnId="{9037BEFD-5149-4F2F-BAAE-FE2DF5240828}">
      <dgm:prSet/>
      <dgm:spPr/>
      <dgm:t>
        <a:bodyPr/>
        <a:lstStyle/>
        <a:p>
          <a:endParaRPr lang="en-ZA"/>
        </a:p>
      </dgm:t>
    </dgm:pt>
    <dgm:pt modelId="{55596F27-A260-4614-AF0C-C7A5199F7209}" type="sibTrans" cxnId="{9037BEFD-5149-4F2F-BAAE-FE2DF5240828}">
      <dgm:prSet/>
      <dgm:spPr/>
      <dgm:t>
        <a:bodyPr/>
        <a:lstStyle/>
        <a:p>
          <a:endParaRPr lang="en-ZA"/>
        </a:p>
      </dgm:t>
    </dgm:pt>
    <dgm:pt modelId="{E2800E08-0943-4C17-AC69-A5BF3505C97F}">
      <dgm:prSet phldrT="[Text]" custT="1"/>
      <dgm:spPr>
        <a:solidFill>
          <a:schemeClr val="accent2"/>
        </a:solidFill>
      </dgm:spPr>
      <dgm:t>
        <a:bodyPr/>
        <a:lstStyle/>
        <a:p>
          <a:r>
            <a:rPr lang="en-ZA" sz="1800" dirty="0"/>
            <a:t>Chronic </a:t>
          </a:r>
          <a:r>
            <a:rPr lang="en-ZA" sz="1800" dirty="0" err="1"/>
            <a:t>inflamm-ation</a:t>
          </a:r>
          <a:endParaRPr lang="en-ZA" sz="1800" dirty="0"/>
        </a:p>
      </dgm:t>
    </dgm:pt>
    <dgm:pt modelId="{792FA5E8-4070-4FB7-8039-BD760BB13395}" type="parTrans" cxnId="{15301821-7157-415F-91E9-BB56FF552A9E}">
      <dgm:prSet/>
      <dgm:spPr/>
      <dgm:t>
        <a:bodyPr/>
        <a:lstStyle/>
        <a:p>
          <a:endParaRPr lang="en-ZA"/>
        </a:p>
      </dgm:t>
    </dgm:pt>
    <dgm:pt modelId="{F7FE0216-030A-48B6-9479-DD96D86C8196}" type="sibTrans" cxnId="{15301821-7157-415F-91E9-BB56FF552A9E}">
      <dgm:prSet/>
      <dgm:spPr/>
      <dgm:t>
        <a:bodyPr/>
        <a:lstStyle/>
        <a:p>
          <a:endParaRPr lang="en-ZA"/>
        </a:p>
      </dgm:t>
    </dgm:pt>
    <dgm:pt modelId="{D2BEB38F-4153-4A0D-BAEA-978C168C8FED}" type="pres">
      <dgm:prSet presAssocID="{61ADA741-1B64-4078-85F6-5ED574FF61F9}" presName="Name0" presStyleCnt="0">
        <dgm:presLayoutVars>
          <dgm:chMax val="1"/>
          <dgm:dir/>
          <dgm:animLvl val="ctr"/>
          <dgm:resizeHandles val="exact"/>
        </dgm:presLayoutVars>
      </dgm:prSet>
      <dgm:spPr/>
    </dgm:pt>
    <dgm:pt modelId="{F64D4293-3C2A-455D-989C-E2E59E28FC0B}" type="pres">
      <dgm:prSet presAssocID="{1C38C5B1-0391-4043-9E23-960B75F739B6}" presName="centerShape" presStyleLbl="node0" presStyleIdx="0" presStyleCnt="1" custLinFactNeighborX="4379" custLinFactNeighborY="-3351"/>
      <dgm:spPr/>
    </dgm:pt>
    <dgm:pt modelId="{4E90A8D4-029A-46DA-87D7-B666BDC2269C}" type="pres">
      <dgm:prSet presAssocID="{DAEEC79E-BB39-4133-B48A-D9C60AD292F7}" presName="node" presStyleLbl="node1" presStyleIdx="0" presStyleCnt="6" custScaleX="176894" custScaleY="120308">
        <dgm:presLayoutVars>
          <dgm:bulletEnabled val="1"/>
        </dgm:presLayoutVars>
      </dgm:prSet>
      <dgm:spPr/>
    </dgm:pt>
    <dgm:pt modelId="{82335845-71FA-4CFD-AA8E-86EFC3C0E44B}" type="pres">
      <dgm:prSet presAssocID="{DAEEC79E-BB39-4133-B48A-D9C60AD292F7}" presName="dummy" presStyleCnt="0"/>
      <dgm:spPr/>
    </dgm:pt>
    <dgm:pt modelId="{EDF883FA-DE13-41B5-A538-FCA63CB48C8D}" type="pres">
      <dgm:prSet presAssocID="{B75B115A-D255-4758-AB84-7EEE461A8834}" presName="sibTrans" presStyleLbl="sibTrans2D1" presStyleIdx="0" presStyleCnt="6" custLinFactNeighborX="2051" custLinFactNeighborY="3"/>
      <dgm:spPr/>
    </dgm:pt>
    <dgm:pt modelId="{8CC00F26-216D-457B-B0B6-53AB82555D54}" type="pres">
      <dgm:prSet presAssocID="{E2800E08-0943-4C17-AC69-A5BF3505C97F}" presName="node" presStyleLbl="node1" presStyleIdx="1" presStyleCnt="6" custScaleX="134996" custScaleY="107022">
        <dgm:presLayoutVars>
          <dgm:bulletEnabled val="1"/>
        </dgm:presLayoutVars>
      </dgm:prSet>
      <dgm:spPr/>
    </dgm:pt>
    <dgm:pt modelId="{4BBAC6A3-6365-40F7-A894-DF8EA556DC50}" type="pres">
      <dgm:prSet presAssocID="{E2800E08-0943-4C17-AC69-A5BF3505C97F}" presName="dummy" presStyleCnt="0"/>
      <dgm:spPr/>
    </dgm:pt>
    <dgm:pt modelId="{D2B75D8E-D91D-42A3-A20D-4111309413B9}" type="pres">
      <dgm:prSet presAssocID="{F7FE0216-030A-48B6-9479-DD96D86C8196}" presName="sibTrans" presStyleLbl="sibTrans2D1" presStyleIdx="1" presStyleCnt="6"/>
      <dgm:spPr/>
    </dgm:pt>
    <dgm:pt modelId="{D1EAB2EB-BF45-443C-9DB3-087D5EE12327}" type="pres">
      <dgm:prSet presAssocID="{CA123685-4293-43CB-A9E3-0DDBC5D1F504}" presName="node" presStyleLbl="node1" presStyleIdx="2" presStyleCnt="6" custScaleX="130422">
        <dgm:presLayoutVars>
          <dgm:bulletEnabled val="1"/>
        </dgm:presLayoutVars>
      </dgm:prSet>
      <dgm:spPr/>
    </dgm:pt>
    <dgm:pt modelId="{DE9AC605-C311-473C-8580-841A748D3DF7}" type="pres">
      <dgm:prSet presAssocID="{CA123685-4293-43CB-A9E3-0DDBC5D1F504}" presName="dummy" presStyleCnt="0"/>
      <dgm:spPr/>
    </dgm:pt>
    <dgm:pt modelId="{6D382725-1DB6-4969-B63C-83941ACCDAB2}" type="pres">
      <dgm:prSet presAssocID="{8BB495E7-D6A9-481C-A3D8-2DCDD85F50B0}" presName="sibTrans" presStyleLbl="sibTrans2D1" presStyleIdx="2" presStyleCnt="6"/>
      <dgm:spPr/>
    </dgm:pt>
    <dgm:pt modelId="{171B0D2C-DFA4-4C82-A500-76A934FF2380}" type="pres">
      <dgm:prSet presAssocID="{063E60F0-B5F9-47E1-940A-2C25A48EA6C9}" presName="node" presStyleLbl="node1" presStyleIdx="3" presStyleCnt="6" custScaleX="178404" custScaleY="119017" custRadScaleRad="110887" custRadScaleInc="-9108">
        <dgm:presLayoutVars>
          <dgm:bulletEnabled val="1"/>
        </dgm:presLayoutVars>
      </dgm:prSet>
      <dgm:spPr/>
    </dgm:pt>
    <dgm:pt modelId="{35DD1769-084C-47C0-BC14-A2487F0FDDB1}" type="pres">
      <dgm:prSet presAssocID="{063E60F0-B5F9-47E1-940A-2C25A48EA6C9}" presName="dummy" presStyleCnt="0"/>
      <dgm:spPr/>
    </dgm:pt>
    <dgm:pt modelId="{332F23EC-5BA3-4FFC-A6EC-0269EC9BD96D}" type="pres">
      <dgm:prSet presAssocID="{026C5589-6986-40F5-A4D0-A1F154CFDC9E}" presName="sibTrans" presStyleLbl="sibTrans2D1" presStyleIdx="3" presStyleCnt="6"/>
      <dgm:spPr/>
    </dgm:pt>
    <dgm:pt modelId="{A7F7D677-8DD9-40B6-A0E0-2144969984D6}" type="pres">
      <dgm:prSet presAssocID="{4C3B71F0-0180-4E0E-BA09-31675A6FE1AD}" presName="node" presStyleLbl="node1" presStyleIdx="4" presStyleCnt="6" custScaleX="144916" custScaleY="132224">
        <dgm:presLayoutVars>
          <dgm:bulletEnabled val="1"/>
        </dgm:presLayoutVars>
      </dgm:prSet>
      <dgm:spPr/>
    </dgm:pt>
    <dgm:pt modelId="{BF507374-540D-4F41-B4D5-65A0F2947942}" type="pres">
      <dgm:prSet presAssocID="{4C3B71F0-0180-4E0E-BA09-31675A6FE1AD}" presName="dummy" presStyleCnt="0"/>
      <dgm:spPr/>
    </dgm:pt>
    <dgm:pt modelId="{D7D96D53-4E57-458E-A4D0-830EECC079D6}" type="pres">
      <dgm:prSet presAssocID="{BF532F9A-C499-489A-9B2E-B950EEF2EE68}" presName="sibTrans" presStyleLbl="sibTrans2D1" presStyleIdx="4" presStyleCnt="6" custLinFactNeighborX="-387" custLinFactNeighborY="-93"/>
      <dgm:spPr/>
    </dgm:pt>
    <dgm:pt modelId="{8234078C-D554-4FA0-8565-6B6A58DB548D}" type="pres">
      <dgm:prSet presAssocID="{F00F3459-1A42-4A72-88C3-36B1F0B563DD}" presName="node" presStyleLbl="node1" presStyleIdx="5" presStyleCnt="6" custScaleX="157265" custScaleY="103791">
        <dgm:presLayoutVars>
          <dgm:bulletEnabled val="1"/>
        </dgm:presLayoutVars>
      </dgm:prSet>
      <dgm:spPr/>
    </dgm:pt>
    <dgm:pt modelId="{896C24CB-612B-4BFC-A680-396888038F57}" type="pres">
      <dgm:prSet presAssocID="{F00F3459-1A42-4A72-88C3-36B1F0B563DD}" presName="dummy" presStyleCnt="0"/>
      <dgm:spPr/>
    </dgm:pt>
    <dgm:pt modelId="{51F0114F-1705-4AC8-BE9A-6F902ACDAD68}" type="pres">
      <dgm:prSet presAssocID="{55596F27-A260-4614-AF0C-C7A5199F7209}" presName="sibTrans" presStyleLbl="sibTrans2D1" presStyleIdx="5" presStyleCnt="6"/>
      <dgm:spPr/>
    </dgm:pt>
  </dgm:ptLst>
  <dgm:cxnLst>
    <dgm:cxn modelId="{FE421503-4958-4CB7-9CB5-F4F50AC83991}" type="presOf" srcId="{063E60F0-B5F9-47E1-940A-2C25A48EA6C9}" destId="{171B0D2C-DFA4-4C82-A500-76A934FF2380}" srcOrd="0" destOrd="0" presId="urn:microsoft.com/office/officeart/2005/8/layout/radial6"/>
    <dgm:cxn modelId="{652BB809-420D-4644-BAB6-8370282C17B9}" type="presOf" srcId="{CA123685-4293-43CB-A9E3-0DDBC5D1F504}" destId="{D1EAB2EB-BF45-443C-9DB3-087D5EE12327}" srcOrd="0" destOrd="0" presId="urn:microsoft.com/office/officeart/2005/8/layout/radial6"/>
    <dgm:cxn modelId="{E8FC5610-1614-47B3-8A60-1B6B1019388B}" type="presOf" srcId="{DAEEC79E-BB39-4133-B48A-D9C60AD292F7}" destId="{4E90A8D4-029A-46DA-87D7-B666BDC2269C}" srcOrd="0" destOrd="0" presId="urn:microsoft.com/office/officeart/2005/8/layout/radial6"/>
    <dgm:cxn modelId="{15301821-7157-415F-91E9-BB56FF552A9E}" srcId="{1C38C5B1-0391-4043-9E23-960B75F739B6}" destId="{E2800E08-0943-4C17-AC69-A5BF3505C97F}" srcOrd="1" destOrd="0" parTransId="{792FA5E8-4070-4FB7-8039-BD760BB13395}" sibTransId="{F7FE0216-030A-48B6-9479-DD96D86C8196}"/>
    <dgm:cxn modelId="{6CD9AC60-E814-4E7D-A1FB-4066BD48E2A9}" srcId="{1C38C5B1-0391-4043-9E23-960B75F739B6}" destId="{063E60F0-B5F9-47E1-940A-2C25A48EA6C9}" srcOrd="3" destOrd="0" parTransId="{2B39B590-FA6B-449F-943D-2F491DB1426D}" sibTransId="{026C5589-6986-40F5-A4D0-A1F154CFDC9E}"/>
    <dgm:cxn modelId="{363E6944-C00A-4205-8003-D21E20301A94}" srcId="{1C38C5B1-0391-4043-9E23-960B75F739B6}" destId="{DAEEC79E-BB39-4133-B48A-D9C60AD292F7}" srcOrd="0" destOrd="0" parTransId="{309A75EA-D035-4E92-8FAF-D532CE53A1D7}" sibTransId="{B75B115A-D255-4758-AB84-7EEE461A8834}"/>
    <dgm:cxn modelId="{5838316D-7DDF-4354-AAEB-970835475BCA}" type="presOf" srcId="{E2800E08-0943-4C17-AC69-A5BF3505C97F}" destId="{8CC00F26-216D-457B-B0B6-53AB82555D54}" srcOrd="0" destOrd="0" presId="urn:microsoft.com/office/officeart/2005/8/layout/radial6"/>
    <dgm:cxn modelId="{DFC2C378-0C15-467B-ABCC-3E567654AD31}" type="presOf" srcId="{61ADA741-1B64-4078-85F6-5ED574FF61F9}" destId="{D2BEB38F-4153-4A0D-BAEA-978C168C8FED}" srcOrd="0" destOrd="0" presId="urn:microsoft.com/office/officeart/2005/8/layout/radial6"/>
    <dgm:cxn modelId="{91549A8D-FB78-403B-AE86-DF664670B386}" srcId="{61ADA741-1B64-4078-85F6-5ED574FF61F9}" destId="{1C38C5B1-0391-4043-9E23-960B75F739B6}" srcOrd="0" destOrd="0" parTransId="{EE9101C5-832E-4655-9A35-541448F38EAB}" sibTransId="{CBCC85C5-D042-4E46-9800-70C081D567FD}"/>
    <dgm:cxn modelId="{88C64199-08F1-4783-B90F-6DFC051DF435}" srcId="{1C38C5B1-0391-4043-9E23-960B75F739B6}" destId="{CA123685-4293-43CB-A9E3-0DDBC5D1F504}" srcOrd="2" destOrd="0" parTransId="{44840E98-DF8B-45D2-8236-9CD299810438}" sibTransId="{8BB495E7-D6A9-481C-A3D8-2DCDD85F50B0}"/>
    <dgm:cxn modelId="{45EFB79D-2BA0-4E5D-AF38-BE9F9C4A6BD6}" type="presOf" srcId="{55596F27-A260-4614-AF0C-C7A5199F7209}" destId="{51F0114F-1705-4AC8-BE9A-6F902ACDAD68}" srcOrd="0" destOrd="0" presId="urn:microsoft.com/office/officeart/2005/8/layout/radial6"/>
    <dgm:cxn modelId="{C74972A2-719A-482D-BFDF-B694A9115B57}" type="presOf" srcId="{8BB495E7-D6A9-481C-A3D8-2DCDD85F50B0}" destId="{6D382725-1DB6-4969-B63C-83941ACCDAB2}" srcOrd="0" destOrd="0" presId="urn:microsoft.com/office/officeart/2005/8/layout/radial6"/>
    <dgm:cxn modelId="{E51BE6A3-5B45-47BA-93D1-C754C75D8A79}" type="presOf" srcId="{BF532F9A-C499-489A-9B2E-B950EEF2EE68}" destId="{D7D96D53-4E57-458E-A4D0-830EECC079D6}" srcOrd="0" destOrd="0" presId="urn:microsoft.com/office/officeart/2005/8/layout/radial6"/>
    <dgm:cxn modelId="{FAA7ABA7-A5C5-47D8-9279-CE24B11E3092}" type="presOf" srcId="{B75B115A-D255-4758-AB84-7EEE461A8834}" destId="{EDF883FA-DE13-41B5-A538-FCA63CB48C8D}" srcOrd="0" destOrd="0" presId="urn:microsoft.com/office/officeart/2005/8/layout/radial6"/>
    <dgm:cxn modelId="{B49535CF-8513-4CAD-A3AE-8239937B0F3B}" type="presOf" srcId="{026C5589-6986-40F5-A4D0-A1F154CFDC9E}" destId="{332F23EC-5BA3-4FFC-A6EC-0269EC9BD96D}" srcOrd="0" destOrd="0" presId="urn:microsoft.com/office/officeart/2005/8/layout/radial6"/>
    <dgm:cxn modelId="{CA2DCBDF-325C-424F-B7DA-D3900DA361E9}" srcId="{1C38C5B1-0391-4043-9E23-960B75F739B6}" destId="{4C3B71F0-0180-4E0E-BA09-31675A6FE1AD}" srcOrd="4" destOrd="0" parTransId="{D0FA462F-8A14-4B80-AC0D-3C938BE02657}" sibTransId="{BF532F9A-C499-489A-9B2E-B950EEF2EE68}"/>
    <dgm:cxn modelId="{009C13E9-2AAC-4B33-B33E-98F9A5DEED8B}" type="presOf" srcId="{4C3B71F0-0180-4E0E-BA09-31675A6FE1AD}" destId="{A7F7D677-8DD9-40B6-A0E0-2144969984D6}" srcOrd="0" destOrd="0" presId="urn:microsoft.com/office/officeart/2005/8/layout/radial6"/>
    <dgm:cxn modelId="{FA7613EA-B490-4051-816D-85C958AF4FF5}" type="presOf" srcId="{F00F3459-1A42-4A72-88C3-36B1F0B563DD}" destId="{8234078C-D554-4FA0-8565-6B6A58DB548D}" srcOrd="0" destOrd="0" presId="urn:microsoft.com/office/officeart/2005/8/layout/radial6"/>
    <dgm:cxn modelId="{85A7A0ED-719B-4D6E-BB01-450E8DAFB3AB}" type="presOf" srcId="{1C38C5B1-0391-4043-9E23-960B75F739B6}" destId="{F64D4293-3C2A-455D-989C-E2E59E28FC0B}" srcOrd="0" destOrd="0" presId="urn:microsoft.com/office/officeart/2005/8/layout/radial6"/>
    <dgm:cxn modelId="{D82522F0-D835-4C23-9F25-1CE883522D50}" type="presOf" srcId="{F7FE0216-030A-48B6-9479-DD96D86C8196}" destId="{D2B75D8E-D91D-42A3-A20D-4111309413B9}" srcOrd="0" destOrd="0" presId="urn:microsoft.com/office/officeart/2005/8/layout/radial6"/>
    <dgm:cxn modelId="{9037BEFD-5149-4F2F-BAAE-FE2DF5240828}" srcId="{1C38C5B1-0391-4043-9E23-960B75F739B6}" destId="{F00F3459-1A42-4A72-88C3-36B1F0B563DD}" srcOrd="5" destOrd="0" parTransId="{010A9FC9-708B-4D4A-BF71-EB2975D1E159}" sibTransId="{55596F27-A260-4614-AF0C-C7A5199F7209}"/>
    <dgm:cxn modelId="{36ED42B0-919D-4EBE-A792-A837804A1F8C}" type="presParOf" srcId="{D2BEB38F-4153-4A0D-BAEA-978C168C8FED}" destId="{F64D4293-3C2A-455D-989C-E2E59E28FC0B}" srcOrd="0" destOrd="0" presId="urn:microsoft.com/office/officeart/2005/8/layout/radial6"/>
    <dgm:cxn modelId="{C6C74A85-B99B-4777-A0C3-1D82775B5D14}" type="presParOf" srcId="{D2BEB38F-4153-4A0D-BAEA-978C168C8FED}" destId="{4E90A8D4-029A-46DA-87D7-B666BDC2269C}" srcOrd="1" destOrd="0" presId="urn:microsoft.com/office/officeart/2005/8/layout/radial6"/>
    <dgm:cxn modelId="{33421C90-EC08-416D-A70A-A2EA6EF58EB7}" type="presParOf" srcId="{D2BEB38F-4153-4A0D-BAEA-978C168C8FED}" destId="{82335845-71FA-4CFD-AA8E-86EFC3C0E44B}" srcOrd="2" destOrd="0" presId="urn:microsoft.com/office/officeart/2005/8/layout/radial6"/>
    <dgm:cxn modelId="{3B01B4BA-5E56-47AB-98BD-71F9ED8A9495}" type="presParOf" srcId="{D2BEB38F-4153-4A0D-BAEA-978C168C8FED}" destId="{EDF883FA-DE13-41B5-A538-FCA63CB48C8D}" srcOrd="3" destOrd="0" presId="urn:microsoft.com/office/officeart/2005/8/layout/radial6"/>
    <dgm:cxn modelId="{8F307AA9-F95D-4D8D-9E68-573073F920A6}" type="presParOf" srcId="{D2BEB38F-4153-4A0D-BAEA-978C168C8FED}" destId="{8CC00F26-216D-457B-B0B6-53AB82555D54}" srcOrd="4" destOrd="0" presId="urn:microsoft.com/office/officeart/2005/8/layout/radial6"/>
    <dgm:cxn modelId="{7C3EDABE-4780-4399-9BBF-E3444AB81052}" type="presParOf" srcId="{D2BEB38F-4153-4A0D-BAEA-978C168C8FED}" destId="{4BBAC6A3-6365-40F7-A894-DF8EA556DC50}" srcOrd="5" destOrd="0" presId="urn:microsoft.com/office/officeart/2005/8/layout/radial6"/>
    <dgm:cxn modelId="{28499EC0-18A6-458C-B9C0-752862A3375F}" type="presParOf" srcId="{D2BEB38F-4153-4A0D-BAEA-978C168C8FED}" destId="{D2B75D8E-D91D-42A3-A20D-4111309413B9}" srcOrd="6" destOrd="0" presId="urn:microsoft.com/office/officeart/2005/8/layout/radial6"/>
    <dgm:cxn modelId="{352BC1D4-6B4B-48FF-AC8F-3B3AEFB9C5C5}" type="presParOf" srcId="{D2BEB38F-4153-4A0D-BAEA-978C168C8FED}" destId="{D1EAB2EB-BF45-443C-9DB3-087D5EE12327}" srcOrd="7" destOrd="0" presId="urn:microsoft.com/office/officeart/2005/8/layout/radial6"/>
    <dgm:cxn modelId="{354EBFB8-512B-4DC0-A52F-6A76669E4795}" type="presParOf" srcId="{D2BEB38F-4153-4A0D-BAEA-978C168C8FED}" destId="{DE9AC605-C311-473C-8580-841A748D3DF7}" srcOrd="8" destOrd="0" presId="urn:microsoft.com/office/officeart/2005/8/layout/radial6"/>
    <dgm:cxn modelId="{08C1BFF7-5C30-43B0-A2B4-5E6515B7BA03}" type="presParOf" srcId="{D2BEB38F-4153-4A0D-BAEA-978C168C8FED}" destId="{6D382725-1DB6-4969-B63C-83941ACCDAB2}" srcOrd="9" destOrd="0" presId="urn:microsoft.com/office/officeart/2005/8/layout/radial6"/>
    <dgm:cxn modelId="{AC4FB792-5198-4CAD-BBFD-B176FBB167AA}" type="presParOf" srcId="{D2BEB38F-4153-4A0D-BAEA-978C168C8FED}" destId="{171B0D2C-DFA4-4C82-A500-76A934FF2380}" srcOrd="10" destOrd="0" presId="urn:microsoft.com/office/officeart/2005/8/layout/radial6"/>
    <dgm:cxn modelId="{BF625C46-039F-47D8-9AEB-71BB790FAF0C}" type="presParOf" srcId="{D2BEB38F-4153-4A0D-BAEA-978C168C8FED}" destId="{35DD1769-084C-47C0-BC14-A2487F0FDDB1}" srcOrd="11" destOrd="0" presId="urn:microsoft.com/office/officeart/2005/8/layout/radial6"/>
    <dgm:cxn modelId="{63FE0843-B619-4DC6-883F-EA53424B904C}" type="presParOf" srcId="{D2BEB38F-4153-4A0D-BAEA-978C168C8FED}" destId="{332F23EC-5BA3-4FFC-A6EC-0269EC9BD96D}" srcOrd="12" destOrd="0" presId="urn:microsoft.com/office/officeart/2005/8/layout/radial6"/>
    <dgm:cxn modelId="{C603C537-F3E0-4517-AAEA-7B8DF9CFF248}" type="presParOf" srcId="{D2BEB38F-4153-4A0D-BAEA-978C168C8FED}" destId="{A7F7D677-8DD9-40B6-A0E0-2144969984D6}" srcOrd="13" destOrd="0" presId="urn:microsoft.com/office/officeart/2005/8/layout/radial6"/>
    <dgm:cxn modelId="{7337A690-E231-4572-AF3C-A3C11282B098}" type="presParOf" srcId="{D2BEB38F-4153-4A0D-BAEA-978C168C8FED}" destId="{BF507374-540D-4F41-B4D5-65A0F2947942}" srcOrd="14" destOrd="0" presId="urn:microsoft.com/office/officeart/2005/8/layout/radial6"/>
    <dgm:cxn modelId="{70D20C09-C33C-41C7-BBC0-C60571796D51}" type="presParOf" srcId="{D2BEB38F-4153-4A0D-BAEA-978C168C8FED}" destId="{D7D96D53-4E57-458E-A4D0-830EECC079D6}" srcOrd="15" destOrd="0" presId="urn:microsoft.com/office/officeart/2005/8/layout/radial6"/>
    <dgm:cxn modelId="{2B4A2EDD-34E1-44FF-A602-1DBF8E4E0F07}" type="presParOf" srcId="{D2BEB38F-4153-4A0D-BAEA-978C168C8FED}" destId="{8234078C-D554-4FA0-8565-6B6A58DB548D}" srcOrd="16" destOrd="0" presId="urn:microsoft.com/office/officeart/2005/8/layout/radial6"/>
    <dgm:cxn modelId="{0D71CDA9-3730-405B-A6A6-122449EFCE18}" type="presParOf" srcId="{D2BEB38F-4153-4A0D-BAEA-978C168C8FED}" destId="{896C24CB-612B-4BFC-A680-396888038F57}" srcOrd="17" destOrd="0" presId="urn:microsoft.com/office/officeart/2005/8/layout/radial6"/>
    <dgm:cxn modelId="{F4075925-6B32-4487-9C3A-BD62942BB245}" type="presParOf" srcId="{D2BEB38F-4153-4A0D-BAEA-978C168C8FED}" destId="{51F0114F-1705-4AC8-BE9A-6F902ACDAD68}"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0114F-1705-4AC8-BE9A-6F902ACDAD68}">
      <dsp:nvSpPr>
        <dsp:cNvPr id="0" name=""/>
        <dsp:cNvSpPr/>
      </dsp:nvSpPr>
      <dsp:spPr>
        <a:xfrm>
          <a:off x="840887" y="519331"/>
          <a:ext cx="3540491" cy="3540491"/>
        </a:xfrm>
        <a:prstGeom prst="blockArc">
          <a:avLst>
            <a:gd name="adj1" fmla="val 12600000"/>
            <a:gd name="adj2" fmla="val 16200000"/>
            <a:gd name="adj3" fmla="val 45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D96D53-4E57-458E-A4D0-830EECC079D6}">
      <dsp:nvSpPr>
        <dsp:cNvPr id="0" name=""/>
        <dsp:cNvSpPr/>
      </dsp:nvSpPr>
      <dsp:spPr>
        <a:xfrm>
          <a:off x="827185" y="516038"/>
          <a:ext cx="3540491" cy="3540491"/>
        </a:xfrm>
        <a:prstGeom prst="blockArc">
          <a:avLst>
            <a:gd name="adj1" fmla="val 9000000"/>
            <a:gd name="adj2" fmla="val 12600000"/>
            <a:gd name="adj3" fmla="val 45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2F23EC-5BA3-4FFC-A6EC-0269EC9BD96D}">
      <dsp:nvSpPr>
        <dsp:cNvPr id="0" name=""/>
        <dsp:cNvSpPr/>
      </dsp:nvSpPr>
      <dsp:spPr>
        <a:xfrm>
          <a:off x="841495" y="520385"/>
          <a:ext cx="3540491" cy="3540491"/>
        </a:xfrm>
        <a:prstGeom prst="blockArc">
          <a:avLst>
            <a:gd name="adj1" fmla="val 5280009"/>
            <a:gd name="adj2" fmla="val 9002417"/>
            <a:gd name="adj3" fmla="val 45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382725-1DB6-4969-B63C-83941ACCDAB2}">
      <dsp:nvSpPr>
        <dsp:cNvPr id="0" name=""/>
        <dsp:cNvSpPr/>
      </dsp:nvSpPr>
      <dsp:spPr>
        <a:xfrm>
          <a:off x="840254" y="520429"/>
          <a:ext cx="3540491" cy="3540491"/>
        </a:xfrm>
        <a:prstGeom prst="blockArc">
          <a:avLst>
            <a:gd name="adj1" fmla="val 1797482"/>
            <a:gd name="adj2" fmla="val 5277541"/>
            <a:gd name="adj3" fmla="val 45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75D8E-D91D-42A3-A20D-4111309413B9}">
      <dsp:nvSpPr>
        <dsp:cNvPr id="0" name=""/>
        <dsp:cNvSpPr/>
      </dsp:nvSpPr>
      <dsp:spPr>
        <a:xfrm>
          <a:off x="840887" y="519331"/>
          <a:ext cx="3540491" cy="3540491"/>
        </a:xfrm>
        <a:prstGeom prst="blockArc">
          <a:avLst>
            <a:gd name="adj1" fmla="val 19800000"/>
            <a:gd name="adj2" fmla="val 1800000"/>
            <a:gd name="adj3" fmla="val 45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F883FA-DE13-41B5-A538-FCA63CB48C8D}">
      <dsp:nvSpPr>
        <dsp:cNvPr id="0" name=""/>
        <dsp:cNvSpPr/>
      </dsp:nvSpPr>
      <dsp:spPr>
        <a:xfrm>
          <a:off x="913502" y="519437"/>
          <a:ext cx="3540491" cy="3540491"/>
        </a:xfrm>
        <a:prstGeom prst="blockArc">
          <a:avLst>
            <a:gd name="adj1" fmla="val 16200000"/>
            <a:gd name="adj2" fmla="val 19800000"/>
            <a:gd name="adj3" fmla="val 450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4D4293-3C2A-455D-989C-E2E59E28FC0B}">
      <dsp:nvSpPr>
        <dsp:cNvPr id="0" name=""/>
        <dsp:cNvSpPr/>
      </dsp:nvSpPr>
      <dsp:spPr>
        <a:xfrm>
          <a:off x="1970960" y="1381893"/>
          <a:ext cx="1583432" cy="1583432"/>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ZA" sz="4200" kern="1200" dirty="0"/>
            <a:t>HIV</a:t>
          </a:r>
        </a:p>
      </dsp:txBody>
      <dsp:txXfrm>
        <a:off x="2202848" y="1613781"/>
        <a:ext cx="1119656" cy="1119656"/>
      </dsp:txXfrm>
    </dsp:sp>
    <dsp:sp modelId="{4E90A8D4-029A-46DA-87D7-B666BDC2269C}">
      <dsp:nvSpPr>
        <dsp:cNvPr id="0" name=""/>
        <dsp:cNvSpPr/>
      </dsp:nvSpPr>
      <dsp:spPr>
        <a:xfrm>
          <a:off x="1630784" y="-107514"/>
          <a:ext cx="1960697" cy="1333496"/>
        </a:xfrm>
        <a:prstGeom prst="ellipse">
          <a:avLst/>
        </a:prstGeom>
        <a:solidFill>
          <a:srgbClr val="FFE2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bg1">
                  <a:lumMod val="65000"/>
                </a:schemeClr>
              </a:solidFill>
            </a:rPr>
            <a:t>Infant ART exposure</a:t>
          </a:r>
        </a:p>
      </dsp:txBody>
      <dsp:txXfrm>
        <a:off x="1917921" y="87772"/>
        <a:ext cx="1386423" cy="942924"/>
      </dsp:txXfrm>
    </dsp:sp>
    <dsp:sp modelId="{8CC00F26-216D-457B-B0B6-53AB82555D54}">
      <dsp:nvSpPr>
        <dsp:cNvPr id="0" name=""/>
        <dsp:cNvSpPr/>
      </dsp:nvSpPr>
      <dsp:spPr>
        <a:xfrm>
          <a:off x="3361504" y="831288"/>
          <a:ext cx="1496299" cy="1186234"/>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ZA" sz="1800" kern="1200" dirty="0"/>
            <a:t>Chronic </a:t>
          </a:r>
          <a:r>
            <a:rPr lang="en-ZA" sz="1800" kern="1200" dirty="0" err="1"/>
            <a:t>inflamm-ation</a:t>
          </a:r>
          <a:endParaRPr lang="en-ZA" sz="1800" kern="1200" dirty="0"/>
        </a:p>
      </dsp:txBody>
      <dsp:txXfrm>
        <a:off x="3580632" y="1005008"/>
        <a:ext cx="1058043" cy="838794"/>
      </dsp:txXfrm>
    </dsp:sp>
    <dsp:sp modelId="{D1EAB2EB-BF45-443C-9DB3-087D5EE12327}">
      <dsp:nvSpPr>
        <dsp:cNvPr id="0" name=""/>
        <dsp:cNvSpPr/>
      </dsp:nvSpPr>
      <dsp:spPr>
        <a:xfrm>
          <a:off x="3386853" y="2600547"/>
          <a:ext cx="1445600" cy="1108402"/>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ZA" sz="1800" kern="1200" dirty="0"/>
            <a:t>Stigma</a:t>
          </a:r>
        </a:p>
      </dsp:txBody>
      <dsp:txXfrm>
        <a:off x="3598556" y="2762869"/>
        <a:ext cx="1022194" cy="783758"/>
      </dsp:txXfrm>
    </dsp:sp>
    <dsp:sp modelId="{171B0D2C-DFA4-4C82-A500-76A934FF2380}">
      <dsp:nvSpPr>
        <dsp:cNvPr id="0" name=""/>
        <dsp:cNvSpPr/>
      </dsp:nvSpPr>
      <dsp:spPr>
        <a:xfrm>
          <a:off x="1683407" y="3360326"/>
          <a:ext cx="1977434" cy="1319187"/>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ZA" sz="1800" kern="1200" dirty="0"/>
            <a:t>Onward trans- missions in adulthood</a:t>
          </a:r>
        </a:p>
      </dsp:txBody>
      <dsp:txXfrm>
        <a:off x="1972996" y="3553516"/>
        <a:ext cx="1398256" cy="932807"/>
      </dsp:txXfrm>
    </dsp:sp>
    <dsp:sp modelId="{A7F7D677-8DD9-40B6-A0E0-2144969984D6}">
      <dsp:nvSpPr>
        <dsp:cNvPr id="0" name=""/>
        <dsp:cNvSpPr/>
      </dsp:nvSpPr>
      <dsp:spPr>
        <a:xfrm>
          <a:off x="309485" y="2421961"/>
          <a:ext cx="1606252" cy="1465574"/>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ZA" sz="1800" kern="1200" dirty="0"/>
            <a:t>Lifelong ART</a:t>
          </a:r>
        </a:p>
      </dsp:txBody>
      <dsp:txXfrm>
        <a:off x="544715" y="2636589"/>
        <a:ext cx="1135792" cy="1036318"/>
      </dsp:txXfrm>
    </dsp:sp>
    <dsp:sp modelId="{8234078C-D554-4FA0-8565-6B6A58DB548D}">
      <dsp:nvSpPr>
        <dsp:cNvPr id="0" name=""/>
        <dsp:cNvSpPr/>
      </dsp:nvSpPr>
      <dsp:spPr>
        <a:xfrm>
          <a:off x="241047" y="849194"/>
          <a:ext cx="1743129" cy="1150422"/>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ZA" sz="1800" kern="1200" dirty="0"/>
            <a:t>ART resistance</a:t>
          </a:r>
        </a:p>
      </dsp:txBody>
      <dsp:txXfrm>
        <a:off x="496322" y="1017669"/>
        <a:ext cx="1232579" cy="81347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09:15:09.996"/>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09:15:34.513"/>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09:15:35.306"/>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10:10:30.898"/>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10:10:33.471"/>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10:10:44.161"/>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4T12:49:15.711"/>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2T08:52:18.315"/>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2T08:52:21.371"/>
    </inkml:context>
    <inkml:brush xml:id="br0">
      <inkml:brushProperty name="width" value="0.35" units="cm"/>
      <inkml:brushProperty name="height" value="0.35" units="cm"/>
      <inkml:brushProperty name="color" value="#FFFFFF"/>
    </inkml:brush>
  </inkml:definitions>
  <inkml:trace contextRef="#ctx0" brushRef="#br0">1 140 24575,'696'0'0,"-640"-3"0,-1-3 0,76-16 0,-76 11 0,0 2 0,80-2 0,-63 12 0,62-1 0,-120-2 0,1-1 0,-1-1 0,0 0 0,25-10 0,-21 6 0,35-8 0,-2 9 0,0 2 0,0 2 0,76 5 0,-27 1 0,203-3 0,-290-1 0,0 0 0,22-6 0,-26 5 0,0 0 0,0 0 0,0 1 0,0 0 0,1 1 0,14 0 0,-22 1 0,1 0 0,-1 0 0,1 0 0,-1 0 0,0 0 0,0 1 0,1-1 0,-1 1 0,0-1 0,0 1 0,-1 0 0,1 0 0,0-1 0,0 2 0,-1-1 0,1 0 0,-1 0 0,0 0 0,0 1 0,0-1 0,0 0 0,0 1 0,0-1 0,-1 1 0,1-1 0,-1 1 0,1 4 0,0-1 0,-1 0 0,0 0 0,0 0 0,0 0 0,-1 0 0,1-1 0,-2 1 0,1 0 0,0 0 0,-1-1 0,-3 7 0,1-6 0,1-1 0,-1 0 0,0 0 0,-1-1 0,1 1 0,-1-1 0,0 0 0,0 0 0,0 0 0,-1-1 0,1 0 0,-1 0 0,0 0 0,-7 1 0,-11 5 0,-1-2 0,-29 4 0,51-10 0,-30 3-218,1-1 0,-51-2 0,67-1-493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12T08:52:27.707"/>
    </inkml:context>
    <inkml:brush xml:id="br0">
      <inkml:brushProperty name="width" value="0.35" units="cm"/>
      <inkml:brushProperty name="height" value="0.35" units="cm"/>
      <inkml:brushProperty name="color" value="#FFFFFF"/>
    </inkml:brush>
  </inkml:definitions>
  <inkml:trace contextRef="#ctx0" brushRef="#br0">1427 73 24575,'-3'3'0,"0"-1"0,0 1 0,-1-1 0,1 0 0,-1 0 0,1 0 0,-1-1 0,0 1 0,0-1 0,0 0 0,-7 2 0,-48 3 0,51-6 0,-341 3 0,177-5 0,-397 2 0,562 0 0,0 0 0,0 0 0,0-1 0,0 0 0,0 0 0,0-1 0,1 1 0,-1-2 0,1 1 0,-1-1 0,1 0 0,0 0 0,0 0 0,0-1 0,0 0 0,0 0 0,1-1 0,0 0 0,-7-8 0,12 13 0,-5-7 0,-1 1 0,0-1 0,0 1 0,-7-5 0,12 10 0,1 0 0,-1 0 0,0 1 0,1-1 0,-1 1 0,0-1 0,0 1 0,0-1 0,0 1 0,1-1 0,-1 1 0,0 0 0,0-1 0,0 1 0,0 0 0,0 0 0,0 0 0,0-1 0,0 1 0,0 0 0,0 0 0,0 1 0,0-1 0,0 0 0,0 0 0,0 0 0,0 1 0,0-1 0,1 0 0,-1 1 0,0-1 0,0 1 0,0-1 0,0 1 0,1-1 0,-1 1 0,0 0 0,0-1 0,1 1 0,-1 0 0,1 0 0,-1-1 0,1 1 0,-1 0 0,1 0 0,-1 0 0,1 0 0,-1 1 0,-2 11-32,0-1 0,1 1 0,0-1-1,1 1 1,0 0 0,1-1 0,2 17-1,-1-4-1074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09:15:12.327"/>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09:15:16.578"/>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09:15:21.137"/>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09:15:23.877"/>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09:15:25.810"/>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09:15:27.331"/>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09:15:30.458"/>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09:15:32.472"/>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20/07/2024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Speak to maternal seroconversions as 30% contribution of infant infections</a:t>
            </a:r>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1088850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4141676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Define a club – what actually happens? Meet according to EPI visits – so 10 weeks, 14 weeks</a:t>
            </a:r>
          </a:p>
          <a:p>
            <a:r>
              <a:rPr lang="en-GB" dirty="0"/>
              <a:t>Women bring their babies to a group room where they meet and are taken through a guided session.</a:t>
            </a:r>
          </a:p>
          <a:p>
            <a:r>
              <a:rPr lang="en-GB" dirty="0"/>
              <a:t>Baby play mat so that babies can be put down and observed for gross motor development.</a:t>
            </a:r>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4143435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10 weeks test and 6 month test - stipulate</a:t>
            </a:r>
          </a:p>
        </p:txBody>
      </p:sp>
      <p:sp>
        <p:nvSpPr>
          <p:cNvPr id="4" name="Slide Number Placeholder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262018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1138253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1143619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Pictures still being sourced</a:t>
            </a:r>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1746469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Johannesburg and Limpopo data separate because data elements differ slightly</a:t>
            </a:r>
          </a:p>
          <a:p>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a:t>Also note the number of PCRs is lower than the number of infants seen because this is data from a 3 month period and so some infants will not have been due for a PCR during this short time period.</a:t>
            </a:r>
          </a:p>
          <a:p>
            <a:endParaRPr lang="en-ZA" dirty="0"/>
          </a:p>
        </p:txBody>
      </p:sp>
      <p:sp>
        <p:nvSpPr>
          <p:cNvPr id="4" name="Slide Number Placeholder 3"/>
          <p:cNvSpPr>
            <a:spLocks noGrp="1"/>
          </p:cNvSpPr>
          <p:nvPr>
            <p:ph type="sldNum" sz="quarter" idx="5"/>
          </p:nvPr>
        </p:nvSpPr>
        <p:spPr/>
        <p:txBody>
          <a:bodyPr/>
          <a:lstStyle/>
          <a:p>
            <a:fld id="{1BE8DCDC-D13C-2549-BE6A-717E9EED41AD}" type="slidenum">
              <a:rPr lang="en-GB" smtClean="0"/>
              <a:t>14</a:t>
            </a:fld>
            <a:endParaRPr lang="en-GB"/>
          </a:p>
        </p:txBody>
      </p:sp>
    </p:spTree>
    <p:extLst>
      <p:ext uri="{BB962C8B-B14F-4D97-AF65-F5344CB8AC3E}">
        <p14:creationId xmlns:p14="http://schemas.microsoft.com/office/powerpoint/2010/main" val="3686074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Because focus is on VTP, immunisation and contraception coverage has not been, to date, well captured but babies are brought according to EPI scheduling and the clinician assigned to cover the clubs provides all infants attending with scheduled immunisations on day of visit and all women are counselled about contraception and offered support to access family planning services</a:t>
            </a:r>
          </a:p>
          <a:p>
            <a:endParaRPr lang="en-ZA" dirty="0"/>
          </a:p>
        </p:txBody>
      </p:sp>
      <p:sp>
        <p:nvSpPr>
          <p:cNvPr id="4" name="Slide Number Placeholder 3"/>
          <p:cNvSpPr>
            <a:spLocks noGrp="1"/>
          </p:cNvSpPr>
          <p:nvPr>
            <p:ph type="sldNum" sz="quarter" idx="5"/>
          </p:nvPr>
        </p:nvSpPr>
        <p:spPr/>
        <p:txBody>
          <a:bodyPr/>
          <a:lstStyle/>
          <a:p>
            <a:fld id="{1BE8DCDC-D13C-2549-BE6A-717E9EED41AD}" type="slidenum">
              <a:rPr lang="en-GB" smtClean="0"/>
              <a:t>15</a:t>
            </a:fld>
            <a:endParaRPr lang="en-GB"/>
          </a:p>
        </p:txBody>
      </p:sp>
    </p:spTree>
    <p:extLst>
      <p:ext uri="{BB962C8B-B14F-4D97-AF65-F5344CB8AC3E}">
        <p14:creationId xmlns:p14="http://schemas.microsoft.com/office/powerpoint/2010/main" val="1083486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247672" y="4060719"/>
            <a:ext cx="3553019"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tretch>
            <a:fillRect/>
          </a:stretch>
        </p:blipFill>
        <p:spPr>
          <a:xfrm rot="10800000">
            <a:off x="0" y="0"/>
            <a:ext cx="3600000" cy="3600000"/>
          </a:xfrm>
          <a:prstGeom prst="rect">
            <a:avLst/>
          </a:prstGeom>
        </p:spPr>
      </p:pic>
    </p:spTree>
    <p:extLst>
      <p:ext uri="{BB962C8B-B14F-4D97-AF65-F5344CB8AC3E}">
        <p14:creationId xmlns:p14="http://schemas.microsoft.com/office/powerpoint/2010/main" val="3091970221"/>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Tree>
    <p:extLst>
      <p:ext uri="{BB962C8B-B14F-4D97-AF65-F5344CB8AC3E}">
        <p14:creationId xmlns:p14="http://schemas.microsoft.com/office/powerpoint/2010/main" val="300193843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mage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4" name="Picture 3">
            <a:extLst>
              <a:ext uri="{FF2B5EF4-FFF2-40B4-BE49-F238E27FC236}">
                <a16:creationId xmlns:a16="http://schemas.microsoft.com/office/drawing/2014/main" id="{747D33BA-66D6-E190-0410-77B932AF2433}"/>
              </a:ext>
            </a:extLst>
          </p:cNvPr>
          <p:cNvPicPr>
            <a:picLocks noChangeAspect="1"/>
          </p:cNvPicPr>
          <p:nvPr userDrawn="1"/>
        </p:nvPicPr>
        <p:blipFill>
          <a:blip r:embed="rId2"/>
          <a:srcRect/>
          <a:stretch/>
        </p:blipFill>
        <p:spPr>
          <a:xfrm>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2783722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userDrawn="1"/>
        </p:nvPicPr>
        <p:blipFill>
          <a:blip r:embed="rId2"/>
          <a:srcRect/>
          <a:stretch/>
        </p:blipFill>
        <p:spPr>
          <a:xfrm rot="10800000">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4047838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and Content - Pattern 1">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48BEA962-3AAC-3B82-0C01-F2793670FFB4}"/>
              </a:ext>
            </a:extLst>
          </p:cNvPr>
          <p:cNvPicPr>
            <a:picLocks noChangeAspect="1"/>
          </p:cNvPicPr>
          <p:nvPr userDrawn="1"/>
        </p:nvPicPr>
        <p:blipFill>
          <a:blip r:embed="rId2"/>
          <a:stretch>
            <a:fillRect/>
          </a:stretch>
        </p:blipFill>
        <p:spPr>
          <a:xfrm>
            <a:off x="0" y="2097090"/>
            <a:ext cx="3570682"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000" y="2098800"/>
            <a:ext cx="4690800" cy="3571200"/>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187438645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userDrawn="1"/>
        </p:nvPicPr>
        <p:blipFill>
          <a:blip r:embed="rId2"/>
          <a:stretch>
            <a:fillRect/>
          </a:stretch>
        </p:blipFill>
        <p:spPr>
          <a:xfrm rot="10800000">
            <a:off x="0" y="2097090"/>
            <a:ext cx="3570682"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80070794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47135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 Objec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5BA5B5D-0BDC-524D-B397-319B41A35E20}"/>
              </a:ext>
            </a:extLst>
          </p:cNvPr>
          <p:cNvSpPr>
            <a:spLocks noGrp="1"/>
          </p:cNvSpPr>
          <p:nvPr>
            <p:ph sz="quarter" idx="11"/>
          </p:nvPr>
        </p:nvSpPr>
        <p:spPr>
          <a:xfrm>
            <a:off x="596900" y="1195389"/>
            <a:ext cx="11101917" cy="4985604"/>
          </a:xfrm>
          <a:prstGeom prst="rect">
            <a:avLst/>
          </a:prstGeom>
        </p:spPr>
        <p:txBody>
          <a:bodyPr/>
          <a:lstStyle>
            <a:lvl1pPr marL="0" indent="0">
              <a:buNone/>
              <a:defRPr sz="1800" b="0" i="0">
                <a:latin typeface="+mn-lt"/>
              </a:defRPr>
            </a:lvl1pPr>
          </a:lstStyle>
          <a:p>
            <a:pPr lvl="0"/>
            <a:endParaRPr lang="en-US"/>
          </a:p>
        </p:txBody>
      </p:sp>
      <p:sp>
        <p:nvSpPr>
          <p:cNvPr id="4" name="Text Placeholder 7">
            <a:extLst>
              <a:ext uri="{FF2B5EF4-FFF2-40B4-BE49-F238E27FC236}">
                <a16:creationId xmlns:a16="http://schemas.microsoft.com/office/drawing/2014/main" id="{A725EB60-CD96-0B4C-B662-20E638A54955}"/>
              </a:ext>
            </a:extLst>
          </p:cNvPr>
          <p:cNvSpPr>
            <a:spLocks noGrp="1"/>
          </p:cNvSpPr>
          <p:nvPr>
            <p:ph type="body" sz="quarter" idx="10" hasCustomPrompt="1"/>
          </p:nvPr>
        </p:nvSpPr>
        <p:spPr>
          <a:xfrm>
            <a:off x="596900" y="386740"/>
            <a:ext cx="11055840" cy="536575"/>
          </a:xfrm>
          <a:prstGeom prst="rect">
            <a:avLst/>
          </a:prstGeom>
        </p:spPr>
        <p:txBody>
          <a:bodyPr/>
          <a:lstStyle>
            <a:lvl1pPr marL="0" indent="0">
              <a:buNone/>
              <a:defRPr sz="2800" b="0" i="0">
                <a:latin typeface="+mn-lt"/>
              </a:defRPr>
            </a:lvl1pPr>
          </a:lstStyle>
          <a:p>
            <a:pPr lvl="0"/>
            <a:r>
              <a:rPr lang="en-US"/>
              <a:t>CONTENT SLIDE</a:t>
            </a:r>
          </a:p>
        </p:txBody>
      </p:sp>
      <p:cxnSp>
        <p:nvCxnSpPr>
          <p:cNvPr id="5" name="Straight Connector 4">
            <a:extLst>
              <a:ext uri="{FF2B5EF4-FFF2-40B4-BE49-F238E27FC236}">
                <a16:creationId xmlns:a16="http://schemas.microsoft.com/office/drawing/2014/main" id="{4E0BEEE9-0151-C34B-A7DD-A568EA3AE850}"/>
              </a:ext>
            </a:extLst>
          </p:cNvPr>
          <p:cNvCxnSpPr>
            <a:cxnSpLocks/>
          </p:cNvCxnSpPr>
          <p:nvPr userDrawn="1"/>
        </p:nvCxnSpPr>
        <p:spPr>
          <a:xfrm>
            <a:off x="579620" y="970124"/>
            <a:ext cx="11142688" cy="0"/>
          </a:xfrm>
          <a:prstGeom prst="line">
            <a:avLst/>
          </a:prstGeom>
          <a:ln w="19050">
            <a:solidFill>
              <a:srgbClr val="9AC5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77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userDrawn="1"/>
        </p:nvPicPr>
        <p:blipFill>
          <a:blip r:embed="rId2"/>
          <a:stretch>
            <a:fillRect/>
          </a:stretch>
        </p:blipFill>
        <p:spPr>
          <a:xfrm>
            <a:off x="0" y="2058000"/>
            <a:ext cx="3600000" cy="4800000"/>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0" indent="0">
              <a:buFont typeface="Courier New" panose="02070309020205020404" pitchFamily="49" charset="0"/>
              <a:buNone/>
              <a:defRPr sz="2000"/>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pic>
        <p:nvPicPr>
          <p:cNvPr id="2" name="Picture 1">
            <a:extLst>
              <a:ext uri="{FF2B5EF4-FFF2-40B4-BE49-F238E27FC236}">
                <a16:creationId xmlns:a16="http://schemas.microsoft.com/office/drawing/2014/main" id="{057827BD-B4A1-A8BF-967A-5149D648CD1F}"/>
              </a:ext>
            </a:extLst>
          </p:cNvPr>
          <p:cNvPicPr>
            <a:picLocks noChangeAspect="1"/>
          </p:cNvPicPr>
          <p:nvPr userDrawn="1"/>
        </p:nvPicPr>
        <p:blipFill>
          <a:blip r:embed="rId2"/>
          <a:srcRect/>
          <a:stretch/>
        </p:blipFill>
        <p:spPr>
          <a:xfrm>
            <a:off x="0" y="2058000"/>
            <a:ext cx="3600000" cy="4800000"/>
          </a:xfrm>
          <a:prstGeom prst="rect">
            <a:avLst/>
          </a:prstGeom>
        </p:spPr>
      </p:pic>
    </p:spTree>
    <p:extLst>
      <p:ext uri="{BB962C8B-B14F-4D97-AF65-F5344CB8AC3E}">
        <p14:creationId xmlns:p14="http://schemas.microsoft.com/office/powerpoint/2010/main" val="361091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424405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j-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mj-lt"/>
                <a:ea typeface="IAS Ribbon Sans Bold" pitchFamily="2" charset="0"/>
              </a:defRPr>
            </a:lvl1pPr>
          </a:lstStyle>
          <a:p>
            <a:pPr lvl="0"/>
            <a:r>
              <a:rPr lang="en-GB" noProof="0" dirty="0"/>
              <a:t>Caption</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34683899"/>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8368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8723912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32445810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DB2911C2-CB14-73B1-B98D-60E41E95A97B}"/>
              </a:ext>
            </a:extLst>
          </p:cNvPr>
          <p:cNvPicPr>
            <a:picLocks noChangeAspect="1"/>
          </p:cNvPicPr>
          <p:nvPr userDrawn="1"/>
        </p:nvPicPr>
        <p:blipFill>
          <a:blip r:embed="rId19"/>
          <a:srcRect/>
          <a:stretch/>
        </p:blipFill>
        <p:spPr>
          <a:xfrm>
            <a:off x="251232" y="207065"/>
            <a:ext cx="2048330" cy="1318904"/>
          </a:xfrm>
          <a:prstGeom prst="rect">
            <a:avLst/>
          </a:prstGeom>
        </p:spPr>
      </p:pic>
    </p:spTree>
    <p:extLst>
      <p:ext uri="{BB962C8B-B14F-4D97-AF65-F5344CB8AC3E}">
        <p14:creationId xmlns:p14="http://schemas.microsoft.com/office/powerpoint/2010/main" val="2999483053"/>
      </p:ext>
    </p:extLst>
  </p:cSld>
  <p:clrMap bg1="lt1" tx1="dk1" bg2="lt2" tx2="dk2" accent1="accent1" accent2="accent2" accent3="accent3" accent4="accent4" accent5="accent5" accent6="accent6" hlink="hlink" folHlink="folHlink"/>
  <p:sldLayoutIdLst>
    <p:sldLayoutId id="2147483693" r:id="rId1"/>
    <p:sldLayoutId id="2147483673" r:id="rId2"/>
    <p:sldLayoutId id="2147483684" r:id="rId3"/>
    <p:sldLayoutId id="2147483694" r:id="rId4"/>
    <p:sldLayoutId id="2147483691" r:id="rId5"/>
    <p:sldLayoutId id="2147483665" r:id="rId6"/>
    <p:sldLayoutId id="2147483667" r:id="rId7"/>
    <p:sldLayoutId id="2147483698" r:id="rId8"/>
    <p:sldLayoutId id="2147483699" r:id="rId9"/>
    <p:sldLayoutId id="2147483700" r:id="rId10"/>
    <p:sldLayoutId id="2147483686" r:id="rId11"/>
    <p:sldLayoutId id="2147483696" r:id="rId12"/>
    <p:sldLayoutId id="2147483687" r:id="rId13"/>
    <p:sldLayoutId id="2147483697" r:id="rId14"/>
    <p:sldLayoutId id="2147483674" r:id="rId15"/>
    <p:sldLayoutId id="2147483692" r:id="rId16"/>
    <p:sldLayoutId id="2147483701" r:id="rId17"/>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18.xml"/><Relationship Id="rId3" Type="http://schemas.openxmlformats.org/officeDocument/2006/relationships/image" Target="../media/image8.jpg"/><Relationship Id="rId7" Type="http://schemas.openxmlformats.org/officeDocument/2006/relationships/image" Target="../media/image13.jp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2.jpg"/><Relationship Id="rId11" Type="http://schemas.openxmlformats.org/officeDocument/2006/relationships/customXml" Target="../ink/ink17.xml"/><Relationship Id="rId5" Type="http://schemas.openxmlformats.org/officeDocument/2006/relationships/image" Target="../media/image11.png"/><Relationship Id="rId1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customXml" Target="../ink/ink16.xml"/><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9.xml"/><Relationship Id="rId18" Type="http://schemas.openxmlformats.org/officeDocument/2006/relationships/customXml" Target="../ink/ink13.xml"/><Relationship Id="rId3" Type="http://schemas.openxmlformats.org/officeDocument/2006/relationships/image" Target="../media/image7.png"/><Relationship Id="rId21" Type="http://schemas.openxmlformats.org/officeDocument/2006/relationships/image" Target="../media/image100.png"/><Relationship Id="rId7" Type="http://schemas.openxmlformats.org/officeDocument/2006/relationships/customXml" Target="../ink/ink3.xml"/><Relationship Id="rId12" Type="http://schemas.openxmlformats.org/officeDocument/2006/relationships/customXml" Target="../ink/ink8.xml"/><Relationship Id="rId17"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customXml" Target="../ink/ink12.xml"/><Relationship Id="rId20" Type="http://schemas.openxmlformats.org/officeDocument/2006/relationships/customXml" Target="../ink/ink15.xml"/><Relationship Id="rId1" Type="http://schemas.openxmlformats.org/officeDocument/2006/relationships/slideLayout" Target="../slideLayouts/slideLayout5.xml"/><Relationship Id="rId6" Type="http://schemas.openxmlformats.org/officeDocument/2006/relationships/customXml" Target="../ink/ink2.xml"/><Relationship Id="rId11" Type="http://schemas.openxmlformats.org/officeDocument/2006/relationships/customXml" Target="../ink/ink7.xml"/><Relationship Id="rId5" Type="http://schemas.openxmlformats.org/officeDocument/2006/relationships/image" Target="../media/image9.png"/><Relationship Id="rId15" Type="http://schemas.openxmlformats.org/officeDocument/2006/relationships/customXml" Target="../ink/ink11.xml"/><Relationship Id="rId23" Type="http://schemas.openxmlformats.org/officeDocument/2006/relationships/hyperlink" Target="https://flourishnetwork.org.za/" TargetMode="External"/><Relationship Id="rId10" Type="http://schemas.openxmlformats.org/officeDocument/2006/relationships/customXml" Target="../ink/ink6.xml"/><Relationship Id="rId19" Type="http://schemas.openxmlformats.org/officeDocument/2006/relationships/customXml" Target="../ink/ink14.xml"/><Relationship Id="rId4" Type="http://schemas.openxmlformats.org/officeDocument/2006/relationships/customXml" Target="../ink/ink1.xml"/><Relationship Id="rId9" Type="http://schemas.openxmlformats.org/officeDocument/2006/relationships/customXml" Target="../ink/ink5.xml"/><Relationship Id="rId14" Type="http://schemas.openxmlformats.org/officeDocument/2006/relationships/customXml" Target="../ink/ink10.xml"/><Relationship Id="rId22" Type="http://schemas.openxmlformats.org/officeDocument/2006/relationships/hyperlink" Target="https://www.ububele.org/familiesdata/home-visiting-service"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p:txBody>
          <a:bodyPr anchor="ctr" anchorCtr="0">
            <a:normAutofit/>
          </a:bodyPr>
          <a:lstStyle/>
          <a:p>
            <a:r>
              <a:rPr lang="en-ZA" dirty="0">
                <a:effectLst/>
                <a:latin typeface="Aptos" panose="020B0004020202020204" pitchFamily="34" charset="0"/>
                <a:ea typeface="Aptos" panose="020B0004020202020204" pitchFamily="34" charset="0"/>
                <a:cs typeface="Aptos" panose="020B0004020202020204" pitchFamily="34" charset="0"/>
              </a:rPr>
              <a:t>An Adapted Post-Natal Club Model in South Africa: Outcomes and Lessons Learnt</a:t>
            </a:r>
            <a:endParaRPr lang="en-GB" sz="23900" dirty="0"/>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a:xfrm>
            <a:off x="4116388" y="1162358"/>
            <a:ext cx="7357344" cy="649698"/>
          </a:xfrm>
        </p:spPr>
        <p:txBody>
          <a:bodyPr>
            <a:normAutofit/>
          </a:bodyPr>
          <a:lstStyle/>
          <a:p>
            <a:r>
              <a:rPr lang="en-GB" sz="1600" dirty="0"/>
              <a:t>10th Symposium on Children and Adolescents with Perinatal HIV Exposure</a:t>
            </a:r>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p:txBody>
          <a:bodyPr/>
          <a:lstStyle/>
          <a:p>
            <a:r>
              <a:rPr lang="en-GB" dirty="0"/>
              <a:t>Dr Natasha Davies, Anova Health Institute, South Africa</a:t>
            </a:r>
          </a:p>
        </p:txBody>
      </p:sp>
    </p:spTree>
    <p:extLst>
      <p:ext uri="{BB962C8B-B14F-4D97-AF65-F5344CB8AC3E}">
        <p14:creationId xmlns:p14="http://schemas.microsoft.com/office/powerpoint/2010/main" val="92414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234F88-F382-771A-8BDB-D564C2EC7C3E}"/>
              </a:ext>
            </a:extLst>
          </p:cNvPr>
          <p:cNvSpPr>
            <a:spLocks noGrp="1"/>
          </p:cNvSpPr>
          <p:nvPr>
            <p:ph sz="quarter" idx="14"/>
          </p:nvPr>
        </p:nvSpPr>
        <p:spPr>
          <a:xfrm>
            <a:off x="3785192" y="1318437"/>
            <a:ext cx="7963900" cy="5098238"/>
          </a:xfrm>
        </p:spPr>
        <p:txBody>
          <a:bodyPr>
            <a:normAutofit lnSpcReduction="10000"/>
          </a:bodyPr>
          <a:lstStyle/>
          <a:p>
            <a:pPr marL="342900" indent="-342900">
              <a:buFont typeface="Arial" panose="020B0604020202020204" pitchFamily="34" charset="0"/>
              <a:buChar char="•"/>
            </a:pPr>
            <a:r>
              <a:rPr lang="en-ZA" dirty="0"/>
              <a:t>Expand post-natal clubs to more facilities</a:t>
            </a:r>
          </a:p>
          <a:p>
            <a:pPr marL="342900" indent="-342900">
              <a:buFont typeface="Arial" panose="020B0604020202020204" pitchFamily="34" charset="0"/>
              <a:buChar char="•"/>
            </a:pPr>
            <a:r>
              <a:rPr lang="en-ZA" dirty="0"/>
              <a:t>Strengthen ECD, infant nutrition, maternal mental health components through facilitator training</a:t>
            </a:r>
          </a:p>
          <a:p>
            <a:pPr marL="342900" indent="-342900">
              <a:buFont typeface="Arial" panose="020B0604020202020204" pitchFamily="34" charset="0"/>
              <a:buChar char="•"/>
            </a:pPr>
            <a:r>
              <a:rPr lang="en-ZA" dirty="0"/>
              <a:t>Improve reporting and monitoring/outcomes evaluations to assess broader maternal and infant outcomes</a:t>
            </a:r>
          </a:p>
          <a:p>
            <a:pPr marL="342900" indent="-342900">
              <a:buFont typeface="Arial" panose="020B0604020202020204" pitchFamily="34" charset="0"/>
              <a:buChar char="•"/>
            </a:pPr>
            <a:r>
              <a:rPr lang="en-ZA" dirty="0"/>
              <a:t>Offer post-natal clubs to all women regardless of HIV status to support breastfeeding uptake and duration</a:t>
            </a:r>
          </a:p>
          <a:p>
            <a:pPr marL="1028700" lvl="1" indent="-342900"/>
            <a:r>
              <a:rPr lang="en-ZA" dirty="0"/>
              <a:t>Status neutral approach to recruitment and counselling</a:t>
            </a:r>
          </a:p>
          <a:p>
            <a:pPr marL="1028700" lvl="1" indent="-342900"/>
            <a:r>
              <a:rPr lang="en-ZA" dirty="0"/>
              <a:t>Support </a:t>
            </a:r>
            <a:r>
              <a:rPr lang="en-ZA" dirty="0" err="1"/>
              <a:t>PrEP</a:t>
            </a:r>
            <a:r>
              <a:rPr lang="en-ZA" dirty="0"/>
              <a:t> continuation for women without HIV – low </a:t>
            </a:r>
            <a:r>
              <a:rPr lang="en-ZA" dirty="0" err="1"/>
              <a:t>PrEP</a:t>
            </a:r>
            <a:r>
              <a:rPr lang="en-ZA" dirty="0"/>
              <a:t> uptake/continuation resulting in 30% of all infant infections arising from new maternal seroconversions</a:t>
            </a:r>
          </a:p>
          <a:p>
            <a:pPr marL="342900" indent="-342900">
              <a:buFont typeface="Arial" panose="020B0604020202020204" pitchFamily="34" charset="0"/>
              <a:buChar char="•"/>
            </a:pPr>
            <a:r>
              <a:rPr lang="en-ZA" dirty="0"/>
              <a:t>Establish dedicated groups for adolescent girls and young mothers with specific vulnerabilities and needs</a:t>
            </a:r>
          </a:p>
          <a:p>
            <a:pPr marL="342900" indent="-342900">
              <a:buFont typeface="Arial" panose="020B0604020202020204" pitchFamily="34" charset="0"/>
              <a:buChar char="•"/>
            </a:pPr>
            <a:r>
              <a:rPr lang="en-ZA" dirty="0"/>
              <a:t>Explore expansion to community-based models and inclusion of fathers</a:t>
            </a:r>
          </a:p>
        </p:txBody>
      </p:sp>
      <p:sp>
        <p:nvSpPr>
          <p:cNvPr id="3" name="Title 2">
            <a:extLst>
              <a:ext uri="{FF2B5EF4-FFF2-40B4-BE49-F238E27FC236}">
                <a16:creationId xmlns:a16="http://schemas.microsoft.com/office/drawing/2014/main" id="{68EEA7B2-E173-35C6-3D30-331107427C42}"/>
              </a:ext>
            </a:extLst>
          </p:cNvPr>
          <p:cNvSpPr>
            <a:spLocks noGrp="1"/>
          </p:cNvSpPr>
          <p:nvPr>
            <p:ph type="title"/>
          </p:nvPr>
        </p:nvSpPr>
        <p:spPr/>
        <p:txBody>
          <a:bodyPr/>
          <a:lstStyle/>
          <a:p>
            <a:r>
              <a:rPr lang="en-ZA" dirty="0"/>
              <a:t>Future Opportunities</a:t>
            </a:r>
          </a:p>
        </p:txBody>
      </p:sp>
      <p:pic>
        <p:nvPicPr>
          <p:cNvPr id="11" name="Picture 10" descr="A group of women in orange shirts&#10;&#10;Description automatically generated">
            <a:extLst>
              <a:ext uri="{FF2B5EF4-FFF2-40B4-BE49-F238E27FC236}">
                <a16:creationId xmlns:a16="http://schemas.microsoft.com/office/drawing/2014/main" id="{B52D1EE2-9549-A33E-49ED-9281FF1D5B14}"/>
              </a:ext>
            </a:extLst>
          </p:cNvPr>
          <p:cNvPicPr>
            <a:picLocks noChangeAspect="1"/>
          </p:cNvPicPr>
          <p:nvPr/>
        </p:nvPicPr>
        <p:blipFill>
          <a:blip r:embed="rId3"/>
          <a:stretch>
            <a:fillRect/>
          </a:stretch>
        </p:blipFill>
        <p:spPr>
          <a:xfrm>
            <a:off x="148999" y="1570198"/>
            <a:ext cx="2137002" cy="1422078"/>
          </a:xfrm>
          <a:prstGeom prst="rect">
            <a:avLst/>
          </a:prstGeom>
        </p:spPr>
      </p:pic>
      <p:pic>
        <p:nvPicPr>
          <p:cNvPr id="13" name="Picture 12" descr="A person in a black dress&#10;&#10;Description automatically generated">
            <a:extLst>
              <a:ext uri="{FF2B5EF4-FFF2-40B4-BE49-F238E27FC236}">
                <a16:creationId xmlns:a16="http://schemas.microsoft.com/office/drawing/2014/main" id="{2DBDA250-3511-87F1-50F0-F73AB0A2E1D9}"/>
              </a:ext>
            </a:extLst>
          </p:cNvPr>
          <p:cNvPicPr>
            <a:picLocks noChangeAspect="1"/>
          </p:cNvPicPr>
          <p:nvPr/>
        </p:nvPicPr>
        <p:blipFill rotWithShape="1">
          <a:blip r:embed="rId4"/>
          <a:srcRect l="40441"/>
          <a:stretch/>
        </p:blipFill>
        <p:spPr>
          <a:xfrm>
            <a:off x="2068286" y="1665289"/>
            <a:ext cx="1560058" cy="1743075"/>
          </a:xfrm>
          <a:prstGeom prst="rect">
            <a:avLst/>
          </a:prstGeom>
        </p:spPr>
      </p:pic>
      <p:pic>
        <p:nvPicPr>
          <p:cNvPr id="14" name="Picture 13">
            <a:extLst>
              <a:ext uri="{FF2B5EF4-FFF2-40B4-BE49-F238E27FC236}">
                <a16:creationId xmlns:a16="http://schemas.microsoft.com/office/drawing/2014/main" id="{F3FE6E49-6465-88F9-3ADF-3BDD8B943D99}"/>
              </a:ext>
            </a:extLst>
          </p:cNvPr>
          <p:cNvPicPr>
            <a:picLocks noChangeAspect="1"/>
          </p:cNvPicPr>
          <p:nvPr/>
        </p:nvPicPr>
        <p:blipFill rotWithShape="1">
          <a:blip r:embed="rId5"/>
          <a:srcRect l="24299" r="13265"/>
          <a:stretch/>
        </p:blipFill>
        <p:spPr>
          <a:xfrm>
            <a:off x="2369526" y="3429000"/>
            <a:ext cx="1332141" cy="2143125"/>
          </a:xfrm>
          <a:prstGeom prst="rect">
            <a:avLst/>
          </a:prstGeom>
        </p:spPr>
      </p:pic>
      <p:pic>
        <p:nvPicPr>
          <p:cNvPr id="16" name="Picture 15" descr="A person sitting on a stool&#10;&#10;Description automatically generated">
            <a:extLst>
              <a:ext uri="{FF2B5EF4-FFF2-40B4-BE49-F238E27FC236}">
                <a16:creationId xmlns:a16="http://schemas.microsoft.com/office/drawing/2014/main" id="{90BEB820-E0AD-89F7-042F-E503ACBE8DA7}"/>
              </a:ext>
            </a:extLst>
          </p:cNvPr>
          <p:cNvPicPr>
            <a:picLocks noChangeAspect="1"/>
          </p:cNvPicPr>
          <p:nvPr/>
        </p:nvPicPr>
        <p:blipFill>
          <a:blip r:embed="rId6"/>
          <a:stretch>
            <a:fillRect/>
          </a:stretch>
        </p:blipFill>
        <p:spPr>
          <a:xfrm>
            <a:off x="0" y="4621668"/>
            <a:ext cx="1368225" cy="1777998"/>
          </a:xfrm>
          <a:prstGeom prst="rect">
            <a:avLst/>
          </a:prstGeom>
        </p:spPr>
      </p:pic>
      <p:pic>
        <p:nvPicPr>
          <p:cNvPr id="18" name="Picture 17" descr="A group of people standing in a street&#10;&#10;Description automatically generated">
            <a:extLst>
              <a:ext uri="{FF2B5EF4-FFF2-40B4-BE49-F238E27FC236}">
                <a16:creationId xmlns:a16="http://schemas.microsoft.com/office/drawing/2014/main" id="{80C63163-B305-E4E1-E60E-87F7BDF64BB4}"/>
              </a:ext>
            </a:extLst>
          </p:cNvPr>
          <p:cNvPicPr>
            <a:picLocks noChangeAspect="1"/>
          </p:cNvPicPr>
          <p:nvPr/>
        </p:nvPicPr>
        <p:blipFill rotWithShape="1">
          <a:blip r:embed="rId7"/>
          <a:srcRect l="58342"/>
          <a:stretch/>
        </p:blipFill>
        <p:spPr>
          <a:xfrm>
            <a:off x="21431" y="2975350"/>
            <a:ext cx="1087211" cy="1752600"/>
          </a:xfrm>
          <a:prstGeom prst="rect">
            <a:avLst/>
          </a:prstGeom>
        </p:spPr>
      </p:pic>
      <p:pic>
        <p:nvPicPr>
          <p:cNvPr id="19" name="Picture 18">
            <a:extLst>
              <a:ext uri="{FF2B5EF4-FFF2-40B4-BE49-F238E27FC236}">
                <a16:creationId xmlns:a16="http://schemas.microsoft.com/office/drawing/2014/main" id="{F578CE80-F4B6-6E7A-01B8-146D9538DB2F}"/>
              </a:ext>
            </a:extLst>
          </p:cNvPr>
          <p:cNvPicPr>
            <a:picLocks noChangeAspect="1"/>
          </p:cNvPicPr>
          <p:nvPr/>
        </p:nvPicPr>
        <p:blipFill rotWithShape="1">
          <a:blip r:embed="rId8"/>
          <a:srcRect l="15827" r="25896"/>
          <a:stretch/>
        </p:blipFill>
        <p:spPr>
          <a:xfrm>
            <a:off x="1368225" y="5110247"/>
            <a:ext cx="1332141" cy="1521128"/>
          </a:xfrm>
          <a:prstGeom prst="rect">
            <a:avLst/>
          </a:prstGeom>
        </p:spPr>
      </p:pic>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83505A53-BC11-0567-4213-59659C7B11E0}"/>
                  </a:ext>
                </a:extLst>
              </p14:cNvPr>
              <p14:cNvContentPartPr/>
              <p14:nvPr/>
            </p14:nvContentPartPr>
            <p14:xfrm>
              <a:off x="936206" y="6574920"/>
              <a:ext cx="360" cy="360"/>
            </p14:xfrm>
          </p:contentPart>
        </mc:Choice>
        <mc:Fallback xmlns="">
          <p:pic>
            <p:nvPicPr>
              <p:cNvPr id="20" name="Ink 19">
                <a:extLst>
                  <a:ext uri="{FF2B5EF4-FFF2-40B4-BE49-F238E27FC236}">
                    <a16:creationId xmlns:a16="http://schemas.microsoft.com/office/drawing/2014/main" id="{83505A53-BC11-0567-4213-59659C7B11E0}"/>
                  </a:ext>
                </a:extLst>
              </p:cNvPr>
              <p:cNvPicPr/>
              <p:nvPr/>
            </p:nvPicPr>
            <p:blipFill>
              <a:blip r:embed="rId10"/>
              <a:stretch>
                <a:fillRect/>
              </a:stretch>
            </p:blipFill>
            <p:spPr>
              <a:xfrm>
                <a:off x="873566" y="651228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D3F3C97C-BAB7-A4AD-C681-5F9779A2C52F}"/>
                  </a:ext>
                </a:extLst>
              </p14:cNvPr>
              <p14:cNvContentPartPr/>
              <p14:nvPr/>
            </p14:nvContentPartPr>
            <p14:xfrm>
              <a:off x="391886" y="6492120"/>
              <a:ext cx="873360" cy="83880"/>
            </p14:xfrm>
          </p:contentPart>
        </mc:Choice>
        <mc:Fallback xmlns="">
          <p:pic>
            <p:nvPicPr>
              <p:cNvPr id="21" name="Ink 20">
                <a:extLst>
                  <a:ext uri="{FF2B5EF4-FFF2-40B4-BE49-F238E27FC236}">
                    <a16:creationId xmlns:a16="http://schemas.microsoft.com/office/drawing/2014/main" id="{D3F3C97C-BAB7-A4AD-C681-5F9779A2C52F}"/>
                  </a:ext>
                </a:extLst>
              </p:cNvPr>
              <p:cNvPicPr/>
              <p:nvPr/>
            </p:nvPicPr>
            <p:blipFill>
              <a:blip r:embed="rId12"/>
              <a:stretch>
                <a:fillRect/>
              </a:stretch>
            </p:blipFill>
            <p:spPr>
              <a:xfrm>
                <a:off x="329246" y="6429480"/>
                <a:ext cx="9990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58280CA5-BE76-2505-490F-34ADB108E1CD}"/>
                  </a:ext>
                </a:extLst>
              </p14:cNvPr>
              <p14:cNvContentPartPr/>
              <p14:nvPr/>
            </p14:nvContentPartPr>
            <p14:xfrm>
              <a:off x="2784446" y="6483480"/>
              <a:ext cx="514080" cy="57240"/>
            </p14:xfrm>
          </p:contentPart>
        </mc:Choice>
        <mc:Fallback xmlns="">
          <p:pic>
            <p:nvPicPr>
              <p:cNvPr id="22" name="Ink 21">
                <a:extLst>
                  <a:ext uri="{FF2B5EF4-FFF2-40B4-BE49-F238E27FC236}">
                    <a16:creationId xmlns:a16="http://schemas.microsoft.com/office/drawing/2014/main" id="{58280CA5-BE76-2505-490F-34ADB108E1CD}"/>
                  </a:ext>
                </a:extLst>
              </p:cNvPr>
              <p:cNvPicPr/>
              <p:nvPr/>
            </p:nvPicPr>
            <p:blipFill>
              <a:blip r:embed="rId14"/>
              <a:stretch>
                <a:fillRect/>
              </a:stretch>
            </p:blipFill>
            <p:spPr>
              <a:xfrm>
                <a:off x="2721446" y="6420480"/>
                <a:ext cx="639720" cy="182880"/>
              </a:xfrm>
              <a:prstGeom prst="rect">
                <a:avLst/>
              </a:prstGeom>
            </p:spPr>
          </p:pic>
        </mc:Fallback>
      </mc:AlternateContent>
      <p:pic>
        <p:nvPicPr>
          <p:cNvPr id="9" name="Picture 8" descr="A letter x made of hearts&#10;&#10;Description automatically generated">
            <a:extLst>
              <a:ext uri="{FF2B5EF4-FFF2-40B4-BE49-F238E27FC236}">
                <a16:creationId xmlns:a16="http://schemas.microsoft.com/office/drawing/2014/main" id="{50207098-0E7A-5A66-A26F-2D1DED2C4979}"/>
              </a:ext>
            </a:extLst>
          </p:cNvPr>
          <p:cNvPicPr>
            <a:picLocks noChangeAspect="1"/>
          </p:cNvPicPr>
          <p:nvPr/>
        </p:nvPicPr>
        <p:blipFill>
          <a:blip r:embed="rId15"/>
          <a:stretch>
            <a:fillRect/>
          </a:stretch>
        </p:blipFill>
        <p:spPr>
          <a:xfrm>
            <a:off x="1099036" y="2992276"/>
            <a:ext cx="1186965" cy="2194086"/>
          </a:xfrm>
          <a:prstGeom prst="rect">
            <a:avLst/>
          </a:prstGeom>
        </p:spPr>
      </p:pic>
      <p:sp>
        <p:nvSpPr>
          <p:cNvPr id="24" name="TextBox 23">
            <a:extLst>
              <a:ext uri="{FF2B5EF4-FFF2-40B4-BE49-F238E27FC236}">
                <a16:creationId xmlns:a16="http://schemas.microsoft.com/office/drawing/2014/main" id="{7CAC1F21-A0FD-5370-EAD7-8F1458276545}"/>
              </a:ext>
            </a:extLst>
          </p:cNvPr>
          <p:cNvSpPr txBox="1"/>
          <p:nvPr/>
        </p:nvSpPr>
        <p:spPr>
          <a:xfrm>
            <a:off x="-54504" y="6464753"/>
            <a:ext cx="1153540" cy="400110"/>
          </a:xfrm>
          <a:prstGeom prst="rect">
            <a:avLst/>
          </a:prstGeom>
          <a:noFill/>
        </p:spPr>
        <p:txBody>
          <a:bodyPr wrap="square" rtlCol="0">
            <a:spAutoFit/>
          </a:bodyPr>
          <a:lstStyle/>
          <a:p>
            <a:r>
              <a:rPr lang="en-ZA" sz="1000" i="1" dirty="0"/>
              <a:t>Commons license images</a:t>
            </a:r>
          </a:p>
        </p:txBody>
      </p:sp>
    </p:spTree>
    <p:extLst>
      <p:ext uri="{BB962C8B-B14F-4D97-AF65-F5344CB8AC3E}">
        <p14:creationId xmlns:p14="http://schemas.microsoft.com/office/powerpoint/2010/main" val="1609695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ith babies lying on blankets&#10;&#10;Description automatically generated">
            <a:extLst>
              <a:ext uri="{FF2B5EF4-FFF2-40B4-BE49-F238E27FC236}">
                <a16:creationId xmlns:a16="http://schemas.microsoft.com/office/drawing/2014/main" id="{6BFDD3B8-D5C4-BA7B-FF95-B5F50F0F290D}"/>
              </a:ext>
            </a:extLst>
          </p:cNvPr>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t="29159" b="30199"/>
          <a:stretch/>
        </p:blipFill>
        <p:spPr bwMode="auto">
          <a:xfrm>
            <a:off x="6959106" y="2097089"/>
            <a:ext cx="4142778" cy="4103692"/>
          </a:xfrm>
          <a:prstGeom prst="rect">
            <a:avLst/>
          </a:prstGeom>
          <a:noFill/>
          <a:ln>
            <a:noFill/>
          </a:ln>
          <a:extLst>
            <a:ext uri="{53640926-AAD7-44D8-BBD7-CCE9431645EC}">
              <a14:shadowObscured xmlns:a14="http://schemas.microsoft.com/office/drawing/2010/main"/>
            </a:ext>
          </a:extLst>
        </p:spPr>
      </p:pic>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a:xfrm>
            <a:off x="4116391" y="441325"/>
            <a:ext cx="7632700" cy="1223964"/>
          </a:xfrm>
        </p:spPr>
        <p:txBody>
          <a:bodyPr anchor="t">
            <a:normAutofit/>
          </a:bodyPr>
          <a:lstStyle/>
          <a:p>
            <a:r>
              <a:rPr lang="en-GB" noProof="0" dirty="0"/>
              <a:t>Conclusion</a:t>
            </a:r>
          </a:p>
        </p:txBody>
      </p:sp>
      <p:sp>
        <p:nvSpPr>
          <p:cNvPr id="2" name="Content Placeholder 1">
            <a:extLst>
              <a:ext uri="{FF2B5EF4-FFF2-40B4-BE49-F238E27FC236}">
                <a16:creationId xmlns:a16="http://schemas.microsoft.com/office/drawing/2014/main" id="{2F4A9785-5714-F747-B084-91CE0A734F24}"/>
              </a:ext>
            </a:extLst>
          </p:cNvPr>
          <p:cNvSpPr>
            <a:spLocks noGrp="1"/>
          </p:cNvSpPr>
          <p:nvPr>
            <p:ph type="body" sz="quarter" idx="17"/>
          </p:nvPr>
        </p:nvSpPr>
        <p:spPr>
          <a:xfrm>
            <a:off x="442913" y="2097088"/>
            <a:ext cx="5437187" cy="4103687"/>
          </a:xfrm>
        </p:spPr>
        <p:txBody>
          <a:bodyPr>
            <a:normAutofit lnSpcReduction="10000"/>
          </a:bodyPr>
          <a:lstStyle/>
          <a:p>
            <a:pPr marL="342900" indent="-342900">
              <a:lnSpc>
                <a:spcPct val="90000"/>
              </a:lnSpc>
              <a:buFont typeface="Arial" panose="020B0604020202020204" pitchFamily="34" charset="0"/>
              <a:buChar char="•"/>
            </a:pPr>
            <a:r>
              <a:rPr lang="en-GB" noProof="0" dirty="0"/>
              <a:t>Post-natal clubs were primarily established to reduce vertical transmission rates during breastfeeding</a:t>
            </a:r>
          </a:p>
          <a:p>
            <a:pPr marL="342900" indent="-342900">
              <a:lnSpc>
                <a:spcPct val="90000"/>
              </a:lnSpc>
              <a:buFont typeface="Arial" panose="020B0604020202020204" pitchFamily="34" charset="0"/>
              <a:buChar char="•"/>
            </a:pPr>
            <a:r>
              <a:rPr lang="en-GB" dirty="0"/>
              <a:t>However, </a:t>
            </a:r>
            <a:r>
              <a:rPr lang="en-GB" noProof="0" dirty="0"/>
              <a:t>with decreasing vertical transmission rates, post-natal clubs proving valuable in enhancing health outcomes for mothers and their infants who remain HIV free</a:t>
            </a:r>
          </a:p>
          <a:p>
            <a:pPr marL="342900" indent="-342900">
              <a:lnSpc>
                <a:spcPct val="90000"/>
              </a:lnSpc>
              <a:buFont typeface="Arial" panose="020B0604020202020204" pitchFamily="34" charset="0"/>
              <a:buChar char="•"/>
            </a:pPr>
            <a:r>
              <a:rPr lang="en-GB" dirty="0"/>
              <a:t>Maternal health more closely monitored and supported</a:t>
            </a:r>
          </a:p>
          <a:p>
            <a:pPr marL="342900" indent="-342900">
              <a:lnSpc>
                <a:spcPct val="90000"/>
              </a:lnSpc>
              <a:buFont typeface="Arial" panose="020B0604020202020204" pitchFamily="34" charset="0"/>
              <a:buChar char="•"/>
            </a:pPr>
            <a:r>
              <a:rPr lang="en-GB" dirty="0"/>
              <a:t>Infants retained in regular clinic follow up for longer to detect other health issues</a:t>
            </a:r>
          </a:p>
          <a:p>
            <a:pPr marL="342900" indent="-342900">
              <a:lnSpc>
                <a:spcPct val="90000"/>
              </a:lnSpc>
              <a:buFont typeface="Arial" panose="020B0604020202020204" pitchFamily="34" charset="0"/>
              <a:buChar char="•"/>
            </a:pPr>
            <a:r>
              <a:rPr lang="en-GB" noProof="0" dirty="0"/>
              <a:t>Peer-led breastfeeding support may increase breastfeeding duration, yielding wider health benefits for mother and child (to be evaluated)</a:t>
            </a:r>
          </a:p>
        </p:txBody>
      </p:sp>
    </p:spTree>
    <p:extLst>
      <p:ext uri="{BB962C8B-B14F-4D97-AF65-F5344CB8AC3E}">
        <p14:creationId xmlns:p14="http://schemas.microsoft.com/office/powerpoint/2010/main" val="296995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4B71D9-B6B8-2C63-733A-8EA6904B6616}"/>
              </a:ext>
            </a:extLst>
          </p:cNvPr>
          <p:cNvSpPr>
            <a:spLocks noGrp="1"/>
          </p:cNvSpPr>
          <p:nvPr>
            <p:ph sz="quarter" idx="14"/>
          </p:nvPr>
        </p:nvSpPr>
        <p:spPr/>
        <p:txBody>
          <a:bodyPr/>
          <a:lstStyle/>
          <a:p>
            <a:pPr marL="342900" indent="-342900">
              <a:buFont typeface="Arial" panose="020B0604020202020204" pitchFamily="34" charset="0"/>
              <a:buChar char="•"/>
            </a:pPr>
            <a:r>
              <a:rPr lang="en-ZA" dirty="0"/>
              <a:t>All the mothers who attend clubs</a:t>
            </a:r>
          </a:p>
          <a:p>
            <a:pPr marL="342900" indent="-342900">
              <a:buFont typeface="Arial" panose="020B0604020202020204" pitchFamily="34" charset="0"/>
              <a:buChar char="•"/>
            </a:pPr>
            <a:r>
              <a:rPr lang="en-ZA" dirty="0"/>
              <a:t>All the staff supporting clubs</a:t>
            </a:r>
          </a:p>
          <a:p>
            <a:pPr marL="342900" indent="-342900">
              <a:buFont typeface="Arial" panose="020B0604020202020204" pitchFamily="34" charset="0"/>
              <a:buChar char="•"/>
            </a:pPr>
            <a:r>
              <a:rPr lang="en-ZA" dirty="0" err="1"/>
              <a:t>DoH</a:t>
            </a:r>
            <a:r>
              <a:rPr lang="en-ZA" dirty="0"/>
              <a:t> managers advocating for expansion</a:t>
            </a:r>
          </a:p>
          <a:p>
            <a:pPr marL="342900" indent="-342900">
              <a:buFont typeface="Arial" panose="020B0604020202020204" pitchFamily="34" charset="0"/>
              <a:buChar char="•"/>
            </a:pPr>
            <a:r>
              <a:rPr lang="en-ZA" dirty="0"/>
              <a:t>Anova technical advisors and public health team</a:t>
            </a:r>
          </a:p>
          <a:p>
            <a:pPr marL="342900" indent="-342900">
              <a:buFont typeface="Arial" panose="020B0604020202020204" pitchFamily="34" charset="0"/>
              <a:buChar char="•"/>
            </a:pPr>
            <a:r>
              <a:rPr lang="en-ZA" dirty="0"/>
              <a:t>IAS conference and IAS DSD teams for sponsoring my attendance at AIDS 2024</a:t>
            </a:r>
          </a:p>
        </p:txBody>
      </p:sp>
      <p:sp>
        <p:nvSpPr>
          <p:cNvPr id="3" name="Title 2">
            <a:extLst>
              <a:ext uri="{FF2B5EF4-FFF2-40B4-BE49-F238E27FC236}">
                <a16:creationId xmlns:a16="http://schemas.microsoft.com/office/drawing/2014/main" id="{D6EC7591-E064-48CC-3A94-987FF48EAB16}"/>
              </a:ext>
            </a:extLst>
          </p:cNvPr>
          <p:cNvSpPr>
            <a:spLocks noGrp="1"/>
          </p:cNvSpPr>
          <p:nvPr>
            <p:ph type="title"/>
          </p:nvPr>
        </p:nvSpPr>
        <p:spPr/>
        <p:txBody>
          <a:bodyPr/>
          <a:lstStyle/>
          <a:p>
            <a:r>
              <a:rPr lang="en-ZA" dirty="0"/>
              <a:t>Acknowledgements</a:t>
            </a:r>
          </a:p>
        </p:txBody>
      </p:sp>
      <p:pic>
        <p:nvPicPr>
          <p:cNvPr id="6" name="Picture Placeholder 5" descr="A person breastfeeding a baby&#10;&#10;Description automatically generated">
            <a:extLst>
              <a:ext uri="{FF2B5EF4-FFF2-40B4-BE49-F238E27FC236}">
                <a16:creationId xmlns:a16="http://schemas.microsoft.com/office/drawing/2014/main" id="{5C0620F1-91D4-1676-0FAA-E9007C3F323C}"/>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rcRect t="24830" b="24830"/>
          <a:stretch>
            <a:fillRect/>
          </a:stretch>
        </p:blipFill>
        <p:spPr/>
      </p:pic>
      <p:sp>
        <p:nvSpPr>
          <p:cNvPr id="9" name="TextBox 8">
            <a:extLst>
              <a:ext uri="{FF2B5EF4-FFF2-40B4-BE49-F238E27FC236}">
                <a16:creationId xmlns:a16="http://schemas.microsoft.com/office/drawing/2014/main" id="{D2F68E4B-0C84-E6BA-3696-A4FE81155B7A}"/>
              </a:ext>
            </a:extLst>
          </p:cNvPr>
          <p:cNvSpPr txBox="1"/>
          <p:nvPr/>
        </p:nvSpPr>
        <p:spPr>
          <a:xfrm>
            <a:off x="3539620" y="5670000"/>
            <a:ext cx="2110065" cy="246221"/>
          </a:xfrm>
          <a:prstGeom prst="rect">
            <a:avLst/>
          </a:prstGeom>
          <a:noFill/>
        </p:spPr>
        <p:txBody>
          <a:bodyPr wrap="square" rtlCol="0">
            <a:spAutoFit/>
          </a:bodyPr>
          <a:lstStyle/>
          <a:p>
            <a:r>
              <a:rPr lang="en-ZA" sz="1000" i="1" dirty="0"/>
              <a:t>Commons license image</a:t>
            </a:r>
          </a:p>
        </p:txBody>
      </p:sp>
    </p:spTree>
    <p:extLst>
      <p:ext uri="{BB962C8B-B14F-4D97-AF65-F5344CB8AC3E}">
        <p14:creationId xmlns:p14="http://schemas.microsoft.com/office/powerpoint/2010/main" val="94688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3DFA70-7A8B-32C4-6C49-B65F89A885E9}"/>
              </a:ext>
            </a:extLst>
          </p:cNvPr>
          <p:cNvSpPr>
            <a:spLocks noGrp="1"/>
          </p:cNvSpPr>
          <p:nvPr>
            <p:ph sz="quarter" idx="11"/>
          </p:nvPr>
        </p:nvSpPr>
        <p:spPr/>
        <p:txBody>
          <a:bodyPr/>
          <a:lstStyle/>
          <a:p>
            <a:endParaRPr lang="en-ZA"/>
          </a:p>
        </p:txBody>
      </p:sp>
      <p:sp>
        <p:nvSpPr>
          <p:cNvPr id="3" name="Text Placeholder 2">
            <a:extLst>
              <a:ext uri="{FF2B5EF4-FFF2-40B4-BE49-F238E27FC236}">
                <a16:creationId xmlns:a16="http://schemas.microsoft.com/office/drawing/2014/main" id="{869EEB68-E2B0-01FF-480D-4E2BB675E525}"/>
              </a:ext>
            </a:extLst>
          </p:cNvPr>
          <p:cNvSpPr>
            <a:spLocks noGrp="1"/>
          </p:cNvSpPr>
          <p:nvPr>
            <p:ph type="body" sz="quarter" idx="10"/>
          </p:nvPr>
        </p:nvSpPr>
        <p:spPr/>
        <p:txBody>
          <a:bodyPr/>
          <a:lstStyle/>
          <a:p>
            <a:endParaRPr lang="en-ZA"/>
          </a:p>
        </p:txBody>
      </p:sp>
      <p:graphicFrame>
        <p:nvGraphicFramePr>
          <p:cNvPr id="4" name="Content Placeholder 3">
            <a:extLst>
              <a:ext uri="{FF2B5EF4-FFF2-40B4-BE49-F238E27FC236}">
                <a16:creationId xmlns:a16="http://schemas.microsoft.com/office/drawing/2014/main" id="{00F0562B-919D-A695-42D5-9D80CE5B1205}"/>
              </a:ext>
            </a:extLst>
          </p:cNvPr>
          <p:cNvGraphicFramePr>
            <a:graphicFrameLocks/>
          </p:cNvGraphicFramePr>
          <p:nvPr>
            <p:extLst>
              <p:ext uri="{D42A27DB-BD31-4B8C-83A1-F6EECF244321}">
                <p14:modId xmlns:p14="http://schemas.microsoft.com/office/powerpoint/2010/main" val="2696876491"/>
              </p:ext>
            </p:extLst>
          </p:nvPr>
        </p:nvGraphicFramePr>
        <p:xfrm>
          <a:off x="209896" y="380544"/>
          <a:ext cx="11666673" cy="4148432"/>
        </p:xfrm>
        <a:graphic>
          <a:graphicData uri="http://schemas.openxmlformats.org/drawingml/2006/table">
            <a:tbl>
              <a:tblPr>
                <a:tableStyleId>{5C22544A-7EE6-4342-B048-85BDC9FD1C3A}</a:tableStyleId>
              </a:tblPr>
              <a:tblGrid>
                <a:gridCol w="1696341">
                  <a:extLst>
                    <a:ext uri="{9D8B030D-6E8A-4147-A177-3AD203B41FA5}">
                      <a16:colId xmlns:a16="http://schemas.microsoft.com/office/drawing/2014/main" val="2310130451"/>
                    </a:ext>
                  </a:extLst>
                </a:gridCol>
                <a:gridCol w="830861">
                  <a:extLst>
                    <a:ext uri="{9D8B030D-6E8A-4147-A177-3AD203B41FA5}">
                      <a16:colId xmlns:a16="http://schemas.microsoft.com/office/drawing/2014/main" val="1430821551"/>
                    </a:ext>
                  </a:extLst>
                </a:gridCol>
                <a:gridCol w="830861">
                  <a:extLst>
                    <a:ext uri="{9D8B030D-6E8A-4147-A177-3AD203B41FA5}">
                      <a16:colId xmlns:a16="http://schemas.microsoft.com/office/drawing/2014/main" val="3061169872"/>
                    </a:ext>
                  </a:extLst>
                </a:gridCol>
                <a:gridCol w="1661722">
                  <a:extLst>
                    <a:ext uri="{9D8B030D-6E8A-4147-A177-3AD203B41FA5}">
                      <a16:colId xmlns:a16="http://schemas.microsoft.com/office/drawing/2014/main" val="1254405695"/>
                    </a:ext>
                  </a:extLst>
                </a:gridCol>
                <a:gridCol w="830861">
                  <a:extLst>
                    <a:ext uri="{9D8B030D-6E8A-4147-A177-3AD203B41FA5}">
                      <a16:colId xmlns:a16="http://schemas.microsoft.com/office/drawing/2014/main" val="2738457002"/>
                    </a:ext>
                  </a:extLst>
                </a:gridCol>
                <a:gridCol w="830861">
                  <a:extLst>
                    <a:ext uri="{9D8B030D-6E8A-4147-A177-3AD203B41FA5}">
                      <a16:colId xmlns:a16="http://schemas.microsoft.com/office/drawing/2014/main" val="1369754519"/>
                    </a:ext>
                  </a:extLst>
                </a:gridCol>
                <a:gridCol w="830861">
                  <a:extLst>
                    <a:ext uri="{9D8B030D-6E8A-4147-A177-3AD203B41FA5}">
                      <a16:colId xmlns:a16="http://schemas.microsoft.com/office/drawing/2014/main" val="291273953"/>
                    </a:ext>
                  </a:extLst>
                </a:gridCol>
                <a:gridCol w="830861">
                  <a:extLst>
                    <a:ext uri="{9D8B030D-6E8A-4147-A177-3AD203B41FA5}">
                      <a16:colId xmlns:a16="http://schemas.microsoft.com/office/drawing/2014/main" val="2624641900"/>
                    </a:ext>
                  </a:extLst>
                </a:gridCol>
                <a:gridCol w="830861">
                  <a:extLst>
                    <a:ext uri="{9D8B030D-6E8A-4147-A177-3AD203B41FA5}">
                      <a16:colId xmlns:a16="http://schemas.microsoft.com/office/drawing/2014/main" val="2663752456"/>
                    </a:ext>
                  </a:extLst>
                </a:gridCol>
                <a:gridCol w="830861">
                  <a:extLst>
                    <a:ext uri="{9D8B030D-6E8A-4147-A177-3AD203B41FA5}">
                      <a16:colId xmlns:a16="http://schemas.microsoft.com/office/drawing/2014/main" val="4066225764"/>
                    </a:ext>
                  </a:extLst>
                </a:gridCol>
                <a:gridCol w="830861">
                  <a:extLst>
                    <a:ext uri="{9D8B030D-6E8A-4147-A177-3AD203B41FA5}">
                      <a16:colId xmlns:a16="http://schemas.microsoft.com/office/drawing/2014/main" val="3611181484"/>
                    </a:ext>
                  </a:extLst>
                </a:gridCol>
                <a:gridCol w="830861">
                  <a:extLst>
                    <a:ext uri="{9D8B030D-6E8A-4147-A177-3AD203B41FA5}">
                      <a16:colId xmlns:a16="http://schemas.microsoft.com/office/drawing/2014/main" val="670531050"/>
                    </a:ext>
                  </a:extLst>
                </a:gridCol>
              </a:tblGrid>
              <a:tr h="390453">
                <a:tc gridSpan="12">
                  <a:txBody>
                    <a:bodyPr/>
                    <a:lstStyle/>
                    <a:p>
                      <a:pPr algn="ctr" fontAlgn="b"/>
                      <a:r>
                        <a:rPr lang="en-US" sz="1600" b="0" i="0" u="none" strike="noStrike" dirty="0">
                          <a:solidFill>
                            <a:srgbClr val="000000"/>
                          </a:solidFill>
                          <a:effectLst/>
                          <a:latin typeface="Aptos Narrow" panose="020B0004020202020204" pitchFamily="34" charset="0"/>
                        </a:rPr>
                        <a:t>January-March 2024</a:t>
                      </a:r>
                      <a:endParaRPr lang="en-ZA" sz="1600" b="0" i="0" u="none" strike="noStrike" dirty="0">
                        <a:solidFill>
                          <a:srgbClr val="000000"/>
                        </a:solidFill>
                        <a:effectLst/>
                        <a:latin typeface="Aptos Narrow" panose="020B0004020202020204" pitchFamily="34" charset="0"/>
                      </a:endParaRPr>
                    </a:p>
                  </a:txBody>
                  <a:tcPr marL="7620" marR="7620" marT="7620" marB="0" anchor="ctr">
                    <a:solidFill>
                      <a:schemeClr val="accent2"/>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extLst>
                  <a:ext uri="{0D108BD9-81ED-4DB2-BD59-A6C34878D82A}">
                    <a16:rowId xmlns:a16="http://schemas.microsoft.com/office/drawing/2014/main" val="3921486208"/>
                  </a:ext>
                </a:extLst>
              </a:tr>
              <a:tr h="1594949">
                <a:tc>
                  <a:txBody>
                    <a:bodyPr/>
                    <a:lstStyle/>
                    <a:p>
                      <a:pPr algn="l" fontAlgn="b"/>
                      <a:r>
                        <a:rPr lang="en-US" sz="1600" b="0" i="0" u="none" strike="noStrike" dirty="0">
                          <a:solidFill>
                            <a:srgbClr val="000000"/>
                          </a:solidFill>
                          <a:effectLst/>
                          <a:latin typeface="Aptos Narrow" panose="020B0004020202020204" pitchFamily="34" charset="0"/>
                        </a:rPr>
                        <a:t>Sub-district</a:t>
                      </a:r>
                      <a:endParaRPr lang="en-ZA" sz="1600" b="0" i="0" u="none" strike="noStrike" dirty="0">
                        <a:solidFill>
                          <a:srgbClr val="000000"/>
                        </a:solidFill>
                        <a:effectLst/>
                        <a:latin typeface="Aptos Narrow" panose="020B0004020202020204" pitchFamily="34" charset="0"/>
                      </a:endParaRPr>
                    </a:p>
                  </a:txBody>
                  <a:tcPr marL="7620" marR="7620" marT="7620" marB="0" anchor="b">
                    <a:solidFill>
                      <a:schemeClr val="accent2"/>
                    </a:solidFill>
                  </a:tcPr>
                </a:tc>
                <a:tc>
                  <a:txBody>
                    <a:bodyPr/>
                    <a:lstStyle/>
                    <a:p>
                      <a:pPr algn="l" fontAlgn="b"/>
                      <a:r>
                        <a:rPr lang="en-ZA" sz="1600" u="none" strike="noStrike" dirty="0">
                          <a:effectLst/>
                        </a:rPr>
                        <a:t># Clinics with PNC</a:t>
                      </a:r>
                      <a:endParaRPr lang="en-ZA" sz="1600" b="0" i="0" u="none" strike="noStrike" dirty="0">
                        <a:solidFill>
                          <a:srgbClr val="000000"/>
                        </a:solidFill>
                        <a:effectLst/>
                        <a:latin typeface="Aptos Narrow" panose="020B0004020202020204" pitchFamily="34" charset="0"/>
                      </a:endParaRPr>
                    </a:p>
                  </a:txBody>
                  <a:tcPr marL="7620" marR="7620" marT="7620" marB="0" anchor="b">
                    <a:solidFill>
                      <a:schemeClr val="accent2"/>
                    </a:solidFill>
                  </a:tcPr>
                </a:tc>
                <a:tc>
                  <a:txBody>
                    <a:bodyPr/>
                    <a:lstStyle/>
                    <a:p>
                      <a:pPr algn="l" fontAlgn="b"/>
                      <a:r>
                        <a:rPr lang="en-ZA" sz="1600" u="none" strike="noStrike" dirty="0">
                          <a:effectLst/>
                        </a:rPr>
                        <a:t># Mother- Infant Pairs seen (MIPs)</a:t>
                      </a:r>
                      <a:endParaRPr lang="en-ZA" sz="1600" b="0" i="0" u="none" strike="noStrike" dirty="0">
                        <a:solidFill>
                          <a:srgbClr val="000000"/>
                        </a:solidFill>
                        <a:effectLst/>
                        <a:latin typeface="Aptos Narrow" panose="020B0004020202020204" pitchFamily="34" charset="0"/>
                      </a:endParaRPr>
                    </a:p>
                  </a:txBody>
                  <a:tcPr marL="7620" marR="7620" marT="7620" marB="0" anchor="b">
                    <a:solidFill>
                      <a:schemeClr val="accent2"/>
                    </a:solidFill>
                  </a:tcPr>
                </a:tc>
                <a:tc>
                  <a:txBody>
                    <a:bodyPr/>
                    <a:lstStyle/>
                    <a:p>
                      <a:pPr algn="l" fontAlgn="b"/>
                      <a:r>
                        <a:rPr lang="en-ZA" sz="1600" u="none" strike="noStrike" dirty="0">
                          <a:effectLst/>
                        </a:rPr>
                        <a:t>Maternal VL due/done (coverage)</a:t>
                      </a:r>
                    </a:p>
                  </a:txBody>
                  <a:tcPr marL="7620" marR="7620" marT="7620" marB="0" anchor="b">
                    <a:solidFill>
                      <a:schemeClr val="accent2"/>
                    </a:solidFill>
                  </a:tcPr>
                </a:tc>
                <a:tc>
                  <a:txBody>
                    <a:bodyPr/>
                    <a:lstStyle/>
                    <a:p>
                      <a:pPr algn="l" fontAlgn="b"/>
                      <a:r>
                        <a:rPr lang="en-ZA" sz="1600" u="none" strike="noStrike" dirty="0">
                          <a:effectLst/>
                        </a:rPr>
                        <a:t># Due for contraceptive</a:t>
                      </a:r>
                      <a:endParaRPr lang="en-ZA" sz="1600" b="0" i="0" u="none" strike="noStrike" dirty="0">
                        <a:solidFill>
                          <a:srgbClr val="000000"/>
                        </a:solidFill>
                        <a:effectLst/>
                        <a:latin typeface="Aptos Narrow" panose="020B0004020202020204" pitchFamily="34" charset="0"/>
                      </a:endParaRPr>
                    </a:p>
                  </a:txBody>
                  <a:tcPr marL="7620" marR="7620" marT="7620" marB="0" anchor="b">
                    <a:solidFill>
                      <a:schemeClr val="accent2"/>
                    </a:solidFill>
                  </a:tcPr>
                </a:tc>
                <a:tc>
                  <a:txBody>
                    <a:bodyPr/>
                    <a:lstStyle/>
                    <a:p>
                      <a:pPr algn="l" fontAlgn="b"/>
                      <a:r>
                        <a:rPr lang="en-ZA" sz="1600" u="none" strike="noStrike" dirty="0">
                          <a:effectLst/>
                        </a:rPr>
                        <a:t># Contraceptive</a:t>
                      </a:r>
                      <a:endParaRPr lang="en-ZA" sz="1600" b="0" i="0" u="none" strike="noStrike" dirty="0">
                        <a:solidFill>
                          <a:srgbClr val="000000"/>
                        </a:solidFill>
                        <a:effectLst/>
                        <a:latin typeface="Aptos Narrow" panose="020B0004020202020204" pitchFamily="34" charset="0"/>
                      </a:endParaRPr>
                    </a:p>
                  </a:txBody>
                  <a:tcPr marL="7620" marR="7620" marT="7620" marB="0" anchor="b">
                    <a:solidFill>
                      <a:schemeClr val="accent2"/>
                    </a:solidFill>
                  </a:tcPr>
                </a:tc>
                <a:tc>
                  <a:txBody>
                    <a:bodyPr/>
                    <a:lstStyle/>
                    <a:p>
                      <a:pPr algn="l" fontAlgn="b"/>
                      <a:r>
                        <a:rPr lang="en-ZA" sz="1600" u="none" strike="noStrike" dirty="0">
                          <a:effectLst/>
                        </a:rPr>
                        <a:t># Babies seen</a:t>
                      </a:r>
                      <a:endParaRPr lang="en-ZA" sz="1600" b="0" i="0" u="none" strike="noStrike" dirty="0">
                        <a:solidFill>
                          <a:srgbClr val="000000"/>
                        </a:solidFill>
                        <a:effectLst/>
                        <a:latin typeface="Aptos Narrow" panose="020B0004020202020204" pitchFamily="34" charset="0"/>
                      </a:endParaRPr>
                    </a:p>
                  </a:txBody>
                  <a:tcPr marL="7620" marR="7620" marT="7620" marB="0" anchor="b">
                    <a:solidFill>
                      <a:schemeClr val="accent2"/>
                    </a:solidFill>
                  </a:tcPr>
                </a:tc>
                <a:tc>
                  <a:txBody>
                    <a:bodyPr/>
                    <a:lstStyle/>
                    <a:p>
                      <a:pPr algn="l" fontAlgn="b"/>
                      <a:r>
                        <a:rPr lang="en-ZA" sz="1600" u="none" strike="noStrike" dirty="0">
                          <a:effectLst/>
                        </a:rPr>
                        <a:t># PCR done</a:t>
                      </a:r>
                      <a:endParaRPr lang="en-ZA" sz="1600" b="0" i="0" u="none" strike="noStrike" dirty="0">
                        <a:solidFill>
                          <a:srgbClr val="000000"/>
                        </a:solidFill>
                        <a:effectLst/>
                        <a:latin typeface="Aptos Narrow" panose="020B0004020202020204" pitchFamily="34" charset="0"/>
                      </a:endParaRPr>
                    </a:p>
                  </a:txBody>
                  <a:tcPr marL="7620" marR="7620" marT="7620" marB="0" anchor="b">
                    <a:solidFill>
                      <a:schemeClr val="accent2"/>
                    </a:solidFill>
                  </a:tcPr>
                </a:tc>
                <a:tc>
                  <a:txBody>
                    <a:bodyPr/>
                    <a:lstStyle/>
                    <a:p>
                      <a:pPr algn="l" fontAlgn="b"/>
                      <a:r>
                        <a:rPr lang="en-ZA" sz="1600" u="none" strike="noStrike" dirty="0">
                          <a:effectLst/>
                        </a:rPr>
                        <a:t>#</a:t>
                      </a:r>
                    </a:p>
                    <a:p>
                      <a:pPr algn="l" fontAlgn="b"/>
                      <a:r>
                        <a:rPr lang="en-ZA" sz="1600" u="none" strike="noStrike" dirty="0">
                          <a:effectLst/>
                        </a:rPr>
                        <a:t>PCR Neg</a:t>
                      </a:r>
                      <a:endParaRPr lang="en-ZA" sz="1600" b="0" i="0" u="none" strike="noStrike" dirty="0">
                        <a:solidFill>
                          <a:srgbClr val="000000"/>
                        </a:solidFill>
                        <a:effectLst/>
                        <a:latin typeface="Aptos Narrow" panose="020B0004020202020204" pitchFamily="34" charset="0"/>
                      </a:endParaRPr>
                    </a:p>
                  </a:txBody>
                  <a:tcPr marL="7620" marR="7620" marT="7620" marB="0" anchor="b">
                    <a:solidFill>
                      <a:schemeClr val="accent2"/>
                    </a:solidFill>
                  </a:tcPr>
                </a:tc>
                <a:tc>
                  <a:txBody>
                    <a:bodyPr/>
                    <a:lstStyle/>
                    <a:p>
                      <a:pPr algn="l" fontAlgn="b"/>
                      <a:r>
                        <a:rPr lang="en-ZA" sz="1600" u="none" strike="noStrike" dirty="0">
                          <a:effectLst/>
                        </a:rPr>
                        <a:t># PCR </a:t>
                      </a:r>
                      <a:r>
                        <a:rPr lang="en-ZA" sz="1600" u="none" strike="noStrike" dirty="0" err="1">
                          <a:effectLst/>
                        </a:rPr>
                        <a:t>pos</a:t>
                      </a:r>
                      <a:endParaRPr lang="en-ZA" sz="1600" b="0" i="0" u="none" strike="noStrike" dirty="0">
                        <a:solidFill>
                          <a:srgbClr val="000000"/>
                        </a:solidFill>
                        <a:effectLst/>
                        <a:latin typeface="Aptos Narrow" panose="020B0004020202020204" pitchFamily="34" charset="0"/>
                      </a:endParaRPr>
                    </a:p>
                  </a:txBody>
                  <a:tcPr marL="7620" marR="7620" marT="7620" marB="0" anchor="b">
                    <a:solidFill>
                      <a:schemeClr val="accent2"/>
                    </a:solidFill>
                  </a:tcPr>
                </a:tc>
                <a:tc>
                  <a:txBody>
                    <a:bodyPr/>
                    <a:lstStyle/>
                    <a:p>
                      <a:pPr algn="l" fontAlgn="b"/>
                      <a:r>
                        <a:rPr lang="en-ZA" sz="1600" u="none" strike="noStrike" dirty="0">
                          <a:effectLst/>
                        </a:rPr>
                        <a:t># 18 month rapid test done</a:t>
                      </a:r>
                      <a:endParaRPr lang="en-ZA" sz="1600" b="0" i="0" u="none" strike="noStrike" dirty="0">
                        <a:solidFill>
                          <a:srgbClr val="000000"/>
                        </a:solidFill>
                        <a:effectLst/>
                        <a:latin typeface="Aptos Narrow" panose="020B0004020202020204" pitchFamily="34" charset="0"/>
                      </a:endParaRPr>
                    </a:p>
                  </a:txBody>
                  <a:tcPr marL="7620" marR="7620" marT="7620" marB="0" anchor="b">
                    <a:solidFill>
                      <a:schemeClr val="accent2"/>
                    </a:solidFill>
                  </a:tcPr>
                </a:tc>
                <a:tc>
                  <a:txBody>
                    <a:bodyPr/>
                    <a:lstStyle/>
                    <a:p>
                      <a:pPr algn="l" fontAlgn="b"/>
                      <a:r>
                        <a:rPr lang="en-ZA" sz="1600" u="none" strike="noStrike" dirty="0">
                          <a:effectLst/>
                        </a:rPr>
                        <a:t># 18 month rapid neg</a:t>
                      </a:r>
                      <a:endParaRPr lang="en-ZA" sz="1600" b="0" i="0" u="none" strike="noStrike" dirty="0">
                        <a:solidFill>
                          <a:srgbClr val="000000"/>
                        </a:solidFill>
                        <a:effectLst/>
                        <a:latin typeface="Aptos Narrow" panose="020B0004020202020204" pitchFamily="34" charset="0"/>
                      </a:endParaRPr>
                    </a:p>
                  </a:txBody>
                  <a:tcPr marL="7620" marR="7620" marT="7620" marB="0" anchor="b">
                    <a:solidFill>
                      <a:schemeClr val="accent2"/>
                    </a:solidFill>
                  </a:tcPr>
                </a:tc>
                <a:extLst>
                  <a:ext uri="{0D108BD9-81ED-4DB2-BD59-A6C34878D82A}">
                    <a16:rowId xmlns:a16="http://schemas.microsoft.com/office/drawing/2014/main" val="3355663859"/>
                  </a:ext>
                </a:extLst>
              </a:tr>
              <a:tr h="360505">
                <a:tc>
                  <a:txBody>
                    <a:bodyPr/>
                    <a:lstStyle/>
                    <a:p>
                      <a:pPr algn="l" fontAlgn="b"/>
                      <a:r>
                        <a:rPr lang="en-US" sz="1600" b="0" i="0" u="none" strike="noStrike" dirty="0">
                          <a:solidFill>
                            <a:schemeClr val="bg1"/>
                          </a:solidFill>
                          <a:effectLst/>
                          <a:latin typeface="Aptos Narrow" panose="020B0004020202020204" pitchFamily="34" charset="0"/>
                        </a:rPr>
                        <a:t>Ba-Phalaborwa</a:t>
                      </a:r>
                      <a:endParaRPr lang="en-ZA" sz="1600" b="0" i="0" u="none" strike="noStrike" dirty="0">
                        <a:solidFill>
                          <a:schemeClr val="bg1"/>
                        </a:solidFill>
                        <a:effectLst/>
                        <a:latin typeface="Aptos Narrow" panose="020B0004020202020204" pitchFamily="34" charset="0"/>
                      </a:endParaRP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5</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210</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27/27 (100%)</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26</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26</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210</a:t>
                      </a:r>
                    </a:p>
                  </a:txBody>
                  <a:tcPr marL="7620" marR="7620" marT="7620" marB="0" anchor="b">
                    <a:solidFill>
                      <a:schemeClr val="accent1"/>
                    </a:solidFill>
                  </a:tcPr>
                </a:tc>
                <a:tc>
                  <a:txBody>
                    <a:bodyPr/>
                    <a:lstStyle/>
                    <a:p>
                      <a:pPr algn="l" fontAlgn="b"/>
                      <a:r>
                        <a:rPr lang="en-ZA" sz="2000" b="0" i="0" u="none" strike="noStrike">
                          <a:solidFill>
                            <a:schemeClr val="bg1"/>
                          </a:solidFill>
                          <a:effectLst/>
                          <a:latin typeface="Aptos Narrow" panose="020B0004020202020204" pitchFamily="34" charset="0"/>
                        </a:rPr>
                        <a:t>30</a:t>
                      </a:r>
                    </a:p>
                  </a:txBody>
                  <a:tcPr marL="7620" marR="7620" marT="7620" marB="0" anchor="b">
                    <a:solidFill>
                      <a:schemeClr val="accent1"/>
                    </a:solidFill>
                  </a:tcPr>
                </a:tc>
                <a:tc>
                  <a:txBody>
                    <a:bodyPr/>
                    <a:lstStyle/>
                    <a:p>
                      <a:pPr algn="l" fontAlgn="b"/>
                      <a:r>
                        <a:rPr lang="en-US" sz="2000" b="0" i="0" u="none" strike="noStrike" dirty="0">
                          <a:solidFill>
                            <a:schemeClr val="bg1"/>
                          </a:solidFill>
                          <a:effectLst/>
                          <a:latin typeface="Aptos Narrow" panose="020B0004020202020204" pitchFamily="34" charset="0"/>
                        </a:rPr>
                        <a:t>3</a:t>
                      </a:r>
                      <a:r>
                        <a:rPr lang="en-ZA" sz="2000" b="0" i="0" u="none" strike="noStrike" dirty="0">
                          <a:solidFill>
                            <a:schemeClr val="bg1"/>
                          </a:solidFill>
                          <a:effectLst/>
                          <a:latin typeface="Aptos Narrow" panose="020B0004020202020204" pitchFamily="34" charset="0"/>
                        </a:rPr>
                        <a:t>0</a:t>
                      </a:r>
                    </a:p>
                  </a:txBody>
                  <a:tcPr marL="7620" marR="7620" marT="7620" marB="0" anchor="b">
                    <a:solidFill>
                      <a:schemeClr val="accent1"/>
                    </a:solidFill>
                  </a:tcPr>
                </a:tc>
                <a:tc>
                  <a:txBody>
                    <a:bodyPr/>
                    <a:lstStyle/>
                    <a:p>
                      <a:pPr algn="l" fontAlgn="b"/>
                      <a:r>
                        <a:rPr lang="en-US" sz="2000" b="0" i="0" u="none" strike="noStrike" dirty="0">
                          <a:solidFill>
                            <a:schemeClr val="bg1"/>
                          </a:solidFill>
                          <a:effectLst/>
                          <a:latin typeface="Aptos Narrow" panose="020B0004020202020204" pitchFamily="34" charset="0"/>
                        </a:rPr>
                        <a:t>0</a:t>
                      </a:r>
                      <a:endParaRPr lang="en-ZA" sz="2000" b="0" i="0" u="none" strike="noStrike" dirty="0">
                        <a:solidFill>
                          <a:schemeClr val="bg1"/>
                        </a:solidFill>
                        <a:effectLst/>
                        <a:latin typeface="Aptos Narrow" panose="020B0004020202020204" pitchFamily="34" charset="0"/>
                      </a:endParaRP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20</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20</a:t>
                      </a:r>
                    </a:p>
                  </a:txBody>
                  <a:tcPr marL="7620" marR="7620" marT="7620" marB="0" anchor="b">
                    <a:solidFill>
                      <a:schemeClr val="accent1"/>
                    </a:solidFill>
                  </a:tcPr>
                </a:tc>
                <a:extLst>
                  <a:ext uri="{0D108BD9-81ED-4DB2-BD59-A6C34878D82A}">
                    <a16:rowId xmlns:a16="http://schemas.microsoft.com/office/drawing/2014/main" val="2353724699"/>
                  </a:ext>
                </a:extLst>
              </a:tr>
              <a:tr h="360505">
                <a:tc>
                  <a:txBody>
                    <a:bodyPr/>
                    <a:lstStyle/>
                    <a:p>
                      <a:pPr algn="l" fontAlgn="b"/>
                      <a:r>
                        <a:rPr lang="en-US" sz="1600" b="0" i="0" u="none" strike="noStrike" dirty="0">
                          <a:solidFill>
                            <a:schemeClr val="bg1"/>
                          </a:solidFill>
                          <a:effectLst/>
                          <a:latin typeface="Aptos Narrow" panose="020B0004020202020204" pitchFamily="34" charset="0"/>
                        </a:rPr>
                        <a:t>Greater Giyani</a:t>
                      </a:r>
                      <a:endParaRPr lang="en-ZA" sz="1600" b="0" i="0" u="none" strike="noStrike" dirty="0">
                        <a:solidFill>
                          <a:schemeClr val="bg1"/>
                        </a:solidFill>
                        <a:effectLst/>
                        <a:latin typeface="Aptos Narrow" panose="020B0004020202020204" pitchFamily="34" charset="0"/>
                      </a:endParaRP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6</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91</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20/20 (100%)</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28</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28</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91</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16</a:t>
                      </a:r>
                    </a:p>
                  </a:txBody>
                  <a:tcPr marL="7620" marR="7620" marT="7620" marB="0" anchor="b">
                    <a:solidFill>
                      <a:schemeClr val="accent1"/>
                    </a:solidFill>
                  </a:tcPr>
                </a:tc>
                <a:tc>
                  <a:txBody>
                    <a:bodyPr/>
                    <a:lstStyle/>
                    <a:p>
                      <a:pPr algn="l" fontAlgn="b"/>
                      <a:r>
                        <a:rPr lang="en-US" sz="2000" b="0" i="0" u="none" strike="noStrike" dirty="0">
                          <a:solidFill>
                            <a:schemeClr val="bg1"/>
                          </a:solidFill>
                          <a:effectLst/>
                          <a:latin typeface="Aptos Narrow" panose="020B0004020202020204" pitchFamily="34" charset="0"/>
                        </a:rPr>
                        <a:t>1</a:t>
                      </a:r>
                      <a:r>
                        <a:rPr lang="en-ZA" sz="2000" b="0" i="0" u="none" strike="noStrike" dirty="0">
                          <a:solidFill>
                            <a:schemeClr val="bg1"/>
                          </a:solidFill>
                          <a:effectLst/>
                          <a:latin typeface="Aptos Narrow" panose="020B0004020202020204" pitchFamily="34" charset="0"/>
                        </a:rPr>
                        <a:t>6</a:t>
                      </a:r>
                    </a:p>
                  </a:txBody>
                  <a:tcPr marL="7620" marR="7620" marT="7620" marB="0" anchor="b">
                    <a:solidFill>
                      <a:schemeClr val="accent1"/>
                    </a:solidFill>
                  </a:tcPr>
                </a:tc>
                <a:tc>
                  <a:txBody>
                    <a:bodyPr/>
                    <a:lstStyle/>
                    <a:p>
                      <a:pPr algn="l" fontAlgn="b"/>
                      <a:r>
                        <a:rPr lang="en-US" sz="2000" b="0" i="0" u="none" strike="noStrike" dirty="0">
                          <a:solidFill>
                            <a:schemeClr val="bg1"/>
                          </a:solidFill>
                          <a:effectLst/>
                          <a:latin typeface="Aptos Narrow" panose="020B0004020202020204" pitchFamily="34" charset="0"/>
                        </a:rPr>
                        <a:t>0</a:t>
                      </a:r>
                      <a:endParaRPr lang="en-ZA" sz="2000" b="0" i="0" u="none" strike="noStrike" dirty="0">
                        <a:solidFill>
                          <a:schemeClr val="bg1"/>
                        </a:solidFill>
                        <a:effectLst/>
                        <a:latin typeface="Aptos Narrow" panose="020B0004020202020204" pitchFamily="34" charset="0"/>
                      </a:endParaRP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36</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36</a:t>
                      </a:r>
                    </a:p>
                  </a:txBody>
                  <a:tcPr marL="7620" marR="7620" marT="7620" marB="0" anchor="b">
                    <a:solidFill>
                      <a:schemeClr val="accent1"/>
                    </a:solidFill>
                  </a:tcPr>
                </a:tc>
                <a:extLst>
                  <a:ext uri="{0D108BD9-81ED-4DB2-BD59-A6C34878D82A}">
                    <a16:rowId xmlns:a16="http://schemas.microsoft.com/office/drawing/2014/main" val="1683770812"/>
                  </a:ext>
                </a:extLst>
              </a:tr>
              <a:tr h="360505">
                <a:tc>
                  <a:txBody>
                    <a:bodyPr/>
                    <a:lstStyle/>
                    <a:p>
                      <a:pPr algn="l" fontAlgn="b"/>
                      <a:r>
                        <a:rPr lang="en-US" sz="1600" b="0" i="0" u="none" strike="noStrike" dirty="0">
                          <a:solidFill>
                            <a:schemeClr val="bg1"/>
                          </a:solidFill>
                          <a:effectLst/>
                          <a:latin typeface="Aptos Narrow" panose="020B0004020202020204" pitchFamily="34" charset="0"/>
                        </a:rPr>
                        <a:t>Greater Letaba</a:t>
                      </a:r>
                      <a:endParaRPr lang="en-ZA" sz="1600" b="0" i="0" u="none" strike="noStrike" dirty="0">
                        <a:solidFill>
                          <a:schemeClr val="bg1"/>
                        </a:solidFill>
                        <a:effectLst/>
                        <a:latin typeface="Aptos Narrow" panose="020B0004020202020204" pitchFamily="34" charset="0"/>
                      </a:endParaRP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6</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70</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14/14 (100%</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59</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59</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70</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24</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24</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0</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6</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6</a:t>
                      </a:r>
                    </a:p>
                  </a:txBody>
                  <a:tcPr marL="7620" marR="7620" marT="7620" marB="0" anchor="b">
                    <a:solidFill>
                      <a:schemeClr val="accent1"/>
                    </a:solidFill>
                  </a:tcPr>
                </a:tc>
                <a:extLst>
                  <a:ext uri="{0D108BD9-81ED-4DB2-BD59-A6C34878D82A}">
                    <a16:rowId xmlns:a16="http://schemas.microsoft.com/office/drawing/2014/main" val="1272058535"/>
                  </a:ext>
                </a:extLst>
              </a:tr>
              <a:tr h="360505">
                <a:tc>
                  <a:txBody>
                    <a:bodyPr/>
                    <a:lstStyle/>
                    <a:p>
                      <a:pPr algn="l" fontAlgn="b"/>
                      <a:r>
                        <a:rPr lang="en-US" sz="1600" b="0" i="0" u="none" strike="noStrike" dirty="0">
                          <a:solidFill>
                            <a:schemeClr val="bg1"/>
                          </a:solidFill>
                          <a:effectLst/>
                          <a:latin typeface="Aptos Narrow" panose="020B0004020202020204" pitchFamily="34" charset="0"/>
                        </a:rPr>
                        <a:t>Greater Tzaneen</a:t>
                      </a:r>
                      <a:endParaRPr lang="en-ZA" sz="1600" b="0" i="0" u="none" strike="noStrike" dirty="0">
                        <a:solidFill>
                          <a:schemeClr val="bg1"/>
                        </a:solidFill>
                        <a:effectLst/>
                        <a:latin typeface="Aptos Narrow" panose="020B0004020202020204" pitchFamily="34" charset="0"/>
                      </a:endParaRP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6</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353</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70/70 (100%)</a:t>
                      </a:r>
                    </a:p>
                  </a:txBody>
                  <a:tcPr marL="7620" marR="7620" marT="7620" marB="0" anchor="b">
                    <a:solidFill>
                      <a:schemeClr val="accent1"/>
                    </a:solidFill>
                  </a:tcPr>
                </a:tc>
                <a:tc>
                  <a:txBody>
                    <a:bodyPr/>
                    <a:lstStyle/>
                    <a:p>
                      <a:pPr algn="l" fontAlgn="b"/>
                      <a:r>
                        <a:rPr lang="en-ZA" sz="2000" b="0" i="0" u="none" strike="noStrike">
                          <a:solidFill>
                            <a:schemeClr val="bg1"/>
                          </a:solidFill>
                          <a:effectLst/>
                          <a:latin typeface="Aptos Narrow" panose="020B0004020202020204" pitchFamily="34" charset="0"/>
                        </a:rPr>
                        <a:t>65</a:t>
                      </a:r>
                    </a:p>
                  </a:txBody>
                  <a:tcPr marL="7620" marR="7620" marT="7620" marB="0" anchor="b">
                    <a:solidFill>
                      <a:schemeClr val="accent1"/>
                    </a:solidFill>
                  </a:tcPr>
                </a:tc>
                <a:tc>
                  <a:txBody>
                    <a:bodyPr/>
                    <a:lstStyle/>
                    <a:p>
                      <a:pPr algn="l" fontAlgn="b"/>
                      <a:r>
                        <a:rPr lang="en-ZA" sz="2000" b="0" i="0" u="none" strike="noStrike">
                          <a:solidFill>
                            <a:schemeClr val="bg1"/>
                          </a:solidFill>
                          <a:effectLst/>
                          <a:latin typeface="Aptos Narrow" panose="020B0004020202020204" pitchFamily="34" charset="0"/>
                        </a:rPr>
                        <a:t>65</a:t>
                      </a:r>
                    </a:p>
                  </a:txBody>
                  <a:tcPr marL="7620" marR="7620" marT="7620" marB="0" anchor="b">
                    <a:solidFill>
                      <a:schemeClr val="accent1"/>
                    </a:solidFill>
                  </a:tcPr>
                </a:tc>
                <a:tc>
                  <a:txBody>
                    <a:bodyPr/>
                    <a:lstStyle/>
                    <a:p>
                      <a:pPr algn="l" fontAlgn="b"/>
                      <a:r>
                        <a:rPr lang="en-ZA" sz="2000" b="0" i="0" u="none" strike="noStrike">
                          <a:solidFill>
                            <a:schemeClr val="bg1"/>
                          </a:solidFill>
                          <a:effectLst/>
                          <a:latin typeface="Aptos Narrow" panose="020B0004020202020204" pitchFamily="34" charset="0"/>
                        </a:rPr>
                        <a:t>353</a:t>
                      </a:r>
                    </a:p>
                  </a:txBody>
                  <a:tcPr marL="7620" marR="7620" marT="7620" marB="0" anchor="b">
                    <a:solidFill>
                      <a:schemeClr val="accent1"/>
                    </a:solidFill>
                  </a:tcPr>
                </a:tc>
                <a:tc>
                  <a:txBody>
                    <a:bodyPr/>
                    <a:lstStyle/>
                    <a:p>
                      <a:pPr algn="l" fontAlgn="b"/>
                      <a:r>
                        <a:rPr lang="en-ZA" sz="2000" b="0" i="0" u="none" strike="noStrike">
                          <a:solidFill>
                            <a:schemeClr val="bg1"/>
                          </a:solidFill>
                          <a:effectLst/>
                          <a:latin typeface="Aptos Narrow" panose="020B0004020202020204" pitchFamily="34" charset="0"/>
                        </a:rPr>
                        <a:t>45</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45</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0</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3</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3</a:t>
                      </a:r>
                    </a:p>
                  </a:txBody>
                  <a:tcPr marL="7620" marR="7620" marT="7620" marB="0" anchor="b">
                    <a:solidFill>
                      <a:schemeClr val="accent1"/>
                    </a:solidFill>
                  </a:tcPr>
                </a:tc>
                <a:extLst>
                  <a:ext uri="{0D108BD9-81ED-4DB2-BD59-A6C34878D82A}">
                    <a16:rowId xmlns:a16="http://schemas.microsoft.com/office/drawing/2014/main" val="85802297"/>
                  </a:ext>
                </a:extLst>
              </a:tr>
              <a:tr h="360505">
                <a:tc>
                  <a:txBody>
                    <a:bodyPr/>
                    <a:lstStyle/>
                    <a:p>
                      <a:pPr algn="l" fontAlgn="b"/>
                      <a:r>
                        <a:rPr lang="en-US" sz="1600" b="0" i="0" u="none" strike="noStrike" dirty="0">
                          <a:solidFill>
                            <a:schemeClr val="bg1"/>
                          </a:solidFill>
                          <a:effectLst/>
                          <a:latin typeface="Aptos Narrow" panose="020B0004020202020204" pitchFamily="34" charset="0"/>
                        </a:rPr>
                        <a:t>Maruleng</a:t>
                      </a:r>
                      <a:endParaRPr lang="en-ZA" sz="1600" b="0" i="0" u="none" strike="noStrike" dirty="0">
                        <a:solidFill>
                          <a:schemeClr val="bg1"/>
                        </a:solidFill>
                        <a:effectLst/>
                        <a:latin typeface="Aptos Narrow" panose="020B0004020202020204" pitchFamily="34" charset="0"/>
                      </a:endParaRP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5</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62</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29/29 (100%)</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13</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13</a:t>
                      </a:r>
                    </a:p>
                  </a:txBody>
                  <a:tcPr marL="7620" marR="7620" marT="7620" marB="0" anchor="b">
                    <a:solidFill>
                      <a:schemeClr val="accent1"/>
                    </a:solidFill>
                  </a:tcPr>
                </a:tc>
                <a:tc>
                  <a:txBody>
                    <a:bodyPr/>
                    <a:lstStyle/>
                    <a:p>
                      <a:pPr algn="l" fontAlgn="b"/>
                      <a:r>
                        <a:rPr lang="en-US" sz="2000" b="0" i="0" u="none" strike="noStrike" dirty="0">
                          <a:solidFill>
                            <a:schemeClr val="bg1"/>
                          </a:solidFill>
                          <a:effectLst/>
                          <a:latin typeface="Aptos Narrow" panose="020B0004020202020204" pitchFamily="34" charset="0"/>
                        </a:rPr>
                        <a:t>6</a:t>
                      </a:r>
                      <a:r>
                        <a:rPr lang="en-ZA" sz="2000" b="0" i="0" u="none" strike="noStrike" dirty="0">
                          <a:solidFill>
                            <a:schemeClr val="bg1"/>
                          </a:solidFill>
                          <a:effectLst/>
                          <a:latin typeface="Aptos Narrow" panose="020B0004020202020204" pitchFamily="34" charset="0"/>
                        </a:rPr>
                        <a:t>2</a:t>
                      </a:r>
                    </a:p>
                  </a:txBody>
                  <a:tcPr marL="7620" marR="7620" marT="7620" marB="0" anchor="b">
                    <a:solidFill>
                      <a:schemeClr val="accent1"/>
                    </a:solidFill>
                  </a:tcPr>
                </a:tc>
                <a:tc>
                  <a:txBody>
                    <a:bodyPr/>
                    <a:lstStyle/>
                    <a:p>
                      <a:pPr algn="l" fontAlgn="b"/>
                      <a:r>
                        <a:rPr lang="en-ZA" sz="2000" b="0" i="0" u="none" strike="noStrike">
                          <a:solidFill>
                            <a:schemeClr val="bg1"/>
                          </a:solidFill>
                          <a:effectLst/>
                          <a:latin typeface="Aptos Narrow" panose="020B0004020202020204" pitchFamily="34" charset="0"/>
                        </a:rPr>
                        <a:t>9</a:t>
                      </a:r>
                    </a:p>
                  </a:txBody>
                  <a:tcPr marL="7620" marR="7620" marT="7620" marB="0" anchor="b">
                    <a:solidFill>
                      <a:schemeClr val="accent1"/>
                    </a:solidFill>
                  </a:tcPr>
                </a:tc>
                <a:tc>
                  <a:txBody>
                    <a:bodyPr/>
                    <a:lstStyle/>
                    <a:p>
                      <a:pPr algn="l" fontAlgn="b"/>
                      <a:r>
                        <a:rPr lang="en-ZA" sz="2000" b="0" i="0" u="none" strike="noStrike">
                          <a:solidFill>
                            <a:schemeClr val="bg1"/>
                          </a:solidFill>
                          <a:effectLst/>
                          <a:latin typeface="Aptos Narrow" panose="020B0004020202020204" pitchFamily="34" charset="0"/>
                        </a:rPr>
                        <a:t>9</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0</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0</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Aptos Narrow" panose="020B0004020202020204" pitchFamily="34" charset="0"/>
                        </a:rPr>
                        <a:t>0</a:t>
                      </a:r>
                    </a:p>
                  </a:txBody>
                  <a:tcPr marL="7620" marR="7620" marT="7620" marB="0" anchor="b">
                    <a:solidFill>
                      <a:schemeClr val="accent1"/>
                    </a:solidFill>
                  </a:tcPr>
                </a:tc>
                <a:extLst>
                  <a:ext uri="{0D108BD9-81ED-4DB2-BD59-A6C34878D82A}">
                    <a16:rowId xmlns:a16="http://schemas.microsoft.com/office/drawing/2014/main" val="865848874"/>
                  </a:ext>
                </a:extLst>
              </a:tr>
              <a:tr h="360505">
                <a:tc>
                  <a:txBody>
                    <a:bodyPr/>
                    <a:lstStyle/>
                    <a:p>
                      <a:pPr algn="l" fontAlgn="b"/>
                      <a:r>
                        <a:rPr lang="en-ZA" sz="1600" u="none" strike="noStrike" dirty="0">
                          <a:effectLst/>
                        </a:rPr>
                        <a:t> Total</a:t>
                      </a:r>
                      <a:endParaRPr lang="en-ZA" sz="1600" b="0" i="0" u="none" strike="noStrike" dirty="0">
                        <a:solidFill>
                          <a:srgbClr val="000000"/>
                        </a:solidFill>
                        <a:effectLst/>
                        <a:latin typeface="Aptos Narrow" panose="020B0004020202020204" pitchFamily="34" charset="0"/>
                      </a:endParaRP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Aptos Narrow" panose="020B0004020202020204" pitchFamily="34" charset="0"/>
                        </a:rPr>
                        <a:t>28</a:t>
                      </a: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Aptos Narrow" panose="020B0004020202020204" pitchFamily="34" charset="0"/>
                        </a:rPr>
                        <a:t>786</a:t>
                      </a: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Aptos Narrow" panose="020B0004020202020204" pitchFamily="34" charset="0"/>
                        </a:rPr>
                        <a:t>160/160 (100%)</a:t>
                      </a: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Aptos Narrow" panose="020B0004020202020204" pitchFamily="34" charset="0"/>
                        </a:rPr>
                        <a:t>191</a:t>
                      </a: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Aptos Narrow" panose="020B0004020202020204" pitchFamily="34" charset="0"/>
                        </a:rPr>
                        <a:t>191</a:t>
                      </a: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Aptos Narrow" panose="020B0004020202020204" pitchFamily="34" charset="0"/>
                        </a:rPr>
                        <a:t>786</a:t>
                      </a: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Aptos Narrow" panose="020B0004020202020204" pitchFamily="34" charset="0"/>
                        </a:rPr>
                        <a:t>124</a:t>
                      </a: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Aptos Narrow" panose="020B0004020202020204" pitchFamily="34" charset="0"/>
                        </a:rPr>
                        <a:t>124</a:t>
                      </a: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Aptos Narrow" panose="020B0004020202020204" pitchFamily="34" charset="0"/>
                        </a:rPr>
                        <a:t>0</a:t>
                      </a: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Aptos Narrow" panose="020B0004020202020204" pitchFamily="34" charset="0"/>
                        </a:rPr>
                        <a:t>65</a:t>
                      </a: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Aptos Narrow" panose="020B0004020202020204" pitchFamily="34" charset="0"/>
                        </a:rPr>
                        <a:t>65</a:t>
                      </a:r>
                    </a:p>
                  </a:txBody>
                  <a:tcPr marL="7620" marR="7620" marT="7620" marB="0" anchor="b">
                    <a:solidFill>
                      <a:schemeClr val="accent2"/>
                    </a:solidFill>
                  </a:tcPr>
                </a:tc>
                <a:extLst>
                  <a:ext uri="{0D108BD9-81ED-4DB2-BD59-A6C34878D82A}">
                    <a16:rowId xmlns:a16="http://schemas.microsoft.com/office/drawing/2014/main" val="3061851043"/>
                  </a:ext>
                </a:extLst>
              </a:tr>
            </a:tbl>
          </a:graphicData>
        </a:graphic>
      </p:graphicFrame>
    </p:spTree>
    <p:extLst>
      <p:ext uri="{BB962C8B-B14F-4D97-AF65-F5344CB8AC3E}">
        <p14:creationId xmlns:p14="http://schemas.microsoft.com/office/powerpoint/2010/main" val="2128429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C463FD-FDB0-A8D8-7D11-3457B5C7B7A9}"/>
              </a:ext>
            </a:extLst>
          </p:cNvPr>
          <p:cNvSpPr>
            <a:spLocks noGrp="1"/>
          </p:cNvSpPr>
          <p:nvPr>
            <p:ph type="body" sz="quarter" idx="10"/>
          </p:nvPr>
        </p:nvSpPr>
        <p:spPr>
          <a:xfrm>
            <a:off x="1392864" y="564172"/>
            <a:ext cx="10259875" cy="718286"/>
          </a:xfrm>
        </p:spPr>
        <p:txBody>
          <a:bodyPr>
            <a:normAutofit/>
          </a:bodyPr>
          <a:lstStyle/>
          <a:p>
            <a:r>
              <a:rPr lang="en-ZA" sz="2400" b="1" dirty="0">
                <a:solidFill>
                  <a:schemeClr val="tx2"/>
                </a:solidFill>
              </a:rPr>
              <a:t>Johannesburg Post-Natal Club Enrolments and Monitoring</a:t>
            </a:r>
          </a:p>
        </p:txBody>
      </p:sp>
      <p:graphicFrame>
        <p:nvGraphicFramePr>
          <p:cNvPr id="4" name="Content Placeholder 3">
            <a:extLst>
              <a:ext uri="{FF2B5EF4-FFF2-40B4-BE49-F238E27FC236}">
                <a16:creationId xmlns:a16="http://schemas.microsoft.com/office/drawing/2014/main" id="{12C14A8D-A8C1-57F2-4E7D-48F2874A6EA2}"/>
              </a:ext>
            </a:extLst>
          </p:cNvPr>
          <p:cNvGraphicFramePr>
            <a:graphicFrameLocks/>
          </p:cNvGraphicFramePr>
          <p:nvPr>
            <p:extLst>
              <p:ext uri="{D42A27DB-BD31-4B8C-83A1-F6EECF244321}">
                <p14:modId xmlns:p14="http://schemas.microsoft.com/office/powerpoint/2010/main" val="195559500"/>
              </p:ext>
            </p:extLst>
          </p:nvPr>
        </p:nvGraphicFramePr>
        <p:xfrm>
          <a:off x="425302" y="1391134"/>
          <a:ext cx="11578856" cy="5261837"/>
        </p:xfrm>
        <a:graphic>
          <a:graphicData uri="http://schemas.openxmlformats.org/drawingml/2006/table">
            <a:tbl>
              <a:tblPr>
                <a:tableStyleId>{5C22544A-7EE6-4342-B048-85BDC9FD1C3A}</a:tableStyleId>
              </a:tblPr>
              <a:tblGrid>
                <a:gridCol w="999461">
                  <a:extLst>
                    <a:ext uri="{9D8B030D-6E8A-4147-A177-3AD203B41FA5}">
                      <a16:colId xmlns:a16="http://schemas.microsoft.com/office/drawing/2014/main" val="2310130451"/>
                    </a:ext>
                  </a:extLst>
                </a:gridCol>
                <a:gridCol w="935665">
                  <a:extLst>
                    <a:ext uri="{9D8B030D-6E8A-4147-A177-3AD203B41FA5}">
                      <a16:colId xmlns:a16="http://schemas.microsoft.com/office/drawing/2014/main" val="1430821551"/>
                    </a:ext>
                  </a:extLst>
                </a:gridCol>
                <a:gridCol w="1116419">
                  <a:extLst>
                    <a:ext uri="{9D8B030D-6E8A-4147-A177-3AD203B41FA5}">
                      <a16:colId xmlns:a16="http://schemas.microsoft.com/office/drawing/2014/main" val="3061169872"/>
                    </a:ext>
                  </a:extLst>
                </a:gridCol>
                <a:gridCol w="1860697">
                  <a:extLst>
                    <a:ext uri="{9D8B030D-6E8A-4147-A177-3AD203B41FA5}">
                      <a16:colId xmlns:a16="http://schemas.microsoft.com/office/drawing/2014/main" val="1254405695"/>
                    </a:ext>
                  </a:extLst>
                </a:gridCol>
                <a:gridCol w="1020726">
                  <a:extLst>
                    <a:ext uri="{9D8B030D-6E8A-4147-A177-3AD203B41FA5}">
                      <a16:colId xmlns:a16="http://schemas.microsoft.com/office/drawing/2014/main" val="291273953"/>
                    </a:ext>
                  </a:extLst>
                </a:gridCol>
                <a:gridCol w="1052172">
                  <a:extLst>
                    <a:ext uri="{9D8B030D-6E8A-4147-A177-3AD203B41FA5}">
                      <a16:colId xmlns:a16="http://schemas.microsoft.com/office/drawing/2014/main" val="4225911723"/>
                    </a:ext>
                  </a:extLst>
                </a:gridCol>
                <a:gridCol w="767153">
                  <a:extLst>
                    <a:ext uri="{9D8B030D-6E8A-4147-A177-3AD203B41FA5}">
                      <a16:colId xmlns:a16="http://schemas.microsoft.com/office/drawing/2014/main" val="2624641900"/>
                    </a:ext>
                  </a:extLst>
                </a:gridCol>
                <a:gridCol w="732489">
                  <a:extLst>
                    <a:ext uri="{9D8B030D-6E8A-4147-A177-3AD203B41FA5}">
                      <a16:colId xmlns:a16="http://schemas.microsoft.com/office/drawing/2014/main" val="2663752456"/>
                    </a:ext>
                  </a:extLst>
                </a:gridCol>
                <a:gridCol w="988828">
                  <a:extLst>
                    <a:ext uri="{9D8B030D-6E8A-4147-A177-3AD203B41FA5}">
                      <a16:colId xmlns:a16="http://schemas.microsoft.com/office/drawing/2014/main" val="4066225764"/>
                    </a:ext>
                  </a:extLst>
                </a:gridCol>
                <a:gridCol w="1105786">
                  <a:extLst>
                    <a:ext uri="{9D8B030D-6E8A-4147-A177-3AD203B41FA5}">
                      <a16:colId xmlns:a16="http://schemas.microsoft.com/office/drawing/2014/main" val="3611181484"/>
                    </a:ext>
                  </a:extLst>
                </a:gridCol>
                <a:gridCol w="999460">
                  <a:extLst>
                    <a:ext uri="{9D8B030D-6E8A-4147-A177-3AD203B41FA5}">
                      <a16:colId xmlns:a16="http://schemas.microsoft.com/office/drawing/2014/main" val="670531050"/>
                    </a:ext>
                  </a:extLst>
                </a:gridCol>
              </a:tblGrid>
              <a:tr h="549102">
                <a:tc gridSpan="11">
                  <a:txBody>
                    <a:bodyPr/>
                    <a:lstStyle/>
                    <a:p>
                      <a:pPr algn="ctr" fontAlgn="b"/>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January-March 2024</a:t>
                      </a:r>
                      <a:endPar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ctr">
                    <a:solidFill>
                      <a:schemeClr val="accent2"/>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tc hMerge="1">
                  <a:txBody>
                    <a:bodyPr/>
                    <a:lstStyle/>
                    <a:p>
                      <a:endParaRPr lang="en-ZA"/>
                    </a:p>
                  </a:txBody>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tc hMerge="1">
                  <a:txBody>
                    <a:bodyPr/>
                    <a:lstStyle/>
                    <a:p>
                      <a:pPr algn="ctr" fontAlgn="b"/>
                      <a:endParaRPr lang="en-ZA" sz="1600" b="0" i="0" u="none" strike="noStrike">
                        <a:solidFill>
                          <a:srgbClr val="000000"/>
                        </a:solidFill>
                        <a:effectLst/>
                        <a:latin typeface="Aptos Narrow" panose="020B0004020202020204" pitchFamily="34" charset="0"/>
                      </a:endParaRPr>
                    </a:p>
                  </a:txBody>
                  <a:tcPr marL="7620" marR="7620" marT="7620" marB="0" anchor="b">
                    <a:solidFill>
                      <a:srgbClr val="99FFCC"/>
                    </a:solidFill>
                  </a:tcPr>
                </a:tc>
                <a:extLst>
                  <a:ext uri="{0D108BD9-81ED-4DB2-BD59-A6C34878D82A}">
                    <a16:rowId xmlns:a16="http://schemas.microsoft.com/office/drawing/2014/main" val="3921486208"/>
                  </a:ext>
                </a:extLst>
              </a:tr>
              <a:tr h="1741493">
                <a:tc>
                  <a:txBody>
                    <a:bodyPr/>
                    <a:lstStyle/>
                    <a:p>
                      <a:pPr algn="l" fontAlgn="b"/>
                      <a:r>
                        <a:rPr lang="en-US"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Regional Cluster</a:t>
                      </a:r>
                      <a:endPar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solidFill>
                      <a:schemeClr val="accent2"/>
                    </a:solidFill>
                  </a:tcPr>
                </a:tc>
                <a:tc>
                  <a:txBody>
                    <a:bodyPr/>
                    <a:lstStyle/>
                    <a:p>
                      <a:pPr algn="l" fontAlgn="b"/>
                      <a:r>
                        <a:rPr lang="en-ZA" sz="2000" u="none" strike="noStrike" dirty="0">
                          <a:effectLst/>
                          <a:latin typeface="Calibri" panose="020F0502020204030204" pitchFamily="34" charset="0"/>
                          <a:ea typeface="Calibri" panose="020F0502020204030204" pitchFamily="34" charset="0"/>
                          <a:cs typeface="Calibri" panose="020F0502020204030204" pitchFamily="34" charset="0"/>
                        </a:rPr>
                        <a:t># Clinics with PNC</a:t>
                      </a:r>
                      <a:endPar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solidFill>
                      <a:schemeClr val="accent2"/>
                    </a:solidFill>
                  </a:tcPr>
                </a:tc>
                <a:tc>
                  <a:txBody>
                    <a:bodyPr/>
                    <a:lstStyle/>
                    <a:p>
                      <a:pPr algn="l" fontAlgn="b"/>
                      <a:r>
                        <a:rPr lang="en-ZA" sz="2000" u="none" strike="noStrike" dirty="0">
                          <a:effectLst/>
                          <a:latin typeface="Calibri" panose="020F0502020204030204" pitchFamily="34" charset="0"/>
                          <a:ea typeface="Calibri" panose="020F0502020204030204" pitchFamily="34" charset="0"/>
                          <a:cs typeface="Calibri" panose="020F0502020204030204" pitchFamily="34" charset="0"/>
                        </a:rPr>
                        <a:t># Mother- Infant Pairs seen (MIPs)</a:t>
                      </a:r>
                      <a:endPar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solidFill>
                      <a:schemeClr val="accent2"/>
                    </a:solidFill>
                  </a:tcPr>
                </a:tc>
                <a:tc>
                  <a:txBody>
                    <a:bodyPr/>
                    <a:lstStyle/>
                    <a:p>
                      <a:pPr algn="l" fontAlgn="b"/>
                      <a:r>
                        <a:rPr lang="en-ZA" sz="2000" u="none" strike="noStrike" dirty="0">
                          <a:effectLst/>
                          <a:latin typeface="Calibri" panose="020F0502020204030204" pitchFamily="34" charset="0"/>
                          <a:ea typeface="Calibri" panose="020F0502020204030204" pitchFamily="34" charset="0"/>
                          <a:cs typeface="Calibri" panose="020F0502020204030204" pitchFamily="34" charset="0"/>
                        </a:rPr>
                        <a:t>Maternal VL due/done (coverage)</a:t>
                      </a:r>
                    </a:p>
                  </a:txBody>
                  <a:tcPr marL="7620" marR="7620" marT="7620" marB="0" anchor="b">
                    <a:solidFill>
                      <a:schemeClr val="accent2"/>
                    </a:solidFill>
                  </a:tcPr>
                </a:tc>
                <a:tc>
                  <a:txBody>
                    <a:bodyPr/>
                    <a:lstStyle/>
                    <a:p>
                      <a:pPr algn="l" fontAlgn="b"/>
                      <a:r>
                        <a:rPr lang="en-ZA" sz="2000" u="none" strike="noStrike" dirty="0">
                          <a:effectLst/>
                          <a:latin typeface="Calibri" panose="020F0502020204030204" pitchFamily="34" charset="0"/>
                          <a:ea typeface="Calibri" panose="020F0502020204030204" pitchFamily="34" charset="0"/>
                          <a:cs typeface="Calibri" panose="020F0502020204030204" pitchFamily="34" charset="0"/>
                        </a:rPr>
                        <a:t># Babies seen</a:t>
                      </a:r>
                      <a:endPar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PCR due</a:t>
                      </a:r>
                    </a:p>
                  </a:txBody>
                  <a:tcPr marL="7620" marR="7620" marT="7620" marB="0" anchor="b">
                    <a:solidFill>
                      <a:schemeClr val="accent2"/>
                    </a:solidFill>
                  </a:tcPr>
                </a:tc>
                <a:tc>
                  <a:txBody>
                    <a:bodyPr/>
                    <a:lstStyle/>
                    <a:p>
                      <a:pPr algn="l" fontAlgn="b"/>
                      <a:r>
                        <a:rPr lang="en-ZA" sz="2000" u="none" strike="noStrike" dirty="0">
                          <a:effectLst/>
                          <a:latin typeface="Calibri" panose="020F0502020204030204" pitchFamily="34" charset="0"/>
                          <a:ea typeface="Calibri" panose="020F0502020204030204" pitchFamily="34" charset="0"/>
                          <a:cs typeface="Calibri" panose="020F0502020204030204" pitchFamily="34" charset="0"/>
                        </a:rPr>
                        <a:t># PCR done</a:t>
                      </a:r>
                      <a:endPar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solidFill>
                      <a:schemeClr val="accent2"/>
                    </a:solidFill>
                  </a:tcPr>
                </a:tc>
                <a:tc>
                  <a:txBody>
                    <a:bodyPr/>
                    <a:lstStyle/>
                    <a:p>
                      <a:pPr algn="l" fontAlgn="b"/>
                      <a:r>
                        <a:rPr lang="en-ZA" sz="2000" u="none" strike="noStrike" dirty="0">
                          <a:effectLst/>
                          <a:latin typeface="Calibri" panose="020F0502020204030204" pitchFamily="34" charset="0"/>
                          <a:ea typeface="Calibri" panose="020F0502020204030204" pitchFamily="34" charset="0"/>
                          <a:cs typeface="Calibri" panose="020F0502020204030204" pitchFamily="34" charset="0"/>
                        </a:rPr>
                        <a:t>#</a:t>
                      </a:r>
                    </a:p>
                    <a:p>
                      <a:pPr algn="l" fontAlgn="b"/>
                      <a:r>
                        <a:rPr lang="en-ZA" sz="2000" u="none" strike="noStrike" dirty="0">
                          <a:effectLst/>
                          <a:latin typeface="Calibri" panose="020F0502020204030204" pitchFamily="34" charset="0"/>
                          <a:ea typeface="Calibri" panose="020F0502020204030204" pitchFamily="34" charset="0"/>
                          <a:cs typeface="Calibri" panose="020F0502020204030204" pitchFamily="34" charset="0"/>
                        </a:rPr>
                        <a:t>PCR neg</a:t>
                      </a:r>
                      <a:endPar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solidFill>
                      <a:schemeClr val="accent2"/>
                    </a:solidFill>
                  </a:tcPr>
                </a:tc>
                <a:tc>
                  <a:txBody>
                    <a:bodyPr/>
                    <a:lstStyle/>
                    <a:p>
                      <a:pPr algn="l" fontAlgn="b"/>
                      <a:r>
                        <a:rPr lang="en-ZA" sz="2000" u="none" strike="noStrike" dirty="0">
                          <a:effectLst/>
                          <a:latin typeface="Calibri" panose="020F0502020204030204" pitchFamily="34" charset="0"/>
                          <a:ea typeface="Calibri" panose="020F0502020204030204" pitchFamily="34" charset="0"/>
                          <a:cs typeface="Calibri" panose="020F0502020204030204" pitchFamily="34" charset="0"/>
                        </a:rPr>
                        <a:t># PCR </a:t>
                      </a:r>
                      <a:r>
                        <a:rPr lang="en-ZA" sz="2000" u="none" strike="noStrike" dirty="0" err="1">
                          <a:effectLst/>
                          <a:latin typeface="Calibri" panose="020F0502020204030204" pitchFamily="34" charset="0"/>
                          <a:ea typeface="Calibri" panose="020F0502020204030204" pitchFamily="34" charset="0"/>
                          <a:cs typeface="Calibri" panose="020F0502020204030204" pitchFamily="34" charset="0"/>
                        </a:rPr>
                        <a:t>pos</a:t>
                      </a:r>
                      <a:endPar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solidFill>
                      <a:schemeClr val="accent2"/>
                    </a:solidFill>
                  </a:tcPr>
                </a:tc>
                <a:tc>
                  <a:txBody>
                    <a:bodyPr/>
                    <a:lstStyle/>
                    <a:p>
                      <a:pPr algn="l" fontAlgn="b"/>
                      <a:r>
                        <a:rPr lang="en-ZA" sz="2000" u="none" strike="noStrike" dirty="0">
                          <a:effectLst/>
                          <a:latin typeface="Calibri" panose="020F0502020204030204" pitchFamily="34" charset="0"/>
                          <a:ea typeface="Calibri" panose="020F0502020204030204" pitchFamily="34" charset="0"/>
                          <a:cs typeface="Calibri" panose="020F0502020204030204" pitchFamily="34" charset="0"/>
                        </a:rPr>
                        <a:t># 18 month rapid test done</a:t>
                      </a:r>
                      <a:endPar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solidFill>
                      <a:schemeClr val="accent2"/>
                    </a:solidFill>
                  </a:tcPr>
                </a:tc>
                <a:tc>
                  <a:txBody>
                    <a:bodyPr/>
                    <a:lstStyle/>
                    <a:p>
                      <a:pPr algn="l" fontAlgn="b"/>
                      <a:r>
                        <a:rPr lang="en-ZA" sz="2000" u="none" strike="noStrike" dirty="0">
                          <a:effectLst/>
                          <a:latin typeface="Calibri" panose="020F0502020204030204" pitchFamily="34" charset="0"/>
                          <a:ea typeface="Calibri" panose="020F0502020204030204" pitchFamily="34" charset="0"/>
                          <a:cs typeface="Calibri" panose="020F0502020204030204" pitchFamily="34" charset="0"/>
                        </a:rPr>
                        <a:t># 18 month rapid neg</a:t>
                      </a:r>
                      <a:endPar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solidFill>
                      <a:schemeClr val="accent2"/>
                    </a:solidFill>
                  </a:tcPr>
                </a:tc>
                <a:extLst>
                  <a:ext uri="{0D108BD9-81ED-4DB2-BD59-A6C34878D82A}">
                    <a16:rowId xmlns:a16="http://schemas.microsoft.com/office/drawing/2014/main" val="3355663859"/>
                  </a:ext>
                </a:extLst>
              </a:tr>
              <a:tr h="900903">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ABC</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7/36</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979</a:t>
                      </a:r>
                    </a:p>
                  </a:txBody>
                  <a:tcPr marL="7620" marR="7620" marT="7620" marB="0" anchor="b">
                    <a:solidFill>
                      <a:schemeClr val="accent1"/>
                    </a:solidFill>
                  </a:tcPr>
                </a:tc>
                <a:tc>
                  <a:txBody>
                    <a:bodyPr/>
                    <a:lstStyle/>
                    <a:p>
                      <a:pPr algn="l" fontAlgn="b"/>
                      <a:r>
                        <a:rPr lang="en-ZA" sz="2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158/153 (97%)</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979</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307</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307</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307</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95</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95</a:t>
                      </a:r>
                    </a:p>
                  </a:txBody>
                  <a:tcPr marL="7620" marR="7620" marT="7620" marB="0" anchor="b">
                    <a:solidFill>
                      <a:schemeClr val="accent1"/>
                    </a:solidFill>
                  </a:tcPr>
                </a:tc>
                <a:extLst>
                  <a:ext uri="{0D108BD9-81ED-4DB2-BD59-A6C34878D82A}">
                    <a16:rowId xmlns:a16="http://schemas.microsoft.com/office/drawing/2014/main" val="1433915161"/>
                  </a:ext>
                </a:extLst>
              </a:tr>
              <a:tr h="690113">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DG</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4/55</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408</a:t>
                      </a:r>
                    </a:p>
                  </a:txBody>
                  <a:tcPr marL="7620" marR="7620" marT="7620" marB="0" anchor="b">
                    <a:solidFill>
                      <a:schemeClr val="accent1"/>
                    </a:solidFill>
                  </a:tcPr>
                </a:tc>
                <a:tc>
                  <a:txBody>
                    <a:bodyPr/>
                    <a:lstStyle/>
                    <a:p>
                      <a:pPr algn="l" fontAlgn="b"/>
                      <a:r>
                        <a:rPr lang="en-ZA" sz="2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132/123 (93%)</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408</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113</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113</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113</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22</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22</a:t>
                      </a:r>
                    </a:p>
                  </a:txBody>
                  <a:tcPr marL="7620" marR="7620" marT="7620" marB="0" anchor="b">
                    <a:solidFill>
                      <a:schemeClr val="accent1"/>
                    </a:solidFill>
                  </a:tcPr>
                </a:tc>
                <a:extLst>
                  <a:ext uri="{0D108BD9-81ED-4DB2-BD59-A6C34878D82A}">
                    <a16:rowId xmlns:a16="http://schemas.microsoft.com/office/drawing/2014/main" val="3137262899"/>
                  </a:ext>
                </a:extLst>
              </a:tr>
              <a:tr h="690113">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EF</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6/25</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171</a:t>
                      </a:r>
                    </a:p>
                  </a:txBody>
                  <a:tcPr marL="7620" marR="7620" marT="7620" marB="0" anchor="b">
                    <a:solidFill>
                      <a:schemeClr val="accent1"/>
                    </a:solidFill>
                  </a:tcPr>
                </a:tc>
                <a:tc>
                  <a:txBody>
                    <a:bodyPr/>
                    <a:lstStyle/>
                    <a:p>
                      <a:pPr algn="l" fontAlgn="b"/>
                      <a:r>
                        <a:rPr lang="en-ZA" sz="200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99/99 (100%)</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171</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133</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133</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133</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0</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38</a:t>
                      </a:r>
                    </a:p>
                  </a:txBody>
                  <a:tcPr marL="7620" marR="7620" marT="7620" marB="0" anchor="b">
                    <a:solidFill>
                      <a:schemeClr val="accent1"/>
                    </a:solidFill>
                  </a:tcPr>
                </a:tc>
                <a:tc>
                  <a:txBody>
                    <a:bodyPr/>
                    <a:lstStyle/>
                    <a:p>
                      <a:pPr algn="l" fontAlgn="b"/>
                      <a:r>
                        <a:rPr lang="en-ZA" sz="2000" b="0"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38</a:t>
                      </a:r>
                    </a:p>
                  </a:txBody>
                  <a:tcPr marL="7620" marR="7620" marT="7620" marB="0" anchor="b">
                    <a:solidFill>
                      <a:schemeClr val="accent1"/>
                    </a:solidFill>
                  </a:tcPr>
                </a:tc>
                <a:extLst>
                  <a:ext uri="{0D108BD9-81ED-4DB2-BD59-A6C34878D82A}">
                    <a16:rowId xmlns:a16="http://schemas.microsoft.com/office/drawing/2014/main" val="3208814454"/>
                  </a:ext>
                </a:extLst>
              </a:tr>
              <a:tr h="690113">
                <a:tc>
                  <a:txBody>
                    <a:bodyPr/>
                    <a:lstStyle/>
                    <a:p>
                      <a:pPr algn="l" fontAlgn="b"/>
                      <a:r>
                        <a:rPr lang="en-ZA" sz="20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CoJ</a:t>
                      </a:r>
                      <a:endPar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17/116</a:t>
                      </a: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1558</a:t>
                      </a:r>
                    </a:p>
                  </a:txBody>
                  <a:tcPr marL="7620" marR="7620" marT="7620" marB="0" anchor="b">
                    <a:solidFill>
                      <a:schemeClr val="accent2"/>
                    </a:solidFill>
                  </a:tcPr>
                </a:tc>
                <a:tc>
                  <a:txBody>
                    <a:bodyPr/>
                    <a:lstStyle/>
                    <a:p>
                      <a:pPr algn="l" fontAlgn="b"/>
                      <a:r>
                        <a:rPr lang="en-ZA" sz="2000" u="none" strike="noStrike" dirty="0">
                          <a:effectLst/>
                          <a:latin typeface="Calibri" panose="020F0502020204030204" pitchFamily="34" charset="0"/>
                          <a:ea typeface="Calibri" panose="020F0502020204030204" pitchFamily="34" charset="0"/>
                          <a:cs typeface="Calibri" panose="020F0502020204030204" pitchFamily="34" charset="0"/>
                        </a:rPr>
                        <a:t>389/375 (96%)</a:t>
                      </a: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1558</a:t>
                      </a: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553</a:t>
                      </a: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553</a:t>
                      </a: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553</a:t>
                      </a: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155</a:t>
                      </a:r>
                    </a:p>
                  </a:txBody>
                  <a:tcPr marL="7620" marR="7620" marT="7620" marB="0" anchor="b">
                    <a:solidFill>
                      <a:schemeClr val="accent2"/>
                    </a:solidFill>
                  </a:tcPr>
                </a:tc>
                <a:tc>
                  <a:txBody>
                    <a:bodyPr/>
                    <a:lstStyle/>
                    <a:p>
                      <a:pPr algn="l" fontAlgn="b"/>
                      <a:r>
                        <a:rPr lang="en-ZA" sz="2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155</a:t>
                      </a:r>
                    </a:p>
                  </a:txBody>
                  <a:tcPr marL="7620" marR="7620" marT="7620" marB="0" anchor="b">
                    <a:solidFill>
                      <a:schemeClr val="accent2"/>
                    </a:solidFill>
                  </a:tcPr>
                </a:tc>
                <a:extLst>
                  <a:ext uri="{0D108BD9-81ED-4DB2-BD59-A6C34878D82A}">
                    <a16:rowId xmlns:a16="http://schemas.microsoft.com/office/drawing/2014/main" val="3239447845"/>
                  </a:ext>
                </a:extLst>
              </a:tr>
            </a:tbl>
          </a:graphicData>
        </a:graphic>
      </p:graphicFrame>
    </p:spTree>
    <p:extLst>
      <p:ext uri="{BB962C8B-B14F-4D97-AF65-F5344CB8AC3E}">
        <p14:creationId xmlns:p14="http://schemas.microsoft.com/office/powerpoint/2010/main" val="3743452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E83DFB-BCB8-1ACD-8EB9-989163FE5825}"/>
              </a:ext>
            </a:extLst>
          </p:cNvPr>
          <p:cNvSpPr>
            <a:spLocks noGrp="1"/>
          </p:cNvSpPr>
          <p:nvPr>
            <p:ph type="body" sz="quarter" idx="10"/>
          </p:nvPr>
        </p:nvSpPr>
        <p:spPr>
          <a:xfrm>
            <a:off x="1679944" y="514336"/>
            <a:ext cx="9972796" cy="536575"/>
          </a:xfrm>
        </p:spPr>
        <p:txBody>
          <a:bodyPr>
            <a:normAutofit/>
          </a:bodyPr>
          <a:lstStyle/>
          <a:p>
            <a:r>
              <a:rPr lang="en-ZA" b="1" dirty="0">
                <a:solidFill>
                  <a:schemeClr val="tx2"/>
                </a:solidFill>
              </a:rPr>
              <a:t>Post-Natal Club Viral Load Suppression Outcomes</a:t>
            </a:r>
          </a:p>
        </p:txBody>
      </p:sp>
      <p:graphicFrame>
        <p:nvGraphicFramePr>
          <p:cNvPr id="4" name="Table 3">
            <a:extLst>
              <a:ext uri="{FF2B5EF4-FFF2-40B4-BE49-F238E27FC236}">
                <a16:creationId xmlns:a16="http://schemas.microsoft.com/office/drawing/2014/main" id="{DB580A76-89FE-1206-6D9D-0AE9B8B7DACF}"/>
              </a:ext>
            </a:extLst>
          </p:cNvPr>
          <p:cNvGraphicFramePr>
            <a:graphicFrameLocks noGrp="1"/>
          </p:cNvGraphicFramePr>
          <p:nvPr>
            <p:extLst>
              <p:ext uri="{D42A27DB-BD31-4B8C-83A1-F6EECF244321}">
                <p14:modId xmlns:p14="http://schemas.microsoft.com/office/powerpoint/2010/main" val="1726238707"/>
              </p:ext>
            </p:extLst>
          </p:nvPr>
        </p:nvGraphicFramePr>
        <p:xfrm>
          <a:off x="596899" y="1754224"/>
          <a:ext cx="10960692" cy="3778471"/>
        </p:xfrm>
        <a:graphic>
          <a:graphicData uri="http://schemas.openxmlformats.org/drawingml/2006/table">
            <a:tbl>
              <a:tblPr firstRow="1" bandRow="1">
                <a:tableStyleId>{5C22544A-7EE6-4342-B048-85BDC9FD1C3A}</a:tableStyleId>
              </a:tblPr>
              <a:tblGrid>
                <a:gridCol w="1826782">
                  <a:extLst>
                    <a:ext uri="{9D8B030D-6E8A-4147-A177-3AD203B41FA5}">
                      <a16:colId xmlns:a16="http://schemas.microsoft.com/office/drawing/2014/main" val="1176647383"/>
                    </a:ext>
                  </a:extLst>
                </a:gridCol>
                <a:gridCol w="1826782">
                  <a:extLst>
                    <a:ext uri="{9D8B030D-6E8A-4147-A177-3AD203B41FA5}">
                      <a16:colId xmlns:a16="http://schemas.microsoft.com/office/drawing/2014/main" val="621891760"/>
                    </a:ext>
                  </a:extLst>
                </a:gridCol>
                <a:gridCol w="1826782">
                  <a:extLst>
                    <a:ext uri="{9D8B030D-6E8A-4147-A177-3AD203B41FA5}">
                      <a16:colId xmlns:a16="http://schemas.microsoft.com/office/drawing/2014/main" val="120147342"/>
                    </a:ext>
                  </a:extLst>
                </a:gridCol>
                <a:gridCol w="1826782">
                  <a:extLst>
                    <a:ext uri="{9D8B030D-6E8A-4147-A177-3AD203B41FA5}">
                      <a16:colId xmlns:a16="http://schemas.microsoft.com/office/drawing/2014/main" val="3340578460"/>
                    </a:ext>
                  </a:extLst>
                </a:gridCol>
                <a:gridCol w="1826782">
                  <a:extLst>
                    <a:ext uri="{9D8B030D-6E8A-4147-A177-3AD203B41FA5}">
                      <a16:colId xmlns:a16="http://schemas.microsoft.com/office/drawing/2014/main" val="1845809047"/>
                    </a:ext>
                  </a:extLst>
                </a:gridCol>
                <a:gridCol w="1826782">
                  <a:extLst>
                    <a:ext uri="{9D8B030D-6E8A-4147-A177-3AD203B41FA5}">
                      <a16:colId xmlns:a16="http://schemas.microsoft.com/office/drawing/2014/main" val="4239461654"/>
                    </a:ext>
                  </a:extLst>
                </a:gridCol>
              </a:tblGrid>
              <a:tr h="1768681">
                <a:tc>
                  <a:txBody>
                    <a:bodyPr/>
                    <a:lstStyle/>
                    <a:p>
                      <a:pPr algn="l" rtl="0" fontAlgn="ctr"/>
                      <a:r>
                        <a:rPr lang="en-ZA" sz="2000" b="1" i="0" u="none" strike="noStrike" dirty="0">
                          <a:solidFill>
                            <a:schemeClr val="bg2"/>
                          </a:solidFill>
                          <a:effectLst/>
                          <a:latin typeface="Calibri" panose="020F0502020204030204" pitchFamily="34" charset="0"/>
                          <a:ea typeface="Calibri" panose="020F0502020204030204" pitchFamily="34" charset="0"/>
                          <a:cs typeface="Calibri" panose="020F0502020204030204" pitchFamily="34" charset="0"/>
                        </a:rPr>
                        <a:t>District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rtl="0" fontAlgn="ctr"/>
                      <a:r>
                        <a:rPr lang="en-ZA" sz="2000" b="1" u="none" strike="noStrike" dirty="0">
                          <a:solidFill>
                            <a:schemeClr val="bg2"/>
                          </a:solidFill>
                          <a:effectLst/>
                          <a:latin typeface="Calibri" panose="020F0502020204030204" pitchFamily="34" charset="0"/>
                          <a:ea typeface="Calibri" panose="020F0502020204030204" pitchFamily="34" charset="0"/>
                          <a:cs typeface="Calibri" panose="020F0502020204030204" pitchFamily="34" charset="0"/>
                        </a:rPr>
                        <a:t>All VLs done</a:t>
                      </a:r>
                      <a:endParaRPr lang="en-ZA" sz="2000" b="1" i="0" u="none" strike="noStrike"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rtl="0" fontAlgn="ctr"/>
                      <a:r>
                        <a:rPr lang="en-ZA" sz="2000" b="1" u="none" strike="noStrike" dirty="0">
                          <a:solidFill>
                            <a:schemeClr val="bg2"/>
                          </a:solidFill>
                          <a:effectLst/>
                          <a:latin typeface="Calibri" panose="020F0502020204030204" pitchFamily="34" charset="0"/>
                          <a:ea typeface="Calibri" panose="020F0502020204030204" pitchFamily="34" charset="0"/>
                          <a:cs typeface="Calibri" panose="020F0502020204030204" pitchFamily="34" charset="0"/>
                        </a:rPr>
                        <a:t>VL &lt;1000 copies/ml</a:t>
                      </a:r>
                      <a:r>
                        <a:rPr lang="en-ZA" sz="2000" b="1" u="none" strike="noStrike" baseline="300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3</a:t>
                      </a:r>
                      <a:endParaRPr lang="en-ZA" sz="2000" b="1" i="0" u="none" strike="noStrike" baseline="300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rtl="0" fontAlgn="ctr"/>
                      <a:r>
                        <a:rPr lang="en-ZA" sz="2000" b="1" u="none" strike="noStrike"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VL &lt;1000 copies/ml</a:t>
                      </a:r>
                      <a:r>
                        <a:rPr lang="en-ZA" sz="2000" b="1" u="none" strike="noStrike" baseline="300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3</a:t>
                      </a:r>
                      <a:endParaRPr lang="en-ZA" sz="2000" b="1" i="0" u="none" strike="noStrike" baseline="300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rtl="0" fontAlgn="ctr"/>
                      <a:r>
                        <a:rPr lang="en-ZA" sz="2000" b="1" u="none" strike="noStrike" dirty="0">
                          <a:solidFill>
                            <a:schemeClr val="bg2"/>
                          </a:solidFill>
                          <a:effectLst/>
                          <a:latin typeface="Calibri" panose="020F0502020204030204" pitchFamily="34" charset="0"/>
                          <a:ea typeface="Calibri" panose="020F0502020204030204" pitchFamily="34" charset="0"/>
                          <a:cs typeface="Calibri" panose="020F0502020204030204" pitchFamily="34" charset="0"/>
                        </a:rPr>
                        <a:t>VL&lt; 50 copies/ml</a:t>
                      </a:r>
                      <a:r>
                        <a:rPr lang="en-ZA" sz="2000" b="1" u="none" strike="noStrike" baseline="300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3</a:t>
                      </a:r>
                      <a:endParaRPr lang="en-ZA" sz="2000" b="1" i="0" u="none" strike="noStrike"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rtl="0" fontAlgn="ctr"/>
                      <a:r>
                        <a:rPr lang="en-ZA" sz="2000" b="1" u="none" strike="noStrike"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VL&lt;50 copies/ml</a:t>
                      </a:r>
                      <a:r>
                        <a:rPr lang="en-ZA" sz="2000" b="1" u="none" strike="noStrike" baseline="300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3</a:t>
                      </a:r>
                      <a:endParaRPr lang="en-ZA" sz="2000" b="1" i="0" u="none" strike="noStrike"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7359468"/>
                  </a:ext>
                </a:extLst>
              </a:tr>
              <a:tr h="669930">
                <a:tc>
                  <a:txBody>
                    <a:bodyPr/>
                    <a:lstStyle/>
                    <a:p>
                      <a:pPr algn="l" fontAlgn="b"/>
                      <a:r>
                        <a:rPr lang="en-ZA"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Mopani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b"/>
                      <a:r>
                        <a:rPr lang="en-ZA"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160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b"/>
                      <a:r>
                        <a:rPr lang="en-ZA"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Not captured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b"/>
                      <a:r>
                        <a:rPr lang="en-ZA"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Not captured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b"/>
                      <a:r>
                        <a:rPr lang="en-ZA"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b"/>
                      <a:r>
                        <a:rPr lang="en-ZA"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780587782"/>
                  </a:ext>
                </a:extLst>
              </a:tr>
              <a:tr h="669930">
                <a:tc>
                  <a:txBody>
                    <a:bodyPr/>
                    <a:lstStyle/>
                    <a:p>
                      <a:pPr algn="l" fontAlgn="b"/>
                      <a:r>
                        <a:rPr lang="en-ZA" sz="2000" b="0" i="0" u="none" strike="noStrik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CoJ</a:t>
                      </a:r>
                      <a:endParaRPr lang="en-ZA"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b"/>
                      <a:r>
                        <a:rPr lang="en-ZA" sz="2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375</a:t>
                      </a:r>
                      <a:endParaRPr lang="en-ZA"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b"/>
                      <a:r>
                        <a:rPr lang="en-ZA" sz="2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352</a:t>
                      </a:r>
                      <a:endParaRPr lang="en-ZA"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b"/>
                      <a:r>
                        <a:rPr lang="en-ZA" sz="2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94%</a:t>
                      </a:r>
                      <a:endParaRPr lang="en-ZA"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b"/>
                      <a:r>
                        <a:rPr lang="en-ZA" sz="2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284</a:t>
                      </a:r>
                      <a:endParaRPr lang="en-ZA"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b"/>
                      <a:r>
                        <a:rPr lang="en-ZA" sz="2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76%</a:t>
                      </a:r>
                      <a:endParaRPr lang="en-ZA"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290293766"/>
                  </a:ext>
                </a:extLst>
              </a:tr>
              <a:tr h="669930">
                <a:tc>
                  <a:txBody>
                    <a:bodyPr/>
                    <a:lstStyle/>
                    <a:p>
                      <a:pPr algn="l" fontAlgn="b"/>
                      <a:endParaRPr lang="en-ZA"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b"/>
                      <a:r>
                        <a:rPr lang="en-ZA"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b"/>
                      <a:endParaRPr lang="en-ZA"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b"/>
                      <a:endParaRPr lang="en-ZA"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b"/>
                      <a:r>
                        <a:rPr lang="en-ZA"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fontAlgn="b"/>
                      <a:r>
                        <a:rPr lang="en-ZA" sz="20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902721700"/>
                  </a:ext>
                </a:extLst>
              </a:tr>
            </a:tbl>
          </a:graphicData>
        </a:graphic>
      </p:graphicFrame>
      <p:sp>
        <p:nvSpPr>
          <p:cNvPr id="2" name="TextBox 1">
            <a:extLst>
              <a:ext uri="{FF2B5EF4-FFF2-40B4-BE49-F238E27FC236}">
                <a16:creationId xmlns:a16="http://schemas.microsoft.com/office/drawing/2014/main" id="{2F614B2D-E606-FEB5-D137-B089BA5FEA2E}"/>
              </a:ext>
            </a:extLst>
          </p:cNvPr>
          <p:cNvSpPr txBox="1"/>
          <p:nvPr/>
        </p:nvSpPr>
        <p:spPr>
          <a:xfrm>
            <a:off x="596899" y="6133171"/>
            <a:ext cx="3250272" cy="367990"/>
          </a:xfrm>
          <a:prstGeom prst="rect">
            <a:avLst/>
          </a:prstGeom>
          <a:noFill/>
        </p:spPr>
        <p:txBody>
          <a:bodyPr wrap="square" rtlCol="0">
            <a:spAutoFit/>
          </a:bodyPr>
          <a:lstStyle/>
          <a:p>
            <a:r>
              <a:rPr lang="en-ZA" dirty="0"/>
              <a:t>Capricorn VL data </a:t>
            </a:r>
          </a:p>
        </p:txBody>
      </p:sp>
    </p:spTree>
    <p:extLst>
      <p:ext uri="{BB962C8B-B14F-4D97-AF65-F5344CB8AC3E}">
        <p14:creationId xmlns:p14="http://schemas.microsoft.com/office/powerpoint/2010/main" val="113454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3474720" y="441325"/>
            <a:ext cx="8274371" cy="647246"/>
          </a:xfrm>
        </p:spPr>
        <p:txBody>
          <a:bodyPr>
            <a:normAutofit/>
          </a:bodyPr>
          <a:lstStyle/>
          <a:p>
            <a:r>
              <a:rPr lang="en-GB" noProof="0" dirty="0"/>
              <a:t>Background</a:t>
            </a:r>
          </a:p>
        </p:txBody>
      </p:sp>
      <p:sp>
        <p:nvSpPr>
          <p:cNvPr id="6" name="Rectangle: Rounded Corners 5">
            <a:extLst>
              <a:ext uri="{FF2B5EF4-FFF2-40B4-BE49-F238E27FC236}">
                <a16:creationId xmlns:a16="http://schemas.microsoft.com/office/drawing/2014/main" id="{C2A7AEE7-3EBB-48C5-410A-0CBA92591499}"/>
              </a:ext>
            </a:extLst>
          </p:cNvPr>
          <p:cNvSpPr/>
          <p:nvPr/>
        </p:nvSpPr>
        <p:spPr>
          <a:xfrm>
            <a:off x="4350611" y="1681058"/>
            <a:ext cx="7070680" cy="998835"/>
          </a:xfrm>
          <a:prstGeom prst="roundRect">
            <a:avLst>
              <a:gd name="adj" fmla="val 5000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400" dirty="0">
                <a:solidFill>
                  <a:schemeClr val="bg1"/>
                </a:solidFill>
              </a:rPr>
              <a:t>275 500 pregnancies</a:t>
            </a:r>
          </a:p>
          <a:p>
            <a:pPr algn="ctr"/>
            <a:r>
              <a:rPr lang="en-ZA" sz="2400" dirty="0">
                <a:solidFill>
                  <a:schemeClr val="bg1"/>
                </a:solidFill>
              </a:rPr>
              <a:t>amongst women with HIV</a:t>
            </a:r>
          </a:p>
        </p:txBody>
      </p:sp>
      <p:sp>
        <p:nvSpPr>
          <p:cNvPr id="7" name="Rectangle: Rounded Corners 6">
            <a:extLst>
              <a:ext uri="{FF2B5EF4-FFF2-40B4-BE49-F238E27FC236}">
                <a16:creationId xmlns:a16="http://schemas.microsoft.com/office/drawing/2014/main" id="{3EE1051B-6DC7-0557-EE7C-649693223BE2}"/>
              </a:ext>
            </a:extLst>
          </p:cNvPr>
          <p:cNvSpPr/>
          <p:nvPr/>
        </p:nvSpPr>
        <p:spPr>
          <a:xfrm>
            <a:off x="4711678" y="3469511"/>
            <a:ext cx="6113416" cy="998835"/>
          </a:xfrm>
          <a:prstGeom prst="roundRect">
            <a:avLst>
              <a:gd name="adj" fmla="val 5000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400" dirty="0">
                <a:solidFill>
                  <a:schemeClr val="bg1"/>
                </a:solidFill>
              </a:rPr>
              <a:t>+/- 8000-9000 (3%) </a:t>
            </a:r>
          </a:p>
          <a:p>
            <a:pPr algn="ctr"/>
            <a:r>
              <a:rPr lang="en-ZA" sz="2400" dirty="0">
                <a:solidFill>
                  <a:schemeClr val="bg1"/>
                </a:solidFill>
              </a:rPr>
              <a:t>infants acquire HIV</a:t>
            </a:r>
          </a:p>
        </p:txBody>
      </p:sp>
      <p:sp>
        <p:nvSpPr>
          <p:cNvPr id="9" name="Rectangle: Rounded Corners 8">
            <a:extLst>
              <a:ext uri="{FF2B5EF4-FFF2-40B4-BE49-F238E27FC236}">
                <a16:creationId xmlns:a16="http://schemas.microsoft.com/office/drawing/2014/main" id="{BB815B2E-42DF-BCA0-CDCD-B979B247656F}"/>
              </a:ext>
            </a:extLst>
          </p:cNvPr>
          <p:cNvSpPr/>
          <p:nvPr/>
        </p:nvSpPr>
        <p:spPr>
          <a:xfrm>
            <a:off x="4233046" y="5167023"/>
            <a:ext cx="7305811" cy="998835"/>
          </a:xfrm>
          <a:prstGeom prst="roundRect">
            <a:avLst>
              <a:gd name="adj" fmla="val 50000"/>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2400" dirty="0">
                <a:solidFill>
                  <a:schemeClr val="bg1"/>
                </a:solidFill>
              </a:rPr>
              <a:t>+/- 268,000 </a:t>
            </a:r>
          </a:p>
          <a:p>
            <a:pPr algn="ctr"/>
            <a:r>
              <a:rPr lang="en-ZA" sz="2400" dirty="0">
                <a:solidFill>
                  <a:schemeClr val="bg1"/>
                </a:solidFill>
              </a:rPr>
              <a:t>infants who are HIV exposed but uninfected</a:t>
            </a:r>
          </a:p>
        </p:txBody>
      </p:sp>
      <p:sp>
        <p:nvSpPr>
          <p:cNvPr id="11" name="TextBox 10">
            <a:extLst>
              <a:ext uri="{FF2B5EF4-FFF2-40B4-BE49-F238E27FC236}">
                <a16:creationId xmlns:a16="http://schemas.microsoft.com/office/drawing/2014/main" id="{40ECA959-5915-6800-AA1D-4F0541DAECCD}"/>
              </a:ext>
            </a:extLst>
          </p:cNvPr>
          <p:cNvSpPr txBox="1"/>
          <p:nvPr/>
        </p:nvSpPr>
        <p:spPr>
          <a:xfrm>
            <a:off x="4659122" y="1060120"/>
            <a:ext cx="6097772" cy="461665"/>
          </a:xfrm>
          <a:prstGeom prst="rect">
            <a:avLst/>
          </a:prstGeom>
          <a:noFill/>
        </p:spPr>
        <p:txBody>
          <a:bodyPr wrap="square">
            <a:spAutoFit/>
          </a:bodyPr>
          <a:lstStyle/>
          <a:p>
            <a:r>
              <a:rPr lang="en-ZA" sz="2400" dirty="0">
                <a:solidFill>
                  <a:schemeClr val="accent1"/>
                </a:solidFill>
              </a:rPr>
              <a:t>Annually in South Africa:</a:t>
            </a:r>
          </a:p>
        </p:txBody>
      </p:sp>
      <p:sp>
        <p:nvSpPr>
          <p:cNvPr id="3" name="Arrow: Right 2">
            <a:extLst>
              <a:ext uri="{FF2B5EF4-FFF2-40B4-BE49-F238E27FC236}">
                <a16:creationId xmlns:a16="http://schemas.microsoft.com/office/drawing/2014/main" id="{9F08CBC4-68D7-2E53-FA5F-DBEBF7DACEA8}"/>
              </a:ext>
            </a:extLst>
          </p:cNvPr>
          <p:cNvSpPr/>
          <p:nvPr/>
        </p:nvSpPr>
        <p:spPr>
          <a:xfrm rot="5400000">
            <a:off x="7363500" y="2928298"/>
            <a:ext cx="837158" cy="34034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4" name="Arrow: Right 3">
            <a:extLst>
              <a:ext uri="{FF2B5EF4-FFF2-40B4-BE49-F238E27FC236}">
                <a16:creationId xmlns:a16="http://schemas.microsoft.com/office/drawing/2014/main" id="{5D6AC3D9-FC29-CC6E-8B04-6AE41EA3B18D}"/>
              </a:ext>
            </a:extLst>
          </p:cNvPr>
          <p:cNvSpPr/>
          <p:nvPr/>
        </p:nvSpPr>
        <p:spPr>
          <a:xfrm rot="5400000">
            <a:off x="7349807" y="4578270"/>
            <a:ext cx="837158" cy="34034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Tree>
    <p:extLst>
      <p:ext uri="{BB962C8B-B14F-4D97-AF65-F5344CB8AC3E}">
        <p14:creationId xmlns:p14="http://schemas.microsoft.com/office/powerpoint/2010/main" val="269481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F0A99D-7BD1-F3A3-A1BA-D881A4C10AA5}"/>
              </a:ext>
            </a:extLst>
          </p:cNvPr>
          <p:cNvSpPr>
            <a:spLocks noGrp="1"/>
          </p:cNvSpPr>
          <p:nvPr>
            <p:ph type="title"/>
          </p:nvPr>
        </p:nvSpPr>
        <p:spPr>
          <a:xfrm>
            <a:off x="3418902" y="86750"/>
            <a:ext cx="7632700" cy="1223964"/>
          </a:xfrm>
        </p:spPr>
        <p:txBody>
          <a:bodyPr/>
          <a:lstStyle/>
          <a:p>
            <a:r>
              <a:rPr lang="en-ZA" dirty="0"/>
              <a:t>Routes of Transmission</a:t>
            </a:r>
          </a:p>
        </p:txBody>
      </p:sp>
      <p:graphicFrame>
        <p:nvGraphicFramePr>
          <p:cNvPr id="5" name="Chart 4">
            <a:extLst>
              <a:ext uri="{FF2B5EF4-FFF2-40B4-BE49-F238E27FC236}">
                <a16:creationId xmlns:a16="http://schemas.microsoft.com/office/drawing/2014/main" id="{8C7B53FB-AFA5-786B-8ED8-29DFB7B66BF7}"/>
              </a:ext>
            </a:extLst>
          </p:cNvPr>
          <p:cNvGraphicFramePr/>
          <p:nvPr>
            <p:extLst>
              <p:ext uri="{D42A27DB-BD31-4B8C-83A1-F6EECF244321}">
                <p14:modId xmlns:p14="http://schemas.microsoft.com/office/powerpoint/2010/main" val="3680186139"/>
              </p:ext>
            </p:extLst>
          </p:nvPr>
        </p:nvGraphicFramePr>
        <p:xfrm>
          <a:off x="2920597" y="865855"/>
          <a:ext cx="8026193" cy="5126289"/>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a:extLst>
              <a:ext uri="{FF2B5EF4-FFF2-40B4-BE49-F238E27FC236}">
                <a16:creationId xmlns:a16="http://schemas.microsoft.com/office/drawing/2014/main" id="{E1FDA197-1A79-C324-264B-32481FD6A8CD}"/>
              </a:ext>
            </a:extLst>
          </p:cNvPr>
          <p:cNvSpPr/>
          <p:nvPr/>
        </p:nvSpPr>
        <p:spPr>
          <a:xfrm>
            <a:off x="6327639" y="4154292"/>
            <a:ext cx="1212111" cy="574158"/>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graphicFrame>
        <p:nvGraphicFramePr>
          <p:cNvPr id="8" name="Chart 7">
            <a:extLst>
              <a:ext uri="{FF2B5EF4-FFF2-40B4-BE49-F238E27FC236}">
                <a16:creationId xmlns:a16="http://schemas.microsoft.com/office/drawing/2014/main" id="{E2E5F419-38A7-966A-18FA-843246A523F8}"/>
              </a:ext>
            </a:extLst>
          </p:cNvPr>
          <p:cNvGraphicFramePr>
            <a:graphicFrameLocks/>
          </p:cNvGraphicFramePr>
          <p:nvPr>
            <p:extLst>
              <p:ext uri="{D42A27DB-BD31-4B8C-83A1-F6EECF244321}">
                <p14:modId xmlns:p14="http://schemas.microsoft.com/office/powerpoint/2010/main" val="2560213411"/>
              </p:ext>
            </p:extLst>
          </p:nvPr>
        </p:nvGraphicFramePr>
        <p:xfrm>
          <a:off x="9319630" y="2438513"/>
          <a:ext cx="3320142" cy="248171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9DAA6A36-846C-1ABB-7FC2-C99663436F16}"/>
              </a:ext>
            </a:extLst>
          </p:cNvPr>
          <p:cNvSpPr txBox="1"/>
          <p:nvPr/>
        </p:nvSpPr>
        <p:spPr>
          <a:xfrm>
            <a:off x="10080173" y="1535056"/>
            <a:ext cx="1789940" cy="1077218"/>
          </a:xfrm>
          <a:prstGeom prst="rect">
            <a:avLst/>
          </a:prstGeom>
          <a:solidFill>
            <a:schemeClr val="accent2"/>
          </a:solidFill>
          <a:ln>
            <a:solidFill>
              <a:schemeClr val="accent2"/>
            </a:solidFill>
          </a:ln>
        </p:spPr>
        <p:txBody>
          <a:bodyPr wrap="square" rtlCol="0">
            <a:spAutoFit/>
          </a:bodyPr>
          <a:lstStyle/>
          <a:p>
            <a:r>
              <a:rPr lang="en-ZA" sz="1600" dirty="0">
                <a:latin typeface="Calibri" panose="020F0502020204030204" pitchFamily="34" charset="0"/>
                <a:ea typeface="Calibri" panose="020F0502020204030204" pitchFamily="34" charset="0"/>
                <a:cs typeface="Calibri" panose="020F0502020204030204" pitchFamily="34" charset="0"/>
              </a:rPr>
              <a:t>1 in 3 infant infections arise from new maternal infections</a:t>
            </a:r>
          </a:p>
        </p:txBody>
      </p:sp>
      <p:cxnSp>
        <p:nvCxnSpPr>
          <p:cNvPr id="13" name="Straight Arrow Connector 12">
            <a:extLst>
              <a:ext uri="{FF2B5EF4-FFF2-40B4-BE49-F238E27FC236}">
                <a16:creationId xmlns:a16="http://schemas.microsoft.com/office/drawing/2014/main" id="{971A67C5-3DB3-CC28-58D6-EC7A19F22BE8}"/>
              </a:ext>
            </a:extLst>
          </p:cNvPr>
          <p:cNvCxnSpPr>
            <a:cxnSpLocks/>
          </p:cNvCxnSpPr>
          <p:nvPr/>
        </p:nvCxnSpPr>
        <p:spPr>
          <a:xfrm flipV="1">
            <a:off x="8795657" y="3820886"/>
            <a:ext cx="1197429" cy="489857"/>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sp>
        <p:nvSpPr>
          <p:cNvPr id="16" name="TextBox 15">
            <a:extLst>
              <a:ext uri="{FF2B5EF4-FFF2-40B4-BE49-F238E27FC236}">
                <a16:creationId xmlns:a16="http://schemas.microsoft.com/office/drawing/2014/main" id="{FD14824C-F9CD-B1DF-85AA-D676D557ED15}"/>
              </a:ext>
            </a:extLst>
          </p:cNvPr>
          <p:cNvSpPr txBox="1"/>
          <p:nvPr/>
        </p:nvSpPr>
        <p:spPr>
          <a:xfrm>
            <a:off x="9601200" y="2840453"/>
            <a:ext cx="598715" cy="307777"/>
          </a:xfrm>
          <a:prstGeom prst="rect">
            <a:avLst/>
          </a:prstGeom>
          <a:noFill/>
          <a:ln w="28575">
            <a:solidFill>
              <a:srgbClr val="FFC000"/>
            </a:solidFill>
          </a:ln>
        </p:spPr>
        <p:txBody>
          <a:bodyPr wrap="square" rtlCol="0">
            <a:spAutoFit/>
          </a:bodyPr>
          <a:lstStyle/>
          <a:p>
            <a:r>
              <a:rPr lang="en-ZA" sz="1400" dirty="0"/>
              <a:t>New</a:t>
            </a:r>
          </a:p>
        </p:txBody>
      </p:sp>
      <p:sp>
        <p:nvSpPr>
          <p:cNvPr id="17" name="TextBox 16">
            <a:extLst>
              <a:ext uri="{FF2B5EF4-FFF2-40B4-BE49-F238E27FC236}">
                <a16:creationId xmlns:a16="http://schemas.microsoft.com/office/drawing/2014/main" id="{EA69B4E2-F96A-21B6-7922-B4946F9B92F1}"/>
              </a:ext>
            </a:extLst>
          </p:cNvPr>
          <p:cNvSpPr txBox="1"/>
          <p:nvPr/>
        </p:nvSpPr>
        <p:spPr>
          <a:xfrm>
            <a:off x="11245136" y="4612454"/>
            <a:ext cx="855156" cy="307777"/>
          </a:xfrm>
          <a:prstGeom prst="rect">
            <a:avLst/>
          </a:prstGeom>
          <a:noFill/>
          <a:ln w="28575">
            <a:solidFill>
              <a:schemeClr val="accent1"/>
            </a:solidFill>
          </a:ln>
        </p:spPr>
        <p:txBody>
          <a:bodyPr wrap="square" rtlCol="0">
            <a:spAutoFit/>
          </a:bodyPr>
          <a:lstStyle/>
          <a:p>
            <a:r>
              <a:rPr lang="en-ZA" sz="1400" dirty="0"/>
              <a:t>Known </a:t>
            </a:r>
          </a:p>
        </p:txBody>
      </p:sp>
    </p:spTree>
    <p:extLst>
      <p:ext uri="{BB962C8B-B14F-4D97-AF65-F5344CB8AC3E}">
        <p14:creationId xmlns:p14="http://schemas.microsoft.com/office/powerpoint/2010/main" val="25509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8" grpId="0">
        <p:bldAsOne/>
      </p:bldGraphic>
      <p:bldP spid="11"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A1CBBAA-6FD6-C537-F75A-D065187462C8}"/>
              </a:ext>
            </a:extLst>
          </p:cNvPr>
          <p:cNvSpPr/>
          <p:nvPr/>
        </p:nvSpPr>
        <p:spPr>
          <a:xfrm>
            <a:off x="8627821" y="3560017"/>
            <a:ext cx="2089577" cy="15484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NCDs in Adulthood</a:t>
            </a:r>
          </a:p>
        </p:txBody>
      </p:sp>
      <p:sp>
        <p:nvSpPr>
          <p:cNvPr id="17" name="Oval 16">
            <a:extLst>
              <a:ext uri="{FF2B5EF4-FFF2-40B4-BE49-F238E27FC236}">
                <a16:creationId xmlns:a16="http://schemas.microsoft.com/office/drawing/2014/main" id="{0EDB5163-A74C-ED34-9EFF-31B4B6B01851}"/>
              </a:ext>
            </a:extLst>
          </p:cNvPr>
          <p:cNvSpPr/>
          <p:nvPr/>
        </p:nvSpPr>
        <p:spPr>
          <a:xfrm>
            <a:off x="8963233" y="2885110"/>
            <a:ext cx="2056838" cy="12134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Postnatal depression</a:t>
            </a:r>
          </a:p>
        </p:txBody>
      </p:sp>
      <p:sp>
        <p:nvSpPr>
          <p:cNvPr id="30" name="Oval 29">
            <a:extLst>
              <a:ext uri="{FF2B5EF4-FFF2-40B4-BE49-F238E27FC236}">
                <a16:creationId xmlns:a16="http://schemas.microsoft.com/office/drawing/2014/main" id="{84F882DC-1E69-D37B-22F8-CF50A3E09485}"/>
              </a:ext>
            </a:extLst>
          </p:cNvPr>
          <p:cNvSpPr/>
          <p:nvPr/>
        </p:nvSpPr>
        <p:spPr>
          <a:xfrm>
            <a:off x="8457746" y="5092272"/>
            <a:ext cx="1818640" cy="12134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err="1"/>
              <a:t>Behav</a:t>
            </a:r>
            <a:r>
              <a:rPr lang="en-ZA" dirty="0"/>
              <a:t>- </a:t>
            </a:r>
            <a:r>
              <a:rPr lang="en-ZA" dirty="0" err="1"/>
              <a:t>ioural</a:t>
            </a:r>
            <a:r>
              <a:rPr lang="en-ZA" dirty="0"/>
              <a:t> Issues</a:t>
            </a:r>
          </a:p>
        </p:txBody>
      </p:sp>
      <p:sp>
        <p:nvSpPr>
          <p:cNvPr id="29" name="Oval 28">
            <a:extLst>
              <a:ext uri="{FF2B5EF4-FFF2-40B4-BE49-F238E27FC236}">
                <a16:creationId xmlns:a16="http://schemas.microsoft.com/office/drawing/2014/main" id="{8E67F4D5-BA77-65F9-2B6C-5B023C83373E}"/>
              </a:ext>
            </a:extLst>
          </p:cNvPr>
          <p:cNvSpPr/>
          <p:nvPr/>
        </p:nvSpPr>
        <p:spPr>
          <a:xfrm>
            <a:off x="7378519" y="5281012"/>
            <a:ext cx="1595120" cy="1463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Bonding</a:t>
            </a:r>
          </a:p>
        </p:txBody>
      </p:sp>
      <p:sp>
        <p:nvSpPr>
          <p:cNvPr id="27" name="Oval 26">
            <a:extLst>
              <a:ext uri="{FF2B5EF4-FFF2-40B4-BE49-F238E27FC236}">
                <a16:creationId xmlns:a16="http://schemas.microsoft.com/office/drawing/2014/main" id="{E239F585-3B2B-C791-D575-1D168E3CCC63}"/>
              </a:ext>
            </a:extLst>
          </p:cNvPr>
          <p:cNvSpPr/>
          <p:nvPr/>
        </p:nvSpPr>
        <p:spPr>
          <a:xfrm>
            <a:off x="9405624" y="806742"/>
            <a:ext cx="2056838" cy="13005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Childhood admissions</a:t>
            </a:r>
          </a:p>
        </p:txBody>
      </p:sp>
      <p:sp>
        <p:nvSpPr>
          <p:cNvPr id="26" name="Oval 25">
            <a:extLst>
              <a:ext uri="{FF2B5EF4-FFF2-40B4-BE49-F238E27FC236}">
                <a16:creationId xmlns:a16="http://schemas.microsoft.com/office/drawing/2014/main" id="{CEA1066D-ABFD-F2FD-74BE-6495BB1B4196}"/>
              </a:ext>
            </a:extLst>
          </p:cNvPr>
          <p:cNvSpPr/>
          <p:nvPr/>
        </p:nvSpPr>
        <p:spPr>
          <a:xfrm>
            <a:off x="5077283" y="2793643"/>
            <a:ext cx="1539288" cy="1463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Coeliac Disease</a:t>
            </a:r>
          </a:p>
        </p:txBody>
      </p:sp>
      <p:sp>
        <p:nvSpPr>
          <p:cNvPr id="25" name="Oval 24">
            <a:extLst>
              <a:ext uri="{FF2B5EF4-FFF2-40B4-BE49-F238E27FC236}">
                <a16:creationId xmlns:a16="http://schemas.microsoft.com/office/drawing/2014/main" id="{9C92F8FE-8E2D-CD4C-3B95-E9F6CF468BAC}"/>
              </a:ext>
            </a:extLst>
          </p:cNvPr>
          <p:cNvSpPr/>
          <p:nvPr/>
        </p:nvSpPr>
        <p:spPr>
          <a:xfrm>
            <a:off x="9649463" y="5790491"/>
            <a:ext cx="1757961" cy="10054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Poor Dentition</a:t>
            </a:r>
          </a:p>
        </p:txBody>
      </p:sp>
      <p:sp>
        <p:nvSpPr>
          <p:cNvPr id="24" name="Oval 23">
            <a:extLst>
              <a:ext uri="{FF2B5EF4-FFF2-40B4-BE49-F238E27FC236}">
                <a16:creationId xmlns:a16="http://schemas.microsoft.com/office/drawing/2014/main" id="{432453E8-6E7C-5546-C0C3-41C8B27640E1}"/>
              </a:ext>
            </a:extLst>
          </p:cNvPr>
          <p:cNvSpPr/>
          <p:nvPr/>
        </p:nvSpPr>
        <p:spPr>
          <a:xfrm>
            <a:off x="6279733" y="923376"/>
            <a:ext cx="2089290" cy="13443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Childhood leukaemia</a:t>
            </a:r>
          </a:p>
        </p:txBody>
      </p:sp>
      <p:sp>
        <p:nvSpPr>
          <p:cNvPr id="23" name="Oval 22">
            <a:extLst>
              <a:ext uri="{FF2B5EF4-FFF2-40B4-BE49-F238E27FC236}">
                <a16:creationId xmlns:a16="http://schemas.microsoft.com/office/drawing/2014/main" id="{5E99EC61-FD6E-C0D8-E48A-B6A264010D1F}"/>
              </a:ext>
            </a:extLst>
          </p:cNvPr>
          <p:cNvSpPr/>
          <p:nvPr/>
        </p:nvSpPr>
        <p:spPr>
          <a:xfrm>
            <a:off x="10522100" y="1665358"/>
            <a:ext cx="1562381" cy="97857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Preterm NEC</a:t>
            </a:r>
          </a:p>
        </p:txBody>
      </p:sp>
      <p:sp>
        <p:nvSpPr>
          <p:cNvPr id="21" name="Oval 20">
            <a:extLst>
              <a:ext uri="{FF2B5EF4-FFF2-40B4-BE49-F238E27FC236}">
                <a16:creationId xmlns:a16="http://schemas.microsoft.com/office/drawing/2014/main" id="{B5B3380C-9EA4-B9CC-36B7-5043B40C39E2}"/>
              </a:ext>
            </a:extLst>
          </p:cNvPr>
          <p:cNvSpPr/>
          <p:nvPr/>
        </p:nvSpPr>
        <p:spPr>
          <a:xfrm>
            <a:off x="10276009" y="3589358"/>
            <a:ext cx="1595120" cy="1463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Chronic Otitis Media</a:t>
            </a:r>
          </a:p>
        </p:txBody>
      </p:sp>
      <p:sp>
        <p:nvSpPr>
          <p:cNvPr id="3" name="Text Placeholder 2">
            <a:extLst>
              <a:ext uri="{FF2B5EF4-FFF2-40B4-BE49-F238E27FC236}">
                <a16:creationId xmlns:a16="http://schemas.microsoft.com/office/drawing/2014/main" id="{B1240B2F-1A86-5E0A-1853-77DE40905D44}"/>
              </a:ext>
            </a:extLst>
          </p:cNvPr>
          <p:cNvSpPr txBox="1">
            <a:spLocks/>
          </p:cNvSpPr>
          <p:nvPr/>
        </p:nvSpPr>
        <p:spPr>
          <a:xfrm>
            <a:off x="2059442" y="14804"/>
            <a:ext cx="10132557" cy="966752"/>
          </a:xfrm>
          <a:prstGeom prst="rect">
            <a:avLst/>
          </a:prstGeom>
          <a:ln w="76200">
            <a:no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ZA" sz="3400" b="1" dirty="0">
                <a:solidFill>
                  <a:schemeClr val="tx2"/>
                </a:solidFill>
                <a:latin typeface="+mj-lt"/>
              </a:rPr>
              <a:t>Supporting Breastfeeding in the context of HIV</a:t>
            </a:r>
          </a:p>
        </p:txBody>
      </p:sp>
      <p:graphicFrame>
        <p:nvGraphicFramePr>
          <p:cNvPr id="6" name="Diagram 5">
            <a:extLst>
              <a:ext uri="{FF2B5EF4-FFF2-40B4-BE49-F238E27FC236}">
                <a16:creationId xmlns:a16="http://schemas.microsoft.com/office/drawing/2014/main" id="{E39DC4C0-23E3-5B6F-352B-80413CCB1557}"/>
              </a:ext>
            </a:extLst>
          </p:cNvPr>
          <p:cNvGraphicFramePr/>
          <p:nvPr>
            <p:extLst>
              <p:ext uri="{D42A27DB-BD31-4B8C-83A1-F6EECF244321}">
                <p14:modId xmlns:p14="http://schemas.microsoft.com/office/powerpoint/2010/main" val="582769265"/>
              </p:ext>
            </p:extLst>
          </p:nvPr>
        </p:nvGraphicFramePr>
        <p:xfrm>
          <a:off x="69059" y="1668784"/>
          <a:ext cx="5098851"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Oval 10">
            <a:extLst>
              <a:ext uri="{FF2B5EF4-FFF2-40B4-BE49-F238E27FC236}">
                <a16:creationId xmlns:a16="http://schemas.microsoft.com/office/drawing/2014/main" id="{5CB98990-1E1F-655F-69EB-493BA38A5302}"/>
              </a:ext>
            </a:extLst>
          </p:cNvPr>
          <p:cNvSpPr/>
          <p:nvPr/>
        </p:nvSpPr>
        <p:spPr>
          <a:xfrm>
            <a:off x="6250939" y="3124927"/>
            <a:ext cx="1901898" cy="16582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err="1"/>
              <a:t>Inad</a:t>
            </a:r>
            <a:r>
              <a:rPr lang="en-ZA" dirty="0"/>
              <a:t>-</a:t>
            </a:r>
          </a:p>
          <a:p>
            <a:pPr algn="ctr"/>
            <a:r>
              <a:rPr lang="en-ZA" dirty="0" err="1"/>
              <a:t>vertent</a:t>
            </a:r>
            <a:r>
              <a:rPr lang="en-ZA" dirty="0"/>
              <a:t> sharing of HIV status</a:t>
            </a:r>
          </a:p>
        </p:txBody>
      </p:sp>
      <p:sp>
        <p:nvSpPr>
          <p:cNvPr id="13" name="Oval 12">
            <a:extLst>
              <a:ext uri="{FF2B5EF4-FFF2-40B4-BE49-F238E27FC236}">
                <a16:creationId xmlns:a16="http://schemas.microsoft.com/office/drawing/2014/main" id="{B55D98D0-E193-DC26-A020-8BD82E68FD5E}"/>
              </a:ext>
            </a:extLst>
          </p:cNvPr>
          <p:cNvSpPr/>
          <p:nvPr/>
        </p:nvSpPr>
        <p:spPr>
          <a:xfrm>
            <a:off x="10472404" y="2579947"/>
            <a:ext cx="1595121" cy="113422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Parental Cancers</a:t>
            </a:r>
          </a:p>
        </p:txBody>
      </p:sp>
      <p:sp>
        <p:nvSpPr>
          <p:cNvPr id="14" name="Oval 13">
            <a:extLst>
              <a:ext uri="{FF2B5EF4-FFF2-40B4-BE49-F238E27FC236}">
                <a16:creationId xmlns:a16="http://schemas.microsoft.com/office/drawing/2014/main" id="{487C23F1-6717-A445-CDCE-AACC7B0857D7}"/>
              </a:ext>
            </a:extLst>
          </p:cNvPr>
          <p:cNvSpPr/>
          <p:nvPr/>
        </p:nvSpPr>
        <p:spPr>
          <a:xfrm>
            <a:off x="5708263" y="1867464"/>
            <a:ext cx="1917057" cy="1463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Parental NCDs (DM, HPT, CVD)</a:t>
            </a:r>
          </a:p>
        </p:txBody>
      </p:sp>
      <p:sp>
        <p:nvSpPr>
          <p:cNvPr id="15" name="Oval 14">
            <a:extLst>
              <a:ext uri="{FF2B5EF4-FFF2-40B4-BE49-F238E27FC236}">
                <a16:creationId xmlns:a16="http://schemas.microsoft.com/office/drawing/2014/main" id="{D098114C-5E88-0F18-7106-53EEC7B661B4}"/>
              </a:ext>
            </a:extLst>
          </p:cNvPr>
          <p:cNvSpPr/>
          <p:nvPr/>
        </p:nvSpPr>
        <p:spPr>
          <a:xfrm>
            <a:off x="7500905" y="4204347"/>
            <a:ext cx="1595120" cy="1463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Obesity in Adult- hood</a:t>
            </a:r>
          </a:p>
        </p:txBody>
      </p:sp>
      <p:sp>
        <p:nvSpPr>
          <p:cNvPr id="16" name="Oval 15">
            <a:extLst>
              <a:ext uri="{FF2B5EF4-FFF2-40B4-BE49-F238E27FC236}">
                <a16:creationId xmlns:a16="http://schemas.microsoft.com/office/drawing/2014/main" id="{88B77D8E-CE10-8092-3A59-F986FEE9A5C4}"/>
              </a:ext>
            </a:extLst>
          </p:cNvPr>
          <p:cNvSpPr/>
          <p:nvPr/>
        </p:nvSpPr>
        <p:spPr>
          <a:xfrm>
            <a:off x="7972502" y="923376"/>
            <a:ext cx="1798320" cy="1463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Social Isolation</a:t>
            </a:r>
          </a:p>
        </p:txBody>
      </p:sp>
      <p:sp>
        <p:nvSpPr>
          <p:cNvPr id="18" name="Oval 17">
            <a:extLst>
              <a:ext uri="{FF2B5EF4-FFF2-40B4-BE49-F238E27FC236}">
                <a16:creationId xmlns:a16="http://schemas.microsoft.com/office/drawing/2014/main" id="{147E2FDC-8325-7DD4-7A8F-057DA70A873C}"/>
              </a:ext>
            </a:extLst>
          </p:cNvPr>
          <p:cNvSpPr/>
          <p:nvPr/>
        </p:nvSpPr>
        <p:spPr>
          <a:xfrm>
            <a:off x="5331183" y="4099693"/>
            <a:ext cx="1595120" cy="1463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SIDS</a:t>
            </a:r>
          </a:p>
        </p:txBody>
      </p:sp>
      <p:sp>
        <p:nvSpPr>
          <p:cNvPr id="19" name="Oval 18">
            <a:extLst>
              <a:ext uri="{FF2B5EF4-FFF2-40B4-BE49-F238E27FC236}">
                <a16:creationId xmlns:a16="http://schemas.microsoft.com/office/drawing/2014/main" id="{6F81E2EF-DFE7-DC50-1CDC-493534B8D22C}"/>
              </a:ext>
            </a:extLst>
          </p:cNvPr>
          <p:cNvSpPr/>
          <p:nvPr/>
        </p:nvSpPr>
        <p:spPr>
          <a:xfrm>
            <a:off x="7708342" y="2743771"/>
            <a:ext cx="1595120" cy="1463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Growth and Develop-</a:t>
            </a:r>
            <a:r>
              <a:rPr lang="en-ZA" dirty="0" err="1"/>
              <a:t>ment</a:t>
            </a:r>
            <a:endParaRPr lang="en-ZA" dirty="0"/>
          </a:p>
        </p:txBody>
      </p:sp>
      <p:sp>
        <p:nvSpPr>
          <p:cNvPr id="20" name="Oval 19">
            <a:extLst>
              <a:ext uri="{FF2B5EF4-FFF2-40B4-BE49-F238E27FC236}">
                <a16:creationId xmlns:a16="http://schemas.microsoft.com/office/drawing/2014/main" id="{AC184506-37A1-20E7-E7FD-5595E230E5DA}"/>
              </a:ext>
            </a:extLst>
          </p:cNvPr>
          <p:cNvSpPr/>
          <p:nvPr/>
        </p:nvSpPr>
        <p:spPr>
          <a:xfrm>
            <a:off x="9770822" y="4747127"/>
            <a:ext cx="1919123" cy="133321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Childhood Asthma/ Eczema</a:t>
            </a:r>
          </a:p>
        </p:txBody>
      </p:sp>
      <p:sp>
        <p:nvSpPr>
          <p:cNvPr id="10" name="Oval 9">
            <a:extLst>
              <a:ext uri="{FF2B5EF4-FFF2-40B4-BE49-F238E27FC236}">
                <a16:creationId xmlns:a16="http://schemas.microsoft.com/office/drawing/2014/main" id="{B8CBEA24-11F0-9CF5-5B84-8BF964ABEA06}"/>
              </a:ext>
            </a:extLst>
          </p:cNvPr>
          <p:cNvSpPr/>
          <p:nvPr/>
        </p:nvSpPr>
        <p:spPr>
          <a:xfrm>
            <a:off x="8970211" y="2030894"/>
            <a:ext cx="1876779" cy="966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Economic Burden</a:t>
            </a:r>
          </a:p>
        </p:txBody>
      </p:sp>
      <p:sp>
        <p:nvSpPr>
          <p:cNvPr id="28" name="Oval 27">
            <a:extLst>
              <a:ext uri="{FF2B5EF4-FFF2-40B4-BE49-F238E27FC236}">
                <a16:creationId xmlns:a16="http://schemas.microsoft.com/office/drawing/2014/main" id="{BAC884C4-4A05-27F4-12DA-EC94D6838033}"/>
              </a:ext>
            </a:extLst>
          </p:cNvPr>
          <p:cNvSpPr/>
          <p:nvPr/>
        </p:nvSpPr>
        <p:spPr>
          <a:xfrm>
            <a:off x="6284245" y="4621901"/>
            <a:ext cx="1595120" cy="1463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Osteo- porosis</a:t>
            </a:r>
          </a:p>
        </p:txBody>
      </p:sp>
      <p:sp>
        <p:nvSpPr>
          <p:cNvPr id="9" name="Oval 8">
            <a:extLst>
              <a:ext uri="{FF2B5EF4-FFF2-40B4-BE49-F238E27FC236}">
                <a16:creationId xmlns:a16="http://schemas.microsoft.com/office/drawing/2014/main" id="{5571A3EF-82C7-25D0-21E4-5CACD55C6B3B}"/>
              </a:ext>
            </a:extLst>
          </p:cNvPr>
          <p:cNvSpPr/>
          <p:nvPr/>
        </p:nvSpPr>
        <p:spPr>
          <a:xfrm>
            <a:off x="7121883" y="1889938"/>
            <a:ext cx="1841350" cy="96604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Under 5 Mortality</a:t>
            </a:r>
          </a:p>
        </p:txBody>
      </p:sp>
    </p:spTree>
    <p:extLst>
      <p:ext uri="{BB962C8B-B14F-4D97-AF65-F5344CB8AC3E}">
        <p14:creationId xmlns:p14="http://schemas.microsoft.com/office/powerpoint/2010/main" val="42940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30" grpId="0" animBg="1"/>
      <p:bldP spid="29" grpId="0" animBg="1"/>
      <p:bldP spid="27" grpId="0" animBg="1"/>
      <p:bldP spid="26" grpId="0" animBg="1"/>
      <p:bldP spid="25" grpId="0" animBg="1"/>
      <p:bldP spid="24" grpId="0" animBg="1"/>
      <p:bldP spid="23" grpId="0" animBg="1"/>
      <p:bldP spid="21" grpId="0" animBg="1"/>
      <p:bldGraphic spid="6" grpId="0">
        <p:bldAsOne/>
      </p:bldGraphic>
      <p:bldP spid="11" grpId="0" animBg="1"/>
      <p:bldP spid="13" grpId="0" animBg="1"/>
      <p:bldP spid="14" grpId="0" animBg="1"/>
      <p:bldP spid="15" grpId="0" animBg="1"/>
      <p:bldP spid="16" grpId="0" animBg="1"/>
      <p:bldP spid="18" grpId="0" animBg="1"/>
      <p:bldP spid="19" grpId="0" animBg="1"/>
      <p:bldP spid="20" grpId="0" animBg="1"/>
      <p:bldP spid="10" grpId="0" animBg="1"/>
      <p:bldP spid="2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12588-AD71-A541-8C67-D48304F18673}"/>
              </a:ext>
            </a:extLst>
          </p:cNvPr>
          <p:cNvSpPr>
            <a:spLocks noGrp="1"/>
          </p:cNvSpPr>
          <p:nvPr>
            <p:ph type="body" sz="quarter" idx="13"/>
          </p:nvPr>
        </p:nvSpPr>
        <p:spPr>
          <a:xfrm>
            <a:off x="442915" y="3104707"/>
            <a:ext cx="5437188" cy="3306726"/>
          </a:xfrm>
        </p:spPr>
        <p:txBody>
          <a:bodyPr>
            <a:normAutofit lnSpcReduction="10000"/>
          </a:bodyPr>
          <a:lstStyle/>
          <a:p>
            <a:pPr marL="342900" indent="-342900">
              <a:buFont typeface="Arial" panose="020B0604020202020204" pitchFamily="34" charset="0"/>
              <a:buChar char="•"/>
            </a:pPr>
            <a:r>
              <a:rPr lang="en-GB" sz="2400" noProof="0" dirty="0"/>
              <a:t>Infants who are HIV-exposed and uninfected have improved childhood outcomes when they are breastfed</a:t>
            </a:r>
          </a:p>
          <a:p>
            <a:pPr marL="342900" indent="-342900">
              <a:buFont typeface="Arial" panose="020B0604020202020204" pitchFamily="34" charset="0"/>
              <a:buChar char="•"/>
            </a:pPr>
            <a:r>
              <a:rPr lang="en-GB" sz="2400" noProof="0" dirty="0"/>
              <a:t>Initiating and sustaining breastfeeding is not always easy</a:t>
            </a:r>
          </a:p>
          <a:p>
            <a:pPr marL="342900" indent="-342900">
              <a:buFont typeface="Arial" panose="020B0604020202020204" pitchFamily="34" charset="0"/>
              <a:buChar char="•"/>
            </a:pPr>
            <a:r>
              <a:rPr lang="en-GB" sz="2400" dirty="0"/>
              <a:t>Peer-led support groups are a model to support breastfeeding for parents living with HIV</a:t>
            </a:r>
            <a:endParaRPr lang="en-GB" sz="2400" noProof="0" dirty="0"/>
          </a:p>
        </p:txBody>
      </p:sp>
      <p:sp>
        <p:nvSpPr>
          <p:cNvPr id="4" name="Title 3">
            <a:extLst>
              <a:ext uri="{FF2B5EF4-FFF2-40B4-BE49-F238E27FC236}">
                <a16:creationId xmlns:a16="http://schemas.microsoft.com/office/drawing/2014/main" id="{4A6D1EF3-464C-2441-9B81-0D92458A9140}"/>
              </a:ext>
            </a:extLst>
          </p:cNvPr>
          <p:cNvSpPr>
            <a:spLocks noGrp="1"/>
          </p:cNvSpPr>
          <p:nvPr>
            <p:ph type="title"/>
          </p:nvPr>
        </p:nvSpPr>
        <p:spPr>
          <a:xfrm>
            <a:off x="357852" y="1440713"/>
            <a:ext cx="5867881" cy="1557668"/>
          </a:xfrm>
        </p:spPr>
        <p:txBody>
          <a:bodyPr>
            <a:noAutofit/>
          </a:bodyPr>
          <a:lstStyle/>
          <a:p>
            <a:r>
              <a:rPr lang="en-GB" sz="3600" noProof="0" dirty="0"/>
              <a:t>Improving Infant Outcomes:</a:t>
            </a:r>
            <a:br>
              <a:rPr lang="en-GB" sz="3600" noProof="0" dirty="0"/>
            </a:br>
            <a:r>
              <a:rPr lang="en-GB" sz="3600" noProof="0" dirty="0"/>
              <a:t>Breastfeeding Support </a:t>
            </a:r>
          </a:p>
        </p:txBody>
      </p:sp>
      <p:sp>
        <p:nvSpPr>
          <p:cNvPr id="5" name="Picture Placeholder 4">
            <a:extLst>
              <a:ext uri="{FF2B5EF4-FFF2-40B4-BE49-F238E27FC236}">
                <a16:creationId xmlns:a16="http://schemas.microsoft.com/office/drawing/2014/main" id="{2A0181B9-74A8-3135-A8F3-A9DFDE003BFF}"/>
              </a:ext>
            </a:extLst>
          </p:cNvPr>
          <p:cNvSpPr>
            <a:spLocks noGrp="1"/>
          </p:cNvSpPr>
          <p:nvPr>
            <p:ph type="pic" sz="quarter" idx="14"/>
          </p:nvPr>
        </p:nvSpPr>
        <p:spPr/>
        <p:txBody>
          <a:bodyPr/>
          <a:lstStyle/>
          <a:p>
            <a:endParaRPr lang="en-ZA"/>
          </a:p>
        </p:txBody>
      </p:sp>
      <p:pic>
        <p:nvPicPr>
          <p:cNvPr id="7" name="Picture 6" descr="A person holding a baby&#10;&#10;Description automatically generated">
            <a:extLst>
              <a:ext uri="{FF2B5EF4-FFF2-40B4-BE49-F238E27FC236}">
                <a16:creationId xmlns:a16="http://schemas.microsoft.com/office/drawing/2014/main" id="{65AE6FA5-B72B-F1C4-4F4D-C6AAB65A1721}"/>
              </a:ext>
            </a:extLst>
          </p:cNvPr>
          <p:cNvPicPr>
            <a:picLocks noChangeAspect="1"/>
          </p:cNvPicPr>
          <p:nvPr/>
        </p:nvPicPr>
        <p:blipFill rotWithShape="1">
          <a:blip r:embed="rId2">
            <a:extLst>
              <a:ext uri="{28A0092B-C50C-407E-A947-70E740481C1C}">
                <a14:useLocalDpi xmlns:a14="http://schemas.microsoft.com/office/drawing/2010/main" val="0"/>
              </a:ext>
            </a:extLst>
          </a:blip>
          <a:srcRect t="9124" r="4701" b="27007"/>
          <a:stretch/>
        </p:blipFill>
        <p:spPr>
          <a:xfrm>
            <a:off x="6310797" y="1122426"/>
            <a:ext cx="4734000" cy="4594374"/>
          </a:xfrm>
          <a:prstGeom prst="rect">
            <a:avLst/>
          </a:prstGeom>
        </p:spPr>
      </p:pic>
      <p:sp>
        <p:nvSpPr>
          <p:cNvPr id="3" name="TextBox 2">
            <a:extLst>
              <a:ext uri="{FF2B5EF4-FFF2-40B4-BE49-F238E27FC236}">
                <a16:creationId xmlns:a16="http://schemas.microsoft.com/office/drawing/2014/main" id="{F9A0F736-D99B-DCB8-A29C-BAF23D63E37E}"/>
              </a:ext>
            </a:extLst>
          </p:cNvPr>
          <p:cNvSpPr txBox="1"/>
          <p:nvPr/>
        </p:nvSpPr>
        <p:spPr>
          <a:xfrm>
            <a:off x="9394370" y="5716800"/>
            <a:ext cx="1338943" cy="276999"/>
          </a:xfrm>
          <a:prstGeom prst="rect">
            <a:avLst/>
          </a:prstGeom>
          <a:noFill/>
        </p:spPr>
        <p:txBody>
          <a:bodyPr wrap="square" rtlCol="0">
            <a:spAutoFit/>
          </a:bodyPr>
          <a:lstStyle/>
          <a:p>
            <a:r>
              <a:rPr lang="en-ZA" sz="1200" dirty="0"/>
              <a:t>Stock image</a:t>
            </a:r>
            <a:endParaRPr lang="en-ZA" dirty="0"/>
          </a:p>
        </p:txBody>
      </p:sp>
    </p:spTree>
    <p:extLst>
      <p:ext uri="{BB962C8B-B14F-4D97-AF65-F5344CB8AC3E}">
        <p14:creationId xmlns:p14="http://schemas.microsoft.com/office/powerpoint/2010/main" val="2033570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5CD540-13DF-4440-8FFD-EFD90B0F981A}"/>
              </a:ext>
            </a:extLst>
          </p:cNvPr>
          <p:cNvSpPr>
            <a:spLocks noGrp="1"/>
          </p:cNvSpPr>
          <p:nvPr>
            <p:ph sz="quarter" idx="13"/>
          </p:nvPr>
        </p:nvSpPr>
        <p:spPr>
          <a:xfrm>
            <a:off x="150348" y="2082343"/>
            <a:ext cx="6630165" cy="4410039"/>
          </a:xfrm>
        </p:spPr>
        <p:txBody>
          <a:bodyPr>
            <a:normAutofit fontScale="85000" lnSpcReduction="10000"/>
          </a:bodyPr>
          <a:lstStyle/>
          <a:p>
            <a:pPr marL="342900" indent="-342900">
              <a:buFont typeface="Arial" panose="020B0604020202020204" pitchFamily="34" charset="0"/>
              <a:buChar char="•"/>
            </a:pPr>
            <a:r>
              <a:rPr lang="en-GB" dirty="0"/>
              <a:t>Trained peer counsellor/mentor mother facilitates</a:t>
            </a:r>
          </a:p>
          <a:p>
            <a:pPr marL="342900" indent="-342900">
              <a:buFont typeface="Arial" panose="020B0604020202020204" pitchFamily="34" charset="0"/>
              <a:buChar char="•"/>
            </a:pPr>
            <a:r>
              <a:rPr lang="en-GB" noProof="0" dirty="0"/>
              <a:t>Mother-infant pair (MIP) recruited at day 3, week 6 or week 10 well-baby visit</a:t>
            </a:r>
          </a:p>
          <a:p>
            <a:pPr marL="342900" indent="-342900">
              <a:buFont typeface="Arial" panose="020B0604020202020204" pitchFamily="34" charset="0"/>
              <a:buChar char="•"/>
            </a:pPr>
            <a:r>
              <a:rPr lang="en-GB" dirty="0"/>
              <a:t>Integrated mother/baby care:</a:t>
            </a:r>
          </a:p>
          <a:p>
            <a:pPr marL="702900" lvl="1" indent="-342900">
              <a:buClr>
                <a:schemeClr val="accent1"/>
              </a:buClr>
              <a:buFont typeface="Wingdings" panose="05000000000000000000" pitchFamily="2" charset="2"/>
              <a:buChar char="v"/>
            </a:pPr>
            <a:r>
              <a:rPr lang="en-GB" sz="2000" noProof="0" dirty="0"/>
              <a:t>Maternal </a:t>
            </a:r>
            <a:r>
              <a:rPr lang="en-GB" sz="2000" dirty="0"/>
              <a:t>v</a:t>
            </a:r>
            <a:r>
              <a:rPr lang="en-GB" sz="2000" noProof="0" dirty="0" err="1"/>
              <a:t>iral</a:t>
            </a:r>
            <a:r>
              <a:rPr lang="en-GB" sz="2000" noProof="0" dirty="0"/>
              <a:t> load monitoring</a:t>
            </a:r>
          </a:p>
          <a:p>
            <a:pPr marL="702900" lvl="1" indent="-342900">
              <a:buClr>
                <a:schemeClr val="accent1"/>
              </a:buClr>
              <a:buFont typeface="Wingdings" panose="05000000000000000000" pitchFamily="2" charset="2"/>
              <a:buChar char="v"/>
            </a:pPr>
            <a:r>
              <a:rPr lang="en-GB" sz="2000" noProof="0" dirty="0"/>
              <a:t>Breastfeeding support</a:t>
            </a:r>
          </a:p>
          <a:p>
            <a:pPr marL="702900" lvl="1" indent="-342900">
              <a:buClr>
                <a:schemeClr val="accent1"/>
              </a:buClr>
              <a:buFont typeface="Wingdings" panose="05000000000000000000" pitchFamily="2" charset="2"/>
              <a:buChar char="v"/>
            </a:pPr>
            <a:r>
              <a:rPr lang="en-GB" sz="2000" dirty="0"/>
              <a:t>Peer-driven mental health support</a:t>
            </a:r>
            <a:endParaRPr lang="en-GB" sz="2000" noProof="0" dirty="0"/>
          </a:p>
          <a:p>
            <a:pPr marL="702900" lvl="1" indent="-342900">
              <a:buClr>
                <a:schemeClr val="accent1"/>
              </a:buClr>
              <a:buFont typeface="Wingdings" panose="05000000000000000000" pitchFamily="2" charset="2"/>
              <a:buChar char="v"/>
            </a:pPr>
            <a:r>
              <a:rPr lang="en-GB" sz="2000" dirty="0"/>
              <a:t>Reliable post-partum contraception (family spacing)</a:t>
            </a:r>
          </a:p>
          <a:p>
            <a:pPr marL="702900" lvl="1" indent="-342900">
              <a:buClr>
                <a:srgbClr val="FFC000"/>
              </a:buClr>
              <a:buFont typeface="Wingdings" panose="05000000000000000000" pitchFamily="2" charset="2"/>
              <a:buChar char="v"/>
            </a:pPr>
            <a:r>
              <a:rPr lang="en-GB" sz="2000" dirty="0"/>
              <a:t>Infant testing</a:t>
            </a:r>
          </a:p>
          <a:p>
            <a:pPr marL="702900" lvl="1" indent="-342900">
              <a:buClr>
                <a:srgbClr val="FFC000"/>
              </a:buClr>
              <a:buFont typeface="Wingdings" panose="05000000000000000000" pitchFamily="2" charset="2"/>
              <a:buChar char="v"/>
            </a:pPr>
            <a:r>
              <a:rPr lang="en-GB" sz="2000" noProof="0" dirty="0"/>
              <a:t>Immunisations</a:t>
            </a:r>
          </a:p>
          <a:p>
            <a:pPr marL="702900" lvl="1" indent="-342900">
              <a:buClr>
                <a:srgbClr val="FFC000"/>
              </a:buClr>
              <a:buFont typeface="Wingdings" panose="05000000000000000000" pitchFamily="2" charset="2"/>
              <a:buChar char="v"/>
            </a:pPr>
            <a:r>
              <a:rPr lang="en-GB" sz="2000" noProof="0" dirty="0"/>
              <a:t>Basic early childhood development (ECD) screening</a:t>
            </a:r>
          </a:p>
          <a:p>
            <a:pPr marL="702900" lvl="1" indent="-342900">
              <a:buClr>
                <a:srgbClr val="FFC000"/>
              </a:buClr>
              <a:buFont typeface="Wingdings" panose="05000000000000000000" pitchFamily="2" charset="2"/>
              <a:buChar char="v"/>
            </a:pPr>
            <a:r>
              <a:rPr lang="en-GB" sz="2000" noProof="0" dirty="0"/>
              <a:t>Basic nutrition screening</a:t>
            </a:r>
          </a:p>
          <a:p>
            <a:pPr marL="702900" lvl="1" indent="-342900">
              <a:buClr>
                <a:srgbClr val="FF0000"/>
              </a:buClr>
              <a:buFont typeface="Wingdings" panose="05000000000000000000" pitchFamily="2" charset="2"/>
              <a:buChar char="v"/>
            </a:pPr>
            <a:r>
              <a:rPr lang="en-GB" sz="2000" dirty="0"/>
              <a:t>Referral to community-based organisations (where available) that support maternal-infant bonding e.g. Flourish, </a:t>
            </a:r>
            <a:r>
              <a:rPr lang="en-GB" sz="2000" dirty="0" err="1"/>
              <a:t>ububele</a:t>
            </a:r>
            <a:endParaRPr lang="en-GB" sz="2000" noProof="0" dirty="0"/>
          </a:p>
        </p:txBody>
      </p:sp>
      <p:sp>
        <p:nvSpPr>
          <p:cNvPr id="4" name="Text Placeholder 3">
            <a:extLst>
              <a:ext uri="{FF2B5EF4-FFF2-40B4-BE49-F238E27FC236}">
                <a16:creationId xmlns:a16="http://schemas.microsoft.com/office/drawing/2014/main" id="{F13725DA-F81C-C741-8279-C9F4F58D2445}"/>
              </a:ext>
            </a:extLst>
          </p:cNvPr>
          <p:cNvSpPr>
            <a:spLocks noGrp="1"/>
          </p:cNvSpPr>
          <p:nvPr>
            <p:ph type="body" sz="quarter" idx="15"/>
          </p:nvPr>
        </p:nvSpPr>
        <p:spPr>
          <a:xfrm>
            <a:off x="442913" y="1647031"/>
            <a:ext cx="5437187" cy="295238"/>
          </a:xfrm>
        </p:spPr>
        <p:txBody>
          <a:bodyPr>
            <a:normAutofit lnSpcReduction="10000"/>
          </a:bodyPr>
          <a:lstStyle/>
          <a:p>
            <a:r>
              <a:rPr lang="en-GB" sz="2400" noProof="0" dirty="0"/>
              <a:t>Model Components</a:t>
            </a:r>
          </a:p>
        </p:txBody>
      </p:sp>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a:xfrm>
            <a:off x="2998381" y="234873"/>
            <a:ext cx="8931349" cy="1257340"/>
          </a:xfrm>
        </p:spPr>
        <p:txBody>
          <a:bodyPr>
            <a:normAutofit/>
          </a:bodyPr>
          <a:lstStyle/>
          <a:p>
            <a:r>
              <a:rPr lang="en-GB" noProof="0" dirty="0"/>
              <a:t>An Adapted Post-Natal Club Model</a:t>
            </a:r>
          </a:p>
        </p:txBody>
      </p:sp>
      <p:grpSp>
        <p:nvGrpSpPr>
          <p:cNvPr id="11" name="Group 10">
            <a:extLst>
              <a:ext uri="{FF2B5EF4-FFF2-40B4-BE49-F238E27FC236}">
                <a16:creationId xmlns:a16="http://schemas.microsoft.com/office/drawing/2014/main" id="{7146F45E-272E-26BC-42E9-0CE28E833161}"/>
              </a:ext>
            </a:extLst>
          </p:cNvPr>
          <p:cNvGrpSpPr/>
          <p:nvPr/>
        </p:nvGrpSpPr>
        <p:grpSpPr>
          <a:xfrm>
            <a:off x="6810452" y="1089960"/>
            <a:ext cx="5075568" cy="3430969"/>
            <a:chOff x="8173937" y="1452810"/>
            <a:chExt cx="5075568" cy="3430969"/>
          </a:xfrm>
        </p:grpSpPr>
        <p:grpSp>
          <p:nvGrpSpPr>
            <p:cNvPr id="37" name="Group 36">
              <a:extLst>
                <a:ext uri="{FF2B5EF4-FFF2-40B4-BE49-F238E27FC236}">
                  <a16:creationId xmlns:a16="http://schemas.microsoft.com/office/drawing/2014/main" id="{60548BC2-068A-2BC1-D27F-BEDBA89B1697}"/>
                </a:ext>
              </a:extLst>
            </p:cNvPr>
            <p:cNvGrpSpPr/>
            <p:nvPr/>
          </p:nvGrpSpPr>
          <p:grpSpPr>
            <a:xfrm>
              <a:off x="8173937" y="1452810"/>
              <a:ext cx="5075568" cy="3430969"/>
              <a:chOff x="4132556" y="4078225"/>
              <a:chExt cx="4014748" cy="2512488"/>
            </a:xfrm>
          </p:grpSpPr>
          <p:pic>
            <p:nvPicPr>
              <p:cNvPr id="16" name="Picture 15">
                <a:extLst>
                  <a:ext uri="{FF2B5EF4-FFF2-40B4-BE49-F238E27FC236}">
                    <a16:creationId xmlns:a16="http://schemas.microsoft.com/office/drawing/2014/main" id="{5E5B8369-19C2-1A1E-23FD-0040E6EBDB4D}"/>
                  </a:ext>
                </a:extLst>
              </p:cNvPr>
              <p:cNvPicPr>
                <a:picLocks noChangeAspect="1"/>
              </p:cNvPicPr>
              <p:nvPr/>
            </p:nvPicPr>
            <p:blipFill>
              <a:blip r:embed="rId3"/>
              <a:stretch>
                <a:fillRect/>
              </a:stretch>
            </p:blipFill>
            <p:spPr>
              <a:xfrm>
                <a:off x="4132556" y="4078225"/>
                <a:ext cx="4014748" cy="2512488"/>
              </a:xfrm>
              <a:prstGeom prst="rect">
                <a:avLst/>
              </a:prstGeom>
            </p:spPr>
          </p:pic>
          <mc:AlternateContent xmlns:mc="http://schemas.openxmlformats.org/markup-compatibility/2006" xmlns:p14="http://schemas.microsoft.com/office/powerpoint/2010/main">
            <mc:Choice Requires="p14">
              <p:contentPart p14:bwMode="auto" r:id="rId4">
                <p14:nvContentPartPr>
                  <p14:cNvPr id="24" name="Ink 23">
                    <a:extLst>
                      <a:ext uri="{FF2B5EF4-FFF2-40B4-BE49-F238E27FC236}">
                        <a16:creationId xmlns:a16="http://schemas.microsoft.com/office/drawing/2014/main" id="{B6056BBC-357F-6B89-1C77-E0D44EB2B33D}"/>
                      </a:ext>
                    </a:extLst>
                  </p14:cNvPr>
                  <p14:cNvContentPartPr/>
                  <p14:nvPr/>
                </p14:nvContentPartPr>
                <p14:xfrm>
                  <a:off x="4407480" y="5111424"/>
                  <a:ext cx="360" cy="360"/>
                </p14:xfrm>
              </p:contentPart>
            </mc:Choice>
            <mc:Fallback xmlns="">
              <p:pic>
                <p:nvPicPr>
                  <p:cNvPr id="24" name="Ink 23">
                    <a:extLst>
                      <a:ext uri="{FF2B5EF4-FFF2-40B4-BE49-F238E27FC236}">
                        <a16:creationId xmlns:a16="http://schemas.microsoft.com/office/drawing/2014/main" id="{B6056BBC-357F-6B89-1C77-E0D44EB2B33D}"/>
                      </a:ext>
                    </a:extLst>
                  </p:cNvPr>
                  <p:cNvPicPr/>
                  <p:nvPr/>
                </p:nvPicPr>
                <p:blipFill>
                  <a:blip r:embed="rId5"/>
                  <a:stretch>
                    <a:fillRect/>
                  </a:stretch>
                </p:blipFill>
                <p:spPr>
                  <a:xfrm>
                    <a:off x="4353480" y="5003424"/>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Ink 24">
                    <a:extLst>
                      <a:ext uri="{FF2B5EF4-FFF2-40B4-BE49-F238E27FC236}">
                        <a16:creationId xmlns:a16="http://schemas.microsoft.com/office/drawing/2014/main" id="{09E3C36D-27AD-496E-9ECA-1C6A5223B530}"/>
                      </a:ext>
                    </a:extLst>
                  </p14:cNvPr>
                  <p14:cNvContentPartPr/>
                  <p14:nvPr/>
                </p14:nvContentPartPr>
                <p14:xfrm>
                  <a:off x="4443480" y="5147784"/>
                  <a:ext cx="360" cy="360"/>
                </p14:xfrm>
              </p:contentPart>
            </mc:Choice>
            <mc:Fallback xmlns="">
              <p:pic>
                <p:nvPicPr>
                  <p:cNvPr id="25" name="Ink 24">
                    <a:extLst>
                      <a:ext uri="{FF2B5EF4-FFF2-40B4-BE49-F238E27FC236}">
                        <a16:creationId xmlns:a16="http://schemas.microsoft.com/office/drawing/2014/main" id="{09E3C36D-27AD-496E-9ECA-1C6A5223B530}"/>
                      </a:ext>
                    </a:extLst>
                  </p:cNvPr>
                  <p:cNvPicPr/>
                  <p:nvPr/>
                </p:nvPicPr>
                <p:blipFill>
                  <a:blip r:embed="rId5"/>
                  <a:stretch>
                    <a:fillRect/>
                  </a:stretch>
                </p:blipFill>
                <p:spPr>
                  <a:xfrm>
                    <a:off x="4389480" y="5040144"/>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Ink 25">
                    <a:extLst>
                      <a:ext uri="{FF2B5EF4-FFF2-40B4-BE49-F238E27FC236}">
                        <a16:creationId xmlns:a16="http://schemas.microsoft.com/office/drawing/2014/main" id="{D74C5CC9-42B9-00D7-5F13-8384144ECA8F}"/>
                      </a:ext>
                    </a:extLst>
                  </p14:cNvPr>
                  <p14:cNvContentPartPr/>
                  <p14:nvPr/>
                </p14:nvContentPartPr>
                <p14:xfrm>
                  <a:off x="4827600" y="4873464"/>
                  <a:ext cx="360" cy="360"/>
                </p14:xfrm>
              </p:contentPart>
            </mc:Choice>
            <mc:Fallback xmlns="">
              <p:pic>
                <p:nvPicPr>
                  <p:cNvPr id="26" name="Ink 25">
                    <a:extLst>
                      <a:ext uri="{FF2B5EF4-FFF2-40B4-BE49-F238E27FC236}">
                        <a16:creationId xmlns:a16="http://schemas.microsoft.com/office/drawing/2014/main" id="{D74C5CC9-42B9-00D7-5F13-8384144ECA8F}"/>
                      </a:ext>
                    </a:extLst>
                  </p:cNvPr>
                  <p:cNvPicPr/>
                  <p:nvPr/>
                </p:nvPicPr>
                <p:blipFill>
                  <a:blip r:embed="rId5"/>
                  <a:stretch>
                    <a:fillRect/>
                  </a:stretch>
                </p:blipFill>
                <p:spPr>
                  <a:xfrm>
                    <a:off x="4773600" y="4765464"/>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4EC9C960-1832-56DD-F8F9-9F0C8103D951}"/>
                      </a:ext>
                    </a:extLst>
                  </p14:cNvPr>
                  <p14:cNvContentPartPr/>
                  <p14:nvPr/>
                </p14:nvContentPartPr>
                <p14:xfrm>
                  <a:off x="5961600" y="4755024"/>
                  <a:ext cx="360" cy="360"/>
                </p14:xfrm>
              </p:contentPart>
            </mc:Choice>
            <mc:Fallback xmlns="">
              <p:pic>
                <p:nvPicPr>
                  <p:cNvPr id="27" name="Ink 26">
                    <a:extLst>
                      <a:ext uri="{FF2B5EF4-FFF2-40B4-BE49-F238E27FC236}">
                        <a16:creationId xmlns:a16="http://schemas.microsoft.com/office/drawing/2014/main" id="{4EC9C960-1832-56DD-F8F9-9F0C8103D951}"/>
                      </a:ext>
                    </a:extLst>
                  </p:cNvPr>
                  <p:cNvPicPr/>
                  <p:nvPr/>
                </p:nvPicPr>
                <p:blipFill>
                  <a:blip r:embed="rId5"/>
                  <a:stretch>
                    <a:fillRect/>
                  </a:stretch>
                </p:blipFill>
                <p:spPr>
                  <a:xfrm>
                    <a:off x="5907600" y="4647024"/>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Ink 27">
                    <a:extLst>
                      <a:ext uri="{FF2B5EF4-FFF2-40B4-BE49-F238E27FC236}">
                        <a16:creationId xmlns:a16="http://schemas.microsoft.com/office/drawing/2014/main" id="{A7F7DDEF-59C9-9189-D317-0F75D48CFC73}"/>
                      </a:ext>
                    </a:extLst>
                  </p14:cNvPr>
                  <p14:cNvContentPartPr/>
                  <p14:nvPr/>
                </p14:nvContentPartPr>
                <p14:xfrm>
                  <a:off x="6510600" y="4782384"/>
                  <a:ext cx="360" cy="360"/>
                </p14:xfrm>
              </p:contentPart>
            </mc:Choice>
            <mc:Fallback xmlns="">
              <p:pic>
                <p:nvPicPr>
                  <p:cNvPr id="28" name="Ink 27">
                    <a:extLst>
                      <a:ext uri="{FF2B5EF4-FFF2-40B4-BE49-F238E27FC236}">
                        <a16:creationId xmlns:a16="http://schemas.microsoft.com/office/drawing/2014/main" id="{A7F7DDEF-59C9-9189-D317-0F75D48CFC73}"/>
                      </a:ext>
                    </a:extLst>
                  </p:cNvPr>
                  <p:cNvPicPr/>
                  <p:nvPr/>
                </p:nvPicPr>
                <p:blipFill>
                  <a:blip r:embed="rId5"/>
                  <a:stretch>
                    <a:fillRect/>
                  </a:stretch>
                </p:blipFill>
                <p:spPr>
                  <a:xfrm>
                    <a:off x="6456600" y="4674744"/>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Ink 28">
                    <a:extLst>
                      <a:ext uri="{FF2B5EF4-FFF2-40B4-BE49-F238E27FC236}">
                        <a16:creationId xmlns:a16="http://schemas.microsoft.com/office/drawing/2014/main" id="{B4DC02CB-CAC2-D672-444F-1DEF10450482}"/>
                      </a:ext>
                    </a:extLst>
                  </p14:cNvPr>
                  <p14:cNvContentPartPr/>
                  <p14:nvPr/>
                </p14:nvContentPartPr>
                <p14:xfrm>
                  <a:off x="6491880" y="4755024"/>
                  <a:ext cx="360" cy="360"/>
                </p14:xfrm>
              </p:contentPart>
            </mc:Choice>
            <mc:Fallback xmlns="">
              <p:pic>
                <p:nvPicPr>
                  <p:cNvPr id="29" name="Ink 28">
                    <a:extLst>
                      <a:ext uri="{FF2B5EF4-FFF2-40B4-BE49-F238E27FC236}">
                        <a16:creationId xmlns:a16="http://schemas.microsoft.com/office/drawing/2014/main" id="{B4DC02CB-CAC2-D672-444F-1DEF10450482}"/>
                      </a:ext>
                    </a:extLst>
                  </p:cNvPr>
                  <p:cNvPicPr/>
                  <p:nvPr/>
                </p:nvPicPr>
                <p:blipFill>
                  <a:blip r:embed="rId5"/>
                  <a:stretch>
                    <a:fillRect/>
                  </a:stretch>
                </p:blipFill>
                <p:spPr>
                  <a:xfrm>
                    <a:off x="6438240" y="4647024"/>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Ink 29">
                    <a:extLst>
                      <a:ext uri="{FF2B5EF4-FFF2-40B4-BE49-F238E27FC236}">
                        <a16:creationId xmlns:a16="http://schemas.microsoft.com/office/drawing/2014/main" id="{AE4FC199-6CFB-7CB8-F013-42A51A1631D5}"/>
                      </a:ext>
                    </a:extLst>
                  </p14:cNvPr>
                  <p14:cNvContentPartPr/>
                  <p14:nvPr/>
                </p14:nvContentPartPr>
                <p14:xfrm>
                  <a:off x="6034680" y="4727304"/>
                  <a:ext cx="360" cy="360"/>
                </p14:xfrm>
              </p:contentPart>
            </mc:Choice>
            <mc:Fallback xmlns="">
              <p:pic>
                <p:nvPicPr>
                  <p:cNvPr id="30" name="Ink 29">
                    <a:extLst>
                      <a:ext uri="{FF2B5EF4-FFF2-40B4-BE49-F238E27FC236}">
                        <a16:creationId xmlns:a16="http://schemas.microsoft.com/office/drawing/2014/main" id="{AE4FC199-6CFB-7CB8-F013-42A51A1631D5}"/>
                      </a:ext>
                    </a:extLst>
                  </p:cNvPr>
                  <p:cNvPicPr/>
                  <p:nvPr/>
                </p:nvPicPr>
                <p:blipFill>
                  <a:blip r:embed="rId5"/>
                  <a:stretch>
                    <a:fillRect/>
                  </a:stretch>
                </p:blipFill>
                <p:spPr>
                  <a:xfrm>
                    <a:off x="5980680" y="4619304"/>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Ink 30">
                    <a:extLst>
                      <a:ext uri="{FF2B5EF4-FFF2-40B4-BE49-F238E27FC236}">
                        <a16:creationId xmlns:a16="http://schemas.microsoft.com/office/drawing/2014/main" id="{E85EFD1A-A6FC-FA05-4C0B-619E8A5646E4}"/>
                      </a:ext>
                    </a:extLst>
                  </p14:cNvPr>
                  <p14:cNvContentPartPr/>
                  <p14:nvPr/>
                </p14:nvContentPartPr>
                <p14:xfrm>
                  <a:off x="7242120" y="4873464"/>
                  <a:ext cx="360" cy="360"/>
                </p14:xfrm>
              </p:contentPart>
            </mc:Choice>
            <mc:Fallback xmlns="">
              <p:pic>
                <p:nvPicPr>
                  <p:cNvPr id="31" name="Ink 30">
                    <a:extLst>
                      <a:ext uri="{FF2B5EF4-FFF2-40B4-BE49-F238E27FC236}">
                        <a16:creationId xmlns:a16="http://schemas.microsoft.com/office/drawing/2014/main" id="{E85EFD1A-A6FC-FA05-4C0B-619E8A5646E4}"/>
                      </a:ext>
                    </a:extLst>
                  </p:cNvPr>
                  <p:cNvPicPr/>
                  <p:nvPr/>
                </p:nvPicPr>
                <p:blipFill>
                  <a:blip r:embed="rId5"/>
                  <a:stretch>
                    <a:fillRect/>
                  </a:stretch>
                </p:blipFill>
                <p:spPr>
                  <a:xfrm>
                    <a:off x="7188120" y="4765464"/>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a:extLst>
                      <a:ext uri="{FF2B5EF4-FFF2-40B4-BE49-F238E27FC236}">
                        <a16:creationId xmlns:a16="http://schemas.microsoft.com/office/drawing/2014/main" id="{2889EEED-F45D-8699-94CE-0586068CB38A}"/>
                      </a:ext>
                    </a:extLst>
                  </p14:cNvPr>
                  <p14:cNvContentPartPr/>
                  <p14:nvPr/>
                </p14:nvContentPartPr>
                <p14:xfrm>
                  <a:off x="7287480" y="4828104"/>
                  <a:ext cx="360" cy="360"/>
                </p14:xfrm>
              </p:contentPart>
            </mc:Choice>
            <mc:Fallback xmlns="">
              <p:pic>
                <p:nvPicPr>
                  <p:cNvPr id="32" name="Ink 31">
                    <a:extLst>
                      <a:ext uri="{FF2B5EF4-FFF2-40B4-BE49-F238E27FC236}">
                        <a16:creationId xmlns:a16="http://schemas.microsoft.com/office/drawing/2014/main" id="{2889EEED-F45D-8699-94CE-0586068CB38A}"/>
                      </a:ext>
                    </a:extLst>
                  </p:cNvPr>
                  <p:cNvPicPr/>
                  <p:nvPr/>
                </p:nvPicPr>
                <p:blipFill>
                  <a:blip r:embed="rId5"/>
                  <a:stretch>
                    <a:fillRect/>
                  </a:stretch>
                </p:blipFill>
                <p:spPr>
                  <a:xfrm>
                    <a:off x="7233480" y="4720104"/>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3" name="Ink 32">
                    <a:extLst>
                      <a:ext uri="{FF2B5EF4-FFF2-40B4-BE49-F238E27FC236}">
                        <a16:creationId xmlns:a16="http://schemas.microsoft.com/office/drawing/2014/main" id="{10B8E3B1-CC50-E4BE-6B89-ABA60E56F335}"/>
                      </a:ext>
                    </a:extLst>
                  </p14:cNvPr>
                  <p14:cNvContentPartPr/>
                  <p14:nvPr/>
                </p14:nvContentPartPr>
                <p14:xfrm>
                  <a:off x="7918560" y="4964904"/>
                  <a:ext cx="360" cy="360"/>
                </p14:xfrm>
              </p:contentPart>
            </mc:Choice>
            <mc:Fallback xmlns="">
              <p:pic>
                <p:nvPicPr>
                  <p:cNvPr id="33" name="Ink 32">
                    <a:extLst>
                      <a:ext uri="{FF2B5EF4-FFF2-40B4-BE49-F238E27FC236}">
                        <a16:creationId xmlns:a16="http://schemas.microsoft.com/office/drawing/2014/main" id="{10B8E3B1-CC50-E4BE-6B89-ABA60E56F335}"/>
                      </a:ext>
                    </a:extLst>
                  </p:cNvPr>
                  <p:cNvPicPr/>
                  <p:nvPr/>
                </p:nvPicPr>
                <p:blipFill>
                  <a:blip r:embed="rId5"/>
                  <a:stretch>
                    <a:fillRect/>
                  </a:stretch>
                </p:blipFill>
                <p:spPr>
                  <a:xfrm>
                    <a:off x="7864560" y="4856904"/>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4" name="Ink 33">
                    <a:extLst>
                      <a:ext uri="{FF2B5EF4-FFF2-40B4-BE49-F238E27FC236}">
                        <a16:creationId xmlns:a16="http://schemas.microsoft.com/office/drawing/2014/main" id="{3474DCAD-D38F-81A8-5E5A-62E1588A76BC}"/>
                      </a:ext>
                    </a:extLst>
                  </p14:cNvPr>
                  <p14:cNvContentPartPr/>
                  <p14:nvPr/>
                </p14:nvContentPartPr>
                <p14:xfrm>
                  <a:off x="7973640" y="4964904"/>
                  <a:ext cx="360" cy="360"/>
                </p14:xfrm>
              </p:contentPart>
            </mc:Choice>
            <mc:Fallback xmlns="">
              <p:pic>
                <p:nvPicPr>
                  <p:cNvPr id="34" name="Ink 33">
                    <a:extLst>
                      <a:ext uri="{FF2B5EF4-FFF2-40B4-BE49-F238E27FC236}">
                        <a16:creationId xmlns:a16="http://schemas.microsoft.com/office/drawing/2014/main" id="{3474DCAD-D38F-81A8-5E5A-62E1588A76BC}"/>
                      </a:ext>
                    </a:extLst>
                  </p:cNvPr>
                  <p:cNvPicPr/>
                  <p:nvPr/>
                </p:nvPicPr>
                <p:blipFill>
                  <a:blip r:embed="rId5"/>
                  <a:stretch>
                    <a:fillRect/>
                  </a:stretch>
                </p:blipFill>
                <p:spPr>
                  <a:xfrm>
                    <a:off x="7919640" y="4856904"/>
                    <a:ext cx="108000" cy="216000"/>
                  </a:xfrm>
                  <a:prstGeom prst="rect">
                    <a:avLst/>
                  </a:prstGeom>
                </p:spPr>
              </p:pic>
            </mc:Fallback>
          </mc:AlternateContent>
        </p:grpSp>
        <p:grpSp>
          <p:nvGrpSpPr>
            <p:cNvPr id="10" name="Group 9">
              <a:extLst>
                <a:ext uri="{FF2B5EF4-FFF2-40B4-BE49-F238E27FC236}">
                  <a16:creationId xmlns:a16="http://schemas.microsoft.com/office/drawing/2014/main" id="{84D0C6FE-DC7C-98E7-C347-D0D37D87E98C}"/>
                </a:ext>
              </a:extLst>
            </p:cNvPr>
            <p:cNvGrpSpPr/>
            <p:nvPr/>
          </p:nvGrpSpPr>
          <p:grpSpPr>
            <a:xfrm>
              <a:off x="12162944" y="2817543"/>
              <a:ext cx="147193" cy="5327"/>
              <a:chOff x="7081016" y="4267262"/>
              <a:chExt cx="147193" cy="5327"/>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906E575D-2E77-6030-C913-1E15694AED65}"/>
                      </a:ext>
                    </a:extLst>
                  </p14:cNvPr>
                  <p14:cNvContentPartPr/>
                  <p14:nvPr/>
                </p14:nvContentPartPr>
                <p14:xfrm>
                  <a:off x="7227849" y="4267262"/>
                  <a:ext cx="360" cy="360"/>
                </p14:xfrm>
              </p:contentPart>
            </mc:Choice>
            <mc:Fallback xmlns="">
              <p:pic>
                <p:nvPicPr>
                  <p:cNvPr id="14" name="Ink 13">
                    <a:extLst>
                      <a:ext uri="{FF2B5EF4-FFF2-40B4-BE49-F238E27FC236}">
                        <a16:creationId xmlns:a16="http://schemas.microsoft.com/office/drawing/2014/main" id="{906E575D-2E77-6030-C913-1E15694AED65}"/>
                      </a:ext>
                    </a:extLst>
                  </p:cNvPr>
                  <p:cNvPicPr/>
                  <p:nvPr/>
                </p:nvPicPr>
                <p:blipFill>
                  <a:blip r:embed="rId17"/>
                  <a:stretch>
                    <a:fillRect/>
                  </a:stretch>
                </p:blipFill>
                <p:spPr>
                  <a:xfrm>
                    <a:off x="7173849" y="415926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9EDE742A-B484-4BF4-7E6D-09D0C838F72C}"/>
                      </a:ext>
                    </a:extLst>
                  </p14:cNvPr>
                  <p14:cNvContentPartPr/>
                  <p14:nvPr/>
                </p14:nvContentPartPr>
                <p14:xfrm>
                  <a:off x="7081016" y="4272229"/>
                  <a:ext cx="360" cy="360"/>
                </p14:xfrm>
              </p:contentPart>
            </mc:Choice>
            <mc:Fallback xmlns="">
              <p:pic>
                <p:nvPicPr>
                  <p:cNvPr id="17" name="Ink 16">
                    <a:extLst>
                      <a:ext uri="{FF2B5EF4-FFF2-40B4-BE49-F238E27FC236}">
                        <a16:creationId xmlns:a16="http://schemas.microsoft.com/office/drawing/2014/main" id="{9EDE742A-B484-4BF4-7E6D-09D0C838F72C}"/>
                      </a:ext>
                    </a:extLst>
                  </p:cNvPr>
                  <p:cNvPicPr/>
                  <p:nvPr/>
                </p:nvPicPr>
                <p:blipFill>
                  <a:blip r:embed="rId17"/>
                  <a:stretch>
                    <a:fillRect/>
                  </a:stretch>
                </p:blipFill>
                <p:spPr>
                  <a:xfrm>
                    <a:off x="7027016" y="4164229"/>
                    <a:ext cx="108000" cy="2160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4DAF1DD6-69A2-72D3-38CB-6465DDF0939F}"/>
                  </a:ext>
                </a:extLst>
              </p14:cNvPr>
              <p14:cNvContentPartPr/>
              <p14:nvPr/>
            </p14:nvContentPartPr>
            <p14:xfrm>
              <a:off x="8601656" y="3221456"/>
              <a:ext cx="360" cy="360"/>
            </p14:xfrm>
          </p:contentPart>
        </mc:Choice>
        <mc:Fallback xmlns="">
          <p:pic>
            <p:nvPicPr>
              <p:cNvPr id="18" name="Ink 17">
                <a:extLst>
                  <a:ext uri="{FF2B5EF4-FFF2-40B4-BE49-F238E27FC236}">
                    <a16:creationId xmlns:a16="http://schemas.microsoft.com/office/drawing/2014/main" id="{4DAF1DD6-69A2-72D3-38CB-6465DDF0939F}"/>
                  </a:ext>
                </a:extLst>
              </p:cNvPr>
              <p:cNvPicPr/>
              <p:nvPr/>
            </p:nvPicPr>
            <p:blipFill>
              <a:blip r:embed="rId5"/>
              <a:stretch>
                <a:fillRect/>
              </a:stretch>
            </p:blipFill>
            <p:spPr>
              <a:xfrm>
                <a:off x="8547656" y="311345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 name="Ink 2">
                <a:extLst>
                  <a:ext uri="{FF2B5EF4-FFF2-40B4-BE49-F238E27FC236}">
                    <a16:creationId xmlns:a16="http://schemas.microsoft.com/office/drawing/2014/main" id="{4F5A138C-B9F4-304E-E22D-9BCE61C91735}"/>
                  </a:ext>
                </a:extLst>
              </p14:cNvPr>
              <p14:cNvContentPartPr/>
              <p14:nvPr/>
            </p14:nvContentPartPr>
            <p14:xfrm>
              <a:off x="152400" y="152400"/>
              <a:ext cx="0" cy="0"/>
            </p14:xfrm>
          </p:contentPart>
        </mc:Choice>
        <mc:Fallback xmlns="">
          <p:pic>
            <p:nvPicPr>
              <p:cNvPr id="3" name="Ink 2">
                <a:extLst>
                  <a:ext uri="{FF2B5EF4-FFF2-40B4-BE49-F238E27FC236}">
                    <a16:creationId xmlns:a16="http://schemas.microsoft.com/office/drawing/2014/main" id="{4F5A138C-B9F4-304E-E22D-9BCE61C91735}"/>
                  </a:ext>
                </a:extLst>
              </p:cNvPr>
              <p:cNvPicPr/>
              <p:nvPr/>
            </p:nvPicPr>
            <p:blipFill>
              <a:blip r:embed="rId21"/>
              <a:stretch>
                <a:fillRect/>
              </a:stretch>
            </p:blipFill>
            <p:spPr>
              <a:xfrm>
                <a:off x="152400" y="152400"/>
                <a:ext cx="0" cy="0"/>
              </a:xfrm>
              <a:prstGeom prst="rect">
                <a:avLst/>
              </a:prstGeom>
            </p:spPr>
          </p:pic>
        </mc:Fallback>
      </mc:AlternateContent>
      <p:sp>
        <p:nvSpPr>
          <p:cNvPr id="7" name="TextBox 6">
            <a:extLst>
              <a:ext uri="{FF2B5EF4-FFF2-40B4-BE49-F238E27FC236}">
                <a16:creationId xmlns:a16="http://schemas.microsoft.com/office/drawing/2014/main" id="{C2E99A25-47A5-5A36-B108-D6C000775382}"/>
              </a:ext>
            </a:extLst>
          </p:cNvPr>
          <p:cNvSpPr txBox="1"/>
          <p:nvPr/>
        </p:nvSpPr>
        <p:spPr>
          <a:xfrm>
            <a:off x="6557652" y="6371865"/>
            <a:ext cx="4939101" cy="307777"/>
          </a:xfrm>
          <a:prstGeom prst="rect">
            <a:avLst/>
          </a:prstGeom>
          <a:noFill/>
        </p:spPr>
        <p:txBody>
          <a:bodyPr wrap="square">
            <a:spAutoFit/>
          </a:bodyPr>
          <a:lstStyle/>
          <a:p>
            <a:r>
              <a:rPr lang="en-ZA" sz="1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2"/>
              </a:rPr>
              <a:t>https://www.ububele.org/familiesdata/home-visiting-service</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A92A666-2167-59C7-A9B1-224DE4C898A3}"/>
              </a:ext>
            </a:extLst>
          </p:cNvPr>
          <p:cNvSpPr txBox="1"/>
          <p:nvPr/>
        </p:nvSpPr>
        <p:spPr>
          <a:xfrm>
            <a:off x="6557652" y="6100961"/>
            <a:ext cx="5560998" cy="307777"/>
          </a:xfrm>
          <a:prstGeom prst="rect">
            <a:avLst/>
          </a:prstGeom>
          <a:noFill/>
        </p:spPr>
        <p:txBody>
          <a:bodyPr wrap="square">
            <a:spAutoFit/>
          </a:bodyPr>
          <a:lstStyle/>
          <a:p>
            <a:r>
              <a:rPr lang="en-GB" sz="1400" dirty="0">
                <a:latin typeface="Calibri" panose="020F0502020204030204" pitchFamily="34" charset="0"/>
                <a:ea typeface="Calibri" panose="020F0502020204030204" pitchFamily="34" charset="0"/>
                <a:cs typeface="Calibri" panose="020F0502020204030204" pitchFamily="34" charset="0"/>
                <a:hlinkClick r:id="rId23"/>
              </a:rPr>
              <a:t>Flourish – Empowering mothers and their babies (flourishnetwork.org.za)</a:t>
            </a:r>
            <a:endParaRPr lang="en-ZA" sz="14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CECCC51-1C96-B867-A059-DE6D73121328}"/>
              </a:ext>
            </a:extLst>
          </p:cNvPr>
          <p:cNvSpPr txBox="1"/>
          <p:nvPr/>
        </p:nvSpPr>
        <p:spPr>
          <a:xfrm>
            <a:off x="7386242" y="4726169"/>
            <a:ext cx="4110511" cy="584775"/>
          </a:xfrm>
          <a:prstGeom prst="rect">
            <a:avLst/>
          </a:prstGeom>
          <a:solidFill>
            <a:schemeClr val="accent1"/>
          </a:solidFill>
        </p:spPr>
        <p:txBody>
          <a:bodyPr wrap="square" rtlCol="0">
            <a:spAutoFit/>
          </a:bodyPr>
          <a:lstStyle/>
          <a:p>
            <a:r>
              <a:rPr lang="en-ZA" sz="1600" dirty="0">
                <a:solidFill>
                  <a:schemeClr val="bg1"/>
                </a:solidFill>
              </a:rPr>
              <a:t>Adapted from original MSF model originally developed in South Africa</a:t>
            </a:r>
          </a:p>
        </p:txBody>
      </p:sp>
    </p:spTree>
    <p:extLst>
      <p:ext uri="{BB962C8B-B14F-4D97-AF65-F5344CB8AC3E}">
        <p14:creationId xmlns:p14="http://schemas.microsoft.com/office/powerpoint/2010/main" val="366308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6AF1B-F244-74C0-0D34-CDE0EAF3A15B}"/>
              </a:ext>
            </a:extLst>
          </p:cNvPr>
          <p:cNvSpPr>
            <a:spLocks noGrp="1"/>
          </p:cNvSpPr>
          <p:nvPr>
            <p:ph type="title"/>
          </p:nvPr>
        </p:nvSpPr>
        <p:spPr>
          <a:xfrm>
            <a:off x="3189764" y="314362"/>
            <a:ext cx="8559324" cy="685726"/>
          </a:xfrm>
        </p:spPr>
        <p:txBody>
          <a:bodyPr>
            <a:normAutofit/>
          </a:bodyPr>
          <a:lstStyle/>
          <a:p>
            <a:r>
              <a:rPr lang="en-GB" noProof="0" dirty="0"/>
              <a:t>Post-natal club </a:t>
            </a:r>
            <a:r>
              <a:rPr lang="en-GB" dirty="0"/>
              <a:t>o</a:t>
            </a:r>
            <a:r>
              <a:rPr lang="en-GB" noProof="0" dirty="0" err="1"/>
              <a:t>utcomes</a:t>
            </a:r>
            <a:endParaRPr lang="en-GB" dirty="0"/>
          </a:p>
        </p:txBody>
      </p:sp>
      <p:sp>
        <p:nvSpPr>
          <p:cNvPr id="4" name="Text Placeholder 3">
            <a:extLst>
              <a:ext uri="{FF2B5EF4-FFF2-40B4-BE49-F238E27FC236}">
                <a16:creationId xmlns:a16="http://schemas.microsoft.com/office/drawing/2014/main" id="{1AC7B6FA-761F-EBD1-45EC-E00DE08954BE}"/>
              </a:ext>
            </a:extLst>
          </p:cNvPr>
          <p:cNvSpPr>
            <a:spLocks noGrp="1"/>
          </p:cNvSpPr>
          <p:nvPr>
            <p:ph type="body" sz="quarter" idx="17"/>
          </p:nvPr>
        </p:nvSpPr>
        <p:spPr>
          <a:xfrm>
            <a:off x="442913" y="2097088"/>
            <a:ext cx="3544296" cy="4103687"/>
          </a:xfrm>
        </p:spPr>
        <p:txBody>
          <a:bodyPr>
            <a:normAutofit/>
          </a:bodyPr>
          <a:lstStyle/>
          <a:p>
            <a:pPr marL="285750" indent="-285750">
              <a:buFont typeface="Arial" panose="020B0604020202020204" pitchFamily="34" charset="0"/>
              <a:buChar char="•"/>
            </a:pPr>
            <a:r>
              <a:rPr lang="en-GB" sz="2000" dirty="0"/>
              <a:t>84</a:t>
            </a:r>
            <a:r>
              <a:rPr lang="en-GB" sz="2000" noProof="0" dirty="0"/>
              <a:t> facilities had PNC model implemented across Johannesburg, Capricorn, Mopani districts</a:t>
            </a:r>
          </a:p>
          <a:p>
            <a:pPr marL="285750" indent="-285750">
              <a:buFont typeface="Arial" panose="020B0604020202020204" pitchFamily="34" charset="0"/>
              <a:buChar char="•"/>
            </a:pPr>
            <a:r>
              <a:rPr lang="en-GB" sz="2000" noProof="0" dirty="0"/>
              <a:t>Primary goal = vertical transmission prevention</a:t>
            </a:r>
          </a:p>
          <a:p>
            <a:pPr marL="285750" indent="-285750">
              <a:buFont typeface="Arial" panose="020B0604020202020204" pitchFamily="34" charset="0"/>
              <a:buChar char="•"/>
            </a:pPr>
            <a:r>
              <a:rPr lang="en-GB" sz="2000" dirty="0"/>
              <a:t>Not all mother-infant pairs at facilities with clubs enrol in clubs – some transmissions occur in unenrolled pairs</a:t>
            </a:r>
          </a:p>
          <a:p>
            <a:endParaRPr lang="en-GB" dirty="0"/>
          </a:p>
        </p:txBody>
      </p:sp>
      <p:graphicFrame>
        <p:nvGraphicFramePr>
          <p:cNvPr id="7" name="Chart 6">
            <a:extLst>
              <a:ext uri="{FF2B5EF4-FFF2-40B4-BE49-F238E27FC236}">
                <a16:creationId xmlns:a16="http://schemas.microsoft.com/office/drawing/2014/main" id="{C0469A40-DC05-DE6B-FFA6-45A79842F6B8}"/>
              </a:ext>
            </a:extLst>
          </p:cNvPr>
          <p:cNvGraphicFramePr/>
          <p:nvPr>
            <p:extLst>
              <p:ext uri="{D42A27DB-BD31-4B8C-83A1-F6EECF244321}">
                <p14:modId xmlns:p14="http://schemas.microsoft.com/office/powerpoint/2010/main" val="2383742911"/>
              </p:ext>
            </p:extLst>
          </p:nvPr>
        </p:nvGraphicFramePr>
        <p:xfrm>
          <a:off x="3809999" y="1084521"/>
          <a:ext cx="7790122" cy="53056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448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EEA885D-4D5D-0388-587A-280FE4A70809}"/>
              </a:ext>
            </a:extLst>
          </p:cNvPr>
          <p:cNvSpPr/>
          <p:nvPr/>
        </p:nvSpPr>
        <p:spPr>
          <a:xfrm>
            <a:off x="1383243" y="391886"/>
            <a:ext cx="10612813" cy="4894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2"/>
                </a:solidFill>
                <a:effectLst/>
                <a:uLnTx/>
                <a:uFillTx/>
                <a:latin typeface="Calibri"/>
                <a:ea typeface="+mn-ea"/>
                <a:cs typeface="+mn-cs"/>
              </a:rPr>
              <a:t>Postnatal Club Outcomes  in 3 South African Districts (Jan-March 2024)</a:t>
            </a:r>
            <a:endParaRPr kumimoji="0" lang="en-ZA" sz="2800" b="1" i="0" u="none" strike="noStrike" kern="1200" cap="none" spc="0" normalizeH="0" baseline="0" noProof="0" dirty="0">
              <a:ln>
                <a:noFill/>
              </a:ln>
              <a:solidFill>
                <a:schemeClr val="tx2"/>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F98E6AF6-D1B7-51C9-36E0-6074985CD34B}"/>
              </a:ext>
            </a:extLst>
          </p:cNvPr>
          <p:cNvGraphicFramePr>
            <a:graphicFrameLocks noGrp="1"/>
          </p:cNvGraphicFramePr>
          <p:nvPr>
            <p:extLst>
              <p:ext uri="{D42A27DB-BD31-4B8C-83A1-F6EECF244321}">
                <p14:modId xmlns:p14="http://schemas.microsoft.com/office/powerpoint/2010/main" val="1692243619"/>
              </p:ext>
            </p:extLst>
          </p:nvPr>
        </p:nvGraphicFramePr>
        <p:xfrm>
          <a:off x="272143" y="892964"/>
          <a:ext cx="11500740" cy="5238235"/>
        </p:xfrm>
        <a:graphic>
          <a:graphicData uri="http://schemas.openxmlformats.org/drawingml/2006/table">
            <a:tbl>
              <a:tblPr firstRow="1" bandRow="1"/>
              <a:tblGrid>
                <a:gridCol w="1302640">
                  <a:extLst>
                    <a:ext uri="{9D8B030D-6E8A-4147-A177-3AD203B41FA5}">
                      <a16:colId xmlns:a16="http://schemas.microsoft.com/office/drawing/2014/main" val="119709809"/>
                    </a:ext>
                  </a:extLst>
                </a:gridCol>
                <a:gridCol w="736600">
                  <a:extLst>
                    <a:ext uri="{9D8B030D-6E8A-4147-A177-3AD203B41FA5}">
                      <a16:colId xmlns:a16="http://schemas.microsoft.com/office/drawing/2014/main" val="864183241"/>
                    </a:ext>
                  </a:extLst>
                </a:gridCol>
                <a:gridCol w="609600">
                  <a:extLst>
                    <a:ext uri="{9D8B030D-6E8A-4147-A177-3AD203B41FA5}">
                      <a16:colId xmlns:a16="http://schemas.microsoft.com/office/drawing/2014/main" val="701992675"/>
                    </a:ext>
                  </a:extLst>
                </a:gridCol>
                <a:gridCol w="965200">
                  <a:extLst>
                    <a:ext uri="{9D8B030D-6E8A-4147-A177-3AD203B41FA5}">
                      <a16:colId xmlns:a16="http://schemas.microsoft.com/office/drawing/2014/main" val="1581153516"/>
                    </a:ext>
                  </a:extLst>
                </a:gridCol>
                <a:gridCol w="1066800">
                  <a:extLst>
                    <a:ext uri="{9D8B030D-6E8A-4147-A177-3AD203B41FA5}">
                      <a16:colId xmlns:a16="http://schemas.microsoft.com/office/drawing/2014/main" val="1112616003"/>
                    </a:ext>
                  </a:extLst>
                </a:gridCol>
                <a:gridCol w="876300">
                  <a:extLst>
                    <a:ext uri="{9D8B030D-6E8A-4147-A177-3AD203B41FA5}">
                      <a16:colId xmlns:a16="http://schemas.microsoft.com/office/drawing/2014/main" val="2422682885"/>
                    </a:ext>
                  </a:extLst>
                </a:gridCol>
                <a:gridCol w="838200">
                  <a:extLst>
                    <a:ext uri="{9D8B030D-6E8A-4147-A177-3AD203B41FA5}">
                      <a16:colId xmlns:a16="http://schemas.microsoft.com/office/drawing/2014/main" val="4041410796"/>
                    </a:ext>
                  </a:extLst>
                </a:gridCol>
                <a:gridCol w="876300">
                  <a:extLst>
                    <a:ext uri="{9D8B030D-6E8A-4147-A177-3AD203B41FA5}">
                      <a16:colId xmlns:a16="http://schemas.microsoft.com/office/drawing/2014/main" val="1664947388"/>
                    </a:ext>
                  </a:extLst>
                </a:gridCol>
                <a:gridCol w="609600">
                  <a:extLst>
                    <a:ext uri="{9D8B030D-6E8A-4147-A177-3AD203B41FA5}">
                      <a16:colId xmlns:a16="http://schemas.microsoft.com/office/drawing/2014/main" val="96620635"/>
                    </a:ext>
                  </a:extLst>
                </a:gridCol>
                <a:gridCol w="609600">
                  <a:extLst>
                    <a:ext uri="{9D8B030D-6E8A-4147-A177-3AD203B41FA5}">
                      <a16:colId xmlns:a16="http://schemas.microsoft.com/office/drawing/2014/main" val="89421443"/>
                    </a:ext>
                  </a:extLst>
                </a:gridCol>
                <a:gridCol w="609600">
                  <a:extLst>
                    <a:ext uri="{9D8B030D-6E8A-4147-A177-3AD203B41FA5}">
                      <a16:colId xmlns:a16="http://schemas.microsoft.com/office/drawing/2014/main" val="3896098482"/>
                    </a:ext>
                  </a:extLst>
                </a:gridCol>
                <a:gridCol w="609600">
                  <a:extLst>
                    <a:ext uri="{9D8B030D-6E8A-4147-A177-3AD203B41FA5}">
                      <a16:colId xmlns:a16="http://schemas.microsoft.com/office/drawing/2014/main" val="1804583104"/>
                    </a:ext>
                  </a:extLst>
                </a:gridCol>
                <a:gridCol w="800100">
                  <a:extLst>
                    <a:ext uri="{9D8B030D-6E8A-4147-A177-3AD203B41FA5}">
                      <a16:colId xmlns:a16="http://schemas.microsoft.com/office/drawing/2014/main" val="401394725"/>
                    </a:ext>
                  </a:extLst>
                </a:gridCol>
                <a:gridCol w="990600">
                  <a:extLst>
                    <a:ext uri="{9D8B030D-6E8A-4147-A177-3AD203B41FA5}">
                      <a16:colId xmlns:a16="http://schemas.microsoft.com/office/drawing/2014/main" val="2028804791"/>
                    </a:ext>
                  </a:extLst>
                </a:gridCol>
              </a:tblGrid>
              <a:tr h="2407203">
                <a:tc>
                  <a:txBody>
                    <a:bodyPr/>
                    <a:lstStyle/>
                    <a:p>
                      <a:pPr algn="l" rtl="0" fontAlgn="ctr"/>
                      <a:r>
                        <a:rPr lang="en-ZA" sz="1800" b="1" i="0" u="none" strike="noStrike" dirty="0">
                          <a:solidFill>
                            <a:srgbClr val="FFFFFF"/>
                          </a:solidFill>
                          <a:effectLst/>
                          <a:latin typeface="Calibri" panose="020F0502020204030204" pitchFamily="34" charset="0"/>
                        </a:rPr>
                        <a:t>District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rtl="0" fontAlgn="ctr"/>
                      <a:r>
                        <a:rPr lang="en-GB" sz="1800" b="1" i="0" u="none" strike="noStrike">
                          <a:solidFill>
                            <a:srgbClr val="FFFFFF"/>
                          </a:solidFill>
                          <a:effectLst/>
                          <a:latin typeface="Calibri" panose="020F0502020204030204" pitchFamily="34" charset="0"/>
                        </a:rPr>
                        <a:t>No. clinics with Post natal clubs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rtl="0" fontAlgn="b"/>
                      <a:r>
                        <a:rPr lang="en-GB" sz="1800" b="1" i="0" u="none" strike="noStrike" dirty="0">
                          <a:solidFill>
                            <a:srgbClr val="FFFFFF"/>
                          </a:solidFill>
                          <a:effectLst/>
                          <a:latin typeface="Calibri" panose="020F0502020204030204" pitchFamily="34" charset="0"/>
                        </a:rPr>
                        <a:t>Total no. of MIP in clubs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rtl="0" fontAlgn="b"/>
                      <a:r>
                        <a:rPr lang="en-GB" sz="1800" b="1" i="0" u="none" strike="noStrike" dirty="0">
                          <a:solidFill>
                            <a:srgbClr val="FFFFFF"/>
                          </a:solidFill>
                          <a:effectLst/>
                          <a:latin typeface="Calibri" panose="020F0502020204030204" pitchFamily="34" charset="0"/>
                        </a:rPr>
                        <a:t>No. Mothers due for VL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rtl="0" fontAlgn="b"/>
                      <a:r>
                        <a:rPr lang="en-ZA" sz="1800" b="1" i="0" u="none" strike="noStrike" dirty="0">
                          <a:solidFill>
                            <a:srgbClr val="FFFFFF"/>
                          </a:solidFill>
                          <a:effectLst/>
                          <a:latin typeface="Calibri" panose="020F0502020204030204" pitchFamily="34" charset="0"/>
                        </a:rPr>
                        <a:t>No. Mothers collected VL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rtl="0" fontAlgn="b"/>
                      <a:r>
                        <a:rPr lang="en-ZA" sz="1800" b="1" i="0" u="none" strike="noStrike" dirty="0">
                          <a:solidFill>
                            <a:srgbClr val="FFFFFF"/>
                          </a:solidFill>
                          <a:effectLst/>
                          <a:latin typeface="Calibri" panose="020F0502020204030204" pitchFamily="34" charset="0"/>
                        </a:rPr>
                        <a:t>No. due for contra-</a:t>
                      </a:r>
                      <a:r>
                        <a:rPr lang="en-ZA" sz="1800" b="1" i="0" u="none" strike="noStrike" dirty="0" err="1">
                          <a:solidFill>
                            <a:srgbClr val="FFFFFF"/>
                          </a:solidFill>
                          <a:effectLst/>
                          <a:latin typeface="Calibri" panose="020F0502020204030204" pitchFamily="34" charset="0"/>
                        </a:rPr>
                        <a:t>ceptive</a:t>
                      </a:r>
                      <a:endParaRPr lang="en-ZA" sz="1800" b="1" i="0" u="none" strike="noStrike" dirty="0">
                        <a:solidFill>
                          <a:srgbClr val="FFFFFF"/>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rtl="0" fontAlgn="b"/>
                      <a:r>
                        <a:rPr lang="en-ZA" sz="1800" b="1" i="0" u="none" strike="noStrike" dirty="0">
                          <a:solidFill>
                            <a:srgbClr val="FFFFFF"/>
                          </a:solidFill>
                          <a:effectLst/>
                          <a:latin typeface="Calibri" panose="020F0502020204030204" pitchFamily="34" charset="0"/>
                        </a:rPr>
                        <a:t>No. given contra-</a:t>
                      </a:r>
                      <a:r>
                        <a:rPr lang="en-ZA" sz="1800" b="1" i="0" u="none" strike="noStrike" dirty="0" err="1">
                          <a:solidFill>
                            <a:srgbClr val="FFFFFF"/>
                          </a:solidFill>
                          <a:effectLst/>
                          <a:latin typeface="Calibri" panose="020F0502020204030204" pitchFamily="34" charset="0"/>
                        </a:rPr>
                        <a:t>ceptive</a:t>
                      </a:r>
                      <a:r>
                        <a:rPr lang="en-ZA" sz="1800" b="1" i="0" u="none" strike="noStrike" dirty="0">
                          <a:solidFill>
                            <a:srgbClr val="FFFFFF"/>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rtl="0" fontAlgn="b"/>
                      <a:r>
                        <a:rPr lang="en-ZA" sz="1800" b="1" i="0" u="none" strike="noStrike" dirty="0">
                          <a:solidFill>
                            <a:srgbClr val="FFFFFF"/>
                          </a:solidFill>
                          <a:effectLst/>
                          <a:latin typeface="Calibri" panose="020F0502020204030204" pitchFamily="34" charset="0"/>
                        </a:rPr>
                        <a:t>No. children seen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rtl="0" fontAlgn="b"/>
                      <a:r>
                        <a:rPr lang="en-ZA" sz="1800" b="1" i="0" u="none" strike="noStrike" dirty="0">
                          <a:solidFill>
                            <a:srgbClr val="FFFFFF"/>
                          </a:solidFill>
                          <a:effectLst/>
                          <a:latin typeface="Calibri" panose="020F0502020204030204" pitchFamily="34" charset="0"/>
                        </a:rPr>
                        <a:t>No. PCR Due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rtl="0" fontAlgn="b"/>
                      <a:r>
                        <a:rPr lang="en-ZA" sz="1800" b="1" i="0" u="none" strike="noStrike" dirty="0">
                          <a:solidFill>
                            <a:srgbClr val="FFFFFF"/>
                          </a:solidFill>
                          <a:effectLst/>
                          <a:latin typeface="Calibri" panose="020F0502020204030204" pitchFamily="34" charset="0"/>
                        </a:rPr>
                        <a:t>No. PCR Done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rtl="0" fontAlgn="b"/>
                      <a:r>
                        <a:rPr lang="en-ZA" sz="1800" b="1" i="0" u="none" strike="noStrike" dirty="0">
                          <a:solidFill>
                            <a:srgbClr val="FFFFFF"/>
                          </a:solidFill>
                          <a:effectLst/>
                          <a:latin typeface="Calibri" panose="020F0502020204030204" pitchFamily="34" charset="0"/>
                        </a:rPr>
                        <a:t>No. PCR Neg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rtl="0" fontAlgn="b"/>
                      <a:r>
                        <a:rPr lang="en-ZA" sz="1800" b="1" i="0" u="none" strike="noStrike" dirty="0">
                          <a:solidFill>
                            <a:srgbClr val="FFFFFF"/>
                          </a:solidFill>
                          <a:effectLst/>
                          <a:latin typeface="Calibri" panose="020F0502020204030204" pitchFamily="34" charset="0"/>
                        </a:rPr>
                        <a:t>No. PCR Pos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rtl="0" fontAlgn="b"/>
                      <a:r>
                        <a:rPr lang="en-GB" sz="1800" b="1" i="0" u="none" strike="noStrike" dirty="0">
                          <a:solidFill>
                            <a:srgbClr val="FFFFFF"/>
                          </a:solidFill>
                          <a:effectLst/>
                          <a:latin typeface="Calibri" panose="020F0502020204030204" pitchFamily="34" charset="0"/>
                        </a:rPr>
                        <a:t>No. 18 months test done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l" rtl="0" fontAlgn="b"/>
                      <a:r>
                        <a:rPr lang="en-GB" sz="1800" b="1" i="0" u="none" strike="noStrike" dirty="0">
                          <a:solidFill>
                            <a:srgbClr val="FFFFFF"/>
                          </a:solidFill>
                          <a:effectLst/>
                          <a:latin typeface="Calibri" panose="020F0502020204030204" pitchFamily="34" charset="0"/>
                        </a:rPr>
                        <a:t>No. 18 months test Neg</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70296537"/>
                  </a:ext>
                </a:extLst>
              </a:tr>
              <a:tr h="799566">
                <a:tc>
                  <a:txBody>
                    <a:bodyPr/>
                    <a:lstStyle/>
                    <a:p>
                      <a:pPr algn="l" rtl="0" fontAlgn="ctr"/>
                      <a:r>
                        <a:rPr lang="en-ZA" sz="2000" b="0" i="0" u="none" strike="noStrike" dirty="0">
                          <a:solidFill>
                            <a:srgbClr val="000000"/>
                          </a:solidFill>
                          <a:effectLst/>
                          <a:latin typeface="Calibri" panose="020F0502020204030204" pitchFamily="34" charset="0"/>
                        </a:rPr>
                        <a:t>Capricorn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ctr"/>
                      <a:r>
                        <a:rPr lang="en-ZA" sz="2000" b="0" i="0" u="none" strike="noStrike" dirty="0">
                          <a:solidFill>
                            <a:srgbClr val="000000"/>
                          </a:solidFill>
                          <a:effectLst/>
                          <a:latin typeface="Calibri" panose="020F0502020204030204" pitchFamily="34" charset="0"/>
                        </a:rPr>
                        <a:t>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ctr"/>
                      <a:r>
                        <a:rPr lang="en-ZA" sz="2000" b="0" i="0" u="none" strike="noStrike" dirty="0">
                          <a:solidFill>
                            <a:srgbClr val="000000"/>
                          </a:solidFill>
                          <a:effectLst/>
                          <a:latin typeface="Calibri" panose="020F0502020204030204" pitchFamily="34" charset="0"/>
                        </a:rPr>
                        <a:t>297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ctr"/>
                      <a:r>
                        <a:rPr lang="en-ZA" sz="2000" b="0" i="0" u="none" strike="noStrike" dirty="0">
                          <a:solidFill>
                            <a:srgbClr val="000000"/>
                          </a:solidFill>
                          <a:effectLst/>
                          <a:latin typeface="Calibri" panose="020F0502020204030204" pitchFamily="34" charset="0"/>
                        </a:rPr>
                        <a:t>194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ctr"/>
                      <a:r>
                        <a:rPr lang="en-ZA" sz="2000" b="0" i="0" u="none" strike="noStrike" dirty="0">
                          <a:solidFill>
                            <a:srgbClr val="000000"/>
                          </a:solidFill>
                          <a:effectLst/>
                          <a:latin typeface="Calibri" panose="020F0502020204030204" pitchFamily="34" charset="0"/>
                        </a:rPr>
                        <a:t>194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ctr"/>
                      <a:r>
                        <a:rPr lang="en-ZA" sz="2000" b="0" i="0" u="none" strike="noStrike" dirty="0">
                          <a:solidFill>
                            <a:srgbClr val="000000"/>
                          </a:solidFill>
                          <a:effectLst/>
                          <a:latin typeface="Calibri" panose="020F0502020204030204" pitchFamily="34" charset="0"/>
                        </a:rPr>
                        <a:t>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ctr"/>
                      <a:r>
                        <a:rPr lang="en-ZA" sz="2000" b="0" i="0" u="none" strike="noStrike" dirty="0">
                          <a:solidFill>
                            <a:srgbClr val="000000"/>
                          </a:solidFill>
                          <a:effectLst/>
                          <a:latin typeface="Calibri" panose="020F0502020204030204" pitchFamily="34" charset="0"/>
                        </a:rPr>
                        <a:t>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ctr"/>
                      <a:r>
                        <a:rPr lang="en-ZA" sz="2000" b="0" i="0" u="none" strike="noStrike" dirty="0">
                          <a:solidFill>
                            <a:srgbClr val="000000"/>
                          </a:solidFill>
                          <a:effectLst/>
                          <a:latin typeface="Calibri" panose="020F0502020204030204" pitchFamily="34" charset="0"/>
                        </a:rPr>
                        <a:t>222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ctr"/>
                      <a:r>
                        <a:rPr lang="en-ZA" sz="2000" b="0" i="0" u="none" strike="noStrike" dirty="0">
                          <a:solidFill>
                            <a:srgbClr val="000000"/>
                          </a:solidFill>
                          <a:effectLst/>
                          <a:latin typeface="Calibri" panose="020F0502020204030204" pitchFamily="34" charset="0"/>
                        </a:rPr>
                        <a:t>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ctr"/>
                      <a:r>
                        <a:rPr lang="en-ZA" sz="2000" b="0" i="0" u="none" strike="noStrike" dirty="0">
                          <a:solidFill>
                            <a:srgbClr val="000000"/>
                          </a:solidFill>
                          <a:effectLst/>
                          <a:latin typeface="Calibri" panose="020F0502020204030204" pitchFamily="34" charset="0"/>
                        </a:rPr>
                        <a:t>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ctr"/>
                      <a:r>
                        <a:rPr lang="en-ZA" sz="2000" b="0" i="0" u="none" strike="noStrike" dirty="0">
                          <a:solidFill>
                            <a:srgbClr val="000000"/>
                          </a:solidFill>
                          <a:effectLst/>
                          <a:latin typeface="Calibri" panose="020F0502020204030204" pitchFamily="34" charset="0"/>
                        </a:rPr>
                        <a:t>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ctr"/>
                      <a:r>
                        <a:rPr lang="en-ZA" sz="2000" b="0" i="0" u="none" strike="noStrike" dirty="0">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ctr"/>
                      <a:r>
                        <a:rPr lang="en-ZA" sz="2000" b="0" i="0" u="none" strike="noStrike">
                          <a:solidFill>
                            <a:srgbClr val="000000"/>
                          </a:solidFill>
                          <a:effectLst/>
                          <a:latin typeface="Calibri" panose="020F0502020204030204" pitchFamily="34" charset="0"/>
                        </a:rPr>
                        <a:t>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ctr"/>
                      <a:r>
                        <a:rPr lang="en-ZA" sz="2000" b="0" i="0" u="none" strike="noStrike">
                          <a:solidFill>
                            <a:srgbClr val="000000"/>
                          </a:solidFill>
                          <a:effectLst/>
                          <a:latin typeface="Calibri" panose="020F0502020204030204" pitchFamily="34" charset="0"/>
                        </a:rPr>
                        <a:t>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366335710"/>
                  </a:ext>
                </a:extLst>
              </a:tr>
              <a:tr h="799566">
                <a:tc>
                  <a:txBody>
                    <a:bodyPr/>
                    <a:lstStyle/>
                    <a:p>
                      <a:pPr algn="l" rtl="0" fontAlgn="b"/>
                      <a:r>
                        <a:rPr lang="en-ZA" sz="2000" b="0" i="0" u="none" strike="noStrike" dirty="0">
                          <a:solidFill>
                            <a:srgbClr val="000000"/>
                          </a:solidFill>
                          <a:effectLst/>
                          <a:latin typeface="Calibri" panose="020F0502020204030204" pitchFamily="34" charset="0"/>
                        </a:rPr>
                        <a:t>Mopani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b"/>
                      <a:r>
                        <a:rPr lang="en-ZA" sz="2000" b="0" i="0" u="none" strike="noStrike">
                          <a:solidFill>
                            <a:srgbClr val="000000"/>
                          </a:solidFill>
                          <a:effectLst/>
                          <a:latin typeface="Calibri" panose="020F0502020204030204" pitchFamily="34" charset="0"/>
                        </a:rPr>
                        <a:t>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b"/>
                      <a:r>
                        <a:rPr lang="en-ZA" sz="2000" b="0" i="0" u="none" strike="noStrike">
                          <a:solidFill>
                            <a:srgbClr val="000000"/>
                          </a:solidFill>
                          <a:effectLst/>
                          <a:latin typeface="Calibri" panose="020F0502020204030204" pitchFamily="34" charset="0"/>
                        </a:rPr>
                        <a:t>786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b"/>
                      <a:r>
                        <a:rPr lang="en-ZA" sz="2000" b="0" i="0" u="none" strike="noStrike">
                          <a:solidFill>
                            <a:srgbClr val="000000"/>
                          </a:solidFill>
                          <a:effectLst/>
                          <a:latin typeface="Calibri" panose="020F0502020204030204" pitchFamily="34" charset="0"/>
                        </a:rPr>
                        <a:t>160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b"/>
                      <a:r>
                        <a:rPr lang="en-ZA" sz="2000" b="0" i="0" u="none" strike="noStrike">
                          <a:solidFill>
                            <a:srgbClr val="000000"/>
                          </a:solidFill>
                          <a:effectLst/>
                          <a:latin typeface="Calibri" panose="020F0502020204030204" pitchFamily="34" charset="0"/>
                        </a:rPr>
                        <a:t>160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b"/>
                      <a:r>
                        <a:rPr lang="en-ZA" sz="2000" b="0" i="0" u="none" strike="noStrike">
                          <a:solidFill>
                            <a:srgbClr val="000000"/>
                          </a:solidFill>
                          <a:effectLst/>
                          <a:latin typeface="Calibri" panose="020F0502020204030204" pitchFamily="34" charset="0"/>
                        </a:rPr>
                        <a:t>191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b"/>
                      <a:r>
                        <a:rPr lang="en-ZA" sz="2000" b="0" i="0" u="none" strike="noStrike" dirty="0">
                          <a:solidFill>
                            <a:srgbClr val="000000"/>
                          </a:solidFill>
                          <a:effectLst/>
                          <a:latin typeface="Calibri" panose="020F0502020204030204" pitchFamily="34" charset="0"/>
                        </a:rPr>
                        <a:t>191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b"/>
                      <a:r>
                        <a:rPr lang="en-ZA" sz="2000" b="0" i="0" u="none" strike="noStrike" dirty="0">
                          <a:solidFill>
                            <a:srgbClr val="000000"/>
                          </a:solidFill>
                          <a:effectLst/>
                          <a:latin typeface="Calibri" panose="020F0502020204030204" pitchFamily="34" charset="0"/>
                        </a:rPr>
                        <a:t>786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b"/>
                      <a:r>
                        <a:rPr lang="en-ZA" sz="2000" b="0" i="0" u="none" strike="noStrike" dirty="0">
                          <a:solidFill>
                            <a:srgbClr val="000000"/>
                          </a:solidFill>
                          <a:effectLst/>
                          <a:latin typeface="Calibri" panose="020F0502020204030204" pitchFamily="34" charset="0"/>
                        </a:rPr>
                        <a:t>124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b"/>
                      <a:r>
                        <a:rPr lang="en-ZA" sz="2000" b="0" i="0" u="none" strike="noStrike" dirty="0">
                          <a:solidFill>
                            <a:srgbClr val="000000"/>
                          </a:solidFill>
                          <a:effectLst/>
                          <a:latin typeface="Calibri" panose="020F0502020204030204" pitchFamily="34" charset="0"/>
                        </a:rPr>
                        <a:t>124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b"/>
                      <a:r>
                        <a:rPr lang="en-ZA" sz="2000" b="0" i="0" u="none" strike="noStrike">
                          <a:solidFill>
                            <a:srgbClr val="000000"/>
                          </a:solidFill>
                          <a:effectLst/>
                          <a:latin typeface="Calibri" panose="020F0502020204030204" pitchFamily="34" charset="0"/>
                        </a:rPr>
                        <a:t>124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b"/>
                      <a:r>
                        <a:rPr lang="en-ZA" sz="20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b"/>
                      <a:r>
                        <a:rPr lang="en-ZA" sz="2000" b="0" i="0" u="none" strike="noStrike" dirty="0">
                          <a:solidFill>
                            <a:srgbClr val="000000"/>
                          </a:solidFill>
                          <a:effectLst/>
                          <a:latin typeface="Calibri" panose="020F0502020204030204" pitchFamily="34" charset="0"/>
                        </a:rPr>
                        <a:t>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rtl="0" fontAlgn="b"/>
                      <a:r>
                        <a:rPr lang="en-ZA" sz="2000" b="0" i="0" u="none" strike="noStrike" dirty="0">
                          <a:solidFill>
                            <a:srgbClr val="000000"/>
                          </a:solidFill>
                          <a:effectLst/>
                          <a:latin typeface="Calibri" panose="020F0502020204030204" pitchFamily="34" charset="0"/>
                        </a:rPr>
                        <a:t>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812980472"/>
                  </a:ext>
                </a:extLst>
              </a:tr>
              <a:tr h="399783">
                <a:tc>
                  <a:txBody>
                    <a:bodyPr/>
                    <a:lstStyle/>
                    <a:p>
                      <a:pPr algn="l" rtl="0" fontAlgn="b"/>
                      <a:r>
                        <a:rPr lang="en-ZA" sz="2000" b="0" i="0" u="none" strike="noStrike" dirty="0">
                          <a:solidFill>
                            <a:srgbClr val="000000"/>
                          </a:solidFill>
                          <a:effectLst/>
                          <a:latin typeface="Calibri" panose="020F0502020204030204" pitchFamily="34" charset="0"/>
                        </a:rPr>
                        <a:t>Johannes-burg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rtl="0" fontAlgn="b"/>
                      <a:r>
                        <a:rPr lang="en-ZA" sz="2000" b="0" i="0" u="none" strike="noStrike">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rtl="0" fontAlgn="b"/>
                      <a:r>
                        <a:rPr lang="en-ZA" sz="2000" b="0" i="0" u="none" strike="noStrike">
                          <a:solidFill>
                            <a:srgbClr val="000000"/>
                          </a:solidFill>
                          <a:effectLst/>
                          <a:latin typeface="Calibri" panose="020F0502020204030204" pitchFamily="34" charset="0"/>
                        </a:rPr>
                        <a:t>1558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rtl="0" fontAlgn="b"/>
                      <a:r>
                        <a:rPr lang="en-ZA" sz="2000" b="0" i="0" u="none" strike="noStrike">
                          <a:solidFill>
                            <a:srgbClr val="000000"/>
                          </a:solidFill>
                          <a:effectLst/>
                          <a:latin typeface="Calibri" panose="020F0502020204030204" pitchFamily="34" charset="0"/>
                        </a:rPr>
                        <a:t>389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rtl="0" fontAlgn="b"/>
                      <a:r>
                        <a:rPr lang="en-ZA" sz="2000" b="0" i="0" u="none" strike="noStrike">
                          <a:solidFill>
                            <a:srgbClr val="000000"/>
                          </a:solidFill>
                          <a:effectLst/>
                          <a:latin typeface="Calibri" panose="020F0502020204030204" pitchFamily="34" charset="0"/>
                        </a:rPr>
                        <a:t>375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rtl="0" fontAlgn="b"/>
                      <a:r>
                        <a:rPr lang="en-ZA" sz="2000" b="0" i="0" u="none" strike="noStrike">
                          <a:solidFill>
                            <a:srgbClr val="000000"/>
                          </a:solidFill>
                          <a:effectLst/>
                          <a:latin typeface="Calibri" panose="020F0502020204030204" pitchFamily="34" charset="0"/>
                        </a:rPr>
                        <a:t>no data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rtl="0" fontAlgn="b"/>
                      <a:r>
                        <a:rPr lang="en-ZA" sz="2000" b="0" i="0" u="none" strike="noStrike">
                          <a:solidFill>
                            <a:srgbClr val="000000"/>
                          </a:solidFill>
                          <a:effectLst/>
                          <a:latin typeface="Calibri" panose="020F0502020204030204" pitchFamily="34" charset="0"/>
                        </a:rPr>
                        <a:t>no data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rtl="0" fontAlgn="b"/>
                      <a:r>
                        <a:rPr lang="en-ZA" sz="2000" b="0" i="0" u="none" strike="noStrike">
                          <a:solidFill>
                            <a:srgbClr val="000000"/>
                          </a:solidFill>
                          <a:effectLst/>
                          <a:latin typeface="Calibri" panose="020F0502020204030204" pitchFamily="34" charset="0"/>
                        </a:rPr>
                        <a:t>1558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rtl="0" fontAlgn="b"/>
                      <a:r>
                        <a:rPr lang="en-ZA" sz="2000" b="0" i="0" u="none" strike="noStrike">
                          <a:solidFill>
                            <a:srgbClr val="000000"/>
                          </a:solidFill>
                          <a:effectLst/>
                          <a:latin typeface="Calibri" panose="020F0502020204030204" pitchFamily="34" charset="0"/>
                        </a:rPr>
                        <a:t>553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rtl="0" fontAlgn="b"/>
                      <a:r>
                        <a:rPr lang="en-ZA" sz="2000" b="0" i="0" u="none" strike="noStrike" dirty="0">
                          <a:solidFill>
                            <a:srgbClr val="000000"/>
                          </a:solidFill>
                          <a:effectLst/>
                          <a:latin typeface="Calibri" panose="020F0502020204030204" pitchFamily="34" charset="0"/>
                        </a:rPr>
                        <a:t>553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rtl="0" fontAlgn="b"/>
                      <a:r>
                        <a:rPr lang="en-ZA" sz="2000" b="0" i="0" u="none" strike="noStrike" dirty="0">
                          <a:solidFill>
                            <a:srgbClr val="000000"/>
                          </a:solidFill>
                          <a:effectLst/>
                          <a:latin typeface="Calibri" panose="020F0502020204030204" pitchFamily="34" charset="0"/>
                        </a:rPr>
                        <a:t>553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rtl="0" fontAlgn="b"/>
                      <a:r>
                        <a:rPr lang="en-ZA" sz="20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rtl="0" fontAlgn="b"/>
                      <a:r>
                        <a:rPr lang="en-ZA" sz="2000" b="0" i="0" u="none" strike="noStrike">
                          <a:solidFill>
                            <a:srgbClr val="000000"/>
                          </a:solidFill>
                          <a:effectLst/>
                          <a:latin typeface="Calibri" panose="020F0502020204030204" pitchFamily="34" charset="0"/>
                        </a:rPr>
                        <a:t>155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rtl="0" fontAlgn="b"/>
                      <a:r>
                        <a:rPr lang="en-ZA" sz="2000" b="0" i="0" u="none" strike="noStrike" dirty="0">
                          <a:solidFill>
                            <a:srgbClr val="000000"/>
                          </a:solidFill>
                          <a:effectLst/>
                          <a:latin typeface="Calibri" panose="020F0502020204030204" pitchFamily="34" charset="0"/>
                        </a:rPr>
                        <a:t>155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575559276"/>
                  </a:ext>
                </a:extLst>
              </a:tr>
              <a:tr h="399783">
                <a:tc>
                  <a:txBody>
                    <a:bodyPr/>
                    <a:lstStyle/>
                    <a:p>
                      <a:pPr algn="l" fontAlgn="b"/>
                      <a:r>
                        <a:rPr lang="en-ZA" sz="2000" b="1" i="0" u="none" strike="noStrike" dirty="0">
                          <a:solidFill>
                            <a:srgbClr val="FFFFFF"/>
                          </a:solidFill>
                          <a:effectLst/>
                          <a:latin typeface="Aptos Narrow" panose="020B0004020202020204" pitchFamily="34" charset="0"/>
                        </a:rPr>
                        <a:t>Total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ZA" sz="2000" b="1" i="0" u="none" strike="noStrike" dirty="0">
                          <a:solidFill>
                            <a:srgbClr val="FFFFFF"/>
                          </a:solidFill>
                          <a:effectLst/>
                          <a:latin typeface="Aptos Narrow" panose="020B0004020202020204" pitchFamily="34" charset="0"/>
                        </a:rPr>
                        <a:t>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ZA" sz="2000" b="1" i="0" u="none" strike="noStrike" dirty="0">
                          <a:solidFill>
                            <a:srgbClr val="FFFFFF"/>
                          </a:solidFill>
                          <a:effectLst/>
                          <a:latin typeface="Aptos Narrow" panose="020B0004020202020204" pitchFamily="34" charset="0"/>
                        </a:rPr>
                        <a:t>2641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ZA" sz="2000" b="1" i="0" u="none" strike="noStrike" dirty="0">
                          <a:solidFill>
                            <a:srgbClr val="FFFFFF"/>
                          </a:solidFill>
                          <a:effectLst/>
                          <a:latin typeface="Aptos Narrow" panose="020B0004020202020204" pitchFamily="34" charset="0"/>
                        </a:rPr>
                        <a:t>743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ZA" sz="2000" b="1" i="0" u="none" strike="noStrike" dirty="0">
                          <a:solidFill>
                            <a:srgbClr val="FFFFFF"/>
                          </a:solidFill>
                          <a:effectLst/>
                          <a:latin typeface="Aptos Narrow" panose="020B0004020202020204" pitchFamily="34" charset="0"/>
                        </a:rPr>
                        <a:t>  729 (98%)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ZA" sz="2000" b="1" i="0" u="none" strike="noStrike" dirty="0">
                          <a:solidFill>
                            <a:srgbClr val="FFFFFF"/>
                          </a:solidFill>
                          <a:effectLst/>
                          <a:latin typeface="Aptos Narrow" panose="020B0004020202020204" pitchFamily="34" charset="0"/>
                        </a:rPr>
                        <a:t>249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ZA" sz="2000" b="1" i="0" u="none" strike="noStrike" dirty="0">
                          <a:solidFill>
                            <a:srgbClr val="FFFFFF"/>
                          </a:solidFill>
                          <a:effectLst/>
                          <a:latin typeface="Aptos Narrow" panose="020B0004020202020204" pitchFamily="34" charset="0"/>
                        </a:rPr>
                        <a:t>249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ZA" sz="2000" b="1" i="0" u="none" strike="noStrike" dirty="0">
                          <a:solidFill>
                            <a:srgbClr val="FFFFFF"/>
                          </a:solidFill>
                          <a:effectLst/>
                          <a:latin typeface="Aptos Narrow" panose="020B0004020202020204" pitchFamily="34" charset="0"/>
                        </a:rPr>
                        <a:t>2566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ZA" sz="2000" b="1" i="0" u="none" strike="noStrike" dirty="0">
                          <a:solidFill>
                            <a:srgbClr val="FFFFFF"/>
                          </a:solidFill>
                          <a:effectLst/>
                          <a:latin typeface="Aptos Narrow" panose="020B0004020202020204" pitchFamily="34" charset="0"/>
                        </a:rPr>
                        <a:t>746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ZA" sz="2000" b="1" i="0" u="none" strike="noStrike" dirty="0">
                          <a:solidFill>
                            <a:srgbClr val="FFFFFF"/>
                          </a:solidFill>
                          <a:effectLst/>
                          <a:latin typeface="Aptos Narrow" panose="020B0004020202020204" pitchFamily="34" charset="0"/>
                        </a:rPr>
                        <a:t>746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ZA" sz="2000" b="1" i="0" u="none" strike="noStrike" dirty="0">
                          <a:solidFill>
                            <a:srgbClr val="FFFFFF"/>
                          </a:solidFill>
                          <a:effectLst/>
                          <a:latin typeface="Aptos Narrow" panose="020B0004020202020204" pitchFamily="34" charset="0"/>
                        </a:rPr>
                        <a:t>745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ZA" sz="2000" b="1" i="0" u="none" strike="noStrike" dirty="0">
                          <a:solidFill>
                            <a:srgbClr val="FFFFFF"/>
                          </a:solidFill>
                          <a:effectLst/>
                          <a:latin typeface="Aptos Narrow" panose="020B0004020202020204" pitchFamily="34" charset="0"/>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ZA" sz="2000" b="1" i="0" u="none" strike="noStrike" dirty="0">
                          <a:solidFill>
                            <a:srgbClr val="FFFFFF"/>
                          </a:solidFill>
                          <a:effectLst/>
                          <a:latin typeface="Aptos Narrow" panose="020B0004020202020204" pitchFamily="34" charset="0"/>
                        </a:rPr>
                        <a:t>244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ZA" sz="2000" b="1" i="0" u="none" strike="noStrike" dirty="0">
                          <a:solidFill>
                            <a:srgbClr val="FFFFFF"/>
                          </a:solidFill>
                          <a:effectLst/>
                          <a:latin typeface="Aptos Narrow" panose="020B0004020202020204" pitchFamily="34" charset="0"/>
                        </a:rPr>
                        <a:t>244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182605810"/>
                  </a:ext>
                </a:extLst>
              </a:tr>
            </a:tbl>
          </a:graphicData>
        </a:graphic>
      </p:graphicFrame>
      <p:sp>
        <p:nvSpPr>
          <p:cNvPr id="2" name="Oval 1">
            <a:extLst>
              <a:ext uri="{FF2B5EF4-FFF2-40B4-BE49-F238E27FC236}">
                <a16:creationId xmlns:a16="http://schemas.microsoft.com/office/drawing/2014/main" id="{F5681CC5-2C4D-F87B-42BF-86866424925F}"/>
              </a:ext>
            </a:extLst>
          </p:cNvPr>
          <p:cNvSpPr/>
          <p:nvPr/>
        </p:nvSpPr>
        <p:spPr>
          <a:xfrm>
            <a:off x="6776994" y="5650083"/>
            <a:ext cx="919207" cy="574158"/>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3" name="Oval 2">
            <a:extLst>
              <a:ext uri="{FF2B5EF4-FFF2-40B4-BE49-F238E27FC236}">
                <a16:creationId xmlns:a16="http://schemas.microsoft.com/office/drawing/2014/main" id="{97186EA0-78D1-1FCD-17E7-3B0704D01255}"/>
              </a:ext>
            </a:extLst>
          </p:cNvPr>
          <p:cNvSpPr/>
          <p:nvPr/>
        </p:nvSpPr>
        <p:spPr>
          <a:xfrm>
            <a:off x="6559278" y="2261843"/>
            <a:ext cx="919207" cy="1219199"/>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5" name="Oval 4">
            <a:extLst>
              <a:ext uri="{FF2B5EF4-FFF2-40B4-BE49-F238E27FC236}">
                <a16:creationId xmlns:a16="http://schemas.microsoft.com/office/drawing/2014/main" id="{F45BC788-8CD3-661C-1A4F-F86F453A18B3}"/>
              </a:ext>
            </a:extLst>
          </p:cNvPr>
          <p:cNvSpPr/>
          <p:nvPr/>
        </p:nvSpPr>
        <p:spPr>
          <a:xfrm>
            <a:off x="9274629" y="2292882"/>
            <a:ext cx="587828" cy="1219199"/>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6" name="Oval 5">
            <a:extLst>
              <a:ext uri="{FF2B5EF4-FFF2-40B4-BE49-F238E27FC236}">
                <a16:creationId xmlns:a16="http://schemas.microsoft.com/office/drawing/2014/main" id="{666EDA19-F046-8FBE-0339-38309D0D1A4E}"/>
              </a:ext>
            </a:extLst>
          </p:cNvPr>
          <p:cNvSpPr/>
          <p:nvPr/>
        </p:nvSpPr>
        <p:spPr>
          <a:xfrm>
            <a:off x="9492344" y="5650083"/>
            <a:ext cx="587828" cy="574158"/>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7" name="TextBox 6">
            <a:extLst>
              <a:ext uri="{FF2B5EF4-FFF2-40B4-BE49-F238E27FC236}">
                <a16:creationId xmlns:a16="http://schemas.microsoft.com/office/drawing/2014/main" id="{53963483-C89C-F6BF-3221-1B0898653CCB}"/>
              </a:ext>
            </a:extLst>
          </p:cNvPr>
          <p:cNvSpPr txBox="1"/>
          <p:nvPr/>
        </p:nvSpPr>
        <p:spPr>
          <a:xfrm>
            <a:off x="524106" y="6378498"/>
            <a:ext cx="11140069" cy="369332"/>
          </a:xfrm>
          <a:prstGeom prst="rect">
            <a:avLst/>
          </a:prstGeom>
          <a:solidFill>
            <a:schemeClr val="accent1">
              <a:lumMod val="40000"/>
              <a:lumOff val="60000"/>
            </a:schemeClr>
          </a:solidFill>
        </p:spPr>
        <p:txBody>
          <a:bodyPr wrap="square" rtlCol="0">
            <a:spAutoFit/>
          </a:bodyPr>
          <a:lstStyle/>
          <a:p>
            <a:r>
              <a:rPr lang="en-ZA" b="1" dirty="0"/>
              <a:t>VL suppression:</a:t>
            </a:r>
            <a:r>
              <a:rPr lang="en-ZA" dirty="0"/>
              <a:t> 94% &lt;1000 copies (</a:t>
            </a:r>
            <a:r>
              <a:rPr lang="en-ZA" dirty="0" err="1"/>
              <a:t>Jhb</a:t>
            </a:r>
            <a:r>
              <a:rPr lang="en-ZA" dirty="0"/>
              <a:t> data only), 77% &lt;50 copies (Cap + </a:t>
            </a:r>
            <a:r>
              <a:rPr lang="en-ZA" dirty="0" err="1"/>
              <a:t>Jhb</a:t>
            </a:r>
            <a:r>
              <a:rPr lang="en-ZA" dirty="0"/>
              <a:t> data only)</a:t>
            </a:r>
          </a:p>
        </p:txBody>
      </p:sp>
      <p:cxnSp>
        <p:nvCxnSpPr>
          <p:cNvPr id="9" name="Straight Arrow Connector 8">
            <a:extLst>
              <a:ext uri="{FF2B5EF4-FFF2-40B4-BE49-F238E27FC236}">
                <a16:creationId xmlns:a16="http://schemas.microsoft.com/office/drawing/2014/main" id="{84A286F9-F5C0-44DA-2C66-BB04FCA49745}"/>
              </a:ext>
            </a:extLst>
          </p:cNvPr>
          <p:cNvCxnSpPr>
            <a:cxnSpLocks/>
          </p:cNvCxnSpPr>
          <p:nvPr/>
        </p:nvCxnSpPr>
        <p:spPr>
          <a:xfrm>
            <a:off x="4638907" y="6142875"/>
            <a:ext cx="0" cy="247299"/>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EC1D927-4F5C-E198-7677-29F23DE7F599}"/>
              </a:ext>
            </a:extLst>
          </p:cNvPr>
          <p:cNvSpPr/>
          <p:nvPr/>
        </p:nvSpPr>
        <p:spPr>
          <a:xfrm>
            <a:off x="3963170" y="5493982"/>
            <a:ext cx="1289054" cy="648893"/>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12" name="Oval 11">
            <a:extLst>
              <a:ext uri="{FF2B5EF4-FFF2-40B4-BE49-F238E27FC236}">
                <a16:creationId xmlns:a16="http://schemas.microsoft.com/office/drawing/2014/main" id="{E8D09393-D629-3A3D-CB23-071FA60C9B5F}"/>
              </a:ext>
            </a:extLst>
          </p:cNvPr>
          <p:cNvSpPr/>
          <p:nvPr/>
        </p:nvSpPr>
        <p:spPr>
          <a:xfrm>
            <a:off x="3702205" y="1884013"/>
            <a:ext cx="1133827" cy="1600195"/>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
        <p:nvSpPr>
          <p:cNvPr id="13" name="Oval 12">
            <a:extLst>
              <a:ext uri="{FF2B5EF4-FFF2-40B4-BE49-F238E27FC236}">
                <a16:creationId xmlns:a16="http://schemas.microsoft.com/office/drawing/2014/main" id="{08A6175A-2687-DDC3-A87D-F87F14D43FE4}"/>
              </a:ext>
            </a:extLst>
          </p:cNvPr>
          <p:cNvSpPr/>
          <p:nvPr/>
        </p:nvSpPr>
        <p:spPr>
          <a:xfrm>
            <a:off x="9201655" y="301082"/>
            <a:ext cx="2721427" cy="735981"/>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ZA" dirty="0"/>
          </a:p>
        </p:txBody>
      </p:sp>
    </p:spTree>
    <p:extLst>
      <p:ext uri="{BB962C8B-B14F-4D97-AF65-F5344CB8AC3E}">
        <p14:creationId xmlns:p14="http://schemas.microsoft.com/office/powerpoint/2010/main" val="189307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7" grpId="1" animBg="1"/>
      <p:bldP spid="10" grpId="0" animBg="1"/>
      <p:bldP spid="10" grpId="1" animBg="1"/>
      <p:bldP spid="12" grpId="0" animBg="1"/>
      <p:bldP spid="12"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2F3B50-A6F4-6134-4A65-609531ED1ABB}"/>
              </a:ext>
            </a:extLst>
          </p:cNvPr>
          <p:cNvSpPr>
            <a:spLocks noGrp="1"/>
          </p:cNvSpPr>
          <p:nvPr>
            <p:ph sz="quarter" idx="13"/>
          </p:nvPr>
        </p:nvSpPr>
        <p:spPr>
          <a:xfrm>
            <a:off x="442913" y="1988386"/>
            <a:ext cx="5437187" cy="4212389"/>
          </a:xfrm>
        </p:spPr>
        <p:txBody>
          <a:bodyPr>
            <a:normAutofit lnSpcReduction="10000"/>
          </a:bodyPr>
          <a:lstStyle/>
          <a:p>
            <a:pPr marL="342900" indent="-342900">
              <a:buFont typeface="Arial" panose="020B0604020202020204" pitchFamily="34" charset="0"/>
              <a:buChar char="•"/>
            </a:pPr>
            <a:r>
              <a:rPr lang="en-ZA" dirty="0"/>
              <a:t>Efficient use of time for mothers</a:t>
            </a:r>
          </a:p>
          <a:p>
            <a:pPr marL="342900" indent="-342900">
              <a:buFont typeface="Arial" panose="020B0604020202020204" pitchFamily="34" charset="0"/>
              <a:buChar char="•"/>
            </a:pPr>
            <a:r>
              <a:rPr lang="en-ZA" dirty="0"/>
              <a:t>Peer-led (low cost, user-friendly)</a:t>
            </a:r>
          </a:p>
          <a:p>
            <a:pPr marL="342900" indent="-342900">
              <a:buFont typeface="Arial" panose="020B0604020202020204" pitchFamily="34" charset="0"/>
              <a:buChar char="•"/>
            </a:pPr>
            <a:r>
              <a:rPr lang="en-ZA" dirty="0"/>
              <a:t>Retains all infants so infants who remain HIV free can benefit from continued health visits up to 18 month ‘graduation’</a:t>
            </a:r>
          </a:p>
          <a:p>
            <a:pPr marL="342900" indent="-342900">
              <a:buFont typeface="Arial" panose="020B0604020202020204" pitchFamily="34" charset="0"/>
              <a:buChar char="•"/>
            </a:pPr>
            <a:r>
              <a:rPr lang="en-ZA" dirty="0"/>
              <a:t>Supports mothers to attain optimal health, positive impact for mother and baby (healthier mothers = healthier babies)</a:t>
            </a:r>
          </a:p>
          <a:p>
            <a:pPr marL="342900" indent="-342900">
              <a:buFont typeface="Arial" panose="020B0604020202020204" pitchFamily="34" charset="0"/>
              <a:buChar char="•"/>
            </a:pPr>
            <a:r>
              <a:rPr lang="en-ZA" dirty="0"/>
              <a:t>Encourages longer duration of safe breastfeeding, with associated health gains</a:t>
            </a:r>
          </a:p>
        </p:txBody>
      </p:sp>
      <p:sp>
        <p:nvSpPr>
          <p:cNvPr id="3" name="Content Placeholder 2">
            <a:extLst>
              <a:ext uri="{FF2B5EF4-FFF2-40B4-BE49-F238E27FC236}">
                <a16:creationId xmlns:a16="http://schemas.microsoft.com/office/drawing/2014/main" id="{E30F8247-86F0-F213-DC13-218A413DDF3C}"/>
              </a:ext>
            </a:extLst>
          </p:cNvPr>
          <p:cNvSpPr>
            <a:spLocks noGrp="1"/>
          </p:cNvSpPr>
          <p:nvPr>
            <p:ph sz="quarter" idx="14"/>
          </p:nvPr>
        </p:nvSpPr>
        <p:spPr>
          <a:xfrm>
            <a:off x="6311903" y="1988386"/>
            <a:ext cx="5437188" cy="4603799"/>
          </a:xfrm>
        </p:spPr>
        <p:txBody>
          <a:bodyPr>
            <a:normAutofit fontScale="92500" lnSpcReduction="20000"/>
          </a:bodyPr>
          <a:lstStyle/>
          <a:p>
            <a:pPr marL="342900" indent="-342900">
              <a:buFont typeface="Arial" panose="020B0604020202020204" pitchFamily="34" charset="0"/>
              <a:buChar char="•"/>
            </a:pPr>
            <a:r>
              <a:rPr lang="en-ZA" dirty="0"/>
              <a:t>Space</a:t>
            </a:r>
          </a:p>
          <a:p>
            <a:pPr marL="342900" indent="-342900">
              <a:buFont typeface="Arial" panose="020B0604020202020204" pitchFamily="34" charset="0"/>
              <a:buChar char="•"/>
            </a:pPr>
            <a:r>
              <a:rPr lang="en-ZA" dirty="0"/>
              <a:t>Facilitator availability and broad skills set</a:t>
            </a:r>
          </a:p>
          <a:p>
            <a:pPr marL="342900" indent="-342900">
              <a:buFont typeface="Arial" panose="020B0604020202020204" pitchFamily="34" charset="0"/>
              <a:buChar char="•"/>
            </a:pPr>
            <a:r>
              <a:rPr lang="en-ZA" dirty="0"/>
              <a:t>Identification and recruitment early post-partum – some MIPs missed</a:t>
            </a:r>
          </a:p>
          <a:p>
            <a:pPr marL="342900" indent="-342900">
              <a:buFont typeface="Arial" panose="020B0604020202020204" pitchFamily="34" charset="0"/>
              <a:buChar char="•"/>
            </a:pPr>
            <a:r>
              <a:rPr lang="en-ZA" dirty="0" err="1"/>
              <a:t>Cohorting</a:t>
            </a:r>
            <a:r>
              <a:rPr lang="en-ZA" dirty="0"/>
              <a:t> into similar infant age groups to enable scheduling according to immunisations</a:t>
            </a:r>
          </a:p>
          <a:p>
            <a:pPr marL="342900" indent="-342900">
              <a:buFont typeface="Arial" panose="020B0604020202020204" pitchFamily="34" charset="0"/>
              <a:buChar char="•"/>
            </a:pPr>
            <a:r>
              <a:rPr lang="en-ZA" dirty="0"/>
              <a:t>Sustaining all components, especially mental health and ECD</a:t>
            </a:r>
          </a:p>
          <a:p>
            <a:pPr marL="342900" indent="-342900">
              <a:buFont typeface="Arial" panose="020B0604020202020204" pitchFamily="34" charset="0"/>
              <a:buChar char="•"/>
            </a:pPr>
            <a:r>
              <a:rPr lang="en-ZA" dirty="0"/>
              <a:t>High mobility of mothers = challenge to retention – data only for retained MIPs</a:t>
            </a:r>
          </a:p>
          <a:p>
            <a:pPr marL="342900" indent="-342900">
              <a:buFont typeface="Arial" panose="020B0604020202020204" pitchFamily="34" charset="0"/>
              <a:buChar char="•"/>
            </a:pPr>
            <a:r>
              <a:rPr lang="en-ZA" dirty="0"/>
              <a:t>Timing of clubs for mothers returning to work</a:t>
            </a:r>
          </a:p>
          <a:p>
            <a:pPr marL="342900" indent="-342900">
              <a:buFont typeface="Arial" panose="020B0604020202020204" pitchFamily="34" charset="0"/>
              <a:buChar char="•"/>
            </a:pPr>
            <a:r>
              <a:rPr lang="en-ZA" dirty="0"/>
              <a:t>Limited referral options when problems identified</a:t>
            </a:r>
          </a:p>
          <a:p>
            <a:pPr marL="342900" indent="-342900">
              <a:buFont typeface="Arial" panose="020B0604020202020204" pitchFamily="34" charset="0"/>
              <a:buChar char="•"/>
            </a:pPr>
            <a:endParaRPr lang="en-ZA" dirty="0"/>
          </a:p>
        </p:txBody>
      </p:sp>
      <p:sp>
        <p:nvSpPr>
          <p:cNvPr id="4" name="Text Placeholder 3">
            <a:extLst>
              <a:ext uri="{FF2B5EF4-FFF2-40B4-BE49-F238E27FC236}">
                <a16:creationId xmlns:a16="http://schemas.microsoft.com/office/drawing/2014/main" id="{AF3CA11D-BD4D-AE95-3FCD-A26FFBC7116D}"/>
              </a:ext>
            </a:extLst>
          </p:cNvPr>
          <p:cNvSpPr>
            <a:spLocks noGrp="1"/>
          </p:cNvSpPr>
          <p:nvPr>
            <p:ph type="body" sz="quarter" idx="15"/>
          </p:nvPr>
        </p:nvSpPr>
        <p:spPr>
          <a:xfrm>
            <a:off x="442913" y="1340686"/>
            <a:ext cx="5437187" cy="647700"/>
          </a:xfrm>
        </p:spPr>
        <p:txBody>
          <a:bodyPr>
            <a:normAutofit/>
          </a:bodyPr>
          <a:lstStyle/>
          <a:p>
            <a:r>
              <a:rPr lang="en-ZA" sz="4000" dirty="0"/>
              <a:t>Benefits</a:t>
            </a:r>
          </a:p>
        </p:txBody>
      </p:sp>
      <p:sp>
        <p:nvSpPr>
          <p:cNvPr id="5" name="Text Placeholder 4">
            <a:extLst>
              <a:ext uri="{FF2B5EF4-FFF2-40B4-BE49-F238E27FC236}">
                <a16:creationId xmlns:a16="http://schemas.microsoft.com/office/drawing/2014/main" id="{851EB693-7E24-0428-CB1C-27F788A895FC}"/>
              </a:ext>
            </a:extLst>
          </p:cNvPr>
          <p:cNvSpPr>
            <a:spLocks noGrp="1"/>
          </p:cNvSpPr>
          <p:nvPr>
            <p:ph type="body" sz="quarter" idx="16"/>
          </p:nvPr>
        </p:nvSpPr>
        <p:spPr>
          <a:xfrm>
            <a:off x="6311903" y="1340686"/>
            <a:ext cx="5437188" cy="647700"/>
          </a:xfrm>
        </p:spPr>
        <p:txBody>
          <a:bodyPr>
            <a:normAutofit/>
          </a:bodyPr>
          <a:lstStyle/>
          <a:p>
            <a:r>
              <a:rPr lang="en-ZA" sz="4000" dirty="0"/>
              <a:t>Challenges</a:t>
            </a:r>
          </a:p>
        </p:txBody>
      </p:sp>
      <p:sp>
        <p:nvSpPr>
          <p:cNvPr id="7" name="Title 3">
            <a:extLst>
              <a:ext uri="{FF2B5EF4-FFF2-40B4-BE49-F238E27FC236}">
                <a16:creationId xmlns:a16="http://schemas.microsoft.com/office/drawing/2014/main" id="{8DD85E89-70F6-7959-AA77-EE4BCA9DE93D}"/>
              </a:ext>
            </a:extLst>
          </p:cNvPr>
          <p:cNvSpPr>
            <a:spLocks noGrp="1"/>
          </p:cNvSpPr>
          <p:nvPr>
            <p:ph type="title"/>
          </p:nvPr>
        </p:nvSpPr>
        <p:spPr>
          <a:xfrm>
            <a:off x="3494457" y="409356"/>
            <a:ext cx="5032855" cy="647700"/>
          </a:xfrm>
        </p:spPr>
        <p:txBody>
          <a:bodyPr>
            <a:noAutofit/>
          </a:bodyPr>
          <a:lstStyle/>
          <a:p>
            <a:r>
              <a:rPr lang="en-GB" noProof="0" dirty="0"/>
              <a:t>Lessons Learnt</a:t>
            </a:r>
          </a:p>
        </p:txBody>
      </p:sp>
    </p:spTree>
    <p:extLst>
      <p:ext uri="{BB962C8B-B14F-4D97-AF65-F5344CB8AC3E}">
        <p14:creationId xmlns:p14="http://schemas.microsoft.com/office/powerpoint/2010/main" val="2792069970"/>
      </p:ext>
    </p:extLst>
  </p:cSld>
  <p:clrMapOvr>
    <a:masterClrMapping/>
  </p:clrMapOvr>
</p:sld>
</file>

<file path=ppt/theme/theme1.xml><?xml version="1.0" encoding="utf-8"?>
<a:theme xmlns:a="http://schemas.openxmlformats.org/drawingml/2006/main" name="IAS2023">
  <a:themeElements>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C0E6AB67-CD9B-A246-B6CE-F81BDAD84354}" vid="{5D216F09-CBF6-154B-A948-A440F68D81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AIDS-2024-Speaker-template_Verdana</Template>
  <TotalTime>8722</TotalTime>
  <Words>1442</Words>
  <Application>Microsoft Office PowerPoint</Application>
  <PresentationFormat>Widescreen</PresentationFormat>
  <Paragraphs>372</Paragraphs>
  <Slides>15</Slides>
  <Notes>9</Notes>
  <HiddenSlides>3</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Aptos</vt:lpstr>
      <vt:lpstr>Aptos Narrow</vt:lpstr>
      <vt:lpstr>Arial</vt:lpstr>
      <vt:lpstr>Calibri</vt:lpstr>
      <vt:lpstr>Courier New</vt:lpstr>
      <vt:lpstr>IAS Ribbon Sans Bold</vt:lpstr>
      <vt:lpstr>IAS Ribbon Sans Regular</vt:lpstr>
      <vt:lpstr>Verdana</vt:lpstr>
      <vt:lpstr>Verdana Bold</vt:lpstr>
      <vt:lpstr>Wingdings</vt:lpstr>
      <vt:lpstr>IAS2023</vt:lpstr>
      <vt:lpstr>An Adapted Post-Natal Club Model in South Africa: Outcomes and Lessons Learnt</vt:lpstr>
      <vt:lpstr>Background</vt:lpstr>
      <vt:lpstr>Routes of Transmission</vt:lpstr>
      <vt:lpstr>PowerPoint Presentation</vt:lpstr>
      <vt:lpstr>Improving Infant Outcomes: Breastfeeding Support </vt:lpstr>
      <vt:lpstr>An Adapted Post-Natal Club Model</vt:lpstr>
      <vt:lpstr>Post-natal club outcomes</vt:lpstr>
      <vt:lpstr>PowerPoint Presentation</vt:lpstr>
      <vt:lpstr>Lessons Learnt</vt:lpstr>
      <vt:lpstr>Future Opportunities</vt:lpstr>
      <vt:lpstr>Conclusion</vt:lpstr>
      <vt:lpstr>Acknowledgements</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Adapted Post-Natal Club Model in South Africa: Outcomes and Lessons Learnt</dc:title>
  <dc:creator>Natasha Davies</dc:creator>
  <cp:lastModifiedBy>Preview 1 Rack 2</cp:lastModifiedBy>
  <cp:revision>20</cp:revision>
  <dcterms:created xsi:type="dcterms:W3CDTF">2024-06-13T10:28:51Z</dcterms:created>
  <dcterms:modified xsi:type="dcterms:W3CDTF">2024-07-20T11:44:00Z</dcterms:modified>
</cp:coreProperties>
</file>