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7"/>
  </p:notesMasterIdLst>
  <p:sldIdLst>
    <p:sldId id="409" r:id="rId5"/>
    <p:sldId id="39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F2E"/>
    <a:srgbClr val="E0001B"/>
    <a:srgbClr val="FF1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B301B821-A1FF-4177-AEE7-76D212191A09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9EBF5"/>
          </a:solidFill>
        </a:fill>
      </a:tcStyle>
    </a:band1H>
    <a:band1V>
      <a:tcStyle>
        <a:tcBdr/>
        <a:fill>
          <a:solidFill>
            <a:srgbClr val="E9EBF5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Row>
  </a:tblStyle>
  <a:tblStyle styleId="{F5AB1C69-6EDB-4FF4-983F-18BD219EF322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0F0F0"/>
          </a:solidFill>
        </a:fill>
      </a:tcStyle>
    </a:wholeTbl>
    <a:band1H>
      <a:tcStyle>
        <a:tcBdr/>
        <a:fill>
          <a:solidFill>
            <a:srgbClr val="E1E1E1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1E1E1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A5A5A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A5A5A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A5A5A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A5A5A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66F7CB-5F8C-9568-6414-06E89C9716E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2714C5-7A49-D92B-49D3-EAFFDFF6EA2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7BE3478-A688-C241-BBE9-4E5EEC46482E}" type="datetime1">
              <a:rPr lang="en-GB"/>
              <a:pPr lvl="0"/>
              <a:t>20/07/2024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9CA321A-2927-7530-E379-A850928982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14548D7-9B1F-EE77-3C94-33CB055BA5CD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FDE8D-5D20-21E3-0C60-B83105EFE8C3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050E0-20FB-A844-429A-C74D2FAD00A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CC00B32-7934-644A-8CFF-2B50979EB023}" type="slidenum">
              <a:t>‹#›</a:t>
            </a:fld>
            <a:endParaRPr lang="en-GB"/>
          </a:p>
        </p:txBody>
      </p:sp>
      <p:sp>
        <p:nvSpPr>
          <p:cNvPr id="8" name="Header Placeholder 1">
            <a:extLst>
              <a:ext uri="{FF2B5EF4-FFF2-40B4-BE49-F238E27FC236}">
                <a16:creationId xmlns:a16="http://schemas.microsoft.com/office/drawing/2014/main" id="{0E576842-9C36-2284-F040-CB1EE5A7AA6C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51684F5D-1D3D-5A3F-F135-3BE095DEF507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313171C-DB9A-1E42-B1F8-7101E7F90C4E}" type="datetime1">
              <a:rPr lang="en-US"/>
              <a:pPr lvl="0"/>
              <a:t>7/20/2024</a:t>
            </a:fld>
            <a:endParaRPr lang="en-US"/>
          </a:p>
        </p:txBody>
      </p:sp>
      <p:sp>
        <p:nvSpPr>
          <p:cNvPr id="10" name="Slide Image Placeholder 3">
            <a:extLst>
              <a:ext uri="{FF2B5EF4-FFF2-40B4-BE49-F238E27FC236}">
                <a16:creationId xmlns:a16="http://schemas.microsoft.com/office/drawing/2014/main" id="{E8FED310-5E6F-C8A6-083C-F29E4227261A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1" name="Notes Placeholder 4">
            <a:extLst>
              <a:ext uri="{FF2B5EF4-FFF2-40B4-BE49-F238E27FC236}">
                <a16:creationId xmlns:a16="http://schemas.microsoft.com/office/drawing/2014/main" id="{25A8E520-9F8B-70EA-F1EE-D24BCDC6CA56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9DD6804D-AA3E-0684-0514-8EB236050B3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49F7B37-9FF0-1FCD-1463-8FF96D13EF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85C7B24-36F6-9B4A-9D6A-C157444F588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0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During the panel</a:t>
            </a:r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CC00B32-7934-644A-8CFF-2B50979EB023}" type="slidenum">
              <a:rPr lang="en-CH" smtClean="0"/>
              <a:t>1</a:t>
            </a:fld>
            <a:endParaRPr lang="en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85C7B24-36F6-9B4A-9D6A-C157444F588B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4394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During the panel</a:t>
            </a:r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CC00B32-7934-644A-8CFF-2B50979EB023}" type="slidenum">
              <a:rPr lang="en-CH" smtClean="0"/>
              <a:t>2</a:t>
            </a:fld>
            <a:endParaRPr lang="en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85C7B24-36F6-9B4A-9D6A-C157444F588B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1505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7672" y="4060719"/>
            <a:ext cx="3553019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12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7645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50106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4782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800" b="0" i="0">
                <a:latin typeface="+mn-lt"/>
                <a:ea typeface="IAS Ribbon Sans Regular" pitchFamily="2" charset="0"/>
              </a:defRPr>
            </a:lvl1pPr>
          </a:lstStyle>
          <a:p>
            <a:r>
              <a:rPr lang="en-GB" noProof="0"/>
              <a:t>“Click to edit Master title style”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7632700" cy="8358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1" i="0">
                <a:solidFill>
                  <a:schemeClr val="accent1"/>
                </a:solidFill>
                <a:latin typeface="+mj-lt"/>
                <a:ea typeface="IAS Ribbon Sans Regular" pitchFamily="2" charset="0"/>
              </a:defRPr>
            </a:lvl1pPr>
          </a:lstStyle>
          <a:p>
            <a:pPr lvl="0"/>
            <a:r>
              <a:rPr lang="en-GB" noProof="0"/>
              <a:t>Quote citation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CD793-F130-9CB2-2451-FA943BB6AE2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39B4C-6F81-2889-0EB9-39A0F6583ECD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9B3F29-75B8-BD6C-204A-CAA4C9B129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3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325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6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05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2565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83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5589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  <a:p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 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2590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  <a:p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 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</a:t>
            </a:r>
            <a:r>
              <a:rPr lang="en-GB" noProof="0" err="1"/>
              <a:t>rutrum</a:t>
            </a:r>
            <a:r>
              <a:rPr lang="en-GB" noProof="0"/>
              <a:t> </a:t>
            </a:r>
            <a:r>
              <a:rPr lang="en-GB" noProof="0" err="1"/>
              <a:t>congue</a:t>
            </a:r>
            <a:r>
              <a:rPr lang="en-GB" noProof="0"/>
              <a:t> </a:t>
            </a:r>
            <a:r>
              <a:rPr lang="en-GB" noProof="0" err="1"/>
              <a:t>leo</a:t>
            </a:r>
            <a:r>
              <a:rPr lang="en-GB" noProof="0"/>
              <a:t>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malesuada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err="1"/>
              <a:t>Curabitur</a:t>
            </a:r>
            <a:r>
              <a:rPr lang="en-GB" noProof="0"/>
              <a:t> </a:t>
            </a:r>
            <a:r>
              <a:rPr lang="en-GB" noProof="0" err="1"/>
              <a:t>aliquet</a:t>
            </a:r>
            <a:r>
              <a:rPr lang="en-GB" noProof="0"/>
              <a:t> </a:t>
            </a:r>
            <a:r>
              <a:rPr lang="en-GB" noProof="0" err="1"/>
              <a:t>quam</a:t>
            </a:r>
            <a:r>
              <a:rPr lang="en-GB" noProof="0"/>
              <a:t> id dui </a:t>
            </a:r>
            <a:r>
              <a:rPr lang="en-GB" noProof="0" err="1"/>
              <a:t>posuere</a:t>
            </a:r>
            <a:r>
              <a:rPr lang="en-GB" noProof="0"/>
              <a:t> </a:t>
            </a:r>
            <a:r>
              <a:rPr lang="en-GB" noProof="0" err="1"/>
              <a:t>blandit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9180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D33BA-66D6-E190-0410-77B932AF24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0446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251232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6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BC1E52A-79B2-0B5D-0059-EEE8F877C7DD}"/>
              </a:ext>
            </a:extLst>
          </p:cNvPr>
          <p:cNvSpPr txBox="1"/>
          <p:nvPr/>
        </p:nvSpPr>
        <p:spPr>
          <a:xfrm>
            <a:off x="298174" y="6083960"/>
            <a:ext cx="5088835" cy="774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61B7B61-07FA-6A71-2F08-1900F7E3A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/>
              <a:t>Q&amp;A</a:t>
            </a:r>
            <a:endParaRPr lang="en-CH" sz="66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A278DF-B354-DFF4-CFEF-93C282121F38}"/>
              </a:ext>
            </a:extLst>
          </p:cNvPr>
          <p:cNvGrpSpPr/>
          <p:nvPr/>
        </p:nvGrpSpPr>
        <p:grpSpPr>
          <a:xfrm>
            <a:off x="442917" y="4860000"/>
            <a:ext cx="11306166" cy="1610980"/>
            <a:chOff x="442917" y="4860000"/>
            <a:chExt cx="11306166" cy="161098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5BE2FC7-CBEC-9C41-A6D2-7ED1BF868104}"/>
                </a:ext>
              </a:extLst>
            </p:cNvPr>
            <p:cNvSpPr txBox="1"/>
            <p:nvPr/>
          </p:nvSpPr>
          <p:spPr>
            <a:xfrm>
              <a:off x="4481246" y="4865612"/>
              <a:ext cx="322594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 b="0" i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Ceri</a:t>
              </a:r>
              <a:r>
                <a:rPr lang="sv-SE" sz="1600" b="0" i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Evans, University </a:t>
              </a:r>
              <a:r>
                <a:rPr lang="sv-SE" sz="1600" b="0" i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of</a:t>
              </a:r>
              <a:r>
                <a:rPr lang="sv-SE" sz="1600" b="0" i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Liverpool   </a:t>
              </a:r>
            </a:p>
            <a:p>
              <a:pPr algn="ctr">
                <a:spcBef>
                  <a:spcPts val="1200"/>
                </a:spcBef>
              </a:pPr>
              <a:r>
                <a:rPr lang="en-US" sz="1400" i="1">
                  <a:solidFill>
                    <a:srgbClr val="000000"/>
                  </a:solidFill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Ensuring food security for school age children with perinatal HIV exposure </a:t>
              </a:r>
              <a:endParaRPr lang="en-CH" sz="1400" i="1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78D0461-537F-16EE-76E5-EB6FB6C0DFED}"/>
                </a:ext>
              </a:extLst>
            </p:cNvPr>
            <p:cNvSpPr txBox="1"/>
            <p:nvPr/>
          </p:nvSpPr>
          <p:spPr>
            <a:xfrm>
              <a:off x="8364199" y="4870542"/>
              <a:ext cx="3384884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 b="0" i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Kathryn Roberts, University College London </a:t>
              </a:r>
            </a:p>
            <a:p>
              <a:pPr algn="ctr">
                <a:spcBef>
                  <a:spcPts val="1200"/>
                </a:spcBef>
              </a:pPr>
              <a:r>
                <a:rPr lang="en-US" sz="1400" i="1">
                  <a:solidFill>
                    <a:srgbClr val="000000"/>
                  </a:solidFill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Double vulnerability - Child development among children with perinatal HIV exposure born to adolescent mothers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FCE267-3A16-68AD-8CF1-870E8017F913}"/>
                </a:ext>
              </a:extLst>
            </p:cNvPr>
            <p:cNvSpPr txBox="1"/>
            <p:nvPr/>
          </p:nvSpPr>
          <p:spPr>
            <a:xfrm>
              <a:off x="442917" y="4860000"/>
              <a:ext cx="35296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 b="0" i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Christina </a:t>
              </a:r>
              <a:r>
                <a:rPr lang="sv-SE" sz="1600" b="0" i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Laurenzi</a:t>
              </a:r>
              <a:r>
                <a:rPr lang="sv-SE" sz="1600" b="0" i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  <a:r>
                <a:rPr lang="sv-SE" sz="1600" b="0" i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Stellenbosch</a:t>
              </a:r>
              <a:r>
                <a:rPr lang="sv-SE" sz="1600" b="0" i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University </a:t>
              </a:r>
            </a:p>
            <a:p>
              <a:pPr algn="ctr">
                <a:spcBef>
                  <a:spcPts val="1200"/>
                </a:spcBef>
              </a:pPr>
              <a:r>
                <a:rPr lang="en-US" sz="1400" i="1">
                  <a:solidFill>
                    <a:srgbClr val="000000"/>
                  </a:solidFill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Building momentum towards enabling caregiving environments for children affected by HIV </a:t>
              </a:r>
            </a:p>
          </p:txBody>
        </p:sp>
      </p:grpSp>
      <p:pic>
        <p:nvPicPr>
          <p:cNvPr id="1026" name="Picture 2" descr="A person smiling for a picture&#10;&#10;Description automatically generated with low confidence">
            <a:extLst>
              <a:ext uri="{FF2B5EF4-FFF2-40B4-BE49-F238E27FC236}">
                <a16:creationId xmlns:a16="http://schemas.microsoft.com/office/drawing/2014/main" id="{1020EC2F-1C97-9FB9-9E7E-45F82F4BE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19" y="2232000"/>
            <a:ext cx="254566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D3B67F-6AB7-B616-35D4-BDD846C617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853"/>
          <a:stretch/>
        </p:blipFill>
        <p:spPr>
          <a:xfrm>
            <a:off x="4999725" y="2232000"/>
            <a:ext cx="2254370" cy="2520000"/>
          </a:xfrm>
          <a:prstGeom prst="rect">
            <a:avLst/>
          </a:prstGeom>
        </p:spPr>
      </p:pic>
      <p:pic>
        <p:nvPicPr>
          <p:cNvPr id="7" name="Picture 6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DA6697EF-7F4E-BD03-1428-9A4529F7B2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902"/>
          <a:stretch/>
        </p:blipFill>
        <p:spPr>
          <a:xfrm>
            <a:off x="8773236" y="2232000"/>
            <a:ext cx="2254370" cy="2565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833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2E57299-64B8-66B9-0F2B-1D7C5489C82C}"/>
              </a:ext>
            </a:extLst>
          </p:cNvPr>
          <p:cNvSpPr txBox="1"/>
          <p:nvPr/>
        </p:nvSpPr>
        <p:spPr>
          <a:xfrm>
            <a:off x="111211" y="6240162"/>
            <a:ext cx="5424616" cy="5066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61B7B61-07FA-6A71-2F08-1900F7E3A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/>
              <a:t>Presenter</a:t>
            </a:r>
            <a:endParaRPr lang="en-CH" sz="6600"/>
          </a:p>
        </p:txBody>
      </p:sp>
      <p:pic>
        <p:nvPicPr>
          <p:cNvPr id="2" name="Picture 1" descr="Medium shot of a person smiling&#10;&#10;Description automatically generated">
            <a:extLst>
              <a:ext uri="{FF2B5EF4-FFF2-40B4-BE49-F238E27FC236}">
                <a16:creationId xmlns:a16="http://schemas.microsoft.com/office/drawing/2014/main" id="{E9E74F20-CF71-08D1-805E-68C3058318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73" b="33140"/>
          <a:stretch/>
        </p:blipFill>
        <p:spPr>
          <a:xfrm>
            <a:off x="4365774" y="1995299"/>
            <a:ext cx="3100946" cy="2861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956C06-CF34-153F-4814-A1B19CA5D5BF}"/>
              </a:ext>
            </a:extLst>
          </p:cNvPr>
          <p:cNvSpPr txBox="1"/>
          <p:nvPr/>
        </p:nvSpPr>
        <p:spPr>
          <a:xfrm>
            <a:off x="2656346" y="5163809"/>
            <a:ext cx="65162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500" b="0" i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Amara</a:t>
            </a:r>
            <a:r>
              <a:rPr lang="sv-SE" sz="15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500" b="0" i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Ezeamama</a:t>
            </a:r>
            <a:r>
              <a:rPr lang="sv-SE" sz="15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Michigan State University </a:t>
            </a:r>
          </a:p>
          <a:p>
            <a:pPr algn="ctr">
              <a:spcBef>
                <a:spcPts val="1200"/>
              </a:spcBef>
            </a:pPr>
            <a:r>
              <a:rPr lang="en-US" sz="1300" i="1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Sharing HIV Exposure Status with Children – Relationships with Anxiety, Depressive symptoms, Stress and Overall wellbeing of children affected by HIV in Uganda </a:t>
            </a:r>
          </a:p>
        </p:txBody>
      </p:sp>
    </p:spTree>
    <p:extLst>
      <p:ext uri="{BB962C8B-B14F-4D97-AF65-F5344CB8AC3E}">
        <p14:creationId xmlns:p14="http://schemas.microsoft.com/office/powerpoint/2010/main" val="1394676791"/>
      </p:ext>
    </p:extLst>
  </p:cSld>
  <p:clrMapOvr>
    <a:masterClrMapping/>
  </p:clrMapOvr>
</p:sld>
</file>

<file path=ppt/theme/theme1.xml><?xml version="1.0" encoding="utf-8"?>
<a:theme xmlns:a="http://schemas.openxmlformats.org/drawingml/2006/main" name="1_IAS2023">
  <a:themeElements>
    <a:clrScheme name="AIDS 2024">
      <a:dk1>
        <a:srgbClr val="000000"/>
      </a:dk1>
      <a:lt1>
        <a:srgbClr val="FFFFFF"/>
      </a:lt1>
      <a:dk2>
        <a:srgbClr val="E0001B"/>
      </a:dk2>
      <a:lt2>
        <a:srgbClr val="FFFFFF"/>
      </a:lt2>
      <a:accent1>
        <a:srgbClr val="2C90CF"/>
      </a:accent1>
      <a:accent2>
        <a:srgbClr val="F9B300"/>
      </a:accent2>
      <a:accent3>
        <a:srgbClr val="E0001B"/>
      </a:accent3>
      <a:accent4>
        <a:srgbClr val="8A3FFC"/>
      </a:accent4>
      <a:accent5>
        <a:srgbClr val="08BDBA"/>
      </a:accent5>
      <a:accent6>
        <a:srgbClr val="FF8D00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C0E6AB67-CD9B-A246-B6CE-F81BDAD84354}" vid="{5D216F09-CBF6-154B-A948-A440F68D81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929fa-9806-4449-af20-7947085fa170" xsi:nil="true"/>
    <lcf76f155ced4ddcb4097134ff3c332f xmlns="21d4e6fb-9d12-4ec1-abec-688feafe814f">
      <Terms xmlns="http://schemas.microsoft.com/office/infopath/2007/PartnerControls"/>
    </lcf76f155ced4ddcb4097134ff3c332f>
    <SharedWithUsers xmlns="250929fa-9806-4449-af20-7947085fa170">
      <UserInfo>
        <DisplayName>Jessica Jexler</DisplayName>
        <AccountId>16838</AccountId>
        <AccountType/>
      </UserInfo>
      <UserInfo>
        <DisplayName>Priscilla Tsondai</DisplayName>
        <AccountId>35996</AccountId>
        <AccountType/>
      </UserInfo>
      <UserInfo>
        <DisplayName>Giulia Moschen</DisplayName>
        <AccountId>22400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AA8B93E3C0C54882DD00A936CC00FE" ma:contentTypeVersion="18" ma:contentTypeDescription="Create a new document." ma:contentTypeScope="" ma:versionID="b406ebbba16cad9c10681dcf0a319f96">
  <xsd:schema xmlns:xsd="http://www.w3.org/2001/XMLSchema" xmlns:xs="http://www.w3.org/2001/XMLSchema" xmlns:p="http://schemas.microsoft.com/office/2006/metadata/properties" xmlns:ns2="21d4e6fb-9d12-4ec1-abec-688feafe814f" xmlns:ns3="250929fa-9806-4449-af20-7947085fa170" targetNamespace="http://schemas.microsoft.com/office/2006/metadata/properties" ma:root="true" ma:fieldsID="f6e332c8fa07eb865da37a364ae2ab65" ns2:_="" ns3:_="">
    <xsd:import namespace="21d4e6fb-9d12-4ec1-abec-688feafe814f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d4e6fb-9d12-4ec1-abec-688feafe81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0755E0-A279-44EC-9409-DA00B2EB0143}">
  <ds:schemaRefs>
    <ds:schemaRef ds:uri="http://schemas.microsoft.com/office/2006/documentManagement/types"/>
    <ds:schemaRef ds:uri="250929fa-9806-4449-af20-7947085fa170"/>
    <ds:schemaRef ds:uri="http://purl.org/dc/terms/"/>
    <ds:schemaRef ds:uri="http://www.w3.org/XML/1998/namespace"/>
    <ds:schemaRef ds:uri="21d4e6fb-9d12-4ec1-abec-688feafe814f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EAA7E36-0D11-414E-86B8-3B9C7978DB66}">
  <ds:schemaRefs>
    <ds:schemaRef ds:uri="21d4e6fb-9d12-4ec1-abec-688feafe814f"/>
    <ds:schemaRef ds:uri="250929fa-9806-4449-af20-7947085fa17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1D4549A-C717-4BC0-B933-0C1D46C404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AIDS-2024-Opening%20slides-10th%20Symposium</Template>
  <TotalTime>3</TotalTime>
  <Words>108</Words>
  <Application>Microsoft Office PowerPoint</Application>
  <PresentationFormat>Widescreen</PresentationFormat>
  <Paragraphs>16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IAS Ribbon Sans Bold</vt:lpstr>
      <vt:lpstr>IAS Ribbon Sans Regular</vt:lpstr>
      <vt:lpstr>Verdana</vt:lpstr>
      <vt:lpstr>Verdana Bold</vt:lpstr>
      <vt:lpstr>1_IAS2023</vt:lpstr>
      <vt:lpstr>Q&amp;A</vt:lpstr>
      <vt:lpstr>Presenter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10th Symposium on Children and Adolescents with Perinatal HIV Exposure</dc:title>
  <dc:creator>Jessica Jexler</dc:creator>
  <cp:lastModifiedBy>Preview 10 Rack 2</cp:lastModifiedBy>
  <cp:revision>2</cp:revision>
  <dcterms:created xsi:type="dcterms:W3CDTF">2024-07-03T12:24:18Z</dcterms:created>
  <dcterms:modified xsi:type="dcterms:W3CDTF">2024-07-20T09:57:16Z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0x01010025AA8B93E3C0C54882DD00A936CC00FE</vt:lpwstr>
  </property>
  <property fmtid="{D5CDD505-2E9C-101B-9397-08002B2CF9AE}" pid="3" name="MediaServiceImageTags">
    <vt:lpwstr/>
  </property>
</Properties>
</file>