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8" r:id="rId6"/>
  </p:sldMasterIdLst>
  <p:notesMasterIdLst>
    <p:notesMasterId r:id="rId12"/>
  </p:notesMasterIdLst>
  <p:sldIdLst>
    <p:sldId id="368" r:id="rId7"/>
    <p:sldId id="369" r:id="rId8"/>
    <p:sldId id="374" r:id="rId9"/>
    <p:sldId id="381" r:id="rId10"/>
    <p:sldId id="3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F2E"/>
    <a:srgbClr val="E0001B"/>
    <a:srgbClr val="FF1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B997C-302A-63C3-4A2E-8AEB07B53E8B}" v="6" dt="2024-07-20T11:08:40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9EBF5"/>
          </a:solidFill>
        </a:fill>
      </a:tcStyle>
    </a:band1H>
    <a:band1V>
      <a:tcStyle>
        <a:tcBdr/>
        <a:fill>
          <a:solidFill>
            <a:srgbClr val="E9EBF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66F7CB-5F8C-9568-6414-06E89C9716E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714C5-7A49-D92B-49D3-EAFFDFF6EA2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7BE3478-A688-C241-BBE9-4E5EEC46482E}" type="datetime1">
              <a:rPr lang="en-GB"/>
              <a:pPr lvl="0"/>
              <a:t>20/07/2024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9CA321A-2927-7530-E379-A850928982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14548D7-9B1F-EE77-3C94-33CB055BA5C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FDE8D-5D20-21E3-0C60-B83105EFE8C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050E0-20FB-A844-429A-C74D2FAD00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CC00B32-7934-644A-8CFF-2B50979EB023}" type="slidenum">
              <a:t>‹#›</a:t>
            </a:fld>
            <a:endParaRPr lang="en-GB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E576842-9C36-2284-F040-CB1EE5A7AA6C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1684F5D-1D3D-5A3F-F135-3BE095DEF50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313171C-DB9A-1E42-B1F8-7101E7F90C4E}" type="datetime1">
              <a:rPr lang="en-US"/>
              <a:pPr lvl="0"/>
              <a:t>7/20/2024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E8FED310-5E6F-C8A6-083C-F29E4227261A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25A8E520-9F8B-70EA-F1EE-D24BCDC6CA5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DD6804D-AA3E-0684-0514-8EB236050B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49F7B37-9FF0-1FCD-1463-8FF96D13EF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85C7B24-36F6-9B4A-9D6A-C157444F58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CC00B32-7934-644A-8CFF-2B50979EB023}" type="slidenum">
              <a:rPr lang="en-CH" smtClean="0"/>
              <a:t>3</a:t>
            </a:fld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5C7B24-36F6-9B4A-9D6A-C157444F588B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8547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CC00B32-7934-644A-8CFF-2B50979EB023}" type="slidenum">
              <a:rPr lang="en-CH" smtClean="0"/>
              <a:t>4</a:t>
            </a:fld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5C7B24-36F6-9B4A-9D6A-C157444F588B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572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CC00B32-7934-644A-8CFF-2B50979EB023}" type="slidenum">
              <a:rPr lang="en-CH" smtClean="0"/>
              <a:t>5</a:t>
            </a:fld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5C7B24-36F6-9B4A-9D6A-C157444F588B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5077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4BFE3A30-F6DF-710A-493A-E9D6E385C2AA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55F347-71DE-83CD-5A16-DA113567F4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1812057"/>
            <a:ext cx="7357344" cy="4296399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5019323-1992-03A2-501F-F42741614578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9824F9-140C-9100-4B83-A9C7F5E7E3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1162357"/>
            <a:ext cx="7357344" cy="433800"/>
          </a:xfrm>
        </p:spPr>
        <p:txBody>
          <a:bodyPr/>
          <a:lstStyle>
            <a:lvl1pPr marL="0" indent="0">
              <a:buNone/>
              <a:defRPr lang="en-GB" sz="2800" b="1">
                <a:solidFill>
                  <a:srgbClr val="2C90CF"/>
                </a:solidFill>
                <a:latin typeface="Verdana Bold"/>
                <a:ea typeface="IAS Ribbon Sans Bold" pitchFamily="2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191F9A8-0ADB-58E1-1800-FEA856E1FC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696041"/>
            <a:ext cx="7357344" cy="385200"/>
          </a:xfrm>
        </p:spPr>
        <p:txBody>
          <a:bodyPr anchor="b"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A27DBE23-0924-B122-5C5F-E1E57A4AB79B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367217DB-E212-4DE0-FE0D-C5381BB16106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38E2646-C98D-8A8D-23E2-32133728B8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674" y="4060722"/>
            <a:ext cx="3553020" cy="22877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396B8D02-922B-AA9C-05A8-DE287CA3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-18" y="-18"/>
            <a:ext cx="3600001" cy="360000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97369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AAA6FEF-84D3-B2C0-EEA5-FB636B3820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D694CD-2AC1-0934-7F97-5334C56D5F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7DB28B01-D0AC-90B9-4C74-D8D165347FB1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5D7B624-E1B3-C6CB-001E-4ED5ECC1E162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094CC7F-2AF6-2B3F-B08B-0FD2876CF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-19" y="2097085"/>
            <a:ext cx="3570686" cy="47609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46910FD-8EF5-7CF5-BBC9-0DCC85897EC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88720" y="2098804"/>
            <a:ext cx="4690798" cy="3571198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120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C5438D56-571E-49D7-D7BF-7CDCC63EA30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C79EED-C5C1-BA02-966C-56516827BB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AA491C8-FA00-05C0-A953-0E63D1B3D8E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2097094"/>
            <a:ext cx="5437186" cy="4103690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0C2CA85-C133-2632-C7A4-8ACB08870F59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5FEE7D5-BA67-B476-6E71-7234261E7728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3E0163D0-8073-3D03-EAA0-66DBF29B5B54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0235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12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6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86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34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589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A1EF-CCCF-54B6-C0E9-22EFDA90A5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575944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88886990-E70E-1566-591F-E4E899B04220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46C3A-EDCE-AB49-18E8-37B5E5F79856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A9A70-474B-5306-3559-58DD9C9170F6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F306F21-03BB-AF17-E57F-A359CE98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003"/>
            <a:ext cx="3600001" cy="47999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14539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590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18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04460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6450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50106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78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2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32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6C7E86A3-3E9A-9A4B-B6C4-35F3F3C7424B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6EC393-9E46-C53D-E17C-A9F282F98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1812057"/>
            <a:ext cx="7357344" cy="4296399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92A0747B-8D33-7085-904A-5C1E0A70A64B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EC60C4-996B-8FA9-2D8C-455FC698E3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1162357"/>
            <a:ext cx="7357344" cy="433800"/>
          </a:xfrm>
        </p:spPr>
        <p:txBody>
          <a:bodyPr/>
          <a:lstStyle>
            <a:lvl1pPr marL="0" indent="0">
              <a:buNone/>
              <a:defRPr lang="en-GB" sz="2800" b="1">
                <a:solidFill>
                  <a:srgbClr val="2C90CF"/>
                </a:solidFill>
                <a:latin typeface="Verdana Bold"/>
                <a:ea typeface="IAS Ribbon Sans Bold" pitchFamily="2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FA3584C-5A80-1A11-A7EB-815337B23E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696041"/>
            <a:ext cx="7357344" cy="385200"/>
          </a:xfrm>
        </p:spPr>
        <p:txBody>
          <a:bodyPr anchor="b"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8232B410-619C-1C7B-83F8-0B35DE970305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CFAE937D-DEE5-260E-BE87-306FF1F650A7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7A1464-D238-1621-EA2E-711EE42D28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674" y="4060722"/>
            <a:ext cx="3553020" cy="228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799D503D-E63F-4E6F-5384-F392737F5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-9" y="-9"/>
            <a:ext cx="3600001" cy="360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07369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A70B-43BA-6F79-6E5B-05E0749EE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575944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B7818C19-145B-6A2A-5228-4B48A009D49C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A2AE5-CF31-3EAD-5EF5-B18881B61111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B8A0E-3D7A-8C2A-1CF2-D1648DDB879F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9370612-876D-999F-0052-BAFF45E8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003"/>
            <a:ext cx="3600001" cy="4799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84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FF6DE9-E9B2-ECC7-FC49-27F5E9D618DF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8CAC79F5-8084-CE9D-EABD-13974F59E6F9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AC641F-C5AC-7D45-DC9A-984BCA46E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441326"/>
            <a:ext cx="8891918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A6A1B03-8AD6-FE6C-65A8-BCD014517FF7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17BB8E2-B740-DC78-9CF7-70F36296405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89AFAD4-B164-7524-CAA6-994C041F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86639" y="207065"/>
            <a:ext cx="2048329" cy="13189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4346828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3FD016-D6C5-DB89-0749-E1117E7735E7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783A4B16-7D28-72B9-6DA1-F1FE7FE01BA5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CDFB02-497C-5AC1-89DA-CE6A523725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441326"/>
            <a:ext cx="8891918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C967DEE-828B-600B-CA29-B47DE31F27E2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F21B7D5-D455-8264-1BDA-3A97DCD65B93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48E1B43-4EAE-278C-3725-DA4E5F57F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86639" y="207065"/>
            <a:ext cx="2048329" cy="1318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46880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89D4D440-2547-A84E-2543-08489588C29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5D92F177-1E56-73AF-58D0-8B50F5F1304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349385E-90C2-2E35-92B7-C39C17DDB182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3B91-3A0D-8AB5-5215-20EBF36FBD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F5B739CE-4F7D-BA7F-988B-97AC9D9B861D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3B83A834-C9D5-4132-8B0A-CF1EAB721944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20755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99B956B-C287-4683-D241-4455002E7E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 sz="2000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E7D5C7B7-DBFB-264D-03D9-97CF20D8617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441326"/>
            <a:ext cx="5437186" cy="575944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069EC1E-AC5B-51EA-5CB0-0BF520E8F2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9D4A761-4002-28ED-9759-92311F9ED6C1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6D2214D-3513-9F7B-E304-DC76EDCF7541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22EC5519-D812-D628-4D24-F771E81894B6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0163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FFDBA0EA-BAE2-9DAB-001F-D490DD62FEE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16391" y="2097084"/>
            <a:ext cx="7632707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3D28B51C-E0FD-F30C-C9D2-0E9653B6B982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BBB416-386F-3745-CC39-DFB1544DED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1B24AD40-CE5F-E153-4A8F-75AF48088251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CFACB0FF-F3F1-5C9D-A8BA-A2417C83DC50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C9B1B0-178B-4B2D-4881-7BBA109F2B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3368795" cy="410369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</p:spTree>
    <p:extLst>
      <p:ext uri="{BB962C8B-B14F-4D97-AF65-F5344CB8AC3E}">
        <p14:creationId xmlns:p14="http://schemas.microsoft.com/office/powerpoint/2010/main" val="2610045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0C0E253C-AFA0-4EC1-FB42-0902B970A34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2FFD898C-E014-472D-23C4-F38908445BAF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3AAE7C-90D3-9F58-D19A-1FD0ACFD6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840D15FE-28CC-1516-977C-6F22AC1F67F5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A5BEEB2B-0661-2730-6A75-36FBED08E84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5557750-D4A1-74D2-8CFB-D19B94E523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4825974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00D4C5A9-EF46-B1F5-131A-AB99E710001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75615" y="2097084"/>
            <a:ext cx="3673473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B09BD343-FADB-DD5D-BA1E-8A3D4E580D9F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0F1D81-217F-AB04-8623-63ECF66D7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6A477A5-6BEB-76F9-D0B8-85CA7016EE00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245F2A8D-6FB7-6127-B577-1F222FE48D9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4B195E-615C-2F0A-6CE2-E641177EF0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7200900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  <a:lvl3pPr marL="457200" lvl="0" indent="-457200">
              <a:spcBef>
                <a:spcPts val="1000"/>
              </a:spcBef>
              <a:defRPr lang="en-GB"/>
            </a:lvl3pPr>
            <a:lvl4pPr marL="457200" lvl="0" indent="-457200">
              <a:spcBef>
                <a:spcPts val="1000"/>
              </a:spcBef>
              <a:defRPr lang="en-GB"/>
            </a:lvl4pPr>
            <a:lvl5pPr marL="457200" lvl="0" indent="-457200">
              <a:spcBef>
                <a:spcPts val="1000"/>
              </a:spcBef>
              <a:defRPr lang="en-GB"/>
            </a:lvl5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  <a:p>
            <a:pPr lvl="0"/>
            <a:r>
              <a:rPr lang="en-GB"/>
              <a:t>Donec rutrum congue leo eget malesuada.</a:t>
            </a:r>
          </a:p>
          <a:p>
            <a:pPr lvl="0"/>
            <a:r>
              <a:rPr lang="en-GB"/>
              <a:t>Curabitur aliquet quam id dui posuere blandit.</a:t>
            </a:r>
          </a:p>
          <a:p>
            <a:pPr lvl="0"/>
            <a:r>
              <a:rPr lang="en-GB"/>
              <a:t>Proin eget tortor risus.</a:t>
            </a:r>
          </a:p>
        </p:txBody>
      </p:sp>
    </p:spTree>
    <p:extLst>
      <p:ext uri="{BB962C8B-B14F-4D97-AF65-F5344CB8AC3E}">
        <p14:creationId xmlns:p14="http://schemas.microsoft.com/office/powerpoint/2010/main" val="917659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0DE7564-A943-6FB7-FBE8-49D26C46D0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 sz="2000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7BDCD058-E52C-1F4B-19D8-AAF8C02E75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A7051E1-21DC-42DF-743B-67C6E3D30E64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2C6FAFA9-24EB-F99C-E2B4-217CE885BEB9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5FDCDEB6-7E68-79A2-FF98-13273C09E715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D608828-C1D8-AB7B-F97B-1F829146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99991">
            <a:off x="7619996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2158682-EB7C-9937-D0E7-E072022B8CC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0795" y="1137595"/>
            <a:ext cx="4734004" cy="4579196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3937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9E5C25CA-DD23-554D-0E05-A535FB35F11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E2E437-F2BE-9008-AD36-F8F1D87E3A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F16323E-2041-9F6D-B3A9-E2C09AFF9211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A228354-2A32-B12E-5783-BFC730B78536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D4A3BA9-B7B8-44BF-8B2A-AD6D8DBA1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-10" y="2097094"/>
            <a:ext cx="3570686" cy="47609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2B09B4-B093-E598-78E7-D5B1B9879D2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88720" y="2098804"/>
            <a:ext cx="4690798" cy="3571198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9213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A46A121A-6BE1-8157-957D-AA1AC51E29C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9F14D0-705A-95A3-1C09-89F580C01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286CD37-DAD1-D544-4AD9-38BE7C2C531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2097094"/>
            <a:ext cx="5437186" cy="4103690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5F872248-4F28-CAFD-F3D8-7337196D3474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2A6BD47-C15A-F621-5305-CEE4AAD5B445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F43589A-D60B-D15C-A8B1-DC0F1DAA1379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6531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69CDBF78-D80A-3C60-F712-99FF5F657E5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5E3E5C4E-BF02-2549-5265-B4D412B4BE9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274A427E-20F3-6228-746C-9B68952FC5D3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27F6C7-9EE8-BC12-5EF1-0D2D9FBDBB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8B2603F-DDC7-0054-F455-1206D18C0362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D38A1E4-65A6-C90E-BEF5-1B83BCD1AFB6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763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C2D7497-4945-3D82-9568-72697EC2AE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 sz="2000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043D2105-4618-2EF0-F4A6-4A601942060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441326"/>
            <a:ext cx="5437186" cy="575944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3CDD96C-2CA8-9CB7-1847-73C66072D3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FD30BB6-ED7B-F382-294A-DF50ECDC1FFB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DEC7A93-FEF1-09F6-B6D3-5E15B043451A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CE69773-C4BA-B07C-726A-04EFE64164BA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660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F2E31836-42CF-A354-FF06-EE527910BFE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16391" y="2097084"/>
            <a:ext cx="7632707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BCAFC3C5-3587-DCE8-7767-5C7F96423DD0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B740F8-3FC3-0F40-90F0-07563A7508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487A405-C0CE-5009-2BAD-593EB0478531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A3F028A-EDC3-50F4-B8A4-0C10F686AC1A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BB9CBFA-5ADE-2971-4C3E-D68DCC6981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3368795" cy="410369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</p:spTree>
    <p:extLst>
      <p:ext uri="{BB962C8B-B14F-4D97-AF65-F5344CB8AC3E}">
        <p14:creationId xmlns:p14="http://schemas.microsoft.com/office/powerpoint/2010/main" val="402478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D5779B8B-E145-36CA-43E0-3AB18C82DE6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A4F60D3D-25D3-9F60-2669-F0CFF4A8C8B7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A75B09-9EDA-C579-5DFD-AE3356DDD0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03A1F46-43AD-8D12-4CA1-A17D6801FB2C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B5D7F605-78CE-DC70-5A06-C1FCBB670DA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AF9CBA-B7A6-4F58-8306-2D0F7D6FEE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13812180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DCFD89D0-3041-2F33-9DA9-386A3903A75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75615" y="2097084"/>
            <a:ext cx="3673473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3D52519B-1AE4-477A-FC71-794875AE6CC6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72BDC7-06A8-8AFB-EDCD-34C964CB9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C91B4DB-F3FF-4A6F-C3B6-C7920EB4DCF0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8E7DCB3E-3782-1073-8481-DCBE97A7C23E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BAC58B-0AF4-E00B-CE91-DAC2D532BA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7200900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  <a:lvl3pPr marL="0" lvl="0" indent="0">
              <a:spcBef>
                <a:spcPts val="1000"/>
              </a:spcBef>
              <a:buNone/>
              <a:defRPr lang="en-GB"/>
            </a:lvl3pPr>
            <a:lvl4pPr marL="0" lvl="0" indent="0">
              <a:spcBef>
                <a:spcPts val="1000"/>
              </a:spcBef>
              <a:buNone/>
              <a:defRPr lang="en-GB"/>
            </a:lvl4pPr>
            <a:lvl5pPr marL="0" lvl="0" indent="0">
              <a:spcBef>
                <a:spcPts val="1000"/>
              </a:spcBef>
              <a:buNone/>
              <a:defRPr lang="en-GB"/>
            </a:lvl5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  <a:p>
            <a:pPr lvl="0"/>
            <a:r>
              <a:rPr lang="en-GB"/>
              <a:t>Donec rutrum congue leo eget malesuada.</a:t>
            </a:r>
          </a:p>
          <a:p>
            <a:pPr lvl="0"/>
            <a:r>
              <a:rPr lang="en-GB"/>
              <a:t>Curabitur aliquet quam id dui posuere blandit.</a:t>
            </a:r>
          </a:p>
          <a:p>
            <a:pPr lvl="0"/>
            <a:r>
              <a:rPr lang="en-GB"/>
              <a:t>Proin eget tortor risus.</a:t>
            </a:r>
          </a:p>
        </p:txBody>
      </p:sp>
    </p:spTree>
    <p:extLst>
      <p:ext uri="{BB962C8B-B14F-4D97-AF65-F5344CB8AC3E}">
        <p14:creationId xmlns:p14="http://schemas.microsoft.com/office/powerpoint/2010/main" val="215151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84890B-1C45-95E5-E143-23772B52C5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 sz="2000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77640BCF-8C21-D022-4812-2CB102F72B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805EC1A-2ADB-B006-2AD2-8FDFB4864876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0A15511F-25C1-8243-6E6A-56675EF44076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9F85EB6-35AE-79C3-B868-2EFD53E174FF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9D8D008-7EFA-3D81-A4E7-258B94CF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99991">
            <a:off x="7619996" y="0"/>
            <a:ext cx="4572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DC204B6-CE13-5A24-F745-7E5F0130B28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0795" y="1137595"/>
            <a:ext cx="4734004" cy="4579196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878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B743E-9234-1150-4361-FB92330CE1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88" cy="1223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FF1C2-CEF3-BF4A-7CE7-E0C1348206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2907" y="2097094"/>
            <a:ext cx="11306171" cy="4079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D17FC-6CB0-691B-D7B2-F982D544290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51231" y="207065"/>
            <a:ext cx="2048329" cy="1318903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E0001B"/>
          </a:solidFill>
          <a:uFillTx/>
          <a:latin typeface="Verdana Bold"/>
        </a:defRPr>
      </a:lvl1pPr>
    </p:titleStyle>
    <p:bodyStyle>
      <a:lvl1pPr marL="228600" marR="0" lvl="0" indent="-22860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1pPr>
      <a:lvl2pPr marL="685800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3DD08-B778-4A84-5102-22EEADDFEA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88" cy="1223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FB1AB-2994-4996-1A8D-D470F88B0D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2907" y="2097094"/>
            <a:ext cx="11306171" cy="4079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A24A4-1A92-2D08-85B5-C73796CAA39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51231" y="207065"/>
            <a:ext cx="2048329" cy="1318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94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E0001B"/>
          </a:solidFill>
          <a:uFillTx/>
          <a:latin typeface="Verdana Bold"/>
        </a:defRPr>
      </a:lvl1pPr>
    </p:titleStyle>
    <p:bodyStyle>
      <a:lvl1pPr marL="228600" marR="0" lvl="0" indent="-22860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1pPr>
      <a:lvl2pPr marL="685800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62CD-7F14-EDEE-E0AB-6A069849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954" y="1475576"/>
            <a:ext cx="7363526" cy="436636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5000" dirty="0">
                <a:solidFill>
                  <a:schemeClr val="tx1"/>
                </a:solidFill>
              </a:rPr>
              <a:t>Session 3 </a:t>
            </a:r>
            <a:br>
              <a:rPr lang="en-US" sz="5000" dirty="0">
                <a:ea typeface="Verdana Bold"/>
              </a:rPr>
            </a:br>
            <a:r>
              <a:rPr lang="en-US" sz="5000" dirty="0"/>
              <a:t>Research to inform the care agenda for children and adolescents with perinatal HIV exposure</a:t>
            </a:r>
            <a:endParaRPr lang="en-GB" sz="5000" dirty="0">
              <a:solidFill>
                <a:srgbClr val="E10F2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803B5-CCE7-FC0B-A999-AA99369ED6F6}"/>
              </a:ext>
            </a:extLst>
          </p:cNvPr>
          <p:cNvSpPr txBox="1">
            <a:spLocks/>
          </p:cNvSpPr>
          <p:nvPr/>
        </p:nvSpPr>
        <p:spPr>
          <a:xfrm>
            <a:off x="4232954" y="518656"/>
            <a:ext cx="7357344" cy="38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1pPr>
            <a:lvl2pPr marL="685800" marR="0" lvl="1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en-GB" sz="1600"/>
              <a:t>Renata Sanders, Children’s Hospital of Philadelphia </a:t>
            </a:r>
          </a:p>
        </p:txBody>
      </p:sp>
    </p:spTree>
    <p:extLst>
      <p:ext uri="{BB962C8B-B14F-4D97-AF65-F5344CB8AC3E}">
        <p14:creationId xmlns:p14="http://schemas.microsoft.com/office/powerpoint/2010/main" val="74252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7A0F9-CB21-E884-8A73-DA58B17F70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7" y="2017081"/>
            <a:ext cx="7632704" cy="4532309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event is being recorded. </a:t>
            </a: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Participation in the event signals your consent to have the recording posted.</a:t>
            </a: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Recordings will be available on the conference portal and on IAS+ soon after the event. </a:t>
            </a: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 joining online are muted. </a:t>
            </a: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welcome your questions. </a:t>
            </a:r>
          </a:p>
          <a:p>
            <a:pPr marL="1028700" lvl="1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those joining online, please use the Q&amp;A function</a:t>
            </a:r>
          </a:p>
          <a:p>
            <a:pPr marL="1028700" lvl="1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in the room, we welcome you to use one of the microphones along the aisles</a:t>
            </a:r>
          </a:p>
          <a:p>
            <a:endParaRPr lang="en-GB" sz="2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E44281-5210-423A-D832-D7319279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784225"/>
            <a:ext cx="7632700" cy="1223964"/>
          </a:xfrm>
        </p:spPr>
        <p:txBody>
          <a:bodyPr/>
          <a:lstStyle/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note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87F9C-DC58-82B7-6978-DCA68985CD2D}"/>
              </a:ext>
            </a:extLst>
          </p:cNvPr>
          <p:cNvSpPr txBox="1"/>
          <p:nvPr/>
        </p:nvSpPr>
        <p:spPr>
          <a:xfrm>
            <a:off x="3996267" y="6298694"/>
            <a:ext cx="4925311" cy="373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24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61B7B61-07FA-6A71-2F08-1900F7E3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/>
              <a:t>Panel discussion </a:t>
            </a:r>
            <a:endParaRPr lang="en-CH" sz="7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0D14B-46F7-D1D9-D190-0319FE6A8848}"/>
              </a:ext>
            </a:extLst>
          </p:cNvPr>
          <p:cNvSpPr txBox="1"/>
          <p:nvPr/>
        </p:nvSpPr>
        <p:spPr>
          <a:xfrm>
            <a:off x="229895" y="4611503"/>
            <a:ext cx="299733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Renata Sanders, C</a:t>
            </a:r>
            <a:r>
              <a:rPr lang="en-US" sz="1600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hildren’s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Hospital of Philadelphia</a:t>
            </a:r>
            <a:endParaRPr lang="sv-SE" sz="1600">
              <a:solidFill>
                <a:srgbClr val="000000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sv-SE" sz="14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Facilitator</a:t>
            </a:r>
            <a:endParaRPr lang="en-CH" sz="14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BE2FC7-CBEC-9C41-A6D2-7ED1BF868104}"/>
              </a:ext>
            </a:extLst>
          </p:cNvPr>
          <p:cNvSpPr txBox="1"/>
          <p:nvPr/>
        </p:nvSpPr>
        <p:spPr>
          <a:xfrm>
            <a:off x="3474587" y="4611503"/>
            <a:ext cx="2537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Amara Ezeamama, Michigan State University</a:t>
            </a:r>
            <a:r>
              <a:rPr lang="sv-SE" sz="160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CH" sz="1600">
              <a:solidFill>
                <a:srgbClr val="000000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D0461-537F-16EE-76E5-EB6FB6C0DFED}"/>
              </a:ext>
            </a:extLst>
          </p:cNvPr>
          <p:cNvSpPr txBox="1"/>
          <p:nvPr/>
        </p:nvSpPr>
        <p:spPr>
          <a:xfrm>
            <a:off x="6259474" y="4611503"/>
            <a:ext cx="270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Helena</a:t>
            </a:r>
            <a:r>
              <a:rPr lang="sv-SE" sz="160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Nangombe, </a:t>
            </a:r>
            <a:r>
              <a:rPr lang="sv-SE" sz="160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 Women Empowerment Network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CH" sz="1600">
              <a:solidFill>
                <a:srgbClr val="000000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FCE267-3A16-68AD-8CF1-870E8017F913}"/>
              </a:ext>
            </a:extLst>
          </p:cNvPr>
          <p:cNvSpPr txBox="1"/>
          <p:nvPr/>
        </p:nvSpPr>
        <p:spPr>
          <a:xfrm>
            <a:off x="8935432" y="4611503"/>
            <a:ext cx="2752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Daddicky</a:t>
            </a:r>
            <a:r>
              <a:rPr lang="en-US" sz="16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Sauyere</a:t>
            </a:r>
            <a:endParaRPr lang="en-US" sz="1600" b="0" i="0">
              <a:solidFill>
                <a:srgbClr val="000000"/>
              </a:solidFill>
              <a:effectLst/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4DF4E010-C5E2-96C4-4B4E-64142DD3B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73" b="33140"/>
          <a:stretch/>
        </p:blipFill>
        <p:spPr>
          <a:xfrm>
            <a:off x="3592658" y="2248700"/>
            <a:ext cx="230138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ED459844-291D-3B5F-6F26-F28421D079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972"/>
          <a:stretch/>
        </p:blipFill>
        <p:spPr>
          <a:xfrm>
            <a:off x="583432" y="2245189"/>
            <a:ext cx="2419498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erson in a suit&#10;&#10;Description automatically generated">
            <a:extLst>
              <a:ext uri="{FF2B5EF4-FFF2-40B4-BE49-F238E27FC236}">
                <a16:creationId xmlns:a16="http://schemas.microsoft.com/office/drawing/2014/main" id="{6A9EDC1D-B7CE-F66C-8656-A529BF8E0C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28" t="3588" r="31584" b="67954"/>
          <a:stretch/>
        </p:blipFill>
        <p:spPr>
          <a:xfrm>
            <a:off x="9161124" y="2244180"/>
            <a:ext cx="230138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erson wearing glasses and a white jacket&#10;&#10;Description automatically generated">
            <a:extLst>
              <a:ext uri="{FF2B5EF4-FFF2-40B4-BE49-F238E27FC236}">
                <a16:creationId xmlns:a16="http://schemas.microsoft.com/office/drawing/2014/main" id="{34529717-2BBA-CED8-2E4F-20BEF0A653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214"/>
          <a:stretch/>
        </p:blipFill>
        <p:spPr>
          <a:xfrm>
            <a:off x="6383299" y="2244181"/>
            <a:ext cx="228856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91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F103E1-3D49-3F5E-421D-AAC47832C803}"/>
              </a:ext>
            </a:extLst>
          </p:cNvPr>
          <p:cNvSpPr txBox="1"/>
          <p:nvPr/>
        </p:nvSpPr>
        <p:spPr>
          <a:xfrm>
            <a:off x="159026" y="5965720"/>
            <a:ext cx="5736326" cy="713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1B7B61-07FA-6A71-2F08-1900F7E3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7" y="441326"/>
            <a:ext cx="9626500" cy="1223960"/>
          </a:xfrm>
        </p:spPr>
        <p:txBody>
          <a:bodyPr>
            <a:normAutofit fontScale="90000"/>
          </a:bodyPr>
          <a:lstStyle/>
          <a:p>
            <a:r>
              <a:rPr lang="en-US" sz="7200"/>
              <a:t>Young investigators </a:t>
            </a:r>
            <a:endParaRPr lang="en-CH" sz="7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B0D14B-46F7-D1D9-D190-0319FE6A8848}"/>
              </a:ext>
            </a:extLst>
          </p:cNvPr>
          <p:cNvSpPr txBox="1"/>
          <p:nvPr/>
        </p:nvSpPr>
        <p:spPr>
          <a:xfrm>
            <a:off x="1000540" y="4831581"/>
            <a:ext cx="43776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Michelle A. </a:t>
            </a:r>
            <a:r>
              <a:rPr lang="sv-SE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Bulterys</a:t>
            </a:r>
            <a:r>
              <a:rPr lang="sv-SE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University </a:t>
            </a:r>
            <a:r>
              <a:rPr lang="sv-SE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sv-SE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Washington </a:t>
            </a:r>
          </a:p>
          <a:p>
            <a:pPr algn="ctr">
              <a:spcBef>
                <a:spcPts val="1200"/>
              </a:spcBef>
            </a:pPr>
            <a:r>
              <a:rPr lang="sv-SE" sz="1600" i="1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Father</a:t>
            </a:r>
            <a:r>
              <a:rPr lang="sv-SE" sz="16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i="1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engagement</a:t>
            </a:r>
            <a:r>
              <a:rPr lang="sv-SE" sz="16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sv-SE" sz="1600" i="1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caregiver</a:t>
            </a:r>
            <a:r>
              <a:rPr lang="sv-SE" sz="16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relationship </a:t>
            </a:r>
            <a:r>
              <a:rPr lang="sv-SE" sz="1600" i="1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dynamics</a:t>
            </a:r>
            <a:r>
              <a:rPr lang="sv-SE" sz="16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i="1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</a:t>
            </a:r>
            <a:r>
              <a:rPr lang="sv-SE" sz="16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i="1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</a:t>
            </a:r>
            <a:r>
              <a:rPr lang="sv-SE" sz="16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i="1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</a:t>
            </a:r>
            <a:r>
              <a:rPr lang="sv-SE" sz="16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600" i="1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neurodevelopment</a:t>
            </a:r>
            <a:endParaRPr lang="en-CH" sz="1600" i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BE2FC7-CBEC-9C41-A6D2-7ED1BF868104}"/>
              </a:ext>
            </a:extLst>
          </p:cNvPr>
          <p:cNvSpPr txBox="1"/>
          <p:nvPr/>
        </p:nvSpPr>
        <p:spPr>
          <a:xfrm>
            <a:off x="6629636" y="4831581"/>
            <a:ext cx="47909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Fatima </a:t>
            </a:r>
            <a:r>
              <a:rPr lang="en-US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Kakkar</a:t>
            </a:r>
            <a:r>
              <a:rPr lang="en-US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Université de Montréal  </a:t>
            </a:r>
          </a:p>
          <a:p>
            <a:pPr algn="ctr">
              <a:spcBef>
                <a:spcPts val="1200"/>
              </a:spcBef>
            </a:pPr>
            <a:r>
              <a:rPr lang="en-US" sz="16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Inadequate serologic response following vaccination against hepatitis B virus in children who were exposed to HIV</a:t>
            </a:r>
          </a:p>
          <a:p>
            <a:pPr algn="ctr"/>
            <a:endParaRPr lang="en-US" sz="1600">
              <a:solidFill>
                <a:srgbClr val="000000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E657BC-A98E-6FEB-896C-FDD852A08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300" y="1836000"/>
            <a:ext cx="2712232" cy="27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D17E5-10D8-D56F-FA9C-DBBFA69F2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352" y="1836000"/>
            <a:ext cx="2903501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8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F103E1-3D49-3F5E-421D-AAC47832C803}"/>
              </a:ext>
            </a:extLst>
          </p:cNvPr>
          <p:cNvSpPr txBox="1"/>
          <p:nvPr/>
        </p:nvSpPr>
        <p:spPr>
          <a:xfrm>
            <a:off x="159026" y="5965720"/>
            <a:ext cx="5736326" cy="7133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1B7B61-07FA-6A71-2F08-1900F7E3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/>
              <a:t>Presenters</a:t>
            </a:r>
            <a:endParaRPr lang="en-CH" sz="7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8D0461-537F-16EE-76E5-EB6FB6C0DFED}"/>
              </a:ext>
            </a:extLst>
          </p:cNvPr>
          <p:cNvSpPr txBox="1"/>
          <p:nvPr/>
        </p:nvSpPr>
        <p:spPr>
          <a:xfrm>
            <a:off x="1220913" y="5012440"/>
            <a:ext cx="44910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Shaffiq</a:t>
            </a:r>
            <a:r>
              <a:rPr lang="sv-SE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Essajee</a:t>
            </a:r>
            <a:r>
              <a:rPr lang="sv-SE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UNICEF </a:t>
            </a:r>
          </a:p>
          <a:p>
            <a:pPr algn="ctr">
              <a:spcBef>
                <a:spcPts val="1200"/>
              </a:spcBef>
            </a:pPr>
            <a:r>
              <a:rPr lang="en-US" sz="16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Research, programming and implementation gaps on children and adolescents with perinatal HIV exposure </a:t>
            </a:r>
            <a:r>
              <a:rPr lang="sv-SE" sz="16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CH" sz="1600">
              <a:solidFill>
                <a:srgbClr val="000000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FCE267-3A16-68AD-8CF1-870E8017F913}"/>
              </a:ext>
            </a:extLst>
          </p:cNvPr>
          <p:cNvSpPr txBox="1"/>
          <p:nvPr/>
        </p:nvSpPr>
        <p:spPr>
          <a:xfrm>
            <a:off x="6734714" y="5012440"/>
            <a:ext cx="2752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Sonia Lee, NIH </a:t>
            </a:r>
          </a:p>
          <a:p>
            <a:pPr algn="ctr">
              <a:spcBef>
                <a:spcPts val="1200"/>
              </a:spcBef>
            </a:pPr>
            <a:r>
              <a:rPr lang="en-US" sz="16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Closing remarks </a:t>
            </a:r>
            <a:endParaRPr lang="en-US" sz="1600" b="0" i="1">
              <a:solidFill>
                <a:srgbClr val="000000"/>
              </a:solidFill>
              <a:effectLst/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BAF40E-00BD-ADF4-BDEF-BFCD426C7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0" r="7641"/>
          <a:stretch/>
        </p:blipFill>
        <p:spPr>
          <a:xfrm>
            <a:off x="2129353" y="1801723"/>
            <a:ext cx="2791969" cy="3077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57524F-B98C-FFA2-0456-33CC693220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500"/>
          <a:stretch/>
        </p:blipFill>
        <p:spPr>
          <a:xfrm>
            <a:off x="6947932" y="1801723"/>
            <a:ext cx="2612571" cy="30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45628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3.xml><?xml version="1.0" encoding="utf-8"?>
<a:theme xmlns:a="http://schemas.openxmlformats.org/drawingml/2006/main" name="2_IAS202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A8B93E3C0C54882DD00A936CC00FE" ma:contentTypeVersion="18" ma:contentTypeDescription="Create a new document." ma:contentTypeScope="" ma:versionID="b406ebbba16cad9c10681dcf0a319f96">
  <xsd:schema xmlns:xsd="http://www.w3.org/2001/XMLSchema" xmlns:xs="http://www.w3.org/2001/XMLSchema" xmlns:p="http://schemas.microsoft.com/office/2006/metadata/properties" xmlns:ns2="21d4e6fb-9d12-4ec1-abec-688feafe814f" xmlns:ns3="250929fa-9806-4449-af20-7947085fa170" targetNamespace="http://schemas.microsoft.com/office/2006/metadata/properties" ma:root="true" ma:fieldsID="f6e332c8fa07eb865da37a364ae2ab65" ns2:_="" ns3:_="">
    <xsd:import namespace="21d4e6fb-9d12-4ec1-abec-688feafe814f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4e6fb-9d12-4ec1-abec-688feafe8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21d4e6fb-9d12-4ec1-abec-688feafe814f">
      <Terms xmlns="http://schemas.microsoft.com/office/infopath/2007/PartnerControls"/>
    </lcf76f155ced4ddcb4097134ff3c332f>
    <SharedWithUsers xmlns="250929fa-9806-4449-af20-7947085fa170">
      <UserInfo>
        <DisplayName>Jessica Jexler</DisplayName>
        <AccountId>16838</AccountId>
        <AccountType/>
      </UserInfo>
      <UserInfo>
        <DisplayName>Priscilla Tsondai</DisplayName>
        <AccountId>35996</AccountId>
        <AccountType/>
      </UserInfo>
      <UserInfo>
        <DisplayName>Giulia Moschen</DisplayName>
        <AccountId>22400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1D4549A-C717-4BC0-B933-0C1D46C404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AA7E36-0D11-414E-86B8-3B9C7978DB66}">
  <ds:schemaRefs>
    <ds:schemaRef ds:uri="21d4e6fb-9d12-4ec1-abec-688feafe814f"/>
    <ds:schemaRef ds:uri="250929fa-9806-4449-af20-7947085fa1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0755E0-A279-44EC-9409-DA00B2EB0143}">
  <ds:schemaRefs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250929fa-9806-4449-af20-7947085fa170"/>
    <ds:schemaRef ds:uri="http://schemas.microsoft.com/office/infopath/2007/PartnerControls"/>
    <ds:schemaRef ds:uri="21d4e6fb-9d12-4ec1-abec-688feafe81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AIDS-2024-Opening%20slides-10th%20Symposium</Template>
  <TotalTime>0</TotalTime>
  <Words>210</Words>
  <Application>Microsoft Office PowerPoint</Application>
  <PresentationFormat>Widescreen</PresentationFormat>
  <Paragraphs>32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Aptos</vt:lpstr>
      <vt:lpstr>Arial</vt:lpstr>
      <vt:lpstr>Calibri</vt:lpstr>
      <vt:lpstr>Courier New</vt:lpstr>
      <vt:lpstr>IAS Ribbon Sans Bold</vt:lpstr>
      <vt:lpstr>IAS Ribbon Sans Regular</vt:lpstr>
      <vt:lpstr>Verdana</vt:lpstr>
      <vt:lpstr>Verdana Bold</vt:lpstr>
      <vt:lpstr>IAS2023</vt:lpstr>
      <vt:lpstr>1_IAS2023</vt:lpstr>
      <vt:lpstr>2_IAS2023</vt:lpstr>
      <vt:lpstr>Session 3  Research to inform the care agenda for children and adolescents with perinatal HIV exposure</vt:lpstr>
      <vt:lpstr>Please note</vt:lpstr>
      <vt:lpstr>Panel discussion </vt:lpstr>
      <vt:lpstr>Young investigators </vt:lpstr>
      <vt:lpstr>Presenters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Symposium on Children and Adolescents with Perinatal HIV Exposure</dc:title>
  <dc:creator>Jessica Jexler</dc:creator>
  <cp:lastModifiedBy>Preview 10 Rack 2</cp:lastModifiedBy>
  <cp:revision>18</cp:revision>
  <dcterms:created xsi:type="dcterms:W3CDTF">2024-07-03T12:24:18Z</dcterms:created>
  <dcterms:modified xsi:type="dcterms:W3CDTF">2024-07-20T11:12:14Z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0x01010025AA8B93E3C0C54882DD00A936CC00FE</vt:lpwstr>
  </property>
  <property fmtid="{D5CDD505-2E9C-101B-9397-08002B2CF9AE}" pid="3" name="MediaServiceImageTags">
    <vt:lpwstr/>
  </property>
</Properties>
</file>