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80" r:id="rId1"/>
  </p:sldMasterIdLst>
  <p:notesMasterIdLst>
    <p:notesMasterId r:id="rId15"/>
  </p:notesMasterIdLst>
  <p:sldIdLst>
    <p:sldId id="266" r:id="rId2"/>
    <p:sldId id="273" r:id="rId3"/>
    <p:sldId id="277" r:id="rId4"/>
    <p:sldId id="278" r:id="rId5"/>
    <p:sldId id="262" r:id="rId6"/>
    <p:sldId id="274" r:id="rId7"/>
    <p:sldId id="272" r:id="rId8"/>
    <p:sldId id="269" r:id="rId9"/>
    <p:sldId id="275" r:id="rId10"/>
    <p:sldId id="276" r:id="rId11"/>
    <p:sldId id="270" r:id="rId12"/>
    <p:sldId id="259" r:id="rId13"/>
    <p:sldId id="26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EFCF7C-2E7F-9286-C1BD-3350C23E14CC}" name="Annette Sohn" initials="" userId="S::annette.sohn@treatasia.org::52da2665-d541-4488-8743-9574df41919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05DB"/>
    <a:srgbClr val="2C90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471786-AC61-4839-944D-A9EE2DBF5308}" v="1" dt="2024-07-10T09:18:31.7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63" autoAdjust="0"/>
    <p:restoredTop sz="86410" autoAdjust="0"/>
  </p:normalViewPr>
  <p:slideViewPr>
    <p:cSldViewPr snapToGrid="0" snapToObjects="1">
      <p:cViewPr varScale="1">
        <p:scale>
          <a:sx n="103" d="100"/>
          <a:sy n="103" d="100"/>
        </p:scale>
        <p:origin x="1266" y="11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77" d="100"/>
          <a:sy n="77" d="100"/>
        </p:scale>
        <p:origin x="39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26"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18/07/2024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E8DCDC-D13C-2549-BE6A-717E9EED41AD}" type="slidenum">
              <a:rPr lang="en-GB" smtClean="0"/>
              <a:t>1</a:t>
            </a:fld>
            <a:endParaRPr lang="en-GB"/>
          </a:p>
        </p:txBody>
      </p:sp>
    </p:spTree>
    <p:extLst>
      <p:ext uri="{BB962C8B-B14F-4D97-AF65-F5344CB8AC3E}">
        <p14:creationId xmlns:p14="http://schemas.microsoft.com/office/powerpoint/2010/main" val="1792097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THERE IS TOO MUCH TO TAKE IN ON THIS SLIDE. CAN YOU TRY AND SUMMARISE BETTER?</a:t>
            </a:r>
          </a:p>
          <a:p>
            <a:r>
              <a:rPr lang="en-US" dirty="0"/>
              <a:t>DO YOU NEED TO MENTION ANY KEY LIMITATIONS?</a:t>
            </a:r>
          </a:p>
          <a:p>
            <a:endParaRPr lang="en-US" dirty="0"/>
          </a:p>
          <a:p>
            <a:r>
              <a:rPr lang="en-US" dirty="0"/>
              <a:t>AS: agree with Jeremy and did not revise for clarity</a:t>
            </a:r>
          </a:p>
        </p:txBody>
      </p:sp>
      <p:sp>
        <p:nvSpPr>
          <p:cNvPr id="4" name="Slide Number Placeholder 3"/>
          <p:cNvSpPr>
            <a:spLocks noGrp="1"/>
          </p:cNvSpPr>
          <p:nvPr>
            <p:ph type="sldNum" sz="quarter" idx="5"/>
          </p:nvPr>
        </p:nvSpPr>
        <p:spPr/>
        <p:txBody>
          <a:bodyPr/>
          <a:lstStyle/>
          <a:p>
            <a:fld id="{1BE8DCDC-D13C-2549-BE6A-717E9EED41AD}" type="slidenum">
              <a:rPr lang="en-GB" smtClean="0"/>
              <a:t>11</a:t>
            </a:fld>
            <a:endParaRPr lang="en-GB"/>
          </a:p>
        </p:txBody>
      </p:sp>
    </p:spTree>
    <p:extLst>
      <p:ext uri="{BB962C8B-B14F-4D97-AF65-F5344CB8AC3E}">
        <p14:creationId xmlns:p14="http://schemas.microsoft.com/office/powerpoint/2010/main" val="3175797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12</a:t>
            </a:fld>
            <a:endParaRPr lang="en-GB"/>
          </a:p>
        </p:txBody>
      </p:sp>
    </p:spTree>
    <p:extLst>
      <p:ext uri="{BB962C8B-B14F-4D97-AF65-F5344CB8AC3E}">
        <p14:creationId xmlns:p14="http://schemas.microsoft.com/office/powerpoint/2010/main" val="3267636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THE PURPLE TEXT TO BLACK TEXT</a:t>
            </a:r>
          </a:p>
        </p:txBody>
      </p:sp>
      <p:sp>
        <p:nvSpPr>
          <p:cNvPr id="4" name="Slide Number Placeholder 3"/>
          <p:cNvSpPr>
            <a:spLocks noGrp="1"/>
          </p:cNvSpPr>
          <p:nvPr>
            <p:ph type="sldNum" sz="quarter" idx="5"/>
          </p:nvPr>
        </p:nvSpPr>
        <p:spPr/>
        <p:txBody>
          <a:bodyPr/>
          <a:lstStyle/>
          <a:p>
            <a:fld id="{1BE8DCDC-D13C-2549-BE6A-717E9EED41AD}" type="slidenum">
              <a:rPr lang="en-GB" smtClean="0"/>
              <a:t>13</a:t>
            </a:fld>
            <a:endParaRPr lang="en-GB"/>
          </a:p>
        </p:txBody>
      </p:sp>
    </p:spTree>
    <p:extLst>
      <p:ext uri="{BB962C8B-B14F-4D97-AF65-F5344CB8AC3E}">
        <p14:creationId xmlns:p14="http://schemas.microsoft.com/office/powerpoint/2010/main" val="1103285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sng" dirty="0"/>
          </a:p>
        </p:txBody>
      </p:sp>
      <p:sp>
        <p:nvSpPr>
          <p:cNvPr id="4" name="Slide Number Placeholder 3"/>
          <p:cNvSpPr>
            <a:spLocks noGrp="1"/>
          </p:cNvSpPr>
          <p:nvPr>
            <p:ph type="sldNum" sz="quarter" idx="5"/>
          </p:nvPr>
        </p:nvSpPr>
        <p:spPr/>
        <p:txBody>
          <a:bodyPr/>
          <a:lstStyle/>
          <a:p>
            <a:fld id="{1BE8DCDC-D13C-2549-BE6A-717E9EED41AD}" type="slidenum">
              <a:rPr lang="en-GB" smtClean="0"/>
              <a:t>2</a:t>
            </a:fld>
            <a:endParaRPr lang="en-GB"/>
          </a:p>
        </p:txBody>
      </p:sp>
    </p:spTree>
    <p:extLst>
      <p:ext uri="{BB962C8B-B14F-4D97-AF65-F5344CB8AC3E}">
        <p14:creationId xmlns:p14="http://schemas.microsoft.com/office/powerpoint/2010/main" val="2644470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3</a:t>
            </a:fld>
            <a:endParaRPr lang="en-GB"/>
          </a:p>
        </p:txBody>
      </p:sp>
    </p:spTree>
    <p:extLst>
      <p:ext uri="{BB962C8B-B14F-4D97-AF65-F5344CB8AC3E}">
        <p14:creationId xmlns:p14="http://schemas.microsoft.com/office/powerpoint/2010/main" val="910828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4</a:t>
            </a:fld>
            <a:endParaRPr lang="en-GB"/>
          </a:p>
        </p:txBody>
      </p:sp>
    </p:spTree>
    <p:extLst>
      <p:ext uri="{BB962C8B-B14F-4D97-AF65-F5344CB8AC3E}">
        <p14:creationId xmlns:p14="http://schemas.microsoft.com/office/powerpoint/2010/main" val="624796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E8DCDC-D13C-2549-BE6A-717E9EED41AD}" type="slidenum">
              <a:rPr lang="en-GB" smtClean="0"/>
              <a:t>5</a:t>
            </a:fld>
            <a:endParaRPr lang="en-GB"/>
          </a:p>
        </p:txBody>
      </p:sp>
    </p:spTree>
    <p:extLst>
      <p:ext uri="{BB962C8B-B14F-4D97-AF65-F5344CB8AC3E}">
        <p14:creationId xmlns:p14="http://schemas.microsoft.com/office/powerpoint/2010/main" val="4143435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BULLET 1: MOVE TO PREVIOUS SLIDE</a:t>
            </a:r>
          </a:p>
        </p:txBody>
      </p:sp>
      <p:sp>
        <p:nvSpPr>
          <p:cNvPr id="4" name="Slide Number Placeholder 3"/>
          <p:cNvSpPr>
            <a:spLocks noGrp="1"/>
          </p:cNvSpPr>
          <p:nvPr>
            <p:ph type="sldNum" sz="quarter" idx="5"/>
          </p:nvPr>
        </p:nvSpPr>
        <p:spPr/>
        <p:txBody>
          <a:bodyPr/>
          <a:lstStyle/>
          <a:p>
            <a:fld id="{1BE8DCDC-D13C-2549-BE6A-717E9EED41AD}" type="slidenum">
              <a:rPr lang="en-GB" smtClean="0"/>
              <a:t>6</a:t>
            </a:fld>
            <a:endParaRPr lang="en-GB"/>
          </a:p>
        </p:txBody>
      </p:sp>
    </p:spTree>
    <p:extLst>
      <p:ext uri="{BB962C8B-B14F-4D97-AF65-F5344CB8AC3E}">
        <p14:creationId xmlns:p14="http://schemas.microsoft.com/office/powerpoint/2010/main" val="244754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8</a:t>
            </a:fld>
            <a:endParaRPr lang="en-GB"/>
          </a:p>
        </p:txBody>
      </p:sp>
    </p:spTree>
    <p:extLst>
      <p:ext uri="{BB962C8B-B14F-4D97-AF65-F5344CB8AC3E}">
        <p14:creationId xmlns:p14="http://schemas.microsoft.com/office/powerpoint/2010/main" val="1645571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TEXT IS A BIT SMALL.</a:t>
            </a:r>
          </a:p>
          <a:p>
            <a:r>
              <a:rPr lang="en-US" dirty="0"/>
              <a:t>BULLET 1: WHY DO YOU NEED THE TEXT IN BLUE? AVOID TOO MANY COLOURS AS IT MAKES SLIDES LOOK TOO ‘BUSY’</a:t>
            </a:r>
          </a:p>
        </p:txBody>
      </p:sp>
      <p:sp>
        <p:nvSpPr>
          <p:cNvPr id="4" name="Slide Number Placeholder 3"/>
          <p:cNvSpPr>
            <a:spLocks noGrp="1"/>
          </p:cNvSpPr>
          <p:nvPr>
            <p:ph type="sldNum" sz="quarter" idx="5"/>
          </p:nvPr>
        </p:nvSpPr>
        <p:spPr/>
        <p:txBody>
          <a:bodyPr/>
          <a:lstStyle/>
          <a:p>
            <a:fld id="{1BE8DCDC-D13C-2549-BE6A-717E9EED41AD}" type="slidenum">
              <a:rPr lang="en-GB" smtClean="0"/>
              <a:t>9</a:t>
            </a:fld>
            <a:endParaRPr lang="en-GB"/>
          </a:p>
        </p:txBody>
      </p:sp>
    </p:spTree>
    <p:extLst>
      <p:ext uri="{BB962C8B-B14F-4D97-AF65-F5344CB8AC3E}">
        <p14:creationId xmlns:p14="http://schemas.microsoft.com/office/powerpoint/2010/main" val="374552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10</a:t>
            </a:fld>
            <a:endParaRPr lang="en-GB"/>
          </a:p>
        </p:txBody>
      </p:sp>
    </p:spTree>
    <p:extLst>
      <p:ext uri="{BB962C8B-B14F-4D97-AF65-F5344CB8AC3E}">
        <p14:creationId xmlns:p14="http://schemas.microsoft.com/office/powerpoint/2010/main" val="1174496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E06508-29B0-CD26-5E55-B30DFEB51329}"/>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1812056"/>
            <a:ext cx="7357341" cy="4296397"/>
          </a:xfrm>
          <a:prstGeom prst="rect">
            <a:avLst/>
          </a:prstGeom>
        </p:spPr>
        <p:txBody>
          <a:bodyPr lIns="0" tIns="0" rIns="0" bIns="0" anchor="ctr" anchorCtr="0">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2">
            <a:extLst>
              <a:ext uri="{FF2B5EF4-FFF2-40B4-BE49-F238E27FC236}">
                <a16:creationId xmlns:a16="http://schemas.microsoft.com/office/drawing/2014/main" id="{27F30928-B8B0-4CD7-EA8A-AA46742A9F83}"/>
              </a:ext>
            </a:extLst>
          </p:cNvPr>
          <p:cNvSpPr>
            <a:spLocks noGrp="1"/>
          </p:cNvSpPr>
          <p:nvPr>
            <p:ph type="body" sz="quarter" idx="10" hasCustomPrompt="1"/>
          </p:nvPr>
        </p:nvSpPr>
        <p:spPr>
          <a:xfrm>
            <a:off x="4116388" y="1162358"/>
            <a:ext cx="7357344" cy="433798"/>
          </a:xfrm>
          <a:prstGeom prst="rect">
            <a:avLst/>
          </a:prstGeom>
        </p:spPr>
        <p:txBody>
          <a:bodyPr lIns="0" tIns="0" rIns="0" bIns="0" anchor="t">
            <a:normAutofit/>
          </a:bodyPr>
          <a:lstStyle>
            <a:lvl1pPr marL="0" indent="0">
              <a:buNone/>
              <a:defRPr sz="2800" b="1" i="0">
                <a:solidFill>
                  <a:schemeClr val="accent1"/>
                </a:solidFill>
                <a:latin typeface="+mj-lt"/>
                <a:ea typeface="IAS Ribbon Sans Bold" pitchFamily="2" charset="0"/>
              </a:defRPr>
            </a:lvl1pPr>
          </a:lstStyle>
          <a:p>
            <a:pPr lvl="0"/>
            <a:r>
              <a:rPr lang="en-GB" noProof="0" dirty="0"/>
              <a:t>Session name</a:t>
            </a:r>
          </a:p>
        </p:txBody>
      </p:sp>
      <p:sp>
        <p:nvSpPr>
          <p:cNvPr id="5" name="Text Placeholder 4">
            <a:extLst>
              <a:ext uri="{FF2B5EF4-FFF2-40B4-BE49-F238E27FC236}">
                <a16:creationId xmlns:a16="http://schemas.microsoft.com/office/drawing/2014/main" id="{3C0750B0-F078-4486-2017-F8B331530B6F}"/>
              </a:ext>
            </a:extLst>
          </p:cNvPr>
          <p:cNvSpPr>
            <a:spLocks noGrp="1"/>
          </p:cNvSpPr>
          <p:nvPr>
            <p:ph type="body" sz="quarter" idx="11" hasCustomPrompt="1"/>
          </p:nvPr>
        </p:nvSpPr>
        <p:spPr>
          <a:xfrm>
            <a:off x="4116388" y="696043"/>
            <a:ext cx="7357344" cy="385199"/>
          </a:xfrm>
          <a:prstGeom prst="rect">
            <a:avLst/>
          </a:prstGeom>
        </p:spPr>
        <p:txBody>
          <a:bodyPr lIns="0" tIns="0" rIns="0" bIns="0" anchor="b">
            <a:normAutofit/>
          </a:bodyPr>
          <a:lstStyle>
            <a:lvl1pPr marL="0" indent="0">
              <a:buNone/>
              <a:defRPr sz="1600"/>
            </a:lvl1pPr>
          </a:lstStyle>
          <a:p>
            <a:pPr lvl="0"/>
            <a:r>
              <a:rPr lang="en-GB" noProof="0"/>
              <a:t>Presenter name &amp; affiliation</a:t>
            </a:r>
          </a:p>
        </p:txBody>
      </p:sp>
      <p:sp>
        <p:nvSpPr>
          <p:cNvPr id="16" name="TextBox 15">
            <a:extLst>
              <a:ext uri="{FF2B5EF4-FFF2-40B4-BE49-F238E27FC236}">
                <a16:creationId xmlns:a16="http://schemas.microsoft.com/office/drawing/2014/main" id="{92A26220-484C-E021-DC95-3F0DB777000E}"/>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extBox 17">
            <a:extLst>
              <a:ext uri="{FF2B5EF4-FFF2-40B4-BE49-F238E27FC236}">
                <a16:creationId xmlns:a16="http://schemas.microsoft.com/office/drawing/2014/main" id="{58538053-F5FF-0EEB-86C2-6343D0DDDCD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3" name="Picture 2">
            <a:extLst>
              <a:ext uri="{FF2B5EF4-FFF2-40B4-BE49-F238E27FC236}">
                <a16:creationId xmlns:a16="http://schemas.microsoft.com/office/drawing/2014/main" id="{433650E2-923F-C3D8-A779-3D63B9AD3BB0}"/>
              </a:ext>
            </a:extLst>
          </p:cNvPr>
          <p:cNvPicPr>
            <a:picLocks noChangeAspect="1"/>
          </p:cNvPicPr>
          <p:nvPr userDrawn="1"/>
        </p:nvPicPr>
        <p:blipFill>
          <a:blip r:embed="rId2"/>
          <a:srcRect/>
          <a:stretch/>
        </p:blipFill>
        <p:spPr>
          <a:xfrm>
            <a:off x="247672" y="4060719"/>
            <a:ext cx="3553019" cy="2287762"/>
          </a:xfrm>
          <a:prstGeom prst="rect">
            <a:avLst/>
          </a:prstGeom>
        </p:spPr>
      </p:pic>
      <p:pic>
        <p:nvPicPr>
          <p:cNvPr id="20" name="Picture 19">
            <a:extLst>
              <a:ext uri="{FF2B5EF4-FFF2-40B4-BE49-F238E27FC236}">
                <a16:creationId xmlns:a16="http://schemas.microsoft.com/office/drawing/2014/main" id="{DB1003BC-2DBC-50F0-53BB-5291084D702E}"/>
              </a:ext>
            </a:extLst>
          </p:cNvPr>
          <p:cNvPicPr>
            <a:picLocks noChangeAspect="1"/>
          </p:cNvPicPr>
          <p:nvPr userDrawn="1"/>
        </p:nvPicPr>
        <p:blipFill>
          <a:blip r:embed="rId3"/>
          <a:stretch>
            <a:fillRect/>
          </a:stretch>
        </p:blipFill>
        <p:spPr>
          <a:xfrm rot="10800000">
            <a:off x="0" y="0"/>
            <a:ext cx="3600000" cy="3600000"/>
          </a:xfrm>
          <a:prstGeom prst="rect">
            <a:avLst/>
          </a:prstGeom>
        </p:spPr>
      </p:pic>
    </p:spTree>
    <p:extLst>
      <p:ext uri="{BB962C8B-B14F-4D97-AF65-F5344CB8AC3E}">
        <p14:creationId xmlns:p14="http://schemas.microsoft.com/office/powerpoint/2010/main" val="3091970221"/>
      </p:ext>
    </p:extLst>
  </p:cSld>
  <p:clrMapOvr>
    <a:masterClrMapping/>
  </p:clrMapOvr>
  <p:extLst>
    <p:ext uri="{DCECCB84-F9BA-43D5-87BE-67443E8EF086}">
      <p15:sldGuideLst xmlns:p15="http://schemas.microsoft.com/office/powerpoint/2012/main">
        <p15:guide id="1" pos="3840">
          <p15:clr>
            <a:srgbClr val="FBAE40"/>
          </p15:clr>
        </p15:guide>
        <p15:guide id="2" pos="24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Text 3">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0" y="2097089"/>
            <a:ext cx="5437191"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5437187"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p:txBody>
      </p:sp>
    </p:spTree>
    <p:extLst>
      <p:ext uri="{BB962C8B-B14F-4D97-AF65-F5344CB8AC3E}">
        <p14:creationId xmlns:p14="http://schemas.microsoft.com/office/powerpoint/2010/main" val="32445810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Text 4">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8075613" y="2097089"/>
            <a:ext cx="3673478"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7200900"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Tree>
    <p:extLst>
      <p:ext uri="{BB962C8B-B14F-4D97-AF65-F5344CB8AC3E}">
        <p14:creationId xmlns:p14="http://schemas.microsoft.com/office/powerpoint/2010/main" val="300193843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with Caption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a:t>Nulla quis lorem ut libero malesuada feugiat. Curabitur non nulla sit amet nisl tempus convallis quis ac lectus.</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2" name="Picture 1">
            <a:extLst>
              <a:ext uri="{FF2B5EF4-FFF2-40B4-BE49-F238E27FC236}">
                <a16:creationId xmlns:a16="http://schemas.microsoft.com/office/drawing/2014/main" id="{05FD00EE-BA8D-4911-16EE-CA53007DC878}"/>
              </a:ext>
            </a:extLst>
          </p:cNvPr>
          <p:cNvPicPr>
            <a:picLocks noChangeAspect="1"/>
          </p:cNvPicPr>
          <p:nvPr userDrawn="1"/>
        </p:nvPicPr>
        <p:blipFill>
          <a:blip r:embed="rId2"/>
          <a:srcRect/>
          <a:stretch/>
        </p:blipFill>
        <p:spPr>
          <a:xfrm rot="10800000">
            <a:off x="7620000" y="0"/>
            <a:ext cx="4572000"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0800" y="1137600"/>
            <a:ext cx="4734000" cy="4579200"/>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4047838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 and Content - Pattern 1">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AF9BC3C2-303A-12CB-9291-D0D960E99FC9}"/>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2" name="TextBox 11">
            <a:extLst>
              <a:ext uri="{FF2B5EF4-FFF2-40B4-BE49-F238E27FC236}">
                <a16:creationId xmlns:a16="http://schemas.microsoft.com/office/drawing/2014/main" id="{E7A9DA97-3B37-BB0F-1BE6-74FB3CC95EA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2" name="Picture 1">
            <a:extLst>
              <a:ext uri="{FF2B5EF4-FFF2-40B4-BE49-F238E27FC236}">
                <a16:creationId xmlns:a16="http://schemas.microsoft.com/office/drawing/2014/main" id="{48BEA962-3AAC-3B82-0C01-F2793670FFB4}"/>
              </a:ext>
            </a:extLst>
          </p:cNvPr>
          <p:cNvPicPr>
            <a:picLocks noChangeAspect="1"/>
          </p:cNvPicPr>
          <p:nvPr userDrawn="1"/>
        </p:nvPicPr>
        <p:blipFill>
          <a:blip r:embed="rId2"/>
          <a:stretch>
            <a:fillRect/>
          </a:stretch>
        </p:blipFill>
        <p:spPr>
          <a:xfrm>
            <a:off x="0" y="2097090"/>
            <a:ext cx="3570682" cy="4760909"/>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1188000" y="2098800"/>
            <a:ext cx="4690800" cy="3571200"/>
          </a:xfrm>
          <a:prstGeom prst="rect">
            <a:avLst/>
          </a:prstGeom>
          <a:solidFill>
            <a:schemeClr val="tx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187438645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nd Content - Pattern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dirty="0"/>
          </a:p>
        </p:txBody>
      </p:sp>
      <p:sp>
        <p:nvSpPr>
          <p:cNvPr id="11" name="TextBox 10">
            <a:extLst>
              <a:ext uri="{FF2B5EF4-FFF2-40B4-BE49-F238E27FC236}">
                <a16:creationId xmlns:a16="http://schemas.microsoft.com/office/drawing/2014/main" id="{AF9BC3C2-303A-12CB-9291-D0D960E99FC9}"/>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2" name="TextBox 11">
            <a:extLst>
              <a:ext uri="{FF2B5EF4-FFF2-40B4-BE49-F238E27FC236}">
                <a16:creationId xmlns:a16="http://schemas.microsoft.com/office/drawing/2014/main" id="{E7A9DA97-3B37-BB0F-1BE6-74FB3CC95EA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2" name="Picture 1">
            <a:extLst>
              <a:ext uri="{FF2B5EF4-FFF2-40B4-BE49-F238E27FC236}">
                <a16:creationId xmlns:a16="http://schemas.microsoft.com/office/drawing/2014/main" id="{B587F51E-9D60-F793-C968-27BFB6828641}"/>
              </a:ext>
            </a:extLst>
          </p:cNvPr>
          <p:cNvPicPr>
            <a:picLocks noChangeAspect="1"/>
          </p:cNvPicPr>
          <p:nvPr userDrawn="1"/>
        </p:nvPicPr>
        <p:blipFill>
          <a:blip r:embed="rId2"/>
          <a:stretch>
            <a:fillRect/>
          </a:stretch>
        </p:blipFill>
        <p:spPr>
          <a:xfrm rot="10800000">
            <a:off x="0" y="2097090"/>
            <a:ext cx="3570682" cy="4760909"/>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1188719" y="2098800"/>
            <a:ext cx="4690800" cy="3571200"/>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80070794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25227338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116388" y="2058000"/>
            <a:ext cx="7632704" cy="4057050"/>
          </a:xfrm>
          <a:prstGeom prst="rect">
            <a:avLst/>
          </a:prstGeom>
        </p:spPr>
        <p:txBody>
          <a:bodyPr lIns="0" tIns="0" rIns="0" bIns="0"/>
          <a:lstStyle>
            <a:lvl1pPr marL="0" indent="0">
              <a:buFont typeface="Courier New" panose="02070309020205020404" pitchFamily="49" charset="0"/>
              <a:buNone/>
              <a:defRPr sz="1800"/>
            </a:lvl1pPr>
          </a:lstStyle>
          <a:p>
            <a:r>
              <a:rPr lang="en-GB" noProof="0" dirty="0">
                <a:solidFill>
                  <a:srgbClr val="2C90CF"/>
                </a:solidFill>
              </a:rPr>
              <a:t>Question1?</a:t>
            </a:r>
            <a:endParaRPr lang="en-GB" dirty="0"/>
          </a:p>
          <a:p>
            <a:pPr marL="0" marR="0" lvl="0" indent="0" algn="l" defTabSz="914400" rtl="0" eaLnBrk="1" fontAlgn="auto" latinLnBrk="0" hangingPunct="1">
              <a:lnSpc>
                <a:spcPct val="100000"/>
              </a:lnSpc>
              <a:spcBef>
                <a:spcPts val="1000"/>
              </a:spcBef>
              <a:spcAft>
                <a:spcPts val="0"/>
              </a:spcAft>
              <a:buClrTx/>
              <a:buSzTx/>
              <a:buFont typeface="Courier New" panose="02070309020205020404" pitchFamily="49" charset="0"/>
              <a:buNone/>
              <a:tabLst/>
              <a:defRPr/>
            </a:pPr>
            <a:r>
              <a:rPr lang="en-GB" dirty="0"/>
              <a:t>Cras </a:t>
            </a:r>
            <a:r>
              <a:rPr lang="en-GB" dirty="0" err="1"/>
              <a:t>ultricies</a:t>
            </a:r>
            <a:r>
              <a:rPr lang="en-GB" dirty="0"/>
              <a:t> ligula </a:t>
            </a:r>
            <a:r>
              <a:rPr lang="en-GB" dirty="0" err="1"/>
              <a:t>sed</a:t>
            </a:r>
            <a:r>
              <a:rPr lang="en-GB" dirty="0"/>
              <a:t> magna dictum porta. </a:t>
            </a:r>
            <a:r>
              <a:rPr lang="en-GB" dirty="0" err="1"/>
              <a:t>Mauris</a:t>
            </a:r>
            <a:r>
              <a:rPr lang="en-GB" dirty="0"/>
              <a:t> </a:t>
            </a:r>
            <a:r>
              <a:rPr lang="en-GB" dirty="0" err="1"/>
              <a:t>blandit</a:t>
            </a:r>
            <a:r>
              <a:rPr lang="en-GB" dirty="0"/>
              <a:t> </a:t>
            </a:r>
            <a:r>
              <a:rPr lang="en-GB" dirty="0" err="1"/>
              <a:t>aliquet</a:t>
            </a:r>
            <a:r>
              <a:rPr lang="en-GB" dirty="0"/>
              <a:t> </a:t>
            </a:r>
            <a:r>
              <a:rPr lang="en-GB" dirty="0" err="1"/>
              <a:t>elit</a:t>
            </a:r>
            <a:r>
              <a:rPr lang="en-GB" dirty="0"/>
              <a:t>, </a:t>
            </a:r>
            <a:r>
              <a:rPr lang="en-GB" dirty="0" err="1"/>
              <a:t>eget</a:t>
            </a:r>
            <a:r>
              <a:rPr lang="en-GB" dirty="0"/>
              <a:t> </a:t>
            </a:r>
            <a:r>
              <a:rPr lang="en-GB" dirty="0" err="1"/>
              <a:t>tincidunt</a:t>
            </a:r>
            <a:r>
              <a:rPr lang="en-GB" dirty="0"/>
              <a:t> </a:t>
            </a:r>
            <a:r>
              <a:rPr lang="en-GB" dirty="0" err="1"/>
              <a:t>nibh</a:t>
            </a:r>
            <a:r>
              <a:rPr lang="en-GB" dirty="0"/>
              <a:t> pulvinar a.</a:t>
            </a:r>
            <a:br>
              <a:rPr lang="en-GB" dirty="0"/>
            </a:br>
            <a:endParaRPr lang="en-GB" dirty="0"/>
          </a:p>
          <a:p>
            <a:r>
              <a:rPr lang="en-GB" noProof="0" dirty="0">
                <a:solidFill>
                  <a:srgbClr val="2C90CF"/>
                </a:solidFill>
              </a:rPr>
              <a:t>Question2?</a:t>
            </a:r>
            <a:endParaRPr lang="en-GB" dirty="0"/>
          </a:p>
          <a:p>
            <a:pPr marL="0" marR="0" lvl="0" indent="0" algn="l" defTabSz="914400" rtl="0" eaLnBrk="1" fontAlgn="auto" latinLnBrk="0" hangingPunct="1">
              <a:lnSpc>
                <a:spcPct val="100000"/>
              </a:lnSpc>
              <a:spcBef>
                <a:spcPts val="1000"/>
              </a:spcBef>
              <a:spcAft>
                <a:spcPts val="0"/>
              </a:spcAft>
              <a:buClrTx/>
              <a:buSzTx/>
              <a:buFont typeface="Courier New" panose="02070309020205020404" pitchFamily="49" charset="0"/>
              <a:buNone/>
              <a:tabLst/>
              <a:defRPr/>
            </a:pPr>
            <a:r>
              <a:rPr lang="en-GB" dirty="0"/>
              <a:t>Cras </a:t>
            </a:r>
            <a:r>
              <a:rPr lang="en-GB" dirty="0" err="1"/>
              <a:t>ultricies</a:t>
            </a:r>
            <a:r>
              <a:rPr lang="en-GB" dirty="0"/>
              <a:t> ligula </a:t>
            </a:r>
            <a:r>
              <a:rPr lang="en-GB" dirty="0" err="1"/>
              <a:t>sed</a:t>
            </a:r>
            <a:r>
              <a:rPr lang="en-GB" dirty="0"/>
              <a:t> magna dictum porta. </a:t>
            </a:r>
            <a:r>
              <a:rPr lang="en-GB" dirty="0" err="1"/>
              <a:t>Mauris</a:t>
            </a:r>
            <a:r>
              <a:rPr lang="en-GB" dirty="0"/>
              <a:t> </a:t>
            </a:r>
            <a:r>
              <a:rPr lang="en-GB" dirty="0" err="1"/>
              <a:t>blandit</a:t>
            </a:r>
            <a:r>
              <a:rPr lang="en-GB" dirty="0"/>
              <a:t> </a:t>
            </a:r>
            <a:r>
              <a:rPr lang="en-GB" dirty="0" err="1"/>
              <a:t>aliquet</a:t>
            </a:r>
            <a:r>
              <a:rPr lang="en-GB" dirty="0"/>
              <a:t> </a:t>
            </a:r>
            <a:r>
              <a:rPr lang="en-GB" dirty="0" err="1"/>
              <a:t>elit</a:t>
            </a:r>
            <a:r>
              <a:rPr lang="en-GB" dirty="0"/>
              <a:t>, </a:t>
            </a:r>
            <a:r>
              <a:rPr lang="en-GB" dirty="0" err="1"/>
              <a:t>eget</a:t>
            </a:r>
            <a:r>
              <a:rPr lang="en-GB" dirty="0"/>
              <a:t> </a:t>
            </a:r>
            <a:r>
              <a:rPr lang="en-GB" dirty="0" err="1"/>
              <a:t>tincidunt</a:t>
            </a:r>
            <a:r>
              <a:rPr lang="en-GB" dirty="0"/>
              <a:t> </a:t>
            </a:r>
            <a:r>
              <a:rPr lang="en-GB" dirty="0" err="1"/>
              <a:t>nibh</a:t>
            </a:r>
            <a:r>
              <a:rPr lang="en-GB" dirty="0"/>
              <a:t> pulvinar a.</a:t>
            </a:r>
            <a:br>
              <a:rPr lang="en-GB" dirty="0"/>
            </a:br>
            <a:endParaRPr lang="en-GB" dirty="0"/>
          </a:p>
          <a:p>
            <a:r>
              <a:rPr lang="en-GB" noProof="0" dirty="0">
                <a:solidFill>
                  <a:srgbClr val="2C90CF"/>
                </a:solidFill>
              </a:rPr>
              <a:t>Question3?</a:t>
            </a:r>
            <a:endParaRPr lang="en-GB" dirty="0"/>
          </a:p>
          <a:p>
            <a:r>
              <a:rPr lang="en-GB" dirty="0"/>
              <a:t>Cras </a:t>
            </a:r>
            <a:r>
              <a:rPr lang="en-GB" dirty="0" err="1"/>
              <a:t>ultricies</a:t>
            </a:r>
            <a:r>
              <a:rPr lang="en-GB" dirty="0"/>
              <a:t> ligula </a:t>
            </a:r>
            <a:r>
              <a:rPr lang="en-GB" dirty="0" err="1"/>
              <a:t>sed</a:t>
            </a:r>
            <a:r>
              <a:rPr lang="en-GB" dirty="0"/>
              <a:t> magna dictum porta. </a:t>
            </a:r>
            <a:r>
              <a:rPr lang="en-GB" dirty="0" err="1"/>
              <a:t>Mauris</a:t>
            </a:r>
            <a:r>
              <a:rPr lang="en-GB" dirty="0"/>
              <a:t> </a:t>
            </a:r>
            <a:r>
              <a:rPr lang="en-GB" dirty="0" err="1"/>
              <a:t>blandit</a:t>
            </a:r>
            <a:r>
              <a:rPr lang="en-GB" dirty="0"/>
              <a:t> </a:t>
            </a:r>
            <a:r>
              <a:rPr lang="en-GB" dirty="0" err="1"/>
              <a:t>aliquet</a:t>
            </a:r>
            <a:r>
              <a:rPr lang="en-GB" dirty="0"/>
              <a:t> </a:t>
            </a:r>
            <a:r>
              <a:rPr lang="en-GB" dirty="0" err="1"/>
              <a:t>elit</a:t>
            </a:r>
            <a:r>
              <a:rPr lang="en-GB" dirty="0"/>
              <a:t>, </a:t>
            </a:r>
            <a:r>
              <a:rPr lang="en-GB" dirty="0" err="1"/>
              <a:t>eget</a:t>
            </a:r>
            <a:r>
              <a:rPr lang="en-GB" dirty="0"/>
              <a:t> </a:t>
            </a:r>
            <a:r>
              <a:rPr lang="en-GB" dirty="0" err="1"/>
              <a:t>tincidunt</a:t>
            </a:r>
            <a:r>
              <a:rPr lang="en-GB" dirty="0"/>
              <a:t> </a:t>
            </a:r>
            <a:r>
              <a:rPr lang="en-GB" dirty="0" err="1"/>
              <a:t>nibh</a:t>
            </a:r>
            <a:r>
              <a:rPr lang="en-GB" dirty="0"/>
              <a:t> pulvinar a.</a:t>
            </a:r>
          </a:p>
          <a:p>
            <a:endParaRPr lang="en-GB" dirty="0"/>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561975"/>
            <a:ext cx="7632700" cy="1103314"/>
          </a:xfrm>
          <a:prstGeom prst="rect">
            <a:avLst/>
          </a:prstGeom>
        </p:spPr>
        <p:txBody>
          <a:bodyPr lIns="0" tIns="0" rIns="0" bIns="0" anchor="t"/>
          <a:lstStyle>
            <a:lvl1pPr>
              <a:defRPr/>
            </a:lvl1pPr>
          </a:lstStyle>
          <a:p>
            <a:r>
              <a:rPr lang="en-US" noProof="0"/>
              <a:t>Click to edit Master title style</a:t>
            </a:r>
            <a:endParaRPr lang="en-GB" noProof="0" dirty="0"/>
          </a:p>
        </p:txBody>
      </p:sp>
      <p:pic>
        <p:nvPicPr>
          <p:cNvPr id="2" name="Picture 1">
            <a:extLst>
              <a:ext uri="{FF2B5EF4-FFF2-40B4-BE49-F238E27FC236}">
                <a16:creationId xmlns:a16="http://schemas.microsoft.com/office/drawing/2014/main" id="{057827BD-B4A1-A8BF-967A-5149D648CD1F}"/>
              </a:ext>
            </a:extLst>
          </p:cNvPr>
          <p:cNvPicPr>
            <a:picLocks noChangeAspect="1"/>
          </p:cNvPicPr>
          <p:nvPr userDrawn="1"/>
        </p:nvPicPr>
        <p:blipFill>
          <a:blip r:embed="rId2"/>
          <a:srcRect/>
          <a:stretch/>
        </p:blipFill>
        <p:spPr>
          <a:xfrm>
            <a:off x="0" y="2058000"/>
            <a:ext cx="3600000" cy="4800000"/>
          </a:xfrm>
          <a:prstGeom prst="rect">
            <a:avLst/>
          </a:prstGeom>
        </p:spPr>
      </p:pic>
      <p:sp>
        <p:nvSpPr>
          <p:cNvPr id="4" name="TextBox 3">
            <a:extLst>
              <a:ext uri="{FF2B5EF4-FFF2-40B4-BE49-F238E27FC236}">
                <a16:creationId xmlns:a16="http://schemas.microsoft.com/office/drawing/2014/main" id="{950425BB-4AFC-0A7F-D69B-AFD558616BAD}"/>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5" name="TextBox 4">
            <a:extLst>
              <a:ext uri="{FF2B5EF4-FFF2-40B4-BE49-F238E27FC236}">
                <a16:creationId xmlns:a16="http://schemas.microsoft.com/office/drawing/2014/main" id="{9B2C4D40-64AF-619A-26D2-BCFCF400D637}"/>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Tree>
    <p:extLst>
      <p:ext uri="{BB962C8B-B14F-4D97-AF65-F5344CB8AC3E}">
        <p14:creationId xmlns:p14="http://schemas.microsoft.com/office/powerpoint/2010/main" val="954355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tIns="0" rIns="0" b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F3BF5EE9-054B-49CF-C714-3B4EF9E4C64F}"/>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5" name="TextBox 4">
            <a:extLst>
              <a:ext uri="{FF2B5EF4-FFF2-40B4-BE49-F238E27FC236}">
                <a16:creationId xmlns:a16="http://schemas.microsoft.com/office/drawing/2014/main" id="{7370DA7D-2DD8-A57A-3FF5-CAA8CD78ED41}"/>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3" name="Picture 2">
            <a:extLst>
              <a:ext uri="{FF2B5EF4-FFF2-40B4-BE49-F238E27FC236}">
                <a16:creationId xmlns:a16="http://schemas.microsoft.com/office/drawing/2014/main" id="{72C70770-A7D4-D1BA-618C-E7C4E5567B1E}"/>
              </a:ext>
            </a:extLst>
          </p:cNvPr>
          <p:cNvPicPr>
            <a:picLocks noChangeAspect="1"/>
          </p:cNvPicPr>
          <p:nvPr userDrawn="1"/>
        </p:nvPicPr>
        <p:blipFill>
          <a:blip r:embed="rId2"/>
          <a:stretch>
            <a:fillRect/>
          </a:stretch>
        </p:blipFill>
        <p:spPr>
          <a:xfrm>
            <a:off x="0" y="2058000"/>
            <a:ext cx="3600000" cy="4800000"/>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116388" y="2097091"/>
            <a:ext cx="7632704" cy="4103687"/>
          </a:xfrm>
          <a:prstGeom prst="rect">
            <a:avLst/>
          </a:prstGeom>
        </p:spPr>
        <p:txBody>
          <a:bodyPr lIns="0" tIns="0" rIns="0" bIns="0"/>
          <a:lstStyle>
            <a:lvl1pPr marL="0" indent="0">
              <a:buFont typeface="Courier New" panose="02070309020205020404" pitchFamily="49" charset="0"/>
              <a:buNone/>
              <a:defRPr sz="2000"/>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6" name="TextBox 15">
            <a:extLst>
              <a:ext uri="{FF2B5EF4-FFF2-40B4-BE49-F238E27FC236}">
                <a16:creationId xmlns:a16="http://schemas.microsoft.com/office/drawing/2014/main" id="{CEED8009-8440-8D46-8AD7-A2541109AEA4}"/>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pic>
        <p:nvPicPr>
          <p:cNvPr id="2" name="Picture 1">
            <a:extLst>
              <a:ext uri="{FF2B5EF4-FFF2-40B4-BE49-F238E27FC236}">
                <a16:creationId xmlns:a16="http://schemas.microsoft.com/office/drawing/2014/main" id="{057827BD-B4A1-A8BF-967A-5149D648CD1F}"/>
              </a:ext>
            </a:extLst>
          </p:cNvPr>
          <p:cNvPicPr>
            <a:picLocks noChangeAspect="1"/>
          </p:cNvPicPr>
          <p:nvPr userDrawn="1"/>
        </p:nvPicPr>
        <p:blipFill>
          <a:blip r:embed="rId2"/>
          <a:srcRect/>
          <a:stretch/>
        </p:blipFill>
        <p:spPr>
          <a:xfrm>
            <a:off x="0" y="2058000"/>
            <a:ext cx="3600000" cy="4800000"/>
          </a:xfrm>
          <a:prstGeom prst="rect">
            <a:avLst/>
          </a:prstGeom>
        </p:spPr>
      </p:pic>
    </p:spTree>
    <p:extLst>
      <p:ext uri="{BB962C8B-B14F-4D97-AF65-F5344CB8AC3E}">
        <p14:creationId xmlns:p14="http://schemas.microsoft.com/office/powerpoint/2010/main" val="3610919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no patter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759B3F-D110-D6ED-127F-0FAAA91002E8}"/>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a:prstGeom prst="rect">
            <a:avLst/>
          </a:prstGeom>
        </p:spPr>
        <p:txBody>
          <a:bodyPr lIns="0" tIns="0" rIns="0" bIns="0">
            <a:normAutofit/>
          </a:bodyPr>
          <a:lstStyle>
            <a:lvl1pPr marL="0" indent="0">
              <a:buFont typeface="Courier New" panose="02070309020205020404" pitchFamily="49" charset="0"/>
              <a:buNone/>
              <a:defRPr sz="2000"/>
            </a:lvl1pPr>
          </a:lstStyle>
          <a:p>
            <a:r>
              <a:rPr lang="en-GB" noProof="0"/>
              <a:t>Nulla quis lorem ut libero malesuada feugiat. Curabitur non nulla sit amet nisl tempus convallis quis ac lectus.</a:t>
            </a:r>
          </a:p>
          <a:p>
            <a:r>
              <a:rPr lang="en-GB" noProof="0"/>
              <a:t>Proin eget tortor risus. Lorem ipsum dolor sit amet, consectetur adipiscing elit.</a:t>
            </a:r>
          </a:p>
          <a:p>
            <a:pPr marL="457200" indent="-457200">
              <a:buFont typeface="Arial" panose="020B0604020202020204" pitchFamily="34" charset="0"/>
              <a:buChar char="•"/>
            </a:pPr>
            <a:r>
              <a:rPr lang="en-GB" noProof="0"/>
              <a:t>Donec rutrum congue leo eget malesuada.</a:t>
            </a:r>
          </a:p>
          <a:p>
            <a:pPr marL="457200" indent="-457200">
              <a:buFont typeface="Arial" panose="020B0604020202020204" pitchFamily="34" charset="0"/>
              <a:buChar char="•"/>
            </a:pPr>
            <a:r>
              <a:rPr lang="en-GB" noProof="0"/>
              <a:t>Curabitur aliquet quam id dui posuere blandit.</a:t>
            </a:r>
          </a:p>
          <a:p>
            <a:pPr marL="457200" indent="-457200">
              <a:buFont typeface="Arial" panose="020B0604020202020204" pitchFamily="34" charset="0"/>
              <a:buChar char="•"/>
            </a:pPr>
            <a:r>
              <a:rPr lang="en-GB" noProof="0"/>
              <a:t>Proin eget tortor risus.</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8" cy="1223964"/>
          </a:xfrm>
          <a:prstGeom prst="rect">
            <a:avLst/>
          </a:prstGeom>
          <a:noFill/>
        </p:spPr>
        <p:txBody>
          <a:bodyPr lIns="0" tIns="0" rIns="0" bIns="0" anchor="t"/>
          <a:lstStyle/>
          <a:p>
            <a:r>
              <a:rPr lang="en-US" noProof="0"/>
              <a:t>Click to edit Master title style</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5" name="Picture 4">
            <a:extLst>
              <a:ext uri="{FF2B5EF4-FFF2-40B4-BE49-F238E27FC236}">
                <a16:creationId xmlns:a16="http://schemas.microsoft.com/office/drawing/2014/main" id="{D2F21790-326B-DB22-0FD0-1775D2C0DA7F}"/>
              </a:ext>
            </a:extLst>
          </p:cNvPr>
          <p:cNvPicPr>
            <a:picLocks noChangeAspect="1"/>
          </p:cNvPicPr>
          <p:nvPr userDrawn="1"/>
        </p:nvPicPr>
        <p:blipFill>
          <a:blip r:embed="rId2"/>
          <a:srcRect/>
          <a:stretch/>
        </p:blipFill>
        <p:spPr>
          <a:xfrm>
            <a:off x="9886641" y="207065"/>
            <a:ext cx="2048330" cy="1318904"/>
          </a:xfrm>
          <a:prstGeom prst="rect">
            <a:avLst/>
          </a:prstGeom>
        </p:spPr>
      </p:pic>
    </p:spTree>
    <p:extLst>
      <p:ext uri="{BB962C8B-B14F-4D97-AF65-F5344CB8AC3E}">
        <p14:creationId xmlns:p14="http://schemas.microsoft.com/office/powerpoint/2010/main" val="280728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4E54A-D965-FC50-802E-562CE671CB7A}"/>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4" cy="1223964"/>
          </a:xfrm>
          <a:prstGeom prst="rect">
            <a:avLst/>
          </a:prstGeom>
        </p:spPr>
        <p:txBody>
          <a:bodyPr lIns="0" tIns="0" rIns="0" bIns="0" anchor="t"/>
          <a:lstStyle/>
          <a:p>
            <a:r>
              <a:rPr lang="en-US" noProof="0"/>
              <a:t>Click to edit Master title style</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3" name="Picture 2">
            <a:extLst>
              <a:ext uri="{FF2B5EF4-FFF2-40B4-BE49-F238E27FC236}">
                <a16:creationId xmlns:a16="http://schemas.microsoft.com/office/drawing/2014/main" id="{D592C575-DA7D-953C-CA15-BC6E24545815}"/>
              </a:ext>
            </a:extLst>
          </p:cNvPr>
          <p:cNvPicPr>
            <a:picLocks noChangeAspect="1"/>
          </p:cNvPicPr>
          <p:nvPr userDrawn="1"/>
        </p:nvPicPr>
        <p:blipFill>
          <a:blip r:embed="rId2"/>
          <a:srcRect/>
          <a:stretch/>
        </p:blipFill>
        <p:spPr>
          <a:xfrm>
            <a:off x="9886641" y="207065"/>
            <a:ext cx="2048330" cy="1318904"/>
          </a:xfrm>
          <a:prstGeom prst="rect">
            <a:avLst/>
          </a:prstGeom>
        </p:spPr>
      </p:pic>
    </p:spTree>
    <p:extLst>
      <p:ext uri="{BB962C8B-B14F-4D97-AF65-F5344CB8AC3E}">
        <p14:creationId xmlns:p14="http://schemas.microsoft.com/office/powerpoint/2010/main" val="4244057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a:prstGeom prst="rect">
            <a:avLst/>
          </a:prstGeom>
        </p:spPr>
        <p:txBody>
          <a:bodyPr lIns="0" tIns="0" rIns="0" bIns="0"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mj-lt"/>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a:t>Caption</a:t>
            </a:r>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a:prstGeom prst="rect">
            <a:avLst/>
          </a:prstGeom>
        </p:spPr>
        <p:txBody>
          <a:bodyPr lIns="0" tIns="0" rIns="0" bIns="0" anchor="b">
            <a:normAutofit/>
          </a:bodyPr>
          <a:lstStyle>
            <a:lvl1pPr marL="0" indent="0">
              <a:buNone/>
              <a:defRPr sz="1800" b="1" i="0">
                <a:solidFill>
                  <a:schemeClr val="accent1"/>
                </a:solidFill>
                <a:latin typeface="+mj-lt"/>
                <a:ea typeface="IAS Ribbon Sans Bold" pitchFamily="2" charset="0"/>
              </a:defRPr>
            </a:lvl1pPr>
          </a:lstStyle>
          <a:p>
            <a:pPr lvl="0"/>
            <a:r>
              <a:rPr lang="en-GB" noProof="0" dirty="0"/>
              <a:t>Caption</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234683899"/>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lstStyle>
            <a:lvl1pPr marL="0" indent="0">
              <a:buNone/>
              <a:defRPr sz="2000"/>
            </a:lvl1pPr>
          </a:lstStyle>
          <a:p>
            <a:pPr lvl="0"/>
            <a:r>
              <a:rPr lang="en-US" noProof="0"/>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52455822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normAutofit/>
          </a:bodyPr>
          <a:lstStyle>
            <a:lvl1pPr marL="0" indent="0">
              <a:buNone/>
              <a:defRPr sz="20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18368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Text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116388" y="2097089"/>
            <a:ext cx="7632703"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3368799" cy="4103687"/>
          </a:xfrm>
        </p:spPr>
        <p:txBody>
          <a:bodyPr/>
          <a:lstStyle>
            <a:lvl1pPr marL="0" indent="0">
              <a:buNone/>
              <a:defRPr/>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Tree>
    <p:extLst>
      <p:ext uri="{BB962C8B-B14F-4D97-AF65-F5344CB8AC3E}">
        <p14:creationId xmlns:p14="http://schemas.microsoft.com/office/powerpoint/2010/main" val="872391255"/>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6390" y="441326"/>
            <a:ext cx="7632692" cy="1223964"/>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2907" y="2097090"/>
            <a:ext cx="11306175" cy="407987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DB2911C2-CB14-73B1-B98D-60E41E95A97B}"/>
              </a:ext>
            </a:extLst>
          </p:cNvPr>
          <p:cNvPicPr>
            <a:picLocks noChangeAspect="1"/>
          </p:cNvPicPr>
          <p:nvPr userDrawn="1"/>
        </p:nvPicPr>
        <p:blipFill>
          <a:blip r:embed="rId18"/>
          <a:srcRect/>
          <a:stretch/>
        </p:blipFill>
        <p:spPr>
          <a:xfrm>
            <a:off x="251232" y="207065"/>
            <a:ext cx="2048330" cy="1318904"/>
          </a:xfrm>
          <a:prstGeom prst="rect">
            <a:avLst/>
          </a:prstGeom>
        </p:spPr>
      </p:pic>
    </p:spTree>
    <p:extLst>
      <p:ext uri="{BB962C8B-B14F-4D97-AF65-F5344CB8AC3E}">
        <p14:creationId xmlns:p14="http://schemas.microsoft.com/office/powerpoint/2010/main" val="2999483053"/>
      </p:ext>
    </p:extLst>
  </p:cSld>
  <p:clrMap bg1="lt1" tx1="dk1" bg2="lt2" tx2="dk2" accent1="accent1" accent2="accent2" accent3="accent3" accent4="accent4" accent5="accent5" accent6="accent6" hlink="hlink" folHlink="folHlink"/>
  <p:sldLayoutIdLst>
    <p:sldLayoutId id="2147483693" r:id="rId1"/>
    <p:sldLayoutId id="2147483673" r:id="rId2"/>
    <p:sldLayoutId id="2147483684" r:id="rId3"/>
    <p:sldLayoutId id="2147483690" r:id="rId4"/>
    <p:sldLayoutId id="2147483694" r:id="rId5"/>
    <p:sldLayoutId id="2147483691" r:id="rId6"/>
    <p:sldLayoutId id="2147483665" r:id="rId7"/>
    <p:sldLayoutId id="2147483667" r:id="rId8"/>
    <p:sldLayoutId id="2147483698" r:id="rId9"/>
    <p:sldLayoutId id="2147483699" r:id="rId10"/>
    <p:sldLayoutId id="2147483700" r:id="rId11"/>
    <p:sldLayoutId id="2147483696" r:id="rId12"/>
    <p:sldLayoutId id="2147483687" r:id="rId13"/>
    <p:sldLayoutId id="2147483697" r:id="rId14"/>
    <p:sldLayoutId id="2147483674" r:id="rId15"/>
    <p:sldLayoutId id="2147483701" r:id="rId16"/>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pos="2593">
          <p15:clr>
            <a:srgbClr val="F26B43"/>
          </p15:clr>
        </p15:guide>
        <p15:guide id="3" pos="2865">
          <p15:clr>
            <a:srgbClr val="F26B43"/>
          </p15:clr>
        </p15:guide>
        <p15:guide id="4" pos="3704">
          <p15:clr>
            <a:srgbClr val="F26B43"/>
          </p15:clr>
        </p15:guide>
        <p15:guide id="5" pos="3976">
          <p15:clr>
            <a:srgbClr val="F26B43"/>
          </p15:clr>
        </p15:guide>
        <p15:guide id="6" pos="4815">
          <p15:clr>
            <a:srgbClr val="F26B43"/>
          </p15:clr>
        </p15:guide>
        <p15:guide id="7" pos="5087">
          <p15:clr>
            <a:srgbClr val="F26B43"/>
          </p15:clr>
        </p15:guide>
        <p15:guide id="8" pos="7401">
          <p15:clr>
            <a:srgbClr val="F26B43"/>
          </p15:clr>
        </p15:guide>
        <p15:guide id="9" orient="horz" pos="278">
          <p15:clr>
            <a:srgbClr val="F26B43"/>
          </p15:clr>
        </p15:guide>
        <p15:guide id="10" orient="horz" pos="1049">
          <p15:clr>
            <a:srgbClr val="F26B43"/>
          </p15:clr>
        </p15:guide>
        <p15:guide id="11" orient="horz" pos="1321">
          <p15:clr>
            <a:srgbClr val="F26B43"/>
          </p15:clr>
        </p15:guide>
        <p15:guide id="12" orient="horz" pos="3906">
          <p15:clr>
            <a:srgbClr val="F26B43"/>
          </p15:clr>
        </p15:guide>
        <p15:guide id="13" orient="horz" pos="4178">
          <p15:clr>
            <a:srgbClr val="F26B43"/>
          </p15:clr>
        </p15:guide>
        <p15:guide id="14" orient="horz" pos="40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D35D-9FB0-95A3-17CD-1754C0D7C0AA}"/>
              </a:ext>
            </a:extLst>
          </p:cNvPr>
          <p:cNvSpPr>
            <a:spLocks noGrp="1"/>
          </p:cNvSpPr>
          <p:nvPr>
            <p:ph type="title"/>
          </p:nvPr>
        </p:nvSpPr>
        <p:spPr>
          <a:xfrm>
            <a:off x="3946460" y="2738125"/>
            <a:ext cx="7833565" cy="3312479"/>
          </a:xfrm>
        </p:spPr>
        <p:txBody>
          <a:bodyPr anchor="ctr" anchorCtr="0">
            <a:noAutofit/>
          </a:bodyPr>
          <a:lstStyle/>
          <a:p>
            <a:pPr>
              <a:lnSpc>
                <a:spcPct val="100000"/>
              </a:lnSpc>
            </a:pPr>
            <a:r>
              <a:rPr lang="en-US" sz="3200" noProof="0" dirty="0">
                <a:solidFill>
                  <a:schemeClr val="tx1"/>
                </a:solidFill>
                <a:latin typeface="Arial" panose="020B0604020202020204" pitchFamily="34" charset="0"/>
                <a:cs typeface="Arial" panose="020B0604020202020204" pitchFamily="34" charset="0"/>
              </a:rPr>
              <a:t>Increased biomarkers of cardiovascular disease in a long-term survivor cohort of young adults living with perinatal HIV with virologic non-suppression or metabolic syndrome </a:t>
            </a:r>
            <a:endParaRPr lang="en-GB" sz="3200" dirty="0">
              <a:solidFill>
                <a:schemeClr val="tx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EA84B2F-E52F-9015-D192-CF183D256194}"/>
              </a:ext>
            </a:extLst>
          </p:cNvPr>
          <p:cNvSpPr>
            <a:spLocks noGrp="1"/>
          </p:cNvSpPr>
          <p:nvPr>
            <p:ph type="body" sz="quarter" idx="10"/>
          </p:nvPr>
        </p:nvSpPr>
        <p:spPr>
          <a:xfrm>
            <a:off x="3759094" y="2521226"/>
            <a:ext cx="7357344" cy="433798"/>
          </a:xfrm>
        </p:spPr>
        <p:txBody>
          <a:bodyPr>
            <a:normAutofit/>
          </a:bodyPr>
          <a:lstStyle/>
          <a:p>
            <a:r>
              <a:rPr lang="en-GB" dirty="0">
                <a:solidFill>
                  <a:srgbClr val="1E05DB"/>
                </a:solidFill>
                <a:latin typeface="Arial" panose="020B0604020202020204" pitchFamily="34" charset="0"/>
                <a:cs typeface="Arial" panose="020B0604020202020204" pitchFamily="34" charset="0"/>
              </a:rPr>
              <a:t>Session: Young people age too!</a:t>
            </a:r>
          </a:p>
        </p:txBody>
      </p:sp>
      <p:sp>
        <p:nvSpPr>
          <p:cNvPr id="4" name="Text Placeholder 3">
            <a:extLst>
              <a:ext uri="{FF2B5EF4-FFF2-40B4-BE49-F238E27FC236}">
                <a16:creationId xmlns:a16="http://schemas.microsoft.com/office/drawing/2014/main" id="{44289A9C-59C8-D96C-FF8D-6EF6BF55A525}"/>
              </a:ext>
            </a:extLst>
          </p:cNvPr>
          <p:cNvSpPr>
            <a:spLocks noGrp="1"/>
          </p:cNvSpPr>
          <p:nvPr>
            <p:ph type="body" sz="quarter" idx="11"/>
          </p:nvPr>
        </p:nvSpPr>
        <p:spPr>
          <a:xfrm>
            <a:off x="3759094" y="606765"/>
            <a:ext cx="8208299" cy="1806012"/>
          </a:xfrm>
        </p:spPr>
        <p:txBody>
          <a:bodyPr>
            <a:noAutofit/>
          </a:bodyPr>
          <a:lstStyle/>
          <a:p>
            <a:pPr>
              <a:spcBef>
                <a:spcPts val="0"/>
              </a:spcBef>
            </a:pPr>
            <a:r>
              <a:rPr lang="en-GB" sz="2000" b="1" u="sng" dirty="0">
                <a:latin typeface="Arial" panose="020B0604020202020204" pitchFamily="34" charset="0"/>
                <a:cs typeface="Arial" panose="020B0604020202020204" pitchFamily="34" charset="0"/>
              </a:rPr>
              <a:t>Linda Aurpibul</a:t>
            </a:r>
            <a:r>
              <a:rPr lang="en-GB" sz="2000" b="1" dirty="0">
                <a:latin typeface="Arial" panose="020B0604020202020204" pitchFamily="34" charset="0"/>
                <a:cs typeface="Arial" panose="020B0604020202020204" pitchFamily="34" charset="0"/>
              </a:rPr>
              <a:t>,</a:t>
            </a:r>
            <a:r>
              <a:rPr lang="en-GB" sz="1400" baseline="30000" dirty="0">
                <a:latin typeface="Arial" panose="020B0604020202020204" pitchFamily="34" charset="0"/>
                <a:cs typeface="Arial" panose="020B0604020202020204" pitchFamily="34" charset="0"/>
              </a:rPr>
              <a:t>1</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Pagakrong</a:t>
            </a:r>
            <a:r>
              <a:rPr lang="en-GB" sz="1400" dirty="0">
                <a:latin typeface="Arial" panose="020B0604020202020204" pitchFamily="34" charset="0"/>
                <a:cs typeface="Arial" panose="020B0604020202020204" pitchFamily="34" charset="0"/>
              </a:rPr>
              <a:t> Lumbiganon,</a:t>
            </a:r>
            <a:r>
              <a:rPr lang="en-GB" sz="1400" baseline="30000" dirty="0">
                <a:latin typeface="Arial" panose="020B0604020202020204" pitchFamily="34" charset="0"/>
                <a:cs typeface="Arial" panose="020B0604020202020204" pitchFamily="34" charset="0"/>
              </a:rPr>
              <a:t>2</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Pradthana</a:t>
            </a:r>
            <a:r>
              <a:rPr lang="en-GB" sz="1400" dirty="0">
                <a:latin typeface="Arial" panose="020B0604020202020204" pitchFamily="34" charset="0"/>
                <a:cs typeface="Arial" panose="020B0604020202020204" pitchFamily="34" charset="0"/>
              </a:rPr>
              <a:t> Ounchanum,</a:t>
            </a:r>
            <a:r>
              <a:rPr lang="en-GB" sz="1400" baseline="30000" dirty="0">
                <a:latin typeface="Arial" panose="020B0604020202020204" pitchFamily="34" charset="0"/>
                <a:cs typeface="Arial" panose="020B0604020202020204" pitchFamily="34" charset="0"/>
              </a:rPr>
              <a:t>3</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Kulkanya</a:t>
            </a:r>
            <a:r>
              <a:rPr lang="en-GB" sz="1400" dirty="0">
                <a:latin typeface="Arial" panose="020B0604020202020204" pitchFamily="34" charset="0"/>
                <a:cs typeface="Arial" panose="020B0604020202020204" pitchFamily="34" charset="0"/>
              </a:rPr>
              <a:t> Chokephaibulkit,</a:t>
            </a:r>
            <a:r>
              <a:rPr lang="en-GB" sz="1400" baseline="30000" dirty="0">
                <a:latin typeface="Arial" panose="020B0604020202020204" pitchFamily="34" charset="0"/>
                <a:cs typeface="Arial" panose="020B0604020202020204" pitchFamily="34" charset="0"/>
              </a:rPr>
              <a:t>4</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Tavitiya</a:t>
            </a:r>
            <a:r>
              <a:rPr lang="en-GB" sz="1400" dirty="0">
                <a:latin typeface="Arial" panose="020B0604020202020204" pitchFamily="34" charset="0"/>
                <a:cs typeface="Arial" panose="020B0604020202020204" pitchFamily="34" charset="0"/>
              </a:rPr>
              <a:t> Sudjaritruk,</a:t>
            </a:r>
            <a:r>
              <a:rPr lang="en-GB" sz="1400" baseline="30000" dirty="0">
                <a:latin typeface="Arial" panose="020B0604020202020204" pitchFamily="34" charset="0"/>
                <a:cs typeface="Arial" panose="020B0604020202020204" pitchFamily="34" charset="0"/>
              </a:rPr>
              <a:t>5,6</a:t>
            </a:r>
            <a:r>
              <a:rPr lang="en-GB" sz="1400" dirty="0">
                <a:latin typeface="Arial" panose="020B0604020202020204" pitchFamily="34" charset="0"/>
                <a:cs typeface="Arial" panose="020B0604020202020204" pitchFamily="34" charset="0"/>
              </a:rPr>
              <a:t> Pope Kosalaraksa,</a:t>
            </a:r>
            <a:r>
              <a:rPr lang="en-GB" sz="1400" baseline="30000" dirty="0">
                <a:latin typeface="Arial" panose="020B0604020202020204" pitchFamily="34" charset="0"/>
                <a:cs typeface="Arial" panose="020B0604020202020204" pitchFamily="34" charset="0"/>
              </a:rPr>
              <a:t>2 </a:t>
            </a:r>
            <a:r>
              <a:rPr lang="en-GB" sz="1400" dirty="0" err="1">
                <a:latin typeface="Arial" panose="020B0604020202020204" pitchFamily="34" charset="0"/>
                <a:cs typeface="Arial" panose="020B0604020202020204" pitchFamily="34" charset="0"/>
              </a:rPr>
              <a:t>Supattra</a:t>
            </a:r>
            <a:r>
              <a:rPr lang="en-GB" sz="1400" dirty="0">
                <a:latin typeface="Arial" panose="020B0604020202020204" pitchFamily="34" charset="0"/>
                <a:cs typeface="Arial" panose="020B0604020202020204" pitchFamily="34" charset="0"/>
              </a:rPr>
              <a:t> Rungmaitree,</a:t>
            </a:r>
            <a:r>
              <a:rPr lang="en-GB" sz="1400" baseline="30000" dirty="0">
                <a:latin typeface="Arial" panose="020B0604020202020204" pitchFamily="34" charset="0"/>
                <a:cs typeface="Arial" panose="020B0604020202020204" pitchFamily="34" charset="0"/>
              </a:rPr>
              <a:t>4</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Wipaporn</a:t>
            </a:r>
            <a:r>
              <a:rPr lang="en-GB" sz="1400" dirty="0">
                <a:latin typeface="Arial" panose="020B0604020202020204" pitchFamily="34" charset="0"/>
                <a:cs typeface="Arial" panose="020B0604020202020204" pitchFamily="34" charset="0"/>
              </a:rPr>
              <a:t> Natalie Songtaweesin,</a:t>
            </a:r>
            <a:r>
              <a:rPr lang="en-GB" sz="1400" baseline="30000" dirty="0">
                <a:latin typeface="Arial" panose="020B0604020202020204" pitchFamily="34" charset="0"/>
                <a:cs typeface="Arial" panose="020B0604020202020204" pitchFamily="34" charset="0"/>
              </a:rPr>
              <a:t>7,8</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Tulathip</a:t>
            </a:r>
            <a:r>
              <a:rPr lang="en-GB" sz="1400" dirty="0">
                <a:latin typeface="Arial" panose="020B0604020202020204" pitchFamily="34" charset="0"/>
                <a:cs typeface="Arial" panose="020B0604020202020204" pitchFamily="34" charset="0"/>
              </a:rPr>
              <a:t> Suwanlerk,</a:t>
            </a:r>
            <a:r>
              <a:rPr lang="en-GB" sz="1400" baseline="30000" dirty="0">
                <a:latin typeface="Arial" panose="020B0604020202020204" pitchFamily="34" charset="0"/>
                <a:cs typeface="Arial" panose="020B0604020202020204" pitchFamily="34" charset="0"/>
              </a:rPr>
              <a:t>9</a:t>
            </a:r>
            <a:r>
              <a:rPr lang="en-GB" sz="1400" dirty="0">
                <a:latin typeface="Arial" panose="020B0604020202020204" pitchFamily="34" charset="0"/>
                <a:cs typeface="Arial" panose="020B0604020202020204" pitchFamily="34" charset="0"/>
              </a:rPr>
              <a:t> </a:t>
            </a:r>
            <a:r>
              <a:rPr lang="en-GB" sz="1400" dirty="0" err="1">
                <a:latin typeface="Arial" panose="020B0604020202020204" pitchFamily="34" charset="0"/>
                <a:cs typeface="Arial" panose="020B0604020202020204" pitchFamily="34" charset="0"/>
              </a:rPr>
              <a:t>Surinda</a:t>
            </a:r>
            <a:r>
              <a:rPr lang="en-GB" sz="1400" dirty="0">
                <a:latin typeface="Arial" panose="020B0604020202020204" pitchFamily="34" charset="0"/>
                <a:cs typeface="Arial" panose="020B0604020202020204" pitchFamily="34" charset="0"/>
              </a:rPr>
              <a:t> Kawichai,</a:t>
            </a:r>
            <a:r>
              <a:rPr lang="en-GB" sz="1400" baseline="30000" dirty="0">
                <a:latin typeface="Arial" panose="020B0604020202020204" pitchFamily="34" charset="0"/>
                <a:cs typeface="Arial" panose="020B0604020202020204" pitchFamily="34" charset="0"/>
              </a:rPr>
              <a:t>7</a:t>
            </a:r>
            <a:r>
              <a:rPr lang="en-GB" sz="1400" dirty="0">
                <a:latin typeface="Arial" panose="020B0604020202020204" pitchFamily="34" charset="0"/>
                <a:cs typeface="Arial" panose="020B0604020202020204" pitchFamily="34" charset="0"/>
              </a:rPr>
              <a:t> Jeremy L. Ross,</a:t>
            </a:r>
            <a:r>
              <a:rPr lang="en-GB" sz="1400" baseline="30000" dirty="0">
                <a:latin typeface="Arial" panose="020B0604020202020204" pitchFamily="34" charset="0"/>
                <a:cs typeface="Arial" panose="020B0604020202020204" pitchFamily="34" charset="0"/>
              </a:rPr>
              <a:t>9</a:t>
            </a:r>
            <a:r>
              <a:rPr lang="en-GB" sz="1400" dirty="0">
                <a:latin typeface="Arial" panose="020B0604020202020204" pitchFamily="34" charset="0"/>
                <a:cs typeface="Arial" panose="020B0604020202020204" pitchFamily="34" charset="0"/>
              </a:rPr>
              <a:t> and </a:t>
            </a:r>
            <a:r>
              <a:rPr lang="en-GB" sz="1400" dirty="0" err="1">
                <a:latin typeface="Arial" panose="020B0604020202020204" pitchFamily="34" charset="0"/>
                <a:cs typeface="Arial" panose="020B0604020202020204" pitchFamily="34" charset="0"/>
              </a:rPr>
              <a:t>Thanyawee</a:t>
            </a:r>
            <a:r>
              <a:rPr lang="en-GB" sz="1400" dirty="0">
                <a:latin typeface="Arial" panose="020B0604020202020204" pitchFamily="34" charset="0"/>
                <a:cs typeface="Arial" panose="020B0604020202020204" pitchFamily="34" charset="0"/>
              </a:rPr>
              <a:t> Puthanakit,</a:t>
            </a:r>
            <a:r>
              <a:rPr lang="en-GB" sz="1400" baseline="30000" dirty="0">
                <a:latin typeface="Arial" panose="020B0604020202020204" pitchFamily="34" charset="0"/>
                <a:cs typeface="Arial" panose="020B0604020202020204" pitchFamily="34" charset="0"/>
              </a:rPr>
              <a:t>7</a:t>
            </a:r>
            <a:r>
              <a:rPr lang="en-GB" sz="1400" dirty="0">
                <a:latin typeface="Arial" panose="020B0604020202020204" pitchFamily="34" charset="0"/>
                <a:cs typeface="Arial" panose="020B0604020202020204" pitchFamily="34" charset="0"/>
              </a:rPr>
              <a:t> on behalf of the Thai PAPAYA study team</a:t>
            </a:r>
          </a:p>
          <a:p>
            <a:pPr>
              <a:spcBef>
                <a:spcPts val="0"/>
              </a:spcBef>
            </a:pPr>
            <a:endParaRPr lang="en-GB" sz="1100" b="1" dirty="0">
              <a:latin typeface="Arial" panose="020B0604020202020204" pitchFamily="34" charset="0"/>
              <a:cs typeface="Arial" panose="020B0604020202020204" pitchFamily="34" charset="0"/>
            </a:endParaRPr>
          </a:p>
          <a:p>
            <a:pPr>
              <a:spcBef>
                <a:spcPts val="0"/>
              </a:spcBef>
            </a:pPr>
            <a:r>
              <a:rPr lang="en-GB" sz="900" u="sng" baseline="30000" dirty="0">
                <a:latin typeface="Arial" panose="020B0604020202020204" pitchFamily="34" charset="0"/>
                <a:cs typeface="Arial" panose="020B0604020202020204" pitchFamily="34" charset="0"/>
              </a:rPr>
              <a:t>1</a:t>
            </a:r>
            <a:r>
              <a:rPr lang="en-GB" sz="900" u="sng" dirty="0">
                <a:latin typeface="Arial" panose="020B0604020202020204" pitchFamily="34" charset="0"/>
                <a:cs typeface="Arial" panose="020B0604020202020204" pitchFamily="34" charset="0"/>
              </a:rPr>
              <a:t>Research Institute for Health Sciences, Chiang Mai University, Chiang Mai, Thailand</a:t>
            </a:r>
            <a:r>
              <a:rPr lang="en-GB" sz="900" dirty="0">
                <a:latin typeface="Arial" panose="020B0604020202020204" pitchFamily="34" charset="0"/>
                <a:cs typeface="Arial" panose="020B0604020202020204" pitchFamily="34" charset="0"/>
              </a:rPr>
              <a:t>, </a:t>
            </a:r>
            <a:r>
              <a:rPr lang="en-GB" sz="900" baseline="30000" dirty="0">
                <a:latin typeface="Arial" panose="020B0604020202020204" pitchFamily="34" charset="0"/>
                <a:cs typeface="Arial" panose="020B0604020202020204" pitchFamily="34" charset="0"/>
              </a:rPr>
              <a:t>2</a:t>
            </a:r>
            <a:r>
              <a:rPr lang="en-GB" sz="900" dirty="0">
                <a:latin typeface="Arial" panose="020B0604020202020204" pitchFamily="34" charset="0"/>
                <a:cs typeface="Arial" panose="020B0604020202020204" pitchFamily="34" charset="0"/>
              </a:rPr>
              <a:t>Department of </a:t>
            </a:r>
            <a:r>
              <a:rPr lang="en-GB" sz="900" dirty="0" err="1">
                <a:latin typeface="Arial" panose="020B0604020202020204" pitchFamily="34" charset="0"/>
                <a:cs typeface="Arial" panose="020B0604020202020204" pitchFamily="34" charset="0"/>
              </a:rPr>
              <a:t>Pediatrics</a:t>
            </a:r>
            <a:r>
              <a:rPr lang="en-GB" sz="900" dirty="0">
                <a:latin typeface="Arial" panose="020B0604020202020204" pitchFamily="34" charset="0"/>
                <a:cs typeface="Arial" panose="020B0604020202020204" pitchFamily="34" charset="0"/>
              </a:rPr>
              <a:t>, Faculty of Medicine, </a:t>
            </a:r>
            <a:r>
              <a:rPr lang="en-GB" sz="900" dirty="0" err="1">
                <a:latin typeface="Arial" panose="020B0604020202020204" pitchFamily="34" charset="0"/>
                <a:cs typeface="Arial" panose="020B0604020202020204" pitchFamily="34" charset="0"/>
              </a:rPr>
              <a:t>Srinagarind</a:t>
            </a:r>
            <a:r>
              <a:rPr lang="en-GB" sz="900" dirty="0">
                <a:latin typeface="Arial" panose="020B0604020202020204" pitchFamily="34" charset="0"/>
                <a:cs typeface="Arial" panose="020B0604020202020204" pitchFamily="34" charset="0"/>
              </a:rPr>
              <a:t> Hospital, </a:t>
            </a:r>
            <a:r>
              <a:rPr lang="en-GB" sz="900" dirty="0" err="1">
                <a:latin typeface="Arial" panose="020B0604020202020204" pitchFamily="34" charset="0"/>
                <a:cs typeface="Arial" panose="020B0604020202020204" pitchFamily="34" charset="0"/>
              </a:rPr>
              <a:t>Khon</a:t>
            </a:r>
            <a:r>
              <a:rPr lang="en-GB" sz="900" dirty="0">
                <a:latin typeface="Arial" panose="020B0604020202020204" pitchFamily="34" charset="0"/>
                <a:cs typeface="Arial" panose="020B0604020202020204" pitchFamily="34" charset="0"/>
              </a:rPr>
              <a:t> </a:t>
            </a:r>
            <a:r>
              <a:rPr lang="en-GB" sz="900" dirty="0" err="1">
                <a:latin typeface="Arial" panose="020B0604020202020204" pitchFamily="34" charset="0"/>
                <a:cs typeface="Arial" panose="020B0604020202020204" pitchFamily="34" charset="0"/>
              </a:rPr>
              <a:t>Kaen</a:t>
            </a:r>
            <a:r>
              <a:rPr lang="en-GB" sz="900" dirty="0">
                <a:latin typeface="Arial" panose="020B0604020202020204" pitchFamily="34" charset="0"/>
                <a:cs typeface="Arial" panose="020B0604020202020204" pitchFamily="34" charset="0"/>
              </a:rPr>
              <a:t> University, </a:t>
            </a:r>
            <a:r>
              <a:rPr lang="en-GB" sz="900" dirty="0" err="1">
                <a:latin typeface="Arial" panose="020B0604020202020204" pitchFamily="34" charset="0"/>
                <a:cs typeface="Arial" panose="020B0604020202020204" pitchFamily="34" charset="0"/>
              </a:rPr>
              <a:t>Khon</a:t>
            </a:r>
            <a:r>
              <a:rPr lang="en-GB" sz="900" dirty="0">
                <a:latin typeface="Arial" panose="020B0604020202020204" pitchFamily="34" charset="0"/>
                <a:cs typeface="Arial" panose="020B0604020202020204" pitchFamily="34" charset="0"/>
              </a:rPr>
              <a:t> Kean, Thailand, </a:t>
            </a:r>
            <a:r>
              <a:rPr lang="en-GB" sz="900" baseline="30000" dirty="0">
                <a:latin typeface="Arial" panose="020B0604020202020204" pitchFamily="34" charset="0"/>
                <a:cs typeface="Arial" panose="020B0604020202020204" pitchFamily="34" charset="0"/>
              </a:rPr>
              <a:t>3</a:t>
            </a:r>
            <a:r>
              <a:rPr lang="en-GB" sz="900" dirty="0">
                <a:latin typeface="Arial" panose="020B0604020202020204" pitchFamily="34" charset="0"/>
                <a:cs typeface="Arial" panose="020B0604020202020204" pitchFamily="34" charset="0"/>
              </a:rPr>
              <a:t>Department of </a:t>
            </a:r>
            <a:r>
              <a:rPr lang="en-GB" sz="900" dirty="0" err="1">
                <a:latin typeface="Arial" panose="020B0604020202020204" pitchFamily="34" charset="0"/>
                <a:cs typeface="Arial" panose="020B0604020202020204" pitchFamily="34" charset="0"/>
              </a:rPr>
              <a:t>Pediatrics</a:t>
            </a:r>
            <a:r>
              <a:rPr lang="en-GB" sz="900" dirty="0">
                <a:latin typeface="Arial" panose="020B0604020202020204" pitchFamily="34" charset="0"/>
                <a:cs typeface="Arial" panose="020B0604020202020204" pitchFamily="34" charset="0"/>
              </a:rPr>
              <a:t>, </a:t>
            </a:r>
            <a:r>
              <a:rPr lang="en-GB" sz="900" dirty="0" err="1">
                <a:latin typeface="Arial" panose="020B0604020202020204" pitchFamily="34" charset="0"/>
                <a:cs typeface="Arial" panose="020B0604020202020204" pitchFamily="34" charset="0"/>
              </a:rPr>
              <a:t>Chiangrai</a:t>
            </a:r>
            <a:r>
              <a:rPr lang="en-GB" sz="900" dirty="0">
                <a:latin typeface="Arial" panose="020B0604020202020204" pitchFamily="34" charset="0"/>
                <a:cs typeface="Arial" panose="020B0604020202020204" pitchFamily="34" charset="0"/>
              </a:rPr>
              <a:t> </a:t>
            </a:r>
            <a:r>
              <a:rPr lang="en-GB" sz="900" dirty="0" err="1">
                <a:latin typeface="Arial" panose="020B0604020202020204" pitchFamily="34" charset="0"/>
                <a:cs typeface="Arial" panose="020B0604020202020204" pitchFamily="34" charset="0"/>
              </a:rPr>
              <a:t>Prachanukroh</a:t>
            </a:r>
            <a:r>
              <a:rPr lang="en-GB" sz="900" dirty="0">
                <a:latin typeface="Arial" panose="020B0604020202020204" pitchFamily="34" charset="0"/>
                <a:cs typeface="Arial" panose="020B0604020202020204" pitchFamily="34" charset="0"/>
              </a:rPr>
              <a:t> Hospital, Chiang Rai, Thailand, </a:t>
            </a:r>
            <a:r>
              <a:rPr lang="en-GB" sz="900" baseline="30000" dirty="0">
                <a:latin typeface="Arial" panose="020B0604020202020204" pitchFamily="34" charset="0"/>
                <a:cs typeface="Arial" panose="020B0604020202020204" pitchFamily="34" charset="0"/>
              </a:rPr>
              <a:t>4</a:t>
            </a:r>
            <a:r>
              <a:rPr lang="en-GB" sz="900" dirty="0">
                <a:latin typeface="Arial" panose="020B0604020202020204" pitchFamily="34" charset="0"/>
                <a:cs typeface="Arial" panose="020B0604020202020204" pitchFamily="34" charset="0"/>
              </a:rPr>
              <a:t>Department of </a:t>
            </a:r>
            <a:r>
              <a:rPr lang="en-GB" sz="900" dirty="0" err="1">
                <a:latin typeface="Arial" panose="020B0604020202020204" pitchFamily="34" charset="0"/>
                <a:cs typeface="Arial" panose="020B0604020202020204" pitchFamily="34" charset="0"/>
              </a:rPr>
              <a:t>Pediatrics</a:t>
            </a:r>
            <a:r>
              <a:rPr lang="en-GB" sz="900" dirty="0">
                <a:latin typeface="Arial" panose="020B0604020202020204" pitchFamily="34" charset="0"/>
                <a:cs typeface="Arial" panose="020B0604020202020204" pitchFamily="34" charset="0"/>
              </a:rPr>
              <a:t>, Faculty of Medicine Siriraj Hospital, Mahidol University, Bangkok, Thailand, </a:t>
            </a:r>
            <a:r>
              <a:rPr lang="en-GB" sz="900" baseline="30000" dirty="0">
                <a:latin typeface="Arial" panose="020B0604020202020204" pitchFamily="34" charset="0"/>
                <a:cs typeface="Arial" panose="020B0604020202020204" pitchFamily="34" charset="0"/>
              </a:rPr>
              <a:t>5</a:t>
            </a:r>
            <a:r>
              <a:rPr lang="en-GB" sz="900" dirty="0">
                <a:latin typeface="Arial" panose="020B0604020202020204" pitchFamily="34" charset="0"/>
                <a:cs typeface="Arial" panose="020B0604020202020204" pitchFamily="34" charset="0"/>
              </a:rPr>
              <a:t>Department of </a:t>
            </a:r>
            <a:r>
              <a:rPr lang="en-GB" sz="900" dirty="0" err="1">
                <a:latin typeface="Arial" panose="020B0604020202020204" pitchFamily="34" charset="0"/>
                <a:cs typeface="Arial" panose="020B0604020202020204" pitchFamily="34" charset="0"/>
              </a:rPr>
              <a:t>Pediatrics</a:t>
            </a:r>
            <a:r>
              <a:rPr lang="en-GB" sz="900" dirty="0">
                <a:latin typeface="Arial" panose="020B0604020202020204" pitchFamily="34" charset="0"/>
                <a:cs typeface="Arial" panose="020B0604020202020204" pitchFamily="34" charset="0"/>
              </a:rPr>
              <a:t>, Faculty of Medicine, Chiang Mai University, Chiang Mai, Thailand, </a:t>
            </a:r>
            <a:r>
              <a:rPr lang="en-GB" sz="900" baseline="30000" dirty="0">
                <a:latin typeface="Arial" panose="020B0604020202020204" pitchFamily="34" charset="0"/>
                <a:cs typeface="Arial" panose="020B0604020202020204" pitchFamily="34" charset="0"/>
              </a:rPr>
              <a:t>6</a:t>
            </a:r>
            <a:r>
              <a:rPr lang="en-GB" sz="900" dirty="0">
                <a:latin typeface="Arial" panose="020B0604020202020204" pitchFamily="34" charset="0"/>
                <a:cs typeface="Arial" panose="020B0604020202020204" pitchFamily="34" charset="0"/>
              </a:rPr>
              <a:t>Clinical and Molecular Epidemiology of Emerging and Re-emerging Infectious Diseases Research Cluster, Faculty of Medicine, Chiang Mai University, Chiang Mai, Thailand, </a:t>
            </a:r>
            <a:r>
              <a:rPr lang="en-GB" sz="900" baseline="30000" dirty="0">
                <a:latin typeface="Arial" panose="020B0604020202020204" pitchFamily="34" charset="0"/>
                <a:cs typeface="Arial" panose="020B0604020202020204" pitchFamily="34" charset="0"/>
              </a:rPr>
              <a:t>7</a:t>
            </a:r>
            <a:r>
              <a:rPr lang="en-GB" sz="900" dirty="0">
                <a:latin typeface="Arial" panose="020B0604020202020204" pitchFamily="34" charset="0"/>
                <a:cs typeface="Arial" panose="020B0604020202020204" pitchFamily="34" charset="0"/>
              </a:rPr>
              <a:t>Department of </a:t>
            </a:r>
            <a:r>
              <a:rPr lang="en-GB" sz="900" dirty="0" err="1">
                <a:latin typeface="Arial" panose="020B0604020202020204" pitchFamily="34" charset="0"/>
                <a:cs typeface="Arial" panose="020B0604020202020204" pitchFamily="34" charset="0"/>
              </a:rPr>
              <a:t>Pediatrics</a:t>
            </a:r>
            <a:r>
              <a:rPr lang="en-GB" sz="900" dirty="0">
                <a:latin typeface="Arial" panose="020B0604020202020204" pitchFamily="34" charset="0"/>
                <a:cs typeface="Arial" panose="020B0604020202020204" pitchFamily="34" charset="0"/>
              </a:rPr>
              <a:t>, Faculty of Medicine, Chulalongkorn University, Bangkok, Thailand, </a:t>
            </a:r>
            <a:r>
              <a:rPr lang="en-GB" sz="900" baseline="30000" dirty="0">
                <a:latin typeface="Arial" panose="020B0604020202020204" pitchFamily="34" charset="0"/>
                <a:cs typeface="Arial" panose="020B0604020202020204" pitchFamily="34" charset="0"/>
              </a:rPr>
              <a:t>8</a:t>
            </a:r>
            <a:r>
              <a:rPr lang="en-GB" sz="900" dirty="0">
                <a:latin typeface="Arial" panose="020B0604020202020204" pitchFamily="34" charset="0"/>
                <a:cs typeface="Arial" panose="020B0604020202020204" pitchFamily="34" charset="0"/>
              </a:rPr>
              <a:t>School of Global Health, Faculty of Medicine, Chulalongkorn University, Bangkok, Thailand, </a:t>
            </a:r>
            <a:r>
              <a:rPr lang="en-GB" sz="900" baseline="30000" dirty="0">
                <a:latin typeface="Arial" panose="020B0604020202020204" pitchFamily="34" charset="0"/>
                <a:cs typeface="Arial" panose="020B0604020202020204" pitchFamily="34" charset="0"/>
              </a:rPr>
              <a:t>9</a:t>
            </a:r>
            <a:r>
              <a:rPr lang="en-GB" sz="900" dirty="0">
                <a:latin typeface="Arial" panose="020B0604020202020204" pitchFamily="34" charset="0"/>
                <a:cs typeface="Arial" panose="020B0604020202020204" pitchFamily="34" charset="0"/>
              </a:rPr>
              <a:t>TREAT Asia/amfAR – The Foundation for AIDS Research, Bangkok, Thailand</a:t>
            </a:r>
          </a:p>
          <a:p>
            <a:pPr>
              <a:spcBef>
                <a:spcPts val="0"/>
              </a:spcBef>
            </a:pP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4144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7936E4-F469-1452-6E1E-AB069C4BCC87}"/>
              </a:ext>
            </a:extLst>
          </p:cNvPr>
          <p:cNvSpPr>
            <a:spLocks noGrp="1"/>
          </p:cNvSpPr>
          <p:nvPr>
            <p:ph type="body" sz="quarter" idx="13"/>
          </p:nvPr>
        </p:nvSpPr>
        <p:spPr>
          <a:xfrm>
            <a:off x="7094382" y="1631108"/>
            <a:ext cx="4806271" cy="5007064"/>
          </a:xfrm>
        </p:spPr>
        <p:txBody>
          <a:bodyPr>
            <a:noAutofit/>
          </a:bodyPr>
          <a:lstStyle/>
          <a:p>
            <a:pPr marL="285750" indent="-285750">
              <a:lnSpc>
                <a:spcPct val="150000"/>
              </a:lnSpc>
              <a:spcBef>
                <a:spcPts val="0"/>
              </a:spcBef>
              <a:buFont typeface="Wingdings" panose="05000000000000000000" pitchFamily="2" charset="2"/>
              <a:buChar char="q"/>
            </a:pPr>
            <a:r>
              <a:rPr lang="en-GB" sz="1800" noProof="0" dirty="0">
                <a:latin typeface="Arial" panose="020B0604020202020204" pitchFamily="34" charset="0"/>
                <a:cs typeface="Arial" panose="020B0604020202020204" pitchFamily="34" charset="0"/>
              </a:rPr>
              <a:t>The median sCD163 level was </a:t>
            </a:r>
            <a:r>
              <a:rPr lang="en-GB" sz="1800" dirty="0">
                <a:latin typeface="Arial" panose="020B0604020202020204" pitchFamily="34" charset="0"/>
                <a:cs typeface="Arial" panose="020B0604020202020204" pitchFamily="34" charset="0"/>
              </a:rPr>
              <a:t>53.6</a:t>
            </a:r>
            <a:r>
              <a:rPr lang="en-GB" sz="1800" noProof="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n</a:t>
            </a:r>
            <a:r>
              <a:rPr lang="en-GB" sz="1800" noProof="0" dirty="0">
                <a:latin typeface="Arial" panose="020B0604020202020204" pitchFamily="34" charset="0"/>
                <a:cs typeface="Arial" panose="020B0604020202020204" pitchFamily="34" charset="0"/>
              </a:rPr>
              <a:t>g/mL (IQR 31.1-90.1).</a:t>
            </a:r>
          </a:p>
          <a:p>
            <a:pPr marL="285750" indent="-285750">
              <a:lnSpc>
                <a:spcPct val="150000"/>
              </a:lnSpc>
              <a:spcBef>
                <a:spcPts val="0"/>
              </a:spcBef>
              <a:buFont typeface="Wingdings" panose="05000000000000000000" pitchFamily="2" charset="2"/>
              <a:buChar char="q"/>
            </a:pPr>
            <a:r>
              <a:rPr lang="en-GB" sz="1800" noProof="0" dirty="0">
                <a:latin typeface="Arial" panose="020B0604020202020204" pitchFamily="34" charset="0"/>
                <a:cs typeface="Arial" panose="020B0604020202020204" pitchFamily="34" charset="0"/>
              </a:rPr>
              <a:t>Higher median sCD163 levels were observed in the </a:t>
            </a:r>
            <a:r>
              <a:rPr lang="en-GB" sz="1800" dirty="0">
                <a:latin typeface="Arial" panose="020B0604020202020204" pitchFamily="34" charset="0"/>
                <a:cs typeface="Arial" panose="020B0604020202020204" pitchFamily="34" charset="0"/>
              </a:rPr>
              <a:t>group of YA-PHIV with</a:t>
            </a:r>
            <a:r>
              <a:rPr lang="en-GB" sz="1800" noProof="0" dirty="0">
                <a:latin typeface="Arial" panose="020B0604020202020204" pitchFamily="34" charset="0"/>
                <a:cs typeface="Arial" panose="020B0604020202020204" pitchFamily="34" charset="0"/>
              </a:rPr>
              <a:t> CD4 count &lt;500 cells/mm</a:t>
            </a:r>
            <a:r>
              <a:rPr lang="en-GB" sz="1800" baseline="30000" noProof="0" dirty="0">
                <a:latin typeface="Arial" panose="020B0604020202020204" pitchFamily="34" charset="0"/>
                <a:cs typeface="Arial" panose="020B0604020202020204" pitchFamily="34" charset="0"/>
              </a:rPr>
              <a:t>3</a:t>
            </a:r>
            <a:r>
              <a:rPr lang="en-GB" sz="1800" noProof="0" dirty="0">
                <a:latin typeface="Arial" panose="020B0604020202020204" pitchFamily="34" charset="0"/>
                <a:cs typeface="Arial" panose="020B0604020202020204" pitchFamily="34" charset="0"/>
              </a:rPr>
              <a:t> (64.2 vs. 45.9 </a:t>
            </a:r>
            <a:r>
              <a:rPr lang="en-GB" sz="1800" dirty="0">
                <a:latin typeface="Arial" panose="020B0604020202020204" pitchFamily="34" charset="0"/>
                <a:cs typeface="Arial" panose="020B0604020202020204" pitchFamily="34" charset="0"/>
              </a:rPr>
              <a:t>n</a:t>
            </a:r>
            <a:r>
              <a:rPr lang="en-GB" sz="1800" noProof="0" dirty="0">
                <a:latin typeface="Arial" panose="020B0604020202020204" pitchFamily="34" charset="0"/>
                <a:cs typeface="Arial" panose="020B0604020202020204" pitchFamily="34" charset="0"/>
              </a:rPr>
              <a:t>g/mL, p=0.004), or viral non-suppression (71.8 vs. 46.4 ng/mL, p &lt;0.001).</a:t>
            </a:r>
          </a:p>
          <a:p>
            <a:pPr marL="285750" indent="-285750">
              <a:lnSpc>
                <a:spcPct val="150000"/>
              </a:lnSpc>
              <a:spcBef>
                <a:spcPts val="0"/>
              </a:spcBef>
              <a:buFont typeface="Wingdings" panose="05000000000000000000" pitchFamily="2" charset="2"/>
              <a:buChar char="q"/>
            </a:pPr>
            <a:r>
              <a:rPr lang="en-GB" sz="1800" noProof="0" dirty="0">
                <a:latin typeface="Arial" panose="020B0604020202020204" pitchFamily="34" charset="0"/>
                <a:cs typeface="Arial" panose="020B0604020202020204" pitchFamily="34" charset="0"/>
              </a:rPr>
              <a:t>Those with metabolic syndrome had a trend towards higher median sCD163 levels (</a:t>
            </a:r>
            <a:r>
              <a:rPr lang="en-GB" sz="1800" dirty="0">
                <a:latin typeface="Arial" panose="020B0604020202020204" pitchFamily="34" charset="0"/>
                <a:cs typeface="Arial" panose="020B0604020202020204" pitchFamily="34" charset="0"/>
              </a:rPr>
              <a:t>61.5</a:t>
            </a:r>
            <a:r>
              <a:rPr lang="en-GB" sz="1800" noProof="0" dirty="0">
                <a:latin typeface="Arial" panose="020B0604020202020204" pitchFamily="34" charset="0"/>
                <a:cs typeface="Arial" panose="020B0604020202020204" pitchFamily="34" charset="0"/>
              </a:rPr>
              <a:t> vs. 52.5 </a:t>
            </a:r>
            <a:r>
              <a:rPr lang="en-GB" sz="1800" dirty="0">
                <a:latin typeface="Arial" panose="020B0604020202020204" pitchFamily="34" charset="0"/>
                <a:cs typeface="Arial" panose="020B0604020202020204" pitchFamily="34" charset="0"/>
              </a:rPr>
              <a:t>n</a:t>
            </a:r>
            <a:r>
              <a:rPr lang="en-GB" sz="1800" noProof="0" dirty="0">
                <a:latin typeface="Arial" panose="020B0604020202020204" pitchFamily="34" charset="0"/>
                <a:cs typeface="Arial" panose="020B0604020202020204" pitchFamily="34" charset="0"/>
              </a:rPr>
              <a:t>g/mL, p=0.07), although this did not reach statistical significance. </a:t>
            </a:r>
          </a:p>
        </p:txBody>
      </p:sp>
      <p:sp>
        <p:nvSpPr>
          <p:cNvPr id="4" name="Title 3">
            <a:extLst>
              <a:ext uri="{FF2B5EF4-FFF2-40B4-BE49-F238E27FC236}">
                <a16:creationId xmlns:a16="http://schemas.microsoft.com/office/drawing/2014/main" id="{1381C041-17DA-9120-4B84-2584CD3ECB6C}"/>
              </a:ext>
            </a:extLst>
          </p:cNvPr>
          <p:cNvSpPr>
            <a:spLocks noGrp="1"/>
          </p:cNvSpPr>
          <p:nvPr>
            <p:ph type="title"/>
          </p:nvPr>
        </p:nvSpPr>
        <p:spPr>
          <a:xfrm>
            <a:off x="2458240" y="626936"/>
            <a:ext cx="7436491" cy="659409"/>
          </a:xfrm>
        </p:spPr>
        <p:txBody>
          <a:bodyPr>
            <a:normAutofit/>
          </a:bodyPr>
          <a:lstStyle/>
          <a:p>
            <a:pPr algn="ctr"/>
            <a:r>
              <a:rPr lang="en-GB" sz="4000" noProof="0" dirty="0"/>
              <a:t>Results (4)</a:t>
            </a:r>
            <a:endParaRPr lang="en-GB" sz="4000" dirty="0"/>
          </a:p>
        </p:txBody>
      </p:sp>
      <p:pic>
        <p:nvPicPr>
          <p:cNvPr id="5" name="Picture 4">
            <a:extLst>
              <a:ext uri="{FF2B5EF4-FFF2-40B4-BE49-F238E27FC236}">
                <a16:creationId xmlns:a16="http://schemas.microsoft.com/office/drawing/2014/main" id="{8CC0D032-FB76-61CB-4C6D-C6341F056D47}"/>
              </a:ext>
            </a:extLst>
          </p:cNvPr>
          <p:cNvPicPr>
            <a:picLocks noChangeAspect="1"/>
          </p:cNvPicPr>
          <p:nvPr/>
        </p:nvPicPr>
        <p:blipFill>
          <a:blip r:embed="rId3"/>
          <a:stretch>
            <a:fillRect/>
          </a:stretch>
        </p:blipFill>
        <p:spPr>
          <a:xfrm>
            <a:off x="291347" y="1602886"/>
            <a:ext cx="6635188" cy="4599956"/>
          </a:xfrm>
          <a:prstGeom prst="rect">
            <a:avLst/>
          </a:prstGeom>
          <a:ln>
            <a:solidFill>
              <a:schemeClr val="tx1"/>
            </a:solidFill>
          </a:ln>
        </p:spPr>
      </p:pic>
    </p:spTree>
    <p:extLst>
      <p:ext uri="{BB962C8B-B14F-4D97-AF65-F5344CB8AC3E}">
        <p14:creationId xmlns:p14="http://schemas.microsoft.com/office/powerpoint/2010/main" val="2050829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681640-B741-C751-BC64-8036B3868613}"/>
              </a:ext>
            </a:extLst>
          </p:cNvPr>
          <p:cNvSpPr>
            <a:spLocks noGrp="1"/>
          </p:cNvSpPr>
          <p:nvPr>
            <p:ph type="title"/>
          </p:nvPr>
        </p:nvSpPr>
        <p:spPr>
          <a:xfrm>
            <a:off x="4116391" y="441325"/>
            <a:ext cx="7632700" cy="813543"/>
          </a:xfrm>
        </p:spPr>
        <p:txBody>
          <a:bodyPr/>
          <a:lstStyle/>
          <a:p>
            <a:r>
              <a:rPr lang="en-GB" noProof="0" dirty="0"/>
              <a:t>Discussion</a:t>
            </a:r>
            <a:endParaRPr lang="en-GB" dirty="0"/>
          </a:p>
        </p:txBody>
      </p:sp>
      <p:sp>
        <p:nvSpPr>
          <p:cNvPr id="5" name="TextBox 4">
            <a:extLst>
              <a:ext uri="{FF2B5EF4-FFF2-40B4-BE49-F238E27FC236}">
                <a16:creationId xmlns:a16="http://schemas.microsoft.com/office/drawing/2014/main" id="{EB0D24AC-CF53-A97A-5073-CAE0A8982153}"/>
              </a:ext>
            </a:extLst>
          </p:cNvPr>
          <p:cNvSpPr txBox="1"/>
          <p:nvPr/>
        </p:nvSpPr>
        <p:spPr>
          <a:xfrm>
            <a:off x="518159" y="1630686"/>
            <a:ext cx="11368067" cy="4611519"/>
          </a:xfrm>
          <a:prstGeom prst="rect">
            <a:avLst/>
          </a:prstGeom>
          <a:noFill/>
        </p:spPr>
        <p:txBody>
          <a:bodyPr wrap="square">
            <a:spAutoFit/>
          </a:bodyPr>
          <a:lstStyle/>
          <a:p>
            <a:pPr marL="285750" indent="-285750">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Around half of YA-PHIV in this cohort had increased </a:t>
            </a:r>
            <a:r>
              <a:rPr lang="en-US" dirty="0" err="1">
                <a:latin typeface="Arial" panose="020B0604020202020204" pitchFamily="34" charset="0"/>
                <a:cs typeface="Arial" panose="020B0604020202020204" pitchFamily="34" charset="0"/>
              </a:rPr>
              <a:t>hs</a:t>
            </a:r>
            <a:r>
              <a:rPr lang="en-US" dirty="0">
                <a:latin typeface="Arial" panose="020B0604020202020204" pitchFamily="34" charset="0"/>
                <a:cs typeface="Arial" panose="020B0604020202020204" pitchFamily="34" charset="0"/>
              </a:rPr>
              <a:t>-CRP which is one of the most widely used inflammatory markers and a predictor of cardiovascular events [1]. </a:t>
            </a:r>
          </a:p>
          <a:p>
            <a:pPr marL="285750" indent="-285750">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The increased IL-18 level of YA-PHIV in our study was most likely related to chronic HIV infection. However, it was identified as a strong predictor of cardiovascular death in adult patients with coronary artery disease [2].</a:t>
            </a:r>
          </a:p>
          <a:p>
            <a:pPr marL="285750" indent="-285750">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The persistent increased sCD163 in our cohort after ART was like that previously reported in an adult study [3]. They documented its being an independent marker of cardiovascular and all-cause mortality. </a:t>
            </a:r>
          </a:p>
          <a:p>
            <a:pPr marL="285750" indent="-285750">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The study limitation included small sample size, and a cross-sectional design. With </a:t>
            </a:r>
            <a:r>
              <a:rPr lang="en-US">
                <a:latin typeface="Arial" panose="020B0604020202020204" pitchFamily="34" charset="0"/>
                <a:cs typeface="Arial" panose="020B0604020202020204" pitchFamily="34" charset="0"/>
              </a:rPr>
              <a:t>many causalities </a:t>
            </a:r>
            <a:r>
              <a:rPr lang="en-US" dirty="0">
                <a:latin typeface="Arial" panose="020B0604020202020204" pitchFamily="34" charset="0"/>
                <a:cs typeface="Arial" panose="020B0604020202020204" pitchFamily="34" charset="0"/>
              </a:rPr>
              <a:t>and effects, biomarkers at a single time point could not provide information about their clinical significance, or potential changes over time.  </a:t>
            </a:r>
          </a:p>
          <a:p>
            <a:pPr>
              <a:lnSpc>
                <a:spcPct val="150000"/>
              </a:lnSpc>
            </a:pP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06FB6D8-0E6B-D054-8953-FED171645299}"/>
              </a:ext>
            </a:extLst>
          </p:cNvPr>
          <p:cNvSpPr txBox="1"/>
          <p:nvPr/>
        </p:nvSpPr>
        <p:spPr>
          <a:xfrm>
            <a:off x="6733819" y="5848385"/>
            <a:ext cx="5137168" cy="707886"/>
          </a:xfrm>
          <a:prstGeom prst="rect">
            <a:avLst/>
          </a:prstGeom>
          <a:noFill/>
          <a:ln>
            <a:solidFill>
              <a:schemeClr val="tx1"/>
            </a:solidFill>
          </a:ln>
        </p:spPr>
        <p:txBody>
          <a:bodyPr wrap="square">
            <a:spAutoFit/>
          </a:bodyPr>
          <a:lstStyle/>
          <a:p>
            <a:r>
              <a:rPr lang="en-US" sz="1000" b="1" kern="100" dirty="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References</a:t>
            </a:r>
          </a:p>
          <a:p>
            <a:pPr marL="228600" indent="-228600">
              <a:buAutoNum type="arabicPeriod"/>
            </a:pPr>
            <a:r>
              <a:rPr lang="en-US" sz="1000" kern="100" dirty="0" err="1">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Rosenson</a:t>
            </a:r>
            <a:r>
              <a:rPr lang="en-US" sz="1000" kern="100" dirty="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 et al. Curr </a:t>
            </a:r>
            <a:r>
              <a:rPr lang="en-US" sz="1000" kern="100" dirty="0" err="1">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Opin</a:t>
            </a:r>
            <a:r>
              <a:rPr lang="en-US" sz="1000" kern="100" dirty="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 </a:t>
            </a:r>
            <a:r>
              <a:rPr lang="en-US" sz="1000" kern="100" dirty="0" err="1">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Cardiol</a:t>
            </a:r>
            <a:r>
              <a:rPr lang="en-US" sz="1000" kern="100" dirty="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 2002; 17(4):325-31.</a:t>
            </a:r>
          </a:p>
          <a:p>
            <a:pPr marL="228600" indent="-228600">
              <a:buAutoNum type="arabicPeriod"/>
            </a:pPr>
            <a:r>
              <a:rPr lang="en-US" sz="1000" kern="100" dirty="0" err="1">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Blankenberg</a:t>
            </a:r>
            <a:r>
              <a:rPr lang="en-US" sz="1000" kern="100" dirty="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 et al. Circulation. 2002; 106:24-30</a:t>
            </a:r>
          </a:p>
          <a:p>
            <a:pPr marL="228600" indent="-228600">
              <a:buAutoNum type="arabicPeriod"/>
            </a:pPr>
            <a:r>
              <a:rPr lang="en-US" sz="1000" kern="100" dirty="0">
                <a:solidFill>
                  <a:srgbClr val="212121"/>
                </a:solidFill>
                <a:highlight>
                  <a:srgbClr val="FFFFFF"/>
                </a:highlight>
                <a:latin typeface="Arial" panose="020B0604020202020204" pitchFamily="34" charset="0"/>
                <a:ea typeface="Aptos" panose="020B0004020202020204" pitchFamily="34" charset="0"/>
                <a:cs typeface="Arial" panose="020B0604020202020204" pitchFamily="34" charset="0"/>
              </a:rPr>
              <a:t>Knudsen et al. The journal of infectious disease 2016; 214(8):1198-204.</a:t>
            </a:r>
          </a:p>
        </p:txBody>
      </p:sp>
    </p:spTree>
    <p:extLst>
      <p:ext uri="{BB962C8B-B14F-4D97-AF65-F5344CB8AC3E}">
        <p14:creationId xmlns:p14="http://schemas.microsoft.com/office/powerpoint/2010/main" val="3199781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4A9785-5714-F747-B084-91CE0A734F24}"/>
              </a:ext>
            </a:extLst>
          </p:cNvPr>
          <p:cNvSpPr>
            <a:spLocks noGrp="1"/>
          </p:cNvSpPr>
          <p:nvPr>
            <p:ph sz="quarter" idx="13"/>
          </p:nvPr>
        </p:nvSpPr>
        <p:spPr>
          <a:xfrm>
            <a:off x="3844013" y="1665289"/>
            <a:ext cx="7905078" cy="4472864"/>
          </a:xfrm>
        </p:spPr>
        <p:txBody>
          <a:bodyPr>
            <a:normAutofit/>
          </a:bodyPr>
          <a:lstStyle/>
          <a:p>
            <a:pPr marL="342900" indent="-342900">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Increases in biomarkers of cardiovascular disease in a long-term cohort of YA-PHIV might indicate on-going inflammation and disease progression.</a:t>
            </a:r>
          </a:p>
          <a:p>
            <a:pPr marL="342900" indent="-342900">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HIV care for YA-PHIV should include focusing on virologic control, alleviating other modifiable metabolic risk factors, and </a:t>
            </a:r>
            <a:r>
              <a:rPr lang="en-US" noProof="0" dirty="0">
                <a:latin typeface="Arial" panose="020B0604020202020204" pitchFamily="34" charset="0"/>
                <a:cs typeface="Arial" panose="020B0604020202020204" pitchFamily="34" charset="0"/>
              </a:rPr>
              <a:t>monitoring for cardiovascular risk progression. </a:t>
            </a:r>
          </a:p>
          <a:p>
            <a:pPr marL="342900" indent="-342900">
              <a:lnSpc>
                <a:spcPct val="150000"/>
              </a:lnSpc>
              <a:buFont typeface="Wingdings" panose="05000000000000000000" pitchFamily="2" charset="2"/>
              <a:buChar char="q"/>
            </a:pPr>
            <a:r>
              <a:rPr lang="en-US" noProof="0" dirty="0">
                <a:latin typeface="Arial" panose="020B0604020202020204" pitchFamily="34" charset="0"/>
                <a:cs typeface="Arial" panose="020B0604020202020204" pitchFamily="34" charset="0"/>
              </a:rPr>
              <a:t>Further research on the predictive value of these biomarkers on long-term outcomes in aging YA-PHIV is warranted. </a:t>
            </a:r>
            <a:endParaRPr lang="en-GB" noProof="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E02C8569-D4EF-EE4A-9FD3-DBFF555C0B90}"/>
              </a:ext>
            </a:extLst>
          </p:cNvPr>
          <p:cNvSpPr>
            <a:spLocks noGrp="1"/>
          </p:cNvSpPr>
          <p:nvPr>
            <p:ph type="title"/>
          </p:nvPr>
        </p:nvSpPr>
        <p:spPr>
          <a:xfrm>
            <a:off x="4116391" y="441325"/>
            <a:ext cx="7632700" cy="1223964"/>
          </a:xfrm>
        </p:spPr>
        <p:txBody>
          <a:bodyPr anchor="t">
            <a:normAutofit/>
          </a:bodyPr>
          <a:lstStyle/>
          <a:p>
            <a:r>
              <a:rPr lang="en-US" dirty="0"/>
              <a:t>Conclusions</a:t>
            </a:r>
            <a:endParaRPr lang="en-GB" noProof="0" dirty="0"/>
          </a:p>
        </p:txBody>
      </p:sp>
    </p:spTree>
    <p:extLst>
      <p:ext uri="{BB962C8B-B14F-4D97-AF65-F5344CB8AC3E}">
        <p14:creationId xmlns:p14="http://schemas.microsoft.com/office/powerpoint/2010/main" val="2969959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660349-8FF3-774D-99B5-E2BC07158C39}"/>
              </a:ext>
            </a:extLst>
          </p:cNvPr>
          <p:cNvSpPr>
            <a:spLocks noGrp="1"/>
          </p:cNvSpPr>
          <p:nvPr>
            <p:ph type="title"/>
          </p:nvPr>
        </p:nvSpPr>
        <p:spPr>
          <a:xfrm>
            <a:off x="520734" y="432562"/>
            <a:ext cx="8891918" cy="696811"/>
          </a:xfrm>
        </p:spPr>
        <p:txBody>
          <a:bodyPr>
            <a:normAutofit/>
          </a:bodyPr>
          <a:lstStyle/>
          <a:p>
            <a:r>
              <a:rPr lang="en-GB" noProof="0" dirty="0"/>
              <a:t>Acknowledgement</a:t>
            </a:r>
          </a:p>
        </p:txBody>
      </p:sp>
      <p:sp>
        <p:nvSpPr>
          <p:cNvPr id="6" name="Content Placeholder 5">
            <a:extLst>
              <a:ext uri="{FF2B5EF4-FFF2-40B4-BE49-F238E27FC236}">
                <a16:creationId xmlns:a16="http://schemas.microsoft.com/office/drawing/2014/main" id="{9CD2B7FF-F596-3919-8B79-130F80390907}"/>
              </a:ext>
            </a:extLst>
          </p:cNvPr>
          <p:cNvSpPr>
            <a:spLocks noGrp="1"/>
          </p:cNvSpPr>
          <p:nvPr>
            <p:ph sz="quarter" idx="13"/>
          </p:nvPr>
        </p:nvSpPr>
        <p:spPr>
          <a:xfrm>
            <a:off x="338490" y="2577829"/>
            <a:ext cx="11538982" cy="3761023"/>
          </a:xfrm>
        </p:spPr>
        <p:txBody>
          <a:bodyPr>
            <a:normAutofit fontScale="85000" lnSpcReduction="20000"/>
          </a:bodyPr>
          <a:lstStyle/>
          <a:p>
            <a:pPr>
              <a:lnSpc>
                <a:spcPct val="120000"/>
              </a:lnSpc>
              <a:spcAft>
                <a:spcPts val="800"/>
              </a:spcAft>
            </a:pPr>
            <a:r>
              <a:rPr lang="en-US" sz="15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This study is supported by grants to amfAR from </a:t>
            </a:r>
            <a:r>
              <a:rPr lang="en-US" sz="15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ViiV</a:t>
            </a:r>
            <a:r>
              <a:rPr lang="en-US" sz="15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Healthcare, and the U.S. National Institutes of Health’s National Institute of Allergy and Infectious Diseases, the </a:t>
            </a:r>
            <a:r>
              <a:rPr lang="en-US" sz="1500" i="1"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Eunice Kennedy Shriver </a:t>
            </a:r>
            <a:r>
              <a:rPr lang="en-US" sz="15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National Institute of Child Health and Human Development, the National Cancer Institute, the National Institute of Mental Health, the National Institute on Drug Abuse, the National Heart, Lung, and Blood Institute, the National Institute on Alcohol Abuse and Alcoholism, the National Institute of Diabetes and Digestive and Kidney Diseases, and the Fogarty International Center, as part of the International Epidemiology Databases to Evaluate AIDS (</a:t>
            </a:r>
            <a:r>
              <a:rPr lang="en-US" sz="15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IeDEA</a:t>
            </a:r>
            <a:r>
              <a:rPr lang="en-US" sz="15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U01AI069907).</a:t>
            </a:r>
          </a:p>
          <a:p>
            <a:pPr>
              <a:lnSpc>
                <a:spcPct val="120000"/>
              </a:lnSpc>
              <a:spcAft>
                <a:spcPts val="800"/>
              </a:spcAft>
            </a:pPr>
            <a:r>
              <a:rPr lang="en-US" sz="15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This work is solely the responsibility of the authors and does not necessarily represent the official views of any of the institutions mentioned above.</a:t>
            </a:r>
          </a:p>
          <a:p>
            <a:pPr>
              <a:lnSpc>
                <a:spcPct val="120000"/>
              </a:lnSpc>
              <a:spcAft>
                <a:spcPts val="800"/>
              </a:spcAft>
            </a:pPr>
            <a:r>
              <a:rPr lang="en-US" sz="15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We thank all YA-PHIV who took part in this study, site investigators and study team at all Thai PAPAYA sites.</a:t>
            </a:r>
          </a:p>
          <a:p>
            <a:pPr>
              <a:lnSpc>
                <a:spcPct val="120000"/>
              </a:lnSpc>
              <a:spcAft>
                <a:spcPts val="800"/>
              </a:spcAft>
            </a:pP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L Aurpibul, C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Detsakunathiwatchara</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S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Masurin</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R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Khampun</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Research Institute for Health Sciences, Chiang Mai University, Chiang Mai, Thailand; T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Sudjaritruk</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O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Mueangmo</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W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Wongjak</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J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Saheng</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T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Chaito</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Department of Pediatrics and Clinical and Molecular Epidemiology of Emerging and Re-emerging Infectious Diseases Research Cluster, Faculty of Medicine, Chiang Mai University, Chiang Mai, Thailand; P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Ounchanum</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R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Hansudewechakul</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S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Denjanta</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A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Kongphonoi</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Chiangrai</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Prachanukroh</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Hospital, Chiang Rai, Thailand; P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Lumbiganon</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P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Kosalaraksa</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P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Tharnprisan</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T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Udomphanit</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Division of Infectious Diseases, Department of Pediatrics, Faculty of Medicine,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Khon</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Kaen</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University,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Khon</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Kaen</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Thailand; T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Puthanakit</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WN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Songtaweesin</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S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Anugulruengkitt</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W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Jantarabenjakul</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K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Pornpaisalsakul</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R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Nadsasarn</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S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Kawichai</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Department of Pediatrics and Center of Excellence for Pediatric Infectious Diseases and Vaccines, Faculty of Medicine, Chulalongkorn University, Bangkok, Thailand; S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Rungmaitree</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K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Chokephaibulkit</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V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Lertpanalai</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,W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Lermankul</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A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Maleesatharn</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B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Khumcha</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Department of Pediatrics, Faculty of Medicine Siriraj Hospital, Mahidol University, Bangkok, Thailand; AH Sohn, JL Ross, T </a:t>
            </a:r>
            <a:r>
              <a:rPr lang="en-US" sz="1300" kern="100" dirty="0" err="1">
                <a:solidFill>
                  <a:srgbClr val="7030A0"/>
                </a:solidFill>
                <a:effectLst/>
                <a:latin typeface="Arial" panose="020B0604020202020204" pitchFamily="34" charset="0"/>
                <a:ea typeface="Aptos" panose="020B0004020202020204" pitchFamily="34" charset="0"/>
                <a:cs typeface="Arial" panose="020B0604020202020204" pitchFamily="34" charset="0"/>
              </a:rPr>
              <a:t>Suwanlerk</a:t>
            </a:r>
            <a:r>
              <a:rPr lang="en-US" sz="1300" kern="100" dirty="0">
                <a:solidFill>
                  <a:srgbClr val="7030A0"/>
                </a:solidFill>
                <a:effectLst/>
                <a:latin typeface="Arial" panose="020B0604020202020204" pitchFamily="34" charset="0"/>
                <a:ea typeface="Aptos" panose="020B0004020202020204" pitchFamily="34" charset="0"/>
                <a:cs typeface="Arial" panose="020B0604020202020204" pitchFamily="34" charset="0"/>
              </a:rPr>
              <a:t>, TREAT Asia/amfAR - The Foundation for AIDS Research, Bangkok, Thailand.</a:t>
            </a:r>
          </a:p>
          <a:p>
            <a:pPr>
              <a:lnSpc>
                <a:spcPct val="120000"/>
              </a:lnSpc>
            </a:pPr>
            <a:endParaRPr lang="en-US" sz="1200" dirty="0"/>
          </a:p>
        </p:txBody>
      </p:sp>
      <p:pic>
        <p:nvPicPr>
          <p:cNvPr id="2" name="Picture 1">
            <a:extLst>
              <a:ext uri="{FF2B5EF4-FFF2-40B4-BE49-F238E27FC236}">
                <a16:creationId xmlns:a16="http://schemas.microsoft.com/office/drawing/2014/main" id="{595F4234-D59F-BC4D-51C0-C9F5F81E3E6B}"/>
              </a:ext>
            </a:extLst>
          </p:cNvPr>
          <p:cNvPicPr>
            <a:picLocks noChangeAspect="1"/>
          </p:cNvPicPr>
          <p:nvPr/>
        </p:nvPicPr>
        <p:blipFill>
          <a:blip r:embed="rId3"/>
          <a:stretch>
            <a:fillRect/>
          </a:stretch>
        </p:blipFill>
        <p:spPr>
          <a:xfrm>
            <a:off x="4647950" y="1924271"/>
            <a:ext cx="1410511" cy="250152"/>
          </a:xfrm>
          <a:prstGeom prst="rect">
            <a:avLst/>
          </a:prstGeom>
        </p:spPr>
      </p:pic>
      <p:pic>
        <p:nvPicPr>
          <p:cNvPr id="5" name="Picture 4">
            <a:extLst>
              <a:ext uri="{FF2B5EF4-FFF2-40B4-BE49-F238E27FC236}">
                <a16:creationId xmlns:a16="http://schemas.microsoft.com/office/drawing/2014/main" id="{16543D12-4C63-0237-02C6-B9BB0A1D4722}"/>
              </a:ext>
            </a:extLst>
          </p:cNvPr>
          <p:cNvPicPr>
            <a:picLocks noChangeAspect="1"/>
          </p:cNvPicPr>
          <p:nvPr/>
        </p:nvPicPr>
        <p:blipFill>
          <a:blip r:embed="rId4"/>
          <a:stretch>
            <a:fillRect/>
          </a:stretch>
        </p:blipFill>
        <p:spPr>
          <a:xfrm>
            <a:off x="6277406" y="1365084"/>
            <a:ext cx="1204811" cy="938814"/>
          </a:xfrm>
          <a:prstGeom prst="rect">
            <a:avLst/>
          </a:prstGeom>
        </p:spPr>
      </p:pic>
      <p:pic>
        <p:nvPicPr>
          <p:cNvPr id="7" name="Picture 6">
            <a:extLst>
              <a:ext uri="{FF2B5EF4-FFF2-40B4-BE49-F238E27FC236}">
                <a16:creationId xmlns:a16="http://schemas.microsoft.com/office/drawing/2014/main" id="{DE2455F0-2B57-9178-0392-277F05566E4A}"/>
              </a:ext>
            </a:extLst>
          </p:cNvPr>
          <p:cNvPicPr>
            <a:picLocks noChangeAspect="1"/>
          </p:cNvPicPr>
          <p:nvPr/>
        </p:nvPicPr>
        <p:blipFill rotWithShape="1">
          <a:blip r:embed="rId5"/>
          <a:srcRect l="2973" t="26847" r="4615" b="27748"/>
          <a:stretch/>
        </p:blipFill>
        <p:spPr>
          <a:xfrm>
            <a:off x="7861368" y="1701188"/>
            <a:ext cx="2519464" cy="696319"/>
          </a:xfrm>
          <a:prstGeom prst="rect">
            <a:avLst/>
          </a:prstGeom>
        </p:spPr>
      </p:pic>
      <p:pic>
        <p:nvPicPr>
          <p:cNvPr id="8" name="Picture 7">
            <a:extLst>
              <a:ext uri="{FF2B5EF4-FFF2-40B4-BE49-F238E27FC236}">
                <a16:creationId xmlns:a16="http://schemas.microsoft.com/office/drawing/2014/main" id="{BA3CD19A-4A98-24B7-30AA-493453E6633C}"/>
              </a:ext>
            </a:extLst>
          </p:cNvPr>
          <p:cNvPicPr>
            <a:picLocks noChangeAspect="1"/>
          </p:cNvPicPr>
          <p:nvPr/>
        </p:nvPicPr>
        <p:blipFill>
          <a:blip r:embed="rId6"/>
          <a:stretch>
            <a:fillRect/>
          </a:stretch>
        </p:blipFill>
        <p:spPr>
          <a:xfrm>
            <a:off x="10517625" y="1551814"/>
            <a:ext cx="1204811" cy="995067"/>
          </a:xfrm>
          <a:prstGeom prst="rect">
            <a:avLst/>
          </a:prstGeom>
        </p:spPr>
      </p:pic>
      <p:pic>
        <p:nvPicPr>
          <p:cNvPr id="9" name="Picture 8">
            <a:extLst>
              <a:ext uri="{FF2B5EF4-FFF2-40B4-BE49-F238E27FC236}">
                <a16:creationId xmlns:a16="http://schemas.microsoft.com/office/drawing/2014/main" id="{BC20980A-EFBD-A6C7-10C2-0C478C21FA76}"/>
              </a:ext>
            </a:extLst>
          </p:cNvPr>
          <p:cNvPicPr>
            <a:picLocks noChangeAspect="1"/>
          </p:cNvPicPr>
          <p:nvPr/>
        </p:nvPicPr>
        <p:blipFill>
          <a:blip r:embed="rId7"/>
          <a:stretch>
            <a:fillRect/>
          </a:stretch>
        </p:blipFill>
        <p:spPr>
          <a:xfrm>
            <a:off x="3387062" y="1238761"/>
            <a:ext cx="1222341" cy="1222341"/>
          </a:xfrm>
          <a:prstGeom prst="rect">
            <a:avLst/>
          </a:prstGeom>
        </p:spPr>
      </p:pic>
      <p:pic>
        <p:nvPicPr>
          <p:cNvPr id="10" name="Picture 9">
            <a:extLst>
              <a:ext uri="{FF2B5EF4-FFF2-40B4-BE49-F238E27FC236}">
                <a16:creationId xmlns:a16="http://schemas.microsoft.com/office/drawing/2014/main" id="{5EADD77A-835A-F2CE-83FF-C7AA3DDAB0E8}"/>
              </a:ext>
            </a:extLst>
          </p:cNvPr>
          <p:cNvPicPr>
            <a:picLocks noChangeAspect="1"/>
          </p:cNvPicPr>
          <p:nvPr/>
        </p:nvPicPr>
        <p:blipFill>
          <a:blip r:embed="rId8"/>
          <a:stretch>
            <a:fillRect/>
          </a:stretch>
        </p:blipFill>
        <p:spPr>
          <a:xfrm>
            <a:off x="338490" y="1536142"/>
            <a:ext cx="1794753" cy="686439"/>
          </a:xfrm>
          <a:prstGeom prst="rect">
            <a:avLst/>
          </a:prstGeom>
        </p:spPr>
      </p:pic>
      <p:pic>
        <p:nvPicPr>
          <p:cNvPr id="1026" name="Picture 2" descr="ViiV Healthcare submits regulatory application to the ...">
            <a:extLst>
              <a:ext uri="{FF2B5EF4-FFF2-40B4-BE49-F238E27FC236}">
                <a16:creationId xmlns:a16="http://schemas.microsoft.com/office/drawing/2014/main" id="{FBA64D5B-0C86-DAC9-F31E-C0F6FC70B8B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0159" y="1396279"/>
            <a:ext cx="930937" cy="846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738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F2BBDC2C-9722-542F-5E24-AA7BEFA75F23}"/>
              </a:ext>
            </a:extLst>
          </p:cNvPr>
          <p:cNvSpPr>
            <a:spLocks noGrp="1"/>
          </p:cNvSpPr>
          <p:nvPr>
            <p:ph sz="quarter" idx="13"/>
          </p:nvPr>
        </p:nvSpPr>
        <p:spPr>
          <a:xfrm>
            <a:off x="3811818" y="1500996"/>
            <a:ext cx="8189682" cy="4731140"/>
          </a:xfrm>
        </p:spPr>
        <p:txBody>
          <a:bodyPr>
            <a:noAutofit/>
          </a:bodyPr>
          <a:lstStyle/>
          <a:p>
            <a:pPr>
              <a:spcBef>
                <a:spcPts val="0"/>
              </a:spcBef>
            </a:pPr>
            <a:r>
              <a:rPr lang="en-GB" noProof="0" dirty="0">
                <a:solidFill>
                  <a:srgbClr val="2C90CF"/>
                </a:solidFill>
                <a:latin typeface="Arial" panose="020B0604020202020204" pitchFamily="34" charset="0"/>
                <a:cs typeface="Arial" panose="020B0604020202020204" pitchFamily="34" charset="0"/>
              </a:rPr>
              <a:t>The main question</a:t>
            </a:r>
            <a:endParaRPr lang="en-GB" dirty="0">
              <a:latin typeface="Arial" panose="020B0604020202020204" pitchFamily="34" charset="0"/>
              <a:cs typeface="Arial" panose="020B0604020202020204" pitchFamily="34" charset="0"/>
            </a:endParaRPr>
          </a:p>
          <a:p>
            <a:pPr marL="285750" indent="-285750">
              <a:spcBef>
                <a:spcPts val="0"/>
              </a:spcBef>
              <a:buFont typeface="Wingdings" panose="05000000000000000000" pitchFamily="2" charset="2"/>
              <a:buChar char="q"/>
            </a:pPr>
            <a:r>
              <a:rPr lang="en-GB" dirty="0">
                <a:latin typeface="Arial" panose="020B0604020202020204" pitchFamily="34" charset="0"/>
                <a:cs typeface="Arial" panose="020B0604020202020204" pitchFamily="34" charset="0"/>
              </a:rPr>
              <a:t>Are there differences in biomarkers of cardiovascular disease among young adults with perinatally-acquired HIV (YA-PHIV) based on viral non-suppression or metabolic syndrome?</a:t>
            </a:r>
          </a:p>
          <a:p>
            <a:pPr>
              <a:spcBef>
                <a:spcPts val="0"/>
              </a:spcBef>
            </a:pPr>
            <a:endParaRPr lang="en-GB" dirty="0">
              <a:latin typeface="Arial" panose="020B0604020202020204" pitchFamily="34" charset="0"/>
              <a:cs typeface="Arial" panose="020B0604020202020204" pitchFamily="34" charset="0"/>
            </a:endParaRPr>
          </a:p>
          <a:p>
            <a:pPr>
              <a:spcBef>
                <a:spcPts val="0"/>
              </a:spcBef>
            </a:pPr>
            <a:r>
              <a:rPr lang="en-GB" noProof="0" dirty="0">
                <a:solidFill>
                  <a:srgbClr val="2C90CF"/>
                </a:solidFill>
                <a:latin typeface="Arial" panose="020B0604020202020204" pitchFamily="34" charset="0"/>
                <a:cs typeface="Arial" panose="020B0604020202020204" pitchFamily="34" charset="0"/>
              </a:rPr>
              <a:t>The findings</a:t>
            </a:r>
            <a:endParaRPr lang="en-GB" dirty="0">
              <a:latin typeface="Arial" panose="020B0604020202020204" pitchFamily="34" charset="0"/>
              <a:cs typeface="Arial" panose="020B0604020202020204" pitchFamily="34" charset="0"/>
            </a:endParaRPr>
          </a:p>
          <a:p>
            <a:pPr marL="285750" indent="-285750">
              <a:spcBef>
                <a:spcPts val="0"/>
              </a:spcBef>
              <a:buFont typeface="Wingdings" panose="05000000000000000000" pitchFamily="2" charset="2"/>
              <a:buChar char="q"/>
            </a:pPr>
            <a:r>
              <a:rPr lang="en-US" dirty="0">
                <a:latin typeface="Arial" panose="020B0604020202020204" pitchFamily="34" charset="0"/>
                <a:cs typeface="Arial" panose="020B0604020202020204" pitchFamily="34" charset="0"/>
              </a:rPr>
              <a:t>YA-PHIV with viral non-suppression had increases in three biomarkers of cardiovascular disease that were tested (</a:t>
            </a:r>
            <a:r>
              <a:rPr lang="en-US" dirty="0" err="1">
                <a:latin typeface="Arial" panose="020B0604020202020204" pitchFamily="34" charset="0"/>
                <a:cs typeface="Arial" panose="020B0604020202020204" pitchFamily="34" charset="0"/>
              </a:rPr>
              <a:t>hs</a:t>
            </a:r>
            <a:r>
              <a:rPr lang="en-US" dirty="0">
                <a:latin typeface="Arial" panose="020B0604020202020204" pitchFamily="34" charset="0"/>
                <a:cs typeface="Arial" panose="020B0604020202020204" pitchFamily="34" charset="0"/>
              </a:rPr>
              <a:t>-CRP, sCD-163, and IL-18)</a:t>
            </a:r>
            <a:r>
              <a:rPr lang="th-TH"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when compared to those with virologic suppression.</a:t>
            </a:r>
            <a:endParaRPr lang="en-US" dirty="0">
              <a:latin typeface="Arial" panose="020B0604020202020204" pitchFamily="34" charset="0"/>
              <a:cs typeface="Arial" panose="020B0604020202020204" pitchFamily="34" charset="0"/>
            </a:endParaRPr>
          </a:p>
          <a:p>
            <a:pPr marL="285750" indent="-285750">
              <a:spcBef>
                <a:spcPts val="0"/>
              </a:spcBef>
              <a:buFont typeface="Wingdings" panose="05000000000000000000" pitchFamily="2" charset="2"/>
              <a:buChar char="q"/>
            </a:pPr>
            <a:r>
              <a:rPr lang="en-US" dirty="0">
                <a:latin typeface="Arial" panose="020B0604020202020204" pitchFamily="34" charset="0"/>
                <a:cs typeface="Arial" panose="020B0604020202020204" pitchFamily="34" charset="0"/>
              </a:rPr>
              <a:t>YA-PHIV with metabolic syndrome had higher </a:t>
            </a:r>
            <a:r>
              <a:rPr lang="en-US" dirty="0" err="1">
                <a:latin typeface="Arial" panose="020B0604020202020204" pitchFamily="34" charset="0"/>
                <a:cs typeface="Arial" panose="020B0604020202020204" pitchFamily="34" charset="0"/>
              </a:rPr>
              <a:t>hs</a:t>
            </a:r>
            <a:r>
              <a:rPr lang="en-US" dirty="0">
                <a:latin typeface="Arial" panose="020B0604020202020204" pitchFamily="34" charset="0"/>
                <a:cs typeface="Arial" panose="020B0604020202020204" pitchFamily="34" charset="0"/>
              </a:rPr>
              <a:t>-CRP and sCD163 levels than those without.</a:t>
            </a:r>
          </a:p>
          <a:p>
            <a:pPr>
              <a:spcBef>
                <a:spcPts val="0"/>
              </a:spcBef>
            </a:pPr>
            <a:endParaRPr lang="en-US" dirty="0">
              <a:latin typeface="Arial" panose="020B0604020202020204" pitchFamily="34" charset="0"/>
              <a:cs typeface="Arial" panose="020B0604020202020204" pitchFamily="34" charset="0"/>
            </a:endParaRPr>
          </a:p>
          <a:p>
            <a:pPr>
              <a:spcBef>
                <a:spcPts val="0"/>
              </a:spcBef>
            </a:pPr>
            <a:r>
              <a:rPr lang="en-GB" noProof="0" dirty="0">
                <a:solidFill>
                  <a:srgbClr val="2C90CF"/>
                </a:solidFill>
                <a:latin typeface="Arial" panose="020B0604020202020204" pitchFamily="34" charset="0"/>
                <a:cs typeface="Arial" panose="020B0604020202020204" pitchFamily="34" charset="0"/>
              </a:rPr>
              <a:t>Why is it important?</a:t>
            </a:r>
            <a:endParaRPr lang="en-GB" dirty="0">
              <a:latin typeface="Arial" panose="020B0604020202020204" pitchFamily="34" charset="0"/>
              <a:cs typeface="Arial" panose="020B0604020202020204" pitchFamily="34" charset="0"/>
            </a:endParaRPr>
          </a:p>
          <a:p>
            <a:pPr marL="285750" indent="-285750">
              <a:spcBef>
                <a:spcPts val="0"/>
              </a:spcBef>
              <a:buFont typeface="Wingdings" panose="05000000000000000000" pitchFamily="2" charset="2"/>
              <a:buChar char="q"/>
            </a:pPr>
            <a:r>
              <a:rPr lang="en-GB" dirty="0">
                <a:latin typeface="Arial" panose="020B0604020202020204" pitchFamily="34" charset="0"/>
                <a:cs typeface="Arial" panose="020B0604020202020204" pitchFamily="34" charset="0"/>
              </a:rPr>
              <a:t>As YA-PHIV continue to age, cardiovascular risk is likely to rise.</a:t>
            </a:r>
          </a:p>
          <a:p>
            <a:pPr marL="285750" indent="-285750">
              <a:spcBef>
                <a:spcPts val="0"/>
              </a:spcBef>
              <a:buFont typeface="Wingdings" panose="05000000000000000000" pitchFamily="2" charset="2"/>
              <a:buChar char="q"/>
            </a:pPr>
            <a:r>
              <a:rPr lang="en-GB" dirty="0">
                <a:latin typeface="Arial" panose="020B0604020202020204" pitchFamily="34" charset="0"/>
                <a:cs typeface="Arial" panose="020B0604020202020204" pitchFamily="34" charset="0"/>
              </a:rPr>
              <a:t>Maintaining viral suppression and minimizing other modifiable metabolic risks through changes in lifestyle are warranted. </a:t>
            </a:r>
          </a:p>
        </p:txBody>
      </p:sp>
      <p:sp>
        <p:nvSpPr>
          <p:cNvPr id="12" name="Title 11">
            <a:extLst>
              <a:ext uri="{FF2B5EF4-FFF2-40B4-BE49-F238E27FC236}">
                <a16:creationId xmlns:a16="http://schemas.microsoft.com/office/drawing/2014/main" id="{974B25A5-088C-2D05-BC66-379846FDB7C5}"/>
              </a:ext>
            </a:extLst>
          </p:cNvPr>
          <p:cNvSpPr>
            <a:spLocks noGrp="1"/>
          </p:cNvSpPr>
          <p:nvPr>
            <p:ph type="title"/>
          </p:nvPr>
        </p:nvSpPr>
        <p:spPr>
          <a:xfrm>
            <a:off x="4116386" y="633412"/>
            <a:ext cx="7632700" cy="581025"/>
          </a:xfrm>
        </p:spPr>
        <p:txBody>
          <a:bodyPr>
            <a:normAutofit fontScale="90000"/>
          </a:bodyPr>
          <a:lstStyle/>
          <a:p>
            <a:r>
              <a:rPr lang="en-GB" dirty="0"/>
              <a:t>Summary</a:t>
            </a:r>
          </a:p>
        </p:txBody>
      </p:sp>
    </p:spTree>
    <p:extLst>
      <p:ext uri="{BB962C8B-B14F-4D97-AF65-F5344CB8AC3E}">
        <p14:creationId xmlns:p14="http://schemas.microsoft.com/office/powerpoint/2010/main" val="3909858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854EF28-7522-B045-8EEA-D38E9CFBEEC3}"/>
              </a:ext>
            </a:extLst>
          </p:cNvPr>
          <p:cNvSpPr>
            <a:spLocks noGrp="1"/>
          </p:cNvSpPr>
          <p:nvPr>
            <p:ph type="title"/>
          </p:nvPr>
        </p:nvSpPr>
        <p:spPr>
          <a:xfrm>
            <a:off x="4116391" y="354587"/>
            <a:ext cx="7632700" cy="713105"/>
          </a:xfrm>
        </p:spPr>
        <p:txBody>
          <a:bodyPr anchor="t">
            <a:normAutofit/>
          </a:bodyPr>
          <a:lstStyle/>
          <a:p>
            <a:r>
              <a:rPr lang="en-GB" dirty="0"/>
              <a:t>Background</a:t>
            </a:r>
            <a:endParaRPr lang="en-GB" noProof="0" dirty="0"/>
          </a:p>
        </p:txBody>
      </p:sp>
      <p:sp>
        <p:nvSpPr>
          <p:cNvPr id="7" name="Content Placeholder 2">
            <a:extLst>
              <a:ext uri="{FF2B5EF4-FFF2-40B4-BE49-F238E27FC236}">
                <a16:creationId xmlns:a16="http://schemas.microsoft.com/office/drawing/2014/main" id="{C059A868-8C1D-6EDC-F7EE-B42A1601CC37}"/>
              </a:ext>
            </a:extLst>
          </p:cNvPr>
          <p:cNvSpPr txBox="1">
            <a:spLocks/>
          </p:cNvSpPr>
          <p:nvPr/>
        </p:nvSpPr>
        <p:spPr>
          <a:xfrm>
            <a:off x="290749" y="1545435"/>
            <a:ext cx="11610501" cy="4471391"/>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50000"/>
              </a:lnSpc>
              <a:spcBef>
                <a:spcPts val="0"/>
              </a:spcBef>
            </a:pPr>
            <a:r>
              <a:rPr lang="en-GB" dirty="0">
                <a:latin typeface="Arial" panose="020B0604020202020204" pitchFamily="34" charset="0"/>
                <a:ea typeface="Times New Roman" panose="02020603050405020304" pitchFamily="18" charset="0"/>
                <a:cs typeface="Arial" panose="020B0604020202020204" pitchFamily="34" charset="0"/>
              </a:rPr>
              <a:t>With age and duration on antiretroviral therapy (ART), young adults with perinatally acquired HIV (YA-PHIV) are at risk for cardiovascular disease. </a:t>
            </a:r>
          </a:p>
          <a:p>
            <a:pPr marL="342900" indent="-342900">
              <a:lnSpc>
                <a:spcPct val="150000"/>
              </a:lnSpc>
              <a:spcBef>
                <a:spcPts val="0"/>
              </a:spcBef>
            </a:pPr>
            <a:r>
              <a:rPr lang="en-GB" dirty="0">
                <a:latin typeface="Arial" panose="020B0604020202020204" pitchFamily="34" charset="0"/>
                <a:ea typeface="Times New Roman" panose="02020603050405020304" pitchFamily="18" charset="0"/>
                <a:cs typeface="Arial" panose="020B0604020202020204" pitchFamily="34" charset="0"/>
              </a:rPr>
              <a:t>In post-ART era, symptomatic cardiac disease associated with HIV infection has shifted to a mild or </a:t>
            </a:r>
            <a:r>
              <a:rPr lang="en-GB">
                <a:latin typeface="Arial" panose="020B0604020202020204" pitchFamily="34" charset="0"/>
                <a:ea typeface="Times New Roman" panose="02020603050405020304" pitchFamily="18" charset="0"/>
                <a:cs typeface="Arial" panose="020B0604020202020204" pitchFamily="34" charset="0"/>
              </a:rPr>
              <a:t>asymptomatic condition [1].</a:t>
            </a:r>
            <a:r>
              <a:rPr lang="en-GB" baseline="30000">
                <a:latin typeface="Arial" panose="020B0604020202020204" pitchFamily="34" charset="0"/>
                <a:ea typeface="Times New Roman" panose="02020603050405020304" pitchFamily="18" charset="0"/>
                <a:cs typeface="Arial" panose="020B0604020202020204" pitchFamily="34" charset="0"/>
              </a:rPr>
              <a:t> </a:t>
            </a:r>
          </a:p>
          <a:p>
            <a:pPr marL="342900" indent="-342900">
              <a:lnSpc>
                <a:spcPct val="150000"/>
              </a:lnSpc>
              <a:spcBef>
                <a:spcPts val="0"/>
              </a:spcBef>
            </a:pPr>
            <a:r>
              <a:rPr lang="en-GB">
                <a:latin typeface="Arial" panose="020B0604020202020204" pitchFamily="34" charset="0"/>
                <a:ea typeface="Times New Roman" panose="02020603050405020304" pitchFamily="18" charset="0"/>
                <a:cs typeface="Arial" panose="020B0604020202020204" pitchFamily="34" charset="0"/>
              </a:rPr>
              <a:t>It </a:t>
            </a:r>
            <a:r>
              <a:rPr lang="en-GB" dirty="0">
                <a:latin typeface="Arial" panose="020B0604020202020204" pitchFamily="34" charset="0"/>
                <a:ea typeface="Times New Roman" panose="02020603050405020304" pitchFamily="18" charset="0"/>
                <a:cs typeface="Arial" panose="020B0604020202020204" pitchFamily="34" charset="0"/>
              </a:rPr>
              <a:t>is difficult to detect cardiac dysfunction at an early </a:t>
            </a:r>
            <a:r>
              <a:rPr lang="en-GB">
                <a:latin typeface="Arial" panose="020B0604020202020204" pitchFamily="34" charset="0"/>
                <a:ea typeface="Times New Roman" panose="02020603050405020304" pitchFamily="18" charset="0"/>
                <a:cs typeface="Arial" panose="020B0604020202020204" pitchFamily="34" charset="0"/>
              </a:rPr>
              <a:t>stage. </a:t>
            </a:r>
            <a:r>
              <a:rPr lang="en-US">
                <a:latin typeface="Arial" panose="020B0604020202020204" pitchFamily="34" charset="0"/>
                <a:cs typeface="Arial" panose="020B0604020202020204" pitchFamily="34" charset="0"/>
              </a:rPr>
              <a:t>Higher </a:t>
            </a:r>
            <a:r>
              <a:rPr lang="en-US" dirty="0">
                <a:latin typeface="Arial" panose="020B0604020202020204" pitchFamily="34" charset="0"/>
                <a:cs typeface="Arial" panose="020B0604020202020204" pitchFamily="34" charset="0"/>
              </a:rPr>
              <a:t>intima-media thickness, low ejection fraction and fractional shortening in adolescents with PHIV on ART </a:t>
            </a:r>
            <a:r>
              <a:rPr lang="en-US">
                <a:latin typeface="Arial" panose="020B0604020202020204" pitchFamily="34" charset="0"/>
                <a:cs typeface="Arial" panose="020B0604020202020204" pitchFamily="34" charset="0"/>
              </a:rPr>
              <a:t>were demonstrated from echocardiography [2].</a:t>
            </a:r>
            <a:endParaRPr lang="en-US" baseline="30000" dirty="0">
              <a:latin typeface="Arial" panose="020B0604020202020204" pitchFamily="34" charset="0"/>
              <a:cs typeface="Arial" panose="020B0604020202020204" pitchFamily="34" charset="0"/>
            </a:endParaRPr>
          </a:p>
          <a:p>
            <a:pPr marL="342900" indent="-342900">
              <a:lnSpc>
                <a:spcPct val="150000"/>
              </a:lnSpc>
              <a:spcBef>
                <a:spcPts val="0"/>
              </a:spcBef>
            </a:pPr>
            <a:r>
              <a:rPr lang="en-US">
                <a:latin typeface="Arial" panose="020B0604020202020204" pitchFamily="34" charset="0"/>
                <a:cs typeface="Arial" panose="020B0604020202020204" pitchFamily="34" charset="0"/>
              </a:rPr>
              <a:t>Elevated serum levels of proinflammatory cytokines were reported as associated with increased cardiovascular morbidity and mortality in people living with HIV across a wide age range</a:t>
            </a:r>
            <a:r>
              <a:rPr lang="th-TH">
                <a:latin typeface="Arial" panose="020B0604020202020204" pitchFamily="34" charset="0"/>
                <a:cs typeface="Arial" panose="020B0604020202020204" pitchFamily="34" charset="0"/>
              </a:rPr>
              <a:t> </a:t>
            </a:r>
            <a:r>
              <a:rPr lang="en-GB">
                <a:latin typeface="Arial" panose="020B0604020202020204" pitchFamily="34" charset="0"/>
                <a:cs typeface="Arial" panose="020B0604020202020204" pitchFamily="34" charset="0"/>
              </a:rPr>
              <a:t>[3-5]</a:t>
            </a:r>
            <a:r>
              <a:rPr lang="en-US">
                <a:latin typeface="Arial" panose="020B0604020202020204" pitchFamily="34" charset="0"/>
                <a:cs typeface="Arial" panose="020B0604020202020204" pitchFamily="34" charset="0"/>
              </a:rPr>
              <a:t>. </a:t>
            </a:r>
          </a:p>
          <a:p>
            <a:pPr marL="342900" indent="-342900">
              <a:lnSpc>
                <a:spcPct val="150000"/>
              </a:lnSpc>
              <a:spcBef>
                <a:spcPts val="0"/>
              </a:spcBef>
            </a:pPr>
            <a:r>
              <a:rPr lang="en-US">
                <a:latin typeface="Arial" panose="020B0604020202020204" pitchFamily="34" charset="0"/>
                <a:cs typeface="Arial" panose="020B0604020202020204" pitchFamily="34" charset="0"/>
              </a:rPr>
              <a:t>Detectable </a:t>
            </a:r>
            <a:r>
              <a:rPr lang="en-US" dirty="0">
                <a:latin typeface="Arial" panose="020B0604020202020204" pitchFamily="34" charset="0"/>
                <a:cs typeface="Arial" panose="020B0604020202020204" pitchFamily="34" charset="0"/>
              </a:rPr>
              <a:t>viral load has been associated with increased cardiovascular risk score in youth living </a:t>
            </a:r>
            <a:r>
              <a:rPr lang="en-US">
                <a:latin typeface="Arial" panose="020B0604020202020204" pitchFamily="34" charset="0"/>
                <a:cs typeface="Arial" panose="020B0604020202020204" pitchFamily="34" charset="0"/>
              </a:rPr>
              <a:t>with HIV [6].</a:t>
            </a:r>
            <a:endParaRPr lang="th-TH" baseline="30000" dirty="0">
              <a:latin typeface="Arial" panose="020B0604020202020204" pitchFamily="34" charset="0"/>
              <a:cs typeface="Arial" panose="020B0604020202020204" pitchFamily="34" charset="0"/>
            </a:endParaRPr>
          </a:p>
          <a:p>
            <a:pPr marL="342900" indent="-342900">
              <a:lnSpc>
                <a:spcPct val="150000"/>
              </a:lnSpc>
              <a:spcBef>
                <a:spcPts val="0"/>
              </a:spcBef>
            </a:pPr>
            <a:endParaRPr lang="en-US" baseline="300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405F3E2-3C84-489E-9C4D-CB7CE91D9393}"/>
              </a:ext>
            </a:extLst>
          </p:cNvPr>
          <p:cNvSpPr/>
          <p:nvPr/>
        </p:nvSpPr>
        <p:spPr>
          <a:xfrm>
            <a:off x="5246692" y="6014463"/>
            <a:ext cx="3223260" cy="65237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u="sng" dirty="0">
                <a:solidFill>
                  <a:sysClr val="windowText" lastClr="000000"/>
                </a:solidFill>
                <a:latin typeface="Arial" panose="020B0604020202020204" pitchFamily="34" charset="0"/>
                <a:cs typeface="Arial" panose="020B0604020202020204" pitchFamily="34" charset="0"/>
              </a:rPr>
              <a:t>References</a:t>
            </a:r>
          </a:p>
          <a:p>
            <a:r>
              <a:rPr lang="en-US" sz="900" dirty="0">
                <a:solidFill>
                  <a:sysClr val="windowText" lastClr="000000"/>
                </a:solidFill>
                <a:latin typeface="Arial" panose="020B0604020202020204" pitchFamily="34" charset="0"/>
                <a:cs typeface="Arial" panose="020B0604020202020204" pitchFamily="34" charset="0"/>
              </a:rPr>
              <a:t>1 </a:t>
            </a:r>
            <a:r>
              <a:rPr lang="en-US" sz="900" dirty="0" err="1">
                <a:solidFill>
                  <a:sysClr val="windowText" lastClr="000000"/>
                </a:solidFill>
                <a:latin typeface="Arial" panose="020B0604020202020204" pitchFamily="34" charset="0"/>
                <a:cs typeface="Arial" panose="020B0604020202020204" pitchFamily="34" charset="0"/>
              </a:rPr>
              <a:t>Lipshultz</a:t>
            </a:r>
            <a:r>
              <a:rPr lang="en-US" sz="900" dirty="0">
                <a:solidFill>
                  <a:sysClr val="windowText" lastClr="000000"/>
                </a:solidFill>
                <a:latin typeface="Arial" panose="020B0604020202020204" pitchFamily="34" charset="0"/>
                <a:cs typeface="Arial" panose="020B0604020202020204" pitchFamily="34" charset="0"/>
              </a:rPr>
              <a:t> SE et al., JAMA </a:t>
            </a:r>
            <a:r>
              <a:rPr lang="en-US" sz="900" dirty="0" err="1">
                <a:solidFill>
                  <a:sysClr val="windowText" lastClr="000000"/>
                </a:solidFill>
                <a:latin typeface="Arial" panose="020B0604020202020204" pitchFamily="34" charset="0"/>
                <a:cs typeface="Arial" panose="020B0604020202020204" pitchFamily="34" charset="0"/>
              </a:rPr>
              <a:t>Pediatr</a:t>
            </a:r>
            <a:r>
              <a:rPr lang="en-US" sz="900" dirty="0">
                <a:solidFill>
                  <a:sysClr val="windowText" lastClr="000000"/>
                </a:solidFill>
                <a:latin typeface="Arial" panose="020B0604020202020204" pitchFamily="34" charset="0"/>
                <a:cs typeface="Arial" panose="020B0604020202020204" pitchFamily="34" charset="0"/>
              </a:rPr>
              <a:t> 2013; 167: 520-527.</a:t>
            </a:r>
          </a:p>
          <a:p>
            <a:r>
              <a:rPr lang="en-US" sz="900" dirty="0">
                <a:solidFill>
                  <a:sysClr val="windowText" lastClr="000000"/>
                </a:solidFill>
                <a:latin typeface="Arial" panose="020B0604020202020204" pitchFamily="34" charset="0"/>
                <a:cs typeface="Arial" panose="020B0604020202020204" pitchFamily="34" charset="0"/>
              </a:rPr>
              <a:t>2 </a:t>
            </a:r>
            <a:r>
              <a:rPr lang="en-US" sz="900" dirty="0" err="1">
                <a:solidFill>
                  <a:sysClr val="windowText" lastClr="000000"/>
                </a:solidFill>
                <a:latin typeface="Arial" panose="020B0604020202020204" pitchFamily="34" charset="0"/>
                <a:cs typeface="Arial" panose="020B0604020202020204" pitchFamily="34" charset="0"/>
              </a:rPr>
              <a:t>Sainz</a:t>
            </a:r>
            <a:r>
              <a:rPr lang="en-US" sz="900" dirty="0">
                <a:solidFill>
                  <a:sysClr val="windowText" lastClr="000000"/>
                </a:solidFill>
                <a:latin typeface="Arial" panose="020B0604020202020204" pitchFamily="34" charset="0"/>
                <a:cs typeface="Arial" panose="020B0604020202020204" pitchFamily="34" charset="0"/>
              </a:rPr>
              <a:t> T et al., PIDJ 2015; 34: </a:t>
            </a:r>
            <a:r>
              <a:rPr lang="en-US" sz="900">
                <a:solidFill>
                  <a:sysClr val="windowText" lastClr="000000"/>
                </a:solidFill>
                <a:latin typeface="Arial" panose="020B0604020202020204" pitchFamily="34" charset="0"/>
                <a:cs typeface="Arial" panose="020B0604020202020204" pitchFamily="34" charset="0"/>
              </a:rPr>
              <a:t>e125-e131.</a:t>
            </a:r>
          </a:p>
          <a:p>
            <a:r>
              <a:rPr lang="en-US" sz="900">
                <a:solidFill>
                  <a:sysClr val="windowText" lastClr="000000"/>
                </a:solidFill>
                <a:latin typeface="Arial" panose="020B0604020202020204" pitchFamily="34" charset="0"/>
                <a:cs typeface="Arial" panose="020B0604020202020204" pitchFamily="34" charset="0"/>
              </a:rPr>
              <a:t>3.Vasan RS et al. Circulation 2003; 107: 1486-91.  </a:t>
            </a:r>
            <a:endParaRPr lang="en-US" sz="900" dirty="0">
              <a:solidFill>
                <a:sysClr val="windowText" lastClr="00000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F1330F7-93EB-2B38-E9A7-2DD7DA1E1CF3}"/>
              </a:ext>
            </a:extLst>
          </p:cNvPr>
          <p:cNvSpPr/>
          <p:nvPr/>
        </p:nvSpPr>
        <p:spPr>
          <a:xfrm>
            <a:off x="8469952" y="6014464"/>
            <a:ext cx="3431298" cy="65236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00">
                <a:solidFill>
                  <a:sysClr val="windowText" lastClr="000000"/>
                </a:solidFill>
                <a:latin typeface="Arial" panose="020B0604020202020204" pitchFamily="34" charset="0"/>
                <a:cs typeface="Arial" panose="020B0604020202020204" pitchFamily="34" charset="0"/>
              </a:rPr>
              <a:t>4. </a:t>
            </a:r>
            <a:r>
              <a:rPr lang="en-US" sz="900" dirty="0">
                <a:solidFill>
                  <a:sysClr val="windowText" lastClr="000000"/>
                </a:solidFill>
                <a:latin typeface="Arial" panose="020B0604020202020204" pitchFamily="34" charset="0"/>
                <a:cs typeface="Arial" panose="020B0604020202020204" pitchFamily="34" charset="0"/>
              </a:rPr>
              <a:t>Miller TL et al. J </a:t>
            </a:r>
            <a:r>
              <a:rPr lang="en-US" sz="900" dirty="0" err="1">
                <a:solidFill>
                  <a:sysClr val="windowText" lastClr="000000"/>
                </a:solidFill>
                <a:latin typeface="Arial" panose="020B0604020202020204" pitchFamily="34" charset="0"/>
                <a:cs typeface="Arial" panose="020B0604020202020204" pitchFamily="34" charset="0"/>
              </a:rPr>
              <a:t>Pediatr</a:t>
            </a:r>
            <a:r>
              <a:rPr lang="en-US" sz="900" dirty="0">
                <a:solidFill>
                  <a:sysClr val="windowText" lastClr="000000"/>
                </a:solidFill>
                <a:latin typeface="Arial" panose="020B0604020202020204" pitchFamily="34" charset="0"/>
                <a:cs typeface="Arial" panose="020B0604020202020204" pitchFamily="34" charset="0"/>
              </a:rPr>
              <a:t> 2008; 153: 491-7.</a:t>
            </a:r>
          </a:p>
          <a:p>
            <a:r>
              <a:rPr lang="en-US" sz="900" dirty="0">
                <a:solidFill>
                  <a:sysClr val="windowText" lastClr="000000"/>
                </a:solidFill>
                <a:latin typeface="Arial" panose="020B0604020202020204" pitchFamily="34" charset="0"/>
                <a:cs typeface="Arial" panose="020B0604020202020204" pitchFamily="34" charset="0"/>
              </a:rPr>
              <a:t>5</a:t>
            </a:r>
            <a:r>
              <a:rPr lang="en-US" sz="900">
                <a:solidFill>
                  <a:sysClr val="windowText" lastClr="000000"/>
                </a:solidFill>
                <a:latin typeface="Arial" panose="020B0604020202020204" pitchFamily="34" charset="0"/>
                <a:cs typeface="Arial" panose="020B0604020202020204" pitchFamily="34" charset="0"/>
              </a:rPr>
              <a:t>. </a:t>
            </a:r>
            <a:r>
              <a:rPr lang="en-US" sz="900" dirty="0" err="1">
                <a:solidFill>
                  <a:sysClr val="windowText" lastClr="000000"/>
                </a:solidFill>
                <a:latin typeface="Arial" panose="020B0604020202020204" pitchFamily="34" charset="0"/>
                <a:cs typeface="Arial" panose="020B0604020202020204" pitchFamily="34" charset="0"/>
              </a:rPr>
              <a:t>Moselepe</a:t>
            </a:r>
            <a:r>
              <a:rPr lang="en-US" sz="900" dirty="0">
                <a:solidFill>
                  <a:sysClr val="windowText" lastClr="000000"/>
                </a:solidFill>
                <a:latin typeface="Arial" panose="020B0604020202020204" pitchFamily="34" charset="0"/>
                <a:cs typeface="Arial" panose="020B0604020202020204" pitchFamily="34" charset="0"/>
              </a:rPr>
              <a:t> M et al. </a:t>
            </a:r>
            <a:r>
              <a:rPr lang="en-US" sz="900" dirty="0" err="1">
                <a:solidFill>
                  <a:sysClr val="windowText" lastClr="000000"/>
                </a:solidFill>
                <a:latin typeface="Arial" panose="020B0604020202020204" pitchFamily="34" charset="0"/>
                <a:cs typeface="Arial" panose="020B0604020202020204" pitchFamily="34" charset="0"/>
              </a:rPr>
              <a:t>Plos</a:t>
            </a:r>
            <a:r>
              <a:rPr lang="en-US" sz="900" dirty="0">
                <a:solidFill>
                  <a:sysClr val="windowText" lastClr="000000"/>
                </a:solidFill>
                <a:latin typeface="Arial" panose="020B0604020202020204" pitchFamily="34" charset="0"/>
                <a:cs typeface="Arial" panose="020B0604020202020204" pitchFamily="34" charset="0"/>
              </a:rPr>
              <a:t> One 2017; </a:t>
            </a:r>
            <a:r>
              <a:rPr lang="en-US" sz="900">
                <a:solidFill>
                  <a:sysClr val="windowText" lastClr="000000"/>
                </a:solidFill>
                <a:latin typeface="Arial" panose="020B0604020202020204" pitchFamily="34" charset="0"/>
                <a:cs typeface="Arial" panose="020B0604020202020204" pitchFamily="34" charset="0"/>
              </a:rPr>
              <a:t>e0179994.</a:t>
            </a:r>
          </a:p>
          <a:p>
            <a:r>
              <a:rPr lang="da-DK" sz="900">
                <a:solidFill>
                  <a:sysClr val="windowText" lastClr="000000"/>
                </a:solidFill>
                <a:latin typeface="Arial" panose="020B0604020202020204" pitchFamily="34" charset="0"/>
                <a:cs typeface="Arial" panose="020B0604020202020204" pitchFamily="34" charset="0"/>
              </a:rPr>
              <a:t>6 Gurung S et al., Interact J Med Res 2023; 12: e41574. </a:t>
            </a:r>
            <a:endParaRPr lang="en-US" sz="90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699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4537610" y="687572"/>
            <a:ext cx="5214292" cy="652369"/>
          </a:xfrm>
        </p:spPr>
        <p:txBody>
          <a:bodyPr>
            <a:normAutofit/>
          </a:bodyPr>
          <a:lstStyle/>
          <a:p>
            <a:r>
              <a:rPr lang="en-GB" noProof="0" dirty="0">
                <a:cs typeface="Arial" panose="020B0604020202020204" pitchFamily="34" charset="0"/>
              </a:rPr>
              <a:t>Objectives</a:t>
            </a:r>
          </a:p>
        </p:txBody>
      </p:sp>
      <p:sp>
        <p:nvSpPr>
          <p:cNvPr id="4" name="Content Placeholder 2">
            <a:extLst>
              <a:ext uri="{FF2B5EF4-FFF2-40B4-BE49-F238E27FC236}">
                <a16:creationId xmlns:a16="http://schemas.microsoft.com/office/drawing/2014/main" id="{8FC21217-C19C-B05D-47B9-70E576E64F6F}"/>
              </a:ext>
            </a:extLst>
          </p:cNvPr>
          <p:cNvSpPr>
            <a:spLocks noGrp="1"/>
          </p:cNvSpPr>
          <p:nvPr>
            <p:ph sz="quarter" idx="13"/>
          </p:nvPr>
        </p:nvSpPr>
        <p:spPr>
          <a:xfrm>
            <a:off x="3899646" y="1911135"/>
            <a:ext cx="7998983" cy="3894455"/>
          </a:xfrm>
        </p:spPr>
        <p:txBody>
          <a:bodyPr>
            <a:noAutofit/>
          </a:bodyPr>
          <a:lstStyle/>
          <a:p>
            <a:pPr marL="342900" indent="-342900">
              <a:lnSpc>
                <a:spcPct val="150000"/>
              </a:lnSpc>
              <a:buFont typeface="Arial" panose="020B0604020202020204" pitchFamily="34" charset="0"/>
              <a:buChar char="•"/>
            </a:pPr>
            <a:r>
              <a:rPr lang="en-US" sz="1800" dirty="0">
                <a:latin typeface="Arial" panose="020B0604020202020204" pitchFamily="34" charset="0"/>
                <a:cs typeface="Arial" panose="020B0604020202020204" pitchFamily="34" charset="0"/>
              </a:rPr>
              <a:t>We assessed three selected biomarker levels and their association with HIV viremia and metabolic syndrome in a long-term cohort of YA-PHIV.  </a:t>
            </a:r>
          </a:p>
        </p:txBody>
      </p:sp>
      <p:graphicFrame>
        <p:nvGraphicFramePr>
          <p:cNvPr id="3" name="Table 2">
            <a:extLst>
              <a:ext uri="{FF2B5EF4-FFF2-40B4-BE49-F238E27FC236}">
                <a16:creationId xmlns:a16="http://schemas.microsoft.com/office/drawing/2014/main" id="{A01504C7-B4AE-75B9-77B2-201CE821E171}"/>
              </a:ext>
            </a:extLst>
          </p:cNvPr>
          <p:cNvGraphicFramePr>
            <a:graphicFrameLocks noGrp="1"/>
          </p:cNvGraphicFramePr>
          <p:nvPr>
            <p:extLst>
              <p:ext uri="{D42A27DB-BD31-4B8C-83A1-F6EECF244321}">
                <p14:modId xmlns:p14="http://schemas.microsoft.com/office/powerpoint/2010/main" val="1620185684"/>
              </p:ext>
            </p:extLst>
          </p:nvPr>
        </p:nvGraphicFramePr>
        <p:xfrm>
          <a:off x="4251115" y="3217433"/>
          <a:ext cx="6998861" cy="2016963"/>
        </p:xfrm>
        <a:graphic>
          <a:graphicData uri="http://schemas.openxmlformats.org/drawingml/2006/table">
            <a:tbl>
              <a:tblPr firstRow="1" bandRow="1">
                <a:tableStyleId>{5C22544A-7EE6-4342-B048-85BDC9FD1C3A}</a:tableStyleId>
              </a:tblPr>
              <a:tblGrid>
                <a:gridCol w="4307094">
                  <a:extLst>
                    <a:ext uri="{9D8B030D-6E8A-4147-A177-3AD203B41FA5}">
                      <a16:colId xmlns:a16="http://schemas.microsoft.com/office/drawing/2014/main" val="3500449047"/>
                    </a:ext>
                  </a:extLst>
                </a:gridCol>
                <a:gridCol w="2691767">
                  <a:extLst>
                    <a:ext uri="{9D8B030D-6E8A-4147-A177-3AD203B41FA5}">
                      <a16:colId xmlns:a16="http://schemas.microsoft.com/office/drawing/2014/main" val="3173791383"/>
                    </a:ext>
                  </a:extLst>
                </a:gridCol>
              </a:tblGrid>
              <a:tr h="437843">
                <a:tc>
                  <a:txBody>
                    <a:bodyPr/>
                    <a:lstStyle/>
                    <a:p>
                      <a:pPr algn="ctr"/>
                      <a:r>
                        <a:rPr lang="en-GB" sz="1600" b="0" dirty="0">
                          <a:latin typeface="Arial" panose="020B0604020202020204" pitchFamily="34" charset="0"/>
                          <a:cs typeface="Arial" panose="020B0604020202020204" pitchFamily="34" charset="0"/>
                        </a:rPr>
                        <a:t>Biomarkers</a:t>
                      </a:r>
                      <a:endParaRPr lang="en-US" sz="16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a:r>
                        <a:rPr lang="en-GB" sz="1600" b="0" dirty="0">
                          <a:latin typeface="Arial" panose="020B0604020202020204" pitchFamily="34" charset="0"/>
                          <a:cs typeface="Arial" panose="020B0604020202020204" pitchFamily="34" charset="0"/>
                        </a:rPr>
                        <a:t>Inflammatory pathway</a:t>
                      </a:r>
                      <a:endParaRPr lang="en-US" sz="1600" b="0" dirty="0">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38100" cmpd="sng">
                      <a:noFill/>
                    </a:lnB>
                  </a:tcPr>
                </a:tc>
                <a:extLst>
                  <a:ext uri="{0D108BD9-81ED-4DB2-BD59-A6C34878D82A}">
                    <a16:rowId xmlns:a16="http://schemas.microsoft.com/office/drawing/2014/main" val="2941245488"/>
                  </a:ext>
                </a:extLst>
              </a:tr>
              <a:tr h="567996">
                <a:tc>
                  <a:txBody>
                    <a:bodyPr/>
                    <a:lstStyle/>
                    <a:p>
                      <a:pPr algn="l"/>
                      <a:r>
                        <a:rPr lang="en-US" sz="1600" b="0" dirty="0">
                          <a:latin typeface="Arial" panose="020B0604020202020204" pitchFamily="34" charset="0"/>
                          <a:cs typeface="Arial" panose="020B0604020202020204" pitchFamily="34" charset="0"/>
                        </a:rPr>
                        <a:t>High sensitivity C-reactive protein (</a:t>
                      </a:r>
                      <a:r>
                        <a:rPr lang="en-GB" sz="1600" b="0" dirty="0" err="1">
                          <a:latin typeface="Arial" panose="020B0604020202020204" pitchFamily="34" charset="0"/>
                          <a:cs typeface="Arial" panose="020B0604020202020204" pitchFamily="34" charset="0"/>
                        </a:rPr>
                        <a:t>hs</a:t>
                      </a:r>
                      <a:r>
                        <a:rPr lang="en-GB" sz="1600" b="0" dirty="0">
                          <a:latin typeface="Arial" panose="020B0604020202020204" pitchFamily="34" charset="0"/>
                          <a:cs typeface="Arial" panose="020B0604020202020204" pitchFamily="34" charset="0"/>
                        </a:rPr>
                        <a:t>-CRP)</a:t>
                      </a:r>
                      <a:endParaRPr lang="en-US" sz="16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tcPr>
                </a:tc>
                <a:tc>
                  <a:txBody>
                    <a:bodyPr/>
                    <a:lstStyle/>
                    <a:p>
                      <a:pPr algn="l"/>
                      <a:r>
                        <a:rPr lang="en-US" sz="1600" b="0" dirty="0">
                          <a:latin typeface="Arial" panose="020B0604020202020204" pitchFamily="34" charset="0"/>
                          <a:cs typeface="Arial" panose="020B0604020202020204" pitchFamily="34" charset="0"/>
                        </a:rPr>
                        <a:t>Systemic inflammation</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04989540"/>
                  </a:ext>
                </a:extLst>
              </a:tr>
              <a:tr h="548946">
                <a:tc>
                  <a:txBody>
                    <a:bodyPr/>
                    <a:lstStyle/>
                    <a:p>
                      <a:pPr algn="l"/>
                      <a:r>
                        <a:rPr lang="en-US" sz="1600" b="0" dirty="0">
                          <a:latin typeface="Arial" panose="020B0604020202020204" pitchFamily="34" charset="0"/>
                          <a:cs typeface="Arial" panose="020B0604020202020204" pitchFamily="34" charset="0"/>
                        </a:rPr>
                        <a:t>Soluble CD163 (</a:t>
                      </a:r>
                      <a:r>
                        <a:rPr lang="en-GB" sz="1600" b="0" dirty="0">
                          <a:latin typeface="Arial" panose="020B0604020202020204" pitchFamily="34" charset="0"/>
                          <a:cs typeface="Arial" panose="020B0604020202020204" pitchFamily="34" charset="0"/>
                        </a:rPr>
                        <a:t>sCD163)</a:t>
                      </a:r>
                      <a:endParaRPr lang="en-US" sz="16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en-US" sz="1600" b="0" dirty="0">
                          <a:latin typeface="Arial" panose="020B0604020202020204" pitchFamily="34" charset="0"/>
                          <a:cs typeface="Arial" panose="020B0604020202020204" pitchFamily="34" charset="0"/>
                        </a:rPr>
                        <a:t>Innate immune activation</a:t>
                      </a:r>
                    </a:p>
                  </a:txBody>
                  <a:tcPr anchor="ctr">
                    <a:lnT w="12700" cmpd="sng">
                      <a:noFill/>
                    </a:lnT>
                  </a:tcPr>
                </a:tc>
                <a:extLst>
                  <a:ext uri="{0D108BD9-81ED-4DB2-BD59-A6C34878D82A}">
                    <a16:rowId xmlns:a16="http://schemas.microsoft.com/office/drawing/2014/main" val="3015251136"/>
                  </a:ext>
                </a:extLst>
              </a:tr>
              <a:tr h="462178">
                <a:tc>
                  <a:txBody>
                    <a:bodyPr/>
                    <a:lstStyle/>
                    <a:p>
                      <a:pPr algn="l"/>
                      <a:r>
                        <a:rPr lang="en-GB" sz="1600" b="0" dirty="0">
                          <a:latin typeface="Arial" panose="020B0604020202020204" pitchFamily="34" charset="0"/>
                          <a:cs typeface="Arial" panose="020B0604020202020204" pitchFamily="34" charset="0"/>
                        </a:rPr>
                        <a:t>Interleukin (IL)-18</a:t>
                      </a:r>
                      <a:endParaRPr lang="en-US" sz="16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tcPr>
                </a:tc>
                <a:tc>
                  <a:txBody>
                    <a:bodyPr/>
                    <a:lstStyle/>
                    <a:p>
                      <a:pPr algn="l"/>
                      <a:r>
                        <a:rPr lang="en-US" sz="1600" b="0" dirty="0">
                          <a:latin typeface="Arial" panose="020B0604020202020204" pitchFamily="34" charset="0"/>
                          <a:cs typeface="Arial" panose="020B0604020202020204" pitchFamily="34" charset="0"/>
                        </a:rPr>
                        <a:t>Microbial translocation</a:t>
                      </a:r>
                    </a:p>
                  </a:txBody>
                  <a:tcPr anchor="ctr"/>
                </a:tc>
                <a:extLst>
                  <a:ext uri="{0D108BD9-81ED-4DB2-BD59-A6C34878D82A}">
                    <a16:rowId xmlns:a16="http://schemas.microsoft.com/office/drawing/2014/main" val="910125997"/>
                  </a:ext>
                </a:extLst>
              </a:tr>
            </a:tbl>
          </a:graphicData>
        </a:graphic>
      </p:graphicFrame>
    </p:spTree>
    <p:extLst>
      <p:ext uri="{BB962C8B-B14F-4D97-AF65-F5344CB8AC3E}">
        <p14:creationId xmlns:p14="http://schemas.microsoft.com/office/powerpoint/2010/main" val="1708259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854EF28-7522-B045-8EEA-D38E9CFBEEC3}"/>
              </a:ext>
            </a:extLst>
          </p:cNvPr>
          <p:cNvSpPr>
            <a:spLocks noGrp="1"/>
          </p:cNvSpPr>
          <p:nvPr>
            <p:ph type="title"/>
          </p:nvPr>
        </p:nvSpPr>
        <p:spPr>
          <a:xfrm>
            <a:off x="4253551" y="697230"/>
            <a:ext cx="6970709" cy="781685"/>
          </a:xfrm>
        </p:spPr>
        <p:txBody>
          <a:bodyPr anchor="t">
            <a:normAutofit/>
          </a:bodyPr>
          <a:lstStyle/>
          <a:p>
            <a:r>
              <a:rPr lang="en-GB" noProof="0" dirty="0"/>
              <a:t>Methods (1)</a:t>
            </a:r>
          </a:p>
        </p:txBody>
      </p:sp>
      <p:sp>
        <p:nvSpPr>
          <p:cNvPr id="2" name="Content Placeholder 1">
            <a:extLst>
              <a:ext uri="{FF2B5EF4-FFF2-40B4-BE49-F238E27FC236}">
                <a16:creationId xmlns:a16="http://schemas.microsoft.com/office/drawing/2014/main" id="{205CD540-13DF-4440-8FFD-EFD90B0F981A}"/>
              </a:ext>
            </a:extLst>
          </p:cNvPr>
          <p:cNvSpPr>
            <a:spLocks noGrp="1"/>
          </p:cNvSpPr>
          <p:nvPr>
            <p:ph type="body" sz="quarter" idx="17"/>
          </p:nvPr>
        </p:nvSpPr>
        <p:spPr>
          <a:xfrm>
            <a:off x="547692" y="1821818"/>
            <a:ext cx="11201399" cy="4338952"/>
          </a:xfrm>
        </p:spPr>
        <p:txBody>
          <a:bodyPr>
            <a:normAutofit/>
          </a:bodyPr>
          <a:lstStyle/>
          <a:p>
            <a:pPr marL="285750" indent="-285750">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The study was conducted in 2021 at five research sites in Bangkok, Chiang Mai, and </a:t>
            </a:r>
            <a:r>
              <a:rPr lang="en-US" dirty="0" err="1">
                <a:latin typeface="Arial" panose="020B0604020202020204" pitchFamily="34" charset="0"/>
                <a:cs typeface="Arial" panose="020B0604020202020204" pitchFamily="34" charset="0"/>
              </a:rPr>
              <a:t>Khon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Kaen</a:t>
            </a:r>
            <a:r>
              <a:rPr lang="en-US" dirty="0">
                <a:latin typeface="Arial" panose="020B0604020202020204" pitchFamily="34" charset="0"/>
                <a:cs typeface="Arial" panose="020B0604020202020204" pitchFamily="34" charset="0"/>
              </a:rPr>
              <a:t>, Thailand. </a:t>
            </a:r>
          </a:p>
          <a:p>
            <a:pPr marL="285750" indent="-285750">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YA-PHIV aged between 18-25 years who were initiated on </a:t>
            </a:r>
            <a:r>
              <a:rPr lang="en-US" noProof="0" dirty="0">
                <a:latin typeface="Arial" panose="020B0604020202020204" pitchFamily="34" charset="0"/>
                <a:cs typeface="Arial" panose="020B0604020202020204" pitchFamily="34" charset="0"/>
              </a:rPr>
              <a:t>ART in pediatric clinics were recruited as they attended routine care visits. For those who were transitioned out, they were invited to clinic to join the study.</a:t>
            </a:r>
          </a:p>
          <a:p>
            <a:pPr marL="285750" indent="-285750">
              <a:lnSpc>
                <a:spcPct val="150000"/>
              </a:lnSpc>
              <a:buFont typeface="Wingdings" panose="05000000000000000000" pitchFamily="2" charset="2"/>
              <a:buChar char="q"/>
            </a:pPr>
            <a:r>
              <a:rPr lang="en-US" noProof="0" dirty="0">
                <a:latin typeface="Arial" panose="020B0604020202020204" pitchFamily="34" charset="0"/>
                <a:cs typeface="Arial" panose="020B0604020202020204" pitchFamily="34" charset="0"/>
              </a:rPr>
              <a:t>At entry, we performed clinical assessment and a single blood collection for biomarkers.</a:t>
            </a:r>
          </a:p>
          <a:p>
            <a:pPr marL="285750" indent="-285750">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HIV-related biomarkers and blood chemistries were extracted from the medical record. </a:t>
            </a:r>
          </a:p>
          <a:p>
            <a:pPr marL="285750" indent="-285750">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Biomarker testing for sCD163 </a:t>
            </a:r>
            <a:r>
              <a:rPr lang="en-US" noProof="0" dirty="0">
                <a:latin typeface="Arial" panose="020B0604020202020204" pitchFamily="34" charset="0"/>
                <a:cs typeface="Arial" panose="020B0604020202020204" pitchFamily="34" charset="0"/>
              </a:rPr>
              <a:t>and IL-18 were </a:t>
            </a:r>
            <a:r>
              <a:rPr lang="en-US" dirty="0">
                <a:latin typeface="Arial" panose="020B0604020202020204" pitchFamily="34" charset="0"/>
                <a:cs typeface="Arial" panose="020B0604020202020204" pitchFamily="34" charset="0"/>
              </a:rPr>
              <a:t>performed at the biochemistry laboratory utilizing ELISA kits (</a:t>
            </a:r>
            <a:r>
              <a:rPr lang="fr-FR" dirty="0">
                <a:latin typeface="Arial" panose="020B0604020202020204" pitchFamily="34" charset="0"/>
                <a:cs typeface="Arial" panose="020B0604020202020204" pitchFamily="34" charset="0"/>
              </a:rPr>
              <a:t>TFS </a:t>
            </a:r>
            <a:r>
              <a:rPr lang="fr-FR" dirty="0" err="1">
                <a:latin typeface="Arial" panose="020B0604020202020204" pitchFamily="34" charset="0"/>
                <a:cs typeface="Arial" panose="020B0604020202020204" pitchFamily="34" charset="0"/>
              </a:rPr>
              <a:t>Protein</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Detec</a:t>
            </a:r>
            <a:r>
              <a:rPr lang="fr-FR" dirty="0">
                <a:latin typeface="Arial" panose="020B0604020202020204" pitchFamily="34" charset="0"/>
                <a:cs typeface="Arial" panose="020B0604020202020204" pitchFamily="34" charset="0"/>
              </a:rPr>
              <a:t>. &amp; Quant, USA) </a:t>
            </a:r>
            <a:r>
              <a:rPr lang="en-US" noProof="0" dirty="0">
                <a:latin typeface="Arial" panose="020B0604020202020204" pitchFamily="34" charset="0"/>
                <a:cs typeface="Arial" panose="020B0604020202020204" pitchFamily="34" charset="0"/>
              </a:rPr>
              <a:t>and </a:t>
            </a:r>
            <a:r>
              <a:rPr lang="en-US" noProof="0" dirty="0" err="1">
                <a:latin typeface="Arial" panose="020B0604020202020204" pitchFamily="34" charset="0"/>
                <a:cs typeface="Arial" panose="020B0604020202020204" pitchFamily="34" charset="0"/>
              </a:rPr>
              <a:t>hs</a:t>
            </a:r>
            <a:r>
              <a:rPr lang="en-US" noProof="0" dirty="0">
                <a:latin typeface="Arial" panose="020B0604020202020204" pitchFamily="34" charset="0"/>
                <a:cs typeface="Arial" panose="020B0604020202020204" pitchFamily="34" charset="0"/>
              </a:rPr>
              <a:t>-CRP was tested using a commercial kit (Abbott</a:t>
            </a:r>
            <a:r>
              <a:rPr lang="en-US" baseline="30000" noProof="0" dirty="0">
                <a:latin typeface="Arial" panose="020B0604020202020204" pitchFamily="34" charset="0"/>
                <a:cs typeface="Arial" panose="020B0604020202020204" pitchFamily="34" charset="0"/>
              </a:rPr>
              <a:t>®</a:t>
            </a:r>
            <a:r>
              <a:rPr lang="en-US" noProof="0" dirty="0">
                <a:latin typeface="Arial" panose="020B0604020202020204" pitchFamily="34" charset="0"/>
                <a:cs typeface="Arial" panose="020B0604020202020204" pitchFamily="34" charset="0"/>
              </a:rPr>
              <a:t>) at </a:t>
            </a:r>
            <a:r>
              <a:rPr lang="en-US" noProof="0">
                <a:latin typeface="Arial" panose="020B0604020202020204" pitchFamily="34" charset="0"/>
                <a:cs typeface="Arial" panose="020B0604020202020204" pitchFamily="34" charset="0"/>
              </a:rPr>
              <a:t>the </a:t>
            </a:r>
            <a:r>
              <a:rPr lang="en-US">
                <a:latin typeface="Arial" panose="020B0604020202020204" pitchFamily="34" charset="0"/>
                <a:cs typeface="Arial" panose="020B0604020202020204" pitchFamily="34" charset="0"/>
              </a:rPr>
              <a:t>research site </a:t>
            </a:r>
            <a:r>
              <a:rPr lang="en-US" noProof="0">
                <a:latin typeface="Arial" panose="020B0604020202020204" pitchFamily="34" charset="0"/>
                <a:cs typeface="Arial" panose="020B0604020202020204" pitchFamily="34" charset="0"/>
              </a:rPr>
              <a:t>laboratory </a:t>
            </a:r>
            <a:r>
              <a:rPr lang="en-US" noProof="0" dirty="0">
                <a:latin typeface="Arial" panose="020B0604020202020204" pitchFamily="34" charset="0"/>
                <a:cs typeface="Arial" panose="020B0604020202020204" pitchFamily="34" charset="0"/>
              </a:rPr>
              <a:t>in Chiang Mai, Thailand. </a:t>
            </a:r>
          </a:p>
        </p:txBody>
      </p:sp>
    </p:spTree>
    <p:extLst>
      <p:ext uri="{BB962C8B-B14F-4D97-AF65-F5344CB8AC3E}">
        <p14:creationId xmlns:p14="http://schemas.microsoft.com/office/powerpoint/2010/main" val="3663087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31D66B7-506C-31B0-EBA3-8A57A774B905}"/>
              </a:ext>
            </a:extLst>
          </p:cNvPr>
          <p:cNvPicPr>
            <a:picLocks noChangeAspect="1"/>
          </p:cNvPicPr>
          <p:nvPr/>
        </p:nvPicPr>
        <p:blipFill>
          <a:blip r:embed="rId3"/>
          <a:stretch>
            <a:fillRect/>
          </a:stretch>
        </p:blipFill>
        <p:spPr>
          <a:xfrm>
            <a:off x="229373" y="1503170"/>
            <a:ext cx="5469088" cy="4894835"/>
          </a:xfrm>
          <a:prstGeom prst="rect">
            <a:avLst/>
          </a:prstGeom>
          <a:noFill/>
        </p:spPr>
      </p:pic>
      <p:sp>
        <p:nvSpPr>
          <p:cNvPr id="6" name="Title 5">
            <a:extLst>
              <a:ext uri="{FF2B5EF4-FFF2-40B4-BE49-F238E27FC236}">
                <a16:creationId xmlns:a16="http://schemas.microsoft.com/office/drawing/2014/main" id="{E854EF28-7522-B045-8EEA-D38E9CFBEEC3}"/>
              </a:ext>
            </a:extLst>
          </p:cNvPr>
          <p:cNvSpPr>
            <a:spLocks noGrp="1"/>
          </p:cNvSpPr>
          <p:nvPr>
            <p:ph type="title"/>
          </p:nvPr>
        </p:nvSpPr>
        <p:spPr>
          <a:xfrm>
            <a:off x="4890977" y="614689"/>
            <a:ext cx="6858114" cy="579401"/>
          </a:xfrm>
        </p:spPr>
        <p:txBody>
          <a:bodyPr anchor="t">
            <a:normAutofit fontScale="90000"/>
          </a:bodyPr>
          <a:lstStyle/>
          <a:p>
            <a:r>
              <a:rPr lang="en-GB" noProof="0" dirty="0"/>
              <a:t>Methods (2)</a:t>
            </a:r>
          </a:p>
        </p:txBody>
      </p:sp>
      <p:sp>
        <p:nvSpPr>
          <p:cNvPr id="2" name="Content Placeholder 1">
            <a:extLst>
              <a:ext uri="{FF2B5EF4-FFF2-40B4-BE49-F238E27FC236}">
                <a16:creationId xmlns:a16="http://schemas.microsoft.com/office/drawing/2014/main" id="{205CD540-13DF-4440-8FFD-EFD90B0F981A}"/>
              </a:ext>
            </a:extLst>
          </p:cNvPr>
          <p:cNvSpPr>
            <a:spLocks noGrp="1"/>
          </p:cNvSpPr>
          <p:nvPr>
            <p:ph type="body" sz="quarter" idx="17"/>
          </p:nvPr>
        </p:nvSpPr>
        <p:spPr>
          <a:xfrm>
            <a:off x="5840729" y="1617470"/>
            <a:ext cx="6121898" cy="5114799"/>
          </a:xfrm>
        </p:spPr>
        <p:txBody>
          <a:bodyPr>
            <a:noAutofit/>
          </a:bodyPr>
          <a:lstStyle/>
          <a:p>
            <a:pPr marL="285750" indent="-285750">
              <a:lnSpc>
                <a:spcPct val="150000"/>
              </a:lnSpc>
              <a:spcBef>
                <a:spcPts val="0"/>
              </a:spcBef>
              <a:buFont typeface="Wingdings" panose="05000000000000000000" pitchFamily="2" charset="2"/>
              <a:buChar char="q"/>
            </a:pPr>
            <a:r>
              <a:rPr lang="en-US" noProof="0" dirty="0">
                <a:latin typeface="Arial" panose="020B0604020202020204" pitchFamily="34" charset="0"/>
                <a:cs typeface="Arial" panose="020B0604020202020204" pitchFamily="34" charset="0"/>
              </a:rPr>
              <a:t>The </a:t>
            </a:r>
            <a:r>
              <a:rPr lang="en-US" noProof="0" dirty="0" err="1">
                <a:latin typeface="Arial" panose="020B0604020202020204" pitchFamily="34" charset="0"/>
                <a:cs typeface="Arial" panose="020B0604020202020204" pitchFamily="34" charset="0"/>
              </a:rPr>
              <a:t>hs</a:t>
            </a:r>
            <a:r>
              <a:rPr lang="en-US" noProof="0" dirty="0">
                <a:latin typeface="Arial" panose="020B0604020202020204" pitchFamily="34" charset="0"/>
                <a:cs typeface="Arial" panose="020B0604020202020204" pitchFamily="34" charset="0"/>
              </a:rPr>
              <a:t>-CRP levels between 1.0 to &lt;3.0 and ≥3 mg/L were defined as intermediate and high risk for cardiovascular disease, respectively. </a:t>
            </a:r>
          </a:p>
          <a:p>
            <a:pPr marL="285750" indent="-285750">
              <a:lnSpc>
                <a:spcPct val="150000"/>
              </a:lnSpc>
              <a:spcBef>
                <a:spcPts val="0"/>
              </a:spcBef>
              <a:buFont typeface="Wingdings" panose="05000000000000000000" pitchFamily="2" charset="2"/>
              <a:buChar char="q"/>
            </a:pPr>
            <a:r>
              <a:rPr lang="en-US" noProof="0" dirty="0">
                <a:latin typeface="Arial" panose="020B0604020202020204" pitchFamily="34" charset="0"/>
                <a:cs typeface="Arial" panose="020B0604020202020204" pitchFamily="34" charset="0"/>
              </a:rPr>
              <a:t>Viral non-suppression was defined as HIV viral load &gt;1,000 copies/mL</a:t>
            </a:r>
          </a:p>
          <a:p>
            <a:pPr marL="285750" indent="-285750">
              <a:lnSpc>
                <a:spcPct val="150000"/>
              </a:lnSpc>
              <a:spcBef>
                <a:spcPts val="0"/>
              </a:spcBef>
              <a:buFont typeface="Wingdings" panose="05000000000000000000" pitchFamily="2" charset="2"/>
              <a:buChar char="q"/>
            </a:pPr>
            <a:r>
              <a:rPr lang="en-US" noProof="0" dirty="0">
                <a:latin typeface="Arial" panose="020B0604020202020204" pitchFamily="34" charset="0"/>
                <a:cs typeface="Arial" panose="020B0604020202020204" pitchFamily="34" charset="0"/>
              </a:rPr>
              <a:t>Metabolic syndrome was defined using US National Cholesterol Education Program-Adult Treatment Panel III criteria. </a:t>
            </a:r>
          </a:p>
          <a:p>
            <a:pPr marL="285750" indent="-285750">
              <a:lnSpc>
                <a:spcPct val="150000"/>
              </a:lnSpc>
              <a:spcBef>
                <a:spcPts val="0"/>
              </a:spcBef>
              <a:buFont typeface="Wingdings" panose="05000000000000000000" pitchFamily="2" charset="2"/>
              <a:buChar char="q"/>
            </a:pPr>
            <a:r>
              <a:rPr lang="en-US" noProof="0" dirty="0">
                <a:latin typeface="Arial" panose="020B0604020202020204" pitchFamily="34" charset="0"/>
                <a:cs typeface="Arial" panose="020B0604020202020204" pitchFamily="34" charset="0"/>
              </a:rPr>
              <a:t>Biomarker association with HIV viremia and metabolic syndrome were assessed using Mood's median non-parametric test.</a:t>
            </a:r>
          </a:p>
        </p:txBody>
      </p:sp>
    </p:spTree>
    <p:extLst>
      <p:ext uri="{BB962C8B-B14F-4D97-AF65-F5344CB8AC3E}">
        <p14:creationId xmlns:p14="http://schemas.microsoft.com/office/powerpoint/2010/main" val="3570554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6AF1B-F244-74C0-0D34-CDE0EAF3A15B}"/>
              </a:ext>
            </a:extLst>
          </p:cNvPr>
          <p:cNvSpPr>
            <a:spLocks noGrp="1"/>
          </p:cNvSpPr>
          <p:nvPr>
            <p:ph type="title"/>
          </p:nvPr>
        </p:nvSpPr>
        <p:spPr>
          <a:xfrm>
            <a:off x="4285714" y="442475"/>
            <a:ext cx="6533366" cy="706919"/>
          </a:xfrm>
        </p:spPr>
        <p:txBody>
          <a:bodyPr>
            <a:normAutofit/>
          </a:bodyPr>
          <a:lstStyle/>
          <a:p>
            <a:r>
              <a:rPr lang="en-GB" sz="4000" noProof="0" dirty="0"/>
              <a:t>Results (1)</a:t>
            </a:r>
            <a:endParaRPr lang="en-GB" sz="4000" dirty="0"/>
          </a:p>
        </p:txBody>
      </p:sp>
      <p:pic>
        <p:nvPicPr>
          <p:cNvPr id="8" name="Picture 7">
            <a:extLst>
              <a:ext uri="{FF2B5EF4-FFF2-40B4-BE49-F238E27FC236}">
                <a16:creationId xmlns:a16="http://schemas.microsoft.com/office/drawing/2014/main" id="{761037FD-9C0D-144A-34E8-D929910CAA84}"/>
              </a:ext>
            </a:extLst>
          </p:cNvPr>
          <p:cNvPicPr>
            <a:picLocks noChangeAspect="1"/>
          </p:cNvPicPr>
          <p:nvPr/>
        </p:nvPicPr>
        <p:blipFill>
          <a:blip r:embed="rId2"/>
          <a:stretch>
            <a:fillRect/>
          </a:stretch>
        </p:blipFill>
        <p:spPr>
          <a:xfrm>
            <a:off x="4082902" y="1168849"/>
            <a:ext cx="7204808" cy="5519029"/>
          </a:xfrm>
          <a:prstGeom prst="rect">
            <a:avLst/>
          </a:prstGeom>
        </p:spPr>
      </p:pic>
      <p:sp>
        <p:nvSpPr>
          <p:cNvPr id="12" name="TextBox 11">
            <a:extLst>
              <a:ext uri="{FF2B5EF4-FFF2-40B4-BE49-F238E27FC236}">
                <a16:creationId xmlns:a16="http://schemas.microsoft.com/office/drawing/2014/main" id="{ECC1F1CB-9538-9C3F-5D01-A6C9E2AA3581}"/>
              </a:ext>
            </a:extLst>
          </p:cNvPr>
          <p:cNvSpPr txBox="1"/>
          <p:nvPr/>
        </p:nvSpPr>
        <p:spPr>
          <a:xfrm>
            <a:off x="372140" y="1819571"/>
            <a:ext cx="3431375" cy="1287532"/>
          </a:xfrm>
          <a:prstGeom prst="rect">
            <a:avLst/>
          </a:prstGeom>
          <a:noFill/>
        </p:spPr>
        <p:txBody>
          <a:bodyPr wrap="square">
            <a:spAutoFit/>
          </a:bodyPr>
          <a:lstStyle/>
          <a:p>
            <a:pPr marL="285750" indent="-285750">
              <a:lnSpc>
                <a:spcPct val="150000"/>
              </a:lnSpc>
              <a:buFont typeface="Wingdings" panose="05000000000000000000" pitchFamily="2" charset="2"/>
              <a:buChar char="q"/>
            </a:pPr>
            <a:r>
              <a:rPr lang="en-US" dirty="0">
                <a:latin typeface="Arial" panose="020B0604020202020204" pitchFamily="34" charset="0"/>
                <a:cs typeface="Arial" panose="020B0604020202020204" pitchFamily="34" charset="0"/>
              </a:rPr>
              <a:t>From November 2020-July 2021, we enrolled 347 participants into the study. </a:t>
            </a:r>
          </a:p>
        </p:txBody>
      </p:sp>
      <p:sp>
        <p:nvSpPr>
          <p:cNvPr id="2" name="Rectangle 1">
            <a:extLst>
              <a:ext uri="{FF2B5EF4-FFF2-40B4-BE49-F238E27FC236}">
                <a16:creationId xmlns:a16="http://schemas.microsoft.com/office/drawing/2014/main" id="{1D64D464-5766-9835-AF31-CD02D82DC199}"/>
              </a:ext>
            </a:extLst>
          </p:cNvPr>
          <p:cNvSpPr/>
          <p:nvPr/>
        </p:nvSpPr>
        <p:spPr>
          <a:xfrm>
            <a:off x="4121814" y="2577830"/>
            <a:ext cx="5946314" cy="321013"/>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US" dirty="0">
              <a:ln>
                <a:solidFill>
                  <a:schemeClr val="tx2">
                    <a:lumMod val="75000"/>
                  </a:schemeClr>
                </a:solidFill>
              </a:ln>
              <a:noFill/>
            </a:endParaRPr>
          </a:p>
        </p:txBody>
      </p:sp>
      <p:sp>
        <p:nvSpPr>
          <p:cNvPr id="4" name="Rectangle 3">
            <a:extLst>
              <a:ext uri="{FF2B5EF4-FFF2-40B4-BE49-F238E27FC236}">
                <a16:creationId xmlns:a16="http://schemas.microsoft.com/office/drawing/2014/main" id="{AFA1B5BA-230F-5872-DC60-6F6AEC1A83DC}"/>
              </a:ext>
            </a:extLst>
          </p:cNvPr>
          <p:cNvSpPr/>
          <p:nvPr/>
        </p:nvSpPr>
        <p:spPr>
          <a:xfrm>
            <a:off x="4121814" y="4951379"/>
            <a:ext cx="5469658" cy="583659"/>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US" dirty="0">
              <a:ln>
                <a:solidFill>
                  <a:schemeClr val="tx2">
                    <a:lumMod val="75000"/>
                  </a:schemeClr>
                </a:solidFill>
              </a:ln>
              <a:noFill/>
            </a:endParaRPr>
          </a:p>
        </p:txBody>
      </p:sp>
      <p:sp>
        <p:nvSpPr>
          <p:cNvPr id="5" name="Rectangle 4">
            <a:extLst>
              <a:ext uri="{FF2B5EF4-FFF2-40B4-BE49-F238E27FC236}">
                <a16:creationId xmlns:a16="http://schemas.microsoft.com/office/drawing/2014/main" id="{FF233704-6911-01A8-8C79-8E1147820C80}"/>
              </a:ext>
            </a:extLst>
          </p:cNvPr>
          <p:cNvSpPr/>
          <p:nvPr/>
        </p:nvSpPr>
        <p:spPr>
          <a:xfrm>
            <a:off x="4121814" y="5554493"/>
            <a:ext cx="5508570" cy="661481"/>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US" dirty="0">
              <a:ln>
                <a:solidFill>
                  <a:schemeClr val="tx2">
                    <a:lumMod val="75000"/>
                  </a:schemeClr>
                </a:solidFill>
              </a:ln>
              <a:noFill/>
            </a:endParaRPr>
          </a:p>
        </p:txBody>
      </p:sp>
    </p:spTree>
    <p:extLst>
      <p:ext uri="{BB962C8B-B14F-4D97-AF65-F5344CB8AC3E}">
        <p14:creationId xmlns:p14="http://schemas.microsoft.com/office/powerpoint/2010/main" val="3774489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7936E4-F469-1452-6E1E-AB069C4BCC87}"/>
              </a:ext>
            </a:extLst>
          </p:cNvPr>
          <p:cNvSpPr>
            <a:spLocks noGrp="1"/>
          </p:cNvSpPr>
          <p:nvPr>
            <p:ph type="body" sz="quarter" idx="13"/>
          </p:nvPr>
        </p:nvSpPr>
        <p:spPr>
          <a:xfrm>
            <a:off x="8595361" y="1444853"/>
            <a:ext cx="3348990" cy="4795928"/>
          </a:xfrm>
        </p:spPr>
        <p:txBody>
          <a:bodyPr>
            <a:normAutofit/>
          </a:bodyPr>
          <a:lstStyle/>
          <a:p>
            <a:pPr marL="285750" indent="-285750">
              <a:lnSpc>
                <a:spcPct val="170000"/>
              </a:lnSpc>
              <a:spcBef>
                <a:spcPts val="0"/>
              </a:spcBef>
              <a:buFont typeface="Wingdings" panose="05000000000000000000" pitchFamily="2" charset="2"/>
              <a:buChar char="q"/>
            </a:pPr>
            <a:r>
              <a:rPr lang="en-GB" sz="1800" noProof="0" dirty="0">
                <a:latin typeface="Arial" panose="020B0604020202020204" pitchFamily="34" charset="0"/>
                <a:cs typeface="Arial" panose="020B0604020202020204" pitchFamily="34" charset="0"/>
              </a:rPr>
              <a:t>YA-PHIV with viral non-suppression had significantly higher </a:t>
            </a:r>
            <a:r>
              <a:rPr lang="en-GB" sz="1800" noProof="0" dirty="0" err="1">
                <a:latin typeface="Arial" panose="020B0604020202020204" pitchFamily="34" charset="0"/>
                <a:cs typeface="Arial" panose="020B0604020202020204" pitchFamily="34" charset="0"/>
              </a:rPr>
              <a:t>hs</a:t>
            </a:r>
            <a:r>
              <a:rPr lang="en-GB" sz="1800" dirty="0">
                <a:latin typeface="Arial" panose="020B0604020202020204" pitchFamily="34" charset="0"/>
                <a:cs typeface="Arial" panose="020B0604020202020204" pitchFamily="34" charset="0"/>
              </a:rPr>
              <a:t>-CRP than those with viral suppression (</a:t>
            </a:r>
            <a:r>
              <a:rPr lang="en-GB" sz="1800" noProof="0" dirty="0">
                <a:latin typeface="Arial" panose="020B0604020202020204" pitchFamily="34" charset="0"/>
                <a:cs typeface="Arial" panose="020B0604020202020204" pitchFamily="34" charset="0"/>
              </a:rPr>
              <a:t>2.0 vs. 0.8, p=0.001). </a:t>
            </a:r>
          </a:p>
          <a:p>
            <a:pPr marL="285750" indent="-285750">
              <a:lnSpc>
                <a:spcPct val="170000"/>
              </a:lnSpc>
              <a:spcBef>
                <a:spcPts val="0"/>
              </a:spcBef>
              <a:buFont typeface="Wingdings" panose="05000000000000000000" pitchFamily="2" charset="2"/>
              <a:buChar char="q"/>
            </a:pPr>
            <a:r>
              <a:rPr lang="en-GB" sz="1800" noProof="0" dirty="0">
                <a:latin typeface="Arial" panose="020B0604020202020204" pitchFamily="34" charset="0"/>
                <a:cs typeface="Arial" panose="020B0604020202020204" pitchFamily="34" charset="0"/>
              </a:rPr>
              <a:t>YA-PHIV with metabolic syndrome had a significantly higher </a:t>
            </a:r>
            <a:r>
              <a:rPr lang="en-GB" sz="1800" dirty="0">
                <a:latin typeface="Arial" panose="020B0604020202020204" pitchFamily="34" charset="0"/>
                <a:cs typeface="Arial" panose="020B0604020202020204" pitchFamily="34" charset="0"/>
              </a:rPr>
              <a:t>median </a:t>
            </a:r>
            <a:r>
              <a:rPr lang="en-GB" sz="1800" dirty="0" err="1">
                <a:latin typeface="Arial" panose="020B0604020202020204" pitchFamily="34" charset="0"/>
                <a:cs typeface="Arial" panose="020B0604020202020204" pitchFamily="34" charset="0"/>
              </a:rPr>
              <a:t>hs</a:t>
            </a:r>
            <a:r>
              <a:rPr lang="en-GB" sz="1800" dirty="0">
                <a:latin typeface="Arial" panose="020B0604020202020204" pitchFamily="34" charset="0"/>
                <a:cs typeface="Arial" panose="020B0604020202020204" pitchFamily="34" charset="0"/>
              </a:rPr>
              <a:t>-CRP than those without </a:t>
            </a:r>
            <a:r>
              <a:rPr lang="en-GB" sz="1800" noProof="0" dirty="0">
                <a:latin typeface="Arial" panose="020B0604020202020204" pitchFamily="34" charset="0"/>
                <a:cs typeface="Arial" panose="020B0604020202020204" pitchFamily="34" charset="0"/>
              </a:rPr>
              <a:t>(2.7 vs. 1.0, p=0.008).</a:t>
            </a:r>
          </a:p>
        </p:txBody>
      </p:sp>
      <p:sp>
        <p:nvSpPr>
          <p:cNvPr id="4" name="Title 3">
            <a:extLst>
              <a:ext uri="{FF2B5EF4-FFF2-40B4-BE49-F238E27FC236}">
                <a16:creationId xmlns:a16="http://schemas.microsoft.com/office/drawing/2014/main" id="{1381C041-17DA-9120-4B84-2584CD3ECB6C}"/>
              </a:ext>
            </a:extLst>
          </p:cNvPr>
          <p:cNvSpPr>
            <a:spLocks noGrp="1"/>
          </p:cNvSpPr>
          <p:nvPr>
            <p:ph type="title"/>
          </p:nvPr>
        </p:nvSpPr>
        <p:spPr>
          <a:xfrm>
            <a:off x="2377754" y="542126"/>
            <a:ext cx="7436491" cy="659409"/>
          </a:xfrm>
        </p:spPr>
        <p:txBody>
          <a:bodyPr>
            <a:normAutofit/>
          </a:bodyPr>
          <a:lstStyle/>
          <a:p>
            <a:pPr algn="ctr"/>
            <a:r>
              <a:rPr lang="en-GB" sz="4000" noProof="0" dirty="0"/>
              <a:t>Results (2)</a:t>
            </a:r>
            <a:endParaRPr lang="en-GB" sz="4000" dirty="0"/>
          </a:p>
        </p:txBody>
      </p:sp>
      <p:pic>
        <p:nvPicPr>
          <p:cNvPr id="6" name="Picture 5">
            <a:extLst>
              <a:ext uri="{FF2B5EF4-FFF2-40B4-BE49-F238E27FC236}">
                <a16:creationId xmlns:a16="http://schemas.microsoft.com/office/drawing/2014/main" id="{42C4D76E-630D-54FE-1C0F-A638711E7FEA}"/>
              </a:ext>
            </a:extLst>
          </p:cNvPr>
          <p:cNvPicPr>
            <a:picLocks noChangeAspect="1"/>
          </p:cNvPicPr>
          <p:nvPr/>
        </p:nvPicPr>
        <p:blipFill>
          <a:blip r:embed="rId3"/>
          <a:stretch>
            <a:fillRect/>
          </a:stretch>
        </p:blipFill>
        <p:spPr>
          <a:xfrm>
            <a:off x="469402" y="1585016"/>
            <a:ext cx="7716655" cy="4722267"/>
          </a:xfrm>
          <a:prstGeom prst="rect">
            <a:avLst/>
          </a:prstGeom>
          <a:ln>
            <a:solidFill>
              <a:schemeClr val="tx1"/>
            </a:solidFill>
          </a:ln>
        </p:spPr>
      </p:pic>
    </p:spTree>
    <p:extLst>
      <p:ext uri="{BB962C8B-B14F-4D97-AF65-F5344CB8AC3E}">
        <p14:creationId xmlns:p14="http://schemas.microsoft.com/office/powerpoint/2010/main" val="1284494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7936E4-F469-1452-6E1E-AB069C4BCC87}"/>
              </a:ext>
            </a:extLst>
          </p:cNvPr>
          <p:cNvSpPr>
            <a:spLocks noGrp="1"/>
          </p:cNvSpPr>
          <p:nvPr>
            <p:ph type="body" sz="quarter" idx="13"/>
          </p:nvPr>
        </p:nvSpPr>
        <p:spPr>
          <a:xfrm>
            <a:off x="7315200" y="1277295"/>
            <a:ext cx="4709159" cy="5358335"/>
          </a:xfrm>
        </p:spPr>
        <p:txBody>
          <a:bodyPr>
            <a:normAutofit/>
          </a:bodyPr>
          <a:lstStyle/>
          <a:p>
            <a:pPr marL="285750" indent="-285750">
              <a:lnSpc>
                <a:spcPct val="160000"/>
              </a:lnSpc>
              <a:spcBef>
                <a:spcPts val="0"/>
              </a:spcBef>
              <a:buFont typeface="Wingdings" panose="05000000000000000000" pitchFamily="2" charset="2"/>
              <a:buChar char="q"/>
            </a:pPr>
            <a:r>
              <a:rPr lang="en-GB" sz="1800" noProof="0" dirty="0">
                <a:latin typeface="Arial" panose="020B0604020202020204" pitchFamily="34" charset="0"/>
                <a:cs typeface="Arial" panose="020B0604020202020204" pitchFamily="34" charset="0"/>
              </a:rPr>
              <a:t>The median serum IL-18 level was 82.4 </a:t>
            </a:r>
            <a:r>
              <a:rPr lang="en-GB" sz="1800" dirty="0">
                <a:latin typeface="Arial" panose="020B0604020202020204" pitchFamily="34" charset="0"/>
                <a:cs typeface="Arial" panose="020B0604020202020204" pitchFamily="34" charset="0"/>
              </a:rPr>
              <a:t>p</a:t>
            </a:r>
            <a:r>
              <a:rPr lang="en-GB" sz="1800" noProof="0" dirty="0">
                <a:latin typeface="Arial" panose="020B0604020202020204" pitchFamily="34" charset="0"/>
                <a:cs typeface="Arial" panose="020B0604020202020204" pitchFamily="34" charset="0"/>
              </a:rPr>
              <a:t>g/mL (IQR 33.8-151.9).</a:t>
            </a:r>
          </a:p>
          <a:p>
            <a:pPr marL="285750" indent="-285750">
              <a:lnSpc>
                <a:spcPct val="160000"/>
              </a:lnSpc>
              <a:spcBef>
                <a:spcPts val="0"/>
              </a:spcBef>
              <a:buFont typeface="Wingdings" panose="05000000000000000000" pitchFamily="2" charset="2"/>
              <a:buChar char="q"/>
            </a:pPr>
            <a:r>
              <a:rPr lang="en-GB" sz="1800" noProof="0" dirty="0">
                <a:latin typeface="Arial" panose="020B0604020202020204" pitchFamily="34" charset="0"/>
                <a:cs typeface="Arial" panose="020B0604020202020204" pitchFamily="34" charset="0"/>
              </a:rPr>
              <a:t>Significantly higher median IL-18 levels were observed in male YA-PHIV (111.2 vs. 62.9 </a:t>
            </a:r>
            <a:r>
              <a:rPr lang="en-GB" sz="1800" noProof="0" dirty="0" err="1">
                <a:latin typeface="Arial" panose="020B0604020202020204" pitchFamily="34" charset="0"/>
                <a:cs typeface="Arial" panose="020B0604020202020204" pitchFamily="34" charset="0"/>
              </a:rPr>
              <a:t>pg</a:t>
            </a:r>
            <a:r>
              <a:rPr lang="en-GB" sz="1800" noProof="0" dirty="0">
                <a:latin typeface="Arial" panose="020B0604020202020204" pitchFamily="34" charset="0"/>
                <a:cs typeface="Arial" panose="020B0604020202020204" pitchFamily="34" charset="0"/>
              </a:rPr>
              <a:t>/mL, p &lt;0.001), those with CD4 count &lt;500 cells/mm3 (111.2 vs. 62.9 </a:t>
            </a:r>
            <a:r>
              <a:rPr lang="en-GB" sz="1800" noProof="0" dirty="0" err="1">
                <a:latin typeface="Arial" panose="020B0604020202020204" pitchFamily="34" charset="0"/>
                <a:cs typeface="Arial" panose="020B0604020202020204" pitchFamily="34" charset="0"/>
              </a:rPr>
              <a:t>pg</a:t>
            </a:r>
            <a:r>
              <a:rPr lang="en-GB" sz="1800" noProof="0" dirty="0">
                <a:latin typeface="Arial" panose="020B0604020202020204" pitchFamily="34" charset="0"/>
                <a:cs typeface="Arial" panose="020B0604020202020204" pitchFamily="34" charset="0"/>
              </a:rPr>
              <a:t>/mL, p=0.002), or viral non-suppression (129.1 vs. 74.0 </a:t>
            </a:r>
            <a:r>
              <a:rPr lang="en-GB" sz="1800" noProof="0" dirty="0" err="1">
                <a:latin typeface="Arial" panose="020B0604020202020204" pitchFamily="34" charset="0"/>
                <a:cs typeface="Arial" panose="020B0604020202020204" pitchFamily="34" charset="0"/>
              </a:rPr>
              <a:t>pg</a:t>
            </a:r>
            <a:r>
              <a:rPr lang="en-GB" sz="1800" noProof="0" dirty="0">
                <a:latin typeface="Arial" panose="020B0604020202020204" pitchFamily="34" charset="0"/>
                <a:cs typeface="Arial" panose="020B0604020202020204" pitchFamily="34" charset="0"/>
              </a:rPr>
              <a:t>/mL, p=0.003).</a:t>
            </a:r>
          </a:p>
          <a:p>
            <a:pPr marL="285750" indent="-285750">
              <a:lnSpc>
                <a:spcPct val="160000"/>
              </a:lnSpc>
              <a:spcBef>
                <a:spcPts val="0"/>
              </a:spcBef>
              <a:buFont typeface="Wingdings" panose="05000000000000000000" pitchFamily="2" charset="2"/>
              <a:buChar char="q"/>
            </a:pPr>
            <a:r>
              <a:rPr lang="en-GB" sz="1800" noProof="0" dirty="0">
                <a:latin typeface="Arial" panose="020B0604020202020204" pitchFamily="34" charset="0"/>
                <a:cs typeface="Arial" panose="020B0604020202020204" pitchFamily="34" charset="0"/>
              </a:rPr>
              <a:t>No significant </a:t>
            </a:r>
            <a:r>
              <a:rPr lang="en-GB" sz="1800" dirty="0">
                <a:latin typeface="Arial" panose="020B0604020202020204" pitchFamily="34" charset="0"/>
                <a:cs typeface="Arial" panose="020B0604020202020204" pitchFamily="34" charset="0"/>
              </a:rPr>
              <a:t>difference was observed in median IL-18 levels between </a:t>
            </a:r>
            <a:r>
              <a:rPr lang="en-GB" sz="1800" noProof="0" dirty="0">
                <a:latin typeface="Arial" panose="020B0604020202020204" pitchFamily="34" charset="0"/>
                <a:cs typeface="Arial" panose="020B0604020202020204" pitchFamily="34" charset="0"/>
              </a:rPr>
              <a:t>YA-PHIV with metabolic syndrome and </a:t>
            </a:r>
            <a:r>
              <a:rPr lang="en-GB" sz="1800" dirty="0">
                <a:latin typeface="Arial" panose="020B0604020202020204" pitchFamily="34" charset="0"/>
                <a:cs typeface="Arial" panose="020B0604020202020204" pitchFamily="34" charset="0"/>
              </a:rPr>
              <a:t>those without </a:t>
            </a:r>
            <a:r>
              <a:rPr lang="en-GB" sz="1800" noProof="0" dirty="0">
                <a:latin typeface="Arial" panose="020B0604020202020204" pitchFamily="34" charset="0"/>
                <a:cs typeface="Arial" panose="020B0604020202020204" pitchFamily="34" charset="0"/>
              </a:rPr>
              <a:t>(106.7 vs. 80.6 </a:t>
            </a:r>
            <a:r>
              <a:rPr lang="en-GB" sz="1800" noProof="0" dirty="0" err="1">
                <a:latin typeface="Arial" panose="020B0604020202020204" pitchFamily="34" charset="0"/>
                <a:cs typeface="Arial" panose="020B0604020202020204" pitchFamily="34" charset="0"/>
              </a:rPr>
              <a:t>pg</a:t>
            </a:r>
            <a:r>
              <a:rPr lang="en-GB" sz="1800" noProof="0" dirty="0">
                <a:latin typeface="Arial" panose="020B0604020202020204" pitchFamily="34" charset="0"/>
                <a:cs typeface="Arial" panose="020B0604020202020204" pitchFamily="34" charset="0"/>
              </a:rPr>
              <a:t>/mL, p=0.31). </a:t>
            </a:r>
          </a:p>
        </p:txBody>
      </p:sp>
      <p:sp>
        <p:nvSpPr>
          <p:cNvPr id="4" name="Title 3">
            <a:extLst>
              <a:ext uri="{FF2B5EF4-FFF2-40B4-BE49-F238E27FC236}">
                <a16:creationId xmlns:a16="http://schemas.microsoft.com/office/drawing/2014/main" id="{1381C041-17DA-9120-4B84-2584CD3ECB6C}"/>
              </a:ext>
            </a:extLst>
          </p:cNvPr>
          <p:cNvSpPr>
            <a:spLocks noGrp="1"/>
          </p:cNvSpPr>
          <p:nvPr>
            <p:ph type="title"/>
          </p:nvPr>
        </p:nvSpPr>
        <p:spPr>
          <a:xfrm>
            <a:off x="2538250" y="445003"/>
            <a:ext cx="7436491" cy="659409"/>
          </a:xfrm>
        </p:spPr>
        <p:txBody>
          <a:bodyPr>
            <a:normAutofit/>
          </a:bodyPr>
          <a:lstStyle/>
          <a:p>
            <a:pPr algn="ctr"/>
            <a:r>
              <a:rPr lang="en-GB" sz="4000" noProof="0" dirty="0"/>
              <a:t>Results (3)</a:t>
            </a:r>
            <a:endParaRPr lang="en-GB" sz="4000" dirty="0"/>
          </a:p>
        </p:txBody>
      </p:sp>
      <p:pic>
        <p:nvPicPr>
          <p:cNvPr id="6" name="Picture 5">
            <a:extLst>
              <a:ext uri="{FF2B5EF4-FFF2-40B4-BE49-F238E27FC236}">
                <a16:creationId xmlns:a16="http://schemas.microsoft.com/office/drawing/2014/main" id="{ABF6C8D0-0D0D-A6EF-0BD2-7BB53058EB54}"/>
              </a:ext>
            </a:extLst>
          </p:cNvPr>
          <p:cNvPicPr>
            <a:picLocks noChangeAspect="1"/>
          </p:cNvPicPr>
          <p:nvPr/>
        </p:nvPicPr>
        <p:blipFill>
          <a:blip r:embed="rId3"/>
          <a:stretch>
            <a:fillRect/>
          </a:stretch>
        </p:blipFill>
        <p:spPr>
          <a:xfrm>
            <a:off x="255266" y="1564688"/>
            <a:ext cx="6843695" cy="4651055"/>
          </a:xfrm>
          <a:prstGeom prst="rect">
            <a:avLst/>
          </a:prstGeom>
          <a:ln>
            <a:solidFill>
              <a:schemeClr val="tx1"/>
            </a:solidFill>
          </a:ln>
        </p:spPr>
      </p:pic>
    </p:spTree>
    <p:extLst>
      <p:ext uri="{BB962C8B-B14F-4D97-AF65-F5344CB8AC3E}">
        <p14:creationId xmlns:p14="http://schemas.microsoft.com/office/powerpoint/2010/main" val="223937556"/>
      </p:ext>
    </p:extLst>
  </p:cSld>
  <p:clrMapOvr>
    <a:masterClrMapping/>
  </p:clrMapOvr>
</p:sld>
</file>

<file path=ppt/theme/theme1.xml><?xml version="1.0" encoding="utf-8"?>
<a:theme xmlns:a="http://schemas.openxmlformats.org/drawingml/2006/main" name="IAS2023">
  <a:themeElements>
    <a:clrScheme name="AIDS 2024">
      <a:dk1>
        <a:srgbClr val="000000"/>
      </a:dk1>
      <a:lt1>
        <a:srgbClr val="FFFFFF"/>
      </a:lt1>
      <a:dk2>
        <a:srgbClr val="E0001B"/>
      </a:dk2>
      <a:lt2>
        <a:srgbClr val="FFFFFF"/>
      </a:lt2>
      <a:accent1>
        <a:srgbClr val="2C90CF"/>
      </a:accent1>
      <a:accent2>
        <a:srgbClr val="F9B300"/>
      </a:accent2>
      <a:accent3>
        <a:srgbClr val="E0001B"/>
      </a:accent3>
      <a:accent4>
        <a:srgbClr val="8A3FFC"/>
      </a:accent4>
      <a:accent5>
        <a:srgbClr val="08BDBA"/>
      </a:accent5>
      <a:accent6>
        <a:srgbClr val="FF8D00"/>
      </a:accent6>
      <a:hlink>
        <a:srgbClr val="E0001B"/>
      </a:hlink>
      <a:folHlink>
        <a:srgbClr val="E0001B"/>
      </a:folHlink>
    </a:clrScheme>
    <a:fontScheme name="IAS Verdana">
      <a:majorFont>
        <a:latin typeface="Verdana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wrap="square" lIns="288000" tIns="288000" rIns="288000" bIns="288000" rtlCol="0" anchor="t"/>
      <a:lstStyle>
        <a:defPPr algn="l">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IDS-2024-Speaker-Oral-Abstract-template_Verdana.pptx" id="{D9B97BF0-DB50-F745-BF0F-0D1A065B25FE}" vid="{B43CC7F5-5CDE-164C-97FD-C0B942123F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AIDS-2024-Speaker-Oral-Abstract-template_Verdana</Template>
  <TotalTime>1464</TotalTime>
  <Words>1847</Words>
  <Application>Microsoft Office PowerPoint</Application>
  <PresentationFormat>Widescreen</PresentationFormat>
  <Paragraphs>101</Paragraphs>
  <Slides>13</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Aptos</vt:lpstr>
      <vt:lpstr>Arial</vt:lpstr>
      <vt:lpstr>Calibri</vt:lpstr>
      <vt:lpstr>Courier New</vt:lpstr>
      <vt:lpstr>IAS Ribbon Sans Bold</vt:lpstr>
      <vt:lpstr>IAS Ribbon Sans Regular</vt:lpstr>
      <vt:lpstr>Times New Roman</vt:lpstr>
      <vt:lpstr>Verdana</vt:lpstr>
      <vt:lpstr>Verdana Bold</vt:lpstr>
      <vt:lpstr>Wingdings</vt:lpstr>
      <vt:lpstr>IAS2023</vt:lpstr>
      <vt:lpstr>Increased biomarkers of cardiovascular disease in a long-term survivor cohort of young adults living with perinatal HIV with virologic non-suppression or metabolic syndrome </vt:lpstr>
      <vt:lpstr>Summary</vt:lpstr>
      <vt:lpstr>Background</vt:lpstr>
      <vt:lpstr>Objectives</vt:lpstr>
      <vt:lpstr>Methods (1)</vt:lpstr>
      <vt:lpstr>Methods (2)</vt:lpstr>
      <vt:lpstr>Results (1)</vt:lpstr>
      <vt:lpstr>Results (2)</vt:lpstr>
      <vt:lpstr>Results (3)</vt:lpstr>
      <vt:lpstr>Results (4)</vt:lpstr>
      <vt:lpstr>Discussion</vt:lpstr>
      <vt:lpstr>Conclusions</vt:lpstr>
      <vt:lpstr>Acknowledgement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words we use matter in the response to HIV</dc:title>
  <dc:creator>LINDA AURPIBUL</dc:creator>
  <cp:lastModifiedBy>Preview 5 Rack 2</cp:lastModifiedBy>
  <cp:revision>14</cp:revision>
  <dcterms:created xsi:type="dcterms:W3CDTF">2024-05-18T06:52:53Z</dcterms:created>
  <dcterms:modified xsi:type="dcterms:W3CDTF">2024-07-18T12:28:57Z</dcterms:modified>
</cp:coreProperties>
</file>