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VMwo72xJLG2MhESrXKmkBJPKy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Dorward" initials="" lastIdx="10" clrIdx="0"/>
  <p:cmAuthor id="1" name="Rose Nyirenda"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6-25T20:44:12.354" idx="1">
    <p:pos x="2354" y="907"/>
    <p:text>So great!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7-10T09:56:03.850" idx="2">
    <p:pos x="2385" y="935"/>
    <p:text>CAB layered on these existing services?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s"/>
      </p:ext>
    </p:extLst>
  </p:cm>
  <p:cm authorId="1" dt="2024-07-10T09:56:03.850" idx="1">
    <p:pos x="2385" y="935"/>
    <p:text>yes</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A06RI4"/>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4-07-10T16:05:03.436" idx="3">
    <p:pos x="2593" y="1321"/>
    <p:text>Be careful about drawing conclusions too early.  Is the theme here that data thus far is showing that injectable PrEP is increasing uptake and adherence?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k"/>
      </p:ext>
    </p:extLst>
  </p:cm>
  <p:cm authorId="1" dt="2024-07-10T16:05:03.436" idx="2">
    <p:pos x="2593" y="1321"/>
    <p:text>The slide is showing preliminary results from the formative study. These are themes from provider and client  preferences and values, and NOT necessarily that injectable PrEP is increasing uptake and adherence..</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Xk"/>
      </p:ext>
    </p:extLst>
  </p:cm>
  <p:cm authorId="0" dt="2024-07-10T16:05:44.613" idx="4">
    <p:pos x="2593" y="1421"/>
    <p:text>No edits needed, just want to note appreciation for use of DICs.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o"/>
      </p:ext>
    </p:extLst>
  </p:cm>
  <p:cm authorId="1" dt="2024-07-10T16:05:44.613" idx="3">
    <p:pos x="2593" y="1421"/>
    <p:text>Thanks</p:text>
    <p:extLst>
      <p:ext uri="{C676402C-5697-4E1C-873F-D02D1690AC5C}">
        <p15:threadingInfo xmlns:p15="http://schemas.microsoft.com/office/powerpoint/2012/main" timeZoneBias="0">
          <p15:parentCm authorId="0" idx="4"/>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X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4-06-25T20:41:10.993" idx="5">
    <p:pos x="2593" y="1321"/>
    <p:text>These are concerns from both providers and clients?  Consider clarifying this in the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g"/>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4-07-10T16:36:13.086" idx="6">
    <p:pos x="2593" y="995"/>
    <p:text>Does this still include use of eligibility screening tools?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0"/>
      </p:ext>
    </p:extLst>
  </p:cm>
  <p:cm authorId="1" dt="2024-07-10T16:36:13.086" idx="4">
    <p:pos x="2593" y="995"/>
    <p:text>No. Only a Job aid</p:text>
    <p:extLst>
      <p:ext uri="{C676402C-5697-4E1C-873F-D02D1690AC5C}">
        <p15:threadingInfo xmlns:p15="http://schemas.microsoft.com/office/powerpoint/2012/main" timeZoneBias="0">
          <p15:parentCm authorId="0" idx="6"/>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A06RJA"/>
      </p:ext>
    </p:extLst>
  </p:cm>
  <p:cm authorId="0" dt="2024-07-10T16:38:42.281" idx="7">
    <p:pos x="2593" y="1095"/>
    <p:text>Consider specifying the test utilized in this algorithm.</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4"/>
      </p:ext>
    </p:extLst>
  </p:cm>
  <p:cm authorId="1" dt="2024-07-10T16:38:42.281" idx="5">
    <p:pos x="2593" y="1095"/>
    <p:text>Specified</p:text>
    <p:extLst>
      <p:ext uri="{C676402C-5697-4E1C-873F-D02D1690AC5C}">
        <p15:threadingInfo xmlns:p15="http://schemas.microsoft.com/office/powerpoint/2012/main" timeZoneBias="0">
          <p15:parentCm authorId="0" idx="7"/>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YA"/>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4-07-10T16:41:52.710" idx="8">
    <p:pos x="2593" y="978"/>
    <p:text>Do these accommodate upcoming PrEP options (LEN, etc.) or just those currently available?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E8"/>
      </p:ext>
    </p:extLst>
  </p:cm>
  <p:cm authorId="1" dt="2024-07-10T16:41:52.710" idx="6">
    <p:pos x="2593" y="978"/>
    <p:text>No. Has only accommodated prevention tools approved  Government of Malawi. An Addendum is issued if a new tool is approved.</p:text>
    <p:extLst>
      <p:ext uri="{C676402C-5697-4E1C-873F-D02D1690AC5C}">
        <p15:threadingInfo xmlns:p15="http://schemas.microsoft.com/office/powerpoint/2012/main" timeZoneBias="0">
          <p15:parentCm authorId="0" idx="8"/>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YE"/>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24-07-10T16:44:03.910" idx="9">
    <p:pos x="2593" y="1161"/>
    <p:text>Is there any possibility this may change in the future?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FA"/>
      </p:ext>
    </p:extLst>
  </p:cm>
  <p:cm authorId="1" dt="2024-07-10T16:44:03.910" idx="7">
    <p:pos x="2593" y="1161"/>
    <p:text>Yes, by health professional regulatory bodies if evidence and safety have been demonstrated.</p:text>
    <p:extLst>
      <p:ext uri="{C676402C-5697-4E1C-873F-D02D1690AC5C}">
        <p15:threadingInfo xmlns:p15="http://schemas.microsoft.com/office/powerpoint/2012/main" timeZoneBias="0">
          <p15:parentCm authorId="0" idx="9"/>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YM"/>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24-07-10T16:44:58.564" idx="10">
    <p:pos x="2360" y="929"/>
    <p:text>Note comment on another slide previous re specifying testing algorithm in case you would prefer to outline the tests here instead.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TCO_FE"/>
      </p:ext>
    </p:extLst>
  </p:cm>
  <p:cm authorId="1" dt="2024-07-10T16:44:58.564" idx="8">
    <p:pos x="2360" y="929"/>
    <p:text>👍</p:text>
    <p:extLst>
      <p:ext uri="{C676402C-5697-4E1C-873F-D02D1690AC5C}">
        <p15:threadingInfo xmlns:p15="http://schemas.microsoft.com/office/powerpoint/2012/main" timeZoneBias="0">
          <p15:parentCm authorId="0" idx="10"/>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Br1hY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Charles will present</a:t>
            </a: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18"/>
          <p:cNvSpPr/>
          <p:nvPr/>
        </p:nvSpPr>
        <p:spPr>
          <a:xfrm>
            <a:off x="0" y="0"/>
            <a:ext cx="12192000" cy="1665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 name="Google Shape;15;p18"/>
          <p:cNvSpPr txBox="1">
            <a:spLocks noGrp="1"/>
          </p:cNvSpPr>
          <p:nvPr>
            <p:ph type="title"/>
          </p:nvPr>
        </p:nvSpPr>
        <p:spPr>
          <a:xfrm>
            <a:off x="4116391" y="1812056"/>
            <a:ext cx="7357341" cy="4296397"/>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
        <p:nvSpPr>
          <p:cNvPr id="17" name="Google Shape;17;p18"/>
          <p:cNvSpPr txBox="1">
            <a:spLocks noGrp="1"/>
          </p:cNvSpPr>
          <p:nvPr>
            <p:ph type="body" idx="1"/>
          </p:nvPr>
        </p:nvSpPr>
        <p:spPr>
          <a:xfrm>
            <a:off x="4116388" y="1162358"/>
            <a:ext cx="7357344" cy="4337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accent1"/>
              </a:buClr>
              <a:buSzPts val="2800"/>
              <a:buNone/>
              <a:defRPr sz="2800" b="1" i="0">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8"/>
          <p:cNvSpPr txBox="1">
            <a:spLocks noGrp="1"/>
          </p:cNvSpPr>
          <p:nvPr>
            <p:ph type="body" idx="2"/>
          </p:nvPr>
        </p:nvSpPr>
        <p:spPr>
          <a:xfrm>
            <a:off x="4116388" y="696043"/>
            <a:ext cx="7357344" cy="38519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8"/>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20" name="Google Shape;20;p18"/>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pic>
        <p:nvPicPr>
          <p:cNvPr id="21" name="Google Shape;21;p18"/>
          <p:cNvPicPr preferRelativeResize="0"/>
          <p:nvPr/>
        </p:nvPicPr>
        <p:blipFill rotWithShape="1">
          <a:blip r:embed="rId2">
            <a:alphaModFix/>
          </a:blip>
          <a:srcRect/>
          <a:stretch/>
        </p:blipFill>
        <p:spPr>
          <a:xfrm>
            <a:off x="247672" y="4060719"/>
            <a:ext cx="3553019" cy="2287762"/>
          </a:xfrm>
          <a:prstGeom prst="rect">
            <a:avLst/>
          </a:prstGeom>
          <a:noFill/>
          <a:ln>
            <a:noFill/>
          </a:ln>
        </p:spPr>
      </p:pic>
      <p:pic>
        <p:nvPicPr>
          <p:cNvPr id="22" name="Google Shape;22;p18"/>
          <p:cNvPicPr preferRelativeResize="0"/>
          <p:nvPr/>
        </p:nvPicPr>
        <p:blipFill rotWithShape="1">
          <a:blip r:embed="rId3">
            <a:alphaModFix/>
          </a:blip>
          <a:srcRect/>
          <a:stretch/>
        </p:blipFill>
        <p:spPr>
          <a:xfrm rot="10800000">
            <a:off x="0" y="0"/>
            <a:ext cx="3600000" cy="36000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Text 4">
  <p:cSld name="Content with Text 4">
    <p:spTree>
      <p:nvGrpSpPr>
        <p:cNvPr id="1" name="Shape 76"/>
        <p:cNvGrpSpPr/>
        <p:nvPr/>
      </p:nvGrpSpPr>
      <p:grpSpPr>
        <a:xfrm>
          <a:off x="0" y="0"/>
          <a:ext cx="0" cy="0"/>
          <a:chOff x="0" y="0"/>
          <a:chExt cx="0" cy="0"/>
        </a:xfrm>
      </p:grpSpPr>
      <p:sp>
        <p:nvSpPr>
          <p:cNvPr id="77" name="Google Shape;77;p27"/>
          <p:cNvSpPr txBox="1">
            <a:spLocks noGrp="1"/>
          </p:cNvSpPr>
          <p:nvPr>
            <p:ph type="body" idx="1"/>
          </p:nvPr>
        </p:nvSpPr>
        <p:spPr>
          <a:xfrm>
            <a:off x="8075613" y="2097089"/>
            <a:ext cx="3673478" cy="410369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7"/>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79" name="Google Shape;79;p27"/>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81" name="Google Shape;81;p27"/>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
        <p:nvSpPr>
          <p:cNvPr id="82" name="Google Shape;82;p27"/>
          <p:cNvSpPr txBox="1">
            <a:spLocks noGrp="1"/>
          </p:cNvSpPr>
          <p:nvPr>
            <p:ph type="body" idx="2"/>
          </p:nvPr>
        </p:nvSpPr>
        <p:spPr>
          <a:xfrm>
            <a:off x="442913" y="2097088"/>
            <a:ext cx="7200900"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ith Caption 2">
  <p:cSld name="Image with Caption 2">
    <p:spTree>
      <p:nvGrpSpPr>
        <p:cNvPr id="1" name="Shape 83"/>
        <p:cNvGrpSpPr/>
        <p:nvPr/>
      </p:nvGrpSpPr>
      <p:grpSpPr>
        <a:xfrm>
          <a:off x="0" y="0"/>
          <a:ext cx="0" cy="0"/>
          <a:chOff x="0" y="0"/>
          <a:chExt cx="0" cy="0"/>
        </a:xfrm>
      </p:grpSpPr>
      <p:sp>
        <p:nvSpPr>
          <p:cNvPr id="84" name="Google Shape;84;p28"/>
          <p:cNvSpPr txBox="1">
            <a:spLocks noGrp="1"/>
          </p:cNvSpPr>
          <p:nvPr>
            <p:ph type="body" idx="1"/>
          </p:nvPr>
        </p:nvSpPr>
        <p:spPr>
          <a:xfrm>
            <a:off x="442915" y="3256767"/>
            <a:ext cx="5437188" cy="294400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title"/>
          </p:nvPr>
        </p:nvSpPr>
        <p:spPr>
          <a:xfrm>
            <a:off x="442913" y="1665294"/>
            <a:ext cx="5437187" cy="14286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87" name="Google Shape;87;p28"/>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88" name="Google Shape;88;p28"/>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pic>
        <p:nvPicPr>
          <p:cNvPr id="89" name="Google Shape;89;p28"/>
          <p:cNvPicPr preferRelativeResize="0"/>
          <p:nvPr/>
        </p:nvPicPr>
        <p:blipFill rotWithShape="1">
          <a:blip r:embed="rId2">
            <a:alphaModFix/>
          </a:blip>
          <a:srcRect/>
          <a:stretch/>
        </p:blipFill>
        <p:spPr>
          <a:xfrm rot="10800000">
            <a:off x="7620000" y="0"/>
            <a:ext cx="4572000" cy="6858000"/>
          </a:xfrm>
          <a:prstGeom prst="rect">
            <a:avLst/>
          </a:prstGeom>
          <a:noFill/>
          <a:ln>
            <a:noFill/>
          </a:ln>
        </p:spPr>
      </p:pic>
      <p:sp>
        <p:nvSpPr>
          <p:cNvPr id="90" name="Google Shape;90;p28"/>
          <p:cNvSpPr>
            <a:spLocks noGrp="1"/>
          </p:cNvSpPr>
          <p:nvPr>
            <p:ph type="pic" idx="2"/>
          </p:nvPr>
        </p:nvSpPr>
        <p:spPr>
          <a:xfrm>
            <a:off x="6310800" y="1137600"/>
            <a:ext cx="4734000" cy="4579200"/>
          </a:xfrm>
          <a:prstGeom prst="rect">
            <a:avLst/>
          </a:prstGeom>
          <a:solidFill>
            <a:schemeClr val="accen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Content - Pattern 2">
  <p:cSld name="Image and Content - Pattern 2">
    <p:spTree>
      <p:nvGrpSpPr>
        <p:cNvPr id="1" name="Shape 91"/>
        <p:cNvGrpSpPr/>
        <p:nvPr/>
      </p:nvGrpSpPr>
      <p:grpSpPr>
        <a:xfrm>
          <a:off x="0" y="0"/>
          <a:ext cx="0" cy="0"/>
          <a:chOff x="0" y="0"/>
          <a:chExt cx="0" cy="0"/>
        </a:xfrm>
      </p:grpSpPr>
      <p:sp>
        <p:nvSpPr>
          <p:cNvPr id="92" name="Google Shape;92;p29"/>
          <p:cNvSpPr txBox="1">
            <a:spLocks noGrp="1"/>
          </p:cNvSpPr>
          <p:nvPr>
            <p:ph type="body" idx="1"/>
          </p:nvPr>
        </p:nvSpPr>
        <p:spPr>
          <a:xfrm>
            <a:off x="6311903" y="2097091"/>
            <a:ext cx="5437188"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95" name="Google Shape;95;p29"/>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pic>
        <p:nvPicPr>
          <p:cNvPr id="96" name="Google Shape;96;p29"/>
          <p:cNvPicPr preferRelativeResize="0"/>
          <p:nvPr/>
        </p:nvPicPr>
        <p:blipFill rotWithShape="1">
          <a:blip r:embed="rId2">
            <a:alphaModFix/>
          </a:blip>
          <a:srcRect/>
          <a:stretch/>
        </p:blipFill>
        <p:spPr>
          <a:xfrm rot="10800000">
            <a:off x="0" y="2097090"/>
            <a:ext cx="3570682" cy="4760909"/>
          </a:xfrm>
          <a:prstGeom prst="rect">
            <a:avLst/>
          </a:prstGeom>
          <a:noFill/>
          <a:ln>
            <a:noFill/>
          </a:ln>
        </p:spPr>
      </p:pic>
      <p:sp>
        <p:nvSpPr>
          <p:cNvPr id="97" name="Google Shape;97;p29"/>
          <p:cNvSpPr>
            <a:spLocks noGrp="1"/>
          </p:cNvSpPr>
          <p:nvPr>
            <p:ph type="pic" idx="2"/>
          </p:nvPr>
        </p:nvSpPr>
        <p:spPr>
          <a:xfrm>
            <a:off x="1188719" y="2098800"/>
            <a:ext cx="4690800" cy="3571200"/>
          </a:xfrm>
          <a:prstGeom prst="rect">
            <a:avLst/>
          </a:prstGeom>
          <a:solidFill>
            <a:schemeClr val="accen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98"/>
        <p:cNvGrpSpPr/>
        <p:nvPr/>
      </p:nvGrpSpPr>
      <p:grpSpPr>
        <a:xfrm>
          <a:off x="0" y="0"/>
          <a:ext cx="0" cy="0"/>
          <a:chOff x="0" y="0"/>
          <a:chExt cx="0" cy="0"/>
        </a:xfrm>
      </p:grpSpPr>
      <p:sp>
        <p:nvSpPr>
          <p:cNvPr id="99" name="Google Shape;99;p30"/>
          <p:cNvSpPr txBox="1">
            <a:spLocks noGrp="1"/>
          </p:cNvSpPr>
          <p:nvPr>
            <p:ph type="body" idx="1"/>
          </p:nvPr>
        </p:nvSpPr>
        <p:spPr>
          <a:xfrm>
            <a:off x="442913" y="2097089"/>
            <a:ext cx="5437187" cy="41036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0"/>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0"/>
          <p:cNvSpPr>
            <a:spLocks noGrp="1"/>
          </p:cNvSpPr>
          <p:nvPr>
            <p:ph type="pic" idx="2"/>
          </p:nvPr>
        </p:nvSpPr>
        <p:spPr>
          <a:xfrm>
            <a:off x="6311903" y="2097091"/>
            <a:ext cx="5437188" cy="4103687"/>
          </a:xfrm>
          <a:prstGeom prst="rect">
            <a:avLst/>
          </a:prstGeom>
          <a:solidFill>
            <a:schemeClr val="accent2"/>
          </a:solidFill>
          <a:ln>
            <a:noFill/>
          </a:ln>
        </p:spPr>
      </p:sp>
      <p:sp>
        <p:nvSpPr>
          <p:cNvPr id="102" name="Google Shape;102;p30"/>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103" name="Google Shape;103;p30"/>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104" name="Google Shape;104;p30"/>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9"/>
          <p:cNvSpPr txBox="1">
            <a:spLocks noGrp="1"/>
          </p:cNvSpPr>
          <p:nvPr>
            <p:ph type="body" idx="1"/>
          </p:nvPr>
        </p:nvSpPr>
        <p:spPr>
          <a:xfrm>
            <a:off x="4116388" y="2097091"/>
            <a:ext cx="7632704"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Font typeface="Courier New"/>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9"/>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26" name="Google Shape;26;p19"/>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27" name="Google Shape;27;p19"/>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9"/>
          <p:cNvPicPr preferRelativeResize="0"/>
          <p:nvPr/>
        </p:nvPicPr>
        <p:blipFill rotWithShape="1">
          <a:blip r:embed="rId2">
            <a:alphaModFix/>
          </a:blip>
          <a:srcRect/>
          <a:stretch/>
        </p:blipFill>
        <p:spPr>
          <a:xfrm>
            <a:off x="0" y="2058000"/>
            <a:ext cx="3600000" cy="480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9"/>
        <p:cNvGrpSpPr/>
        <p:nvPr/>
      </p:nvGrpSpPr>
      <p:grpSpPr>
        <a:xfrm>
          <a:off x="0" y="0"/>
          <a:ext cx="0" cy="0"/>
          <a:chOff x="0" y="0"/>
          <a:chExt cx="0" cy="0"/>
        </a:xfrm>
      </p:grpSpPr>
      <p:sp>
        <p:nvSpPr>
          <p:cNvPr id="30" name="Google Shape;30;p20"/>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100000"/>
              </a:lnSpc>
              <a:spcBef>
                <a:spcPts val="1000"/>
              </a:spcBef>
              <a:spcAft>
                <a:spcPts val="0"/>
              </a:spcAft>
              <a:buClr>
                <a:schemeClr val="dk1"/>
              </a:buClr>
              <a:buSzPts val="2400"/>
              <a:buNone/>
              <a:defRPr sz="24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2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33" name="Google Shape;33;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34" name="Google Shape;34;p2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116391" y="441325"/>
            <a:ext cx="7632700" cy="575945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
        <p:nvSpPr>
          <p:cNvPr id="38" name="Google Shape;38;p21"/>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39" name="Google Shape;39;p21"/>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pic>
        <p:nvPicPr>
          <p:cNvPr id="40" name="Google Shape;40;p21"/>
          <p:cNvPicPr preferRelativeResize="0"/>
          <p:nvPr/>
        </p:nvPicPr>
        <p:blipFill rotWithShape="1">
          <a:blip r:embed="rId2">
            <a:alphaModFix/>
          </a:blip>
          <a:srcRect/>
          <a:stretch/>
        </p:blipFill>
        <p:spPr>
          <a:xfrm>
            <a:off x="0" y="2058000"/>
            <a:ext cx="3600000" cy="480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
        <p:cNvGrpSpPr/>
        <p:nvPr/>
      </p:nvGrpSpPr>
      <p:grpSpPr>
        <a:xfrm>
          <a:off x="0" y="0"/>
          <a:ext cx="0" cy="0"/>
          <a:chOff x="0" y="0"/>
          <a:chExt cx="0" cy="0"/>
        </a:xfrm>
      </p:grpSpPr>
      <p:sp>
        <p:nvSpPr>
          <p:cNvPr id="42" name="Google Shape;42;p22"/>
          <p:cNvSpPr/>
          <p:nvPr/>
        </p:nvSpPr>
        <p:spPr>
          <a:xfrm>
            <a:off x="0" y="0"/>
            <a:ext cx="12192000" cy="1665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3" name="Google Shape;43;p22"/>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44" name="Google Shape;44;p22"/>
          <p:cNvSpPr txBox="1">
            <a:spLocks noGrp="1"/>
          </p:cNvSpPr>
          <p:nvPr>
            <p:ph type="title"/>
          </p:nvPr>
        </p:nvSpPr>
        <p:spPr>
          <a:xfrm>
            <a:off x="442913" y="441325"/>
            <a:ext cx="8891914"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46" name="Google Shape;46;p22"/>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pic>
        <p:nvPicPr>
          <p:cNvPr id="47" name="Google Shape;47;p22"/>
          <p:cNvPicPr preferRelativeResize="0"/>
          <p:nvPr/>
        </p:nvPicPr>
        <p:blipFill rotWithShape="1">
          <a:blip r:embed="rId2">
            <a:alphaModFix/>
          </a:blip>
          <a:srcRect/>
          <a:stretch/>
        </p:blipFill>
        <p:spPr>
          <a:xfrm>
            <a:off x="9886641" y="207065"/>
            <a:ext cx="2048330" cy="13189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23"/>
          <p:cNvSpPr txBox="1">
            <a:spLocks noGrp="1"/>
          </p:cNvSpPr>
          <p:nvPr>
            <p:ph type="body" idx="1"/>
          </p:nvPr>
        </p:nvSpPr>
        <p:spPr>
          <a:xfrm>
            <a:off x="442913" y="2097089"/>
            <a:ext cx="5437187" cy="41036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body" idx="2"/>
          </p:nvPr>
        </p:nvSpPr>
        <p:spPr>
          <a:xfrm>
            <a:off x="6311903" y="2097091"/>
            <a:ext cx="5437188"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52" name="Google Shape;52;p23"/>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54" name="Google Shape;54;p23"/>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Text">
  <p:cSld name="Content with Text">
    <p:spTree>
      <p:nvGrpSpPr>
        <p:cNvPr id="1" name="Shape 55"/>
        <p:cNvGrpSpPr/>
        <p:nvPr/>
      </p:nvGrpSpPr>
      <p:grpSpPr>
        <a:xfrm>
          <a:off x="0" y="0"/>
          <a:ext cx="0" cy="0"/>
          <a:chOff x="0" y="0"/>
          <a:chExt cx="0" cy="0"/>
        </a:xfrm>
      </p:grpSpPr>
      <p:sp>
        <p:nvSpPr>
          <p:cNvPr id="56" name="Google Shape;56;p24"/>
          <p:cNvSpPr txBox="1">
            <a:spLocks noGrp="1"/>
          </p:cNvSpPr>
          <p:nvPr>
            <p:ph type="body" idx="1"/>
          </p:nvPr>
        </p:nvSpPr>
        <p:spPr>
          <a:xfrm>
            <a:off x="442915" y="3256767"/>
            <a:ext cx="5437188" cy="294400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4"/>
          <p:cNvSpPr txBox="1">
            <a:spLocks noGrp="1"/>
          </p:cNvSpPr>
          <p:nvPr>
            <p:ph type="body" idx="2"/>
          </p:nvPr>
        </p:nvSpPr>
        <p:spPr>
          <a:xfrm>
            <a:off x="6311903" y="441325"/>
            <a:ext cx="5437188" cy="57594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4"/>
          <p:cNvSpPr txBox="1">
            <a:spLocks noGrp="1"/>
          </p:cNvSpPr>
          <p:nvPr>
            <p:ph type="title"/>
          </p:nvPr>
        </p:nvSpPr>
        <p:spPr>
          <a:xfrm>
            <a:off x="442913" y="1665294"/>
            <a:ext cx="5437187" cy="14286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60" name="Google Shape;60;p24"/>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61" name="Google Shape;61;p24"/>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Text 2">
  <p:cSld name="Content with Text 2">
    <p:spTree>
      <p:nvGrpSpPr>
        <p:cNvPr id="1" name="Shape 62"/>
        <p:cNvGrpSpPr/>
        <p:nvPr/>
      </p:nvGrpSpPr>
      <p:grpSpPr>
        <a:xfrm>
          <a:off x="0" y="0"/>
          <a:ext cx="0" cy="0"/>
          <a:chOff x="0" y="0"/>
          <a:chExt cx="0" cy="0"/>
        </a:xfrm>
      </p:grpSpPr>
      <p:sp>
        <p:nvSpPr>
          <p:cNvPr id="63" name="Google Shape;63;p25"/>
          <p:cNvSpPr txBox="1">
            <a:spLocks noGrp="1"/>
          </p:cNvSpPr>
          <p:nvPr>
            <p:ph type="body" idx="1"/>
          </p:nvPr>
        </p:nvSpPr>
        <p:spPr>
          <a:xfrm>
            <a:off x="4116388" y="2097089"/>
            <a:ext cx="7632703" cy="410369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65" name="Google Shape;65;p25"/>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67" name="Google Shape;67;p25"/>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
        <p:nvSpPr>
          <p:cNvPr id="68" name="Google Shape;68;p25"/>
          <p:cNvSpPr txBox="1">
            <a:spLocks noGrp="1"/>
          </p:cNvSpPr>
          <p:nvPr>
            <p:ph type="body" idx="2"/>
          </p:nvPr>
        </p:nvSpPr>
        <p:spPr>
          <a:xfrm>
            <a:off x="442913" y="2097088"/>
            <a:ext cx="3368799"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Text 3">
  <p:cSld name="Content with Text 3">
    <p:spTree>
      <p:nvGrpSpPr>
        <p:cNvPr id="1" name="Shape 69"/>
        <p:cNvGrpSpPr/>
        <p:nvPr/>
      </p:nvGrpSpPr>
      <p:grpSpPr>
        <a:xfrm>
          <a:off x="0" y="0"/>
          <a:ext cx="0" cy="0"/>
          <a:chOff x="0" y="0"/>
          <a:chExt cx="0" cy="0"/>
        </a:xfrm>
      </p:grpSpPr>
      <p:sp>
        <p:nvSpPr>
          <p:cNvPr id="70" name="Google Shape;70;p26"/>
          <p:cNvSpPr txBox="1">
            <a:spLocks noGrp="1"/>
          </p:cNvSpPr>
          <p:nvPr>
            <p:ph type="body" idx="1"/>
          </p:nvPr>
        </p:nvSpPr>
        <p:spPr>
          <a:xfrm>
            <a:off x="6311900" y="2097089"/>
            <a:ext cx="5437191" cy="410369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22 – 26 July · Munich, Germany and virtual</a:t>
            </a:r>
            <a:endParaRPr sz="1400" b="0" i="0" u="none" strike="noStrike" cap="none">
              <a:solidFill>
                <a:srgbClr val="000000"/>
              </a:solidFill>
              <a:latin typeface="Arial"/>
              <a:ea typeface="Arial"/>
              <a:cs typeface="Arial"/>
              <a:sym typeface="Arial"/>
            </a:endParaRPr>
          </a:p>
        </p:txBody>
      </p:sp>
      <p:sp>
        <p:nvSpPr>
          <p:cNvPr id="72" name="Google Shape;72;p26"/>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Verdana"/>
                <a:ea typeface="Verdana"/>
                <a:cs typeface="Verdana"/>
                <a:sym typeface="Verdana"/>
              </a:rPr>
              <a:t>aids2024.org</a:t>
            </a:r>
            <a:endParaRPr sz="1400" b="0" i="0" u="none" strike="noStrike" cap="none">
              <a:solidFill>
                <a:srgbClr val="000000"/>
              </a:solidFill>
              <a:latin typeface="Arial"/>
              <a:ea typeface="Arial"/>
              <a:cs typeface="Arial"/>
              <a:sym typeface="Arial"/>
            </a:endParaRPr>
          </a:p>
        </p:txBody>
      </p:sp>
      <p:sp>
        <p:nvSpPr>
          <p:cNvPr id="74" name="Google Shape;74;p26"/>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Verdana"/>
              <a:ea typeface="Verdana"/>
              <a:cs typeface="Verdana"/>
              <a:sym typeface="Verdana"/>
            </a:endParaRPr>
          </a:p>
        </p:txBody>
      </p:sp>
      <p:sp>
        <p:nvSpPr>
          <p:cNvPr id="75" name="Google Shape;75;p26"/>
          <p:cNvSpPr txBox="1">
            <a:spLocks noGrp="1"/>
          </p:cNvSpPr>
          <p:nvPr>
            <p:ph type="body" idx="2"/>
          </p:nvPr>
        </p:nvSpPr>
        <p:spPr>
          <a:xfrm>
            <a:off x="442913" y="2097088"/>
            <a:ext cx="5437187" cy="41036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6390" y="441326"/>
            <a:ext cx="7632692" cy="1223964"/>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2"/>
              </a:buClr>
              <a:buSzPts val="4400"/>
              <a:buFont typeface="Arial"/>
              <a:buNone/>
              <a:defRPr sz="4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42907" y="2097090"/>
            <a:ext cx="11306175" cy="4079872"/>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12" name="Google Shape;12;p17"/>
          <p:cNvPicPr preferRelativeResize="0"/>
          <p:nvPr/>
        </p:nvPicPr>
        <p:blipFill rotWithShape="1">
          <a:blip r:embed="rId15">
            <a:alphaModFix/>
          </a:blip>
          <a:srcRect/>
          <a:stretch/>
        </p:blipFill>
        <p:spPr>
          <a:xfrm>
            <a:off x="251232" y="207065"/>
            <a:ext cx="2048330" cy="13189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4116391" y="1812056"/>
            <a:ext cx="7357341" cy="429639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3600"/>
              <a:buFont typeface="Verdana"/>
              <a:buNone/>
            </a:pPr>
            <a:r>
              <a:rPr lang="en-GB" sz="3600" b="1">
                <a:latin typeface="Verdana"/>
                <a:ea typeface="Verdana"/>
                <a:cs typeface="Verdana"/>
                <a:sym typeface="Verdana"/>
              </a:rPr>
              <a:t>Malawi Path to Scale study and programmatic considerations that are guiding the country program</a:t>
            </a:r>
            <a:endParaRPr sz="3600">
              <a:latin typeface="Verdana"/>
              <a:ea typeface="Verdana"/>
              <a:cs typeface="Verdana"/>
              <a:sym typeface="Verdana"/>
            </a:endParaRPr>
          </a:p>
        </p:txBody>
      </p:sp>
      <p:sp>
        <p:nvSpPr>
          <p:cNvPr id="110" name="Google Shape;110;p1"/>
          <p:cNvSpPr txBox="1">
            <a:spLocks noGrp="1"/>
          </p:cNvSpPr>
          <p:nvPr>
            <p:ph type="body" idx="1"/>
          </p:nvPr>
        </p:nvSpPr>
        <p:spPr>
          <a:xfrm>
            <a:off x="4116388" y="1162358"/>
            <a:ext cx="7357344" cy="43379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None/>
            </a:pPr>
            <a:r>
              <a:rPr lang="en-GB" sz="2400" b="1" dirty="0">
                <a:latin typeface="Arial"/>
                <a:ea typeface="Arial"/>
                <a:cs typeface="Arial"/>
                <a:sym typeface="Arial"/>
              </a:rPr>
              <a:t>Welcome to the era of PrEP choice</a:t>
            </a:r>
            <a:endParaRPr sz="2400" dirty="0"/>
          </a:p>
        </p:txBody>
      </p:sp>
      <p:sp>
        <p:nvSpPr>
          <p:cNvPr id="111" name="Google Shape;111;p1"/>
          <p:cNvSpPr txBox="1">
            <a:spLocks noGrp="1"/>
          </p:cNvSpPr>
          <p:nvPr>
            <p:ph type="body" idx="2"/>
          </p:nvPr>
        </p:nvSpPr>
        <p:spPr>
          <a:xfrm>
            <a:off x="4116388" y="696043"/>
            <a:ext cx="7357344" cy="38519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2000"/>
              <a:buNone/>
            </a:pPr>
            <a:r>
              <a:rPr lang="en-GB" sz="1800" b="1" dirty="0"/>
              <a:t>Rose Nyirenda, Ministry of Health, Malawi</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body" idx="1"/>
          </p:nvPr>
        </p:nvSpPr>
        <p:spPr>
          <a:xfrm>
            <a:off x="4116388" y="1553497"/>
            <a:ext cx="7632704" cy="4647282"/>
          </a:xfrm>
          <a:prstGeom prst="rect">
            <a:avLst/>
          </a:prstGeom>
          <a:noFill/>
          <a:ln>
            <a:noFill/>
          </a:ln>
        </p:spPr>
        <p:txBody>
          <a:bodyPr spcFirstLastPara="1" wrap="square" lIns="0" tIns="0" rIns="0" bIns="0" anchor="t" anchorCtr="0">
            <a:normAutofit fontScale="92500" lnSpcReduction="10000"/>
          </a:bodyPr>
          <a:lstStyle/>
          <a:p>
            <a:pPr marL="342900" lvl="1" indent="-342900" algn="l" rtl="0">
              <a:lnSpc>
                <a:spcPct val="100000"/>
              </a:lnSpc>
              <a:spcBef>
                <a:spcPts val="0"/>
              </a:spcBef>
              <a:spcAft>
                <a:spcPts val="0"/>
              </a:spcAft>
              <a:buClr>
                <a:schemeClr val="dk1"/>
              </a:buClr>
              <a:buSzPct val="100000"/>
              <a:buChar char="•"/>
            </a:pPr>
            <a:r>
              <a:rPr lang="en-GB" sz="2200"/>
              <a:t>Training materials and other tools adapted for injectable PrEP (CAB-LA)</a:t>
            </a:r>
            <a:endParaRPr sz="2200"/>
          </a:p>
          <a:p>
            <a:pPr marL="342900" lvl="1" indent="-342900" algn="l" rtl="0">
              <a:lnSpc>
                <a:spcPct val="100000"/>
              </a:lnSpc>
              <a:spcBef>
                <a:spcPts val="1800"/>
              </a:spcBef>
              <a:spcAft>
                <a:spcPts val="0"/>
              </a:spcAft>
              <a:buClr>
                <a:schemeClr val="dk1"/>
              </a:buClr>
              <a:buSzPct val="100000"/>
              <a:buChar char="•"/>
            </a:pPr>
            <a:r>
              <a:rPr lang="en-GB" sz="2200"/>
              <a:t>Realistic case studies for application of theory</a:t>
            </a:r>
            <a:endParaRPr/>
          </a:p>
          <a:p>
            <a:pPr marL="342900" lvl="1" indent="-342900" algn="l" rtl="0">
              <a:lnSpc>
                <a:spcPct val="100000"/>
              </a:lnSpc>
              <a:spcBef>
                <a:spcPts val="1800"/>
              </a:spcBef>
              <a:spcAft>
                <a:spcPts val="0"/>
              </a:spcAft>
              <a:buClr>
                <a:schemeClr val="dk1"/>
              </a:buClr>
              <a:buSzPct val="100000"/>
              <a:buChar char="•"/>
            </a:pPr>
            <a:r>
              <a:rPr lang="en-GB" sz="2200"/>
              <a:t>Targeted education and counselling on injectable PrEP</a:t>
            </a:r>
            <a:endParaRPr sz="2200"/>
          </a:p>
          <a:p>
            <a:pPr marL="342900" lvl="1" indent="-342900" algn="l" rtl="0">
              <a:lnSpc>
                <a:spcPct val="100000"/>
              </a:lnSpc>
              <a:spcBef>
                <a:spcPts val="1800"/>
              </a:spcBef>
              <a:spcAft>
                <a:spcPts val="0"/>
              </a:spcAft>
              <a:buClr>
                <a:schemeClr val="dk1"/>
              </a:buClr>
              <a:buSzPct val="100000"/>
              <a:buChar char="•"/>
            </a:pPr>
            <a:r>
              <a:rPr lang="en-GB" sz="2200"/>
              <a:t>New PrEP clinic register and PrEP visit cards</a:t>
            </a:r>
            <a:endParaRPr/>
          </a:p>
          <a:p>
            <a:pPr marL="800100" lvl="2" indent="-342962" algn="l" rtl="0">
              <a:lnSpc>
                <a:spcPct val="100000"/>
              </a:lnSpc>
              <a:spcBef>
                <a:spcPts val="1800"/>
              </a:spcBef>
              <a:spcAft>
                <a:spcPts val="0"/>
              </a:spcAft>
              <a:buClr>
                <a:schemeClr val="dk1"/>
              </a:buClr>
              <a:buSzPct val="100000"/>
              <a:buChar char="•"/>
            </a:pPr>
            <a:r>
              <a:rPr lang="en-GB"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Accommodates</a:t>
            </a:r>
            <a:r>
              <a:rPr lang="en-GB" sz="1900"/>
              <a:t> continuous oral, ED oral, CAB-LA with/without oral bridge</a:t>
            </a:r>
            <a:endParaRPr/>
          </a:p>
          <a:p>
            <a:pPr marL="800100" lvl="2" indent="-342962" algn="l" rtl="0">
              <a:lnSpc>
                <a:spcPct val="100000"/>
              </a:lnSpc>
              <a:spcBef>
                <a:spcPts val="1800"/>
              </a:spcBef>
              <a:spcAft>
                <a:spcPts val="0"/>
              </a:spcAft>
              <a:buClr>
                <a:schemeClr val="dk1"/>
              </a:buClr>
              <a:buSzPct val="100000"/>
              <a:buChar char="•"/>
            </a:pPr>
            <a:r>
              <a:rPr lang="en-GB" sz="1900"/>
              <a:t>Customized for </a:t>
            </a:r>
            <a:r>
              <a:rPr lang="en-GB" sz="1900" i="1"/>
              <a:t>ScanForm®</a:t>
            </a:r>
            <a:r>
              <a:rPr lang="en-GB" sz="1900"/>
              <a:t> for easy digitizing of complete paper records from simple smartphone photo (already rolled out for testing services)</a:t>
            </a:r>
            <a:endParaRPr/>
          </a:p>
          <a:p>
            <a:pPr marL="800100" lvl="2" indent="-342962" algn="l" rtl="0">
              <a:lnSpc>
                <a:spcPct val="100000"/>
              </a:lnSpc>
              <a:spcBef>
                <a:spcPts val="1800"/>
              </a:spcBef>
              <a:spcAft>
                <a:spcPts val="0"/>
              </a:spcAft>
              <a:buClr>
                <a:schemeClr val="dk1"/>
              </a:buClr>
              <a:buSzPct val="100000"/>
              <a:buChar char="•"/>
            </a:pPr>
            <a:r>
              <a:rPr lang="en-GB" sz="1900"/>
              <a:t>Individually linked to </a:t>
            </a:r>
            <a:r>
              <a:rPr lang="en-GB" sz="1900" i="1"/>
              <a:t>ScanForm®</a:t>
            </a:r>
            <a:r>
              <a:rPr lang="en-GB" sz="1900"/>
              <a:t> testing records (HIV, syphilis, hep B) and STI clinic register (under development)</a:t>
            </a:r>
            <a:endParaRPr sz="2400"/>
          </a:p>
        </p:txBody>
      </p:sp>
      <p:sp>
        <p:nvSpPr>
          <p:cNvPr id="185" name="Google Shape;185;p10"/>
          <p:cNvSpPr txBox="1">
            <a:spLocks noGrp="1"/>
          </p:cNvSpPr>
          <p:nvPr>
            <p:ph type="title"/>
          </p:nvPr>
        </p:nvSpPr>
        <p:spPr>
          <a:xfrm>
            <a:off x="4116388" y="368987"/>
            <a:ext cx="7632704" cy="81376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200"/>
              <a:buFont typeface="Arial"/>
              <a:buNone/>
            </a:pPr>
            <a:r>
              <a:rPr lang="en-GB" sz="3200"/>
              <a:t>Programmatic Preparations</a:t>
            </a:r>
            <a:br>
              <a:rPr lang="en-GB" sz="3200"/>
            </a:br>
            <a:r>
              <a:rPr lang="en-GB" sz="2400" b="0">
                <a:latin typeface="Verdana"/>
                <a:ea typeface="Verdana"/>
                <a:cs typeface="Verdana"/>
                <a:sym typeface="Verdana"/>
              </a:rPr>
              <a:t>2. Training materials, job aids, M&amp;E tools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body" idx="1"/>
          </p:nvPr>
        </p:nvSpPr>
        <p:spPr>
          <a:xfrm>
            <a:off x="4116388" y="1843313"/>
            <a:ext cx="7632704" cy="4272587"/>
          </a:xfrm>
          <a:prstGeom prst="rect">
            <a:avLst/>
          </a:prstGeom>
          <a:noFill/>
          <a:ln>
            <a:noFill/>
          </a:ln>
        </p:spPr>
        <p:txBody>
          <a:bodyPr spcFirstLastPara="1" wrap="square" lIns="0" tIns="0" rIns="0" bIns="0" anchor="t" anchorCtr="0">
            <a:normAutofit/>
          </a:bodyPr>
          <a:lstStyle/>
          <a:p>
            <a:pPr marL="342900" lvl="0" indent="-342900" algn="l" rtl="0">
              <a:lnSpc>
                <a:spcPct val="100000"/>
              </a:lnSpc>
              <a:spcBef>
                <a:spcPts val="0"/>
              </a:spcBef>
              <a:spcAft>
                <a:spcPts val="0"/>
              </a:spcAft>
              <a:buClr>
                <a:schemeClr val="dk1"/>
              </a:buClr>
              <a:buSzPts val="2400"/>
              <a:buFont typeface="Arial"/>
              <a:buChar char="•"/>
            </a:pPr>
            <a:r>
              <a:rPr lang="en-GB" sz="2400"/>
              <a:t>Certified and experienced oral PrEP providers selected for new guideline training</a:t>
            </a:r>
            <a:endParaRPr/>
          </a:p>
          <a:p>
            <a:pPr marL="1028700" lvl="1" indent="-342900" algn="l" rtl="0">
              <a:lnSpc>
                <a:spcPct val="100000"/>
              </a:lnSpc>
              <a:spcBef>
                <a:spcPts val="2400"/>
              </a:spcBef>
              <a:spcAft>
                <a:spcPts val="0"/>
              </a:spcAft>
              <a:buClr>
                <a:schemeClr val="dk1"/>
              </a:buClr>
              <a:buSzPts val="2200"/>
              <a:buChar char="•"/>
            </a:pPr>
            <a:r>
              <a:rPr lang="en-GB"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Only certified state registered  and enrolled nurses, medical officers and clinical officers can prescribe injectable PrEP</a:t>
            </a:r>
            <a:endParaRPr/>
          </a:p>
          <a:p>
            <a:pPr marL="342900" lvl="0" indent="-342900" algn="l" rtl="0">
              <a:lnSpc>
                <a:spcPct val="100000"/>
              </a:lnSpc>
              <a:spcBef>
                <a:spcPts val="2400"/>
              </a:spcBef>
              <a:spcAft>
                <a:spcPts val="0"/>
              </a:spcAft>
              <a:buClr>
                <a:schemeClr val="dk1"/>
              </a:buClr>
              <a:buSzPts val="2400"/>
              <a:buFont typeface="Arial"/>
              <a:buChar char="•"/>
            </a:pPr>
            <a:r>
              <a:rPr lang="en-GB" sz="2400"/>
              <a:t>Training supported by on site mentorship including digital tools</a:t>
            </a:r>
            <a:endParaRPr/>
          </a:p>
        </p:txBody>
      </p:sp>
      <p:sp>
        <p:nvSpPr>
          <p:cNvPr id="191" name="Google Shape;191;p11"/>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0001B"/>
              </a:buClr>
              <a:buSzPts val="3200"/>
              <a:buFont typeface="Arial"/>
              <a:buNone/>
            </a:pPr>
            <a:r>
              <a:rPr lang="en-GB" sz="3200" b="1" i="0" u="none" strike="noStrike" cap="none">
                <a:solidFill>
                  <a:srgbClr val="E0001B"/>
                </a:solidFill>
                <a:latin typeface="Arial"/>
                <a:ea typeface="Arial"/>
                <a:cs typeface="Arial"/>
                <a:sym typeface="Arial"/>
              </a:rPr>
              <a:t>Programmatic Preparations</a:t>
            </a:r>
            <a:br>
              <a:rPr lang="en-GB" sz="3200" b="1" i="0" u="none" strike="noStrike" cap="none">
                <a:solidFill>
                  <a:srgbClr val="E0001B"/>
                </a:solidFill>
                <a:latin typeface="Arial"/>
                <a:ea typeface="Arial"/>
                <a:cs typeface="Arial"/>
                <a:sym typeface="Arial"/>
              </a:rPr>
            </a:br>
            <a:r>
              <a:rPr lang="en-GB" sz="2400" b="0" i="0" u="none" strike="noStrike" cap="none">
                <a:solidFill>
                  <a:srgbClr val="E0001B"/>
                </a:solidFill>
                <a:latin typeface="Verdana"/>
                <a:ea typeface="Verdana"/>
                <a:cs typeface="Verdana"/>
                <a:sym typeface="Verdana"/>
              </a:rPr>
              <a:t>3. Service provider training</a:t>
            </a:r>
            <a:endParaRPr b="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body" idx="1"/>
          </p:nvPr>
        </p:nvSpPr>
        <p:spPr>
          <a:xfrm>
            <a:off x="3747052" y="1474839"/>
            <a:ext cx="8002040" cy="4725940"/>
          </a:xfrm>
          <a:prstGeom prst="rect">
            <a:avLst/>
          </a:prstGeom>
          <a:noFill/>
          <a:ln>
            <a:noFill/>
          </a:ln>
        </p:spPr>
        <p:txBody>
          <a:bodyPr spcFirstLastPara="1" wrap="square" lIns="0" tIns="0" rIns="0" bIns="0" anchor="t" anchorCtr="0">
            <a:normAutofit fontScale="85000" lnSpcReduction="20000"/>
          </a:bodyPr>
          <a:lstStyle/>
          <a:p>
            <a:pPr marL="457200" lvl="0" indent="-457200" algn="l" rtl="0">
              <a:lnSpc>
                <a:spcPct val="110000"/>
              </a:lnSpc>
              <a:spcBef>
                <a:spcPts val="0"/>
              </a:spcBef>
              <a:spcAft>
                <a:spcPts val="0"/>
              </a:spcAft>
              <a:buClr>
                <a:schemeClr val="dk1"/>
              </a:buClr>
              <a:buSzPct val="100000"/>
              <a:buFont typeface="Arial"/>
              <a:buChar char="•"/>
            </a:pPr>
            <a:r>
              <a:rPr lang="en-GB" sz="2800"/>
              <a:t>Malawi adopted HIV rapid Tesing using a </a:t>
            </a:r>
            <a:r>
              <a:rPr lang="en-GB"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3 test algorithm</a:t>
            </a:r>
            <a:r>
              <a:rPr lang="en-GB" sz="2800"/>
              <a:t> in the National Integrated Testing Guidelines (2023) </a:t>
            </a:r>
            <a:endParaRPr/>
          </a:p>
          <a:p>
            <a:pPr marL="1143000" lvl="1" indent="-457198" algn="l" rtl="0">
              <a:lnSpc>
                <a:spcPct val="110000"/>
              </a:lnSpc>
              <a:spcBef>
                <a:spcPts val="1800"/>
              </a:spcBef>
              <a:spcAft>
                <a:spcPts val="0"/>
              </a:spcAft>
              <a:buClr>
                <a:schemeClr val="dk1"/>
              </a:buClr>
              <a:buSzPct val="100000"/>
              <a:buChar char="•"/>
            </a:pPr>
            <a:r>
              <a:rPr lang="en-GB" sz="2600"/>
              <a:t>To minimize risk of misdiagnosis (false positive) due to low positivity among clients getting tested for HIVs</a:t>
            </a:r>
            <a:endParaRPr/>
          </a:p>
          <a:p>
            <a:pPr marL="1143000" lvl="1" indent="-457198" algn="l" rtl="0">
              <a:lnSpc>
                <a:spcPct val="110000"/>
              </a:lnSpc>
              <a:spcBef>
                <a:spcPts val="1800"/>
              </a:spcBef>
              <a:spcAft>
                <a:spcPts val="0"/>
              </a:spcAft>
              <a:buClr>
                <a:schemeClr val="dk1"/>
              </a:buClr>
              <a:buSzPct val="100000"/>
              <a:buChar char="•"/>
            </a:pPr>
            <a:r>
              <a:rPr lang="en-GB" sz="2600"/>
              <a:t>Scaled up to &gt;600 health facilities across the country including path to scale sites</a:t>
            </a:r>
            <a:endParaRPr/>
          </a:p>
          <a:p>
            <a:pPr marL="457200" lvl="0" indent="-457200" algn="l" rtl="0">
              <a:lnSpc>
                <a:spcPct val="110000"/>
              </a:lnSpc>
              <a:spcBef>
                <a:spcPts val="1800"/>
              </a:spcBef>
              <a:spcAft>
                <a:spcPts val="0"/>
              </a:spcAft>
              <a:buClr>
                <a:schemeClr val="dk1"/>
              </a:buClr>
              <a:buSzPct val="100000"/>
              <a:buFont typeface="Arial"/>
              <a:buChar char="•"/>
            </a:pPr>
            <a:r>
              <a:rPr lang="en-GB" sz="2800"/>
              <a:t>Professional, quality-assured, blood-based tests are needed to confirm negative status at PrEP initiation and follow-up</a:t>
            </a:r>
            <a:endParaRPr sz="2800">
              <a:latin typeface="Calibri"/>
              <a:ea typeface="Calibri"/>
              <a:cs typeface="Calibri"/>
              <a:sym typeface="Calibri"/>
            </a:endParaRPr>
          </a:p>
          <a:p>
            <a:pPr marL="1143000" lvl="1" indent="-457198" algn="l" rtl="0">
              <a:lnSpc>
                <a:spcPct val="110000"/>
              </a:lnSpc>
              <a:spcBef>
                <a:spcPts val="1800"/>
              </a:spcBef>
              <a:spcAft>
                <a:spcPts val="0"/>
              </a:spcAft>
              <a:buClr>
                <a:schemeClr val="dk1"/>
              </a:buClr>
              <a:buSzPct val="100000"/>
              <a:buChar char="•"/>
            </a:pPr>
            <a:r>
              <a:rPr lang="en-GB" sz="2600"/>
              <a:t> No test – no PrEP</a:t>
            </a:r>
            <a:endParaRPr sz="2600"/>
          </a:p>
        </p:txBody>
      </p:sp>
      <p:sp>
        <p:nvSpPr>
          <p:cNvPr id="197" name="Google Shape;197;p12"/>
          <p:cNvSpPr txBox="1">
            <a:spLocks noGrp="1"/>
          </p:cNvSpPr>
          <p:nvPr>
            <p:ph type="title"/>
          </p:nvPr>
        </p:nvSpPr>
        <p:spPr>
          <a:xfrm>
            <a:off x="4116391" y="441325"/>
            <a:ext cx="7632700" cy="92535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0001B"/>
              </a:buClr>
              <a:buSzPts val="3200"/>
              <a:buFont typeface="Arial"/>
              <a:buNone/>
            </a:pPr>
            <a:r>
              <a:rPr lang="en-GB" sz="3200" b="1" i="0" u="none" strike="noStrike" cap="none">
                <a:solidFill>
                  <a:srgbClr val="E0001B"/>
                </a:solidFill>
                <a:latin typeface="Arial"/>
                <a:ea typeface="Arial"/>
                <a:cs typeface="Arial"/>
                <a:sym typeface="Arial"/>
              </a:rPr>
              <a:t>Programmatic Preparations</a:t>
            </a:r>
            <a:br>
              <a:rPr lang="en-GB" sz="3200" b="1" i="0" u="none" strike="noStrike" cap="none">
                <a:solidFill>
                  <a:srgbClr val="E0001B"/>
                </a:solidFill>
                <a:latin typeface="Arial"/>
                <a:ea typeface="Arial"/>
                <a:cs typeface="Arial"/>
                <a:sym typeface="Arial"/>
              </a:rPr>
            </a:br>
            <a:r>
              <a:rPr lang="en-GB" sz="2400" b="0">
                <a:solidFill>
                  <a:srgbClr val="E0001B"/>
                </a:solidFill>
                <a:latin typeface="Verdana"/>
                <a:ea typeface="Verdana"/>
                <a:cs typeface="Verdana"/>
                <a:sym typeface="Verdana"/>
              </a:rPr>
              <a:t>4. H</a:t>
            </a:r>
            <a:r>
              <a:rPr lang="en-GB" sz="2400" b="0" i="0" u="none" strike="noStrike" cap="none">
                <a:solidFill>
                  <a:srgbClr val="E0001B"/>
                </a:solidFill>
                <a:latin typeface="Verdana"/>
                <a:ea typeface="Verdana"/>
                <a:cs typeface="Verdana"/>
                <a:sym typeface="Verdana"/>
              </a:rPr>
              <a:t>IV testing</a:t>
            </a:r>
            <a:endParaRPr b="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body" idx="1"/>
          </p:nvPr>
        </p:nvSpPr>
        <p:spPr>
          <a:xfrm>
            <a:off x="3657599" y="1470991"/>
            <a:ext cx="8199783" cy="4729788"/>
          </a:xfrm>
          <a:prstGeom prst="rect">
            <a:avLst/>
          </a:prstGeom>
          <a:noFill/>
          <a:ln>
            <a:noFill/>
          </a:ln>
        </p:spPr>
        <p:txBody>
          <a:bodyPr spcFirstLastPara="1" wrap="square" lIns="0" tIns="0" rIns="0" bIns="0" anchor="t" anchorCtr="0">
            <a:normAutofit/>
          </a:bodyPr>
          <a:lstStyle/>
          <a:p>
            <a:pPr marL="342900" lvl="0" indent="-342900" algn="l" rtl="0">
              <a:lnSpc>
                <a:spcPct val="100000"/>
              </a:lnSpc>
              <a:spcBef>
                <a:spcPts val="0"/>
              </a:spcBef>
              <a:spcAft>
                <a:spcPts val="0"/>
              </a:spcAft>
              <a:buClr>
                <a:schemeClr val="dk1"/>
              </a:buClr>
              <a:buSzPts val="2400"/>
              <a:buFont typeface="Arial"/>
              <a:buChar char="•"/>
            </a:pPr>
            <a:r>
              <a:rPr lang="en-GB" sz="2400"/>
              <a:t>Public, private, Faith based health facilities implementing path to scale study</a:t>
            </a:r>
            <a:endParaRPr/>
          </a:p>
          <a:p>
            <a:pPr marL="1028700" lvl="1" indent="-342900" algn="l" rtl="0">
              <a:lnSpc>
                <a:spcPct val="100000"/>
              </a:lnSpc>
              <a:spcBef>
                <a:spcPts val="1800"/>
              </a:spcBef>
              <a:spcAft>
                <a:spcPts val="0"/>
              </a:spcAft>
              <a:buClr>
                <a:schemeClr val="dk1"/>
              </a:buClr>
              <a:buSzPts val="2000"/>
              <a:buChar char="•"/>
            </a:pPr>
            <a:r>
              <a:rPr lang="en-GB" sz="2000"/>
              <a:t>Rural vs urban health facilities (hot spots)</a:t>
            </a:r>
            <a:endParaRPr/>
          </a:p>
          <a:p>
            <a:pPr marL="457200" lvl="0" indent="-457200" algn="l" rtl="0">
              <a:lnSpc>
                <a:spcPct val="100000"/>
              </a:lnSpc>
              <a:spcBef>
                <a:spcPts val="1800"/>
              </a:spcBef>
              <a:spcAft>
                <a:spcPts val="0"/>
              </a:spcAft>
              <a:buClr>
                <a:schemeClr val="dk1"/>
              </a:buClr>
              <a:buSzPts val="2400"/>
              <a:buFont typeface="Arial"/>
              <a:buChar char="•"/>
            </a:pPr>
            <a:r>
              <a:rPr lang="en-GB" sz="2400"/>
              <a:t>Deliberately targeting diverse entry points and populations</a:t>
            </a:r>
            <a:endParaRPr/>
          </a:p>
          <a:p>
            <a:pPr marL="1028700" lvl="1" indent="-342900" algn="l" rtl="0">
              <a:lnSpc>
                <a:spcPct val="100000"/>
              </a:lnSpc>
              <a:spcBef>
                <a:spcPts val="1800"/>
              </a:spcBef>
              <a:spcAft>
                <a:spcPts val="0"/>
              </a:spcAft>
              <a:buClr>
                <a:schemeClr val="dk1"/>
              </a:buClr>
              <a:buSzPts val="2000"/>
              <a:buChar char="•"/>
            </a:pPr>
            <a:r>
              <a:rPr lang="en-GB" sz="2000"/>
              <a:t>Drop-in centres: Key Populations</a:t>
            </a:r>
            <a:endParaRPr/>
          </a:p>
          <a:p>
            <a:pPr marL="1028700" lvl="1" indent="-342900" algn="l" rtl="0">
              <a:lnSpc>
                <a:spcPct val="100000"/>
              </a:lnSpc>
              <a:spcBef>
                <a:spcPts val="1800"/>
              </a:spcBef>
              <a:spcAft>
                <a:spcPts val="0"/>
              </a:spcAft>
              <a:buClr>
                <a:schemeClr val="dk1"/>
              </a:buClr>
              <a:buSzPts val="2000"/>
              <a:buChar char="•"/>
            </a:pPr>
            <a:r>
              <a:rPr lang="en-GB" sz="2000"/>
              <a:t>ANC clinic: pregnant women</a:t>
            </a:r>
            <a:endParaRPr/>
          </a:p>
          <a:p>
            <a:pPr marL="1028700" lvl="1" indent="-342900" algn="l" rtl="0">
              <a:lnSpc>
                <a:spcPct val="100000"/>
              </a:lnSpc>
              <a:spcBef>
                <a:spcPts val="1800"/>
              </a:spcBef>
              <a:spcAft>
                <a:spcPts val="0"/>
              </a:spcAft>
              <a:buClr>
                <a:schemeClr val="dk1"/>
              </a:buClr>
              <a:buSzPts val="2000"/>
              <a:buChar char="•"/>
            </a:pPr>
            <a:r>
              <a:rPr lang="en-GB" sz="2000"/>
              <a:t>Outpatient consultation rooms</a:t>
            </a:r>
            <a:endParaRPr/>
          </a:p>
          <a:p>
            <a:pPr marL="1028700" lvl="1" indent="-342900" algn="l" rtl="0">
              <a:lnSpc>
                <a:spcPct val="100000"/>
              </a:lnSpc>
              <a:spcBef>
                <a:spcPts val="1800"/>
              </a:spcBef>
              <a:spcAft>
                <a:spcPts val="0"/>
              </a:spcAft>
              <a:buClr>
                <a:schemeClr val="dk1"/>
              </a:buClr>
              <a:buSzPts val="2000"/>
              <a:buChar char="•"/>
            </a:pPr>
            <a:r>
              <a:rPr lang="en-GB" sz="2000"/>
              <a:t>Sexually Transmitted Infection Clinics</a:t>
            </a:r>
            <a:endParaRPr/>
          </a:p>
        </p:txBody>
      </p:sp>
      <p:sp>
        <p:nvSpPr>
          <p:cNvPr id="203" name="Google Shape;203;p13"/>
          <p:cNvSpPr txBox="1">
            <a:spLocks noGrp="1"/>
          </p:cNvSpPr>
          <p:nvPr>
            <p:ph type="title"/>
          </p:nvPr>
        </p:nvSpPr>
        <p:spPr>
          <a:xfrm>
            <a:off x="4116391" y="441325"/>
            <a:ext cx="7632700" cy="92535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0001B"/>
              </a:buClr>
              <a:buSzPts val="3200"/>
              <a:buFont typeface="Arial"/>
              <a:buNone/>
            </a:pPr>
            <a:r>
              <a:rPr lang="en-GB" sz="3200" b="1" i="0" u="none" strike="noStrike" cap="none">
                <a:solidFill>
                  <a:srgbClr val="E0001B"/>
                </a:solidFill>
                <a:latin typeface="Arial"/>
                <a:ea typeface="Arial"/>
                <a:cs typeface="Arial"/>
                <a:sym typeface="Arial"/>
              </a:rPr>
              <a:t>Programmatic Preparations</a:t>
            </a:r>
            <a:br>
              <a:rPr lang="en-GB" sz="3200" b="1" i="0" u="none" strike="noStrike" cap="none">
                <a:solidFill>
                  <a:srgbClr val="E0001B"/>
                </a:solidFill>
                <a:latin typeface="Arial"/>
                <a:ea typeface="Arial"/>
                <a:cs typeface="Arial"/>
                <a:sym typeface="Arial"/>
              </a:rPr>
            </a:br>
            <a:r>
              <a:rPr lang="en-GB" sz="2400" b="0" i="0" u="none" strike="noStrike" cap="none">
                <a:solidFill>
                  <a:srgbClr val="E0001B"/>
                </a:solidFill>
                <a:latin typeface="Verdana"/>
                <a:ea typeface="Verdana"/>
                <a:cs typeface="Verdana"/>
                <a:sym typeface="Verdana"/>
              </a:rPr>
              <a:t>5</a:t>
            </a:r>
            <a:r>
              <a:rPr lang="en-GB" sz="2400" b="0">
                <a:solidFill>
                  <a:srgbClr val="E0001B"/>
                </a:solidFill>
                <a:latin typeface="Verdana"/>
                <a:ea typeface="Verdana"/>
                <a:cs typeface="Verdana"/>
                <a:sym typeface="Verdana"/>
              </a:rPr>
              <a:t>. Differentiated service models</a:t>
            </a:r>
            <a:endParaRPr b="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body" idx="1"/>
          </p:nvPr>
        </p:nvSpPr>
        <p:spPr>
          <a:xfrm>
            <a:off x="3766929" y="1431235"/>
            <a:ext cx="8110331" cy="4769543"/>
          </a:xfrm>
          <a:prstGeom prst="rect">
            <a:avLst/>
          </a:prstGeom>
          <a:noFill/>
          <a:ln>
            <a:noFill/>
          </a:ln>
        </p:spPr>
        <p:txBody>
          <a:bodyPr spcFirstLastPara="1" wrap="square" lIns="0" tIns="0" rIns="0" bIns="0" anchor="t" anchorCtr="0">
            <a:normAutofit lnSpcReduction="10000"/>
          </a:bodyPr>
          <a:lstStyle/>
          <a:p>
            <a:pPr marL="342900" lvl="0" indent="-342900" algn="l" rtl="0">
              <a:lnSpc>
                <a:spcPct val="100000"/>
              </a:lnSpc>
              <a:spcBef>
                <a:spcPts val="0"/>
              </a:spcBef>
              <a:spcAft>
                <a:spcPts val="0"/>
              </a:spcAft>
              <a:buClr>
                <a:schemeClr val="dk1"/>
              </a:buClr>
              <a:buSzPts val="2400"/>
              <a:buFont typeface="Arial"/>
              <a:buChar char="•"/>
            </a:pPr>
            <a:r>
              <a:rPr lang="en-GB" sz="2400"/>
              <a:t>CAB-LA vials and consumables incorporated in existing supply chain management and distribution system for HIV program</a:t>
            </a:r>
            <a:endParaRPr/>
          </a:p>
          <a:p>
            <a:pPr marL="1028700" lvl="1" indent="-342900" algn="l" rtl="0">
              <a:lnSpc>
                <a:spcPct val="100000"/>
              </a:lnSpc>
              <a:spcBef>
                <a:spcPts val="1800"/>
              </a:spcBef>
              <a:spcAft>
                <a:spcPts val="0"/>
              </a:spcAft>
              <a:buClr>
                <a:schemeClr val="dk1"/>
              </a:buClr>
              <a:buSzPts val="2200"/>
              <a:buChar char="•"/>
            </a:pPr>
            <a:r>
              <a:rPr lang="en-GB" sz="2200"/>
              <a:t>Use of existing toll-free hotline for stock challenges</a:t>
            </a:r>
            <a:endParaRPr/>
          </a:p>
          <a:p>
            <a:pPr marL="1028700" lvl="1" indent="-342900" algn="l" rtl="0">
              <a:lnSpc>
                <a:spcPct val="100000"/>
              </a:lnSpc>
              <a:spcBef>
                <a:spcPts val="1800"/>
              </a:spcBef>
              <a:spcAft>
                <a:spcPts val="0"/>
              </a:spcAft>
              <a:buClr>
                <a:schemeClr val="dk1"/>
              </a:buClr>
              <a:buSzPts val="2200"/>
              <a:buChar char="•"/>
            </a:pPr>
            <a:r>
              <a:rPr lang="en-GB" sz="2200"/>
              <a:t>Dedicated weekly inventory forms submitted by pharmacies and clinic rooms using </a:t>
            </a:r>
            <a:r>
              <a:rPr lang="en-GB" sz="2200" i="1"/>
              <a:t>ScanForm®</a:t>
            </a:r>
            <a:endParaRPr/>
          </a:p>
          <a:p>
            <a:pPr marL="342900" lvl="0" indent="-342900" algn="l" rtl="0">
              <a:lnSpc>
                <a:spcPct val="100000"/>
              </a:lnSpc>
              <a:spcBef>
                <a:spcPts val="1800"/>
              </a:spcBef>
              <a:spcAft>
                <a:spcPts val="0"/>
              </a:spcAft>
              <a:buClr>
                <a:schemeClr val="dk1"/>
              </a:buClr>
              <a:buSzPts val="2400"/>
              <a:buFont typeface="Arial"/>
              <a:buChar char="•"/>
            </a:pPr>
            <a:r>
              <a:rPr lang="en-GB" sz="2400"/>
              <a:t>CAB-LA demand outstrips available supply</a:t>
            </a:r>
            <a:endParaRPr/>
          </a:p>
          <a:p>
            <a:pPr marL="1028700" lvl="1" indent="-342900" algn="l" rtl="0">
              <a:lnSpc>
                <a:spcPct val="100000"/>
              </a:lnSpc>
              <a:spcBef>
                <a:spcPts val="1800"/>
              </a:spcBef>
              <a:spcAft>
                <a:spcPts val="0"/>
              </a:spcAft>
              <a:buClr>
                <a:schemeClr val="dk1"/>
              </a:buClr>
              <a:buSzPts val="2200"/>
              <a:buChar char="•"/>
            </a:pPr>
            <a:r>
              <a:rPr lang="en-GB" sz="2200"/>
              <a:t>No deliberate demand creation</a:t>
            </a:r>
            <a:endParaRPr/>
          </a:p>
          <a:p>
            <a:pPr marL="1028700" lvl="1" indent="-342900" algn="l" rtl="0">
              <a:lnSpc>
                <a:spcPct val="100000"/>
              </a:lnSpc>
              <a:spcBef>
                <a:spcPts val="1800"/>
              </a:spcBef>
              <a:spcAft>
                <a:spcPts val="0"/>
              </a:spcAft>
              <a:buClr>
                <a:schemeClr val="dk1"/>
              </a:buClr>
              <a:buSzPts val="2200"/>
              <a:buChar char="•"/>
            </a:pPr>
            <a:r>
              <a:rPr lang="en-GB" sz="2200"/>
              <a:t>MoH and implementing partners define client enrolment caps for each facility</a:t>
            </a:r>
            <a:endParaRPr/>
          </a:p>
        </p:txBody>
      </p:sp>
      <p:sp>
        <p:nvSpPr>
          <p:cNvPr id="209" name="Google Shape;209;p14"/>
          <p:cNvSpPr txBox="1">
            <a:spLocks noGrp="1"/>
          </p:cNvSpPr>
          <p:nvPr>
            <p:ph type="title"/>
          </p:nvPr>
        </p:nvSpPr>
        <p:spPr>
          <a:xfrm>
            <a:off x="4116391" y="441325"/>
            <a:ext cx="7632700" cy="92535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0001B"/>
              </a:buClr>
              <a:buSzPts val="3200"/>
              <a:buFont typeface="Arial"/>
              <a:buNone/>
            </a:pPr>
            <a:r>
              <a:rPr lang="en-GB" sz="3200" b="1" i="0" u="none" strike="noStrike" cap="none">
                <a:solidFill>
                  <a:srgbClr val="E0001B"/>
                </a:solidFill>
                <a:latin typeface="Arial"/>
                <a:ea typeface="Arial"/>
                <a:cs typeface="Arial"/>
                <a:sym typeface="Arial"/>
              </a:rPr>
              <a:t>Programmatic Preparations</a:t>
            </a:r>
            <a:br>
              <a:rPr lang="en-GB" sz="3200" b="1" i="0" u="none" strike="noStrike" cap="none">
                <a:solidFill>
                  <a:srgbClr val="E0001B"/>
                </a:solidFill>
                <a:latin typeface="Arial"/>
                <a:ea typeface="Arial"/>
                <a:cs typeface="Arial"/>
                <a:sym typeface="Arial"/>
              </a:rPr>
            </a:br>
            <a:r>
              <a:rPr lang="en-GB" sz="2400" b="0">
                <a:solidFill>
                  <a:srgbClr val="E0001B"/>
                </a:solidFill>
                <a:latin typeface="Verdana"/>
                <a:ea typeface="Verdana"/>
                <a:cs typeface="Verdana"/>
                <a:sym typeface="Verdana"/>
              </a:rPr>
              <a:t>6. Supply management</a:t>
            </a:r>
            <a:endParaRPr b="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body" idx="1"/>
          </p:nvPr>
        </p:nvSpPr>
        <p:spPr>
          <a:xfrm>
            <a:off x="3826565" y="1189703"/>
            <a:ext cx="7922527" cy="5226972"/>
          </a:xfrm>
          <a:prstGeom prst="rect">
            <a:avLst/>
          </a:prstGeom>
          <a:noFill/>
          <a:ln>
            <a:noFill/>
          </a:ln>
        </p:spPr>
        <p:txBody>
          <a:bodyPr spcFirstLastPara="1" wrap="square" lIns="0" tIns="0" rIns="0" bIns="0" anchor="t" anchorCtr="0">
            <a:normAutofit lnSpcReduction="10000"/>
          </a:bodyPr>
          <a:lstStyle/>
          <a:p>
            <a:pPr marL="457200" lvl="0" indent="-330200" algn="l" rtl="0">
              <a:lnSpc>
                <a:spcPct val="100000"/>
              </a:lnSpc>
              <a:spcBef>
                <a:spcPts val="500"/>
              </a:spcBef>
              <a:spcAft>
                <a:spcPts val="0"/>
              </a:spcAft>
              <a:buSzPts val="1600"/>
              <a:buChar char="●"/>
            </a:pPr>
            <a:r>
              <a:rPr lang="en-GB" sz="1600"/>
              <a:t>CAB-LA may overcome adherence challenges with oral PrEP</a:t>
            </a:r>
            <a:endParaRPr sz="1600"/>
          </a:p>
          <a:p>
            <a:pPr marL="342900" lvl="0" indent="-342900" algn="l" rtl="0">
              <a:lnSpc>
                <a:spcPct val="100000"/>
              </a:lnSpc>
              <a:spcBef>
                <a:spcPts val="1000"/>
              </a:spcBef>
              <a:spcAft>
                <a:spcPts val="0"/>
              </a:spcAft>
              <a:buClr>
                <a:schemeClr val="dk1"/>
              </a:buClr>
              <a:buSzPts val="1800"/>
              <a:buFont typeface="Arial"/>
              <a:buChar char="•"/>
            </a:pPr>
            <a:r>
              <a:rPr lang="en-GB" sz="1800"/>
              <a:t>Implementation within constraints of national prevention program</a:t>
            </a:r>
            <a:endParaRPr/>
          </a:p>
          <a:p>
            <a:pPr marL="1028700" lvl="1" indent="-350519" algn="l" rtl="0">
              <a:lnSpc>
                <a:spcPct val="100000"/>
              </a:lnSpc>
              <a:spcBef>
                <a:spcPts val="500"/>
              </a:spcBef>
              <a:spcAft>
                <a:spcPts val="0"/>
              </a:spcAft>
              <a:buClr>
                <a:schemeClr val="dk1"/>
              </a:buClr>
              <a:buSzPts val="1600"/>
              <a:buChar char="•"/>
            </a:pPr>
            <a:r>
              <a:rPr lang="en-GB" sz="1600"/>
              <a:t>Additional data collection to understand what works / doesn’t work</a:t>
            </a:r>
            <a:endParaRPr/>
          </a:p>
          <a:p>
            <a:pPr marL="1028700" lvl="1" indent="-350519" algn="l" rtl="0">
              <a:lnSpc>
                <a:spcPct val="100000"/>
              </a:lnSpc>
              <a:spcBef>
                <a:spcPts val="500"/>
              </a:spcBef>
              <a:spcAft>
                <a:spcPts val="0"/>
              </a:spcAft>
              <a:buClr>
                <a:schemeClr val="dk1"/>
              </a:buClr>
              <a:buSzPts val="1600"/>
              <a:buChar char="•"/>
            </a:pPr>
            <a:r>
              <a:rPr lang="en-GB" sz="1600"/>
              <a:t>Adaption of policies and tools based on learnings</a:t>
            </a:r>
            <a:endParaRPr/>
          </a:p>
          <a:p>
            <a:pPr marL="342900" lvl="0" indent="-342900" algn="l" rtl="0">
              <a:lnSpc>
                <a:spcPct val="100000"/>
              </a:lnSpc>
              <a:spcBef>
                <a:spcPts val="1000"/>
              </a:spcBef>
              <a:spcAft>
                <a:spcPts val="0"/>
              </a:spcAft>
              <a:buClr>
                <a:schemeClr val="dk1"/>
              </a:buClr>
              <a:buSzPts val="1800"/>
              <a:buFont typeface="Arial"/>
              <a:buChar char="•"/>
            </a:pPr>
            <a:r>
              <a:rPr lang="en-GB" sz="1800"/>
              <a:t>Ongoing mentorship key in early stages of implementation</a:t>
            </a:r>
            <a:endParaRPr/>
          </a:p>
          <a:p>
            <a:pPr marL="342900" lvl="0" indent="-342900" algn="l" rtl="0">
              <a:lnSpc>
                <a:spcPct val="100000"/>
              </a:lnSpc>
              <a:spcBef>
                <a:spcPts val="1000"/>
              </a:spcBef>
              <a:spcAft>
                <a:spcPts val="0"/>
              </a:spcAft>
              <a:buClr>
                <a:schemeClr val="dk1"/>
              </a:buClr>
              <a:buSzPts val="1800"/>
              <a:buFont typeface="Arial"/>
              <a:buChar char="•"/>
            </a:pPr>
            <a:r>
              <a:rPr lang="en-GB" sz="1800"/>
              <a:t>Investment in simple, scalable, cost-effective tools for digitization of routine health records (</a:t>
            </a:r>
            <a:r>
              <a:rPr lang="en-GB" sz="1800" i="1"/>
              <a:t>ScanForm®</a:t>
            </a:r>
            <a:r>
              <a:rPr lang="en-GB" sz="1800"/>
              <a:t>)</a:t>
            </a:r>
            <a:endParaRPr/>
          </a:p>
          <a:p>
            <a:pPr marL="1028700" lvl="1" indent="-350519" algn="l" rtl="0">
              <a:lnSpc>
                <a:spcPct val="100000"/>
              </a:lnSpc>
              <a:spcBef>
                <a:spcPts val="500"/>
              </a:spcBef>
              <a:spcAft>
                <a:spcPts val="0"/>
              </a:spcAft>
              <a:buClr>
                <a:schemeClr val="dk1"/>
              </a:buClr>
              <a:buSzPts val="1600"/>
              <a:buChar char="•"/>
            </a:pPr>
            <a:r>
              <a:rPr lang="en-GB" sz="1600"/>
              <a:t>Integrated testing (HIV, syphilis, hepB), PrEP, STI (under development)</a:t>
            </a:r>
            <a:endParaRPr/>
          </a:p>
          <a:p>
            <a:pPr marL="1028700" lvl="1" indent="-350519" algn="l" rtl="0">
              <a:lnSpc>
                <a:spcPct val="100000"/>
              </a:lnSpc>
              <a:spcBef>
                <a:spcPts val="500"/>
              </a:spcBef>
              <a:spcAft>
                <a:spcPts val="0"/>
              </a:spcAft>
              <a:buClr>
                <a:schemeClr val="dk1"/>
              </a:buClr>
              <a:buSzPts val="1600"/>
              <a:buChar char="•"/>
            </a:pPr>
            <a:r>
              <a:rPr lang="en-GB" sz="1600"/>
              <a:t>Suitable for implementation study needs</a:t>
            </a:r>
            <a:endParaRPr/>
          </a:p>
          <a:p>
            <a:pPr marL="1028700" lvl="1" indent="-350519" algn="l" rtl="0">
              <a:lnSpc>
                <a:spcPct val="100000"/>
              </a:lnSpc>
              <a:spcBef>
                <a:spcPts val="500"/>
              </a:spcBef>
              <a:spcAft>
                <a:spcPts val="0"/>
              </a:spcAft>
              <a:buClr>
                <a:schemeClr val="dk1"/>
              </a:buClr>
              <a:buSzPts val="1600"/>
              <a:buChar char="•"/>
            </a:pPr>
            <a:r>
              <a:rPr lang="en-GB" sz="1600"/>
              <a:t>Suitable for routine M&amp;E and efficient quality assurance when rolled out</a:t>
            </a:r>
            <a:endParaRPr/>
          </a:p>
          <a:p>
            <a:pPr marL="342900" lvl="0" indent="-342900" algn="l" rtl="0">
              <a:lnSpc>
                <a:spcPct val="100000"/>
              </a:lnSpc>
              <a:spcBef>
                <a:spcPts val="1000"/>
              </a:spcBef>
              <a:spcAft>
                <a:spcPts val="0"/>
              </a:spcAft>
              <a:buClr>
                <a:schemeClr val="dk1"/>
              </a:buClr>
              <a:buSzPts val="1800"/>
              <a:buFont typeface="Arial"/>
              <a:buChar char="•"/>
            </a:pPr>
            <a:r>
              <a:rPr lang="en-GB" sz="1800"/>
              <a:t>No demand creation (yet) due to limited CAB-LA supplies </a:t>
            </a:r>
            <a:endParaRPr/>
          </a:p>
          <a:p>
            <a:pPr marL="342900" lvl="0" indent="-342900" algn="l" rtl="0">
              <a:lnSpc>
                <a:spcPct val="100000"/>
              </a:lnSpc>
              <a:spcBef>
                <a:spcPts val="1000"/>
              </a:spcBef>
              <a:spcAft>
                <a:spcPts val="0"/>
              </a:spcAft>
              <a:buClr>
                <a:schemeClr val="dk1"/>
              </a:buClr>
              <a:buSzPts val="1800"/>
              <a:buFont typeface="Arial"/>
              <a:buChar char="•"/>
            </a:pPr>
            <a:r>
              <a:rPr lang="en-GB" sz="1800"/>
              <a:t>PrEP persistence challenged by high client mobility</a:t>
            </a:r>
            <a:endParaRPr/>
          </a:p>
          <a:p>
            <a:pPr marL="0" lvl="0" indent="0" algn="l" rtl="0">
              <a:lnSpc>
                <a:spcPct val="100000"/>
              </a:lnSpc>
              <a:spcBef>
                <a:spcPts val="1000"/>
              </a:spcBef>
              <a:spcAft>
                <a:spcPts val="0"/>
              </a:spcAft>
              <a:buSzPts val="2000"/>
              <a:buNone/>
            </a:pPr>
            <a:endParaRPr sz="1600"/>
          </a:p>
        </p:txBody>
      </p:sp>
      <p:sp>
        <p:nvSpPr>
          <p:cNvPr id="215" name="Google Shape;215;p15"/>
          <p:cNvSpPr txBox="1">
            <a:spLocks noGrp="1"/>
          </p:cNvSpPr>
          <p:nvPr>
            <p:ph type="title"/>
          </p:nvPr>
        </p:nvSpPr>
        <p:spPr>
          <a:xfrm>
            <a:off x="3826564" y="441325"/>
            <a:ext cx="7922527"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Arial"/>
              <a:buNone/>
            </a:pPr>
            <a:r>
              <a:rPr lang="en-GB"/>
              <a:t> </a:t>
            </a:r>
            <a:r>
              <a:rPr lang="en-GB" sz="2800"/>
              <a:t>Conclusion</a:t>
            </a:r>
            <a:r>
              <a:rPr lang="en-GB"/>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3596640" y="441325"/>
            <a:ext cx="8152451" cy="575945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2"/>
              </a:buClr>
              <a:buSzPts val="3200"/>
              <a:buFont typeface="Arial"/>
              <a:buNone/>
            </a:pPr>
            <a:r>
              <a:rPr lang="en-GB" sz="3200"/>
              <a:t>Acknowledgements</a:t>
            </a:r>
            <a:br>
              <a:rPr lang="en-GB" sz="3200"/>
            </a:br>
            <a:br>
              <a:rPr lang="en-GB" sz="3200"/>
            </a:br>
            <a:br>
              <a:rPr lang="en-GB" sz="3200"/>
            </a:br>
            <a:br>
              <a:rPr lang="en-GB" sz="3200"/>
            </a:br>
            <a:br>
              <a:rPr lang="en-GB" sz="3200"/>
            </a:br>
            <a:br>
              <a:rPr lang="en-GB" sz="3200"/>
            </a:br>
            <a:br>
              <a:rPr lang="en-GB" sz="3200"/>
            </a:br>
            <a:br>
              <a:rPr lang="en-GB" sz="3200"/>
            </a:br>
            <a:br>
              <a:rPr lang="en-GB" sz="3200"/>
            </a:br>
            <a:br>
              <a:rPr lang="en-GB" sz="3200"/>
            </a:br>
            <a:br>
              <a:rPr lang="en-GB" sz="3200"/>
            </a:br>
            <a:endParaRPr sz="3200"/>
          </a:p>
        </p:txBody>
      </p:sp>
      <p:pic>
        <p:nvPicPr>
          <p:cNvPr id="221" name="Google Shape;221;p16" descr="Malawi Government | Official Profile | Lilongwe"/>
          <p:cNvPicPr preferRelativeResize="0"/>
          <p:nvPr/>
        </p:nvPicPr>
        <p:blipFill rotWithShape="1">
          <a:blip r:embed="rId3">
            <a:alphaModFix/>
          </a:blip>
          <a:srcRect/>
          <a:stretch/>
        </p:blipFill>
        <p:spPr>
          <a:xfrm>
            <a:off x="7081045" y="1948359"/>
            <a:ext cx="1183640" cy="1053051"/>
          </a:xfrm>
          <a:prstGeom prst="rect">
            <a:avLst/>
          </a:prstGeom>
          <a:noFill/>
          <a:ln>
            <a:noFill/>
          </a:ln>
        </p:spPr>
      </p:pic>
      <p:pic>
        <p:nvPicPr>
          <p:cNvPr id="222" name="Google Shape;222;p16"/>
          <p:cNvPicPr preferRelativeResize="0"/>
          <p:nvPr/>
        </p:nvPicPr>
        <p:blipFill rotWithShape="1">
          <a:blip r:embed="rId4">
            <a:alphaModFix/>
          </a:blip>
          <a:srcRect t="26782" b="36889"/>
          <a:stretch/>
        </p:blipFill>
        <p:spPr>
          <a:xfrm>
            <a:off x="4422181" y="4825623"/>
            <a:ext cx="3250684" cy="1053051"/>
          </a:xfrm>
          <a:prstGeom prst="rect">
            <a:avLst/>
          </a:prstGeom>
          <a:noFill/>
          <a:ln>
            <a:noFill/>
          </a:ln>
        </p:spPr>
      </p:pic>
      <p:pic>
        <p:nvPicPr>
          <p:cNvPr id="223" name="Google Shape;223;p16"/>
          <p:cNvPicPr preferRelativeResize="0"/>
          <p:nvPr/>
        </p:nvPicPr>
        <p:blipFill rotWithShape="1">
          <a:blip r:embed="rId5">
            <a:alphaModFix/>
          </a:blip>
          <a:srcRect/>
          <a:stretch/>
        </p:blipFill>
        <p:spPr>
          <a:xfrm>
            <a:off x="7081045" y="3452591"/>
            <a:ext cx="3287486" cy="1158310"/>
          </a:xfrm>
          <a:prstGeom prst="rect">
            <a:avLst/>
          </a:prstGeom>
          <a:noFill/>
          <a:ln>
            <a:noFill/>
          </a:ln>
        </p:spPr>
      </p:pic>
      <p:pic>
        <p:nvPicPr>
          <p:cNvPr id="224" name="Google Shape;224;p16"/>
          <p:cNvPicPr preferRelativeResize="0"/>
          <p:nvPr/>
        </p:nvPicPr>
        <p:blipFill rotWithShape="1">
          <a:blip r:embed="rId6">
            <a:alphaModFix/>
          </a:blip>
          <a:srcRect/>
          <a:stretch/>
        </p:blipFill>
        <p:spPr>
          <a:xfrm>
            <a:off x="4087294" y="1758830"/>
            <a:ext cx="2083904" cy="1749288"/>
          </a:xfrm>
          <a:prstGeom prst="rect">
            <a:avLst/>
          </a:prstGeom>
          <a:noFill/>
          <a:ln>
            <a:noFill/>
          </a:ln>
        </p:spPr>
      </p:pic>
      <p:pic>
        <p:nvPicPr>
          <p:cNvPr id="225" name="Google Shape;225;p16"/>
          <p:cNvPicPr preferRelativeResize="0"/>
          <p:nvPr/>
        </p:nvPicPr>
        <p:blipFill rotWithShape="1">
          <a:blip r:embed="rId7">
            <a:alphaModFix/>
          </a:blip>
          <a:srcRect/>
          <a:stretch/>
        </p:blipFill>
        <p:spPr>
          <a:xfrm>
            <a:off x="9054881" y="2035576"/>
            <a:ext cx="1991995" cy="981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body" idx="1"/>
          </p:nvPr>
        </p:nvSpPr>
        <p:spPr>
          <a:xfrm>
            <a:off x="3717235" y="1665289"/>
            <a:ext cx="8180944" cy="4751386"/>
          </a:xfrm>
          <a:prstGeom prst="rect">
            <a:avLst/>
          </a:prstGeom>
          <a:noFill/>
          <a:ln>
            <a:noFill/>
          </a:ln>
        </p:spPr>
        <p:txBody>
          <a:bodyPr spcFirstLastPara="1" wrap="square" lIns="0" tIns="0" rIns="0" bIns="0" anchor="t" anchorCtr="0">
            <a:normAutofit fontScale="62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GB" sz="3200">
                <a:latin typeface="Verdana"/>
                <a:ea typeface="Verdana"/>
                <a:cs typeface="Verdana"/>
                <a:sym typeface="Verdana"/>
              </a:rPr>
              <a:t>Declining HIV incidence: 0.1% (15-49 years)</a:t>
            </a:r>
            <a:endParaRPr/>
          </a:p>
          <a:p>
            <a:pPr marL="342900" lvl="0" indent="-342900" algn="l" rtl="0">
              <a:lnSpc>
                <a:spcPct val="100000"/>
              </a:lnSpc>
              <a:spcBef>
                <a:spcPts val="1200"/>
              </a:spcBef>
              <a:spcAft>
                <a:spcPts val="0"/>
              </a:spcAft>
              <a:buClr>
                <a:schemeClr val="dk1"/>
              </a:buClr>
              <a:buSzPct val="100000"/>
              <a:buFont typeface="Arial"/>
              <a:buChar char="•"/>
            </a:pPr>
            <a:r>
              <a:rPr lang="en-GB" sz="3200">
                <a:latin typeface="Verdana"/>
                <a:ea typeface="Verdana"/>
                <a:cs typeface="Verdana"/>
                <a:sym typeface="Verdana"/>
              </a:rPr>
              <a:t>Generalized epidemic: distribution of 14,000 new infections</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70% in general population (excl. AGYW)</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20% in AGYW</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10% in KP</a:t>
            </a:r>
            <a:endParaRPr/>
          </a:p>
          <a:p>
            <a:pPr marL="342900" lvl="0" indent="-342900" algn="l" rtl="0">
              <a:lnSpc>
                <a:spcPct val="100000"/>
              </a:lnSpc>
              <a:spcBef>
                <a:spcPts val="1200"/>
              </a:spcBef>
              <a:spcAft>
                <a:spcPts val="0"/>
              </a:spcAft>
              <a:buClr>
                <a:schemeClr val="dk1"/>
              </a:buClr>
              <a:buSzPct val="100000"/>
              <a:buFont typeface="Arial"/>
              <a:buChar char="•"/>
            </a:pPr>
            <a:r>
              <a:rPr lang="en-GB" sz="3200">
                <a:latin typeface="Verdana"/>
                <a:ea typeface="Verdana"/>
                <a:cs typeface="Verdana"/>
                <a:sym typeface="Verdana"/>
              </a:rPr>
              <a:t>75% of new infections in southern region and major cities </a:t>
            </a:r>
            <a:endParaRPr/>
          </a:p>
          <a:p>
            <a:pPr marL="342900" lvl="0" indent="-342900" algn="l" rtl="0">
              <a:lnSpc>
                <a:spcPct val="100000"/>
              </a:lnSpc>
              <a:spcBef>
                <a:spcPts val="1200"/>
              </a:spcBef>
              <a:spcAft>
                <a:spcPts val="0"/>
              </a:spcAft>
              <a:buClr>
                <a:schemeClr val="dk1"/>
              </a:buClr>
              <a:buSzPct val="100000"/>
              <a:buFont typeface="Arial"/>
              <a:buChar char="•"/>
            </a:pPr>
            <a:r>
              <a:rPr lang="en-GB" sz="3200">
                <a:latin typeface="Verdana"/>
                <a:ea typeface="Verdana"/>
                <a:cs typeface="Verdana"/>
                <a:sym typeface="Verdana"/>
              </a:rPr>
              <a:t>Challenges</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Most new infections are dispersed in a large population</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Identification of high-risk subpopulations</a:t>
            </a:r>
            <a:endParaRPr/>
          </a:p>
          <a:p>
            <a:pPr marL="1028700" lvl="1" indent="-342900" algn="l" rtl="0">
              <a:lnSpc>
                <a:spcPct val="100000"/>
              </a:lnSpc>
              <a:spcBef>
                <a:spcPts val="1200"/>
              </a:spcBef>
              <a:spcAft>
                <a:spcPts val="0"/>
              </a:spcAft>
              <a:buClr>
                <a:schemeClr val="dk1"/>
              </a:buClr>
              <a:buSzPct val="100000"/>
              <a:buChar char="•"/>
            </a:pPr>
            <a:r>
              <a:rPr lang="en-GB" sz="3000">
                <a:latin typeface="Verdana"/>
                <a:ea typeface="Verdana"/>
                <a:cs typeface="Verdana"/>
                <a:sym typeface="Verdana"/>
              </a:rPr>
              <a:t>Suboptimal uptake, adherence and persistence of oral PrEP limits effectiveness</a:t>
            </a:r>
            <a:endParaRPr/>
          </a:p>
        </p:txBody>
      </p:sp>
      <p:sp>
        <p:nvSpPr>
          <p:cNvPr id="117" name="Google Shape;117;p2"/>
          <p:cNvSpPr txBox="1">
            <a:spLocks noGrp="1"/>
          </p:cNvSpPr>
          <p:nvPr>
            <p:ph type="title"/>
          </p:nvPr>
        </p:nvSpPr>
        <p:spPr>
          <a:xfrm>
            <a:off x="3717235" y="441325"/>
            <a:ext cx="8031856"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600"/>
              <a:buFont typeface="Arial"/>
              <a:buNone/>
            </a:pPr>
            <a:r>
              <a:rPr lang="en-GB" sz="3600"/>
              <a:t>Background</a:t>
            </a:r>
            <a:br>
              <a:rPr lang="en-GB" sz="3600"/>
            </a:br>
            <a:r>
              <a:rPr lang="en-GB" sz="3600"/>
              <a:t>HIV burden in Malawi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body" idx="1"/>
          </p:nvPr>
        </p:nvSpPr>
        <p:spPr>
          <a:xfrm>
            <a:off x="3657601" y="1663429"/>
            <a:ext cx="8091492" cy="4753246"/>
          </a:xfrm>
          <a:prstGeom prst="rect">
            <a:avLst/>
          </a:prstGeom>
          <a:noFill/>
          <a:ln>
            <a:noFill/>
          </a:ln>
        </p:spPr>
        <p:txBody>
          <a:bodyPr spcFirstLastPara="1" wrap="square" lIns="0" tIns="0" rIns="0" bIns="0" anchor="t" anchorCtr="0">
            <a:normAutofit fontScale="92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GB" sz="2400"/>
              <a:t>Builds on district systems investments in two major cities </a:t>
            </a:r>
            <a:r>
              <a:rPr lang="en-GB" sz="2400" b="1"/>
              <a:t>(Blantyre and Lilongwe</a:t>
            </a:r>
            <a:r>
              <a:rPr lang="en-GB" sz="2400" b="1" i="1"/>
              <a:t>)</a:t>
            </a:r>
            <a:endParaRPr/>
          </a:p>
          <a:p>
            <a:pPr marL="342900" lvl="0" indent="-342900" algn="l" rtl="0">
              <a:lnSpc>
                <a:spcPct val="100000"/>
              </a:lnSpc>
              <a:spcBef>
                <a:spcPts val="1200"/>
              </a:spcBef>
              <a:spcAft>
                <a:spcPts val="0"/>
              </a:spcAft>
              <a:buClr>
                <a:schemeClr val="dk1"/>
              </a:buClr>
              <a:buSzPct val="100000"/>
              <a:buFont typeface="Arial"/>
              <a:buChar char="•"/>
            </a:pPr>
            <a:r>
              <a:rPr lang="en-GB" sz="2400" b="1"/>
              <a:t>Iterative adaptive learning:</a:t>
            </a:r>
            <a:endParaRPr sz="2400"/>
          </a:p>
          <a:p>
            <a:pPr marL="914400" lvl="1" indent="-381000" algn="l" rtl="0">
              <a:lnSpc>
                <a:spcPct val="100000"/>
              </a:lnSpc>
              <a:spcBef>
                <a:spcPts val="1200"/>
              </a:spcBef>
              <a:spcAft>
                <a:spcPts val="0"/>
              </a:spcAft>
              <a:buClr>
                <a:schemeClr val="dk1"/>
              </a:buClr>
              <a:buSzPct val="99792"/>
              <a:buFont typeface="Noto Sans Symbols"/>
              <a:buChar char="✔"/>
            </a:pPr>
            <a:r>
              <a:rPr lang="en-GB" sz="2400"/>
              <a:t>Data use</a:t>
            </a:r>
            <a:endParaRPr sz="2400"/>
          </a:p>
          <a:p>
            <a:pPr marL="914400" lvl="1" indent="-381000" algn="l" rtl="0">
              <a:lnSpc>
                <a:spcPct val="100000"/>
              </a:lnSpc>
              <a:spcBef>
                <a:spcPts val="1200"/>
              </a:spcBef>
              <a:spcAft>
                <a:spcPts val="0"/>
              </a:spcAft>
              <a:buClr>
                <a:schemeClr val="dk1"/>
              </a:buClr>
              <a:buSzPct val="99792"/>
              <a:buFont typeface="Noto Sans Symbols"/>
              <a:buChar char="✔"/>
            </a:pPr>
            <a:r>
              <a:rPr lang="en-GB" sz="2400"/>
              <a:t>Quality improvement</a:t>
            </a:r>
            <a:endParaRPr/>
          </a:p>
          <a:p>
            <a:pPr marL="914400" lvl="1" indent="-381000" algn="l" rtl="0">
              <a:lnSpc>
                <a:spcPct val="100000"/>
              </a:lnSpc>
              <a:spcBef>
                <a:spcPts val="1200"/>
              </a:spcBef>
              <a:spcAft>
                <a:spcPts val="0"/>
              </a:spcAft>
              <a:buClr>
                <a:schemeClr val="dk1"/>
              </a:buClr>
              <a:buSzPct val="99792"/>
              <a:buFont typeface="Noto Sans Symbols"/>
              <a:buChar char="✔"/>
            </a:pPr>
            <a:r>
              <a:rPr lang="en-GB" sz="2400"/>
              <a:t>Community engagement</a:t>
            </a:r>
            <a:endParaRPr/>
          </a:p>
          <a:p>
            <a:pPr marL="914400" lvl="1" indent="-381000" algn="l" rtl="0">
              <a:lnSpc>
                <a:spcPct val="100000"/>
              </a:lnSpc>
              <a:spcBef>
                <a:spcPts val="1200"/>
              </a:spcBef>
              <a:spcAft>
                <a:spcPts val="0"/>
              </a:spcAft>
              <a:buClr>
                <a:schemeClr val="dk1"/>
              </a:buClr>
              <a:buSzPct val="99792"/>
              <a:buFont typeface="Noto Sans Symbols"/>
              <a:buChar char="✔"/>
            </a:pPr>
            <a:r>
              <a:rPr lang="en-GB" sz="2400"/>
              <a:t>Demand creation  </a:t>
            </a:r>
            <a:endParaRPr/>
          </a:p>
          <a:p>
            <a:pPr marL="914400" lvl="1" indent="-381000" algn="l" rtl="0">
              <a:lnSpc>
                <a:spcPct val="100000"/>
              </a:lnSpc>
              <a:spcBef>
                <a:spcPts val="1200"/>
              </a:spcBef>
              <a:spcAft>
                <a:spcPts val="0"/>
              </a:spcAft>
              <a:buClr>
                <a:schemeClr val="dk1"/>
              </a:buClr>
              <a:buSzPct val="99792"/>
              <a:buFont typeface="Noto Sans Symbols"/>
              <a:buChar char="✔"/>
            </a:pPr>
            <a:r>
              <a:rPr lang="en-GB" sz="2400"/>
              <a:t>Health communication</a:t>
            </a:r>
            <a:endParaRPr/>
          </a:p>
          <a:p>
            <a:pPr marL="190500" lvl="0" indent="-190500" algn="l" rtl="0">
              <a:lnSpc>
                <a:spcPct val="100000"/>
              </a:lnSpc>
              <a:spcBef>
                <a:spcPts val="1200"/>
              </a:spcBef>
              <a:spcAft>
                <a:spcPts val="0"/>
              </a:spcAft>
              <a:buClr>
                <a:schemeClr val="dk1"/>
              </a:buClr>
              <a:buSzPct val="99792"/>
              <a:buFont typeface="Arial"/>
              <a:buChar char="•"/>
            </a:pPr>
            <a:r>
              <a:rPr lang="en-GB" sz="2400"/>
              <a:t>Objectives</a:t>
            </a:r>
            <a:endParaRPr/>
          </a:p>
          <a:p>
            <a:pPr marL="876300" lvl="1" indent="-342900" algn="l" rtl="0">
              <a:lnSpc>
                <a:spcPct val="100000"/>
              </a:lnSpc>
              <a:spcBef>
                <a:spcPts val="1200"/>
              </a:spcBef>
              <a:spcAft>
                <a:spcPts val="0"/>
              </a:spcAft>
              <a:buClr>
                <a:schemeClr val="dk1"/>
              </a:buClr>
              <a:buSzPct val="99792"/>
              <a:buChar char="•"/>
            </a:pPr>
            <a:r>
              <a:rPr lang="en-GB" sz="2200"/>
              <a:t>Generate </a:t>
            </a:r>
            <a:r>
              <a:rPr lang="en-GB" sz="2200" b="1"/>
              <a:t>evidence</a:t>
            </a:r>
            <a:r>
              <a:rPr lang="en-GB" sz="2200"/>
              <a:t> for the path to scale in Malawi</a:t>
            </a:r>
            <a:endParaRPr/>
          </a:p>
          <a:p>
            <a:pPr marL="876300" lvl="1" indent="-342900" algn="l" rtl="0">
              <a:lnSpc>
                <a:spcPct val="100000"/>
              </a:lnSpc>
              <a:spcBef>
                <a:spcPts val="1200"/>
              </a:spcBef>
              <a:spcAft>
                <a:spcPts val="0"/>
              </a:spcAft>
              <a:buClr>
                <a:schemeClr val="dk1"/>
              </a:buClr>
              <a:buSzPct val="99792"/>
              <a:buChar char="•"/>
            </a:pPr>
            <a:r>
              <a:rPr lang="en-GB" sz="2200"/>
              <a:t>Pave the way for population level impact</a:t>
            </a:r>
            <a:endParaRPr/>
          </a:p>
          <a:p>
            <a:pPr marL="0" lvl="0" indent="0" algn="l" rtl="0">
              <a:lnSpc>
                <a:spcPct val="100000"/>
              </a:lnSpc>
              <a:spcBef>
                <a:spcPts val="1200"/>
              </a:spcBef>
              <a:spcAft>
                <a:spcPts val="0"/>
              </a:spcAft>
              <a:buClr>
                <a:schemeClr val="dk1"/>
              </a:buClr>
              <a:buSzPct val="100000"/>
              <a:buNone/>
            </a:pPr>
            <a:endParaRPr/>
          </a:p>
        </p:txBody>
      </p:sp>
      <p:sp>
        <p:nvSpPr>
          <p:cNvPr id="123" name="Google Shape;123;p3"/>
          <p:cNvSpPr txBox="1">
            <a:spLocks noGrp="1"/>
          </p:cNvSpPr>
          <p:nvPr>
            <p:ph type="title"/>
          </p:nvPr>
        </p:nvSpPr>
        <p:spPr>
          <a:xfrm>
            <a:off x="3657599" y="441325"/>
            <a:ext cx="8091492" cy="840823"/>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GB"/>
              <a:t>Background</a:t>
            </a:r>
            <a:br>
              <a:rPr lang="en-GB"/>
            </a:br>
            <a:r>
              <a:rPr lang="en-GB" sz="2700"/>
              <a:t>Injectable PrEP Implementation Science</a:t>
            </a:r>
            <a:br>
              <a:rPr lang="en-GB"/>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flipH="1">
            <a:off x="993301" y="1684118"/>
            <a:ext cx="10644873" cy="3908603"/>
          </a:xfrm>
          <a:custGeom>
            <a:avLst/>
            <a:gdLst/>
            <a:ahLst/>
            <a:cxnLst/>
            <a:rect l="l" t="t" r="r" b="b"/>
            <a:pathLst>
              <a:path w="10644873" h="3908603" extrusionOk="0">
                <a:moveTo>
                  <a:pt x="6572188" y="2425427"/>
                </a:moveTo>
                <a:lnTo>
                  <a:pt x="10644873" y="3908603"/>
                </a:lnTo>
                <a:lnTo>
                  <a:pt x="6572188" y="3896875"/>
                </a:lnTo>
                <a:lnTo>
                  <a:pt x="0" y="3908603"/>
                </a:lnTo>
                <a:lnTo>
                  <a:pt x="0" y="0"/>
                </a:lnTo>
                <a:lnTo>
                  <a:pt x="6159131" y="2327681"/>
                </a:lnTo>
              </a:path>
            </a:pathLst>
          </a:custGeom>
          <a:solidFill>
            <a:schemeClr val="lt1"/>
          </a:solidFill>
          <a:ln w="508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Verdana"/>
              <a:buNone/>
            </a:pPr>
            <a:endParaRPr sz="2800" b="0" i="0" u="none" strike="noStrike" cap="none">
              <a:solidFill>
                <a:srgbClr val="FFFFFF"/>
              </a:solidFill>
              <a:latin typeface="Calibri"/>
              <a:ea typeface="Calibri"/>
              <a:cs typeface="Calibri"/>
              <a:sym typeface="Calibri"/>
            </a:endParaRPr>
          </a:p>
        </p:txBody>
      </p:sp>
      <p:sp>
        <p:nvSpPr>
          <p:cNvPr id="130" name="Google Shape;130;p4"/>
          <p:cNvSpPr txBox="1"/>
          <p:nvPr/>
        </p:nvSpPr>
        <p:spPr>
          <a:xfrm>
            <a:off x="1865294" y="249479"/>
            <a:ext cx="524118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3200"/>
              <a:buFont typeface="Calibri"/>
              <a:buNone/>
            </a:pPr>
            <a:r>
              <a:rPr lang="en-GB" sz="3200" b="1" i="0" u="none" strike="noStrike" cap="none">
                <a:solidFill>
                  <a:schemeClr val="dk2"/>
                </a:solidFill>
                <a:latin typeface="Calibri"/>
                <a:ea typeface="Calibri"/>
                <a:cs typeface="Calibri"/>
                <a:sym typeface="Calibri"/>
              </a:rPr>
              <a:t>Path2Scale Study Objectives </a:t>
            </a: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1" name="Google Shape;131;p4"/>
          <p:cNvSpPr txBox="1"/>
          <p:nvPr/>
        </p:nvSpPr>
        <p:spPr>
          <a:xfrm>
            <a:off x="2770418" y="1922809"/>
            <a:ext cx="16852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Calibri"/>
              <a:ea typeface="Calibri"/>
              <a:cs typeface="Calibri"/>
              <a:sym typeface="Calibri"/>
            </a:endParaRPr>
          </a:p>
        </p:txBody>
      </p:sp>
      <p:sp>
        <p:nvSpPr>
          <p:cNvPr id="132" name="Google Shape;132;p4"/>
          <p:cNvSpPr/>
          <p:nvPr/>
        </p:nvSpPr>
        <p:spPr>
          <a:xfrm>
            <a:off x="856927" y="1680849"/>
            <a:ext cx="4234922" cy="2128242"/>
          </a:xfrm>
          <a:prstGeom prst="roundRect">
            <a:avLst>
              <a:gd name="adj" fmla="val 16667"/>
            </a:avLst>
          </a:prstGeom>
          <a:solidFill>
            <a:schemeClr val="lt1"/>
          </a:solidFill>
          <a:ln w="508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Objective 1</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900"/>
              <a:buFont typeface="Arial"/>
              <a:buAutoNum type="alphaLcParenR"/>
            </a:pPr>
            <a:r>
              <a:rPr lang="en-GB" sz="1900" b="0" i="0" u="none" strike="noStrike" cap="none">
                <a:solidFill>
                  <a:srgbClr val="000000"/>
                </a:solidFill>
                <a:latin typeface="Calibri"/>
                <a:ea typeface="Calibri"/>
                <a:cs typeface="Calibri"/>
                <a:sym typeface="Calibri"/>
              </a:rPr>
              <a:t>Provider and client values and preferences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900"/>
              <a:buFont typeface="Arial"/>
              <a:buAutoNum type="alphaLcParenR"/>
            </a:pPr>
            <a:r>
              <a:rPr lang="en-GB" sz="1900" b="0" i="0" u="none" strike="noStrike" cap="none">
                <a:solidFill>
                  <a:srgbClr val="000000"/>
                </a:solidFill>
                <a:latin typeface="Calibri"/>
                <a:ea typeface="Calibri"/>
                <a:cs typeface="Calibri"/>
                <a:sym typeface="Calibri"/>
              </a:rPr>
              <a:t>Empirical development of demand-generation strategies: “attract, engage and enable”</a:t>
            </a:r>
            <a:endParaRPr sz="1400" b="0" i="0" u="none" strike="noStrike" cap="none">
              <a:solidFill>
                <a:srgbClr val="000000"/>
              </a:solidFill>
              <a:latin typeface="Arial"/>
              <a:ea typeface="Arial"/>
              <a:cs typeface="Arial"/>
              <a:sym typeface="Arial"/>
            </a:endParaRPr>
          </a:p>
        </p:txBody>
      </p:sp>
      <p:sp>
        <p:nvSpPr>
          <p:cNvPr id="133" name="Google Shape;133;p4"/>
          <p:cNvSpPr txBox="1"/>
          <p:nvPr/>
        </p:nvSpPr>
        <p:spPr>
          <a:xfrm>
            <a:off x="5492302" y="6015937"/>
            <a:ext cx="614297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Calibri"/>
              <a:buNone/>
            </a:pPr>
            <a:r>
              <a:rPr lang="en-GB" sz="2400" b="1" i="0" u="none" strike="noStrike" cap="none">
                <a:solidFill>
                  <a:srgbClr val="FF0000"/>
                </a:solidFill>
                <a:latin typeface="Calibri"/>
                <a:ea typeface="Calibri"/>
                <a:cs typeface="Calibri"/>
                <a:sym typeface="Calibri"/>
              </a:rPr>
              <a:t>Sep 2023-Mar 2026: </a:t>
            </a:r>
            <a:r>
              <a:rPr lang="en-GB" sz="2000" b="1" i="0" u="none" strike="noStrike" cap="none">
                <a:solidFill>
                  <a:srgbClr val="FF0000"/>
                </a:solidFill>
                <a:latin typeface="Calibri"/>
                <a:ea typeface="Calibri"/>
                <a:cs typeface="Calibri"/>
                <a:sym typeface="Calibri"/>
              </a:rPr>
              <a:t>CAB-LA implementation </a:t>
            </a:r>
            <a:endParaRPr sz="2400" b="1" i="0" u="none" strike="noStrike" cap="none">
              <a:solidFill>
                <a:srgbClr val="FF0000"/>
              </a:solidFill>
              <a:latin typeface="Calibri"/>
              <a:ea typeface="Calibri"/>
              <a:cs typeface="Calibri"/>
              <a:sym typeface="Calibri"/>
            </a:endParaRPr>
          </a:p>
        </p:txBody>
      </p:sp>
      <p:sp>
        <p:nvSpPr>
          <p:cNvPr id="134" name="Google Shape;134;p4"/>
          <p:cNvSpPr/>
          <p:nvPr/>
        </p:nvSpPr>
        <p:spPr>
          <a:xfrm>
            <a:off x="861848" y="5451405"/>
            <a:ext cx="11098921" cy="622821"/>
          </a:xfrm>
          <a:prstGeom prst="rightArrow">
            <a:avLst>
              <a:gd name="adj1" fmla="val 50000"/>
              <a:gd name="adj2" fmla="val 50000"/>
            </a:avLst>
          </a:prstGeom>
          <a:solidFill>
            <a:srgbClr val="A5A5A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Verdana"/>
              <a:buNone/>
            </a:pPr>
            <a:endParaRPr sz="2800" b="0" i="0" u="none" strike="noStrike" cap="none">
              <a:solidFill>
                <a:srgbClr val="FFFFFF"/>
              </a:solidFill>
              <a:latin typeface="Calibri"/>
              <a:ea typeface="Calibri"/>
              <a:cs typeface="Calibri"/>
              <a:sym typeface="Calibri"/>
            </a:endParaRPr>
          </a:p>
        </p:txBody>
      </p:sp>
      <p:sp>
        <p:nvSpPr>
          <p:cNvPr id="135" name="Google Shape;135;p4"/>
          <p:cNvSpPr txBox="1"/>
          <p:nvPr/>
        </p:nvSpPr>
        <p:spPr>
          <a:xfrm>
            <a:off x="5757509" y="4734372"/>
            <a:ext cx="5524839"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Objective 4b</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00"/>
              <a:buFont typeface="Arial"/>
              <a:buChar char="•"/>
            </a:pPr>
            <a:r>
              <a:rPr lang="en-GB" sz="1900" b="0" i="0" u="none" strike="noStrike" cap="none">
                <a:solidFill>
                  <a:srgbClr val="000000"/>
                </a:solidFill>
                <a:latin typeface="Calibri"/>
                <a:ea typeface="Calibri"/>
                <a:cs typeface="Calibri"/>
                <a:sym typeface="Calibri"/>
              </a:rPr>
              <a:t>Develop and test scale-up plan: Path to scale</a:t>
            </a:r>
            <a:endParaRPr sz="1800" b="0" i="0" u="none" strike="noStrike" cap="none">
              <a:solidFill>
                <a:srgbClr val="000000"/>
              </a:solidFill>
              <a:latin typeface="Calibri"/>
              <a:ea typeface="Calibri"/>
              <a:cs typeface="Calibri"/>
              <a:sym typeface="Calibri"/>
            </a:endParaRPr>
          </a:p>
        </p:txBody>
      </p:sp>
      <p:cxnSp>
        <p:nvCxnSpPr>
          <p:cNvPr id="136" name="Google Shape;136;p4"/>
          <p:cNvCxnSpPr>
            <a:endCxn id="129" idx="4"/>
          </p:cNvCxnSpPr>
          <p:nvPr/>
        </p:nvCxnSpPr>
        <p:spPr>
          <a:xfrm rot="10800000" flipH="1">
            <a:off x="5509192" y="1684120"/>
            <a:ext cx="6129000" cy="2312700"/>
          </a:xfrm>
          <a:prstGeom prst="straightConnector1">
            <a:avLst/>
          </a:prstGeom>
          <a:noFill/>
          <a:ln w="47625" cap="flat" cmpd="sng">
            <a:solidFill>
              <a:srgbClr val="70AD47"/>
            </a:solidFill>
            <a:prstDash val="solid"/>
            <a:miter lim="800000"/>
            <a:headEnd type="none" w="sm" len="sm"/>
            <a:tailEnd type="none" w="sm" len="sm"/>
          </a:ln>
        </p:spPr>
      </p:cxnSp>
      <p:cxnSp>
        <p:nvCxnSpPr>
          <p:cNvPr id="137" name="Google Shape;137;p4"/>
          <p:cNvCxnSpPr>
            <a:stCxn id="129" idx="0"/>
          </p:cNvCxnSpPr>
          <p:nvPr/>
        </p:nvCxnSpPr>
        <p:spPr>
          <a:xfrm>
            <a:off x="5065986" y="4109545"/>
            <a:ext cx="1800" cy="1483200"/>
          </a:xfrm>
          <a:prstGeom prst="straightConnector1">
            <a:avLst/>
          </a:prstGeom>
          <a:noFill/>
          <a:ln w="47625" cap="flat" cmpd="sng">
            <a:solidFill>
              <a:srgbClr val="70AD47"/>
            </a:solidFill>
            <a:prstDash val="solid"/>
            <a:miter lim="800000"/>
            <a:headEnd type="none" w="sm" len="sm"/>
            <a:tailEnd type="none" w="sm" len="sm"/>
          </a:ln>
        </p:spPr>
      </p:cxnSp>
      <p:sp>
        <p:nvSpPr>
          <p:cNvPr id="138" name="Google Shape;138;p4"/>
          <p:cNvSpPr txBox="1"/>
          <p:nvPr/>
        </p:nvSpPr>
        <p:spPr>
          <a:xfrm>
            <a:off x="2665056" y="4793685"/>
            <a:ext cx="2657120"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Objective 4a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Calibri"/>
              <a:buNone/>
            </a:pPr>
            <a:r>
              <a:rPr lang="en-GB" sz="1900" b="0" i="0" u="none" strike="noStrike" cap="none">
                <a:solidFill>
                  <a:srgbClr val="000000"/>
                </a:solidFill>
                <a:latin typeface="Calibri"/>
                <a:ea typeface="Calibri"/>
                <a:cs typeface="Calibri"/>
                <a:sym typeface="Calibri"/>
              </a:rPr>
              <a:t>Establish systems</a:t>
            </a:r>
            <a:endParaRPr sz="1400" b="0" i="0" u="none" strike="noStrike" cap="none">
              <a:solidFill>
                <a:srgbClr val="000000"/>
              </a:solidFill>
              <a:latin typeface="Arial"/>
              <a:ea typeface="Arial"/>
              <a:cs typeface="Arial"/>
              <a:sym typeface="Arial"/>
            </a:endParaRPr>
          </a:p>
        </p:txBody>
      </p:sp>
      <p:cxnSp>
        <p:nvCxnSpPr>
          <p:cNvPr id="139" name="Google Shape;139;p4"/>
          <p:cNvCxnSpPr/>
          <p:nvPr/>
        </p:nvCxnSpPr>
        <p:spPr>
          <a:xfrm>
            <a:off x="5495198" y="3996820"/>
            <a:ext cx="0" cy="1595901"/>
          </a:xfrm>
          <a:prstGeom prst="straightConnector1">
            <a:avLst/>
          </a:prstGeom>
          <a:noFill/>
          <a:ln w="47625" cap="flat" cmpd="sng">
            <a:solidFill>
              <a:srgbClr val="70AD47"/>
            </a:solidFill>
            <a:prstDash val="solid"/>
            <a:miter lim="800000"/>
            <a:headEnd type="none" w="sm" len="sm"/>
            <a:tailEnd type="none" w="sm" len="sm"/>
          </a:ln>
        </p:spPr>
      </p:cxnSp>
      <p:sp>
        <p:nvSpPr>
          <p:cNvPr id="140" name="Google Shape;140;p4"/>
          <p:cNvSpPr/>
          <p:nvPr/>
        </p:nvSpPr>
        <p:spPr>
          <a:xfrm>
            <a:off x="5757510" y="2761775"/>
            <a:ext cx="5514764" cy="1804749"/>
          </a:xfrm>
          <a:prstGeom prst="roundRect">
            <a:avLst>
              <a:gd name="adj" fmla="val 16667"/>
            </a:avLst>
          </a:prstGeom>
          <a:solidFill>
            <a:schemeClr val="lt1"/>
          </a:solidFill>
          <a:ln w="508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Objective 3</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00"/>
              <a:buFont typeface="Arial"/>
              <a:buChar char="•"/>
            </a:pPr>
            <a:r>
              <a:rPr lang="en-GB" sz="1900" b="0" i="0" u="none" strike="noStrike" cap="none">
                <a:solidFill>
                  <a:srgbClr val="000000"/>
                </a:solidFill>
                <a:latin typeface="Calibri"/>
                <a:ea typeface="Calibri"/>
                <a:cs typeface="Calibri"/>
                <a:sym typeface="Calibri"/>
              </a:rPr>
              <a:t>Evaluate effectiveness of strategies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00"/>
              <a:buFont typeface="Arial"/>
              <a:buChar char="•"/>
            </a:pPr>
            <a:r>
              <a:rPr lang="en-GB" sz="1900" b="0" i="0" u="none" strike="noStrike" cap="none">
                <a:solidFill>
                  <a:srgbClr val="000000"/>
                </a:solidFill>
                <a:latin typeface="Calibri"/>
                <a:ea typeface="Calibri"/>
                <a:cs typeface="Calibri"/>
                <a:sym typeface="Calibri"/>
              </a:rPr>
              <a:t>Understand comprehensive scale-up through cluster randomized comparison (enhanced continuation support vs. standard of care)</a:t>
            </a: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5777621" y="1092466"/>
            <a:ext cx="5504728" cy="1481257"/>
          </a:xfrm>
          <a:prstGeom prst="roundRect">
            <a:avLst>
              <a:gd name="adj" fmla="val 16667"/>
            </a:avLst>
          </a:prstGeom>
          <a:solidFill>
            <a:schemeClr val="lt1"/>
          </a:solidFill>
          <a:ln w="508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Objective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Calibri"/>
                <a:ea typeface="Calibri"/>
                <a:cs typeface="Calibri"/>
                <a:sym typeface="Calibri"/>
              </a:rPr>
              <a:t>Testing, adaptive learning (6-month lead in phase)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00"/>
              <a:buFont typeface="Arial"/>
              <a:buChar char="•"/>
            </a:pPr>
            <a:r>
              <a:rPr lang="en-GB" sz="1900" b="0" i="0" u="none" strike="noStrike" cap="none">
                <a:solidFill>
                  <a:srgbClr val="000000"/>
                </a:solidFill>
                <a:latin typeface="Calibri"/>
                <a:ea typeface="Calibri"/>
                <a:cs typeface="Calibri"/>
                <a:sym typeface="Calibri"/>
              </a:rPr>
              <a:t>Introduce CAB-LA for priority populations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00"/>
              <a:buFont typeface="Arial"/>
              <a:buChar char="•"/>
            </a:pPr>
            <a:r>
              <a:rPr lang="en-GB" sz="1900" b="0" i="0" u="none" strike="noStrike" cap="none">
                <a:solidFill>
                  <a:srgbClr val="000000"/>
                </a:solidFill>
                <a:latin typeface="Calibri"/>
                <a:ea typeface="Calibri"/>
                <a:cs typeface="Calibri"/>
                <a:sym typeface="Calibri"/>
              </a:rPr>
              <a:t>Optimize delivery models</a:t>
            </a:r>
            <a:endParaRPr sz="1400" b="0" i="0" u="none" strike="noStrike" cap="none">
              <a:solidFill>
                <a:srgbClr val="000000"/>
              </a:solidFill>
              <a:latin typeface="Arial"/>
              <a:ea typeface="Arial"/>
              <a:cs typeface="Arial"/>
              <a:sym typeface="Arial"/>
            </a:endParaRPr>
          </a:p>
        </p:txBody>
      </p:sp>
      <p:cxnSp>
        <p:nvCxnSpPr>
          <p:cNvPr id="142" name="Google Shape;142;p4"/>
          <p:cNvCxnSpPr/>
          <p:nvPr/>
        </p:nvCxnSpPr>
        <p:spPr>
          <a:xfrm>
            <a:off x="5300520" y="1390780"/>
            <a:ext cx="0" cy="5212080"/>
          </a:xfrm>
          <a:prstGeom prst="straightConnector1">
            <a:avLst/>
          </a:prstGeom>
          <a:noFill/>
          <a:ln w="47625" cap="flat" cmpd="sng">
            <a:solidFill>
              <a:srgbClr val="FF0000"/>
            </a:solidFill>
            <a:prstDash val="dash"/>
            <a:miter lim="800000"/>
            <a:headEnd type="none" w="sm" len="sm"/>
            <a:tailEnd type="none" w="sm" len="sm"/>
          </a:ln>
        </p:spPr>
      </p:cxnSp>
      <p:sp>
        <p:nvSpPr>
          <p:cNvPr id="143" name="Google Shape;143;p4"/>
          <p:cNvSpPr txBox="1"/>
          <p:nvPr/>
        </p:nvSpPr>
        <p:spPr>
          <a:xfrm>
            <a:off x="368243" y="6014245"/>
            <a:ext cx="490037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Calibri"/>
              <a:buNone/>
            </a:pPr>
            <a:r>
              <a:rPr lang="en-GB" sz="2400" b="1" i="0" u="none" strike="noStrike" cap="none">
                <a:solidFill>
                  <a:srgbClr val="FF0000"/>
                </a:solidFill>
                <a:latin typeface="Calibri"/>
                <a:ea typeface="Calibri"/>
                <a:cs typeface="Calibri"/>
                <a:sym typeface="Calibri"/>
              </a:rPr>
              <a:t>Dec 2022-Nov 2023: </a:t>
            </a:r>
            <a:r>
              <a:rPr lang="en-GB" sz="1800" b="1" i="0" u="none" strike="noStrike" cap="none">
                <a:solidFill>
                  <a:srgbClr val="FF0000"/>
                </a:solidFill>
                <a:latin typeface="Calibri"/>
                <a:ea typeface="Calibri"/>
                <a:cs typeface="Calibri"/>
                <a:sym typeface="Calibri"/>
              </a:rPr>
              <a:t>IRB protocol submissions, tool development for study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body" idx="1"/>
          </p:nvPr>
        </p:nvSpPr>
        <p:spPr>
          <a:xfrm>
            <a:off x="3737113" y="1441174"/>
            <a:ext cx="8011979" cy="475960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None/>
            </a:pPr>
            <a:r>
              <a:rPr lang="en-GB" sz="2400" b="1"/>
              <a:t>Malawi Health Sector Strategic Plan III (2023-2030)</a:t>
            </a:r>
            <a:endParaRPr/>
          </a:p>
          <a:p>
            <a:pPr marL="1028700" lvl="1" indent="-342900" algn="l" rtl="0">
              <a:lnSpc>
                <a:spcPct val="100000"/>
              </a:lnSpc>
              <a:spcBef>
                <a:spcPts val="1800"/>
              </a:spcBef>
              <a:spcAft>
                <a:spcPts val="0"/>
              </a:spcAft>
              <a:buClr>
                <a:schemeClr val="dk1"/>
              </a:buClr>
              <a:buSzPts val="2200"/>
              <a:buChar char="•"/>
            </a:pPr>
            <a:r>
              <a:rPr lang="en-GB" sz="2200"/>
              <a:t>Focus on </a:t>
            </a:r>
            <a:r>
              <a:rPr lang="en-GB"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integrated</a:t>
            </a:r>
            <a:r>
              <a:rPr lang="en-GB" sz="2200"/>
              <a:t> platforms of care</a:t>
            </a:r>
            <a:endParaRPr/>
          </a:p>
          <a:p>
            <a:pPr marL="1028700" lvl="1" indent="-342900" algn="l" rtl="0">
              <a:lnSpc>
                <a:spcPct val="100000"/>
              </a:lnSpc>
              <a:spcBef>
                <a:spcPts val="1800"/>
              </a:spcBef>
              <a:spcAft>
                <a:spcPts val="0"/>
              </a:spcAft>
              <a:buClr>
                <a:schemeClr val="dk1"/>
              </a:buClr>
              <a:buSzPts val="2200"/>
              <a:buChar char="•"/>
            </a:pPr>
            <a:r>
              <a:rPr lang="en-GB" sz="2200"/>
              <a:t>Transition from HIV verticalization to service integration</a:t>
            </a:r>
            <a:endParaRPr/>
          </a:p>
          <a:p>
            <a:pPr marL="1028700" lvl="1" indent="-342900" algn="l" rtl="0">
              <a:lnSpc>
                <a:spcPct val="100000"/>
              </a:lnSpc>
              <a:spcBef>
                <a:spcPts val="1800"/>
              </a:spcBef>
              <a:spcAft>
                <a:spcPts val="0"/>
              </a:spcAft>
              <a:buClr>
                <a:schemeClr val="dk1"/>
              </a:buClr>
              <a:buSzPts val="2200"/>
              <a:buChar char="•"/>
            </a:pPr>
            <a:r>
              <a:rPr lang="en-GB" sz="2200"/>
              <a:t>HIV Combination Prevention being integrated into SRHR &amp; Maternal Health services</a:t>
            </a:r>
            <a:endParaRPr/>
          </a:p>
          <a:p>
            <a:pPr marL="1028700" lvl="1" indent="-342900" algn="l" rtl="0">
              <a:lnSpc>
                <a:spcPct val="100000"/>
              </a:lnSpc>
              <a:spcBef>
                <a:spcPts val="1800"/>
              </a:spcBef>
              <a:spcAft>
                <a:spcPts val="0"/>
              </a:spcAft>
              <a:buClr>
                <a:schemeClr val="dk1"/>
              </a:buClr>
              <a:buSzPts val="2200"/>
              <a:buChar char="•"/>
            </a:pPr>
            <a:r>
              <a:rPr lang="en-GB" sz="2200"/>
              <a:t>Injectable PrEP integrated into Family planning &amp; Antenatal services</a:t>
            </a:r>
            <a:endParaRPr sz="2200"/>
          </a:p>
        </p:txBody>
      </p:sp>
      <p:sp>
        <p:nvSpPr>
          <p:cNvPr id="149" name="Google Shape;149;p5"/>
          <p:cNvSpPr txBox="1">
            <a:spLocks noGrp="1"/>
          </p:cNvSpPr>
          <p:nvPr>
            <p:ph type="title"/>
          </p:nvPr>
        </p:nvSpPr>
        <p:spPr>
          <a:xfrm>
            <a:off x="3737112" y="441325"/>
            <a:ext cx="8011979" cy="930275"/>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Verdana"/>
              <a:buNone/>
            </a:pPr>
            <a:r>
              <a:rPr lang="en-GB" sz="3600" b="1" i="0" u="none" strike="noStrike" cap="none">
                <a:latin typeface="Verdana"/>
                <a:ea typeface="Verdana"/>
                <a:cs typeface="Verdana"/>
                <a:sym typeface="Verdana"/>
              </a:rPr>
              <a:t>Programmatic</a:t>
            </a:r>
            <a:r>
              <a:rPr lang="en-GB" sz="3200" b="1" i="0" u="none" strike="noStrike" cap="none">
                <a:latin typeface="Verdana"/>
                <a:ea typeface="Verdana"/>
                <a:cs typeface="Verdana"/>
                <a:sym typeface="Verdana"/>
              </a:rPr>
              <a:t> Context</a:t>
            </a:r>
            <a:br>
              <a:rPr lang="en-GB" sz="3200" b="1" i="0" u="none" strike="noStrike" cap="none">
                <a:latin typeface="Verdana"/>
                <a:ea typeface="Verdana"/>
                <a:cs typeface="Verdana"/>
                <a:sym typeface="Verdana"/>
              </a:rPr>
            </a:br>
            <a:r>
              <a:rPr lang="en-GB" sz="2200" b="0">
                <a:solidFill>
                  <a:schemeClr val="dk2"/>
                </a:solidFill>
                <a:latin typeface="Verdana"/>
                <a:ea typeface="Verdana"/>
                <a:cs typeface="Verdana"/>
                <a:sym typeface="Verdana"/>
              </a:rPr>
              <a:t>National Strategic Framework</a:t>
            </a:r>
            <a:br>
              <a:rPr lang="en-GB" sz="4400" b="0">
                <a:solidFill>
                  <a:schemeClr val="dk2"/>
                </a:solidFill>
                <a:latin typeface="Verdana"/>
                <a:ea typeface="Verdana"/>
                <a:cs typeface="Verdana"/>
                <a:sym typeface="Verdana"/>
              </a:rPr>
            </a:br>
            <a:endParaRPr b="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body" idx="1"/>
          </p:nvPr>
        </p:nvSpPr>
        <p:spPr>
          <a:xfrm>
            <a:off x="3786810" y="1484671"/>
            <a:ext cx="6115948" cy="4716108"/>
          </a:xfrm>
          <a:prstGeom prst="rect">
            <a:avLst/>
          </a:prstGeom>
          <a:noFill/>
          <a:ln>
            <a:noFill/>
          </a:ln>
        </p:spPr>
        <p:txBody>
          <a:bodyPr spcFirstLastPara="1" wrap="square" lIns="0" tIns="0" rIns="0" bIns="0" anchor="t" anchorCtr="0">
            <a:normAutofit/>
          </a:bodyPr>
          <a:lstStyle/>
          <a:p>
            <a:pPr marL="342900" lvl="0" indent="-342900" algn="l" rtl="0">
              <a:lnSpc>
                <a:spcPct val="100000"/>
              </a:lnSpc>
              <a:spcBef>
                <a:spcPts val="0"/>
              </a:spcBef>
              <a:spcAft>
                <a:spcPts val="0"/>
              </a:spcAft>
              <a:buClr>
                <a:schemeClr val="dk1"/>
              </a:buClr>
              <a:buSzPts val="2400"/>
              <a:buFont typeface="Arial"/>
              <a:buChar char="•"/>
            </a:pPr>
            <a:r>
              <a:rPr lang="en-GB" sz="2400"/>
              <a:t>Blantyre and Lilongwe City prioritized for early implementation</a:t>
            </a:r>
            <a:endParaRPr/>
          </a:p>
          <a:p>
            <a:pPr marL="342900" lvl="0" indent="-342900" algn="l" rtl="0">
              <a:lnSpc>
                <a:spcPct val="100000"/>
              </a:lnSpc>
              <a:spcBef>
                <a:spcPts val="2800"/>
              </a:spcBef>
              <a:spcAft>
                <a:spcPts val="0"/>
              </a:spcAft>
              <a:buClr>
                <a:schemeClr val="dk1"/>
              </a:buClr>
              <a:buSzPts val="2400"/>
              <a:buFont typeface="Arial"/>
              <a:buChar char="•"/>
            </a:pPr>
            <a:r>
              <a:rPr lang="en-GB"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Existing oral PrEP services in public, private and faith-based facilities</a:t>
            </a:r>
            <a:endParaRPr/>
          </a:p>
          <a:p>
            <a:pPr marL="342900" lvl="0" indent="-342900" algn="l" rtl="0">
              <a:lnSpc>
                <a:spcPct val="100000"/>
              </a:lnSpc>
              <a:spcBef>
                <a:spcPts val="2800"/>
              </a:spcBef>
              <a:spcAft>
                <a:spcPts val="0"/>
              </a:spcAft>
              <a:buClr>
                <a:schemeClr val="dk1"/>
              </a:buClr>
              <a:buSzPts val="2400"/>
              <a:buFont typeface="Arial"/>
              <a:buChar char="•"/>
            </a:pPr>
            <a:r>
              <a:rPr lang="en-GB" sz="2400"/>
              <a:t>Selection of 40 largest facilities for Path2Scale</a:t>
            </a:r>
            <a:endParaRPr/>
          </a:p>
        </p:txBody>
      </p:sp>
      <p:sp>
        <p:nvSpPr>
          <p:cNvPr id="155" name="Google Shape;155;p6"/>
          <p:cNvSpPr txBox="1">
            <a:spLocks noGrp="1"/>
          </p:cNvSpPr>
          <p:nvPr>
            <p:ph type="title"/>
          </p:nvPr>
        </p:nvSpPr>
        <p:spPr>
          <a:xfrm>
            <a:off x="3786810" y="441325"/>
            <a:ext cx="7962281" cy="92033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2900"/>
              <a:buFont typeface="Verdana"/>
              <a:buNone/>
            </a:pPr>
            <a:r>
              <a:rPr lang="en-GB" sz="2900" b="1" i="0" u="none" strike="noStrike" cap="none">
                <a:latin typeface="Verdana"/>
                <a:ea typeface="Verdana"/>
                <a:cs typeface="Verdana"/>
                <a:sym typeface="Verdana"/>
              </a:rPr>
              <a:t>Programmatic Context</a:t>
            </a:r>
            <a:br>
              <a:rPr lang="en-GB" sz="2900" b="1" i="0" u="none" strike="noStrike" cap="none">
                <a:latin typeface="Verdana"/>
                <a:ea typeface="Verdana"/>
                <a:cs typeface="Verdana"/>
                <a:sym typeface="Verdana"/>
              </a:rPr>
            </a:br>
            <a:r>
              <a:rPr lang="en-GB" sz="2200" b="0" i="0" u="none" strike="noStrike" cap="none">
                <a:latin typeface="Verdana"/>
                <a:ea typeface="Verdana"/>
                <a:cs typeface="Verdana"/>
                <a:sym typeface="Verdana"/>
              </a:rPr>
              <a:t>Implementation guided by epidemiological estimates</a:t>
            </a:r>
            <a:endParaRPr b="0"/>
          </a:p>
        </p:txBody>
      </p:sp>
      <p:pic>
        <p:nvPicPr>
          <p:cNvPr id="156" name="Google Shape;156;p6"/>
          <p:cNvPicPr preferRelativeResize="0"/>
          <p:nvPr/>
        </p:nvPicPr>
        <p:blipFill rotWithShape="1">
          <a:blip r:embed="rId3">
            <a:alphaModFix/>
          </a:blip>
          <a:srcRect l="64849" r="13337" b="23044"/>
          <a:stretch/>
        </p:blipFill>
        <p:spPr>
          <a:xfrm>
            <a:off x="10009238" y="1484671"/>
            <a:ext cx="2094272" cy="5277677"/>
          </a:xfrm>
          <a:prstGeom prst="rect">
            <a:avLst/>
          </a:prstGeom>
          <a:noFill/>
          <a:ln>
            <a:noFill/>
          </a:ln>
        </p:spPr>
      </p:pic>
      <p:sp>
        <p:nvSpPr>
          <p:cNvPr id="157" name="Google Shape;157;p6"/>
          <p:cNvSpPr txBox="1"/>
          <p:nvPr/>
        </p:nvSpPr>
        <p:spPr>
          <a:xfrm>
            <a:off x="10009238" y="6088938"/>
            <a:ext cx="14207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Verdana"/>
                <a:ea typeface="Verdana"/>
                <a:cs typeface="Verdana"/>
                <a:sym typeface="Verdana"/>
              </a:rPr>
              <a:t>Source: 2024 Naomi model estimates</a:t>
            </a:r>
            <a:endParaRPr sz="1200" b="0" i="0" u="none" strike="noStrike" cap="none">
              <a:solidFill>
                <a:schemeClr val="dk1"/>
              </a:solidFill>
              <a:latin typeface="Verdana"/>
              <a:ea typeface="Verdana"/>
              <a:cs typeface="Verdana"/>
              <a:sym typeface="Verdana"/>
            </a:endParaRPr>
          </a:p>
        </p:txBody>
      </p:sp>
      <p:sp>
        <p:nvSpPr>
          <p:cNvPr id="158" name="Google Shape;158;p6"/>
          <p:cNvSpPr/>
          <p:nvPr/>
        </p:nvSpPr>
        <p:spPr>
          <a:xfrm>
            <a:off x="7042826" y="4367719"/>
            <a:ext cx="2651780" cy="715558"/>
          </a:xfrm>
          <a:prstGeom prst="wedgeRoundRectCallout">
            <a:avLst>
              <a:gd name="adj1" fmla="val 88084"/>
              <a:gd name="adj2" fmla="val -12229"/>
              <a:gd name="adj3" fmla="val 16667"/>
            </a:avLst>
          </a:prstGeom>
          <a:solidFill>
            <a:srgbClr val="206C9B"/>
          </a:solidFill>
          <a:ln>
            <a:noFill/>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Verdana"/>
                <a:ea typeface="Verdana"/>
                <a:cs typeface="Verdana"/>
                <a:sym typeface="Verdana"/>
              </a:rPr>
              <a:t>Lilongwe City</a:t>
            </a:r>
            <a:endParaRPr sz="1400" b="0" i="0" u="none" strike="noStrike" cap="none">
              <a:solidFill>
                <a:srgbClr val="000000"/>
              </a:solidFill>
              <a:latin typeface="Arial"/>
              <a:ea typeface="Arial"/>
              <a:cs typeface="Arial"/>
              <a:sym typeface="Arial"/>
            </a:endParaRPr>
          </a:p>
          <a:p>
            <a:pPr marL="7200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Verdana"/>
                <a:ea typeface="Verdana"/>
                <a:cs typeface="Verdana"/>
                <a:sym typeface="Verdana"/>
              </a:rPr>
              <a:t>1,100 new infections</a:t>
            </a:r>
            <a:endParaRPr sz="1600" b="0" i="0" u="none" strike="noStrike" cap="none">
              <a:solidFill>
                <a:schemeClr val="lt1"/>
              </a:solidFill>
              <a:latin typeface="Verdana"/>
              <a:ea typeface="Verdana"/>
              <a:cs typeface="Verdana"/>
              <a:sym typeface="Verdana"/>
            </a:endParaRPr>
          </a:p>
        </p:txBody>
      </p:sp>
      <p:sp>
        <p:nvSpPr>
          <p:cNvPr id="159" name="Google Shape;159;p6"/>
          <p:cNvSpPr/>
          <p:nvPr/>
        </p:nvSpPr>
        <p:spPr>
          <a:xfrm>
            <a:off x="7042826" y="5373380"/>
            <a:ext cx="2651780" cy="715558"/>
          </a:xfrm>
          <a:prstGeom prst="wedgeRoundRectCallout">
            <a:avLst>
              <a:gd name="adj1" fmla="val 116263"/>
              <a:gd name="adj2" fmla="val 138"/>
              <a:gd name="adj3" fmla="val 16667"/>
            </a:avLst>
          </a:prstGeom>
          <a:solidFill>
            <a:srgbClr val="206C9B"/>
          </a:solidFill>
          <a:ln>
            <a:noFill/>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Verdana"/>
                <a:ea typeface="Verdana"/>
                <a:cs typeface="Verdana"/>
                <a:sym typeface="Verdana"/>
              </a:rPr>
              <a:t>Blantyre City</a:t>
            </a:r>
            <a:endParaRPr sz="1400" b="0" i="0" u="none" strike="noStrike" cap="none">
              <a:solidFill>
                <a:srgbClr val="000000"/>
              </a:solidFill>
              <a:latin typeface="Arial"/>
              <a:ea typeface="Arial"/>
              <a:cs typeface="Arial"/>
              <a:sym typeface="Arial"/>
            </a:endParaRPr>
          </a:p>
          <a:p>
            <a:pPr marL="7200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Verdana"/>
                <a:ea typeface="Verdana"/>
                <a:cs typeface="Verdana"/>
                <a:sym typeface="Verdana"/>
              </a:rPr>
              <a:t>1,000 new infections</a:t>
            </a:r>
            <a:endParaRPr sz="1600" b="0" i="0" u="none" strike="noStrike" cap="none">
              <a:solidFill>
                <a:schemeClr val="lt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body" idx="1"/>
          </p:nvPr>
        </p:nvSpPr>
        <p:spPr>
          <a:xfrm>
            <a:off x="4116388" y="2097091"/>
            <a:ext cx="7632704" cy="4103687"/>
          </a:xfrm>
          <a:prstGeom prst="rect">
            <a:avLst/>
          </a:prstGeom>
          <a:noFill/>
          <a:ln>
            <a:noFill/>
          </a:ln>
        </p:spPr>
        <p:txBody>
          <a:bodyPr spcFirstLastPara="1" wrap="square" lIns="0" tIns="0" rIns="0" bIns="0" anchor="t" anchorCtr="0">
            <a:normAutofit fontScale="85000" lnSpcReduction="10000"/>
          </a:bodyPr>
          <a:lstStyle/>
          <a:p>
            <a:pPr marL="0" lvl="0" indent="0" algn="l" rtl="0">
              <a:lnSpc>
                <a:spcPct val="100000"/>
              </a:lnSpc>
              <a:spcBef>
                <a:spcPts val="0"/>
              </a:spcBef>
              <a:spcAft>
                <a:spcPts val="0"/>
              </a:spcAft>
              <a:buClr>
                <a:schemeClr val="dk1"/>
              </a:buClr>
              <a:buSzPct val="100000"/>
              <a:buFont typeface="Courier New"/>
              <a:buNone/>
            </a:pPr>
            <a:r>
              <a:rPr lang="en-GB" b="1"/>
              <a:t>Mixed methods study</a:t>
            </a:r>
            <a:endParaRPr/>
          </a:p>
          <a:p>
            <a:pPr marL="342900" lvl="0" indent="-342900" algn="l" rtl="0">
              <a:lnSpc>
                <a:spcPct val="100000"/>
              </a:lnSpc>
              <a:spcBef>
                <a:spcPts val="1000"/>
              </a:spcBef>
              <a:spcAft>
                <a:spcPts val="0"/>
              </a:spcAft>
              <a:buClr>
                <a:schemeClr val="dk1"/>
              </a:buClr>
              <a:buSzPct val="100000"/>
              <a:buFont typeface="Arial"/>
              <a:buChar char="•"/>
            </a:pPr>
            <a:r>
              <a:rPr lang="en-GB"/>
              <a:t>In-depth interviews: 69 KVP members and 20 health workers</a:t>
            </a:r>
            <a:endParaRPr/>
          </a:p>
          <a:p>
            <a:pPr marL="342900" lvl="0" indent="-342900" algn="l" rtl="0">
              <a:lnSpc>
                <a:spcPct val="100000"/>
              </a:lnSpc>
              <a:spcBef>
                <a:spcPts val="1000"/>
              </a:spcBef>
              <a:spcAft>
                <a:spcPts val="0"/>
              </a:spcAft>
              <a:buClr>
                <a:schemeClr val="dk1"/>
              </a:buClr>
              <a:buSzPct val="100000"/>
              <a:buFont typeface="Arial"/>
              <a:buChar char="•"/>
            </a:pPr>
            <a:r>
              <a:rPr lang="en-GB" sz="2000"/>
              <a:t>Questionnaire: 550 KVP members with / without prior PrEP use</a:t>
            </a:r>
            <a:endParaRPr/>
          </a:p>
          <a:p>
            <a:pPr marL="342900" lvl="1" indent="-342900" algn="l" rtl="0">
              <a:lnSpc>
                <a:spcPct val="100000"/>
              </a:lnSpc>
              <a:spcBef>
                <a:spcPts val="1000"/>
              </a:spcBef>
              <a:spcAft>
                <a:spcPts val="0"/>
              </a:spcAft>
              <a:buClr>
                <a:schemeClr val="dk1"/>
              </a:buClr>
              <a:buSzPct val="100000"/>
              <a:buChar char="•"/>
            </a:pPr>
            <a:r>
              <a:rPr lang="en-GB" sz="2000"/>
              <a:t>Demand workshops: convenience sample from KP-led orgs.</a:t>
            </a:r>
            <a:endParaRPr/>
          </a:p>
          <a:p>
            <a:pPr marL="0" lvl="1" indent="0" algn="l" rtl="0">
              <a:lnSpc>
                <a:spcPct val="100000"/>
              </a:lnSpc>
              <a:spcBef>
                <a:spcPts val="1000"/>
              </a:spcBef>
              <a:spcAft>
                <a:spcPts val="0"/>
              </a:spcAft>
              <a:buClr>
                <a:schemeClr val="dk1"/>
              </a:buClr>
              <a:buSzPct val="100000"/>
              <a:buNone/>
            </a:pPr>
            <a:r>
              <a:rPr lang="en-GB" sz="2000" b="1"/>
              <a:t>Preferences – key themes</a:t>
            </a:r>
            <a:endParaRPr/>
          </a:p>
          <a:p>
            <a:pPr marL="342900" lvl="2" indent="-342900" algn="l" rtl="0">
              <a:lnSpc>
                <a:spcPct val="100000"/>
              </a:lnSpc>
              <a:spcBef>
                <a:spcPts val="1000"/>
              </a:spcBef>
              <a:spcAft>
                <a:spcPts val="0"/>
              </a:spcAft>
              <a:buClr>
                <a:schemeClr val="dk1"/>
              </a:buClr>
              <a:buSzPct val="100000"/>
              <a:buChar char="•"/>
            </a:pPr>
            <a:r>
              <a:rPr lang="en-GB"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Injectable PrEP will increase uptake and adherence</a:t>
            </a:r>
            <a:endParaRPr/>
          </a:p>
          <a:p>
            <a:pPr marL="342900" lvl="2" indent="-342900" algn="l" rtl="0">
              <a:lnSpc>
                <a:spcPct val="100000"/>
              </a:lnSpc>
              <a:spcBef>
                <a:spcPts val="1000"/>
              </a:spcBef>
              <a:spcAft>
                <a:spcPts val="0"/>
              </a:spcAft>
              <a:buClr>
                <a:schemeClr val="dk1"/>
              </a:buClr>
              <a:buSzPct val="100000"/>
              <a:buChar char="•"/>
            </a:pPr>
            <a:r>
              <a:rPr lang="en-GB" sz="2000"/>
              <a:t>Convenience: no pill burden, one shot every 2 months, no adherence counseling</a:t>
            </a:r>
            <a:endParaRPr/>
          </a:p>
          <a:p>
            <a:pPr marL="342900" lvl="2" indent="-342900" algn="l" rtl="0">
              <a:lnSpc>
                <a:spcPct val="100000"/>
              </a:lnSpc>
              <a:spcBef>
                <a:spcPts val="1000"/>
              </a:spcBef>
              <a:spcAft>
                <a:spcPts val="0"/>
              </a:spcAft>
              <a:buClr>
                <a:schemeClr val="dk1"/>
              </a:buClr>
              <a:buSzPct val="100000"/>
              <a:buChar char="•"/>
            </a:pPr>
            <a:r>
              <a:rPr lang="en-GB" sz="2000"/>
              <a:t>Privacy: use without partner knowledge, no ARV stigma</a:t>
            </a:r>
            <a:endParaRPr/>
          </a:p>
          <a:p>
            <a:pPr marL="342900" lvl="2" indent="-342900" algn="l" rtl="0">
              <a:lnSpc>
                <a:spcPct val="100000"/>
              </a:lnSpc>
              <a:spcBef>
                <a:spcPts val="1000"/>
              </a:spcBef>
              <a:spcAft>
                <a:spcPts val="0"/>
              </a:spcAft>
              <a:buClr>
                <a:schemeClr val="dk1"/>
              </a:buClr>
              <a:buSzPct val="100000"/>
              <a:buChar char="•"/>
            </a:pPr>
            <a:r>
              <a:rPr lang="en-GB" sz="2000"/>
              <a:t>Confidence: high-level long-acting protection</a:t>
            </a:r>
            <a:endParaRPr/>
          </a:p>
          <a:p>
            <a:pPr marL="342900" lvl="2" indent="-342900" algn="l" rtl="0">
              <a:lnSpc>
                <a:spcPct val="100000"/>
              </a:lnSpc>
              <a:spcBef>
                <a:spcPts val="1000"/>
              </a:spcBef>
              <a:spcAft>
                <a:spcPts val="0"/>
              </a:spcAft>
              <a:buClr>
                <a:schemeClr val="dk1"/>
              </a:buClr>
              <a:buSzPct val="100000"/>
              <a:buChar char="•"/>
            </a:pPr>
            <a:r>
              <a:rPr lang="en-GB" sz="2000"/>
              <a:t>Delivery place: </a:t>
            </a:r>
            <a:r>
              <a:rPr lang="en-GB"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Drop In Centre (DIC</a:t>
            </a:r>
            <a:r>
              <a:rPr lang="en-GB" sz="2000"/>
              <a:t>) for all KP, public hospital for others</a:t>
            </a:r>
            <a:endParaRPr/>
          </a:p>
        </p:txBody>
      </p:sp>
      <p:sp>
        <p:nvSpPr>
          <p:cNvPr id="165" name="Google Shape;165;p7"/>
          <p:cNvSpPr txBox="1">
            <a:spLocks noGrp="1"/>
          </p:cNvSpPr>
          <p:nvPr>
            <p:ph type="title"/>
          </p:nvPr>
        </p:nvSpPr>
        <p:spPr>
          <a:xfrm>
            <a:off x="4116400" y="441325"/>
            <a:ext cx="8075700" cy="1224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GB"/>
              <a:t>Preliminary Results: Formative study </a:t>
            </a:r>
            <a:br>
              <a:rPr lang="en-GB"/>
            </a:br>
            <a:r>
              <a:rPr lang="en-GB" sz="3100" b="0">
                <a:latin typeface="Verdana"/>
                <a:ea typeface="Verdana"/>
                <a:cs typeface="Verdana"/>
                <a:sym typeface="Verdana"/>
              </a:rPr>
              <a:t>Provider and client preferences and values</a:t>
            </a:r>
            <a:endParaRPr b="0">
              <a:latin typeface="Verdana"/>
              <a:ea typeface="Verdana"/>
              <a:cs typeface="Verdana"/>
              <a:sym typeface="Verdana"/>
            </a:endParaRPr>
          </a:p>
        </p:txBody>
      </p:sp>
      <p:sp>
        <p:nvSpPr>
          <p:cNvPr id="166" name="Google Shape;166;p7"/>
          <p:cNvSpPr txBox="1"/>
          <p:nvPr/>
        </p:nvSpPr>
        <p:spPr>
          <a:xfrm>
            <a:off x="6905900" y="1635800"/>
            <a:ext cx="5311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body" idx="1"/>
          </p:nvPr>
        </p:nvSpPr>
        <p:spPr>
          <a:xfrm>
            <a:off x="4116388" y="2097091"/>
            <a:ext cx="7632704" cy="4103687"/>
          </a:xfrm>
          <a:prstGeom prst="rect">
            <a:avLst/>
          </a:prstGeom>
          <a:noFill/>
          <a:ln>
            <a:noFill/>
          </a:ln>
        </p:spPr>
        <p:txBody>
          <a:bodyPr spcFirstLastPara="1" wrap="square" lIns="0" tIns="0" rIns="0" bIns="0" anchor="t" anchorCtr="0">
            <a:normAutofit/>
          </a:bodyPr>
          <a:lstStyle/>
          <a:p>
            <a:pPr marL="0" lvl="1" indent="0" algn="l" rtl="0">
              <a:lnSpc>
                <a:spcPct val="100000"/>
              </a:lnSpc>
              <a:spcBef>
                <a:spcPts val="0"/>
              </a:spcBef>
              <a:spcAft>
                <a:spcPts val="0"/>
              </a:spcAft>
              <a:buClr>
                <a:schemeClr val="dk1"/>
              </a:buClr>
              <a:buSzPts val="2000"/>
              <a:buNone/>
            </a:pPr>
            <a:r>
              <a:rPr lang="en-GB" sz="2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Concerns – key themes</a:t>
            </a:r>
            <a:endParaRPr/>
          </a:p>
          <a:p>
            <a:pPr marL="342900" lvl="1" indent="-342900" algn="l" rtl="0">
              <a:lnSpc>
                <a:spcPct val="100000"/>
              </a:lnSpc>
              <a:spcBef>
                <a:spcPts val="1000"/>
              </a:spcBef>
              <a:spcAft>
                <a:spcPts val="0"/>
              </a:spcAft>
              <a:buClr>
                <a:schemeClr val="dk1"/>
              </a:buClr>
              <a:buSzPts val="2000"/>
              <a:buChar char="•"/>
            </a:pPr>
            <a:r>
              <a:rPr lang="en-GB" sz="2000"/>
              <a:t>Side effects? Pain, headache, weight gain, lipodystrophy, impotence, infertility, harm for baby</a:t>
            </a:r>
            <a:endParaRPr/>
          </a:p>
          <a:p>
            <a:pPr marL="342900" lvl="1" indent="-342900" algn="l" rtl="0">
              <a:lnSpc>
                <a:spcPct val="100000"/>
              </a:lnSpc>
              <a:spcBef>
                <a:spcPts val="1000"/>
              </a:spcBef>
              <a:spcAft>
                <a:spcPts val="0"/>
              </a:spcAft>
              <a:buClr>
                <a:schemeClr val="dk1"/>
              </a:buClr>
              <a:buSzPts val="2000"/>
              <a:buChar char="•"/>
            </a:pPr>
            <a:r>
              <a:rPr lang="en-GB" sz="2000"/>
              <a:t>Stigma: promiscuity associated with PrEP use</a:t>
            </a:r>
            <a:endParaRPr/>
          </a:p>
          <a:p>
            <a:pPr marL="342900" lvl="1" indent="-342900" algn="l" rtl="0">
              <a:lnSpc>
                <a:spcPct val="100000"/>
              </a:lnSpc>
              <a:spcBef>
                <a:spcPts val="1000"/>
              </a:spcBef>
              <a:spcAft>
                <a:spcPts val="0"/>
              </a:spcAft>
              <a:buClr>
                <a:schemeClr val="dk1"/>
              </a:buClr>
              <a:buSzPts val="2000"/>
              <a:buChar char="•"/>
            </a:pPr>
            <a:r>
              <a:rPr lang="en-GB" sz="2000"/>
              <a:t>Confusion: CAB-LA thought to be vaccine, mixed messages (condoms and contraception still needed for prevention of STI and unwanted pregnancies)</a:t>
            </a:r>
            <a:endParaRPr/>
          </a:p>
          <a:p>
            <a:pPr marL="342900" lvl="1" indent="-342900" algn="l" rtl="0">
              <a:lnSpc>
                <a:spcPct val="100000"/>
              </a:lnSpc>
              <a:spcBef>
                <a:spcPts val="1000"/>
              </a:spcBef>
              <a:spcAft>
                <a:spcPts val="0"/>
              </a:spcAft>
              <a:buClr>
                <a:schemeClr val="dk1"/>
              </a:buClr>
              <a:buSzPts val="2000"/>
              <a:buChar char="•"/>
            </a:pPr>
            <a:r>
              <a:rPr lang="en-GB" sz="2000"/>
              <a:t>Concerns about continuous availability of CAB-LA</a:t>
            </a:r>
            <a:endParaRPr sz="2000"/>
          </a:p>
        </p:txBody>
      </p:sp>
      <p:sp>
        <p:nvSpPr>
          <p:cNvPr id="172" name="Google Shape;172;p8"/>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GB"/>
              <a:t>Preliminary Results</a:t>
            </a:r>
            <a:br>
              <a:rPr lang="en-GB"/>
            </a:br>
            <a:r>
              <a:rPr lang="en-GB" sz="3100" b="0">
                <a:latin typeface="Verdana"/>
                <a:ea typeface="Verdana"/>
                <a:cs typeface="Verdana"/>
                <a:sym typeface="Verdana"/>
              </a:rPr>
              <a:t>Provider and client preferences and values</a:t>
            </a:r>
            <a:endParaRPr b="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body" idx="1"/>
          </p:nvPr>
        </p:nvSpPr>
        <p:spPr>
          <a:xfrm>
            <a:off x="4116388" y="1580323"/>
            <a:ext cx="7632704" cy="4620456"/>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GB" sz="2400" b="1" u="none" strike="noStrike" cap="none"/>
              <a:t>Malawi PrEP Service Delivery Guideline (2020)</a:t>
            </a:r>
            <a:endParaRPr/>
          </a:p>
          <a:p>
            <a:pPr marL="342900" lvl="0" indent="-342900" algn="l" rtl="0">
              <a:lnSpc>
                <a:spcPct val="100000"/>
              </a:lnSpc>
              <a:spcBef>
                <a:spcPts val="1800"/>
              </a:spcBef>
              <a:spcAft>
                <a:spcPts val="0"/>
              </a:spcAft>
              <a:buClr>
                <a:schemeClr val="dk1"/>
              </a:buClr>
              <a:buSzPct val="100000"/>
              <a:buFont typeface="Arial"/>
              <a:buChar char="•"/>
            </a:pPr>
            <a:r>
              <a:rPr lang="en-GB" sz="2400" b="0" u="none" strike="noStrike" cap="none"/>
              <a:t>Revised to incorporate injectable PrEP</a:t>
            </a:r>
            <a:endParaRPr sz="2400" b="0" u="none" strike="noStrike" cap="none"/>
          </a:p>
          <a:p>
            <a:pPr marL="342900" lvl="0" indent="-342900" algn="l" rtl="0">
              <a:lnSpc>
                <a:spcPct val="100000"/>
              </a:lnSpc>
              <a:spcBef>
                <a:spcPts val="1800"/>
              </a:spcBef>
              <a:spcAft>
                <a:spcPts val="0"/>
              </a:spcAft>
              <a:buClr>
                <a:schemeClr val="dk1"/>
              </a:buClr>
              <a:buSzPct val="100000"/>
              <a:buFont typeface="Arial"/>
              <a:buChar char="•"/>
            </a:pPr>
            <a:r>
              <a:rPr lang="en-GB"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Revised eligibility screening for PrEP</a:t>
            </a:r>
            <a:r>
              <a:rPr lang="en-GB" sz="2400"/>
              <a:t> (Job Aid)</a:t>
            </a:r>
            <a:endParaRPr sz="2400"/>
          </a:p>
          <a:p>
            <a:pPr marL="342900" lvl="0" indent="-342900" algn="l" rtl="0">
              <a:lnSpc>
                <a:spcPct val="100000"/>
              </a:lnSpc>
              <a:spcBef>
                <a:spcPts val="1800"/>
              </a:spcBef>
              <a:spcAft>
                <a:spcPts val="0"/>
              </a:spcAft>
              <a:buClr>
                <a:schemeClr val="dk1"/>
              </a:buClr>
              <a:buSzPct val="109089"/>
              <a:buFont typeface="Arial"/>
              <a:buChar char="•"/>
            </a:pPr>
            <a:r>
              <a:rPr lang="en-GB" sz="2200"/>
              <a:t>Focus on client education and choice</a:t>
            </a:r>
            <a:endParaRPr/>
          </a:p>
          <a:p>
            <a:pPr marL="342900" lvl="0" indent="-342900" algn="l" rtl="0">
              <a:lnSpc>
                <a:spcPct val="100000"/>
              </a:lnSpc>
              <a:spcBef>
                <a:spcPts val="1800"/>
              </a:spcBef>
              <a:spcAft>
                <a:spcPts val="0"/>
              </a:spcAft>
              <a:buClr>
                <a:schemeClr val="dk1"/>
              </a:buClr>
              <a:buSzPct val="100000"/>
              <a:buFont typeface="Arial"/>
              <a:buChar char="•"/>
            </a:pPr>
            <a:r>
              <a:rPr lang="en-GB"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HIV Rapid testing using 3 test algorithm</a:t>
            </a:r>
            <a:endParaRPr/>
          </a:p>
          <a:p>
            <a:pPr marL="342900" lvl="0" indent="-342900" algn="l" rtl="0">
              <a:lnSpc>
                <a:spcPct val="100000"/>
              </a:lnSpc>
              <a:spcBef>
                <a:spcPts val="1800"/>
              </a:spcBef>
              <a:spcAft>
                <a:spcPts val="0"/>
              </a:spcAft>
              <a:buClr>
                <a:schemeClr val="dk1"/>
              </a:buClr>
              <a:buSzPct val="100000"/>
              <a:buFont typeface="Arial"/>
              <a:buChar char="•"/>
            </a:pPr>
            <a:r>
              <a:rPr lang="en-GB" sz="2400"/>
              <a:t>Special considerations: PrEP options in pregnant and breastfeeding women</a:t>
            </a:r>
            <a:endParaRPr/>
          </a:p>
          <a:p>
            <a:pPr marL="342900" lvl="0" indent="-342900" algn="l" rtl="0">
              <a:lnSpc>
                <a:spcPct val="100000"/>
              </a:lnSpc>
              <a:spcBef>
                <a:spcPts val="1800"/>
              </a:spcBef>
              <a:spcAft>
                <a:spcPts val="0"/>
              </a:spcAft>
              <a:buClr>
                <a:schemeClr val="dk1"/>
              </a:buClr>
              <a:buSzPct val="100000"/>
              <a:buFont typeface="Arial"/>
              <a:buChar char="•"/>
            </a:pPr>
            <a:r>
              <a:rPr lang="en-GB" sz="2400"/>
              <a:t>Revised Standard Operating Procedures &amp; Job Aids</a:t>
            </a:r>
            <a:endParaRPr/>
          </a:p>
          <a:p>
            <a:pPr marL="685800" lvl="1" indent="0" algn="l" rtl="0">
              <a:lnSpc>
                <a:spcPct val="100000"/>
              </a:lnSpc>
              <a:spcBef>
                <a:spcPts val="1800"/>
              </a:spcBef>
              <a:spcAft>
                <a:spcPts val="0"/>
              </a:spcAft>
              <a:buClr>
                <a:srgbClr val="000000"/>
              </a:buClr>
              <a:buSzPct val="100000"/>
              <a:buNone/>
            </a:pPr>
            <a:r>
              <a:rPr lang="en-GB" sz="2400" b="0">
                <a:solidFill>
                  <a:srgbClr val="000000"/>
                </a:solidFill>
              </a:rPr>
              <a:t>  </a:t>
            </a:r>
            <a:endParaRPr sz="2400"/>
          </a:p>
        </p:txBody>
      </p:sp>
      <p:sp>
        <p:nvSpPr>
          <p:cNvPr id="178" name="Google Shape;178;p9"/>
          <p:cNvSpPr txBox="1">
            <a:spLocks noGrp="1"/>
          </p:cNvSpPr>
          <p:nvPr>
            <p:ph type="title"/>
          </p:nvPr>
        </p:nvSpPr>
        <p:spPr>
          <a:xfrm>
            <a:off x="4116387" y="441325"/>
            <a:ext cx="7632704"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200"/>
              <a:buFont typeface="Verdana"/>
              <a:buNone/>
            </a:pPr>
            <a:r>
              <a:rPr lang="en-GB" sz="3200" b="1" i="0" u="none" strike="noStrike" cap="none">
                <a:latin typeface="Verdana"/>
                <a:ea typeface="Verdana"/>
                <a:cs typeface="Verdana"/>
                <a:sym typeface="Verdana"/>
              </a:rPr>
              <a:t>Programmatic</a:t>
            </a:r>
            <a:r>
              <a:rPr lang="en-GB" sz="2900" b="1" i="0" u="none" strike="noStrike" cap="none">
                <a:latin typeface="Verdana"/>
                <a:ea typeface="Verdana"/>
                <a:cs typeface="Verdana"/>
                <a:sym typeface="Verdana"/>
              </a:rPr>
              <a:t> Preparations</a:t>
            </a:r>
            <a:br>
              <a:rPr lang="en-GB" sz="2900" b="1" i="0" u="none" strike="noStrike" cap="none">
                <a:latin typeface="Verdana"/>
                <a:ea typeface="Verdana"/>
                <a:cs typeface="Verdana"/>
                <a:sym typeface="Verdana"/>
              </a:rPr>
            </a:br>
            <a:r>
              <a:rPr lang="en-GB" sz="2400" b="0" i="0" u="none" strike="noStrike" cap="none">
                <a:latin typeface="Verdana"/>
                <a:ea typeface="Verdana"/>
                <a:cs typeface="Verdana"/>
                <a:sym typeface="Verdana"/>
              </a:rPr>
              <a:t>1. </a:t>
            </a:r>
            <a:r>
              <a:rPr lang="en-GB" sz="2400" b="0">
                <a:solidFill>
                  <a:schemeClr val="dk2"/>
                </a:solidFill>
                <a:latin typeface="Verdana"/>
                <a:ea typeface="Verdana"/>
                <a:cs typeface="Verdana"/>
                <a:sym typeface="Verdana"/>
              </a:rPr>
              <a:t>Policies, Guidelines</a:t>
            </a:r>
            <a:endParaRPr sz="2400" b="0">
              <a:latin typeface="Verdana"/>
              <a:ea typeface="Verdana"/>
              <a:cs typeface="Verdana"/>
              <a:sym typeface="Verdana"/>
            </a:endParaRPr>
          </a:p>
        </p:txBody>
      </p:sp>
      <p:pic>
        <p:nvPicPr>
          <p:cNvPr id="179" name="Google Shape;179;p9"/>
          <p:cNvPicPr preferRelativeResize="0"/>
          <p:nvPr/>
        </p:nvPicPr>
        <p:blipFill rotWithShape="1">
          <a:blip r:embed="rId3">
            <a:alphaModFix/>
          </a:blip>
          <a:srcRect/>
          <a:stretch/>
        </p:blipFill>
        <p:spPr>
          <a:xfrm>
            <a:off x="1" y="1981007"/>
            <a:ext cx="3538330" cy="4876993"/>
          </a:xfrm>
          <a:prstGeom prst="rect">
            <a:avLst/>
          </a:prstGeom>
          <a:noFill/>
          <a:ln>
            <a:noFill/>
          </a:ln>
        </p:spPr>
      </p:pic>
    </p:spTree>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Widescreen</PresentationFormat>
  <Paragraphs>132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Noto Sans Symbols</vt:lpstr>
      <vt:lpstr>Verdana</vt:lpstr>
      <vt:lpstr>IAS2023</vt:lpstr>
      <vt:lpstr>Malawi Path to Scale study and programmatic considerations that are guiding the country program</vt:lpstr>
      <vt:lpstr>Background HIV burden in Malawi (2023)</vt:lpstr>
      <vt:lpstr>Background Injectable PrEP Implementation Science </vt:lpstr>
      <vt:lpstr>PowerPoint Presentation</vt:lpstr>
      <vt:lpstr>Programmatic Context National Strategic Framework </vt:lpstr>
      <vt:lpstr>Programmatic Context Implementation guided by epidemiological estimates</vt:lpstr>
      <vt:lpstr>Preliminary Results: Formative study  Provider and client preferences and values</vt:lpstr>
      <vt:lpstr>Preliminary Results Provider and client preferences and values</vt:lpstr>
      <vt:lpstr>Programmatic Preparations 1. Policies, Guidelines</vt:lpstr>
      <vt:lpstr>Programmatic Preparations 2. Training materials, job aids, M&amp;E tools</vt:lpstr>
      <vt:lpstr>Programmatic Preparations 3. Service provider training</vt:lpstr>
      <vt:lpstr>Programmatic Preparations 4. HIV testing</vt:lpstr>
      <vt:lpstr>Programmatic Preparations 5. Differentiated service models</vt:lpstr>
      <vt:lpstr>Programmatic Preparations 6. Supply management</vt:lpstr>
      <vt:lpstr> Conclusion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Malawi Path to Scale study and programmatic considerations that are guiding the country program</dc:title>
  <dc:creator>Rose Nyirenda</dc:creator>
  <cp:lastModifiedBy>Preview 8 Rack 2</cp:lastModifiedBy>
  <cp:revision>1</cp:revision>
  <dcterms:created xsi:type="dcterms:W3CDTF">2024-06-13T18:03:31Z</dcterms:created>
  <dcterms:modified xsi:type="dcterms:W3CDTF">2024-07-19T13:35:41Z</dcterms:modified>
</cp:coreProperties>
</file>