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24"/>
  </p:notesMasterIdLst>
  <p:handoutMasterIdLst>
    <p:handoutMasterId r:id="rId25"/>
  </p:handoutMasterIdLst>
  <p:sldIdLst>
    <p:sldId id="266" r:id="rId4"/>
    <p:sldId id="294" r:id="rId5"/>
    <p:sldId id="308" r:id="rId6"/>
    <p:sldId id="299" r:id="rId7"/>
    <p:sldId id="298" r:id="rId8"/>
    <p:sldId id="300" r:id="rId9"/>
    <p:sldId id="302" r:id="rId10"/>
    <p:sldId id="304" r:id="rId11"/>
    <p:sldId id="301" r:id="rId12"/>
    <p:sldId id="306" r:id="rId13"/>
    <p:sldId id="280" r:id="rId14"/>
    <p:sldId id="281" r:id="rId15"/>
    <p:sldId id="283" r:id="rId16"/>
    <p:sldId id="282" r:id="rId17"/>
    <p:sldId id="284" r:id="rId18"/>
    <p:sldId id="285" r:id="rId19"/>
    <p:sldId id="286" r:id="rId20"/>
    <p:sldId id="287" r:id="rId21"/>
    <p:sldId id="307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57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6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Study Design*</a:t>
            </a:r>
          </a:p>
        </c:rich>
      </c:tx>
      <c:layout>
        <c:manualLayout>
          <c:xMode val="edge"/>
          <c:yMode val="edge"/>
          <c:x val="0.58071895424836606"/>
          <c:y val="3.0490359378154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Quantitative (n=43)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D9-46A6-B3CD-9011FD78E1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D9-46A6-B3CD-9011FD78E1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D9-46A6-B3CD-9011FD78E1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D9-46A6-B3CD-9011FD78E136}"/>
              </c:ext>
            </c:extLst>
          </c:dPt>
          <c:dLbls>
            <c:dLbl>
              <c:idx val="0"/>
              <c:layout>
                <c:manualLayout>
                  <c:x val="5.9569178353691285E-2"/>
                  <c:y val="2.0845967365276118E-2"/>
                </c:manualLayout>
              </c:layout>
              <c:tx>
                <c:rich>
                  <a:bodyPr/>
                  <a:lstStyle/>
                  <a:p>
                    <a:fld id="{C723B1C4-69E4-4502-A2C6-F5C5AB424C12}" type="VALUE">
                      <a:rPr lang="en-US"/>
                      <a:pPr/>
                      <a:t>[VALUE]</a:t>
                    </a:fld>
                    <a:r>
                      <a:rPr lang="en-US" baseline="0"/>
                      <a:t>, 75.5%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D9-46A6-B3CD-9011FD78E136}"/>
                </c:ext>
              </c:extLst>
            </c:dLbl>
            <c:dLbl>
              <c:idx val="1"/>
              <c:layout>
                <c:manualLayout>
                  <c:x val="1.8724233117334173E-2"/>
                  <c:y val="-0.12769799906588478"/>
                </c:manualLayout>
              </c:layout>
              <c:tx>
                <c:rich>
                  <a:bodyPr/>
                  <a:lstStyle/>
                  <a:p>
                    <a:fld id="{300E1B27-1514-400F-94DF-3EAEE683EA90}" type="VALUE">
                      <a:rPr lang="en-US"/>
                      <a:pPr/>
                      <a:t>[VALUE]</a:t>
                    </a:fld>
                    <a:r>
                      <a:rPr lang="en-US" baseline="0" dirty="0"/>
                      <a:t>, 16.3%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D9-46A6-B3CD-9011FD78E136}"/>
                </c:ext>
              </c:extLst>
            </c:dLbl>
            <c:dLbl>
              <c:idx val="2"/>
              <c:layout>
                <c:manualLayout>
                  <c:x val="-3.3659810381860618E-2"/>
                  <c:y val="-9.3894889796644593E-2"/>
                </c:manualLayout>
              </c:layout>
              <c:tx>
                <c:rich>
                  <a:bodyPr/>
                  <a:lstStyle/>
                  <a:p>
                    <a:fld id="{35A39054-6289-4318-AB84-24E044A34B2F}" type="VALUE">
                      <a:rPr lang="en-US"/>
                      <a:pPr/>
                      <a:t>[VALUE]</a:t>
                    </a:fld>
                    <a:r>
                      <a:rPr lang="en-US" baseline="0"/>
                      <a:t>, 4.1%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D9-46A6-B3CD-9011FD78E136}"/>
                </c:ext>
              </c:extLst>
            </c:dLbl>
            <c:dLbl>
              <c:idx val="3"/>
              <c:layout>
                <c:manualLayout>
                  <c:x val="0.14790564502982187"/>
                  <c:y val="-2.3594564339039344E-2"/>
                </c:manualLayout>
              </c:layout>
              <c:tx>
                <c:rich>
                  <a:bodyPr/>
                  <a:lstStyle/>
                  <a:p>
                    <a:fld id="{536E4C59-FB4F-4E60-9E69-478940C54E31}" type="VALUE">
                      <a:rPr lang="en-US"/>
                      <a:pPr/>
                      <a:t>[VALUE]</a:t>
                    </a:fld>
                    <a:r>
                      <a:rPr lang="en-US" baseline="0"/>
                      <a:t>, 4.1%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6D9-46A6-B3CD-9011FD78E13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Cross-sectional</c:v>
                </c:pt>
                <c:pt idx="1">
                  <c:v>Modeling</c:v>
                </c:pt>
                <c:pt idx="2">
                  <c:v>Prospective cohort</c:v>
                </c:pt>
                <c:pt idx="3">
                  <c:v>Case-control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D9-46A6-B3CD-9011FD78E13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86488054192023"/>
          <c:y val="0.24394975053192669"/>
          <c:w val="0.31814072788192066"/>
          <c:h val="0.562305485332166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Year of Publication</a:t>
            </a:r>
          </a:p>
        </c:rich>
      </c:tx>
      <c:layout>
        <c:manualLayout>
          <c:xMode val="edge"/>
          <c:yMode val="edge"/>
          <c:x val="0.50367647058823517"/>
          <c:y val="1.6025641025641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of Publication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619F89-4AE0-4DCE-AD3C-E5E7BCCF2043}" type="VALUE">
                      <a:rPr lang="en-US" smtClean="0"/>
                      <a:pPr/>
                      <a:t>[VALUE]</a:t>
                    </a:fld>
                    <a:r>
                      <a:rPr lang="en-US"/>
                      <a:t>, 8.2%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6B-4B40-BBBF-D9325FE359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94794A-AFAB-4414-8D67-06E44A9E6340}" type="VALUE">
                      <a:rPr lang="en-US" smtClean="0"/>
                      <a:pPr/>
                      <a:t>[VALUE]</a:t>
                    </a:fld>
                    <a:r>
                      <a:rPr lang="en-US"/>
                      <a:t>, 20.4%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6B-4B40-BBBF-D9325FE359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E384AF-000E-41C2-A0AF-F3CB5020F06A}" type="VALUE">
                      <a:rPr lang="en-US" smtClean="0"/>
                      <a:pPr/>
                      <a:t>[VALUE]</a:t>
                    </a:fld>
                    <a:r>
                      <a:rPr lang="en-US"/>
                      <a:t>, 55.1%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36B-4B40-BBBF-D9325FE359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528FFB-5D99-47FB-BDBC-FD8790722E56}" type="VALUE">
                      <a:rPr lang="en-US" smtClean="0"/>
                      <a:pPr/>
                      <a:t>[VALUE]</a:t>
                    </a:fld>
                    <a:r>
                      <a:rPr lang="en-US"/>
                      <a:t>, 16.3%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6B-4B40-BBBF-D9325FE35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  <c:pt idx="3">
                  <c:v>2020-2022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B-4B40-BBBF-D9325FE359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660063"/>
        <c:axId val="46665823"/>
      </c:barChart>
      <c:catAx>
        <c:axId val="4666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65823"/>
        <c:crosses val="autoZero"/>
        <c:auto val="1"/>
        <c:lblAlgn val="ctr"/>
        <c:lblOffset val="100"/>
        <c:noMultiLvlLbl val="0"/>
      </c:catAx>
      <c:valAx>
        <c:axId val="4666582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66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Humanitarian Crises Context</a:t>
            </a:r>
          </a:p>
        </c:rich>
      </c:tx>
      <c:layout>
        <c:manualLayout>
          <c:xMode val="edge"/>
          <c:yMode val="edge"/>
          <c:x val="0.58368431410269173"/>
          <c:y val="2.475822351948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Humanitarian Crises Context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619F89-4AE0-4DCE-AD3C-E5E7BCCF204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 81.6%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62F-4CA9-9549-69BBAE7913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94794A-AFAB-4414-8D67-06E44A9E634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 8.2%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2F-4CA9-9549-69BBAE7913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E384AF-000E-41C2-A0AF-F3CB5020F06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 6.1%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62F-4CA9-9549-69BBAE7913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528FFB-5D99-47FB-BDBC-FD8790722E5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 4.1%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2F-4CA9-9549-69BBAE791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Complex emergencies</c:v>
                </c:pt>
                <c:pt idx="1">
                  <c:v>Complex emergencies and natural disasters</c:v>
                </c:pt>
                <c:pt idx="2">
                  <c:v>Natural disasters</c:v>
                </c:pt>
                <c:pt idx="3">
                  <c:v>Not specified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2F-4CA9-9549-69BBAE7913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660063"/>
        <c:axId val="46665823"/>
      </c:barChart>
      <c:catAx>
        <c:axId val="4666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65823"/>
        <c:crosses val="autoZero"/>
        <c:auto val="1"/>
        <c:lblAlgn val="ctr"/>
        <c:lblOffset val="100"/>
        <c:noMultiLvlLbl val="0"/>
      </c:catAx>
      <c:valAx>
        <c:axId val="4666582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66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8D316-C39B-4DAF-AC84-4A7996665401}" type="doc">
      <dgm:prSet loTypeId="urn:microsoft.com/office/officeart/2005/8/layout/radial4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3DB11F-7924-4F88-816A-35E2564DCD6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Direction and scale of     the impact on HIV epidemiology</a:t>
          </a:r>
        </a:p>
      </dgm:t>
    </dgm:pt>
    <dgm:pt modelId="{597BF3EB-CEC0-4712-87FF-0869494A2663}" type="parTrans" cxnId="{E2BC817A-317F-4F29-AA70-5F2EB9DE7073}">
      <dgm:prSet/>
      <dgm:spPr/>
      <dgm:t>
        <a:bodyPr/>
        <a:lstStyle/>
        <a:p>
          <a:endParaRPr lang="en-US"/>
        </a:p>
      </dgm:t>
    </dgm:pt>
    <dgm:pt modelId="{C418E53A-12DE-475F-A33F-37A23FEF8682}" type="sibTrans" cxnId="{E2BC817A-317F-4F29-AA70-5F2EB9DE7073}">
      <dgm:prSet/>
      <dgm:spPr/>
      <dgm:t>
        <a:bodyPr/>
        <a:lstStyle/>
        <a:p>
          <a:endParaRPr lang="en-US"/>
        </a:p>
      </dgm:t>
    </dgm:pt>
    <dgm:pt modelId="{29B11798-7FAF-4C6F-B8C5-817355BB21D3}">
      <dgm:prSet phldrT="[Text]" custT="1"/>
      <dgm:spPr/>
      <dgm:t>
        <a:bodyPr/>
        <a:lstStyle/>
        <a:p>
          <a:r>
            <a:rPr lang="en-US" sz="1600" dirty="0"/>
            <a:t>Context specificity and complexity                (e.g., natural disaster vs. armed conflict) </a:t>
          </a:r>
          <a:r>
            <a:rPr lang="en-US" sz="1600" baseline="30000" dirty="0"/>
            <a:t>1,2</a:t>
          </a:r>
          <a:endParaRPr lang="en-US" sz="1600" dirty="0"/>
        </a:p>
      </dgm:t>
    </dgm:pt>
    <dgm:pt modelId="{C0FE177D-079F-420B-B2A6-FDAB61BE50D0}" type="parTrans" cxnId="{8F8D663A-D05B-42D4-A6A3-D526D3F2F134}">
      <dgm:prSet/>
      <dgm:spPr/>
      <dgm:t>
        <a:bodyPr/>
        <a:lstStyle/>
        <a:p>
          <a:endParaRPr lang="en-US"/>
        </a:p>
      </dgm:t>
    </dgm:pt>
    <dgm:pt modelId="{B4918F13-C85B-41A8-8648-71251666AAEC}" type="sibTrans" cxnId="{8F8D663A-D05B-42D4-A6A3-D526D3F2F134}">
      <dgm:prSet/>
      <dgm:spPr/>
      <dgm:t>
        <a:bodyPr/>
        <a:lstStyle/>
        <a:p>
          <a:endParaRPr lang="en-US"/>
        </a:p>
      </dgm:t>
    </dgm:pt>
    <dgm:pt modelId="{1D9AF32D-1E68-496F-8658-FD94C5DFDA7F}">
      <dgm:prSet phldrT="[Text]" custT="1"/>
      <dgm:spPr/>
      <dgm:t>
        <a:bodyPr/>
        <a:lstStyle/>
        <a:p>
          <a:r>
            <a:rPr lang="en-US" sz="1600" dirty="0"/>
            <a:t>Prevalence of HIV before, during, and after crisis </a:t>
          </a:r>
          <a:r>
            <a:rPr lang="en-US" sz="1600" baseline="30000" dirty="0"/>
            <a:t>3,4</a:t>
          </a:r>
          <a:endParaRPr lang="en-US" sz="1600" dirty="0"/>
        </a:p>
      </dgm:t>
    </dgm:pt>
    <dgm:pt modelId="{3C3B0FFC-7013-4C50-848E-F1235FAFAFAD}" type="parTrans" cxnId="{FF45025E-ED5E-43C5-95B6-3B8F2B9FD2BB}">
      <dgm:prSet/>
      <dgm:spPr/>
      <dgm:t>
        <a:bodyPr/>
        <a:lstStyle/>
        <a:p>
          <a:endParaRPr lang="en-US"/>
        </a:p>
      </dgm:t>
    </dgm:pt>
    <dgm:pt modelId="{E9E4D3B4-092D-465D-AD76-16D9D8B1B24B}" type="sibTrans" cxnId="{FF45025E-ED5E-43C5-95B6-3B8F2B9FD2BB}">
      <dgm:prSet/>
      <dgm:spPr/>
      <dgm:t>
        <a:bodyPr/>
        <a:lstStyle/>
        <a:p>
          <a:endParaRPr lang="en-US"/>
        </a:p>
      </dgm:t>
    </dgm:pt>
    <dgm:pt modelId="{8574BE67-0E7F-4A9C-8DFD-4CC2AA413E7E}">
      <dgm:prSet phldrT="[Text]" custT="1"/>
      <dgm:spPr/>
      <dgm:t>
        <a:bodyPr/>
        <a:lstStyle/>
        <a:p>
          <a:r>
            <a:rPr lang="en-US" sz="1600" dirty="0"/>
            <a:t>Risk factors </a:t>
          </a:r>
          <a:r>
            <a:rPr lang="en-US" sz="1600" dirty="0">
              <a:sym typeface="Wingdings" panose="05000000000000000000" pitchFamily="2" charset="2"/>
            </a:rPr>
            <a:t> </a:t>
          </a:r>
        </a:p>
        <a:p>
          <a:r>
            <a:rPr lang="en-US" sz="1600" dirty="0">
              <a:sym typeface="Wingdings" panose="05000000000000000000" pitchFamily="2" charset="2"/>
            </a:rPr>
            <a:t>individual vs. multilevel </a:t>
          </a:r>
          <a:r>
            <a:rPr lang="en-US" sz="1600" baseline="30000" dirty="0">
              <a:sym typeface="Wingdings" panose="05000000000000000000" pitchFamily="2" charset="2"/>
            </a:rPr>
            <a:t>5,6</a:t>
          </a:r>
          <a:endParaRPr lang="en-US" sz="1600" baseline="30000" dirty="0"/>
        </a:p>
      </dgm:t>
    </dgm:pt>
    <dgm:pt modelId="{CE7B32CF-9096-4A0C-B5DE-1BF5D2C70A91}" type="parTrans" cxnId="{CEE4236A-9E1F-4F6A-B9A0-AA5BB423D3F6}">
      <dgm:prSet/>
      <dgm:spPr/>
      <dgm:t>
        <a:bodyPr/>
        <a:lstStyle/>
        <a:p>
          <a:endParaRPr lang="en-US"/>
        </a:p>
      </dgm:t>
    </dgm:pt>
    <dgm:pt modelId="{F9C4DF82-01F3-47F5-B562-D70846B99343}" type="sibTrans" cxnId="{CEE4236A-9E1F-4F6A-B9A0-AA5BB423D3F6}">
      <dgm:prSet/>
      <dgm:spPr/>
      <dgm:t>
        <a:bodyPr/>
        <a:lstStyle/>
        <a:p>
          <a:endParaRPr lang="en-US"/>
        </a:p>
      </dgm:t>
    </dgm:pt>
    <dgm:pt modelId="{FCD106B4-83F5-4A54-9E8A-B1B1616EA427}" type="pres">
      <dgm:prSet presAssocID="{BE38D316-C39B-4DAF-AC84-4A79966654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FD569E-8DE2-4105-B746-91ECC083B824}" type="pres">
      <dgm:prSet presAssocID="{6D3DB11F-7924-4F88-816A-35E2564DCD6D}" presName="centerShape" presStyleLbl="node0" presStyleIdx="0" presStyleCnt="1" custScaleX="116100" custScaleY="107221"/>
      <dgm:spPr/>
    </dgm:pt>
    <dgm:pt modelId="{405A95D5-F02C-45DF-BC86-335514C660C8}" type="pres">
      <dgm:prSet presAssocID="{C0FE177D-079F-420B-B2A6-FDAB61BE50D0}" presName="parTrans" presStyleLbl="bgSibTrans2D1" presStyleIdx="0" presStyleCnt="3"/>
      <dgm:spPr/>
    </dgm:pt>
    <dgm:pt modelId="{F3D0139C-D0A6-463D-965C-B7EAD6122456}" type="pres">
      <dgm:prSet presAssocID="{29B11798-7FAF-4C6F-B8C5-817355BB21D3}" presName="node" presStyleLbl="node1" presStyleIdx="0" presStyleCnt="3" custScaleX="144842" custScaleY="78162" custRadScaleRad="127981" custRadScaleInc="-32892">
        <dgm:presLayoutVars>
          <dgm:bulletEnabled val="1"/>
        </dgm:presLayoutVars>
      </dgm:prSet>
      <dgm:spPr/>
    </dgm:pt>
    <dgm:pt modelId="{296D5E4A-3DFD-436B-A4F1-99DE6630FB89}" type="pres">
      <dgm:prSet presAssocID="{3C3B0FFC-7013-4C50-848E-F1235FAFAFAD}" presName="parTrans" presStyleLbl="bgSibTrans2D1" presStyleIdx="1" presStyleCnt="3"/>
      <dgm:spPr/>
    </dgm:pt>
    <dgm:pt modelId="{E50E9268-02E8-454B-81BE-7A2107380600}" type="pres">
      <dgm:prSet presAssocID="{1D9AF32D-1E68-496F-8658-FD94C5DFDA7F}" presName="node" presStyleLbl="node1" presStyleIdx="1" presStyleCnt="3" custScaleX="144842" custScaleY="78162" custRadScaleRad="98701" custRadScaleInc="0">
        <dgm:presLayoutVars>
          <dgm:bulletEnabled val="1"/>
        </dgm:presLayoutVars>
      </dgm:prSet>
      <dgm:spPr/>
    </dgm:pt>
    <dgm:pt modelId="{3DFFF5B5-BB0F-4E89-B9CF-FA937BD4FECF}" type="pres">
      <dgm:prSet presAssocID="{CE7B32CF-9096-4A0C-B5DE-1BF5D2C70A91}" presName="parTrans" presStyleLbl="bgSibTrans2D1" presStyleIdx="2" presStyleCnt="3"/>
      <dgm:spPr/>
    </dgm:pt>
    <dgm:pt modelId="{5F6007BC-0E55-4FAC-9906-07C362F8915F}" type="pres">
      <dgm:prSet presAssocID="{8574BE67-0E7F-4A9C-8DFD-4CC2AA413E7E}" presName="node" presStyleLbl="node1" presStyleIdx="2" presStyleCnt="3" custScaleX="144842" custScaleY="78162" custRadScaleRad="129507" custRadScaleInc="33199">
        <dgm:presLayoutVars>
          <dgm:bulletEnabled val="1"/>
        </dgm:presLayoutVars>
      </dgm:prSet>
      <dgm:spPr/>
    </dgm:pt>
  </dgm:ptLst>
  <dgm:cxnLst>
    <dgm:cxn modelId="{19D8520B-1C44-4C28-AF9C-06AEDAF62149}" type="presOf" srcId="{CE7B32CF-9096-4A0C-B5DE-1BF5D2C70A91}" destId="{3DFFF5B5-BB0F-4E89-B9CF-FA937BD4FECF}" srcOrd="0" destOrd="0" presId="urn:microsoft.com/office/officeart/2005/8/layout/radial4"/>
    <dgm:cxn modelId="{FA1D5610-0C2B-49C4-871C-82A4B460F3F4}" type="presOf" srcId="{1D9AF32D-1E68-496F-8658-FD94C5DFDA7F}" destId="{E50E9268-02E8-454B-81BE-7A2107380600}" srcOrd="0" destOrd="0" presId="urn:microsoft.com/office/officeart/2005/8/layout/radial4"/>
    <dgm:cxn modelId="{8F8D663A-D05B-42D4-A6A3-D526D3F2F134}" srcId="{6D3DB11F-7924-4F88-816A-35E2564DCD6D}" destId="{29B11798-7FAF-4C6F-B8C5-817355BB21D3}" srcOrd="0" destOrd="0" parTransId="{C0FE177D-079F-420B-B2A6-FDAB61BE50D0}" sibTransId="{B4918F13-C85B-41A8-8648-71251666AAEC}"/>
    <dgm:cxn modelId="{FF45025E-ED5E-43C5-95B6-3B8F2B9FD2BB}" srcId="{6D3DB11F-7924-4F88-816A-35E2564DCD6D}" destId="{1D9AF32D-1E68-496F-8658-FD94C5DFDA7F}" srcOrd="1" destOrd="0" parTransId="{3C3B0FFC-7013-4C50-848E-F1235FAFAFAD}" sibTransId="{E9E4D3B4-092D-465D-AD76-16D9D8B1B24B}"/>
    <dgm:cxn modelId="{31F6D243-9D75-44B0-8109-BA187E1F4721}" type="presOf" srcId="{C0FE177D-079F-420B-B2A6-FDAB61BE50D0}" destId="{405A95D5-F02C-45DF-BC86-335514C660C8}" srcOrd="0" destOrd="0" presId="urn:microsoft.com/office/officeart/2005/8/layout/radial4"/>
    <dgm:cxn modelId="{CEE4236A-9E1F-4F6A-B9A0-AA5BB423D3F6}" srcId="{6D3DB11F-7924-4F88-816A-35E2564DCD6D}" destId="{8574BE67-0E7F-4A9C-8DFD-4CC2AA413E7E}" srcOrd="2" destOrd="0" parTransId="{CE7B32CF-9096-4A0C-B5DE-1BF5D2C70A91}" sibTransId="{F9C4DF82-01F3-47F5-B562-D70846B99343}"/>
    <dgm:cxn modelId="{A750B973-86D6-4714-8166-F0AE8A9F1110}" type="presOf" srcId="{3C3B0FFC-7013-4C50-848E-F1235FAFAFAD}" destId="{296D5E4A-3DFD-436B-A4F1-99DE6630FB89}" srcOrd="0" destOrd="0" presId="urn:microsoft.com/office/officeart/2005/8/layout/radial4"/>
    <dgm:cxn modelId="{E2BC817A-317F-4F29-AA70-5F2EB9DE7073}" srcId="{BE38D316-C39B-4DAF-AC84-4A7996665401}" destId="{6D3DB11F-7924-4F88-816A-35E2564DCD6D}" srcOrd="0" destOrd="0" parTransId="{597BF3EB-CEC0-4712-87FF-0869494A2663}" sibTransId="{C418E53A-12DE-475F-A33F-37A23FEF8682}"/>
    <dgm:cxn modelId="{551BE180-7FEC-45B8-AB25-97C2800F2B3A}" type="presOf" srcId="{BE38D316-C39B-4DAF-AC84-4A7996665401}" destId="{FCD106B4-83F5-4A54-9E8A-B1B1616EA427}" srcOrd="0" destOrd="0" presId="urn:microsoft.com/office/officeart/2005/8/layout/radial4"/>
    <dgm:cxn modelId="{544F9CB6-30F0-4354-80D0-404718A30654}" type="presOf" srcId="{6D3DB11F-7924-4F88-816A-35E2564DCD6D}" destId="{92FD569E-8DE2-4105-B746-91ECC083B824}" srcOrd="0" destOrd="0" presId="urn:microsoft.com/office/officeart/2005/8/layout/radial4"/>
    <dgm:cxn modelId="{8CA771C1-A7DB-4D1A-9F27-F024D0A3F0CB}" type="presOf" srcId="{29B11798-7FAF-4C6F-B8C5-817355BB21D3}" destId="{F3D0139C-D0A6-463D-965C-B7EAD6122456}" srcOrd="0" destOrd="0" presId="urn:microsoft.com/office/officeart/2005/8/layout/radial4"/>
    <dgm:cxn modelId="{29285AE1-8105-40E3-B19E-2E88E009B2AF}" type="presOf" srcId="{8574BE67-0E7F-4A9C-8DFD-4CC2AA413E7E}" destId="{5F6007BC-0E55-4FAC-9906-07C362F8915F}" srcOrd="0" destOrd="0" presId="urn:microsoft.com/office/officeart/2005/8/layout/radial4"/>
    <dgm:cxn modelId="{BB2C72F9-8FF3-49FF-974C-148FD41103BB}" type="presParOf" srcId="{FCD106B4-83F5-4A54-9E8A-B1B1616EA427}" destId="{92FD569E-8DE2-4105-B746-91ECC083B824}" srcOrd="0" destOrd="0" presId="urn:microsoft.com/office/officeart/2005/8/layout/radial4"/>
    <dgm:cxn modelId="{EF15DBC7-A7C3-44F7-80B2-B47D7DA15952}" type="presParOf" srcId="{FCD106B4-83F5-4A54-9E8A-B1B1616EA427}" destId="{405A95D5-F02C-45DF-BC86-335514C660C8}" srcOrd="1" destOrd="0" presId="urn:microsoft.com/office/officeart/2005/8/layout/radial4"/>
    <dgm:cxn modelId="{96FF3A53-3F39-4CB5-93A2-423037F2AAD1}" type="presParOf" srcId="{FCD106B4-83F5-4A54-9E8A-B1B1616EA427}" destId="{F3D0139C-D0A6-463D-965C-B7EAD6122456}" srcOrd="2" destOrd="0" presId="urn:microsoft.com/office/officeart/2005/8/layout/radial4"/>
    <dgm:cxn modelId="{411C76DC-7404-4CEC-8A12-A1E47D4C6281}" type="presParOf" srcId="{FCD106B4-83F5-4A54-9E8A-B1B1616EA427}" destId="{296D5E4A-3DFD-436B-A4F1-99DE6630FB89}" srcOrd="3" destOrd="0" presId="urn:microsoft.com/office/officeart/2005/8/layout/radial4"/>
    <dgm:cxn modelId="{A6FBDF4A-2E38-4245-B610-6CD138A0EEA2}" type="presParOf" srcId="{FCD106B4-83F5-4A54-9E8A-B1B1616EA427}" destId="{E50E9268-02E8-454B-81BE-7A2107380600}" srcOrd="4" destOrd="0" presId="urn:microsoft.com/office/officeart/2005/8/layout/radial4"/>
    <dgm:cxn modelId="{6AB5DA23-2CF7-43E5-84A2-98F64C2636E2}" type="presParOf" srcId="{FCD106B4-83F5-4A54-9E8A-B1B1616EA427}" destId="{3DFFF5B5-BB0F-4E89-B9CF-FA937BD4FECF}" srcOrd="5" destOrd="0" presId="urn:microsoft.com/office/officeart/2005/8/layout/radial4"/>
    <dgm:cxn modelId="{B76A48CE-3132-47ED-85CB-3536A7DFD586}" type="presParOf" srcId="{FCD106B4-83F5-4A54-9E8A-B1B1616EA427}" destId="{5F6007BC-0E55-4FAC-9906-07C362F8915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569E-8DE2-4105-B746-91ECC083B824}">
      <dsp:nvSpPr>
        <dsp:cNvPr id="0" name=""/>
        <dsp:cNvSpPr/>
      </dsp:nvSpPr>
      <dsp:spPr>
        <a:xfrm>
          <a:off x="4339291" y="2163992"/>
          <a:ext cx="2294215" cy="211876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Direction and scale of     the impact on HIV epidemiology</a:t>
          </a:r>
        </a:p>
      </dsp:txBody>
      <dsp:txXfrm>
        <a:off x="4675271" y="2474277"/>
        <a:ext cx="1622255" cy="1498190"/>
      </dsp:txXfrm>
    </dsp:sp>
    <dsp:sp modelId="{405A95D5-F02C-45DF-BC86-335514C660C8}">
      <dsp:nvSpPr>
        <dsp:cNvPr id="0" name=""/>
        <dsp:cNvSpPr/>
      </dsp:nvSpPr>
      <dsp:spPr>
        <a:xfrm rot="11715888">
          <a:off x="2252274" y="2339564"/>
          <a:ext cx="2054915" cy="563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D0139C-D0A6-463D-965C-B7EAD6122456}">
      <dsp:nvSpPr>
        <dsp:cNvPr id="0" name=""/>
        <dsp:cNvSpPr/>
      </dsp:nvSpPr>
      <dsp:spPr>
        <a:xfrm>
          <a:off x="928989" y="1763721"/>
          <a:ext cx="2719067" cy="117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Context specificity and complexity                (e.g., natural disaster vs. armed conflict) </a:t>
          </a:r>
          <a:r>
            <a:rPr lang="en-US" sz="1600" kern="1200" baseline="30000" dirty="0"/>
            <a:t>1,2</a:t>
          </a:r>
          <a:endParaRPr lang="en-US" sz="1600" kern="1200" dirty="0"/>
        </a:p>
      </dsp:txBody>
      <dsp:txXfrm>
        <a:off x="963370" y="1798102"/>
        <a:ext cx="2650305" cy="1105084"/>
      </dsp:txXfrm>
    </dsp:sp>
    <dsp:sp modelId="{296D5E4A-3DFD-436B-A4F1-99DE6630FB89}">
      <dsp:nvSpPr>
        <dsp:cNvPr id="0" name=""/>
        <dsp:cNvSpPr/>
      </dsp:nvSpPr>
      <dsp:spPr>
        <a:xfrm rot="16200000">
          <a:off x="4779035" y="1092700"/>
          <a:ext cx="1414727" cy="563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0E9268-02E8-454B-81BE-7A2107380600}">
      <dsp:nvSpPr>
        <dsp:cNvPr id="0" name=""/>
        <dsp:cNvSpPr/>
      </dsp:nvSpPr>
      <dsp:spPr>
        <a:xfrm>
          <a:off x="4126865" y="80003"/>
          <a:ext cx="2719067" cy="117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Prevalence of HIV before, during, and after crisis </a:t>
          </a:r>
          <a:r>
            <a:rPr lang="en-US" sz="1600" kern="1200" baseline="30000" dirty="0"/>
            <a:t>3,4</a:t>
          </a:r>
          <a:endParaRPr lang="en-US" sz="1600" kern="1200" dirty="0"/>
        </a:p>
      </dsp:txBody>
      <dsp:txXfrm>
        <a:off x="4161246" y="114384"/>
        <a:ext cx="2650305" cy="1105084"/>
      </dsp:txXfrm>
    </dsp:sp>
    <dsp:sp modelId="{3DFFF5B5-BB0F-4E89-B9CF-FA937BD4FECF}">
      <dsp:nvSpPr>
        <dsp:cNvPr id="0" name=""/>
        <dsp:cNvSpPr/>
      </dsp:nvSpPr>
      <dsp:spPr>
        <a:xfrm rot="20695164">
          <a:off x="6669136" y="2341217"/>
          <a:ext cx="2092117" cy="563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6007BC-0E55-4FAC-9906-07C362F8915F}">
      <dsp:nvSpPr>
        <dsp:cNvPr id="0" name=""/>
        <dsp:cNvSpPr/>
      </dsp:nvSpPr>
      <dsp:spPr>
        <a:xfrm>
          <a:off x="7365694" y="1763723"/>
          <a:ext cx="2719067" cy="117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factors </a:t>
          </a:r>
          <a:r>
            <a:rPr lang="en-US" sz="1600" kern="1200" dirty="0">
              <a:sym typeface="Wingdings" panose="05000000000000000000" pitchFamily="2" charset="2"/>
            </a:rPr>
            <a:t>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individual vs. multilevel </a:t>
          </a:r>
          <a:r>
            <a:rPr lang="en-US" sz="1600" kern="1200" baseline="30000" dirty="0">
              <a:sym typeface="Wingdings" panose="05000000000000000000" pitchFamily="2" charset="2"/>
            </a:rPr>
            <a:t>5,6</a:t>
          </a:r>
          <a:endParaRPr lang="en-US" sz="1600" kern="1200" baseline="30000" dirty="0"/>
        </a:p>
      </dsp:txBody>
      <dsp:txXfrm>
        <a:off x="7400075" y="1798104"/>
        <a:ext cx="2650305" cy="110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4B4FB-0132-37FD-845E-E8C81D687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8BC8-BEB5-89C4-50FB-54F0CA1F3B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C841-764C-4DEB-97EB-80EF615DF49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0802D-6060-B5D5-69ED-CA64F88C6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2176-8C41-D9E7-68FE-5B518E45C7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1D67-4B97-43D3-B01A-B0F36AC4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DE62-7B0B-4912-AC6E-4F681F7F34E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56031-4FAA-440B-A802-A0294D34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8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67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61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82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8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58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7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110C0-0B4C-49C2-8E46-A132B8D704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7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3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8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8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5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031-4FAA-440B-A802-A0294D34B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31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040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154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7510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152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0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8000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1975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425BB-4AFC-0A7F-D69B-AFD558616BA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4D40-64AF-619A-26D2-BCFCF400D637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112027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05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4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2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2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3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2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195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20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38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41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3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6752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767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2205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6588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65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74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8000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1975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425BB-4AFC-0A7F-D69B-AFD558616BA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4D40-64AF-619A-26D2-BCFCF400D637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1460564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C834-4CA8-1687-C9F4-467EBE039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110D-E30B-233C-3E74-3F3C3589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3029-0A79-CC94-68C3-3817FBC6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5274-BD2C-5562-3C40-EF1207DA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A064-82D1-BCD5-7356-C1638714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269C-BF00-347D-209D-06FD5FB2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A247-35E3-6400-96C5-C7FF9484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E42E-23FA-8FE1-8F36-EEB8F41B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6E65-9FAF-3264-F8F7-DC36AD04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DA820-F6BC-46C7-BDC2-0235BC21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D5B3-B46D-1332-5677-CF6D27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64947-1A44-220D-11BC-DE347D331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6883-F93E-2187-C4F5-E3C2812A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2E456-392E-3E83-E51B-D426CAA8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44E82-0B06-402C-33E2-3DD891FB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2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C914-8BDA-6419-90E0-CFCA58BD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BEEE-2C0B-05AC-816E-FCB5A63EF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A76F-352F-49C6-216B-05684AFE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F4A9D-448A-78AD-D26A-93B3BD8C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DE6BE-D587-E8C3-6C1A-8B0F6718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7742-35EF-ECAB-473B-E3C8FEA0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8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2950-F77B-557D-2D2B-0F041DFC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9BCE5-EC77-8612-BEA5-F2AAE761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EC54F-EEFC-E955-F5DE-ADDDA4CD6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2190-D453-0792-7DE8-572944E1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E98-2B66-683F-766C-22A4ADFF1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0F176-778B-73C0-F0DF-5DFCACAE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D6259-AF84-58D1-F22A-9F886B4F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19571-72FB-A3A8-8BB2-CBF5B6F3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70DB-0F54-62DC-20FA-AE90DD2C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82B61-1695-B7B3-5F90-F6A3E856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EDFBA-A77D-2C97-A95B-543A0C69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C3851-0B55-B2DA-E936-0B131CCC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9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AC524-F217-F111-FBEB-98C4FD82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BCDDC-EEDB-D9DA-1456-1A5566B7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2A31B-D719-55DF-3700-273C882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5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3D13-AF9D-3144-FB5D-F8B0670B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627A-0C66-D707-1269-0BC9873F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50747-48A9-57A2-5C9A-35F7DCD9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22374-88FE-1FF5-40E6-1ECC2958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BC323-4172-54EA-EAC7-4F185F2D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A0E14-8A0C-2585-4120-46BA1D36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9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E549-5977-E57D-0DAE-B94DA57B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9F7B4-2AD0-79A6-9B9D-C67CD114A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79844-DFEB-45FF-4A71-FBE8B9C8B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5D221-2E60-A4E1-4080-467A2AF2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59D4C-9E46-666C-5E79-3A9D4A97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4CDEF-FFBD-6549-CC66-87197FD3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0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9CC8-7DD5-6B38-66D8-8C5B63FF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48AF-88F5-25AA-5F62-CBD06B3B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FB5D4-B0D7-6212-9F34-4E3EFE98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8943-E467-C321-F0F3-1E204147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23ED-41B7-0CEC-EB9A-956B471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9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864F5-F7FB-08EB-ACC6-7FA332AD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77E89-CD65-6E49-E857-3C4ED11CD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99F4-A371-3D49-8063-65057FC6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79A06-07FA-6F0E-7D77-94AF85B2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5616-E4C1-A6FD-65B4-8BD0F5A4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3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34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4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8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10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FC2CA-9F74-44BB-AE6C-AD707E2B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F9B6D-DFFB-A820-95E5-C76384A34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9DC68-2732-07B8-68EB-2B3E4C1C5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DC28-FA3F-4AEB-95D0-EA77D029928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F076-B691-E343-7454-107BF880C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4C058-E72E-8E94-3647-B3F6B104F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CD03-0D66-4A0A-BE87-B77C1D0D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dini.harsono@yal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443330"/>
            <a:ext cx="7357341" cy="3252313"/>
          </a:xfr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noProof="0" dirty="0"/>
              <a:t>Factors Associated with </a:t>
            </a:r>
            <a:br>
              <a:rPr lang="en-GB" sz="3200" noProof="0" dirty="0"/>
            </a:br>
            <a:r>
              <a:rPr lang="en-GB" sz="3200" noProof="0" dirty="0"/>
              <a:t>HIV Acquisition in the Context of Humanitarian Crises: </a:t>
            </a:r>
            <a:br>
              <a:rPr lang="en-GB" sz="3200" noProof="0" dirty="0"/>
            </a:br>
            <a:r>
              <a:rPr lang="en-GB" sz="3200" noProof="0" dirty="0"/>
              <a:t>A Scoping Review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162357"/>
            <a:ext cx="7357344" cy="75648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OAF11 The HIV Response in the Context of Political Instability and Emergency</a:t>
            </a:r>
          </a:p>
          <a:p>
            <a:pPr>
              <a:lnSpc>
                <a:spcPct val="120000"/>
              </a:lnSpc>
            </a:pPr>
            <a:r>
              <a:rPr lang="en-US" dirty="0"/>
              <a:t>Wednesday, 24 July 2024, 10:30 am-11:30 am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696043"/>
            <a:ext cx="7533420" cy="250415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dirty="0"/>
              <a:t>Dini Harsono, Center for Interdisciplinary Research on AIDS at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Characteristics of Studies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1878FCA-1890-0F9C-8283-E7DFAADA4C84}"/>
              </a:ext>
            </a:extLst>
          </p:cNvPr>
          <p:cNvSpPr txBox="1">
            <a:spLocks/>
          </p:cNvSpPr>
          <p:nvPr/>
        </p:nvSpPr>
        <p:spPr>
          <a:xfrm>
            <a:off x="6096000" y="1733587"/>
            <a:ext cx="5500687" cy="4683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Main objectives of studies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Prevalence of HIV and risk behaviors (n=27, 55.1%)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Prevalence and correlates of HIV and other infectious diseases (n=12, 24.5%)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Mathematical modeling of potential impact of humanitarian crises on HIV prevalence or incidence (n=8, 16.3%)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Prevalence of mental health problems and HIV (n=2, 4.1%)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BF918649-342F-735E-5517-EE58B39114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8375934"/>
              </p:ext>
            </p:extLst>
          </p:nvPr>
        </p:nvGraphicFramePr>
        <p:xfrm>
          <a:off x="351281" y="1513843"/>
          <a:ext cx="466344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74D671-17AA-40F8-BEAC-04CAD8BA5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1" y="4412974"/>
            <a:ext cx="4652762" cy="2115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30F52-A42A-2613-399A-C2F4BC5D3051}"/>
              </a:ext>
            </a:extLst>
          </p:cNvPr>
          <p:cNvSpPr txBox="1"/>
          <p:nvPr/>
        </p:nvSpPr>
        <p:spPr>
          <a:xfrm>
            <a:off x="351281" y="4043642"/>
            <a:ext cx="4652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Study Populations</a:t>
            </a:r>
          </a:p>
        </p:txBody>
      </p:sp>
    </p:spTree>
    <p:extLst>
      <p:ext uri="{BB962C8B-B14F-4D97-AF65-F5344CB8AC3E}">
        <p14:creationId xmlns:p14="http://schemas.microsoft.com/office/powerpoint/2010/main" val="39862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5418A7DB-AF6B-69B4-5B63-33180A6F7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8" y="1575411"/>
            <a:ext cx="8473809" cy="5282589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AD0427AC-F72C-42A6-0E15-49D75B7A6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783" y="3256661"/>
            <a:ext cx="1540755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North America, n=3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528F44BC-445F-9A9E-9EF7-4FA842A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416" y="2921076"/>
            <a:ext cx="1035241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Europe, n=2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AD830B3E-8AFB-D4DB-272A-2F549276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119" y="3429000"/>
            <a:ext cx="129930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 East, n=1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B9BB080-4C03-CE1C-9228-1C107A0D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69" y="5395110"/>
            <a:ext cx="1852153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South/Latin America, n=2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06592C7-B4F9-BD9C-4C7E-1003E415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15" y="5256997"/>
            <a:ext cx="1008044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Africa, n=31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">
            <a:extLst>
              <a:ext uri="{FF2B5EF4-FFF2-40B4-BE49-F238E27FC236}">
                <a16:creationId xmlns:a16="http://schemas.microsoft.com/office/drawing/2014/main" id="{80DC25F7-B05C-90AB-69AE-711960DD6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643" y="3705225"/>
            <a:ext cx="808077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Asia, n=4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984EE15-32F7-F40A-7961-9D2AF3E921C2}"/>
              </a:ext>
            </a:extLst>
          </p:cNvPr>
          <p:cNvSpPr txBox="1">
            <a:spLocks/>
          </p:cNvSpPr>
          <p:nvPr/>
        </p:nvSpPr>
        <p:spPr>
          <a:xfrm>
            <a:off x="8692425" y="1920242"/>
            <a:ext cx="3064146" cy="43238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Of 49 studies, most were single-country studies (n=43)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majority was conducted in  SSA (n=31), specifically in Uganda (n=13)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45B2555-E14F-BACD-42C9-680D49929F3A}"/>
              </a:ext>
            </a:extLst>
          </p:cNvPr>
          <p:cNvSpPr txBox="1">
            <a:spLocks/>
          </p:cNvSpPr>
          <p:nvPr/>
        </p:nvSpPr>
        <p:spPr>
          <a:xfrm>
            <a:off x="248326" y="246052"/>
            <a:ext cx="9525594" cy="73152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dirty="0"/>
              <a:t>Regions of Included Studies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AAE4B4F-D9A1-7457-2AA6-6240368A6F19}"/>
              </a:ext>
            </a:extLst>
          </p:cNvPr>
          <p:cNvSpPr/>
          <p:nvPr/>
        </p:nvSpPr>
        <p:spPr>
          <a:xfrm>
            <a:off x="4757490" y="4949197"/>
            <a:ext cx="1220280" cy="891823"/>
          </a:xfrm>
          <a:prstGeom prst="flowChartConnector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76D58E-D6A7-FB0D-6C72-06ECE311D903}"/>
              </a:ext>
            </a:extLst>
          </p:cNvPr>
          <p:cNvCxnSpPr>
            <a:stCxn id="2" idx="6"/>
          </p:cNvCxnSpPr>
          <p:nvPr/>
        </p:nvCxnSpPr>
        <p:spPr>
          <a:xfrm>
            <a:off x="5977770" y="5395109"/>
            <a:ext cx="2624363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4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1399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2800" dirty="0"/>
              <a:t>Non-modifiable Factors for HIV Acquisition</a:t>
            </a:r>
          </a:p>
          <a:p>
            <a:pPr algn="r">
              <a:lnSpc>
                <a:spcPct val="100000"/>
              </a:lnSpc>
            </a:pPr>
            <a:r>
              <a:rPr lang="en-GB" sz="2800" i="1" dirty="0"/>
              <a:t>(5 Factors)</a:t>
            </a:r>
            <a:endParaRPr lang="en-GB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98B379-9FA9-1997-6CED-21B66ECAE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31507"/>
              </p:ext>
            </p:extLst>
          </p:nvPr>
        </p:nvGraphicFramePr>
        <p:xfrm>
          <a:off x="1351984" y="2115628"/>
          <a:ext cx="9488032" cy="292941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304646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2183386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537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Non-modifiable factors (36 studies, 73.5%)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 (%)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4639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Age (older vs. younger)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28 (57.1)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463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Gender (females vs. males)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24 (49)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463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Location (e.g., urban vs. rural)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16 (32.7)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463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Place of birth or origin (e.g., SSA origins)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8 (16.3)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  <a:tr h="4639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Ethnicity (e.g., ethnic heterogeneity)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 (8.2)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19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0637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2800" dirty="0"/>
              <a:t>Modifiable Factors for HIV Acquisition</a:t>
            </a:r>
          </a:p>
          <a:p>
            <a:pPr algn="r">
              <a:lnSpc>
                <a:spcPct val="100000"/>
              </a:lnSpc>
            </a:pPr>
            <a:r>
              <a:rPr lang="en-GB" sz="2800" i="1" dirty="0"/>
              <a:t>(60 Factors)</a:t>
            </a:r>
            <a:endParaRPr lang="en-GB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98B379-9FA9-1997-6CED-21B66ECAE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85014"/>
              </p:ext>
            </p:extLst>
          </p:nvPr>
        </p:nvGraphicFramePr>
        <p:xfrm>
          <a:off x="456681" y="2018284"/>
          <a:ext cx="11278638" cy="366865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010144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3268494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Modifiable factors (47 studies, 95.9%)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factors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Policy and structural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18 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Sociocultural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Health and mental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Sexual practice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Exposure to humanitarian crisis-related traumatic events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6570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18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3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31803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800" dirty="0"/>
              <a:t>Modifiable Factors for HIV Acquisition:</a:t>
            </a:r>
          </a:p>
          <a:p>
            <a:pPr algn="r">
              <a:lnSpc>
                <a:spcPct val="150000"/>
              </a:lnSpc>
            </a:pPr>
            <a:r>
              <a:rPr lang="en-GB" sz="2800" i="1" dirty="0"/>
              <a:t>Policy and Structural (18 Factors)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EF75E-287E-01DA-1F08-45C1BDFE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29198"/>
              </p:ext>
            </p:extLst>
          </p:nvPr>
        </p:nvGraphicFramePr>
        <p:xfrm>
          <a:off x="470449" y="2220468"/>
          <a:ext cx="11278638" cy="290385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51375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1727263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Policy and structural factors (35 studies, 71.4%)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 (%)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Education level (e.g., school attendance, level of completion)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14 (28.6)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Mobility status (e.g., refugee or non-refugee; permanent, transient, displaced)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 (26.5)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Access to health care (e.g., access to health facilities, distance to clinic)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 (16.3)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Employment and occupation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 (14.3)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level (i.e., individual-, household-, country-level)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 (14.3)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82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3911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800" dirty="0"/>
              <a:t>Modifiable Factors for HIV Acquisition:</a:t>
            </a:r>
          </a:p>
          <a:p>
            <a:pPr algn="r">
              <a:lnSpc>
                <a:spcPct val="150000"/>
              </a:lnSpc>
            </a:pPr>
            <a:r>
              <a:rPr lang="en-GB" sz="2800" i="1" dirty="0"/>
              <a:t>Sociocultural (9 Factors)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EF75E-287E-01DA-1F08-45C1BDFE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75329"/>
              </p:ext>
            </p:extLst>
          </p:nvPr>
        </p:nvGraphicFramePr>
        <p:xfrm>
          <a:off x="470449" y="2220468"/>
          <a:ext cx="11278638" cy="315881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51375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1727263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Sociocultural factors (24 studies, 49%)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 (%)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Marital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18 (36.7)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Religious beliefs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 (8.2)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Female-headed household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 (6.1)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Family separation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 (4.1)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Disruption of social networks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 (4.1)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8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3911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800" dirty="0"/>
              <a:t>Modifiable Factors for HIV Acquisition:</a:t>
            </a:r>
          </a:p>
          <a:p>
            <a:pPr algn="r">
              <a:lnSpc>
                <a:spcPct val="150000"/>
              </a:lnSpc>
            </a:pPr>
            <a:r>
              <a:rPr lang="en-GB" sz="2800" i="1" dirty="0"/>
              <a:t>Health and Mental Health (11 Factors)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EF75E-287E-01DA-1F08-45C1BDFE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36889"/>
              </p:ext>
            </p:extLst>
          </p:nvPr>
        </p:nvGraphicFramePr>
        <p:xfrm>
          <a:off x="470449" y="2220468"/>
          <a:ext cx="11278638" cy="244500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51375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1727263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Health and mental health factors (29 studies, 59.2%)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 (%)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STI diagnosis (e.g., syphilis, genital ulcers)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18 (36.7)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Substance use (e.g., illicit drug use, injecting drug use)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11 (22.4)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Alcohol 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+mn-lt"/>
                        </a:rPr>
                        <a:t>7 (14.3)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Mental health conditions (e.g., PTSD, depression, suicide ideation)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 (14.3)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79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3911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800" dirty="0"/>
              <a:t>Modifiable </a:t>
            </a:r>
            <a:r>
              <a:rPr lang="en-GB" sz="2800" dirty="0">
                <a:solidFill>
                  <a:srgbClr val="E0001B"/>
                </a:solidFill>
              </a:rPr>
              <a:t>Factors</a:t>
            </a:r>
            <a:r>
              <a:rPr lang="en-GB" sz="2800" dirty="0"/>
              <a:t> for HIV Acquisition:</a:t>
            </a:r>
          </a:p>
          <a:p>
            <a:pPr algn="r">
              <a:lnSpc>
                <a:spcPct val="150000"/>
              </a:lnSpc>
            </a:pPr>
            <a:r>
              <a:rPr lang="en-GB" sz="2800" i="1" dirty="0"/>
              <a:t>Sexual Practices (16 Factors)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EF75E-287E-01DA-1F08-45C1BDFE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418"/>
              </p:ext>
            </p:extLst>
          </p:nvPr>
        </p:nvGraphicFramePr>
        <p:xfrm>
          <a:off x="470449" y="2220468"/>
          <a:ext cx="11278638" cy="315881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51375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1727263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Sexual practice factors (29 studies, 59.2%)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 (%)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Condom 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14 (28.6)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Exchanging sex for money or nonmonetary items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14 (28.6)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Number of sex partners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14 (28.6)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Age of sexual debut (e.g., &lt;18 or ≥18 years)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  <a:latin typeface="+mn-lt"/>
                        </a:rPr>
                        <a:t>6 (12.2)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Buying or purchasing sex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 (12.2)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4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7E272D5-1D1D-86E3-2D1E-EAC4D41A0D09}"/>
              </a:ext>
            </a:extLst>
          </p:cNvPr>
          <p:cNvSpPr txBox="1">
            <a:spLocks/>
          </p:cNvSpPr>
          <p:nvPr/>
        </p:nvSpPr>
        <p:spPr>
          <a:xfrm>
            <a:off x="2097158" y="242542"/>
            <a:ext cx="9791080" cy="1391185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800" dirty="0"/>
              <a:t>Modifiable Factors for HIV Acquisition:</a:t>
            </a:r>
          </a:p>
          <a:p>
            <a:pPr algn="r">
              <a:lnSpc>
                <a:spcPct val="150000"/>
              </a:lnSpc>
            </a:pPr>
            <a:r>
              <a:rPr lang="en-US" sz="2800" i="1" dirty="0"/>
              <a:t>Exposure to Humanitarian Crisis-Related </a:t>
            </a:r>
          </a:p>
          <a:p>
            <a:pPr algn="r">
              <a:lnSpc>
                <a:spcPct val="150000"/>
              </a:lnSpc>
            </a:pPr>
            <a:r>
              <a:rPr lang="en-US" sz="2800" i="1" dirty="0"/>
              <a:t>Traumatic Events </a:t>
            </a:r>
            <a:r>
              <a:rPr lang="en-GB" sz="2800" i="1" dirty="0"/>
              <a:t>(6 Factors)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EF75E-287E-01DA-1F08-45C1BDFE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6011"/>
              </p:ext>
            </p:extLst>
          </p:nvPr>
        </p:nvGraphicFramePr>
        <p:xfrm>
          <a:off x="470449" y="2220468"/>
          <a:ext cx="11278638" cy="366750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51375">
                  <a:extLst>
                    <a:ext uri="{9D8B030D-6E8A-4147-A177-3AD203B41FA5}">
                      <a16:colId xmlns:a16="http://schemas.microsoft.com/office/drawing/2014/main" val="1687580512"/>
                    </a:ext>
                  </a:extLst>
                </a:gridCol>
                <a:gridCol w="1727263">
                  <a:extLst>
                    <a:ext uri="{9D8B030D-6E8A-4147-A177-3AD203B41FA5}">
                      <a16:colId xmlns:a16="http://schemas.microsoft.com/office/drawing/2014/main" val="281578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Exposure to humanitarian crisis-related traumatic events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factors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(19 studies, 38.8%)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 (%)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9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Experience of rape, sexual violence, or other sexual trauma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14 (28.6)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8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Experience of abduction or kidnapping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 (14.3)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Experience of traumatic events (e.g., ≥12 traumatic events)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 (8.2)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69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Night-commuting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 (4.1)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231147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 of torture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+mn-lt"/>
                        </a:rPr>
                        <a:t>1 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6570"/>
                  </a:ext>
                </a:extLst>
              </a:tr>
              <a:tr h="758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Military recruitment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492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95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10C6E4D4-9D9C-7E56-EF73-C6EB743F9369}"/>
              </a:ext>
            </a:extLst>
          </p:cNvPr>
          <p:cNvSpPr/>
          <p:nvPr/>
        </p:nvSpPr>
        <p:spPr>
          <a:xfrm>
            <a:off x="5638800" y="269630"/>
            <a:ext cx="914400" cy="164592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C4C77-E397-4357-F7AB-45693D7DCD2A}"/>
              </a:ext>
            </a:extLst>
          </p:cNvPr>
          <p:cNvSpPr/>
          <p:nvPr/>
        </p:nvSpPr>
        <p:spPr>
          <a:xfrm>
            <a:off x="4450083" y="0"/>
            <a:ext cx="3291840" cy="2696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programming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8913FDB-AF67-BA76-0A8F-207E00ED27F4}"/>
              </a:ext>
            </a:extLst>
          </p:cNvPr>
          <p:cNvSpPr/>
          <p:nvPr/>
        </p:nvSpPr>
        <p:spPr>
          <a:xfrm rot="10800000">
            <a:off x="5638800" y="4942450"/>
            <a:ext cx="914400" cy="164592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6B1444-6883-757B-B4A9-6336EBF30B60}"/>
              </a:ext>
            </a:extLst>
          </p:cNvPr>
          <p:cNvSpPr/>
          <p:nvPr/>
        </p:nvSpPr>
        <p:spPr>
          <a:xfrm>
            <a:off x="4595448" y="6588370"/>
            <a:ext cx="3001108" cy="2696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 for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42ACA-52E1-AF58-53A1-62FA377C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75" y="1778531"/>
            <a:ext cx="7376846" cy="33009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CBD520-9C2A-6B29-7A08-87FD3F43E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16" y="269629"/>
            <a:ext cx="8795763" cy="1463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3DABBC-F7E8-8577-3075-4FE32E1E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970" y="5079612"/>
            <a:ext cx="8044053" cy="1508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A7C070-3DBE-D886-491B-E4B2009633B7}"/>
              </a:ext>
            </a:extLst>
          </p:cNvPr>
          <p:cNvSpPr txBox="1"/>
          <p:nvPr/>
        </p:nvSpPr>
        <p:spPr>
          <a:xfrm>
            <a:off x="163285" y="1915550"/>
            <a:ext cx="2407575" cy="646331"/>
          </a:xfrm>
          <a:prstGeom prst="rect">
            <a:avLst/>
          </a:prstGeom>
          <a:solidFill>
            <a:srgbClr val="E0001B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Social-ecological model of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HIV acquisition in humanitarian crises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1614491"/>
            <a:ext cx="11306175" cy="41036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No conflicts of interest</a:t>
            </a:r>
            <a:endParaRPr lang="en-US" i="1" noProof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i="1" noProof="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Funding: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noProof="0" dirty="0"/>
              <a:t>MacMillan Center for International and Area Studies at Yale University                  (</a:t>
            </a:r>
            <a:r>
              <a:rPr lang="en-US" noProof="0" dirty="0" err="1"/>
              <a:t>Kempf</a:t>
            </a:r>
            <a:r>
              <a:rPr lang="en-US" noProof="0" dirty="0"/>
              <a:t> Memorial Fund, Principal Investigators: Drs. Kaveh Khoshnood and Luke Davis)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noProof="0" dirty="0"/>
              <a:t>National Institute of Mental Health                                                                    (Center for Interdisciplinary Research on AIDS at Yale University, </a:t>
            </a:r>
            <a:r>
              <a:rPr lang="en-US" dirty="0"/>
              <a:t>P30MH062294, Principal Investigator: Dr. Trace Kershaw)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53406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Acknowledgments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959DEA8-256E-7A13-C9DB-6A223A1DB6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17340"/>
            <a:ext cx="5437187" cy="269243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noProof="0" dirty="0"/>
              <a:t>Swarali Atre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noProof="0" dirty="0"/>
              <a:t>Hanna Peterson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noProof="0" dirty="0"/>
              <a:t>Kate Nyhan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noProof="0" dirty="0"/>
              <a:t>Dina Garmroudi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noProof="0" dirty="0"/>
              <a:t>J. Lucian Davis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noProof="0" dirty="0"/>
              <a:t>Winnie Ho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Kaveh Khoshnood</a:t>
            </a:r>
            <a:endParaRPr lang="sv-SE" noProof="0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1A56A325-0BC8-8027-DC77-3326BAFEC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2" y="5089950"/>
            <a:ext cx="3958846" cy="111157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342FF62-C658-D34D-DD1E-9A1796CD81B9}"/>
              </a:ext>
            </a:extLst>
          </p:cNvPr>
          <p:cNvSpPr txBox="1">
            <a:spLocks/>
          </p:cNvSpPr>
          <p:nvPr/>
        </p:nvSpPr>
        <p:spPr>
          <a:xfrm>
            <a:off x="442912" y="1611543"/>
            <a:ext cx="2922588" cy="3120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j-lt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E0001B"/>
                </a:solidFill>
              </a:rPr>
              <a:t>Study Team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5325B640-5817-78B9-4B9F-9361E40237ED}"/>
              </a:ext>
            </a:extLst>
          </p:cNvPr>
          <p:cNvSpPr txBox="1">
            <a:spLocks/>
          </p:cNvSpPr>
          <p:nvPr/>
        </p:nvSpPr>
        <p:spPr>
          <a:xfrm>
            <a:off x="4888872" y="2017340"/>
            <a:ext cx="3438207" cy="13725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Dini Harsono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hlinkClick r:id="rId4"/>
              </a:rPr>
              <a:t>dini.harsono@yale.edu</a:t>
            </a:r>
            <a:endParaRPr lang="en-US" sz="1800" dirty="0"/>
          </a:p>
        </p:txBody>
      </p:sp>
      <p:pic>
        <p:nvPicPr>
          <p:cNvPr id="19" name="Picture 18" descr="A qr code with black dots&#10;&#10;Description automatically generated">
            <a:extLst>
              <a:ext uri="{FF2B5EF4-FFF2-40B4-BE49-F238E27FC236}">
                <a16:creationId xmlns:a16="http://schemas.microsoft.com/office/drawing/2014/main" id="{1C3BE6FB-205D-D23E-D0E3-20535D2C4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42" y="1611543"/>
            <a:ext cx="3210241" cy="3210241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969B62E-66CE-14F8-2181-D8651CBC0E28}"/>
              </a:ext>
            </a:extLst>
          </p:cNvPr>
          <p:cNvSpPr txBox="1">
            <a:spLocks/>
          </p:cNvSpPr>
          <p:nvPr/>
        </p:nvSpPr>
        <p:spPr>
          <a:xfrm>
            <a:off x="4888872" y="1611543"/>
            <a:ext cx="2922588" cy="3120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j-lt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E0001B"/>
                </a:solidFill>
              </a:rPr>
              <a:t>Contact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AA032D-CC2E-9966-7A5C-BCD7C6B4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288511"/>
            <a:ext cx="3749040" cy="2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AD6067-B4C4-33B7-A45B-F42D7EE1D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68522"/>
            <a:ext cx="3149601" cy="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174" y="2185749"/>
            <a:ext cx="8057209" cy="3947578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Findings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49 studies published between 1990 and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non-modifiable and 60 modifiable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Lack of intervention studies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</a:rPr>
              <a:t>Recommendations for future HIV prevention programs and research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Why is it important?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</a:rPr>
              <a:t>In 2024, nearly 300 million people globally are impacted by humanitarian crises due to conflicts, climate emergencies and other drivers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Complexity in assessing the impact of crises on the HIV epidemiology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Importance to address multilevel risk factors to optimize HIV prevention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3" y="266978"/>
            <a:ext cx="8891918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Presentation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1138-CF07-7532-A7F6-2865994F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109" y="1303020"/>
            <a:ext cx="3467051" cy="4560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F8750-BCD3-5ED7-F28D-EABF23BCB6B0}"/>
              </a:ext>
            </a:extLst>
          </p:cNvPr>
          <p:cNvSpPr txBox="1"/>
          <p:nvPr/>
        </p:nvSpPr>
        <p:spPr>
          <a:xfrm>
            <a:off x="8448438" y="6010217"/>
            <a:ext cx="363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UNAIDS </a:t>
            </a:r>
            <a:r>
              <a:rPr lang="en-US" sz="1000" i="1" dirty="0"/>
              <a:t>Gap Report</a:t>
            </a:r>
            <a:r>
              <a:rPr lang="en-US" sz="1000" dirty="0"/>
              <a:t> 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DC9D3-336A-AF1C-A228-60D3DD2C640C}"/>
              </a:ext>
            </a:extLst>
          </p:cNvPr>
          <p:cNvSpPr txBox="1"/>
          <p:nvPr/>
        </p:nvSpPr>
        <p:spPr>
          <a:xfrm>
            <a:off x="9356484" y="379690"/>
            <a:ext cx="26106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3A715-F427-76A8-037F-C181480E0879}"/>
              </a:ext>
            </a:extLst>
          </p:cNvPr>
          <p:cNvSpPr txBox="1"/>
          <p:nvPr/>
        </p:nvSpPr>
        <p:spPr>
          <a:xfrm>
            <a:off x="237173" y="1188720"/>
            <a:ext cx="8057210" cy="781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“What is the global evidence on factors associated with </a:t>
            </a:r>
          </a:p>
          <a:p>
            <a:pPr>
              <a:lnSpc>
                <a:spcPct val="15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HIV acquisition among individuals affected by humanitarian crises?”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3967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/>
              <a:t>Impact of Humanitarian Crisis on HIV Epidemiology</a:t>
            </a:r>
            <a:endParaRPr lang="en-GB" sz="3200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9C87CF-A464-F3E6-A018-221E8C962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717197"/>
              </p:ext>
            </p:extLst>
          </p:nvPr>
        </p:nvGraphicFramePr>
        <p:xfrm>
          <a:off x="609600" y="1665289"/>
          <a:ext cx="10972799" cy="432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9B824F8-2A7C-3951-5511-93BC0ADB8C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578" y="6176597"/>
            <a:ext cx="11322844" cy="1631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000" baseline="30000" dirty="0"/>
              <a:t>1</a:t>
            </a:r>
            <a:r>
              <a:rPr lang="en-US" sz="1000" dirty="0"/>
              <a:t>Mishra </a:t>
            </a:r>
            <a:r>
              <a:rPr lang="en-US" sz="1000" i="1" dirty="0"/>
              <a:t>AIDS Rev </a:t>
            </a:r>
            <a:r>
              <a:rPr lang="en-US" sz="1000" dirty="0"/>
              <a:t>2021, </a:t>
            </a:r>
            <a:r>
              <a:rPr lang="en-US" sz="1000" baseline="30000" dirty="0"/>
              <a:t>2</a:t>
            </a:r>
            <a:r>
              <a:rPr lang="en-US" sz="1000" dirty="0"/>
              <a:t>Mock </a:t>
            </a:r>
            <a:r>
              <a:rPr lang="en-US" sz="1000" i="1" dirty="0" err="1"/>
              <a:t>Emerg</a:t>
            </a:r>
            <a:r>
              <a:rPr lang="en-US" sz="1000" i="1" dirty="0"/>
              <a:t> Themes Epidemiol</a:t>
            </a:r>
            <a:r>
              <a:rPr lang="en-US" sz="1000" dirty="0"/>
              <a:t> 2004, </a:t>
            </a:r>
            <a:r>
              <a:rPr lang="en-US" sz="1000" baseline="30000" dirty="0"/>
              <a:t>3</a:t>
            </a:r>
            <a:r>
              <a:rPr lang="en-US" sz="1000" dirty="0"/>
              <a:t>Bennett </a:t>
            </a:r>
            <a:r>
              <a:rPr lang="en-US" sz="1000" i="1" dirty="0" err="1"/>
              <a:t>PLoS</a:t>
            </a:r>
            <a:r>
              <a:rPr lang="en-US" sz="1000" i="1" dirty="0"/>
              <a:t> One</a:t>
            </a:r>
            <a:r>
              <a:rPr lang="en-US" sz="1000" dirty="0"/>
              <a:t> 2015, </a:t>
            </a:r>
            <a:r>
              <a:rPr lang="en-US" sz="1000" baseline="30000" dirty="0"/>
              <a:t>4</a:t>
            </a:r>
            <a:r>
              <a:rPr lang="en-US" sz="1000" dirty="0"/>
              <a:t>Spiegel </a:t>
            </a:r>
            <a:r>
              <a:rPr lang="en-US" sz="1000" i="1" dirty="0"/>
              <a:t>Lancet</a:t>
            </a:r>
            <a:r>
              <a:rPr lang="en-US" sz="1000" dirty="0"/>
              <a:t> 2007, </a:t>
            </a:r>
            <a:r>
              <a:rPr lang="en-US" sz="1000" baseline="30000" dirty="0"/>
              <a:t>5</a:t>
            </a:r>
            <a:r>
              <a:rPr lang="en-US" sz="1000" dirty="0"/>
              <a:t>Vasylyeva </a:t>
            </a:r>
            <a:r>
              <a:rPr lang="en-US" sz="1000" i="1" dirty="0"/>
              <a:t>J Int AIDS Soc</a:t>
            </a:r>
            <a:r>
              <a:rPr lang="en-US" sz="1000" dirty="0"/>
              <a:t> 2022, </a:t>
            </a:r>
            <a:r>
              <a:rPr lang="en-US" sz="1000" baseline="30000" dirty="0"/>
              <a:t>6</a:t>
            </a:r>
            <a:r>
              <a:rPr lang="en-US" sz="1000" dirty="0"/>
              <a:t>Baral </a:t>
            </a:r>
            <a:r>
              <a:rPr lang="en-US" sz="1000" i="1" dirty="0"/>
              <a:t>BMC Public Health</a:t>
            </a:r>
            <a:r>
              <a:rPr lang="en-US" sz="1000" dirty="0"/>
              <a:t> 2013</a:t>
            </a:r>
            <a:endParaRPr lang="sv-SE" sz="1000" noProof="0" dirty="0"/>
          </a:p>
        </p:txBody>
      </p:sp>
    </p:spTree>
    <p:extLst>
      <p:ext uri="{BB962C8B-B14F-4D97-AF65-F5344CB8AC3E}">
        <p14:creationId xmlns:p14="http://schemas.microsoft.com/office/powerpoint/2010/main" val="351342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Scoping Review</a:t>
            </a:r>
            <a:endParaRPr lang="en-GB" sz="4000" noProof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2F7B5E1-C406-45F9-58EE-3F79F9081911}"/>
              </a:ext>
            </a:extLst>
          </p:cNvPr>
          <p:cNvSpPr txBox="1">
            <a:spLocks/>
          </p:cNvSpPr>
          <p:nvPr/>
        </p:nvSpPr>
        <p:spPr>
          <a:xfrm>
            <a:off x="1123403" y="2279343"/>
            <a:ext cx="9945190" cy="1008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“What is the global evidence on factors associated with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HIV acquisition among individuals affected by humanitarian crises?”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86C81-903E-C205-F08E-C71E4F9CA529}"/>
              </a:ext>
            </a:extLst>
          </p:cNvPr>
          <p:cNvSpPr txBox="1"/>
          <p:nvPr/>
        </p:nvSpPr>
        <p:spPr>
          <a:xfrm>
            <a:off x="1123402" y="3812833"/>
            <a:ext cx="9945189" cy="1915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E0001B"/>
                </a:solidFill>
              </a:rPr>
              <a:t>Aims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Summarize research on HIV risk factors among people affected by humanitarian crises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Identify recommendations for future programs and research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AC23F40-07D8-8D02-33F3-EC4CEAC4A4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1123975"/>
            <a:ext cx="9132887" cy="4508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Protocol: Harsono </a:t>
            </a:r>
            <a:r>
              <a:rPr lang="en-US" sz="1600" i="1" dirty="0"/>
              <a:t>JBI Evid Synth</a:t>
            </a:r>
            <a:r>
              <a:rPr lang="en-US" sz="1600" dirty="0"/>
              <a:t> 2022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394327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Methods</a:t>
            </a:r>
            <a:endParaRPr lang="en-GB" sz="4000" noProof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246493E-5C48-2498-8507-9304501F1630}"/>
              </a:ext>
            </a:extLst>
          </p:cNvPr>
          <p:cNvSpPr txBox="1">
            <a:spLocks/>
          </p:cNvSpPr>
          <p:nvPr/>
        </p:nvSpPr>
        <p:spPr>
          <a:xfrm>
            <a:off x="312013" y="1411288"/>
            <a:ext cx="11136174" cy="1823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E0001B"/>
                </a:solidFill>
              </a:rPr>
              <a:t>Sources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Databases: MEDLINE, Embase, Global Health, Scopus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Grey literature: websites of organizations involved in humanitarian assistance (e.g., UN agencies), relevant non-government organizations (e.g., </a:t>
            </a:r>
            <a:r>
              <a:rPr lang="en-US" sz="1400" dirty="0" err="1"/>
              <a:t>Elrha</a:t>
            </a:r>
            <a:r>
              <a:rPr lang="en-US" sz="1400" dirty="0"/>
              <a:t>), research networks (e.g., Refugee Research Network), and the International AIDS Society’s conference abstract databases and abstract books (2006-2021), Google Scholar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EF4C08-3C40-3A66-0799-EA3A94BA7119}"/>
              </a:ext>
            </a:extLst>
          </p:cNvPr>
          <p:cNvSpPr txBox="1">
            <a:spLocks/>
          </p:cNvSpPr>
          <p:nvPr/>
        </p:nvSpPr>
        <p:spPr>
          <a:xfrm>
            <a:off x="312013" y="3428999"/>
            <a:ext cx="5437187" cy="2987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E0001B"/>
                </a:solidFill>
              </a:rPr>
              <a:t>Inclusion Criteria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Involving participants identified as people affected by humanitarian crises (UNHCR definition)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Including empirical data on factors influencing the risk of acquiring HIV as a main/substantial focus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Conducted in the context of humanitarian crises (i.e., natural and human-caused disasters, UN definition)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Published in English in January 1990-March 2022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C57726A-507D-8D9A-FB7A-1305A68DAF9E}"/>
              </a:ext>
            </a:extLst>
          </p:cNvPr>
          <p:cNvSpPr txBox="1">
            <a:spLocks/>
          </p:cNvSpPr>
          <p:nvPr/>
        </p:nvSpPr>
        <p:spPr>
          <a:xfrm>
            <a:off x="6442800" y="3428999"/>
            <a:ext cx="5437187" cy="27323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E0001B"/>
                </a:solidFill>
              </a:rPr>
              <a:t>Exclusion Criteria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Did not include humanitarian settings or participants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Did not report original data (e.g., reviews or opinion pieces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Did not address HIV (e.g., focused on sexually transmitted infections (STI) excluding HIV)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 full-text available</a:t>
            </a:r>
          </a:p>
        </p:txBody>
      </p:sp>
    </p:spTree>
    <p:extLst>
      <p:ext uri="{BB962C8B-B14F-4D97-AF65-F5344CB8AC3E}">
        <p14:creationId xmlns:p14="http://schemas.microsoft.com/office/powerpoint/2010/main" val="10377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Search Strategy</a:t>
            </a:r>
            <a:br>
              <a:rPr lang="en-GB" noProof="0" dirty="0"/>
            </a:br>
            <a:endParaRPr lang="en-GB" sz="4000" noProof="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EA26B9D-F57C-E614-6185-D3D131BAF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876"/>
              </p:ext>
            </p:extLst>
          </p:nvPr>
        </p:nvGraphicFramePr>
        <p:xfrm>
          <a:off x="363399" y="1591365"/>
          <a:ext cx="11465202" cy="4663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47748">
                  <a:extLst>
                    <a:ext uri="{9D8B030D-6E8A-4147-A177-3AD203B41FA5}">
                      <a16:colId xmlns:a16="http://schemas.microsoft.com/office/drawing/2014/main" val="2536197359"/>
                    </a:ext>
                  </a:extLst>
                </a:gridCol>
                <a:gridCol w="7117454">
                  <a:extLst>
                    <a:ext uri="{9D8B030D-6E8A-4147-A177-3AD203B41FA5}">
                      <a16:colId xmlns:a16="http://schemas.microsoft.com/office/drawing/2014/main" val="70547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Participant</a:t>
                      </a:r>
                      <a:r>
                        <a:rPr lang="en-US" sz="1600" b="0" dirty="0"/>
                        <a:t>: people affected by humanitarian crises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/>
                        <a:t>Individuals in need of protection and/or assistance based on humanitarian grounds (UNHCR)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/>
                        <a:t>Example terms: refugees, asylum seekers, internally displaced persons (IDP)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16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Concept</a:t>
                      </a:r>
                      <a:r>
                        <a:rPr lang="en-US" sz="1600" b="0" dirty="0"/>
                        <a:t>: factors associated with HIV acquisition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/>
                        <a:t>Determinants that may increase or decrease an individual’s risk of HIV acquisition, and contribute to HIV prevalence or incidence</a:t>
                      </a:r>
                      <a:endParaRPr lang="en-US" sz="1600" b="0" u="sng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ym typeface="Wingdings" panose="05000000000000000000" pitchFamily="2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ym typeface="Wingdings" panose="05000000000000000000" pitchFamily="2" charset="2"/>
                        </a:rPr>
                        <a:t>Example terms: HIV infection or transmission, risk factor, sexual behavior, needle sharing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75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Context</a:t>
                      </a:r>
                      <a:r>
                        <a:rPr lang="en-US" sz="1600" b="0" dirty="0"/>
                        <a:t>: humanitarian crises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dirty="0"/>
                        <a:t>Natural disasters or environmental events; complex emergencies associated with areas of conflict or fragile states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dirty="0"/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dirty="0"/>
                        <a:t>Example terms: disaster, flood, tsunami, war, displacement, armed conflict, humanitarian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320558"/>
                  </a:ext>
                </a:extLst>
              </a:tr>
            </a:tbl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91527CB-447F-5F41-22F4-F1C3B44458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1123975"/>
            <a:ext cx="9132887" cy="4508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Conducted October 2021-March 2022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21831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1614491"/>
            <a:ext cx="11306175" cy="454500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E0001B"/>
                </a:solidFill>
              </a:rPr>
              <a:t>Non-modifiable factors for HIV acquisition:</a:t>
            </a:r>
            <a:r>
              <a:rPr lang="en-US" dirty="0"/>
              <a:t> age, gender, ethnicity, location, and place of birth or origin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noProof="0" dirty="0">
                <a:solidFill>
                  <a:srgbClr val="E0001B"/>
                </a:solidFill>
              </a:rPr>
              <a:t>Modifiable factors for HIV acquisition:</a:t>
            </a:r>
            <a:r>
              <a:rPr lang="en-US" noProof="0" dirty="0"/>
              <a:t> factors that are not biologically or socially determined and can potentially be modified through policy or intervention 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Policy and structural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Sociocultural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Health and mental health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Sexual practices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Exposure to humanitarian crises-related traumatic events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noProof="0" dirty="0">
                <a:solidFill>
                  <a:srgbClr val="E0001B"/>
                </a:solidFill>
              </a:rPr>
              <a:t>Implications for future research and practice reported in the studies.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Data Synthesis</a:t>
            </a:r>
            <a:endParaRPr lang="en-GB" sz="40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CBB2A-4E43-9938-89DA-098A3A9E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201" y="3484065"/>
            <a:ext cx="4099899" cy="1759444"/>
          </a:xfrm>
          <a:prstGeom prst="rect">
            <a:avLst/>
          </a:prstGeom>
          <a:ln>
            <a:solidFill>
              <a:schemeClr val="tx1">
                <a:alpha val="30000"/>
              </a:schemeClr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05BDAAA-1CC8-0F33-4320-2A7868252EE8}"/>
              </a:ext>
            </a:extLst>
          </p:cNvPr>
          <p:cNvSpPr/>
          <p:nvPr/>
        </p:nvSpPr>
        <p:spPr>
          <a:xfrm rot="10800000">
            <a:off x="5079206" y="4100930"/>
            <a:ext cx="2413000" cy="525713"/>
          </a:xfrm>
          <a:prstGeom prst="rightArrow">
            <a:avLst/>
          </a:prstGeom>
          <a:gradFill flip="none" rotWithShape="1">
            <a:gsLst>
              <a:gs pos="0">
                <a:srgbClr val="E0001B">
                  <a:tint val="66000"/>
                  <a:satMod val="160000"/>
                </a:srgbClr>
              </a:gs>
              <a:gs pos="50000">
                <a:srgbClr val="E0001B">
                  <a:tint val="44500"/>
                  <a:satMod val="160000"/>
                </a:srgbClr>
              </a:gs>
              <a:gs pos="100000">
                <a:srgbClr val="E0001B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rgbClr val="E0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178C9BA9-358E-AD84-3425-3F572BF510AD}"/>
              </a:ext>
            </a:extLst>
          </p:cNvPr>
          <p:cNvSpPr/>
          <p:nvPr/>
        </p:nvSpPr>
        <p:spPr>
          <a:xfrm>
            <a:off x="4521200" y="3484065"/>
            <a:ext cx="203993" cy="1759444"/>
          </a:xfrm>
          <a:prstGeom prst="rightBracket">
            <a:avLst/>
          </a:prstGeom>
          <a:ln w="19050">
            <a:solidFill>
              <a:srgbClr val="E0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  <a:endParaRPr lang="en-GB" sz="4000" noProof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44AADE4-E58B-C5A7-E499-D10F56B01822}"/>
              </a:ext>
            </a:extLst>
          </p:cNvPr>
          <p:cNvSpPr txBox="1">
            <a:spLocks/>
          </p:cNvSpPr>
          <p:nvPr/>
        </p:nvSpPr>
        <p:spPr>
          <a:xfrm>
            <a:off x="5732600" y="1874677"/>
            <a:ext cx="6096000" cy="395316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Search results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18477 references identified from databases, 118 from other sources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8191 titles and abstracts screened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184 full-text articles screened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49 studies included in the analysis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/>
              <a:t>43 (87.8%) quantitative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/>
              <a:t>4 (8.2%) qualitative</a:t>
            </a:r>
          </a:p>
          <a:p>
            <a:pPr marL="10287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/>
              <a:t>2 (4.1%) mixed 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6ACA8-34E1-1907-5AE9-D97C56BA64CE}"/>
              </a:ext>
            </a:extLst>
          </p:cNvPr>
          <p:cNvSpPr txBox="1">
            <a:spLocks/>
          </p:cNvSpPr>
          <p:nvPr/>
        </p:nvSpPr>
        <p:spPr>
          <a:xfrm>
            <a:off x="363400" y="3720454"/>
            <a:ext cx="4873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*Only 1 (2%) was an intervention study (HIV screening program)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CCB5A8B6-65B9-3AF9-CAAD-80996DD3A1F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3672940"/>
              </p:ext>
            </p:extLst>
          </p:nvPr>
        </p:nvGraphicFramePr>
        <p:xfrm>
          <a:off x="363400" y="1321978"/>
          <a:ext cx="466344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7C059434-96B9-B464-CCD4-0B971181C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557169"/>
              </p:ext>
            </p:extLst>
          </p:nvPr>
        </p:nvGraphicFramePr>
        <p:xfrm>
          <a:off x="363400" y="4224110"/>
          <a:ext cx="466344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34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Speaker-Oral-Abstract-template_Verdana.pptx" id="{D9B97BF0-DB50-F745-BF0F-0D1A065B25FE}" vid="{B43CC7F5-5CDE-164C-97FD-C0B942123F8A}"/>
    </a:ext>
  </a:extLst>
</a:theme>
</file>

<file path=ppt/theme/theme2.xml><?xml version="1.0" encoding="utf-8"?>
<a:theme xmlns:a="http://schemas.openxmlformats.org/drawingml/2006/main" name="1_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Speaker-Oral-Abstract-template_Verdana.pptx" id="{D9B97BF0-DB50-F745-BF0F-0D1A065B25FE}" vid="{B43CC7F5-5CDE-164C-97FD-C0B942123F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1579</Words>
  <Application>Microsoft Office PowerPoint</Application>
  <PresentationFormat>Widescreen</PresentationFormat>
  <Paragraphs>260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IAS Ribbon Sans Bold</vt:lpstr>
      <vt:lpstr>IAS Ribbon Sans Regular</vt:lpstr>
      <vt:lpstr>Times New Roman</vt:lpstr>
      <vt:lpstr>Verdana</vt:lpstr>
      <vt:lpstr>Verdana Bold</vt:lpstr>
      <vt:lpstr>Wingdings</vt:lpstr>
      <vt:lpstr>IAS2023</vt:lpstr>
      <vt:lpstr>1_IAS2023</vt:lpstr>
      <vt:lpstr>Office Theme</vt:lpstr>
      <vt:lpstr>Factors Associated with  HIV Acquisition in the Context of Humanitarian Crises:  A Scoping Review</vt:lpstr>
      <vt:lpstr>Disclosure</vt:lpstr>
      <vt:lpstr>Presentation Summary</vt:lpstr>
      <vt:lpstr>Impact of Humanitarian Crisis on HIV Epidemiology</vt:lpstr>
      <vt:lpstr>Scoping Review</vt:lpstr>
      <vt:lpstr>Methods</vt:lpstr>
      <vt:lpstr>Search Strategy </vt:lpstr>
      <vt:lpstr>Data Synthesis</vt:lpstr>
      <vt:lpstr>Results</vt:lpstr>
      <vt:lpstr>Characteristics of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Harsono, Dini</dc:creator>
  <cp:lastModifiedBy>Preview 9 Rack 2</cp:lastModifiedBy>
  <cp:revision>243</cp:revision>
  <dcterms:created xsi:type="dcterms:W3CDTF">2024-05-30T14:34:50Z</dcterms:created>
  <dcterms:modified xsi:type="dcterms:W3CDTF">2024-07-18T12:40:24Z</dcterms:modified>
</cp:coreProperties>
</file>