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80" r:id="rId1"/>
  </p:sldMasterIdLst>
  <p:notesMasterIdLst>
    <p:notesMasterId r:id="rId11"/>
  </p:notesMasterIdLst>
  <p:sldIdLst>
    <p:sldId id="266" r:id="rId2"/>
    <p:sldId id="273" r:id="rId3"/>
    <p:sldId id="264" r:id="rId4"/>
    <p:sldId id="274" r:id="rId5"/>
    <p:sldId id="279" r:id="rId6"/>
    <p:sldId id="272" r:id="rId7"/>
    <p:sldId id="261" r:id="rId8"/>
    <p:sldId id="259" r:id="rId9"/>
    <p:sldId id="286"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C2BF"/>
    <a:srgbClr val="B7C7BD"/>
    <a:srgbClr val="BDBEC1"/>
    <a:srgbClr val="B3BFCB"/>
    <a:srgbClr val="2C90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77"/>
    <p:restoredTop sz="93447" autoAdjust="0"/>
  </p:normalViewPr>
  <p:slideViewPr>
    <p:cSldViewPr snapToGrid="0" snapToObjects="1">
      <p:cViewPr varScale="1">
        <p:scale>
          <a:sx n="112" d="100"/>
          <a:sy n="112" d="100"/>
        </p:scale>
        <p:origin x="906"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D20E5-D8F7-594B-9D91-F763D43B9AF7}" type="datetimeFigureOut">
              <a:rPr lang="en-GB" smtClean="0"/>
              <a:t>24/07/2024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8DCDC-D13C-2549-BE6A-717E9EED41AD}" type="slidenum">
              <a:rPr lang="en-GB" smtClean="0"/>
              <a:t>‹#›</a:t>
            </a:fld>
            <a:endParaRPr lang="en-GB"/>
          </a:p>
        </p:txBody>
      </p:sp>
    </p:spTree>
    <p:extLst>
      <p:ext uri="{BB962C8B-B14F-4D97-AF65-F5344CB8AC3E}">
        <p14:creationId xmlns:p14="http://schemas.microsoft.com/office/powerpoint/2010/main" val="379232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E8DCDC-D13C-2549-BE6A-717E9EED41AD}" type="slidenum">
              <a:rPr lang="en-GB" smtClean="0"/>
              <a:t>1</a:t>
            </a:fld>
            <a:endParaRPr lang="en-GB"/>
          </a:p>
        </p:txBody>
      </p:sp>
    </p:spTree>
    <p:extLst>
      <p:ext uri="{BB962C8B-B14F-4D97-AF65-F5344CB8AC3E}">
        <p14:creationId xmlns:p14="http://schemas.microsoft.com/office/powerpoint/2010/main" val="1451313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454545"/>
                </a:solidFill>
                <a:effectLst/>
                <a:highlight>
                  <a:srgbClr val="FFFFFF"/>
                </a:highlight>
                <a:latin typeface="Avenir Next"/>
              </a:rPr>
              <a:t>Reported deaths</a:t>
            </a:r>
            <a:r>
              <a:rPr lang="en-US" b="0" i="0" dirty="0">
                <a:solidFill>
                  <a:srgbClr val="454545"/>
                </a:solidFill>
                <a:effectLst/>
                <a:highlight>
                  <a:srgbClr val="FFFFFF"/>
                </a:highlight>
                <a:latin typeface="Avenir Next"/>
              </a:rPr>
              <a:t> are the number of deaths officially reported as due to COVID-19.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measure aimed to prevent the large-scale spread of COVID-19 by limiting movement and social interactions across the country.</a:t>
            </a:r>
          </a:p>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4</a:t>
            </a:fld>
            <a:endParaRPr lang="en-GB"/>
          </a:p>
        </p:txBody>
      </p:sp>
    </p:spTree>
    <p:extLst>
      <p:ext uri="{BB962C8B-B14F-4D97-AF65-F5344CB8AC3E}">
        <p14:creationId xmlns:p14="http://schemas.microsoft.com/office/powerpoint/2010/main" val="1108281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E8DCDC-D13C-2549-BE6A-717E9EED41AD}" type="slidenum">
              <a:rPr lang="en-GB" smtClean="0"/>
              <a:t>5</a:t>
            </a:fld>
            <a:endParaRPr lang="en-GB"/>
          </a:p>
        </p:txBody>
      </p:sp>
    </p:spTree>
    <p:extLst>
      <p:ext uri="{BB962C8B-B14F-4D97-AF65-F5344CB8AC3E}">
        <p14:creationId xmlns:p14="http://schemas.microsoft.com/office/powerpoint/2010/main" val="4143435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(such as home delivery of antiretroviral drugs)</a:t>
            </a:r>
          </a:p>
        </p:txBody>
      </p:sp>
      <p:sp>
        <p:nvSpPr>
          <p:cNvPr id="4" name="Slide Number Placeholder 3"/>
          <p:cNvSpPr>
            <a:spLocks noGrp="1"/>
          </p:cNvSpPr>
          <p:nvPr>
            <p:ph type="sldNum" sz="quarter" idx="5"/>
          </p:nvPr>
        </p:nvSpPr>
        <p:spPr/>
        <p:txBody>
          <a:bodyPr/>
          <a:lstStyle/>
          <a:p>
            <a:fld id="{1BE8DCDC-D13C-2549-BE6A-717E9EED41AD}" type="slidenum">
              <a:rPr lang="en-GB" smtClean="0"/>
              <a:t>7</a:t>
            </a:fld>
            <a:endParaRPr lang="en-GB"/>
          </a:p>
        </p:txBody>
      </p:sp>
    </p:spTree>
    <p:extLst>
      <p:ext uri="{BB962C8B-B14F-4D97-AF65-F5344CB8AC3E}">
        <p14:creationId xmlns:p14="http://schemas.microsoft.com/office/powerpoint/2010/main" val="27091998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0E06508-29B0-CD26-5E55-B30DFEB51329}"/>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1812056"/>
            <a:ext cx="7357341" cy="4296397"/>
          </a:xfrm>
          <a:prstGeom prst="rect">
            <a:avLst/>
          </a:prstGeom>
        </p:spPr>
        <p:txBody>
          <a:bodyPr lIns="0" tIns="0" rIns="0" bIns="0" anchor="ctr" anchorCtr="0">
            <a:normAutofit/>
          </a:bodyPr>
          <a:lstStyle>
            <a:lvl1pPr>
              <a:defRPr sz="6000"/>
            </a:lvl1pPr>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2">
            <a:extLst>
              <a:ext uri="{FF2B5EF4-FFF2-40B4-BE49-F238E27FC236}">
                <a16:creationId xmlns:a16="http://schemas.microsoft.com/office/drawing/2014/main" id="{27F30928-B8B0-4CD7-EA8A-AA46742A9F83}"/>
              </a:ext>
            </a:extLst>
          </p:cNvPr>
          <p:cNvSpPr>
            <a:spLocks noGrp="1"/>
          </p:cNvSpPr>
          <p:nvPr>
            <p:ph type="body" sz="quarter" idx="10" hasCustomPrompt="1"/>
          </p:nvPr>
        </p:nvSpPr>
        <p:spPr>
          <a:xfrm>
            <a:off x="4116388" y="1162358"/>
            <a:ext cx="7357344" cy="433798"/>
          </a:xfrm>
          <a:prstGeom prst="rect">
            <a:avLst/>
          </a:prstGeom>
        </p:spPr>
        <p:txBody>
          <a:bodyPr lIns="0" tIns="0" rIns="0" bIns="0" anchor="t">
            <a:normAutofit/>
          </a:bodyPr>
          <a:lstStyle>
            <a:lvl1pPr marL="0" indent="0">
              <a:buNone/>
              <a:defRPr sz="2800" b="1" i="0">
                <a:solidFill>
                  <a:schemeClr val="accent1"/>
                </a:solidFill>
                <a:latin typeface="+mj-lt"/>
                <a:ea typeface="IAS Ribbon Sans Bold" pitchFamily="2" charset="0"/>
              </a:defRPr>
            </a:lvl1pPr>
          </a:lstStyle>
          <a:p>
            <a:pPr lvl="0"/>
            <a:r>
              <a:rPr lang="en-GB" noProof="0" dirty="0"/>
              <a:t>Session name</a:t>
            </a:r>
          </a:p>
        </p:txBody>
      </p:sp>
      <p:sp>
        <p:nvSpPr>
          <p:cNvPr id="5" name="Text Placeholder 4">
            <a:extLst>
              <a:ext uri="{FF2B5EF4-FFF2-40B4-BE49-F238E27FC236}">
                <a16:creationId xmlns:a16="http://schemas.microsoft.com/office/drawing/2014/main" id="{3C0750B0-F078-4486-2017-F8B331530B6F}"/>
              </a:ext>
            </a:extLst>
          </p:cNvPr>
          <p:cNvSpPr>
            <a:spLocks noGrp="1"/>
          </p:cNvSpPr>
          <p:nvPr>
            <p:ph type="body" sz="quarter" idx="11" hasCustomPrompt="1"/>
          </p:nvPr>
        </p:nvSpPr>
        <p:spPr>
          <a:xfrm>
            <a:off x="4116388" y="696043"/>
            <a:ext cx="7357344" cy="385199"/>
          </a:xfrm>
          <a:prstGeom prst="rect">
            <a:avLst/>
          </a:prstGeom>
        </p:spPr>
        <p:txBody>
          <a:bodyPr lIns="0" tIns="0" rIns="0" bIns="0" anchor="b">
            <a:normAutofit/>
          </a:bodyPr>
          <a:lstStyle>
            <a:lvl1pPr marL="0" indent="0">
              <a:buNone/>
              <a:defRPr sz="1600"/>
            </a:lvl1pPr>
          </a:lstStyle>
          <a:p>
            <a:pPr lvl="0"/>
            <a:r>
              <a:rPr lang="en-GB" noProof="0"/>
              <a:t>Presenter name &amp; affiliation</a:t>
            </a:r>
          </a:p>
        </p:txBody>
      </p:sp>
      <p:sp>
        <p:nvSpPr>
          <p:cNvPr id="16" name="TextBox 15">
            <a:extLst>
              <a:ext uri="{FF2B5EF4-FFF2-40B4-BE49-F238E27FC236}">
                <a16:creationId xmlns:a16="http://schemas.microsoft.com/office/drawing/2014/main" id="{92A26220-484C-E021-DC95-3F0DB777000E}"/>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8" name="TextBox 17">
            <a:extLst>
              <a:ext uri="{FF2B5EF4-FFF2-40B4-BE49-F238E27FC236}">
                <a16:creationId xmlns:a16="http://schemas.microsoft.com/office/drawing/2014/main" id="{58538053-F5FF-0EEB-86C2-6343D0DDDCD0}"/>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pic>
        <p:nvPicPr>
          <p:cNvPr id="3" name="Picture 2">
            <a:extLst>
              <a:ext uri="{FF2B5EF4-FFF2-40B4-BE49-F238E27FC236}">
                <a16:creationId xmlns:a16="http://schemas.microsoft.com/office/drawing/2014/main" id="{433650E2-923F-C3D8-A779-3D63B9AD3BB0}"/>
              </a:ext>
            </a:extLst>
          </p:cNvPr>
          <p:cNvPicPr>
            <a:picLocks noChangeAspect="1"/>
          </p:cNvPicPr>
          <p:nvPr userDrawn="1"/>
        </p:nvPicPr>
        <p:blipFill>
          <a:blip r:embed="rId2"/>
          <a:srcRect/>
          <a:stretch/>
        </p:blipFill>
        <p:spPr>
          <a:xfrm>
            <a:off x="247672" y="4060719"/>
            <a:ext cx="3553019" cy="2287762"/>
          </a:xfrm>
          <a:prstGeom prst="rect">
            <a:avLst/>
          </a:prstGeom>
        </p:spPr>
      </p:pic>
      <p:pic>
        <p:nvPicPr>
          <p:cNvPr id="20" name="Picture 19">
            <a:extLst>
              <a:ext uri="{FF2B5EF4-FFF2-40B4-BE49-F238E27FC236}">
                <a16:creationId xmlns:a16="http://schemas.microsoft.com/office/drawing/2014/main" id="{DB1003BC-2DBC-50F0-53BB-5291084D702E}"/>
              </a:ext>
            </a:extLst>
          </p:cNvPr>
          <p:cNvPicPr>
            <a:picLocks noChangeAspect="1"/>
          </p:cNvPicPr>
          <p:nvPr userDrawn="1"/>
        </p:nvPicPr>
        <p:blipFill>
          <a:blip r:embed="rId3"/>
          <a:stretch>
            <a:fillRect/>
          </a:stretch>
        </p:blipFill>
        <p:spPr>
          <a:xfrm rot="10800000">
            <a:off x="0" y="0"/>
            <a:ext cx="3600000" cy="3600000"/>
          </a:xfrm>
          <a:prstGeom prst="rect">
            <a:avLst/>
          </a:prstGeom>
        </p:spPr>
      </p:pic>
    </p:spTree>
    <p:extLst>
      <p:ext uri="{BB962C8B-B14F-4D97-AF65-F5344CB8AC3E}">
        <p14:creationId xmlns:p14="http://schemas.microsoft.com/office/powerpoint/2010/main" val="3091970221"/>
      </p:ext>
    </p:extLst>
  </p:cSld>
  <p:clrMapOvr>
    <a:masterClrMapping/>
  </p:clrMapOvr>
  <p:extLst>
    <p:ext uri="{DCECCB84-F9BA-43D5-87BE-67443E8EF086}">
      <p15:sldGuideLst xmlns:p15="http://schemas.microsoft.com/office/powerpoint/2012/main">
        <p15:guide id="1" pos="3840">
          <p15:clr>
            <a:srgbClr val="FBAE40"/>
          </p15:clr>
        </p15:guide>
        <p15:guide id="2" pos="243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Text 3">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0" y="2097089"/>
            <a:ext cx="5437191" cy="4103692"/>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5437187" cy="4103687"/>
          </a:xfrm>
        </p:spPr>
        <p:txBody>
          <a:bodyPr/>
          <a:lstStyle>
            <a:lvl1pPr marL="0" indent="0">
              <a:buNone/>
              <a:defRPr/>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p:txBody>
      </p:sp>
    </p:spTree>
    <p:extLst>
      <p:ext uri="{BB962C8B-B14F-4D97-AF65-F5344CB8AC3E}">
        <p14:creationId xmlns:p14="http://schemas.microsoft.com/office/powerpoint/2010/main" val="324458100"/>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Text 4">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8075613" y="2097089"/>
            <a:ext cx="3673478" cy="4103692"/>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7200900" cy="4103687"/>
          </a:xfrm>
        </p:spPr>
        <p:txBody>
          <a:bodyPr/>
          <a:lstStyle>
            <a:lvl1pPr marL="0" indent="0">
              <a:buNone/>
              <a:defRPr/>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a:p>
            <a:pPr marL="457200" indent="-457200">
              <a:buFont typeface="Arial" panose="020B0604020202020204" pitchFamily="34" charset="0"/>
              <a:buChar char="•"/>
            </a:pPr>
            <a:r>
              <a:rPr lang="en-GB" noProof="0" dirty="0"/>
              <a:t>Donec </a:t>
            </a:r>
            <a:r>
              <a:rPr lang="en-GB" noProof="0" dirty="0" err="1"/>
              <a:t>rutrum</a:t>
            </a:r>
            <a:r>
              <a:rPr lang="en-GB" noProof="0" dirty="0"/>
              <a:t> </a:t>
            </a:r>
            <a:r>
              <a:rPr lang="en-GB" noProof="0" dirty="0" err="1"/>
              <a:t>congue</a:t>
            </a:r>
            <a:r>
              <a:rPr lang="en-GB" noProof="0" dirty="0"/>
              <a:t> </a:t>
            </a:r>
            <a:r>
              <a:rPr lang="en-GB" noProof="0" dirty="0" err="1"/>
              <a:t>leo</a:t>
            </a:r>
            <a:r>
              <a:rPr lang="en-GB" noProof="0" dirty="0"/>
              <a:t> </a:t>
            </a:r>
            <a:r>
              <a:rPr lang="en-GB" noProof="0" dirty="0" err="1"/>
              <a:t>eget</a:t>
            </a:r>
            <a:r>
              <a:rPr lang="en-GB" noProof="0" dirty="0"/>
              <a:t> </a:t>
            </a:r>
            <a:r>
              <a:rPr lang="en-GB" noProof="0" dirty="0" err="1"/>
              <a:t>malesuada</a:t>
            </a:r>
            <a:r>
              <a:rPr lang="en-GB" noProof="0" dirty="0"/>
              <a:t>.</a:t>
            </a:r>
          </a:p>
          <a:p>
            <a:pPr marL="457200" indent="-457200">
              <a:buFont typeface="Arial" panose="020B0604020202020204" pitchFamily="34" charset="0"/>
              <a:buChar char="•"/>
            </a:pPr>
            <a:r>
              <a:rPr lang="en-GB" noProof="0" dirty="0" err="1"/>
              <a:t>Curabitur</a:t>
            </a:r>
            <a:r>
              <a:rPr lang="en-GB" noProof="0" dirty="0"/>
              <a:t> </a:t>
            </a:r>
            <a:r>
              <a:rPr lang="en-GB" noProof="0" dirty="0" err="1"/>
              <a:t>aliquet</a:t>
            </a:r>
            <a:r>
              <a:rPr lang="en-GB" noProof="0" dirty="0"/>
              <a:t> </a:t>
            </a:r>
            <a:r>
              <a:rPr lang="en-GB" noProof="0" dirty="0" err="1"/>
              <a:t>quam</a:t>
            </a:r>
            <a:r>
              <a:rPr lang="en-GB" noProof="0" dirty="0"/>
              <a:t> id dui </a:t>
            </a:r>
            <a:r>
              <a:rPr lang="en-GB" noProof="0" dirty="0" err="1"/>
              <a:t>posuere</a:t>
            </a:r>
            <a:r>
              <a:rPr lang="en-GB" noProof="0" dirty="0"/>
              <a:t> </a:t>
            </a:r>
            <a:r>
              <a:rPr lang="en-GB" noProof="0" dirty="0" err="1"/>
              <a:t>blandit</a:t>
            </a:r>
            <a:r>
              <a:rPr lang="en-GB" noProof="0" dirty="0"/>
              <a:t>.</a:t>
            </a:r>
          </a:p>
          <a:p>
            <a:pPr marL="457200" indent="-457200">
              <a:buFont typeface="Arial" panose="020B0604020202020204" pitchFamily="34" charset="0"/>
              <a:buChar char="•"/>
            </a:pPr>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a:t>
            </a:r>
          </a:p>
        </p:txBody>
      </p:sp>
    </p:spTree>
    <p:extLst>
      <p:ext uri="{BB962C8B-B14F-4D97-AF65-F5344CB8AC3E}">
        <p14:creationId xmlns:p14="http://schemas.microsoft.com/office/powerpoint/2010/main" val="3001938430"/>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with Caption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lstStyle>
            <a:lvl1pPr marL="0" indent="0">
              <a:buNone/>
              <a:defRPr sz="2000"/>
            </a:lvl1pPr>
          </a:lstStyle>
          <a:p>
            <a:pPr lvl="0"/>
            <a:r>
              <a:rPr lang="en-GB" noProof="0"/>
              <a:t>Nulla quis lorem ut libero malesuada feugiat. Curabitur non nulla sit amet nisl tempus convallis quis ac lectus.</a:t>
            </a:r>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655BEA16-9E9F-0D4A-9C31-85DAC460949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5" name="TextBox 14">
            <a:extLst>
              <a:ext uri="{FF2B5EF4-FFF2-40B4-BE49-F238E27FC236}">
                <a16:creationId xmlns:a16="http://schemas.microsoft.com/office/drawing/2014/main" id="{2A3A0912-00E9-3E4E-9381-0A5C958C62D2}"/>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DD43CCD-AAFC-B847-BF0F-B7E2A805F6E1}"/>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2" name="Picture 1">
            <a:extLst>
              <a:ext uri="{FF2B5EF4-FFF2-40B4-BE49-F238E27FC236}">
                <a16:creationId xmlns:a16="http://schemas.microsoft.com/office/drawing/2014/main" id="{05FD00EE-BA8D-4911-16EE-CA53007DC878}"/>
              </a:ext>
            </a:extLst>
          </p:cNvPr>
          <p:cNvPicPr>
            <a:picLocks noChangeAspect="1"/>
          </p:cNvPicPr>
          <p:nvPr userDrawn="1"/>
        </p:nvPicPr>
        <p:blipFill>
          <a:blip r:embed="rId2"/>
          <a:srcRect/>
          <a:stretch/>
        </p:blipFill>
        <p:spPr>
          <a:xfrm rot="10800000">
            <a:off x="7620000" y="0"/>
            <a:ext cx="4572000" cy="6858000"/>
          </a:xfrm>
          <a:prstGeom prst="rect">
            <a:avLst/>
          </a:prstGeom>
        </p:spPr>
      </p:pic>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310800" y="1137600"/>
            <a:ext cx="4734000" cy="4579200"/>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Tree>
    <p:extLst>
      <p:ext uri="{BB962C8B-B14F-4D97-AF65-F5344CB8AC3E}">
        <p14:creationId xmlns:p14="http://schemas.microsoft.com/office/powerpoint/2010/main" val="4047838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and Content - Pattern 2">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dirty="0"/>
          </a:p>
        </p:txBody>
      </p:sp>
      <p:sp>
        <p:nvSpPr>
          <p:cNvPr id="11" name="TextBox 10">
            <a:extLst>
              <a:ext uri="{FF2B5EF4-FFF2-40B4-BE49-F238E27FC236}">
                <a16:creationId xmlns:a16="http://schemas.microsoft.com/office/drawing/2014/main" id="{AF9BC3C2-303A-12CB-9291-D0D960E99FC9}"/>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2" name="TextBox 11">
            <a:extLst>
              <a:ext uri="{FF2B5EF4-FFF2-40B4-BE49-F238E27FC236}">
                <a16:creationId xmlns:a16="http://schemas.microsoft.com/office/drawing/2014/main" id="{E7A9DA97-3B37-BB0F-1BE6-74FB3CC95EA0}"/>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pic>
        <p:nvPicPr>
          <p:cNvPr id="2" name="Picture 1">
            <a:extLst>
              <a:ext uri="{FF2B5EF4-FFF2-40B4-BE49-F238E27FC236}">
                <a16:creationId xmlns:a16="http://schemas.microsoft.com/office/drawing/2014/main" id="{B587F51E-9D60-F793-C968-27BFB6828641}"/>
              </a:ext>
            </a:extLst>
          </p:cNvPr>
          <p:cNvPicPr>
            <a:picLocks noChangeAspect="1"/>
          </p:cNvPicPr>
          <p:nvPr userDrawn="1"/>
        </p:nvPicPr>
        <p:blipFill>
          <a:blip r:embed="rId2"/>
          <a:stretch>
            <a:fillRect/>
          </a:stretch>
        </p:blipFill>
        <p:spPr>
          <a:xfrm rot="10800000">
            <a:off x="0" y="2097090"/>
            <a:ext cx="3570682" cy="4760909"/>
          </a:xfrm>
          <a:prstGeom prst="rect">
            <a:avLst/>
          </a:prstGeom>
        </p:spPr>
      </p:pic>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1188719" y="2098800"/>
            <a:ext cx="4690800" cy="3571200"/>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Tree>
    <p:extLst>
      <p:ext uri="{BB962C8B-B14F-4D97-AF65-F5344CB8AC3E}">
        <p14:creationId xmlns:p14="http://schemas.microsoft.com/office/powerpoint/2010/main" val="80070794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6311903" y="2097091"/>
            <a:ext cx="5437188" cy="4103687"/>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
        <p:nvSpPr>
          <p:cNvPr id="7" name="TextBox 6">
            <a:extLst>
              <a:ext uri="{FF2B5EF4-FFF2-40B4-BE49-F238E27FC236}">
                <a16:creationId xmlns:a16="http://schemas.microsoft.com/office/drawing/2014/main" id="{A60FD6BC-85DA-4F47-A647-F2C427823D9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0" name="TextBox 9">
            <a:extLst>
              <a:ext uri="{FF2B5EF4-FFF2-40B4-BE49-F238E27FC236}">
                <a16:creationId xmlns:a16="http://schemas.microsoft.com/office/drawing/2014/main" id="{74D34DC7-EE56-704B-BED2-428093484F6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1" name="TextBox 10">
            <a:extLst>
              <a:ext uri="{FF2B5EF4-FFF2-40B4-BE49-F238E27FC236}">
                <a16:creationId xmlns:a16="http://schemas.microsoft.com/office/drawing/2014/main" id="{C51A06C6-814D-4A47-8F9A-552C373FA66E}"/>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425227338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116388" y="2058000"/>
            <a:ext cx="7632704" cy="4057050"/>
          </a:xfrm>
          <a:prstGeom prst="rect">
            <a:avLst/>
          </a:prstGeom>
        </p:spPr>
        <p:txBody>
          <a:bodyPr lIns="0" tIns="0" rIns="0" bIns="0"/>
          <a:lstStyle>
            <a:lvl1pPr marL="0" indent="0">
              <a:buFont typeface="Courier New" panose="02070309020205020404" pitchFamily="49" charset="0"/>
              <a:buNone/>
              <a:defRPr sz="1800"/>
            </a:lvl1pPr>
          </a:lstStyle>
          <a:p>
            <a:r>
              <a:rPr lang="en-GB" noProof="0" dirty="0">
                <a:solidFill>
                  <a:srgbClr val="2C90CF"/>
                </a:solidFill>
              </a:rPr>
              <a:t>Question1?</a:t>
            </a:r>
            <a:endParaRPr lang="en-GB" dirty="0"/>
          </a:p>
          <a:p>
            <a:pPr marL="0" marR="0" lvl="0" indent="0" algn="l" defTabSz="914400" rtl="0" eaLnBrk="1" fontAlgn="auto" latinLnBrk="0" hangingPunct="1">
              <a:lnSpc>
                <a:spcPct val="100000"/>
              </a:lnSpc>
              <a:spcBef>
                <a:spcPts val="1000"/>
              </a:spcBef>
              <a:spcAft>
                <a:spcPts val="0"/>
              </a:spcAft>
              <a:buClrTx/>
              <a:buSzTx/>
              <a:buFont typeface="Courier New" panose="02070309020205020404" pitchFamily="49" charset="0"/>
              <a:buNone/>
              <a:tabLst/>
              <a:defRPr/>
            </a:pPr>
            <a:r>
              <a:rPr lang="en-GB" dirty="0"/>
              <a:t>Cras </a:t>
            </a:r>
            <a:r>
              <a:rPr lang="en-GB" dirty="0" err="1"/>
              <a:t>ultricies</a:t>
            </a:r>
            <a:r>
              <a:rPr lang="en-GB" dirty="0"/>
              <a:t> ligula </a:t>
            </a:r>
            <a:r>
              <a:rPr lang="en-GB" dirty="0" err="1"/>
              <a:t>sed</a:t>
            </a:r>
            <a:r>
              <a:rPr lang="en-GB" dirty="0"/>
              <a:t> magna dictum porta. </a:t>
            </a:r>
            <a:r>
              <a:rPr lang="en-GB" dirty="0" err="1"/>
              <a:t>Mauris</a:t>
            </a:r>
            <a:r>
              <a:rPr lang="en-GB" dirty="0"/>
              <a:t> </a:t>
            </a:r>
            <a:r>
              <a:rPr lang="en-GB" dirty="0" err="1"/>
              <a:t>blandit</a:t>
            </a:r>
            <a:r>
              <a:rPr lang="en-GB" dirty="0"/>
              <a:t> </a:t>
            </a:r>
            <a:r>
              <a:rPr lang="en-GB" dirty="0" err="1"/>
              <a:t>aliquet</a:t>
            </a:r>
            <a:r>
              <a:rPr lang="en-GB" dirty="0"/>
              <a:t> </a:t>
            </a:r>
            <a:r>
              <a:rPr lang="en-GB" dirty="0" err="1"/>
              <a:t>elit</a:t>
            </a:r>
            <a:r>
              <a:rPr lang="en-GB" dirty="0"/>
              <a:t>, </a:t>
            </a:r>
            <a:r>
              <a:rPr lang="en-GB" dirty="0" err="1"/>
              <a:t>eget</a:t>
            </a:r>
            <a:r>
              <a:rPr lang="en-GB" dirty="0"/>
              <a:t> </a:t>
            </a:r>
            <a:r>
              <a:rPr lang="en-GB" dirty="0" err="1"/>
              <a:t>tincidunt</a:t>
            </a:r>
            <a:r>
              <a:rPr lang="en-GB" dirty="0"/>
              <a:t> </a:t>
            </a:r>
            <a:r>
              <a:rPr lang="en-GB" dirty="0" err="1"/>
              <a:t>nibh</a:t>
            </a:r>
            <a:r>
              <a:rPr lang="en-GB" dirty="0"/>
              <a:t> pulvinar a.</a:t>
            </a:r>
            <a:br>
              <a:rPr lang="en-GB" dirty="0"/>
            </a:br>
            <a:endParaRPr lang="en-GB" dirty="0"/>
          </a:p>
          <a:p>
            <a:r>
              <a:rPr lang="en-GB" noProof="0" dirty="0">
                <a:solidFill>
                  <a:srgbClr val="2C90CF"/>
                </a:solidFill>
              </a:rPr>
              <a:t>Question2?</a:t>
            </a:r>
            <a:endParaRPr lang="en-GB" dirty="0"/>
          </a:p>
          <a:p>
            <a:pPr marL="0" marR="0" lvl="0" indent="0" algn="l" defTabSz="914400" rtl="0" eaLnBrk="1" fontAlgn="auto" latinLnBrk="0" hangingPunct="1">
              <a:lnSpc>
                <a:spcPct val="100000"/>
              </a:lnSpc>
              <a:spcBef>
                <a:spcPts val="1000"/>
              </a:spcBef>
              <a:spcAft>
                <a:spcPts val="0"/>
              </a:spcAft>
              <a:buClrTx/>
              <a:buSzTx/>
              <a:buFont typeface="Courier New" panose="02070309020205020404" pitchFamily="49" charset="0"/>
              <a:buNone/>
              <a:tabLst/>
              <a:defRPr/>
            </a:pPr>
            <a:r>
              <a:rPr lang="en-GB" dirty="0"/>
              <a:t>Cras </a:t>
            </a:r>
            <a:r>
              <a:rPr lang="en-GB" dirty="0" err="1"/>
              <a:t>ultricies</a:t>
            </a:r>
            <a:r>
              <a:rPr lang="en-GB" dirty="0"/>
              <a:t> ligula </a:t>
            </a:r>
            <a:r>
              <a:rPr lang="en-GB" dirty="0" err="1"/>
              <a:t>sed</a:t>
            </a:r>
            <a:r>
              <a:rPr lang="en-GB" dirty="0"/>
              <a:t> magna dictum porta. </a:t>
            </a:r>
            <a:r>
              <a:rPr lang="en-GB" dirty="0" err="1"/>
              <a:t>Mauris</a:t>
            </a:r>
            <a:r>
              <a:rPr lang="en-GB" dirty="0"/>
              <a:t> </a:t>
            </a:r>
            <a:r>
              <a:rPr lang="en-GB" dirty="0" err="1"/>
              <a:t>blandit</a:t>
            </a:r>
            <a:r>
              <a:rPr lang="en-GB" dirty="0"/>
              <a:t> </a:t>
            </a:r>
            <a:r>
              <a:rPr lang="en-GB" dirty="0" err="1"/>
              <a:t>aliquet</a:t>
            </a:r>
            <a:r>
              <a:rPr lang="en-GB" dirty="0"/>
              <a:t> </a:t>
            </a:r>
            <a:r>
              <a:rPr lang="en-GB" dirty="0" err="1"/>
              <a:t>elit</a:t>
            </a:r>
            <a:r>
              <a:rPr lang="en-GB" dirty="0"/>
              <a:t>, </a:t>
            </a:r>
            <a:r>
              <a:rPr lang="en-GB" dirty="0" err="1"/>
              <a:t>eget</a:t>
            </a:r>
            <a:r>
              <a:rPr lang="en-GB" dirty="0"/>
              <a:t> </a:t>
            </a:r>
            <a:r>
              <a:rPr lang="en-GB" dirty="0" err="1"/>
              <a:t>tincidunt</a:t>
            </a:r>
            <a:r>
              <a:rPr lang="en-GB" dirty="0"/>
              <a:t> </a:t>
            </a:r>
            <a:r>
              <a:rPr lang="en-GB" dirty="0" err="1"/>
              <a:t>nibh</a:t>
            </a:r>
            <a:r>
              <a:rPr lang="en-GB" dirty="0"/>
              <a:t> pulvinar a.</a:t>
            </a:r>
            <a:br>
              <a:rPr lang="en-GB" dirty="0"/>
            </a:br>
            <a:endParaRPr lang="en-GB" dirty="0"/>
          </a:p>
          <a:p>
            <a:r>
              <a:rPr lang="en-GB" noProof="0" dirty="0">
                <a:solidFill>
                  <a:srgbClr val="2C90CF"/>
                </a:solidFill>
              </a:rPr>
              <a:t>Question3?</a:t>
            </a:r>
            <a:endParaRPr lang="en-GB" dirty="0"/>
          </a:p>
          <a:p>
            <a:r>
              <a:rPr lang="en-GB" dirty="0"/>
              <a:t>Cras </a:t>
            </a:r>
            <a:r>
              <a:rPr lang="en-GB" dirty="0" err="1"/>
              <a:t>ultricies</a:t>
            </a:r>
            <a:r>
              <a:rPr lang="en-GB" dirty="0"/>
              <a:t> ligula </a:t>
            </a:r>
            <a:r>
              <a:rPr lang="en-GB" dirty="0" err="1"/>
              <a:t>sed</a:t>
            </a:r>
            <a:r>
              <a:rPr lang="en-GB" dirty="0"/>
              <a:t> magna dictum porta. </a:t>
            </a:r>
            <a:r>
              <a:rPr lang="en-GB" dirty="0" err="1"/>
              <a:t>Mauris</a:t>
            </a:r>
            <a:r>
              <a:rPr lang="en-GB" dirty="0"/>
              <a:t> </a:t>
            </a:r>
            <a:r>
              <a:rPr lang="en-GB" dirty="0" err="1"/>
              <a:t>blandit</a:t>
            </a:r>
            <a:r>
              <a:rPr lang="en-GB" dirty="0"/>
              <a:t> </a:t>
            </a:r>
            <a:r>
              <a:rPr lang="en-GB" dirty="0" err="1"/>
              <a:t>aliquet</a:t>
            </a:r>
            <a:r>
              <a:rPr lang="en-GB" dirty="0"/>
              <a:t> </a:t>
            </a:r>
            <a:r>
              <a:rPr lang="en-GB" dirty="0" err="1"/>
              <a:t>elit</a:t>
            </a:r>
            <a:r>
              <a:rPr lang="en-GB" dirty="0"/>
              <a:t>, </a:t>
            </a:r>
            <a:r>
              <a:rPr lang="en-GB" dirty="0" err="1"/>
              <a:t>eget</a:t>
            </a:r>
            <a:r>
              <a:rPr lang="en-GB" dirty="0"/>
              <a:t> </a:t>
            </a:r>
            <a:r>
              <a:rPr lang="en-GB" dirty="0" err="1"/>
              <a:t>tincidunt</a:t>
            </a:r>
            <a:r>
              <a:rPr lang="en-GB" dirty="0"/>
              <a:t> </a:t>
            </a:r>
            <a:r>
              <a:rPr lang="en-GB" dirty="0" err="1"/>
              <a:t>nibh</a:t>
            </a:r>
            <a:r>
              <a:rPr lang="en-GB" dirty="0"/>
              <a:t> pulvinar a.</a:t>
            </a:r>
          </a:p>
          <a:p>
            <a:endParaRPr lang="en-GB" dirty="0"/>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561975"/>
            <a:ext cx="7632700" cy="1103314"/>
          </a:xfrm>
          <a:prstGeom prst="rect">
            <a:avLst/>
          </a:prstGeom>
        </p:spPr>
        <p:txBody>
          <a:bodyPr lIns="0" tIns="0" rIns="0" bIns="0" anchor="t"/>
          <a:lstStyle>
            <a:lvl1pPr>
              <a:defRPr/>
            </a:lvl1pPr>
          </a:lstStyle>
          <a:p>
            <a:r>
              <a:rPr lang="en-US" noProof="0"/>
              <a:t>Click to edit Master title style</a:t>
            </a:r>
            <a:endParaRPr lang="en-GB" noProof="0" dirty="0"/>
          </a:p>
        </p:txBody>
      </p:sp>
      <p:pic>
        <p:nvPicPr>
          <p:cNvPr id="2" name="Picture 1">
            <a:extLst>
              <a:ext uri="{FF2B5EF4-FFF2-40B4-BE49-F238E27FC236}">
                <a16:creationId xmlns:a16="http://schemas.microsoft.com/office/drawing/2014/main" id="{057827BD-B4A1-A8BF-967A-5149D648CD1F}"/>
              </a:ext>
            </a:extLst>
          </p:cNvPr>
          <p:cNvPicPr>
            <a:picLocks noChangeAspect="1"/>
          </p:cNvPicPr>
          <p:nvPr userDrawn="1"/>
        </p:nvPicPr>
        <p:blipFill>
          <a:blip r:embed="rId2"/>
          <a:srcRect/>
          <a:stretch/>
        </p:blipFill>
        <p:spPr>
          <a:xfrm>
            <a:off x="0" y="2058000"/>
            <a:ext cx="2638425" cy="4800000"/>
          </a:xfrm>
          <a:prstGeom prst="rect">
            <a:avLst/>
          </a:prstGeom>
        </p:spPr>
      </p:pic>
      <p:sp>
        <p:nvSpPr>
          <p:cNvPr id="4" name="TextBox 3">
            <a:extLst>
              <a:ext uri="{FF2B5EF4-FFF2-40B4-BE49-F238E27FC236}">
                <a16:creationId xmlns:a16="http://schemas.microsoft.com/office/drawing/2014/main" id="{950425BB-4AFC-0A7F-D69B-AFD558616BAD}"/>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5" name="TextBox 4">
            <a:extLst>
              <a:ext uri="{FF2B5EF4-FFF2-40B4-BE49-F238E27FC236}">
                <a16:creationId xmlns:a16="http://schemas.microsoft.com/office/drawing/2014/main" id="{9B2C4D40-64AF-619A-26D2-BCFCF400D637}"/>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Tree>
    <p:extLst>
      <p:ext uri="{BB962C8B-B14F-4D97-AF65-F5344CB8AC3E}">
        <p14:creationId xmlns:p14="http://schemas.microsoft.com/office/powerpoint/2010/main" val="954355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DC87-4B97-4A7C-BC4C-6E772456161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B59FD9-57FD-4ABA-9FCD-7954052534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7BD40E-B0AA-47B8-900F-488A8AEC1BC2}"/>
              </a:ext>
            </a:extLst>
          </p:cNvPr>
          <p:cNvSpPr>
            <a:spLocks noGrp="1"/>
          </p:cNvSpPr>
          <p:nvPr>
            <p:ph type="dt" sz="half" idx="10"/>
          </p:nvPr>
        </p:nvSpPr>
        <p:spPr/>
        <p:txBody>
          <a:bodyPr/>
          <a:lstStyle/>
          <a:p>
            <a:fld id="{C485584D-7D79-4248-9986-4CA35242F944}" type="datetimeFigureOut">
              <a:rPr lang="en-US" smtClean="0"/>
              <a:t>7/24/2024</a:t>
            </a:fld>
            <a:endParaRPr lang="en-US"/>
          </a:p>
        </p:txBody>
      </p:sp>
      <p:sp>
        <p:nvSpPr>
          <p:cNvPr id="5" name="Footer Placeholder 4">
            <a:extLst>
              <a:ext uri="{FF2B5EF4-FFF2-40B4-BE49-F238E27FC236}">
                <a16:creationId xmlns:a16="http://schemas.microsoft.com/office/drawing/2014/main" id="{865E623C-1E35-4485-A5B4-A71969BE7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5C6BB9-EF4F-465E-985B-34521F68C583}"/>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373025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441325"/>
            <a:ext cx="7632700" cy="5759450"/>
          </a:xfrm>
          <a:prstGeom prst="rect">
            <a:avLst/>
          </a:prstGeom>
        </p:spPr>
        <p:txBody>
          <a:bodyPr lIns="0" tIns="0" rIns="0" bIns="0" anchor="ctr">
            <a:normAutofit/>
          </a:bodyPr>
          <a:lstStyle>
            <a:lvl1pPr>
              <a:defRPr sz="6000"/>
            </a:lvl1pPr>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F3BF5EE9-054B-49CF-C714-3B4EF9E4C64F}"/>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5" name="TextBox 4">
            <a:extLst>
              <a:ext uri="{FF2B5EF4-FFF2-40B4-BE49-F238E27FC236}">
                <a16:creationId xmlns:a16="http://schemas.microsoft.com/office/drawing/2014/main" id="{7370DA7D-2DD8-A57A-3FF5-CAA8CD78ED41}"/>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pic>
        <p:nvPicPr>
          <p:cNvPr id="3" name="Picture 2">
            <a:extLst>
              <a:ext uri="{FF2B5EF4-FFF2-40B4-BE49-F238E27FC236}">
                <a16:creationId xmlns:a16="http://schemas.microsoft.com/office/drawing/2014/main" id="{72C70770-A7D4-D1BA-618C-E7C4E5567B1E}"/>
              </a:ext>
            </a:extLst>
          </p:cNvPr>
          <p:cNvPicPr>
            <a:picLocks noChangeAspect="1"/>
          </p:cNvPicPr>
          <p:nvPr userDrawn="1"/>
        </p:nvPicPr>
        <p:blipFill>
          <a:blip r:embed="rId2"/>
          <a:stretch>
            <a:fillRect/>
          </a:stretch>
        </p:blipFill>
        <p:spPr>
          <a:xfrm>
            <a:off x="0" y="2058000"/>
            <a:ext cx="3168502" cy="4800000"/>
          </a:xfrm>
          <a:prstGeom prst="rect">
            <a:avLst/>
          </a:prstGeom>
        </p:spPr>
      </p:pic>
    </p:spTree>
    <p:extLst>
      <p:ext uri="{BB962C8B-B14F-4D97-AF65-F5344CB8AC3E}">
        <p14:creationId xmlns:p14="http://schemas.microsoft.com/office/powerpoint/2010/main" val="3177910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116388" y="2097091"/>
            <a:ext cx="7632704" cy="4103687"/>
          </a:xfrm>
          <a:prstGeom prst="rect">
            <a:avLst/>
          </a:prstGeom>
        </p:spPr>
        <p:txBody>
          <a:bodyPr lIns="0" tIns="0" rIns="0" bIns="0"/>
          <a:lstStyle>
            <a:lvl1pPr marL="0" indent="0">
              <a:buFont typeface="Courier New" panose="02070309020205020404" pitchFamily="49" charset="0"/>
              <a:buNone/>
              <a:defRPr sz="2000"/>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a:p>
            <a:pPr marL="457200" indent="-457200">
              <a:buFont typeface="Arial" panose="020B0604020202020204" pitchFamily="34" charset="0"/>
              <a:buChar char="•"/>
            </a:pPr>
            <a:r>
              <a:rPr lang="en-GB" noProof="0" dirty="0"/>
              <a:t>Donec </a:t>
            </a:r>
            <a:r>
              <a:rPr lang="en-GB" noProof="0" dirty="0" err="1"/>
              <a:t>rutrum</a:t>
            </a:r>
            <a:r>
              <a:rPr lang="en-GB" noProof="0" dirty="0"/>
              <a:t> </a:t>
            </a:r>
            <a:r>
              <a:rPr lang="en-GB" noProof="0" dirty="0" err="1"/>
              <a:t>congue</a:t>
            </a:r>
            <a:r>
              <a:rPr lang="en-GB" noProof="0" dirty="0"/>
              <a:t> </a:t>
            </a:r>
            <a:r>
              <a:rPr lang="en-GB" noProof="0" dirty="0" err="1"/>
              <a:t>leo</a:t>
            </a:r>
            <a:r>
              <a:rPr lang="en-GB" noProof="0" dirty="0"/>
              <a:t> </a:t>
            </a:r>
            <a:r>
              <a:rPr lang="en-GB" noProof="0" dirty="0" err="1"/>
              <a:t>eget</a:t>
            </a:r>
            <a:r>
              <a:rPr lang="en-GB" noProof="0" dirty="0"/>
              <a:t> </a:t>
            </a:r>
            <a:r>
              <a:rPr lang="en-GB" noProof="0" dirty="0" err="1"/>
              <a:t>malesuada</a:t>
            </a:r>
            <a:r>
              <a:rPr lang="en-GB" noProof="0" dirty="0"/>
              <a:t>.</a:t>
            </a:r>
          </a:p>
          <a:p>
            <a:pPr marL="457200" indent="-457200">
              <a:buFont typeface="Arial" panose="020B0604020202020204" pitchFamily="34" charset="0"/>
              <a:buChar char="•"/>
            </a:pPr>
            <a:r>
              <a:rPr lang="en-GB" noProof="0" dirty="0" err="1"/>
              <a:t>Curabitur</a:t>
            </a:r>
            <a:r>
              <a:rPr lang="en-GB" noProof="0" dirty="0"/>
              <a:t> </a:t>
            </a:r>
            <a:r>
              <a:rPr lang="en-GB" noProof="0" dirty="0" err="1"/>
              <a:t>aliquet</a:t>
            </a:r>
            <a:r>
              <a:rPr lang="en-GB" noProof="0" dirty="0"/>
              <a:t> </a:t>
            </a:r>
            <a:r>
              <a:rPr lang="en-GB" noProof="0" dirty="0" err="1"/>
              <a:t>quam</a:t>
            </a:r>
            <a:r>
              <a:rPr lang="en-GB" noProof="0" dirty="0"/>
              <a:t> id dui </a:t>
            </a:r>
            <a:r>
              <a:rPr lang="en-GB" noProof="0" dirty="0" err="1"/>
              <a:t>posuere</a:t>
            </a:r>
            <a:r>
              <a:rPr lang="en-GB" noProof="0" dirty="0"/>
              <a:t> </a:t>
            </a:r>
            <a:r>
              <a:rPr lang="en-GB" noProof="0" dirty="0" err="1"/>
              <a:t>blandit</a:t>
            </a:r>
            <a:r>
              <a:rPr lang="en-GB" noProof="0" dirty="0"/>
              <a:t>.</a:t>
            </a:r>
          </a:p>
          <a:p>
            <a:pPr marL="457200" indent="-457200">
              <a:buFont typeface="Arial" panose="020B0604020202020204" pitchFamily="34" charset="0"/>
              <a:buChar char="•"/>
            </a:pPr>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6" name="TextBox 15">
            <a:extLst>
              <a:ext uri="{FF2B5EF4-FFF2-40B4-BE49-F238E27FC236}">
                <a16:creationId xmlns:a16="http://schemas.microsoft.com/office/drawing/2014/main" id="{CEED8009-8440-8D46-8AD7-A2541109AEA4}"/>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pic>
        <p:nvPicPr>
          <p:cNvPr id="2" name="Picture 1">
            <a:extLst>
              <a:ext uri="{FF2B5EF4-FFF2-40B4-BE49-F238E27FC236}">
                <a16:creationId xmlns:a16="http://schemas.microsoft.com/office/drawing/2014/main" id="{057827BD-B4A1-A8BF-967A-5149D648CD1F}"/>
              </a:ext>
            </a:extLst>
          </p:cNvPr>
          <p:cNvPicPr>
            <a:picLocks noChangeAspect="1"/>
          </p:cNvPicPr>
          <p:nvPr userDrawn="1"/>
        </p:nvPicPr>
        <p:blipFill>
          <a:blip r:embed="rId2"/>
          <a:srcRect/>
          <a:stretch/>
        </p:blipFill>
        <p:spPr>
          <a:xfrm>
            <a:off x="0" y="2058000"/>
            <a:ext cx="3040912" cy="4800000"/>
          </a:xfrm>
          <a:prstGeom prst="rect">
            <a:avLst/>
          </a:prstGeom>
        </p:spPr>
      </p:pic>
    </p:spTree>
    <p:extLst>
      <p:ext uri="{BB962C8B-B14F-4D97-AF65-F5344CB8AC3E}">
        <p14:creationId xmlns:p14="http://schemas.microsoft.com/office/powerpoint/2010/main" val="3610919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no patter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759B3F-D110-D6ED-127F-0FAAA91002E8}"/>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a:prstGeom prst="rect">
            <a:avLst/>
          </a:prstGeom>
        </p:spPr>
        <p:txBody>
          <a:bodyPr lIns="0" tIns="0" rIns="0" bIns="0">
            <a:normAutofit/>
          </a:bodyPr>
          <a:lstStyle>
            <a:lvl1pPr marL="0" indent="0">
              <a:buFont typeface="Courier New" panose="02070309020205020404" pitchFamily="49" charset="0"/>
              <a:buNone/>
              <a:defRPr sz="2000"/>
            </a:lvl1pPr>
          </a:lstStyle>
          <a:p>
            <a:r>
              <a:rPr lang="en-GB" noProof="0"/>
              <a:t>Nulla quis lorem ut libero malesuada feugiat. Curabitur non nulla sit amet nisl tempus convallis quis ac lectus.</a:t>
            </a:r>
          </a:p>
          <a:p>
            <a:r>
              <a:rPr lang="en-GB" noProof="0"/>
              <a:t>Proin eget tortor risus. Lorem ipsum dolor sit amet, consectetur adipiscing elit.</a:t>
            </a:r>
          </a:p>
          <a:p>
            <a:pPr marL="457200" indent="-457200">
              <a:buFont typeface="Arial" panose="020B0604020202020204" pitchFamily="34" charset="0"/>
              <a:buChar char="•"/>
            </a:pPr>
            <a:r>
              <a:rPr lang="en-GB" noProof="0"/>
              <a:t>Donec rutrum congue leo eget malesuada.</a:t>
            </a:r>
          </a:p>
          <a:p>
            <a:pPr marL="457200" indent="-457200">
              <a:buFont typeface="Arial" panose="020B0604020202020204" pitchFamily="34" charset="0"/>
              <a:buChar char="•"/>
            </a:pPr>
            <a:r>
              <a:rPr lang="en-GB" noProof="0"/>
              <a:t>Curabitur aliquet quam id dui posuere blandit.</a:t>
            </a:r>
          </a:p>
          <a:p>
            <a:pPr marL="457200" indent="-457200">
              <a:buFont typeface="Arial" panose="020B0604020202020204" pitchFamily="34" charset="0"/>
              <a:buChar char="•"/>
            </a:pPr>
            <a:r>
              <a:rPr lang="en-GB" noProof="0"/>
              <a:t>Proin eget tortor risus.</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42913" y="441325"/>
            <a:ext cx="8891918" cy="1223964"/>
          </a:xfrm>
          <a:prstGeom prst="rect">
            <a:avLst/>
          </a:prstGeom>
          <a:noFill/>
        </p:spPr>
        <p:txBody>
          <a:bodyPr lIns="0" tIns="0" rIns="0" bIns="0" anchor="t"/>
          <a:lstStyle/>
          <a:p>
            <a:r>
              <a:rPr lang="en-US" noProof="0"/>
              <a:t>Click to edit Master title style</a:t>
            </a:r>
            <a:endParaRPr lang="en-GB" noProof="0"/>
          </a:p>
        </p:txBody>
      </p:sp>
      <p:sp>
        <p:nvSpPr>
          <p:cNvPr id="7" name="TextBox 6">
            <a:extLst>
              <a:ext uri="{FF2B5EF4-FFF2-40B4-BE49-F238E27FC236}">
                <a16:creationId xmlns:a16="http://schemas.microsoft.com/office/drawing/2014/main" id="{909497C5-5C94-8C43-959D-C5FE7F60E92D}"/>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9" name="TextBox 8">
            <a:extLst>
              <a:ext uri="{FF2B5EF4-FFF2-40B4-BE49-F238E27FC236}">
                <a16:creationId xmlns:a16="http://schemas.microsoft.com/office/drawing/2014/main" id="{05DE0E92-4155-274E-B8D3-6224F579151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5" name="Picture 4">
            <a:extLst>
              <a:ext uri="{FF2B5EF4-FFF2-40B4-BE49-F238E27FC236}">
                <a16:creationId xmlns:a16="http://schemas.microsoft.com/office/drawing/2014/main" id="{D2F21790-326B-DB22-0FD0-1775D2C0DA7F}"/>
              </a:ext>
            </a:extLst>
          </p:cNvPr>
          <p:cNvPicPr>
            <a:picLocks noChangeAspect="1"/>
          </p:cNvPicPr>
          <p:nvPr userDrawn="1"/>
        </p:nvPicPr>
        <p:blipFill>
          <a:blip r:embed="rId2"/>
          <a:srcRect/>
          <a:stretch/>
        </p:blipFill>
        <p:spPr>
          <a:xfrm>
            <a:off x="9886641" y="207065"/>
            <a:ext cx="2048330" cy="1318904"/>
          </a:xfrm>
          <a:prstGeom prst="rect">
            <a:avLst/>
          </a:prstGeom>
        </p:spPr>
      </p:pic>
    </p:spTree>
    <p:extLst>
      <p:ext uri="{BB962C8B-B14F-4D97-AF65-F5344CB8AC3E}">
        <p14:creationId xmlns:p14="http://schemas.microsoft.com/office/powerpoint/2010/main" val="2807284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84E54A-D965-FC50-802E-562CE671CB7A}"/>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42913" y="441325"/>
            <a:ext cx="8891914" cy="1223964"/>
          </a:xfrm>
          <a:prstGeom prst="rect">
            <a:avLst/>
          </a:prstGeom>
        </p:spPr>
        <p:txBody>
          <a:bodyPr lIns="0" tIns="0" rIns="0" bIns="0" anchor="t"/>
          <a:lstStyle/>
          <a:p>
            <a:r>
              <a:rPr lang="en-US" noProof="0"/>
              <a:t>Click to edit Master title style</a:t>
            </a:r>
            <a:endParaRPr lang="en-GB" noProof="0"/>
          </a:p>
        </p:txBody>
      </p:sp>
      <p:sp>
        <p:nvSpPr>
          <p:cNvPr id="7" name="TextBox 6">
            <a:extLst>
              <a:ext uri="{FF2B5EF4-FFF2-40B4-BE49-F238E27FC236}">
                <a16:creationId xmlns:a16="http://schemas.microsoft.com/office/drawing/2014/main" id="{909497C5-5C94-8C43-959D-C5FE7F60E92D}"/>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9" name="TextBox 8">
            <a:extLst>
              <a:ext uri="{FF2B5EF4-FFF2-40B4-BE49-F238E27FC236}">
                <a16:creationId xmlns:a16="http://schemas.microsoft.com/office/drawing/2014/main" id="{05DE0E92-4155-274E-B8D3-6224F579151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3" name="Picture 2">
            <a:extLst>
              <a:ext uri="{FF2B5EF4-FFF2-40B4-BE49-F238E27FC236}">
                <a16:creationId xmlns:a16="http://schemas.microsoft.com/office/drawing/2014/main" id="{D592C575-DA7D-953C-CA15-BC6E24545815}"/>
              </a:ext>
            </a:extLst>
          </p:cNvPr>
          <p:cNvPicPr>
            <a:picLocks noChangeAspect="1"/>
          </p:cNvPicPr>
          <p:nvPr userDrawn="1"/>
        </p:nvPicPr>
        <p:blipFill>
          <a:blip r:embed="rId2"/>
          <a:srcRect/>
          <a:stretch/>
        </p:blipFill>
        <p:spPr>
          <a:xfrm>
            <a:off x="9886641" y="207065"/>
            <a:ext cx="2048330" cy="1318904"/>
          </a:xfrm>
          <a:prstGeom prst="rect">
            <a:avLst/>
          </a:prstGeom>
        </p:spPr>
      </p:pic>
    </p:spTree>
    <p:extLst>
      <p:ext uri="{BB962C8B-B14F-4D97-AF65-F5344CB8AC3E}">
        <p14:creationId xmlns:p14="http://schemas.microsoft.com/office/powerpoint/2010/main" val="4244057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997201"/>
            <a:ext cx="5437187" cy="3203574"/>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3006253"/>
            <a:ext cx="5437188" cy="3194527"/>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7" name="Text Placeholder 6">
            <a:extLst>
              <a:ext uri="{FF2B5EF4-FFF2-40B4-BE49-F238E27FC236}">
                <a16:creationId xmlns:a16="http://schemas.microsoft.com/office/drawing/2014/main" id="{6D77C5BB-ECCB-7A41-A232-01EA8F05C1EE}"/>
              </a:ext>
            </a:extLst>
          </p:cNvPr>
          <p:cNvSpPr>
            <a:spLocks noGrp="1"/>
          </p:cNvSpPr>
          <p:nvPr>
            <p:ph type="body" sz="quarter" idx="15" hasCustomPrompt="1"/>
          </p:nvPr>
        </p:nvSpPr>
        <p:spPr>
          <a:xfrm>
            <a:off x="442913" y="2097088"/>
            <a:ext cx="5437187" cy="647700"/>
          </a:xfrm>
          <a:prstGeom prst="rect">
            <a:avLst/>
          </a:prstGeom>
        </p:spPr>
        <p:txBody>
          <a:bodyPr lIns="0" tIns="0" rIns="0" bIns="0"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chemeClr val="accent1"/>
                </a:solidFill>
                <a:latin typeface="+mj-lt"/>
                <a:ea typeface="IAS Ribbon Sans Bold"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dirty="0"/>
              <a:t>Caption</a:t>
            </a:r>
          </a:p>
        </p:txBody>
      </p:sp>
      <p:sp>
        <p:nvSpPr>
          <p:cNvPr id="9" name="Text Placeholder 8">
            <a:extLst>
              <a:ext uri="{FF2B5EF4-FFF2-40B4-BE49-F238E27FC236}">
                <a16:creationId xmlns:a16="http://schemas.microsoft.com/office/drawing/2014/main" id="{CBAD9058-33A3-1840-83AB-734EB9C24FBC}"/>
              </a:ext>
            </a:extLst>
          </p:cNvPr>
          <p:cNvSpPr>
            <a:spLocks noGrp="1"/>
          </p:cNvSpPr>
          <p:nvPr>
            <p:ph type="body" sz="quarter" idx="16" hasCustomPrompt="1"/>
          </p:nvPr>
        </p:nvSpPr>
        <p:spPr>
          <a:xfrm>
            <a:off x="6311903" y="2097088"/>
            <a:ext cx="5437188" cy="647700"/>
          </a:xfrm>
          <a:prstGeom prst="rect">
            <a:avLst/>
          </a:prstGeom>
        </p:spPr>
        <p:txBody>
          <a:bodyPr lIns="0" tIns="0" rIns="0" bIns="0" anchor="b">
            <a:normAutofit/>
          </a:bodyPr>
          <a:lstStyle>
            <a:lvl1pPr marL="0" indent="0">
              <a:buNone/>
              <a:defRPr sz="1800" b="1" i="0">
                <a:solidFill>
                  <a:schemeClr val="accent1"/>
                </a:solidFill>
                <a:latin typeface="+mj-lt"/>
                <a:ea typeface="IAS Ribbon Sans Bold" pitchFamily="2" charset="0"/>
              </a:defRPr>
            </a:lvl1pPr>
          </a:lstStyle>
          <a:p>
            <a:pPr lvl="0"/>
            <a:r>
              <a:rPr lang="en-GB" noProof="0" dirty="0"/>
              <a:t>Caption</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4234683899"/>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lstStyle>
            <a:lvl1pPr marL="0" indent="0">
              <a:buNone/>
              <a:defRPr sz="2000"/>
            </a:lvl1pPr>
          </a:lstStyle>
          <a:p>
            <a:pPr lvl="0"/>
            <a:r>
              <a:rPr lang="en-US" noProof="0"/>
              <a:t>Click to edit Master text styles</a:t>
            </a:r>
          </a:p>
        </p:txBody>
      </p:sp>
      <p:sp>
        <p:nvSpPr>
          <p:cNvPr id="8" name="TextBox 7">
            <a:extLst>
              <a:ext uri="{FF2B5EF4-FFF2-40B4-BE49-F238E27FC236}">
                <a16:creationId xmlns:a16="http://schemas.microsoft.com/office/drawing/2014/main" id="{A3180687-9ED9-514C-9D5C-4D3E7505506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1" name="TextBox 10">
            <a:extLst>
              <a:ext uri="{FF2B5EF4-FFF2-40B4-BE49-F238E27FC236}">
                <a16:creationId xmlns:a16="http://schemas.microsoft.com/office/drawing/2014/main" id="{917245EE-BB3A-034C-BE06-055376C80D0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2" name="TextBox 11">
            <a:extLst>
              <a:ext uri="{FF2B5EF4-FFF2-40B4-BE49-F238E27FC236}">
                <a16:creationId xmlns:a16="http://schemas.microsoft.com/office/drawing/2014/main" id="{48551B1C-217B-4F4B-81FF-529B758036D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52455822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normAutofit/>
          </a:bodyPr>
          <a:lstStyle>
            <a:lvl1pPr marL="0" indent="0">
              <a:buNone/>
              <a:defRPr sz="2000"/>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57465E4D-8ADE-2143-908C-7C2920965AC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1" name="TextBox 10">
            <a:extLst>
              <a:ext uri="{FF2B5EF4-FFF2-40B4-BE49-F238E27FC236}">
                <a16:creationId xmlns:a16="http://schemas.microsoft.com/office/drawing/2014/main" id="{5D76478F-F1E2-AD47-BAC6-395C98E2FF59}"/>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3" name="TextBox 12">
            <a:extLst>
              <a:ext uri="{FF2B5EF4-FFF2-40B4-BE49-F238E27FC236}">
                <a16:creationId xmlns:a16="http://schemas.microsoft.com/office/drawing/2014/main" id="{67AD4010-0096-6B46-B74C-E77670FCDEA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4183680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Text 2">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4116388" y="2097089"/>
            <a:ext cx="7632703" cy="4103692"/>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3368799" cy="4103687"/>
          </a:xfrm>
        </p:spPr>
        <p:txBody>
          <a:bodyPr/>
          <a:lstStyle>
            <a:lvl1pPr marL="0" indent="0">
              <a:buNone/>
              <a:defRPr/>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Tree>
    <p:extLst>
      <p:ext uri="{BB962C8B-B14F-4D97-AF65-F5344CB8AC3E}">
        <p14:creationId xmlns:p14="http://schemas.microsoft.com/office/powerpoint/2010/main" val="872391255"/>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6390" y="441326"/>
            <a:ext cx="7632692" cy="1223964"/>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42907" y="2097090"/>
            <a:ext cx="11306175" cy="407987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id="{DB2911C2-CB14-73B1-B98D-60E41E95A97B}"/>
              </a:ext>
            </a:extLst>
          </p:cNvPr>
          <p:cNvPicPr>
            <a:picLocks noChangeAspect="1"/>
          </p:cNvPicPr>
          <p:nvPr userDrawn="1"/>
        </p:nvPicPr>
        <p:blipFill>
          <a:blip r:embed="rId18"/>
          <a:srcRect/>
          <a:stretch/>
        </p:blipFill>
        <p:spPr>
          <a:xfrm>
            <a:off x="251232" y="207065"/>
            <a:ext cx="2048330" cy="1318904"/>
          </a:xfrm>
          <a:prstGeom prst="rect">
            <a:avLst/>
          </a:prstGeom>
        </p:spPr>
      </p:pic>
    </p:spTree>
    <p:extLst>
      <p:ext uri="{BB962C8B-B14F-4D97-AF65-F5344CB8AC3E}">
        <p14:creationId xmlns:p14="http://schemas.microsoft.com/office/powerpoint/2010/main" val="2999483053"/>
      </p:ext>
    </p:extLst>
  </p:cSld>
  <p:clrMap bg1="lt1" tx1="dk1" bg2="lt2" tx2="dk2" accent1="accent1" accent2="accent2" accent3="accent3" accent4="accent4" accent5="accent5" accent6="accent6" hlink="hlink" folHlink="folHlink"/>
  <p:sldLayoutIdLst>
    <p:sldLayoutId id="2147483693" r:id="rId1"/>
    <p:sldLayoutId id="2147483673" r:id="rId2"/>
    <p:sldLayoutId id="2147483684" r:id="rId3"/>
    <p:sldLayoutId id="2147483690" r:id="rId4"/>
    <p:sldLayoutId id="2147483694" r:id="rId5"/>
    <p:sldLayoutId id="2147483691" r:id="rId6"/>
    <p:sldLayoutId id="2147483665" r:id="rId7"/>
    <p:sldLayoutId id="2147483667" r:id="rId8"/>
    <p:sldLayoutId id="2147483698" r:id="rId9"/>
    <p:sldLayoutId id="2147483699" r:id="rId10"/>
    <p:sldLayoutId id="2147483700" r:id="rId11"/>
    <p:sldLayoutId id="2147483696" r:id="rId12"/>
    <p:sldLayoutId id="2147483697" r:id="rId13"/>
    <p:sldLayoutId id="2147483674" r:id="rId14"/>
    <p:sldLayoutId id="2147483701" r:id="rId15"/>
    <p:sldLayoutId id="2147483702" r:id="rId16"/>
  </p:sldLayoutIdLs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p15:clr>
            <a:srgbClr val="F26B43"/>
          </p15:clr>
        </p15:guide>
        <p15:guide id="2" pos="2593">
          <p15:clr>
            <a:srgbClr val="F26B43"/>
          </p15:clr>
        </p15:guide>
        <p15:guide id="3" pos="2865">
          <p15:clr>
            <a:srgbClr val="F26B43"/>
          </p15:clr>
        </p15:guide>
        <p15:guide id="4" pos="3704">
          <p15:clr>
            <a:srgbClr val="F26B43"/>
          </p15:clr>
        </p15:guide>
        <p15:guide id="5" pos="3976">
          <p15:clr>
            <a:srgbClr val="F26B43"/>
          </p15:clr>
        </p15:guide>
        <p15:guide id="6" pos="4815">
          <p15:clr>
            <a:srgbClr val="F26B43"/>
          </p15:clr>
        </p15:guide>
        <p15:guide id="7" pos="5087">
          <p15:clr>
            <a:srgbClr val="F26B43"/>
          </p15:clr>
        </p15:guide>
        <p15:guide id="8" pos="7401">
          <p15:clr>
            <a:srgbClr val="F26B43"/>
          </p15:clr>
        </p15:guide>
        <p15:guide id="9" orient="horz" pos="278">
          <p15:clr>
            <a:srgbClr val="F26B43"/>
          </p15:clr>
        </p15:guide>
        <p15:guide id="10" orient="horz" pos="1049">
          <p15:clr>
            <a:srgbClr val="F26B43"/>
          </p15:clr>
        </p15:guide>
        <p15:guide id="11" orient="horz" pos="1321">
          <p15:clr>
            <a:srgbClr val="F26B43"/>
          </p15:clr>
        </p15:guide>
        <p15:guide id="12" orient="horz" pos="3906">
          <p15:clr>
            <a:srgbClr val="F26B43"/>
          </p15:clr>
        </p15:guide>
        <p15:guide id="13" orient="horz" pos="4178">
          <p15:clr>
            <a:srgbClr val="F26B43"/>
          </p15:clr>
        </p15:guide>
        <p15:guide id="14" orient="horz" pos="404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hyperlink" Target="https://covid19.healthdata.org/nepal?view=cumulative-deaths&amp;tab=trend"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4D35D-9FB0-95A3-17CD-1754C0D7C0AA}"/>
              </a:ext>
            </a:extLst>
          </p:cNvPr>
          <p:cNvSpPr>
            <a:spLocks noGrp="1"/>
          </p:cNvSpPr>
          <p:nvPr>
            <p:ph type="title"/>
          </p:nvPr>
        </p:nvSpPr>
        <p:spPr>
          <a:xfrm>
            <a:off x="4116391" y="2792715"/>
            <a:ext cx="7357341" cy="3559213"/>
          </a:xfrm>
        </p:spPr>
        <p:txBody>
          <a:bodyPr anchor="ctr" anchorCtr="0">
            <a:noAutofit/>
          </a:bodyPr>
          <a:lstStyle/>
          <a:p>
            <a:pPr algn="ctr"/>
            <a:r>
              <a:rPr lang="en-US" sz="3900" dirty="0"/>
              <a:t>Assessing the Disruption of HIV Testing and Treatment in Nepal During the COVID-19 Pandemic: An Interrupted Time Series Analysis  </a:t>
            </a:r>
            <a:br>
              <a:rPr lang="en-US" sz="3600" dirty="0"/>
            </a:br>
            <a:endParaRPr lang="en-GB" sz="3600" dirty="0"/>
          </a:p>
        </p:txBody>
      </p:sp>
      <p:sp>
        <p:nvSpPr>
          <p:cNvPr id="3" name="Text Placeholder 2">
            <a:extLst>
              <a:ext uri="{FF2B5EF4-FFF2-40B4-BE49-F238E27FC236}">
                <a16:creationId xmlns:a16="http://schemas.microsoft.com/office/drawing/2014/main" id="{6EA84B2F-E52F-9015-D192-CF183D256194}"/>
              </a:ext>
            </a:extLst>
          </p:cNvPr>
          <p:cNvSpPr>
            <a:spLocks noGrp="1"/>
          </p:cNvSpPr>
          <p:nvPr>
            <p:ph type="body" sz="quarter" idx="10"/>
          </p:nvPr>
        </p:nvSpPr>
        <p:spPr>
          <a:xfrm>
            <a:off x="4116388" y="2161898"/>
            <a:ext cx="7357344" cy="433798"/>
          </a:xfrm>
        </p:spPr>
        <p:txBody>
          <a:bodyPr>
            <a:normAutofit fontScale="62500" lnSpcReduction="20000"/>
          </a:bodyPr>
          <a:lstStyle/>
          <a:p>
            <a:pPr algn="ctr"/>
            <a:r>
              <a:rPr lang="en-US" sz="2700" dirty="0"/>
              <a:t>The HIV response in the context of political instability and emergencies</a:t>
            </a:r>
          </a:p>
          <a:p>
            <a:endParaRPr lang="en-GB" dirty="0"/>
          </a:p>
        </p:txBody>
      </p:sp>
      <p:sp>
        <p:nvSpPr>
          <p:cNvPr id="4" name="Text Placeholder 3">
            <a:extLst>
              <a:ext uri="{FF2B5EF4-FFF2-40B4-BE49-F238E27FC236}">
                <a16:creationId xmlns:a16="http://schemas.microsoft.com/office/drawing/2014/main" id="{44289A9C-59C8-D96C-FF8D-6EF6BF55A525}"/>
              </a:ext>
            </a:extLst>
          </p:cNvPr>
          <p:cNvSpPr>
            <a:spLocks noGrp="1"/>
          </p:cNvSpPr>
          <p:nvPr>
            <p:ph type="body" sz="quarter" idx="11"/>
          </p:nvPr>
        </p:nvSpPr>
        <p:spPr>
          <a:xfrm>
            <a:off x="4033261" y="367785"/>
            <a:ext cx="7357344" cy="1522663"/>
          </a:xfrm>
        </p:spPr>
        <p:txBody>
          <a:bodyPr>
            <a:normAutofit fontScale="77500" lnSpcReduction="20000"/>
          </a:bodyPr>
          <a:lstStyle/>
          <a:p>
            <a:pPr>
              <a:lnSpc>
                <a:spcPct val="110000"/>
              </a:lnSpc>
              <a:spcBef>
                <a:spcPts val="1200"/>
              </a:spcBef>
            </a:pPr>
            <a:r>
              <a:rPr lang="en-US" sz="2400" b="1" dirty="0"/>
              <a:t>Keshab Deuba </a:t>
            </a:r>
            <a:r>
              <a:rPr lang="en-US" sz="2400" baseline="30000" dirty="0"/>
              <a:t>1,2*</a:t>
            </a:r>
            <a:r>
              <a:rPr lang="en-US" sz="2400" dirty="0"/>
              <a:t> Saroj Bhandari</a:t>
            </a:r>
            <a:r>
              <a:rPr lang="en-US" sz="2400" baseline="30000" dirty="0"/>
              <a:t>3</a:t>
            </a:r>
            <a:r>
              <a:rPr lang="en-US" sz="2400" dirty="0"/>
              <a:t> Lok Raj Pandey</a:t>
            </a:r>
            <a:r>
              <a:rPr lang="en-US" sz="2400" baseline="30000" dirty="0"/>
              <a:t>4</a:t>
            </a:r>
            <a:r>
              <a:rPr lang="en-US" sz="2400" dirty="0"/>
              <a:t> Rajya Shree Kunwar</a:t>
            </a:r>
            <a:r>
              <a:rPr lang="en-US" sz="2400" baseline="30000" dirty="0"/>
              <a:t>3</a:t>
            </a:r>
            <a:r>
              <a:rPr lang="en-US" sz="2400" dirty="0"/>
              <a:t> Man Bahadur KC</a:t>
            </a:r>
            <a:r>
              <a:rPr lang="en-US" sz="2400" baseline="30000" dirty="0"/>
              <a:t>4</a:t>
            </a:r>
            <a:r>
              <a:rPr lang="en-US" sz="2400" dirty="0"/>
              <a:t> </a:t>
            </a:r>
          </a:p>
          <a:p>
            <a:pPr>
              <a:spcBef>
                <a:spcPts val="600"/>
              </a:spcBef>
            </a:pPr>
            <a:r>
              <a:rPr lang="en-US" sz="1400" dirty="0"/>
              <a:t>1 Public Health and Environment Research Centre (PERC), Lalitpur, Nepal (deuba4k@gmail.com)</a:t>
            </a:r>
          </a:p>
          <a:p>
            <a:pPr>
              <a:spcBef>
                <a:spcPts val="600"/>
              </a:spcBef>
            </a:pPr>
            <a:r>
              <a:rPr lang="en-US" sz="1400" dirty="0"/>
              <a:t>2 Department of Global Public Health, Karolinska </a:t>
            </a:r>
            <a:r>
              <a:rPr lang="en-US" sz="1400" dirty="0" err="1"/>
              <a:t>Institutet</a:t>
            </a:r>
            <a:r>
              <a:rPr lang="en-US" sz="1400" dirty="0"/>
              <a:t>, Stockholm, Sweden </a:t>
            </a:r>
          </a:p>
          <a:p>
            <a:pPr>
              <a:spcBef>
                <a:spcPts val="600"/>
              </a:spcBef>
            </a:pPr>
            <a:r>
              <a:rPr lang="en-US" sz="1400" dirty="0"/>
              <a:t>3 Save the Children, Kathmandu, Nepal </a:t>
            </a:r>
          </a:p>
          <a:p>
            <a:pPr>
              <a:spcBef>
                <a:spcPts val="600"/>
              </a:spcBef>
            </a:pPr>
            <a:r>
              <a:rPr lang="en-US" sz="1400" dirty="0"/>
              <a:t>4 National Centre for AIDS &amp; STD Control, Ministry of Health and Population, Kathmandu, Nepal</a:t>
            </a:r>
            <a:endParaRPr lang="en-GB" sz="1400" dirty="0"/>
          </a:p>
        </p:txBody>
      </p:sp>
    </p:spTree>
    <p:extLst>
      <p:ext uri="{BB962C8B-B14F-4D97-AF65-F5344CB8AC3E}">
        <p14:creationId xmlns:p14="http://schemas.microsoft.com/office/powerpoint/2010/main" val="924144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F2BBDC2C-9722-542F-5E24-AA7BEFA75F23}"/>
              </a:ext>
            </a:extLst>
          </p:cNvPr>
          <p:cNvSpPr>
            <a:spLocks noGrp="1"/>
          </p:cNvSpPr>
          <p:nvPr>
            <p:ph sz="quarter" idx="13"/>
          </p:nvPr>
        </p:nvSpPr>
        <p:spPr>
          <a:xfrm>
            <a:off x="2796363" y="1039307"/>
            <a:ext cx="8952614" cy="5287065"/>
          </a:xfrm>
        </p:spPr>
        <p:txBody>
          <a:bodyPr>
            <a:noAutofit/>
          </a:bodyPr>
          <a:lstStyle/>
          <a:p>
            <a:r>
              <a:rPr lang="en-GB" sz="1900" noProof="0" dirty="0">
                <a:solidFill>
                  <a:srgbClr val="2C90CF"/>
                </a:solidFill>
                <a:latin typeface="+mj-lt"/>
              </a:rPr>
              <a:t>What is your main question?</a:t>
            </a:r>
            <a:endParaRPr lang="en-GB" sz="1900" dirty="0">
              <a:latin typeface="+mj-lt"/>
            </a:endParaRPr>
          </a:p>
          <a:p>
            <a:r>
              <a:rPr lang="en-US" sz="1900" dirty="0"/>
              <a:t>Nepal's response to COVID-19, involving public gathering bans and nationwide lockdowns, significantly impacted routine health services. This study evaluates the effect of these measures on HIV testing and treatment services.</a:t>
            </a:r>
            <a:br>
              <a:rPr lang="en-GB" sz="1900" dirty="0"/>
            </a:br>
            <a:endParaRPr lang="en-GB" sz="1900" dirty="0"/>
          </a:p>
          <a:p>
            <a:r>
              <a:rPr lang="en-GB" sz="1900" noProof="0" dirty="0">
                <a:solidFill>
                  <a:srgbClr val="2C90CF"/>
                </a:solidFill>
                <a:latin typeface="+mj-lt"/>
              </a:rPr>
              <a:t>What did you find?</a:t>
            </a:r>
            <a:endParaRPr lang="en-GB" sz="1900" dirty="0">
              <a:latin typeface="+mj-lt"/>
            </a:endParaRPr>
          </a:p>
          <a:p>
            <a:r>
              <a:rPr lang="en-US" sz="1900" dirty="0"/>
              <a:t>The study found that the COVID-19 pandemic caused significant disruptions to HIV services in Nepal, with a </a:t>
            </a:r>
            <a:r>
              <a:rPr lang="en-US" sz="1900" b="1" dirty="0">
                <a:solidFill>
                  <a:srgbClr val="FF0000"/>
                </a:solidFill>
              </a:rPr>
              <a:t>34% reduction</a:t>
            </a:r>
            <a:r>
              <a:rPr lang="en-US" sz="1900" dirty="0"/>
              <a:t> in HIV testing, a </a:t>
            </a:r>
            <a:r>
              <a:rPr lang="en-US" sz="1900" b="1" dirty="0">
                <a:solidFill>
                  <a:srgbClr val="FF0000"/>
                </a:solidFill>
              </a:rPr>
              <a:t>47% decrease in positive diagnoses</a:t>
            </a:r>
            <a:r>
              <a:rPr lang="en-US" sz="1900" dirty="0"/>
              <a:t>, and a </a:t>
            </a:r>
            <a:r>
              <a:rPr lang="en-US" sz="1900" b="1" dirty="0">
                <a:solidFill>
                  <a:srgbClr val="FF0000"/>
                </a:solidFill>
              </a:rPr>
              <a:t>36% decline </a:t>
            </a:r>
            <a:r>
              <a:rPr lang="en-US" sz="1900" dirty="0"/>
              <a:t>in new ART enrollments.</a:t>
            </a:r>
            <a:br>
              <a:rPr lang="en-GB" sz="1900" dirty="0"/>
            </a:br>
            <a:endParaRPr lang="en-GB" sz="1900" dirty="0"/>
          </a:p>
          <a:p>
            <a:r>
              <a:rPr lang="en-GB" sz="1900" noProof="0" dirty="0">
                <a:solidFill>
                  <a:srgbClr val="2C90CF"/>
                </a:solidFill>
                <a:latin typeface="+mj-lt"/>
              </a:rPr>
              <a:t>Why is it important?</a:t>
            </a:r>
          </a:p>
          <a:p>
            <a:r>
              <a:rPr lang="en-US" sz="1900" dirty="0"/>
              <a:t>These findings underscore the critical need for resilient health systems in low- and middle-income countries to maintain HIV control efforts during health crises. </a:t>
            </a:r>
            <a:endParaRPr lang="en-GB" sz="1900" dirty="0">
              <a:latin typeface="+mj-lt"/>
            </a:endParaRPr>
          </a:p>
        </p:txBody>
      </p:sp>
      <p:sp>
        <p:nvSpPr>
          <p:cNvPr id="12" name="Title 11">
            <a:extLst>
              <a:ext uri="{FF2B5EF4-FFF2-40B4-BE49-F238E27FC236}">
                <a16:creationId xmlns:a16="http://schemas.microsoft.com/office/drawing/2014/main" id="{974B25A5-088C-2D05-BC66-379846FDB7C5}"/>
              </a:ext>
            </a:extLst>
          </p:cNvPr>
          <p:cNvSpPr>
            <a:spLocks noGrp="1"/>
          </p:cNvSpPr>
          <p:nvPr>
            <p:ph type="title"/>
          </p:nvPr>
        </p:nvSpPr>
        <p:spPr>
          <a:xfrm>
            <a:off x="2838888" y="284084"/>
            <a:ext cx="7819549" cy="581025"/>
          </a:xfrm>
        </p:spPr>
        <p:txBody>
          <a:bodyPr>
            <a:normAutofit fontScale="90000"/>
          </a:bodyPr>
          <a:lstStyle/>
          <a:p>
            <a:r>
              <a:rPr lang="en-GB" dirty="0"/>
              <a:t>Summary</a:t>
            </a:r>
          </a:p>
        </p:txBody>
      </p:sp>
    </p:spTree>
    <p:extLst>
      <p:ext uri="{BB962C8B-B14F-4D97-AF65-F5344CB8AC3E}">
        <p14:creationId xmlns:p14="http://schemas.microsoft.com/office/powerpoint/2010/main" val="3909858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1C975-12F8-DBA4-CB44-9490B78589DD}"/>
              </a:ext>
            </a:extLst>
          </p:cNvPr>
          <p:cNvSpPr>
            <a:spLocks noGrp="1"/>
          </p:cNvSpPr>
          <p:nvPr>
            <p:ph type="title"/>
          </p:nvPr>
        </p:nvSpPr>
        <p:spPr>
          <a:xfrm>
            <a:off x="6096000" y="43473"/>
            <a:ext cx="4618836" cy="609492"/>
          </a:xfrm>
        </p:spPr>
        <p:txBody>
          <a:bodyPr anchor="b">
            <a:normAutofit fontScale="90000"/>
          </a:bodyPr>
          <a:lstStyle/>
          <a:p>
            <a:pPr algn="ctr"/>
            <a:r>
              <a:rPr lang="en-US" dirty="0"/>
              <a:t>Nepal Overview</a:t>
            </a:r>
          </a:p>
        </p:txBody>
      </p:sp>
      <p:sp>
        <p:nvSpPr>
          <p:cNvPr id="3" name="Content Placeholder 2">
            <a:extLst>
              <a:ext uri="{FF2B5EF4-FFF2-40B4-BE49-F238E27FC236}">
                <a16:creationId xmlns:a16="http://schemas.microsoft.com/office/drawing/2014/main" id="{57ECBE7B-A2B6-E301-19B6-956A952C795F}"/>
              </a:ext>
            </a:extLst>
          </p:cNvPr>
          <p:cNvSpPr>
            <a:spLocks noGrp="1"/>
          </p:cNvSpPr>
          <p:nvPr>
            <p:ph idx="1"/>
          </p:nvPr>
        </p:nvSpPr>
        <p:spPr>
          <a:xfrm>
            <a:off x="5739063" y="922402"/>
            <a:ext cx="5956751" cy="5699630"/>
          </a:xfrm>
        </p:spPr>
        <p:txBody>
          <a:bodyPr anchor="t">
            <a:normAutofit/>
          </a:bodyPr>
          <a:lstStyle/>
          <a:p>
            <a:pPr marL="342900" indent="-342900">
              <a:lnSpc>
                <a:spcPct val="100000"/>
              </a:lnSpc>
              <a:buFont typeface="Arial" panose="020B0604020202020204" pitchFamily="34" charset="0"/>
              <a:buChar char="•"/>
            </a:pPr>
            <a:r>
              <a:rPr lang="en-US" sz="1900" b="1" dirty="0"/>
              <a:t>Location and economy: </a:t>
            </a:r>
            <a:r>
              <a:rPr lang="en-US" sz="1900" dirty="0"/>
              <a:t>South Asia, nestled between China to the north and India to the south, belongs to the lower middle-income category.</a:t>
            </a:r>
          </a:p>
          <a:p>
            <a:pPr marL="342900" indent="-342900">
              <a:lnSpc>
                <a:spcPct val="100000"/>
              </a:lnSpc>
              <a:buFont typeface="Arial" panose="020B0604020202020204" pitchFamily="34" charset="0"/>
              <a:buChar char="•"/>
            </a:pPr>
            <a:r>
              <a:rPr lang="en-US" sz="1900" b="1" dirty="0"/>
              <a:t>Terrain: </a:t>
            </a:r>
            <a:r>
              <a:rPr lang="en-US" sz="1900" dirty="0"/>
              <a:t>Predominantly mountainous with some flat plains or hill regions; home to part of the Himalayan range and Mount Everest, the world's highest peak.</a:t>
            </a:r>
          </a:p>
          <a:p>
            <a:pPr marL="342900" indent="-342900">
              <a:lnSpc>
                <a:spcPct val="100000"/>
              </a:lnSpc>
              <a:buFont typeface="Arial" panose="020B0604020202020204" pitchFamily="34" charset="0"/>
              <a:buChar char="•"/>
            </a:pPr>
            <a:r>
              <a:rPr lang="en-US" sz="1900" b="1" dirty="0"/>
              <a:t>Population:</a:t>
            </a:r>
            <a:r>
              <a:rPr lang="en-US" sz="1900" dirty="0"/>
              <a:t>  Approximately 30 million people.</a:t>
            </a:r>
          </a:p>
          <a:p>
            <a:pPr marL="342900" indent="-342900">
              <a:lnSpc>
                <a:spcPct val="100000"/>
              </a:lnSpc>
              <a:buFont typeface="Arial" panose="020B0604020202020204" pitchFamily="34" charset="0"/>
              <a:buChar char="•"/>
            </a:pPr>
            <a:r>
              <a:rPr lang="en-US" sz="1900" b="1" dirty="0"/>
              <a:t>125</a:t>
            </a:r>
            <a:r>
              <a:rPr lang="en-US" sz="1900" dirty="0"/>
              <a:t> </a:t>
            </a:r>
            <a:r>
              <a:rPr lang="en-US" sz="1900" b="1" dirty="0"/>
              <a:t>Ethnic groups and 124 languages</a:t>
            </a:r>
          </a:p>
          <a:p>
            <a:pPr marL="342900" indent="-342900">
              <a:lnSpc>
                <a:spcPct val="100000"/>
              </a:lnSpc>
              <a:buFont typeface="Arial" panose="020B0604020202020204" pitchFamily="34" charset="0"/>
              <a:buChar char="•"/>
            </a:pPr>
            <a:r>
              <a:rPr lang="en-US" sz="1900" b="1" dirty="0"/>
              <a:t>Major Religions: </a:t>
            </a:r>
            <a:r>
              <a:rPr lang="en-US" sz="1900" dirty="0"/>
              <a:t>Hinduism (predominant religion, practiced by about 81.2% of the population); Buddhism: 8.2%; Islam: 5.1% and Christianity and other religions make up the rest.</a:t>
            </a:r>
          </a:p>
          <a:p>
            <a:pPr marL="342900" indent="-342900">
              <a:lnSpc>
                <a:spcPct val="100000"/>
              </a:lnSpc>
              <a:buFont typeface="Arial" panose="020B0604020202020204" pitchFamily="34" charset="0"/>
              <a:buChar char="•"/>
            </a:pPr>
            <a:r>
              <a:rPr lang="en-US" sz="1900" dirty="0"/>
              <a:t>Experiencing </a:t>
            </a:r>
            <a:r>
              <a:rPr lang="en-US" sz="1900" b="1" dirty="0"/>
              <a:t>concentrated HIV epidemic</a:t>
            </a:r>
            <a:r>
              <a:rPr lang="en-US" sz="1900" dirty="0"/>
              <a:t>.</a:t>
            </a:r>
          </a:p>
        </p:txBody>
      </p:sp>
      <p:pic>
        <p:nvPicPr>
          <p:cNvPr id="23" name="Picture 22" descr="Mountain range covered with snow">
            <a:extLst>
              <a:ext uri="{FF2B5EF4-FFF2-40B4-BE49-F238E27FC236}">
                <a16:creationId xmlns:a16="http://schemas.microsoft.com/office/drawing/2014/main" id="{ADED870C-DB66-E071-4AB8-E977E268495C}"/>
              </a:ext>
            </a:extLst>
          </p:cNvPr>
          <p:cNvPicPr>
            <a:picLocks noChangeAspect="1"/>
          </p:cNvPicPr>
          <p:nvPr/>
        </p:nvPicPr>
        <p:blipFill rotWithShape="1">
          <a:blip r:embed="rId2">
            <a:alphaModFix amt="58000"/>
          </a:blip>
          <a:srcRect l="38555" r="11445"/>
          <a:stretch/>
        </p:blipFill>
        <p:spPr>
          <a:xfrm>
            <a:off x="1682" y="10"/>
            <a:ext cx="5437350" cy="6857990"/>
          </a:xfrm>
          <a:prstGeom prst="rect">
            <a:avLst/>
          </a:prstGeom>
        </p:spPr>
      </p:pic>
    </p:spTree>
    <p:extLst>
      <p:ext uri="{BB962C8B-B14F-4D97-AF65-F5344CB8AC3E}">
        <p14:creationId xmlns:p14="http://schemas.microsoft.com/office/powerpoint/2010/main" val="2373368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BEBCFC-4907-6648-87B8-5CEE435505BA}"/>
              </a:ext>
            </a:extLst>
          </p:cNvPr>
          <p:cNvSpPr>
            <a:spLocks noGrp="1"/>
          </p:cNvSpPr>
          <p:nvPr>
            <p:ph sz="quarter" idx="13"/>
          </p:nvPr>
        </p:nvSpPr>
        <p:spPr>
          <a:xfrm>
            <a:off x="3466214" y="1977656"/>
            <a:ext cx="8282878" cy="4359349"/>
          </a:xfrm>
        </p:spPr>
        <p:txBody>
          <a:bodyPr>
            <a:normAutofit/>
          </a:bodyPr>
          <a:lstStyle/>
          <a:p>
            <a:pPr marL="342900" indent="-342900">
              <a:buFont typeface="Arial" panose="020B0604020202020204" pitchFamily="34" charset="0"/>
              <a:buChar char="•"/>
            </a:pPr>
            <a:r>
              <a:rPr lang="en-US" sz="2400" b="1" dirty="0"/>
              <a:t>First Case Reported</a:t>
            </a:r>
            <a:r>
              <a:rPr lang="en-US" sz="2400" dirty="0"/>
              <a:t>: January 2020</a:t>
            </a:r>
          </a:p>
          <a:p>
            <a:pPr marL="742950" lvl="1" indent="-285750"/>
            <a:r>
              <a:rPr lang="en-US" sz="2000" dirty="0"/>
              <a:t>Total COVID-19 Diagnosed: </a:t>
            </a:r>
            <a:r>
              <a:rPr lang="en-US" sz="2000" b="1" dirty="0"/>
              <a:t>1,003,450 individuals</a:t>
            </a:r>
            <a:endParaRPr lang="en-US" sz="2000" dirty="0"/>
          </a:p>
          <a:p>
            <a:pPr marL="742950" lvl="1" indent="-285750">
              <a:buFont typeface="Arial" panose="020B0604020202020204" pitchFamily="34" charset="0"/>
              <a:buChar char="•"/>
            </a:pPr>
            <a:r>
              <a:rPr lang="en-US" sz="2000" dirty="0"/>
              <a:t>Reported Deaths: </a:t>
            </a:r>
            <a:r>
              <a:rPr lang="en-US" sz="2000" b="1" dirty="0"/>
              <a:t>12,089</a:t>
            </a:r>
            <a:endParaRPr lang="en-US" sz="2000" dirty="0"/>
          </a:p>
          <a:p>
            <a:pPr marL="742950" lvl="1" indent="-285750"/>
            <a:r>
              <a:rPr lang="en-US" sz="2000" dirty="0"/>
              <a:t>Estimated Total Deaths (Including Unreported): </a:t>
            </a:r>
            <a:r>
              <a:rPr lang="en-US" sz="2000" b="1" dirty="0"/>
              <a:t>109,236</a:t>
            </a:r>
            <a:r>
              <a:rPr lang="en-US" sz="2200" b="1" dirty="0"/>
              <a:t> </a:t>
            </a:r>
            <a:r>
              <a:rPr lang="en-US" sz="1400" dirty="0"/>
              <a:t>(</a:t>
            </a:r>
            <a:r>
              <a:rPr lang="en-US" sz="1400" dirty="0">
                <a:hlinkClick r:id="rId3"/>
              </a:rPr>
              <a:t>https://covid19.healthdata.org/nepal?view=cumulative-deaths&amp;tab=trend</a:t>
            </a:r>
            <a:r>
              <a:rPr lang="en-US" sz="1400" dirty="0"/>
              <a:t>) </a:t>
            </a:r>
            <a:endParaRPr lang="en-US" sz="2000" dirty="0"/>
          </a:p>
          <a:p>
            <a:pPr marL="457200" lvl="1" indent="0">
              <a:buNone/>
            </a:pPr>
            <a:endParaRPr lang="en-US" dirty="0"/>
          </a:p>
          <a:p>
            <a:pPr marL="342900" indent="-342900">
              <a:buFont typeface="Arial" panose="020B0604020202020204" pitchFamily="34" charset="0"/>
              <a:buChar char="•"/>
            </a:pPr>
            <a:r>
              <a:rPr lang="en-US" sz="2400" b="1" dirty="0"/>
              <a:t>Government Actions to Contain the COVID-19</a:t>
            </a:r>
          </a:p>
          <a:p>
            <a:pPr marL="457200" indent="-457200">
              <a:buFont typeface="+mj-lt"/>
              <a:buAutoNum type="arabicPeriod"/>
            </a:pPr>
            <a:r>
              <a:rPr lang="en-US" b="1" dirty="0"/>
              <a:t>Closure of Public Places: (</a:t>
            </a:r>
            <a:r>
              <a:rPr lang="en-US" dirty="0"/>
              <a:t>Major public spaces including schools; Restrictions on gatherings (&gt;25 individuals); Travel restrictions for foreign citizens from high-case countries</a:t>
            </a:r>
          </a:p>
          <a:p>
            <a:pPr marL="457200" indent="-457200">
              <a:buFont typeface="+mj-lt"/>
              <a:buAutoNum type="arabicPeriod"/>
            </a:pPr>
            <a:r>
              <a:rPr lang="en-US" b="1" dirty="0"/>
              <a:t>Nationwide Shelter-in-Place</a:t>
            </a:r>
            <a:r>
              <a:rPr lang="en-US" dirty="0"/>
              <a:t>: March 24, 2020</a:t>
            </a:r>
          </a:p>
        </p:txBody>
      </p:sp>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a:xfrm>
            <a:off x="3466214" y="441325"/>
            <a:ext cx="7836309" cy="845215"/>
          </a:xfrm>
        </p:spPr>
        <p:txBody>
          <a:bodyPr>
            <a:normAutofit/>
          </a:bodyPr>
          <a:lstStyle/>
          <a:p>
            <a:r>
              <a:rPr lang="en-GB" noProof="0" dirty="0"/>
              <a:t>Background </a:t>
            </a:r>
          </a:p>
        </p:txBody>
      </p:sp>
    </p:spTree>
    <p:extLst>
      <p:ext uri="{BB962C8B-B14F-4D97-AF65-F5344CB8AC3E}">
        <p14:creationId xmlns:p14="http://schemas.microsoft.com/office/powerpoint/2010/main" val="1877232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5CD540-13DF-4440-8FFD-EFD90B0F981A}"/>
              </a:ext>
            </a:extLst>
          </p:cNvPr>
          <p:cNvSpPr>
            <a:spLocks noGrp="1"/>
          </p:cNvSpPr>
          <p:nvPr>
            <p:ph sz="quarter" idx="13"/>
          </p:nvPr>
        </p:nvSpPr>
        <p:spPr>
          <a:xfrm>
            <a:off x="442909" y="1961144"/>
            <a:ext cx="5653091" cy="4347243"/>
          </a:xfrm>
          <a:solidFill>
            <a:schemeClr val="accent2">
              <a:lumMod val="20000"/>
              <a:lumOff val="80000"/>
            </a:schemeClr>
          </a:solidFill>
        </p:spPr>
        <p:txBody>
          <a:bodyPr>
            <a:noAutofit/>
          </a:bodyPr>
          <a:lstStyle/>
          <a:p>
            <a:pPr marL="342900" indent="-342900">
              <a:buFont typeface="Arial" panose="020B0604020202020204" pitchFamily="34" charset="0"/>
              <a:buChar char="•"/>
            </a:pPr>
            <a:r>
              <a:rPr lang="en-US" b="1" dirty="0"/>
              <a:t>Data Source:</a:t>
            </a:r>
          </a:p>
          <a:p>
            <a:pPr marL="742950" lvl="1" indent="-285750">
              <a:buFont typeface="Arial" panose="020B0604020202020204" pitchFamily="34" charset="0"/>
              <a:buChar char="•"/>
            </a:pPr>
            <a:r>
              <a:rPr lang="en-US" sz="2000" dirty="0"/>
              <a:t>National routine health facility data from all HIV testing and treatment centers in Nepal.</a:t>
            </a:r>
          </a:p>
          <a:p>
            <a:pPr marL="742950" lvl="1" indent="-285750">
              <a:buFont typeface="Arial" panose="020B0604020202020204" pitchFamily="34" charset="0"/>
              <a:buChar char="•"/>
            </a:pPr>
            <a:r>
              <a:rPr lang="en-US" sz="2000" b="1" dirty="0"/>
              <a:t>Time Frame: </a:t>
            </a:r>
            <a:r>
              <a:rPr lang="en-US" sz="2000" dirty="0"/>
              <a:t>January 2019 to December 2021.</a:t>
            </a:r>
          </a:p>
          <a:p>
            <a:pPr marL="342900" indent="-342900">
              <a:buFont typeface="Arial" panose="020B0604020202020204" pitchFamily="34" charset="0"/>
              <a:buChar char="•"/>
            </a:pPr>
            <a:r>
              <a:rPr lang="en-US" b="1" dirty="0"/>
              <a:t>Study Periods:</a:t>
            </a:r>
          </a:p>
          <a:p>
            <a:pPr marL="742950" lvl="1" indent="-285750">
              <a:buFont typeface="Arial" panose="020B0604020202020204" pitchFamily="34" charset="0"/>
              <a:buChar char="•"/>
            </a:pPr>
            <a:r>
              <a:rPr lang="en-US" sz="2000" b="1" dirty="0"/>
              <a:t>Pre-Pandemic Phase: </a:t>
            </a:r>
            <a:r>
              <a:rPr lang="en-US" sz="2000" dirty="0"/>
              <a:t>January 2019 to March 2020.</a:t>
            </a:r>
          </a:p>
          <a:p>
            <a:pPr marL="742950" lvl="1" indent="-285750"/>
            <a:r>
              <a:rPr lang="en-US" sz="2000" b="1" dirty="0"/>
              <a:t>Pandemic Phase: </a:t>
            </a:r>
            <a:r>
              <a:rPr lang="en-US" sz="2000" dirty="0"/>
              <a:t>Marked by three COVID-19 waves from the April 2020 to December 2021.</a:t>
            </a:r>
          </a:p>
          <a:p>
            <a:endParaRPr lang="en-GB" noProof="0" dirty="0"/>
          </a:p>
        </p:txBody>
      </p:sp>
      <p:sp>
        <p:nvSpPr>
          <p:cNvPr id="3" name="Content Placeholder 2">
            <a:extLst>
              <a:ext uri="{FF2B5EF4-FFF2-40B4-BE49-F238E27FC236}">
                <a16:creationId xmlns:a16="http://schemas.microsoft.com/office/drawing/2014/main" id="{F29CA690-08EF-C54F-8AB3-FB920F150642}"/>
              </a:ext>
            </a:extLst>
          </p:cNvPr>
          <p:cNvSpPr>
            <a:spLocks noGrp="1"/>
          </p:cNvSpPr>
          <p:nvPr>
            <p:ph sz="quarter" idx="14"/>
          </p:nvPr>
        </p:nvSpPr>
        <p:spPr>
          <a:xfrm>
            <a:off x="6311902" y="2103279"/>
            <a:ext cx="5653091" cy="4097501"/>
          </a:xfrm>
          <a:solidFill>
            <a:schemeClr val="accent5">
              <a:lumMod val="20000"/>
              <a:lumOff val="80000"/>
            </a:schemeClr>
          </a:solidFill>
        </p:spPr>
        <p:txBody>
          <a:bodyPr>
            <a:noAutofit/>
          </a:bodyPr>
          <a:lstStyle/>
          <a:p>
            <a:pPr marL="342900" indent="-342900">
              <a:buFont typeface="Arial" panose="020B0604020202020204" pitchFamily="34" charset="0"/>
              <a:buChar char="•"/>
            </a:pPr>
            <a:r>
              <a:rPr lang="en-US" b="1" dirty="0"/>
              <a:t>Data Analysis:</a:t>
            </a:r>
          </a:p>
          <a:p>
            <a:pPr marL="742950" lvl="1" indent="-285750">
              <a:buFont typeface="Arial" panose="020B0604020202020204" pitchFamily="34" charset="0"/>
              <a:buChar char="•"/>
            </a:pPr>
            <a:r>
              <a:rPr lang="en-US" sz="2000" dirty="0"/>
              <a:t>Monthly data on: HIV Testing; Positive Diagnoses; New Antiretroviral Therapy Enrollments</a:t>
            </a:r>
          </a:p>
          <a:p>
            <a:pPr marL="457200" lvl="1" indent="0">
              <a:buNone/>
            </a:pPr>
            <a:endParaRPr lang="en-US" sz="2000" dirty="0"/>
          </a:p>
          <a:p>
            <a:pPr marL="342900" indent="-342900">
              <a:buFont typeface="Arial" panose="020B0604020202020204" pitchFamily="34" charset="0"/>
              <a:buChar char="•"/>
            </a:pPr>
            <a:r>
              <a:rPr lang="en-US" b="1" dirty="0"/>
              <a:t>Statistical Method:</a:t>
            </a:r>
          </a:p>
          <a:p>
            <a:pPr marL="742950" lvl="1" indent="-285750">
              <a:buFont typeface="Arial" panose="020B0604020202020204" pitchFamily="34" charset="0"/>
              <a:buChar char="•"/>
            </a:pPr>
            <a:r>
              <a:rPr lang="en-US" sz="2000" dirty="0"/>
              <a:t>Applied the Poisson regression model.</a:t>
            </a:r>
          </a:p>
          <a:p>
            <a:pPr marL="742950" lvl="1" indent="-285750">
              <a:buFont typeface="Arial" panose="020B0604020202020204" pitchFamily="34" charset="0"/>
              <a:buChar char="•"/>
            </a:pPr>
            <a:r>
              <a:rPr lang="en-US" sz="2000" dirty="0"/>
              <a:t>Compared rates pre- and post-COVID-19 outbreak.</a:t>
            </a:r>
          </a:p>
          <a:p>
            <a:pPr marL="742950" lvl="1" indent="-285750">
              <a:buFont typeface="Arial" panose="020B0604020202020204" pitchFamily="34" charset="0"/>
              <a:buChar char="•"/>
            </a:pPr>
            <a:r>
              <a:rPr lang="en-US" sz="2000" dirty="0"/>
              <a:t>Results: Yielded relative risk (RR) estimates with 95% confidence intervals (CI).</a:t>
            </a:r>
          </a:p>
          <a:p>
            <a:endParaRPr lang="en-GB" noProof="0" dirty="0"/>
          </a:p>
        </p:txBody>
      </p:sp>
      <p:sp>
        <p:nvSpPr>
          <p:cNvPr id="4" name="Text Placeholder 3">
            <a:extLst>
              <a:ext uri="{FF2B5EF4-FFF2-40B4-BE49-F238E27FC236}">
                <a16:creationId xmlns:a16="http://schemas.microsoft.com/office/drawing/2014/main" id="{F13725DA-F81C-C741-8279-C9F4F58D2445}"/>
              </a:ext>
            </a:extLst>
          </p:cNvPr>
          <p:cNvSpPr>
            <a:spLocks noGrp="1"/>
          </p:cNvSpPr>
          <p:nvPr>
            <p:ph type="body" sz="quarter" idx="15"/>
          </p:nvPr>
        </p:nvSpPr>
        <p:spPr>
          <a:xfrm>
            <a:off x="442909" y="1473243"/>
            <a:ext cx="5437187" cy="357354"/>
          </a:xfrm>
        </p:spPr>
        <p:txBody>
          <a:bodyPr>
            <a:normAutofit/>
          </a:bodyPr>
          <a:lstStyle/>
          <a:p>
            <a:pPr algn="ctr"/>
            <a:r>
              <a:rPr lang="en-GB" sz="2400" dirty="0"/>
              <a:t>Study Design </a:t>
            </a:r>
            <a:endParaRPr lang="en-GB" sz="2400" noProof="0" dirty="0"/>
          </a:p>
        </p:txBody>
      </p:sp>
      <p:sp>
        <p:nvSpPr>
          <p:cNvPr id="5" name="Text Placeholder 4">
            <a:extLst>
              <a:ext uri="{FF2B5EF4-FFF2-40B4-BE49-F238E27FC236}">
                <a16:creationId xmlns:a16="http://schemas.microsoft.com/office/drawing/2014/main" id="{6DD64F99-A088-7747-9AFC-33FF5B3D8465}"/>
              </a:ext>
            </a:extLst>
          </p:cNvPr>
          <p:cNvSpPr>
            <a:spLocks noGrp="1"/>
          </p:cNvSpPr>
          <p:nvPr>
            <p:ph type="body" sz="quarter" idx="16"/>
          </p:nvPr>
        </p:nvSpPr>
        <p:spPr>
          <a:xfrm>
            <a:off x="6311903" y="1471450"/>
            <a:ext cx="5437188" cy="357354"/>
          </a:xfrm>
        </p:spPr>
        <p:txBody>
          <a:bodyPr>
            <a:normAutofit lnSpcReduction="10000"/>
          </a:bodyPr>
          <a:lstStyle/>
          <a:p>
            <a:pPr algn="ctr"/>
            <a:r>
              <a:rPr lang="en-GB" sz="2400" dirty="0"/>
              <a:t>Analysis </a:t>
            </a:r>
            <a:endParaRPr lang="en-GB" sz="2400" noProof="0" dirty="0"/>
          </a:p>
        </p:txBody>
      </p:sp>
      <p:sp>
        <p:nvSpPr>
          <p:cNvPr id="6" name="Title 5">
            <a:extLst>
              <a:ext uri="{FF2B5EF4-FFF2-40B4-BE49-F238E27FC236}">
                <a16:creationId xmlns:a16="http://schemas.microsoft.com/office/drawing/2014/main" id="{E854EF28-7522-B045-8EEA-D38E9CFBEEC3}"/>
              </a:ext>
            </a:extLst>
          </p:cNvPr>
          <p:cNvSpPr>
            <a:spLocks noGrp="1"/>
          </p:cNvSpPr>
          <p:nvPr>
            <p:ph type="title"/>
          </p:nvPr>
        </p:nvSpPr>
        <p:spPr>
          <a:xfrm>
            <a:off x="4116391" y="441325"/>
            <a:ext cx="7632700" cy="755650"/>
          </a:xfrm>
        </p:spPr>
        <p:txBody>
          <a:bodyPr>
            <a:normAutofit/>
          </a:bodyPr>
          <a:lstStyle/>
          <a:p>
            <a:r>
              <a:rPr lang="en-GB" noProof="0" dirty="0"/>
              <a:t>Methods </a:t>
            </a:r>
          </a:p>
        </p:txBody>
      </p:sp>
    </p:spTree>
    <p:extLst>
      <p:ext uri="{BB962C8B-B14F-4D97-AF65-F5344CB8AC3E}">
        <p14:creationId xmlns:p14="http://schemas.microsoft.com/office/powerpoint/2010/main" val="100498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bg/>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build="p" animBg="1"/>
      <p:bldP spid="4" grpId="0" build="p"/>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AC7B6FA-761F-EBD1-45EC-E00DE08954BE}"/>
              </a:ext>
            </a:extLst>
          </p:cNvPr>
          <p:cNvSpPr>
            <a:spLocks noGrp="1"/>
          </p:cNvSpPr>
          <p:nvPr>
            <p:ph sz="quarter" idx="13"/>
          </p:nvPr>
        </p:nvSpPr>
        <p:spPr>
          <a:xfrm>
            <a:off x="3513221" y="1925053"/>
            <a:ext cx="8235871" cy="4367463"/>
          </a:xfrm>
        </p:spPr>
        <p:txBody>
          <a:bodyPr>
            <a:normAutofit/>
          </a:bodyPr>
          <a:lstStyle/>
          <a:p>
            <a:pPr marL="365760" indent="-342900">
              <a:lnSpc>
                <a:spcPct val="90000"/>
              </a:lnSpc>
              <a:buFont typeface="Arial" panose="020B0604020202020204" pitchFamily="34" charset="0"/>
              <a:buChar char="•"/>
            </a:pPr>
            <a:r>
              <a:rPr lang="en-US" b="1" dirty="0"/>
              <a:t>Total Individuals Tested for HIV</a:t>
            </a:r>
            <a:r>
              <a:rPr lang="en-US" dirty="0"/>
              <a:t>: </a:t>
            </a:r>
            <a:r>
              <a:rPr lang="en-US" b="1" dirty="0"/>
              <a:t>675,939</a:t>
            </a:r>
            <a:endParaRPr lang="en-US" dirty="0"/>
          </a:p>
          <a:p>
            <a:pPr marL="342900" indent="-342900">
              <a:lnSpc>
                <a:spcPct val="90000"/>
              </a:lnSpc>
              <a:buFont typeface="Arial" panose="020B0604020202020204" pitchFamily="34" charset="0"/>
              <a:buChar char="•"/>
            </a:pPr>
            <a:r>
              <a:rPr lang="en-US" b="1" dirty="0"/>
              <a:t>Diagnosed with HIV</a:t>
            </a:r>
            <a:r>
              <a:rPr lang="en-US" dirty="0"/>
              <a:t>: </a:t>
            </a:r>
            <a:r>
              <a:rPr lang="en-US" b="1" dirty="0"/>
              <a:t>7,926</a:t>
            </a:r>
            <a:endParaRPr lang="en-US" dirty="0"/>
          </a:p>
          <a:p>
            <a:pPr marL="342900" indent="-342900">
              <a:lnSpc>
                <a:spcPct val="90000"/>
              </a:lnSpc>
              <a:buFont typeface="Arial" panose="020B0604020202020204" pitchFamily="34" charset="0"/>
              <a:buChar char="•"/>
            </a:pPr>
            <a:r>
              <a:rPr lang="en-US" b="1" dirty="0"/>
              <a:t>Commenced ART</a:t>
            </a:r>
            <a:r>
              <a:rPr lang="en-US" dirty="0"/>
              <a:t>: </a:t>
            </a:r>
            <a:r>
              <a:rPr lang="en-US" b="1" dirty="0"/>
              <a:t>7,189</a:t>
            </a:r>
          </a:p>
          <a:p>
            <a:pPr>
              <a:lnSpc>
                <a:spcPct val="90000"/>
              </a:lnSpc>
            </a:pPr>
            <a:endParaRPr lang="en-US" dirty="0"/>
          </a:p>
          <a:p>
            <a:pPr>
              <a:lnSpc>
                <a:spcPct val="90000"/>
              </a:lnSpc>
            </a:pPr>
            <a:r>
              <a:rPr lang="en-US" sz="2400" b="1" dirty="0"/>
              <a:t>Impact of the COVID-19 Pandemic</a:t>
            </a:r>
          </a:p>
          <a:p>
            <a:pPr marL="342900" indent="-342900">
              <a:lnSpc>
                <a:spcPct val="90000"/>
              </a:lnSpc>
              <a:buFont typeface="Arial" panose="020B0604020202020204" pitchFamily="34" charset="0"/>
              <a:buChar char="•"/>
            </a:pPr>
            <a:r>
              <a:rPr lang="en-US" b="1" dirty="0"/>
              <a:t>Reduction in HIV Testing</a:t>
            </a:r>
            <a:r>
              <a:rPr lang="en-US" dirty="0"/>
              <a:t>: </a:t>
            </a:r>
            <a:r>
              <a:rPr lang="en-US" b="1" dirty="0"/>
              <a:t>34% decrease</a:t>
            </a:r>
            <a:r>
              <a:rPr lang="en-US" dirty="0"/>
              <a:t> </a:t>
            </a:r>
          </a:p>
          <a:p>
            <a:pPr algn="ctr">
              <a:lnSpc>
                <a:spcPct val="90000"/>
              </a:lnSpc>
            </a:pPr>
            <a:r>
              <a:rPr lang="en-US" dirty="0"/>
              <a:t>(RR: 0.657; 95% CI: 0.651-0.663)</a:t>
            </a:r>
          </a:p>
          <a:p>
            <a:pPr marL="342900" indent="-342900">
              <a:lnSpc>
                <a:spcPct val="90000"/>
              </a:lnSpc>
              <a:buFont typeface="Arial" panose="020B0604020202020204" pitchFamily="34" charset="0"/>
              <a:buChar char="•"/>
            </a:pPr>
            <a:r>
              <a:rPr lang="en-US" b="1" dirty="0"/>
              <a:t>Decrease in Positive Diagnoses</a:t>
            </a:r>
            <a:r>
              <a:rPr lang="en-US" dirty="0"/>
              <a:t>: </a:t>
            </a:r>
            <a:r>
              <a:rPr lang="en-US" b="1" dirty="0"/>
              <a:t>47% decrease</a:t>
            </a:r>
          </a:p>
          <a:p>
            <a:pPr algn="ctr">
              <a:lnSpc>
                <a:spcPct val="90000"/>
              </a:lnSpc>
            </a:pPr>
            <a:r>
              <a:rPr lang="en-US" dirty="0"/>
              <a:t>(RR: 0.529; 95% CI: 0.482-0.579)</a:t>
            </a:r>
          </a:p>
          <a:p>
            <a:pPr marL="342900" indent="-342900">
              <a:lnSpc>
                <a:spcPct val="90000"/>
              </a:lnSpc>
              <a:buFont typeface="Arial" panose="020B0604020202020204" pitchFamily="34" charset="0"/>
              <a:buChar char="•"/>
            </a:pPr>
            <a:r>
              <a:rPr lang="en-US" b="1" dirty="0"/>
              <a:t>Decline in New ART Enrollments</a:t>
            </a:r>
            <a:r>
              <a:rPr lang="en-US" dirty="0"/>
              <a:t>: </a:t>
            </a:r>
            <a:r>
              <a:rPr lang="en-US" b="1" dirty="0"/>
              <a:t>36% decrease</a:t>
            </a:r>
            <a:r>
              <a:rPr lang="en-US" dirty="0"/>
              <a:t> </a:t>
            </a:r>
          </a:p>
          <a:p>
            <a:pPr algn="ctr">
              <a:lnSpc>
                <a:spcPct val="90000"/>
              </a:lnSpc>
            </a:pPr>
            <a:r>
              <a:rPr lang="en-US" dirty="0"/>
              <a:t>(RR: 0.641; 95% CI: 0.585-0.705)</a:t>
            </a:r>
          </a:p>
          <a:p>
            <a:pPr>
              <a:lnSpc>
                <a:spcPct val="90000"/>
              </a:lnSpc>
            </a:pPr>
            <a:endParaRPr lang="en-GB" noProof="0" dirty="0"/>
          </a:p>
        </p:txBody>
      </p:sp>
      <p:sp>
        <p:nvSpPr>
          <p:cNvPr id="3" name="Title 2">
            <a:extLst>
              <a:ext uri="{FF2B5EF4-FFF2-40B4-BE49-F238E27FC236}">
                <a16:creationId xmlns:a16="http://schemas.microsoft.com/office/drawing/2014/main" id="{DD96AF1B-F244-74C0-0D34-CDE0EAF3A15B}"/>
              </a:ext>
            </a:extLst>
          </p:cNvPr>
          <p:cNvSpPr>
            <a:spLocks noGrp="1"/>
          </p:cNvSpPr>
          <p:nvPr>
            <p:ph type="title"/>
          </p:nvPr>
        </p:nvSpPr>
        <p:spPr>
          <a:xfrm>
            <a:off x="4116391" y="441325"/>
            <a:ext cx="7632700" cy="1223964"/>
          </a:xfrm>
        </p:spPr>
        <p:txBody>
          <a:bodyPr anchor="t">
            <a:normAutofit/>
          </a:bodyPr>
          <a:lstStyle/>
          <a:p>
            <a:r>
              <a:rPr lang="en-GB" noProof="0" dirty="0"/>
              <a:t>Results </a:t>
            </a:r>
            <a:endParaRPr lang="en-GB" dirty="0"/>
          </a:p>
        </p:txBody>
      </p:sp>
    </p:spTree>
    <p:extLst>
      <p:ext uri="{BB962C8B-B14F-4D97-AF65-F5344CB8AC3E}">
        <p14:creationId xmlns:p14="http://schemas.microsoft.com/office/powerpoint/2010/main" val="3774489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010A4E-4F36-9D4C-97C5-9AF4FEF49D21}"/>
              </a:ext>
            </a:extLst>
          </p:cNvPr>
          <p:cNvSpPr>
            <a:spLocks noGrp="1"/>
          </p:cNvSpPr>
          <p:nvPr>
            <p:ph sz="quarter" idx="13"/>
          </p:nvPr>
        </p:nvSpPr>
        <p:spPr>
          <a:xfrm>
            <a:off x="442913" y="1392865"/>
            <a:ext cx="11178473" cy="4807913"/>
          </a:xfrm>
        </p:spPr>
        <p:txBody>
          <a:bodyPr>
            <a:normAutofit/>
          </a:bodyPr>
          <a:lstStyle/>
          <a:p>
            <a:pPr marL="342900" indent="-342900">
              <a:buFont typeface="Arial" panose="020B0604020202020204" pitchFamily="34" charset="0"/>
              <a:buChar char="•"/>
            </a:pPr>
            <a:r>
              <a:rPr lang="en-US" sz="2800" dirty="0"/>
              <a:t>These findings highlight the urgent need for resilient health systems in low- and middle-income countries to sustain HIV control efforts amidst pandemic-related disruptions.</a:t>
            </a:r>
          </a:p>
          <a:p>
            <a:endParaRPr lang="en-US" sz="2800" dirty="0"/>
          </a:p>
          <a:p>
            <a:pPr marL="1143000" lvl="1" indent="-457200">
              <a:buFont typeface="Wingdings" panose="05000000000000000000" pitchFamily="2" charset="2"/>
              <a:buChar char="v"/>
            </a:pPr>
            <a:r>
              <a:rPr lang="en-US" sz="2400" dirty="0"/>
              <a:t> Best practices for ensuring the uninterrupted delivery of services should be adapted to various contexts during both regular times and the emergencies.</a:t>
            </a:r>
          </a:p>
          <a:p>
            <a:pPr marL="1143000" lvl="1" indent="-457200">
              <a:buFont typeface="Wingdings" panose="05000000000000000000" pitchFamily="2" charset="2"/>
              <a:buChar char="v"/>
            </a:pPr>
            <a:endParaRPr lang="en-US" sz="2400" dirty="0"/>
          </a:p>
          <a:p>
            <a:pPr marL="1143000" lvl="1" indent="-457200">
              <a:buFont typeface="Wingdings" panose="05000000000000000000" pitchFamily="2" charset="2"/>
              <a:buChar char="v"/>
            </a:pPr>
            <a:r>
              <a:rPr lang="en-US" sz="2400" dirty="0"/>
              <a:t>Assess the perspectives of the community and health workers to identify effective measures for such situations and prepare guidelines and response mechanisms.</a:t>
            </a:r>
          </a:p>
        </p:txBody>
      </p:sp>
      <p:sp>
        <p:nvSpPr>
          <p:cNvPr id="3" name="Title 2">
            <a:extLst>
              <a:ext uri="{FF2B5EF4-FFF2-40B4-BE49-F238E27FC236}">
                <a16:creationId xmlns:a16="http://schemas.microsoft.com/office/drawing/2014/main" id="{CE660349-8FF3-774D-99B5-E2BC07158C39}"/>
              </a:ext>
            </a:extLst>
          </p:cNvPr>
          <p:cNvSpPr>
            <a:spLocks noGrp="1"/>
          </p:cNvSpPr>
          <p:nvPr>
            <p:ph type="title"/>
          </p:nvPr>
        </p:nvSpPr>
        <p:spPr>
          <a:xfrm>
            <a:off x="442913" y="441325"/>
            <a:ext cx="8891918" cy="802684"/>
          </a:xfrm>
        </p:spPr>
        <p:txBody>
          <a:bodyPr>
            <a:normAutofit/>
          </a:bodyPr>
          <a:lstStyle/>
          <a:p>
            <a:r>
              <a:rPr lang="en-GB" noProof="0" dirty="0"/>
              <a:t>Conclusions </a:t>
            </a:r>
          </a:p>
        </p:txBody>
      </p:sp>
    </p:spTree>
    <p:extLst>
      <p:ext uri="{BB962C8B-B14F-4D97-AF65-F5344CB8AC3E}">
        <p14:creationId xmlns:p14="http://schemas.microsoft.com/office/powerpoint/2010/main" val="3468738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4A9785-5714-F747-B084-91CE0A734F24}"/>
              </a:ext>
            </a:extLst>
          </p:cNvPr>
          <p:cNvSpPr>
            <a:spLocks noGrp="1"/>
          </p:cNvSpPr>
          <p:nvPr>
            <p:ph sz="quarter" idx="13"/>
          </p:nvPr>
        </p:nvSpPr>
        <p:spPr>
          <a:xfrm>
            <a:off x="242811" y="1665289"/>
            <a:ext cx="5107282" cy="4103686"/>
          </a:xfrm>
        </p:spPr>
        <p:txBody>
          <a:bodyPr>
            <a:normAutofit lnSpcReduction="10000"/>
          </a:bodyPr>
          <a:lstStyle/>
          <a:p>
            <a:pPr algn="ctr"/>
            <a:r>
              <a:rPr lang="en-US" sz="2400" noProof="0" dirty="0"/>
              <a:t>We would like to thank the health workers, community representatives, and local authorities for ensuring the continuous delivery of various services, such as the uninterrupted supply of ARVs to the homes of PLHIV, during the pandemic period. </a:t>
            </a:r>
          </a:p>
          <a:p>
            <a:pPr algn="ctr"/>
            <a:r>
              <a:rPr lang="en-US" sz="2400" noProof="0" dirty="0"/>
              <a:t>This is just one example of the many efforts made.</a:t>
            </a:r>
            <a:endParaRPr lang="en-GB" sz="2400" noProof="0" dirty="0"/>
          </a:p>
        </p:txBody>
      </p:sp>
      <p:pic>
        <p:nvPicPr>
          <p:cNvPr id="8" name="Picture Placeholder 7" descr="A person and person riding a motorcycle with a box on their back&#10;&#10;Description automatically generated">
            <a:extLst>
              <a:ext uri="{FF2B5EF4-FFF2-40B4-BE49-F238E27FC236}">
                <a16:creationId xmlns:a16="http://schemas.microsoft.com/office/drawing/2014/main" id="{F52865AF-0119-FE2B-7F19-538C150222B7}"/>
              </a:ext>
            </a:extLst>
          </p:cNvPr>
          <p:cNvPicPr>
            <a:picLocks noGrp="1" noChangeAspect="1"/>
          </p:cNvPicPr>
          <p:nvPr>
            <p:ph sz="quarter" idx="14"/>
          </p:nvPr>
        </p:nvPicPr>
        <p:blipFill>
          <a:blip r:embed="rId2"/>
          <a:stretch>
            <a:fillRect/>
          </a:stretch>
        </p:blipFill>
        <p:spPr>
          <a:xfrm>
            <a:off x="5550251" y="1665287"/>
            <a:ext cx="3016209" cy="4103687"/>
          </a:xfrm>
          <a:noFill/>
        </p:spPr>
      </p:pic>
      <p:sp>
        <p:nvSpPr>
          <p:cNvPr id="3" name="Title 2">
            <a:extLst>
              <a:ext uri="{FF2B5EF4-FFF2-40B4-BE49-F238E27FC236}">
                <a16:creationId xmlns:a16="http://schemas.microsoft.com/office/drawing/2014/main" id="{E02C8569-D4EF-EE4A-9FD3-DBFF555C0B90}"/>
              </a:ext>
            </a:extLst>
          </p:cNvPr>
          <p:cNvSpPr>
            <a:spLocks noGrp="1"/>
          </p:cNvSpPr>
          <p:nvPr>
            <p:ph type="title"/>
          </p:nvPr>
        </p:nvSpPr>
        <p:spPr>
          <a:xfrm>
            <a:off x="4116391" y="441325"/>
            <a:ext cx="7632700" cy="1223964"/>
          </a:xfrm>
        </p:spPr>
        <p:txBody>
          <a:bodyPr anchor="t">
            <a:normAutofit/>
          </a:bodyPr>
          <a:lstStyle/>
          <a:p>
            <a:r>
              <a:rPr lang="en-GB" noProof="0" dirty="0"/>
              <a:t>Acknowledgements</a:t>
            </a:r>
          </a:p>
        </p:txBody>
      </p:sp>
      <p:pic>
        <p:nvPicPr>
          <p:cNvPr id="10" name="Picture 9" descr="A group of pink bags on a table&#10;&#10;Description automatically generated">
            <a:extLst>
              <a:ext uri="{FF2B5EF4-FFF2-40B4-BE49-F238E27FC236}">
                <a16:creationId xmlns:a16="http://schemas.microsoft.com/office/drawing/2014/main" id="{CFD8B12C-5CCC-4773-5E12-873EB8095F9C}"/>
              </a:ext>
            </a:extLst>
          </p:cNvPr>
          <p:cNvPicPr>
            <a:picLocks noChangeAspect="1"/>
          </p:cNvPicPr>
          <p:nvPr/>
        </p:nvPicPr>
        <p:blipFill rotWithShape="1">
          <a:blip r:embed="rId3"/>
          <a:srcRect l="2492" t="8992" r="5048"/>
          <a:stretch/>
        </p:blipFill>
        <p:spPr>
          <a:xfrm>
            <a:off x="8741439" y="1665289"/>
            <a:ext cx="3269916" cy="4103686"/>
          </a:xfrm>
          <a:prstGeom prst="rect">
            <a:avLst/>
          </a:prstGeom>
        </p:spPr>
      </p:pic>
    </p:spTree>
    <p:extLst>
      <p:ext uri="{BB962C8B-B14F-4D97-AF65-F5344CB8AC3E}">
        <p14:creationId xmlns:p14="http://schemas.microsoft.com/office/powerpoint/2010/main" val="2969959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mountain range with stars in the sky&#10;&#10;Description automatically generated">
            <a:extLst>
              <a:ext uri="{FF2B5EF4-FFF2-40B4-BE49-F238E27FC236}">
                <a16:creationId xmlns:a16="http://schemas.microsoft.com/office/drawing/2014/main" id="{288ACC96-3B67-2071-7C56-630E133BEB4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7787"/>
          <a:stretch/>
        </p:blipFill>
        <p:spPr>
          <a:xfrm>
            <a:off x="20" y="10"/>
            <a:ext cx="12191980" cy="6857990"/>
          </a:xfrm>
          <a:prstGeom prst="rect">
            <a:avLst/>
          </a:prstGeom>
        </p:spPr>
      </p:pic>
      <p:sp>
        <p:nvSpPr>
          <p:cNvPr id="2" name="Title 1">
            <a:extLst>
              <a:ext uri="{FF2B5EF4-FFF2-40B4-BE49-F238E27FC236}">
                <a16:creationId xmlns:a16="http://schemas.microsoft.com/office/drawing/2014/main" id="{D898BB7F-615A-F721-A219-C18E4C63AD02}"/>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bg1"/>
                </a:solidFill>
              </a:rPr>
              <a:t>Thank You</a:t>
            </a:r>
          </a:p>
        </p:txBody>
      </p:sp>
    </p:spTree>
    <p:extLst>
      <p:ext uri="{BB962C8B-B14F-4D97-AF65-F5344CB8AC3E}">
        <p14:creationId xmlns:p14="http://schemas.microsoft.com/office/powerpoint/2010/main" val="4234383116"/>
      </p:ext>
    </p:extLst>
  </p:cSld>
  <p:clrMapOvr>
    <a:masterClrMapping/>
  </p:clrMapOvr>
</p:sld>
</file>

<file path=ppt/theme/theme1.xml><?xml version="1.0" encoding="utf-8"?>
<a:theme xmlns:a="http://schemas.openxmlformats.org/drawingml/2006/main" name="IAS2023">
  <a:themeElements>
    <a:clrScheme name="AIDS 2024">
      <a:dk1>
        <a:srgbClr val="000000"/>
      </a:dk1>
      <a:lt1>
        <a:srgbClr val="FFFFFF"/>
      </a:lt1>
      <a:dk2>
        <a:srgbClr val="E0001B"/>
      </a:dk2>
      <a:lt2>
        <a:srgbClr val="FFFFFF"/>
      </a:lt2>
      <a:accent1>
        <a:srgbClr val="2C90CF"/>
      </a:accent1>
      <a:accent2>
        <a:srgbClr val="F9B300"/>
      </a:accent2>
      <a:accent3>
        <a:srgbClr val="E0001B"/>
      </a:accent3>
      <a:accent4>
        <a:srgbClr val="8A3FFC"/>
      </a:accent4>
      <a:accent5>
        <a:srgbClr val="08BDBA"/>
      </a:accent5>
      <a:accent6>
        <a:srgbClr val="FF8D00"/>
      </a:accent6>
      <a:hlink>
        <a:srgbClr val="E0001B"/>
      </a:hlink>
      <a:folHlink>
        <a:srgbClr val="E0001B"/>
      </a:folHlink>
    </a:clrScheme>
    <a:fontScheme name="IAS Verdana">
      <a:majorFont>
        <a:latin typeface="Verdana Bold"/>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wrap="square" lIns="288000" tIns="288000" rIns="288000" bIns="288000" rtlCol="0" anchor="t"/>
      <a:lstStyle>
        <a:defPPr algn="l">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IDS-2024-Speaker-Oral-Abstract-template_Verdana.pptx" id="{D9B97BF0-DB50-F745-BF0F-0D1A065B25FE}" vid="{B43CC7F5-5CDE-164C-97FD-C0B942123F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AIDS-2024-Speaker-Oral-Abstract-template_Verdana</Template>
  <TotalTime>217</TotalTime>
  <Words>784</Words>
  <Application>Microsoft Office PowerPoint</Application>
  <PresentationFormat>Widescreen</PresentationFormat>
  <Paragraphs>75</Paragraphs>
  <Slides>9</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Avenir Next</vt:lpstr>
      <vt:lpstr>Calibri</vt:lpstr>
      <vt:lpstr>Courier New</vt:lpstr>
      <vt:lpstr>IAS Ribbon Sans Bold</vt:lpstr>
      <vt:lpstr>IAS Ribbon Sans Regular</vt:lpstr>
      <vt:lpstr>Verdana</vt:lpstr>
      <vt:lpstr>Verdana Bold</vt:lpstr>
      <vt:lpstr>Wingdings</vt:lpstr>
      <vt:lpstr>IAS2023</vt:lpstr>
      <vt:lpstr>Assessing the Disruption of HIV Testing and Treatment in Nepal During the COVID-19 Pandemic: An Interrupted Time Series Analysis   </vt:lpstr>
      <vt:lpstr>Summary</vt:lpstr>
      <vt:lpstr>Nepal Overview</vt:lpstr>
      <vt:lpstr>Background </vt:lpstr>
      <vt:lpstr>Methods </vt:lpstr>
      <vt:lpstr>Results </vt:lpstr>
      <vt:lpstr>Conclusions </vt:lpstr>
      <vt:lpstr>Acknowledgements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the Disruption of HIV Testing and Treatment in Nepal During the COVID-19 Pandemic: An Interrupted Time Series Analysis   </dc:title>
  <dc:creator>Keshab Deuba</dc:creator>
  <cp:lastModifiedBy>Preview 6 Rack 2</cp:lastModifiedBy>
  <cp:revision>29</cp:revision>
  <dcterms:created xsi:type="dcterms:W3CDTF">2024-07-23T08:11:17Z</dcterms:created>
  <dcterms:modified xsi:type="dcterms:W3CDTF">2024-07-24T07:38:25Z</dcterms:modified>
</cp:coreProperties>
</file>