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1"/>
  </p:sldMasterIdLst>
  <p:notesMasterIdLst>
    <p:notesMasterId r:id="rId13"/>
  </p:notesMasterIdLst>
  <p:sldIdLst>
    <p:sldId id="266" r:id="rId2"/>
    <p:sldId id="273" r:id="rId3"/>
    <p:sldId id="278" r:id="rId4"/>
    <p:sldId id="258" r:id="rId5"/>
    <p:sldId id="277" r:id="rId6"/>
    <p:sldId id="262" r:id="rId7"/>
    <p:sldId id="272" r:id="rId8"/>
    <p:sldId id="276" r:id="rId9"/>
    <p:sldId id="269" r:id="rId10"/>
    <p:sldId id="27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900"/>
    <a:srgbClr val="C59B03"/>
    <a:srgbClr val="2C9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dk1"/>
                </a:solidFill>
                <a:latin typeface="Calisto MT" panose="02040603050505030304" pitchFamily="18" charset="0"/>
                <a:ea typeface="+mn-ea"/>
                <a:cs typeface="+mn-cs"/>
              </a:defRPr>
            </a:pPr>
            <a:r>
              <a:rPr lang="en-GB"/>
              <a:t>Number of MSM &amp; TG recieving services in Kilifi County 2023-2024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dk1"/>
              </a:solidFill>
              <a:latin typeface="Calisto MT" panose="020406030505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Clinical visits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Sheet1!$C$3:$R$3</c:f>
              <c:numCache>
                <c:formatCode>mmm\-yy</c:formatCode>
                <c:ptCount val="1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</c:numCache>
            </c:numRef>
          </c:cat>
          <c:val>
            <c:numRef>
              <c:f>Sheet1!$C$4:$R$4</c:f>
              <c:numCache>
                <c:formatCode>General</c:formatCode>
                <c:ptCount val="16"/>
                <c:pt idx="0">
                  <c:v>374</c:v>
                </c:pt>
                <c:pt idx="1">
                  <c:v>312</c:v>
                </c:pt>
                <c:pt idx="2">
                  <c:v>100</c:v>
                </c:pt>
                <c:pt idx="3">
                  <c:v>119</c:v>
                </c:pt>
                <c:pt idx="4">
                  <c:v>130</c:v>
                </c:pt>
                <c:pt idx="5">
                  <c:v>236</c:v>
                </c:pt>
                <c:pt idx="6">
                  <c:v>250</c:v>
                </c:pt>
                <c:pt idx="7">
                  <c:v>282</c:v>
                </c:pt>
                <c:pt idx="8">
                  <c:v>125</c:v>
                </c:pt>
                <c:pt idx="9">
                  <c:v>169</c:v>
                </c:pt>
                <c:pt idx="10">
                  <c:v>449</c:v>
                </c:pt>
                <c:pt idx="11">
                  <c:v>270</c:v>
                </c:pt>
                <c:pt idx="12">
                  <c:v>537</c:v>
                </c:pt>
                <c:pt idx="13">
                  <c:v>290</c:v>
                </c:pt>
                <c:pt idx="14">
                  <c:v>339</c:v>
                </c:pt>
                <c:pt idx="15">
                  <c:v>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39-439D-895A-5AC4642034B0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HTS_Tested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Sheet1!$C$3:$R$3</c:f>
              <c:numCache>
                <c:formatCode>mmm\-yy</c:formatCode>
                <c:ptCount val="1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</c:numCache>
            </c:numRef>
          </c:cat>
          <c:val>
            <c:numRef>
              <c:f>Sheet1!$C$5:$R$5</c:f>
              <c:numCache>
                <c:formatCode>General</c:formatCode>
                <c:ptCount val="16"/>
                <c:pt idx="0">
                  <c:v>140</c:v>
                </c:pt>
                <c:pt idx="1">
                  <c:v>226</c:v>
                </c:pt>
                <c:pt idx="2">
                  <c:v>80</c:v>
                </c:pt>
                <c:pt idx="3">
                  <c:v>119</c:v>
                </c:pt>
                <c:pt idx="4">
                  <c:v>101</c:v>
                </c:pt>
                <c:pt idx="5">
                  <c:v>193</c:v>
                </c:pt>
                <c:pt idx="6">
                  <c:v>227</c:v>
                </c:pt>
                <c:pt idx="7">
                  <c:v>192</c:v>
                </c:pt>
                <c:pt idx="8">
                  <c:v>82</c:v>
                </c:pt>
                <c:pt idx="9">
                  <c:v>99</c:v>
                </c:pt>
                <c:pt idx="10">
                  <c:v>356</c:v>
                </c:pt>
                <c:pt idx="11">
                  <c:v>254</c:v>
                </c:pt>
                <c:pt idx="12">
                  <c:v>470</c:v>
                </c:pt>
                <c:pt idx="13">
                  <c:v>239</c:v>
                </c:pt>
                <c:pt idx="14">
                  <c:v>243</c:v>
                </c:pt>
                <c:pt idx="15">
                  <c:v>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39-439D-895A-5AC464203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114715183"/>
        <c:axId val="2114700303"/>
      </c:lineChart>
      <c:dateAx>
        <c:axId val="211471518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Calisto MT" panose="02040603050505030304" pitchFamily="18" charset="0"/>
                <a:ea typeface="+mn-ea"/>
                <a:cs typeface="+mn-cs"/>
              </a:defRPr>
            </a:pPr>
            <a:endParaRPr lang="en-US"/>
          </a:p>
        </c:txPr>
        <c:crossAx val="2114700303"/>
        <c:crosses val="autoZero"/>
        <c:auto val="1"/>
        <c:lblOffset val="100"/>
        <c:baseTimeUnit val="months"/>
      </c:dateAx>
      <c:valAx>
        <c:axId val="211470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Calisto MT" panose="02040603050505030304" pitchFamily="18" charset="0"/>
                    <a:ea typeface="+mn-ea"/>
                    <a:cs typeface="+mn-cs"/>
                  </a:defRPr>
                </a:pPr>
                <a:r>
                  <a:rPr lang="en-GB"/>
                  <a:t>Number of KPs receiving services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Calisto MT" panose="02040603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Calisto MT" panose="02040603050505030304" pitchFamily="18" charset="0"/>
                <a:ea typeface="+mn-ea"/>
                <a:cs typeface="+mn-cs"/>
              </a:defRPr>
            </a:pPr>
            <a:endParaRPr lang="en-US"/>
          </a:p>
        </c:txPr>
        <c:crossAx val="2114715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Calisto MT" panose="020406030505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3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Calisto MT" panose="02040603050505030304" pitchFamily="18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Violence cases responded to by the Kilifi VRT team 2022-2023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'21 HIV Testing KEY POPULATIONS'!$N$52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'21 HIV Testing KEY POPULATIONS'!$O$51:$V$51</c:f>
              <c:strCache>
                <c:ptCount val="8"/>
                <c:pt idx="0">
                  <c:v>Q1 2022</c:v>
                </c:pt>
                <c:pt idx="1">
                  <c:v>Q2 2022</c:v>
                </c:pt>
                <c:pt idx="2">
                  <c:v>Q3 2022</c:v>
                </c:pt>
                <c:pt idx="3">
                  <c:v>Q4 2022</c:v>
                </c:pt>
                <c:pt idx="4">
                  <c:v>Q1 2023</c:v>
                </c:pt>
                <c:pt idx="5">
                  <c:v>Q2 2023</c:v>
                </c:pt>
                <c:pt idx="6">
                  <c:v>Q3 2023</c:v>
                </c:pt>
                <c:pt idx="7">
                  <c:v>Q4 2023</c:v>
                </c:pt>
              </c:strCache>
            </c:strRef>
          </c:cat>
          <c:val>
            <c:numRef>
              <c:f>'21 HIV Testing KEY POPULATIONS'!$O$52:$V$52</c:f>
              <c:numCache>
                <c:formatCode>0</c:formatCode>
                <c:ptCount val="8"/>
                <c:pt idx="0" formatCode="General">
                  <c:v>8</c:v>
                </c:pt>
                <c:pt idx="1">
                  <c:v>3</c:v>
                </c:pt>
                <c:pt idx="2" formatCode="General">
                  <c:v>40</c:v>
                </c:pt>
                <c:pt idx="3" formatCode="General">
                  <c:v>28</c:v>
                </c:pt>
                <c:pt idx="4" formatCode="General">
                  <c:v>105</c:v>
                </c:pt>
                <c:pt idx="5">
                  <c:v>106</c:v>
                </c:pt>
                <c:pt idx="6" formatCode="General">
                  <c:v>64</c:v>
                </c:pt>
                <c:pt idx="7" formatCode="General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C-4C56-99B1-F40BDBFBA0D4}"/>
            </c:ext>
          </c:extLst>
        </c:ser>
        <c:ser>
          <c:idx val="1"/>
          <c:order val="1"/>
          <c:tx>
            <c:strRef>
              <c:f>'21 HIV Testing KEY POPULATIONS'!$N$53</c:f>
              <c:strCache>
                <c:ptCount val="1"/>
                <c:pt idx="0">
                  <c:v>TG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 HIV Testing KEY POPULATIONS'!$O$51:$V$51</c:f>
              <c:strCache>
                <c:ptCount val="8"/>
                <c:pt idx="0">
                  <c:v>Q1 2022</c:v>
                </c:pt>
                <c:pt idx="1">
                  <c:v>Q2 2022</c:v>
                </c:pt>
                <c:pt idx="2">
                  <c:v>Q3 2022</c:v>
                </c:pt>
                <c:pt idx="3">
                  <c:v>Q4 2022</c:v>
                </c:pt>
                <c:pt idx="4">
                  <c:v>Q1 2023</c:v>
                </c:pt>
                <c:pt idx="5">
                  <c:v>Q2 2023</c:v>
                </c:pt>
                <c:pt idx="6">
                  <c:v>Q3 2023</c:v>
                </c:pt>
                <c:pt idx="7">
                  <c:v>Q4 2023</c:v>
                </c:pt>
              </c:strCache>
            </c:strRef>
          </c:cat>
          <c:val>
            <c:numRef>
              <c:f>'21 HIV Testing KEY POPULATIONS'!$O$53:$V$53</c:f>
              <c:numCache>
                <c:formatCode>0</c:formatCode>
                <c:ptCount val="8"/>
                <c:pt idx="0" formatCode="General">
                  <c:v>11</c:v>
                </c:pt>
                <c:pt idx="1">
                  <c:v>3</c:v>
                </c:pt>
                <c:pt idx="2" formatCode="General">
                  <c:v>7</c:v>
                </c:pt>
                <c:pt idx="3" formatCode="General">
                  <c:v>4</c:v>
                </c:pt>
                <c:pt idx="4" formatCode="General">
                  <c:v>55</c:v>
                </c:pt>
                <c:pt idx="5">
                  <c:v>21</c:v>
                </c:pt>
                <c:pt idx="6" formatCode="General">
                  <c:v>17</c:v>
                </c:pt>
                <c:pt idx="7" formatCode="General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C-4C56-99B1-F40BDBFBA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6899775"/>
        <c:axId val="96899295"/>
      </c:barChart>
      <c:lineChart>
        <c:grouping val="standard"/>
        <c:varyColors val="0"/>
        <c:ser>
          <c:idx val="2"/>
          <c:order val="2"/>
          <c:tx>
            <c:strRef>
              <c:f>'21 HIV Testing KEY POPULATIONS'!$N$54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'21 HIV Testing KEY POPULATIONS'!$O$51:$V$51</c:f>
              <c:strCache>
                <c:ptCount val="8"/>
                <c:pt idx="0">
                  <c:v>Q1 2022</c:v>
                </c:pt>
                <c:pt idx="1">
                  <c:v>Q2 2022</c:v>
                </c:pt>
                <c:pt idx="2">
                  <c:v>Q3 2022</c:v>
                </c:pt>
                <c:pt idx="3">
                  <c:v>Q4 2022</c:v>
                </c:pt>
                <c:pt idx="4">
                  <c:v>Q1 2023</c:v>
                </c:pt>
                <c:pt idx="5">
                  <c:v>Q2 2023</c:v>
                </c:pt>
                <c:pt idx="6">
                  <c:v>Q3 2023</c:v>
                </c:pt>
                <c:pt idx="7">
                  <c:v>Q4 2023</c:v>
                </c:pt>
              </c:strCache>
            </c:strRef>
          </c:cat>
          <c:val>
            <c:numRef>
              <c:f>'21 HIV Testing KEY POPULATIONS'!$O$54:$V$54</c:f>
              <c:numCache>
                <c:formatCode>General</c:formatCode>
                <c:ptCount val="8"/>
                <c:pt idx="0">
                  <c:v>19</c:v>
                </c:pt>
                <c:pt idx="1">
                  <c:v>6</c:v>
                </c:pt>
                <c:pt idx="2">
                  <c:v>47</c:v>
                </c:pt>
                <c:pt idx="3">
                  <c:v>32</c:v>
                </c:pt>
                <c:pt idx="4">
                  <c:v>160</c:v>
                </c:pt>
                <c:pt idx="5">
                  <c:v>127</c:v>
                </c:pt>
                <c:pt idx="6">
                  <c:v>81</c:v>
                </c:pt>
                <c:pt idx="7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C-4C56-99B1-F40BDBFBA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99775"/>
        <c:axId val="96899295"/>
      </c:lineChart>
      <c:catAx>
        <c:axId val="9689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99295"/>
        <c:crosses val="autoZero"/>
        <c:auto val="1"/>
        <c:lblAlgn val="ctr"/>
        <c:lblOffset val="100"/>
        <c:noMultiLvlLbl val="0"/>
      </c:catAx>
      <c:valAx>
        <c:axId val="9689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99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8372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58000"/>
            <a:ext cx="7632704" cy="405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1800"/>
            </a:lvl1pPr>
          </a:lstStyle>
          <a:p>
            <a:r>
              <a:rPr lang="en-GB" noProof="0" dirty="0">
                <a:solidFill>
                  <a:srgbClr val="2C90CF"/>
                </a:solidFill>
              </a:rPr>
              <a:t>Question1?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Question2?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Question3?</a:t>
            </a:r>
            <a:endParaRPr lang="en-GB" dirty="0"/>
          </a:p>
          <a:p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</a:p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561975"/>
            <a:ext cx="7632700" cy="110331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425BB-4AFC-0A7F-D69B-AFD558616BAD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C4D40-64AF-619A-26D2-BCFCF400D637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95435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90" r:id="rId3"/>
    <p:sldLayoutId id="2147483694" r:id="rId4"/>
    <p:sldLayoutId id="2147483691" r:id="rId5"/>
    <p:sldLayoutId id="2147483665" r:id="rId6"/>
    <p:sldLayoutId id="2147483667" r:id="rId7"/>
    <p:sldLayoutId id="2147483698" r:id="rId8"/>
    <p:sldLayoutId id="2147483699" r:id="rId9"/>
    <p:sldLayoutId id="2147483700" r:id="rId10"/>
    <p:sldLayoutId id="2147483686" r:id="rId11"/>
    <p:sldLayoutId id="2147483696" r:id="rId12"/>
    <p:sldLayoutId id="2147483697" r:id="rId13"/>
    <p:sldLayoutId id="2147483674" r:id="rId14"/>
    <p:sldLayoutId id="214748370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0.jp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529" y="1729440"/>
            <a:ext cx="7655062" cy="2613759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A8900"/>
                </a:solidFill>
              </a:rPr>
              <a:t>Scaling Up and Drafting of Risk Mitigation Strategies for Key Population Programs in The Context of Complex and Changing Legal, Social &amp; Political Environment in Kenya</a:t>
            </a:r>
            <a:endParaRPr lang="en-GB" sz="3600" dirty="0">
              <a:solidFill>
                <a:srgbClr val="FA89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OAF11 The HIV response in the context of political instability and emergencies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GB" dirty="0"/>
              <a:t>Authors: Robert N Josphine</a:t>
            </a:r>
            <a:r>
              <a:rPr lang="en-GB" baseline="30000" dirty="0"/>
              <a:t>1,2,</a:t>
            </a:r>
            <a:r>
              <a:rPr lang="en-GB" dirty="0"/>
              <a:t> Martin Jamal Kyana</a:t>
            </a:r>
            <a:r>
              <a:rPr lang="en-GB" baseline="30000" dirty="0"/>
              <a:t>3, </a:t>
            </a:r>
            <a:r>
              <a:rPr lang="en-GB" dirty="0"/>
              <a:t>Ezekiel Amenya</a:t>
            </a:r>
            <a:r>
              <a:rPr lang="en-GB" baseline="30000" dirty="0"/>
              <a:t>4</a:t>
            </a:r>
          </a:p>
          <a:p>
            <a:r>
              <a:rPr lang="en-GB" sz="800" dirty="0"/>
              <a:t>Affiliation: 1Community Health Advocacy and Learning Initiative, Public Health Consultant, Kilifi, Kenya, 2USAID </a:t>
            </a:r>
            <a:r>
              <a:rPr lang="en-GB" sz="800" dirty="0" err="1"/>
              <a:t>Stawisha</a:t>
            </a:r>
            <a:r>
              <a:rPr lang="en-GB" sz="800" dirty="0"/>
              <a:t> Pwani, LVCT Health, Prevention and Key Population Program, Kilifi, Kenya, 3HIV &amp; AIDS People's Alliance of Kenya, Mombasa, Kenya, 4 WACHA Health, Programmes, Mombasa, Kenya.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3ACD6-4633-9353-FD23-90166CF4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7344" cy="2424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84076-4920-1B38-13C0-2202DEF875A4}"/>
              </a:ext>
            </a:extLst>
          </p:cNvPr>
          <p:cNvSpPr txBox="1"/>
          <p:nvPr/>
        </p:nvSpPr>
        <p:spPr>
          <a:xfrm>
            <a:off x="3747753" y="4649273"/>
            <a:ext cx="8023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Robert N. Josphine, DVM, MSc.</a:t>
            </a:r>
          </a:p>
          <a:p>
            <a:pPr algn="ctr"/>
            <a:r>
              <a:rPr lang="en-US" dirty="0"/>
              <a:t>Community Health Officer, USAID </a:t>
            </a:r>
            <a:r>
              <a:rPr lang="en-US" dirty="0" err="1"/>
              <a:t>Stawisha</a:t>
            </a:r>
            <a:r>
              <a:rPr lang="en-US" dirty="0"/>
              <a:t> Pwani – LVCT Health &amp; Team lead, Community Heath Advocacy and Learning Initiative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247BC8-2E0D-EDE1-C360-1373B3ACC5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/>
              <a:t>Our general context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Criminalization of same sex practices &amp; sex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Sustained anti-LGBTIQ rhetoric and emerging legislations </a:t>
            </a:r>
            <a:r>
              <a:rPr lang="en-US" dirty="0">
                <a:sym typeface="Wingdings" panose="05000000000000000000" pitchFamily="2" charset="2"/>
              </a:rPr>
              <a:t> National and county assemblies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Strife stigma and violence from family, communities and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Lack of social and legal protections of sexual and gender minorities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K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1721C7-AFF5-04ED-9447-9E3DEF57A9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US" b="1" dirty="0"/>
              <a:t>Gaps in the mitigation 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Fragmented Crisis Response Mechanism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Legal Resources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Safe Houses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Data and Documentation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Mental Health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Capacity strengthening of community networks and organizations</a:t>
            </a:r>
            <a:endParaRPr lang="en-US" dirty="0"/>
          </a:p>
          <a:p>
            <a:pPr algn="ctr"/>
            <a:endParaRPr lang="en-KE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681640-B741-C751-BC64-8036B386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96" y="441325"/>
            <a:ext cx="9186195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The fight for equality and inclusion is still on……….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78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92260B-991D-5A84-EF94-BDAD18A8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592" y="441325"/>
            <a:ext cx="9366499" cy="7564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Acknowledgement</a:t>
            </a:r>
            <a:br>
              <a:rPr lang="en-KE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K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451C0-DAD1-ED08-7DC4-114F30D5E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09" y="1670938"/>
            <a:ext cx="1591953" cy="1335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5E7C-FC66-5AF8-8CE4-2C412C2F9E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1" t="34248" r="9256" b="32490"/>
          <a:stretch/>
        </p:blipFill>
        <p:spPr>
          <a:xfrm>
            <a:off x="183656" y="5371248"/>
            <a:ext cx="1591954" cy="672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44F39D-FA8C-781E-C6B3-0BD05CE39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905" y="2152640"/>
            <a:ext cx="1591953" cy="1276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756067-3269-DC61-50DA-D06A595F7B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92" b="19366"/>
          <a:stretch/>
        </p:blipFill>
        <p:spPr>
          <a:xfrm>
            <a:off x="100415" y="3701104"/>
            <a:ext cx="1758435" cy="128918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2C0DCDD-3257-2FF8-258B-AC5671C9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50" y="3798147"/>
            <a:ext cx="1758435" cy="7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2B6B18B-882F-7645-26B4-2761C73CC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9014" r="14282" b="34535"/>
          <a:stretch/>
        </p:blipFill>
        <p:spPr bwMode="auto">
          <a:xfrm>
            <a:off x="2311612" y="4899687"/>
            <a:ext cx="1493950" cy="11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4F387D6-AB7E-2650-5E43-FDB9A6487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30" y="2970160"/>
            <a:ext cx="1708386" cy="15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7863A52-96A0-B26C-1AFA-B71B84F90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48" y="4626805"/>
            <a:ext cx="1352131" cy="14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55E16C-909B-1040-226A-95521F871CCC}"/>
              </a:ext>
            </a:extLst>
          </p:cNvPr>
          <p:cNvSpPr txBox="1"/>
          <p:nvPr/>
        </p:nvSpPr>
        <p:spPr>
          <a:xfrm>
            <a:off x="1858850" y="1532586"/>
            <a:ext cx="371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Community-led partners</a:t>
            </a:r>
            <a:endParaRPr lang="en-KE" dirty="0"/>
          </a:p>
        </p:txBody>
      </p:sp>
      <p:pic>
        <p:nvPicPr>
          <p:cNvPr id="14" name="object 21">
            <a:extLst>
              <a:ext uri="{FF2B5EF4-FFF2-40B4-BE49-F238E27FC236}">
                <a16:creationId xmlns:a16="http://schemas.microsoft.com/office/drawing/2014/main" id="{4D1A7E9D-D8ED-4CC6-F144-C8CF53DC3062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75791" y="1913130"/>
            <a:ext cx="1575828" cy="11897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37B68C-3830-7D4D-E6EE-613A98DF7FB1}"/>
              </a:ext>
            </a:extLst>
          </p:cNvPr>
          <p:cNvCxnSpPr/>
          <p:nvPr/>
        </p:nvCxnSpPr>
        <p:spPr>
          <a:xfrm>
            <a:off x="6040616" y="1373884"/>
            <a:ext cx="0" cy="52189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ject 20">
            <a:extLst>
              <a:ext uri="{FF2B5EF4-FFF2-40B4-BE49-F238E27FC236}">
                <a16:creationId xmlns:a16="http://schemas.microsoft.com/office/drawing/2014/main" id="{9E4CCA75-F86F-6679-F17E-E526B2BB0A4A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22922" y="1784104"/>
            <a:ext cx="2129985" cy="1937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8C1A81-3427-103B-B248-7DB71A650D66}"/>
              </a:ext>
            </a:extLst>
          </p:cNvPr>
          <p:cNvSpPr txBox="1"/>
          <p:nvPr/>
        </p:nvSpPr>
        <p:spPr>
          <a:xfrm>
            <a:off x="6321389" y="1197735"/>
            <a:ext cx="434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Funders and implementing partners</a:t>
            </a:r>
            <a:endParaRPr lang="en-K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B78F0E-E802-6294-01C8-132067E3FCC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85" y="3958396"/>
            <a:ext cx="1248140" cy="756410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C7695F9-A653-F99B-E9ED-3C8B97613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13110" r="6410" b="13408"/>
          <a:stretch/>
        </p:blipFill>
        <p:spPr bwMode="auto">
          <a:xfrm>
            <a:off x="6079988" y="3798147"/>
            <a:ext cx="2014387" cy="90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00C2CF-26E9-AA8A-6FA6-F4BCB1C6C27F}"/>
              </a:ext>
            </a:extLst>
          </p:cNvPr>
          <p:cNvCxnSpPr/>
          <p:nvPr/>
        </p:nvCxnSpPr>
        <p:spPr>
          <a:xfrm>
            <a:off x="6096000" y="4899687"/>
            <a:ext cx="59071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>
            <a:extLst>
              <a:ext uri="{FF2B5EF4-FFF2-40B4-BE49-F238E27FC236}">
                <a16:creationId xmlns:a16="http://schemas.microsoft.com/office/drawing/2014/main" id="{D95FA809-38DD-8E11-E97C-C4DB482D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93" y="5500199"/>
            <a:ext cx="1090172" cy="6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A783566B-0913-4B4C-C2C0-A88377065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r="10373"/>
          <a:stretch/>
        </p:blipFill>
        <p:spPr bwMode="auto">
          <a:xfrm>
            <a:off x="7585111" y="5471911"/>
            <a:ext cx="840374" cy="7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9CD00217-49F7-3570-E583-E94A2E36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31" y="5465622"/>
            <a:ext cx="840374" cy="8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4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2BBDC2C-9722-542F-5E24-AA7BEFA75F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4840" y="1273216"/>
            <a:ext cx="7525883" cy="5209812"/>
          </a:xfrm>
        </p:spPr>
        <p:txBody>
          <a:bodyPr>
            <a:noAutofit/>
          </a:bodyPr>
          <a:lstStyle/>
          <a:p>
            <a:r>
              <a:rPr lang="en-GB" sz="1600" noProof="0" dirty="0">
                <a:solidFill>
                  <a:srgbClr val="2C90CF"/>
                </a:solidFill>
                <a:latin typeface="+mj-lt"/>
              </a:rPr>
              <a:t>What is your main question?</a:t>
            </a:r>
            <a:endParaRPr lang="en-GB" sz="1600" dirty="0">
              <a:latin typeface="+mj-lt"/>
            </a:endParaRPr>
          </a:p>
          <a:p>
            <a:r>
              <a:rPr lang="en-US" sz="1600" b="1" dirty="0"/>
              <a:t>How can we effectively scale up and implement risk mitigation strategies for key population programs in hostile and volatile legal and socio-political environments?</a:t>
            </a:r>
            <a:br>
              <a:rPr lang="en-GB" sz="1600" b="1" dirty="0"/>
            </a:br>
            <a:r>
              <a:rPr lang="en-GB" sz="1600" noProof="0" dirty="0">
                <a:solidFill>
                  <a:srgbClr val="2C90CF"/>
                </a:solidFill>
                <a:latin typeface="+mj-lt"/>
              </a:rPr>
              <a:t>What did you find?</a:t>
            </a:r>
            <a:endParaRPr lang="en-GB" sz="1600" dirty="0">
              <a:latin typeface="+mj-lt"/>
            </a:endParaRPr>
          </a:p>
          <a:p>
            <a:pPr marL="971550" lvl="1" indent="-285750">
              <a:spcBef>
                <a:spcPts val="0"/>
              </a:spcBef>
            </a:pPr>
            <a:r>
              <a:rPr lang="en-US" sz="1600" dirty="0"/>
              <a:t>Brutal and sustained violence and anti-LGBTIQ campaign in Kenya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 dirty="0"/>
              <a:t>Proactive community-led response with support by partners for health services but limited advocacy &amp; legal support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 dirty="0"/>
              <a:t>There is a critical need for a comprehensive regional strategy to sustain programs and advocate for the rights of key populations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 dirty="0"/>
              <a:t>This strategy must address legal gaps, violence, evictions, mental health issues, and crisis response.</a:t>
            </a:r>
            <a:endParaRPr lang="en-GB" sz="1600" dirty="0"/>
          </a:p>
          <a:p>
            <a:r>
              <a:rPr lang="en-GB" sz="1600" noProof="0" dirty="0">
                <a:solidFill>
                  <a:srgbClr val="2C90CF"/>
                </a:solidFill>
                <a:latin typeface="+mj-lt"/>
              </a:rPr>
              <a:t>Why is it important?</a:t>
            </a:r>
            <a:endParaRPr lang="en-GB" sz="1600" dirty="0">
              <a:latin typeface="+mj-lt"/>
            </a:endParaRPr>
          </a:p>
          <a:p>
            <a:pPr marL="971550" lvl="1" indent="-285750">
              <a:spcBef>
                <a:spcPts val="0"/>
              </a:spcBef>
            </a:pPr>
            <a:r>
              <a:rPr lang="en-US" sz="1600" dirty="0"/>
              <a:t>Protection of Human Rights and Lives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 dirty="0"/>
              <a:t>Sustainability of Community-Led Initiatives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 dirty="0"/>
              <a:t>Strengthening Community Resilience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 dirty="0"/>
              <a:t>Improving Health Outcomes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74B25A5-088C-2D05-BC66-379846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470213"/>
            <a:ext cx="7632700" cy="581025"/>
          </a:xfrm>
        </p:spPr>
        <p:txBody>
          <a:bodyPr>
            <a:normAutofit/>
          </a:bodyPr>
          <a:lstStyle/>
          <a:p>
            <a:pPr algn="ctr"/>
            <a:r>
              <a:rPr lang="en-GB" sz="3500" dirty="0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493D3-1FD9-83CF-C7D2-34EB333C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482"/>
            <a:ext cx="3755279" cy="2292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4E83F5-3762-4140-B858-54192B6E6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03" y="1459544"/>
            <a:ext cx="2605947" cy="260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69B268-9EFA-CFE4-72AF-96214899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45" y="441325"/>
            <a:ext cx="9521046" cy="1223964"/>
          </a:xfrm>
        </p:spPr>
        <p:txBody>
          <a:bodyPr>
            <a:normAutofit/>
          </a:bodyPr>
          <a:lstStyle/>
          <a:p>
            <a:pPr algn="ctr"/>
            <a:r>
              <a:rPr lang="en-GB" sz="3500" dirty="0"/>
              <a:t>Violence against LGBTIQ persons: The hidden epidemic in Kenya</a:t>
            </a:r>
            <a:endParaRPr lang="en-KE" sz="35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D926B-E75C-61A0-D30E-359392AF05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913" y="2097088"/>
            <a:ext cx="5868986" cy="4103687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Violence against LGBTIQ+ &amp; sex workers is endemic in Kenya and the E.A.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Ranges from exclusion and discrimination, arbitrary arrest to anti-LGBTIQ hate crimes including torture and killing</a:t>
            </a:r>
          </a:p>
          <a:p>
            <a:pPr marL="971550" lvl="1" indent="-285750"/>
            <a:r>
              <a:rPr lang="en-US" dirty="0"/>
              <a:t> SEARCH – 56 % of SGM in Southern and Eastern Africa have experienced violence, 73% for TG &amp; GNC</a:t>
            </a:r>
            <a:r>
              <a:rPr lang="en-US" baseline="30000" dirty="0"/>
              <a:t>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is it prevalent?</a:t>
            </a:r>
          </a:p>
          <a:p>
            <a:pPr marL="971550" lvl="1" indent="-285750"/>
            <a:r>
              <a:rPr lang="en-US" dirty="0"/>
              <a:t>Cis-heteronormative cultural and religious beliefs</a:t>
            </a:r>
          </a:p>
          <a:p>
            <a:pPr marL="971550" lvl="1" indent="-285750"/>
            <a:r>
              <a:rPr lang="en-US" dirty="0"/>
              <a:t>Criminalization and anti-LGBTIQ legislation</a:t>
            </a:r>
          </a:p>
          <a:p>
            <a:pPr marL="1428750" lvl="2" indent="-285750"/>
            <a:r>
              <a:rPr lang="en-US" dirty="0"/>
              <a:t>Penal code section 162, 163 &amp; 165</a:t>
            </a:r>
          </a:p>
          <a:p>
            <a:pPr marL="1428750" lvl="2" indent="-285750"/>
            <a:r>
              <a:rPr lang="en-US" dirty="0"/>
              <a:t>Family protection bill (</a:t>
            </a:r>
            <a:r>
              <a:rPr lang="en-US" dirty="0" err="1"/>
              <a:t>Kaluma</a:t>
            </a:r>
            <a:r>
              <a:rPr lang="en-US" dirty="0"/>
              <a:t> Bill) </a:t>
            </a:r>
          </a:p>
          <a:p>
            <a:pPr marL="1428750" lvl="2" indent="-285750"/>
            <a:r>
              <a:rPr lang="en-US" dirty="0"/>
              <a:t>Lack of explicit legal protections for SGM &amp; SW</a:t>
            </a:r>
          </a:p>
          <a:p>
            <a:pPr marL="971550" lvl="1" indent="-285750"/>
            <a:r>
              <a:rPr lang="en-US" dirty="0"/>
              <a:t>Media fueled stigmatization and discrimination</a:t>
            </a:r>
          </a:p>
          <a:p>
            <a:pPr marL="971550" lvl="1" indent="-285750"/>
            <a:r>
              <a:rPr lang="en-US" dirty="0"/>
              <a:t>Poverty, unemployment and lack of education</a:t>
            </a:r>
          </a:p>
          <a:p>
            <a:pPr marL="971550" lvl="1" indent="-285750"/>
            <a:endParaRPr lang="en-US" dirty="0"/>
          </a:p>
          <a:p>
            <a:pPr marL="971550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2A99D2-F774-3D25-38E5-2E57376F938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2391" r="5216" b="6497"/>
          <a:stretch/>
        </p:blipFill>
        <p:spPr>
          <a:xfrm>
            <a:off x="6311899" y="2097088"/>
            <a:ext cx="5437188" cy="3140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34FE5-8D9E-19C2-346F-3847D128D253}"/>
              </a:ext>
            </a:extLst>
          </p:cNvPr>
          <p:cNvSpPr txBox="1"/>
          <p:nvPr/>
        </p:nvSpPr>
        <p:spPr>
          <a:xfrm>
            <a:off x="10496281" y="5237873"/>
            <a:ext cx="1378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NGLHRC, 2022</a:t>
            </a:r>
            <a:endParaRPr lang="en-KE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BCBD3-6781-B345-620A-74BDCD67E82B}"/>
              </a:ext>
            </a:extLst>
          </p:cNvPr>
          <p:cNvSpPr txBox="1"/>
          <p:nvPr/>
        </p:nvSpPr>
        <p:spPr>
          <a:xfrm>
            <a:off x="6988568" y="6236901"/>
            <a:ext cx="48269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1. Müller, A., </a:t>
            </a:r>
            <a:r>
              <a:rPr lang="en-GB" sz="11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Daskilewicz</a:t>
            </a:r>
            <a:r>
              <a:rPr lang="en-GB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, K., </a:t>
            </a:r>
            <a:r>
              <a:rPr lang="en-GB" sz="11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Kabwe</a:t>
            </a:r>
            <a:r>
              <a:rPr lang="en-GB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, M.L. </a:t>
            </a:r>
            <a:r>
              <a:rPr lang="en-GB" sz="11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et al, </a:t>
            </a:r>
            <a:r>
              <a:rPr lang="en-US" sz="11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BMC Public Health</a:t>
            </a:r>
            <a:r>
              <a:rPr lang="en-US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 </a:t>
            </a:r>
            <a:r>
              <a:rPr lang="en-US" sz="11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21</a:t>
            </a:r>
            <a:r>
              <a:rPr lang="en-US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, 357 (2021)</a:t>
            </a:r>
            <a:endParaRPr lang="en-KE" sz="1100" dirty="0"/>
          </a:p>
        </p:txBody>
      </p:sp>
    </p:spTree>
    <p:extLst>
      <p:ext uri="{BB962C8B-B14F-4D97-AF65-F5344CB8AC3E}">
        <p14:creationId xmlns:p14="http://schemas.microsoft.com/office/powerpoint/2010/main" val="233746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820" y="1526416"/>
            <a:ext cx="7147774" cy="4732716"/>
          </a:xfr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Surge in Violence Against LGBTQ Community:</a:t>
            </a:r>
            <a:endParaRPr lang="en-US" dirty="0"/>
          </a:p>
          <a:p>
            <a:pPr marL="1028700" lvl="1" indent="-342900"/>
            <a:r>
              <a:rPr lang="en-GB" dirty="0"/>
              <a:t>2021- Feb 2023 </a:t>
            </a:r>
            <a:r>
              <a:rPr lang="en-GB" dirty="0">
                <a:sym typeface="Wingdings" panose="05000000000000000000" pitchFamily="2" charset="2"/>
              </a:rPr>
              <a:t> 3 LGBTIQ activists murdered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Regional Anti-Rights Movement &amp; legislations </a:t>
            </a:r>
          </a:p>
          <a:p>
            <a:pPr marL="1028700" lvl="1" indent="-342900"/>
            <a:r>
              <a:rPr lang="en-GB" dirty="0"/>
              <a:t>Anti-homosexuality bills/laws in Uganda, Tanzania &amp; Ghana</a:t>
            </a:r>
          </a:p>
          <a:p>
            <a:pPr marL="1028700" lvl="1" indent="-342900"/>
            <a:r>
              <a:rPr lang="en-GB" dirty="0"/>
              <a:t>Anti-rights conferences by Family Watch, Nairobi Kenya, Feb 2023</a:t>
            </a:r>
          </a:p>
          <a:p>
            <a:pPr marL="1028700" lvl="1" indent="-342900"/>
            <a:r>
              <a:rPr lang="en-US" dirty="0"/>
              <a:t>Family protection bill (</a:t>
            </a:r>
            <a:r>
              <a:rPr lang="en-US" dirty="0" err="1"/>
              <a:t>Kaluma</a:t>
            </a:r>
            <a:r>
              <a:rPr lang="en-US" dirty="0"/>
              <a:t> Bill) – death penalty for aggravated homosexuality &amp; criminalization of promotion of LGBTIQ activities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Supreme court ruling in Kenya – March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Massive online anti-LGBTIQ mobilization </a:t>
            </a:r>
            <a:r>
              <a:rPr lang="en-GB" b="1" dirty="0">
                <a:sym typeface="Wingdings" panose="05000000000000000000" pitchFamily="2" charset="2"/>
              </a:rPr>
              <a:t> WhatsApp groups, </a:t>
            </a:r>
            <a:r>
              <a:rPr lang="en-GB" b="1" dirty="0" err="1">
                <a:sym typeface="Wingdings" panose="05000000000000000000" pitchFamily="2" charset="2"/>
              </a:rPr>
              <a:t>facebook</a:t>
            </a:r>
            <a:r>
              <a:rPr lang="en-GB" b="1" dirty="0">
                <a:sym typeface="Wingdings" panose="05000000000000000000" pitchFamily="2" charset="2"/>
              </a:rPr>
              <a:t>-groups &amp; Twitter threads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Public protests in Nairobi &amp; Mombasa – calling for attacks on LGBTIQ persons &amp; allies</a:t>
            </a:r>
            <a:endParaRPr lang="en-GB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88" y="835198"/>
            <a:ext cx="5437188" cy="565339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2023 Anti-LGBTIQ campaign </a:t>
            </a:r>
            <a:endParaRPr lang="en-GB" sz="36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44271-1CAD-820E-5C99-027AFB358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689" y="2988718"/>
            <a:ext cx="4339250" cy="3811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63EA5-7CD6-4392-AD3F-3844A689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472" y="115559"/>
            <a:ext cx="4099658" cy="28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A4FE51-BFE8-B3EB-2A1B-6DF4181E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874" y="234311"/>
            <a:ext cx="7632700" cy="1223964"/>
          </a:xfrm>
        </p:spPr>
        <p:txBody>
          <a:bodyPr/>
          <a:lstStyle/>
          <a:p>
            <a:r>
              <a:rPr lang="en-US" sz="4400" dirty="0"/>
              <a:t>Immediate impact and response</a:t>
            </a:r>
            <a:endParaRPr lang="en-K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EF87C-D60F-BEEB-B70B-BE3D020037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913" y="1764406"/>
            <a:ext cx="5437187" cy="458487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Increased in cases of anti-LGBTIQ hate crimes – physical &amp; online attacks, evictions, blackmailing and doxing &amp; displacement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Activation of local and national security and violence response plans through the community networks</a:t>
            </a:r>
          </a:p>
          <a:p>
            <a:pPr marL="1143000" lvl="1" indent="-457200"/>
            <a:r>
              <a:rPr lang="en-US" dirty="0"/>
              <a:t>Regional - Coast KP and SOGIE Alliance</a:t>
            </a:r>
          </a:p>
          <a:p>
            <a:pPr marL="1143000" lvl="1" indent="-457200"/>
            <a:r>
              <a:rPr lang="en-US" dirty="0"/>
              <a:t>National – GALCK+ &amp; NGLHRC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Suspension of community </a:t>
            </a:r>
            <a:r>
              <a:rPr lang="en-US" dirty="0" err="1"/>
              <a:t>programmes</a:t>
            </a:r>
            <a:r>
              <a:rPr lang="en-US" dirty="0"/>
              <a:t>, </a:t>
            </a:r>
            <a:r>
              <a:rPr lang="en-US" dirty="0" err="1"/>
              <a:t>centres</a:t>
            </a:r>
            <a:r>
              <a:rPr lang="en-US" dirty="0"/>
              <a:t> and social spaces</a:t>
            </a:r>
          </a:p>
          <a:p>
            <a:pPr marL="971550" lvl="1" indent="-285750"/>
            <a:r>
              <a:rPr lang="en-US" dirty="0"/>
              <a:t>Drop in </a:t>
            </a:r>
            <a:r>
              <a:rPr lang="en-US" dirty="0" err="1"/>
              <a:t>Centres</a:t>
            </a:r>
            <a:r>
              <a:rPr lang="en-US" dirty="0"/>
              <a:t>, clinics and community </a:t>
            </a:r>
            <a:r>
              <a:rPr lang="en-US" dirty="0" err="1"/>
              <a:t>centres</a:t>
            </a:r>
            <a:r>
              <a:rPr lang="en-US" dirty="0"/>
              <a:t> closed for  2- 6 months, some never reopened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Overwhelmed security response and support system</a:t>
            </a:r>
          </a:p>
          <a:p>
            <a:endParaRPr lang="en-K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7BBEB-C4EA-1964-C175-BA645F950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0306"/>
            <a:ext cx="3091852" cy="2205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C74D2-88A3-95AD-D200-C021D95A0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234" y="1051228"/>
            <a:ext cx="2424854" cy="2343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4CF433-C472-A8BE-DBCA-B7D80BFD8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943" y="3542148"/>
            <a:ext cx="2867767" cy="28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0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4F1BBA81-652B-42EB-E7A6-F8133E5B2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57" y="101768"/>
            <a:ext cx="1428212" cy="11979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69" y="229292"/>
            <a:ext cx="8087933" cy="1223964"/>
          </a:xfrm>
        </p:spPr>
        <p:txBody>
          <a:bodyPr>
            <a:normAutofit/>
          </a:bodyPr>
          <a:lstStyle/>
          <a:p>
            <a:pPr algn="ctr"/>
            <a:r>
              <a:rPr lang="en-GB" sz="3600" noProof="0" dirty="0"/>
              <a:t>Towards an effective community response strategy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EB092AB-2574-94B7-4FB3-7752953C27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1" t="2792" b="6493"/>
          <a:stretch/>
        </p:blipFill>
        <p:spPr>
          <a:xfrm>
            <a:off x="458562" y="1667909"/>
            <a:ext cx="7028924" cy="4166483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438954A-1E90-43C0-BFA2-2680F4514596}"/>
              </a:ext>
            </a:extLst>
          </p:cNvPr>
          <p:cNvSpPr txBox="1">
            <a:spLocks/>
          </p:cNvSpPr>
          <p:nvPr/>
        </p:nvSpPr>
        <p:spPr>
          <a:xfrm>
            <a:off x="7734259" y="1665288"/>
            <a:ext cx="3795204" cy="39817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2000" dirty="0"/>
              <a:t>August 2023 – a new wave emerged on WhatsApp</a:t>
            </a:r>
          </a:p>
          <a:p>
            <a:pPr marL="285750" indent="-285750"/>
            <a:r>
              <a:rPr lang="en-GB" sz="2000" dirty="0"/>
              <a:t>Strong push for anti-LGBTIQ legislation</a:t>
            </a:r>
          </a:p>
          <a:p>
            <a:pPr marL="285750" indent="-285750"/>
            <a:r>
              <a:rPr lang="en-GB" sz="2000" dirty="0"/>
              <a:t>Planned National demonstration in 15</a:t>
            </a:r>
            <a:r>
              <a:rPr lang="en-GB" sz="2000" baseline="30000" dirty="0"/>
              <a:t>th </a:t>
            </a:r>
            <a:r>
              <a:rPr lang="en-GB" sz="2000" dirty="0"/>
              <a:t>Sept, 2023</a:t>
            </a:r>
          </a:p>
          <a:p>
            <a:pPr marL="285750" indent="-285750"/>
            <a:r>
              <a:rPr lang="en-GB" sz="2000" dirty="0"/>
              <a:t>Targeted attacks – businesses, homes, social spaces</a:t>
            </a:r>
          </a:p>
          <a:p>
            <a:pPr marL="285750" indent="-285750"/>
            <a:r>
              <a:rPr lang="en-US" sz="2000" dirty="0"/>
              <a:t>L</a:t>
            </a:r>
            <a:r>
              <a:rPr lang="en-GB" sz="2000" dirty="0" err="1"/>
              <a:t>essons</a:t>
            </a:r>
            <a:r>
              <a:rPr lang="en-GB" sz="2000" dirty="0"/>
              <a:t> from COVID-19 </a:t>
            </a:r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96AF1B-F244-74C0-0D34-CDE0EAF3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682" y="205372"/>
            <a:ext cx="9247031" cy="1223964"/>
          </a:xfrm>
        </p:spPr>
        <p:txBody>
          <a:bodyPr>
            <a:noAutofit/>
          </a:bodyPr>
          <a:lstStyle/>
          <a:p>
            <a:pPr algn="ctr"/>
            <a:r>
              <a:rPr lang="en-GB" sz="3500" noProof="0" dirty="0"/>
              <a:t>Collective Action to Protect community welfare and resources</a:t>
            </a:r>
            <a:endParaRPr lang="en-GB" sz="3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D53CE-3CDA-9524-B01E-52C8C9C63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6" t="6435" r="23099"/>
          <a:stretch/>
        </p:blipFill>
        <p:spPr>
          <a:xfrm>
            <a:off x="5615188" y="1429336"/>
            <a:ext cx="6336406" cy="464949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56A01-5CCF-4411-B4D9-D882732E6C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913" y="1429336"/>
            <a:ext cx="4892412" cy="477143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Paralegal &amp; SRT training and support</a:t>
            </a:r>
          </a:p>
          <a:p>
            <a:pPr marL="971550" lvl="1" indent="-285750"/>
            <a:r>
              <a:rPr lang="en-US" dirty="0"/>
              <a:t>Refresher training online</a:t>
            </a:r>
          </a:p>
          <a:p>
            <a:pPr marL="971550" lvl="1" indent="-285750"/>
            <a:r>
              <a:rPr lang="en-US" dirty="0"/>
              <a:t>Mapping and security monitoring</a:t>
            </a:r>
          </a:p>
          <a:p>
            <a:pPr marL="971550" lvl="1" indent="-285750"/>
            <a:r>
              <a:rPr lang="en-US" dirty="0"/>
              <a:t>Daily and weekly Check-ins</a:t>
            </a:r>
          </a:p>
          <a:p>
            <a:pPr marL="971550" lvl="1" indent="-285750"/>
            <a:r>
              <a:rPr lang="en-US" dirty="0"/>
              <a:t>Community sensitization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Emergency Rescue, safe-housings &amp; relocation of displaced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Stakeholder engagements – law enforcement, </a:t>
            </a:r>
            <a:r>
              <a:rPr lang="en-US" dirty="0" err="1"/>
              <a:t>MoH</a:t>
            </a:r>
            <a:r>
              <a:rPr lang="en-US" dirty="0"/>
              <a:t>, judiciary, community leaders &amp; allies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services including mental health</a:t>
            </a:r>
          </a:p>
          <a:p>
            <a:pPr marL="971550" lvl="1" indent="-285750"/>
            <a:r>
              <a:rPr lang="en-US" dirty="0"/>
              <a:t>Virtual consultations</a:t>
            </a:r>
          </a:p>
          <a:p>
            <a:pPr marL="971550" lvl="1" indent="-285750"/>
            <a:r>
              <a:rPr lang="en-US" dirty="0"/>
              <a:t>Peer navigation &amp; community level dispensing</a:t>
            </a:r>
          </a:p>
          <a:p>
            <a:pPr marL="971550" lvl="1" indent="-285750"/>
            <a:r>
              <a:rPr lang="en-US" dirty="0"/>
              <a:t>Strengthening community outreaches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tracking and security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resources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Livelihood protection and post-displacement recovery &amp; support</a:t>
            </a:r>
          </a:p>
        </p:txBody>
      </p:sp>
    </p:spTree>
    <p:extLst>
      <p:ext uri="{BB962C8B-B14F-4D97-AF65-F5344CB8AC3E}">
        <p14:creationId xmlns:p14="http://schemas.microsoft.com/office/powerpoint/2010/main" val="377448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DCA283-41BB-818A-18D9-701EE912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743" y="148554"/>
            <a:ext cx="7740203" cy="1223964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Impact on Program performance – Kilifi county</a:t>
            </a:r>
            <a:endParaRPr lang="en-KE" sz="38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5A2D80D-ADC0-7AE8-F05D-854830EBCFA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12434248"/>
              </p:ext>
            </p:extLst>
          </p:nvPr>
        </p:nvGraphicFramePr>
        <p:xfrm>
          <a:off x="515154" y="1665288"/>
          <a:ext cx="5580847" cy="394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8DB5D2A-B2DE-7006-DA30-87526F563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968543"/>
              </p:ext>
            </p:extLst>
          </p:nvPr>
        </p:nvGraphicFramePr>
        <p:xfrm>
          <a:off x="6299023" y="1665288"/>
          <a:ext cx="5377823" cy="394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9D23F7-D694-4A11-1E07-5E4524BBD2D8}"/>
              </a:ext>
            </a:extLst>
          </p:cNvPr>
          <p:cNvSpPr txBox="1"/>
          <p:nvPr/>
        </p:nvSpPr>
        <p:spPr>
          <a:xfrm>
            <a:off x="9569003" y="6006580"/>
            <a:ext cx="2395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source: KHIS</a:t>
            </a:r>
            <a:endParaRPr lang="en-K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4AC954-300D-4E6B-8B75-B8A34117CA03}"/>
              </a:ext>
            </a:extLst>
          </p:cNvPr>
          <p:cNvSpPr txBox="1"/>
          <p:nvPr/>
        </p:nvSpPr>
        <p:spPr>
          <a:xfrm>
            <a:off x="572493" y="5852160"/>
            <a:ext cx="89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Similar trends were observed in Mombasa, Kwale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Taita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Taveta counties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8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936E4-F469-1452-6E1E-AB069C4BC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609" y="1665288"/>
            <a:ext cx="7704598" cy="467190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The Risk mitigation strategy is still a draft! – lack of resources to support development and implementation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Programmes </a:t>
            </a:r>
            <a:r>
              <a:rPr lang="en-GB" dirty="0"/>
              <a:t>are yet </a:t>
            </a:r>
            <a:r>
              <a:rPr lang="en-GB" noProof="0" dirty="0"/>
              <a:t>to recover; 2 community centres </a:t>
            </a:r>
            <a:r>
              <a:rPr lang="en-GB" dirty="0"/>
              <a:t>have not </a:t>
            </a:r>
            <a:r>
              <a:rPr lang="en-GB" noProof="0" dirty="0"/>
              <a:t>re-opened – Kilifi &amp; </a:t>
            </a:r>
            <a:r>
              <a:rPr lang="en-GB" noProof="0" dirty="0" err="1"/>
              <a:t>Taita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Stigma and anti-LGBTIQ sentiment strife in the public health system</a:t>
            </a:r>
          </a:p>
          <a:p>
            <a:pPr marL="1028700" lvl="1" indent="-342900"/>
            <a:r>
              <a:rPr lang="en-US" noProof="0" dirty="0"/>
              <a:t>Kilifi County – 1 facility rejected integrate KP services</a:t>
            </a:r>
          </a:p>
          <a:p>
            <a:pPr marL="1028700" lvl="1" indent="-342900"/>
            <a:r>
              <a:rPr lang="en-US" noProof="0" dirty="0"/>
              <a:t>Mombasa County – an IBBS Study site had to be closed down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Enhanced relationship with the public health system&amp; allies</a:t>
            </a:r>
            <a:r>
              <a:rPr lang="en-GB" dirty="0">
                <a:sym typeface="Wingdings" panose="05000000000000000000" pitchFamily="2" charset="2"/>
              </a:rPr>
              <a:t> opportunity for integration of KP services in Kilifi and </a:t>
            </a:r>
            <a:r>
              <a:rPr lang="en-GB" dirty="0" err="1">
                <a:sym typeface="Wingdings" panose="05000000000000000000" pitchFamily="2" charset="2"/>
              </a:rPr>
              <a:t>Taita</a:t>
            </a:r>
            <a:r>
              <a:rPr lang="en-GB" dirty="0">
                <a:sym typeface="Wingdings" panose="05000000000000000000" pitchFamily="2" charset="2"/>
              </a:rPr>
              <a:t> Taveta counties</a:t>
            </a:r>
          </a:p>
          <a:p>
            <a:pPr marL="1028700" lvl="1" indent="-342900"/>
            <a:r>
              <a:rPr lang="en-US" dirty="0">
                <a:sym typeface="Wingdings" panose="05000000000000000000" pitchFamily="2" charset="2"/>
              </a:rPr>
              <a:t>NASCOP, NSDCC &amp; County </a:t>
            </a:r>
            <a:r>
              <a:rPr lang="en-US" dirty="0" err="1">
                <a:sym typeface="Wingdings" panose="05000000000000000000" pitchFamily="2" charset="2"/>
              </a:rPr>
              <a:t>MoH</a:t>
            </a:r>
            <a:endParaRPr lang="en-US" dirty="0">
              <a:sym typeface="Wingdings" panose="05000000000000000000" pitchFamily="2" charset="2"/>
            </a:endParaRPr>
          </a:p>
          <a:p>
            <a:pPr marL="1028700" lvl="1" indent="-342900"/>
            <a:r>
              <a:rPr lang="en-US" dirty="0">
                <a:sym typeface="Wingdings" panose="05000000000000000000" pitchFamily="2" charset="2"/>
              </a:rPr>
              <a:t>USAID </a:t>
            </a:r>
            <a:r>
              <a:rPr lang="en-US" dirty="0" err="1">
                <a:sym typeface="Wingdings" panose="05000000000000000000" pitchFamily="2" charset="2"/>
              </a:rPr>
              <a:t>Stawisha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Pwani</a:t>
            </a:r>
            <a:endParaRPr lang="en-US" dirty="0">
              <a:sym typeface="Wingdings" panose="05000000000000000000" pitchFamily="2" charset="2"/>
            </a:endParaRPr>
          </a:p>
          <a:p>
            <a:pPr marL="1028700" lvl="1" indent="-342900"/>
            <a:r>
              <a:rPr lang="en-US" dirty="0">
                <a:sym typeface="Wingdings" panose="05000000000000000000" pitchFamily="2" charset="2"/>
              </a:rPr>
              <a:t>KRC Global Fund</a:t>
            </a:r>
          </a:p>
          <a:p>
            <a:pPr marL="1028700" lvl="1" indent="-342900"/>
            <a:r>
              <a:rPr lang="en-US" dirty="0">
                <a:sym typeface="Wingdings" panose="05000000000000000000" pitchFamily="2" charset="2"/>
              </a:rPr>
              <a:t>MSF –Kenya </a:t>
            </a:r>
            <a:endParaRPr lang="en-GB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>
                <a:sym typeface="Wingdings" panose="05000000000000000000" pitchFamily="2" charset="2"/>
              </a:rPr>
              <a:t>Litigation and </a:t>
            </a:r>
            <a:r>
              <a:rPr lang="en-GB" dirty="0"/>
              <a:t>temporary</a:t>
            </a:r>
            <a:r>
              <a:rPr lang="en-GB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 </a:t>
            </a:r>
            <a:r>
              <a:rPr lang="en-GB" dirty="0">
                <a:sym typeface="Wingdings" panose="05000000000000000000" pitchFamily="2" charset="2"/>
              </a:rPr>
              <a:t>order restraining anti-LGBTQ groups from inciting violence against community and the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Kaluma</a:t>
            </a:r>
            <a:r>
              <a:rPr lang="en-US" dirty="0">
                <a:sym typeface="Wingdings" panose="05000000000000000000" pitchFamily="2" charset="2"/>
              </a:rPr>
              <a:t> Bill still looms</a:t>
            </a: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81C041-17DA-9120-4B84-2584CD3E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593" y="244700"/>
            <a:ext cx="7310167" cy="1189336"/>
          </a:xfrm>
        </p:spPr>
        <p:txBody>
          <a:bodyPr>
            <a:normAutofit/>
          </a:bodyPr>
          <a:lstStyle/>
          <a:p>
            <a:pPr algn="ctr"/>
            <a:r>
              <a:rPr lang="en-GB" sz="3600" noProof="0" dirty="0"/>
              <a:t>One year later: We soldier on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72403A-5E87-3EB3-99B1-666E050F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771" y="4223118"/>
            <a:ext cx="4054229" cy="2209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73F19B-6C02-40B2-A421-E52AF988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070" y="1531410"/>
            <a:ext cx="2932430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94974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IDS-2024-Speaker-Oral-Abstract-template_Verdana.pptx" id="{D9B97BF0-DB50-F745-BF0F-0D1A065B25FE}" vid="{B43CC7F5-5CDE-164C-97FD-C0B942123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AIDS-2024-Speaker-Oral-Abstract-template_Verdana</Template>
  <TotalTime>6472</TotalTime>
  <Words>982</Words>
  <Application>Microsoft Office PowerPoint</Application>
  <PresentationFormat>Widescreen</PresentationFormat>
  <Paragraphs>111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-apple-system</vt:lpstr>
      <vt:lpstr>Arial</vt:lpstr>
      <vt:lpstr>Calibri</vt:lpstr>
      <vt:lpstr>Calisto MT</vt:lpstr>
      <vt:lpstr>Courier New</vt:lpstr>
      <vt:lpstr>Google Sans</vt:lpstr>
      <vt:lpstr>IAS Ribbon Sans Bold</vt:lpstr>
      <vt:lpstr>IAS Ribbon Sans Regular</vt:lpstr>
      <vt:lpstr>Verdana</vt:lpstr>
      <vt:lpstr>Verdana Bold</vt:lpstr>
      <vt:lpstr>Wingdings</vt:lpstr>
      <vt:lpstr>IAS2023</vt:lpstr>
      <vt:lpstr>Scaling Up and Drafting of Risk Mitigation Strategies for Key Population Programs in The Context of Complex and Changing Legal, Social &amp; Political Environment in Kenya</vt:lpstr>
      <vt:lpstr>Summary</vt:lpstr>
      <vt:lpstr>Violence against LGBTIQ persons: The hidden epidemic in Kenya</vt:lpstr>
      <vt:lpstr>2023 Anti-LGBTIQ campaign </vt:lpstr>
      <vt:lpstr>Immediate impact and response</vt:lpstr>
      <vt:lpstr>Towards an effective community response strategy</vt:lpstr>
      <vt:lpstr>Collective Action to Protect community welfare and resources</vt:lpstr>
      <vt:lpstr>Impact on Program performance – Kilifi county</vt:lpstr>
      <vt:lpstr>One year later: We soldier on</vt:lpstr>
      <vt:lpstr>The fight for equality and inclusion is still on……….</vt:lpstr>
      <vt:lpstr>Acknowledgement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and Drafting of Risk Mitigation Strategies for Key Population Programs in The Context of Complex and Changing Legal, Social &amp; Political Environment in Kenya</dc:title>
  <dc:creator>Robert Josphine</dc:creator>
  <cp:lastModifiedBy>Preview 8 Rack 2</cp:lastModifiedBy>
  <cp:revision>56</cp:revision>
  <dcterms:created xsi:type="dcterms:W3CDTF">2024-07-10T07:10:13Z</dcterms:created>
  <dcterms:modified xsi:type="dcterms:W3CDTF">2024-07-24T08:02:28Z</dcterms:modified>
</cp:coreProperties>
</file>