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26" autoAdjust="0"/>
  </p:normalViewPr>
  <p:slideViewPr>
    <p:cSldViewPr>
      <p:cViewPr varScale="1">
        <p:scale>
          <a:sx n="75" d="100"/>
          <a:sy n="75" d="100"/>
        </p:scale>
        <p:origin x="5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03131">
                <a:alpha val="100000"/>
              </a:srgbClr>
            </a:gs>
            <a:gs pos="100000">
              <a:srgbClr val="CF141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2923865">
            <a:off x="7604078" y="-827953"/>
            <a:ext cx="15802157" cy="9423832"/>
          </a:xfrm>
          <a:custGeom>
            <a:avLst/>
            <a:gdLst/>
            <a:ahLst/>
            <a:cxnLst/>
            <a:rect l="l" t="t" r="r" b="b"/>
            <a:pathLst>
              <a:path w="15802157" h="9423832">
                <a:moveTo>
                  <a:pt x="0" y="0"/>
                </a:moveTo>
                <a:lnTo>
                  <a:pt x="15802158" y="0"/>
                </a:lnTo>
                <a:lnTo>
                  <a:pt x="15802158" y="9423832"/>
                </a:lnTo>
                <a:lnTo>
                  <a:pt x="0" y="9423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054302" y="925816"/>
            <a:ext cx="2204998" cy="1326845"/>
          </a:xfrm>
          <a:custGeom>
            <a:avLst/>
            <a:gdLst/>
            <a:ahLst/>
            <a:cxnLst/>
            <a:rect l="l" t="t" r="r" b="b"/>
            <a:pathLst>
              <a:path w="2204998" h="1326845">
                <a:moveTo>
                  <a:pt x="0" y="0"/>
                </a:moveTo>
                <a:lnTo>
                  <a:pt x="2204998" y="0"/>
                </a:lnTo>
                <a:lnTo>
                  <a:pt x="2204998" y="1326845"/>
                </a:lnTo>
                <a:lnTo>
                  <a:pt x="0" y="1326845"/>
                </a:lnTo>
                <a:lnTo>
                  <a:pt x="0" y="0"/>
                </a:lnTo>
                <a:close/>
              </a:path>
            </a:pathLst>
          </a:custGeom>
          <a:blipFill>
            <a:blip r:embed="rId4"/>
            <a:stretch>
              <a:fillRect/>
            </a:stretch>
          </a:blipFill>
        </p:spPr>
        <p:txBody>
          <a:bodyPr/>
          <a:lstStyle/>
          <a:p>
            <a:endParaRPr lang="en-US"/>
          </a:p>
        </p:txBody>
      </p:sp>
      <p:sp>
        <p:nvSpPr>
          <p:cNvPr id="4" name="Freeform 4"/>
          <p:cNvSpPr/>
          <p:nvPr/>
        </p:nvSpPr>
        <p:spPr>
          <a:xfrm>
            <a:off x="15076883" y="8833855"/>
            <a:ext cx="2159835" cy="848890"/>
          </a:xfrm>
          <a:custGeom>
            <a:avLst/>
            <a:gdLst/>
            <a:ahLst/>
            <a:cxnLst/>
            <a:rect l="l" t="t" r="r" b="b"/>
            <a:pathLst>
              <a:path w="2159835" h="848890">
                <a:moveTo>
                  <a:pt x="0" y="0"/>
                </a:moveTo>
                <a:lnTo>
                  <a:pt x="2159835" y="0"/>
                </a:lnTo>
                <a:lnTo>
                  <a:pt x="2159835" y="848890"/>
                </a:lnTo>
                <a:lnTo>
                  <a:pt x="0" y="848890"/>
                </a:lnTo>
                <a:lnTo>
                  <a:pt x="0" y="0"/>
                </a:lnTo>
                <a:close/>
              </a:path>
            </a:pathLst>
          </a:custGeom>
          <a:blipFill>
            <a:blip r:embed="rId5"/>
            <a:stretch>
              <a:fillRect r="-183"/>
            </a:stretch>
          </a:blipFill>
        </p:spPr>
        <p:txBody>
          <a:bodyPr/>
          <a:lstStyle/>
          <a:p>
            <a:endParaRPr lang="en-US"/>
          </a:p>
        </p:txBody>
      </p:sp>
      <p:sp>
        <p:nvSpPr>
          <p:cNvPr id="5" name="TextBox 5"/>
          <p:cNvSpPr txBox="1"/>
          <p:nvPr/>
        </p:nvSpPr>
        <p:spPr>
          <a:xfrm>
            <a:off x="1564160" y="3657383"/>
            <a:ext cx="10399240" cy="2718693"/>
          </a:xfrm>
          <a:prstGeom prst="rect">
            <a:avLst/>
          </a:prstGeom>
        </p:spPr>
        <p:txBody>
          <a:bodyPr wrap="square" lIns="0" tIns="0" rIns="0" bIns="0" rtlCol="0" anchor="t">
            <a:spAutoFit/>
          </a:bodyPr>
          <a:lstStyle/>
          <a:p>
            <a:pPr algn="l">
              <a:lnSpc>
                <a:spcPts val="5280"/>
              </a:lnSpc>
            </a:pPr>
            <a:r>
              <a:rPr lang="en-US" sz="4800" spc="177" dirty="0">
                <a:solidFill>
                  <a:srgbClr val="FFFFFF"/>
                </a:solidFill>
                <a:latin typeface="Helvetica" pitchFamily="2" charset="0"/>
                <a:ea typeface="Helvetica World"/>
                <a:cs typeface="Helvetica World"/>
                <a:sym typeface="Helvetica World"/>
              </a:rPr>
              <a:t>Providing</a:t>
            </a:r>
            <a:r>
              <a:rPr lang="en-US" sz="4800" spc="177" dirty="0">
                <a:solidFill>
                  <a:srgbClr val="FFFFFF"/>
                </a:solidFill>
                <a:latin typeface="Helvetica World"/>
                <a:ea typeface="Helvetica World"/>
                <a:cs typeface="Helvetica World"/>
                <a:sym typeface="Helvetica World"/>
              </a:rPr>
              <a:t> legal information through the chatbot "Legal Bot 100% LIFE" during full-scale war and martial law on the territory of Ukraine</a:t>
            </a:r>
          </a:p>
        </p:txBody>
      </p:sp>
      <p:grpSp>
        <p:nvGrpSpPr>
          <p:cNvPr id="6" name="Group 6"/>
          <p:cNvGrpSpPr/>
          <p:nvPr/>
        </p:nvGrpSpPr>
        <p:grpSpPr>
          <a:xfrm>
            <a:off x="1479985" y="2705100"/>
            <a:ext cx="5603313" cy="436831"/>
            <a:chOff x="0" y="0"/>
            <a:chExt cx="1475770" cy="115050"/>
          </a:xfrm>
        </p:grpSpPr>
        <p:sp>
          <p:nvSpPr>
            <p:cNvPr id="7" name="Freeform 7"/>
            <p:cNvSpPr/>
            <p:nvPr/>
          </p:nvSpPr>
          <p:spPr>
            <a:xfrm>
              <a:off x="0" y="0"/>
              <a:ext cx="1475770" cy="115050"/>
            </a:xfrm>
            <a:custGeom>
              <a:avLst/>
              <a:gdLst/>
              <a:ahLst/>
              <a:cxnLst/>
              <a:rect l="l" t="t" r="r" b="b"/>
              <a:pathLst>
                <a:path w="1475770" h="115050">
                  <a:moveTo>
                    <a:pt x="57525" y="0"/>
                  </a:moveTo>
                  <a:lnTo>
                    <a:pt x="1418245" y="0"/>
                  </a:lnTo>
                  <a:cubicBezTo>
                    <a:pt x="1433501" y="0"/>
                    <a:pt x="1448133" y="6061"/>
                    <a:pt x="1458921" y="16849"/>
                  </a:cubicBezTo>
                  <a:cubicBezTo>
                    <a:pt x="1469709" y="27637"/>
                    <a:pt x="1475770" y="42269"/>
                    <a:pt x="1475770" y="57525"/>
                  </a:cubicBezTo>
                  <a:lnTo>
                    <a:pt x="1475770" y="57525"/>
                  </a:lnTo>
                  <a:cubicBezTo>
                    <a:pt x="1475770" y="72782"/>
                    <a:pt x="1469709" y="87413"/>
                    <a:pt x="1458921" y="98202"/>
                  </a:cubicBezTo>
                  <a:cubicBezTo>
                    <a:pt x="1448133" y="108990"/>
                    <a:pt x="1433501" y="115050"/>
                    <a:pt x="1418245" y="115050"/>
                  </a:cubicBezTo>
                  <a:lnTo>
                    <a:pt x="57525" y="115050"/>
                  </a:lnTo>
                  <a:cubicBezTo>
                    <a:pt x="42269" y="115050"/>
                    <a:pt x="27637" y="108990"/>
                    <a:pt x="16849" y="98202"/>
                  </a:cubicBezTo>
                  <a:cubicBezTo>
                    <a:pt x="6061" y="87413"/>
                    <a:pt x="0" y="72782"/>
                    <a:pt x="0" y="57525"/>
                  </a:cubicBezTo>
                  <a:lnTo>
                    <a:pt x="0" y="57525"/>
                  </a:lnTo>
                  <a:cubicBezTo>
                    <a:pt x="0" y="42269"/>
                    <a:pt x="6061" y="27637"/>
                    <a:pt x="16849" y="16849"/>
                  </a:cubicBezTo>
                  <a:cubicBezTo>
                    <a:pt x="27637" y="6061"/>
                    <a:pt x="42269" y="0"/>
                    <a:pt x="57525" y="0"/>
                  </a:cubicBezTo>
                  <a:close/>
                </a:path>
              </a:pathLst>
            </a:custGeom>
            <a:solidFill>
              <a:srgbClr val="F5F5F5">
                <a:alpha val="14902"/>
              </a:srgbClr>
            </a:solidFill>
          </p:spPr>
          <p:txBody>
            <a:bodyPr/>
            <a:lstStyle/>
            <a:p>
              <a:endParaRPr lang="en-US"/>
            </a:p>
          </p:txBody>
        </p:sp>
        <p:sp>
          <p:nvSpPr>
            <p:cNvPr id="8" name="TextBox 8"/>
            <p:cNvSpPr txBox="1"/>
            <p:nvPr/>
          </p:nvSpPr>
          <p:spPr>
            <a:xfrm>
              <a:off x="0" y="-28575"/>
              <a:ext cx="1475770" cy="143625"/>
            </a:xfrm>
            <a:prstGeom prst="rect">
              <a:avLst/>
            </a:prstGeom>
          </p:spPr>
          <p:txBody>
            <a:bodyPr lIns="50800" tIns="50800" rIns="50800" bIns="50800" rtlCol="0" anchor="ctr"/>
            <a:lstStyle/>
            <a:p>
              <a:pPr algn="ctr">
                <a:lnSpc>
                  <a:spcPts val="1869"/>
                </a:lnSpc>
              </a:pPr>
              <a:endParaRPr/>
            </a:p>
          </p:txBody>
        </p:sp>
      </p:grpSp>
      <p:sp>
        <p:nvSpPr>
          <p:cNvPr id="9" name="AutoShape 9"/>
          <p:cNvSpPr/>
          <p:nvPr/>
        </p:nvSpPr>
        <p:spPr>
          <a:xfrm>
            <a:off x="1564160" y="7410917"/>
            <a:ext cx="6492240" cy="0"/>
          </a:xfrm>
          <a:prstGeom prst="line">
            <a:avLst/>
          </a:prstGeom>
          <a:ln w="19050" cap="flat">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564160" y="7611304"/>
            <a:ext cx="5866309" cy="545907"/>
          </a:xfrm>
          <a:prstGeom prst="rect">
            <a:avLst/>
          </a:prstGeom>
        </p:spPr>
        <p:txBody>
          <a:bodyPr lIns="0" tIns="0" rIns="0" bIns="0" rtlCol="0" anchor="t">
            <a:spAutoFit/>
          </a:bodyPr>
          <a:lstStyle/>
          <a:p>
            <a:pPr algn="l">
              <a:lnSpc>
                <a:spcPts val="2090"/>
              </a:lnSpc>
            </a:pPr>
            <a:r>
              <a:rPr lang="en-US" sz="1699" spc="67" dirty="0">
                <a:solidFill>
                  <a:srgbClr val="F5F5F5"/>
                </a:solidFill>
                <a:latin typeface="Arial Bold"/>
                <a:ea typeface="Arial Bold"/>
                <a:cs typeface="Arial Bold"/>
                <a:sym typeface="Arial Bold"/>
              </a:rPr>
              <a:t>M. </a:t>
            </a:r>
            <a:r>
              <a:rPr lang="en-US" sz="1699" spc="67" dirty="0" err="1">
                <a:solidFill>
                  <a:srgbClr val="F5F5F5"/>
                </a:solidFill>
                <a:latin typeface="Arial Bold"/>
                <a:ea typeface="Arial Bold"/>
                <a:cs typeface="Arial Bold"/>
                <a:sym typeface="Arial Bold"/>
              </a:rPr>
              <a:t>Ignatushyna</a:t>
            </a:r>
            <a:r>
              <a:rPr lang="en-US" sz="1699" spc="67" dirty="0">
                <a:solidFill>
                  <a:srgbClr val="F5F5F5"/>
                </a:solidFill>
                <a:latin typeface="Arial Bold"/>
                <a:ea typeface="Arial Bold"/>
                <a:cs typeface="Arial Bold"/>
                <a:sym typeface="Arial Bold"/>
              </a:rPr>
              <a:t>, K. Rivera, CO "100 PERCENT LIFE", </a:t>
            </a:r>
          </a:p>
          <a:p>
            <a:pPr algn="l">
              <a:lnSpc>
                <a:spcPts val="2090"/>
              </a:lnSpc>
            </a:pPr>
            <a:r>
              <a:rPr lang="en-US" sz="1699" spc="67" dirty="0">
                <a:solidFill>
                  <a:srgbClr val="F5F5F5"/>
                </a:solidFill>
                <a:latin typeface="Arial Bold"/>
                <a:ea typeface="Arial Bold"/>
                <a:cs typeface="Arial Bold"/>
                <a:sym typeface="Arial Bold"/>
              </a:rPr>
              <a:t>Kyiv, Ukraine</a:t>
            </a:r>
          </a:p>
        </p:txBody>
      </p:sp>
      <p:sp>
        <p:nvSpPr>
          <p:cNvPr id="11" name="TextBox 11"/>
          <p:cNvSpPr txBox="1"/>
          <p:nvPr/>
        </p:nvSpPr>
        <p:spPr>
          <a:xfrm>
            <a:off x="1724540" y="2802828"/>
            <a:ext cx="5358758" cy="205025"/>
          </a:xfrm>
          <a:prstGeom prst="rect">
            <a:avLst/>
          </a:prstGeom>
        </p:spPr>
        <p:txBody>
          <a:bodyPr wrap="square" lIns="0" tIns="0" rIns="0" bIns="0" rtlCol="0" anchor="t">
            <a:spAutoFit/>
          </a:bodyPr>
          <a:lstStyle/>
          <a:p>
            <a:pPr algn="l">
              <a:lnSpc>
                <a:spcPts val="1869"/>
              </a:lnSpc>
              <a:spcBef>
                <a:spcPct val="0"/>
              </a:spcBef>
            </a:pPr>
            <a:r>
              <a:rPr lang="en-US" sz="1699" spc="67" dirty="0">
                <a:solidFill>
                  <a:srgbClr val="F5F5F5"/>
                </a:solidFill>
                <a:latin typeface="Arial Bold"/>
                <a:ea typeface="Arial Bold"/>
                <a:cs typeface="Arial Bold"/>
                <a:sym typeface="Arial Bold"/>
              </a:rPr>
              <a:t>F3: HUMAN RIGHTS AND RESPONSES TO HIV</a:t>
            </a:r>
          </a:p>
        </p:txBody>
      </p:sp>
      <p:sp>
        <p:nvSpPr>
          <p:cNvPr id="12" name="Freeform 12"/>
          <p:cNvSpPr/>
          <p:nvPr/>
        </p:nvSpPr>
        <p:spPr>
          <a:xfrm>
            <a:off x="1581010" y="1223010"/>
            <a:ext cx="1952236" cy="732458"/>
          </a:xfrm>
          <a:custGeom>
            <a:avLst/>
            <a:gdLst/>
            <a:ahLst/>
            <a:cxnLst/>
            <a:rect l="l" t="t" r="r" b="b"/>
            <a:pathLst>
              <a:path w="1952236" h="732458">
                <a:moveTo>
                  <a:pt x="0" y="0"/>
                </a:moveTo>
                <a:lnTo>
                  <a:pt x="1952236" y="0"/>
                </a:lnTo>
                <a:lnTo>
                  <a:pt x="1952236" y="732457"/>
                </a:lnTo>
                <a:lnTo>
                  <a:pt x="0" y="73245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03131">
                <a:alpha val="100000"/>
              </a:srgbClr>
            </a:gs>
            <a:gs pos="100000">
              <a:srgbClr val="CF141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2923865">
            <a:off x="7604078" y="-827953"/>
            <a:ext cx="15802157" cy="9423832"/>
          </a:xfrm>
          <a:custGeom>
            <a:avLst/>
            <a:gdLst/>
            <a:ahLst/>
            <a:cxnLst/>
            <a:rect l="l" t="t" r="r" b="b"/>
            <a:pathLst>
              <a:path w="15802157" h="9423832">
                <a:moveTo>
                  <a:pt x="0" y="0"/>
                </a:moveTo>
                <a:lnTo>
                  <a:pt x="15802158" y="0"/>
                </a:lnTo>
                <a:lnTo>
                  <a:pt x="15802158" y="9423832"/>
                </a:lnTo>
                <a:lnTo>
                  <a:pt x="0" y="9423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054302" y="925816"/>
            <a:ext cx="2204998" cy="1326845"/>
          </a:xfrm>
          <a:custGeom>
            <a:avLst/>
            <a:gdLst/>
            <a:ahLst/>
            <a:cxnLst/>
            <a:rect l="l" t="t" r="r" b="b"/>
            <a:pathLst>
              <a:path w="2204998" h="1326845">
                <a:moveTo>
                  <a:pt x="0" y="0"/>
                </a:moveTo>
                <a:lnTo>
                  <a:pt x="2204998" y="0"/>
                </a:lnTo>
                <a:lnTo>
                  <a:pt x="2204998" y="1326845"/>
                </a:lnTo>
                <a:lnTo>
                  <a:pt x="0" y="1326845"/>
                </a:lnTo>
                <a:lnTo>
                  <a:pt x="0" y="0"/>
                </a:lnTo>
                <a:close/>
              </a:path>
            </a:pathLst>
          </a:custGeom>
          <a:blipFill>
            <a:blip r:embed="rId4"/>
            <a:stretch>
              <a:fillRect/>
            </a:stretch>
          </a:blipFill>
        </p:spPr>
        <p:txBody>
          <a:bodyPr/>
          <a:lstStyle/>
          <a:p>
            <a:endParaRPr lang="en-US"/>
          </a:p>
        </p:txBody>
      </p:sp>
      <p:sp>
        <p:nvSpPr>
          <p:cNvPr id="4" name="Freeform 4"/>
          <p:cNvSpPr/>
          <p:nvPr/>
        </p:nvSpPr>
        <p:spPr>
          <a:xfrm>
            <a:off x="15076883" y="8833855"/>
            <a:ext cx="2159835" cy="848890"/>
          </a:xfrm>
          <a:custGeom>
            <a:avLst/>
            <a:gdLst/>
            <a:ahLst/>
            <a:cxnLst/>
            <a:rect l="l" t="t" r="r" b="b"/>
            <a:pathLst>
              <a:path w="2159835" h="848890">
                <a:moveTo>
                  <a:pt x="0" y="0"/>
                </a:moveTo>
                <a:lnTo>
                  <a:pt x="2159835" y="0"/>
                </a:lnTo>
                <a:lnTo>
                  <a:pt x="2159835" y="848890"/>
                </a:lnTo>
                <a:lnTo>
                  <a:pt x="0" y="848890"/>
                </a:lnTo>
                <a:lnTo>
                  <a:pt x="0" y="0"/>
                </a:lnTo>
                <a:close/>
              </a:path>
            </a:pathLst>
          </a:custGeom>
          <a:blipFill>
            <a:blip r:embed="rId5"/>
            <a:stretch>
              <a:fillRect r="-183"/>
            </a:stretch>
          </a:blipFill>
        </p:spPr>
        <p:txBody>
          <a:bodyPr/>
          <a:lstStyle/>
          <a:p>
            <a:endParaRPr lang="en-US"/>
          </a:p>
        </p:txBody>
      </p:sp>
      <p:sp>
        <p:nvSpPr>
          <p:cNvPr id="5" name="TextBox 5"/>
          <p:cNvSpPr txBox="1"/>
          <p:nvPr/>
        </p:nvSpPr>
        <p:spPr>
          <a:xfrm>
            <a:off x="1564160" y="4827270"/>
            <a:ext cx="10167623" cy="680085"/>
          </a:xfrm>
          <a:prstGeom prst="rect">
            <a:avLst/>
          </a:prstGeom>
        </p:spPr>
        <p:txBody>
          <a:bodyPr lIns="0" tIns="0" rIns="0" bIns="0" rtlCol="0" anchor="t">
            <a:spAutoFit/>
          </a:bodyPr>
          <a:lstStyle/>
          <a:p>
            <a:pPr algn="l">
              <a:lnSpc>
                <a:spcPts val="5280"/>
              </a:lnSpc>
            </a:pPr>
            <a:r>
              <a:rPr lang="en-US" sz="4800" spc="177">
                <a:solidFill>
                  <a:srgbClr val="FFFFFF"/>
                </a:solidFill>
                <a:latin typeface="Helvetica World"/>
                <a:ea typeface="Helvetica World"/>
                <a:cs typeface="Helvetica World"/>
                <a:sym typeface="Helvetica World"/>
              </a:rPr>
              <a:t>Thank you for your attention!</a:t>
            </a:r>
          </a:p>
        </p:txBody>
      </p:sp>
      <p:grpSp>
        <p:nvGrpSpPr>
          <p:cNvPr id="6" name="Group 6"/>
          <p:cNvGrpSpPr/>
          <p:nvPr/>
        </p:nvGrpSpPr>
        <p:grpSpPr>
          <a:xfrm>
            <a:off x="1479985" y="2696677"/>
            <a:ext cx="5603313" cy="436831"/>
            <a:chOff x="0" y="0"/>
            <a:chExt cx="1475770" cy="115050"/>
          </a:xfrm>
        </p:grpSpPr>
        <p:sp>
          <p:nvSpPr>
            <p:cNvPr id="7" name="Freeform 7"/>
            <p:cNvSpPr/>
            <p:nvPr/>
          </p:nvSpPr>
          <p:spPr>
            <a:xfrm>
              <a:off x="0" y="0"/>
              <a:ext cx="1475770" cy="115050"/>
            </a:xfrm>
            <a:custGeom>
              <a:avLst/>
              <a:gdLst/>
              <a:ahLst/>
              <a:cxnLst/>
              <a:rect l="l" t="t" r="r" b="b"/>
              <a:pathLst>
                <a:path w="1475770" h="115050">
                  <a:moveTo>
                    <a:pt x="57525" y="0"/>
                  </a:moveTo>
                  <a:lnTo>
                    <a:pt x="1418245" y="0"/>
                  </a:lnTo>
                  <a:cubicBezTo>
                    <a:pt x="1433501" y="0"/>
                    <a:pt x="1448133" y="6061"/>
                    <a:pt x="1458921" y="16849"/>
                  </a:cubicBezTo>
                  <a:cubicBezTo>
                    <a:pt x="1469709" y="27637"/>
                    <a:pt x="1475770" y="42269"/>
                    <a:pt x="1475770" y="57525"/>
                  </a:cubicBezTo>
                  <a:lnTo>
                    <a:pt x="1475770" y="57525"/>
                  </a:lnTo>
                  <a:cubicBezTo>
                    <a:pt x="1475770" y="72782"/>
                    <a:pt x="1469709" y="87413"/>
                    <a:pt x="1458921" y="98202"/>
                  </a:cubicBezTo>
                  <a:cubicBezTo>
                    <a:pt x="1448133" y="108990"/>
                    <a:pt x="1433501" y="115050"/>
                    <a:pt x="1418245" y="115050"/>
                  </a:cubicBezTo>
                  <a:lnTo>
                    <a:pt x="57525" y="115050"/>
                  </a:lnTo>
                  <a:cubicBezTo>
                    <a:pt x="42269" y="115050"/>
                    <a:pt x="27637" y="108990"/>
                    <a:pt x="16849" y="98202"/>
                  </a:cubicBezTo>
                  <a:cubicBezTo>
                    <a:pt x="6061" y="87413"/>
                    <a:pt x="0" y="72782"/>
                    <a:pt x="0" y="57525"/>
                  </a:cubicBezTo>
                  <a:lnTo>
                    <a:pt x="0" y="57525"/>
                  </a:lnTo>
                  <a:cubicBezTo>
                    <a:pt x="0" y="42269"/>
                    <a:pt x="6061" y="27637"/>
                    <a:pt x="16849" y="16849"/>
                  </a:cubicBezTo>
                  <a:cubicBezTo>
                    <a:pt x="27637" y="6061"/>
                    <a:pt x="42269" y="0"/>
                    <a:pt x="57525" y="0"/>
                  </a:cubicBezTo>
                  <a:close/>
                </a:path>
              </a:pathLst>
            </a:custGeom>
            <a:solidFill>
              <a:srgbClr val="F5F5F5">
                <a:alpha val="14902"/>
              </a:srgbClr>
            </a:solidFill>
          </p:spPr>
          <p:txBody>
            <a:bodyPr/>
            <a:lstStyle/>
            <a:p>
              <a:endParaRPr lang="en-US"/>
            </a:p>
          </p:txBody>
        </p:sp>
        <p:sp>
          <p:nvSpPr>
            <p:cNvPr id="8" name="TextBox 8"/>
            <p:cNvSpPr txBox="1"/>
            <p:nvPr/>
          </p:nvSpPr>
          <p:spPr>
            <a:xfrm>
              <a:off x="0" y="-28575"/>
              <a:ext cx="1475770" cy="143625"/>
            </a:xfrm>
            <a:prstGeom prst="rect">
              <a:avLst/>
            </a:prstGeom>
          </p:spPr>
          <p:txBody>
            <a:bodyPr lIns="50800" tIns="50800" rIns="50800" bIns="50800" rtlCol="0" anchor="ctr"/>
            <a:lstStyle/>
            <a:p>
              <a:pPr algn="ctr">
                <a:lnSpc>
                  <a:spcPts val="1869"/>
                </a:lnSpc>
              </a:pPr>
              <a:endParaRPr/>
            </a:p>
          </p:txBody>
        </p:sp>
      </p:grpSp>
      <p:sp>
        <p:nvSpPr>
          <p:cNvPr id="9" name="AutoShape 9"/>
          <p:cNvSpPr/>
          <p:nvPr/>
        </p:nvSpPr>
        <p:spPr>
          <a:xfrm>
            <a:off x="1564160" y="7410917"/>
            <a:ext cx="6492240" cy="0"/>
          </a:xfrm>
          <a:prstGeom prst="line">
            <a:avLst/>
          </a:prstGeom>
          <a:ln w="19050" cap="flat">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564160" y="7611304"/>
            <a:ext cx="5866309" cy="545907"/>
          </a:xfrm>
          <a:prstGeom prst="rect">
            <a:avLst/>
          </a:prstGeom>
        </p:spPr>
        <p:txBody>
          <a:bodyPr lIns="0" tIns="0" rIns="0" bIns="0" rtlCol="0" anchor="t">
            <a:spAutoFit/>
          </a:bodyPr>
          <a:lstStyle/>
          <a:p>
            <a:pPr algn="l">
              <a:lnSpc>
                <a:spcPts val="2090"/>
              </a:lnSpc>
            </a:pPr>
            <a:r>
              <a:rPr lang="en-US" sz="1699" spc="67">
                <a:solidFill>
                  <a:srgbClr val="F5F5F5"/>
                </a:solidFill>
                <a:latin typeface="Arial Bold"/>
                <a:ea typeface="Arial Bold"/>
                <a:cs typeface="Arial Bold"/>
                <a:sym typeface="Arial Bold"/>
              </a:rPr>
              <a:t>M. Ignatushyna, K. Rivera, CO "100 PERCENT LIFE", </a:t>
            </a:r>
          </a:p>
          <a:p>
            <a:pPr algn="l">
              <a:lnSpc>
                <a:spcPts val="2090"/>
              </a:lnSpc>
            </a:pPr>
            <a:r>
              <a:rPr lang="en-US" sz="1699" spc="67">
                <a:solidFill>
                  <a:srgbClr val="F5F5F5"/>
                </a:solidFill>
                <a:latin typeface="Arial Bold"/>
                <a:ea typeface="Arial Bold"/>
                <a:cs typeface="Arial Bold"/>
                <a:sym typeface="Arial Bold"/>
              </a:rPr>
              <a:t>Kyiv, Ukraine</a:t>
            </a:r>
          </a:p>
        </p:txBody>
      </p:sp>
      <p:sp>
        <p:nvSpPr>
          <p:cNvPr id="11" name="TextBox 11"/>
          <p:cNvSpPr txBox="1"/>
          <p:nvPr/>
        </p:nvSpPr>
        <p:spPr>
          <a:xfrm>
            <a:off x="1724540" y="2792628"/>
            <a:ext cx="5358758" cy="248081"/>
          </a:xfrm>
          <a:prstGeom prst="rect">
            <a:avLst/>
          </a:prstGeom>
        </p:spPr>
        <p:txBody>
          <a:bodyPr wrap="square" lIns="0" tIns="0" rIns="0" bIns="0" rtlCol="0" anchor="t">
            <a:spAutoFit/>
          </a:bodyPr>
          <a:lstStyle/>
          <a:p>
            <a:pPr algn="l">
              <a:lnSpc>
                <a:spcPts val="1869"/>
              </a:lnSpc>
              <a:spcBef>
                <a:spcPct val="0"/>
              </a:spcBef>
            </a:pPr>
            <a:r>
              <a:rPr lang="en-US" sz="1699" spc="67" dirty="0">
                <a:solidFill>
                  <a:srgbClr val="F5F5F5"/>
                </a:solidFill>
                <a:latin typeface="Arial Bold"/>
                <a:ea typeface="Arial Bold"/>
                <a:cs typeface="Arial Bold"/>
                <a:sym typeface="Arial Bold"/>
              </a:rPr>
              <a:t>F3: HUMAN RIGHTS AND RESPONSES TO HIV</a:t>
            </a:r>
          </a:p>
        </p:txBody>
      </p:sp>
      <p:sp>
        <p:nvSpPr>
          <p:cNvPr id="12" name="Freeform 12"/>
          <p:cNvSpPr/>
          <p:nvPr/>
        </p:nvSpPr>
        <p:spPr>
          <a:xfrm>
            <a:off x="1581010" y="1223010"/>
            <a:ext cx="1952236" cy="732458"/>
          </a:xfrm>
          <a:custGeom>
            <a:avLst/>
            <a:gdLst/>
            <a:ahLst/>
            <a:cxnLst/>
            <a:rect l="l" t="t" r="r" b="b"/>
            <a:pathLst>
              <a:path w="1952236" h="732458">
                <a:moveTo>
                  <a:pt x="0" y="0"/>
                </a:moveTo>
                <a:lnTo>
                  <a:pt x="1952236" y="0"/>
                </a:lnTo>
                <a:lnTo>
                  <a:pt x="1952236" y="732457"/>
                </a:lnTo>
                <a:lnTo>
                  <a:pt x="0" y="73245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26670"/>
            <a:ext cx="7623024" cy="12171720"/>
            <a:chOff x="0" y="0"/>
            <a:chExt cx="1581051" cy="2524471"/>
          </a:xfrm>
        </p:grpSpPr>
        <p:sp>
          <p:nvSpPr>
            <p:cNvPr id="3" name="Freeform 3"/>
            <p:cNvSpPr/>
            <p:nvPr/>
          </p:nvSpPr>
          <p:spPr>
            <a:xfrm>
              <a:off x="0" y="0"/>
              <a:ext cx="1581051" cy="2524471"/>
            </a:xfrm>
            <a:custGeom>
              <a:avLst/>
              <a:gdLst/>
              <a:ahLst/>
              <a:cxnLst/>
              <a:rect l="l" t="t" r="r" b="b"/>
              <a:pathLst>
                <a:path w="1581051" h="2524471">
                  <a:moveTo>
                    <a:pt x="0" y="0"/>
                  </a:moveTo>
                  <a:lnTo>
                    <a:pt x="1581051" y="0"/>
                  </a:lnTo>
                  <a:lnTo>
                    <a:pt x="1581051" y="2524471"/>
                  </a:lnTo>
                  <a:lnTo>
                    <a:pt x="0" y="2524471"/>
                  </a:ln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a:ln cap="sq">
              <a:noFill/>
              <a:prstDash val="solid"/>
              <a:miter/>
            </a:ln>
          </p:spPr>
          <p:txBody>
            <a:bodyPr/>
            <a:lstStyle/>
            <a:p>
              <a:endParaRPr lang="en-US"/>
            </a:p>
          </p:txBody>
        </p:sp>
        <p:sp>
          <p:nvSpPr>
            <p:cNvPr id="4" name="TextBox 4"/>
            <p:cNvSpPr txBox="1"/>
            <p:nvPr/>
          </p:nvSpPr>
          <p:spPr>
            <a:xfrm>
              <a:off x="0" y="-28575"/>
              <a:ext cx="1581051" cy="2553046"/>
            </a:xfrm>
            <a:prstGeom prst="rect">
              <a:avLst/>
            </a:prstGeom>
          </p:spPr>
          <p:txBody>
            <a:bodyPr lIns="50800" tIns="50800" rIns="50800" bIns="50800" rtlCol="0" anchor="ctr"/>
            <a:lstStyle/>
            <a:p>
              <a:pPr algn="ctr">
                <a:lnSpc>
                  <a:spcPts val="1869"/>
                </a:lnSpc>
              </a:pPr>
              <a:endParaRPr/>
            </a:p>
          </p:txBody>
        </p:sp>
      </p:grpSp>
      <p:sp>
        <p:nvSpPr>
          <p:cNvPr id="5" name="Freeform 5"/>
          <p:cNvSpPr/>
          <p:nvPr/>
        </p:nvSpPr>
        <p:spPr>
          <a:xfrm rot="2923865" flipV="1">
            <a:off x="10822347" y="-2199374"/>
            <a:ext cx="15802157" cy="9423832"/>
          </a:xfrm>
          <a:custGeom>
            <a:avLst/>
            <a:gdLst/>
            <a:ahLst/>
            <a:cxnLst/>
            <a:rect l="l" t="t" r="r" b="b"/>
            <a:pathLst>
              <a:path w="15802157" h="9423832">
                <a:moveTo>
                  <a:pt x="0" y="9423832"/>
                </a:moveTo>
                <a:lnTo>
                  <a:pt x="15802158" y="9423832"/>
                </a:lnTo>
                <a:lnTo>
                  <a:pt x="15802158" y="0"/>
                </a:lnTo>
                <a:lnTo>
                  <a:pt x="0" y="0"/>
                </a:lnTo>
                <a:lnTo>
                  <a:pt x="0" y="942383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608214" y="9452130"/>
            <a:ext cx="1143835" cy="429154"/>
          </a:xfrm>
          <a:custGeom>
            <a:avLst/>
            <a:gdLst/>
            <a:ahLst/>
            <a:cxnLst/>
            <a:rect l="l" t="t" r="r" b="b"/>
            <a:pathLst>
              <a:path w="1143835" h="429154">
                <a:moveTo>
                  <a:pt x="0" y="0"/>
                </a:moveTo>
                <a:lnTo>
                  <a:pt x="1143835" y="0"/>
                </a:lnTo>
                <a:lnTo>
                  <a:pt x="1143835" y="429154"/>
                </a:lnTo>
                <a:lnTo>
                  <a:pt x="0" y="429154"/>
                </a:lnTo>
                <a:lnTo>
                  <a:pt x="0" y="0"/>
                </a:lnTo>
                <a:close/>
              </a:path>
            </a:pathLst>
          </a:custGeom>
          <a:blipFill>
            <a:blip r:embed="rId4"/>
            <a:stretch>
              <a:fillRect/>
            </a:stretch>
          </a:blipFill>
        </p:spPr>
        <p:txBody>
          <a:bodyPr/>
          <a:lstStyle/>
          <a:p>
            <a:endParaRPr lang="en-US"/>
          </a:p>
        </p:txBody>
      </p:sp>
      <p:sp>
        <p:nvSpPr>
          <p:cNvPr id="7" name="Freeform 7"/>
          <p:cNvSpPr/>
          <p:nvPr/>
        </p:nvSpPr>
        <p:spPr>
          <a:xfrm>
            <a:off x="16741651" y="9258300"/>
            <a:ext cx="1035298" cy="622984"/>
          </a:xfrm>
          <a:custGeom>
            <a:avLst/>
            <a:gdLst/>
            <a:ahLst/>
            <a:cxnLst/>
            <a:rect l="l" t="t" r="r" b="b"/>
            <a:pathLst>
              <a:path w="1035298" h="622984">
                <a:moveTo>
                  <a:pt x="0" y="0"/>
                </a:moveTo>
                <a:lnTo>
                  <a:pt x="1035298" y="0"/>
                </a:lnTo>
                <a:lnTo>
                  <a:pt x="1035298" y="622984"/>
                </a:lnTo>
                <a:lnTo>
                  <a:pt x="0" y="622984"/>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608214" y="1146410"/>
            <a:ext cx="5473970" cy="403208"/>
          </a:xfrm>
          <a:prstGeom prst="rect">
            <a:avLst/>
          </a:prstGeom>
        </p:spPr>
        <p:txBody>
          <a:bodyPr lIns="0" tIns="0" rIns="0" bIns="0" rtlCol="0" anchor="t">
            <a:spAutoFit/>
          </a:bodyPr>
          <a:lstStyle/>
          <a:p>
            <a:pPr algn="l">
              <a:lnSpc>
                <a:spcPts val="2749"/>
              </a:lnSpc>
            </a:pPr>
            <a:r>
              <a:rPr lang="en-US" sz="2499" dirty="0">
                <a:solidFill>
                  <a:srgbClr val="FFFFFF"/>
                </a:solidFill>
                <a:latin typeface="Arial Bold"/>
                <a:ea typeface="Arial Bold"/>
                <a:cs typeface="Arial Bold"/>
                <a:sym typeface="Arial Bold"/>
              </a:rPr>
              <a:t>SUMMARY</a:t>
            </a:r>
          </a:p>
        </p:txBody>
      </p:sp>
      <p:sp>
        <p:nvSpPr>
          <p:cNvPr id="9" name="TextBox 9"/>
          <p:cNvSpPr txBox="1"/>
          <p:nvPr/>
        </p:nvSpPr>
        <p:spPr>
          <a:xfrm>
            <a:off x="1608214" y="5507550"/>
            <a:ext cx="6091135" cy="1093272"/>
          </a:xfrm>
          <a:prstGeom prst="rect">
            <a:avLst/>
          </a:prstGeom>
        </p:spPr>
        <p:txBody>
          <a:bodyPr lIns="0" tIns="0" rIns="0" bIns="0" rtlCol="0" anchor="t">
            <a:spAutoFit/>
          </a:bodyPr>
          <a:lstStyle/>
          <a:p>
            <a:pPr algn="l">
              <a:lnSpc>
                <a:spcPts val="2939"/>
              </a:lnSpc>
            </a:pPr>
            <a:r>
              <a:rPr lang="en-US" sz="1999" dirty="0">
                <a:solidFill>
                  <a:srgbClr val="F5F5F5"/>
                </a:solidFill>
                <a:latin typeface="Helvetica World"/>
                <a:ea typeface="Helvetica World"/>
                <a:cs typeface="Helvetica World"/>
                <a:sym typeface="Helvetica World"/>
              </a:rPr>
              <a:t>Convenient, mobile, anonymous and free of charge access to legal information using the chatbot "Legal Bot 100% LIFE" (hereinafter the Legal Bot)</a:t>
            </a:r>
          </a:p>
        </p:txBody>
      </p:sp>
      <p:sp>
        <p:nvSpPr>
          <p:cNvPr id="10" name="TextBox 10"/>
          <p:cNvSpPr txBox="1"/>
          <p:nvPr/>
        </p:nvSpPr>
        <p:spPr>
          <a:xfrm>
            <a:off x="1608214" y="3527109"/>
            <a:ext cx="6677797" cy="1751737"/>
          </a:xfrm>
          <a:prstGeom prst="rect">
            <a:avLst/>
          </a:prstGeom>
        </p:spPr>
        <p:txBody>
          <a:bodyPr lIns="0" tIns="0" rIns="0" bIns="0" rtlCol="0" anchor="t">
            <a:spAutoFit/>
          </a:bodyPr>
          <a:lstStyle/>
          <a:p>
            <a:pPr algn="l">
              <a:lnSpc>
                <a:spcPts val="5915"/>
              </a:lnSpc>
            </a:pPr>
            <a:r>
              <a:rPr lang="en-US" sz="6799" dirty="0">
                <a:solidFill>
                  <a:srgbClr val="FFFFFF"/>
                </a:solidFill>
                <a:latin typeface="Helvetica World Bold"/>
                <a:ea typeface="Helvetica World Bold"/>
                <a:cs typeface="Helvetica World Bold"/>
                <a:sym typeface="Helvetica World Bold"/>
              </a:rPr>
              <a:t>What is your main question?</a:t>
            </a:r>
          </a:p>
        </p:txBody>
      </p:sp>
      <p:grpSp>
        <p:nvGrpSpPr>
          <p:cNvPr id="11" name="Group 11"/>
          <p:cNvGrpSpPr/>
          <p:nvPr/>
        </p:nvGrpSpPr>
        <p:grpSpPr>
          <a:xfrm rot="-653427">
            <a:off x="10416861" y="1353228"/>
            <a:ext cx="5820910" cy="7211924"/>
            <a:chOff x="0" y="0"/>
            <a:chExt cx="7761214" cy="9615899"/>
          </a:xfrm>
        </p:grpSpPr>
        <p:sp>
          <p:nvSpPr>
            <p:cNvPr id="12" name="Freeform 12"/>
            <p:cNvSpPr/>
            <p:nvPr/>
          </p:nvSpPr>
          <p:spPr>
            <a:xfrm>
              <a:off x="0" y="0"/>
              <a:ext cx="7761214" cy="9615909"/>
            </a:xfrm>
            <a:custGeom>
              <a:avLst/>
              <a:gdLst/>
              <a:ahLst/>
              <a:cxnLst/>
              <a:rect l="l" t="t" r="r" b="b"/>
              <a:pathLst>
                <a:path w="7761214" h="9615909">
                  <a:moveTo>
                    <a:pt x="0" y="0"/>
                  </a:moveTo>
                  <a:lnTo>
                    <a:pt x="7761214" y="0"/>
                  </a:lnTo>
                  <a:lnTo>
                    <a:pt x="7761214" y="9615909"/>
                  </a:lnTo>
                  <a:lnTo>
                    <a:pt x="0" y="9615909"/>
                  </a:lnTo>
                  <a:lnTo>
                    <a:pt x="0" y="0"/>
                  </a:lnTo>
                  <a:close/>
                </a:path>
              </a:pathLst>
            </a:custGeom>
            <a:blipFill>
              <a:blip r:embed="rId6"/>
              <a:stretch>
                <a:fillRect/>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5199" y="-151660"/>
            <a:ext cx="17122217" cy="11413670"/>
            <a:chOff x="0" y="0"/>
            <a:chExt cx="22829623" cy="15218227"/>
          </a:xfrm>
        </p:grpSpPr>
        <p:sp>
          <p:nvSpPr>
            <p:cNvPr id="3" name="Freeform 3"/>
            <p:cNvSpPr/>
            <p:nvPr/>
          </p:nvSpPr>
          <p:spPr>
            <a:xfrm>
              <a:off x="0" y="0"/>
              <a:ext cx="22829623" cy="15218227"/>
            </a:xfrm>
            <a:custGeom>
              <a:avLst/>
              <a:gdLst/>
              <a:ahLst/>
              <a:cxnLst/>
              <a:rect l="l" t="t" r="r" b="b"/>
              <a:pathLst>
                <a:path w="22829623" h="15218227">
                  <a:moveTo>
                    <a:pt x="0" y="0"/>
                  </a:moveTo>
                  <a:lnTo>
                    <a:pt x="22829623" y="0"/>
                  </a:lnTo>
                  <a:lnTo>
                    <a:pt x="22829623" y="15218227"/>
                  </a:lnTo>
                  <a:lnTo>
                    <a:pt x="0" y="15218227"/>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1028700" y="-1126670"/>
            <a:ext cx="7623024" cy="12171720"/>
            <a:chOff x="0" y="0"/>
            <a:chExt cx="1581051" cy="2524471"/>
          </a:xfrm>
        </p:grpSpPr>
        <p:sp>
          <p:nvSpPr>
            <p:cNvPr id="5" name="Freeform 5"/>
            <p:cNvSpPr/>
            <p:nvPr/>
          </p:nvSpPr>
          <p:spPr>
            <a:xfrm>
              <a:off x="0" y="0"/>
              <a:ext cx="1581051" cy="2524471"/>
            </a:xfrm>
            <a:custGeom>
              <a:avLst/>
              <a:gdLst/>
              <a:ahLst/>
              <a:cxnLst/>
              <a:rect l="l" t="t" r="r" b="b"/>
              <a:pathLst>
                <a:path w="1581051" h="2524471">
                  <a:moveTo>
                    <a:pt x="0" y="0"/>
                  </a:moveTo>
                  <a:lnTo>
                    <a:pt x="1581051" y="0"/>
                  </a:lnTo>
                  <a:lnTo>
                    <a:pt x="1581051" y="2524471"/>
                  </a:lnTo>
                  <a:lnTo>
                    <a:pt x="0" y="2524471"/>
                  </a:ln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a:ln cap="sq">
              <a:noFill/>
              <a:prstDash val="solid"/>
              <a:miter/>
            </a:ln>
          </p:spPr>
          <p:txBody>
            <a:bodyPr/>
            <a:lstStyle/>
            <a:p>
              <a:endParaRPr lang="en-US"/>
            </a:p>
          </p:txBody>
        </p:sp>
        <p:sp>
          <p:nvSpPr>
            <p:cNvPr id="6" name="TextBox 6"/>
            <p:cNvSpPr txBox="1"/>
            <p:nvPr/>
          </p:nvSpPr>
          <p:spPr>
            <a:xfrm>
              <a:off x="0" y="-28575"/>
              <a:ext cx="1581051" cy="2553046"/>
            </a:xfrm>
            <a:prstGeom prst="rect">
              <a:avLst/>
            </a:prstGeom>
          </p:spPr>
          <p:txBody>
            <a:bodyPr lIns="50800" tIns="50800" rIns="50800" bIns="50800" rtlCol="0" anchor="ctr"/>
            <a:lstStyle/>
            <a:p>
              <a:pPr algn="ctr">
                <a:lnSpc>
                  <a:spcPts val="1869"/>
                </a:lnSpc>
              </a:pPr>
              <a:endParaRPr/>
            </a:p>
          </p:txBody>
        </p:sp>
      </p:grpSp>
      <p:sp>
        <p:nvSpPr>
          <p:cNvPr id="7" name="Freeform 7"/>
          <p:cNvSpPr/>
          <p:nvPr/>
        </p:nvSpPr>
        <p:spPr>
          <a:xfrm rot="2923865" flipV="1">
            <a:off x="10822347" y="-2199374"/>
            <a:ext cx="15802157" cy="9423832"/>
          </a:xfrm>
          <a:custGeom>
            <a:avLst/>
            <a:gdLst/>
            <a:ahLst/>
            <a:cxnLst/>
            <a:rect l="l" t="t" r="r" b="b"/>
            <a:pathLst>
              <a:path w="15802157" h="9423832">
                <a:moveTo>
                  <a:pt x="0" y="9423832"/>
                </a:moveTo>
                <a:lnTo>
                  <a:pt x="15802158" y="9423832"/>
                </a:lnTo>
                <a:lnTo>
                  <a:pt x="15802158" y="0"/>
                </a:lnTo>
                <a:lnTo>
                  <a:pt x="0" y="0"/>
                </a:lnTo>
                <a:lnTo>
                  <a:pt x="0" y="94238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608214" y="9452130"/>
            <a:ext cx="1143835" cy="429154"/>
          </a:xfrm>
          <a:custGeom>
            <a:avLst/>
            <a:gdLst/>
            <a:ahLst/>
            <a:cxnLst/>
            <a:rect l="l" t="t" r="r" b="b"/>
            <a:pathLst>
              <a:path w="1143835" h="429154">
                <a:moveTo>
                  <a:pt x="0" y="0"/>
                </a:moveTo>
                <a:lnTo>
                  <a:pt x="1143835" y="0"/>
                </a:lnTo>
                <a:lnTo>
                  <a:pt x="1143835" y="429154"/>
                </a:lnTo>
                <a:lnTo>
                  <a:pt x="0" y="429154"/>
                </a:lnTo>
                <a:lnTo>
                  <a:pt x="0" y="0"/>
                </a:lnTo>
                <a:close/>
              </a:path>
            </a:pathLst>
          </a:custGeom>
          <a:blipFill>
            <a:blip r:embed="rId5"/>
            <a:stretch>
              <a:fillRect/>
            </a:stretch>
          </a:blipFill>
        </p:spPr>
        <p:txBody>
          <a:bodyPr/>
          <a:lstStyle/>
          <a:p>
            <a:endParaRPr lang="en-US"/>
          </a:p>
        </p:txBody>
      </p:sp>
      <p:sp>
        <p:nvSpPr>
          <p:cNvPr id="9" name="Freeform 9"/>
          <p:cNvSpPr/>
          <p:nvPr/>
        </p:nvSpPr>
        <p:spPr>
          <a:xfrm>
            <a:off x="16741651" y="9258300"/>
            <a:ext cx="1035298" cy="622984"/>
          </a:xfrm>
          <a:custGeom>
            <a:avLst/>
            <a:gdLst/>
            <a:ahLst/>
            <a:cxnLst/>
            <a:rect l="l" t="t" r="r" b="b"/>
            <a:pathLst>
              <a:path w="1035298" h="622984">
                <a:moveTo>
                  <a:pt x="0" y="0"/>
                </a:moveTo>
                <a:lnTo>
                  <a:pt x="1035298" y="0"/>
                </a:lnTo>
                <a:lnTo>
                  <a:pt x="1035298" y="622984"/>
                </a:lnTo>
                <a:lnTo>
                  <a:pt x="0" y="622984"/>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1608214" y="1146410"/>
            <a:ext cx="5473970" cy="403208"/>
          </a:xfrm>
          <a:prstGeom prst="rect">
            <a:avLst/>
          </a:prstGeom>
        </p:spPr>
        <p:txBody>
          <a:bodyPr lIns="0" tIns="0" rIns="0" bIns="0" rtlCol="0" anchor="t">
            <a:spAutoFit/>
          </a:bodyPr>
          <a:lstStyle/>
          <a:p>
            <a:pPr algn="l">
              <a:lnSpc>
                <a:spcPts val="2749"/>
              </a:lnSpc>
            </a:pPr>
            <a:r>
              <a:rPr lang="en-US" sz="2499">
                <a:solidFill>
                  <a:srgbClr val="FFFFFF"/>
                </a:solidFill>
                <a:latin typeface="Arial Bold"/>
                <a:ea typeface="Arial Bold"/>
                <a:cs typeface="Arial Bold"/>
                <a:sym typeface="Arial Bold"/>
              </a:rPr>
              <a:t>SUMMARY</a:t>
            </a:r>
          </a:p>
        </p:txBody>
      </p:sp>
      <p:sp>
        <p:nvSpPr>
          <p:cNvPr id="11" name="TextBox 11"/>
          <p:cNvSpPr txBox="1"/>
          <p:nvPr/>
        </p:nvSpPr>
        <p:spPr>
          <a:xfrm>
            <a:off x="1608214" y="5507550"/>
            <a:ext cx="6091135" cy="2705907"/>
          </a:xfrm>
          <a:prstGeom prst="rect">
            <a:avLst/>
          </a:prstGeom>
        </p:spPr>
        <p:txBody>
          <a:bodyPr lIns="0" tIns="0" rIns="0" bIns="0" rtlCol="0" anchor="t">
            <a:spAutoFit/>
          </a:bodyPr>
          <a:lstStyle/>
          <a:p>
            <a:pPr algn="l">
              <a:lnSpc>
                <a:spcPts val="2939"/>
              </a:lnSpc>
            </a:pPr>
            <a:r>
              <a:rPr lang="en-US" sz="1999" dirty="0">
                <a:solidFill>
                  <a:srgbClr val="F5F5F5"/>
                </a:solidFill>
                <a:latin typeface="Helvetica World"/>
                <a:ea typeface="Helvetica World"/>
                <a:cs typeface="Helvetica World"/>
                <a:sym typeface="Helvetica World"/>
              </a:rPr>
              <a:t>The Legal Bot provides </a:t>
            </a:r>
            <a:r>
              <a:rPr lang="en-US" sz="1999" dirty="0">
                <a:solidFill>
                  <a:srgbClr val="F5F5F5"/>
                </a:solidFill>
                <a:latin typeface="Helvetica World Bold"/>
                <a:ea typeface="Helvetica World Bold"/>
                <a:cs typeface="Helvetica World Bold"/>
                <a:sym typeface="Helvetica World Bold"/>
              </a:rPr>
              <a:t>sustainability of legal services</a:t>
            </a:r>
            <a:r>
              <a:rPr lang="en-US" sz="1999" dirty="0">
                <a:solidFill>
                  <a:srgbClr val="F5F5F5"/>
                </a:solidFill>
                <a:latin typeface="Helvetica World"/>
                <a:ea typeface="Helvetica World"/>
                <a:cs typeface="Helvetica World"/>
                <a:sym typeface="Helvetica World"/>
              </a:rPr>
              <a:t> (consultation on the most relevant legal issues) and </a:t>
            </a:r>
            <a:r>
              <a:rPr lang="en-US" sz="1999" dirty="0">
                <a:solidFill>
                  <a:srgbClr val="F5F5F5"/>
                </a:solidFill>
                <a:latin typeface="Helvetica World Bold"/>
                <a:ea typeface="Helvetica World Bold"/>
                <a:cs typeface="Helvetica World Bold"/>
                <a:sym typeface="Helvetica World Bold"/>
              </a:rPr>
              <a:t>online information about the possibility of receiving other services</a:t>
            </a:r>
            <a:r>
              <a:rPr lang="en-US" sz="1999" dirty="0">
                <a:solidFill>
                  <a:srgbClr val="F5F5F5"/>
                </a:solidFill>
                <a:latin typeface="Helvetica World"/>
                <a:ea typeface="Helvetica World"/>
                <a:cs typeface="Helvetica World"/>
                <a:sym typeface="Helvetica World"/>
              </a:rPr>
              <a:t> of social assistance etc. It closes the gap when people can't get legal advice offline due to quarantine, military action, lack of money or other obstacles.</a:t>
            </a:r>
          </a:p>
        </p:txBody>
      </p:sp>
      <p:sp>
        <p:nvSpPr>
          <p:cNvPr id="12" name="TextBox 12"/>
          <p:cNvSpPr txBox="1"/>
          <p:nvPr/>
        </p:nvSpPr>
        <p:spPr>
          <a:xfrm>
            <a:off x="1608214" y="3527109"/>
            <a:ext cx="6677797" cy="1751737"/>
          </a:xfrm>
          <a:prstGeom prst="rect">
            <a:avLst/>
          </a:prstGeom>
        </p:spPr>
        <p:txBody>
          <a:bodyPr lIns="0" tIns="0" rIns="0" bIns="0" rtlCol="0" anchor="t">
            <a:spAutoFit/>
          </a:bodyPr>
          <a:lstStyle/>
          <a:p>
            <a:pPr algn="l">
              <a:lnSpc>
                <a:spcPts val="5915"/>
              </a:lnSpc>
            </a:pPr>
            <a:r>
              <a:rPr lang="en-US" sz="6799">
                <a:solidFill>
                  <a:srgbClr val="FFFFFF"/>
                </a:solidFill>
                <a:latin typeface="Helvetica World Bold"/>
                <a:ea typeface="Helvetica World Bold"/>
                <a:cs typeface="Helvetica World Bold"/>
                <a:sym typeface="Helvetica World Bold"/>
              </a:rPr>
              <a:t>What did you find?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13087" y="-162481"/>
            <a:ext cx="15671087" cy="10449481"/>
            <a:chOff x="0" y="0"/>
            <a:chExt cx="20894782" cy="13932641"/>
          </a:xfrm>
        </p:grpSpPr>
        <p:sp>
          <p:nvSpPr>
            <p:cNvPr id="3" name="Freeform 3"/>
            <p:cNvSpPr/>
            <p:nvPr/>
          </p:nvSpPr>
          <p:spPr>
            <a:xfrm>
              <a:off x="0" y="0"/>
              <a:ext cx="20894782" cy="13932641"/>
            </a:xfrm>
            <a:custGeom>
              <a:avLst/>
              <a:gdLst/>
              <a:ahLst/>
              <a:cxnLst/>
              <a:rect l="l" t="t" r="r" b="b"/>
              <a:pathLst>
                <a:path w="20894782" h="13932641">
                  <a:moveTo>
                    <a:pt x="0" y="0"/>
                  </a:moveTo>
                  <a:lnTo>
                    <a:pt x="20894782" y="0"/>
                  </a:lnTo>
                  <a:lnTo>
                    <a:pt x="20894782" y="13932641"/>
                  </a:lnTo>
                  <a:lnTo>
                    <a:pt x="0" y="13932641"/>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1028700" y="-1126670"/>
            <a:ext cx="7623024" cy="12171720"/>
            <a:chOff x="0" y="0"/>
            <a:chExt cx="1581051" cy="2524471"/>
          </a:xfrm>
        </p:grpSpPr>
        <p:sp>
          <p:nvSpPr>
            <p:cNvPr id="5" name="Freeform 5"/>
            <p:cNvSpPr/>
            <p:nvPr/>
          </p:nvSpPr>
          <p:spPr>
            <a:xfrm>
              <a:off x="0" y="0"/>
              <a:ext cx="1581051" cy="2524471"/>
            </a:xfrm>
            <a:custGeom>
              <a:avLst/>
              <a:gdLst/>
              <a:ahLst/>
              <a:cxnLst/>
              <a:rect l="l" t="t" r="r" b="b"/>
              <a:pathLst>
                <a:path w="1581051" h="2524471">
                  <a:moveTo>
                    <a:pt x="0" y="0"/>
                  </a:moveTo>
                  <a:lnTo>
                    <a:pt x="1581051" y="0"/>
                  </a:lnTo>
                  <a:lnTo>
                    <a:pt x="1581051" y="2524471"/>
                  </a:lnTo>
                  <a:lnTo>
                    <a:pt x="0" y="2524471"/>
                  </a:ln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a:ln cap="sq">
              <a:noFill/>
              <a:prstDash val="solid"/>
              <a:miter/>
            </a:ln>
          </p:spPr>
          <p:txBody>
            <a:bodyPr/>
            <a:lstStyle/>
            <a:p>
              <a:endParaRPr lang="en-US"/>
            </a:p>
          </p:txBody>
        </p:sp>
        <p:sp>
          <p:nvSpPr>
            <p:cNvPr id="6" name="TextBox 6"/>
            <p:cNvSpPr txBox="1"/>
            <p:nvPr/>
          </p:nvSpPr>
          <p:spPr>
            <a:xfrm>
              <a:off x="0" y="-28575"/>
              <a:ext cx="1581051" cy="2553046"/>
            </a:xfrm>
            <a:prstGeom prst="rect">
              <a:avLst/>
            </a:prstGeom>
          </p:spPr>
          <p:txBody>
            <a:bodyPr lIns="50800" tIns="50800" rIns="50800" bIns="50800" rtlCol="0" anchor="ctr"/>
            <a:lstStyle/>
            <a:p>
              <a:pPr algn="ctr">
                <a:lnSpc>
                  <a:spcPts val="1869"/>
                </a:lnSpc>
              </a:pPr>
              <a:endParaRPr/>
            </a:p>
          </p:txBody>
        </p:sp>
      </p:grpSp>
      <p:sp>
        <p:nvSpPr>
          <p:cNvPr id="7" name="Freeform 7"/>
          <p:cNvSpPr/>
          <p:nvPr/>
        </p:nvSpPr>
        <p:spPr>
          <a:xfrm rot="2923865" flipV="1">
            <a:off x="10822347" y="-2199374"/>
            <a:ext cx="15802157" cy="9423832"/>
          </a:xfrm>
          <a:custGeom>
            <a:avLst/>
            <a:gdLst/>
            <a:ahLst/>
            <a:cxnLst/>
            <a:rect l="l" t="t" r="r" b="b"/>
            <a:pathLst>
              <a:path w="15802157" h="9423832">
                <a:moveTo>
                  <a:pt x="0" y="9423832"/>
                </a:moveTo>
                <a:lnTo>
                  <a:pt x="15802158" y="9423832"/>
                </a:lnTo>
                <a:lnTo>
                  <a:pt x="15802158" y="0"/>
                </a:lnTo>
                <a:lnTo>
                  <a:pt x="0" y="0"/>
                </a:lnTo>
                <a:lnTo>
                  <a:pt x="0" y="94238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608214" y="9452130"/>
            <a:ext cx="1143835" cy="429154"/>
          </a:xfrm>
          <a:custGeom>
            <a:avLst/>
            <a:gdLst/>
            <a:ahLst/>
            <a:cxnLst/>
            <a:rect l="l" t="t" r="r" b="b"/>
            <a:pathLst>
              <a:path w="1143835" h="429154">
                <a:moveTo>
                  <a:pt x="0" y="0"/>
                </a:moveTo>
                <a:lnTo>
                  <a:pt x="1143835" y="0"/>
                </a:lnTo>
                <a:lnTo>
                  <a:pt x="1143835" y="429154"/>
                </a:lnTo>
                <a:lnTo>
                  <a:pt x="0" y="429154"/>
                </a:lnTo>
                <a:lnTo>
                  <a:pt x="0" y="0"/>
                </a:lnTo>
                <a:close/>
              </a:path>
            </a:pathLst>
          </a:custGeom>
          <a:blipFill>
            <a:blip r:embed="rId5"/>
            <a:stretch>
              <a:fillRect/>
            </a:stretch>
          </a:blipFill>
        </p:spPr>
        <p:txBody>
          <a:bodyPr/>
          <a:lstStyle/>
          <a:p>
            <a:endParaRPr lang="en-US"/>
          </a:p>
        </p:txBody>
      </p:sp>
      <p:sp>
        <p:nvSpPr>
          <p:cNvPr id="9" name="Freeform 9"/>
          <p:cNvSpPr/>
          <p:nvPr/>
        </p:nvSpPr>
        <p:spPr>
          <a:xfrm>
            <a:off x="16741651" y="9258300"/>
            <a:ext cx="1035298" cy="622984"/>
          </a:xfrm>
          <a:custGeom>
            <a:avLst/>
            <a:gdLst/>
            <a:ahLst/>
            <a:cxnLst/>
            <a:rect l="l" t="t" r="r" b="b"/>
            <a:pathLst>
              <a:path w="1035298" h="622984">
                <a:moveTo>
                  <a:pt x="0" y="0"/>
                </a:moveTo>
                <a:lnTo>
                  <a:pt x="1035298" y="0"/>
                </a:lnTo>
                <a:lnTo>
                  <a:pt x="1035298" y="622984"/>
                </a:lnTo>
                <a:lnTo>
                  <a:pt x="0" y="622984"/>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1608214" y="1146410"/>
            <a:ext cx="5473970" cy="403208"/>
          </a:xfrm>
          <a:prstGeom prst="rect">
            <a:avLst/>
          </a:prstGeom>
        </p:spPr>
        <p:txBody>
          <a:bodyPr lIns="0" tIns="0" rIns="0" bIns="0" rtlCol="0" anchor="t">
            <a:spAutoFit/>
          </a:bodyPr>
          <a:lstStyle/>
          <a:p>
            <a:pPr algn="l">
              <a:lnSpc>
                <a:spcPts val="2749"/>
              </a:lnSpc>
            </a:pPr>
            <a:r>
              <a:rPr lang="en-US" sz="2499">
                <a:solidFill>
                  <a:srgbClr val="FFFFFF"/>
                </a:solidFill>
                <a:latin typeface="Arial Bold"/>
                <a:ea typeface="Arial Bold"/>
                <a:cs typeface="Arial Bold"/>
                <a:sym typeface="Arial Bold"/>
              </a:rPr>
              <a:t>SUMMARY</a:t>
            </a:r>
          </a:p>
        </p:txBody>
      </p:sp>
      <p:sp>
        <p:nvSpPr>
          <p:cNvPr id="11" name="TextBox 11"/>
          <p:cNvSpPr txBox="1"/>
          <p:nvPr/>
        </p:nvSpPr>
        <p:spPr>
          <a:xfrm>
            <a:off x="1608214" y="4702533"/>
            <a:ext cx="6492831" cy="4064543"/>
          </a:xfrm>
          <a:prstGeom prst="rect">
            <a:avLst/>
          </a:prstGeom>
        </p:spPr>
        <p:txBody>
          <a:bodyPr lIns="0" tIns="0" rIns="0" bIns="0" rtlCol="0" anchor="t">
            <a:spAutoFit/>
          </a:bodyPr>
          <a:lstStyle/>
          <a:p>
            <a:pPr algn="l">
              <a:lnSpc>
                <a:spcPts val="2939"/>
              </a:lnSpc>
            </a:pPr>
            <a:r>
              <a:rPr lang="en-US" sz="1999" dirty="0">
                <a:solidFill>
                  <a:srgbClr val="F5F5F5"/>
                </a:solidFill>
                <a:latin typeface="Helvetica World"/>
                <a:ea typeface="Helvetica World"/>
                <a:cs typeface="Helvetica World"/>
                <a:sym typeface="Helvetica World"/>
              </a:rPr>
              <a:t>The Legal Bot helps representatives of target groups to receive answers to their legal questions, if their requests do not require individual consideration of the case. </a:t>
            </a:r>
          </a:p>
          <a:p>
            <a:pPr algn="l">
              <a:lnSpc>
                <a:spcPts val="2939"/>
              </a:lnSpc>
            </a:pPr>
            <a:endParaRPr lang="en-US" sz="1999" dirty="0">
              <a:solidFill>
                <a:srgbClr val="F5F5F5"/>
              </a:solidFill>
              <a:latin typeface="Helvetica World"/>
              <a:ea typeface="Helvetica World"/>
              <a:cs typeface="Helvetica World"/>
              <a:sym typeface="Helvetica World"/>
            </a:endParaRPr>
          </a:p>
          <a:p>
            <a:pPr algn="l">
              <a:lnSpc>
                <a:spcPts val="2939"/>
              </a:lnSpc>
            </a:pPr>
            <a:r>
              <a:rPr lang="en-US" sz="1999" dirty="0">
                <a:solidFill>
                  <a:srgbClr val="F5F5F5"/>
                </a:solidFill>
                <a:latin typeface="Helvetica World"/>
                <a:ea typeface="Helvetica World"/>
                <a:cs typeface="Helvetica World"/>
                <a:sym typeface="Helvetica World"/>
              </a:rPr>
              <a:t>The Legal Bot provides access to legal answers online through mobile applications (Viber, Telegram, Facebook messenger) and two websites of the human rights organization and CO "100 PERCENT LIFE“ so that people can get answers wherever they are, as long as they have a mobile phone or computer.</a:t>
            </a:r>
          </a:p>
          <a:p>
            <a:pPr algn="l">
              <a:lnSpc>
                <a:spcPts val="2939"/>
              </a:lnSpc>
            </a:pPr>
            <a:endParaRPr lang="en-US" sz="1999" dirty="0">
              <a:solidFill>
                <a:srgbClr val="F5F5F5"/>
              </a:solidFill>
              <a:latin typeface="Helvetica World"/>
              <a:ea typeface="Helvetica World"/>
              <a:cs typeface="Helvetica World"/>
              <a:sym typeface="Helvetica World"/>
            </a:endParaRPr>
          </a:p>
        </p:txBody>
      </p:sp>
      <p:sp>
        <p:nvSpPr>
          <p:cNvPr id="12" name="TextBox 12"/>
          <p:cNvSpPr txBox="1"/>
          <p:nvPr/>
        </p:nvSpPr>
        <p:spPr>
          <a:xfrm>
            <a:off x="1608214" y="2722092"/>
            <a:ext cx="6677797" cy="1751737"/>
          </a:xfrm>
          <a:prstGeom prst="rect">
            <a:avLst/>
          </a:prstGeom>
        </p:spPr>
        <p:txBody>
          <a:bodyPr lIns="0" tIns="0" rIns="0" bIns="0" rtlCol="0" anchor="t">
            <a:spAutoFit/>
          </a:bodyPr>
          <a:lstStyle/>
          <a:p>
            <a:pPr algn="l">
              <a:lnSpc>
                <a:spcPts val="5915"/>
              </a:lnSpc>
            </a:pPr>
            <a:r>
              <a:rPr lang="en-US" sz="6799">
                <a:solidFill>
                  <a:srgbClr val="FFFFFF"/>
                </a:solidFill>
                <a:latin typeface="Helvetica World Bold"/>
                <a:ea typeface="Helvetica World Bold"/>
                <a:cs typeface="Helvetica World Bold"/>
                <a:sym typeface="Helvetica World Bold"/>
              </a:rPr>
              <a:t>Why is it important?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3163675" flipV="1">
            <a:off x="-5971725" y="-2522448"/>
            <a:ext cx="15802157" cy="9423832"/>
          </a:xfrm>
          <a:custGeom>
            <a:avLst/>
            <a:gdLst/>
            <a:ahLst/>
            <a:cxnLst/>
            <a:rect l="l" t="t" r="r" b="b"/>
            <a:pathLst>
              <a:path w="15802157" h="9423832">
                <a:moveTo>
                  <a:pt x="0" y="9423832"/>
                </a:moveTo>
                <a:lnTo>
                  <a:pt x="15802157" y="9423832"/>
                </a:lnTo>
                <a:lnTo>
                  <a:pt x="15802157" y="0"/>
                </a:lnTo>
                <a:lnTo>
                  <a:pt x="0" y="0"/>
                </a:lnTo>
                <a:lnTo>
                  <a:pt x="0" y="942383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66398" y="1333975"/>
            <a:ext cx="15433919" cy="7619050"/>
            <a:chOff x="0" y="0"/>
            <a:chExt cx="4064900" cy="2006663"/>
          </a:xfrm>
        </p:grpSpPr>
        <p:sp>
          <p:nvSpPr>
            <p:cNvPr id="4" name="Freeform 4"/>
            <p:cNvSpPr/>
            <p:nvPr/>
          </p:nvSpPr>
          <p:spPr>
            <a:xfrm>
              <a:off x="0" y="0"/>
              <a:ext cx="4064900" cy="2006663"/>
            </a:xfrm>
            <a:custGeom>
              <a:avLst/>
              <a:gdLst/>
              <a:ahLst/>
              <a:cxnLst/>
              <a:rect l="l" t="t" r="r" b="b"/>
              <a:pathLst>
                <a:path w="4064900" h="2006663">
                  <a:moveTo>
                    <a:pt x="0" y="0"/>
                  </a:moveTo>
                  <a:lnTo>
                    <a:pt x="4064900" y="0"/>
                  </a:lnTo>
                  <a:lnTo>
                    <a:pt x="4064900" y="2006663"/>
                  </a:lnTo>
                  <a:lnTo>
                    <a:pt x="0" y="2006663"/>
                  </a:lnTo>
                  <a:close/>
                </a:path>
              </a:pathLst>
            </a:custGeom>
            <a:solidFill>
              <a:srgbClr val="F5F5F5"/>
            </a:solidFill>
            <a:ln w="38100" cap="sq">
              <a:solidFill>
                <a:srgbClr val="C20A3B"/>
              </a:solidFill>
              <a:prstDash val="solid"/>
              <a:miter/>
            </a:ln>
          </p:spPr>
          <p:txBody>
            <a:bodyPr/>
            <a:lstStyle/>
            <a:p>
              <a:endParaRPr lang="en-US"/>
            </a:p>
          </p:txBody>
        </p:sp>
        <p:sp>
          <p:nvSpPr>
            <p:cNvPr id="5" name="TextBox 5"/>
            <p:cNvSpPr txBox="1"/>
            <p:nvPr/>
          </p:nvSpPr>
          <p:spPr>
            <a:xfrm>
              <a:off x="0" y="-28575"/>
              <a:ext cx="4064900" cy="2035238"/>
            </a:xfrm>
            <a:prstGeom prst="rect">
              <a:avLst/>
            </a:prstGeom>
          </p:spPr>
          <p:txBody>
            <a:bodyPr lIns="50800" tIns="50800" rIns="50800" bIns="50800" rtlCol="0" anchor="ctr"/>
            <a:lstStyle/>
            <a:p>
              <a:pPr algn="ctr">
                <a:lnSpc>
                  <a:spcPts val="1869"/>
                </a:lnSpc>
              </a:pPr>
              <a:endParaRPr/>
            </a:p>
          </p:txBody>
        </p:sp>
      </p:grpSp>
      <p:grpSp>
        <p:nvGrpSpPr>
          <p:cNvPr id="6" name="Group 6"/>
          <p:cNvGrpSpPr/>
          <p:nvPr/>
        </p:nvGrpSpPr>
        <p:grpSpPr>
          <a:xfrm>
            <a:off x="3962797" y="4593060"/>
            <a:ext cx="284967" cy="293228"/>
            <a:chOff x="0" y="0"/>
            <a:chExt cx="135957" cy="139898"/>
          </a:xfrm>
        </p:grpSpPr>
        <p:sp>
          <p:nvSpPr>
            <p:cNvPr id="7" name="Freeform 7"/>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8" name="TextBox 8"/>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116463" y="4593060"/>
            <a:ext cx="284967" cy="293228"/>
            <a:chOff x="0" y="0"/>
            <a:chExt cx="135957" cy="139898"/>
          </a:xfrm>
        </p:grpSpPr>
        <p:sp>
          <p:nvSpPr>
            <p:cNvPr id="10" name="Freeform 10"/>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11" name="TextBox 11"/>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962797" y="5327539"/>
            <a:ext cx="284967" cy="293228"/>
            <a:chOff x="0" y="0"/>
            <a:chExt cx="135957" cy="139898"/>
          </a:xfrm>
        </p:grpSpPr>
        <p:sp>
          <p:nvSpPr>
            <p:cNvPr id="13" name="Freeform 13"/>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14" name="TextBox 14"/>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116463" y="5327539"/>
            <a:ext cx="284967" cy="293228"/>
            <a:chOff x="0" y="0"/>
            <a:chExt cx="135957" cy="139898"/>
          </a:xfrm>
        </p:grpSpPr>
        <p:sp>
          <p:nvSpPr>
            <p:cNvPr id="16" name="Freeform 16"/>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17" name="TextBox 17"/>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3962797" y="6113717"/>
            <a:ext cx="284967" cy="293228"/>
            <a:chOff x="0" y="0"/>
            <a:chExt cx="135957" cy="139898"/>
          </a:xfrm>
        </p:grpSpPr>
        <p:sp>
          <p:nvSpPr>
            <p:cNvPr id="19" name="Freeform 19"/>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20" name="TextBox 20"/>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116463" y="6113717"/>
            <a:ext cx="284967" cy="293228"/>
            <a:chOff x="0" y="0"/>
            <a:chExt cx="135957" cy="139898"/>
          </a:xfrm>
        </p:grpSpPr>
        <p:sp>
          <p:nvSpPr>
            <p:cNvPr id="22" name="Freeform 22"/>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23" name="TextBox 23"/>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962797" y="6860226"/>
            <a:ext cx="284967" cy="293228"/>
            <a:chOff x="0" y="0"/>
            <a:chExt cx="135957" cy="139898"/>
          </a:xfrm>
        </p:grpSpPr>
        <p:sp>
          <p:nvSpPr>
            <p:cNvPr id="25" name="Freeform 25"/>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26" name="TextBox 26"/>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116463" y="6860226"/>
            <a:ext cx="284967" cy="293228"/>
            <a:chOff x="0" y="0"/>
            <a:chExt cx="135957" cy="139898"/>
          </a:xfrm>
        </p:grpSpPr>
        <p:sp>
          <p:nvSpPr>
            <p:cNvPr id="28" name="Freeform 28"/>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29" name="TextBox 29"/>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3962797" y="7530976"/>
            <a:ext cx="284967" cy="293228"/>
            <a:chOff x="0" y="0"/>
            <a:chExt cx="135957" cy="139898"/>
          </a:xfrm>
        </p:grpSpPr>
        <p:sp>
          <p:nvSpPr>
            <p:cNvPr id="31" name="Freeform 31"/>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32" name="TextBox 32"/>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0116463" y="7530976"/>
            <a:ext cx="284967" cy="293228"/>
            <a:chOff x="0" y="0"/>
            <a:chExt cx="135957" cy="139898"/>
          </a:xfrm>
        </p:grpSpPr>
        <p:sp>
          <p:nvSpPr>
            <p:cNvPr id="34" name="Freeform 34"/>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p:spPr>
          <p:txBody>
            <a:bodyPr/>
            <a:lstStyle/>
            <a:p>
              <a:endParaRPr lang="en-US"/>
            </a:p>
          </p:txBody>
        </p:sp>
        <p:sp>
          <p:nvSpPr>
            <p:cNvPr id="35" name="TextBox 35"/>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6741651" y="9258300"/>
            <a:ext cx="1035298" cy="622984"/>
          </a:xfrm>
          <a:custGeom>
            <a:avLst/>
            <a:gdLst/>
            <a:ahLst/>
            <a:cxnLst/>
            <a:rect l="l" t="t" r="r" b="b"/>
            <a:pathLst>
              <a:path w="1035298" h="622984">
                <a:moveTo>
                  <a:pt x="0" y="0"/>
                </a:moveTo>
                <a:lnTo>
                  <a:pt x="1035298" y="0"/>
                </a:lnTo>
                <a:lnTo>
                  <a:pt x="1035298" y="622984"/>
                </a:lnTo>
                <a:lnTo>
                  <a:pt x="0" y="622984"/>
                </a:lnTo>
                <a:lnTo>
                  <a:pt x="0" y="0"/>
                </a:lnTo>
                <a:close/>
              </a:path>
            </a:pathLst>
          </a:custGeom>
          <a:blipFill>
            <a:blip r:embed="rId4"/>
            <a:stretch>
              <a:fillRect/>
            </a:stretch>
          </a:blipFill>
        </p:spPr>
        <p:txBody>
          <a:bodyPr/>
          <a:lstStyle/>
          <a:p>
            <a:endParaRPr lang="en-US"/>
          </a:p>
        </p:txBody>
      </p:sp>
      <p:sp>
        <p:nvSpPr>
          <p:cNvPr id="37" name="TextBox 37"/>
          <p:cNvSpPr txBox="1"/>
          <p:nvPr/>
        </p:nvSpPr>
        <p:spPr>
          <a:xfrm>
            <a:off x="4642631" y="4643913"/>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people living with HIV</a:t>
            </a:r>
          </a:p>
        </p:txBody>
      </p:sp>
      <p:sp>
        <p:nvSpPr>
          <p:cNvPr id="38" name="TextBox 38"/>
          <p:cNvSpPr txBox="1"/>
          <p:nvPr/>
        </p:nvSpPr>
        <p:spPr>
          <a:xfrm>
            <a:off x="10589023" y="4643913"/>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people who inject drugs</a:t>
            </a:r>
          </a:p>
        </p:txBody>
      </p:sp>
      <p:sp>
        <p:nvSpPr>
          <p:cNvPr id="39" name="TextBox 39"/>
          <p:cNvSpPr txBox="1"/>
          <p:nvPr/>
        </p:nvSpPr>
        <p:spPr>
          <a:xfrm>
            <a:off x="4642631" y="5320960"/>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people with TB</a:t>
            </a:r>
          </a:p>
        </p:txBody>
      </p:sp>
      <p:sp>
        <p:nvSpPr>
          <p:cNvPr id="40" name="TextBox 40"/>
          <p:cNvSpPr txBox="1"/>
          <p:nvPr/>
        </p:nvSpPr>
        <p:spPr>
          <a:xfrm>
            <a:off x="10589023" y="5261428"/>
            <a:ext cx="3736180" cy="482600"/>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people in prisons and other closed settings</a:t>
            </a:r>
          </a:p>
        </p:txBody>
      </p:sp>
      <p:sp>
        <p:nvSpPr>
          <p:cNvPr id="41" name="TextBox 41"/>
          <p:cNvSpPr txBox="1"/>
          <p:nvPr/>
        </p:nvSpPr>
        <p:spPr>
          <a:xfrm>
            <a:off x="4642631" y="5976857"/>
            <a:ext cx="3736180" cy="519364"/>
          </a:xfrm>
          <a:prstGeom prst="rect">
            <a:avLst/>
          </a:prstGeom>
        </p:spPr>
        <p:txBody>
          <a:bodyPr lIns="0" tIns="0" rIns="0" bIns="0" rtlCol="0" anchor="t">
            <a:spAutoFit/>
          </a:bodyPr>
          <a:lstStyle/>
          <a:p>
            <a:pPr algn="l">
              <a:lnSpc>
                <a:spcPts val="2059"/>
              </a:lnSpc>
            </a:pPr>
            <a:r>
              <a:rPr lang="en-US" sz="1999" dirty="0">
                <a:solidFill>
                  <a:srgbClr val="000000"/>
                </a:solidFill>
                <a:latin typeface="Helvetica World"/>
                <a:ea typeface="Helvetica World"/>
                <a:cs typeface="Helvetica World"/>
                <a:sym typeface="Helvetica World"/>
              </a:rPr>
              <a:t>gay men and other men who have sex with men</a:t>
            </a:r>
          </a:p>
        </p:txBody>
      </p:sp>
      <p:sp>
        <p:nvSpPr>
          <p:cNvPr id="42" name="TextBox 42"/>
          <p:cNvSpPr txBox="1"/>
          <p:nvPr/>
        </p:nvSpPr>
        <p:spPr>
          <a:xfrm>
            <a:off x="10589023" y="6123827"/>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social workers</a:t>
            </a:r>
          </a:p>
        </p:txBody>
      </p:sp>
      <p:sp>
        <p:nvSpPr>
          <p:cNvPr id="43" name="TextBox 43"/>
          <p:cNvSpPr txBox="1"/>
          <p:nvPr/>
        </p:nvSpPr>
        <p:spPr>
          <a:xfrm>
            <a:off x="4642631" y="6905935"/>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sex workers</a:t>
            </a:r>
          </a:p>
        </p:txBody>
      </p:sp>
      <p:sp>
        <p:nvSpPr>
          <p:cNvPr id="44" name="TextBox 44"/>
          <p:cNvSpPr txBox="1"/>
          <p:nvPr/>
        </p:nvSpPr>
        <p:spPr>
          <a:xfrm>
            <a:off x="10589023" y="6905935"/>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paralegals</a:t>
            </a:r>
          </a:p>
        </p:txBody>
      </p:sp>
      <p:sp>
        <p:nvSpPr>
          <p:cNvPr id="45" name="TextBox 45"/>
          <p:cNvSpPr txBox="1"/>
          <p:nvPr/>
        </p:nvSpPr>
        <p:spPr>
          <a:xfrm>
            <a:off x="4642631" y="7583927"/>
            <a:ext cx="3736180" cy="244475"/>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trans people</a:t>
            </a:r>
          </a:p>
        </p:txBody>
      </p:sp>
      <p:sp>
        <p:nvSpPr>
          <p:cNvPr id="46" name="TextBox 46"/>
          <p:cNvSpPr txBox="1"/>
          <p:nvPr/>
        </p:nvSpPr>
        <p:spPr>
          <a:xfrm>
            <a:off x="10589023" y="7464865"/>
            <a:ext cx="3736180" cy="482600"/>
          </a:xfrm>
          <a:prstGeom prst="rect">
            <a:avLst/>
          </a:prstGeom>
        </p:spPr>
        <p:txBody>
          <a:bodyPr lIns="0" tIns="0" rIns="0" bIns="0" rtlCol="0" anchor="t">
            <a:spAutoFit/>
          </a:bodyPr>
          <a:lstStyle/>
          <a:p>
            <a:pPr algn="l">
              <a:lnSpc>
                <a:spcPts val="1899"/>
              </a:lnSpc>
            </a:pPr>
            <a:r>
              <a:rPr lang="en-US" sz="1999">
                <a:solidFill>
                  <a:srgbClr val="000000"/>
                </a:solidFill>
                <a:latin typeface="Helvetica World"/>
                <a:ea typeface="Helvetica World"/>
                <a:cs typeface="Helvetica World"/>
                <a:sym typeface="Helvetica World"/>
              </a:rPr>
              <a:t>other people who needs legal information</a:t>
            </a:r>
          </a:p>
        </p:txBody>
      </p:sp>
      <p:sp>
        <p:nvSpPr>
          <p:cNvPr id="47" name="TextBox 47"/>
          <p:cNvSpPr txBox="1"/>
          <p:nvPr/>
        </p:nvSpPr>
        <p:spPr>
          <a:xfrm>
            <a:off x="5214986" y="2037068"/>
            <a:ext cx="8136743" cy="1720563"/>
          </a:xfrm>
          <a:prstGeom prst="rect">
            <a:avLst/>
          </a:prstGeom>
        </p:spPr>
        <p:txBody>
          <a:bodyPr lIns="0" tIns="0" rIns="0" bIns="0" rtlCol="0" anchor="t">
            <a:spAutoFit/>
          </a:bodyPr>
          <a:lstStyle/>
          <a:p>
            <a:pPr algn="ctr">
              <a:lnSpc>
                <a:spcPts val="5712"/>
              </a:lnSpc>
            </a:pPr>
            <a:r>
              <a:rPr lang="en-US" sz="6800" spc="217">
                <a:solidFill>
                  <a:srgbClr val="CF121E"/>
                </a:solidFill>
                <a:latin typeface="Helvetica World Bold"/>
                <a:ea typeface="Helvetica World Bold"/>
                <a:cs typeface="Helvetica World Bold"/>
                <a:sym typeface="Helvetica World Bold"/>
              </a:rPr>
              <a:t>The target groups of the Legal Bot:</a:t>
            </a:r>
          </a:p>
        </p:txBody>
      </p:sp>
      <p:sp>
        <p:nvSpPr>
          <p:cNvPr id="48" name="TextBox 48"/>
          <p:cNvSpPr txBox="1"/>
          <p:nvPr/>
        </p:nvSpPr>
        <p:spPr>
          <a:xfrm>
            <a:off x="13393990" y="8221402"/>
            <a:ext cx="2266900" cy="278699"/>
          </a:xfrm>
          <a:prstGeom prst="rect">
            <a:avLst/>
          </a:prstGeom>
        </p:spPr>
        <p:txBody>
          <a:bodyPr lIns="0" tIns="0" rIns="0" bIns="0" rtlCol="0" anchor="t">
            <a:spAutoFit/>
          </a:bodyPr>
          <a:lstStyle/>
          <a:p>
            <a:pPr algn="ctr">
              <a:lnSpc>
                <a:spcPts val="1869"/>
              </a:lnSpc>
              <a:spcBef>
                <a:spcPct val="0"/>
              </a:spcBef>
            </a:pPr>
            <a:r>
              <a:rPr lang="en-US" sz="1699" spc="67">
                <a:solidFill>
                  <a:srgbClr val="000000"/>
                </a:solidFill>
                <a:latin typeface="Agrandir Narrow Italics"/>
                <a:ea typeface="Agrandir Narrow Italics"/>
                <a:cs typeface="Agrandir Narrow Italics"/>
                <a:sym typeface="Agrandir Narrow Italics"/>
              </a:rPr>
              <a:t>Hereinafter The Clients.</a:t>
            </a:r>
          </a:p>
        </p:txBody>
      </p:sp>
      <p:sp>
        <p:nvSpPr>
          <p:cNvPr id="49" name="Freeform 49"/>
          <p:cNvSpPr/>
          <p:nvPr/>
        </p:nvSpPr>
        <p:spPr>
          <a:xfrm>
            <a:off x="1028700" y="9452130"/>
            <a:ext cx="1146728" cy="429154"/>
          </a:xfrm>
          <a:custGeom>
            <a:avLst/>
            <a:gdLst/>
            <a:ahLst/>
            <a:cxnLst/>
            <a:rect l="l" t="t" r="r" b="b"/>
            <a:pathLst>
              <a:path w="1146728" h="429154">
                <a:moveTo>
                  <a:pt x="0" y="0"/>
                </a:moveTo>
                <a:lnTo>
                  <a:pt x="1146728" y="0"/>
                </a:lnTo>
                <a:lnTo>
                  <a:pt x="1146728" y="429154"/>
                </a:lnTo>
                <a:lnTo>
                  <a:pt x="0" y="429154"/>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26670"/>
            <a:ext cx="18288000" cy="12171720"/>
            <a:chOff x="0" y="0"/>
            <a:chExt cx="3793016" cy="2524471"/>
          </a:xfrm>
        </p:grpSpPr>
        <p:sp>
          <p:nvSpPr>
            <p:cNvPr id="3" name="Freeform 3"/>
            <p:cNvSpPr/>
            <p:nvPr/>
          </p:nvSpPr>
          <p:spPr>
            <a:xfrm>
              <a:off x="0" y="0"/>
              <a:ext cx="3793017" cy="2524471"/>
            </a:xfrm>
            <a:custGeom>
              <a:avLst/>
              <a:gdLst/>
              <a:ahLst/>
              <a:cxnLst/>
              <a:rect l="l" t="t" r="r" b="b"/>
              <a:pathLst>
                <a:path w="3793017" h="2524471">
                  <a:moveTo>
                    <a:pt x="0" y="0"/>
                  </a:moveTo>
                  <a:lnTo>
                    <a:pt x="3793017" y="0"/>
                  </a:lnTo>
                  <a:lnTo>
                    <a:pt x="3793017" y="2524471"/>
                  </a:lnTo>
                  <a:lnTo>
                    <a:pt x="0" y="2524471"/>
                  </a:ln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a:ln cap="sq">
              <a:noFill/>
              <a:prstDash val="solid"/>
              <a:miter/>
            </a:ln>
          </p:spPr>
          <p:txBody>
            <a:bodyPr/>
            <a:lstStyle/>
            <a:p>
              <a:endParaRPr lang="en-US"/>
            </a:p>
          </p:txBody>
        </p:sp>
        <p:sp>
          <p:nvSpPr>
            <p:cNvPr id="4" name="TextBox 4"/>
            <p:cNvSpPr txBox="1"/>
            <p:nvPr/>
          </p:nvSpPr>
          <p:spPr>
            <a:xfrm>
              <a:off x="0" y="-28575"/>
              <a:ext cx="3793016" cy="2553046"/>
            </a:xfrm>
            <a:prstGeom prst="rect">
              <a:avLst/>
            </a:prstGeom>
          </p:spPr>
          <p:txBody>
            <a:bodyPr lIns="50800" tIns="50800" rIns="50800" bIns="50800" rtlCol="0" anchor="ctr"/>
            <a:lstStyle/>
            <a:p>
              <a:pPr algn="ctr">
                <a:lnSpc>
                  <a:spcPts val="1869"/>
                </a:lnSpc>
              </a:pPr>
              <a:endParaRPr/>
            </a:p>
          </p:txBody>
        </p:sp>
      </p:grpSp>
      <p:sp>
        <p:nvSpPr>
          <p:cNvPr id="5" name="Freeform 5"/>
          <p:cNvSpPr/>
          <p:nvPr/>
        </p:nvSpPr>
        <p:spPr>
          <a:xfrm rot="2923865" flipV="1">
            <a:off x="10822347" y="-2199374"/>
            <a:ext cx="15802157" cy="9423832"/>
          </a:xfrm>
          <a:custGeom>
            <a:avLst/>
            <a:gdLst/>
            <a:ahLst/>
            <a:cxnLst/>
            <a:rect l="l" t="t" r="r" b="b"/>
            <a:pathLst>
              <a:path w="15802157" h="9423832">
                <a:moveTo>
                  <a:pt x="0" y="9423832"/>
                </a:moveTo>
                <a:lnTo>
                  <a:pt x="15802158" y="9423832"/>
                </a:lnTo>
                <a:lnTo>
                  <a:pt x="15802158" y="0"/>
                </a:lnTo>
                <a:lnTo>
                  <a:pt x="0" y="0"/>
                </a:lnTo>
                <a:lnTo>
                  <a:pt x="0" y="942383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608214" y="9452130"/>
            <a:ext cx="1143835" cy="429154"/>
          </a:xfrm>
          <a:custGeom>
            <a:avLst/>
            <a:gdLst/>
            <a:ahLst/>
            <a:cxnLst/>
            <a:rect l="l" t="t" r="r" b="b"/>
            <a:pathLst>
              <a:path w="1143835" h="429154">
                <a:moveTo>
                  <a:pt x="0" y="0"/>
                </a:moveTo>
                <a:lnTo>
                  <a:pt x="1143835" y="0"/>
                </a:lnTo>
                <a:lnTo>
                  <a:pt x="1143835" y="429154"/>
                </a:lnTo>
                <a:lnTo>
                  <a:pt x="0" y="429154"/>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608214" y="1146410"/>
            <a:ext cx="5473970" cy="403208"/>
          </a:xfrm>
          <a:prstGeom prst="rect">
            <a:avLst/>
          </a:prstGeom>
        </p:spPr>
        <p:txBody>
          <a:bodyPr lIns="0" tIns="0" rIns="0" bIns="0" rtlCol="0" anchor="t">
            <a:spAutoFit/>
          </a:bodyPr>
          <a:lstStyle/>
          <a:p>
            <a:pPr algn="l">
              <a:lnSpc>
                <a:spcPts val="2749"/>
              </a:lnSpc>
            </a:pPr>
            <a:r>
              <a:rPr lang="en-US" sz="2499">
                <a:solidFill>
                  <a:srgbClr val="FFFFFF"/>
                </a:solidFill>
                <a:latin typeface="Arial Bold"/>
                <a:ea typeface="Arial Bold"/>
                <a:cs typeface="Arial Bold"/>
                <a:sym typeface="Arial Bold"/>
              </a:rPr>
              <a:t>REASONS FOR THE LEGAL BOT</a:t>
            </a:r>
          </a:p>
        </p:txBody>
      </p:sp>
      <p:sp>
        <p:nvSpPr>
          <p:cNvPr id="8" name="TextBox 8"/>
          <p:cNvSpPr txBox="1"/>
          <p:nvPr/>
        </p:nvSpPr>
        <p:spPr>
          <a:xfrm>
            <a:off x="1608214" y="4047781"/>
            <a:ext cx="6926186" cy="4102742"/>
          </a:xfrm>
          <a:prstGeom prst="rect">
            <a:avLst/>
          </a:prstGeom>
        </p:spPr>
        <p:txBody>
          <a:bodyPr lIns="0" tIns="0" rIns="0" bIns="0" rtlCol="0" anchor="t">
            <a:spAutoFit/>
          </a:bodyPr>
          <a:lstStyle/>
          <a:p>
            <a:pPr algn="l">
              <a:lnSpc>
                <a:spcPts val="2939"/>
              </a:lnSpc>
            </a:pPr>
            <a:r>
              <a:rPr lang="en-US" sz="1999" dirty="0">
                <a:solidFill>
                  <a:srgbClr val="F5F5F5"/>
                </a:solidFill>
                <a:latin typeface="Helvetica World"/>
                <a:ea typeface="Helvetica World"/>
                <a:cs typeface="Helvetica World"/>
                <a:sym typeface="Helvetica World"/>
              </a:rPr>
              <a:t>With the beginning of a full-scale war on the territory of Ukraine, providing services for the prevention, testing, and treatment of HIV became complicated. </a:t>
            </a:r>
          </a:p>
          <a:p>
            <a:pPr algn="l">
              <a:lnSpc>
                <a:spcPts val="2939"/>
              </a:lnSpc>
            </a:pPr>
            <a:endParaRPr lang="en-US" sz="1999" dirty="0">
              <a:solidFill>
                <a:srgbClr val="F5F5F5"/>
              </a:solidFill>
              <a:latin typeface="Helvetica World"/>
              <a:ea typeface="Helvetica World"/>
              <a:cs typeface="Helvetica World"/>
              <a:sym typeface="Helvetica World"/>
            </a:endParaRPr>
          </a:p>
          <a:p>
            <a:pPr algn="l">
              <a:lnSpc>
                <a:spcPts val="2807"/>
              </a:lnSpc>
            </a:pPr>
            <a:r>
              <a:rPr lang="en-US" sz="2399" dirty="0">
                <a:solidFill>
                  <a:srgbClr val="F5F5F5"/>
                </a:solidFill>
                <a:latin typeface="Helvetica World Bold"/>
                <a:ea typeface="Helvetica World Bold"/>
                <a:cs typeface="Helvetica World Bold"/>
                <a:sym typeface="Helvetica World Bold"/>
              </a:rPr>
              <a:t>Around 6 000 cases of AIDS were  diagnosed according to statistics by the Public Health Center of the MOH of Ukraine for that period.</a:t>
            </a:r>
          </a:p>
          <a:p>
            <a:pPr algn="l">
              <a:lnSpc>
                <a:spcPts val="2939"/>
              </a:lnSpc>
            </a:pPr>
            <a:endParaRPr lang="en-US" sz="2399" dirty="0">
              <a:solidFill>
                <a:srgbClr val="F5F5F5"/>
              </a:solidFill>
              <a:latin typeface="Helvetica World Bold"/>
              <a:ea typeface="Helvetica World Bold"/>
              <a:cs typeface="Helvetica World Bold"/>
              <a:sym typeface="Helvetica World Bold"/>
            </a:endParaRPr>
          </a:p>
          <a:p>
            <a:pPr algn="l">
              <a:lnSpc>
                <a:spcPts val="2939"/>
              </a:lnSpc>
            </a:pPr>
            <a:r>
              <a:rPr lang="en-US" sz="1999" dirty="0">
                <a:solidFill>
                  <a:srgbClr val="F5F5F5"/>
                </a:solidFill>
                <a:latin typeface="Helvetica World"/>
                <a:ea typeface="Helvetica World"/>
                <a:cs typeface="Helvetica World"/>
                <a:sym typeface="Helvetica World"/>
              </a:rPr>
              <a:t>Many people who became the Clients of the Legal Bot do not have access to services, medicines, and information due to hostilities. </a:t>
            </a:r>
          </a:p>
        </p:txBody>
      </p:sp>
      <p:sp>
        <p:nvSpPr>
          <p:cNvPr id="9" name="TextBox 9"/>
          <p:cNvSpPr txBox="1"/>
          <p:nvPr/>
        </p:nvSpPr>
        <p:spPr>
          <a:xfrm>
            <a:off x="9757387" y="4047781"/>
            <a:ext cx="7501913" cy="4467702"/>
          </a:xfrm>
          <a:prstGeom prst="rect">
            <a:avLst/>
          </a:prstGeom>
        </p:spPr>
        <p:txBody>
          <a:bodyPr lIns="0" tIns="0" rIns="0" bIns="0" rtlCol="0" anchor="t">
            <a:spAutoFit/>
          </a:bodyPr>
          <a:lstStyle/>
          <a:p>
            <a:pPr algn="l">
              <a:lnSpc>
                <a:spcPts val="2939"/>
              </a:lnSpc>
            </a:pPr>
            <a:r>
              <a:rPr lang="en-US" sz="1999">
                <a:solidFill>
                  <a:srgbClr val="F5F5F5"/>
                </a:solidFill>
                <a:latin typeface="Helvetica World Bold"/>
                <a:ea typeface="Helvetica World Bold"/>
                <a:cs typeface="Helvetica World Bold"/>
                <a:sym typeface="Helvetica World Bold"/>
              </a:rPr>
              <a:t>The Legal Bot consists of 5 different services: </a:t>
            </a:r>
          </a:p>
          <a:p>
            <a:pPr marL="431799" lvl="1" indent="-215899" algn="l">
              <a:lnSpc>
                <a:spcPts val="2939"/>
              </a:lnSpc>
              <a:buFont typeface="Arial"/>
              <a:buChar char="•"/>
            </a:pPr>
            <a:r>
              <a:rPr lang="en-US" sz="1999">
                <a:solidFill>
                  <a:srgbClr val="F5F5F5"/>
                </a:solidFill>
                <a:latin typeface="Helvetica World"/>
                <a:ea typeface="Helvetica World"/>
                <a:cs typeface="Helvetica World"/>
                <a:sym typeface="Helvetica World"/>
              </a:rPr>
              <a:t>Legal Offices;</a:t>
            </a:r>
          </a:p>
          <a:p>
            <a:pPr marL="431799" lvl="1" indent="-215899" algn="l">
              <a:lnSpc>
                <a:spcPts val="2939"/>
              </a:lnSpc>
              <a:buFont typeface="Arial"/>
              <a:buChar char="•"/>
            </a:pPr>
            <a:r>
              <a:rPr lang="en-US" sz="1999">
                <a:solidFill>
                  <a:srgbClr val="F5F5F5"/>
                </a:solidFill>
                <a:latin typeface="Helvetica World"/>
                <a:ea typeface="Helvetica World"/>
                <a:cs typeface="Helvetica World"/>
                <a:sym typeface="Helvetica World"/>
              </a:rPr>
              <a:t>Social organizations;</a:t>
            </a:r>
          </a:p>
          <a:p>
            <a:pPr marL="431799" lvl="1" indent="-215899" algn="l">
              <a:lnSpc>
                <a:spcPts val="2939"/>
              </a:lnSpc>
              <a:buFont typeface="Arial"/>
              <a:buChar char="•"/>
            </a:pPr>
            <a:r>
              <a:rPr lang="en-US" sz="1999">
                <a:solidFill>
                  <a:srgbClr val="F5F5F5"/>
                </a:solidFill>
                <a:latin typeface="Helvetica World"/>
                <a:ea typeface="Helvetica World"/>
                <a:cs typeface="Helvetica World"/>
                <a:sym typeface="Helvetica World"/>
              </a:rPr>
              <a:t>Call back;</a:t>
            </a:r>
          </a:p>
          <a:p>
            <a:pPr marL="431799" lvl="1" indent="-215899" algn="l">
              <a:lnSpc>
                <a:spcPts val="2939"/>
              </a:lnSpc>
              <a:buFont typeface="Arial"/>
              <a:buChar char="•"/>
            </a:pPr>
            <a:r>
              <a:rPr lang="en-US" sz="1999">
                <a:solidFill>
                  <a:srgbClr val="F5F5F5"/>
                </a:solidFill>
                <a:latin typeface="Helvetica World"/>
                <a:ea typeface="Helvetica World"/>
                <a:cs typeface="Helvetica World"/>
                <a:sym typeface="Helvetica World"/>
              </a:rPr>
              <a:t>News and links;</a:t>
            </a:r>
          </a:p>
          <a:p>
            <a:pPr marL="431799" lvl="1" indent="-215899" algn="l">
              <a:lnSpc>
                <a:spcPts val="2939"/>
              </a:lnSpc>
              <a:buFont typeface="Arial"/>
              <a:buChar char="•"/>
            </a:pPr>
            <a:r>
              <a:rPr lang="en-US" sz="1999">
                <a:solidFill>
                  <a:srgbClr val="F5F5F5"/>
                </a:solidFill>
                <a:latin typeface="Helvetica World"/>
                <a:ea typeface="Helvetica World"/>
                <a:cs typeface="Helvetica World"/>
                <a:sym typeface="Helvetica World"/>
              </a:rPr>
              <a:t>Questions. </a:t>
            </a:r>
          </a:p>
          <a:p>
            <a:pPr algn="l">
              <a:lnSpc>
                <a:spcPts val="2939"/>
              </a:lnSpc>
            </a:pPr>
            <a:endParaRPr lang="en-US" sz="1999">
              <a:solidFill>
                <a:srgbClr val="F5F5F5"/>
              </a:solidFill>
              <a:latin typeface="Helvetica World"/>
              <a:ea typeface="Helvetica World"/>
              <a:cs typeface="Helvetica World"/>
              <a:sym typeface="Helvetica World"/>
            </a:endParaRPr>
          </a:p>
          <a:p>
            <a:pPr algn="l">
              <a:lnSpc>
                <a:spcPts val="2939"/>
              </a:lnSpc>
            </a:pPr>
            <a:r>
              <a:rPr lang="en-US" sz="1999">
                <a:solidFill>
                  <a:srgbClr val="F5F5F5"/>
                </a:solidFill>
                <a:latin typeface="Helvetica World"/>
                <a:ea typeface="Helvetica World"/>
                <a:cs typeface="Helvetica World"/>
                <a:sym typeface="Helvetica World"/>
              </a:rPr>
              <a:t>Questions consists of 10 sections of answers now, including: HIV+, How to get HIV treatment; Pregnant women and women in labor; Social issues; Privacy; Replacement therapy; Tuberculosis; Discrimination; Viral hepatitis and Martial Law (the last two was supplemented in response to the challenges of war in 2022-2023).</a:t>
            </a:r>
          </a:p>
        </p:txBody>
      </p:sp>
      <p:sp>
        <p:nvSpPr>
          <p:cNvPr id="10" name="TextBox 10"/>
          <p:cNvSpPr txBox="1"/>
          <p:nvPr/>
        </p:nvSpPr>
        <p:spPr>
          <a:xfrm>
            <a:off x="1608214" y="2664942"/>
            <a:ext cx="6677797" cy="683634"/>
          </a:xfrm>
          <a:prstGeom prst="rect">
            <a:avLst/>
          </a:prstGeom>
        </p:spPr>
        <p:txBody>
          <a:bodyPr lIns="0" tIns="0" rIns="0" bIns="0" rtlCol="0" anchor="t">
            <a:spAutoFit/>
          </a:bodyPr>
          <a:lstStyle/>
          <a:p>
            <a:pPr algn="l">
              <a:lnSpc>
                <a:spcPts val="4350"/>
              </a:lnSpc>
            </a:pPr>
            <a:r>
              <a:rPr lang="en-US" sz="5000">
                <a:solidFill>
                  <a:srgbClr val="FFFFFF"/>
                </a:solidFill>
                <a:latin typeface="Helvetica World Bold"/>
                <a:ea typeface="Helvetica World Bold"/>
                <a:cs typeface="Helvetica World Bold"/>
                <a:sym typeface="Helvetica World Bold"/>
              </a:rPr>
              <a:t>Background</a:t>
            </a:r>
          </a:p>
        </p:txBody>
      </p:sp>
      <p:sp>
        <p:nvSpPr>
          <p:cNvPr id="11" name="TextBox 11"/>
          <p:cNvSpPr txBox="1"/>
          <p:nvPr/>
        </p:nvSpPr>
        <p:spPr>
          <a:xfrm>
            <a:off x="9757387" y="2664942"/>
            <a:ext cx="7853546" cy="683634"/>
          </a:xfrm>
          <a:prstGeom prst="rect">
            <a:avLst/>
          </a:prstGeom>
        </p:spPr>
        <p:txBody>
          <a:bodyPr lIns="0" tIns="0" rIns="0" bIns="0" rtlCol="0" anchor="t">
            <a:spAutoFit/>
          </a:bodyPr>
          <a:lstStyle/>
          <a:p>
            <a:pPr algn="l">
              <a:lnSpc>
                <a:spcPts val="4350"/>
              </a:lnSpc>
            </a:pPr>
            <a:r>
              <a:rPr lang="en-US" sz="5000">
                <a:solidFill>
                  <a:srgbClr val="FFFFFF"/>
                </a:solidFill>
                <a:latin typeface="Helvetica World Bold"/>
                <a:ea typeface="Helvetica World Bold"/>
                <a:cs typeface="Helvetica World Bold"/>
                <a:sym typeface="Helvetica World Bold"/>
              </a:rPr>
              <a:t>What the Legal Bot does</a:t>
            </a:r>
          </a:p>
        </p:txBody>
      </p:sp>
      <p:sp>
        <p:nvSpPr>
          <p:cNvPr id="12" name="Freeform 12"/>
          <p:cNvSpPr/>
          <p:nvPr/>
        </p:nvSpPr>
        <p:spPr>
          <a:xfrm>
            <a:off x="16741651" y="9258300"/>
            <a:ext cx="1002435" cy="603209"/>
          </a:xfrm>
          <a:custGeom>
            <a:avLst/>
            <a:gdLst/>
            <a:ahLst/>
            <a:cxnLst/>
            <a:rect l="l" t="t" r="r" b="b"/>
            <a:pathLst>
              <a:path w="1002435" h="603209">
                <a:moveTo>
                  <a:pt x="0" y="0"/>
                </a:moveTo>
                <a:lnTo>
                  <a:pt x="1002435" y="0"/>
                </a:lnTo>
                <a:lnTo>
                  <a:pt x="1002435" y="603209"/>
                </a:lnTo>
                <a:lnTo>
                  <a:pt x="0" y="603209"/>
                </a:lnTo>
                <a:lnTo>
                  <a:pt x="0" y="0"/>
                </a:lnTo>
                <a:close/>
              </a:path>
            </a:pathLst>
          </a:custGeom>
          <a:blipFill>
            <a:blip r:embed="rId5"/>
            <a:stretch>
              <a:fillRect/>
            </a:stretch>
          </a:blipFill>
        </p:spPr>
        <p:txBody>
          <a:bodyPr/>
          <a:lstStyle/>
          <a:p>
            <a:endParaRPr lang="en-US"/>
          </a:p>
        </p:txBody>
      </p:sp>
      <p:sp>
        <p:nvSpPr>
          <p:cNvPr id="13" name="AutoShape 13"/>
          <p:cNvSpPr/>
          <p:nvPr/>
        </p:nvSpPr>
        <p:spPr>
          <a:xfrm flipV="1">
            <a:off x="9144000" y="2706372"/>
            <a:ext cx="0" cy="6247103"/>
          </a:xfrm>
          <a:prstGeom prst="line">
            <a:avLst/>
          </a:prstGeom>
          <a:ln w="1905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400000" flipV="1">
            <a:off x="-5734334" y="1539390"/>
            <a:ext cx="12086954" cy="7208220"/>
          </a:xfrm>
          <a:custGeom>
            <a:avLst/>
            <a:gdLst/>
            <a:ahLst/>
            <a:cxnLst/>
            <a:rect l="l" t="t" r="r" b="b"/>
            <a:pathLst>
              <a:path w="12086954" h="7208220">
                <a:moveTo>
                  <a:pt x="0" y="7208220"/>
                </a:moveTo>
                <a:lnTo>
                  <a:pt x="12086954" y="7208220"/>
                </a:lnTo>
                <a:lnTo>
                  <a:pt x="12086954" y="0"/>
                </a:lnTo>
                <a:lnTo>
                  <a:pt x="0" y="0"/>
                </a:lnTo>
                <a:lnTo>
                  <a:pt x="0" y="72082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031480" y="7041047"/>
            <a:ext cx="1879464" cy="857704"/>
            <a:chOff x="0" y="0"/>
            <a:chExt cx="1448194" cy="660891"/>
          </a:xfrm>
        </p:grpSpPr>
        <p:sp>
          <p:nvSpPr>
            <p:cNvPr id="4" name="Freeform 4"/>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5" name="TextBox 5"/>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6" name="Group 6"/>
          <p:cNvGrpSpPr/>
          <p:nvPr/>
        </p:nvGrpSpPr>
        <p:grpSpPr>
          <a:xfrm>
            <a:off x="5649697" y="7041047"/>
            <a:ext cx="1879464" cy="857704"/>
            <a:chOff x="0" y="0"/>
            <a:chExt cx="1448194" cy="660891"/>
          </a:xfrm>
        </p:grpSpPr>
        <p:sp>
          <p:nvSpPr>
            <p:cNvPr id="7" name="Freeform 7"/>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8" name="TextBox 8"/>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9" name="Group 9"/>
          <p:cNvGrpSpPr/>
          <p:nvPr/>
        </p:nvGrpSpPr>
        <p:grpSpPr>
          <a:xfrm>
            <a:off x="8267914" y="7041047"/>
            <a:ext cx="1879464" cy="857704"/>
            <a:chOff x="0" y="0"/>
            <a:chExt cx="1448194" cy="660891"/>
          </a:xfrm>
        </p:grpSpPr>
        <p:sp>
          <p:nvSpPr>
            <p:cNvPr id="10" name="Freeform 10"/>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11" name="TextBox 11"/>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12" name="Group 12"/>
          <p:cNvGrpSpPr/>
          <p:nvPr/>
        </p:nvGrpSpPr>
        <p:grpSpPr>
          <a:xfrm>
            <a:off x="10886130" y="7041047"/>
            <a:ext cx="1879464" cy="857704"/>
            <a:chOff x="0" y="0"/>
            <a:chExt cx="1448194" cy="660891"/>
          </a:xfrm>
        </p:grpSpPr>
        <p:sp>
          <p:nvSpPr>
            <p:cNvPr id="13" name="Freeform 13"/>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14" name="TextBox 14"/>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15" name="Group 15"/>
          <p:cNvGrpSpPr/>
          <p:nvPr/>
        </p:nvGrpSpPr>
        <p:grpSpPr>
          <a:xfrm>
            <a:off x="13504347" y="7041047"/>
            <a:ext cx="1879464" cy="857704"/>
            <a:chOff x="0" y="0"/>
            <a:chExt cx="1448194" cy="660891"/>
          </a:xfrm>
        </p:grpSpPr>
        <p:sp>
          <p:nvSpPr>
            <p:cNvPr id="16" name="Freeform 16"/>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17" name="TextBox 17"/>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18" name="Group 18"/>
          <p:cNvGrpSpPr/>
          <p:nvPr/>
        </p:nvGrpSpPr>
        <p:grpSpPr>
          <a:xfrm>
            <a:off x="3669294" y="4346949"/>
            <a:ext cx="10949412" cy="557840"/>
            <a:chOff x="0" y="0"/>
            <a:chExt cx="14599216" cy="743786"/>
          </a:xfrm>
        </p:grpSpPr>
        <p:grpSp>
          <p:nvGrpSpPr>
            <p:cNvPr id="19" name="Group 19"/>
            <p:cNvGrpSpPr/>
            <p:nvPr/>
          </p:nvGrpSpPr>
          <p:grpSpPr>
            <a:xfrm>
              <a:off x="0" y="0"/>
              <a:ext cx="2670497" cy="743786"/>
              <a:chOff x="0" y="0"/>
              <a:chExt cx="1184400" cy="329879"/>
            </a:xfrm>
          </p:grpSpPr>
          <p:sp>
            <p:nvSpPr>
              <p:cNvPr id="20" name="Freeform 20"/>
              <p:cNvSpPr/>
              <p:nvPr/>
            </p:nvSpPr>
            <p:spPr>
              <a:xfrm>
                <a:off x="0" y="0"/>
                <a:ext cx="1184400" cy="329879"/>
              </a:xfrm>
              <a:custGeom>
                <a:avLst/>
                <a:gdLst/>
                <a:ahLst/>
                <a:cxnLst/>
                <a:rect l="l" t="t" r="r" b="b"/>
                <a:pathLst>
                  <a:path w="1184400" h="329879">
                    <a:moveTo>
                      <a:pt x="164939" y="0"/>
                    </a:moveTo>
                    <a:lnTo>
                      <a:pt x="1019460" y="0"/>
                    </a:lnTo>
                    <a:cubicBezTo>
                      <a:pt x="1110554" y="0"/>
                      <a:pt x="1184400" y="73846"/>
                      <a:pt x="1184400" y="164939"/>
                    </a:cubicBezTo>
                    <a:lnTo>
                      <a:pt x="1184400" y="164939"/>
                    </a:lnTo>
                    <a:cubicBezTo>
                      <a:pt x="1184400" y="208684"/>
                      <a:pt x="1167022" y="250637"/>
                      <a:pt x="1136090" y="281569"/>
                    </a:cubicBezTo>
                    <a:cubicBezTo>
                      <a:pt x="1105158" y="312501"/>
                      <a:pt x="1063205" y="329879"/>
                      <a:pt x="1019460" y="329879"/>
                    </a:cubicBezTo>
                    <a:lnTo>
                      <a:pt x="164939" y="329879"/>
                    </a:lnTo>
                    <a:cubicBezTo>
                      <a:pt x="73846" y="329879"/>
                      <a:pt x="0" y="256033"/>
                      <a:pt x="0" y="164939"/>
                    </a:cubicBezTo>
                    <a:lnTo>
                      <a:pt x="0" y="164939"/>
                    </a:lnTo>
                    <a:cubicBezTo>
                      <a:pt x="0" y="73846"/>
                      <a:pt x="73846" y="0"/>
                      <a:pt x="164939" y="0"/>
                    </a:cubicBezTo>
                    <a:close/>
                  </a:path>
                </a:pathLst>
              </a:custGeom>
              <a:solidFill>
                <a:srgbClr val="FFFFFF"/>
              </a:solidFill>
              <a:ln w="19050" cap="rnd">
                <a:solidFill>
                  <a:srgbClr val="FF3131"/>
                </a:solidFill>
                <a:prstDash val="solid"/>
                <a:round/>
              </a:ln>
            </p:spPr>
            <p:txBody>
              <a:bodyPr/>
              <a:lstStyle/>
              <a:p>
                <a:endParaRPr lang="en-US"/>
              </a:p>
            </p:txBody>
          </p:sp>
          <p:sp>
            <p:nvSpPr>
              <p:cNvPr id="21" name="TextBox 21"/>
              <p:cNvSpPr txBox="1"/>
              <p:nvPr/>
            </p:nvSpPr>
            <p:spPr>
              <a:xfrm>
                <a:off x="0" y="-47625"/>
                <a:ext cx="1184400" cy="377504"/>
              </a:xfrm>
              <a:prstGeom prst="rect">
                <a:avLst/>
              </a:prstGeom>
            </p:spPr>
            <p:txBody>
              <a:bodyPr lIns="20149" tIns="20149" rIns="20149" bIns="20149" rtlCol="0" anchor="ctr"/>
              <a:lstStyle/>
              <a:p>
                <a:pPr marL="0" lvl="0" indent="0" algn="ctr">
                  <a:lnSpc>
                    <a:spcPts val="1783"/>
                  </a:lnSpc>
                  <a:spcBef>
                    <a:spcPct val="0"/>
                  </a:spcBef>
                </a:pPr>
                <a:endParaRPr/>
              </a:p>
            </p:txBody>
          </p:sp>
        </p:grpSp>
        <p:grpSp>
          <p:nvGrpSpPr>
            <p:cNvPr id="22" name="Group 22"/>
            <p:cNvGrpSpPr/>
            <p:nvPr/>
          </p:nvGrpSpPr>
          <p:grpSpPr>
            <a:xfrm>
              <a:off x="3012286" y="0"/>
              <a:ext cx="2670497" cy="743786"/>
              <a:chOff x="0" y="0"/>
              <a:chExt cx="1184400" cy="329879"/>
            </a:xfrm>
          </p:grpSpPr>
          <p:sp>
            <p:nvSpPr>
              <p:cNvPr id="23" name="Freeform 23"/>
              <p:cNvSpPr/>
              <p:nvPr/>
            </p:nvSpPr>
            <p:spPr>
              <a:xfrm>
                <a:off x="0" y="0"/>
                <a:ext cx="1184400" cy="329879"/>
              </a:xfrm>
              <a:custGeom>
                <a:avLst/>
                <a:gdLst/>
                <a:ahLst/>
                <a:cxnLst/>
                <a:rect l="l" t="t" r="r" b="b"/>
                <a:pathLst>
                  <a:path w="1184400" h="329879">
                    <a:moveTo>
                      <a:pt x="164939" y="0"/>
                    </a:moveTo>
                    <a:lnTo>
                      <a:pt x="1019460" y="0"/>
                    </a:lnTo>
                    <a:cubicBezTo>
                      <a:pt x="1110554" y="0"/>
                      <a:pt x="1184400" y="73846"/>
                      <a:pt x="1184400" y="164939"/>
                    </a:cubicBezTo>
                    <a:lnTo>
                      <a:pt x="1184400" y="164939"/>
                    </a:lnTo>
                    <a:cubicBezTo>
                      <a:pt x="1184400" y="208684"/>
                      <a:pt x="1167022" y="250637"/>
                      <a:pt x="1136090" y="281569"/>
                    </a:cubicBezTo>
                    <a:cubicBezTo>
                      <a:pt x="1105158" y="312501"/>
                      <a:pt x="1063205" y="329879"/>
                      <a:pt x="1019460" y="329879"/>
                    </a:cubicBezTo>
                    <a:lnTo>
                      <a:pt x="164939" y="329879"/>
                    </a:lnTo>
                    <a:cubicBezTo>
                      <a:pt x="73846" y="329879"/>
                      <a:pt x="0" y="256033"/>
                      <a:pt x="0" y="164939"/>
                    </a:cubicBezTo>
                    <a:lnTo>
                      <a:pt x="0" y="164939"/>
                    </a:lnTo>
                    <a:cubicBezTo>
                      <a:pt x="0" y="73846"/>
                      <a:pt x="73846" y="0"/>
                      <a:pt x="164939" y="0"/>
                    </a:cubicBezTo>
                    <a:close/>
                  </a:path>
                </a:pathLst>
              </a:custGeom>
              <a:solidFill>
                <a:srgbClr val="FFFFFF"/>
              </a:solidFill>
              <a:ln w="19050" cap="rnd">
                <a:solidFill>
                  <a:srgbClr val="FF3131"/>
                </a:solidFill>
                <a:prstDash val="solid"/>
                <a:round/>
              </a:ln>
            </p:spPr>
            <p:txBody>
              <a:bodyPr/>
              <a:lstStyle/>
              <a:p>
                <a:endParaRPr lang="en-US"/>
              </a:p>
            </p:txBody>
          </p:sp>
          <p:sp>
            <p:nvSpPr>
              <p:cNvPr id="24" name="TextBox 24"/>
              <p:cNvSpPr txBox="1"/>
              <p:nvPr/>
            </p:nvSpPr>
            <p:spPr>
              <a:xfrm>
                <a:off x="0" y="-47625"/>
                <a:ext cx="1184400" cy="377504"/>
              </a:xfrm>
              <a:prstGeom prst="rect">
                <a:avLst/>
              </a:prstGeom>
            </p:spPr>
            <p:txBody>
              <a:bodyPr lIns="20149" tIns="20149" rIns="20149" bIns="20149" rtlCol="0" anchor="ctr"/>
              <a:lstStyle/>
              <a:p>
                <a:pPr marL="0" lvl="0" indent="0" algn="ctr">
                  <a:lnSpc>
                    <a:spcPts val="1783"/>
                  </a:lnSpc>
                  <a:spcBef>
                    <a:spcPct val="0"/>
                  </a:spcBef>
                </a:pPr>
                <a:endParaRPr/>
              </a:p>
            </p:txBody>
          </p:sp>
        </p:grpSp>
        <p:grpSp>
          <p:nvGrpSpPr>
            <p:cNvPr id="25" name="Group 25"/>
            <p:cNvGrpSpPr/>
            <p:nvPr/>
          </p:nvGrpSpPr>
          <p:grpSpPr>
            <a:xfrm>
              <a:off x="6081716" y="0"/>
              <a:ext cx="2670497" cy="743786"/>
              <a:chOff x="0" y="0"/>
              <a:chExt cx="1184400" cy="329879"/>
            </a:xfrm>
          </p:grpSpPr>
          <p:sp>
            <p:nvSpPr>
              <p:cNvPr id="26" name="Freeform 26"/>
              <p:cNvSpPr/>
              <p:nvPr/>
            </p:nvSpPr>
            <p:spPr>
              <a:xfrm>
                <a:off x="0" y="0"/>
                <a:ext cx="1184400" cy="329879"/>
              </a:xfrm>
              <a:custGeom>
                <a:avLst/>
                <a:gdLst/>
                <a:ahLst/>
                <a:cxnLst/>
                <a:rect l="l" t="t" r="r" b="b"/>
                <a:pathLst>
                  <a:path w="1184400" h="329879">
                    <a:moveTo>
                      <a:pt x="164939" y="0"/>
                    </a:moveTo>
                    <a:lnTo>
                      <a:pt x="1019460" y="0"/>
                    </a:lnTo>
                    <a:cubicBezTo>
                      <a:pt x="1110554" y="0"/>
                      <a:pt x="1184400" y="73846"/>
                      <a:pt x="1184400" y="164939"/>
                    </a:cubicBezTo>
                    <a:lnTo>
                      <a:pt x="1184400" y="164939"/>
                    </a:lnTo>
                    <a:cubicBezTo>
                      <a:pt x="1184400" y="208684"/>
                      <a:pt x="1167022" y="250637"/>
                      <a:pt x="1136090" y="281569"/>
                    </a:cubicBezTo>
                    <a:cubicBezTo>
                      <a:pt x="1105158" y="312501"/>
                      <a:pt x="1063205" y="329879"/>
                      <a:pt x="1019460" y="329879"/>
                    </a:cubicBezTo>
                    <a:lnTo>
                      <a:pt x="164939" y="329879"/>
                    </a:lnTo>
                    <a:cubicBezTo>
                      <a:pt x="73846" y="329879"/>
                      <a:pt x="0" y="256033"/>
                      <a:pt x="0" y="164939"/>
                    </a:cubicBezTo>
                    <a:lnTo>
                      <a:pt x="0" y="164939"/>
                    </a:lnTo>
                    <a:cubicBezTo>
                      <a:pt x="0" y="73846"/>
                      <a:pt x="73846" y="0"/>
                      <a:pt x="164939" y="0"/>
                    </a:cubicBezTo>
                    <a:close/>
                  </a:path>
                </a:pathLst>
              </a:custGeom>
              <a:solidFill>
                <a:srgbClr val="FFFFFF"/>
              </a:solidFill>
              <a:ln w="19050" cap="rnd">
                <a:solidFill>
                  <a:srgbClr val="FF3131"/>
                </a:solidFill>
                <a:prstDash val="solid"/>
                <a:round/>
              </a:ln>
            </p:spPr>
            <p:txBody>
              <a:bodyPr/>
              <a:lstStyle/>
              <a:p>
                <a:endParaRPr lang="en-US"/>
              </a:p>
            </p:txBody>
          </p:sp>
          <p:sp>
            <p:nvSpPr>
              <p:cNvPr id="27" name="TextBox 27"/>
              <p:cNvSpPr txBox="1"/>
              <p:nvPr/>
            </p:nvSpPr>
            <p:spPr>
              <a:xfrm>
                <a:off x="0" y="-47625"/>
                <a:ext cx="1184400" cy="377504"/>
              </a:xfrm>
              <a:prstGeom prst="rect">
                <a:avLst/>
              </a:prstGeom>
            </p:spPr>
            <p:txBody>
              <a:bodyPr lIns="20149" tIns="20149" rIns="20149" bIns="20149" rtlCol="0" anchor="ctr"/>
              <a:lstStyle/>
              <a:p>
                <a:pPr marL="0" lvl="0" indent="0" algn="ctr">
                  <a:lnSpc>
                    <a:spcPts val="1783"/>
                  </a:lnSpc>
                  <a:spcBef>
                    <a:spcPct val="0"/>
                  </a:spcBef>
                </a:pPr>
                <a:endParaRPr/>
              </a:p>
            </p:txBody>
          </p:sp>
        </p:grpSp>
        <p:grpSp>
          <p:nvGrpSpPr>
            <p:cNvPr id="28" name="Group 28"/>
            <p:cNvGrpSpPr/>
            <p:nvPr/>
          </p:nvGrpSpPr>
          <p:grpSpPr>
            <a:xfrm>
              <a:off x="9044921" y="0"/>
              <a:ext cx="2670497" cy="743786"/>
              <a:chOff x="0" y="0"/>
              <a:chExt cx="1184400" cy="329879"/>
            </a:xfrm>
          </p:grpSpPr>
          <p:sp>
            <p:nvSpPr>
              <p:cNvPr id="29" name="Freeform 29"/>
              <p:cNvSpPr/>
              <p:nvPr/>
            </p:nvSpPr>
            <p:spPr>
              <a:xfrm>
                <a:off x="0" y="0"/>
                <a:ext cx="1184400" cy="329879"/>
              </a:xfrm>
              <a:custGeom>
                <a:avLst/>
                <a:gdLst/>
                <a:ahLst/>
                <a:cxnLst/>
                <a:rect l="l" t="t" r="r" b="b"/>
                <a:pathLst>
                  <a:path w="1184400" h="329879">
                    <a:moveTo>
                      <a:pt x="164939" y="0"/>
                    </a:moveTo>
                    <a:lnTo>
                      <a:pt x="1019460" y="0"/>
                    </a:lnTo>
                    <a:cubicBezTo>
                      <a:pt x="1110554" y="0"/>
                      <a:pt x="1184400" y="73846"/>
                      <a:pt x="1184400" y="164939"/>
                    </a:cubicBezTo>
                    <a:lnTo>
                      <a:pt x="1184400" y="164939"/>
                    </a:lnTo>
                    <a:cubicBezTo>
                      <a:pt x="1184400" y="208684"/>
                      <a:pt x="1167022" y="250637"/>
                      <a:pt x="1136090" y="281569"/>
                    </a:cubicBezTo>
                    <a:cubicBezTo>
                      <a:pt x="1105158" y="312501"/>
                      <a:pt x="1063205" y="329879"/>
                      <a:pt x="1019460" y="329879"/>
                    </a:cubicBezTo>
                    <a:lnTo>
                      <a:pt x="164939" y="329879"/>
                    </a:lnTo>
                    <a:cubicBezTo>
                      <a:pt x="73846" y="329879"/>
                      <a:pt x="0" y="256033"/>
                      <a:pt x="0" y="164939"/>
                    </a:cubicBezTo>
                    <a:lnTo>
                      <a:pt x="0" y="164939"/>
                    </a:lnTo>
                    <a:cubicBezTo>
                      <a:pt x="0" y="73846"/>
                      <a:pt x="73846" y="0"/>
                      <a:pt x="164939" y="0"/>
                    </a:cubicBezTo>
                    <a:close/>
                  </a:path>
                </a:pathLst>
              </a:custGeom>
              <a:solidFill>
                <a:srgbClr val="FFFFFF"/>
              </a:solidFill>
              <a:ln w="19050" cap="rnd">
                <a:solidFill>
                  <a:srgbClr val="FF3131"/>
                </a:solidFill>
                <a:prstDash val="solid"/>
                <a:round/>
              </a:ln>
            </p:spPr>
            <p:txBody>
              <a:bodyPr/>
              <a:lstStyle/>
              <a:p>
                <a:endParaRPr lang="en-US"/>
              </a:p>
            </p:txBody>
          </p:sp>
          <p:sp>
            <p:nvSpPr>
              <p:cNvPr id="30" name="TextBox 30"/>
              <p:cNvSpPr txBox="1"/>
              <p:nvPr/>
            </p:nvSpPr>
            <p:spPr>
              <a:xfrm>
                <a:off x="0" y="-47625"/>
                <a:ext cx="1184400" cy="377504"/>
              </a:xfrm>
              <a:prstGeom prst="rect">
                <a:avLst/>
              </a:prstGeom>
            </p:spPr>
            <p:txBody>
              <a:bodyPr lIns="20149" tIns="20149" rIns="20149" bIns="20149" rtlCol="0" anchor="ctr"/>
              <a:lstStyle/>
              <a:p>
                <a:pPr marL="0" lvl="0" indent="0" algn="ctr">
                  <a:lnSpc>
                    <a:spcPts val="1783"/>
                  </a:lnSpc>
                  <a:spcBef>
                    <a:spcPct val="0"/>
                  </a:spcBef>
                </a:pPr>
                <a:endParaRPr/>
              </a:p>
            </p:txBody>
          </p:sp>
        </p:grpSp>
        <p:grpSp>
          <p:nvGrpSpPr>
            <p:cNvPr id="31" name="Group 31"/>
            <p:cNvGrpSpPr/>
            <p:nvPr/>
          </p:nvGrpSpPr>
          <p:grpSpPr>
            <a:xfrm>
              <a:off x="11928719" y="0"/>
              <a:ext cx="2670497" cy="743786"/>
              <a:chOff x="0" y="0"/>
              <a:chExt cx="1184400" cy="329879"/>
            </a:xfrm>
          </p:grpSpPr>
          <p:sp>
            <p:nvSpPr>
              <p:cNvPr id="32" name="Freeform 32"/>
              <p:cNvSpPr/>
              <p:nvPr/>
            </p:nvSpPr>
            <p:spPr>
              <a:xfrm>
                <a:off x="0" y="0"/>
                <a:ext cx="1184400" cy="329879"/>
              </a:xfrm>
              <a:custGeom>
                <a:avLst/>
                <a:gdLst/>
                <a:ahLst/>
                <a:cxnLst/>
                <a:rect l="l" t="t" r="r" b="b"/>
                <a:pathLst>
                  <a:path w="1184400" h="329879">
                    <a:moveTo>
                      <a:pt x="164939" y="0"/>
                    </a:moveTo>
                    <a:lnTo>
                      <a:pt x="1019460" y="0"/>
                    </a:lnTo>
                    <a:cubicBezTo>
                      <a:pt x="1110554" y="0"/>
                      <a:pt x="1184400" y="73846"/>
                      <a:pt x="1184400" y="164939"/>
                    </a:cubicBezTo>
                    <a:lnTo>
                      <a:pt x="1184400" y="164939"/>
                    </a:lnTo>
                    <a:cubicBezTo>
                      <a:pt x="1184400" y="208684"/>
                      <a:pt x="1167022" y="250637"/>
                      <a:pt x="1136090" y="281569"/>
                    </a:cubicBezTo>
                    <a:cubicBezTo>
                      <a:pt x="1105158" y="312501"/>
                      <a:pt x="1063205" y="329879"/>
                      <a:pt x="1019460" y="329879"/>
                    </a:cubicBezTo>
                    <a:lnTo>
                      <a:pt x="164939" y="329879"/>
                    </a:lnTo>
                    <a:cubicBezTo>
                      <a:pt x="73846" y="329879"/>
                      <a:pt x="0" y="256033"/>
                      <a:pt x="0" y="164939"/>
                    </a:cubicBezTo>
                    <a:lnTo>
                      <a:pt x="0" y="164939"/>
                    </a:lnTo>
                    <a:cubicBezTo>
                      <a:pt x="0" y="73846"/>
                      <a:pt x="73846" y="0"/>
                      <a:pt x="164939" y="0"/>
                    </a:cubicBezTo>
                    <a:close/>
                  </a:path>
                </a:pathLst>
              </a:custGeom>
              <a:solidFill>
                <a:srgbClr val="FFFFFF"/>
              </a:solidFill>
              <a:ln w="19050" cap="rnd">
                <a:solidFill>
                  <a:srgbClr val="FF3131"/>
                </a:solidFill>
                <a:prstDash val="solid"/>
                <a:round/>
              </a:ln>
            </p:spPr>
            <p:txBody>
              <a:bodyPr/>
              <a:lstStyle/>
              <a:p>
                <a:endParaRPr lang="en-US"/>
              </a:p>
            </p:txBody>
          </p:sp>
          <p:sp>
            <p:nvSpPr>
              <p:cNvPr id="33" name="TextBox 33"/>
              <p:cNvSpPr txBox="1"/>
              <p:nvPr/>
            </p:nvSpPr>
            <p:spPr>
              <a:xfrm>
                <a:off x="0" y="-47625"/>
                <a:ext cx="1184400" cy="377504"/>
              </a:xfrm>
              <a:prstGeom prst="rect">
                <a:avLst/>
              </a:prstGeom>
            </p:spPr>
            <p:txBody>
              <a:bodyPr lIns="20149" tIns="20149" rIns="20149" bIns="20149" rtlCol="0" anchor="ctr"/>
              <a:lstStyle/>
              <a:p>
                <a:pPr marL="0" lvl="0" indent="0" algn="ctr">
                  <a:lnSpc>
                    <a:spcPts val="1783"/>
                  </a:lnSpc>
                  <a:spcBef>
                    <a:spcPct val="0"/>
                  </a:spcBef>
                </a:pPr>
                <a:endParaRPr/>
              </a:p>
            </p:txBody>
          </p:sp>
        </p:grpSp>
      </p:grpSp>
      <p:sp>
        <p:nvSpPr>
          <p:cNvPr id="34" name="Freeform 34"/>
          <p:cNvSpPr/>
          <p:nvPr/>
        </p:nvSpPr>
        <p:spPr>
          <a:xfrm>
            <a:off x="16741651" y="9258300"/>
            <a:ext cx="1035298" cy="622984"/>
          </a:xfrm>
          <a:custGeom>
            <a:avLst/>
            <a:gdLst/>
            <a:ahLst/>
            <a:cxnLst/>
            <a:rect l="l" t="t" r="r" b="b"/>
            <a:pathLst>
              <a:path w="1035298" h="622984">
                <a:moveTo>
                  <a:pt x="0" y="0"/>
                </a:moveTo>
                <a:lnTo>
                  <a:pt x="1035298" y="0"/>
                </a:lnTo>
                <a:lnTo>
                  <a:pt x="1035298" y="622984"/>
                </a:lnTo>
                <a:lnTo>
                  <a:pt x="0" y="622984"/>
                </a:lnTo>
                <a:lnTo>
                  <a:pt x="0" y="0"/>
                </a:lnTo>
                <a:close/>
              </a:path>
            </a:pathLst>
          </a:custGeom>
          <a:blipFill>
            <a:blip r:embed="rId4"/>
            <a:stretch>
              <a:fillRect/>
            </a:stretch>
          </a:blipFill>
        </p:spPr>
        <p:txBody>
          <a:bodyPr/>
          <a:lstStyle/>
          <a:p>
            <a:endParaRPr lang="en-US"/>
          </a:p>
        </p:txBody>
      </p:sp>
      <p:sp>
        <p:nvSpPr>
          <p:cNvPr id="35" name="TextBox 35"/>
          <p:cNvSpPr txBox="1"/>
          <p:nvPr/>
        </p:nvSpPr>
        <p:spPr>
          <a:xfrm>
            <a:off x="4106045" y="964221"/>
            <a:ext cx="10075910" cy="674142"/>
          </a:xfrm>
          <a:prstGeom prst="rect">
            <a:avLst/>
          </a:prstGeom>
        </p:spPr>
        <p:txBody>
          <a:bodyPr lIns="0" tIns="0" rIns="0" bIns="0" rtlCol="0" anchor="t">
            <a:spAutoFit/>
          </a:bodyPr>
          <a:lstStyle/>
          <a:p>
            <a:pPr algn="ctr">
              <a:lnSpc>
                <a:spcPts val="4200"/>
              </a:lnSpc>
            </a:pPr>
            <a:r>
              <a:rPr lang="en-US" sz="5000">
                <a:solidFill>
                  <a:srgbClr val="CF121E"/>
                </a:solidFill>
                <a:latin typeface="Helvetica World Bold"/>
                <a:ea typeface="Helvetica World Bold"/>
                <a:cs typeface="Helvetica World Bold"/>
                <a:sym typeface="Helvetica World Bold"/>
              </a:rPr>
              <a:t>Structure of Legal Bot</a:t>
            </a:r>
          </a:p>
        </p:txBody>
      </p:sp>
      <p:sp>
        <p:nvSpPr>
          <p:cNvPr id="36" name="Freeform 36"/>
          <p:cNvSpPr/>
          <p:nvPr/>
        </p:nvSpPr>
        <p:spPr>
          <a:xfrm>
            <a:off x="1028700" y="9452130"/>
            <a:ext cx="1146728" cy="429154"/>
          </a:xfrm>
          <a:custGeom>
            <a:avLst/>
            <a:gdLst/>
            <a:ahLst/>
            <a:cxnLst/>
            <a:rect l="l" t="t" r="r" b="b"/>
            <a:pathLst>
              <a:path w="1146728" h="429154">
                <a:moveTo>
                  <a:pt x="0" y="0"/>
                </a:moveTo>
                <a:lnTo>
                  <a:pt x="1146728" y="0"/>
                </a:lnTo>
                <a:lnTo>
                  <a:pt x="1146728" y="429154"/>
                </a:lnTo>
                <a:lnTo>
                  <a:pt x="0" y="429154"/>
                </a:lnTo>
                <a:lnTo>
                  <a:pt x="0" y="0"/>
                </a:lnTo>
                <a:close/>
              </a:path>
            </a:pathLst>
          </a:custGeom>
          <a:blipFill>
            <a:blip r:embed="rId5"/>
            <a:stretch>
              <a:fillRect/>
            </a:stretch>
          </a:blipFill>
        </p:spPr>
        <p:txBody>
          <a:bodyPr/>
          <a:lstStyle/>
          <a:p>
            <a:endParaRPr lang="en-US"/>
          </a:p>
        </p:txBody>
      </p:sp>
      <p:sp>
        <p:nvSpPr>
          <p:cNvPr id="37" name="AutoShape 37"/>
          <p:cNvSpPr/>
          <p:nvPr/>
        </p:nvSpPr>
        <p:spPr>
          <a:xfrm>
            <a:off x="3096110" y="5437411"/>
            <a:ext cx="11771533"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8" name="Group 38"/>
          <p:cNvGrpSpPr/>
          <p:nvPr/>
        </p:nvGrpSpPr>
        <p:grpSpPr>
          <a:xfrm>
            <a:off x="2175428" y="5849968"/>
            <a:ext cx="1879464" cy="857704"/>
            <a:chOff x="0" y="0"/>
            <a:chExt cx="1448194" cy="660891"/>
          </a:xfrm>
        </p:grpSpPr>
        <p:sp>
          <p:nvSpPr>
            <p:cNvPr id="39" name="Freeform 39"/>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40" name="TextBox 40"/>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41" name="Group 41"/>
          <p:cNvGrpSpPr/>
          <p:nvPr/>
        </p:nvGrpSpPr>
        <p:grpSpPr>
          <a:xfrm>
            <a:off x="4793645" y="5849968"/>
            <a:ext cx="1879464" cy="857704"/>
            <a:chOff x="0" y="0"/>
            <a:chExt cx="1448194" cy="660891"/>
          </a:xfrm>
        </p:grpSpPr>
        <p:sp>
          <p:nvSpPr>
            <p:cNvPr id="42" name="Freeform 42"/>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43" name="TextBox 43"/>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44" name="Group 44"/>
          <p:cNvGrpSpPr/>
          <p:nvPr/>
        </p:nvGrpSpPr>
        <p:grpSpPr>
          <a:xfrm>
            <a:off x="7411861" y="5849968"/>
            <a:ext cx="1879464" cy="857704"/>
            <a:chOff x="0" y="0"/>
            <a:chExt cx="1448194" cy="660891"/>
          </a:xfrm>
        </p:grpSpPr>
        <p:sp>
          <p:nvSpPr>
            <p:cNvPr id="45" name="Freeform 45"/>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46" name="TextBox 46"/>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47" name="Group 47"/>
          <p:cNvGrpSpPr/>
          <p:nvPr/>
        </p:nvGrpSpPr>
        <p:grpSpPr>
          <a:xfrm>
            <a:off x="10030078" y="5849968"/>
            <a:ext cx="1879464" cy="857704"/>
            <a:chOff x="0" y="0"/>
            <a:chExt cx="1448194" cy="660891"/>
          </a:xfrm>
        </p:grpSpPr>
        <p:sp>
          <p:nvSpPr>
            <p:cNvPr id="48" name="Freeform 48"/>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49" name="TextBox 49"/>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grpSp>
        <p:nvGrpSpPr>
          <p:cNvPr id="50" name="Group 50"/>
          <p:cNvGrpSpPr/>
          <p:nvPr/>
        </p:nvGrpSpPr>
        <p:grpSpPr>
          <a:xfrm>
            <a:off x="12648295" y="5849968"/>
            <a:ext cx="1879464" cy="857704"/>
            <a:chOff x="0" y="0"/>
            <a:chExt cx="1448194" cy="660891"/>
          </a:xfrm>
        </p:grpSpPr>
        <p:sp>
          <p:nvSpPr>
            <p:cNvPr id="51" name="Freeform 51"/>
            <p:cNvSpPr/>
            <p:nvPr/>
          </p:nvSpPr>
          <p:spPr>
            <a:xfrm>
              <a:off x="0" y="0"/>
              <a:ext cx="1448193" cy="660891"/>
            </a:xfrm>
            <a:custGeom>
              <a:avLst/>
              <a:gdLst/>
              <a:ahLst/>
              <a:cxnLst/>
              <a:rect l="l" t="t" r="r" b="b"/>
              <a:pathLst>
                <a:path w="1448193" h="660891">
                  <a:moveTo>
                    <a:pt x="70027" y="0"/>
                  </a:moveTo>
                  <a:lnTo>
                    <a:pt x="1378167" y="0"/>
                  </a:lnTo>
                  <a:cubicBezTo>
                    <a:pt x="1416842" y="0"/>
                    <a:pt x="1448193" y="31352"/>
                    <a:pt x="1448193" y="70027"/>
                  </a:cubicBezTo>
                  <a:lnTo>
                    <a:pt x="1448193" y="590865"/>
                  </a:lnTo>
                  <a:cubicBezTo>
                    <a:pt x="1448193" y="609437"/>
                    <a:pt x="1440816" y="627248"/>
                    <a:pt x="1427683" y="640381"/>
                  </a:cubicBezTo>
                  <a:cubicBezTo>
                    <a:pt x="1414551" y="653513"/>
                    <a:pt x="1396739" y="660891"/>
                    <a:pt x="1378167" y="660891"/>
                  </a:cubicBezTo>
                  <a:lnTo>
                    <a:pt x="70027" y="660891"/>
                  </a:lnTo>
                  <a:cubicBezTo>
                    <a:pt x="31352" y="660891"/>
                    <a:pt x="0" y="629539"/>
                    <a:pt x="0" y="590865"/>
                  </a:cubicBezTo>
                  <a:lnTo>
                    <a:pt x="0" y="70027"/>
                  </a:lnTo>
                  <a:cubicBezTo>
                    <a:pt x="0" y="31352"/>
                    <a:pt x="31352" y="0"/>
                    <a:pt x="70027" y="0"/>
                  </a:cubicBezTo>
                  <a:close/>
                </a:path>
              </a:pathLst>
            </a:custGeom>
            <a:solidFill>
              <a:srgbClr val="FFFFFF"/>
            </a:solidFill>
            <a:ln w="19050" cap="sq">
              <a:solidFill>
                <a:srgbClr val="000000"/>
              </a:solidFill>
              <a:prstDash val="solid"/>
              <a:miter/>
            </a:ln>
          </p:spPr>
          <p:txBody>
            <a:bodyPr/>
            <a:lstStyle/>
            <a:p>
              <a:endParaRPr lang="en-US"/>
            </a:p>
          </p:txBody>
        </p:sp>
        <p:sp>
          <p:nvSpPr>
            <p:cNvPr id="52" name="TextBox 52"/>
            <p:cNvSpPr txBox="1"/>
            <p:nvPr/>
          </p:nvSpPr>
          <p:spPr>
            <a:xfrm>
              <a:off x="0" y="-66675"/>
              <a:ext cx="1448194" cy="727566"/>
            </a:xfrm>
            <a:prstGeom prst="rect">
              <a:avLst/>
            </a:prstGeom>
          </p:spPr>
          <p:txBody>
            <a:bodyPr lIns="18059" tIns="18059" rIns="18059" bIns="18059" rtlCol="0" anchor="ctr"/>
            <a:lstStyle/>
            <a:p>
              <a:pPr marL="0" lvl="0" indent="0" algn="ctr">
                <a:lnSpc>
                  <a:spcPts val="2100"/>
                </a:lnSpc>
                <a:spcBef>
                  <a:spcPct val="0"/>
                </a:spcBef>
              </a:pPr>
              <a:endParaRPr/>
            </a:p>
          </p:txBody>
        </p:sp>
      </p:grpSp>
      <p:sp>
        <p:nvSpPr>
          <p:cNvPr id="53" name="TextBox 53"/>
          <p:cNvSpPr txBox="1"/>
          <p:nvPr/>
        </p:nvSpPr>
        <p:spPr>
          <a:xfrm>
            <a:off x="2342346" y="5947375"/>
            <a:ext cx="1545628" cy="643840"/>
          </a:xfrm>
          <a:prstGeom prst="rect">
            <a:avLst/>
          </a:prstGeom>
        </p:spPr>
        <p:txBody>
          <a:bodyPr lIns="0" tIns="0" rIns="0" bIns="0" rtlCol="0" anchor="t">
            <a:spAutoFit/>
          </a:bodyPr>
          <a:lstStyle/>
          <a:p>
            <a:pPr algn="ctr">
              <a:lnSpc>
                <a:spcPts val="1605"/>
              </a:lnSpc>
            </a:pPr>
            <a:r>
              <a:rPr lang="en-US" sz="1500" spc="-3" dirty="0">
                <a:solidFill>
                  <a:srgbClr val="000000"/>
                </a:solidFill>
                <a:latin typeface="Arial Bold"/>
                <a:ea typeface="Arial Bold"/>
                <a:cs typeface="Arial Bold"/>
                <a:sym typeface="Arial Bold"/>
              </a:rPr>
              <a:t>Pregnant </a:t>
            </a:r>
          </a:p>
          <a:p>
            <a:pPr marL="0" lvl="0" indent="0" algn="ctr">
              <a:lnSpc>
                <a:spcPts val="1605"/>
              </a:lnSpc>
            </a:pPr>
            <a:r>
              <a:rPr lang="en-US" sz="1500" spc="-3" dirty="0">
                <a:solidFill>
                  <a:srgbClr val="000000"/>
                </a:solidFill>
                <a:latin typeface="Arial Bold"/>
                <a:ea typeface="Arial Bold"/>
                <a:cs typeface="Arial Bold"/>
                <a:sym typeface="Arial Bold"/>
              </a:rPr>
              <a:t>women and women in labor</a:t>
            </a:r>
          </a:p>
        </p:txBody>
      </p:sp>
      <p:sp>
        <p:nvSpPr>
          <p:cNvPr id="54" name="AutoShape 54"/>
          <p:cNvSpPr/>
          <p:nvPr/>
        </p:nvSpPr>
        <p:spPr>
          <a:xfrm flipH="1">
            <a:off x="4607253" y="4914314"/>
            <a:ext cx="0" cy="523097"/>
          </a:xfrm>
          <a:prstGeom prst="line">
            <a:avLst/>
          </a:prstGeom>
          <a:ln w="19050" cap="flat">
            <a:solidFill>
              <a:srgbClr val="000000"/>
            </a:solidFill>
            <a:prstDash val="solid"/>
            <a:headEnd type="none" w="sm" len="sm"/>
            <a:tailEnd type="none" w="sm" len="sm"/>
          </a:ln>
        </p:spPr>
        <p:txBody>
          <a:bodyPr/>
          <a:lstStyle/>
          <a:p>
            <a:endParaRPr lang="en-US"/>
          </a:p>
        </p:txBody>
      </p:sp>
      <p:sp>
        <p:nvSpPr>
          <p:cNvPr id="55" name="AutoShape 55"/>
          <p:cNvSpPr/>
          <p:nvPr/>
        </p:nvSpPr>
        <p:spPr>
          <a:xfrm>
            <a:off x="3105635" y="5437411"/>
            <a:ext cx="0" cy="412557"/>
          </a:xfrm>
          <a:prstGeom prst="line">
            <a:avLst/>
          </a:prstGeom>
          <a:ln w="19050" cap="flat">
            <a:solidFill>
              <a:srgbClr val="000000"/>
            </a:solidFill>
            <a:prstDash val="solid"/>
            <a:headEnd type="none" w="sm" len="sm"/>
            <a:tailEnd type="none" w="sm" len="sm"/>
          </a:ln>
        </p:spPr>
        <p:txBody>
          <a:bodyPr/>
          <a:lstStyle/>
          <a:p>
            <a:endParaRPr lang="en-US"/>
          </a:p>
        </p:txBody>
      </p:sp>
      <p:sp>
        <p:nvSpPr>
          <p:cNvPr id="56" name="AutoShape 56"/>
          <p:cNvSpPr/>
          <p:nvPr/>
        </p:nvSpPr>
        <p:spPr>
          <a:xfrm>
            <a:off x="5737393" y="5437411"/>
            <a:ext cx="0" cy="412557"/>
          </a:xfrm>
          <a:prstGeom prst="line">
            <a:avLst/>
          </a:prstGeom>
          <a:ln w="19050" cap="flat">
            <a:solidFill>
              <a:srgbClr val="000000"/>
            </a:solidFill>
            <a:prstDash val="solid"/>
            <a:headEnd type="none" w="sm" len="sm"/>
            <a:tailEnd type="none" w="sm" len="sm"/>
          </a:ln>
        </p:spPr>
        <p:txBody>
          <a:bodyPr/>
          <a:lstStyle/>
          <a:p>
            <a:endParaRPr lang="en-US"/>
          </a:p>
        </p:txBody>
      </p:sp>
      <p:sp>
        <p:nvSpPr>
          <p:cNvPr id="57" name="AutoShape 57"/>
          <p:cNvSpPr/>
          <p:nvPr/>
        </p:nvSpPr>
        <p:spPr>
          <a:xfrm flipH="1">
            <a:off x="6924874" y="5437411"/>
            <a:ext cx="0" cy="1603636"/>
          </a:xfrm>
          <a:prstGeom prst="line">
            <a:avLst/>
          </a:prstGeom>
          <a:ln w="19050" cap="flat">
            <a:solidFill>
              <a:srgbClr val="000000"/>
            </a:solidFill>
            <a:prstDash val="solid"/>
            <a:headEnd type="none" w="sm" len="sm"/>
            <a:tailEnd type="none" w="sm" len="sm"/>
          </a:ln>
        </p:spPr>
        <p:txBody>
          <a:bodyPr/>
          <a:lstStyle/>
          <a:p>
            <a:endParaRPr lang="en-US"/>
          </a:p>
        </p:txBody>
      </p:sp>
      <p:sp>
        <p:nvSpPr>
          <p:cNvPr id="58" name="AutoShape 58"/>
          <p:cNvSpPr/>
          <p:nvPr/>
        </p:nvSpPr>
        <p:spPr>
          <a:xfrm flipH="1">
            <a:off x="4326517" y="5437411"/>
            <a:ext cx="0" cy="1603636"/>
          </a:xfrm>
          <a:prstGeom prst="line">
            <a:avLst/>
          </a:prstGeom>
          <a:ln w="19050" cap="flat">
            <a:solidFill>
              <a:srgbClr val="000000"/>
            </a:solidFill>
            <a:prstDash val="solid"/>
            <a:headEnd type="none" w="sm" len="sm"/>
            <a:tailEnd type="none" w="sm" len="sm"/>
          </a:ln>
        </p:spPr>
        <p:txBody>
          <a:bodyPr/>
          <a:lstStyle/>
          <a:p>
            <a:endParaRPr lang="en-US"/>
          </a:p>
        </p:txBody>
      </p:sp>
      <p:sp>
        <p:nvSpPr>
          <p:cNvPr id="59" name="AutoShape 59"/>
          <p:cNvSpPr/>
          <p:nvPr/>
        </p:nvSpPr>
        <p:spPr>
          <a:xfrm>
            <a:off x="8342069" y="5437411"/>
            <a:ext cx="0" cy="412557"/>
          </a:xfrm>
          <a:prstGeom prst="line">
            <a:avLst/>
          </a:prstGeom>
          <a:ln w="19050" cap="flat">
            <a:solidFill>
              <a:srgbClr val="000000"/>
            </a:solidFill>
            <a:prstDash val="solid"/>
            <a:headEnd type="none" w="sm" len="sm"/>
            <a:tailEnd type="none" w="sm" len="sm"/>
          </a:ln>
        </p:spPr>
        <p:txBody>
          <a:bodyPr/>
          <a:lstStyle/>
          <a:p>
            <a:endParaRPr lang="en-US"/>
          </a:p>
        </p:txBody>
      </p:sp>
      <p:sp>
        <p:nvSpPr>
          <p:cNvPr id="60" name="AutoShape 60"/>
          <p:cNvSpPr/>
          <p:nvPr/>
        </p:nvSpPr>
        <p:spPr>
          <a:xfrm>
            <a:off x="10979335" y="5437411"/>
            <a:ext cx="0" cy="412557"/>
          </a:xfrm>
          <a:prstGeom prst="line">
            <a:avLst/>
          </a:prstGeom>
          <a:ln w="19050" cap="flat">
            <a:solidFill>
              <a:srgbClr val="000000"/>
            </a:solidFill>
            <a:prstDash val="solid"/>
            <a:headEnd type="none" w="sm" len="sm"/>
            <a:tailEnd type="none" w="sm" len="sm"/>
          </a:ln>
        </p:spPr>
        <p:txBody>
          <a:bodyPr/>
          <a:lstStyle/>
          <a:p>
            <a:endParaRPr lang="en-US"/>
          </a:p>
        </p:txBody>
      </p:sp>
      <p:sp>
        <p:nvSpPr>
          <p:cNvPr id="61" name="AutoShape 61"/>
          <p:cNvSpPr/>
          <p:nvPr/>
        </p:nvSpPr>
        <p:spPr>
          <a:xfrm>
            <a:off x="13588027" y="5437411"/>
            <a:ext cx="0" cy="412557"/>
          </a:xfrm>
          <a:prstGeom prst="line">
            <a:avLst/>
          </a:prstGeom>
          <a:ln w="19050" cap="flat">
            <a:solidFill>
              <a:srgbClr val="000000"/>
            </a:solidFill>
            <a:prstDash val="solid"/>
            <a:headEnd type="none" w="sm" len="sm"/>
            <a:tailEnd type="none" w="sm" len="sm"/>
          </a:ln>
        </p:spPr>
        <p:txBody>
          <a:bodyPr/>
          <a:lstStyle/>
          <a:p>
            <a:endParaRPr lang="en-US"/>
          </a:p>
        </p:txBody>
      </p:sp>
      <p:sp>
        <p:nvSpPr>
          <p:cNvPr id="62" name="AutoShape 62"/>
          <p:cNvSpPr/>
          <p:nvPr/>
        </p:nvSpPr>
        <p:spPr>
          <a:xfrm>
            <a:off x="9609631" y="5437411"/>
            <a:ext cx="0" cy="1603636"/>
          </a:xfrm>
          <a:prstGeom prst="line">
            <a:avLst/>
          </a:prstGeom>
          <a:ln w="19050" cap="flat">
            <a:solidFill>
              <a:srgbClr val="000000"/>
            </a:solidFill>
            <a:prstDash val="solid"/>
            <a:headEnd type="none" w="sm" len="sm"/>
            <a:tailEnd type="none" w="sm" len="sm"/>
          </a:ln>
        </p:spPr>
        <p:txBody>
          <a:bodyPr/>
          <a:lstStyle/>
          <a:p>
            <a:endParaRPr lang="en-US"/>
          </a:p>
        </p:txBody>
      </p:sp>
      <p:sp>
        <p:nvSpPr>
          <p:cNvPr id="63" name="AutoShape 63"/>
          <p:cNvSpPr/>
          <p:nvPr/>
        </p:nvSpPr>
        <p:spPr>
          <a:xfrm>
            <a:off x="12152353" y="5437411"/>
            <a:ext cx="0" cy="1603636"/>
          </a:xfrm>
          <a:prstGeom prst="line">
            <a:avLst/>
          </a:prstGeom>
          <a:ln w="19050" cap="flat">
            <a:solidFill>
              <a:srgbClr val="000000"/>
            </a:solidFill>
            <a:prstDash val="solid"/>
            <a:headEnd type="none" w="sm" len="sm"/>
            <a:tailEnd type="none" w="sm" len="sm"/>
          </a:ln>
        </p:spPr>
        <p:txBody>
          <a:bodyPr/>
          <a:lstStyle/>
          <a:p>
            <a:endParaRPr lang="en-US"/>
          </a:p>
        </p:txBody>
      </p:sp>
      <p:sp>
        <p:nvSpPr>
          <p:cNvPr id="64" name="AutoShape 64"/>
          <p:cNvSpPr/>
          <p:nvPr/>
        </p:nvSpPr>
        <p:spPr>
          <a:xfrm>
            <a:off x="14867643" y="5437411"/>
            <a:ext cx="0" cy="1603636"/>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65" name="Group 65"/>
          <p:cNvGrpSpPr/>
          <p:nvPr/>
        </p:nvGrpSpPr>
        <p:grpSpPr>
          <a:xfrm>
            <a:off x="6819156" y="2550808"/>
            <a:ext cx="4649688" cy="948492"/>
            <a:chOff x="0" y="0"/>
            <a:chExt cx="3527589" cy="719594"/>
          </a:xfrm>
        </p:grpSpPr>
        <p:sp>
          <p:nvSpPr>
            <p:cNvPr id="66" name="Freeform 66"/>
            <p:cNvSpPr/>
            <p:nvPr/>
          </p:nvSpPr>
          <p:spPr>
            <a:xfrm>
              <a:off x="0" y="0"/>
              <a:ext cx="3527589" cy="719594"/>
            </a:xfrm>
            <a:custGeom>
              <a:avLst/>
              <a:gdLst/>
              <a:ahLst/>
              <a:cxnLst/>
              <a:rect l="l" t="t" r="r" b="b"/>
              <a:pathLst>
                <a:path w="3527589" h="719594">
                  <a:moveTo>
                    <a:pt x="149854" y="0"/>
                  </a:moveTo>
                  <a:lnTo>
                    <a:pt x="3377735" y="0"/>
                  </a:lnTo>
                  <a:cubicBezTo>
                    <a:pt x="3417479" y="0"/>
                    <a:pt x="3455595" y="15788"/>
                    <a:pt x="3483697" y="43891"/>
                  </a:cubicBezTo>
                  <a:cubicBezTo>
                    <a:pt x="3511800" y="71994"/>
                    <a:pt x="3527589" y="110110"/>
                    <a:pt x="3527589" y="149854"/>
                  </a:cubicBezTo>
                  <a:lnTo>
                    <a:pt x="3527589" y="569741"/>
                  </a:lnTo>
                  <a:cubicBezTo>
                    <a:pt x="3527589" y="652503"/>
                    <a:pt x="3460497" y="719594"/>
                    <a:pt x="3377735" y="719594"/>
                  </a:cubicBezTo>
                  <a:lnTo>
                    <a:pt x="149854" y="719594"/>
                  </a:lnTo>
                  <a:cubicBezTo>
                    <a:pt x="67092" y="719594"/>
                    <a:pt x="0" y="652503"/>
                    <a:pt x="0" y="569741"/>
                  </a:cubicBezTo>
                  <a:lnTo>
                    <a:pt x="0" y="149854"/>
                  </a:lnTo>
                  <a:cubicBezTo>
                    <a:pt x="0" y="67092"/>
                    <a:pt x="67092" y="0"/>
                    <a:pt x="149854" y="0"/>
                  </a:cubicBezTo>
                  <a:close/>
                </a:path>
              </a:pathLst>
            </a:custGeom>
            <a:solidFill>
              <a:srgbClr val="CF121E"/>
            </a:solidFill>
            <a:ln w="19050" cap="rnd">
              <a:solidFill>
                <a:srgbClr val="000000"/>
              </a:solidFill>
              <a:prstDash val="solid"/>
              <a:round/>
            </a:ln>
          </p:spPr>
          <p:txBody>
            <a:bodyPr/>
            <a:lstStyle/>
            <a:p>
              <a:endParaRPr lang="en-US"/>
            </a:p>
          </p:txBody>
        </p:sp>
        <p:sp>
          <p:nvSpPr>
            <p:cNvPr id="67" name="TextBox 67"/>
            <p:cNvSpPr txBox="1"/>
            <p:nvPr/>
          </p:nvSpPr>
          <p:spPr>
            <a:xfrm>
              <a:off x="0" y="-47625"/>
              <a:ext cx="3527589" cy="767219"/>
            </a:xfrm>
            <a:prstGeom prst="rect">
              <a:avLst/>
            </a:prstGeom>
          </p:spPr>
          <p:txBody>
            <a:bodyPr lIns="18341" tIns="18341" rIns="18341" bIns="18341" rtlCol="0" anchor="ctr"/>
            <a:lstStyle/>
            <a:p>
              <a:pPr marL="0" lvl="0" indent="0" algn="ctr">
                <a:lnSpc>
                  <a:spcPts val="1783"/>
                </a:lnSpc>
                <a:spcBef>
                  <a:spcPct val="0"/>
                </a:spcBef>
              </a:pPr>
              <a:endParaRPr/>
            </a:p>
          </p:txBody>
        </p:sp>
      </p:grpSp>
      <p:sp>
        <p:nvSpPr>
          <p:cNvPr id="68" name="TextBox 68"/>
          <p:cNvSpPr txBox="1"/>
          <p:nvPr/>
        </p:nvSpPr>
        <p:spPr>
          <a:xfrm>
            <a:off x="6937460" y="2875829"/>
            <a:ext cx="4413081" cy="393700"/>
          </a:xfrm>
          <a:prstGeom prst="rect">
            <a:avLst/>
          </a:prstGeom>
        </p:spPr>
        <p:txBody>
          <a:bodyPr lIns="0" tIns="0" rIns="0" bIns="0" rtlCol="0" anchor="t">
            <a:spAutoFit/>
          </a:bodyPr>
          <a:lstStyle/>
          <a:p>
            <a:pPr algn="ctr">
              <a:lnSpc>
                <a:spcPts val="2674"/>
              </a:lnSpc>
            </a:pPr>
            <a:r>
              <a:rPr lang="en-US" sz="2499">
                <a:solidFill>
                  <a:srgbClr val="FFFFFF"/>
                </a:solidFill>
                <a:latin typeface="Arial Bold"/>
                <a:ea typeface="Arial Bold"/>
                <a:cs typeface="Arial Bold"/>
                <a:sym typeface="Arial Bold"/>
              </a:rPr>
              <a:t>"LEGAL BOT 100% LIFE" </a:t>
            </a:r>
          </a:p>
        </p:txBody>
      </p:sp>
      <p:sp>
        <p:nvSpPr>
          <p:cNvPr id="69" name="TextBox 69"/>
          <p:cNvSpPr txBox="1"/>
          <p:nvPr/>
        </p:nvSpPr>
        <p:spPr>
          <a:xfrm>
            <a:off x="3625433" y="7247983"/>
            <a:ext cx="691560" cy="443832"/>
          </a:xfrm>
          <a:prstGeom prst="rect">
            <a:avLst/>
          </a:prstGeom>
        </p:spPr>
        <p:txBody>
          <a:bodyPr lIns="0" tIns="0" rIns="0" bIns="0" rtlCol="0" anchor="t">
            <a:spAutoFit/>
          </a:bodyPr>
          <a:lstStyle/>
          <a:p>
            <a:pPr marL="0" lvl="0" indent="0" algn="ctr">
              <a:lnSpc>
                <a:spcPts val="1605"/>
              </a:lnSpc>
            </a:pPr>
            <a:r>
              <a:rPr lang="en-US" sz="1500" spc="-3" dirty="0">
                <a:solidFill>
                  <a:srgbClr val="000000"/>
                </a:solidFill>
                <a:latin typeface="Arial Bold"/>
                <a:ea typeface="Arial Bold"/>
                <a:cs typeface="Arial Bold"/>
                <a:sym typeface="Arial Bold"/>
              </a:rPr>
              <a:t>Social issues</a:t>
            </a:r>
          </a:p>
        </p:txBody>
      </p:sp>
      <p:sp>
        <p:nvSpPr>
          <p:cNvPr id="70" name="TextBox 70"/>
          <p:cNvSpPr txBox="1"/>
          <p:nvPr/>
        </p:nvSpPr>
        <p:spPr>
          <a:xfrm>
            <a:off x="4083755" y="4543898"/>
            <a:ext cx="1171277" cy="243823"/>
          </a:xfrm>
          <a:prstGeom prst="rect">
            <a:avLst/>
          </a:prstGeom>
        </p:spPr>
        <p:txBody>
          <a:bodyPr lIns="0" tIns="0" rIns="0" bIns="0" rtlCol="0" anchor="t">
            <a:spAutoFit/>
          </a:bodyPr>
          <a:lstStyle/>
          <a:p>
            <a:pPr marL="0" lvl="0" indent="0" algn="ctr">
              <a:lnSpc>
                <a:spcPts val="1605"/>
              </a:lnSpc>
            </a:pPr>
            <a:r>
              <a:rPr lang="en-US" sz="1500" spc="-3">
                <a:solidFill>
                  <a:srgbClr val="000000"/>
                </a:solidFill>
                <a:latin typeface="Arial Bold"/>
                <a:ea typeface="Arial Bold"/>
                <a:cs typeface="Arial Bold"/>
                <a:sym typeface="Arial Bold"/>
              </a:rPr>
              <a:t>QUEStions </a:t>
            </a:r>
          </a:p>
        </p:txBody>
      </p:sp>
      <p:sp>
        <p:nvSpPr>
          <p:cNvPr id="71" name="TextBox 71"/>
          <p:cNvSpPr txBox="1"/>
          <p:nvPr/>
        </p:nvSpPr>
        <p:spPr>
          <a:xfrm>
            <a:off x="6140857" y="4424843"/>
            <a:ext cx="1593205" cy="443832"/>
          </a:xfrm>
          <a:prstGeom prst="rect">
            <a:avLst/>
          </a:prstGeom>
        </p:spPr>
        <p:txBody>
          <a:bodyPr lIns="0" tIns="0" rIns="0" bIns="0" rtlCol="0" anchor="t">
            <a:spAutoFit/>
          </a:bodyPr>
          <a:lstStyle/>
          <a:p>
            <a:pPr algn="ctr">
              <a:lnSpc>
                <a:spcPts val="1605"/>
              </a:lnSpc>
            </a:pPr>
            <a:r>
              <a:rPr lang="en-US" sz="1500" spc="-3">
                <a:solidFill>
                  <a:srgbClr val="000000"/>
                </a:solidFill>
                <a:latin typeface="Arial Bold"/>
                <a:ea typeface="Arial Bold"/>
                <a:cs typeface="Arial Bold"/>
                <a:sym typeface="Arial Bold"/>
              </a:rPr>
              <a:t>SOCIAL </a:t>
            </a:r>
          </a:p>
          <a:p>
            <a:pPr marL="0" lvl="0" indent="0" algn="ctr">
              <a:lnSpc>
                <a:spcPts val="1605"/>
              </a:lnSpc>
            </a:pPr>
            <a:r>
              <a:rPr lang="en-US" sz="1500" spc="-3">
                <a:solidFill>
                  <a:srgbClr val="000000"/>
                </a:solidFill>
                <a:latin typeface="Arial Bold"/>
                <a:ea typeface="Arial Bold"/>
                <a:cs typeface="Arial Bold"/>
                <a:sym typeface="Arial Bold"/>
              </a:rPr>
              <a:t>organizations</a:t>
            </a:r>
          </a:p>
        </p:txBody>
      </p:sp>
      <p:sp>
        <p:nvSpPr>
          <p:cNvPr id="72" name="AutoShape 72"/>
          <p:cNvSpPr/>
          <p:nvPr/>
        </p:nvSpPr>
        <p:spPr>
          <a:xfrm>
            <a:off x="4659868" y="4005551"/>
            <a:ext cx="6652572" cy="0"/>
          </a:xfrm>
          <a:prstGeom prst="line">
            <a:avLst/>
          </a:prstGeom>
          <a:ln w="19050" cap="flat">
            <a:solidFill>
              <a:srgbClr val="000000"/>
            </a:solidFill>
            <a:prstDash val="solid"/>
            <a:headEnd type="none" w="sm" len="sm"/>
            <a:tailEnd type="none" w="sm" len="sm"/>
          </a:ln>
        </p:spPr>
        <p:txBody>
          <a:bodyPr/>
          <a:lstStyle/>
          <a:p>
            <a:endParaRPr lang="en-US"/>
          </a:p>
        </p:txBody>
      </p:sp>
      <p:sp>
        <p:nvSpPr>
          <p:cNvPr id="73" name="AutoShape 73"/>
          <p:cNvSpPr/>
          <p:nvPr/>
        </p:nvSpPr>
        <p:spPr>
          <a:xfrm>
            <a:off x="10296823" y="3794575"/>
            <a:ext cx="3408931" cy="0"/>
          </a:xfrm>
          <a:prstGeom prst="line">
            <a:avLst/>
          </a:prstGeom>
          <a:ln w="19050" cap="flat">
            <a:solidFill>
              <a:srgbClr val="C20A3B"/>
            </a:solidFill>
            <a:prstDash val="solid"/>
            <a:headEnd type="none" w="sm" len="sm"/>
            <a:tailEnd type="none" w="sm" len="sm"/>
          </a:ln>
        </p:spPr>
        <p:txBody>
          <a:bodyPr/>
          <a:lstStyle/>
          <a:p>
            <a:endParaRPr lang="en-US"/>
          </a:p>
        </p:txBody>
      </p:sp>
      <p:sp>
        <p:nvSpPr>
          <p:cNvPr id="74" name="AutoShape 74"/>
          <p:cNvSpPr/>
          <p:nvPr/>
        </p:nvSpPr>
        <p:spPr>
          <a:xfrm>
            <a:off x="4659868" y="4008455"/>
            <a:ext cx="0" cy="338494"/>
          </a:xfrm>
          <a:prstGeom prst="line">
            <a:avLst/>
          </a:prstGeom>
          <a:ln w="19050" cap="flat">
            <a:solidFill>
              <a:srgbClr val="000000"/>
            </a:solidFill>
            <a:prstDash val="solid"/>
            <a:headEnd type="none" w="sm" len="sm"/>
            <a:tailEnd type="none" w="sm" len="sm"/>
          </a:ln>
        </p:spPr>
        <p:txBody>
          <a:bodyPr/>
          <a:lstStyle/>
          <a:p>
            <a:endParaRPr lang="en-US"/>
          </a:p>
        </p:txBody>
      </p:sp>
      <p:sp>
        <p:nvSpPr>
          <p:cNvPr id="75" name="AutoShape 75"/>
          <p:cNvSpPr/>
          <p:nvPr/>
        </p:nvSpPr>
        <p:spPr>
          <a:xfrm>
            <a:off x="6946985" y="4008455"/>
            <a:ext cx="0" cy="338494"/>
          </a:xfrm>
          <a:prstGeom prst="line">
            <a:avLst/>
          </a:prstGeom>
          <a:ln w="19050" cap="flat">
            <a:solidFill>
              <a:srgbClr val="000000"/>
            </a:solidFill>
            <a:prstDash val="solid"/>
            <a:headEnd type="none" w="sm" len="sm"/>
            <a:tailEnd type="none" w="sm" len="sm"/>
          </a:ln>
        </p:spPr>
        <p:txBody>
          <a:bodyPr/>
          <a:lstStyle/>
          <a:p>
            <a:endParaRPr lang="en-US"/>
          </a:p>
        </p:txBody>
      </p:sp>
      <p:sp>
        <p:nvSpPr>
          <p:cNvPr id="76" name="AutoShape 76"/>
          <p:cNvSpPr/>
          <p:nvPr/>
        </p:nvSpPr>
        <p:spPr>
          <a:xfrm>
            <a:off x="9292883" y="3996026"/>
            <a:ext cx="0" cy="350923"/>
          </a:xfrm>
          <a:prstGeom prst="line">
            <a:avLst/>
          </a:prstGeom>
          <a:ln w="19050" cap="flat">
            <a:solidFill>
              <a:srgbClr val="000000"/>
            </a:solidFill>
            <a:prstDash val="solid"/>
            <a:headEnd type="none" w="sm" len="sm"/>
            <a:tailEnd type="none" w="sm" len="sm"/>
          </a:ln>
        </p:spPr>
        <p:txBody>
          <a:bodyPr/>
          <a:lstStyle/>
          <a:p>
            <a:endParaRPr lang="en-US"/>
          </a:p>
        </p:txBody>
      </p:sp>
      <p:sp>
        <p:nvSpPr>
          <p:cNvPr id="77" name="AutoShape 77"/>
          <p:cNvSpPr/>
          <p:nvPr/>
        </p:nvSpPr>
        <p:spPr>
          <a:xfrm>
            <a:off x="8151979" y="3499300"/>
            <a:ext cx="0" cy="496726"/>
          </a:xfrm>
          <a:prstGeom prst="line">
            <a:avLst/>
          </a:prstGeom>
          <a:ln w="19050" cap="flat">
            <a:solidFill>
              <a:srgbClr val="000000"/>
            </a:solidFill>
            <a:prstDash val="solid"/>
            <a:headEnd type="none" w="sm" len="sm"/>
            <a:tailEnd type="none" w="sm" len="sm"/>
          </a:ln>
        </p:spPr>
        <p:txBody>
          <a:bodyPr/>
          <a:lstStyle/>
          <a:p>
            <a:endParaRPr lang="en-US"/>
          </a:p>
        </p:txBody>
      </p:sp>
      <p:sp>
        <p:nvSpPr>
          <p:cNvPr id="78" name="AutoShape 78"/>
          <p:cNvSpPr/>
          <p:nvPr/>
        </p:nvSpPr>
        <p:spPr>
          <a:xfrm>
            <a:off x="10296823" y="3499300"/>
            <a:ext cx="0" cy="304800"/>
          </a:xfrm>
          <a:prstGeom prst="line">
            <a:avLst/>
          </a:prstGeom>
          <a:ln w="19050" cap="flat">
            <a:solidFill>
              <a:srgbClr val="C20A3B"/>
            </a:solidFill>
            <a:prstDash val="solid"/>
            <a:headEnd type="none" w="sm" len="sm"/>
            <a:tailEnd type="none" w="sm" len="sm"/>
          </a:ln>
        </p:spPr>
        <p:txBody>
          <a:bodyPr/>
          <a:lstStyle/>
          <a:p>
            <a:endParaRPr lang="en-US"/>
          </a:p>
        </p:txBody>
      </p:sp>
      <p:sp>
        <p:nvSpPr>
          <p:cNvPr id="79" name="AutoShape 79"/>
          <p:cNvSpPr/>
          <p:nvPr/>
        </p:nvSpPr>
        <p:spPr>
          <a:xfrm flipH="1">
            <a:off x="11299660" y="3996026"/>
            <a:ext cx="0" cy="350923"/>
          </a:xfrm>
          <a:prstGeom prst="line">
            <a:avLst/>
          </a:prstGeom>
          <a:ln w="19050" cap="flat">
            <a:solidFill>
              <a:srgbClr val="000000"/>
            </a:solidFill>
            <a:prstDash val="solid"/>
            <a:headEnd type="none" w="sm" len="sm"/>
            <a:tailEnd type="none" w="sm" len="sm"/>
          </a:ln>
        </p:spPr>
        <p:txBody>
          <a:bodyPr/>
          <a:lstStyle/>
          <a:p>
            <a:endParaRPr lang="en-US"/>
          </a:p>
        </p:txBody>
      </p:sp>
      <p:sp>
        <p:nvSpPr>
          <p:cNvPr id="80" name="AutoShape 80"/>
          <p:cNvSpPr/>
          <p:nvPr/>
        </p:nvSpPr>
        <p:spPr>
          <a:xfrm flipH="1">
            <a:off x="13696229" y="3804100"/>
            <a:ext cx="0" cy="542849"/>
          </a:xfrm>
          <a:prstGeom prst="line">
            <a:avLst/>
          </a:prstGeom>
          <a:ln w="19050" cap="flat">
            <a:solidFill>
              <a:srgbClr val="C20A3B"/>
            </a:solidFill>
            <a:prstDash val="solid"/>
            <a:headEnd type="none" w="sm" len="sm"/>
            <a:tailEnd type="none" w="sm" len="sm"/>
          </a:ln>
        </p:spPr>
        <p:txBody>
          <a:bodyPr/>
          <a:lstStyle/>
          <a:p>
            <a:endParaRPr lang="en-US"/>
          </a:p>
        </p:txBody>
      </p:sp>
      <p:sp>
        <p:nvSpPr>
          <p:cNvPr id="81" name="TextBox 81"/>
          <p:cNvSpPr txBox="1"/>
          <p:nvPr/>
        </p:nvSpPr>
        <p:spPr>
          <a:xfrm>
            <a:off x="8796136" y="4424843"/>
            <a:ext cx="823020" cy="443832"/>
          </a:xfrm>
          <a:prstGeom prst="rect">
            <a:avLst/>
          </a:prstGeom>
        </p:spPr>
        <p:txBody>
          <a:bodyPr lIns="0" tIns="0" rIns="0" bIns="0" rtlCol="0" anchor="t">
            <a:spAutoFit/>
          </a:bodyPr>
          <a:lstStyle/>
          <a:p>
            <a:pPr algn="ctr">
              <a:lnSpc>
                <a:spcPts val="1605"/>
              </a:lnSpc>
            </a:pPr>
            <a:r>
              <a:rPr lang="en-US" sz="1500" spc="-3">
                <a:solidFill>
                  <a:srgbClr val="000000"/>
                </a:solidFill>
                <a:latin typeface="Arial Bold"/>
                <a:ea typeface="Arial Bold"/>
                <a:cs typeface="Arial Bold"/>
                <a:sym typeface="Arial Bold"/>
              </a:rPr>
              <a:t>Legal </a:t>
            </a:r>
          </a:p>
          <a:p>
            <a:pPr marL="0" lvl="0" indent="0" algn="ctr">
              <a:lnSpc>
                <a:spcPts val="1605"/>
              </a:lnSpc>
            </a:pPr>
            <a:r>
              <a:rPr lang="en-US" sz="1500" spc="-3">
                <a:solidFill>
                  <a:srgbClr val="000000"/>
                </a:solidFill>
                <a:latin typeface="Arial Bold"/>
                <a:ea typeface="Arial Bold"/>
                <a:cs typeface="Arial Bold"/>
                <a:sym typeface="Arial Bold"/>
              </a:rPr>
              <a:t>Offices</a:t>
            </a:r>
          </a:p>
        </p:txBody>
      </p:sp>
      <p:sp>
        <p:nvSpPr>
          <p:cNvPr id="82" name="TextBox 82"/>
          <p:cNvSpPr txBox="1"/>
          <p:nvPr/>
        </p:nvSpPr>
        <p:spPr>
          <a:xfrm>
            <a:off x="10846544" y="4424843"/>
            <a:ext cx="1315334" cy="443832"/>
          </a:xfrm>
          <a:prstGeom prst="rect">
            <a:avLst/>
          </a:prstGeom>
        </p:spPr>
        <p:txBody>
          <a:bodyPr lIns="0" tIns="0" rIns="0" bIns="0" rtlCol="0" anchor="t">
            <a:spAutoFit/>
          </a:bodyPr>
          <a:lstStyle/>
          <a:p>
            <a:pPr marL="0" lvl="0" indent="0" algn="ctr">
              <a:lnSpc>
                <a:spcPts val="1605"/>
              </a:lnSpc>
            </a:pPr>
            <a:r>
              <a:rPr lang="en-US" sz="1500" spc="-3">
                <a:solidFill>
                  <a:srgbClr val="000000"/>
                </a:solidFill>
                <a:latin typeface="Arial Bold"/>
                <a:ea typeface="Arial Bold"/>
                <a:cs typeface="Arial Bold"/>
                <a:sym typeface="Arial Bold"/>
              </a:rPr>
              <a:t>NEWS AND LINKS</a:t>
            </a:r>
          </a:p>
        </p:txBody>
      </p:sp>
      <p:sp>
        <p:nvSpPr>
          <p:cNvPr id="83" name="TextBox 83"/>
          <p:cNvSpPr txBox="1"/>
          <p:nvPr/>
        </p:nvSpPr>
        <p:spPr>
          <a:xfrm>
            <a:off x="12973221" y="4496273"/>
            <a:ext cx="1315334" cy="243823"/>
          </a:xfrm>
          <a:prstGeom prst="rect">
            <a:avLst/>
          </a:prstGeom>
        </p:spPr>
        <p:txBody>
          <a:bodyPr lIns="0" tIns="0" rIns="0" bIns="0" rtlCol="0" anchor="t">
            <a:spAutoFit/>
          </a:bodyPr>
          <a:lstStyle/>
          <a:p>
            <a:pPr marL="0" lvl="0" indent="0" algn="ctr">
              <a:lnSpc>
                <a:spcPts val="1605"/>
              </a:lnSpc>
            </a:pPr>
            <a:r>
              <a:rPr lang="en-US" sz="1500" spc="-3">
                <a:solidFill>
                  <a:srgbClr val="000000"/>
                </a:solidFill>
                <a:latin typeface="Arial Bold"/>
                <a:ea typeface="Arial Bold"/>
                <a:cs typeface="Arial Bold"/>
                <a:sym typeface="Arial Bold"/>
              </a:rPr>
              <a:t>CALL BACK</a:t>
            </a:r>
          </a:p>
        </p:txBody>
      </p:sp>
      <p:sp>
        <p:nvSpPr>
          <p:cNvPr id="84" name="TextBox 84"/>
          <p:cNvSpPr txBox="1"/>
          <p:nvPr/>
        </p:nvSpPr>
        <p:spPr>
          <a:xfrm>
            <a:off x="5390886" y="6135945"/>
            <a:ext cx="684982" cy="266700"/>
          </a:xfrm>
          <a:prstGeom prst="rect">
            <a:avLst/>
          </a:prstGeom>
        </p:spPr>
        <p:txBody>
          <a:bodyPr lIns="0" tIns="0" rIns="0" bIns="0" rtlCol="0" anchor="t">
            <a:spAutoFit/>
          </a:bodyPr>
          <a:lstStyle/>
          <a:p>
            <a:pPr marL="0" lvl="0" indent="0" algn="ctr">
              <a:lnSpc>
                <a:spcPts val="1875"/>
              </a:lnSpc>
              <a:spcBef>
                <a:spcPct val="0"/>
              </a:spcBef>
            </a:pPr>
            <a:r>
              <a:rPr lang="en-US" sz="1500" spc="-3">
                <a:solidFill>
                  <a:srgbClr val="000000"/>
                </a:solidFill>
                <a:latin typeface="Arial Bold"/>
                <a:ea typeface="Arial Bold"/>
                <a:cs typeface="Arial Bold"/>
                <a:sym typeface="Arial Bold"/>
              </a:rPr>
              <a:t>Privacy</a:t>
            </a:r>
          </a:p>
        </p:txBody>
      </p:sp>
      <p:sp>
        <p:nvSpPr>
          <p:cNvPr id="85" name="TextBox 85"/>
          <p:cNvSpPr txBox="1"/>
          <p:nvPr/>
        </p:nvSpPr>
        <p:spPr>
          <a:xfrm>
            <a:off x="5972371" y="7247983"/>
            <a:ext cx="1234116" cy="443832"/>
          </a:xfrm>
          <a:prstGeom prst="rect">
            <a:avLst/>
          </a:prstGeom>
        </p:spPr>
        <p:txBody>
          <a:bodyPr lIns="0" tIns="0" rIns="0" bIns="0" rtlCol="0" anchor="t">
            <a:spAutoFit/>
          </a:bodyPr>
          <a:lstStyle/>
          <a:p>
            <a:pPr algn="ctr">
              <a:lnSpc>
                <a:spcPts val="1605"/>
              </a:lnSpc>
            </a:pPr>
            <a:r>
              <a:rPr lang="en-US" sz="1500" spc="-3">
                <a:solidFill>
                  <a:srgbClr val="000000"/>
                </a:solidFill>
                <a:latin typeface="Arial Bold"/>
                <a:ea typeface="Arial Bold"/>
                <a:cs typeface="Arial Bold"/>
                <a:sym typeface="Arial Bold"/>
              </a:rPr>
              <a:t>Replacement </a:t>
            </a:r>
          </a:p>
          <a:p>
            <a:pPr marL="0" lvl="0" indent="0" algn="ctr">
              <a:lnSpc>
                <a:spcPts val="1605"/>
              </a:lnSpc>
            </a:pPr>
            <a:r>
              <a:rPr lang="en-US" sz="1500" spc="-3">
                <a:solidFill>
                  <a:srgbClr val="000000"/>
                </a:solidFill>
                <a:latin typeface="Arial Bold"/>
                <a:ea typeface="Arial Bold"/>
                <a:cs typeface="Arial Bold"/>
                <a:sym typeface="Arial Bold"/>
              </a:rPr>
              <a:t>therapy</a:t>
            </a:r>
          </a:p>
        </p:txBody>
      </p:sp>
      <p:sp>
        <p:nvSpPr>
          <p:cNvPr id="86" name="TextBox 86"/>
          <p:cNvSpPr txBox="1"/>
          <p:nvPr/>
        </p:nvSpPr>
        <p:spPr>
          <a:xfrm>
            <a:off x="10624031" y="6047379"/>
            <a:ext cx="691560" cy="443832"/>
          </a:xfrm>
          <a:prstGeom prst="rect">
            <a:avLst/>
          </a:prstGeom>
        </p:spPr>
        <p:txBody>
          <a:bodyPr lIns="0" tIns="0" rIns="0" bIns="0" rtlCol="0" anchor="t">
            <a:spAutoFit/>
          </a:bodyPr>
          <a:lstStyle/>
          <a:p>
            <a:pPr marL="0" lvl="0" indent="0" algn="ctr">
              <a:lnSpc>
                <a:spcPts val="1605"/>
              </a:lnSpc>
            </a:pPr>
            <a:r>
              <a:rPr lang="en-US" sz="1500" spc="-3">
                <a:solidFill>
                  <a:srgbClr val="000000"/>
                </a:solidFill>
                <a:latin typeface="Arial Bold"/>
                <a:ea typeface="Arial Bold"/>
                <a:cs typeface="Arial Bold"/>
                <a:sym typeface="Arial Bold"/>
              </a:rPr>
              <a:t>Martial Law </a:t>
            </a:r>
          </a:p>
        </p:txBody>
      </p:sp>
      <p:sp>
        <p:nvSpPr>
          <p:cNvPr id="87" name="TextBox 87"/>
          <p:cNvSpPr txBox="1"/>
          <p:nvPr/>
        </p:nvSpPr>
        <p:spPr>
          <a:xfrm>
            <a:off x="7761035" y="6135945"/>
            <a:ext cx="1181117" cy="266700"/>
          </a:xfrm>
          <a:prstGeom prst="rect">
            <a:avLst/>
          </a:prstGeom>
        </p:spPr>
        <p:txBody>
          <a:bodyPr lIns="0" tIns="0" rIns="0" bIns="0" rtlCol="0" anchor="t">
            <a:spAutoFit/>
          </a:bodyPr>
          <a:lstStyle/>
          <a:p>
            <a:pPr marL="0" lvl="0" indent="0" algn="ctr">
              <a:lnSpc>
                <a:spcPts val="1875"/>
              </a:lnSpc>
              <a:spcBef>
                <a:spcPct val="0"/>
              </a:spcBef>
            </a:pPr>
            <a:r>
              <a:rPr lang="en-US" sz="1500" spc="-3">
                <a:solidFill>
                  <a:srgbClr val="000000"/>
                </a:solidFill>
                <a:latin typeface="Arial Bold"/>
                <a:ea typeface="Arial Bold"/>
                <a:cs typeface="Arial Bold"/>
                <a:sym typeface="Arial Bold"/>
              </a:rPr>
              <a:t>Tuberculosis</a:t>
            </a:r>
          </a:p>
        </p:txBody>
      </p:sp>
      <p:sp>
        <p:nvSpPr>
          <p:cNvPr id="88" name="TextBox 88"/>
          <p:cNvSpPr txBox="1"/>
          <p:nvPr/>
        </p:nvSpPr>
        <p:spPr>
          <a:xfrm>
            <a:off x="11409599" y="7247983"/>
            <a:ext cx="832528" cy="443832"/>
          </a:xfrm>
          <a:prstGeom prst="rect">
            <a:avLst/>
          </a:prstGeom>
        </p:spPr>
        <p:txBody>
          <a:bodyPr lIns="0" tIns="0" rIns="0" bIns="0" rtlCol="0" anchor="t">
            <a:spAutoFit/>
          </a:bodyPr>
          <a:lstStyle/>
          <a:p>
            <a:pPr algn="ctr">
              <a:lnSpc>
                <a:spcPts val="1605"/>
              </a:lnSpc>
            </a:pPr>
            <a:r>
              <a:rPr lang="en-US" sz="1500" spc="-3">
                <a:solidFill>
                  <a:srgbClr val="000000"/>
                </a:solidFill>
                <a:latin typeface="Arial Bold"/>
                <a:ea typeface="Arial Bold"/>
                <a:cs typeface="Arial Bold"/>
                <a:sym typeface="Arial Bold"/>
              </a:rPr>
              <a:t>Viral </a:t>
            </a:r>
          </a:p>
          <a:p>
            <a:pPr marL="0" lvl="0" indent="0" algn="ctr">
              <a:lnSpc>
                <a:spcPts val="1605"/>
              </a:lnSpc>
            </a:pPr>
            <a:r>
              <a:rPr lang="en-US" sz="1500" spc="-3">
                <a:solidFill>
                  <a:srgbClr val="000000"/>
                </a:solidFill>
                <a:latin typeface="Arial Bold"/>
                <a:ea typeface="Arial Bold"/>
                <a:cs typeface="Arial Bold"/>
                <a:sym typeface="Arial Bold"/>
              </a:rPr>
              <a:t>hepatitis </a:t>
            </a:r>
          </a:p>
        </p:txBody>
      </p:sp>
      <p:sp>
        <p:nvSpPr>
          <p:cNvPr id="89" name="TextBox 89"/>
          <p:cNvSpPr txBox="1"/>
          <p:nvPr/>
        </p:nvSpPr>
        <p:spPr>
          <a:xfrm>
            <a:off x="8548668" y="7336549"/>
            <a:ext cx="1317956" cy="266700"/>
          </a:xfrm>
          <a:prstGeom prst="rect">
            <a:avLst/>
          </a:prstGeom>
        </p:spPr>
        <p:txBody>
          <a:bodyPr lIns="0" tIns="0" rIns="0" bIns="0" rtlCol="0" anchor="t">
            <a:spAutoFit/>
          </a:bodyPr>
          <a:lstStyle/>
          <a:p>
            <a:pPr marL="0" lvl="0" indent="0" algn="ctr">
              <a:lnSpc>
                <a:spcPts val="1875"/>
              </a:lnSpc>
              <a:spcBef>
                <a:spcPct val="0"/>
              </a:spcBef>
            </a:pPr>
            <a:r>
              <a:rPr lang="en-US" sz="1500" spc="-3">
                <a:solidFill>
                  <a:srgbClr val="000000"/>
                </a:solidFill>
                <a:latin typeface="Arial Bold"/>
                <a:ea typeface="Arial Bold"/>
                <a:cs typeface="Arial Bold"/>
                <a:sym typeface="Arial Bold"/>
              </a:rPr>
              <a:t>Discrimination</a:t>
            </a:r>
          </a:p>
        </p:txBody>
      </p:sp>
      <p:sp>
        <p:nvSpPr>
          <p:cNvPr id="90" name="TextBox 90"/>
          <p:cNvSpPr txBox="1"/>
          <p:nvPr/>
        </p:nvSpPr>
        <p:spPr>
          <a:xfrm>
            <a:off x="13242247" y="6135945"/>
            <a:ext cx="691560" cy="266700"/>
          </a:xfrm>
          <a:prstGeom prst="rect">
            <a:avLst/>
          </a:prstGeom>
        </p:spPr>
        <p:txBody>
          <a:bodyPr lIns="0" tIns="0" rIns="0" bIns="0" rtlCol="0" anchor="t">
            <a:spAutoFit/>
          </a:bodyPr>
          <a:lstStyle/>
          <a:p>
            <a:pPr marL="0" lvl="0" indent="0" algn="ctr">
              <a:lnSpc>
                <a:spcPts val="1875"/>
              </a:lnSpc>
              <a:spcBef>
                <a:spcPct val="0"/>
              </a:spcBef>
            </a:pPr>
            <a:r>
              <a:rPr lang="en-US" sz="1500" spc="-3">
                <a:solidFill>
                  <a:srgbClr val="000000"/>
                </a:solidFill>
                <a:latin typeface="Arial Bold"/>
                <a:ea typeface="Arial Bold"/>
                <a:cs typeface="Arial Bold"/>
                <a:sym typeface="Arial Bold"/>
              </a:rPr>
              <a:t>HIV+</a:t>
            </a:r>
          </a:p>
        </p:txBody>
      </p:sp>
      <p:sp>
        <p:nvSpPr>
          <p:cNvPr id="91" name="TextBox 91"/>
          <p:cNvSpPr txBox="1"/>
          <p:nvPr/>
        </p:nvSpPr>
        <p:spPr>
          <a:xfrm>
            <a:off x="13802618" y="7247983"/>
            <a:ext cx="1282923" cy="443832"/>
          </a:xfrm>
          <a:prstGeom prst="rect">
            <a:avLst/>
          </a:prstGeom>
        </p:spPr>
        <p:txBody>
          <a:bodyPr lIns="0" tIns="0" rIns="0" bIns="0" rtlCol="0" anchor="t">
            <a:spAutoFit/>
          </a:bodyPr>
          <a:lstStyle/>
          <a:p>
            <a:pPr marL="0" lvl="0" indent="0" algn="ctr">
              <a:lnSpc>
                <a:spcPts val="1605"/>
              </a:lnSpc>
            </a:pPr>
            <a:r>
              <a:rPr lang="en-US" sz="1500" spc="-3">
                <a:solidFill>
                  <a:srgbClr val="000000"/>
                </a:solidFill>
                <a:latin typeface="Arial Bold"/>
                <a:ea typeface="Arial Bold"/>
                <a:cs typeface="Arial Bold"/>
                <a:sym typeface="Arial Bold"/>
              </a:rPr>
              <a:t>How to get HIV treatment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26670"/>
            <a:ext cx="18288000" cy="12171720"/>
            <a:chOff x="0" y="0"/>
            <a:chExt cx="3793016" cy="2524471"/>
          </a:xfrm>
        </p:grpSpPr>
        <p:sp>
          <p:nvSpPr>
            <p:cNvPr id="3" name="Freeform 3"/>
            <p:cNvSpPr/>
            <p:nvPr/>
          </p:nvSpPr>
          <p:spPr>
            <a:xfrm>
              <a:off x="0" y="0"/>
              <a:ext cx="3793017" cy="2524471"/>
            </a:xfrm>
            <a:custGeom>
              <a:avLst/>
              <a:gdLst/>
              <a:ahLst/>
              <a:cxnLst/>
              <a:rect l="l" t="t" r="r" b="b"/>
              <a:pathLst>
                <a:path w="3793017" h="2524471">
                  <a:moveTo>
                    <a:pt x="0" y="0"/>
                  </a:moveTo>
                  <a:lnTo>
                    <a:pt x="3793017" y="0"/>
                  </a:lnTo>
                  <a:lnTo>
                    <a:pt x="3793017" y="2524471"/>
                  </a:lnTo>
                  <a:lnTo>
                    <a:pt x="0" y="2524471"/>
                  </a:ln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a:ln cap="sq">
              <a:noFill/>
              <a:prstDash val="solid"/>
              <a:miter/>
            </a:ln>
          </p:spPr>
          <p:txBody>
            <a:bodyPr/>
            <a:lstStyle/>
            <a:p>
              <a:endParaRPr lang="en-US"/>
            </a:p>
          </p:txBody>
        </p:sp>
        <p:sp>
          <p:nvSpPr>
            <p:cNvPr id="4" name="TextBox 4"/>
            <p:cNvSpPr txBox="1"/>
            <p:nvPr/>
          </p:nvSpPr>
          <p:spPr>
            <a:xfrm>
              <a:off x="0" y="-28575"/>
              <a:ext cx="3793016" cy="2553046"/>
            </a:xfrm>
            <a:prstGeom prst="rect">
              <a:avLst/>
            </a:prstGeom>
          </p:spPr>
          <p:txBody>
            <a:bodyPr lIns="50800" tIns="50800" rIns="50800" bIns="50800" rtlCol="0" anchor="ctr"/>
            <a:lstStyle/>
            <a:p>
              <a:pPr algn="ctr">
                <a:lnSpc>
                  <a:spcPts val="1869"/>
                </a:lnSpc>
              </a:pPr>
              <a:endParaRPr/>
            </a:p>
          </p:txBody>
        </p:sp>
      </p:grpSp>
      <p:sp>
        <p:nvSpPr>
          <p:cNvPr id="5" name="Freeform 5"/>
          <p:cNvSpPr/>
          <p:nvPr/>
        </p:nvSpPr>
        <p:spPr>
          <a:xfrm>
            <a:off x="1608214" y="9452130"/>
            <a:ext cx="1143835" cy="429154"/>
          </a:xfrm>
          <a:custGeom>
            <a:avLst/>
            <a:gdLst/>
            <a:ahLst/>
            <a:cxnLst/>
            <a:rect l="l" t="t" r="r" b="b"/>
            <a:pathLst>
              <a:path w="1143835" h="429154">
                <a:moveTo>
                  <a:pt x="0" y="0"/>
                </a:moveTo>
                <a:lnTo>
                  <a:pt x="1143835" y="0"/>
                </a:lnTo>
                <a:lnTo>
                  <a:pt x="1143835" y="429154"/>
                </a:lnTo>
                <a:lnTo>
                  <a:pt x="0" y="429154"/>
                </a:lnTo>
                <a:lnTo>
                  <a:pt x="0" y="0"/>
                </a:lnTo>
                <a:close/>
              </a:path>
            </a:pathLst>
          </a:custGeom>
          <a:blipFill>
            <a:blip r:embed="rId2"/>
            <a:stretch>
              <a:fillRect/>
            </a:stretch>
          </a:blipFill>
        </p:spPr>
        <p:txBody>
          <a:bodyPr/>
          <a:lstStyle/>
          <a:p>
            <a:endParaRPr lang="en-US"/>
          </a:p>
        </p:txBody>
      </p:sp>
      <p:sp>
        <p:nvSpPr>
          <p:cNvPr id="6" name="Freeform 6"/>
          <p:cNvSpPr/>
          <p:nvPr/>
        </p:nvSpPr>
        <p:spPr>
          <a:xfrm>
            <a:off x="16741651" y="9258300"/>
            <a:ext cx="1002435" cy="603209"/>
          </a:xfrm>
          <a:custGeom>
            <a:avLst/>
            <a:gdLst/>
            <a:ahLst/>
            <a:cxnLst/>
            <a:rect l="l" t="t" r="r" b="b"/>
            <a:pathLst>
              <a:path w="1002435" h="603209">
                <a:moveTo>
                  <a:pt x="0" y="0"/>
                </a:moveTo>
                <a:lnTo>
                  <a:pt x="1002435" y="0"/>
                </a:lnTo>
                <a:lnTo>
                  <a:pt x="1002435" y="603209"/>
                </a:lnTo>
                <a:lnTo>
                  <a:pt x="0" y="603209"/>
                </a:lnTo>
                <a:lnTo>
                  <a:pt x="0" y="0"/>
                </a:lnTo>
                <a:close/>
              </a:path>
            </a:pathLst>
          </a:custGeom>
          <a:blipFill>
            <a:blip r:embed="rId3"/>
            <a:stretch>
              <a:fillRect/>
            </a:stretch>
          </a:blipFill>
        </p:spPr>
        <p:txBody>
          <a:bodyPr/>
          <a:lstStyle/>
          <a:p>
            <a:endParaRPr lang="en-US"/>
          </a:p>
        </p:txBody>
      </p:sp>
      <p:sp>
        <p:nvSpPr>
          <p:cNvPr id="7" name="Freeform 7"/>
          <p:cNvSpPr/>
          <p:nvPr/>
        </p:nvSpPr>
        <p:spPr>
          <a:xfrm rot="2923865" flipV="1">
            <a:off x="10822347" y="-2199374"/>
            <a:ext cx="15802157" cy="9423832"/>
          </a:xfrm>
          <a:custGeom>
            <a:avLst/>
            <a:gdLst/>
            <a:ahLst/>
            <a:cxnLst/>
            <a:rect l="l" t="t" r="r" b="b"/>
            <a:pathLst>
              <a:path w="15802157" h="9423832">
                <a:moveTo>
                  <a:pt x="0" y="9423832"/>
                </a:moveTo>
                <a:lnTo>
                  <a:pt x="15802158" y="9423832"/>
                </a:lnTo>
                <a:lnTo>
                  <a:pt x="15802158" y="0"/>
                </a:lnTo>
                <a:lnTo>
                  <a:pt x="0" y="0"/>
                </a:lnTo>
                <a:lnTo>
                  <a:pt x="0" y="942383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608214" y="1146410"/>
            <a:ext cx="5473970" cy="746092"/>
          </a:xfrm>
          <a:prstGeom prst="rect">
            <a:avLst/>
          </a:prstGeom>
        </p:spPr>
        <p:txBody>
          <a:bodyPr lIns="0" tIns="0" rIns="0" bIns="0" rtlCol="0" anchor="t">
            <a:spAutoFit/>
          </a:bodyPr>
          <a:lstStyle/>
          <a:p>
            <a:pPr algn="l">
              <a:lnSpc>
                <a:spcPts val="2749"/>
              </a:lnSpc>
            </a:pPr>
            <a:r>
              <a:rPr lang="en-US" sz="2499">
                <a:solidFill>
                  <a:srgbClr val="FFFFFF"/>
                </a:solidFill>
                <a:latin typeface="Arial Bold"/>
                <a:ea typeface="Arial Bold"/>
                <a:cs typeface="Arial Bold"/>
                <a:sym typeface="Arial Bold"/>
              </a:rPr>
              <a:t>ADVANTAGES </a:t>
            </a:r>
          </a:p>
          <a:p>
            <a:pPr algn="l">
              <a:lnSpc>
                <a:spcPts val="2749"/>
              </a:lnSpc>
            </a:pPr>
            <a:r>
              <a:rPr lang="en-US" sz="2499">
                <a:solidFill>
                  <a:srgbClr val="FFFFFF"/>
                </a:solidFill>
                <a:latin typeface="Arial Bold"/>
                <a:ea typeface="Arial Bold"/>
                <a:cs typeface="Arial Bold"/>
                <a:sym typeface="Arial Bold"/>
              </a:rPr>
              <a:t>OF THE LEGAL BOT:</a:t>
            </a:r>
          </a:p>
        </p:txBody>
      </p:sp>
      <p:sp>
        <p:nvSpPr>
          <p:cNvPr id="9" name="TextBox 9"/>
          <p:cNvSpPr txBox="1"/>
          <p:nvPr/>
        </p:nvSpPr>
        <p:spPr>
          <a:xfrm>
            <a:off x="2025388" y="5632259"/>
            <a:ext cx="4147453" cy="1387343"/>
          </a:xfrm>
          <a:prstGeom prst="rect">
            <a:avLst/>
          </a:prstGeom>
        </p:spPr>
        <p:txBody>
          <a:bodyPr lIns="0" tIns="0" rIns="0" bIns="0" rtlCol="0" anchor="t">
            <a:spAutoFit/>
          </a:bodyPr>
          <a:lstStyle/>
          <a:p>
            <a:pPr algn="l">
              <a:lnSpc>
                <a:spcPts val="2799"/>
              </a:lnSpc>
            </a:pPr>
            <a:r>
              <a:rPr lang="en-US" sz="1999">
                <a:solidFill>
                  <a:srgbClr val="F5F5F5"/>
                </a:solidFill>
                <a:latin typeface="Helvetica World"/>
                <a:ea typeface="Helvetica World"/>
                <a:cs typeface="Helvetica World"/>
                <a:sym typeface="Helvetica World"/>
              </a:rPr>
              <a:t>gives the possibility of redirecting Clients to partner organizations (which provide social or legal services), if it is necessary;</a:t>
            </a:r>
          </a:p>
        </p:txBody>
      </p:sp>
      <p:sp>
        <p:nvSpPr>
          <p:cNvPr id="10" name="TextBox 10"/>
          <p:cNvSpPr txBox="1"/>
          <p:nvPr/>
        </p:nvSpPr>
        <p:spPr>
          <a:xfrm>
            <a:off x="1608214" y="2722092"/>
            <a:ext cx="6677797" cy="913587"/>
          </a:xfrm>
          <a:prstGeom prst="rect">
            <a:avLst/>
          </a:prstGeom>
        </p:spPr>
        <p:txBody>
          <a:bodyPr lIns="0" tIns="0" rIns="0" bIns="0" rtlCol="0" anchor="t">
            <a:spAutoFit/>
          </a:bodyPr>
          <a:lstStyle/>
          <a:p>
            <a:pPr algn="l">
              <a:lnSpc>
                <a:spcPts val="5915"/>
              </a:lnSpc>
            </a:pPr>
            <a:r>
              <a:rPr lang="en-US" sz="6799">
                <a:solidFill>
                  <a:srgbClr val="FFFFFF"/>
                </a:solidFill>
                <a:latin typeface="Helvetica World Bold"/>
                <a:ea typeface="Helvetica World Bold"/>
                <a:cs typeface="Helvetica World Bold"/>
                <a:sym typeface="Helvetica World Bold"/>
              </a:rPr>
              <a:t>The Legal Bot:</a:t>
            </a:r>
          </a:p>
        </p:txBody>
      </p:sp>
      <p:sp>
        <p:nvSpPr>
          <p:cNvPr id="11" name="TextBox 11"/>
          <p:cNvSpPr txBox="1"/>
          <p:nvPr/>
        </p:nvSpPr>
        <p:spPr>
          <a:xfrm>
            <a:off x="2025388" y="3961578"/>
            <a:ext cx="3666719" cy="1034951"/>
          </a:xfrm>
          <a:prstGeom prst="rect">
            <a:avLst/>
          </a:prstGeom>
        </p:spPr>
        <p:txBody>
          <a:bodyPr lIns="0" tIns="0" rIns="0" bIns="0" rtlCol="0" anchor="t">
            <a:spAutoFit/>
          </a:bodyPr>
          <a:lstStyle/>
          <a:p>
            <a:pPr marL="0" lvl="0" indent="0" algn="l">
              <a:lnSpc>
                <a:spcPts val="2799"/>
              </a:lnSpc>
            </a:pPr>
            <a:r>
              <a:rPr lang="en-US" sz="1999" u="none" strike="noStrike">
                <a:solidFill>
                  <a:srgbClr val="F5F5F5"/>
                </a:solidFill>
                <a:latin typeface="Helvetica World"/>
                <a:ea typeface="Helvetica World"/>
                <a:cs typeface="Helvetica World"/>
                <a:sym typeface="Helvetica World"/>
              </a:rPr>
              <a:t>gives quick access to the necessary information at any time and in any place;</a:t>
            </a:r>
          </a:p>
        </p:txBody>
      </p:sp>
      <p:sp>
        <p:nvSpPr>
          <p:cNvPr id="12" name="TextBox 12"/>
          <p:cNvSpPr txBox="1"/>
          <p:nvPr/>
        </p:nvSpPr>
        <p:spPr>
          <a:xfrm>
            <a:off x="2025388" y="7579486"/>
            <a:ext cx="3975419" cy="1034951"/>
          </a:xfrm>
          <a:prstGeom prst="rect">
            <a:avLst/>
          </a:prstGeom>
        </p:spPr>
        <p:txBody>
          <a:bodyPr lIns="0" tIns="0" rIns="0" bIns="0" rtlCol="0" anchor="t">
            <a:spAutoFit/>
          </a:bodyPr>
          <a:lstStyle/>
          <a:p>
            <a:pPr marL="0" lvl="0" indent="0" algn="l">
              <a:lnSpc>
                <a:spcPts val="2799"/>
              </a:lnSpc>
            </a:pPr>
            <a:r>
              <a:rPr lang="en-US" sz="1999">
                <a:solidFill>
                  <a:srgbClr val="F5F5F5"/>
                </a:solidFill>
                <a:latin typeface="Helvetica World"/>
                <a:ea typeface="Helvetica World"/>
                <a:cs typeface="Helvetica World"/>
                <a:sym typeface="Helvetica World"/>
              </a:rPr>
              <a:t>works without personal contact, which guarantees the absence of stigma and discrimination.</a:t>
            </a:r>
          </a:p>
        </p:txBody>
      </p:sp>
      <p:sp>
        <p:nvSpPr>
          <p:cNvPr id="13" name="TextBox 13"/>
          <p:cNvSpPr txBox="1"/>
          <p:nvPr/>
        </p:nvSpPr>
        <p:spPr>
          <a:xfrm>
            <a:off x="7399191" y="5601764"/>
            <a:ext cx="4485368" cy="1387343"/>
          </a:xfrm>
          <a:prstGeom prst="rect">
            <a:avLst/>
          </a:prstGeom>
        </p:spPr>
        <p:txBody>
          <a:bodyPr lIns="0" tIns="0" rIns="0" bIns="0" rtlCol="0" anchor="t">
            <a:spAutoFit/>
          </a:bodyPr>
          <a:lstStyle/>
          <a:p>
            <a:pPr marL="0" lvl="0" indent="0" algn="l">
              <a:lnSpc>
                <a:spcPts val="2799"/>
              </a:lnSpc>
            </a:pPr>
            <a:r>
              <a:rPr lang="en-US" sz="1999">
                <a:solidFill>
                  <a:srgbClr val="F5F5F5"/>
                </a:solidFill>
                <a:latin typeface="Helvetica World"/>
                <a:ea typeface="Helvetica World"/>
                <a:cs typeface="Helvetica World"/>
                <a:sym typeface="Helvetica World"/>
              </a:rPr>
              <a:t>includes legal and other information which is carefully checked, updated and verified by qualified lawyers, therefore such information is reliable and legal; </a:t>
            </a:r>
          </a:p>
        </p:txBody>
      </p:sp>
      <p:sp>
        <p:nvSpPr>
          <p:cNvPr id="14" name="TextBox 14"/>
          <p:cNvSpPr txBox="1"/>
          <p:nvPr/>
        </p:nvSpPr>
        <p:spPr>
          <a:xfrm>
            <a:off x="7399191" y="3961578"/>
            <a:ext cx="4328450" cy="1034951"/>
          </a:xfrm>
          <a:prstGeom prst="rect">
            <a:avLst/>
          </a:prstGeom>
        </p:spPr>
        <p:txBody>
          <a:bodyPr lIns="0" tIns="0" rIns="0" bIns="0" rtlCol="0" anchor="t">
            <a:spAutoFit/>
          </a:bodyPr>
          <a:lstStyle/>
          <a:p>
            <a:pPr marL="0" lvl="0" indent="0" algn="l">
              <a:lnSpc>
                <a:spcPts val="2799"/>
              </a:lnSpc>
            </a:pPr>
            <a:r>
              <a:rPr lang="en-US" sz="1999">
                <a:solidFill>
                  <a:srgbClr val="F5F5F5"/>
                </a:solidFill>
                <a:latin typeface="Helvetica World"/>
                <a:ea typeface="Helvetica World"/>
                <a:cs typeface="Helvetica World"/>
                <a:sym typeface="Helvetica World"/>
              </a:rPr>
              <a:t>guarantees absence of financial expenses for obtaining legal assistance;</a:t>
            </a:r>
          </a:p>
        </p:txBody>
      </p:sp>
      <p:sp>
        <p:nvSpPr>
          <p:cNvPr id="15" name="TextBox 15"/>
          <p:cNvSpPr txBox="1"/>
          <p:nvPr/>
        </p:nvSpPr>
        <p:spPr>
          <a:xfrm>
            <a:off x="13195592" y="3961578"/>
            <a:ext cx="4063708" cy="682559"/>
          </a:xfrm>
          <a:prstGeom prst="rect">
            <a:avLst/>
          </a:prstGeom>
        </p:spPr>
        <p:txBody>
          <a:bodyPr lIns="0" tIns="0" rIns="0" bIns="0" rtlCol="0" anchor="t">
            <a:spAutoFit/>
          </a:bodyPr>
          <a:lstStyle/>
          <a:p>
            <a:pPr marL="0" lvl="0" indent="0" algn="l">
              <a:lnSpc>
                <a:spcPts val="2799"/>
              </a:lnSpc>
            </a:pPr>
            <a:r>
              <a:rPr lang="en-US" sz="1999">
                <a:solidFill>
                  <a:srgbClr val="F5F5F5"/>
                </a:solidFill>
                <a:latin typeface="Helvetica World"/>
                <a:ea typeface="Helvetica World"/>
                <a:cs typeface="Helvetica World"/>
                <a:sym typeface="Helvetica World"/>
              </a:rPr>
              <a:t>provides anonymity and confidentiality of data;</a:t>
            </a:r>
          </a:p>
        </p:txBody>
      </p:sp>
      <p:sp>
        <p:nvSpPr>
          <p:cNvPr id="16" name="TextBox 16"/>
          <p:cNvSpPr txBox="1"/>
          <p:nvPr/>
        </p:nvSpPr>
        <p:spPr>
          <a:xfrm>
            <a:off x="13195592" y="5601764"/>
            <a:ext cx="3900188" cy="1387343"/>
          </a:xfrm>
          <a:prstGeom prst="rect">
            <a:avLst/>
          </a:prstGeom>
        </p:spPr>
        <p:txBody>
          <a:bodyPr lIns="0" tIns="0" rIns="0" bIns="0" rtlCol="0" anchor="t">
            <a:spAutoFit/>
          </a:bodyPr>
          <a:lstStyle/>
          <a:p>
            <a:pPr marL="0" lvl="0" indent="0" algn="l">
              <a:lnSpc>
                <a:spcPts val="2799"/>
              </a:lnSpc>
            </a:pPr>
            <a:r>
              <a:rPr lang="en-US" sz="1999">
                <a:solidFill>
                  <a:srgbClr val="F5F5F5"/>
                </a:solidFill>
                <a:latin typeface="Helvetica World"/>
                <a:ea typeface="Helvetica World"/>
                <a:cs typeface="Helvetica World"/>
                <a:sym typeface="Helvetica World"/>
              </a:rPr>
              <a:t>removes obstacles in obtaining legal aid during hostilities, quarantine, other extraordinary events;</a:t>
            </a:r>
          </a:p>
        </p:txBody>
      </p:sp>
      <p:grpSp>
        <p:nvGrpSpPr>
          <p:cNvPr id="17" name="Group 17"/>
          <p:cNvGrpSpPr/>
          <p:nvPr/>
        </p:nvGrpSpPr>
        <p:grpSpPr>
          <a:xfrm>
            <a:off x="1608214" y="4034043"/>
            <a:ext cx="284967" cy="293228"/>
            <a:chOff x="0" y="0"/>
            <a:chExt cx="135957" cy="139898"/>
          </a:xfrm>
        </p:grpSpPr>
        <p:sp>
          <p:nvSpPr>
            <p:cNvPr id="18" name="Freeform 18"/>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19" name="TextBox 19"/>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08214" y="5670359"/>
            <a:ext cx="284967" cy="293228"/>
            <a:chOff x="0" y="0"/>
            <a:chExt cx="135957" cy="139898"/>
          </a:xfrm>
        </p:grpSpPr>
        <p:sp>
          <p:nvSpPr>
            <p:cNvPr id="21" name="Freeform 21"/>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22" name="TextBox 22"/>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608214" y="7655686"/>
            <a:ext cx="284967" cy="293228"/>
            <a:chOff x="0" y="0"/>
            <a:chExt cx="135957" cy="139898"/>
          </a:xfrm>
        </p:grpSpPr>
        <p:sp>
          <p:nvSpPr>
            <p:cNvPr id="24" name="Freeform 24"/>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25" name="TextBox 25"/>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6994601" y="4034043"/>
            <a:ext cx="284967" cy="293228"/>
            <a:chOff x="0" y="0"/>
            <a:chExt cx="135957" cy="139898"/>
          </a:xfrm>
        </p:grpSpPr>
        <p:sp>
          <p:nvSpPr>
            <p:cNvPr id="27" name="Freeform 27"/>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28" name="TextBox 28"/>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6994601" y="5670359"/>
            <a:ext cx="284967" cy="293228"/>
            <a:chOff x="0" y="0"/>
            <a:chExt cx="135957" cy="139898"/>
          </a:xfrm>
        </p:grpSpPr>
        <p:sp>
          <p:nvSpPr>
            <p:cNvPr id="30" name="Freeform 30"/>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31" name="TextBox 31"/>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2820620" y="4034043"/>
            <a:ext cx="284967" cy="293228"/>
            <a:chOff x="0" y="0"/>
            <a:chExt cx="135957" cy="139898"/>
          </a:xfrm>
        </p:grpSpPr>
        <p:sp>
          <p:nvSpPr>
            <p:cNvPr id="33" name="Freeform 33"/>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34" name="TextBox 34"/>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2820620" y="5670359"/>
            <a:ext cx="284967" cy="293228"/>
            <a:chOff x="0" y="0"/>
            <a:chExt cx="135957" cy="139898"/>
          </a:xfrm>
        </p:grpSpPr>
        <p:sp>
          <p:nvSpPr>
            <p:cNvPr id="36" name="Freeform 36"/>
            <p:cNvSpPr/>
            <p:nvPr/>
          </p:nvSpPr>
          <p:spPr>
            <a:xfrm>
              <a:off x="0" y="0"/>
              <a:ext cx="135957" cy="139898"/>
            </a:xfrm>
            <a:custGeom>
              <a:avLst/>
              <a:gdLst/>
              <a:ahLst/>
              <a:cxnLst/>
              <a:rect l="l" t="t" r="r" b="b"/>
              <a:pathLst>
                <a:path w="135957" h="139898">
                  <a:moveTo>
                    <a:pt x="67978" y="0"/>
                  </a:moveTo>
                  <a:lnTo>
                    <a:pt x="67978" y="0"/>
                  </a:lnTo>
                  <a:cubicBezTo>
                    <a:pt x="105522" y="0"/>
                    <a:pt x="135957" y="30435"/>
                    <a:pt x="135957" y="67978"/>
                  </a:cubicBezTo>
                  <a:lnTo>
                    <a:pt x="135957" y="71920"/>
                  </a:lnTo>
                  <a:cubicBezTo>
                    <a:pt x="135957" y="89949"/>
                    <a:pt x="128795" y="107239"/>
                    <a:pt x="116047" y="119988"/>
                  </a:cubicBezTo>
                  <a:cubicBezTo>
                    <a:pt x="103298" y="132736"/>
                    <a:pt x="86007" y="139898"/>
                    <a:pt x="67978" y="139898"/>
                  </a:cubicBezTo>
                  <a:lnTo>
                    <a:pt x="67978" y="139898"/>
                  </a:lnTo>
                  <a:cubicBezTo>
                    <a:pt x="30435" y="139898"/>
                    <a:pt x="0" y="109463"/>
                    <a:pt x="0" y="71920"/>
                  </a:cubicBezTo>
                  <a:lnTo>
                    <a:pt x="0" y="67978"/>
                  </a:lnTo>
                  <a:cubicBezTo>
                    <a:pt x="0" y="49949"/>
                    <a:pt x="7162" y="32659"/>
                    <a:pt x="19910" y="19910"/>
                  </a:cubicBezTo>
                  <a:cubicBezTo>
                    <a:pt x="32659" y="7162"/>
                    <a:pt x="49949" y="0"/>
                    <a:pt x="67978" y="0"/>
                  </a:cubicBezTo>
                  <a:close/>
                </a:path>
              </a:pathLst>
            </a:custGeom>
            <a:solidFill>
              <a:srgbClr val="FFFFFF"/>
            </a:solidFill>
          </p:spPr>
          <p:txBody>
            <a:bodyPr/>
            <a:lstStyle/>
            <a:p>
              <a:endParaRPr lang="en-US"/>
            </a:p>
          </p:txBody>
        </p:sp>
        <p:sp>
          <p:nvSpPr>
            <p:cNvPr id="37" name="TextBox 37"/>
            <p:cNvSpPr txBox="1"/>
            <p:nvPr/>
          </p:nvSpPr>
          <p:spPr>
            <a:xfrm>
              <a:off x="0" y="-76200"/>
              <a:ext cx="135957" cy="216098"/>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26670"/>
            <a:ext cx="7623024" cy="12171720"/>
            <a:chOff x="0" y="0"/>
            <a:chExt cx="1581051" cy="2524471"/>
          </a:xfrm>
        </p:grpSpPr>
        <p:sp>
          <p:nvSpPr>
            <p:cNvPr id="3" name="Freeform 3"/>
            <p:cNvSpPr/>
            <p:nvPr/>
          </p:nvSpPr>
          <p:spPr>
            <a:xfrm>
              <a:off x="0" y="0"/>
              <a:ext cx="1581051" cy="2524471"/>
            </a:xfrm>
            <a:custGeom>
              <a:avLst/>
              <a:gdLst/>
              <a:ahLst/>
              <a:cxnLst/>
              <a:rect l="l" t="t" r="r" b="b"/>
              <a:pathLst>
                <a:path w="1581051" h="2524471">
                  <a:moveTo>
                    <a:pt x="0" y="0"/>
                  </a:moveTo>
                  <a:lnTo>
                    <a:pt x="1581051" y="0"/>
                  </a:lnTo>
                  <a:lnTo>
                    <a:pt x="1581051" y="2524471"/>
                  </a:lnTo>
                  <a:lnTo>
                    <a:pt x="0" y="2524471"/>
                  </a:lnTo>
                  <a:close/>
                </a:path>
              </a:pathLst>
            </a:custGeom>
            <a:gradFill rotWithShape="1">
              <a:gsLst>
                <a:gs pos="0">
                  <a:srgbClr val="A03131">
                    <a:alpha val="100000"/>
                  </a:srgbClr>
                </a:gs>
                <a:gs pos="100000">
                  <a:srgbClr val="CF141E">
                    <a:alpha val="100000"/>
                  </a:srgbClr>
                </a:gs>
              </a:gsLst>
              <a:path path="circle">
                <a:fillToRect r="100000" b="100000"/>
              </a:path>
              <a:tileRect l="-100000" t="-100000"/>
            </a:gradFill>
            <a:ln cap="sq">
              <a:noFill/>
              <a:prstDash val="solid"/>
              <a:miter/>
            </a:ln>
          </p:spPr>
          <p:txBody>
            <a:bodyPr/>
            <a:lstStyle/>
            <a:p>
              <a:endParaRPr lang="en-US"/>
            </a:p>
          </p:txBody>
        </p:sp>
        <p:sp>
          <p:nvSpPr>
            <p:cNvPr id="4" name="TextBox 4"/>
            <p:cNvSpPr txBox="1"/>
            <p:nvPr/>
          </p:nvSpPr>
          <p:spPr>
            <a:xfrm>
              <a:off x="0" y="-28575"/>
              <a:ext cx="1581051" cy="2553046"/>
            </a:xfrm>
            <a:prstGeom prst="rect">
              <a:avLst/>
            </a:prstGeom>
          </p:spPr>
          <p:txBody>
            <a:bodyPr lIns="50800" tIns="50800" rIns="50800" bIns="50800" rtlCol="0" anchor="ctr"/>
            <a:lstStyle/>
            <a:p>
              <a:pPr algn="ctr">
                <a:lnSpc>
                  <a:spcPts val="1869"/>
                </a:lnSpc>
              </a:pPr>
              <a:endParaRPr/>
            </a:p>
          </p:txBody>
        </p:sp>
      </p:grpSp>
      <p:sp>
        <p:nvSpPr>
          <p:cNvPr id="5" name="Freeform 5"/>
          <p:cNvSpPr/>
          <p:nvPr/>
        </p:nvSpPr>
        <p:spPr>
          <a:xfrm rot="2923865" flipH="1" flipV="1">
            <a:off x="8840572" y="-3471493"/>
            <a:ext cx="15802157" cy="9423832"/>
          </a:xfrm>
          <a:custGeom>
            <a:avLst/>
            <a:gdLst/>
            <a:ahLst/>
            <a:cxnLst/>
            <a:rect l="l" t="t" r="r" b="b"/>
            <a:pathLst>
              <a:path w="15802157" h="9423832">
                <a:moveTo>
                  <a:pt x="15802158" y="9423832"/>
                </a:moveTo>
                <a:lnTo>
                  <a:pt x="0" y="9423832"/>
                </a:lnTo>
                <a:lnTo>
                  <a:pt x="0" y="0"/>
                </a:lnTo>
                <a:lnTo>
                  <a:pt x="15802158" y="0"/>
                </a:lnTo>
                <a:lnTo>
                  <a:pt x="15802158" y="942383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608214" y="9452130"/>
            <a:ext cx="1143835" cy="429154"/>
          </a:xfrm>
          <a:custGeom>
            <a:avLst/>
            <a:gdLst/>
            <a:ahLst/>
            <a:cxnLst/>
            <a:rect l="l" t="t" r="r" b="b"/>
            <a:pathLst>
              <a:path w="1143835" h="429154">
                <a:moveTo>
                  <a:pt x="0" y="0"/>
                </a:moveTo>
                <a:lnTo>
                  <a:pt x="1143835" y="0"/>
                </a:lnTo>
                <a:lnTo>
                  <a:pt x="1143835" y="429154"/>
                </a:lnTo>
                <a:lnTo>
                  <a:pt x="0" y="429154"/>
                </a:lnTo>
                <a:lnTo>
                  <a:pt x="0" y="0"/>
                </a:lnTo>
                <a:close/>
              </a:path>
            </a:pathLst>
          </a:custGeom>
          <a:blipFill>
            <a:blip r:embed="rId4"/>
            <a:stretch>
              <a:fillRect/>
            </a:stretch>
          </a:blipFill>
        </p:spPr>
        <p:txBody>
          <a:bodyPr/>
          <a:lstStyle/>
          <a:p>
            <a:endParaRPr lang="en-US"/>
          </a:p>
        </p:txBody>
      </p:sp>
      <p:sp>
        <p:nvSpPr>
          <p:cNvPr id="7" name="Freeform 7"/>
          <p:cNvSpPr/>
          <p:nvPr/>
        </p:nvSpPr>
        <p:spPr>
          <a:xfrm>
            <a:off x="16741651" y="9258300"/>
            <a:ext cx="1035298" cy="622984"/>
          </a:xfrm>
          <a:custGeom>
            <a:avLst/>
            <a:gdLst/>
            <a:ahLst/>
            <a:cxnLst/>
            <a:rect l="l" t="t" r="r" b="b"/>
            <a:pathLst>
              <a:path w="1035298" h="622984">
                <a:moveTo>
                  <a:pt x="0" y="0"/>
                </a:moveTo>
                <a:lnTo>
                  <a:pt x="1035298" y="0"/>
                </a:lnTo>
                <a:lnTo>
                  <a:pt x="1035298" y="622984"/>
                </a:lnTo>
                <a:lnTo>
                  <a:pt x="0" y="622984"/>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608214" y="3708122"/>
            <a:ext cx="6492831" cy="5178770"/>
          </a:xfrm>
          <a:prstGeom prst="rect">
            <a:avLst/>
          </a:prstGeom>
        </p:spPr>
        <p:txBody>
          <a:bodyPr lIns="0" tIns="0" rIns="0" bIns="0" rtlCol="0" anchor="t">
            <a:spAutoFit/>
          </a:bodyPr>
          <a:lstStyle/>
          <a:p>
            <a:pPr algn="l">
              <a:lnSpc>
                <a:spcPts val="2939"/>
              </a:lnSpc>
            </a:pPr>
            <a:r>
              <a:rPr lang="en-US" sz="1999">
                <a:solidFill>
                  <a:srgbClr val="F5F5F5"/>
                </a:solidFill>
                <a:latin typeface="Helvetica World"/>
                <a:ea typeface="Helvetica World"/>
                <a:cs typeface="Helvetica World"/>
                <a:sym typeface="Helvetica World"/>
              </a:rPr>
              <a:t>Such a large number of requests and the interest of clients in receiving free legal aid is due to the presence of obstacles related to the war in the country, as well as the lack of an opportunity to receive free legal aid from the state (unfortunately, representatives of the target groups still do not belong to the categories who are provided with free legal aid from the state in Ukraine).</a:t>
            </a:r>
          </a:p>
          <a:p>
            <a:pPr algn="l">
              <a:lnSpc>
                <a:spcPts val="2939"/>
              </a:lnSpc>
            </a:pPr>
            <a:endParaRPr lang="en-US" sz="1999">
              <a:solidFill>
                <a:srgbClr val="F5F5F5"/>
              </a:solidFill>
              <a:latin typeface="Helvetica World"/>
              <a:ea typeface="Helvetica World"/>
              <a:cs typeface="Helvetica World"/>
              <a:sym typeface="Helvetica World"/>
            </a:endParaRPr>
          </a:p>
          <a:p>
            <a:pPr algn="l">
              <a:lnSpc>
                <a:spcPts val="2939"/>
              </a:lnSpc>
            </a:pPr>
            <a:r>
              <a:rPr lang="en-US" sz="1999">
                <a:solidFill>
                  <a:srgbClr val="F5F5F5"/>
                </a:solidFill>
                <a:latin typeface="Helvetica World"/>
                <a:ea typeface="Helvetica World"/>
                <a:cs typeface="Helvetica World"/>
                <a:sym typeface="Helvetica World"/>
              </a:rPr>
              <a:t>The Legal Bot has become a tool that solves these problems. It ensures the continuity of the provision of legal services and information using modern digital technologies, as the situation in Ukraine requires the implementation of new digital solutions to overcome modern challenges.</a:t>
            </a:r>
          </a:p>
        </p:txBody>
      </p:sp>
      <p:sp>
        <p:nvSpPr>
          <p:cNvPr id="9" name="TextBox 9"/>
          <p:cNvSpPr txBox="1"/>
          <p:nvPr/>
        </p:nvSpPr>
        <p:spPr>
          <a:xfrm>
            <a:off x="1608214" y="1727681"/>
            <a:ext cx="6677797" cy="1751737"/>
          </a:xfrm>
          <a:prstGeom prst="rect">
            <a:avLst/>
          </a:prstGeom>
        </p:spPr>
        <p:txBody>
          <a:bodyPr lIns="0" tIns="0" rIns="0" bIns="0" rtlCol="0" anchor="t">
            <a:spAutoFit/>
          </a:bodyPr>
          <a:lstStyle/>
          <a:p>
            <a:pPr algn="l">
              <a:lnSpc>
                <a:spcPts val="5915"/>
              </a:lnSpc>
            </a:pPr>
            <a:r>
              <a:rPr lang="en-US" sz="6799">
                <a:solidFill>
                  <a:srgbClr val="FFFFFF"/>
                </a:solidFill>
                <a:latin typeface="Helvetica World Bold"/>
                <a:ea typeface="Helvetica World Bold"/>
                <a:cs typeface="Helvetica World Bold"/>
                <a:sym typeface="Helvetica World Bold"/>
              </a:rPr>
              <a:t>Results and conclusions</a:t>
            </a:r>
          </a:p>
        </p:txBody>
      </p:sp>
      <p:grpSp>
        <p:nvGrpSpPr>
          <p:cNvPr id="10" name="Group 10"/>
          <p:cNvGrpSpPr/>
          <p:nvPr/>
        </p:nvGrpSpPr>
        <p:grpSpPr>
          <a:xfrm>
            <a:off x="10548437" y="3281798"/>
            <a:ext cx="5676899" cy="3357830"/>
            <a:chOff x="0" y="0"/>
            <a:chExt cx="7569198" cy="4477107"/>
          </a:xfrm>
        </p:grpSpPr>
        <p:sp>
          <p:nvSpPr>
            <p:cNvPr id="11" name="TextBox 11"/>
            <p:cNvSpPr txBox="1"/>
            <p:nvPr/>
          </p:nvSpPr>
          <p:spPr>
            <a:xfrm>
              <a:off x="0" y="-285750"/>
              <a:ext cx="7569198" cy="3584423"/>
            </a:xfrm>
            <a:prstGeom prst="rect">
              <a:avLst/>
            </a:prstGeom>
          </p:spPr>
          <p:txBody>
            <a:bodyPr lIns="0" tIns="0" rIns="0" bIns="0" rtlCol="0" anchor="t">
              <a:spAutoFit/>
            </a:bodyPr>
            <a:lstStyle/>
            <a:p>
              <a:pPr algn="ctr">
                <a:lnSpc>
                  <a:spcPts val="20925"/>
                </a:lnSpc>
                <a:spcBef>
                  <a:spcPct val="0"/>
                </a:spcBef>
              </a:pPr>
              <a:r>
                <a:rPr lang="en-US" sz="14946" spc="-418">
                  <a:solidFill>
                    <a:srgbClr val="CF121E"/>
                  </a:solidFill>
                  <a:latin typeface="Helvetica World Bold"/>
                  <a:ea typeface="Helvetica World Bold"/>
                  <a:cs typeface="Helvetica World Bold"/>
                  <a:sym typeface="Helvetica World Bold"/>
                </a:rPr>
                <a:t>10,000</a:t>
              </a:r>
            </a:p>
          </p:txBody>
        </p:sp>
        <p:sp>
          <p:nvSpPr>
            <p:cNvPr id="12" name="TextBox 12"/>
            <p:cNvSpPr txBox="1"/>
            <p:nvPr/>
          </p:nvSpPr>
          <p:spPr>
            <a:xfrm>
              <a:off x="324364" y="3260573"/>
              <a:ext cx="6920471" cy="1216534"/>
            </a:xfrm>
            <a:prstGeom prst="rect">
              <a:avLst/>
            </a:prstGeom>
          </p:spPr>
          <p:txBody>
            <a:bodyPr lIns="0" tIns="0" rIns="0" bIns="0" rtlCol="0" anchor="t">
              <a:spAutoFit/>
            </a:bodyPr>
            <a:lstStyle/>
            <a:p>
              <a:pPr algn="ctr">
                <a:lnSpc>
                  <a:spcPts val="3377"/>
                </a:lnSpc>
              </a:pPr>
              <a:r>
                <a:rPr lang="en-US" sz="2989">
                  <a:solidFill>
                    <a:srgbClr val="000000"/>
                  </a:solidFill>
                  <a:latin typeface="Arial"/>
                  <a:ea typeface="Arial"/>
                  <a:cs typeface="Arial"/>
                  <a:sym typeface="Arial"/>
                </a:rPr>
                <a:t>chatbot sessions took place </a:t>
              </a:r>
            </a:p>
            <a:p>
              <a:pPr algn="ctr">
                <a:lnSpc>
                  <a:spcPts val="3377"/>
                </a:lnSpc>
              </a:pPr>
              <a:r>
                <a:rPr lang="en-US" sz="2989">
                  <a:solidFill>
                    <a:srgbClr val="000000"/>
                  </a:solidFill>
                  <a:latin typeface="Arial"/>
                  <a:ea typeface="Arial"/>
                  <a:cs typeface="Arial"/>
                  <a:sym typeface="Arial"/>
                </a:rPr>
                <a:t>from 2022 to July 1, 2024</a:t>
              </a:r>
            </a:p>
          </p:txBody>
        </p:sp>
        <p:sp>
          <p:nvSpPr>
            <p:cNvPr id="13" name="TextBox 13"/>
            <p:cNvSpPr txBox="1"/>
            <p:nvPr/>
          </p:nvSpPr>
          <p:spPr>
            <a:xfrm>
              <a:off x="5642048" y="-38100"/>
              <a:ext cx="1602786" cy="645034"/>
            </a:xfrm>
            <a:prstGeom prst="rect">
              <a:avLst/>
            </a:prstGeom>
          </p:spPr>
          <p:txBody>
            <a:bodyPr lIns="0" tIns="0" rIns="0" bIns="0" rtlCol="0" anchor="t">
              <a:spAutoFit/>
            </a:bodyPr>
            <a:lstStyle/>
            <a:p>
              <a:pPr algn="ctr">
                <a:lnSpc>
                  <a:spcPts val="3377"/>
                </a:lnSpc>
              </a:pPr>
              <a:r>
                <a:rPr lang="en-US" sz="2989">
                  <a:solidFill>
                    <a:srgbClr val="000000"/>
                  </a:solidFill>
                  <a:latin typeface="Arial"/>
                  <a:ea typeface="Arial"/>
                  <a:cs typeface="Arial"/>
                  <a:sym typeface="Arial"/>
                </a:rPr>
                <a:t>about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794</Words>
  <Application>Microsoft Office PowerPoint</Application>
  <PresentationFormat>Custom</PresentationFormat>
  <Paragraphs>87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Agrandir Narrow Italics</vt:lpstr>
      <vt:lpstr>Arial</vt:lpstr>
      <vt:lpstr>Arial Bold</vt:lpstr>
      <vt:lpstr>Calibri</vt:lpstr>
      <vt:lpstr>Helvetica</vt:lpstr>
      <vt:lpstr>Helvetica World</vt:lpstr>
      <vt:lpstr>Helvetica World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Presentation_Legal_Bot</dc:title>
  <cp:lastModifiedBy>Preview 7 Rack 2</cp:lastModifiedBy>
  <cp:revision>4</cp:revision>
  <dcterms:created xsi:type="dcterms:W3CDTF">2006-08-16T00:00:00Z</dcterms:created>
  <dcterms:modified xsi:type="dcterms:W3CDTF">2024-07-18T12:40:17Z</dcterms:modified>
  <dc:identifier>DAGKucv9tcY</dc:identifier>
</cp:coreProperties>
</file>