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Lst>
  <p:notesMasterIdLst>
    <p:notesMasterId r:id="rId22"/>
  </p:notesMasterIdLst>
  <p:sldIdLst>
    <p:sldId id="256" r:id="rId3"/>
    <p:sldId id="257" r:id="rId4"/>
    <p:sldId id="258" r:id="rId5"/>
    <p:sldId id="259" r:id="rId6"/>
    <p:sldId id="278" r:id="rId7"/>
    <p:sldId id="261" r:id="rId8"/>
    <p:sldId id="262" r:id="rId9"/>
    <p:sldId id="263" r:id="rId10"/>
    <p:sldId id="264" r:id="rId11"/>
    <p:sldId id="265" r:id="rId12"/>
    <p:sldId id="277" r:id="rId13"/>
    <p:sldId id="276" r:id="rId14"/>
    <p:sldId id="268" r:id="rId15"/>
    <p:sldId id="269" r:id="rId16"/>
    <p:sldId id="270" r:id="rId17"/>
    <p:sldId id="271" r:id="rId18"/>
    <p:sldId id="272" r:id="rId19"/>
    <p:sldId id="273" r:id="rId20"/>
    <p:sldId id="274"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928183-3A15-4D84-B776-C94F62B7410F}">
  <a:tblStyle styleId="{0F928183-3A15-4D84-B776-C94F62B741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000"/>
  </p:normalViewPr>
  <p:slideViewPr>
    <p:cSldViewPr snapToGrid="0">
      <p:cViewPr varScale="1">
        <p:scale>
          <a:sx n="134" d="100"/>
          <a:sy n="134" d="100"/>
        </p:scale>
        <p:origin x="954" y="120"/>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eb50fcaa5c_2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2eb50fcaa5c_2_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Thank you for your time today, I will be talking about my project on…</a:t>
            </a:r>
            <a:endParaRPr/>
          </a:p>
        </p:txBody>
      </p:sp>
      <p:sp>
        <p:nvSpPr>
          <p:cNvPr id="171" name="Google Shape;171;g2eb50fcaa5c_2_1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eb50fcaa5c_2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2eb50fcaa5c_2_1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212529"/>
              </a:buClr>
              <a:buSzPts val="1200"/>
              <a:buFont typeface="Arial"/>
              <a:buChar char="•"/>
            </a:pPr>
            <a:r>
              <a:rPr lang="en" dirty="0"/>
              <a:t>Now let’s look at the impact of individually experienced stigma among PLHIV on ART uptake (top panel)  and viral suppression (bottom panel). </a:t>
            </a:r>
          </a:p>
          <a:p>
            <a:pPr marL="171450" lvl="0" indent="-171450" algn="l" rtl="0">
              <a:spcBef>
                <a:spcPts val="0"/>
              </a:spcBef>
              <a:spcAft>
                <a:spcPts val="0"/>
              </a:spcAft>
              <a:buClr>
                <a:srgbClr val="212529"/>
              </a:buClr>
              <a:buSzPts val="1200"/>
              <a:buFont typeface="Arial"/>
              <a:buChar char="•"/>
            </a:pPr>
            <a:r>
              <a:rPr lang="en" dirty="0"/>
              <a:t>Note that here the exposure is binary and refers to individual experience of stigma </a:t>
            </a:r>
            <a:endParaRPr dirty="0"/>
          </a:p>
          <a:p>
            <a:pPr marL="171450" lvl="0" indent="-165100" algn="l" rtl="0">
              <a:spcBef>
                <a:spcPts val="0"/>
              </a:spcBef>
              <a:spcAft>
                <a:spcPts val="0"/>
              </a:spcAft>
              <a:buSzPts val="1100"/>
              <a:buChar char="•"/>
            </a:pPr>
            <a:r>
              <a:rPr lang="en" dirty="0"/>
              <a:t>The adverse impact of experienced stigma was larger </a:t>
            </a:r>
            <a:endParaRPr dirty="0"/>
          </a:p>
          <a:p>
            <a:pPr marL="914400" lvl="1" indent="-298450" algn="l" rtl="0">
              <a:spcBef>
                <a:spcPts val="0"/>
              </a:spcBef>
              <a:spcAft>
                <a:spcPts val="0"/>
              </a:spcAft>
              <a:buSzPts val="1100"/>
              <a:buChar char="•"/>
            </a:pPr>
            <a:r>
              <a:rPr lang="en" dirty="0"/>
              <a:t>PLHIV who were denied care have 10% lower ART uptake and 12% lower VLS </a:t>
            </a:r>
            <a:endParaRPr dirty="0"/>
          </a:p>
        </p:txBody>
      </p:sp>
      <p:sp>
        <p:nvSpPr>
          <p:cNvPr id="262" name="Google Shape;262;g2eb50fcaa5c_2_1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157fffd9d4_1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157fffd9d4_1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lnSpc>
                <a:spcPct val="142857"/>
              </a:lnSpc>
              <a:spcBef>
                <a:spcPts val="0"/>
              </a:spcBef>
              <a:spcAft>
                <a:spcPts val="0"/>
              </a:spcAft>
              <a:buSzPts val="1500"/>
              <a:buChar char="●"/>
            </a:pPr>
            <a:r>
              <a:rPr lang="en-US" sz="1000" dirty="0"/>
              <a:t>Some of the limitations of our work is that we are working with observational, cross sectional data such that making causal associations is more difficult</a:t>
            </a:r>
          </a:p>
          <a:p>
            <a:pPr marL="457200" lvl="0" indent="-323850" algn="l" rtl="0">
              <a:lnSpc>
                <a:spcPct val="142857"/>
              </a:lnSpc>
              <a:spcBef>
                <a:spcPts val="0"/>
              </a:spcBef>
              <a:spcAft>
                <a:spcPts val="0"/>
              </a:spcAft>
              <a:buSzPts val="1500"/>
              <a:buChar char="●"/>
            </a:pPr>
            <a:endParaRPr lang="en-US" sz="1000" dirty="0"/>
          </a:p>
          <a:p>
            <a:pPr marL="457200" lvl="0" indent="0" algn="l" rtl="0">
              <a:lnSpc>
                <a:spcPct val="142857"/>
              </a:lnSpc>
              <a:spcBef>
                <a:spcPts val="0"/>
              </a:spcBef>
              <a:spcAft>
                <a:spcPts val="0"/>
              </a:spcAft>
              <a:buNone/>
            </a:pPr>
            <a:endParaRPr lang="en-US" sz="1000" dirty="0"/>
          </a:p>
        </p:txBody>
      </p:sp>
    </p:spTree>
    <p:extLst>
      <p:ext uri="{BB962C8B-B14F-4D97-AF65-F5344CB8AC3E}">
        <p14:creationId xmlns:p14="http://schemas.microsoft.com/office/powerpoint/2010/main" val="16138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157fffd9d4_1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157fffd9d4_1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2085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eb50fcaa5c_2_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2eb50fcaa5c_2_2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2eb50fcaa5c_2_2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eb684c4d04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2eb684c4d04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2eb684c4d04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1581cb2bfa_2_3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21581cb2bfa_2_3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21581cb2bfa_2_3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157fffd9d4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157fffd9d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1581cb2bfa_2_3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g21581cb2bfa_2_3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76ffeb25d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g276ffeb25d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76ffeb25d3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g276ffeb25d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eb50fcaa5c_2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2eb50fcaa5c_2_1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2eb50fcaa5c_2_1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eb50fcaa5c_2_14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Verdana"/>
              <a:buChar char="●"/>
            </a:pPr>
            <a:r>
              <a:rPr lang="en" dirty="0">
                <a:solidFill>
                  <a:schemeClr val="dk1"/>
                </a:solidFill>
                <a:latin typeface="Verdana"/>
                <a:ea typeface="Verdana"/>
                <a:cs typeface="Verdana"/>
                <a:sym typeface="Verdana"/>
              </a:rPr>
              <a:t>To end AIDS by 2030, The UNAIDS has committed to reaching 10-10-10 targets. This calls for ensuring that &lt; 10% of PLHIV experiencing stigma/discrimination</a:t>
            </a:r>
            <a:endParaRPr dirty="0">
              <a:solidFill>
                <a:schemeClr val="dk1"/>
              </a:solidFill>
              <a:latin typeface="Verdana"/>
              <a:ea typeface="Verdana"/>
              <a:cs typeface="Verdana"/>
              <a:sym typeface="Verdana"/>
            </a:endParaRPr>
          </a:p>
          <a:p>
            <a:pPr marL="457200" lvl="0" indent="-298450" algn="l" rtl="0">
              <a:lnSpc>
                <a:spcPct val="115000"/>
              </a:lnSpc>
              <a:spcBef>
                <a:spcPts val="0"/>
              </a:spcBef>
              <a:spcAft>
                <a:spcPts val="0"/>
              </a:spcAft>
              <a:buClr>
                <a:schemeClr val="dk1"/>
              </a:buClr>
              <a:buSzPts val="1100"/>
              <a:buFont typeface="Verdana"/>
              <a:buChar char="●"/>
            </a:pPr>
            <a:r>
              <a:rPr lang="en" dirty="0">
                <a:solidFill>
                  <a:schemeClr val="dk1"/>
                </a:solidFill>
                <a:latin typeface="Verdana"/>
                <a:ea typeface="Verdana"/>
                <a:cs typeface="Verdana"/>
                <a:sym typeface="Verdana"/>
              </a:rPr>
              <a:t>Let’s define stigma:</a:t>
            </a:r>
            <a:endParaRPr dirty="0">
              <a:solidFill>
                <a:schemeClr val="dk1"/>
              </a:solidFill>
              <a:latin typeface="Verdana"/>
              <a:ea typeface="Verdana"/>
              <a:cs typeface="Verdana"/>
              <a:sym typeface="Verdana"/>
            </a:endParaRPr>
          </a:p>
          <a:p>
            <a:pPr marL="457200" lvl="0" indent="-298450" algn="l" rtl="0">
              <a:lnSpc>
                <a:spcPct val="115000"/>
              </a:lnSpc>
              <a:spcBef>
                <a:spcPts val="0"/>
              </a:spcBef>
              <a:spcAft>
                <a:spcPts val="0"/>
              </a:spcAft>
              <a:buClr>
                <a:schemeClr val="dk1"/>
              </a:buClr>
              <a:buSzPts val="1100"/>
              <a:buFont typeface="Verdana"/>
              <a:buChar char="●"/>
            </a:pPr>
            <a:r>
              <a:rPr lang="en" dirty="0">
                <a:solidFill>
                  <a:schemeClr val="dk1"/>
                </a:solidFill>
                <a:latin typeface="Verdana"/>
                <a:ea typeface="Verdana"/>
                <a:cs typeface="Verdana"/>
                <a:sym typeface="Verdana"/>
              </a:rPr>
              <a:t>Stigma and discrimination are structural factors that could undermine all steps of the HIV care cascade.</a:t>
            </a:r>
            <a:endParaRPr dirty="0">
              <a:solidFill>
                <a:schemeClr val="dk1"/>
              </a:solidFill>
              <a:latin typeface="Verdana"/>
              <a:ea typeface="Verdana"/>
              <a:cs typeface="Verdana"/>
              <a:sym typeface="Verdana"/>
            </a:endParaRPr>
          </a:p>
          <a:p>
            <a:pPr marL="457200" lvl="0" indent="-298450" algn="l" rtl="0">
              <a:lnSpc>
                <a:spcPct val="115000"/>
              </a:lnSpc>
              <a:spcBef>
                <a:spcPts val="1000"/>
              </a:spcBef>
              <a:spcAft>
                <a:spcPts val="0"/>
              </a:spcAft>
              <a:buClr>
                <a:schemeClr val="dk1"/>
              </a:buClr>
              <a:buSzPts val="1100"/>
              <a:buFont typeface="Verdana"/>
              <a:buChar char="●"/>
            </a:pPr>
            <a:r>
              <a:rPr lang="en" dirty="0">
                <a:solidFill>
                  <a:schemeClr val="dk1"/>
                </a:solidFill>
                <a:latin typeface="Verdana"/>
                <a:ea typeface="Verdana"/>
                <a:cs typeface="Verdana"/>
                <a:sym typeface="Verdana"/>
              </a:rPr>
              <a:t>Our work is informed by several decades of research on the impact of stigma on HIV outcomes </a:t>
            </a:r>
            <a:endParaRPr dirty="0">
              <a:solidFill>
                <a:schemeClr val="dk1"/>
              </a:solidFill>
              <a:latin typeface="Verdana"/>
              <a:ea typeface="Verdana"/>
              <a:cs typeface="Verdana"/>
              <a:sym typeface="Verdana"/>
            </a:endParaRPr>
          </a:p>
          <a:p>
            <a:pPr marL="914400" lvl="1" indent="-298450" algn="l" rtl="0">
              <a:lnSpc>
                <a:spcPct val="115000"/>
              </a:lnSpc>
              <a:spcBef>
                <a:spcPts val="0"/>
              </a:spcBef>
              <a:spcAft>
                <a:spcPts val="0"/>
              </a:spcAft>
              <a:buClr>
                <a:schemeClr val="dk1"/>
              </a:buClr>
              <a:buSzPts val="1100"/>
              <a:buFont typeface="Verdana"/>
              <a:buChar char="○"/>
            </a:pPr>
            <a:r>
              <a:rPr lang="en" dirty="0">
                <a:solidFill>
                  <a:schemeClr val="dk1"/>
                </a:solidFill>
                <a:latin typeface="Verdana"/>
                <a:ea typeface="Verdana"/>
                <a:cs typeface="Verdana"/>
                <a:sym typeface="Verdana"/>
              </a:rPr>
              <a:t>Most of the existing studies are qualitative or descriptive </a:t>
            </a:r>
            <a:endParaRPr dirty="0">
              <a:solidFill>
                <a:schemeClr val="dk1"/>
              </a:solidFill>
              <a:latin typeface="Verdana"/>
              <a:ea typeface="Verdana"/>
              <a:cs typeface="Verdana"/>
              <a:sym typeface="Verdana"/>
            </a:endParaRPr>
          </a:p>
          <a:p>
            <a:pPr marL="914400" lvl="1" indent="-298450" algn="l" rtl="0">
              <a:lnSpc>
                <a:spcPct val="115000"/>
              </a:lnSpc>
              <a:spcBef>
                <a:spcPts val="0"/>
              </a:spcBef>
              <a:spcAft>
                <a:spcPts val="0"/>
              </a:spcAft>
              <a:buClr>
                <a:schemeClr val="dk1"/>
              </a:buClr>
              <a:buSzPts val="1100"/>
              <a:buFont typeface="Verdana"/>
              <a:buChar char="○"/>
            </a:pPr>
            <a:r>
              <a:rPr lang="en" dirty="0">
                <a:solidFill>
                  <a:schemeClr val="dk1"/>
                </a:solidFill>
                <a:latin typeface="Verdana"/>
                <a:ea typeface="Verdana"/>
                <a:cs typeface="Verdana"/>
                <a:sym typeface="Verdana"/>
              </a:rPr>
              <a:t>Those that are quantitative focus on single county and use a wide variety of survey instruments which makes is difficult to systematically measure the impact of stigma </a:t>
            </a:r>
            <a:endParaRPr dirty="0">
              <a:solidFill>
                <a:schemeClr val="dk1"/>
              </a:solidFill>
              <a:latin typeface="Verdana"/>
              <a:ea typeface="Verdana"/>
              <a:cs typeface="Verdana"/>
              <a:sym typeface="Verdana"/>
            </a:endParaRPr>
          </a:p>
          <a:p>
            <a:pPr marL="0" lvl="0" indent="0" algn="l" rtl="0">
              <a:lnSpc>
                <a:spcPct val="115000"/>
              </a:lnSpc>
              <a:spcBef>
                <a:spcPts val="0"/>
              </a:spcBef>
              <a:spcAft>
                <a:spcPts val="0"/>
              </a:spcAft>
              <a:buNone/>
            </a:pPr>
            <a:endParaRPr dirty="0">
              <a:solidFill>
                <a:schemeClr val="dk1"/>
              </a:solidFill>
              <a:latin typeface="Verdana"/>
              <a:ea typeface="Verdana"/>
              <a:cs typeface="Verdana"/>
              <a:sym typeface="Verdana"/>
            </a:endParaRPr>
          </a:p>
          <a:p>
            <a:pPr marL="0" lvl="0" indent="0" algn="l" rtl="0">
              <a:spcBef>
                <a:spcPts val="0"/>
              </a:spcBef>
              <a:spcAft>
                <a:spcPts val="0"/>
              </a:spcAft>
              <a:buNone/>
            </a:pPr>
            <a:endParaRPr dirty="0">
              <a:latin typeface="Verdana"/>
              <a:ea typeface="Verdana"/>
              <a:cs typeface="Verdana"/>
              <a:sym typeface="Verdana"/>
            </a:endParaRPr>
          </a:p>
        </p:txBody>
      </p:sp>
      <p:sp>
        <p:nvSpPr>
          <p:cNvPr id="187" name="Google Shape;187;g2eb50fcaa5c_2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eb50fcaa5c_2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2eb50fcaa5c_2_1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Char char="●"/>
            </a:pPr>
            <a:r>
              <a:rPr lang="en"/>
              <a:t>Surveys included in the study were DHS, PHIA as well as country-specific surveys from nigeria, botswana, kenya and south AFrica </a:t>
            </a:r>
            <a:endParaRPr/>
          </a:p>
        </p:txBody>
      </p:sp>
      <p:sp>
        <p:nvSpPr>
          <p:cNvPr id="197" name="Google Shape;197;g2eb50fcaa5c_2_1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157fffd9d4_1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157fffd9d4_1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Font typeface="Arial"/>
              <a:buChar char="•"/>
            </a:pPr>
            <a:r>
              <a:rPr lang="en-US" sz="1000" dirty="0"/>
              <a:t>Stigma is a complex process that can be divided into its drivers and manifestations, as we see here in the figure. </a:t>
            </a:r>
          </a:p>
          <a:p>
            <a:pPr marL="171450" lvl="0" indent="-171450" algn="l" rtl="0">
              <a:spcBef>
                <a:spcPts val="0"/>
              </a:spcBef>
              <a:spcAft>
                <a:spcPts val="0"/>
              </a:spcAft>
              <a:buClr>
                <a:schemeClr val="dk1"/>
              </a:buClr>
              <a:buSzPts val="1200"/>
              <a:buFont typeface="Arial"/>
              <a:buChar char="•"/>
            </a:pPr>
            <a:r>
              <a:rPr lang="en-US" sz="1000" dirty="0"/>
              <a:t>These drivers and manifestations of stigma encompass different dimensions of stigma that operate at community level, as well as at individual level </a:t>
            </a:r>
          </a:p>
          <a:p>
            <a:pPr marL="171450" lvl="0" indent="-171450" algn="l" rtl="0">
              <a:spcBef>
                <a:spcPts val="0"/>
              </a:spcBef>
              <a:spcAft>
                <a:spcPts val="0"/>
              </a:spcAft>
              <a:buClr>
                <a:schemeClr val="dk1"/>
              </a:buClr>
              <a:buSzPts val="1200"/>
              <a:buFont typeface="Arial"/>
              <a:buChar char="•"/>
            </a:pPr>
            <a:r>
              <a:rPr lang="en-US" sz="1000" dirty="0"/>
              <a:t>We have 3 community level exposures (list them) are continuous measures that are averaged at a survey’s PSU  level </a:t>
            </a:r>
          </a:p>
          <a:p>
            <a:pPr marL="171450" lvl="0" indent="-165100" algn="l" rtl="0">
              <a:spcBef>
                <a:spcPts val="0"/>
              </a:spcBef>
              <a:spcAft>
                <a:spcPts val="0"/>
              </a:spcAft>
              <a:buSzPts val="1100"/>
              <a:buChar char="•"/>
            </a:pPr>
            <a:r>
              <a:rPr lang="en-US" sz="1000" dirty="0"/>
              <a:t>We also have 2 individual levels (list) which are binary and are asked to individual PLHIV about their experienced or anticipated stigma </a:t>
            </a:r>
          </a:p>
          <a:p>
            <a:pPr marL="171450" lvl="0" indent="-165100" algn="l" rtl="0">
              <a:spcBef>
                <a:spcPts val="0"/>
              </a:spcBef>
              <a:spcAft>
                <a:spcPts val="0"/>
              </a:spcAft>
              <a:buSzPts val="1100"/>
              <a:buChar char="•"/>
            </a:pPr>
            <a:r>
              <a:rPr lang="en-US" sz="1000" dirty="0"/>
              <a:t>These stigma dimensions might eventually impact HIV outcomes </a:t>
            </a:r>
          </a:p>
          <a:p>
            <a:pPr marL="171450" lvl="0" indent="-165100" algn="l" rtl="0">
              <a:spcBef>
                <a:spcPts val="0"/>
              </a:spcBef>
              <a:spcAft>
                <a:spcPts val="0"/>
              </a:spcAft>
              <a:buSzPts val="1100"/>
              <a:buChar char="•"/>
            </a:pPr>
            <a:r>
              <a:rPr lang="en-US" sz="1000" dirty="0"/>
              <a:t>Which in our cases are: ….</a:t>
            </a:r>
          </a:p>
          <a:p>
            <a:pPr marL="171450" lvl="0" indent="-165100" algn="l" rtl="0">
              <a:spcBef>
                <a:spcPts val="0"/>
              </a:spcBef>
              <a:spcAft>
                <a:spcPts val="0"/>
              </a:spcAft>
              <a:buSzPts val="1100"/>
              <a:buChar char="•"/>
            </a:pPr>
            <a:r>
              <a:rPr lang="en-US" sz="1000" dirty="0"/>
              <a:t>ART and VLS and biomarker-based outcomes and HIV testing is self-reported</a:t>
            </a:r>
          </a:p>
          <a:p>
            <a:pPr marL="171450" lvl="0" indent="-165100" algn="l" rtl="0">
              <a:spcBef>
                <a:spcPts val="0"/>
              </a:spcBef>
              <a:spcAft>
                <a:spcPts val="0"/>
              </a:spcAft>
              <a:buSzPts val="1100"/>
              <a:buChar char="•"/>
            </a:pPr>
            <a:endParaRPr lang="en-US" sz="1000" dirty="0"/>
          </a:p>
        </p:txBody>
      </p:sp>
    </p:spTree>
    <p:extLst>
      <p:ext uri="{BB962C8B-B14F-4D97-AF65-F5344CB8AC3E}">
        <p14:creationId xmlns:p14="http://schemas.microsoft.com/office/powerpoint/2010/main" val="2563554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157fffd9d4_1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157fffd9d4_1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chemeClr val="dk1"/>
              </a:buClr>
              <a:buSzPts val="1000"/>
              <a:buChar char="●"/>
            </a:pPr>
            <a:r>
              <a:rPr lang="en" sz="1000">
                <a:solidFill>
                  <a:schemeClr val="dk1"/>
                </a:solidFill>
              </a:rPr>
              <a:t>For our analysis we used poission regression based on GEE models </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The confounders we adjusted for varied by exposure and the outcome and were based on DAGs</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For community-level stigma we did not want to assume that the relationship is linear so we included a segmented regression </a:t>
            </a:r>
            <a:endParaRPr sz="10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eb50fcaa5c_2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eb50fcaa5c_2_1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Char char="●"/>
            </a:pPr>
            <a:r>
              <a:rPr lang="en" dirty="0"/>
              <a:t>We included 76 total surveys, but not all collected data on ART uptake and VLS </a:t>
            </a:r>
            <a:endParaRPr dirty="0"/>
          </a:p>
          <a:p>
            <a:pPr marL="457200" lvl="0" indent="-298450" algn="l" rtl="0">
              <a:spcBef>
                <a:spcPts val="0"/>
              </a:spcBef>
              <a:spcAft>
                <a:spcPts val="0"/>
              </a:spcAft>
              <a:buSzPts val="1100"/>
              <a:buChar char="●"/>
            </a:pPr>
            <a:r>
              <a:rPr lang="en" dirty="0"/>
              <a:t>Plots showing prevalence of community level stigma, and individual-experienced stigma among PLHIV. This is prevalence is  based on the most recent available survey in each country. </a:t>
            </a:r>
            <a:endParaRPr dirty="0"/>
          </a:p>
          <a:p>
            <a:pPr marL="457200" lvl="0" indent="-298450" algn="l" rtl="0">
              <a:spcBef>
                <a:spcPts val="0"/>
              </a:spcBef>
              <a:spcAft>
                <a:spcPts val="0"/>
              </a:spcAft>
              <a:buSzPts val="1100"/>
              <a:buChar char="●"/>
            </a:pPr>
            <a:r>
              <a:rPr lang="en" dirty="0"/>
              <a:t>Main things to note is that levels of discriminatory attitude are high, especially in Western and Central </a:t>
            </a:r>
            <a:r>
              <a:rPr lang="en" dirty="0" err="1"/>
              <a:t>africa</a:t>
            </a:r>
            <a:r>
              <a:rPr lang="en" dirty="0"/>
              <a:t> </a:t>
            </a:r>
            <a:endParaRPr dirty="0"/>
          </a:p>
          <a:p>
            <a:pPr marL="457200" lvl="0" indent="-298450" algn="l" rtl="0">
              <a:spcBef>
                <a:spcPts val="0"/>
              </a:spcBef>
              <a:spcAft>
                <a:spcPts val="0"/>
              </a:spcAft>
              <a:buSzPts val="1100"/>
              <a:buChar char="●"/>
            </a:pPr>
            <a:r>
              <a:rPr lang="en" dirty="0"/>
              <a:t>Among PLHIV who sought care in the past year, up to 40% felt the need to hide their HIV status in a healthcare setting but only 5% experienced discrimination </a:t>
            </a:r>
            <a:endParaRPr dirty="0"/>
          </a:p>
        </p:txBody>
      </p:sp>
      <p:sp>
        <p:nvSpPr>
          <p:cNvPr id="222" name="Google Shape;222;g2eb50fcaa5c_2_1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eb50fcaa5c_2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2eb50fcaa5c_2_1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212529"/>
              </a:buClr>
              <a:buSzPts val="1200"/>
              <a:buFont typeface="Arial"/>
              <a:buChar char="•"/>
            </a:pPr>
            <a:r>
              <a:rPr lang="en" dirty="0"/>
              <a:t>Now let’s move to HIV testing results. </a:t>
            </a:r>
          </a:p>
          <a:p>
            <a:pPr marL="171450" lvl="0" indent="-171450" algn="l" rtl="0">
              <a:spcBef>
                <a:spcPts val="0"/>
              </a:spcBef>
              <a:spcAft>
                <a:spcPts val="0"/>
              </a:spcAft>
              <a:buClr>
                <a:srgbClr val="212529"/>
              </a:buClr>
              <a:buSzPts val="1200"/>
              <a:buFont typeface="Arial"/>
              <a:buChar char="•"/>
            </a:pPr>
            <a:r>
              <a:rPr lang="en" dirty="0"/>
              <a:t>Lots going on in these plots so let me describe what we are presenting </a:t>
            </a:r>
          </a:p>
          <a:p>
            <a:pPr marL="171450" lvl="0" indent="-171450" algn="l" rtl="0">
              <a:spcBef>
                <a:spcPts val="0"/>
              </a:spcBef>
              <a:spcAft>
                <a:spcPts val="0"/>
              </a:spcAft>
              <a:buClr>
                <a:srgbClr val="212529"/>
              </a:buClr>
              <a:buSzPts val="1200"/>
              <a:buFont typeface="Arial"/>
              <a:buChar char="•"/>
            </a:pPr>
            <a:r>
              <a:rPr lang="en" dirty="0"/>
              <a:t>The blue color represents crude prevalence ratio and red color is adjusted estimates. </a:t>
            </a:r>
          </a:p>
          <a:p>
            <a:pPr marL="171450" lvl="0" indent="-171450" algn="l" rtl="0">
              <a:spcBef>
                <a:spcPts val="0"/>
              </a:spcBef>
              <a:spcAft>
                <a:spcPts val="0"/>
              </a:spcAft>
              <a:buClr>
                <a:srgbClr val="212529"/>
              </a:buClr>
              <a:buSzPts val="1200"/>
              <a:buFont typeface="Arial"/>
              <a:buChar char="•"/>
            </a:pPr>
            <a:r>
              <a:rPr lang="en" dirty="0"/>
              <a:t>The lines represent the predicted probability of having tested in the past year at each stigma prevalence level. </a:t>
            </a:r>
          </a:p>
          <a:p>
            <a:pPr marL="171450" lvl="0" indent="-171450" algn="l" rtl="0">
              <a:spcBef>
                <a:spcPts val="0"/>
              </a:spcBef>
              <a:spcAft>
                <a:spcPts val="0"/>
              </a:spcAft>
              <a:buClr>
                <a:srgbClr val="212529"/>
              </a:buClr>
              <a:buSzPts val="1200"/>
              <a:buFont typeface="Arial"/>
              <a:buChar char="•"/>
            </a:pPr>
            <a:r>
              <a:rPr lang="en-US" dirty="0"/>
              <a:t>A</a:t>
            </a:r>
            <a:r>
              <a:rPr lang="en" dirty="0" err="1"/>
              <a:t>nd</a:t>
            </a:r>
            <a:r>
              <a:rPr lang="en" dirty="0"/>
              <a:t> you see the knot at the median prevalence point which, in case is 35%. </a:t>
            </a:r>
          </a:p>
          <a:p>
            <a:pPr marL="171450" lvl="0" indent="-171450" algn="l" rtl="0">
              <a:spcBef>
                <a:spcPts val="0"/>
              </a:spcBef>
              <a:spcAft>
                <a:spcPts val="0"/>
              </a:spcAft>
              <a:buClr>
                <a:srgbClr val="212529"/>
              </a:buClr>
              <a:buSzPts val="1200"/>
              <a:buFont typeface="Arial"/>
              <a:buChar char="•"/>
            </a:pPr>
            <a:r>
              <a:rPr lang="en" dirty="0"/>
              <a:t>We are seeing that at high prevalence levels, community discriminatory attitudes and shame of association (top left and bottom left) could hamper HIV testing in the past year. However perceived stigma (top right) does not seem to have a strong impact on HIV testing </a:t>
            </a:r>
            <a:endParaRPr dirty="0"/>
          </a:p>
        </p:txBody>
      </p:sp>
      <p:sp>
        <p:nvSpPr>
          <p:cNvPr id="242" name="Google Shape;242;g2eb50fcaa5c_2_1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eb50fcaa5c_2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2eb50fcaa5c_2_1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212529"/>
              </a:buClr>
              <a:buSzPts val="1200"/>
              <a:buFont typeface="Arial"/>
              <a:buChar char="•"/>
            </a:pPr>
            <a:r>
              <a:rPr lang="en"/>
              <a:t>Now let’s talk about ART uptake and VLS </a:t>
            </a:r>
            <a:endParaRPr/>
          </a:p>
          <a:p>
            <a:pPr marL="171450" lvl="0" indent="-165100" algn="l" rtl="0">
              <a:spcBef>
                <a:spcPts val="0"/>
              </a:spcBef>
              <a:spcAft>
                <a:spcPts val="0"/>
              </a:spcAft>
              <a:buSzPts val="1100"/>
              <a:buChar char="•"/>
            </a:pPr>
            <a:r>
              <a:rPr lang="en"/>
              <a:t>Community discriminatory attitudes at high levels are associated  (first panel here) with lower ART uptake and VLS in high stigma burden settings </a:t>
            </a:r>
            <a:endParaRPr/>
          </a:p>
          <a:p>
            <a:pPr marL="171450" lvl="0" indent="-165100" algn="l" rtl="0">
              <a:spcBef>
                <a:spcPts val="0"/>
              </a:spcBef>
              <a:spcAft>
                <a:spcPts val="0"/>
              </a:spcAft>
              <a:buSzPts val="1100"/>
              <a:buChar char="•"/>
            </a:pPr>
            <a:r>
              <a:rPr lang="en"/>
              <a:t>However the estimates for perceived stigma and shame of association are not precise </a:t>
            </a:r>
            <a:endParaRPr/>
          </a:p>
          <a:p>
            <a:pPr marL="171450" lvl="0" indent="-165100" algn="l" rtl="0">
              <a:spcBef>
                <a:spcPts val="0"/>
              </a:spcBef>
              <a:spcAft>
                <a:spcPts val="0"/>
              </a:spcAft>
              <a:buSzPts val="1100"/>
              <a:buChar char="•"/>
            </a:pPr>
            <a:r>
              <a:rPr lang="en"/>
              <a:t> </a:t>
            </a:r>
            <a:endParaRPr/>
          </a:p>
        </p:txBody>
      </p:sp>
      <p:sp>
        <p:nvSpPr>
          <p:cNvPr id="252" name="Google Shape;252;g2eb50fcaa5c_2_1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
        <p:cNvGrpSpPr/>
        <p:nvPr/>
      </p:nvGrpSpPr>
      <p:grpSpPr>
        <a:xfrm>
          <a:off x="0" y="0"/>
          <a:ext cx="0" cy="0"/>
          <a:chOff x="0" y="0"/>
          <a:chExt cx="0" cy="0"/>
        </a:xfrm>
      </p:grpSpPr>
      <p:sp>
        <p:nvSpPr>
          <p:cNvPr id="56" name="Google Shape;56;p14"/>
          <p:cNvSpPr/>
          <p:nvPr/>
        </p:nvSpPr>
        <p:spPr>
          <a:xfrm>
            <a:off x="0" y="0"/>
            <a:ext cx="9144000" cy="1248967"/>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Verdana"/>
              <a:ea typeface="Verdana"/>
              <a:cs typeface="Verdana"/>
              <a:sym typeface="Verdana"/>
            </a:endParaRPr>
          </a:p>
        </p:txBody>
      </p:sp>
      <p:sp>
        <p:nvSpPr>
          <p:cNvPr id="57" name="Google Shape;57;p14"/>
          <p:cNvSpPr txBox="1">
            <a:spLocks noGrp="1"/>
          </p:cNvSpPr>
          <p:nvPr>
            <p:ph type="title"/>
          </p:nvPr>
        </p:nvSpPr>
        <p:spPr>
          <a:xfrm>
            <a:off x="3087293" y="1359042"/>
            <a:ext cx="5518006" cy="322229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2"/>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p:nvPr/>
        </p:nvSpPr>
        <p:spPr>
          <a:xfrm>
            <a:off x="4734018" y="4812507"/>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800">
              <a:solidFill>
                <a:schemeClr val="dk1"/>
              </a:solidFill>
              <a:latin typeface="Verdana"/>
              <a:ea typeface="Verdana"/>
              <a:cs typeface="Verdana"/>
              <a:sym typeface="Verdana"/>
            </a:endParaRPr>
          </a:p>
        </p:txBody>
      </p:sp>
      <p:sp>
        <p:nvSpPr>
          <p:cNvPr id="59" name="Google Shape;59;p14"/>
          <p:cNvSpPr txBox="1">
            <a:spLocks noGrp="1"/>
          </p:cNvSpPr>
          <p:nvPr>
            <p:ph type="body" idx="1"/>
          </p:nvPr>
        </p:nvSpPr>
        <p:spPr>
          <a:xfrm>
            <a:off x="3087291" y="871769"/>
            <a:ext cx="5518008" cy="32534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800"/>
              </a:spcBef>
              <a:spcAft>
                <a:spcPts val="0"/>
              </a:spcAft>
              <a:buClr>
                <a:schemeClr val="accent1"/>
              </a:buClr>
              <a:buSzPts val="2100"/>
              <a:buNone/>
              <a:defRPr sz="2100" b="1" i="0">
                <a:solidFill>
                  <a:schemeClr val="accent1"/>
                </a:solidFill>
                <a:latin typeface="Arial"/>
                <a:ea typeface="Arial"/>
                <a:cs typeface="Arial"/>
                <a:sym typeface="Aria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14"/>
          <p:cNvSpPr txBox="1">
            <a:spLocks noGrp="1"/>
          </p:cNvSpPr>
          <p:nvPr>
            <p:ph type="body" idx="2"/>
          </p:nvPr>
        </p:nvSpPr>
        <p:spPr>
          <a:xfrm>
            <a:off x="3087291" y="522032"/>
            <a:ext cx="5518008" cy="288899"/>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800"/>
              </a:spcBef>
              <a:spcAft>
                <a:spcPts val="0"/>
              </a:spcAft>
              <a:buClr>
                <a:schemeClr val="dk1"/>
              </a:buClr>
              <a:buSzPts val="1200"/>
              <a:buNone/>
              <a:defRPr sz="1200"/>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1" name="Google Shape;61;p14"/>
          <p:cNvSpPr txBox="1"/>
          <p:nvPr/>
        </p:nvSpPr>
        <p:spPr>
          <a:xfrm>
            <a:off x="3087291" y="4812506"/>
            <a:ext cx="2755106"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22 – 26 July · Munich, Germany and virtual</a:t>
            </a:r>
            <a:endParaRPr sz="1100"/>
          </a:p>
        </p:txBody>
      </p:sp>
      <p:sp>
        <p:nvSpPr>
          <p:cNvPr id="62" name="Google Shape;62;p14"/>
          <p:cNvSpPr txBox="1"/>
          <p:nvPr/>
        </p:nvSpPr>
        <p:spPr>
          <a:xfrm>
            <a:off x="5842398" y="4812506"/>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aids2024.org</a:t>
            </a:r>
            <a:endParaRPr sz="1100"/>
          </a:p>
        </p:txBody>
      </p:sp>
      <p:pic>
        <p:nvPicPr>
          <p:cNvPr id="63" name="Google Shape;63;p14"/>
          <p:cNvPicPr preferRelativeResize="0"/>
          <p:nvPr/>
        </p:nvPicPr>
        <p:blipFill rotWithShape="1">
          <a:blip r:embed="rId2">
            <a:alphaModFix/>
          </a:blip>
          <a:srcRect/>
          <a:stretch/>
        </p:blipFill>
        <p:spPr>
          <a:xfrm>
            <a:off x="185754" y="3045539"/>
            <a:ext cx="2664764" cy="1715821"/>
          </a:xfrm>
          <a:prstGeom prst="rect">
            <a:avLst/>
          </a:prstGeom>
          <a:noFill/>
          <a:ln>
            <a:noFill/>
          </a:ln>
        </p:spPr>
      </p:pic>
      <p:pic>
        <p:nvPicPr>
          <p:cNvPr id="64" name="Google Shape;64;p14"/>
          <p:cNvPicPr preferRelativeResize="0"/>
          <p:nvPr/>
        </p:nvPicPr>
        <p:blipFill rotWithShape="1">
          <a:blip r:embed="rId3">
            <a:alphaModFix/>
          </a:blip>
          <a:srcRect/>
          <a:stretch/>
        </p:blipFill>
        <p:spPr>
          <a:xfrm rot="10800000">
            <a:off x="0" y="0"/>
            <a:ext cx="2700000" cy="2700000"/>
          </a:xfrm>
          <a:prstGeom prst="rect">
            <a:avLst/>
          </a:prstGeom>
          <a:noFill/>
          <a:ln>
            <a:noFill/>
          </a:ln>
        </p:spPr>
      </p:pic>
      <p:sp>
        <p:nvSpPr>
          <p:cNvPr id="65" name="Google Shape;65;p14"/>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182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ull slide quote">
  <p:cSld name="Full slide quote">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087293" y="330994"/>
            <a:ext cx="5724525" cy="3456979"/>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2"/>
              </a:buClr>
              <a:buSzPts val="3600"/>
              <a:buFont typeface="Verdana"/>
              <a:buNone/>
              <a:defRPr sz="3600" b="0" i="0">
                <a:latin typeface="Verdana"/>
                <a:ea typeface="Verdana"/>
                <a:cs typeface="Verdana"/>
                <a:sym typeface="Verdan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15"/>
          <p:cNvSpPr txBox="1"/>
          <p:nvPr/>
        </p:nvSpPr>
        <p:spPr>
          <a:xfrm>
            <a:off x="4734018" y="4812507"/>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800">
              <a:solidFill>
                <a:schemeClr val="dk1"/>
              </a:solidFill>
              <a:latin typeface="Verdana"/>
              <a:ea typeface="Verdana"/>
              <a:cs typeface="Verdana"/>
              <a:sym typeface="Verdana"/>
            </a:endParaRPr>
          </a:p>
        </p:txBody>
      </p:sp>
      <p:sp>
        <p:nvSpPr>
          <p:cNvPr id="69" name="Google Shape;69;p15"/>
          <p:cNvSpPr txBox="1">
            <a:spLocks noGrp="1"/>
          </p:cNvSpPr>
          <p:nvPr>
            <p:ph type="body" idx="1"/>
          </p:nvPr>
        </p:nvSpPr>
        <p:spPr>
          <a:xfrm>
            <a:off x="3087291" y="4023717"/>
            <a:ext cx="5724525" cy="62686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800"/>
              </a:spcBef>
              <a:spcAft>
                <a:spcPts val="0"/>
              </a:spcAft>
              <a:buClr>
                <a:schemeClr val="accent1"/>
              </a:buClr>
              <a:buSzPts val="1500"/>
              <a:buNone/>
              <a:defRPr sz="1500" b="1" i="0">
                <a:solidFill>
                  <a:schemeClr val="accent1"/>
                </a:solidFill>
                <a:latin typeface="Arial"/>
                <a:ea typeface="Arial"/>
                <a:cs typeface="Arial"/>
                <a:sym typeface="Arial"/>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 name="Google Shape;70;p15"/>
          <p:cNvSpPr txBox="1"/>
          <p:nvPr/>
        </p:nvSpPr>
        <p:spPr>
          <a:xfrm>
            <a:off x="3087291" y="4812506"/>
            <a:ext cx="2755106"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22 – 26 July · Munich, Germany and virtual</a:t>
            </a:r>
            <a:endParaRPr sz="1100"/>
          </a:p>
        </p:txBody>
      </p:sp>
      <p:sp>
        <p:nvSpPr>
          <p:cNvPr id="71" name="Google Shape;71;p15"/>
          <p:cNvSpPr txBox="1"/>
          <p:nvPr/>
        </p:nvSpPr>
        <p:spPr>
          <a:xfrm>
            <a:off x="5842398" y="4812506"/>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aids2024.org</a:t>
            </a:r>
            <a:endParaRPr sz="1100"/>
          </a:p>
        </p:txBody>
      </p:sp>
      <p:pic>
        <p:nvPicPr>
          <p:cNvPr id="72" name="Google Shape;72;p15"/>
          <p:cNvPicPr preferRelativeResize="0"/>
          <p:nvPr/>
        </p:nvPicPr>
        <p:blipFill rotWithShape="1">
          <a:blip r:embed="rId2">
            <a:alphaModFix/>
          </a:blip>
          <a:srcRect/>
          <a:stretch/>
        </p:blipFill>
        <p:spPr>
          <a:xfrm>
            <a:off x="0" y="1543500"/>
            <a:ext cx="2700000" cy="3600000"/>
          </a:xfrm>
          <a:prstGeom prst="rect">
            <a:avLst/>
          </a:prstGeom>
          <a:noFill/>
          <a:ln>
            <a:noFill/>
          </a:ln>
        </p:spPr>
      </p:pic>
      <p:sp>
        <p:nvSpPr>
          <p:cNvPr id="73" name="Google Shape;73;p15"/>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no pattern)">
  <p:cSld name="Title and Content (no pattern)">
    <p:spTree>
      <p:nvGrpSpPr>
        <p:cNvPr id="1" name="Shape 74"/>
        <p:cNvGrpSpPr/>
        <p:nvPr/>
      </p:nvGrpSpPr>
      <p:grpSpPr>
        <a:xfrm>
          <a:off x="0" y="0"/>
          <a:ext cx="0" cy="0"/>
          <a:chOff x="0" y="0"/>
          <a:chExt cx="0" cy="0"/>
        </a:xfrm>
      </p:grpSpPr>
      <p:sp>
        <p:nvSpPr>
          <p:cNvPr id="75" name="Google Shape;75;p16"/>
          <p:cNvSpPr/>
          <p:nvPr/>
        </p:nvSpPr>
        <p:spPr>
          <a:xfrm>
            <a:off x="0" y="0"/>
            <a:ext cx="9144000" cy="1248967"/>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Verdana"/>
              <a:ea typeface="Verdana"/>
              <a:cs typeface="Verdana"/>
              <a:sym typeface="Verdana"/>
            </a:endParaRPr>
          </a:p>
        </p:txBody>
      </p:sp>
      <p:sp>
        <p:nvSpPr>
          <p:cNvPr id="76" name="Google Shape;76;p16"/>
          <p:cNvSpPr txBox="1">
            <a:spLocks noGrp="1"/>
          </p:cNvSpPr>
          <p:nvPr>
            <p:ph type="body" idx="1" hasCustomPrompt="1"/>
          </p:nvPr>
        </p:nvSpPr>
        <p:spPr>
          <a:xfrm>
            <a:off x="332188" y="1572818"/>
            <a:ext cx="8479631" cy="3077765"/>
          </a:xfrm>
          <a:prstGeom prst="rect">
            <a:avLst/>
          </a:prstGeom>
          <a:noFill/>
          <a:ln>
            <a:noFill/>
          </a:ln>
        </p:spPr>
        <p:txBody>
          <a:bodyPr spcFirstLastPara="1" wrap="square" lIns="0" tIns="0" rIns="0" bIns="0" anchor="t" anchorCtr="0">
            <a:normAutofit/>
          </a:bodyPr>
          <a:lstStyle>
            <a:lvl1pPr marL="514350" lvl="0" indent="-285750" algn="l">
              <a:lnSpc>
                <a:spcPct val="100000"/>
              </a:lnSpc>
              <a:spcBef>
                <a:spcPts val="800"/>
              </a:spcBef>
              <a:spcAft>
                <a:spcPts val="0"/>
              </a:spcAft>
              <a:buClr>
                <a:schemeClr val="dk1"/>
              </a:buClr>
              <a:buSzPts val="1500"/>
              <a:buFont typeface="Courier New" panose="02070309020205020404" pitchFamily="49" charset="0"/>
              <a:buChar char="o"/>
              <a:defRPr sz="1500"/>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r>
              <a:rPr lang="en-US" dirty="0" err="1"/>
              <a:t>Dfndlknfd</a:t>
            </a:r>
            <a:endParaRPr lang="en-US" dirty="0"/>
          </a:p>
          <a:p>
            <a:pPr lvl="1"/>
            <a:endParaRPr lang="en-US" dirty="0"/>
          </a:p>
          <a:p>
            <a:endParaRPr dirty="0"/>
          </a:p>
        </p:txBody>
      </p:sp>
      <p:sp>
        <p:nvSpPr>
          <p:cNvPr id="77" name="Google Shape;77;p16"/>
          <p:cNvSpPr txBox="1"/>
          <p:nvPr/>
        </p:nvSpPr>
        <p:spPr>
          <a:xfrm>
            <a:off x="332185" y="4812506"/>
            <a:ext cx="2755106"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22 – 26 July · Munich, Germany and virtual</a:t>
            </a:r>
            <a:endParaRPr sz="1100"/>
          </a:p>
        </p:txBody>
      </p:sp>
      <p:sp>
        <p:nvSpPr>
          <p:cNvPr id="78" name="Google Shape;78;p16"/>
          <p:cNvSpPr txBox="1">
            <a:spLocks noGrp="1"/>
          </p:cNvSpPr>
          <p:nvPr>
            <p:ph type="title"/>
          </p:nvPr>
        </p:nvSpPr>
        <p:spPr>
          <a:xfrm>
            <a:off x="332185" y="330994"/>
            <a:ext cx="6668938" cy="91797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 name="Google Shape;79;p16"/>
          <p:cNvSpPr txBox="1"/>
          <p:nvPr/>
        </p:nvSpPr>
        <p:spPr>
          <a:xfrm>
            <a:off x="3087292" y="4812506"/>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aids2024.org</a:t>
            </a:r>
            <a:endParaRPr sz="1100"/>
          </a:p>
        </p:txBody>
      </p:sp>
      <p:sp>
        <p:nvSpPr>
          <p:cNvPr id="80" name="Google Shape;80;p16"/>
          <p:cNvSpPr txBox="1"/>
          <p:nvPr/>
        </p:nvSpPr>
        <p:spPr>
          <a:xfrm>
            <a:off x="4734018" y="4812507"/>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800">
              <a:solidFill>
                <a:schemeClr val="dk1"/>
              </a:solidFill>
              <a:latin typeface="Verdana"/>
              <a:ea typeface="Verdana"/>
              <a:cs typeface="Verdana"/>
              <a:sym typeface="Verdana"/>
            </a:endParaRPr>
          </a:p>
        </p:txBody>
      </p:sp>
      <p:pic>
        <p:nvPicPr>
          <p:cNvPr id="81" name="Google Shape;81;p16"/>
          <p:cNvPicPr preferRelativeResize="0"/>
          <p:nvPr/>
        </p:nvPicPr>
        <p:blipFill rotWithShape="1">
          <a:blip r:embed="rId2">
            <a:alphaModFix/>
          </a:blip>
          <a:srcRect/>
          <a:stretch/>
        </p:blipFill>
        <p:spPr>
          <a:xfrm>
            <a:off x="7414981" y="155299"/>
            <a:ext cx="1536248" cy="989178"/>
          </a:xfrm>
          <a:prstGeom prst="rect">
            <a:avLst/>
          </a:prstGeom>
          <a:noFill/>
          <a:ln>
            <a:noFill/>
          </a:ln>
        </p:spPr>
      </p:pic>
      <p:sp>
        <p:nvSpPr>
          <p:cNvPr id="82" name="Google Shape;82;p16"/>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087293" y="330994"/>
            <a:ext cx="5724525" cy="431958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2"/>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 name="Google Shape;85;p17"/>
          <p:cNvSpPr txBox="1"/>
          <p:nvPr/>
        </p:nvSpPr>
        <p:spPr>
          <a:xfrm>
            <a:off x="4734018" y="4812507"/>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800">
              <a:solidFill>
                <a:schemeClr val="dk1"/>
              </a:solidFill>
              <a:latin typeface="Verdana"/>
              <a:ea typeface="Verdana"/>
              <a:cs typeface="Verdana"/>
              <a:sym typeface="Verdana"/>
            </a:endParaRPr>
          </a:p>
        </p:txBody>
      </p:sp>
      <p:sp>
        <p:nvSpPr>
          <p:cNvPr id="86" name="Google Shape;86;p17"/>
          <p:cNvSpPr txBox="1"/>
          <p:nvPr/>
        </p:nvSpPr>
        <p:spPr>
          <a:xfrm>
            <a:off x="3087291" y="4812506"/>
            <a:ext cx="2755106"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22 – 26 July · Munich, Germany and virtual</a:t>
            </a:r>
            <a:endParaRPr sz="1100"/>
          </a:p>
        </p:txBody>
      </p:sp>
      <p:sp>
        <p:nvSpPr>
          <p:cNvPr id="87" name="Google Shape;87;p17"/>
          <p:cNvSpPr txBox="1"/>
          <p:nvPr/>
        </p:nvSpPr>
        <p:spPr>
          <a:xfrm>
            <a:off x="5842398" y="4812506"/>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aids2024.org</a:t>
            </a:r>
            <a:endParaRPr sz="1100"/>
          </a:p>
        </p:txBody>
      </p:sp>
      <p:pic>
        <p:nvPicPr>
          <p:cNvPr id="88" name="Google Shape;88;p17"/>
          <p:cNvPicPr preferRelativeResize="0"/>
          <p:nvPr/>
        </p:nvPicPr>
        <p:blipFill rotWithShape="1">
          <a:blip r:embed="rId2">
            <a:alphaModFix/>
          </a:blip>
          <a:srcRect/>
          <a:stretch/>
        </p:blipFill>
        <p:spPr>
          <a:xfrm>
            <a:off x="0" y="1543500"/>
            <a:ext cx="2700000" cy="3600000"/>
          </a:xfrm>
          <a:prstGeom prst="rect">
            <a:avLst/>
          </a:prstGeom>
          <a:noFill/>
          <a:ln>
            <a:noFill/>
          </a:ln>
        </p:spPr>
      </p:pic>
      <p:sp>
        <p:nvSpPr>
          <p:cNvPr id="89" name="Google Shape;89;p17"/>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0"/>
        <p:cNvGrpSpPr/>
        <p:nvPr/>
      </p:nvGrpSpPr>
      <p:grpSpPr>
        <a:xfrm>
          <a:off x="0" y="0"/>
          <a:ext cx="0" cy="0"/>
          <a:chOff x="0" y="0"/>
          <a:chExt cx="0" cy="0"/>
        </a:xfrm>
      </p:grpSpPr>
      <p:sp>
        <p:nvSpPr>
          <p:cNvPr id="91" name="Google Shape;91;p18"/>
          <p:cNvSpPr/>
          <p:nvPr/>
        </p:nvSpPr>
        <p:spPr>
          <a:xfrm>
            <a:off x="0" y="0"/>
            <a:ext cx="9144000" cy="1248967"/>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Verdana"/>
              <a:ea typeface="Verdana"/>
              <a:cs typeface="Verdana"/>
              <a:sym typeface="Verdana"/>
            </a:endParaRPr>
          </a:p>
        </p:txBody>
      </p:sp>
      <p:sp>
        <p:nvSpPr>
          <p:cNvPr id="92" name="Google Shape;92;p18"/>
          <p:cNvSpPr txBox="1"/>
          <p:nvPr/>
        </p:nvSpPr>
        <p:spPr>
          <a:xfrm>
            <a:off x="332185" y="4812506"/>
            <a:ext cx="2755106"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22 – 26 July · Munich, Germany and virtual</a:t>
            </a:r>
            <a:endParaRPr sz="1100"/>
          </a:p>
        </p:txBody>
      </p:sp>
      <p:sp>
        <p:nvSpPr>
          <p:cNvPr id="93" name="Google Shape;93;p18"/>
          <p:cNvSpPr txBox="1">
            <a:spLocks noGrp="1"/>
          </p:cNvSpPr>
          <p:nvPr>
            <p:ph type="title"/>
          </p:nvPr>
        </p:nvSpPr>
        <p:spPr>
          <a:xfrm>
            <a:off x="332185" y="330994"/>
            <a:ext cx="6668936" cy="91797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18"/>
          <p:cNvSpPr txBox="1"/>
          <p:nvPr/>
        </p:nvSpPr>
        <p:spPr>
          <a:xfrm>
            <a:off x="3087292" y="4812506"/>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aids2024.org</a:t>
            </a:r>
            <a:endParaRPr sz="1100"/>
          </a:p>
        </p:txBody>
      </p:sp>
      <p:sp>
        <p:nvSpPr>
          <p:cNvPr id="95" name="Google Shape;95;p18"/>
          <p:cNvSpPr txBox="1"/>
          <p:nvPr/>
        </p:nvSpPr>
        <p:spPr>
          <a:xfrm>
            <a:off x="4734018" y="4812507"/>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800">
              <a:solidFill>
                <a:schemeClr val="dk1"/>
              </a:solidFill>
              <a:latin typeface="Verdana"/>
              <a:ea typeface="Verdana"/>
              <a:cs typeface="Verdana"/>
              <a:sym typeface="Verdana"/>
            </a:endParaRPr>
          </a:p>
        </p:txBody>
      </p:sp>
      <p:pic>
        <p:nvPicPr>
          <p:cNvPr id="96" name="Google Shape;96;p18"/>
          <p:cNvPicPr preferRelativeResize="0"/>
          <p:nvPr/>
        </p:nvPicPr>
        <p:blipFill rotWithShape="1">
          <a:blip r:embed="rId2">
            <a:alphaModFix/>
          </a:blip>
          <a:srcRect/>
          <a:stretch/>
        </p:blipFill>
        <p:spPr>
          <a:xfrm>
            <a:off x="7414981" y="155299"/>
            <a:ext cx="1536248" cy="989178"/>
          </a:xfrm>
          <a:prstGeom prst="rect">
            <a:avLst/>
          </a:prstGeom>
          <a:noFill/>
          <a:ln>
            <a:noFill/>
          </a:ln>
        </p:spPr>
      </p:pic>
      <p:sp>
        <p:nvSpPr>
          <p:cNvPr id="97" name="Google Shape;97;p18"/>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8"/>
        <p:cNvGrpSpPr/>
        <p:nvPr/>
      </p:nvGrpSpPr>
      <p:grpSpPr>
        <a:xfrm>
          <a:off x="0" y="0"/>
          <a:ext cx="0" cy="0"/>
          <a:chOff x="0" y="0"/>
          <a:chExt cx="0" cy="0"/>
        </a:xfrm>
      </p:grpSpPr>
      <p:sp>
        <p:nvSpPr>
          <p:cNvPr id="99" name="Google Shape;99;p19"/>
          <p:cNvSpPr txBox="1">
            <a:spLocks noGrp="1"/>
          </p:cNvSpPr>
          <p:nvPr>
            <p:ph type="body" idx="1"/>
          </p:nvPr>
        </p:nvSpPr>
        <p:spPr>
          <a:xfrm>
            <a:off x="332185" y="1572817"/>
            <a:ext cx="4077890" cy="3077765"/>
          </a:xfrm>
          <a:prstGeom prst="rect">
            <a:avLst/>
          </a:prstGeom>
          <a:noFill/>
          <a:ln>
            <a:noFill/>
          </a:ln>
        </p:spPr>
        <p:txBody>
          <a:bodyPr spcFirstLastPara="1" wrap="square" lIns="0" tIns="0" rIns="0" bIns="0" anchor="t" anchorCtr="0">
            <a:normAutofit/>
          </a:bodyPr>
          <a:lstStyle>
            <a:lvl1pPr marL="228600" lvl="0" indent="0" algn="l">
              <a:lnSpc>
                <a:spcPct val="100000"/>
              </a:lnSpc>
              <a:spcBef>
                <a:spcPts val="800"/>
              </a:spcBef>
              <a:spcAft>
                <a:spcPts val="0"/>
              </a:spcAft>
              <a:buClr>
                <a:schemeClr val="dk1"/>
              </a:buClr>
              <a:buSzPts val="1500"/>
              <a:buFont typeface="Arial" panose="020B0604020202020204" pitchFamily="34" charset="0"/>
              <a:buNone/>
              <a:defRPr sz="1500"/>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lang="en-US" dirty="0"/>
          </a:p>
          <a:p>
            <a:endParaRPr dirty="0"/>
          </a:p>
        </p:txBody>
      </p:sp>
      <p:sp>
        <p:nvSpPr>
          <p:cNvPr id="100" name="Google Shape;100;p19"/>
          <p:cNvSpPr txBox="1">
            <a:spLocks noGrp="1"/>
          </p:cNvSpPr>
          <p:nvPr>
            <p:ph type="body" idx="2" hasCustomPrompt="1"/>
          </p:nvPr>
        </p:nvSpPr>
        <p:spPr>
          <a:xfrm>
            <a:off x="4733927" y="1572818"/>
            <a:ext cx="4077891" cy="3077765"/>
          </a:xfrm>
          <a:prstGeom prst="rect">
            <a:avLst/>
          </a:prstGeom>
          <a:noFill/>
          <a:ln>
            <a:noFill/>
          </a:ln>
        </p:spPr>
        <p:txBody>
          <a:bodyPr spcFirstLastPara="1" wrap="square" lIns="0" tIns="0" rIns="0" bIns="0" anchor="t" anchorCtr="0">
            <a:normAutofit/>
          </a:bodyPr>
          <a:lstStyle>
            <a:lvl1pPr marL="514350" lvl="0" indent="-285750" algn="l">
              <a:lnSpc>
                <a:spcPct val="100000"/>
              </a:lnSpc>
              <a:spcBef>
                <a:spcPts val="800"/>
              </a:spcBef>
              <a:spcAft>
                <a:spcPts val="0"/>
              </a:spcAft>
              <a:buClr>
                <a:schemeClr val="dk1"/>
              </a:buClr>
              <a:buSzPts val="1500"/>
              <a:buFont typeface="Arial" panose="020B0604020202020204" pitchFamily="34" charset="0"/>
              <a:buChar char="•"/>
              <a:defRPr sz="1500"/>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r>
              <a:rPr lang="en-US" dirty="0" err="1"/>
              <a:t>Dnvdklfnd</a:t>
            </a:r>
            <a:endParaRPr lang="en-US" dirty="0"/>
          </a:p>
          <a:p>
            <a:pPr lvl="1"/>
            <a:endParaRPr dirty="0"/>
          </a:p>
        </p:txBody>
      </p:sp>
      <p:sp>
        <p:nvSpPr>
          <p:cNvPr id="101" name="Google Shape;101;p19"/>
          <p:cNvSpPr txBox="1"/>
          <p:nvPr/>
        </p:nvSpPr>
        <p:spPr>
          <a:xfrm>
            <a:off x="332185" y="4812506"/>
            <a:ext cx="2755106"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22 – 26 July · Munich, Germany and virtual</a:t>
            </a:r>
            <a:endParaRPr sz="1100"/>
          </a:p>
        </p:txBody>
      </p:sp>
      <p:sp>
        <p:nvSpPr>
          <p:cNvPr id="102" name="Google Shape;102;p19"/>
          <p:cNvSpPr txBox="1">
            <a:spLocks noGrp="1"/>
          </p:cNvSpPr>
          <p:nvPr>
            <p:ph type="title"/>
          </p:nvPr>
        </p:nvSpPr>
        <p:spPr>
          <a:xfrm>
            <a:off x="3087293" y="330994"/>
            <a:ext cx="5724525" cy="91797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 name="Google Shape;103;p19"/>
          <p:cNvSpPr txBox="1"/>
          <p:nvPr/>
        </p:nvSpPr>
        <p:spPr>
          <a:xfrm>
            <a:off x="3087292" y="4812506"/>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aids2024.org</a:t>
            </a:r>
            <a:endParaRPr sz="1100"/>
          </a:p>
        </p:txBody>
      </p:sp>
      <p:sp>
        <p:nvSpPr>
          <p:cNvPr id="104" name="Google Shape;104;p19"/>
          <p:cNvSpPr txBox="1"/>
          <p:nvPr/>
        </p:nvSpPr>
        <p:spPr>
          <a:xfrm>
            <a:off x="4734018" y="4812507"/>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800">
              <a:solidFill>
                <a:schemeClr val="dk1"/>
              </a:solidFill>
              <a:latin typeface="Verdana"/>
              <a:ea typeface="Verdana"/>
              <a:cs typeface="Verdana"/>
              <a:sym typeface="Verdana"/>
            </a:endParaRPr>
          </a:p>
        </p:txBody>
      </p:sp>
      <p:sp>
        <p:nvSpPr>
          <p:cNvPr id="105" name="Google Shape;105;p19"/>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Text">
  <p:cSld name="Content with Text">
    <p:spTree>
      <p:nvGrpSpPr>
        <p:cNvPr id="1" name="Shape 106"/>
        <p:cNvGrpSpPr/>
        <p:nvPr/>
      </p:nvGrpSpPr>
      <p:grpSpPr>
        <a:xfrm>
          <a:off x="0" y="0"/>
          <a:ext cx="0" cy="0"/>
          <a:chOff x="0" y="0"/>
          <a:chExt cx="0" cy="0"/>
        </a:xfrm>
      </p:grpSpPr>
      <p:sp>
        <p:nvSpPr>
          <p:cNvPr id="107" name="Google Shape;107;p20"/>
          <p:cNvSpPr txBox="1">
            <a:spLocks noGrp="1"/>
          </p:cNvSpPr>
          <p:nvPr>
            <p:ph type="body" idx="1"/>
          </p:nvPr>
        </p:nvSpPr>
        <p:spPr>
          <a:xfrm>
            <a:off x="332186" y="2442575"/>
            <a:ext cx="4077891" cy="2208006"/>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800"/>
              </a:spcBef>
              <a:spcAft>
                <a:spcPts val="0"/>
              </a:spcAft>
              <a:buClr>
                <a:schemeClr val="dk1"/>
              </a:buClr>
              <a:buSzPts val="1500"/>
              <a:buNone/>
              <a:defRPr sz="1500"/>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108" name="Google Shape;108;p20"/>
          <p:cNvSpPr txBox="1">
            <a:spLocks noGrp="1"/>
          </p:cNvSpPr>
          <p:nvPr>
            <p:ph type="body" idx="2"/>
          </p:nvPr>
        </p:nvSpPr>
        <p:spPr>
          <a:xfrm>
            <a:off x="4733927" y="330994"/>
            <a:ext cx="4077891" cy="431958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800"/>
              </a:spcBef>
              <a:spcAft>
                <a:spcPts val="0"/>
              </a:spcAft>
              <a:buClr>
                <a:schemeClr val="dk1"/>
              </a:buClr>
              <a:buSzPts val="1500"/>
              <a:buNone/>
              <a:defRPr sz="1500"/>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20"/>
          <p:cNvSpPr txBox="1">
            <a:spLocks noGrp="1"/>
          </p:cNvSpPr>
          <p:nvPr>
            <p:ph type="title"/>
          </p:nvPr>
        </p:nvSpPr>
        <p:spPr>
          <a:xfrm>
            <a:off x="332185" y="1248971"/>
            <a:ext cx="4077890" cy="107148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0" name="Google Shape;110;p20"/>
          <p:cNvSpPr txBox="1"/>
          <p:nvPr/>
        </p:nvSpPr>
        <p:spPr>
          <a:xfrm>
            <a:off x="332185" y="4812506"/>
            <a:ext cx="2755106"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22 – 26 July · Munich, Germany and virtual</a:t>
            </a:r>
            <a:endParaRPr sz="1100"/>
          </a:p>
        </p:txBody>
      </p:sp>
      <p:sp>
        <p:nvSpPr>
          <p:cNvPr id="111" name="Google Shape;111;p20"/>
          <p:cNvSpPr txBox="1"/>
          <p:nvPr/>
        </p:nvSpPr>
        <p:spPr>
          <a:xfrm>
            <a:off x="3087292" y="4812506"/>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aids2024.org</a:t>
            </a:r>
            <a:endParaRPr sz="1100"/>
          </a:p>
        </p:txBody>
      </p:sp>
      <p:sp>
        <p:nvSpPr>
          <p:cNvPr id="112" name="Google Shape;112;p20"/>
          <p:cNvSpPr txBox="1"/>
          <p:nvPr/>
        </p:nvSpPr>
        <p:spPr>
          <a:xfrm>
            <a:off x="4734018" y="4812507"/>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800">
              <a:solidFill>
                <a:schemeClr val="dk1"/>
              </a:solidFill>
              <a:latin typeface="Verdana"/>
              <a:ea typeface="Verdana"/>
              <a:cs typeface="Verdana"/>
              <a:sym typeface="Verdana"/>
            </a:endParaRPr>
          </a:p>
        </p:txBody>
      </p:sp>
      <p:sp>
        <p:nvSpPr>
          <p:cNvPr id="113" name="Google Shape;113;p20"/>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Text 2">
  <p:cSld name="Content with Text 2">
    <p:spTree>
      <p:nvGrpSpPr>
        <p:cNvPr id="1" name="Shape 114"/>
        <p:cNvGrpSpPr/>
        <p:nvPr/>
      </p:nvGrpSpPr>
      <p:grpSpPr>
        <a:xfrm>
          <a:off x="0" y="0"/>
          <a:ext cx="0" cy="0"/>
          <a:chOff x="0" y="0"/>
          <a:chExt cx="0" cy="0"/>
        </a:xfrm>
      </p:grpSpPr>
      <p:sp>
        <p:nvSpPr>
          <p:cNvPr id="115" name="Google Shape;115;p21"/>
          <p:cNvSpPr txBox="1">
            <a:spLocks noGrp="1"/>
          </p:cNvSpPr>
          <p:nvPr>
            <p:ph type="body" idx="1" hasCustomPrompt="1"/>
          </p:nvPr>
        </p:nvSpPr>
        <p:spPr>
          <a:xfrm>
            <a:off x="3087291" y="1572817"/>
            <a:ext cx="5724527" cy="3077769"/>
          </a:xfrm>
          <a:prstGeom prst="rect">
            <a:avLst/>
          </a:prstGeom>
          <a:noFill/>
          <a:ln>
            <a:noFill/>
          </a:ln>
        </p:spPr>
        <p:txBody>
          <a:bodyPr spcFirstLastPara="1" wrap="square" lIns="0" tIns="0" rIns="0" bIns="0" anchor="t" anchorCtr="0">
            <a:normAutofit/>
          </a:bodyPr>
          <a:lstStyle>
            <a:lvl1pPr marL="514350" lvl="0" indent="-285750" algn="l">
              <a:lnSpc>
                <a:spcPct val="100000"/>
              </a:lnSpc>
              <a:spcBef>
                <a:spcPts val="800"/>
              </a:spcBef>
              <a:spcAft>
                <a:spcPts val="0"/>
              </a:spcAft>
              <a:buClr>
                <a:schemeClr val="dk1"/>
              </a:buClr>
              <a:buSzPts val="1500"/>
              <a:buFont typeface="Arial" panose="020B0604020202020204" pitchFamily="34" charset="0"/>
              <a:buChar char="•"/>
              <a:defRPr sz="1500"/>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r>
              <a:rPr lang="en-US" dirty="0" err="1"/>
              <a:t>Bwudbwibd</a:t>
            </a:r>
            <a:endParaRPr lang="en-US" dirty="0"/>
          </a:p>
          <a:p>
            <a:pPr lvl="1"/>
            <a:endParaRPr dirty="0"/>
          </a:p>
        </p:txBody>
      </p:sp>
      <p:sp>
        <p:nvSpPr>
          <p:cNvPr id="116" name="Google Shape;116;p21"/>
          <p:cNvSpPr txBox="1"/>
          <p:nvPr/>
        </p:nvSpPr>
        <p:spPr>
          <a:xfrm>
            <a:off x="332185" y="4812506"/>
            <a:ext cx="2755106"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22 – 26 July · Munich, Germany and virtual</a:t>
            </a:r>
            <a:endParaRPr sz="1100"/>
          </a:p>
        </p:txBody>
      </p:sp>
      <p:sp>
        <p:nvSpPr>
          <p:cNvPr id="117" name="Google Shape;117;p21"/>
          <p:cNvSpPr txBox="1">
            <a:spLocks noGrp="1"/>
          </p:cNvSpPr>
          <p:nvPr>
            <p:ph type="title"/>
          </p:nvPr>
        </p:nvSpPr>
        <p:spPr>
          <a:xfrm>
            <a:off x="3087293" y="330994"/>
            <a:ext cx="5724525" cy="91797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8" name="Google Shape;118;p21"/>
          <p:cNvSpPr txBox="1"/>
          <p:nvPr/>
        </p:nvSpPr>
        <p:spPr>
          <a:xfrm>
            <a:off x="3087292" y="4812506"/>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aids2024.org</a:t>
            </a:r>
            <a:endParaRPr sz="1100"/>
          </a:p>
        </p:txBody>
      </p:sp>
      <p:sp>
        <p:nvSpPr>
          <p:cNvPr id="119" name="Google Shape;119;p21"/>
          <p:cNvSpPr txBox="1"/>
          <p:nvPr/>
        </p:nvSpPr>
        <p:spPr>
          <a:xfrm>
            <a:off x="4734018" y="4812507"/>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800">
              <a:solidFill>
                <a:schemeClr val="dk1"/>
              </a:solidFill>
              <a:latin typeface="Verdana"/>
              <a:ea typeface="Verdana"/>
              <a:cs typeface="Verdana"/>
              <a:sym typeface="Verdana"/>
            </a:endParaRPr>
          </a:p>
        </p:txBody>
      </p:sp>
      <p:sp>
        <p:nvSpPr>
          <p:cNvPr id="120" name="Google Shape;120;p21"/>
          <p:cNvSpPr txBox="1">
            <a:spLocks noGrp="1"/>
          </p:cNvSpPr>
          <p:nvPr>
            <p:ph type="body" idx="2"/>
          </p:nvPr>
        </p:nvSpPr>
        <p:spPr>
          <a:xfrm>
            <a:off x="332185" y="1572816"/>
            <a:ext cx="2526599" cy="307776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800"/>
              </a:spcBef>
              <a:spcAft>
                <a:spcPts val="0"/>
              </a:spcAft>
              <a:buClr>
                <a:schemeClr val="dk1"/>
              </a:buClr>
              <a:buSzPts val="1400"/>
              <a:buNone/>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121" name="Google Shape;121;p21"/>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416">
          <p15:clr>
            <a:srgbClr val="FBAE40"/>
          </p15:clr>
        </p15:guide>
        <p15:guide id="2" orient="horz" pos="12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Text 3">
  <p:cSld name="Content with Text 3">
    <p:spTree>
      <p:nvGrpSpPr>
        <p:cNvPr id="1" name="Shape 122"/>
        <p:cNvGrpSpPr/>
        <p:nvPr/>
      </p:nvGrpSpPr>
      <p:grpSpPr>
        <a:xfrm>
          <a:off x="0" y="0"/>
          <a:ext cx="0" cy="0"/>
          <a:chOff x="0" y="0"/>
          <a:chExt cx="0" cy="0"/>
        </a:xfrm>
      </p:grpSpPr>
      <p:sp>
        <p:nvSpPr>
          <p:cNvPr id="123" name="Google Shape;123;p22"/>
          <p:cNvSpPr txBox="1">
            <a:spLocks noGrp="1"/>
          </p:cNvSpPr>
          <p:nvPr>
            <p:ph type="body" idx="1"/>
          </p:nvPr>
        </p:nvSpPr>
        <p:spPr>
          <a:xfrm>
            <a:off x="4733925" y="1572817"/>
            <a:ext cx="4077893" cy="307776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800"/>
              </a:spcBef>
              <a:spcAft>
                <a:spcPts val="0"/>
              </a:spcAft>
              <a:buClr>
                <a:schemeClr val="dk1"/>
              </a:buClr>
              <a:buSzPts val="1500"/>
              <a:buNone/>
              <a:defRPr sz="1500"/>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4" name="Google Shape;124;p22"/>
          <p:cNvSpPr txBox="1"/>
          <p:nvPr/>
        </p:nvSpPr>
        <p:spPr>
          <a:xfrm>
            <a:off x="332185" y="4812506"/>
            <a:ext cx="2755106"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22 – 26 July · Munich, Germany and virtual</a:t>
            </a:r>
            <a:endParaRPr sz="1100"/>
          </a:p>
        </p:txBody>
      </p:sp>
      <p:sp>
        <p:nvSpPr>
          <p:cNvPr id="125" name="Google Shape;125;p22"/>
          <p:cNvSpPr txBox="1">
            <a:spLocks noGrp="1"/>
          </p:cNvSpPr>
          <p:nvPr>
            <p:ph type="title"/>
          </p:nvPr>
        </p:nvSpPr>
        <p:spPr>
          <a:xfrm>
            <a:off x="3087293" y="330994"/>
            <a:ext cx="5724525" cy="91797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6" name="Google Shape;126;p22"/>
          <p:cNvSpPr txBox="1"/>
          <p:nvPr/>
        </p:nvSpPr>
        <p:spPr>
          <a:xfrm>
            <a:off x="3087292" y="4812506"/>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aids2024.org</a:t>
            </a:r>
            <a:endParaRPr sz="1100"/>
          </a:p>
        </p:txBody>
      </p:sp>
      <p:sp>
        <p:nvSpPr>
          <p:cNvPr id="127" name="Google Shape;127;p22"/>
          <p:cNvSpPr txBox="1"/>
          <p:nvPr/>
        </p:nvSpPr>
        <p:spPr>
          <a:xfrm>
            <a:off x="4734018" y="4812507"/>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800">
              <a:solidFill>
                <a:schemeClr val="dk1"/>
              </a:solidFill>
              <a:latin typeface="Verdana"/>
              <a:ea typeface="Verdana"/>
              <a:cs typeface="Verdana"/>
              <a:sym typeface="Verdana"/>
            </a:endParaRPr>
          </a:p>
        </p:txBody>
      </p:sp>
      <p:sp>
        <p:nvSpPr>
          <p:cNvPr id="128" name="Google Shape;128;p22"/>
          <p:cNvSpPr txBox="1">
            <a:spLocks noGrp="1"/>
          </p:cNvSpPr>
          <p:nvPr>
            <p:ph type="body" idx="2" hasCustomPrompt="1"/>
          </p:nvPr>
        </p:nvSpPr>
        <p:spPr>
          <a:xfrm>
            <a:off x="332185" y="1572816"/>
            <a:ext cx="4077890" cy="3077765"/>
          </a:xfrm>
          <a:prstGeom prst="rect">
            <a:avLst/>
          </a:prstGeom>
          <a:noFill/>
          <a:ln>
            <a:noFill/>
          </a:ln>
        </p:spPr>
        <p:txBody>
          <a:bodyPr spcFirstLastPara="1" wrap="square" lIns="0" tIns="0" rIns="0" bIns="0" anchor="t" anchorCtr="0">
            <a:normAutofit/>
          </a:bodyPr>
          <a:lstStyle>
            <a:lvl1pPr marL="514350" lvl="0" indent="-285750" algn="l">
              <a:lnSpc>
                <a:spcPct val="100000"/>
              </a:lnSpc>
              <a:spcBef>
                <a:spcPts val="800"/>
              </a:spcBef>
              <a:spcAft>
                <a:spcPts val="0"/>
              </a:spcAft>
              <a:buClr>
                <a:schemeClr val="dk1"/>
              </a:buClr>
              <a:buSzPts val="1400"/>
              <a:buFont typeface="Arial" panose="020B0604020202020204" pitchFamily="34" charset="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r>
              <a:rPr lang="en-US" dirty="0" err="1"/>
              <a:t>Eknfefn</a:t>
            </a:r>
            <a:endParaRPr lang="en-US" dirty="0"/>
          </a:p>
          <a:p>
            <a:pPr lvl="2"/>
            <a:endParaRPr dirty="0"/>
          </a:p>
        </p:txBody>
      </p:sp>
      <p:sp>
        <p:nvSpPr>
          <p:cNvPr id="129" name="Google Shape;129;p22"/>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416">
          <p15:clr>
            <a:srgbClr val="FBAE40"/>
          </p15:clr>
        </p15:guide>
        <p15:guide id="2" orient="horz" pos="12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Text 4">
  <p:cSld name="Content with Text 4">
    <p:spTree>
      <p:nvGrpSpPr>
        <p:cNvPr id="1" name="Shape 130"/>
        <p:cNvGrpSpPr/>
        <p:nvPr/>
      </p:nvGrpSpPr>
      <p:grpSpPr>
        <a:xfrm>
          <a:off x="0" y="0"/>
          <a:ext cx="0" cy="0"/>
          <a:chOff x="0" y="0"/>
          <a:chExt cx="0" cy="0"/>
        </a:xfrm>
      </p:grpSpPr>
      <p:sp>
        <p:nvSpPr>
          <p:cNvPr id="131" name="Google Shape;131;p23"/>
          <p:cNvSpPr txBox="1">
            <a:spLocks noGrp="1"/>
          </p:cNvSpPr>
          <p:nvPr>
            <p:ph type="body" idx="1"/>
          </p:nvPr>
        </p:nvSpPr>
        <p:spPr>
          <a:xfrm>
            <a:off x="6056710" y="1572817"/>
            <a:ext cx="2755109" cy="307776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800"/>
              </a:spcBef>
              <a:spcAft>
                <a:spcPts val="0"/>
              </a:spcAft>
              <a:buClr>
                <a:schemeClr val="dk1"/>
              </a:buClr>
              <a:buSzPts val="1500"/>
              <a:buNone/>
              <a:defRPr sz="1500"/>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23"/>
          <p:cNvSpPr txBox="1"/>
          <p:nvPr/>
        </p:nvSpPr>
        <p:spPr>
          <a:xfrm>
            <a:off x="332185" y="4812506"/>
            <a:ext cx="2755106"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22 – 26 July · Munich, Germany and virtual</a:t>
            </a:r>
            <a:endParaRPr sz="1100"/>
          </a:p>
        </p:txBody>
      </p:sp>
      <p:sp>
        <p:nvSpPr>
          <p:cNvPr id="133" name="Google Shape;133;p23"/>
          <p:cNvSpPr txBox="1">
            <a:spLocks noGrp="1"/>
          </p:cNvSpPr>
          <p:nvPr>
            <p:ph type="title"/>
          </p:nvPr>
        </p:nvSpPr>
        <p:spPr>
          <a:xfrm>
            <a:off x="3087293" y="330994"/>
            <a:ext cx="5724525" cy="91797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4" name="Google Shape;134;p23"/>
          <p:cNvSpPr txBox="1"/>
          <p:nvPr/>
        </p:nvSpPr>
        <p:spPr>
          <a:xfrm>
            <a:off x="3087292" y="4812506"/>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aids2024.org</a:t>
            </a:r>
            <a:endParaRPr sz="1100"/>
          </a:p>
        </p:txBody>
      </p:sp>
      <p:sp>
        <p:nvSpPr>
          <p:cNvPr id="135" name="Google Shape;135;p23"/>
          <p:cNvSpPr txBox="1"/>
          <p:nvPr/>
        </p:nvSpPr>
        <p:spPr>
          <a:xfrm>
            <a:off x="4734018" y="4812507"/>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800">
              <a:solidFill>
                <a:schemeClr val="dk1"/>
              </a:solidFill>
              <a:latin typeface="Verdana"/>
              <a:ea typeface="Verdana"/>
              <a:cs typeface="Verdana"/>
              <a:sym typeface="Verdana"/>
            </a:endParaRPr>
          </a:p>
        </p:txBody>
      </p:sp>
      <p:sp>
        <p:nvSpPr>
          <p:cNvPr id="136" name="Google Shape;136;p23"/>
          <p:cNvSpPr txBox="1">
            <a:spLocks noGrp="1"/>
          </p:cNvSpPr>
          <p:nvPr>
            <p:ph type="body" idx="2" hasCustomPrompt="1"/>
          </p:nvPr>
        </p:nvSpPr>
        <p:spPr>
          <a:xfrm>
            <a:off x="332185" y="1572816"/>
            <a:ext cx="5400675" cy="3077765"/>
          </a:xfrm>
          <a:prstGeom prst="rect">
            <a:avLst/>
          </a:prstGeom>
          <a:noFill/>
          <a:ln>
            <a:noFill/>
          </a:ln>
        </p:spPr>
        <p:txBody>
          <a:bodyPr spcFirstLastPara="1" wrap="square" lIns="0" tIns="0" rIns="0" bIns="0" anchor="t" anchorCtr="0">
            <a:normAutofit/>
          </a:bodyPr>
          <a:lstStyle>
            <a:lvl1pPr marL="514350" lvl="0" indent="-285750" algn="l">
              <a:lnSpc>
                <a:spcPct val="100000"/>
              </a:lnSpc>
              <a:spcBef>
                <a:spcPts val="800"/>
              </a:spcBef>
              <a:spcAft>
                <a:spcPts val="0"/>
              </a:spcAft>
              <a:buClr>
                <a:schemeClr val="dk1"/>
              </a:buClr>
              <a:buSzPts val="1400"/>
              <a:buFont typeface="Arial" panose="020B0604020202020204" pitchFamily="34" charset="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r>
              <a:rPr lang="en-US" dirty="0" err="1"/>
              <a:t>Wenwlekn</a:t>
            </a:r>
            <a:endParaRPr lang="en-US" dirty="0"/>
          </a:p>
          <a:p>
            <a:pPr lvl="1"/>
            <a:endParaRPr dirty="0"/>
          </a:p>
        </p:txBody>
      </p:sp>
      <p:sp>
        <p:nvSpPr>
          <p:cNvPr id="137" name="Google Shape;137;p23"/>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416">
          <p15:clr>
            <a:srgbClr val="FBAE40"/>
          </p15:clr>
        </p15:guide>
        <p15:guide id="2" orient="horz" pos="12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with Caption 2">
  <p:cSld name="Image with Caption 2">
    <p:spTree>
      <p:nvGrpSpPr>
        <p:cNvPr id="1" name="Shape 138"/>
        <p:cNvGrpSpPr/>
        <p:nvPr/>
      </p:nvGrpSpPr>
      <p:grpSpPr>
        <a:xfrm>
          <a:off x="0" y="0"/>
          <a:ext cx="0" cy="0"/>
          <a:chOff x="0" y="0"/>
          <a:chExt cx="0" cy="0"/>
        </a:xfrm>
      </p:grpSpPr>
      <p:sp>
        <p:nvSpPr>
          <p:cNvPr id="139" name="Google Shape;139;p24"/>
          <p:cNvSpPr txBox="1">
            <a:spLocks noGrp="1"/>
          </p:cNvSpPr>
          <p:nvPr>
            <p:ph type="body" idx="1"/>
          </p:nvPr>
        </p:nvSpPr>
        <p:spPr>
          <a:xfrm>
            <a:off x="332186" y="2442575"/>
            <a:ext cx="4077891" cy="2208006"/>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800"/>
              </a:spcBef>
              <a:spcAft>
                <a:spcPts val="0"/>
              </a:spcAft>
              <a:buClr>
                <a:schemeClr val="dk1"/>
              </a:buClr>
              <a:buSzPts val="1500"/>
              <a:buNone/>
              <a:defRPr sz="1500"/>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24"/>
          <p:cNvSpPr txBox="1">
            <a:spLocks noGrp="1"/>
          </p:cNvSpPr>
          <p:nvPr>
            <p:ph type="title"/>
          </p:nvPr>
        </p:nvSpPr>
        <p:spPr>
          <a:xfrm>
            <a:off x="332185" y="1248971"/>
            <a:ext cx="4077890" cy="107148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1" name="Google Shape;141;p24"/>
          <p:cNvSpPr txBox="1"/>
          <p:nvPr/>
        </p:nvSpPr>
        <p:spPr>
          <a:xfrm>
            <a:off x="332185" y="4812506"/>
            <a:ext cx="2755106"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22 – 26 July · Munich, Germany and virtual</a:t>
            </a:r>
            <a:endParaRPr sz="1100"/>
          </a:p>
        </p:txBody>
      </p:sp>
      <p:sp>
        <p:nvSpPr>
          <p:cNvPr id="142" name="Google Shape;142;p24"/>
          <p:cNvSpPr txBox="1"/>
          <p:nvPr/>
        </p:nvSpPr>
        <p:spPr>
          <a:xfrm>
            <a:off x="3087292" y="4812506"/>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aids2024.org</a:t>
            </a:r>
            <a:endParaRPr sz="1100"/>
          </a:p>
        </p:txBody>
      </p:sp>
      <p:sp>
        <p:nvSpPr>
          <p:cNvPr id="143" name="Google Shape;143;p24"/>
          <p:cNvSpPr txBox="1"/>
          <p:nvPr/>
        </p:nvSpPr>
        <p:spPr>
          <a:xfrm>
            <a:off x="4734018" y="4812507"/>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800">
              <a:solidFill>
                <a:schemeClr val="dk1"/>
              </a:solidFill>
              <a:latin typeface="Verdana"/>
              <a:ea typeface="Verdana"/>
              <a:cs typeface="Verdana"/>
              <a:sym typeface="Verdana"/>
            </a:endParaRPr>
          </a:p>
        </p:txBody>
      </p:sp>
      <p:pic>
        <p:nvPicPr>
          <p:cNvPr id="144" name="Google Shape;144;p24"/>
          <p:cNvPicPr preferRelativeResize="0"/>
          <p:nvPr/>
        </p:nvPicPr>
        <p:blipFill rotWithShape="1">
          <a:blip r:embed="rId2">
            <a:alphaModFix/>
          </a:blip>
          <a:srcRect/>
          <a:stretch/>
        </p:blipFill>
        <p:spPr>
          <a:xfrm rot="10800000">
            <a:off x="5715000" y="0"/>
            <a:ext cx="3429000" cy="5143500"/>
          </a:xfrm>
          <a:prstGeom prst="rect">
            <a:avLst/>
          </a:prstGeom>
          <a:noFill/>
          <a:ln>
            <a:noFill/>
          </a:ln>
        </p:spPr>
      </p:pic>
      <p:sp>
        <p:nvSpPr>
          <p:cNvPr id="145" name="Google Shape;145;p24"/>
          <p:cNvSpPr>
            <a:spLocks noGrp="1"/>
          </p:cNvSpPr>
          <p:nvPr>
            <p:ph type="pic" idx="2"/>
          </p:nvPr>
        </p:nvSpPr>
        <p:spPr>
          <a:xfrm>
            <a:off x="4733100" y="853200"/>
            <a:ext cx="3550500" cy="3434400"/>
          </a:xfrm>
          <a:prstGeom prst="rect">
            <a:avLst/>
          </a:prstGeom>
          <a:solidFill>
            <a:schemeClr val="accent2"/>
          </a:solidFill>
          <a:ln>
            <a:noFill/>
          </a:ln>
        </p:spPr>
      </p:sp>
      <p:sp>
        <p:nvSpPr>
          <p:cNvPr id="146" name="Google Shape;146;p24"/>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and Content - Pattern 2">
  <p:cSld name="Image and Content - Pattern 2">
    <p:spTree>
      <p:nvGrpSpPr>
        <p:cNvPr id="1" name="Shape 147"/>
        <p:cNvGrpSpPr/>
        <p:nvPr/>
      </p:nvGrpSpPr>
      <p:grpSpPr>
        <a:xfrm>
          <a:off x="0" y="0"/>
          <a:ext cx="0" cy="0"/>
          <a:chOff x="0" y="0"/>
          <a:chExt cx="0" cy="0"/>
        </a:xfrm>
      </p:grpSpPr>
      <p:sp>
        <p:nvSpPr>
          <p:cNvPr id="148" name="Google Shape;148;p25"/>
          <p:cNvSpPr txBox="1">
            <a:spLocks noGrp="1"/>
          </p:cNvSpPr>
          <p:nvPr>
            <p:ph type="body" idx="1"/>
          </p:nvPr>
        </p:nvSpPr>
        <p:spPr>
          <a:xfrm>
            <a:off x="4733927" y="1572818"/>
            <a:ext cx="4077891" cy="307776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800"/>
              </a:spcBef>
              <a:spcAft>
                <a:spcPts val="0"/>
              </a:spcAft>
              <a:buClr>
                <a:schemeClr val="dk1"/>
              </a:buClr>
              <a:buSzPts val="1500"/>
              <a:buNone/>
              <a:defRPr sz="1500"/>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9" name="Google Shape;149;p25"/>
          <p:cNvSpPr txBox="1">
            <a:spLocks noGrp="1"/>
          </p:cNvSpPr>
          <p:nvPr>
            <p:ph type="title"/>
          </p:nvPr>
        </p:nvSpPr>
        <p:spPr>
          <a:xfrm>
            <a:off x="3087293" y="330994"/>
            <a:ext cx="5724525" cy="91797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25"/>
          <p:cNvSpPr txBox="1"/>
          <p:nvPr/>
        </p:nvSpPr>
        <p:spPr>
          <a:xfrm>
            <a:off x="3087291" y="4812506"/>
            <a:ext cx="2755106"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22 – 26 July · Munich, Germany and virtual</a:t>
            </a:r>
            <a:endParaRPr sz="1100"/>
          </a:p>
        </p:txBody>
      </p:sp>
      <p:sp>
        <p:nvSpPr>
          <p:cNvPr id="151" name="Google Shape;151;p25"/>
          <p:cNvSpPr txBox="1"/>
          <p:nvPr/>
        </p:nvSpPr>
        <p:spPr>
          <a:xfrm>
            <a:off x="5842398" y="4812506"/>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aids2024.org</a:t>
            </a:r>
            <a:endParaRPr sz="1100"/>
          </a:p>
        </p:txBody>
      </p:sp>
      <p:pic>
        <p:nvPicPr>
          <p:cNvPr id="152" name="Google Shape;152;p25"/>
          <p:cNvPicPr preferRelativeResize="0"/>
          <p:nvPr/>
        </p:nvPicPr>
        <p:blipFill rotWithShape="1">
          <a:blip r:embed="rId2">
            <a:alphaModFix/>
          </a:blip>
          <a:srcRect/>
          <a:stretch/>
        </p:blipFill>
        <p:spPr>
          <a:xfrm rot="10800000">
            <a:off x="0" y="1572817"/>
            <a:ext cx="2678012" cy="3570682"/>
          </a:xfrm>
          <a:prstGeom prst="rect">
            <a:avLst/>
          </a:prstGeom>
          <a:noFill/>
          <a:ln>
            <a:noFill/>
          </a:ln>
        </p:spPr>
      </p:pic>
      <p:sp>
        <p:nvSpPr>
          <p:cNvPr id="153" name="Google Shape;153;p25"/>
          <p:cNvSpPr>
            <a:spLocks noGrp="1"/>
          </p:cNvSpPr>
          <p:nvPr>
            <p:ph type="pic" idx="2"/>
          </p:nvPr>
        </p:nvSpPr>
        <p:spPr>
          <a:xfrm>
            <a:off x="891539" y="1574100"/>
            <a:ext cx="3518100" cy="2678400"/>
          </a:xfrm>
          <a:prstGeom prst="rect">
            <a:avLst/>
          </a:prstGeom>
          <a:solidFill>
            <a:schemeClr val="accent2"/>
          </a:solidFill>
          <a:ln>
            <a:noFill/>
          </a:ln>
        </p:spPr>
      </p:sp>
      <p:sp>
        <p:nvSpPr>
          <p:cNvPr id="154" name="Google Shape;154;p25"/>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and Content">
  <p:cSld name="Image and Content">
    <p:spTree>
      <p:nvGrpSpPr>
        <p:cNvPr id="1" name="Shape 155"/>
        <p:cNvGrpSpPr/>
        <p:nvPr/>
      </p:nvGrpSpPr>
      <p:grpSpPr>
        <a:xfrm>
          <a:off x="0" y="0"/>
          <a:ext cx="0" cy="0"/>
          <a:chOff x="0" y="0"/>
          <a:chExt cx="0" cy="0"/>
        </a:xfrm>
      </p:grpSpPr>
      <p:sp>
        <p:nvSpPr>
          <p:cNvPr id="156" name="Google Shape;156;p26"/>
          <p:cNvSpPr txBox="1">
            <a:spLocks noGrp="1"/>
          </p:cNvSpPr>
          <p:nvPr>
            <p:ph type="body" idx="1"/>
          </p:nvPr>
        </p:nvSpPr>
        <p:spPr>
          <a:xfrm>
            <a:off x="332185" y="1572817"/>
            <a:ext cx="4077890" cy="307776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800"/>
              </a:spcBef>
              <a:spcAft>
                <a:spcPts val="0"/>
              </a:spcAft>
              <a:buClr>
                <a:schemeClr val="dk1"/>
              </a:buClr>
              <a:buSzPts val="1500"/>
              <a:buNone/>
              <a:defRPr sz="1500"/>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7" name="Google Shape;157;p26"/>
          <p:cNvSpPr txBox="1">
            <a:spLocks noGrp="1"/>
          </p:cNvSpPr>
          <p:nvPr>
            <p:ph type="title"/>
          </p:nvPr>
        </p:nvSpPr>
        <p:spPr>
          <a:xfrm>
            <a:off x="3087293" y="330994"/>
            <a:ext cx="5724525" cy="91797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8" name="Google Shape;158;p26"/>
          <p:cNvSpPr>
            <a:spLocks noGrp="1"/>
          </p:cNvSpPr>
          <p:nvPr>
            <p:ph type="pic" idx="2"/>
          </p:nvPr>
        </p:nvSpPr>
        <p:spPr>
          <a:xfrm>
            <a:off x="4733927" y="1572818"/>
            <a:ext cx="4077891" cy="3077765"/>
          </a:xfrm>
          <a:prstGeom prst="rect">
            <a:avLst/>
          </a:prstGeom>
          <a:solidFill>
            <a:schemeClr val="accent2"/>
          </a:solidFill>
          <a:ln>
            <a:noFill/>
          </a:ln>
        </p:spPr>
      </p:sp>
      <p:sp>
        <p:nvSpPr>
          <p:cNvPr id="159" name="Google Shape;159;p26"/>
          <p:cNvSpPr txBox="1"/>
          <p:nvPr/>
        </p:nvSpPr>
        <p:spPr>
          <a:xfrm>
            <a:off x="332185" y="4812506"/>
            <a:ext cx="2755106"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22 – 26 July · Munich, Germany and virtual</a:t>
            </a:r>
            <a:endParaRPr sz="1100"/>
          </a:p>
        </p:txBody>
      </p:sp>
      <p:sp>
        <p:nvSpPr>
          <p:cNvPr id="160" name="Google Shape;160;p26"/>
          <p:cNvSpPr txBox="1"/>
          <p:nvPr/>
        </p:nvSpPr>
        <p:spPr>
          <a:xfrm>
            <a:off x="3087292" y="4812506"/>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aids2024.org</a:t>
            </a:r>
            <a:endParaRPr sz="1100"/>
          </a:p>
        </p:txBody>
      </p:sp>
      <p:sp>
        <p:nvSpPr>
          <p:cNvPr id="161" name="Google Shape;161;p26"/>
          <p:cNvSpPr txBox="1"/>
          <p:nvPr/>
        </p:nvSpPr>
        <p:spPr>
          <a:xfrm>
            <a:off x="4734018" y="4812507"/>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800">
              <a:solidFill>
                <a:schemeClr val="dk1"/>
              </a:solidFill>
              <a:latin typeface="Verdana"/>
              <a:ea typeface="Verdana"/>
              <a:cs typeface="Verdana"/>
              <a:sym typeface="Verdan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2"/>
        <p:cNvGrpSpPr/>
        <p:nvPr/>
      </p:nvGrpSpPr>
      <p:grpSpPr>
        <a:xfrm>
          <a:off x="0" y="0"/>
          <a:ext cx="0" cy="0"/>
          <a:chOff x="0" y="0"/>
          <a:chExt cx="0" cy="0"/>
        </a:xfrm>
      </p:grpSpPr>
      <p:sp>
        <p:nvSpPr>
          <p:cNvPr id="163" name="Google Shape;163;p27"/>
          <p:cNvSpPr txBox="1">
            <a:spLocks noGrp="1"/>
          </p:cNvSpPr>
          <p:nvPr>
            <p:ph type="body" idx="1"/>
          </p:nvPr>
        </p:nvSpPr>
        <p:spPr>
          <a:xfrm>
            <a:off x="3087291" y="1543500"/>
            <a:ext cx="5724528" cy="304278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800"/>
              </a:spcBef>
              <a:spcAft>
                <a:spcPts val="0"/>
              </a:spcAft>
              <a:buClr>
                <a:schemeClr val="dk1"/>
              </a:buClr>
              <a:buSzPts val="1400"/>
              <a:buFont typeface="Courier New"/>
              <a:buNone/>
              <a:defRPr sz="1400"/>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27"/>
          <p:cNvSpPr txBox="1">
            <a:spLocks noGrp="1"/>
          </p:cNvSpPr>
          <p:nvPr>
            <p:ph type="title"/>
          </p:nvPr>
        </p:nvSpPr>
        <p:spPr>
          <a:xfrm>
            <a:off x="3087293" y="421481"/>
            <a:ext cx="5724525" cy="827486"/>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33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65" name="Google Shape;165;p27"/>
          <p:cNvPicPr preferRelativeResize="0"/>
          <p:nvPr/>
        </p:nvPicPr>
        <p:blipFill rotWithShape="1">
          <a:blip r:embed="rId2">
            <a:alphaModFix/>
          </a:blip>
          <a:srcRect/>
          <a:stretch/>
        </p:blipFill>
        <p:spPr>
          <a:xfrm>
            <a:off x="0" y="1543500"/>
            <a:ext cx="2700000" cy="3600000"/>
          </a:xfrm>
          <a:prstGeom prst="rect">
            <a:avLst/>
          </a:prstGeom>
          <a:noFill/>
          <a:ln>
            <a:noFill/>
          </a:ln>
        </p:spPr>
      </p:pic>
      <p:sp>
        <p:nvSpPr>
          <p:cNvPr id="166" name="Google Shape;166;p27"/>
          <p:cNvSpPr txBox="1"/>
          <p:nvPr/>
        </p:nvSpPr>
        <p:spPr>
          <a:xfrm>
            <a:off x="3087291" y="4812506"/>
            <a:ext cx="2755106"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22 – 26 July · Munich, Germany and virtual</a:t>
            </a:r>
            <a:endParaRPr sz="1100"/>
          </a:p>
        </p:txBody>
      </p:sp>
      <p:sp>
        <p:nvSpPr>
          <p:cNvPr id="167" name="Google Shape;167;p27"/>
          <p:cNvSpPr txBox="1"/>
          <p:nvPr/>
        </p:nvSpPr>
        <p:spPr>
          <a:xfrm>
            <a:off x="5842398" y="4812506"/>
            <a:ext cx="1322783" cy="1619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b="0" i="0">
                <a:solidFill>
                  <a:schemeClr val="dk1"/>
                </a:solidFill>
                <a:latin typeface="Verdana"/>
                <a:ea typeface="Verdana"/>
                <a:cs typeface="Verdana"/>
                <a:sym typeface="Verdana"/>
              </a:rPr>
              <a:t>aids2024.org</a:t>
            </a:r>
            <a:endParaRPr sz="11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lang="en-US" dirty="0"/>
          </a:p>
          <a:p>
            <a:endParaRPr dirty="0"/>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r>
              <a:rPr lang="en-US" dirty="0" err="1"/>
              <a:t>Rnkeln</a:t>
            </a:r>
            <a:endParaRPr lang="en-US" dirty="0"/>
          </a:p>
          <a:p>
            <a:pPr lvl="1"/>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087293" y="330994"/>
            <a:ext cx="5724519" cy="917973"/>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dk2"/>
              </a:buClr>
              <a:buSzPts val="3300"/>
              <a:buFont typeface="Arial"/>
              <a:buNone/>
              <a:defRPr sz="3300" b="1" i="0" u="none" strike="noStrike" cap="none">
                <a:solidFill>
                  <a:schemeClr val="dk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332180" y="1572818"/>
            <a:ext cx="8479631" cy="3059904"/>
          </a:xfrm>
          <a:prstGeom prst="rect">
            <a:avLst/>
          </a:prstGeom>
          <a:noFill/>
          <a:ln>
            <a:noFill/>
          </a:ln>
        </p:spPr>
        <p:txBody>
          <a:bodyPr spcFirstLastPara="1" wrap="square" lIns="0" tIns="0" rIns="0" bIns="0" anchor="t" anchorCtr="0">
            <a:normAutofit/>
          </a:bodyPr>
          <a:lstStyle>
            <a:lvl1pPr marL="457200" marR="0" lvl="0" indent="-317500" algn="l" rtl="0">
              <a:lnSpc>
                <a:spcPct val="100000"/>
              </a:lnSpc>
              <a:spcBef>
                <a:spcPts val="8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1pPr>
            <a:lvl2pPr marL="914400" marR="0" lvl="1"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2pPr>
            <a:lvl3pPr marL="1371600" marR="0" lvl="2"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3pPr>
            <a:lvl4pPr marL="1828800" marR="0" lvl="3"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9pPr>
          </a:lstStyle>
          <a:p>
            <a:r>
              <a:rPr lang="en-US" dirty="0" err="1"/>
              <a:t>Salo</a:t>
            </a:r>
            <a:endParaRPr lang="en-US" dirty="0"/>
          </a:p>
          <a:p>
            <a:pPr lvl="1"/>
            <a:endParaRPr lang="en-US" dirty="0"/>
          </a:p>
        </p:txBody>
      </p:sp>
      <p:pic>
        <p:nvPicPr>
          <p:cNvPr id="53" name="Google Shape;53;p13"/>
          <p:cNvPicPr preferRelativeResize="0"/>
          <p:nvPr/>
        </p:nvPicPr>
        <p:blipFill rotWithShape="1">
          <a:blip r:embed="rId16">
            <a:alphaModFix/>
          </a:blip>
          <a:srcRect/>
          <a:stretch/>
        </p:blipFill>
        <p:spPr>
          <a:xfrm>
            <a:off x="188424" y="155299"/>
            <a:ext cx="1536248" cy="989178"/>
          </a:xfrm>
          <a:prstGeom prst="rect">
            <a:avLst/>
          </a:prstGeom>
          <a:noFill/>
          <a:ln>
            <a:noFill/>
          </a:ln>
        </p:spPr>
      </p:pic>
      <p:sp>
        <p:nvSpPr>
          <p:cNvPr id="54" name="Google Shape;54;p13"/>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400" b="0" i="0" u="none" strike="noStrike" cap="none">
                <a:solidFill>
                  <a:srgbClr val="757575"/>
                </a:solidFill>
                <a:latin typeface="Verdana"/>
                <a:ea typeface="Verdana"/>
                <a:cs typeface="Verdana"/>
                <a:sym typeface="Verdana"/>
              </a:defRPr>
            </a:lvl1pPr>
            <a:lvl2pPr marL="0" marR="0" lvl="1" indent="0" algn="r" rtl="0">
              <a:spcBef>
                <a:spcPts val="0"/>
              </a:spcBef>
              <a:buNone/>
              <a:defRPr sz="1400" b="0" i="0" u="none" strike="noStrike" cap="none">
                <a:solidFill>
                  <a:srgbClr val="757575"/>
                </a:solidFill>
                <a:latin typeface="Verdana"/>
                <a:ea typeface="Verdana"/>
                <a:cs typeface="Verdana"/>
                <a:sym typeface="Verdana"/>
              </a:defRPr>
            </a:lvl2pPr>
            <a:lvl3pPr marL="0" marR="0" lvl="2" indent="0" algn="r" rtl="0">
              <a:spcBef>
                <a:spcPts val="0"/>
              </a:spcBef>
              <a:buNone/>
              <a:defRPr sz="1400" b="0" i="0" u="none" strike="noStrike" cap="none">
                <a:solidFill>
                  <a:srgbClr val="757575"/>
                </a:solidFill>
                <a:latin typeface="Verdana"/>
                <a:ea typeface="Verdana"/>
                <a:cs typeface="Verdana"/>
                <a:sym typeface="Verdana"/>
              </a:defRPr>
            </a:lvl3pPr>
            <a:lvl4pPr marL="0" marR="0" lvl="3" indent="0" algn="r" rtl="0">
              <a:spcBef>
                <a:spcPts val="0"/>
              </a:spcBef>
              <a:buNone/>
              <a:defRPr sz="1400" b="0" i="0" u="none" strike="noStrike" cap="none">
                <a:solidFill>
                  <a:srgbClr val="757575"/>
                </a:solidFill>
                <a:latin typeface="Verdana"/>
                <a:ea typeface="Verdana"/>
                <a:cs typeface="Verdana"/>
                <a:sym typeface="Verdana"/>
              </a:defRPr>
            </a:lvl4pPr>
            <a:lvl5pPr marL="0" marR="0" lvl="4" indent="0" algn="r" rtl="0">
              <a:spcBef>
                <a:spcPts val="0"/>
              </a:spcBef>
              <a:buNone/>
              <a:defRPr sz="1400" b="0" i="0" u="none" strike="noStrike" cap="none">
                <a:solidFill>
                  <a:srgbClr val="757575"/>
                </a:solidFill>
                <a:latin typeface="Verdana"/>
                <a:ea typeface="Verdana"/>
                <a:cs typeface="Verdana"/>
                <a:sym typeface="Verdana"/>
              </a:defRPr>
            </a:lvl5pPr>
            <a:lvl6pPr marL="0" marR="0" lvl="5" indent="0" algn="r" rtl="0">
              <a:spcBef>
                <a:spcPts val="0"/>
              </a:spcBef>
              <a:buNone/>
              <a:defRPr sz="1400" b="0" i="0" u="none" strike="noStrike" cap="none">
                <a:solidFill>
                  <a:srgbClr val="757575"/>
                </a:solidFill>
                <a:latin typeface="Verdana"/>
                <a:ea typeface="Verdana"/>
                <a:cs typeface="Verdana"/>
                <a:sym typeface="Verdana"/>
              </a:defRPr>
            </a:lvl6pPr>
            <a:lvl7pPr marL="0" marR="0" lvl="6" indent="0" algn="r" rtl="0">
              <a:spcBef>
                <a:spcPts val="0"/>
              </a:spcBef>
              <a:buNone/>
              <a:defRPr sz="1400" b="0" i="0" u="none" strike="noStrike" cap="none">
                <a:solidFill>
                  <a:srgbClr val="757575"/>
                </a:solidFill>
                <a:latin typeface="Verdana"/>
                <a:ea typeface="Verdana"/>
                <a:cs typeface="Verdana"/>
                <a:sym typeface="Verdana"/>
              </a:defRPr>
            </a:lvl7pPr>
            <a:lvl8pPr marL="0" marR="0" lvl="7" indent="0" algn="r" rtl="0">
              <a:spcBef>
                <a:spcPts val="0"/>
              </a:spcBef>
              <a:buNone/>
              <a:defRPr sz="1400" b="0" i="0" u="none" strike="noStrike" cap="none">
                <a:solidFill>
                  <a:srgbClr val="757575"/>
                </a:solidFill>
                <a:latin typeface="Verdana"/>
                <a:ea typeface="Verdana"/>
                <a:cs typeface="Verdana"/>
                <a:sym typeface="Verdana"/>
              </a:defRPr>
            </a:lvl8pPr>
            <a:lvl9pPr marL="0" marR="0" lvl="8" indent="0" algn="r" rtl="0">
              <a:spcBef>
                <a:spcPts val="0"/>
              </a:spcBef>
              <a:buNone/>
              <a:defRPr sz="1400" b="0" i="0" u="none" strike="noStrike" cap="none">
                <a:solidFill>
                  <a:srgbClr val="75757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Font typeface="Courier New" panose="02070309020205020404" pitchFamily="49" charset="0"/>
        <a:buChar char="o"/>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09">
          <p15:clr>
            <a:srgbClr val="F26B43"/>
          </p15:clr>
        </p15:guide>
        <p15:guide id="2" pos="1945">
          <p15:clr>
            <a:srgbClr val="F26B43"/>
          </p15:clr>
        </p15:guide>
        <p15:guide id="3" pos="2149">
          <p15:clr>
            <a:srgbClr val="F26B43"/>
          </p15:clr>
        </p15:guide>
        <p15:guide id="4" pos="2778">
          <p15:clr>
            <a:srgbClr val="F26B43"/>
          </p15:clr>
        </p15:guide>
        <p15:guide id="5" pos="2982">
          <p15:clr>
            <a:srgbClr val="F26B43"/>
          </p15:clr>
        </p15:guide>
        <p15:guide id="6" pos="3611">
          <p15:clr>
            <a:srgbClr val="F26B43"/>
          </p15:clr>
        </p15:guide>
        <p15:guide id="7" pos="3815">
          <p15:clr>
            <a:srgbClr val="F26B43"/>
          </p15:clr>
        </p15:guide>
        <p15:guide id="8" pos="5551">
          <p15:clr>
            <a:srgbClr val="F26B43"/>
          </p15:clr>
        </p15:guide>
        <p15:guide id="9" orient="horz" pos="209">
          <p15:clr>
            <a:srgbClr val="F26B43"/>
          </p15:clr>
        </p15:guide>
        <p15:guide id="10" orient="horz" pos="787">
          <p15:clr>
            <a:srgbClr val="F26B43"/>
          </p15:clr>
        </p15:guide>
        <p15:guide id="11" orient="horz" pos="991">
          <p15:clr>
            <a:srgbClr val="F26B43"/>
          </p15:clr>
        </p15:guide>
        <p15:guide id="12" orient="horz" pos="2929">
          <p15:clr>
            <a:srgbClr val="F26B43"/>
          </p15:clr>
        </p15:guide>
        <p15:guide id="13" orient="horz" pos="3133">
          <p15:clr>
            <a:srgbClr val="F26B43"/>
          </p15:clr>
        </p15:guide>
        <p15:guide id="14" orient="horz" pos="303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naiis.ng/"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body" idx="1"/>
          </p:nvPr>
        </p:nvSpPr>
        <p:spPr>
          <a:xfrm>
            <a:off x="3087291" y="760772"/>
            <a:ext cx="5518008" cy="606460"/>
          </a:xfrm>
          <a:prstGeom prst="rect">
            <a:avLst/>
          </a:prstGeom>
          <a:noFill/>
          <a:ln>
            <a:noFill/>
          </a:ln>
        </p:spPr>
        <p:txBody>
          <a:bodyPr spcFirstLastPara="1" wrap="square" lIns="0" tIns="0" rIns="0" bIns="0" anchor="t" anchorCtr="0">
            <a:noAutofit/>
          </a:bodyPr>
          <a:lstStyle/>
          <a:p>
            <a:pPr marL="0" lvl="0" indent="0">
              <a:spcBef>
                <a:spcPts val="1000"/>
              </a:spcBef>
              <a:spcAft>
                <a:spcPts val="0"/>
              </a:spcAft>
              <a:buClr>
                <a:schemeClr val="accent1"/>
              </a:buClr>
              <a:buSzPts val="1700"/>
            </a:pPr>
            <a:r>
              <a:rPr lang="en" sz="1600" kern="1200" dirty="0">
                <a:latin typeface="+mj-lt"/>
                <a:cs typeface="+mn-cs"/>
                <a:sym typeface="Roboto"/>
              </a:rPr>
              <a:t>The HIV response in the context of political instability and emergencies</a:t>
            </a:r>
            <a:endParaRPr sz="1600" kern="1200" dirty="0">
              <a:latin typeface="+mj-lt"/>
              <a:cs typeface="+mn-cs"/>
            </a:endParaRPr>
          </a:p>
        </p:txBody>
      </p:sp>
      <p:sp>
        <p:nvSpPr>
          <p:cNvPr id="174" name="Google Shape;174;p28"/>
          <p:cNvSpPr txBox="1">
            <a:spLocks noGrp="1"/>
          </p:cNvSpPr>
          <p:nvPr>
            <p:ph type="body" idx="2"/>
          </p:nvPr>
        </p:nvSpPr>
        <p:spPr>
          <a:xfrm>
            <a:off x="3087291" y="522032"/>
            <a:ext cx="5518008" cy="288899"/>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1100"/>
              <a:buNone/>
            </a:pPr>
            <a:r>
              <a:rPr lang="en" sz="1100"/>
              <a:t>Salome Kuchukhidze, PhD</a:t>
            </a:r>
            <a:endParaRPr/>
          </a:p>
          <a:p>
            <a:pPr marL="0" lvl="0" indent="0" algn="l" rtl="0">
              <a:lnSpc>
                <a:spcPct val="100000"/>
              </a:lnSpc>
              <a:spcBef>
                <a:spcPts val="800"/>
              </a:spcBef>
              <a:spcAft>
                <a:spcPts val="0"/>
              </a:spcAft>
              <a:buClr>
                <a:schemeClr val="dk1"/>
              </a:buClr>
              <a:buSzPts val="1100"/>
              <a:buNone/>
            </a:pPr>
            <a:r>
              <a:rPr lang="en" sz="1100"/>
              <a:t>McGill University, Department of Epidemiology and Biostatistics</a:t>
            </a:r>
            <a:endParaRPr/>
          </a:p>
        </p:txBody>
      </p:sp>
      <p:pic>
        <p:nvPicPr>
          <p:cNvPr id="175" name="Google Shape;175;p28" descr="Text&#10;&#10;Description automatically generated"/>
          <p:cNvPicPr preferRelativeResize="0"/>
          <p:nvPr/>
        </p:nvPicPr>
        <p:blipFill rotWithShape="1">
          <a:blip r:embed="rId3">
            <a:alphaModFix/>
          </a:blip>
          <a:srcRect t="3509" r="26905" b="-1"/>
          <a:stretch/>
        </p:blipFill>
        <p:spPr>
          <a:xfrm>
            <a:off x="3023965" y="4079498"/>
            <a:ext cx="3745247" cy="606460"/>
          </a:xfrm>
          <a:prstGeom prst="rect">
            <a:avLst/>
          </a:prstGeom>
          <a:noFill/>
          <a:ln>
            <a:noFill/>
          </a:ln>
        </p:spPr>
      </p:pic>
      <p:sp>
        <p:nvSpPr>
          <p:cNvPr id="176" name="Google Shape;176;p28"/>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177" name="Google Shape;177;p28"/>
          <p:cNvSpPr txBox="1">
            <a:spLocks noGrp="1"/>
          </p:cNvSpPr>
          <p:nvPr>
            <p:ph type="title"/>
          </p:nvPr>
        </p:nvSpPr>
        <p:spPr>
          <a:xfrm>
            <a:off x="3087293" y="1160430"/>
            <a:ext cx="5518006" cy="3222298"/>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2600"/>
              <a:buFont typeface="Quattrocento Sans"/>
              <a:buNone/>
            </a:pPr>
            <a:r>
              <a:rPr lang="en" sz="2600" dirty="0">
                <a:solidFill>
                  <a:schemeClr val="dk1"/>
                </a:solidFill>
                <a:latin typeface="Quattrocento Sans"/>
                <a:ea typeface="Quattrocento Sans"/>
                <a:cs typeface="Quattrocento Sans"/>
                <a:sym typeface="Quattrocento Sans"/>
              </a:rPr>
              <a:t>Community-level HIV stigma and discrimination’s impact on HIV testing, treatment uptake, and viral load suppression in Africa: A pooled analysis of nationally representative surveys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37"/>
          <p:cNvPicPr preferRelativeResize="0"/>
          <p:nvPr/>
        </p:nvPicPr>
        <p:blipFill rotWithShape="1">
          <a:blip r:embed="rId3">
            <a:alphaModFix/>
          </a:blip>
          <a:srcRect t="2162" r="17546"/>
          <a:stretch/>
        </p:blipFill>
        <p:spPr>
          <a:xfrm>
            <a:off x="3351049" y="1091275"/>
            <a:ext cx="5693901" cy="3883150"/>
          </a:xfrm>
          <a:prstGeom prst="rect">
            <a:avLst/>
          </a:prstGeom>
          <a:noFill/>
          <a:ln>
            <a:noFill/>
          </a:ln>
        </p:spPr>
      </p:pic>
      <p:sp>
        <p:nvSpPr>
          <p:cNvPr id="265" name="Google Shape;265;p37"/>
          <p:cNvSpPr txBox="1">
            <a:spLocks noGrp="1"/>
          </p:cNvSpPr>
          <p:nvPr>
            <p:ph type="title"/>
          </p:nvPr>
        </p:nvSpPr>
        <p:spPr>
          <a:xfrm>
            <a:off x="252024" y="339965"/>
            <a:ext cx="7476084" cy="9180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2"/>
              </a:buClr>
              <a:buSzPts val="3300"/>
              <a:buFont typeface="Arial"/>
              <a:buNone/>
            </a:pPr>
            <a:r>
              <a:rPr lang="en" dirty="0">
                <a:latin typeface="Verdana" panose="020B0604030504040204" pitchFamily="34" charset="0"/>
                <a:ea typeface="Verdana" panose="020B0604030504040204" pitchFamily="34" charset="0"/>
                <a:cs typeface="Verdana" panose="020B0604030504040204" pitchFamily="34" charset="0"/>
              </a:rPr>
              <a:t>Results - ART uptake and VLS </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l" rtl="0">
              <a:spcBef>
                <a:spcPts val="0"/>
              </a:spcBef>
              <a:spcAft>
                <a:spcPts val="0"/>
              </a:spcAft>
              <a:buClr>
                <a:schemeClr val="dk2"/>
              </a:buClr>
              <a:buSzPts val="3300"/>
              <a:buFont typeface="Arial"/>
              <a:buNone/>
            </a:pPr>
            <a:r>
              <a:rPr lang="en" sz="1700" dirty="0">
                <a:solidFill>
                  <a:srgbClr val="073763"/>
                </a:solidFill>
                <a:latin typeface="Verdana" panose="020B0604030504040204" pitchFamily="34" charset="0"/>
                <a:ea typeface="Verdana" panose="020B0604030504040204" pitchFamily="34" charset="0"/>
                <a:cs typeface="Verdana" panose="020B0604030504040204" pitchFamily="34" charset="0"/>
              </a:rPr>
              <a:t>Anticipated/experienced stigma in healthcare reduce ART &amp; VLS</a:t>
            </a:r>
            <a:endParaRPr sz="1700" dirty="0">
              <a:latin typeface="Verdana" panose="020B0604030504040204" pitchFamily="34" charset="0"/>
              <a:ea typeface="Verdana" panose="020B0604030504040204" pitchFamily="34" charset="0"/>
              <a:cs typeface="Verdana" panose="020B0604030504040204" pitchFamily="34" charset="0"/>
            </a:endParaRPr>
          </a:p>
        </p:txBody>
      </p:sp>
      <p:sp>
        <p:nvSpPr>
          <p:cNvPr id="266" name="Google Shape;266;p37"/>
          <p:cNvSpPr txBox="1">
            <a:spLocks noGrp="1"/>
          </p:cNvSpPr>
          <p:nvPr>
            <p:ph type="sldNum" idx="12"/>
          </p:nvPr>
        </p:nvSpPr>
        <p:spPr>
          <a:xfrm>
            <a:off x="6754412"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68" name="Google Shape;268;p37"/>
          <p:cNvSpPr txBox="1">
            <a:spLocks noGrp="1"/>
          </p:cNvSpPr>
          <p:nvPr>
            <p:ph type="body" idx="1"/>
          </p:nvPr>
        </p:nvSpPr>
        <p:spPr>
          <a:xfrm>
            <a:off x="252024" y="1141269"/>
            <a:ext cx="3052500" cy="3045249"/>
          </a:xfrm>
          <a:prstGeom prst="rect">
            <a:avLst/>
          </a:prstGeom>
          <a:solidFill>
            <a:srgbClr val="CFE2F3"/>
          </a:solidFill>
          <a:ln>
            <a:noFill/>
          </a:ln>
        </p:spPr>
        <p:txBody>
          <a:bodyPr spcFirstLastPara="1" wrap="square" lIns="0" tIns="0" rIns="0" bIns="0" anchor="t" anchorCtr="0">
            <a:noAutofit/>
          </a:bodyPr>
          <a:lstStyle/>
          <a:p>
            <a:pPr marL="285750" marR="90043" lvl="0" indent="-285750" rtl="0">
              <a:lnSpc>
                <a:spcPct val="115000"/>
              </a:lnSpc>
              <a:spcBef>
                <a:spcPts val="800"/>
              </a:spcBef>
              <a:spcAft>
                <a:spcPts val="0"/>
              </a:spcAft>
              <a:buFont typeface="Arial" panose="020B0604020202020204" pitchFamily="34" charset="0"/>
              <a:buChar char="•"/>
            </a:pPr>
            <a:r>
              <a:rPr lang="en" sz="1600" dirty="0">
                <a:latin typeface="Verdana" panose="020B0604030504040204" pitchFamily="34" charset="0"/>
                <a:ea typeface="Verdana" panose="020B0604030504040204" pitchFamily="34" charset="0"/>
                <a:cs typeface="Verdana" panose="020B0604030504040204" pitchFamily="34" charset="0"/>
                <a:sym typeface="Arial"/>
              </a:rPr>
              <a:t>PLHIV who felt the need to hide their HIV status from their health provider are less likely to be on ART (6%) and VLS (6%). </a:t>
            </a:r>
          </a:p>
          <a:p>
            <a:pPr marL="285750" marR="90043" lvl="0" indent="-285750" rtl="0">
              <a:lnSpc>
                <a:spcPct val="115000"/>
              </a:lnSpc>
              <a:spcBef>
                <a:spcPts val="800"/>
              </a:spcBef>
              <a:spcAft>
                <a:spcPts val="0"/>
              </a:spcAft>
              <a:buFont typeface="Arial" panose="020B0604020202020204" pitchFamily="34" charset="0"/>
              <a:buChar char="•"/>
            </a:pPr>
            <a:r>
              <a:rPr lang="en" sz="1600" dirty="0">
                <a:latin typeface="Verdana" panose="020B0604030504040204" pitchFamily="34" charset="0"/>
                <a:ea typeface="Verdana" panose="020B0604030504040204" pitchFamily="34" charset="0"/>
                <a:cs typeface="Verdana" panose="020B0604030504040204" pitchFamily="34" charset="0"/>
                <a:sym typeface="Arial"/>
              </a:rPr>
              <a:t>PLHIV who were denied care because of their HIV status have lower ART uptake (10%) and VLS (12%). </a:t>
            </a:r>
            <a:endParaRPr sz="1600" dirty="0">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3" name="Picture 2" descr="A close-up of a graph&#10;&#10;Description automatically generated">
            <a:extLst>
              <a:ext uri="{FF2B5EF4-FFF2-40B4-BE49-F238E27FC236}">
                <a16:creationId xmlns:a16="http://schemas.microsoft.com/office/drawing/2014/main" id="{B6FBD3E8-4703-027F-C721-4307E55A660E}"/>
              </a:ext>
            </a:extLst>
          </p:cNvPr>
          <p:cNvPicPr>
            <a:picLocks noChangeAspect="1"/>
          </p:cNvPicPr>
          <p:nvPr/>
        </p:nvPicPr>
        <p:blipFill>
          <a:blip r:embed="rId4"/>
          <a:stretch>
            <a:fillRect/>
          </a:stretch>
        </p:blipFill>
        <p:spPr>
          <a:xfrm>
            <a:off x="4034890" y="2663893"/>
            <a:ext cx="883606" cy="60220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body" idx="1"/>
          </p:nvPr>
        </p:nvSpPr>
        <p:spPr>
          <a:xfrm>
            <a:off x="187863" y="1383211"/>
            <a:ext cx="3478822" cy="2983800"/>
          </a:xfrm>
          <a:prstGeom prst="rect">
            <a:avLst/>
          </a:prstGeom>
        </p:spPr>
        <p:txBody>
          <a:bodyPr spcFirstLastPara="1" wrap="square" lIns="0" tIns="0" rIns="0" bIns="0" anchor="t" anchorCtr="0">
            <a:normAutofit/>
          </a:bodyPr>
          <a:lstStyle/>
          <a:p>
            <a:pPr marL="457200" lvl="0" indent="-285750" algn="l" rtl="0">
              <a:lnSpc>
                <a:spcPct val="114000"/>
              </a:lnSpc>
              <a:spcAft>
                <a:spcPts val="0"/>
              </a:spcAft>
              <a:buClr>
                <a:schemeClr val="dk1"/>
              </a:buClr>
              <a:buSzPts val="1800"/>
              <a:buChar char="•"/>
            </a:pPr>
            <a:r>
              <a:rPr lang="en-US" sz="1800" dirty="0">
                <a:solidFill>
                  <a:schemeClr val="dk1"/>
                </a:solidFill>
              </a:rPr>
              <a:t>Observational, cross-sectional data.</a:t>
            </a:r>
          </a:p>
          <a:p>
            <a:pPr marL="857250" lvl="1" indent="-285750">
              <a:lnSpc>
                <a:spcPct val="114000"/>
              </a:lnSpc>
              <a:spcBef>
                <a:spcPts val="800"/>
              </a:spcBef>
              <a:buSzPts val="1800"/>
            </a:pPr>
            <a:r>
              <a:rPr lang="en-US" sz="1600" dirty="0">
                <a:solidFill>
                  <a:schemeClr val="dk1"/>
                </a:solidFill>
              </a:rPr>
              <a:t>Collider-stratification bias (ART, VLS).</a:t>
            </a:r>
          </a:p>
          <a:p>
            <a:pPr marL="857250" lvl="1" indent="-285750">
              <a:lnSpc>
                <a:spcPct val="114000"/>
              </a:lnSpc>
              <a:spcBef>
                <a:spcPts val="800"/>
              </a:spcBef>
              <a:buSzPts val="1800"/>
            </a:pPr>
            <a:r>
              <a:rPr lang="en-US" sz="1600" dirty="0">
                <a:solidFill>
                  <a:schemeClr val="dk1"/>
                </a:solidFill>
              </a:rPr>
              <a:t>Residual confounding.</a:t>
            </a:r>
          </a:p>
          <a:p>
            <a:pPr marL="857250" lvl="1" indent="-285750">
              <a:lnSpc>
                <a:spcPct val="114000"/>
              </a:lnSpc>
              <a:spcBef>
                <a:spcPts val="800"/>
              </a:spcBef>
              <a:buSzPts val="1800"/>
            </a:pPr>
            <a:r>
              <a:rPr lang="en-US" sz="1600" dirty="0">
                <a:solidFill>
                  <a:schemeClr val="dk1"/>
                </a:solidFill>
              </a:rPr>
              <a:t>Reverse causation (HIV testing).</a:t>
            </a:r>
          </a:p>
        </p:txBody>
      </p:sp>
      <p:sp>
        <p:nvSpPr>
          <p:cNvPr id="217" name="Google Shape;217;p33"/>
          <p:cNvSpPr txBox="1">
            <a:spLocks noGrp="1"/>
          </p:cNvSpPr>
          <p:nvPr>
            <p:ph type="title"/>
          </p:nvPr>
        </p:nvSpPr>
        <p:spPr>
          <a:xfrm>
            <a:off x="332185" y="330994"/>
            <a:ext cx="6669000" cy="918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cs typeface="Verdana" panose="020B0604030504040204" pitchFamily="34" charset="0"/>
              </a:rPr>
              <a:t>Strengths and Limitations</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3D2BDCDC-20DC-5DE7-48F2-5BF4F6A6279D}"/>
              </a:ext>
            </a:extLst>
          </p:cNvPr>
          <p:cNvSpPr txBox="1"/>
          <p:nvPr/>
        </p:nvSpPr>
        <p:spPr>
          <a:xfrm>
            <a:off x="8662737" y="4706754"/>
            <a:ext cx="383438" cy="307777"/>
          </a:xfrm>
          <a:prstGeom prst="rect">
            <a:avLst/>
          </a:prstGeom>
          <a:noFill/>
        </p:spPr>
        <p:txBody>
          <a:bodyPr wrap="none" rtlCol="0">
            <a:spAutoFit/>
          </a:bodyPr>
          <a:lstStyle/>
          <a:p>
            <a:r>
              <a:rPr lang="en-US" dirty="0"/>
              <a:t>11</a:t>
            </a:r>
          </a:p>
        </p:txBody>
      </p:sp>
      <p:sp>
        <p:nvSpPr>
          <p:cNvPr id="3" name="Google Shape;216;p33">
            <a:extLst>
              <a:ext uri="{FF2B5EF4-FFF2-40B4-BE49-F238E27FC236}">
                <a16:creationId xmlns:a16="http://schemas.microsoft.com/office/drawing/2014/main" id="{04709D85-DA46-9928-70EC-8D49D97F193A}"/>
              </a:ext>
            </a:extLst>
          </p:cNvPr>
          <p:cNvSpPr txBox="1">
            <a:spLocks/>
          </p:cNvSpPr>
          <p:nvPr/>
        </p:nvSpPr>
        <p:spPr>
          <a:xfrm>
            <a:off x="4851304" y="1319493"/>
            <a:ext cx="3953459" cy="2983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14350" marR="0" lvl="0" indent="-285750" algn="l" rtl="0">
              <a:lnSpc>
                <a:spcPct val="100000"/>
              </a:lnSpc>
              <a:spcBef>
                <a:spcPts val="800"/>
              </a:spcBef>
              <a:spcAft>
                <a:spcPts val="0"/>
              </a:spcAft>
              <a:buClr>
                <a:schemeClr val="dk1"/>
              </a:buClr>
              <a:buSzPts val="1500"/>
              <a:buFont typeface="Courier New" panose="02070309020205020404" pitchFamily="49" charset="0"/>
              <a:buChar char="o"/>
              <a:defRPr sz="1500" b="0" i="0" u="none" strike="noStrike" cap="none">
                <a:solidFill>
                  <a:schemeClr val="dk1"/>
                </a:solidFill>
                <a:latin typeface="Verdana"/>
                <a:ea typeface="Verdana"/>
                <a:cs typeface="Verdana"/>
                <a:sym typeface="Verdana"/>
              </a:defRPr>
            </a:lvl1pPr>
            <a:lvl2pPr marL="914400" marR="0" lvl="1"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2pPr>
            <a:lvl3pPr marL="1371600" marR="0" lvl="2"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3pPr>
            <a:lvl4pPr marL="1828800" marR="0" lvl="3"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9pPr>
          </a:lstStyle>
          <a:p>
            <a:pPr marL="285750" marR="90043">
              <a:lnSpc>
                <a:spcPct val="115000"/>
              </a:lnSpc>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Large sample size.</a:t>
            </a:r>
          </a:p>
          <a:p>
            <a:pPr marL="285750" marR="90043">
              <a:lnSpc>
                <a:spcPct val="115000"/>
              </a:lnSpc>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Examination of the full treatment and care continuum.</a:t>
            </a:r>
          </a:p>
          <a:p>
            <a:pPr marL="285750" marR="90043">
              <a:lnSpc>
                <a:spcPct val="115000"/>
              </a:lnSpc>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Biomarker-based outcome measures (ART, VLS).</a:t>
            </a:r>
          </a:p>
          <a:p>
            <a:pPr marL="285750" marR="90043">
              <a:lnSpc>
                <a:spcPct val="115000"/>
              </a:lnSpc>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Adjustment for HIV prevalence (admin 1) and stigma domain-specific confounders.</a:t>
            </a:r>
          </a:p>
        </p:txBody>
      </p:sp>
      <p:sp>
        <p:nvSpPr>
          <p:cNvPr id="4" name="Google Shape;275;p38">
            <a:extLst>
              <a:ext uri="{FF2B5EF4-FFF2-40B4-BE49-F238E27FC236}">
                <a16:creationId xmlns:a16="http://schemas.microsoft.com/office/drawing/2014/main" id="{857C1F99-A329-5E16-E370-E65615301A51}"/>
              </a:ext>
            </a:extLst>
          </p:cNvPr>
          <p:cNvSpPr txBox="1"/>
          <p:nvPr/>
        </p:nvSpPr>
        <p:spPr>
          <a:xfrm>
            <a:off x="164837" y="850106"/>
            <a:ext cx="2236800" cy="531782"/>
          </a:xfrm>
          <a:prstGeom prst="rect">
            <a:avLst/>
          </a:prstGeom>
          <a:noFill/>
          <a:ln>
            <a:noFill/>
          </a:ln>
        </p:spPr>
        <p:txBody>
          <a:bodyPr spcFirstLastPara="1" wrap="square" lIns="68575" tIns="34275" rIns="68575" bIns="34275" anchor="t" anchorCtr="0">
            <a:spAutoFit/>
          </a:bodyPr>
          <a:lstStyle/>
          <a:p>
            <a:pPr marL="165100" marR="0" lvl="0" indent="0" algn="l" rtl="0">
              <a:lnSpc>
                <a:spcPct val="166666"/>
              </a:lnSpc>
              <a:spcBef>
                <a:spcPts val="0"/>
              </a:spcBef>
              <a:spcAft>
                <a:spcPts val="0"/>
              </a:spcAft>
              <a:buNone/>
            </a:pPr>
            <a:r>
              <a:rPr lang="en" sz="1800" dirty="0">
                <a:solidFill>
                  <a:schemeClr val="dk2"/>
                </a:solidFill>
                <a:latin typeface="Verdana" panose="020B0604030504040204" pitchFamily="34" charset="0"/>
                <a:ea typeface="Verdana" panose="020B0604030504040204" pitchFamily="34" charset="0"/>
                <a:cs typeface="Verdana" panose="020B0604030504040204" pitchFamily="34" charset="0"/>
              </a:rPr>
              <a:t>Limitations</a:t>
            </a:r>
            <a:endParaRPr sz="1100" dirty="0">
              <a:latin typeface="Verdana" panose="020B0604030504040204" pitchFamily="34" charset="0"/>
              <a:ea typeface="Verdana" panose="020B0604030504040204" pitchFamily="34" charset="0"/>
              <a:cs typeface="Verdana" panose="020B0604030504040204" pitchFamily="34" charset="0"/>
            </a:endParaRPr>
          </a:p>
        </p:txBody>
      </p:sp>
      <p:sp>
        <p:nvSpPr>
          <p:cNvPr id="5" name="Google Shape;276;p38">
            <a:extLst>
              <a:ext uri="{FF2B5EF4-FFF2-40B4-BE49-F238E27FC236}">
                <a16:creationId xmlns:a16="http://schemas.microsoft.com/office/drawing/2014/main" id="{88C8FFB1-FF59-1631-1E00-A75B53071174}"/>
              </a:ext>
            </a:extLst>
          </p:cNvPr>
          <p:cNvSpPr txBox="1"/>
          <p:nvPr/>
        </p:nvSpPr>
        <p:spPr>
          <a:xfrm>
            <a:off x="4614525" y="902794"/>
            <a:ext cx="2236800" cy="531782"/>
          </a:xfrm>
          <a:prstGeom prst="rect">
            <a:avLst/>
          </a:prstGeom>
          <a:noFill/>
          <a:ln>
            <a:noFill/>
          </a:ln>
        </p:spPr>
        <p:txBody>
          <a:bodyPr spcFirstLastPara="1" wrap="square" lIns="68575" tIns="34275" rIns="68575" bIns="34275" anchor="t" anchorCtr="0">
            <a:spAutoFit/>
          </a:bodyPr>
          <a:lstStyle/>
          <a:p>
            <a:pPr marL="165100" marR="0" lvl="0" indent="0" algn="l" rtl="0">
              <a:lnSpc>
                <a:spcPct val="166666"/>
              </a:lnSpc>
              <a:spcBef>
                <a:spcPts val="0"/>
              </a:spcBef>
              <a:spcAft>
                <a:spcPts val="0"/>
              </a:spcAft>
              <a:buNone/>
            </a:pPr>
            <a:r>
              <a:rPr lang="en" sz="1800" dirty="0">
                <a:solidFill>
                  <a:schemeClr val="dk2"/>
                </a:solidFill>
                <a:latin typeface="Verdana" panose="020B0604030504040204" pitchFamily="34" charset="0"/>
                <a:ea typeface="Verdana" panose="020B0604030504040204" pitchFamily="34" charset="0"/>
                <a:cs typeface="Verdana" panose="020B0604030504040204" pitchFamily="34" charset="0"/>
              </a:rPr>
              <a:t>Strengths</a:t>
            </a:r>
            <a:endParaRPr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20753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body" idx="1"/>
          </p:nvPr>
        </p:nvSpPr>
        <p:spPr>
          <a:xfrm>
            <a:off x="193612" y="1015910"/>
            <a:ext cx="8469125" cy="3239881"/>
          </a:xfrm>
          <a:prstGeom prst="rect">
            <a:avLst/>
          </a:prstGeom>
        </p:spPr>
        <p:txBody>
          <a:bodyPr spcFirstLastPara="1" wrap="square" lIns="0" tIns="0" rIns="0" bIns="0" anchor="t" anchorCtr="0">
            <a:normAutofit fontScale="92500" lnSpcReduction="20000"/>
          </a:bodyPr>
          <a:lstStyle/>
          <a:p>
            <a:pPr marL="508000" marR="0" lvl="0" indent="-342900" algn="l" rtl="0">
              <a:lnSpc>
                <a:spcPct val="134000"/>
              </a:lnSpc>
              <a:spcAft>
                <a:spcPts val="0"/>
              </a:spcAft>
              <a:buClr>
                <a:schemeClr val="dk1"/>
              </a:buClr>
              <a:buSzPts val="1800"/>
              <a:buChar char="•"/>
            </a:pPr>
            <a:r>
              <a:rPr lang="en-US" sz="1900" dirty="0">
                <a:solidFill>
                  <a:schemeClr val="dk1"/>
                </a:solidFill>
                <a:highlight>
                  <a:schemeClr val="lt1"/>
                </a:highlight>
                <a:latin typeface="Verdana" panose="020B0604030504040204" pitchFamily="34" charset="0"/>
                <a:ea typeface="Verdana" panose="020B0604030504040204" pitchFamily="34" charset="0"/>
                <a:cs typeface="Verdana" panose="020B0604030504040204" pitchFamily="34" charset="0"/>
              </a:rPr>
              <a:t>Using data from up to 76 surveys (+800,000 respondents, +16,000 PLHIV), we found that: </a:t>
            </a:r>
          </a:p>
          <a:p>
            <a:pPr marL="965200" lvl="2" indent="-342900">
              <a:lnSpc>
                <a:spcPct val="134000"/>
              </a:lnSpc>
              <a:spcBef>
                <a:spcPts val="800"/>
              </a:spcBef>
              <a:buSzPts val="1800"/>
            </a:pPr>
            <a:r>
              <a:rPr lang="en-US" sz="1700" dirty="0">
                <a:solidFill>
                  <a:schemeClr val="dk1"/>
                </a:solidFill>
                <a:highlight>
                  <a:schemeClr val="lt1"/>
                </a:highlight>
                <a:latin typeface="Verdana" panose="020B0604030504040204" pitchFamily="34" charset="0"/>
                <a:ea typeface="Verdana" panose="020B0604030504040204" pitchFamily="34" charset="0"/>
                <a:cs typeface="Verdana" panose="020B0604030504040204" pitchFamily="34" charset="0"/>
              </a:rPr>
              <a:t>Different forms of community-level stigma are associated with poorer HIV testing, treatment, and VLS outcomes.</a:t>
            </a:r>
          </a:p>
          <a:p>
            <a:pPr marL="965200" lvl="2" indent="-342900">
              <a:lnSpc>
                <a:spcPct val="134000"/>
              </a:lnSpc>
              <a:spcBef>
                <a:spcPts val="800"/>
              </a:spcBef>
              <a:buSzPts val="1800"/>
            </a:pPr>
            <a:r>
              <a:rPr lang="en-US" sz="1700" dirty="0">
                <a:solidFill>
                  <a:schemeClr val="dk1"/>
                </a:solidFill>
                <a:highlight>
                  <a:schemeClr val="lt1"/>
                </a:highlight>
                <a:latin typeface="Verdana" panose="020B0604030504040204" pitchFamily="34" charset="0"/>
                <a:ea typeface="Verdana" panose="020B0604030504040204" pitchFamily="34" charset="0"/>
                <a:cs typeface="Verdana" panose="020B0604030504040204" pitchFamily="34" charset="0"/>
              </a:rPr>
              <a:t>PLHIV who have felt the need to hide their HIV status or who were denied healthcare because of their HIV status are less likely to be virally suppressed.</a:t>
            </a:r>
            <a:endParaRPr lang="en-US" sz="1700" dirty="0">
              <a:latin typeface="Verdana" panose="020B0604030504040204" pitchFamily="34" charset="0"/>
              <a:ea typeface="Verdana" panose="020B0604030504040204" pitchFamily="34" charset="0"/>
              <a:cs typeface="Verdana" panose="020B0604030504040204" pitchFamily="34" charset="0"/>
            </a:endParaRPr>
          </a:p>
          <a:p>
            <a:pPr marL="508000" marR="0" lvl="0" indent="-342900" algn="l" rtl="0">
              <a:lnSpc>
                <a:spcPct val="134000"/>
              </a:lnSpc>
              <a:spcAft>
                <a:spcPts val="1000"/>
              </a:spcAft>
              <a:buClr>
                <a:schemeClr val="dk1"/>
              </a:buClr>
              <a:buSzPts val="1800"/>
              <a:buChar char="•"/>
            </a:pPr>
            <a:r>
              <a:rPr lang="en-US" sz="1900" dirty="0">
                <a:solidFill>
                  <a:schemeClr val="dk1"/>
                </a:solidFill>
                <a:latin typeface="Verdana" panose="020B0604030504040204" pitchFamily="34" charset="0"/>
                <a:ea typeface="Verdana" panose="020B0604030504040204" pitchFamily="34" charset="0"/>
                <a:cs typeface="Verdana" panose="020B0604030504040204" pitchFamily="34" charset="0"/>
              </a:rPr>
              <a:t>Confronting stigma and discrimination could have a key role in the fight against HIV/AIDS!</a:t>
            </a:r>
            <a:endParaRPr lang="en-US" sz="1900" dirty="0">
              <a:solidFill>
                <a:schemeClr val="dk1"/>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
        <p:nvSpPr>
          <p:cNvPr id="217" name="Google Shape;217;p33"/>
          <p:cNvSpPr txBox="1">
            <a:spLocks noGrp="1"/>
          </p:cNvSpPr>
          <p:nvPr>
            <p:ph type="title"/>
          </p:nvPr>
        </p:nvSpPr>
        <p:spPr>
          <a:xfrm>
            <a:off x="332185" y="330994"/>
            <a:ext cx="6669000" cy="918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t>Key messages</a:t>
            </a:r>
            <a:endParaRPr dirty="0"/>
          </a:p>
        </p:txBody>
      </p:sp>
      <p:sp>
        <p:nvSpPr>
          <p:cNvPr id="2" name="TextBox 1">
            <a:extLst>
              <a:ext uri="{FF2B5EF4-FFF2-40B4-BE49-F238E27FC236}">
                <a16:creationId xmlns:a16="http://schemas.microsoft.com/office/drawing/2014/main" id="{3D2BDCDC-20DC-5DE7-48F2-5BF4F6A6279D}"/>
              </a:ext>
            </a:extLst>
          </p:cNvPr>
          <p:cNvSpPr txBox="1"/>
          <p:nvPr/>
        </p:nvSpPr>
        <p:spPr>
          <a:xfrm>
            <a:off x="8662737" y="4706754"/>
            <a:ext cx="383438" cy="307777"/>
          </a:xfrm>
          <a:prstGeom prst="rect">
            <a:avLst/>
          </a:prstGeom>
          <a:noFill/>
        </p:spPr>
        <p:txBody>
          <a:bodyPr wrap="none" rtlCol="0">
            <a:spAutoFit/>
          </a:bodyPr>
          <a:lstStyle/>
          <a:p>
            <a:r>
              <a:rPr lang="en-US" dirty="0"/>
              <a:t>12</a:t>
            </a:r>
          </a:p>
        </p:txBody>
      </p:sp>
    </p:spTree>
    <p:extLst>
      <p:ext uri="{BB962C8B-B14F-4D97-AF65-F5344CB8AC3E}">
        <p14:creationId xmlns:p14="http://schemas.microsoft.com/office/powerpoint/2010/main" val="4239582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0"/>
          <p:cNvSpPr txBox="1">
            <a:spLocks noGrp="1"/>
          </p:cNvSpPr>
          <p:nvPr>
            <p:ph type="title"/>
          </p:nvPr>
        </p:nvSpPr>
        <p:spPr>
          <a:xfrm>
            <a:off x="2897975" y="1425600"/>
            <a:ext cx="5297700" cy="606600"/>
          </a:xfrm>
          <a:prstGeom prst="rect">
            <a:avLst/>
          </a:prstGeom>
          <a:noFill/>
          <a:ln>
            <a:noFill/>
          </a:ln>
        </p:spPr>
        <p:txBody>
          <a:bodyPr spcFirstLastPara="1" wrap="square" lIns="0" tIns="0" rIns="0" bIns="0" anchor="ctr" anchorCtr="0">
            <a:normAutofit fontScale="90000"/>
          </a:bodyPr>
          <a:lstStyle/>
          <a:p>
            <a:pPr marL="0" lvl="0" indent="0" algn="ctr" rtl="0">
              <a:lnSpc>
                <a:spcPct val="90000"/>
              </a:lnSpc>
              <a:spcBef>
                <a:spcPts val="0"/>
              </a:spcBef>
              <a:spcAft>
                <a:spcPts val="0"/>
              </a:spcAft>
              <a:buClr>
                <a:schemeClr val="dk1"/>
              </a:buClr>
              <a:buSzPct val="100000"/>
              <a:buFont typeface="Quattrocento Sans"/>
              <a:buNone/>
            </a:pPr>
            <a:r>
              <a:rPr lang="en" sz="2600">
                <a:solidFill>
                  <a:schemeClr val="dk1"/>
                </a:solidFill>
                <a:latin typeface="Quattrocento Sans"/>
                <a:ea typeface="Quattrocento Sans"/>
                <a:cs typeface="Quattrocento Sans"/>
                <a:sym typeface="Quattrocento Sans"/>
              </a:rPr>
              <a:t>Thank You!</a:t>
            </a:r>
            <a:endParaRPr sz="2600">
              <a:solidFill>
                <a:schemeClr val="dk1"/>
              </a:solidFill>
              <a:latin typeface="Quattrocento Sans"/>
              <a:ea typeface="Quattrocento Sans"/>
              <a:cs typeface="Quattrocento Sans"/>
              <a:sym typeface="Quattrocento Sans"/>
            </a:endParaRPr>
          </a:p>
          <a:p>
            <a:pPr marL="0" lvl="0" indent="0" algn="ctr" rtl="0">
              <a:lnSpc>
                <a:spcPct val="90000"/>
              </a:lnSpc>
              <a:spcBef>
                <a:spcPts val="0"/>
              </a:spcBef>
              <a:spcAft>
                <a:spcPts val="0"/>
              </a:spcAft>
              <a:buClr>
                <a:schemeClr val="dk1"/>
              </a:buClr>
              <a:buSzPct val="100000"/>
              <a:buFont typeface="Quattrocento Sans"/>
              <a:buNone/>
            </a:pPr>
            <a:r>
              <a:rPr lang="en" sz="2600">
                <a:solidFill>
                  <a:schemeClr val="dk1"/>
                </a:solidFill>
                <a:latin typeface="Quattrocento Sans"/>
                <a:ea typeface="Quattrocento Sans"/>
                <a:cs typeface="Quattrocento Sans"/>
                <a:sym typeface="Quattrocento Sans"/>
              </a:rPr>
              <a:t>Merci!</a:t>
            </a:r>
            <a:endParaRPr sz="2600">
              <a:solidFill>
                <a:schemeClr val="dk1"/>
              </a:solidFill>
              <a:latin typeface="Quattrocento Sans"/>
              <a:ea typeface="Quattrocento Sans"/>
              <a:cs typeface="Quattrocento Sans"/>
              <a:sym typeface="Quattrocento Sans"/>
            </a:endParaRPr>
          </a:p>
          <a:p>
            <a:pPr marL="0" lvl="0" indent="0" algn="ctr" rtl="0">
              <a:lnSpc>
                <a:spcPct val="90000"/>
              </a:lnSpc>
              <a:spcBef>
                <a:spcPts val="0"/>
              </a:spcBef>
              <a:spcAft>
                <a:spcPts val="0"/>
              </a:spcAft>
              <a:buClr>
                <a:schemeClr val="dk1"/>
              </a:buClr>
              <a:buSzPct val="100000"/>
              <a:buFont typeface="Quattrocento Sans"/>
              <a:buNone/>
            </a:pPr>
            <a:r>
              <a:rPr lang="en" sz="2600">
                <a:solidFill>
                  <a:schemeClr val="dk1"/>
                </a:solidFill>
                <a:latin typeface="Quattrocento Sans"/>
                <a:ea typeface="Quattrocento Sans"/>
                <a:cs typeface="Quattrocento Sans"/>
                <a:sym typeface="Quattrocento Sans"/>
              </a:rPr>
              <a:t>Danke!</a:t>
            </a:r>
            <a:endParaRPr sz="2600">
              <a:solidFill>
                <a:schemeClr val="dk1"/>
              </a:solidFill>
              <a:latin typeface="Quattrocento Sans"/>
              <a:ea typeface="Quattrocento Sans"/>
              <a:cs typeface="Quattrocento Sans"/>
              <a:sym typeface="Quattrocento Sans"/>
            </a:endParaRPr>
          </a:p>
        </p:txBody>
      </p:sp>
      <p:pic>
        <p:nvPicPr>
          <p:cNvPr id="294" name="Google Shape;294;p40" descr="Text&#10;&#10;Description automatically generated"/>
          <p:cNvPicPr preferRelativeResize="0"/>
          <p:nvPr/>
        </p:nvPicPr>
        <p:blipFill rotWithShape="1">
          <a:blip r:embed="rId3">
            <a:alphaModFix/>
          </a:blip>
          <a:srcRect t="3509" r="26905" b="-1"/>
          <a:stretch/>
        </p:blipFill>
        <p:spPr>
          <a:xfrm>
            <a:off x="2801302" y="249295"/>
            <a:ext cx="3745247" cy="606461"/>
          </a:xfrm>
          <a:prstGeom prst="rect">
            <a:avLst/>
          </a:prstGeom>
          <a:noFill/>
          <a:ln>
            <a:noFill/>
          </a:ln>
        </p:spPr>
      </p:pic>
      <p:pic>
        <p:nvPicPr>
          <p:cNvPr id="295" name="Google Shape;295;p40" descr="Logo, company name&#10;&#10;Description automatically generated"/>
          <p:cNvPicPr preferRelativeResize="0"/>
          <p:nvPr/>
        </p:nvPicPr>
        <p:blipFill rotWithShape="1">
          <a:blip r:embed="rId4">
            <a:alphaModFix/>
          </a:blip>
          <a:srcRect/>
          <a:stretch/>
        </p:blipFill>
        <p:spPr>
          <a:xfrm>
            <a:off x="5141188" y="3672293"/>
            <a:ext cx="1613213" cy="1037688"/>
          </a:xfrm>
          <a:prstGeom prst="rect">
            <a:avLst/>
          </a:prstGeom>
          <a:noFill/>
          <a:ln>
            <a:noFill/>
          </a:ln>
        </p:spPr>
      </p:pic>
      <p:sp>
        <p:nvSpPr>
          <p:cNvPr id="296" name="Google Shape;296;p40"/>
          <p:cNvSpPr txBox="1">
            <a:spLocks noGrp="1"/>
          </p:cNvSpPr>
          <p:nvPr>
            <p:ph type="body" idx="2"/>
          </p:nvPr>
        </p:nvSpPr>
        <p:spPr>
          <a:xfrm>
            <a:off x="2801300" y="2867098"/>
            <a:ext cx="6033300" cy="535200"/>
          </a:xfrm>
          <a:prstGeom prst="rect">
            <a:avLst/>
          </a:prstGeom>
          <a:noFill/>
          <a:ln>
            <a:noFill/>
          </a:ln>
        </p:spPr>
        <p:txBody>
          <a:bodyPr spcFirstLastPara="1" wrap="square" lIns="0" tIns="0" rIns="0" bIns="0" anchor="b" anchorCtr="0">
            <a:normAutofit/>
          </a:bodyPr>
          <a:lstStyle/>
          <a:p>
            <a:pPr marL="0" lvl="0" indent="0" algn="ctr" rtl="0">
              <a:lnSpc>
                <a:spcPct val="115000"/>
              </a:lnSpc>
              <a:spcBef>
                <a:spcPts val="0"/>
              </a:spcBef>
              <a:spcAft>
                <a:spcPts val="0"/>
              </a:spcAft>
              <a:buClr>
                <a:schemeClr val="dk1"/>
              </a:buClr>
              <a:buSzPts val="1100"/>
              <a:buFont typeface="Arial"/>
              <a:buNone/>
            </a:pPr>
            <a:r>
              <a:rPr lang="en">
                <a:solidFill>
                  <a:srgbClr val="1A1A1A"/>
                </a:solidFill>
                <a:latin typeface="Arial"/>
                <a:ea typeface="Arial"/>
                <a:cs typeface="Arial"/>
                <a:sym typeface="Arial"/>
              </a:rPr>
              <a:t>Co-authors: Flores Anato JL, Doyle C, Xia Y, Boily MC, </a:t>
            </a:r>
            <a:r>
              <a:rPr lang="en">
                <a:latin typeface="Arial"/>
                <a:ea typeface="Arial"/>
                <a:cs typeface="Arial"/>
                <a:sym typeface="Arial"/>
              </a:rPr>
              <a:t>Niangoran S, Platt L, Terris-Prestholt F, Saliuk T, Singh A, </a:t>
            </a:r>
            <a:r>
              <a:rPr lang="en">
                <a:solidFill>
                  <a:srgbClr val="1A1A1A"/>
                </a:solidFill>
                <a:latin typeface="Arial"/>
                <a:ea typeface="Arial"/>
                <a:cs typeface="Arial"/>
                <a:sym typeface="Arial"/>
              </a:rPr>
              <a:t>Vickerman P, Artenie A, Stone J, Maheu-Giroux M</a:t>
            </a:r>
            <a:endParaRPr i="1">
              <a:latin typeface="Arial"/>
              <a:ea typeface="Arial"/>
              <a:cs typeface="Arial"/>
              <a:sym typeface="Arial"/>
            </a:endParaRPr>
          </a:p>
        </p:txBody>
      </p:sp>
      <p:sp>
        <p:nvSpPr>
          <p:cNvPr id="297" name="Google Shape;297;p40"/>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298" name="Google Shape;298;p40" descr="A black text on a white background&#10;&#10;Description automatically generated"/>
          <p:cNvPicPr preferRelativeResize="0"/>
          <p:nvPr/>
        </p:nvPicPr>
        <p:blipFill rotWithShape="1">
          <a:blip r:embed="rId5">
            <a:alphaModFix/>
          </a:blip>
          <a:srcRect/>
          <a:stretch/>
        </p:blipFill>
        <p:spPr>
          <a:xfrm>
            <a:off x="7000087" y="4079498"/>
            <a:ext cx="1836086" cy="680933"/>
          </a:xfrm>
          <a:prstGeom prst="rect">
            <a:avLst/>
          </a:prstGeom>
          <a:noFill/>
          <a:ln>
            <a:noFill/>
          </a:ln>
        </p:spPr>
      </p:pic>
      <p:pic>
        <p:nvPicPr>
          <p:cNvPr id="299" name="Google Shape;299;p40"/>
          <p:cNvPicPr preferRelativeResize="0"/>
          <p:nvPr/>
        </p:nvPicPr>
        <p:blipFill>
          <a:blip r:embed="rId6">
            <a:alphaModFix/>
          </a:blip>
          <a:stretch>
            <a:fillRect/>
          </a:stretch>
        </p:blipFill>
        <p:spPr>
          <a:xfrm>
            <a:off x="2980201" y="3901125"/>
            <a:ext cx="1708375" cy="680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1"/>
          <p:cNvSpPr txBox="1">
            <a:spLocks noGrp="1"/>
          </p:cNvSpPr>
          <p:nvPr>
            <p:ph type="title"/>
          </p:nvPr>
        </p:nvSpPr>
        <p:spPr>
          <a:xfrm>
            <a:off x="2677594" y="1965158"/>
            <a:ext cx="5517900" cy="606600"/>
          </a:xfrm>
          <a:prstGeom prst="rect">
            <a:avLst/>
          </a:prstGeom>
          <a:no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Clr>
                <a:schemeClr val="dk1"/>
              </a:buClr>
              <a:buSzPts val="2600"/>
              <a:buFont typeface="Quattrocento Sans"/>
              <a:buNone/>
            </a:pPr>
            <a:r>
              <a:rPr lang="en" sz="2600">
                <a:solidFill>
                  <a:schemeClr val="dk1"/>
                </a:solidFill>
                <a:latin typeface="Quattrocento Sans"/>
                <a:ea typeface="Quattrocento Sans"/>
                <a:cs typeface="Quattrocento Sans"/>
                <a:sym typeface="Quattrocento Sans"/>
              </a:rPr>
              <a:t>Supplemental slides</a:t>
            </a:r>
            <a:endParaRPr/>
          </a:p>
        </p:txBody>
      </p:sp>
      <p:sp>
        <p:nvSpPr>
          <p:cNvPr id="306" name="Google Shape;306;p41"/>
          <p:cNvSpPr txBox="1">
            <a:spLocks noGrp="1"/>
          </p:cNvSpPr>
          <p:nvPr>
            <p:ph type="sldNum" idx="12"/>
          </p:nvPr>
        </p:nvSpPr>
        <p:spPr>
          <a:xfrm>
            <a:off x="6754412"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2"/>
          <p:cNvSpPr txBox="1">
            <a:spLocks noGrp="1"/>
          </p:cNvSpPr>
          <p:nvPr>
            <p:ph type="title"/>
          </p:nvPr>
        </p:nvSpPr>
        <p:spPr>
          <a:xfrm>
            <a:off x="332185" y="330994"/>
            <a:ext cx="6669000" cy="91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2"/>
              </a:buClr>
              <a:buSzPts val="3300"/>
              <a:buFont typeface="Arial"/>
              <a:buNone/>
            </a:pPr>
            <a:r>
              <a:rPr lang="en"/>
              <a:t>Results: Included surveys</a:t>
            </a:r>
            <a:endParaRPr/>
          </a:p>
        </p:txBody>
      </p:sp>
      <p:sp>
        <p:nvSpPr>
          <p:cNvPr id="313" name="Google Shape;313;p42"/>
          <p:cNvSpPr txBox="1">
            <a:spLocks noGrp="1"/>
          </p:cNvSpPr>
          <p:nvPr>
            <p:ph type="sldNum" idx="12"/>
          </p:nvPr>
        </p:nvSpPr>
        <p:spPr>
          <a:xfrm>
            <a:off x="6754412"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314" name="Google Shape;314;p42"/>
          <p:cNvPicPr preferRelativeResize="0"/>
          <p:nvPr/>
        </p:nvPicPr>
        <p:blipFill rotWithShape="1">
          <a:blip r:embed="rId3">
            <a:alphaModFix/>
          </a:blip>
          <a:srcRect l="7638" t="15768"/>
          <a:stretch/>
        </p:blipFill>
        <p:spPr>
          <a:xfrm>
            <a:off x="1413975" y="1172775"/>
            <a:ext cx="5992199" cy="3366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3"/>
          <p:cNvSpPr txBox="1">
            <a:spLocks noGrp="1"/>
          </p:cNvSpPr>
          <p:nvPr>
            <p:ph type="title"/>
          </p:nvPr>
        </p:nvSpPr>
        <p:spPr>
          <a:xfrm>
            <a:off x="332185" y="330994"/>
            <a:ext cx="6669000" cy="918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Methods: Exposure definitions</a:t>
            </a:r>
            <a:endParaRPr/>
          </a:p>
        </p:txBody>
      </p:sp>
      <p:graphicFrame>
        <p:nvGraphicFramePr>
          <p:cNvPr id="320" name="Google Shape;320;p43"/>
          <p:cNvGraphicFramePr/>
          <p:nvPr/>
        </p:nvGraphicFramePr>
        <p:xfrm>
          <a:off x="332200" y="1175600"/>
          <a:ext cx="8537525" cy="3542168"/>
        </p:xfrm>
        <a:graphic>
          <a:graphicData uri="http://schemas.openxmlformats.org/drawingml/2006/table">
            <a:tbl>
              <a:tblPr>
                <a:noFill/>
                <a:tableStyleId>{0F928183-3A15-4D84-B776-C94F62B7410F}</a:tableStyleId>
              </a:tblPr>
              <a:tblGrid>
                <a:gridCol w="996450">
                  <a:extLst>
                    <a:ext uri="{9D8B030D-6E8A-4147-A177-3AD203B41FA5}">
                      <a16:colId xmlns:a16="http://schemas.microsoft.com/office/drawing/2014/main" val="20000"/>
                    </a:ext>
                  </a:extLst>
                </a:gridCol>
                <a:gridCol w="1502250">
                  <a:extLst>
                    <a:ext uri="{9D8B030D-6E8A-4147-A177-3AD203B41FA5}">
                      <a16:colId xmlns:a16="http://schemas.microsoft.com/office/drawing/2014/main" val="20001"/>
                    </a:ext>
                  </a:extLst>
                </a:gridCol>
                <a:gridCol w="6038825">
                  <a:extLst>
                    <a:ext uri="{9D8B030D-6E8A-4147-A177-3AD203B41FA5}">
                      <a16:colId xmlns:a16="http://schemas.microsoft.com/office/drawing/2014/main" val="20002"/>
                    </a:ext>
                  </a:extLst>
                </a:gridCol>
              </a:tblGrid>
              <a:tr h="278000">
                <a:tc>
                  <a:txBody>
                    <a:bodyPr/>
                    <a:lstStyle/>
                    <a:p>
                      <a:pPr marL="0" lvl="0" indent="0" algn="l" rtl="0">
                        <a:lnSpc>
                          <a:spcPct val="115000"/>
                        </a:lnSpc>
                        <a:spcBef>
                          <a:spcPts val="0"/>
                        </a:spcBef>
                        <a:spcAft>
                          <a:spcPts val="0"/>
                        </a:spcAft>
                        <a:buNone/>
                      </a:pPr>
                      <a:r>
                        <a:rPr lang="en" sz="1000" b="1">
                          <a:solidFill>
                            <a:schemeClr val="lt1"/>
                          </a:solidFill>
                          <a:latin typeface="Verdana"/>
                          <a:ea typeface="Verdana"/>
                          <a:cs typeface="Verdana"/>
                          <a:sym typeface="Verdana"/>
                        </a:rPr>
                        <a:t>Domains</a:t>
                      </a:r>
                      <a:endParaRPr sz="1000" b="1">
                        <a:solidFill>
                          <a:schemeClr val="lt1"/>
                        </a:solidFill>
                        <a:latin typeface="Verdana"/>
                        <a:ea typeface="Verdana"/>
                        <a:cs typeface="Verdana"/>
                        <a:sym typeface="Verdana"/>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lvl="0" indent="0" algn="l" rtl="0">
                        <a:lnSpc>
                          <a:spcPct val="115000"/>
                        </a:lnSpc>
                        <a:spcBef>
                          <a:spcPts val="0"/>
                        </a:spcBef>
                        <a:spcAft>
                          <a:spcPts val="0"/>
                        </a:spcAft>
                        <a:buNone/>
                      </a:pPr>
                      <a:r>
                        <a:rPr lang="en" sz="1000" b="1">
                          <a:solidFill>
                            <a:schemeClr val="lt1"/>
                          </a:solidFill>
                          <a:latin typeface="Verdana"/>
                          <a:ea typeface="Verdana"/>
                          <a:cs typeface="Verdana"/>
                          <a:sym typeface="Verdana"/>
                        </a:rPr>
                        <a:t>Stigma measure</a:t>
                      </a:r>
                      <a:endParaRPr sz="1000" b="1">
                        <a:solidFill>
                          <a:schemeClr val="lt1"/>
                        </a:solidFill>
                        <a:latin typeface="Verdana"/>
                        <a:ea typeface="Verdana"/>
                        <a:cs typeface="Verdana"/>
                        <a:sym typeface="Verdana"/>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lvl="0" indent="0" algn="l" rtl="0">
                        <a:lnSpc>
                          <a:spcPct val="115000"/>
                        </a:lnSpc>
                        <a:spcBef>
                          <a:spcPts val="0"/>
                        </a:spcBef>
                        <a:spcAft>
                          <a:spcPts val="0"/>
                        </a:spcAft>
                        <a:buNone/>
                      </a:pPr>
                      <a:r>
                        <a:rPr lang="en" sz="1000" b="1">
                          <a:solidFill>
                            <a:schemeClr val="lt1"/>
                          </a:solidFill>
                          <a:latin typeface="Verdana"/>
                          <a:ea typeface="Verdana"/>
                          <a:cs typeface="Verdana"/>
                          <a:sym typeface="Verdana"/>
                        </a:rPr>
                        <a:t>Survey questions</a:t>
                      </a:r>
                      <a:endParaRPr sz="1000" b="1">
                        <a:solidFill>
                          <a:schemeClr val="lt1"/>
                        </a:solidFill>
                        <a:latin typeface="Verdana"/>
                        <a:ea typeface="Verdana"/>
                        <a:cs typeface="Verdana"/>
                        <a:sym typeface="Verdana"/>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580550">
                <a:tc>
                  <a:txBody>
                    <a:bodyPr/>
                    <a:lstStyle/>
                    <a:p>
                      <a:pPr marL="0" lvl="0" indent="0" algn="l" rtl="0">
                        <a:lnSpc>
                          <a:spcPct val="115000"/>
                        </a:lnSpc>
                        <a:spcBef>
                          <a:spcPts val="0"/>
                        </a:spcBef>
                        <a:spcAft>
                          <a:spcPts val="0"/>
                        </a:spcAft>
                        <a:buNone/>
                      </a:pPr>
                      <a:r>
                        <a:rPr lang="en" sz="900">
                          <a:latin typeface="Verdana"/>
                          <a:ea typeface="Verdana"/>
                          <a:cs typeface="Verdana"/>
                          <a:sym typeface="Verdana"/>
                        </a:rPr>
                        <a:t>HIV-related stigma</a:t>
                      </a:r>
                      <a:endParaRPr sz="900">
                        <a:latin typeface="Verdana"/>
                        <a:ea typeface="Verdana"/>
                        <a:cs typeface="Verdana"/>
                        <a:sym typeface="Verdana"/>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b="1">
                          <a:solidFill>
                            <a:schemeClr val="dk1"/>
                          </a:solidFill>
                          <a:latin typeface="Verdana"/>
                          <a:ea typeface="Verdana"/>
                          <a:cs typeface="Verdana"/>
                          <a:sym typeface="Verdana"/>
                        </a:rPr>
                        <a:t>Community</a:t>
                      </a:r>
                      <a:r>
                        <a:rPr lang="en" sz="900">
                          <a:solidFill>
                            <a:schemeClr val="dk1"/>
                          </a:solidFill>
                          <a:latin typeface="Verdana"/>
                          <a:ea typeface="Verdana"/>
                          <a:cs typeface="Verdana"/>
                          <a:sym typeface="Verdana"/>
                        </a:rPr>
                        <a:t> discriminatory attitudes towards PLHIV</a:t>
                      </a:r>
                      <a:endParaRPr sz="900">
                        <a:solidFill>
                          <a:schemeClr val="dk1"/>
                        </a:solidFill>
                        <a:latin typeface="Verdana"/>
                        <a:ea typeface="Verdana"/>
                        <a:cs typeface="Verdana"/>
                        <a:sym typeface="Verdana"/>
                      </a:endParaRPr>
                    </a:p>
                    <a:p>
                      <a:pPr marL="0" lvl="0" indent="0" algn="l" rtl="0">
                        <a:lnSpc>
                          <a:spcPct val="115000"/>
                        </a:lnSpc>
                        <a:spcBef>
                          <a:spcPts val="0"/>
                        </a:spcBef>
                        <a:spcAft>
                          <a:spcPts val="0"/>
                        </a:spcAft>
                        <a:buNone/>
                      </a:pPr>
                      <a:endParaRPr sz="900">
                        <a:latin typeface="Verdana"/>
                        <a:ea typeface="Verdana"/>
                        <a:cs typeface="Verdana"/>
                        <a:sym typeface="Verdana"/>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900">
                          <a:solidFill>
                            <a:schemeClr val="dk1"/>
                          </a:solidFill>
                          <a:latin typeface="Verdana"/>
                          <a:ea typeface="Verdana"/>
                          <a:cs typeface="Verdana"/>
                          <a:sym typeface="Verdana"/>
                        </a:rPr>
                        <a:t>Would you buy fresh vegetables from a shopkeeper or vendor if you knew that this person had HIV? OR</a:t>
                      </a:r>
                      <a:endParaRPr sz="900">
                        <a:solidFill>
                          <a:schemeClr val="dk1"/>
                        </a:solidFill>
                        <a:latin typeface="Verdana"/>
                        <a:ea typeface="Verdana"/>
                        <a:cs typeface="Verdana"/>
                        <a:sym typeface="Verdana"/>
                      </a:endParaRPr>
                    </a:p>
                    <a:p>
                      <a:pPr marL="0" lvl="0" indent="0" algn="l" rtl="0">
                        <a:lnSpc>
                          <a:spcPct val="115000"/>
                        </a:lnSpc>
                        <a:spcBef>
                          <a:spcPts val="0"/>
                        </a:spcBef>
                        <a:spcAft>
                          <a:spcPts val="0"/>
                        </a:spcAft>
                        <a:buNone/>
                      </a:pPr>
                      <a:r>
                        <a:rPr lang="en" sz="900">
                          <a:solidFill>
                            <a:schemeClr val="dk1"/>
                          </a:solidFill>
                          <a:latin typeface="Verdana"/>
                          <a:ea typeface="Verdana"/>
                          <a:cs typeface="Verdana"/>
                          <a:sym typeface="Verdana"/>
                        </a:rPr>
                        <a:t>Do you think children (or female teacher) living with HIV should be allowed to attend school with children who do not have HIV?</a:t>
                      </a:r>
                      <a:endParaRPr sz="900">
                        <a:latin typeface="Verdana"/>
                        <a:ea typeface="Verdana"/>
                        <a:cs typeface="Verdana"/>
                        <a:sym typeface="Verdana"/>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36425">
                <a:tc>
                  <a:txBody>
                    <a:bodyPr/>
                    <a:lstStyle/>
                    <a:p>
                      <a:pPr marL="0" lvl="0" indent="0" algn="l" rtl="0">
                        <a:lnSpc>
                          <a:spcPct val="115000"/>
                        </a:lnSpc>
                        <a:spcBef>
                          <a:spcPts val="0"/>
                        </a:spcBef>
                        <a:spcAft>
                          <a:spcPts val="0"/>
                        </a:spcAft>
                        <a:buNone/>
                      </a:pPr>
                      <a:r>
                        <a:rPr lang="en" sz="900">
                          <a:latin typeface="Verdana"/>
                          <a:ea typeface="Verdana"/>
                          <a:cs typeface="Verdana"/>
                          <a:sym typeface="Verdana"/>
                        </a:rPr>
                        <a:t>Anticipated HIV stigma</a:t>
                      </a:r>
                      <a:endParaRPr sz="900">
                        <a:latin typeface="Verdana"/>
                        <a:ea typeface="Verdana"/>
                        <a:cs typeface="Verdana"/>
                        <a:sym typeface="Verdana"/>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b="1">
                          <a:latin typeface="Verdana"/>
                          <a:ea typeface="Verdana"/>
                          <a:cs typeface="Verdana"/>
                          <a:sym typeface="Verdana"/>
                        </a:rPr>
                        <a:t>Community</a:t>
                      </a:r>
                      <a:r>
                        <a:rPr lang="en" sz="900">
                          <a:latin typeface="Verdana"/>
                          <a:ea typeface="Verdana"/>
                          <a:cs typeface="Verdana"/>
                          <a:sym typeface="Verdana"/>
                        </a:rPr>
                        <a:t> shame of association with PLHIV</a:t>
                      </a:r>
                      <a:endParaRPr sz="900">
                        <a:latin typeface="Verdana"/>
                        <a:ea typeface="Verdana"/>
                        <a:cs typeface="Verdana"/>
                        <a:sym typeface="Verdana"/>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solidFill>
                            <a:srgbClr val="00263A"/>
                          </a:solidFill>
                          <a:highlight>
                            <a:srgbClr val="FFFFFF"/>
                          </a:highlight>
                          <a:latin typeface="Verdana"/>
                          <a:ea typeface="Verdana"/>
                          <a:cs typeface="Verdana"/>
                          <a:sym typeface="Verdana"/>
                        </a:rPr>
                        <a:t>Do you agree or disagree with the following statement: </a:t>
                      </a:r>
                      <a:r>
                        <a:rPr lang="en" sz="900">
                          <a:latin typeface="Verdana"/>
                          <a:ea typeface="Verdana"/>
                          <a:cs typeface="Verdana"/>
                          <a:sym typeface="Verdana"/>
                        </a:rPr>
                        <a:t>I would be ashamed if someone in my family had HIV?</a:t>
                      </a:r>
                      <a:endParaRPr sz="900">
                        <a:latin typeface="Verdana"/>
                        <a:ea typeface="Verdana"/>
                        <a:cs typeface="Verdana"/>
                        <a:sym typeface="Verdana"/>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2600">
                <a:tc>
                  <a:txBody>
                    <a:bodyPr/>
                    <a:lstStyle/>
                    <a:p>
                      <a:pPr marL="0" lvl="0" indent="0" algn="l" rtl="0">
                        <a:lnSpc>
                          <a:spcPct val="115000"/>
                        </a:lnSpc>
                        <a:spcBef>
                          <a:spcPts val="0"/>
                        </a:spcBef>
                        <a:spcAft>
                          <a:spcPts val="0"/>
                        </a:spcAft>
                        <a:buNone/>
                      </a:pPr>
                      <a:r>
                        <a:rPr lang="en" sz="900">
                          <a:latin typeface="Verdana"/>
                          <a:ea typeface="Verdana"/>
                          <a:cs typeface="Verdana"/>
                          <a:sym typeface="Verdana"/>
                        </a:rPr>
                        <a:t>Perceived HIV stigma</a:t>
                      </a:r>
                      <a:endParaRPr sz="900">
                        <a:latin typeface="Verdana"/>
                        <a:ea typeface="Verdana"/>
                        <a:cs typeface="Verdana"/>
                        <a:sym typeface="Verdana"/>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900" b="1">
                          <a:solidFill>
                            <a:schemeClr val="dk1"/>
                          </a:solidFill>
                          <a:latin typeface="Verdana"/>
                          <a:ea typeface="Verdana"/>
                          <a:cs typeface="Verdana"/>
                          <a:sym typeface="Verdana"/>
                        </a:rPr>
                        <a:t>Community </a:t>
                      </a:r>
                      <a:r>
                        <a:rPr lang="en" sz="900">
                          <a:solidFill>
                            <a:schemeClr val="dk1"/>
                          </a:solidFill>
                          <a:latin typeface="Verdana"/>
                          <a:ea typeface="Verdana"/>
                          <a:cs typeface="Verdana"/>
                          <a:sym typeface="Verdana"/>
                        </a:rPr>
                        <a:t>perceived stigma</a:t>
                      </a:r>
                      <a:endParaRPr sz="900">
                        <a:latin typeface="Verdana"/>
                        <a:ea typeface="Verdana"/>
                        <a:cs typeface="Verdana"/>
                        <a:sym typeface="Verdana"/>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900">
                          <a:solidFill>
                            <a:schemeClr val="dk1"/>
                          </a:solidFill>
                          <a:latin typeface="Verdana"/>
                          <a:ea typeface="Verdana"/>
                          <a:cs typeface="Verdana"/>
                          <a:sym typeface="Verdana"/>
                        </a:rPr>
                        <a:t>Do people talk badly about people living with HIV or who are thought to be living with HIV? AND</a:t>
                      </a:r>
                      <a:endParaRPr sz="900">
                        <a:solidFill>
                          <a:schemeClr val="dk1"/>
                        </a:solidFill>
                        <a:latin typeface="Verdana"/>
                        <a:ea typeface="Verdana"/>
                        <a:cs typeface="Verdana"/>
                        <a:sym typeface="Verdana"/>
                      </a:endParaRPr>
                    </a:p>
                    <a:p>
                      <a:pPr marL="0" lvl="0" indent="0" algn="l" rtl="0">
                        <a:lnSpc>
                          <a:spcPct val="115000"/>
                        </a:lnSpc>
                        <a:spcBef>
                          <a:spcPts val="0"/>
                        </a:spcBef>
                        <a:spcAft>
                          <a:spcPts val="0"/>
                        </a:spcAft>
                        <a:buNone/>
                      </a:pPr>
                      <a:r>
                        <a:rPr lang="en" sz="900">
                          <a:solidFill>
                            <a:schemeClr val="dk1"/>
                          </a:solidFill>
                          <a:latin typeface="Verdana"/>
                          <a:ea typeface="Verdana"/>
                          <a:cs typeface="Verdana"/>
                          <a:sym typeface="Verdana"/>
                        </a:rPr>
                        <a:t>Do people living with HIV, or thought to be living with HIV, lose the respect of other people?</a:t>
                      </a:r>
                      <a:endParaRPr sz="900" b="1">
                        <a:latin typeface="Verdana"/>
                        <a:ea typeface="Verdana"/>
                        <a:cs typeface="Verdana"/>
                        <a:sym typeface="Verdana"/>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79600">
                <a:tc>
                  <a:txBody>
                    <a:bodyPr/>
                    <a:lstStyle/>
                    <a:p>
                      <a:pPr marL="0" lvl="0" indent="0" algn="l" rtl="0">
                        <a:lnSpc>
                          <a:spcPct val="115000"/>
                        </a:lnSpc>
                        <a:spcBef>
                          <a:spcPts val="0"/>
                        </a:spcBef>
                        <a:spcAft>
                          <a:spcPts val="0"/>
                        </a:spcAft>
                        <a:buNone/>
                      </a:pPr>
                      <a:r>
                        <a:rPr lang="en" sz="900">
                          <a:latin typeface="Verdana"/>
                          <a:ea typeface="Verdana"/>
                          <a:cs typeface="Verdana"/>
                          <a:sym typeface="Verdana"/>
                        </a:rPr>
                        <a:t>Anticipated stigma</a:t>
                      </a:r>
                      <a:endParaRPr sz="900">
                        <a:latin typeface="Verdana"/>
                        <a:ea typeface="Verdana"/>
                        <a:cs typeface="Verdana"/>
                        <a:sym typeface="Verdana"/>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 sz="900" b="1">
                          <a:latin typeface="Verdana"/>
                          <a:ea typeface="Verdana"/>
                          <a:cs typeface="Verdana"/>
                          <a:sym typeface="Verdana"/>
                        </a:rPr>
                        <a:t>Individual (PLHIV)</a:t>
                      </a:r>
                      <a:r>
                        <a:rPr lang="en" sz="900">
                          <a:latin typeface="Verdana"/>
                          <a:ea typeface="Verdana"/>
                          <a:cs typeface="Verdana"/>
                          <a:sym typeface="Verdana"/>
                        </a:rPr>
                        <a:t> anticipated stigma in a healthcare settings</a:t>
                      </a:r>
                      <a:endParaRPr sz="900">
                        <a:latin typeface="Verdana"/>
                        <a:ea typeface="Verdana"/>
                        <a:cs typeface="Verdana"/>
                        <a:sym typeface="Verdana"/>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 sz="900">
                          <a:latin typeface="Verdana"/>
                          <a:ea typeface="Verdana"/>
                          <a:cs typeface="Verdana"/>
                          <a:sym typeface="Verdana"/>
                        </a:rPr>
                        <a:t>In the last 12 months, when you sought health care in a facility where your HIV status is not known, did you feel you needed to hide your HIV status?</a:t>
                      </a:r>
                      <a:endParaRPr sz="900">
                        <a:latin typeface="Verdana"/>
                        <a:ea typeface="Verdana"/>
                        <a:cs typeface="Verdana"/>
                        <a:sym typeface="Verdana"/>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4"/>
                  </a:ext>
                </a:extLst>
              </a:tr>
              <a:tr h="597200">
                <a:tc>
                  <a:txBody>
                    <a:bodyPr/>
                    <a:lstStyle/>
                    <a:p>
                      <a:pPr marL="0" lvl="0" indent="0" algn="l" rtl="0">
                        <a:lnSpc>
                          <a:spcPct val="115000"/>
                        </a:lnSpc>
                        <a:spcBef>
                          <a:spcPts val="0"/>
                        </a:spcBef>
                        <a:spcAft>
                          <a:spcPts val="0"/>
                        </a:spcAft>
                        <a:buNone/>
                      </a:pPr>
                      <a:r>
                        <a:rPr lang="en" sz="900">
                          <a:latin typeface="Verdana"/>
                          <a:ea typeface="Verdana"/>
                          <a:cs typeface="Verdana"/>
                          <a:sym typeface="Verdana"/>
                        </a:rPr>
                        <a:t>Discrimination (enacted stigma)</a:t>
                      </a:r>
                      <a:endParaRPr sz="900">
                        <a:latin typeface="Verdana"/>
                        <a:ea typeface="Verdana"/>
                        <a:cs typeface="Verdana"/>
                        <a:sym typeface="Verdana"/>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 sz="900" b="1">
                          <a:latin typeface="Verdana"/>
                          <a:ea typeface="Verdana"/>
                          <a:cs typeface="Verdana"/>
                          <a:sym typeface="Verdana"/>
                        </a:rPr>
                        <a:t>Individual</a:t>
                      </a:r>
                      <a:r>
                        <a:rPr lang="en" sz="900">
                          <a:latin typeface="Verdana"/>
                          <a:ea typeface="Verdana"/>
                          <a:cs typeface="Verdana"/>
                          <a:sym typeface="Verdana"/>
                        </a:rPr>
                        <a:t> </a:t>
                      </a:r>
                      <a:r>
                        <a:rPr lang="en" sz="900" b="1">
                          <a:solidFill>
                            <a:schemeClr val="dk1"/>
                          </a:solidFill>
                          <a:latin typeface="Verdana"/>
                          <a:ea typeface="Verdana"/>
                          <a:cs typeface="Verdana"/>
                          <a:sym typeface="Verdana"/>
                        </a:rPr>
                        <a:t>(PLHIV)</a:t>
                      </a:r>
                      <a:r>
                        <a:rPr lang="en" sz="900">
                          <a:solidFill>
                            <a:schemeClr val="dk1"/>
                          </a:solidFill>
                          <a:latin typeface="Verdana"/>
                          <a:ea typeface="Verdana"/>
                          <a:cs typeface="Verdana"/>
                          <a:sym typeface="Verdana"/>
                        </a:rPr>
                        <a:t> </a:t>
                      </a:r>
                      <a:r>
                        <a:rPr lang="en" sz="900">
                          <a:latin typeface="Verdana"/>
                          <a:ea typeface="Verdana"/>
                          <a:cs typeface="Verdana"/>
                          <a:sym typeface="Verdana"/>
                        </a:rPr>
                        <a:t>experienced stigma in healthcare settings</a:t>
                      </a:r>
                      <a:endParaRPr sz="900">
                        <a:latin typeface="Verdana"/>
                        <a:ea typeface="Verdana"/>
                        <a:cs typeface="Verdana"/>
                        <a:sym typeface="Verdana"/>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 sz="900">
                          <a:latin typeface="Verdana"/>
                          <a:ea typeface="Verdana"/>
                          <a:cs typeface="Verdana"/>
                          <a:sym typeface="Verdana"/>
                        </a:rPr>
                        <a:t>In the last 12 months, have you been denied health services including dental care, because of your HIV status?</a:t>
                      </a:r>
                      <a:endParaRPr sz="900">
                        <a:latin typeface="Verdana"/>
                        <a:ea typeface="Verdana"/>
                        <a:cs typeface="Verdana"/>
                        <a:sym typeface="Verdana"/>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4"/>
          <p:cNvSpPr txBox="1">
            <a:spLocks noGrp="1"/>
          </p:cNvSpPr>
          <p:nvPr>
            <p:ph type="title"/>
          </p:nvPr>
        </p:nvSpPr>
        <p:spPr>
          <a:xfrm>
            <a:off x="332185" y="330994"/>
            <a:ext cx="6669000" cy="91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2"/>
              </a:buClr>
              <a:buSzPts val="3300"/>
              <a:buFont typeface="Arial"/>
              <a:buNone/>
            </a:pPr>
            <a:r>
              <a:rPr lang="en"/>
              <a:t>Correlation between stigma variables</a:t>
            </a:r>
            <a:endParaRPr/>
          </a:p>
        </p:txBody>
      </p:sp>
      <p:sp>
        <p:nvSpPr>
          <p:cNvPr id="326" name="Google Shape;326;p44"/>
          <p:cNvSpPr txBox="1">
            <a:spLocks noGrp="1"/>
          </p:cNvSpPr>
          <p:nvPr>
            <p:ph type="sldNum" idx="12"/>
          </p:nvPr>
        </p:nvSpPr>
        <p:spPr>
          <a:xfrm>
            <a:off x="6754412"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327" name="Google Shape;327;p44"/>
          <p:cNvPicPr preferRelativeResize="0"/>
          <p:nvPr/>
        </p:nvPicPr>
        <p:blipFill rotWithShape="1">
          <a:blip r:embed="rId3">
            <a:alphaModFix/>
          </a:blip>
          <a:srcRect t="14136" r="13837" b="14107"/>
          <a:stretch/>
        </p:blipFill>
        <p:spPr>
          <a:xfrm>
            <a:off x="589975" y="1950075"/>
            <a:ext cx="3093048" cy="2575877"/>
          </a:xfrm>
          <a:prstGeom prst="rect">
            <a:avLst/>
          </a:prstGeom>
          <a:noFill/>
          <a:ln>
            <a:noFill/>
          </a:ln>
        </p:spPr>
      </p:pic>
      <p:pic>
        <p:nvPicPr>
          <p:cNvPr id="328" name="Google Shape;328;p44"/>
          <p:cNvPicPr preferRelativeResize="0"/>
          <p:nvPr/>
        </p:nvPicPr>
        <p:blipFill>
          <a:blip r:embed="rId4">
            <a:alphaModFix/>
          </a:blip>
          <a:stretch>
            <a:fillRect/>
          </a:stretch>
        </p:blipFill>
        <p:spPr>
          <a:xfrm>
            <a:off x="4313384" y="1827719"/>
            <a:ext cx="4498417" cy="3213469"/>
          </a:xfrm>
          <a:prstGeom prst="rect">
            <a:avLst/>
          </a:prstGeom>
          <a:noFill/>
          <a:ln>
            <a:noFill/>
          </a:ln>
        </p:spPr>
      </p:pic>
      <p:sp>
        <p:nvSpPr>
          <p:cNvPr id="329" name="Google Shape;329;p44"/>
          <p:cNvSpPr txBox="1"/>
          <p:nvPr/>
        </p:nvSpPr>
        <p:spPr>
          <a:xfrm>
            <a:off x="502400" y="1413975"/>
            <a:ext cx="3678300" cy="500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b="1">
                <a:solidFill>
                  <a:schemeClr val="dk1"/>
                </a:solidFill>
                <a:latin typeface="Verdana"/>
                <a:ea typeface="Verdana"/>
                <a:cs typeface="Verdana"/>
                <a:sym typeface="Verdana"/>
              </a:rPr>
              <a:t>Correlation between c</a:t>
            </a:r>
            <a:r>
              <a:rPr lang="en" sz="1400" b="1">
                <a:solidFill>
                  <a:schemeClr val="dk1"/>
                </a:solidFill>
                <a:latin typeface="Verdana"/>
                <a:ea typeface="Verdana"/>
                <a:cs typeface="Verdana"/>
                <a:sym typeface="Verdana"/>
              </a:rPr>
              <a:t>ommunity-level stigma variables</a:t>
            </a:r>
            <a:endParaRPr sz="1100" b="1"/>
          </a:p>
        </p:txBody>
      </p:sp>
      <p:sp>
        <p:nvSpPr>
          <p:cNvPr id="330" name="Google Shape;330;p44"/>
          <p:cNvSpPr txBox="1"/>
          <p:nvPr/>
        </p:nvSpPr>
        <p:spPr>
          <a:xfrm>
            <a:off x="4494600" y="1107225"/>
            <a:ext cx="4498500" cy="931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b="1">
                <a:solidFill>
                  <a:schemeClr val="dk1"/>
                </a:solidFill>
                <a:latin typeface="Verdana"/>
                <a:ea typeface="Verdana"/>
                <a:cs typeface="Verdana"/>
                <a:sym typeface="Verdana"/>
              </a:rPr>
              <a:t>Overlap between anticipated stigma and experienced of stigma in healthcare settings by PLHIV who reported their status and sought care</a:t>
            </a:r>
            <a:endParaRPr sz="11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5"/>
          <p:cNvSpPr txBox="1">
            <a:spLocks noGrp="1"/>
          </p:cNvSpPr>
          <p:nvPr>
            <p:ph type="title"/>
          </p:nvPr>
        </p:nvSpPr>
        <p:spPr>
          <a:xfrm>
            <a:off x="332185" y="330994"/>
            <a:ext cx="6669000" cy="91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2"/>
              </a:buClr>
              <a:buSzPts val="3300"/>
              <a:buFont typeface="Arial"/>
              <a:buNone/>
            </a:pPr>
            <a:r>
              <a:rPr lang="en"/>
              <a:t>Directed Acyclic Graph (DAG)</a:t>
            </a:r>
            <a:endParaRPr/>
          </a:p>
        </p:txBody>
      </p:sp>
      <p:sp>
        <p:nvSpPr>
          <p:cNvPr id="336" name="Google Shape;336;p45"/>
          <p:cNvSpPr txBox="1">
            <a:spLocks noGrp="1"/>
          </p:cNvSpPr>
          <p:nvPr>
            <p:ph type="sldNum" idx="12"/>
          </p:nvPr>
        </p:nvSpPr>
        <p:spPr>
          <a:xfrm>
            <a:off x="6754412"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337" name="Google Shape;337;p45"/>
          <p:cNvPicPr preferRelativeResize="0"/>
          <p:nvPr/>
        </p:nvPicPr>
        <p:blipFill>
          <a:blip r:embed="rId3">
            <a:alphaModFix/>
          </a:blip>
          <a:stretch>
            <a:fillRect/>
          </a:stretch>
        </p:blipFill>
        <p:spPr>
          <a:xfrm>
            <a:off x="1049175" y="1248994"/>
            <a:ext cx="6505397" cy="321346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6"/>
          <p:cNvSpPr txBox="1">
            <a:spLocks noGrp="1"/>
          </p:cNvSpPr>
          <p:nvPr>
            <p:ph type="title"/>
          </p:nvPr>
        </p:nvSpPr>
        <p:spPr>
          <a:xfrm>
            <a:off x="332174" y="331000"/>
            <a:ext cx="7184100" cy="9180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2"/>
              </a:buClr>
              <a:buSzPct val="100000"/>
              <a:buFont typeface="Arial"/>
              <a:buNone/>
            </a:pPr>
            <a:r>
              <a:rPr lang="en"/>
              <a:t>Directed Acyclic Graph (DAG) showing potential collider-stratification bias</a:t>
            </a:r>
            <a:endParaRPr/>
          </a:p>
        </p:txBody>
      </p:sp>
      <p:sp>
        <p:nvSpPr>
          <p:cNvPr id="343" name="Google Shape;343;p46"/>
          <p:cNvSpPr txBox="1">
            <a:spLocks noGrp="1"/>
          </p:cNvSpPr>
          <p:nvPr>
            <p:ph type="sldNum" idx="12"/>
          </p:nvPr>
        </p:nvSpPr>
        <p:spPr>
          <a:xfrm>
            <a:off x="6754412"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344" name="Google Shape;344;p46"/>
          <p:cNvPicPr preferRelativeResize="0"/>
          <p:nvPr/>
        </p:nvPicPr>
        <p:blipFill>
          <a:blip r:embed="rId3">
            <a:alphaModFix/>
          </a:blip>
          <a:stretch>
            <a:fillRect/>
          </a:stretch>
        </p:blipFill>
        <p:spPr>
          <a:xfrm>
            <a:off x="423250" y="1905250"/>
            <a:ext cx="4310675" cy="2441374"/>
          </a:xfrm>
          <a:prstGeom prst="rect">
            <a:avLst/>
          </a:prstGeom>
          <a:noFill/>
          <a:ln>
            <a:noFill/>
          </a:ln>
        </p:spPr>
      </p:pic>
      <p:sp>
        <p:nvSpPr>
          <p:cNvPr id="345" name="Google Shape;345;p46"/>
          <p:cNvSpPr/>
          <p:nvPr/>
        </p:nvSpPr>
        <p:spPr>
          <a:xfrm>
            <a:off x="2326500" y="4021000"/>
            <a:ext cx="1521600" cy="371100"/>
          </a:xfrm>
          <a:prstGeom prst="rect">
            <a:avLst/>
          </a:prstGeom>
          <a:noFill/>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sp>
        <p:nvSpPr>
          <p:cNvPr id="346" name="Google Shape;346;p46"/>
          <p:cNvSpPr txBox="1">
            <a:spLocks noGrp="1"/>
          </p:cNvSpPr>
          <p:nvPr>
            <p:ph type="body" idx="1"/>
          </p:nvPr>
        </p:nvSpPr>
        <p:spPr>
          <a:xfrm>
            <a:off x="5001725" y="1638275"/>
            <a:ext cx="3968400" cy="2970600"/>
          </a:xfrm>
          <a:prstGeom prst="rect">
            <a:avLst/>
          </a:prstGeom>
          <a:solidFill>
            <a:srgbClr val="CFE2F3"/>
          </a:solidFill>
          <a:ln>
            <a:noFill/>
          </a:ln>
        </p:spPr>
        <p:txBody>
          <a:bodyPr spcFirstLastPara="1" wrap="square" lIns="0" tIns="0" rIns="0" bIns="0" anchor="t" anchorCtr="0">
            <a:noAutofit/>
          </a:bodyPr>
          <a:lstStyle/>
          <a:p>
            <a:pPr marL="228600" marR="151970" lvl="0" indent="-222250" algn="l" rtl="0">
              <a:lnSpc>
                <a:spcPct val="100000"/>
              </a:lnSpc>
              <a:spcBef>
                <a:spcPts val="0"/>
              </a:spcBef>
              <a:spcAft>
                <a:spcPts val="0"/>
              </a:spcAft>
              <a:buClr>
                <a:schemeClr val="dk1"/>
              </a:buClr>
              <a:buSzPts val="1700"/>
              <a:buFont typeface="Arial"/>
              <a:buChar char="•"/>
            </a:pPr>
            <a:r>
              <a:rPr lang="en" sz="1700">
                <a:latin typeface="Arial"/>
                <a:ea typeface="Arial"/>
                <a:cs typeface="Arial"/>
                <a:sym typeface="Arial"/>
              </a:rPr>
              <a:t>Questions about anticipated and experienced HIV stigma (healthcare) only asked to PLHIV who reported their status and sought care in the last 12 months.</a:t>
            </a:r>
            <a:endParaRPr sz="1700">
              <a:latin typeface="Arial"/>
              <a:ea typeface="Arial"/>
              <a:cs typeface="Arial"/>
              <a:sym typeface="Arial"/>
            </a:endParaRPr>
          </a:p>
          <a:p>
            <a:pPr marL="228600" marR="151970" lvl="0" indent="-222250" algn="l" rtl="0">
              <a:lnSpc>
                <a:spcPct val="100000"/>
              </a:lnSpc>
              <a:spcBef>
                <a:spcPts val="0"/>
              </a:spcBef>
              <a:spcAft>
                <a:spcPts val="0"/>
              </a:spcAft>
              <a:buSzPts val="1700"/>
              <a:buFont typeface="Arial"/>
              <a:buChar char="•"/>
            </a:pPr>
            <a:r>
              <a:rPr lang="en" sz="1700">
                <a:latin typeface="Arial"/>
                <a:ea typeface="Arial"/>
                <a:cs typeface="Arial"/>
                <a:sym typeface="Arial"/>
              </a:rPr>
              <a:t>This selection could lead to collider-stratification bias:</a:t>
            </a:r>
            <a:endParaRPr sz="1700">
              <a:latin typeface="Arial"/>
              <a:ea typeface="Arial"/>
              <a:cs typeface="Arial"/>
              <a:sym typeface="Arial"/>
            </a:endParaRPr>
          </a:p>
          <a:p>
            <a:pPr marL="520700" marR="151970" lvl="1" indent="-196850" algn="l" rtl="0">
              <a:lnSpc>
                <a:spcPct val="100000"/>
              </a:lnSpc>
              <a:spcBef>
                <a:spcPts val="0"/>
              </a:spcBef>
              <a:spcAft>
                <a:spcPts val="0"/>
              </a:spcAft>
              <a:buSzPts val="1700"/>
              <a:buFont typeface="Arial"/>
              <a:buChar char="•"/>
            </a:pPr>
            <a:r>
              <a:rPr lang="en" sz="1700">
                <a:latin typeface="Arial"/>
                <a:ea typeface="Arial"/>
                <a:cs typeface="Arial"/>
                <a:sym typeface="Arial"/>
              </a:rPr>
              <a:t>Resulting in attenuation of effect sizes if stigma makes it less likely to self report but being on ART/VLS makes it more likely.</a:t>
            </a:r>
            <a:endParaRPr sz="1700">
              <a:latin typeface="Arial"/>
              <a:ea typeface="Arial"/>
              <a:cs typeface="Arial"/>
              <a:sym typeface="Arial"/>
            </a:endParaRPr>
          </a:p>
        </p:txBody>
      </p:sp>
      <p:sp>
        <p:nvSpPr>
          <p:cNvPr id="347" name="Google Shape;347;p46"/>
          <p:cNvSpPr txBox="1"/>
          <p:nvPr/>
        </p:nvSpPr>
        <p:spPr>
          <a:xfrm>
            <a:off x="3456675" y="3398275"/>
            <a:ext cx="4200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a:t>
            </a:r>
            <a:endParaRPr sz="2000">
              <a:solidFill>
                <a:schemeClr val="dk1"/>
              </a:solidFill>
              <a:latin typeface="Verdana"/>
              <a:ea typeface="Verdana"/>
              <a:cs typeface="Verdana"/>
              <a:sym typeface="Verdana"/>
            </a:endParaRPr>
          </a:p>
        </p:txBody>
      </p:sp>
      <p:sp>
        <p:nvSpPr>
          <p:cNvPr id="348" name="Google Shape;348;p46"/>
          <p:cNvSpPr txBox="1"/>
          <p:nvPr/>
        </p:nvSpPr>
        <p:spPr>
          <a:xfrm>
            <a:off x="2633413" y="3427825"/>
            <a:ext cx="3534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a:t>
            </a:r>
            <a:endParaRPr sz="1800">
              <a:solidFill>
                <a:schemeClr val="dk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3206563" y="2087217"/>
            <a:ext cx="5433026" cy="709327"/>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1800"/>
              <a:buFont typeface="Verdana"/>
              <a:buNone/>
            </a:pPr>
            <a:r>
              <a:rPr lang="en" sz="1800" b="1">
                <a:solidFill>
                  <a:schemeClr val="dk1"/>
                </a:solidFill>
              </a:rPr>
              <a:t>I have no relevant financial relationships with ineligible companies to disclose.</a:t>
            </a:r>
            <a:endParaRPr/>
          </a:p>
        </p:txBody>
      </p:sp>
      <p:sp>
        <p:nvSpPr>
          <p:cNvPr id="184" name="Google Shape;184;p29"/>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332185" y="330994"/>
            <a:ext cx="6668938" cy="91797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2"/>
              </a:buClr>
              <a:buSzPts val="3300"/>
              <a:buFont typeface="Arial"/>
              <a:buNone/>
            </a:pPr>
            <a:r>
              <a:rPr lang="en" dirty="0">
                <a:latin typeface="Verdana" panose="020B0604030504040204" pitchFamily="34" charset="0"/>
                <a:ea typeface="Verdana" panose="020B0604030504040204" pitchFamily="34" charset="0"/>
                <a:cs typeface="Verdana" panose="020B0604030504040204" pitchFamily="34" charset="0"/>
              </a:rPr>
              <a:t>Background</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90" name="Google Shape;190;p30"/>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91" name="Google Shape;191;p30"/>
          <p:cNvSpPr txBox="1">
            <a:spLocks noGrp="1"/>
          </p:cNvSpPr>
          <p:nvPr>
            <p:ph type="body" idx="1"/>
          </p:nvPr>
        </p:nvSpPr>
        <p:spPr>
          <a:xfrm>
            <a:off x="332185" y="1048503"/>
            <a:ext cx="7057965" cy="3276900"/>
          </a:xfrm>
          <a:prstGeom prst="rect">
            <a:avLst/>
          </a:prstGeom>
          <a:noFill/>
          <a:ln>
            <a:noFill/>
          </a:ln>
        </p:spPr>
        <p:txBody>
          <a:bodyPr spcFirstLastPara="1" wrap="square" lIns="0" tIns="0" rIns="0" bIns="0" anchor="t" anchorCtr="0">
            <a:noAutofit/>
          </a:bodyPr>
          <a:lstStyle/>
          <a:p>
            <a:pPr marL="342900" lvl="0" indent="-342900" algn="l" rtl="0">
              <a:lnSpc>
                <a:spcPct val="115000"/>
              </a:lnSpc>
              <a:spcAft>
                <a:spcPts val="0"/>
              </a:spcAft>
              <a:buSzPts val="1800"/>
              <a:buFont typeface="Arial" panose="020B0604020202020204" pitchFamily="34" charset="0"/>
              <a:buChar char="•"/>
            </a:pPr>
            <a:r>
              <a:rPr lang="en" sz="1800" dirty="0">
                <a:latin typeface="Verdana" panose="020B0604030504040204" pitchFamily="34" charset="0"/>
                <a:ea typeface="Verdana" panose="020B0604030504040204" pitchFamily="34" charset="0"/>
                <a:cs typeface="Verdana" panose="020B0604030504040204" pitchFamily="34" charset="0"/>
                <a:sym typeface="Arial"/>
              </a:rPr>
              <a:t>To end AIDS, UNAIDS committed to reaching the 10-10-10 targets.</a:t>
            </a:r>
          </a:p>
          <a:p>
            <a:pPr marL="742950" lvl="1" indent="-342900">
              <a:lnSpc>
                <a:spcPct val="115000"/>
              </a:lnSpc>
              <a:spcBef>
                <a:spcPts val="800"/>
              </a:spcBef>
              <a:buSzPts val="1800"/>
              <a:buFont typeface="Arial" panose="020B0604020202020204" pitchFamily="34" charset="0"/>
              <a:buChar char="•"/>
            </a:pPr>
            <a:r>
              <a:rPr lang="en" sz="1600" dirty="0">
                <a:latin typeface="Verdana" panose="020B0604030504040204" pitchFamily="34" charset="0"/>
                <a:ea typeface="Verdana" panose="020B0604030504040204" pitchFamily="34" charset="0"/>
                <a:cs typeface="Verdana" panose="020B0604030504040204" pitchFamily="34" charset="0"/>
                <a:sym typeface="Arial"/>
              </a:rPr>
              <a:t>&lt;10% PLHIV experiencing stigma/discrimination by 2025.</a:t>
            </a:r>
          </a:p>
          <a:p>
            <a:pPr marL="342900" indent="-342900">
              <a:lnSpc>
                <a:spcPct val="115000"/>
              </a:lnSpc>
              <a:buSzPts val="1800"/>
              <a:buFont typeface="Arial" panose="020B0604020202020204" pitchFamily="34" charset="0"/>
              <a:buChar char="•"/>
            </a:pPr>
            <a:r>
              <a:rPr lang="en" sz="1800" dirty="0">
                <a:latin typeface="Verdana" panose="020B0604030504040204" pitchFamily="34" charset="0"/>
                <a:ea typeface="Verdana" panose="020B0604030504040204" pitchFamily="34" charset="0"/>
                <a:cs typeface="Verdana" panose="020B0604030504040204" pitchFamily="34" charset="0"/>
                <a:sym typeface="Arial"/>
              </a:rPr>
              <a:t>Stigma is a “</a:t>
            </a:r>
            <a:r>
              <a:rPr lang="en" sz="1800" i="1" dirty="0">
                <a:latin typeface="Verdana" panose="020B0604030504040204" pitchFamily="34" charset="0"/>
                <a:ea typeface="Verdana" panose="020B0604030504040204" pitchFamily="34" charset="0"/>
                <a:cs typeface="Verdana" panose="020B0604030504040204" pitchFamily="34" charset="0"/>
                <a:sym typeface="Arial"/>
              </a:rPr>
              <a:t>mark</a:t>
            </a:r>
            <a:r>
              <a:rPr lang="en" sz="1800" dirty="0">
                <a:latin typeface="Verdana" panose="020B0604030504040204" pitchFamily="34" charset="0"/>
                <a:ea typeface="Verdana" panose="020B0604030504040204" pitchFamily="34" charset="0"/>
                <a:cs typeface="Verdana" panose="020B0604030504040204" pitchFamily="34" charset="0"/>
                <a:sym typeface="Arial"/>
              </a:rPr>
              <a:t>”, a negatively valued difference ascribed to those seen to depart from the socially acceptable (Goffman).</a:t>
            </a:r>
          </a:p>
          <a:p>
            <a:pPr marL="342900" indent="-342900">
              <a:lnSpc>
                <a:spcPct val="115000"/>
              </a:lnSpc>
              <a:buSzPts val="1800"/>
              <a:buFont typeface="Arial" panose="020B0604020202020204" pitchFamily="34" charset="0"/>
              <a:buChar char="•"/>
            </a:pPr>
            <a:r>
              <a:rPr lang="en" sz="1800" dirty="0">
                <a:latin typeface="Verdana" panose="020B0604030504040204" pitchFamily="34" charset="0"/>
                <a:ea typeface="Verdana" panose="020B0604030504040204" pitchFamily="34" charset="0"/>
                <a:cs typeface="Verdana" panose="020B0604030504040204" pitchFamily="34" charset="0"/>
                <a:sym typeface="Arial"/>
              </a:rPr>
              <a:t>Several decades of research on the impact of stigma.</a:t>
            </a:r>
          </a:p>
          <a:p>
            <a:pPr marL="800100" lvl="1" indent="-342900">
              <a:lnSpc>
                <a:spcPct val="115000"/>
              </a:lnSpc>
              <a:spcBef>
                <a:spcPts val="800"/>
              </a:spcBef>
              <a:buSzPts val="1800"/>
              <a:buFont typeface="Arial" panose="020B0604020202020204" pitchFamily="34" charset="0"/>
              <a:buChar char="•"/>
            </a:pPr>
            <a:r>
              <a:rPr lang="en" sz="1600" dirty="0">
                <a:latin typeface="Verdana" panose="020B0604030504040204" pitchFamily="34" charset="0"/>
                <a:ea typeface="Verdana" panose="020B0604030504040204" pitchFamily="34" charset="0"/>
                <a:cs typeface="Verdana" panose="020B0604030504040204" pitchFamily="34" charset="0"/>
                <a:sym typeface="Arial"/>
              </a:rPr>
              <a:t>Mostly qualitative or descriptive studies.</a:t>
            </a:r>
          </a:p>
          <a:p>
            <a:pPr marL="800100" lvl="1" indent="-342900">
              <a:lnSpc>
                <a:spcPct val="115000"/>
              </a:lnSpc>
              <a:spcBef>
                <a:spcPts val="800"/>
              </a:spcBef>
              <a:buSzPts val="1800"/>
              <a:buFont typeface="Arial" panose="020B0604020202020204" pitchFamily="34" charset="0"/>
              <a:buChar char="•"/>
            </a:pPr>
            <a:r>
              <a:rPr lang="en" sz="1600" dirty="0">
                <a:latin typeface="Verdana" panose="020B0604030504040204" pitchFamily="34" charset="0"/>
                <a:ea typeface="Verdana" panose="020B0604030504040204" pitchFamily="34" charset="0"/>
                <a:cs typeface="Verdana" panose="020B0604030504040204" pitchFamily="34" charset="0"/>
                <a:sym typeface="Arial"/>
              </a:rPr>
              <a:t>Among those quantitative, a variety of survey instruments were used, often in single-country analyses. </a:t>
            </a:r>
            <a:endParaRPr sz="1600" dirty="0">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192" name="Google Shape;192;p30"/>
          <p:cNvPicPr preferRelativeResize="0"/>
          <p:nvPr/>
        </p:nvPicPr>
        <p:blipFill>
          <a:blip r:embed="rId3">
            <a:alphaModFix/>
          </a:blip>
          <a:stretch>
            <a:fillRect/>
          </a:stretch>
        </p:blipFill>
        <p:spPr>
          <a:xfrm>
            <a:off x="7390150" y="1966702"/>
            <a:ext cx="1674700" cy="1362575"/>
          </a:xfrm>
          <a:prstGeom prst="rect">
            <a:avLst/>
          </a:prstGeom>
          <a:noFill/>
          <a:ln>
            <a:noFill/>
          </a:ln>
        </p:spPr>
      </p:pic>
      <p:sp>
        <p:nvSpPr>
          <p:cNvPr id="193" name="Google Shape;193;p30"/>
          <p:cNvSpPr txBox="1"/>
          <p:nvPr/>
        </p:nvSpPr>
        <p:spPr>
          <a:xfrm>
            <a:off x="6362725" y="4892050"/>
            <a:ext cx="2142300" cy="19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chemeClr val="dk1"/>
                </a:solidFill>
                <a:latin typeface="Verdana"/>
                <a:ea typeface="Verdana"/>
                <a:cs typeface="Verdana"/>
                <a:sym typeface="Verdana"/>
              </a:rPr>
              <a:t>Credit: Zero HIV Stigma Day campaign materials</a:t>
            </a:r>
            <a:endParaRPr sz="600">
              <a:solidFill>
                <a:schemeClr val="dk1"/>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332185" y="330994"/>
            <a:ext cx="6668938" cy="91797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2"/>
              </a:buClr>
              <a:buSzPts val="3300"/>
              <a:buFont typeface="Arial"/>
              <a:buNone/>
            </a:pPr>
            <a:r>
              <a:rPr lang="en" dirty="0">
                <a:latin typeface="Verdana" panose="020B0604030504040204" pitchFamily="34" charset="0"/>
                <a:ea typeface="Verdana" panose="020B0604030504040204" pitchFamily="34" charset="0"/>
                <a:cs typeface="Verdana" panose="020B0604030504040204" pitchFamily="34" charset="0"/>
              </a:rPr>
              <a:t>Objective</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200" name="Google Shape;200;p31"/>
          <p:cNvSpPr txBox="1"/>
          <p:nvPr/>
        </p:nvSpPr>
        <p:spPr>
          <a:xfrm>
            <a:off x="99287" y="946348"/>
            <a:ext cx="7891500" cy="2500654"/>
          </a:xfrm>
          <a:prstGeom prst="rect">
            <a:avLst/>
          </a:prstGeom>
          <a:noFill/>
          <a:ln>
            <a:noFill/>
          </a:ln>
        </p:spPr>
        <p:txBody>
          <a:bodyPr spcFirstLastPara="1" wrap="square" lIns="68575" tIns="34275" rIns="68575" bIns="34275" anchor="t" anchorCtr="0">
            <a:spAutoFit/>
          </a:bodyPr>
          <a:lstStyle/>
          <a:p>
            <a:pPr marL="215900" marR="0" lvl="0" indent="0" algn="l" rtl="0">
              <a:lnSpc>
                <a:spcPct val="115000"/>
              </a:lnSpc>
              <a:spcBef>
                <a:spcPts val="800"/>
              </a:spcBef>
              <a:spcAft>
                <a:spcPts val="0"/>
              </a:spcAft>
              <a:buNone/>
            </a:pPr>
            <a:r>
              <a:rPr lang="en" sz="1800" dirty="0">
                <a:solidFill>
                  <a:schemeClr val="dk1"/>
                </a:solidFill>
                <a:latin typeface="Verdana" panose="020B0604030504040204" pitchFamily="34" charset="0"/>
                <a:ea typeface="Verdana" panose="020B0604030504040204" pitchFamily="34" charset="0"/>
                <a:cs typeface="Verdana" panose="020B0604030504040204" pitchFamily="34" charset="0"/>
              </a:rPr>
              <a:t>Quantify the </a:t>
            </a:r>
            <a:r>
              <a:rPr lang="en" sz="1800" u="sng" dirty="0">
                <a:solidFill>
                  <a:schemeClr val="dk1"/>
                </a:solidFill>
                <a:latin typeface="Verdana" panose="020B0604030504040204" pitchFamily="34" charset="0"/>
                <a:ea typeface="Verdana" panose="020B0604030504040204" pitchFamily="34" charset="0"/>
                <a:cs typeface="Verdana" panose="020B0604030504040204" pitchFamily="34" charset="0"/>
              </a:rPr>
              <a:t>impact of HIV stigma and discrimination</a:t>
            </a:r>
            <a:r>
              <a:rPr lang="en" sz="1800" dirty="0">
                <a:solidFill>
                  <a:schemeClr val="dk1"/>
                </a:solidFill>
                <a:latin typeface="Verdana" panose="020B0604030504040204" pitchFamily="34" charset="0"/>
                <a:ea typeface="Verdana" panose="020B0604030504040204" pitchFamily="34" charset="0"/>
                <a:cs typeface="Verdana" panose="020B0604030504040204" pitchFamily="34" charset="0"/>
              </a:rPr>
              <a:t> on the engagement in the HIV care cascade: 1) HIV testing, 2) antiretroviral treatment (ART) coverage, and 3) viral load suppression (VLS).</a:t>
            </a:r>
            <a:endParaRPr sz="180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558800" marR="0" lvl="1" indent="-279400" algn="l" rtl="0">
              <a:lnSpc>
                <a:spcPct val="115000"/>
              </a:lnSpc>
              <a:spcBef>
                <a:spcPts val="800"/>
              </a:spcBef>
              <a:spcAft>
                <a:spcPts val="0"/>
              </a:spcAft>
              <a:buClr>
                <a:schemeClr val="dk1"/>
              </a:buClr>
              <a:buSzPts val="2000"/>
              <a:buFont typeface="Arial"/>
              <a:buChar char="•"/>
            </a:pPr>
            <a:r>
              <a:rPr lang="en" sz="1600" b="1"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Setting</a:t>
            </a:r>
            <a:r>
              <a:rPr lang="en" sz="160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 </a:t>
            </a:r>
            <a:r>
              <a:rPr lang="en" sz="1600" dirty="0">
                <a:solidFill>
                  <a:schemeClr val="dk1"/>
                </a:solidFill>
                <a:latin typeface="Verdana" panose="020B0604030504040204" pitchFamily="34" charset="0"/>
                <a:ea typeface="Verdana" panose="020B0604030504040204" pitchFamily="34" charset="0"/>
                <a:cs typeface="Verdana" panose="020B0604030504040204" pitchFamily="34" charset="0"/>
              </a:rPr>
              <a:t>Countries in Africa with available population-based surveys (DHS, PHIA, BAIS, KAIS, NAIIS, SABSSM).</a:t>
            </a:r>
            <a:endParaRPr sz="160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558800" marR="0" lvl="1" indent="-279400" algn="l" rtl="0">
              <a:lnSpc>
                <a:spcPct val="115000"/>
              </a:lnSpc>
              <a:spcBef>
                <a:spcPts val="800"/>
              </a:spcBef>
              <a:spcAft>
                <a:spcPts val="0"/>
              </a:spcAft>
              <a:buClr>
                <a:schemeClr val="dk1"/>
              </a:buClr>
              <a:buSzPts val="2000"/>
              <a:buFont typeface="Arial"/>
              <a:buChar char="•"/>
            </a:pPr>
            <a:r>
              <a:rPr lang="en" sz="1600" b="1"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Time horizon: </a:t>
            </a:r>
            <a:r>
              <a:rPr lang="en" sz="1600" dirty="0">
                <a:solidFill>
                  <a:schemeClr val="dk1"/>
                </a:solidFill>
                <a:highlight>
                  <a:schemeClr val="lt1"/>
                </a:highlight>
                <a:latin typeface="Verdana" panose="020B0604030504040204" pitchFamily="34" charset="0"/>
                <a:ea typeface="Verdana" panose="020B0604030504040204" pitchFamily="34" charset="0"/>
                <a:cs typeface="Verdana" panose="020B0604030504040204" pitchFamily="34" charset="0"/>
              </a:rPr>
              <a:t>2000-2023.</a:t>
            </a:r>
            <a:endParaRPr sz="1600" dirty="0">
              <a:solidFill>
                <a:schemeClr val="dk1"/>
              </a:solidFill>
              <a:highlight>
                <a:schemeClr val="lt1"/>
              </a:highlight>
              <a:latin typeface="Verdana" panose="020B0604030504040204" pitchFamily="34" charset="0"/>
              <a:ea typeface="Verdana" panose="020B0604030504040204" pitchFamily="34" charset="0"/>
              <a:cs typeface="Verdana" panose="020B0604030504040204" pitchFamily="34" charset="0"/>
            </a:endParaRPr>
          </a:p>
        </p:txBody>
      </p:sp>
      <p:sp>
        <p:nvSpPr>
          <p:cNvPr id="201" name="Google Shape;201;p31"/>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02" name="Google Shape;202;p31"/>
          <p:cNvSpPr txBox="1"/>
          <p:nvPr/>
        </p:nvSpPr>
        <p:spPr>
          <a:xfrm>
            <a:off x="250258" y="4042441"/>
            <a:ext cx="8893742" cy="861744"/>
          </a:xfrm>
          <a:prstGeom prst="rect">
            <a:avLst/>
          </a:prstGeom>
          <a:noFill/>
          <a:ln>
            <a:noFill/>
          </a:ln>
        </p:spPr>
        <p:txBody>
          <a:bodyPr spcFirstLastPara="1" wrap="square" lIns="91425" tIns="91425" rIns="91425" bIns="91425" anchor="t" anchorCtr="0">
            <a:spAutoFit/>
          </a:bodyPr>
          <a:lstStyle/>
          <a:p>
            <a:r>
              <a:rPr lang="en" sz="1100" dirty="0">
                <a:solidFill>
                  <a:schemeClr val="dk1"/>
                </a:solidFill>
                <a:latin typeface="Verdana" panose="020B0604030504040204" pitchFamily="34" charset="0"/>
                <a:ea typeface="Verdana" panose="020B0604030504040204" pitchFamily="34" charset="0"/>
                <a:cs typeface="Verdana" panose="020B0604030504040204" pitchFamily="34" charset="0"/>
              </a:rPr>
              <a:t>DHS= Demographic and Health Surveys 		</a:t>
            </a:r>
            <a:r>
              <a:rPr lang="en-US" sz="1100" dirty="0">
                <a:solidFill>
                  <a:schemeClr val="dk1"/>
                </a:solidFill>
                <a:latin typeface="Verdana" panose="020B0604030504040204" pitchFamily="34" charset="0"/>
                <a:ea typeface="Verdana" panose="020B0604030504040204" pitchFamily="34" charset="0"/>
                <a:cs typeface="Verdana" panose="020B0604030504040204" pitchFamily="34" charset="0"/>
              </a:rPr>
              <a:t>KAIS = Kenya AIDS Indicator Survey </a:t>
            </a:r>
            <a:endParaRPr sz="110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r>
              <a:rPr lang="en" sz="1100" dirty="0">
                <a:solidFill>
                  <a:schemeClr val="dk1"/>
                </a:solidFill>
                <a:latin typeface="Verdana" panose="020B0604030504040204" pitchFamily="34" charset="0"/>
                <a:ea typeface="Verdana" panose="020B0604030504040204" pitchFamily="34" charset="0"/>
                <a:cs typeface="Verdana" panose="020B0604030504040204" pitchFamily="34" charset="0"/>
              </a:rPr>
              <a:t>PHIA = Population-based HIV Impact Assessment 		</a:t>
            </a:r>
            <a:r>
              <a:rPr lang="en-US" sz="1100" dirty="0">
                <a:solidFill>
                  <a:schemeClr val="dk1"/>
                </a:solidFill>
                <a:latin typeface="Verdana" panose="020B0604030504040204" pitchFamily="34" charset="0"/>
                <a:ea typeface="Verdana" panose="020B0604030504040204" pitchFamily="34" charset="0"/>
                <a:cs typeface="Verdana" panose="020B0604030504040204" pitchFamily="34" charset="0"/>
              </a:rPr>
              <a:t>BAIS = Botswana AIDS Impact Survey </a:t>
            </a:r>
          </a:p>
          <a:p>
            <a:r>
              <a:rPr lang="en-US" sz="1100" dirty="0">
                <a:solidFill>
                  <a:schemeClr val="dk1"/>
                </a:solidFill>
                <a:latin typeface="Verdana" panose="020B0604030504040204" pitchFamily="34" charset="0"/>
                <a:ea typeface="Verdana" panose="020B0604030504040204" pitchFamily="34" charset="0"/>
                <a:cs typeface="Verdana" panose="020B0604030504040204" pitchFamily="34" charset="0"/>
              </a:rPr>
              <a:t>NAIIS = </a:t>
            </a:r>
            <a:r>
              <a:rPr lang="en-US" sz="1100" dirty="0">
                <a:solidFill>
                  <a:schemeClr val="dk1"/>
                </a:solidFill>
                <a:highlight>
                  <a:schemeClr val="lt1"/>
                </a:highlight>
                <a:uFill>
                  <a:noFill/>
                </a:u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Nigeria HIV/AIDS Indicator and Impact Survey</a:t>
            </a:r>
            <a:r>
              <a:rPr lang="en-US" sz="1100" dirty="0">
                <a:solidFill>
                  <a:schemeClr val="dk1"/>
                </a:solidFill>
                <a:highlight>
                  <a:schemeClr val="lt1"/>
                </a:highlight>
                <a:uFill>
                  <a:noFill/>
                </a:uFill>
                <a:latin typeface="Verdana" panose="020B0604030504040204" pitchFamily="34" charset="0"/>
                <a:ea typeface="Verdana" panose="020B0604030504040204" pitchFamily="34" charset="0"/>
                <a:cs typeface="Verdana" panose="020B0604030504040204" pitchFamily="34" charset="0"/>
              </a:rPr>
              <a:t>	</a:t>
            </a:r>
            <a:r>
              <a:rPr lang="en" sz="1100" dirty="0">
                <a:solidFill>
                  <a:schemeClr val="dk1"/>
                </a:solidFill>
                <a:highlight>
                  <a:schemeClr val="lt1"/>
                </a:highlight>
                <a:latin typeface="Verdana" panose="020B0604030504040204" pitchFamily="34" charset="0"/>
                <a:ea typeface="Verdana" panose="020B0604030504040204" pitchFamily="34" charset="0"/>
                <a:cs typeface="Verdana" panose="020B0604030504040204" pitchFamily="34" charset="0"/>
              </a:rPr>
              <a:t>SABBSM = </a:t>
            </a:r>
            <a:r>
              <a:rPr lang="en" sz="1100" dirty="0">
                <a:solidFill>
                  <a:schemeClr val="dk1"/>
                </a:solidFill>
                <a:highlight>
                  <a:srgbClr val="FFFFFF"/>
                </a:highlight>
                <a:latin typeface="Verdana" panose="020B0604030504040204" pitchFamily="34" charset="0"/>
                <a:ea typeface="Verdana" panose="020B0604030504040204" pitchFamily="34" charset="0"/>
                <a:cs typeface="Verdana" panose="020B0604030504040204" pitchFamily="34" charset="0"/>
              </a:rPr>
              <a:t>South African National HIV Prevalence Survey</a:t>
            </a:r>
            <a:endParaRPr sz="1100" dirty="0">
              <a:solidFill>
                <a:schemeClr val="dk1"/>
              </a:solidFill>
              <a:highlight>
                <a:schemeClr val="lt1"/>
              </a:highlight>
              <a:latin typeface="Verdana" panose="020B0604030504040204" pitchFamily="34" charset="0"/>
              <a:ea typeface="Verdana" panose="020B0604030504040204" pitchFamily="34" charset="0"/>
              <a:cs typeface="Verdana" panose="020B0604030504040204" pitchFamily="34" charset="0"/>
            </a:endParaRPr>
          </a:p>
          <a:p>
            <a:pPr marL="0" lvl="0" indent="0" algn="l" rtl="0">
              <a:spcBef>
                <a:spcPts val="0"/>
              </a:spcBef>
              <a:spcAft>
                <a:spcPts val="0"/>
              </a:spcAft>
              <a:buNone/>
            </a:pPr>
            <a:endParaRPr sz="11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body" idx="1"/>
          </p:nvPr>
        </p:nvSpPr>
        <p:spPr>
          <a:xfrm>
            <a:off x="3872753" y="718261"/>
            <a:ext cx="5074036" cy="4296269"/>
          </a:xfrm>
          <a:prstGeom prst="rect">
            <a:avLst/>
          </a:prstGeom>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US" sz="1800" b="1" dirty="0">
                <a:solidFill>
                  <a:schemeClr val="dk1"/>
                </a:solidFill>
              </a:rPr>
              <a:t>Exposures</a:t>
            </a:r>
          </a:p>
          <a:p>
            <a:pPr marL="285750" marR="0" lvl="0" indent="-285750" algn="l" rtl="0">
              <a:lnSpc>
                <a:spcPct val="115000"/>
              </a:lnSpc>
              <a:spcBef>
                <a:spcPts val="0"/>
              </a:spcBef>
              <a:spcAft>
                <a:spcPts val="0"/>
              </a:spcAft>
              <a:buFont typeface="Arial" panose="020B0604020202020204" pitchFamily="34" charset="0"/>
              <a:buChar char="•"/>
            </a:pPr>
            <a:r>
              <a:rPr lang="en-US" sz="1800" u="sng" dirty="0">
                <a:solidFill>
                  <a:schemeClr val="dk1"/>
                </a:solidFill>
              </a:rPr>
              <a:t>Community-level</a:t>
            </a:r>
            <a:r>
              <a:rPr lang="en-US" sz="1800" dirty="0">
                <a:solidFill>
                  <a:schemeClr val="dk1"/>
                </a:solidFill>
              </a:rPr>
              <a:t> (continuous, average of the primarily sampling unit) </a:t>
            </a:r>
          </a:p>
          <a:p>
            <a:pPr marL="742950" lvl="2" indent="-285750">
              <a:lnSpc>
                <a:spcPct val="115000"/>
              </a:lnSpc>
              <a:buFont typeface="Arial" panose="020B0604020202020204" pitchFamily="34" charset="0"/>
              <a:buChar char="•"/>
            </a:pPr>
            <a:r>
              <a:rPr lang="en-US" sz="1600" dirty="0">
                <a:solidFill>
                  <a:schemeClr val="dk1"/>
                </a:solidFill>
              </a:rPr>
              <a:t>Discriminatory attitudes.</a:t>
            </a:r>
          </a:p>
          <a:p>
            <a:pPr marL="742950" lvl="2" indent="-285750">
              <a:lnSpc>
                <a:spcPct val="115000"/>
              </a:lnSpc>
              <a:buFont typeface="Arial" panose="020B0604020202020204" pitchFamily="34" charset="0"/>
              <a:buChar char="•"/>
            </a:pPr>
            <a:r>
              <a:rPr lang="en-US" sz="1600" dirty="0">
                <a:solidFill>
                  <a:schemeClr val="dk1"/>
                </a:solidFill>
              </a:rPr>
              <a:t>Perceived stigma.</a:t>
            </a:r>
          </a:p>
          <a:p>
            <a:pPr marL="742950" lvl="2" indent="-285750">
              <a:lnSpc>
                <a:spcPct val="115000"/>
              </a:lnSpc>
              <a:buFont typeface="Arial" panose="020B0604020202020204" pitchFamily="34" charset="0"/>
              <a:buChar char="•"/>
            </a:pPr>
            <a:r>
              <a:rPr lang="en-US" sz="1600" dirty="0">
                <a:solidFill>
                  <a:schemeClr val="dk1"/>
                </a:solidFill>
              </a:rPr>
              <a:t>Shame of association.</a:t>
            </a:r>
          </a:p>
          <a:p>
            <a:pPr marL="285750" lvl="1" indent="-285750">
              <a:lnSpc>
                <a:spcPct val="115000"/>
              </a:lnSpc>
              <a:buFont typeface="Arial" panose="020B0604020202020204" pitchFamily="34" charset="0"/>
              <a:buChar char="•"/>
            </a:pPr>
            <a:r>
              <a:rPr lang="en-US" sz="1800" u="sng" dirty="0">
                <a:solidFill>
                  <a:schemeClr val="dk1"/>
                </a:solidFill>
              </a:rPr>
              <a:t>Individual</a:t>
            </a:r>
            <a:r>
              <a:rPr lang="en-US" sz="1800" dirty="0">
                <a:solidFill>
                  <a:schemeClr val="dk1"/>
                </a:solidFill>
              </a:rPr>
              <a:t> (among PLHIV; binary) </a:t>
            </a:r>
          </a:p>
          <a:p>
            <a:pPr marL="742950" lvl="2" indent="-285750">
              <a:lnSpc>
                <a:spcPct val="115000"/>
              </a:lnSpc>
              <a:buFont typeface="Arial" panose="020B0604020202020204" pitchFamily="34" charset="0"/>
              <a:buChar char="•"/>
            </a:pPr>
            <a:r>
              <a:rPr lang="en-US" sz="1600" dirty="0">
                <a:solidFill>
                  <a:schemeClr val="dk1"/>
                </a:solidFill>
              </a:rPr>
              <a:t>Anticipated stigma in healthcare.</a:t>
            </a:r>
          </a:p>
          <a:p>
            <a:pPr marL="742950" lvl="2" indent="-285750">
              <a:lnSpc>
                <a:spcPct val="115000"/>
              </a:lnSpc>
              <a:buFont typeface="Arial" panose="020B0604020202020204" pitchFamily="34" charset="0"/>
              <a:buChar char="•"/>
            </a:pPr>
            <a:r>
              <a:rPr lang="en-US" sz="1600" dirty="0">
                <a:solidFill>
                  <a:schemeClr val="dk1"/>
                </a:solidFill>
              </a:rPr>
              <a:t>Experienced stigma in healthcare.</a:t>
            </a:r>
          </a:p>
          <a:p>
            <a:pPr marL="0" marR="0" lvl="0" indent="0" algn="l" rtl="0">
              <a:lnSpc>
                <a:spcPct val="115000"/>
              </a:lnSpc>
              <a:spcBef>
                <a:spcPts val="0"/>
              </a:spcBef>
              <a:spcAft>
                <a:spcPts val="0"/>
              </a:spcAft>
              <a:buNone/>
            </a:pPr>
            <a:r>
              <a:rPr lang="en-US" sz="1800" b="1" dirty="0">
                <a:solidFill>
                  <a:schemeClr val="dk1"/>
                </a:solidFill>
              </a:rPr>
              <a:t>Outcomes</a:t>
            </a:r>
            <a:r>
              <a:rPr lang="en-US" sz="1800" dirty="0">
                <a:solidFill>
                  <a:schemeClr val="dk1"/>
                </a:solidFill>
              </a:rPr>
              <a:t> </a:t>
            </a:r>
          </a:p>
          <a:p>
            <a:pPr marL="285750">
              <a:lnSpc>
                <a:spcPct val="115000"/>
              </a:lnSpc>
              <a:spcBef>
                <a:spcPts val="0"/>
              </a:spcBef>
              <a:buFont typeface="Arial" panose="020B0604020202020204" pitchFamily="34" charset="0"/>
              <a:buChar char="•"/>
            </a:pPr>
            <a:r>
              <a:rPr lang="en-US" sz="1800" dirty="0">
                <a:solidFill>
                  <a:schemeClr val="dk1"/>
                </a:solidFill>
              </a:rPr>
              <a:t>HIV testing (past-year, self-reported).</a:t>
            </a:r>
          </a:p>
          <a:p>
            <a:pPr marL="285750">
              <a:lnSpc>
                <a:spcPct val="115000"/>
              </a:lnSpc>
              <a:spcBef>
                <a:spcPts val="0"/>
              </a:spcBef>
              <a:buFont typeface="Arial" panose="020B0604020202020204" pitchFamily="34" charset="0"/>
              <a:buChar char="•"/>
            </a:pPr>
            <a:r>
              <a:rPr lang="en-US" sz="1800" dirty="0">
                <a:solidFill>
                  <a:schemeClr val="dk1"/>
                </a:solidFill>
              </a:rPr>
              <a:t>ART uptake (biomarker).</a:t>
            </a:r>
          </a:p>
          <a:p>
            <a:pPr marL="285750">
              <a:lnSpc>
                <a:spcPct val="115000"/>
              </a:lnSpc>
              <a:spcBef>
                <a:spcPts val="0"/>
              </a:spcBef>
              <a:buFont typeface="Arial" panose="020B0604020202020204" pitchFamily="34" charset="0"/>
              <a:buChar char="•"/>
            </a:pPr>
            <a:r>
              <a:rPr lang="en-US" sz="1800" dirty="0">
                <a:solidFill>
                  <a:schemeClr val="dk1"/>
                </a:solidFill>
              </a:rPr>
              <a:t>Viral load suppression (biomarker).</a:t>
            </a:r>
            <a:endParaRPr lang="en-US" sz="1800" i="1" dirty="0">
              <a:solidFill>
                <a:schemeClr val="dk1"/>
              </a:solidFill>
            </a:endParaRPr>
          </a:p>
          <a:p>
            <a:pPr marL="165100" marR="0" lvl="0" indent="0" algn="l" rtl="0">
              <a:lnSpc>
                <a:spcPct val="115000"/>
              </a:lnSpc>
              <a:spcBef>
                <a:spcPts val="0"/>
              </a:spcBef>
              <a:spcAft>
                <a:spcPts val="0"/>
              </a:spcAft>
              <a:buClr>
                <a:schemeClr val="dk1"/>
              </a:buClr>
              <a:buSzPts val="1800"/>
              <a:buNone/>
            </a:pPr>
            <a:endParaRPr lang="en-US" sz="1800" dirty="0">
              <a:solidFill>
                <a:schemeClr val="dk1"/>
              </a:solidFill>
              <a:highlight>
                <a:srgbClr val="FFFF00"/>
              </a:highlight>
              <a:latin typeface="Arial" panose="020B0604020202020204" pitchFamily="34" charset="0"/>
              <a:cs typeface="Arial" panose="020B0604020202020204" pitchFamily="34" charset="0"/>
            </a:endParaRPr>
          </a:p>
        </p:txBody>
      </p:sp>
      <p:sp>
        <p:nvSpPr>
          <p:cNvPr id="217" name="Google Shape;217;p33"/>
          <p:cNvSpPr txBox="1">
            <a:spLocks noGrp="1"/>
          </p:cNvSpPr>
          <p:nvPr>
            <p:ph type="title"/>
          </p:nvPr>
        </p:nvSpPr>
        <p:spPr>
          <a:xfrm>
            <a:off x="332185" y="330994"/>
            <a:ext cx="6669000" cy="918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cs typeface="Verdana" panose="020B0604030504040204" pitchFamily="34" charset="0"/>
              </a:rPr>
              <a:t>Methods: Overview</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218" name="Google Shape;218;p33"/>
          <p:cNvSpPr txBox="1"/>
          <p:nvPr/>
        </p:nvSpPr>
        <p:spPr>
          <a:xfrm>
            <a:off x="420825" y="4488875"/>
            <a:ext cx="53121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i="1">
                <a:solidFill>
                  <a:schemeClr val="dk1"/>
                </a:solidFill>
                <a:latin typeface="Verdana"/>
                <a:ea typeface="Verdana"/>
                <a:cs typeface="Verdana"/>
                <a:sym typeface="Verdana"/>
              </a:rPr>
              <a:t>GEE=Generalized Estimating Equations</a:t>
            </a:r>
            <a:endParaRPr sz="600" i="1">
              <a:solidFill>
                <a:schemeClr val="dk1"/>
              </a:solidFill>
              <a:latin typeface="Verdana"/>
              <a:ea typeface="Verdana"/>
              <a:cs typeface="Verdana"/>
              <a:sym typeface="Verdana"/>
            </a:endParaRPr>
          </a:p>
        </p:txBody>
      </p:sp>
      <p:sp>
        <p:nvSpPr>
          <p:cNvPr id="2" name="TextBox 1">
            <a:extLst>
              <a:ext uri="{FF2B5EF4-FFF2-40B4-BE49-F238E27FC236}">
                <a16:creationId xmlns:a16="http://schemas.microsoft.com/office/drawing/2014/main" id="{3D2BDCDC-20DC-5DE7-48F2-5BF4F6A6279D}"/>
              </a:ext>
            </a:extLst>
          </p:cNvPr>
          <p:cNvSpPr txBox="1"/>
          <p:nvPr/>
        </p:nvSpPr>
        <p:spPr>
          <a:xfrm>
            <a:off x="8662737" y="4706754"/>
            <a:ext cx="284052" cy="307777"/>
          </a:xfrm>
          <a:prstGeom prst="rect">
            <a:avLst/>
          </a:prstGeom>
          <a:noFill/>
        </p:spPr>
        <p:txBody>
          <a:bodyPr wrap="none" rtlCol="0">
            <a:spAutoFit/>
          </a:bodyPr>
          <a:lstStyle/>
          <a:p>
            <a:r>
              <a:rPr lang="en-US" dirty="0"/>
              <a:t>5</a:t>
            </a:r>
          </a:p>
        </p:txBody>
      </p:sp>
      <p:pic>
        <p:nvPicPr>
          <p:cNvPr id="3" name="Picture 2" descr="A diagram of a diagram&#10;&#10;Description automatically generated">
            <a:extLst>
              <a:ext uri="{FF2B5EF4-FFF2-40B4-BE49-F238E27FC236}">
                <a16:creationId xmlns:a16="http://schemas.microsoft.com/office/drawing/2014/main" id="{03FDBF3E-FDAF-89DA-B84A-FBECC3DB6A32}"/>
              </a:ext>
            </a:extLst>
          </p:cNvPr>
          <p:cNvPicPr>
            <a:picLocks noChangeAspect="1"/>
          </p:cNvPicPr>
          <p:nvPr/>
        </p:nvPicPr>
        <p:blipFill>
          <a:blip r:embed="rId3"/>
          <a:stretch>
            <a:fillRect/>
          </a:stretch>
        </p:blipFill>
        <p:spPr>
          <a:xfrm>
            <a:off x="332185" y="789980"/>
            <a:ext cx="2825035" cy="3896139"/>
          </a:xfrm>
          <a:prstGeom prst="rect">
            <a:avLst/>
          </a:prstGeom>
        </p:spPr>
      </p:pic>
    </p:spTree>
    <p:extLst>
      <p:ext uri="{BB962C8B-B14F-4D97-AF65-F5344CB8AC3E}">
        <p14:creationId xmlns:p14="http://schemas.microsoft.com/office/powerpoint/2010/main" val="415647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body" idx="1"/>
          </p:nvPr>
        </p:nvSpPr>
        <p:spPr>
          <a:xfrm>
            <a:off x="332185" y="1079850"/>
            <a:ext cx="6993600" cy="2983800"/>
          </a:xfrm>
          <a:prstGeom prst="rect">
            <a:avLst/>
          </a:prstGeom>
        </p:spPr>
        <p:txBody>
          <a:bodyPr spcFirstLastPara="1" wrap="square" lIns="0" tIns="0" rIns="0" bIns="0" anchor="t" anchorCtr="0">
            <a:normAutofit fontScale="92500"/>
          </a:bodyPr>
          <a:lstStyle/>
          <a:p>
            <a:pPr marL="0" lvl="0" indent="0" algn="l" rtl="0">
              <a:lnSpc>
                <a:spcPct val="115000"/>
              </a:lnSpc>
              <a:spcAft>
                <a:spcPts val="0"/>
              </a:spcAft>
              <a:buNone/>
            </a:pPr>
            <a:r>
              <a:rPr lang="en" sz="1800" dirty="0">
                <a:latin typeface="Verdana" panose="020B0604030504040204" pitchFamily="34" charset="0"/>
                <a:ea typeface="Verdana" panose="020B0604030504040204" pitchFamily="34" charset="0"/>
                <a:cs typeface="Verdana" panose="020B0604030504040204" pitchFamily="34" charset="0"/>
                <a:sym typeface="Arial"/>
              </a:rPr>
              <a:t>Poisson regression (based on GEE) models:</a:t>
            </a:r>
          </a:p>
          <a:p>
            <a:pPr marL="285750" lvl="0" indent="-285750" algn="l" rtl="0">
              <a:lnSpc>
                <a:spcPct val="115000"/>
              </a:lnSpc>
              <a:spcAft>
                <a:spcPts val="0"/>
              </a:spcAft>
              <a:buFont typeface="Arial" panose="020B0604020202020204" pitchFamily="34" charset="0"/>
              <a:buChar char="•"/>
            </a:pPr>
            <a:r>
              <a:rPr lang="en" sz="1800" dirty="0">
                <a:latin typeface="Verdana" panose="020B0604030504040204" pitchFamily="34" charset="0"/>
                <a:ea typeface="Verdana" panose="020B0604030504040204" pitchFamily="34" charset="0"/>
                <a:cs typeface="Verdana" panose="020B0604030504040204" pitchFamily="34" charset="0"/>
                <a:sym typeface="Arial"/>
              </a:rPr>
              <a:t>Confounder adjustments vary by exposures</a:t>
            </a:r>
          </a:p>
          <a:p>
            <a:pPr marL="742950" lvl="1" indent="-285750">
              <a:lnSpc>
                <a:spcPct val="115000"/>
              </a:lnSpc>
              <a:spcBef>
                <a:spcPts val="800"/>
              </a:spcBef>
              <a:buFont typeface="Arial" panose="020B0604020202020204" pitchFamily="34" charset="0"/>
              <a:buChar char="•"/>
            </a:pPr>
            <a:r>
              <a:rPr lang="en" sz="1600" dirty="0">
                <a:latin typeface="Verdana" panose="020B0604030504040204" pitchFamily="34" charset="0"/>
                <a:ea typeface="Verdana" panose="020B0604030504040204" pitchFamily="34" charset="0"/>
                <a:cs typeface="Verdana" panose="020B0604030504040204" pitchFamily="34" charset="0"/>
                <a:sym typeface="Arial"/>
              </a:rPr>
              <a:t>Selected using Directed Acyclic Graphs (DAG).</a:t>
            </a:r>
          </a:p>
          <a:p>
            <a:pPr marL="742950" lvl="1" indent="-285750">
              <a:lnSpc>
                <a:spcPct val="115000"/>
              </a:lnSpc>
              <a:spcBef>
                <a:spcPts val="800"/>
              </a:spcBef>
              <a:buFont typeface="Arial" panose="020B0604020202020204" pitchFamily="34" charset="0"/>
              <a:buChar char="•"/>
            </a:pPr>
            <a:r>
              <a:rPr lang="en" sz="1600" dirty="0">
                <a:latin typeface="Verdana" panose="020B0604030504040204" pitchFamily="34" charset="0"/>
                <a:ea typeface="Verdana" panose="020B0604030504040204" pitchFamily="34" charset="0"/>
                <a:cs typeface="Verdana" panose="020B0604030504040204" pitchFamily="34" charset="0"/>
                <a:sym typeface="Arial"/>
              </a:rPr>
              <a:t>All analyses adjusted for: sex, age, HIV prevalence (admin 1), education, rural/urban, marital status, survey fixed effects.</a:t>
            </a:r>
          </a:p>
          <a:p>
            <a:pPr marL="285750" indent="-285750">
              <a:lnSpc>
                <a:spcPct val="115000"/>
              </a:lnSpc>
              <a:buFont typeface="Arial" panose="020B0604020202020204" pitchFamily="34" charset="0"/>
              <a:buChar char="•"/>
            </a:pPr>
            <a:r>
              <a:rPr lang="en" sz="1800" dirty="0">
                <a:latin typeface="Verdana" panose="020B0604030504040204" pitchFamily="34" charset="0"/>
                <a:ea typeface="Verdana" panose="020B0604030504040204" pitchFamily="34" charset="0"/>
                <a:cs typeface="Verdana" panose="020B0604030504040204" pitchFamily="34" charset="0"/>
                <a:sym typeface="Arial"/>
              </a:rPr>
              <a:t>Community-level stigma was modelled via segmented regression. </a:t>
            </a:r>
          </a:p>
          <a:p>
            <a:pPr marL="742950" lvl="1" indent="-285750">
              <a:lnSpc>
                <a:spcPct val="115000"/>
              </a:lnSpc>
              <a:spcBef>
                <a:spcPts val="800"/>
              </a:spcBef>
              <a:buFont typeface="Arial" panose="020B0604020202020204" pitchFamily="34" charset="0"/>
              <a:buChar char="•"/>
            </a:pPr>
            <a:r>
              <a:rPr lang="en" sz="1600" dirty="0">
                <a:latin typeface="Verdana" panose="020B0604030504040204" pitchFamily="34" charset="0"/>
                <a:ea typeface="Verdana" panose="020B0604030504040204" pitchFamily="34" charset="0"/>
                <a:cs typeface="Verdana" panose="020B0604030504040204" pitchFamily="34" charset="0"/>
                <a:sym typeface="Arial"/>
              </a:rPr>
              <a:t>Knots placed at median community-level stigma values.</a:t>
            </a:r>
            <a:endParaRPr sz="1600" dirty="0">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217" name="Google Shape;217;p33"/>
          <p:cNvSpPr txBox="1">
            <a:spLocks noGrp="1"/>
          </p:cNvSpPr>
          <p:nvPr>
            <p:ph type="title"/>
          </p:nvPr>
        </p:nvSpPr>
        <p:spPr>
          <a:xfrm>
            <a:off x="332185" y="330994"/>
            <a:ext cx="6993600" cy="918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cs typeface="Verdana" panose="020B0604030504040204" pitchFamily="34" charset="0"/>
              </a:rPr>
              <a:t>Methods: Statistical analysis</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218" name="Google Shape;218;p33"/>
          <p:cNvSpPr txBox="1"/>
          <p:nvPr/>
        </p:nvSpPr>
        <p:spPr>
          <a:xfrm>
            <a:off x="420825" y="4488875"/>
            <a:ext cx="53121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i="1">
                <a:solidFill>
                  <a:schemeClr val="dk1"/>
                </a:solidFill>
                <a:latin typeface="Verdana"/>
                <a:ea typeface="Verdana"/>
                <a:cs typeface="Verdana"/>
                <a:sym typeface="Verdana"/>
              </a:rPr>
              <a:t>GEE=Generalized Estimating Equations</a:t>
            </a:r>
            <a:endParaRPr sz="600" i="1">
              <a:solidFill>
                <a:schemeClr val="dk1"/>
              </a:solidFill>
              <a:latin typeface="Verdana"/>
              <a:ea typeface="Verdana"/>
              <a:cs typeface="Verdana"/>
              <a:sym typeface="Verdana"/>
            </a:endParaRPr>
          </a:p>
        </p:txBody>
      </p:sp>
      <p:sp>
        <p:nvSpPr>
          <p:cNvPr id="2" name="TextBox 1">
            <a:extLst>
              <a:ext uri="{FF2B5EF4-FFF2-40B4-BE49-F238E27FC236}">
                <a16:creationId xmlns:a16="http://schemas.microsoft.com/office/drawing/2014/main" id="{3D2BDCDC-20DC-5DE7-48F2-5BF4F6A6279D}"/>
              </a:ext>
            </a:extLst>
          </p:cNvPr>
          <p:cNvSpPr txBox="1"/>
          <p:nvPr/>
        </p:nvSpPr>
        <p:spPr>
          <a:xfrm>
            <a:off x="8662737" y="4706754"/>
            <a:ext cx="284052" cy="307777"/>
          </a:xfrm>
          <a:prstGeom prst="rect">
            <a:avLst/>
          </a:prstGeom>
          <a:noFill/>
        </p:spPr>
        <p:txBody>
          <a:bodyPr wrap="none" rtlCol="0">
            <a:spAutoFit/>
          </a:bodyPr>
          <a:lstStyle/>
          <a:p>
            <a:r>
              <a:rPr lang="en-US" dirty="0"/>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4"/>
          <p:cNvPicPr preferRelativeResize="0"/>
          <p:nvPr/>
        </p:nvPicPr>
        <p:blipFill>
          <a:blip r:embed="rId3">
            <a:alphaModFix/>
          </a:blip>
          <a:stretch>
            <a:fillRect/>
          </a:stretch>
        </p:blipFill>
        <p:spPr>
          <a:xfrm>
            <a:off x="3630275" y="3344999"/>
            <a:ext cx="4581524" cy="2060332"/>
          </a:xfrm>
          <a:prstGeom prst="rect">
            <a:avLst/>
          </a:prstGeom>
          <a:noFill/>
          <a:ln>
            <a:noFill/>
          </a:ln>
        </p:spPr>
      </p:pic>
      <p:pic>
        <p:nvPicPr>
          <p:cNvPr id="225" name="Google Shape;225;p34"/>
          <p:cNvPicPr preferRelativeResize="0"/>
          <p:nvPr/>
        </p:nvPicPr>
        <p:blipFill>
          <a:blip r:embed="rId4">
            <a:alphaModFix/>
          </a:blip>
          <a:stretch>
            <a:fillRect/>
          </a:stretch>
        </p:blipFill>
        <p:spPr>
          <a:xfrm>
            <a:off x="2637663" y="1174548"/>
            <a:ext cx="6755476" cy="2170449"/>
          </a:xfrm>
          <a:prstGeom prst="rect">
            <a:avLst/>
          </a:prstGeom>
          <a:noFill/>
          <a:ln>
            <a:noFill/>
          </a:ln>
        </p:spPr>
      </p:pic>
      <p:sp>
        <p:nvSpPr>
          <p:cNvPr id="226" name="Google Shape;226;p34"/>
          <p:cNvSpPr/>
          <p:nvPr/>
        </p:nvSpPr>
        <p:spPr>
          <a:xfrm>
            <a:off x="7414299" y="145732"/>
            <a:ext cx="1635300" cy="1000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216000" tIns="216000" rIns="216000" bIns="216000" anchor="t" anchorCtr="0">
            <a:noAutofit/>
          </a:bodyPr>
          <a:lstStyle/>
          <a:p>
            <a:pPr marL="0" marR="0" lvl="0" indent="0" algn="l" rtl="0">
              <a:spcBef>
                <a:spcPts val="0"/>
              </a:spcBef>
              <a:spcAft>
                <a:spcPts val="0"/>
              </a:spcAft>
              <a:buNone/>
            </a:pPr>
            <a:endParaRPr sz="1400">
              <a:solidFill>
                <a:schemeClr val="lt1"/>
              </a:solidFill>
              <a:latin typeface="Verdana"/>
              <a:ea typeface="Verdana"/>
              <a:cs typeface="Verdana"/>
              <a:sym typeface="Verdana"/>
            </a:endParaRPr>
          </a:p>
        </p:txBody>
      </p:sp>
      <p:sp>
        <p:nvSpPr>
          <p:cNvPr id="227" name="Google Shape;227;p34"/>
          <p:cNvSpPr txBox="1">
            <a:spLocks noGrp="1"/>
          </p:cNvSpPr>
          <p:nvPr>
            <p:ph type="title"/>
          </p:nvPr>
        </p:nvSpPr>
        <p:spPr>
          <a:xfrm>
            <a:off x="332210" y="145719"/>
            <a:ext cx="6669000" cy="9180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2"/>
              </a:buClr>
              <a:buSzPts val="3300"/>
              <a:buFont typeface="Arial"/>
              <a:buNone/>
            </a:pPr>
            <a:r>
              <a:rPr lang="en" dirty="0">
                <a:latin typeface="Verdana" panose="020B0604030504040204" pitchFamily="34" charset="0"/>
                <a:ea typeface="Verdana" panose="020B0604030504040204" pitchFamily="34" charset="0"/>
                <a:cs typeface="Verdana" panose="020B0604030504040204" pitchFamily="34" charset="0"/>
              </a:rPr>
              <a:t>Results - Prevalence</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l" rtl="0">
              <a:lnSpc>
                <a:spcPct val="90000"/>
              </a:lnSpc>
              <a:spcBef>
                <a:spcPts val="0"/>
              </a:spcBef>
              <a:spcAft>
                <a:spcPts val="0"/>
              </a:spcAft>
              <a:buClr>
                <a:schemeClr val="dk2"/>
              </a:buClr>
              <a:buSzPts val="3300"/>
              <a:buFont typeface="Arial"/>
              <a:buNone/>
            </a:pPr>
            <a:r>
              <a:rPr lang="en" sz="1800" dirty="0">
                <a:solidFill>
                  <a:srgbClr val="073763"/>
                </a:solidFill>
                <a:latin typeface="Verdana" panose="020B0604030504040204" pitchFamily="34" charset="0"/>
                <a:ea typeface="Verdana" panose="020B0604030504040204" pitchFamily="34" charset="0"/>
                <a:cs typeface="Verdana" panose="020B0604030504040204" pitchFamily="34" charset="0"/>
              </a:rPr>
              <a:t>Higher prevalence of stigma in western and central Africa</a:t>
            </a:r>
            <a:endParaRPr sz="1800" dirty="0">
              <a:solidFill>
                <a:srgbClr val="073763"/>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28" name="Google Shape;228;p34"/>
          <p:cNvGrpSpPr/>
          <p:nvPr/>
        </p:nvGrpSpPr>
        <p:grpSpPr>
          <a:xfrm>
            <a:off x="2887975" y="1121950"/>
            <a:ext cx="6863540" cy="254034"/>
            <a:chOff x="3774071" y="1759950"/>
            <a:chExt cx="9151386" cy="338712"/>
          </a:xfrm>
        </p:grpSpPr>
        <p:sp>
          <p:nvSpPr>
            <p:cNvPr id="229" name="Google Shape;229;p34"/>
            <p:cNvSpPr txBox="1"/>
            <p:nvPr/>
          </p:nvSpPr>
          <p:spPr>
            <a:xfrm>
              <a:off x="3774071" y="1759950"/>
              <a:ext cx="3729900" cy="338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a:solidFill>
                    <a:schemeClr val="dk1"/>
                  </a:solidFill>
                </a:rPr>
                <a:t>Discriminatory attitudes</a:t>
              </a:r>
              <a:endParaRPr sz="1200"/>
            </a:p>
          </p:txBody>
        </p:sp>
        <p:sp>
          <p:nvSpPr>
            <p:cNvPr id="230" name="Google Shape;230;p34"/>
            <p:cNvSpPr txBox="1"/>
            <p:nvPr/>
          </p:nvSpPr>
          <p:spPr>
            <a:xfrm>
              <a:off x="6745299" y="1759950"/>
              <a:ext cx="2960400" cy="338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a:solidFill>
                    <a:schemeClr val="dk1"/>
                  </a:solidFill>
                </a:rPr>
                <a:t>Perceived stigma</a:t>
              </a:r>
              <a:endParaRPr sz="1200"/>
            </a:p>
          </p:txBody>
        </p:sp>
        <p:sp>
          <p:nvSpPr>
            <p:cNvPr id="231" name="Google Shape;231;p34"/>
            <p:cNvSpPr txBox="1"/>
            <p:nvPr/>
          </p:nvSpPr>
          <p:spPr>
            <a:xfrm>
              <a:off x="9965057" y="1759962"/>
              <a:ext cx="2960400" cy="338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a:solidFill>
                    <a:schemeClr val="dk1"/>
                  </a:solidFill>
                </a:rPr>
                <a:t>Shame of association</a:t>
              </a:r>
              <a:endParaRPr sz="1200"/>
            </a:p>
          </p:txBody>
        </p:sp>
      </p:grpSp>
      <p:sp>
        <p:nvSpPr>
          <p:cNvPr id="232" name="Google Shape;232;p34"/>
          <p:cNvSpPr txBox="1"/>
          <p:nvPr/>
        </p:nvSpPr>
        <p:spPr>
          <a:xfrm>
            <a:off x="4882700" y="889850"/>
            <a:ext cx="18717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a:solidFill>
                  <a:schemeClr val="dk1"/>
                </a:solidFill>
              </a:rPr>
              <a:t>Community-level</a:t>
            </a:r>
            <a:endParaRPr sz="1100" b="1"/>
          </a:p>
        </p:txBody>
      </p:sp>
      <p:grpSp>
        <p:nvGrpSpPr>
          <p:cNvPr id="233" name="Google Shape;233;p34"/>
          <p:cNvGrpSpPr/>
          <p:nvPr/>
        </p:nvGrpSpPr>
        <p:grpSpPr>
          <a:xfrm>
            <a:off x="3678399" y="3254388"/>
            <a:ext cx="5815548" cy="254025"/>
            <a:chOff x="5830573" y="4419218"/>
            <a:chExt cx="6742664" cy="338700"/>
          </a:xfrm>
        </p:grpSpPr>
        <p:sp>
          <p:nvSpPr>
            <p:cNvPr id="234" name="Google Shape;234;p34"/>
            <p:cNvSpPr txBox="1"/>
            <p:nvPr/>
          </p:nvSpPr>
          <p:spPr>
            <a:xfrm>
              <a:off x="5830573" y="4419218"/>
              <a:ext cx="3377100" cy="338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dirty="0">
                  <a:solidFill>
                    <a:schemeClr val="dk1"/>
                  </a:solidFill>
                </a:rPr>
                <a:t>Experienced healthcare stigma</a:t>
              </a:r>
              <a:endParaRPr sz="1200" dirty="0"/>
            </a:p>
          </p:txBody>
        </p:sp>
        <p:sp>
          <p:nvSpPr>
            <p:cNvPr id="235" name="Google Shape;235;p34"/>
            <p:cNvSpPr txBox="1"/>
            <p:nvPr/>
          </p:nvSpPr>
          <p:spPr>
            <a:xfrm>
              <a:off x="9296037" y="4419218"/>
              <a:ext cx="3277200" cy="338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a:solidFill>
                    <a:schemeClr val="dk1"/>
                  </a:solidFill>
                </a:rPr>
                <a:t>Anticipated healthcare stigma</a:t>
              </a:r>
              <a:endParaRPr sz="1200"/>
            </a:p>
          </p:txBody>
        </p:sp>
      </p:grpSp>
      <p:sp>
        <p:nvSpPr>
          <p:cNvPr id="236" name="Google Shape;236;p34"/>
          <p:cNvSpPr txBox="1">
            <a:spLocks noGrp="1"/>
          </p:cNvSpPr>
          <p:nvPr>
            <p:ph type="body" idx="1"/>
          </p:nvPr>
        </p:nvSpPr>
        <p:spPr>
          <a:xfrm>
            <a:off x="168204" y="974919"/>
            <a:ext cx="2411001" cy="4066188"/>
          </a:xfrm>
          <a:prstGeom prst="rect">
            <a:avLst/>
          </a:prstGeom>
          <a:solidFill>
            <a:srgbClr val="CFE2F3"/>
          </a:solidFill>
          <a:ln>
            <a:noFill/>
          </a:ln>
        </p:spPr>
        <p:txBody>
          <a:bodyPr spcFirstLastPara="1" wrap="square" lIns="0" tIns="0" rIns="0" bIns="0" anchor="t" anchorCtr="0">
            <a:noAutofit/>
          </a:bodyPr>
          <a:lstStyle/>
          <a:p>
            <a:pPr marL="292100" marR="151970" lvl="0" indent="-285750" algn="l" rtl="0">
              <a:lnSpc>
                <a:spcPct val="115000"/>
              </a:lnSpc>
              <a:spcAft>
                <a:spcPts val="0"/>
              </a:spcAft>
              <a:buClr>
                <a:schemeClr val="dk1"/>
              </a:buClr>
              <a:buSzPts val="1700"/>
              <a:buFont typeface="Arial" panose="020B0604020202020204" pitchFamily="34" charset="0"/>
              <a:buChar char="•"/>
            </a:pPr>
            <a:r>
              <a:rPr lang="en" sz="1600" dirty="0">
                <a:latin typeface="Verdana" panose="020B0604030504040204" pitchFamily="34" charset="0"/>
                <a:ea typeface="Verdana" panose="020B0604030504040204" pitchFamily="34" charset="0"/>
                <a:cs typeface="Verdana" panose="020B0604030504040204" pitchFamily="34" charset="0"/>
                <a:sym typeface="Arial"/>
              </a:rPr>
              <a:t>Up to 76 surveys included.</a:t>
            </a:r>
          </a:p>
          <a:p>
            <a:pPr marL="292100" marR="151970" lvl="0" indent="-285750" algn="l" rtl="0">
              <a:lnSpc>
                <a:spcPct val="115000"/>
              </a:lnSpc>
              <a:spcAft>
                <a:spcPts val="0"/>
              </a:spcAft>
              <a:buClr>
                <a:schemeClr val="dk1"/>
              </a:buClr>
              <a:buSzPts val="1700"/>
              <a:buFont typeface="Arial" panose="020B0604020202020204" pitchFamily="34" charset="0"/>
              <a:buChar char="•"/>
            </a:pPr>
            <a:r>
              <a:rPr lang="en" sz="1600" dirty="0">
                <a:latin typeface="Verdana" panose="020B0604030504040204" pitchFamily="34" charset="0"/>
                <a:ea typeface="Verdana" panose="020B0604030504040204" pitchFamily="34" charset="0"/>
                <a:cs typeface="Verdana" panose="020B0604030504040204" pitchFamily="34" charset="0"/>
                <a:sym typeface="Arial"/>
              </a:rPr>
              <a:t>High prevalence of discriminatory attitudes.</a:t>
            </a:r>
          </a:p>
          <a:p>
            <a:pPr marL="292100" marR="151970" lvl="0" indent="-285750" algn="l" rtl="0">
              <a:lnSpc>
                <a:spcPct val="115000"/>
              </a:lnSpc>
              <a:spcAft>
                <a:spcPts val="0"/>
              </a:spcAft>
              <a:buClr>
                <a:schemeClr val="dk1"/>
              </a:buClr>
              <a:buSzPts val="1700"/>
              <a:buFont typeface="Arial" panose="020B0604020202020204" pitchFamily="34" charset="0"/>
              <a:buChar char="•"/>
            </a:pPr>
            <a:r>
              <a:rPr lang="en" sz="1600" dirty="0">
                <a:latin typeface="Verdana" panose="020B0604030504040204" pitchFamily="34" charset="0"/>
                <a:ea typeface="Verdana" panose="020B0604030504040204" pitchFamily="34" charset="0"/>
                <a:cs typeface="Verdana" panose="020B0604030504040204" pitchFamily="34" charset="0"/>
                <a:sym typeface="Arial"/>
              </a:rPr>
              <a:t>Up to 5% of PLHIV were denied health care because of their HIV status.</a:t>
            </a:r>
          </a:p>
          <a:p>
            <a:pPr marL="292100" marR="151970" lvl="0" indent="-285750" algn="l" rtl="0">
              <a:lnSpc>
                <a:spcPct val="115000"/>
              </a:lnSpc>
              <a:spcAft>
                <a:spcPts val="0"/>
              </a:spcAft>
              <a:buClr>
                <a:schemeClr val="dk1"/>
              </a:buClr>
              <a:buSzPts val="1700"/>
              <a:buFont typeface="Arial" panose="020B0604020202020204" pitchFamily="34" charset="0"/>
              <a:buChar char="•"/>
            </a:pPr>
            <a:r>
              <a:rPr lang="en" sz="1600" dirty="0">
                <a:latin typeface="Verdana" panose="020B0604030504040204" pitchFamily="34" charset="0"/>
                <a:ea typeface="Verdana" panose="020B0604030504040204" pitchFamily="34" charset="0"/>
                <a:cs typeface="Verdana" panose="020B0604030504040204" pitchFamily="34" charset="0"/>
                <a:sym typeface="Arial"/>
              </a:rPr>
              <a:t>Up to 40% of PLHIV felt the need to hide their HIV status.</a:t>
            </a:r>
            <a:endParaRPr sz="1600" dirty="0">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237" name="Google Shape;237;p34"/>
          <p:cNvSpPr txBox="1"/>
          <p:nvPr/>
        </p:nvSpPr>
        <p:spPr>
          <a:xfrm>
            <a:off x="4733938" y="2969675"/>
            <a:ext cx="28677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b="1">
                <a:solidFill>
                  <a:schemeClr val="dk1"/>
                </a:solidFill>
              </a:rPr>
              <a:t>Individual (a</a:t>
            </a:r>
            <a:r>
              <a:rPr lang="en" sz="1400" b="1">
                <a:solidFill>
                  <a:schemeClr val="dk1"/>
                </a:solidFill>
              </a:rPr>
              <a:t>mong PLHIV)</a:t>
            </a:r>
            <a:endParaRPr sz="1100" b="1"/>
          </a:p>
        </p:txBody>
      </p:sp>
      <p:sp>
        <p:nvSpPr>
          <p:cNvPr id="238" name="Google Shape;238;p34"/>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5"/>
          <p:cNvSpPr txBox="1">
            <a:spLocks noGrp="1"/>
          </p:cNvSpPr>
          <p:nvPr>
            <p:ph type="title"/>
          </p:nvPr>
        </p:nvSpPr>
        <p:spPr>
          <a:xfrm>
            <a:off x="332185" y="330994"/>
            <a:ext cx="7099556" cy="917973"/>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2"/>
              </a:buClr>
              <a:buSzPts val="3300"/>
              <a:buFont typeface="Arial"/>
              <a:buNone/>
            </a:pPr>
            <a:r>
              <a:rPr lang="en" dirty="0">
                <a:latin typeface="Verdana" panose="020B0604030504040204" pitchFamily="34" charset="0"/>
                <a:ea typeface="Verdana" panose="020B0604030504040204" pitchFamily="34" charset="0"/>
                <a:cs typeface="Verdana" panose="020B0604030504040204" pitchFamily="34" charset="0"/>
              </a:rPr>
              <a:t>Results - HIV testing</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l" rtl="0">
              <a:spcBef>
                <a:spcPts val="0"/>
              </a:spcBef>
              <a:spcAft>
                <a:spcPts val="0"/>
              </a:spcAft>
              <a:buClr>
                <a:schemeClr val="dk2"/>
              </a:buClr>
              <a:buSzPts val="3300"/>
              <a:buFont typeface="Arial"/>
              <a:buNone/>
            </a:pPr>
            <a:r>
              <a:rPr lang="en" sz="1800" dirty="0">
                <a:solidFill>
                  <a:srgbClr val="073763"/>
                </a:solidFill>
                <a:latin typeface="Verdana" panose="020B0604030504040204" pitchFamily="34" charset="0"/>
                <a:ea typeface="Verdana" panose="020B0604030504040204" pitchFamily="34" charset="0"/>
                <a:cs typeface="Verdana" panose="020B0604030504040204" pitchFamily="34" charset="0"/>
              </a:rPr>
              <a:t>High community discriminatory attitudes reduce HIV testing</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245" name="Google Shape;245;p35"/>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46" name="Google Shape;246;p35"/>
          <p:cNvSpPr txBox="1">
            <a:spLocks noGrp="1"/>
          </p:cNvSpPr>
          <p:nvPr>
            <p:ph type="body" idx="1"/>
          </p:nvPr>
        </p:nvSpPr>
        <p:spPr>
          <a:xfrm>
            <a:off x="332185" y="1090812"/>
            <a:ext cx="2846978" cy="3354450"/>
          </a:xfrm>
          <a:prstGeom prst="rect">
            <a:avLst/>
          </a:prstGeom>
          <a:solidFill>
            <a:srgbClr val="CFE2F3"/>
          </a:solidFill>
          <a:ln>
            <a:noFill/>
          </a:ln>
        </p:spPr>
        <p:txBody>
          <a:bodyPr spcFirstLastPara="1" wrap="square" lIns="0" tIns="0" rIns="0" bIns="0" anchor="t" anchorCtr="0">
            <a:noAutofit/>
          </a:bodyPr>
          <a:lstStyle/>
          <a:p>
            <a:pPr marL="114300" marR="67256" lvl="0" indent="0" algn="l" rtl="0">
              <a:lnSpc>
                <a:spcPct val="115000"/>
              </a:lnSpc>
              <a:spcBef>
                <a:spcPts val="800"/>
              </a:spcBef>
              <a:spcAft>
                <a:spcPts val="0"/>
              </a:spcAft>
              <a:buNone/>
            </a:pPr>
            <a:r>
              <a:rPr lang="en" sz="1800" dirty="0">
                <a:latin typeface="Verdana" panose="020B0604030504040204" pitchFamily="34" charset="0"/>
                <a:ea typeface="Verdana" panose="020B0604030504040204" pitchFamily="34" charset="0"/>
                <a:cs typeface="Verdana" panose="020B0604030504040204" pitchFamily="34" charset="0"/>
                <a:sym typeface="Arial"/>
              </a:rPr>
              <a:t>At high levels, discriminatory attitudes, and shame of association could hamper HIV testing in the past year. </a:t>
            </a:r>
          </a:p>
          <a:p>
            <a:pPr marL="400050" marR="67256" lvl="0" indent="-285750" algn="l" rtl="0">
              <a:lnSpc>
                <a:spcPct val="115000"/>
              </a:lnSpc>
              <a:spcBef>
                <a:spcPts val="800"/>
              </a:spcBef>
              <a:spcAft>
                <a:spcPts val="0"/>
              </a:spcAft>
              <a:buFont typeface="Arial" panose="020B0604020202020204" pitchFamily="34" charset="0"/>
              <a:buChar char="•"/>
            </a:pPr>
            <a:r>
              <a:rPr lang="en" sz="1600" dirty="0">
                <a:latin typeface="Verdana" panose="020B0604030504040204" pitchFamily="34" charset="0"/>
                <a:ea typeface="Verdana" panose="020B0604030504040204" pitchFamily="34" charset="0"/>
                <a:cs typeface="Verdana" panose="020B0604030504040204" pitchFamily="34" charset="0"/>
                <a:sym typeface="Arial"/>
              </a:rPr>
              <a:t>Perceived stigma does not seem to have a strong impact on HIV testing.</a:t>
            </a:r>
            <a:endParaRPr sz="2000" dirty="0">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247" name="Google Shape;247;p35"/>
          <p:cNvPicPr preferRelativeResize="0"/>
          <p:nvPr/>
        </p:nvPicPr>
        <p:blipFill>
          <a:blip r:embed="rId3">
            <a:alphaModFix/>
          </a:blip>
          <a:stretch>
            <a:fillRect/>
          </a:stretch>
        </p:blipFill>
        <p:spPr>
          <a:xfrm>
            <a:off x="3372180" y="1215932"/>
            <a:ext cx="5771820" cy="3584366"/>
          </a:xfrm>
          <a:prstGeom prst="rect">
            <a:avLst/>
          </a:prstGeom>
          <a:noFill/>
          <a:ln>
            <a:noFill/>
          </a:ln>
        </p:spPr>
      </p:pic>
      <p:sp>
        <p:nvSpPr>
          <p:cNvPr id="248" name="Google Shape;248;p35"/>
          <p:cNvSpPr txBox="1"/>
          <p:nvPr/>
        </p:nvSpPr>
        <p:spPr>
          <a:xfrm>
            <a:off x="6831752" y="4237362"/>
            <a:ext cx="22203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dirty="0">
                <a:solidFill>
                  <a:schemeClr val="dk1"/>
                </a:solidFill>
                <a:latin typeface="Verdana"/>
                <a:ea typeface="Verdana"/>
                <a:cs typeface="Verdana"/>
                <a:sym typeface="Verdana"/>
              </a:rPr>
              <a:t>PR = prevalence ratio</a:t>
            </a:r>
            <a:endParaRPr sz="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6"/>
          <p:cNvPicPr preferRelativeResize="0"/>
          <p:nvPr/>
        </p:nvPicPr>
        <p:blipFill>
          <a:blip r:embed="rId3">
            <a:alphaModFix/>
          </a:blip>
          <a:stretch>
            <a:fillRect/>
          </a:stretch>
        </p:blipFill>
        <p:spPr>
          <a:xfrm>
            <a:off x="3111075" y="1114550"/>
            <a:ext cx="5891302" cy="3926556"/>
          </a:xfrm>
          <a:prstGeom prst="rect">
            <a:avLst/>
          </a:prstGeom>
          <a:noFill/>
          <a:ln>
            <a:noFill/>
          </a:ln>
        </p:spPr>
      </p:pic>
      <p:sp>
        <p:nvSpPr>
          <p:cNvPr id="255" name="Google Shape;255;p36"/>
          <p:cNvSpPr txBox="1">
            <a:spLocks noGrp="1"/>
          </p:cNvSpPr>
          <p:nvPr>
            <p:ph type="title"/>
          </p:nvPr>
        </p:nvSpPr>
        <p:spPr>
          <a:xfrm>
            <a:off x="332199" y="337925"/>
            <a:ext cx="7112100" cy="9180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2"/>
              </a:buClr>
              <a:buSzPts val="3300"/>
              <a:buFont typeface="Arial"/>
              <a:buNone/>
            </a:pPr>
            <a:r>
              <a:rPr lang="en" dirty="0">
                <a:latin typeface="Verdana" panose="020B0604030504040204" pitchFamily="34" charset="0"/>
                <a:ea typeface="Verdana" panose="020B0604030504040204" pitchFamily="34" charset="0"/>
                <a:cs typeface="Verdana" panose="020B0604030504040204" pitchFamily="34" charset="0"/>
              </a:rPr>
              <a:t>Results - ART uptake and VLS </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l" rtl="0">
              <a:spcBef>
                <a:spcPts val="0"/>
              </a:spcBef>
              <a:spcAft>
                <a:spcPts val="0"/>
              </a:spcAft>
              <a:buClr>
                <a:schemeClr val="dk2"/>
              </a:buClr>
              <a:buSzPts val="3300"/>
              <a:buFont typeface="Arial"/>
              <a:buNone/>
            </a:pPr>
            <a:r>
              <a:rPr lang="en" sz="1800" dirty="0">
                <a:solidFill>
                  <a:srgbClr val="073763"/>
                </a:solidFill>
                <a:latin typeface="Verdana" panose="020B0604030504040204" pitchFamily="34" charset="0"/>
                <a:ea typeface="Verdana" panose="020B0604030504040204" pitchFamily="34" charset="0"/>
                <a:cs typeface="Verdana" panose="020B0604030504040204" pitchFamily="34" charset="0"/>
              </a:rPr>
              <a:t>High community discriminatory attitudes reduces ART &amp; VLS</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256" name="Google Shape;256;p36"/>
          <p:cNvSpPr txBox="1"/>
          <p:nvPr/>
        </p:nvSpPr>
        <p:spPr>
          <a:xfrm>
            <a:off x="252025" y="3054899"/>
            <a:ext cx="8672281" cy="1354749"/>
          </a:xfrm>
          <a:prstGeom prst="rect">
            <a:avLst/>
          </a:prstGeom>
          <a:noFill/>
          <a:ln>
            <a:noFill/>
          </a:ln>
        </p:spPr>
        <p:txBody>
          <a:bodyPr spcFirstLastPara="1" wrap="square" lIns="68575" tIns="34275" rIns="68575" bIns="34275" anchor="t" anchorCtr="0">
            <a:noAutofit/>
          </a:bodyPr>
          <a:lstStyle/>
          <a:p>
            <a:pPr marL="254000" marR="0" lvl="0" indent="-101600" algn="l" rtl="0">
              <a:lnSpc>
                <a:spcPct val="181818"/>
              </a:lnSpc>
              <a:spcBef>
                <a:spcPts val="0"/>
              </a:spcBef>
              <a:spcAft>
                <a:spcPts val="0"/>
              </a:spcAft>
              <a:buClr>
                <a:schemeClr val="dk1"/>
              </a:buClr>
              <a:buSzPts val="1700"/>
              <a:buFont typeface="Arial"/>
              <a:buNone/>
            </a:pPr>
            <a:endParaRPr sz="1700">
              <a:solidFill>
                <a:schemeClr val="dk1"/>
              </a:solidFill>
              <a:latin typeface="Verdana"/>
              <a:ea typeface="Verdana"/>
              <a:cs typeface="Verdana"/>
              <a:sym typeface="Verdana"/>
            </a:endParaRPr>
          </a:p>
        </p:txBody>
      </p:sp>
      <p:sp>
        <p:nvSpPr>
          <p:cNvPr id="257" name="Google Shape;257;p36"/>
          <p:cNvSpPr txBox="1">
            <a:spLocks noGrp="1"/>
          </p:cNvSpPr>
          <p:nvPr>
            <p:ph type="sldNum" idx="12"/>
          </p:nvPr>
        </p:nvSpPr>
        <p:spPr>
          <a:xfrm>
            <a:off x="6754412"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58" name="Google Shape;258;p36"/>
          <p:cNvSpPr txBox="1">
            <a:spLocks noGrp="1"/>
          </p:cNvSpPr>
          <p:nvPr>
            <p:ph type="body" idx="1"/>
          </p:nvPr>
        </p:nvSpPr>
        <p:spPr>
          <a:xfrm>
            <a:off x="173113" y="1170637"/>
            <a:ext cx="2937962" cy="2988988"/>
          </a:xfrm>
          <a:prstGeom prst="rect">
            <a:avLst/>
          </a:prstGeom>
          <a:solidFill>
            <a:srgbClr val="CFE2F3"/>
          </a:solidFill>
          <a:ln>
            <a:noFill/>
          </a:ln>
        </p:spPr>
        <p:txBody>
          <a:bodyPr spcFirstLastPara="1" wrap="square" lIns="0" tIns="0" rIns="98625" bIns="0" anchor="t" anchorCtr="0">
            <a:noAutofit/>
          </a:bodyPr>
          <a:lstStyle/>
          <a:p>
            <a:pPr marL="114300" marR="102171" indent="0">
              <a:lnSpc>
                <a:spcPct val="114000"/>
              </a:lnSpc>
              <a:buNone/>
            </a:pPr>
            <a:r>
              <a:rPr lang="en" sz="1800" dirty="0">
                <a:latin typeface="Verdana" panose="020B0604030504040204" pitchFamily="34" charset="0"/>
                <a:ea typeface="Verdana" panose="020B0604030504040204" pitchFamily="34" charset="0"/>
                <a:cs typeface="Verdana" panose="020B0604030504040204" pitchFamily="34" charset="0"/>
                <a:sym typeface="Arial"/>
              </a:rPr>
              <a:t>Discriminatory attitudes are associated with lower ART uptake and VLS among PLHIV.</a:t>
            </a:r>
          </a:p>
          <a:p>
            <a:pPr marL="400050" marR="102171" lvl="0" indent="-285750" rtl="0">
              <a:lnSpc>
                <a:spcPct val="114000"/>
              </a:lnSpc>
              <a:spcBef>
                <a:spcPts val="800"/>
              </a:spcBef>
              <a:spcAft>
                <a:spcPts val="0"/>
              </a:spcAft>
              <a:buFont typeface="Arial" panose="020B0604020202020204" pitchFamily="34" charset="0"/>
              <a:buChar char="•"/>
            </a:pPr>
            <a:r>
              <a:rPr lang="en" sz="1600" dirty="0">
                <a:latin typeface="Verdana" panose="020B0604030504040204" pitchFamily="34" charset="0"/>
                <a:ea typeface="Verdana" panose="020B0604030504040204" pitchFamily="34" charset="0"/>
                <a:cs typeface="Verdana" panose="020B0604030504040204" pitchFamily="34" charset="0"/>
                <a:sym typeface="Arial"/>
              </a:rPr>
              <a:t>Estimates for perceived stigma and shame of association are not precise.</a:t>
            </a:r>
            <a:endParaRPr sz="1600" dirty="0">
              <a:latin typeface="Verdana" panose="020B0604030504040204" pitchFamily="34" charset="0"/>
              <a:ea typeface="Verdana" panose="020B0604030504040204" pitchFamily="34" charset="0"/>
              <a:cs typeface="Verdana" panose="020B0604030504040204" pitchFamily="34" charset="0"/>
              <a:sym typeface="Arial"/>
            </a:endParaRPr>
          </a:p>
          <a:p>
            <a:pPr marL="0" lvl="0" indent="0" rtl="0">
              <a:lnSpc>
                <a:spcPct val="114000"/>
              </a:lnSpc>
              <a:spcBef>
                <a:spcPts val="800"/>
              </a:spcBef>
              <a:spcAft>
                <a:spcPts val="0"/>
              </a:spcAft>
              <a:buNone/>
            </a:pPr>
            <a:endParaRPr dirty="0">
              <a:latin typeface="Verdana" panose="020B0604030504040204" pitchFamily="34" charset="0"/>
              <a:ea typeface="Verdana" panose="020B0604030504040204" pitchFamily="34" charset="0"/>
              <a:cs typeface="Verdana" panose="020B0604030504040204" pitchFamily="34" charset="0"/>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AS2023">
  <a:themeElements>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1852</Words>
  <Application>Microsoft Office PowerPoint</Application>
  <PresentationFormat>On-screen Show (16:9)</PresentationFormat>
  <Paragraphs>186</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Courier New</vt:lpstr>
      <vt:lpstr>Quattrocento Sans</vt:lpstr>
      <vt:lpstr>Roboto</vt:lpstr>
      <vt:lpstr>Verdana</vt:lpstr>
      <vt:lpstr>Simple Light</vt:lpstr>
      <vt:lpstr>IAS2023</vt:lpstr>
      <vt:lpstr>Community-level HIV stigma and discrimination’s impact on HIV testing, treatment uptake, and viral load suppression in Africa: A pooled analysis of nationally representative surveys</vt:lpstr>
      <vt:lpstr>I have no relevant financial relationships with ineligible companies to disclose.</vt:lpstr>
      <vt:lpstr>Background</vt:lpstr>
      <vt:lpstr>Objective</vt:lpstr>
      <vt:lpstr>Methods: Overview</vt:lpstr>
      <vt:lpstr>Methods: Statistical analysis</vt:lpstr>
      <vt:lpstr>Results - Prevalence Higher prevalence of stigma in western and central Africa</vt:lpstr>
      <vt:lpstr>Results - HIV testing High community discriminatory attitudes reduce HIV testing</vt:lpstr>
      <vt:lpstr>Results - ART uptake and VLS  High community discriminatory attitudes reduces ART &amp; VLS</vt:lpstr>
      <vt:lpstr>Results - ART uptake and VLS  Anticipated/experienced stigma in healthcare reduce ART &amp; VLS</vt:lpstr>
      <vt:lpstr>Strengths and Limitations</vt:lpstr>
      <vt:lpstr>Key messages</vt:lpstr>
      <vt:lpstr>Thank You! Merci! Danke!</vt:lpstr>
      <vt:lpstr>Supplemental slides</vt:lpstr>
      <vt:lpstr>Results: Included surveys</vt:lpstr>
      <vt:lpstr>Methods: Exposure definitions</vt:lpstr>
      <vt:lpstr>Correlation between stigma variables</vt:lpstr>
      <vt:lpstr>Directed Acyclic Graph (DAG)</vt:lpstr>
      <vt:lpstr>Directed Acyclic Graph (DAG) showing potential collider-stratification bias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Community-level HIV stigma and discrimination’s impact on HIV testing, treatment uptake, and viral load suppression in Africa: A pooled analysis of nationally representative surveys</dc:title>
  <cp:lastModifiedBy>Preview 8 Rack 2</cp:lastModifiedBy>
  <cp:revision>26</cp:revision>
  <dcterms:modified xsi:type="dcterms:W3CDTF">2024-07-18T15:38:54Z</dcterms:modified>
</cp:coreProperties>
</file>