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4.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5.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6.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7.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8.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80" r:id="rId1"/>
  </p:sldMasterIdLst>
  <p:notesMasterIdLst>
    <p:notesMasterId r:id="rId25"/>
  </p:notesMasterIdLst>
  <p:sldIdLst>
    <p:sldId id="266" r:id="rId2"/>
    <p:sldId id="2147375860" r:id="rId3"/>
    <p:sldId id="2145706061" r:id="rId4"/>
    <p:sldId id="273" r:id="rId5"/>
    <p:sldId id="2145706075" r:id="rId6"/>
    <p:sldId id="2147375850" r:id="rId7"/>
    <p:sldId id="263" r:id="rId8"/>
    <p:sldId id="2147375863" r:id="rId9"/>
    <p:sldId id="2145706064" r:id="rId10"/>
    <p:sldId id="2147375864" r:id="rId11"/>
    <p:sldId id="2145706067" r:id="rId12"/>
    <p:sldId id="2145706080" r:id="rId13"/>
    <p:sldId id="2145706069" r:id="rId14"/>
    <p:sldId id="2145706070" r:id="rId15"/>
    <p:sldId id="2147375865" r:id="rId16"/>
    <p:sldId id="2147375866" r:id="rId17"/>
    <p:sldId id="2147375867" r:id="rId18"/>
    <p:sldId id="2147375868" r:id="rId19"/>
    <p:sldId id="2147375857" r:id="rId20"/>
    <p:sldId id="2147375844" r:id="rId21"/>
    <p:sldId id="2145706076" r:id="rId22"/>
    <p:sldId id="2147375858" r:id="rId23"/>
    <p:sldId id="214570605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A5CCA8-A964-4FE3-B86E-2145EF1B7937}" v="211" dt="2024-07-09T06:28:22.5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79" autoAdjust="0"/>
    <p:restoredTop sz="70925" autoAdjust="0"/>
  </p:normalViewPr>
  <p:slideViewPr>
    <p:cSldViewPr snapToGrid="0" snapToObjects="1">
      <p:cViewPr varScale="1">
        <p:scale>
          <a:sx n="85" d="100"/>
          <a:sy n="85" d="100"/>
        </p:scale>
        <p:origin x="1290" y="7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20edited.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20edited.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20edited.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20edited.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20edited.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20edited.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20edited.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20edited.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20v22Jun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20v22Jun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d.docs.live.net/b3973c98c6cd12c7/New%20volume%20(D)/Documents/IAS%20graphs%201.0.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u="none" strike="noStrike" kern="1200" spc="0" baseline="0" dirty="0">
                <a:solidFill>
                  <a:prstClr val="black">
                    <a:lumMod val="65000"/>
                    <a:lumOff val="35000"/>
                  </a:prstClr>
                </a:solidFill>
              </a:rPr>
              <a:t>Knowledge of CAB-LA at Baseline by Gender, and age group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'Knowedge of CAB-LA'!$B$8</c:f>
              <c:strCache>
                <c:ptCount val="1"/>
                <c:pt idx="0">
                  <c:v>None to Basic</c:v>
                </c:pt>
              </c:strCache>
            </c:strRef>
          </c:tx>
          <c:spPr>
            <a:solidFill>
              <a:schemeClr val="accent5">
                <a:lumMod val="75000"/>
              </a:schemeClr>
            </a:solidFill>
            <a:ln>
              <a:noFill/>
            </a:ln>
            <a:effectLst/>
          </c:spPr>
          <c:invertIfNegative val="0"/>
          <c:cat>
            <c:strRef>
              <c:f>'Knowedge of CAB-LA'!$C$7:$G$7</c:f>
              <c:strCache>
                <c:ptCount val="4"/>
                <c:pt idx="0">
                  <c:v>Women</c:v>
                </c:pt>
                <c:pt idx="1">
                  <c:v>Men</c:v>
                </c:pt>
                <c:pt idx="2">
                  <c:v>15-24 yrs</c:v>
                </c:pt>
                <c:pt idx="3">
                  <c:v>25+ yrs</c:v>
                </c:pt>
              </c:strCache>
            </c:strRef>
          </c:cat>
          <c:val>
            <c:numRef>
              <c:f>'Knowedge of CAB-LA'!$C$8:$G$8</c:f>
              <c:numCache>
                <c:formatCode>General</c:formatCode>
                <c:ptCount val="4"/>
                <c:pt idx="0">
                  <c:v>99</c:v>
                </c:pt>
                <c:pt idx="1">
                  <c:v>99</c:v>
                </c:pt>
                <c:pt idx="2">
                  <c:v>100</c:v>
                </c:pt>
                <c:pt idx="3">
                  <c:v>98</c:v>
                </c:pt>
              </c:numCache>
            </c:numRef>
          </c:val>
          <c:extLst>
            <c:ext xmlns:c16="http://schemas.microsoft.com/office/drawing/2014/chart" uri="{C3380CC4-5D6E-409C-BE32-E72D297353CC}">
              <c16:uniqueId val="{00000000-543C-4F3A-93D3-6198B977CF6E}"/>
            </c:ext>
          </c:extLst>
        </c:ser>
        <c:ser>
          <c:idx val="1"/>
          <c:order val="1"/>
          <c:tx>
            <c:strRef>
              <c:f>'Knowedge of CAB-LA'!$B$9</c:f>
              <c:strCache>
                <c:ptCount val="1"/>
                <c:pt idx="0">
                  <c:v>Adequate to A lot</c:v>
                </c:pt>
              </c:strCache>
            </c:strRef>
          </c:tx>
          <c:spPr>
            <a:solidFill>
              <a:schemeClr val="accent6">
                <a:lumMod val="40000"/>
                <a:lumOff val="60000"/>
              </a:schemeClr>
            </a:solidFill>
            <a:ln>
              <a:noFill/>
            </a:ln>
            <a:effectLst/>
          </c:spPr>
          <c:invertIfNegative val="0"/>
          <c:cat>
            <c:strRef>
              <c:f>'Knowedge of CAB-LA'!$C$7:$G$7</c:f>
              <c:strCache>
                <c:ptCount val="4"/>
                <c:pt idx="0">
                  <c:v>Women</c:v>
                </c:pt>
                <c:pt idx="1">
                  <c:v>Men</c:v>
                </c:pt>
                <c:pt idx="2">
                  <c:v>15-24 yrs</c:v>
                </c:pt>
                <c:pt idx="3">
                  <c:v>25+ yrs</c:v>
                </c:pt>
              </c:strCache>
            </c:strRef>
          </c:cat>
          <c:val>
            <c:numRef>
              <c:f>'Knowedge of CAB-LA'!$C$9:$G$9</c:f>
              <c:numCache>
                <c:formatCode>General</c:formatCode>
                <c:ptCount val="4"/>
                <c:pt idx="0">
                  <c:v>1</c:v>
                </c:pt>
                <c:pt idx="1">
                  <c:v>1</c:v>
                </c:pt>
                <c:pt idx="2">
                  <c:v>0</c:v>
                </c:pt>
                <c:pt idx="3">
                  <c:v>2</c:v>
                </c:pt>
              </c:numCache>
            </c:numRef>
          </c:val>
          <c:extLst>
            <c:ext xmlns:c16="http://schemas.microsoft.com/office/drawing/2014/chart" uri="{C3380CC4-5D6E-409C-BE32-E72D297353CC}">
              <c16:uniqueId val="{00000001-543C-4F3A-93D3-6198B977CF6E}"/>
            </c:ext>
          </c:extLst>
        </c:ser>
        <c:dLbls>
          <c:showLegendKey val="0"/>
          <c:showVal val="0"/>
          <c:showCatName val="0"/>
          <c:showSerName val="0"/>
          <c:showPercent val="0"/>
          <c:showBubbleSize val="0"/>
        </c:dLbls>
        <c:gapWidth val="219"/>
        <c:overlap val="-27"/>
        <c:axId val="1220696911"/>
        <c:axId val="1220695951"/>
      </c:barChart>
      <c:catAx>
        <c:axId val="1220696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220695951"/>
        <c:crosses val="autoZero"/>
        <c:auto val="1"/>
        <c:lblAlgn val="ctr"/>
        <c:lblOffset val="100"/>
        <c:noMultiLvlLbl val="0"/>
      </c:catAx>
      <c:valAx>
        <c:axId val="1220695951"/>
        <c:scaling>
          <c:orientation val="minMax"/>
          <c:max val="100"/>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 respondents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2206969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sz="1800" b="1" dirty="0">
                <a:solidFill>
                  <a:schemeClr val="tx1"/>
                </a:solidFill>
              </a:rPr>
              <a:t>At Initiation:</a:t>
            </a:r>
            <a:r>
              <a:rPr lang="en-US" sz="1800" b="0" dirty="0">
                <a:solidFill>
                  <a:schemeClr val="tx1"/>
                </a:solidFill>
              </a:rPr>
              <a:t> Anticipated Ease of use by Age Group</a:t>
            </a:r>
          </a:p>
        </c:rich>
      </c:tx>
      <c:layout>
        <c:manualLayout>
          <c:xMode val="edge"/>
          <c:yMode val="edge"/>
          <c:x val="0.13496738191458726"/>
          <c:y val="0"/>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181507265153719"/>
          <c:y val="0.17021032052149176"/>
          <c:w val="0.87936289647274546"/>
          <c:h val="0.61303889713121074"/>
        </c:manualLayout>
      </c:layout>
      <c:barChart>
        <c:barDir val="col"/>
        <c:grouping val="clustered"/>
        <c:varyColors val="0"/>
        <c:ser>
          <c:idx val="0"/>
          <c:order val="0"/>
          <c:tx>
            <c:strRef>
              <c:f>'[IAS graphs 1.0.xlsx]Feasibility'!$C$17</c:f>
              <c:strCache>
                <c:ptCount val="1"/>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'[IAS graphs 1.0.xlsx]Feasibility'!$B$18:$B$20</c:f>
              <c:strCache>
                <c:ptCount val="3"/>
                <c:pt idx="0">
                  <c:v>Easy to Very Easy</c:v>
                </c:pt>
                <c:pt idx="1">
                  <c:v>Somewhat Easy</c:v>
                </c:pt>
                <c:pt idx="2">
                  <c:v>Very Difficult to Difficult</c:v>
                </c:pt>
              </c:strCache>
            </c:strRef>
          </c:cat>
          <c:val>
            <c:numRef>
              <c:f>'[IAS graphs 1.0.xlsx]Feasibility'!$C$18:$C$20</c:f>
            </c:numRef>
          </c:val>
          <c:extLst>
            <c:ext xmlns:c16="http://schemas.microsoft.com/office/drawing/2014/chart" uri="{C3380CC4-5D6E-409C-BE32-E72D297353CC}">
              <c16:uniqueId val="{00000000-0B07-48FD-8DEF-203AC3FAAC04}"/>
            </c:ext>
          </c:extLst>
        </c:ser>
        <c:ser>
          <c:idx val="1"/>
          <c:order val="1"/>
          <c:tx>
            <c:strRef>
              <c:f>'[IAS graphs 1.0.xlsx]Feasibility'!$D$17</c:f>
              <c:strCache>
                <c:ptCount val="1"/>
                <c:pt idx="0">
                  <c:v>15-24 yrs</c:v>
                </c:pt>
              </c:strCache>
            </c:strRef>
          </c:tx>
          <c:spPr>
            <a:solidFill>
              <a:schemeClr val="accent5">
                <a:lumMod val="75000"/>
              </a:schemeClr>
            </a:solidFill>
            <a:ln>
              <a:noFill/>
            </a:ln>
            <a:effectLst/>
          </c:spPr>
          <c:invertIfNegative val="0"/>
          <c:cat>
            <c:strRef>
              <c:f>'[IAS graphs 1.0.xlsx]Feasibility'!$B$18:$B$20</c:f>
              <c:strCache>
                <c:ptCount val="3"/>
                <c:pt idx="0">
                  <c:v>Easy to Very Easy</c:v>
                </c:pt>
                <c:pt idx="1">
                  <c:v>Somewhat Easy</c:v>
                </c:pt>
                <c:pt idx="2">
                  <c:v>Very Difficult to Difficult</c:v>
                </c:pt>
              </c:strCache>
            </c:strRef>
          </c:cat>
          <c:val>
            <c:numRef>
              <c:f>'[IAS graphs 1.0.xlsx]Feasibility'!$D$18:$D$20</c:f>
              <c:numCache>
                <c:formatCode>General</c:formatCode>
                <c:ptCount val="3"/>
                <c:pt idx="0">
                  <c:v>90</c:v>
                </c:pt>
                <c:pt idx="1">
                  <c:v>11</c:v>
                </c:pt>
                <c:pt idx="2">
                  <c:v>0</c:v>
                </c:pt>
              </c:numCache>
            </c:numRef>
          </c:val>
          <c:extLst>
            <c:ext xmlns:c16="http://schemas.microsoft.com/office/drawing/2014/chart" uri="{C3380CC4-5D6E-409C-BE32-E72D297353CC}">
              <c16:uniqueId val="{00000001-0B07-48FD-8DEF-203AC3FAAC04}"/>
            </c:ext>
          </c:extLst>
        </c:ser>
        <c:ser>
          <c:idx val="2"/>
          <c:order val="2"/>
          <c:tx>
            <c:strRef>
              <c:f>'[IAS graphs 1.0.xlsx]Feasibility'!$E$17</c:f>
              <c:strCache>
                <c:ptCount val="1"/>
                <c:pt idx="0">
                  <c:v>25+ yrs</c:v>
                </c:pt>
              </c:strCache>
            </c:strRef>
          </c:tx>
          <c:spPr>
            <a:solidFill>
              <a:schemeClr val="tx2">
                <a:lumMod val="75000"/>
              </a:schemeClr>
            </a:solidFill>
            <a:ln>
              <a:noFill/>
            </a:ln>
            <a:effectLst/>
          </c:spPr>
          <c:invertIfNegative val="0"/>
          <c:cat>
            <c:strRef>
              <c:f>'[IAS graphs 1.0.xlsx]Feasibility'!$B$18:$B$20</c:f>
              <c:strCache>
                <c:ptCount val="3"/>
                <c:pt idx="0">
                  <c:v>Easy to Very Easy</c:v>
                </c:pt>
                <c:pt idx="1">
                  <c:v>Somewhat Easy</c:v>
                </c:pt>
                <c:pt idx="2">
                  <c:v>Very Difficult to Difficult</c:v>
                </c:pt>
              </c:strCache>
            </c:strRef>
          </c:cat>
          <c:val>
            <c:numRef>
              <c:f>'[IAS graphs 1.0.xlsx]Feasibility'!$E$18:$E$20</c:f>
              <c:numCache>
                <c:formatCode>General</c:formatCode>
                <c:ptCount val="3"/>
                <c:pt idx="0">
                  <c:v>83</c:v>
                </c:pt>
                <c:pt idx="1">
                  <c:v>16</c:v>
                </c:pt>
                <c:pt idx="2">
                  <c:v>1</c:v>
                </c:pt>
              </c:numCache>
            </c:numRef>
          </c:val>
          <c:extLst>
            <c:ext xmlns:c16="http://schemas.microsoft.com/office/drawing/2014/chart" uri="{C3380CC4-5D6E-409C-BE32-E72D297353CC}">
              <c16:uniqueId val="{00000002-0B07-48FD-8DEF-203AC3FAAC04}"/>
            </c:ext>
          </c:extLst>
        </c:ser>
        <c:dLbls>
          <c:showLegendKey val="0"/>
          <c:showVal val="0"/>
          <c:showCatName val="0"/>
          <c:showSerName val="0"/>
          <c:showPercent val="0"/>
          <c:showBubbleSize val="0"/>
        </c:dLbls>
        <c:gapWidth val="100"/>
        <c:overlap val="-24"/>
        <c:axId val="1145600127"/>
        <c:axId val="381550767"/>
      </c:barChart>
      <c:catAx>
        <c:axId val="1145600127"/>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81550767"/>
        <c:crosses val="autoZero"/>
        <c:auto val="1"/>
        <c:lblAlgn val="ctr"/>
        <c:lblOffset val="100"/>
        <c:noMultiLvlLbl val="0"/>
      </c:catAx>
      <c:valAx>
        <c:axId val="381550767"/>
        <c:scaling>
          <c:orientation val="minMax"/>
        </c:scaling>
        <c:delete val="0"/>
        <c:axPos val="l"/>
        <c:title>
          <c:tx>
            <c:rich>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r>
                  <a:rPr lang="en-US" sz="1400" b="1"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145600127"/>
        <c:crosses val="autoZero"/>
        <c:crossBetween val="between"/>
      </c:valAx>
      <c:spPr>
        <a:noFill/>
        <a:ln>
          <a:noFill/>
        </a:ln>
        <a:effectLst/>
      </c:spPr>
    </c:plotArea>
    <c:legend>
      <c:legendPos val="b"/>
      <c:layout>
        <c:manualLayout>
          <c:xMode val="edge"/>
          <c:yMode val="edge"/>
          <c:x val="0.28466519916892769"/>
          <c:y val="0.90468603188762931"/>
          <c:w val="0.36075073611925451"/>
          <c:h val="6.629447066608658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chemeClr val="tx1"/>
                </a:solidFill>
                <a:latin typeface="+mn-lt"/>
                <a:ea typeface="+mn-ea"/>
                <a:cs typeface="+mn-cs"/>
              </a:defRPr>
            </a:pPr>
            <a:r>
              <a:rPr lang="en-US" sz="1800" b="1" i="0" u="none" strike="noStrike" kern="1200" spc="0" baseline="0" dirty="0">
                <a:solidFill>
                  <a:schemeClr val="tx1"/>
                </a:solidFill>
              </a:rPr>
              <a:t>Week 24: </a:t>
            </a:r>
            <a:r>
              <a:rPr lang="en-US" sz="1800" b="0" i="0" u="none" strike="noStrike" kern="1200" spc="0" baseline="0" dirty="0">
                <a:solidFill>
                  <a:schemeClr val="tx1"/>
                </a:solidFill>
              </a:rPr>
              <a:t>Ease of Use by Age Group</a:t>
            </a:r>
          </a:p>
          <a:p>
            <a:pPr marL="0" marR="0" lvl="0" indent="0" algn="ctr" defTabSz="914400" rtl="0" eaLnBrk="1" fontAlgn="auto" latinLnBrk="0" hangingPunct="1">
              <a:lnSpc>
                <a:spcPct val="100000"/>
              </a:lnSpc>
              <a:spcBef>
                <a:spcPts val="0"/>
              </a:spcBef>
              <a:spcAft>
                <a:spcPts val="0"/>
              </a:spcAft>
              <a:buClrTx/>
              <a:buSzTx/>
              <a:buFontTx/>
              <a:buNone/>
              <a:tabLst/>
              <a:defRPr>
                <a:solidFill>
                  <a:schemeClr val="tx1"/>
                </a:solidFill>
              </a:defRPr>
            </a:pPr>
            <a:endParaRPr lang="en-US" sz="2000" b="1" i="0" u="none" strike="noStrike" kern="1200" baseline="0" dirty="0">
              <a:solidFill>
                <a:schemeClr val="tx1"/>
              </a:solidFill>
            </a:endParaRPr>
          </a:p>
        </c:rich>
      </c:tx>
      <c:layout>
        <c:manualLayout>
          <c:xMode val="edge"/>
          <c:yMode val="edge"/>
          <c:x val="0.12223738062755796"/>
          <c:y val="4.9221417038772065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'[IAS graphs 1.0.xlsx]Feasibility'!$C$59</c:f>
              <c:strCache>
                <c:ptCount val="1"/>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'[IAS graphs 1.0.xlsx]Feasibility'!$B$60:$B$62</c:f>
              <c:strCache>
                <c:ptCount val="3"/>
                <c:pt idx="0">
                  <c:v>Easy to Very Easy</c:v>
                </c:pt>
                <c:pt idx="1">
                  <c:v>Somewhat Easy</c:v>
                </c:pt>
                <c:pt idx="2">
                  <c:v>Very Difficult to Difficult</c:v>
                </c:pt>
              </c:strCache>
            </c:strRef>
          </c:cat>
          <c:val>
            <c:numRef>
              <c:f>'[IAS graphs 1.0.xlsx]Feasibility'!$C$60:$C$62</c:f>
            </c:numRef>
          </c:val>
          <c:extLst>
            <c:ext xmlns:c16="http://schemas.microsoft.com/office/drawing/2014/chart" uri="{C3380CC4-5D6E-409C-BE32-E72D297353CC}">
              <c16:uniqueId val="{00000000-A314-4950-BE6E-E88198187115}"/>
            </c:ext>
          </c:extLst>
        </c:ser>
        <c:ser>
          <c:idx val="1"/>
          <c:order val="1"/>
          <c:tx>
            <c:strRef>
              <c:f>'[IAS graphs 1.0.xlsx]Feasibility'!$D$59</c:f>
              <c:strCache>
                <c:ptCount val="1"/>
                <c:pt idx="0">
                  <c:v>15-24 yrs</c:v>
                </c:pt>
              </c:strCache>
            </c:strRef>
          </c:tx>
          <c:spPr>
            <a:solidFill>
              <a:schemeClr val="accent5">
                <a:lumMod val="75000"/>
              </a:schemeClr>
            </a:solidFill>
            <a:ln>
              <a:noFill/>
            </a:ln>
            <a:effectLst/>
          </c:spPr>
          <c:invertIfNegative val="0"/>
          <c:cat>
            <c:strRef>
              <c:f>'[IAS graphs 1.0.xlsx]Feasibility'!$B$60:$B$62</c:f>
              <c:strCache>
                <c:ptCount val="3"/>
                <c:pt idx="0">
                  <c:v>Easy to Very Easy</c:v>
                </c:pt>
                <c:pt idx="1">
                  <c:v>Somewhat Easy</c:v>
                </c:pt>
                <c:pt idx="2">
                  <c:v>Very Difficult to Difficult</c:v>
                </c:pt>
              </c:strCache>
            </c:strRef>
          </c:cat>
          <c:val>
            <c:numRef>
              <c:f>'[IAS graphs 1.0.xlsx]Feasibility'!$D$60:$D$62</c:f>
              <c:numCache>
                <c:formatCode>General</c:formatCode>
                <c:ptCount val="3"/>
                <c:pt idx="0">
                  <c:v>97</c:v>
                </c:pt>
                <c:pt idx="1">
                  <c:v>3</c:v>
                </c:pt>
                <c:pt idx="2">
                  <c:v>0</c:v>
                </c:pt>
              </c:numCache>
            </c:numRef>
          </c:val>
          <c:extLst>
            <c:ext xmlns:c16="http://schemas.microsoft.com/office/drawing/2014/chart" uri="{C3380CC4-5D6E-409C-BE32-E72D297353CC}">
              <c16:uniqueId val="{00000001-A314-4950-BE6E-E88198187115}"/>
            </c:ext>
          </c:extLst>
        </c:ser>
        <c:ser>
          <c:idx val="2"/>
          <c:order val="2"/>
          <c:tx>
            <c:strRef>
              <c:f>'[IAS graphs 1.0.xlsx]Feasibility'!$E$59</c:f>
              <c:strCache>
                <c:ptCount val="1"/>
                <c:pt idx="0">
                  <c:v>25+ yrs</c:v>
                </c:pt>
              </c:strCache>
            </c:strRef>
          </c:tx>
          <c:spPr>
            <a:solidFill>
              <a:schemeClr val="tx2">
                <a:lumMod val="75000"/>
              </a:schemeClr>
            </a:solidFill>
            <a:ln>
              <a:noFill/>
            </a:ln>
            <a:effectLst/>
          </c:spPr>
          <c:invertIfNegative val="0"/>
          <c:cat>
            <c:strRef>
              <c:f>'[IAS graphs 1.0.xlsx]Feasibility'!$B$60:$B$62</c:f>
              <c:strCache>
                <c:ptCount val="3"/>
                <c:pt idx="0">
                  <c:v>Easy to Very Easy</c:v>
                </c:pt>
                <c:pt idx="1">
                  <c:v>Somewhat Easy</c:v>
                </c:pt>
                <c:pt idx="2">
                  <c:v>Very Difficult to Difficult</c:v>
                </c:pt>
              </c:strCache>
            </c:strRef>
          </c:cat>
          <c:val>
            <c:numRef>
              <c:f>'[IAS graphs 1.0.xlsx]Feasibility'!$E$60:$E$62</c:f>
              <c:numCache>
                <c:formatCode>General</c:formatCode>
                <c:ptCount val="3"/>
                <c:pt idx="0">
                  <c:v>93</c:v>
                </c:pt>
                <c:pt idx="1">
                  <c:v>5</c:v>
                </c:pt>
                <c:pt idx="2">
                  <c:v>2</c:v>
                </c:pt>
              </c:numCache>
            </c:numRef>
          </c:val>
          <c:extLst>
            <c:ext xmlns:c16="http://schemas.microsoft.com/office/drawing/2014/chart" uri="{C3380CC4-5D6E-409C-BE32-E72D297353CC}">
              <c16:uniqueId val="{00000002-A314-4950-BE6E-E88198187115}"/>
            </c:ext>
          </c:extLst>
        </c:ser>
        <c:dLbls>
          <c:showLegendKey val="0"/>
          <c:showVal val="0"/>
          <c:showCatName val="0"/>
          <c:showSerName val="0"/>
          <c:showPercent val="0"/>
          <c:showBubbleSize val="0"/>
        </c:dLbls>
        <c:gapWidth val="100"/>
        <c:overlap val="-24"/>
        <c:axId val="1337494047"/>
        <c:axId val="1337492127"/>
      </c:barChart>
      <c:catAx>
        <c:axId val="1337494047"/>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337492127"/>
        <c:crosses val="autoZero"/>
        <c:auto val="1"/>
        <c:lblAlgn val="ctr"/>
        <c:lblOffset val="100"/>
        <c:noMultiLvlLbl val="0"/>
      </c:catAx>
      <c:valAx>
        <c:axId val="1337492127"/>
        <c:scaling>
          <c:orientation val="minMax"/>
          <c:max val="100"/>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3374940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800" dirty="0">
                <a:solidFill>
                  <a:schemeClr val="tx1"/>
                </a:solidFill>
              </a:rPr>
              <a:t>Week 24: Level</a:t>
            </a:r>
            <a:r>
              <a:rPr lang="en-US" sz="1800" baseline="0" dirty="0">
                <a:solidFill>
                  <a:schemeClr val="tx1"/>
                </a:solidFill>
              </a:rPr>
              <a:t> of Satisfaction</a:t>
            </a:r>
            <a:r>
              <a:rPr lang="en-US" sz="1800" dirty="0">
                <a:solidFill>
                  <a:schemeClr val="tx1"/>
                </a:solidFill>
              </a:rPr>
              <a:t> by Gender</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Acceptability!$C$1</c:f>
              <c:strCache>
                <c:ptCount val="1"/>
                <c:pt idx="0">
                  <c:v>Women</c:v>
                </c:pt>
              </c:strCache>
            </c:strRef>
          </c:tx>
          <c:spPr>
            <a:solidFill>
              <a:schemeClr val="accent5">
                <a:lumMod val="75000"/>
              </a:schemeClr>
            </a:solidFill>
            <a:ln>
              <a:noFill/>
            </a:ln>
            <a:effectLst/>
          </c:spPr>
          <c:invertIfNegative val="0"/>
          <c:cat>
            <c:strRef>
              <c:f>Acceptability!$B$2:$B$4</c:f>
              <c:strCache>
                <c:ptCount val="3"/>
                <c:pt idx="0">
                  <c:v>Satisfied to Very Satisfied</c:v>
                </c:pt>
                <c:pt idx="1">
                  <c:v>Somewhat Satisfied</c:v>
                </c:pt>
                <c:pt idx="2">
                  <c:v>Not Satisfied</c:v>
                </c:pt>
              </c:strCache>
            </c:strRef>
          </c:cat>
          <c:val>
            <c:numRef>
              <c:f>Acceptability!$C$2:$C$4</c:f>
              <c:numCache>
                <c:formatCode>General</c:formatCode>
                <c:ptCount val="3"/>
                <c:pt idx="0">
                  <c:v>98</c:v>
                </c:pt>
                <c:pt idx="1">
                  <c:v>2</c:v>
                </c:pt>
                <c:pt idx="2">
                  <c:v>0</c:v>
                </c:pt>
              </c:numCache>
            </c:numRef>
          </c:val>
          <c:extLst>
            <c:ext xmlns:c16="http://schemas.microsoft.com/office/drawing/2014/chart" uri="{C3380CC4-5D6E-409C-BE32-E72D297353CC}">
              <c16:uniqueId val="{00000000-ADFC-41DD-B53D-A53C03C5C809}"/>
            </c:ext>
          </c:extLst>
        </c:ser>
        <c:ser>
          <c:idx val="1"/>
          <c:order val="1"/>
          <c:tx>
            <c:strRef>
              <c:f>Acceptability!$D$1</c:f>
              <c:strCache>
                <c:ptCount val="1"/>
                <c:pt idx="0">
                  <c:v>Men</c:v>
                </c:pt>
              </c:strCache>
            </c:strRef>
          </c:tx>
          <c:spPr>
            <a:solidFill>
              <a:schemeClr val="tx2">
                <a:lumMod val="75000"/>
              </a:schemeClr>
            </a:solidFill>
            <a:ln>
              <a:noFill/>
            </a:ln>
            <a:effectLst/>
          </c:spPr>
          <c:invertIfNegative val="0"/>
          <c:cat>
            <c:strRef>
              <c:f>Acceptability!$B$2:$B$4</c:f>
              <c:strCache>
                <c:ptCount val="3"/>
                <c:pt idx="0">
                  <c:v>Satisfied to Very Satisfied</c:v>
                </c:pt>
                <c:pt idx="1">
                  <c:v>Somewhat Satisfied</c:v>
                </c:pt>
                <c:pt idx="2">
                  <c:v>Not Satisfied</c:v>
                </c:pt>
              </c:strCache>
            </c:strRef>
          </c:cat>
          <c:val>
            <c:numRef>
              <c:f>Acceptability!$D$2:$D$4</c:f>
              <c:numCache>
                <c:formatCode>General</c:formatCode>
                <c:ptCount val="3"/>
                <c:pt idx="0">
                  <c:v>96</c:v>
                </c:pt>
                <c:pt idx="1">
                  <c:v>4</c:v>
                </c:pt>
                <c:pt idx="2">
                  <c:v>0</c:v>
                </c:pt>
              </c:numCache>
            </c:numRef>
          </c:val>
          <c:extLst>
            <c:ext xmlns:c16="http://schemas.microsoft.com/office/drawing/2014/chart" uri="{C3380CC4-5D6E-409C-BE32-E72D297353CC}">
              <c16:uniqueId val="{00000001-ADFC-41DD-B53D-A53C03C5C809}"/>
            </c:ext>
          </c:extLst>
        </c:ser>
        <c:dLbls>
          <c:showLegendKey val="0"/>
          <c:showVal val="0"/>
          <c:showCatName val="0"/>
          <c:showSerName val="0"/>
          <c:showPercent val="0"/>
          <c:showBubbleSize val="0"/>
        </c:dLbls>
        <c:gapWidth val="100"/>
        <c:overlap val="-24"/>
        <c:axId val="1547231184"/>
        <c:axId val="1547231664"/>
      </c:barChart>
      <c:catAx>
        <c:axId val="154723118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1547231664"/>
        <c:crosses val="autoZero"/>
        <c:auto val="1"/>
        <c:lblAlgn val="ctr"/>
        <c:lblOffset val="100"/>
        <c:noMultiLvlLbl val="0"/>
      </c:catAx>
      <c:valAx>
        <c:axId val="1547231664"/>
        <c:scaling>
          <c:orientation val="minMax"/>
          <c:max val="100"/>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547231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800" dirty="0">
                <a:solidFill>
                  <a:schemeClr val="tx1"/>
                </a:solidFill>
              </a:rPr>
              <a:t>Week 48: Level of Satisfaction by Gender</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Acceptability!$C$21</c:f>
              <c:strCache>
                <c:ptCount val="1"/>
                <c:pt idx="0">
                  <c:v>Women</c:v>
                </c:pt>
              </c:strCache>
            </c:strRef>
          </c:tx>
          <c:spPr>
            <a:solidFill>
              <a:schemeClr val="accent5">
                <a:lumMod val="75000"/>
              </a:schemeClr>
            </a:solidFill>
            <a:ln>
              <a:noFill/>
            </a:ln>
            <a:effectLst/>
          </c:spPr>
          <c:invertIfNegative val="0"/>
          <c:cat>
            <c:strRef>
              <c:f>Acceptability!$B$22:$B$24</c:f>
              <c:strCache>
                <c:ptCount val="3"/>
                <c:pt idx="0">
                  <c:v>Satisfied to Very Satisfied</c:v>
                </c:pt>
                <c:pt idx="1">
                  <c:v>Somewhat Satisfied</c:v>
                </c:pt>
                <c:pt idx="2">
                  <c:v>Not Satisfied</c:v>
                </c:pt>
              </c:strCache>
            </c:strRef>
          </c:cat>
          <c:val>
            <c:numRef>
              <c:f>Acceptability!$C$22:$C$24</c:f>
              <c:numCache>
                <c:formatCode>General</c:formatCode>
                <c:ptCount val="3"/>
                <c:pt idx="0">
                  <c:v>97</c:v>
                </c:pt>
                <c:pt idx="1">
                  <c:v>3</c:v>
                </c:pt>
                <c:pt idx="2">
                  <c:v>1</c:v>
                </c:pt>
              </c:numCache>
            </c:numRef>
          </c:val>
          <c:extLst>
            <c:ext xmlns:c16="http://schemas.microsoft.com/office/drawing/2014/chart" uri="{C3380CC4-5D6E-409C-BE32-E72D297353CC}">
              <c16:uniqueId val="{00000000-3B35-4BEB-A82B-8932E8930B3F}"/>
            </c:ext>
          </c:extLst>
        </c:ser>
        <c:ser>
          <c:idx val="1"/>
          <c:order val="1"/>
          <c:tx>
            <c:strRef>
              <c:f>Acceptability!$D$21</c:f>
              <c:strCache>
                <c:ptCount val="1"/>
                <c:pt idx="0">
                  <c:v>Men</c:v>
                </c:pt>
              </c:strCache>
            </c:strRef>
          </c:tx>
          <c:spPr>
            <a:solidFill>
              <a:schemeClr val="tx2">
                <a:lumMod val="75000"/>
              </a:schemeClr>
            </a:solidFill>
            <a:ln>
              <a:noFill/>
            </a:ln>
            <a:effectLst/>
          </c:spPr>
          <c:invertIfNegative val="0"/>
          <c:cat>
            <c:strRef>
              <c:f>Acceptability!$B$22:$B$24</c:f>
              <c:strCache>
                <c:ptCount val="3"/>
                <c:pt idx="0">
                  <c:v>Satisfied to Very Satisfied</c:v>
                </c:pt>
                <c:pt idx="1">
                  <c:v>Somewhat Satisfied</c:v>
                </c:pt>
                <c:pt idx="2">
                  <c:v>Not Satisfied</c:v>
                </c:pt>
              </c:strCache>
            </c:strRef>
          </c:cat>
          <c:val>
            <c:numRef>
              <c:f>Acceptability!$D$22:$D$24</c:f>
              <c:numCache>
                <c:formatCode>General</c:formatCode>
                <c:ptCount val="3"/>
                <c:pt idx="0">
                  <c:v>97</c:v>
                </c:pt>
                <c:pt idx="1">
                  <c:v>3</c:v>
                </c:pt>
                <c:pt idx="2">
                  <c:v>0</c:v>
                </c:pt>
              </c:numCache>
            </c:numRef>
          </c:val>
          <c:extLst>
            <c:ext xmlns:c16="http://schemas.microsoft.com/office/drawing/2014/chart" uri="{C3380CC4-5D6E-409C-BE32-E72D297353CC}">
              <c16:uniqueId val="{00000001-3B35-4BEB-A82B-8932E8930B3F}"/>
            </c:ext>
          </c:extLst>
        </c:ser>
        <c:dLbls>
          <c:showLegendKey val="0"/>
          <c:showVal val="0"/>
          <c:showCatName val="0"/>
          <c:showSerName val="0"/>
          <c:showPercent val="0"/>
          <c:showBubbleSize val="0"/>
        </c:dLbls>
        <c:gapWidth val="100"/>
        <c:overlap val="-24"/>
        <c:axId val="821801408"/>
        <c:axId val="821796608"/>
      </c:barChart>
      <c:catAx>
        <c:axId val="82180140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821796608"/>
        <c:crosses val="autoZero"/>
        <c:auto val="1"/>
        <c:lblAlgn val="ctr"/>
        <c:lblOffset val="100"/>
        <c:noMultiLvlLbl val="0"/>
      </c:catAx>
      <c:valAx>
        <c:axId val="821796608"/>
        <c:scaling>
          <c:orientation val="minMax"/>
          <c:max val="100"/>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8218014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800" dirty="0">
                <a:solidFill>
                  <a:schemeClr val="tx1"/>
                </a:solidFill>
              </a:rPr>
              <a:t>Week 24: Level of Satisfaction</a:t>
            </a:r>
            <a:r>
              <a:rPr lang="en-US" sz="1800" baseline="0" dirty="0">
                <a:solidFill>
                  <a:schemeClr val="tx1"/>
                </a:solidFill>
              </a:rPr>
              <a:t> by Age group</a:t>
            </a:r>
            <a:endParaRPr lang="en-US" sz="1800" dirty="0">
              <a:solidFill>
                <a:schemeClr val="tx1"/>
              </a:solidFill>
            </a:endParaRP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Acceptability!$C$12</c:f>
              <c:strCache>
                <c:ptCount val="1"/>
                <c:pt idx="0">
                  <c:v>15-24 yrs</c:v>
                </c:pt>
              </c:strCache>
            </c:strRef>
          </c:tx>
          <c:spPr>
            <a:solidFill>
              <a:schemeClr val="accent5">
                <a:lumMod val="75000"/>
              </a:schemeClr>
            </a:solidFill>
            <a:ln>
              <a:noFill/>
            </a:ln>
            <a:effectLst/>
          </c:spPr>
          <c:invertIfNegative val="0"/>
          <c:cat>
            <c:strRef>
              <c:f>Acceptability!$B$13:$B$15</c:f>
              <c:strCache>
                <c:ptCount val="3"/>
                <c:pt idx="0">
                  <c:v>Satisfied to Very Satisfied</c:v>
                </c:pt>
                <c:pt idx="1">
                  <c:v>Somewhat Satisfied</c:v>
                </c:pt>
                <c:pt idx="2">
                  <c:v>Not Satisfied</c:v>
                </c:pt>
              </c:strCache>
            </c:strRef>
          </c:cat>
          <c:val>
            <c:numRef>
              <c:f>Acceptability!$C$13:$C$15</c:f>
              <c:numCache>
                <c:formatCode>General</c:formatCode>
                <c:ptCount val="3"/>
                <c:pt idx="0">
                  <c:v>98</c:v>
                </c:pt>
                <c:pt idx="1">
                  <c:v>2</c:v>
                </c:pt>
                <c:pt idx="2">
                  <c:v>0</c:v>
                </c:pt>
              </c:numCache>
            </c:numRef>
          </c:val>
          <c:extLst>
            <c:ext xmlns:c16="http://schemas.microsoft.com/office/drawing/2014/chart" uri="{C3380CC4-5D6E-409C-BE32-E72D297353CC}">
              <c16:uniqueId val="{00000000-D6BE-4AB0-BB55-28D1281D5E45}"/>
            </c:ext>
          </c:extLst>
        </c:ser>
        <c:ser>
          <c:idx val="1"/>
          <c:order val="1"/>
          <c:tx>
            <c:strRef>
              <c:f>Acceptability!$D$12</c:f>
              <c:strCache>
                <c:ptCount val="1"/>
                <c:pt idx="0">
                  <c:v>25+ yrs</c:v>
                </c:pt>
              </c:strCache>
            </c:strRef>
          </c:tx>
          <c:spPr>
            <a:solidFill>
              <a:schemeClr val="tx2">
                <a:lumMod val="75000"/>
              </a:schemeClr>
            </a:solidFill>
            <a:ln>
              <a:noFill/>
            </a:ln>
            <a:effectLst/>
          </c:spPr>
          <c:invertIfNegative val="0"/>
          <c:cat>
            <c:strRef>
              <c:f>Acceptability!$B$13:$B$15</c:f>
              <c:strCache>
                <c:ptCount val="3"/>
                <c:pt idx="0">
                  <c:v>Satisfied to Very Satisfied</c:v>
                </c:pt>
                <c:pt idx="1">
                  <c:v>Somewhat Satisfied</c:v>
                </c:pt>
                <c:pt idx="2">
                  <c:v>Not Satisfied</c:v>
                </c:pt>
              </c:strCache>
            </c:strRef>
          </c:cat>
          <c:val>
            <c:numRef>
              <c:f>Acceptability!$D$13:$D$15</c:f>
              <c:numCache>
                <c:formatCode>General</c:formatCode>
                <c:ptCount val="3"/>
                <c:pt idx="0">
                  <c:v>97</c:v>
                </c:pt>
                <c:pt idx="1">
                  <c:v>3</c:v>
                </c:pt>
                <c:pt idx="2">
                  <c:v>0</c:v>
                </c:pt>
              </c:numCache>
            </c:numRef>
          </c:val>
          <c:extLst>
            <c:ext xmlns:c16="http://schemas.microsoft.com/office/drawing/2014/chart" uri="{C3380CC4-5D6E-409C-BE32-E72D297353CC}">
              <c16:uniqueId val="{00000001-D6BE-4AB0-BB55-28D1281D5E45}"/>
            </c:ext>
          </c:extLst>
        </c:ser>
        <c:dLbls>
          <c:showLegendKey val="0"/>
          <c:showVal val="0"/>
          <c:showCatName val="0"/>
          <c:showSerName val="0"/>
          <c:showPercent val="0"/>
          <c:showBubbleSize val="0"/>
        </c:dLbls>
        <c:gapWidth val="100"/>
        <c:overlap val="-24"/>
        <c:axId val="1463690944"/>
        <c:axId val="1463691904"/>
      </c:barChart>
      <c:catAx>
        <c:axId val="146369094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1463691904"/>
        <c:crosses val="autoZero"/>
        <c:auto val="1"/>
        <c:lblAlgn val="ctr"/>
        <c:lblOffset val="100"/>
        <c:noMultiLvlLbl val="0"/>
      </c:catAx>
      <c:valAx>
        <c:axId val="1463691904"/>
        <c:scaling>
          <c:orientation val="minMax"/>
          <c:max val="100"/>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463690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800" dirty="0">
                <a:solidFill>
                  <a:schemeClr val="tx1"/>
                </a:solidFill>
              </a:rPr>
              <a:t>Week 48: Level of Satisfaction by Age group</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Acceptability!$C$31</c:f>
              <c:strCache>
                <c:ptCount val="1"/>
                <c:pt idx="0">
                  <c:v>15-24 yrs</c:v>
                </c:pt>
              </c:strCache>
            </c:strRef>
          </c:tx>
          <c:spPr>
            <a:solidFill>
              <a:schemeClr val="accent5">
                <a:lumMod val="75000"/>
              </a:schemeClr>
            </a:solidFill>
            <a:ln>
              <a:noFill/>
            </a:ln>
            <a:effectLst/>
          </c:spPr>
          <c:invertIfNegative val="0"/>
          <c:cat>
            <c:strRef>
              <c:f>Acceptability!$B$32:$B$34</c:f>
              <c:strCache>
                <c:ptCount val="3"/>
                <c:pt idx="0">
                  <c:v>Satisfied to Very Satisfied</c:v>
                </c:pt>
                <c:pt idx="1">
                  <c:v>Somewhat Satisfied</c:v>
                </c:pt>
                <c:pt idx="2">
                  <c:v>Not Satisfied</c:v>
                </c:pt>
              </c:strCache>
            </c:strRef>
          </c:cat>
          <c:val>
            <c:numRef>
              <c:f>Acceptability!$C$32:$C$34</c:f>
              <c:numCache>
                <c:formatCode>General</c:formatCode>
                <c:ptCount val="3"/>
                <c:pt idx="0">
                  <c:v>95</c:v>
                </c:pt>
                <c:pt idx="1">
                  <c:v>5</c:v>
                </c:pt>
                <c:pt idx="2">
                  <c:v>0</c:v>
                </c:pt>
              </c:numCache>
            </c:numRef>
          </c:val>
          <c:extLst>
            <c:ext xmlns:c16="http://schemas.microsoft.com/office/drawing/2014/chart" uri="{C3380CC4-5D6E-409C-BE32-E72D297353CC}">
              <c16:uniqueId val="{00000000-3CD4-4ECA-A792-BF7D953EDE27}"/>
            </c:ext>
          </c:extLst>
        </c:ser>
        <c:ser>
          <c:idx val="1"/>
          <c:order val="1"/>
          <c:tx>
            <c:strRef>
              <c:f>Acceptability!$D$31</c:f>
              <c:strCache>
                <c:ptCount val="1"/>
                <c:pt idx="0">
                  <c:v>25+ yrs</c:v>
                </c:pt>
              </c:strCache>
            </c:strRef>
          </c:tx>
          <c:spPr>
            <a:solidFill>
              <a:schemeClr val="tx2">
                <a:lumMod val="75000"/>
              </a:schemeClr>
            </a:solidFill>
            <a:ln>
              <a:noFill/>
            </a:ln>
            <a:effectLst/>
          </c:spPr>
          <c:invertIfNegative val="0"/>
          <c:cat>
            <c:strRef>
              <c:f>Acceptability!$B$32:$B$34</c:f>
              <c:strCache>
                <c:ptCount val="3"/>
                <c:pt idx="0">
                  <c:v>Satisfied to Very Satisfied</c:v>
                </c:pt>
                <c:pt idx="1">
                  <c:v>Somewhat Satisfied</c:v>
                </c:pt>
                <c:pt idx="2">
                  <c:v>Not Satisfied</c:v>
                </c:pt>
              </c:strCache>
            </c:strRef>
          </c:cat>
          <c:val>
            <c:numRef>
              <c:f>Acceptability!$D$32:$D$34</c:f>
              <c:numCache>
                <c:formatCode>General</c:formatCode>
                <c:ptCount val="3"/>
                <c:pt idx="0">
                  <c:v>98</c:v>
                </c:pt>
                <c:pt idx="1">
                  <c:v>2</c:v>
                </c:pt>
                <c:pt idx="2">
                  <c:v>1</c:v>
                </c:pt>
              </c:numCache>
            </c:numRef>
          </c:val>
          <c:extLst>
            <c:ext xmlns:c16="http://schemas.microsoft.com/office/drawing/2014/chart" uri="{C3380CC4-5D6E-409C-BE32-E72D297353CC}">
              <c16:uniqueId val="{00000001-3CD4-4ECA-A792-BF7D953EDE27}"/>
            </c:ext>
          </c:extLst>
        </c:ser>
        <c:dLbls>
          <c:showLegendKey val="0"/>
          <c:showVal val="0"/>
          <c:showCatName val="0"/>
          <c:showSerName val="0"/>
          <c:showPercent val="0"/>
          <c:showBubbleSize val="0"/>
        </c:dLbls>
        <c:gapWidth val="100"/>
        <c:overlap val="-24"/>
        <c:axId val="345730655"/>
        <c:axId val="345728255"/>
      </c:barChart>
      <c:catAx>
        <c:axId val="34573065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345728255"/>
        <c:crosses val="autoZero"/>
        <c:auto val="1"/>
        <c:lblAlgn val="ctr"/>
        <c:lblOffset val="100"/>
        <c:noMultiLvlLbl val="0"/>
      </c:catAx>
      <c:valAx>
        <c:axId val="345728255"/>
        <c:scaling>
          <c:orientation val="minMax"/>
          <c:max val="100"/>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457306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1800" dirty="0">
                <a:solidFill>
                  <a:schemeClr val="tx1"/>
                </a:solidFill>
              </a:rPr>
              <a:t>Week 24: </a:t>
            </a:r>
            <a:r>
              <a:rPr lang="en-US" sz="1800" b="1" dirty="0">
                <a:solidFill>
                  <a:schemeClr val="tx1"/>
                </a:solidFill>
              </a:rPr>
              <a:t>Likelihood to recommend CAB-LA by Gender</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Acceptability!$C$48</c:f>
              <c:strCache>
                <c:ptCount val="1"/>
                <c:pt idx="0">
                  <c:v>Women</c:v>
                </c:pt>
              </c:strCache>
            </c:strRef>
          </c:tx>
          <c:spPr>
            <a:solidFill>
              <a:schemeClr val="accent5">
                <a:lumMod val="75000"/>
              </a:schemeClr>
            </a:solidFill>
            <a:ln>
              <a:noFill/>
            </a:ln>
            <a:effectLst/>
          </c:spPr>
          <c:invertIfNegative val="0"/>
          <c:cat>
            <c:strRef>
              <c:f>Acceptability!$B$49:$B$51</c:f>
              <c:strCache>
                <c:ptCount val="3"/>
                <c:pt idx="0">
                  <c:v>Likely to Extremely Likely</c:v>
                </c:pt>
                <c:pt idx="1">
                  <c:v>Somewhat Likely</c:v>
                </c:pt>
                <c:pt idx="2">
                  <c:v>Very Unlikely or Unlikely</c:v>
                </c:pt>
              </c:strCache>
            </c:strRef>
          </c:cat>
          <c:val>
            <c:numRef>
              <c:f>Acceptability!$C$49:$C$51</c:f>
              <c:numCache>
                <c:formatCode>General</c:formatCode>
                <c:ptCount val="3"/>
                <c:pt idx="0">
                  <c:v>96</c:v>
                </c:pt>
                <c:pt idx="1">
                  <c:v>2</c:v>
                </c:pt>
                <c:pt idx="2">
                  <c:v>2</c:v>
                </c:pt>
              </c:numCache>
            </c:numRef>
          </c:val>
          <c:extLst>
            <c:ext xmlns:c16="http://schemas.microsoft.com/office/drawing/2014/chart" uri="{C3380CC4-5D6E-409C-BE32-E72D297353CC}">
              <c16:uniqueId val="{00000000-E97C-4863-A189-86D9F57C3178}"/>
            </c:ext>
          </c:extLst>
        </c:ser>
        <c:ser>
          <c:idx val="1"/>
          <c:order val="1"/>
          <c:tx>
            <c:strRef>
              <c:f>Acceptability!$D$48</c:f>
              <c:strCache>
                <c:ptCount val="1"/>
                <c:pt idx="0">
                  <c:v>Men</c:v>
                </c:pt>
              </c:strCache>
            </c:strRef>
          </c:tx>
          <c:spPr>
            <a:solidFill>
              <a:schemeClr val="tx2">
                <a:lumMod val="75000"/>
              </a:schemeClr>
            </a:solidFill>
            <a:ln>
              <a:noFill/>
            </a:ln>
            <a:effectLst/>
          </c:spPr>
          <c:invertIfNegative val="0"/>
          <c:cat>
            <c:strRef>
              <c:f>Acceptability!$B$49:$B$51</c:f>
              <c:strCache>
                <c:ptCount val="3"/>
                <c:pt idx="0">
                  <c:v>Likely to Extremely Likely</c:v>
                </c:pt>
                <c:pt idx="1">
                  <c:v>Somewhat Likely</c:v>
                </c:pt>
                <c:pt idx="2">
                  <c:v>Very Unlikely or Unlikely</c:v>
                </c:pt>
              </c:strCache>
            </c:strRef>
          </c:cat>
          <c:val>
            <c:numRef>
              <c:f>Acceptability!$D$49:$D$51</c:f>
              <c:numCache>
                <c:formatCode>General</c:formatCode>
                <c:ptCount val="3"/>
                <c:pt idx="0">
                  <c:v>94</c:v>
                </c:pt>
                <c:pt idx="1">
                  <c:v>4</c:v>
                </c:pt>
                <c:pt idx="2">
                  <c:v>1</c:v>
                </c:pt>
              </c:numCache>
            </c:numRef>
          </c:val>
          <c:extLst>
            <c:ext xmlns:c16="http://schemas.microsoft.com/office/drawing/2014/chart" uri="{C3380CC4-5D6E-409C-BE32-E72D297353CC}">
              <c16:uniqueId val="{00000001-E97C-4863-A189-86D9F57C3178}"/>
            </c:ext>
          </c:extLst>
        </c:ser>
        <c:dLbls>
          <c:showLegendKey val="0"/>
          <c:showVal val="0"/>
          <c:showCatName val="0"/>
          <c:showSerName val="0"/>
          <c:showPercent val="0"/>
          <c:showBubbleSize val="0"/>
        </c:dLbls>
        <c:gapWidth val="100"/>
        <c:overlap val="-24"/>
        <c:axId val="1462617392"/>
        <c:axId val="1462626032"/>
      </c:barChart>
      <c:catAx>
        <c:axId val="1462617392"/>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462626032"/>
        <c:crosses val="autoZero"/>
        <c:auto val="1"/>
        <c:lblAlgn val="ctr"/>
        <c:lblOffset val="100"/>
        <c:noMultiLvlLbl val="0"/>
      </c:catAx>
      <c:valAx>
        <c:axId val="1462626032"/>
        <c:scaling>
          <c:orientation val="minMax"/>
          <c:max val="100"/>
        </c:scaling>
        <c:delete val="0"/>
        <c:axPos val="l"/>
        <c:title>
          <c:tx>
            <c:rich>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4626173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1800" b="1" dirty="0">
                <a:solidFill>
                  <a:schemeClr val="tx1"/>
                </a:solidFill>
              </a:rPr>
              <a:t>Week 48: Likelihood to recommend CAB-LA</a:t>
            </a:r>
            <a:r>
              <a:rPr lang="en-US" sz="1800" b="1" baseline="0" dirty="0">
                <a:solidFill>
                  <a:schemeClr val="tx1"/>
                </a:solidFill>
              </a:rPr>
              <a:t> by Gender</a:t>
            </a:r>
            <a:endParaRPr lang="en-US" sz="1800" b="1" dirty="0">
              <a:solidFill>
                <a:schemeClr val="tx1"/>
              </a:solidFill>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Acceptability!$C$56</c:f>
              <c:strCache>
                <c:ptCount val="1"/>
                <c:pt idx="0">
                  <c:v>Women</c:v>
                </c:pt>
              </c:strCache>
            </c:strRef>
          </c:tx>
          <c:spPr>
            <a:solidFill>
              <a:schemeClr val="accent5">
                <a:lumMod val="75000"/>
              </a:schemeClr>
            </a:solidFill>
            <a:ln>
              <a:noFill/>
            </a:ln>
            <a:effectLst/>
          </c:spPr>
          <c:invertIfNegative val="0"/>
          <c:cat>
            <c:strRef>
              <c:f>Acceptability!$B$57:$B$59</c:f>
              <c:strCache>
                <c:ptCount val="3"/>
                <c:pt idx="0">
                  <c:v>Likely to Extremely Likely</c:v>
                </c:pt>
                <c:pt idx="1">
                  <c:v>Somewhat Likely</c:v>
                </c:pt>
                <c:pt idx="2">
                  <c:v>Very Unlikely or Unlikely</c:v>
                </c:pt>
              </c:strCache>
            </c:strRef>
          </c:cat>
          <c:val>
            <c:numRef>
              <c:f>Acceptability!$C$57:$C$59</c:f>
              <c:numCache>
                <c:formatCode>General</c:formatCode>
                <c:ptCount val="3"/>
                <c:pt idx="0">
                  <c:v>94</c:v>
                </c:pt>
                <c:pt idx="1">
                  <c:v>5</c:v>
                </c:pt>
                <c:pt idx="2">
                  <c:v>1</c:v>
                </c:pt>
              </c:numCache>
            </c:numRef>
          </c:val>
          <c:extLst>
            <c:ext xmlns:c16="http://schemas.microsoft.com/office/drawing/2014/chart" uri="{C3380CC4-5D6E-409C-BE32-E72D297353CC}">
              <c16:uniqueId val="{00000000-8995-4215-9FD7-FFE4E264D917}"/>
            </c:ext>
          </c:extLst>
        </c:ser>
        <c:ser>
          <c:idx val="1"/>
          <c:order val="1"/>
          <c:tx>
            <c:strRef>
              <c:f>Acceptability!$D$56</c:f>
              <c:strCache>
                <c:ptCount val="1"/>
                <c:pt idx="0">
                  <c:v>Men</c:v>
                </c:pt>
              </c:strCache>
            </c:strRef>
          </c:tx>
          <c:spPr>
            <a:solidFill>
              <a:schemeClr val="tx2">
                <a:lumMod val="75000"/>
              </a:schemeClr>
            </a:solidFill>
            <a:ln>
              <a:noFill/>
            </a:ln>
            <a:effectLst/>
          </c:spPr>
          <c:invertIfNegative val="0"/>
          <c:cat>
            <c:strRef>
              <c:f>Acceptability!$B$57:$B$59</c:f>
              <c:strCache>
                <c:ptCount val="3"/>
                <c:pt idx="0">
                  <c:v>Likely to Extremely Likely</c:v>
                </c:pt>
                <c:pt idx="1">
                  <c:v>Somewhat Likely</c:v>
                </c:pt>
                <c:pt idx="2">
                  <c:v>Very Unlikely or Unlikely</c:v>
                </c:pt>
              </c:strCache>
            </c:strRef>
          </c:cat>
          <c:val>
            <c:numRef>
              <c:f>Acceptability!$D$57:$D$59</c:f>
              <c:numCache>
                <c:formatCode>General</c:formatCode>
                <c:ptCount val="3"/>
                <c:pt idx="0">
                  <c:v>96</c:v>
                </c:pt>
                <c:pt idx="1">
                  <c:v>4</c:v>
                </c:pt>
                <c:pt idx="2">
                  <c:v>0</c:v>
                </c:pt>
              </c:numCache>
            </c:numRef>
          </c:val>
          <c:extLst>
            <c:ext xmlns:c16="http://schemas.microsoft.com/office/drawing/2014/chart" uri="{C3380CC4-5D6E-409C-BE32-E72D297353CC}">
              <c16:uniqueId val="{00000001-8995-4215-9FD7-FFE4E264D917}"/>
            </c:ext>
          </c:extLst>
        </c:ser>
        <c:dLbls>
          <c:showLegendKey val="0"/>
          <c:showVal val="0"/>
          <c:showCatName val="0"/>
          <c:showSerName val="0"/>
          <c:showPercent val="0"/>
          <c:showBubbleSize val="0"/>
        </c:dLbls>
        <c:gapWidth val="100"/>
        <c:overlap val="-24"/>
        <c:axId val="1461008528"/>
        <c:axId val="1461008048"/>
      </c:barChart>
      <c:catAx>
        <c:axId val="146100852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461008048"/>
        <c:crosses val="autoZero"/>
        <c:auto val="1"/>
        <c:lblAlgn val="ctr"/>
        <c:lblOffset val="100"/>
        <c:noMultiLvlLbl val="0"/>
      </c:catAx>
      <c:valAx>
        <c:axId val="1461008048"/>
        <c:scaling>
          <c:orientation val="minMax"/>
          <c:max val="100"/>
        </c:scaling>
        <c:delete val="0"/>
        <c:axPos val="l"/>
        <c:title>
          <c:tx>
            <c:rich>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461008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1800" b="1" dirty="0">
                <a:solidFill>
                  <a:schemeClr val="tx1"/>
                </a:solidFill>
              </a:rPr>
              <a:t>Week 24: </a:t>
            </a:r>
            <a:r>
              <a:rPr lang="en-US" sz="1800" b="0" dirty="0">
                <a:solidFill>
                  <a:schemeClr val="tx1"/>
                </a:solidFill>
              </a:rPr>
              <a:t>Likelihood to recommend</a:t>
            </a:r>
            <a:r>
              <a:rPr lang="en-US" sz="1800" b="0" baseline="0" dirty="0">
                <a:solidFill>
                  <a:schemeClr val="tx1"/>
                </a:solidFill>
              </a:rPr>
              <a:t> CAB-LA by Age group</a:t>
            </a:r>
            <a:endParaRPr lang="en-US" sz="1800" b="0" dirty="0">
              <a:solidFill>
                <a:schemeClr val="tx1"/>
              </a:solidFill>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Acceptability!$C$63</c:f>
              <c:strCache>
                <c:ptCount val="1"/>
                <c:pt idx="0">
                  <c:v>15-24 yrs</c:v>
                </c:pt>
              </c:strCache>
            </c:strRef>
          </c:tx>
          <c:spPr>
            <a:solidFill>
              <a:schemeClr val="accent5">
                <a:lumMod val="75000"/>
              </a:schemeClr>
            </a:solidFill>
            <a:ln>
              <a:noFill/>
            </a:ln>
            <a:effectLst/>
          </c:spPr>
          <c:invertIfNegative val="0"/>
          <c:cat>
            <c:strRef>
              <c:f>Acceptability!$B$64:$B$66</c:f>
              <c:strCache>
                <c:ptCount val="3"/>
                <c:pt idx="0">
                  <c:v>Likely to Extremely Likely</c:v>
                </c:pt>
                <c:pt idx="1">
                  <c:v>Somewhat Likely</c:v>
                </c:pt>
                <c:pt idx="2">
                  <c:v>Very Unlikely or Unlikely</c:v>
                </c:pt>
              </c:strCache>
            </c:strRef>
          </c:cat>
          <c:val>
            <c:numRef>
              <c:f>Acceptability!$C$64:$C$66</c:f>
              <c:numCache>
                <c:formatCode>General</c:formatCode>
                <c:ptCount val="3"/>
                <c:pt idx="0">
                  <c:v>95</c:v>
                </c:pt>
                <c:pt idx="1">
                  <c:v>3</c:v>
                </c:pt>
                <c:pt idx="2">
                  <c:v>2</c:v>
                </c:pt>
              </c:numCache>
            </c:numRef>
          </c:val>
          <c:extLst>
            <c:ext xmlns:c16="http://schemas.microsoft.com/office/drawing/2014/chart" uri="{C3380CC4-5D6E-409C-BE32-E72D297353CC}">
              <c16:uniqueId val="{00000000-B344-4272-B9C7-719002D353EC}"/>
            </c:ext>
          </c:extLst>
        </c:ser>
        <c:ser>
          <c:idx val="1"/>
          <c:order val="1"/>
          <c:tx>
            <c:strRef>
              <c:f>Acceptability!$D$63</c:f>
              <c:strCache>
                <c:ptCount val="1"/>
                <c:pt idx="0">
                  <c:v>25+ yrs</c:v>
                </c:pt>
              </c:strCache>
            </c:strRef>
          </c:tx>
          <c:spPr>
            <a:solidFill>
              <a:schemeClr val="tx2">
                <a:lumMod val="75000"/>
              </a:schemeClr>
            </a:solidFill>
            <a:ln>
              <a:noFill/>
            </a:ln>
            <a:effectLst/>
          </c:spPr>
          <c:invertIfNegative val="0"/>
          <c:cat>
            <c:strRef>
              <c:f>Acceptability!$B$64:$B$66</c:f>
              <c:strCache>
                <c:ptCount val="3"/>
                <c:pt idx="0">
                  <c:v>Likely to Extremely Likely</c:v>
                </c:pt>
                <c:pt idx="1">
                  <c:v>Somewhat Likely</c:v>
                </c:pt>
                <c:pt idx="2">
                  <c:v>Very Unlikely or Unlikely</c:v>
                </c:pt>
              </c:strCache>
            </c:strRef>
          </c:cat>
          <c:val>
            <c:numRef>
              <c:f>Acceptability!$D$64:$D$66</c:f>
              <c:numCache>
                <c:formatCode>General</c:formatCode>
                <c:ptCount val="3"/>
                <c:pt idx="0">
                  <c:v>95</c:v>
                </c:pt>
                <c:pt idx="1">
                  <c:v>3</c:v>
                </c:pt>
                <c:pt idx="2">
                  <c:v>2</c:v>
                </c:pt>
              </c:numCache>
            </c:numRef>
          </c:val>
          <c:extLst>
            <c:ext xmlns:c16="http://schemas.microsoft.com/office/drawing/2014/chart" uri="{C3380CC4-5D6E-409C-BE32-E72D297353CC}">
              <c16:uniqueId val="{00000001-B344-4272-B9C7-719002D353EC}"/>
            </c:ext>
          </c:extLst>
        </c:ser>
        <c:dLbls>
          <c:showLegendKey val="0"/>
          <c:showVal val="0"/>
          <c:showCatName val="0"/>
          <c:showSerName val="0"/>
          <c:showPercent val="0"/>
          <c:showBubbleSize val="0"/>
        </c:dLbls>
        <c:gapWidth val="100"/>
        <c:overlap val="-24"/>
        <c:axId val="1487502896"/>
        <c:axId val="1487500496"/>
      </c:barChart>
      <c:catAx>
        <c:axId val="148750289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487500496"/>
        <c:crosses val="autoZero"/>
        <c:auto val="1"/>
        <c:lblAlgn val="ctr"/>
        <c:lblOffset val="100"/>
        <c:noMultiLvlLbl val="0"/>
      </c:catAx>
      <c:valAx>
        <c:axId val="1487500496"/>
        <c:scaling>
          <c:orientation val="minMax"/>
        </c:scaling>
        <c:delete val="0"/>
        <c:axPos val="l"/>
        <c:title>
          <c:tx>
            <c:rich>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487502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1800" dirty="0">
                <a:solidFill>
                  <a:schemeClr val="tx1"/>
                </a:solidFill>
              </a:rPr>
              <a:t>Week 48:</a:t>
            </a:r>
            <a:r>
              <a:rPr lang="en-US" sz="1800" b="0" i="0" u="none" strike="noStrike" kern="1200" baseline="0" dirty="0">
                <a:solidFill>
                  <a:schemeClr val="tx1"/>
                </a:solidFill>
              </a:rPr>
              <a:t>Likelihood to recommend CAB-LA by Age group</a:t>
            </a:r>
            <a:r>
              <a:rPr lang="en-US" sz="1800" dirty="0">
                <a:solidFill>
                  <a:schemeClr val="tx1"/>
                </a:solidFill>
              </a:rPr>
              <a:t> </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Acceptability!$C$71</c:f>
              <c:strCache>
                <c:ptCount val="1"/>
                <c:pt idx="0">
                  <c:v>15-24 yrs</c:v>
                </c:pt>
              </c:strCache>
            </c:strRef>
          </c:tx>
          <c:spPr>
            <a:solidFill>
              <a:schemeClr val="accent5">
                <a:lumMod val="75000"/>
              </a:schemeClr>
            </a:solidFill>
            <a:ln>
              <a:noFill/>
            </a:ln>
            <a:effectLst/>
          </c:spPr>
          <c:invertIfNegative val="0"/>
          <c:cat>
            <c:strRef>
              <c:f>Acceptability!$B$72:$B$74</c:f>
              <c:strCache>
                <c:ptCount val="3"/>
                <c:pt idx="0">
                  <c:v>Likely to Extremely Likely</c:v>
                </c:pt>
                <c:pt idx="1">
                  <c:v>Somewhat Likely</c:v>
                </c:pt>
                <c:pt idx="2">
                  <c:v>Very Unlikely or Unlikely</c:v>
                </c:pt>
              </c:strCache>
            </c:strRef>
          </c:cat>
          <c:val>
            <c:numRef>
              <c:f>Acceptability!$C$72:$C$74</c:f>
              <c:numCache>
                <c:formatCode>General</c:formatCode>
                <c:ptCount val="3"/>
                <c:pt idx="0">
                  <c:v>96</c:v>
                </c:pt>
                <c:pt idx="1">
                  <c:v>4</c:v>
                </c:pt>
                <c:pt idx="2">
                  <c:v>0</c:v>
                </c:pt>
              </c:numCache>
            </c:numRef>
          </c:val>
          <c:extLst>
            <c:ext xmlns:c16="http://schemas.microsoft.com/office/drawing/2014/chart" uri="{C3380CC4-5D6E-409C-BE32-E72D297353CC}">
              <c16:uniqueId val="{00000000-7FE0-4EBD-81D2-DCEBB9AAB193}"/>
            </c:ext>
          </c:extLst>
        </c:ser>
        <c:ser>
          <c:idx val="1"/>
          <c:order val="1"/>
          <c:tx>
            <c:strRef>
              <c:f>Acceptability!$D$71</c:f>
              <c:strCache>
                <c:ptCount val="1"/>
                <c:pt idx="0">
                  <c:v>25+ yrs</c:v>
                </c:pt>
              </c:strCache>
            </c:strRef>
          </c:tx>
          <c:spPr>
            <a:solidFill>
              <a:schemeClr val="tx2">
                <a:lumMod val="75000"/>
              </a:schemeClr>
            </a:solidFill>
            <a:ln>
              <a:noFill/>
            </a:ln>
            <a:effectLst/>
          </c:spPr>
          <c:invertIfNegative val="0"/>
          <c:cat>
            <c:strRef>
              <c:f>Acceptability!$B$72:$B$74</c:f>
              <c:strCache>
                <c:ptCount val="3"/>
                <c:pt idx="0">
                  <c:v>Likely to Extremely Likely</c:v>
                </c:pt>
                <c:pt idx="1">
                  <c:v>Somewhat Likely</c:v>
                </c:pt>
                <c:pt idx="2">
                  <c:v>Very Unlikely or Unlikely</c:v>
                </c:pt>
              </c:strCache>
            </c:strRef>
          </c:cat>
          <c:val>
            <c:numRef>
              <c:f>Acceptability!$D$72:$D$74</c:f>
              <c:numCache>
                <c:formatCode>General</c:formatCode>
                <c:ptCount val="3"/>
                <c:pt idx="0">
                  <c:v>94</c:v>
                </c:pt>
                <c:pt idx="1">
                  <c:v>5</c:v>
                </c:pt>
                <c:pt idx="2">
                  <c:v>1</c:v>
                </c:pt>
              </c:numCache>
            </c:numRef>
          </c:val>
          <c:extLst>
            <c:ext xmlns:c16="http://schemas.microsoft.com/office/drawing/2014/chart" uri="{C3380CC4-5D6E-409C-BE32-E72D297353CC}">
              <c16:uniqueId val="{00000001-7FE0-4EBD-81D2-DCEBB9AAB193}"/>
            </c:ext>
          </c:extLst>
        </c:ser>
        <c:dLbls>
          <c:showLegendKey val="0"/>
          <c:showVal val="0"/>
          <c:showCatName val="0"/>
          <c:showSerName val="0"/>
          <c:showPercent val="0"/>
          <c:showBubbleSize val="0"/>
        </c:dLbls>
        <c:gapWidth val="100"/>
        <c:overlap val="-24"/>
        <c:axId val="1835112784"/>
        <c:axId val="1835114224"/>
      </c:barChart>
      <c:catAx>
        <c:axId val="183511278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835114224"/>
        <c:crosses val="autoZero"/>
        <c:auto val="1"/>
        <c:lblAlgn val="ctr"/>
        <c:lblOffset val="100"/>
        <c:noMultiLvlLbl val="0"/>
      </c:catAx>
      <c:valAx>
        <c:axId val="1835114224"/>
        <c:scaling>
          <c:orientation val="minMax"/>
          <c:max val="100"/>
        </c:scaling>
        <c:delete val="0"/>
        <c:axPos val="l"/>
        <c:title>
          <c:tx>
            <c:rich>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8351127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800" b="1" dirty="0">
                <a:solidFill>
                  <a:schemeClr val="tx1"/>
                </a:solidFill>
              </a:rPr>
              <a:t>At Initiation: </a:t>
            </a:r>
            <a:r>
              <a:rPr lang="en-US" sz="1800" b="0" dirty="0">
                <a:solidFill>
                  <a:schemeClr val="tx1"/>
                </a:solidFill>
              </a:rPr>
              <a:t>Awareness by gender</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'Awareness about CAB'!$C$45</c:f>
              <c:strCache>
                <c:ptCount val="1"/>
                <c:pt idx="0">
                  <c:v>Women</c:v>
                </c:pt>
              </c:strCache>
            </c:strRef>
          </c:tx>
          <c:spPr>
            <a:solidFill>
              <a:schemeClr val="accent5">
                <a:lumMod val="75000"/>
              </a:schemeClr>
            </a:solidFill>
            <a:ln>
              <a:noFill/>
            </a:ln>
            <a:effectLst/>
          </c:spPr>
          <c:invertIfNegative val="0"/>
          <c:cat>
            <c:strRef>
              <c:f>'Awareness about CAB'!$B$46:$B$48</c:f>
              <c:strCache>
                <c:ptCount val="3"/>
                <c:pt idx="0">
                  <c:v>None</c:v>
                </c:pt>
                <c:pt idx="1">
                  <c:v>Few to Some</c:v>
                </c:pt>
                <c:pt idx="2">
                  <c:v>Many to Most</c:v>
                </c:pt>
              </c:strCache>
            </c:strRef>
          </c:cat>
          <c:val>
            <c:numRef>
              <c:f>'Awareness about CAB'!$C$46:$C$48</c:f>
              <c:numCache>
                <c:formatCode>General</c:formatCode>
                <c:ptCount val="3"/>
                <c:pt idx="0">
                  <c:v>92</c:v>
                </c:pt>
                <c:pt idx="1">
                  <c:v>7</c:v>
                </c:pt>
                <c:pt idx="2">
                  <c:v>1</c:v>
                </c:pt>
              </c:numCache>
            </c:numRef>
          </c:val>
          <c:extLst>
            <c:ext xmlns:c16="http://schemas.microsoft.com/office/drawing/2014/chart" uri="{C3380CC4-5D6E-409C-BE32-E72D297353CC}">
              <c16:uniqueId val="{00000000-9095-459E-A5E2-099D3DC3FB3B}"/>
            </c:ext>
          </c:extLst>
        </c:ser>
        <c:ser>
          <c:idx val="1"/>
          <c:order val="1"/>
          <c:tx>
            <c:strRef>
              <c:f>'Awareness about CAB'!$D$45</c:f>
              <c:strCache>
                <c:ptCount val="1"/>
                <c:pt idx="0">
                  <c:v>Men</c:v>
                </c:pt>
              </c:strCache>
            </c:strRef>
          </c:tx>
          <c:spPr>
            <a:solidFill>
              <a:schemeClr val="tx2">
                <a:lumMod val="75000"/>
              </a:schemeClr>
            </a:solidFill>
            <a:ln>
              <a:noFill/>
            </a:ln>
            <a:effectLst/>
          </c:spPr>
          <c:invertIfNegative val="0"/>
          <c:cat>
            <c:strRef>
              <c:f>'Awareness about CAB'!$B$46:$B$48</c:f>
              <c:strCache>
                <c:ptCount val="3"/>
                <c:pt idx="0">
                  <c:v>None</c:v>
                </c:pt>
                <c:pt idx="1">
                  <c:v>Few to Some</c:v>
                </c:pt>
                <c:pt idx="2">
                  <c:v>Many to Most</c:v>
                </c:pt>
              </c:strCache>
            </c:strRef>
          </c:cat>
          <c:val>
            <c:numRef>
              <c:f>'Awareness about CAB'!$D$46:$D$48</c:f>
              <c:numCache>
                <c:formatCode>General</c:formatCode>
                <c:ptCount val="3"/>
                <c:pt idx="0">
                  <c:v>89</c:v>
                </c:pt>
                <c:pt idx="1">
                  <c:v>10</c:v>
                </c:pt>
                <c:pt idx="2">
                  <c:v>1</c:v>
                </c:pt>
              </c:numCache>
            </c:numRef>
          </c:val>
          <c:extLst>
            <c:ext xmlns:c16="http://schemas.microsoft.com/office/drawing/2014/chart" uri="{C3380CC4-5D6E-409C-BE32-E72D297353CC}">
              <c16:uniqueId val="{00000001-9095-459E-A5E2-099D3DC3FB3B}"/>
            </c:ext>
          </c:extLst>
        </c:ser>
        <c:dLbls>
          <c:showLegendKey val="0"/>
          <c:showVal val="0"/>
          <c:showCatName val="0"/>
          <c:showSerName val="0"/>
          <c:showPercent val="0"/>
          <c:showBubbleSize val="0"/>
        </c:dLbls>
        <c:gapWidth val="100"/>
        <c:overlap val="-24"/>
        <c:axId val="1341303216"/>
        <c:axId val="1341303696"/>
      </c:barChart>
      <c:catAx>
        <c:axId val="134130321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341303696"/>
        <c:crosses val="autoZero"/>
        <c:auto val="1"/>
        <c:lblAlgn val="ctr"/>
        <c:lblOffset val="100"/>
        <c:noMultiLvlLbl val="0"/>
      </c:catAx>
      <c:valAx>
        <c:axId val="1341303696"/>
        <c:scaling>
          <c:orientation val="minMax"/>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3413032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800" dirty="0">
                <a:solidFill>
                  <a:schemeClr val="tx1"/>
                </a:solidFill>
              </a:rPr>
              <a:t>Week 24: </a:t>
            </a:r>
            <a:r>
              <a:rPr lang="en-US" sz="1800" b="0" dirty="0">
                <a:solidFill>
                  <a:schemeClr val="tx1"/>
                </a:solidFill>
              </a:rPr>
              <a:t>Awareness by Gender</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'Awareness about CAB'!$C$49</c:f>
              <c:strCache>
                <c:ptCount val="1"/>
                <c:pt idx="0">
                  <c:v>Women</c:v>
                </c:pt>
              </c:strCache>
            </c:strRef>
          </c:tx>
          <c:spPr>
            <a:solidFill>
              <a:schemeClr val="accent5">
                <a:lumMod val="75000"/>
              </a:schemeClr>
            </a:solidFill>
            <a:ln>
              <a:noFill/>
            </a:ln>
            <a:effectLst/>
          </c:spPr>
          <c:invertIfNegative val="0"/>
          <c:cat>
            <c:strRef>
              <c:f>'Awareness about CAB'!$B$50:$B$52</c:f>
              <c:strCache>
                <c:ptCount val="3"/>
                <c:pt idx="0">
                  <c:v>None</c:v>
                </c:pt>
                <c:pt idx="1">
                  <c:v>Few to Some</c:v>
                </c:pt>
                <c:pt idx="2">
                  <c:v>Many to Most</c:v>
                </c:pt>
              </c:strCache>
            </c:strRef>
          </c:cat>
          <c:val>
            <c:numRef>
              <c:f>'Awareness about CAB'!$C$50:$C$52</c:f>
              <c:numCache>
                <c:formatCode>General</c:formatCode>
                <c:ptCount val="3"/>
                <c:pt idx="0">
                  <c:v>28</c:v>
                </c:pt>
                <c:pt idx="1">
                  <c:v>55</c:v>
                </c:pt>
                <c:pt idx="2">
                  <c:v>17</c:v>
                </c:pt>
              </c:numCache>
            </c:numRef>
          </c:val>
          <c:extLst>
            <c:ext xmlns:c16="http://schemas.microsoft.com/office/drawing/2014/chart" uri="{C3380CC4-5D6E-409C-BE32-E72D297353CC}">
              <c16:uniqueId val="{00000000-B32D-4F61-8739-29DF8222D73A}"/>
            </c:ext>
          </c:extLst>
        </c:ser>
        <c:ser>
          <c:idx val="1"/>
          <c:order val="1"/>
          <c:tx>
            <c:strRef>
              <c:f>'Awareness about CAB'!$D$49</c:f>
              <c:strCache>
                <c:ptCount val="1"/>
                <c:pt idx="0">
                  <c:v>Men</c:v>
                </c:pt>
              </c:strCache>
            </c:strRef>
          </c:tx>
          <c:spPr>
            <a:solidFill>
              <a:schemeClr val="tx2">
                <a:lumMod val="75000"/>
              </a:schemeClr>
            </a:solidFill>
            <a:ln>
              <a:noFill/>
            </a:ln>
            <a:effectLst/>
          </c:spPr>
          <c:invertIfNegative val="0"/>
          <c:cat>
            <c:strRef>
              <c:f>'Awareness about CAB'!$B$50:$B$52</c:f>
              <c:strCache>
                <c:ptCount val="3"/>
                <c:pt idx="0">
                  <c:v>None</c:v>
                </c:pt>
                <c:pt idx="1">
                  <c:v>Few to Some</c:v>
                </c:pt>
                <c:pt idx="2">
                  <c:v>Many to Most</c:v>
                </c:pt>
              </c:strCache>
            </c:strRef>
          </c:cat>
          <c:val>
            <c:numRef>
              <c:f>'Awareness about CAB'!$D$50:$D$52</c:f>
              <c:numCache>
                <c:formatCode>General</c:formatCode>
                <c:ptCount val="3"/>
                <c:pt idx="0">
                  <c:v>19</c:v>
                </c:pt>
                <c:pt idx="1">
                  <c:v>68</c:v>
                </c:pt>
                <c:pt idx="2">
                  <c:v>13</c:v>
                </c:pt>
              </c:numCache>
            </c:numRef>
          </c:val>
          <c:extLst>
            <c:ext xmlns:c16="http://schemas.microsoft.com/office/drawing/2014/chart" uri="{C3380CC4-5D6E-409C-BE32-E72D297353CC}">
              <c16:uniqueId val="{00000001-B32D-4F61-8739-29DF8222D73A}"/>
            </c:ext>
          </c:extLst>
        </c:ser>
        <c:dLbls>
          <c:showLegendKey val="0"/>
          <c:showVal val="0"/>
          <c:showCatName val="0"/>
          <c:showSerName val="0"/>
          <c:showPercent val="0"/>
          <c:showBubbleSize val="0"/>
        </c:dLbls>
        <c:gapWidth val="100"/>
        <c:overlap val="-24"/>
        <c:axId val="345728735"/>
        <c:axId val="345730655"/>
      </c:barChart>
      <c:catAx>
        <c:axId val="34572873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345730655"/>
        <c:crosses val="autoZero"/>
        <c:auto val="1"/>
        <c:lblAlgn val="ctr"/>
        <c:lblOffset val="100"/>
        <c:noMultiLvlLbl val="0"/>
      </c:catAx>
      <c:valAx>
        <c:axId val="345730655"/>
        <c:scaling>
          <c:orientation val="minMax"/>
          <c:max val="100"/>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457287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rgbClr val="E0001B"/>
                </a:solidFill>
                <a:latin typeface="+mn-lt"/>
                <a:ea typeface="+mn-ea"/>
                <a:cs typeface="+mn-cs"/>
              </a:defRPr>
            </a:pPr>
            <a:r>
              <a:rPr lang="en-US" sz="1800" b="1" i="0" u="none" strike="noStrike" kern="1200" spc="0" baseline="0" dirty="0">
                <a:solidFill>
                  <a:schemeClr val="tx1"/>
                </a:solidFill>
              </a:rPr>
              <a:t>At initiation</a:t>
            </a:r>
            <a:r>
              <a:rPr lang="en-US" sz="1800" b="0" i="0" u="none" strike="noStrike" kern="1200" spc="0" baseline="0" dirty="0">
                <a:solidFill>
                  <a:schemeClr val="tx1"/>
                </a:solidFill>
              </a:rPr>
              <a:t>: Concerns about Initiating CAB-LA by Gender</a:t>
            </a:r>
          </a:p>
          <a:p>
            <a:pPr marL="0" marR="0" lvl="0" indent="0" algn="ctr" defTabSz="914400" rtl="0" eaLnBrk="1" fontAlgn="auto" latinLnBrk="0" hangingPunct="1">
              <a:lnSpc>
                <a:spcPct val="100000"/>
              </a:lnSpc>
              <a:spcBef>
                <a:spcPts val="0"/>
              </a:spcBef>
              <a:spcAft>
                <a:spcPts val="0"/>
              </a:spcAft>
              <a:buClrTx/>
              <a:buSzTx/>
              <a:buFontTx/>
              <a:buNone/>
              <a:tabLst/>
              <a:defRPr>
                <a:solidFill>
                  <a:srgbClr val="E0001B"/>
                </a:solidFill>
              </a:defRPr>
            </a:pPr>
            <a:endParaRPr lang="en-US" sz="1900" dirty="0">
              <a:solidFill>
                <a:schemeClr val="tx1"/>
              </a:solidFill>
            </a:endParaRPr>
          </a:p>
        </c:rich>
      </c:tx>
      <c:layout>
        <c:manualLayout>
          <c:xMode val="edge"/>
          <c:yMode val="edge"/>
          <c:x val="0.19229096362954631"/>
          <c:y val="8.3583508820144287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rgbClr val="E0001B"/>
              </a:solidFill>
              <a:latin typeface="+mn-lt"/>
              <a:ea typeface="+mn-ea"/>
              <a:cs typeface="+mn-cs"/>
            </a:defRPr>
          </a:pPr>
          <a:endParaRPr lang="en-US"/>
        </a:p>
      </c:txPr>
    </c:title>
    <c:autoTitleDeleted val="0"/>
    <c:plotArea>
      <c:layout/>
      <c:barChart>
        <c:barDir val="col"/>
        <c:grouping val="clustered"/>
        <c:varyColors val="0"/>
        <c:ser>
          <c:idx val="0"/>
          <c:order val="0"/>
          <c:tx>
            <c:strRef>
              <c:f>'Barriers to CAB-LA'!$C$10</c:f>
              <c:strCache>
                <c:ptCount val="1"/>
                <c:pt idx="0">
                  <c:v>Overall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'Barriers to CAB-LA'!$B$11:$B$15</c:f>
              <c:strCache>
                <c:ptCount val="5"/>
                <c:pt idx="0">
                  <c:v>Side effects </c:v>
                </c:pt>
                <c:pt idx="1">
                  <c:v>Forgeting Appointments</c:v>
                </c:pt>
                <c:pt idx="2">
                  <c:v>Travel </c:v>
                </c:pt>
                <c:pt idx="3">
                  <c:v>Stigma</c:v>
                </c:pt>
                <c:pt idx="4">
                  <c:v>Other</c:v>
                </c:pt>
              </c:strCache>
            </c:strRef>
          </c:cat>
          <c:val>
            <c:numRef>
              <c:f>'Barriers to CAB-LA'!$C$11:$C$15</c:f>
            </c:numRef>
          </c:val>
          <c:extLst>
            <c:ext xmlns:c16="http://schemas.microsoft.com/office/drawing/2014/chart" uri="{C3380CC4-5D6E-409C-BE32-E72D297353CC}">
              <c16:uniqueId val="{00000000-CDF8-43E9-8EA9-6090D54C7977}"/>
            </c:ext>
          </c:extLst>
        </c:ser>
        <c:ser>
          <c:idx val="1"/>
          <c:order val="1"/>
          <c:tx>
            <c:strRef>
              <c:f>'Barriers to CAB-LA'!$D$10</c:f>
              <c:strCache>
                <c:ptCount val="1"/>
                <c:pt idx="0">
                  <c:v>Women</c:v>
                </c:pt>
              </c:strCache>
            </c:strRef>
          </c:tx>
          <c:spPr>
            <a:solidFill>
              <a:schemeClr val="accent5">
                <a:lumMod val="75000"/>
              </a:schemeClr>
            </a:solidFill>
            <a:ln>
              <a:noFill/>
            </a:ln>
            <a:effectLst/>
          </c:spPr>
          <c:invertIfNegative val="0"/>
          <c:cat>
            <c:strRef>
              <c:f>'Barriers to CAB-LA'!$B$11:$B$15</c:f>
              <c:strCache>
                <c:ptCount val="5"/>
                <c:pt idx="0">
                  <c:v>Side effects </c:v>
                </c:pt>
                <c:pt idx="1">
                  <c:v>Forgeting Appointments</c:v>
                </c:pt>
                <c:pt idx="2">
                  <c:v>Travel </c:v>
                </c:pt>
                <c:pt idx="3">
                  <c:v>Stigma</c:v>
                </c:pt>
                <c:pt idx="4">
                  <c:v>Other</c:v>
                </c:pt>
              </c:strCache>
            </c:strRef>
          </c:cat>
          <c:val>
            <c:numRef>
              <c:f>'Barriers to CAB-LA'!$D$11:$D$15</c:f>
              <c:numCache>
                <c:formatCode>General</c:formatCode>
                <c:ptCount val="5"/>
                <c:pt idx="0">
                  <c:v>50</c:v>
                </c:pt>
                <c:pt idx="1">
                  <c:v>22</c:v>
                </c:pt>
                <c:pt idx="2">
                  <c:v>12</c:v>
                </c:pt>
                <c:pt idx="3">
                  <c:v>4</c:v>
                </c:pt>
                <c:pt idx="4">
                  <c:v>9</c:v>
                </c:pt>
              </c:numCache>
            </c:numRef>
          </c:val>
          <c:extLst>
            <c:ext xmlns:c16="http://schemas.microsoft.com/office/drawing/2014/chart" uri="{C3380CC4-5D6E-409C-BE32-E72D297353CC}">
              <c16:uniqueId val="{00000001-CDF8-43E9-8EA9-6090D54C7977}"/>
            </c:ext>
          </c:extLst>
        </c:ser>
        <c:ser>
          <c:idx val="2"/>
          <c:order val="2"/>
          <c:tx>
            <c:strRef>
              <c:f>'Barriers to CAB-LA'!$E$10</c:f>
              <c:strCache>
                <c:ptCount val="1"/>
                <c:pt idx="0">
                  <c:v>Men</c:v>
                </c:pt>
              </c:strCache>
            </c:strRef>
          </c:tx>
          <c:spPr>
            <a:solidFill>
              <a:schemeClr val="tx2">
                <a:lumMod val="75000"/>
              </a:schemeClr>
            </a:solidFill>
            <a:ln>
              <a:noFill/>
            </a:ln>
            <a:effectLst/>
          </c:spPr>
          <c:invertIfNegative val="0"/>
          <c:cat>
            <c:strRef>
              <c:f>'Barriers to CAB-LA'!$B$11:$B$15</c:f>
              <c:strCache>
                <c:ptCount val="5"/>
                <c:pt idx="0">
                  <c:v>Side effects </c:v>
                </c:pt>
                <c:pt idx="1">
                  <c:v>Forgeting Appointments</c:v>
                </c:pt>
                <c:pt idx="2">
                  <c:v>Travel </c:v>
                </c:pt>
                <c:pt idx="3">
                  <c:v>Stigma</c:v>
                </c:pt>
                <c:pt idx="4">
                  <c:v>Other</c:v>
                </c:pt>
              </c:strCache>
            </c:strRef>
          </c:cat>
          <c:val>
            <c:numRef>
              <c:f>'Barriers to CAB-LA'!$E$11:$E$15</c:f>
              <c:numCache>
                <c:formatCode>General</c:formatCode>
                <c:ptCount val="5"/>
                <c:pt idx="0">
                  <c:v>39</c:v>
                </c:pt>
                <c:pt idx="1">
                  <c:v>19</c:v>
                </c:pt>
                <c:pt idx="2">
                  <c:v>18</c:v>
                </c:pt>
                <c:pt idx="3">
                  <c:v>2</c:v>
                </c:pt>
                <c:pt idx="4">
                  <c:v>16</c:v>
                </c:pt>
              </c:numCache>
            </c:numRef>
          </c:val>
          <c:extLst>
            <c:ext xmlns:c16="http://schemas.microsoft.com/office/drawing/2014/chart" uri="{C3380CC4-5D6E-409C-BE32-E72D297353CC}">
              <c16:uniqueId val="{00000002-CDF8-43E9-8EA9-6090D54C7977}"/>
            </c:ext>
          </c:extLst>
        </c:ser>
        <c:dLbls>
          <c:showLegendKey val="0"/>
          <c:showVal val="0"/>
          <c:showCatName val="0"/>
          <c:showSerName val="0"/>
          <c:showPercent val="0"/>
          <c:showBubbleSize val="0"/>
        </c:dLbls>
        <c:gapWidth val="100"/>
        <c:overlap val="-24"/>
        <c:axId val="1291868703"/>
        <c:axId val="1291869183"/>
      </c:barChart>
      <c:catAx>
        <c:axId val="129186870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291869183"/>
        <c:crosses val="autoZero"/>
        <c:auto val="1"/>
        <c:lblAlgn val="ctr"/>
        <c:lblOffset val="100"/>
        <c:noMultiLvlLbl val="0"/>
      </c:catAx>
      <c:valAx>
        <c:axId val="1291869183"/>
        <c:scaling>
          <c:orientation val="minMax"/>
          <c:max val="100"/>
        </c:scaling>
        <c:delete val="0"/>
        <c:axPos val="l"/>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US" sz="1400" b="0" dirty="0">
                    <a:solidFill>
                      <a:schemeClr val="tx1"/>
                    </a:solidFill>
                  </a:rPr>
                  <a:t> </a:t>
                </a:r>
                <a:r>
                  <a:rPr lang="en-US" sz="1400" b="1" dirty="0">
                    <a:solidFill>
                      <a:schemeClr val="tx1"/>
                    </a:solidFill>
                  </a:rPr>
                  <a:t>%</a:t>
                </a:r>
                <a:r>
                  <a:rPr lang="en-US" sz="1400" b="1" baseline="0" dirty="0">
                    <a:solidFill>
                      <a:schemeClr val="tx1"/>
                    </a:solidFill>
                  </a:rPr>
                  <a:t> respondents</a:t>
                </a:r>
                <a:endParaRPr lang="en-US" sz="1400" b="1" dirty="0">
                  <a:solidFill>
                    <a:schemeClr val="tx1"/>
                  </a:solidFill>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291868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800" b="1" i="0" u="none" strike="noStrike" kern="1200" spc="0" baseline="0" dirty="0">
                <a:solidFill>
                  <a:schemeClr val="tx1"/>
                </a:solidFill>
              </a:rPr>
              <a:t>Week 24: </a:t>
            </a:r>
            <a:r>
              <a:rPr lang="en-US" sz="1800" b="0" i="0" u="none" strike="noStrike" kern="1200" spc="0" baseline="0" dirty="0">
                <a:solidFill>
                  <a:schemeClr val="tx1"/>
                </a:solidFill>
              </a:rPr>
              <a:t>Concerns Faced Initiating CAB-LA by Gender</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'[IAS graphs 1.0.xlsx]Barriers to CAB-LA'!$C$45</c:f>
              <c:strCache>
                <c:ptCount val="1"/>
                <c:pt idx="0">
                  <c:v>Overall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'[IAS graphs 1.0.xlsx]Barriers to CAB-LA'!$B$46:$B$50</c:f>
              <c:strCache>
                <c:ptCount val="5"/>
                <c:pt idx="0">
                  <c:v>Side effects </c:v>
                </c:pt>
                <c:pt idx="1">
                  <c:v>Forgeting Appointments</c:v>
                </c:pt>
                <c:pt idx="2">
                  <c:v>Travel </c:v>
                </c:pt>
                <c:pt idx="3">
                  <c:v>Stigma</c:v>
                </c:pt>
                <c:pt idx="4">
                  <c:v>Other</c:v>
                </c:pt>
              </c:strCache>
            </c:strRef>
          </c:cat>
          <c:val>
            <c:numRef>
              <c:f>'[IAS graphs 1.0.xlsx]Barriers to CAB-LA'!$C$46:$C$50</c:f>
            </c:numRef>
          </c:val>
          <c:extLst>
            <c:ext xmlns:c16="http://schemas.microsoft.com/office/drawing/2014/chart" uri="{C3380CC4-5D6E-409C-BE32-E72D297353CC}">
              <c16:uniqueId val="{00000000-3109-4545-BB13-47683DD5E5D4}"/>
            </c:ext>
          </c:extLst>
        </c:ser>
        <c:ser>
          <c:idx val="1"/>
          <c:order val="1"/>
          <c:tx>
            <c:strRef>
              <c:f>'[IAS graphs 1.0.xlsx]Barriers to CAB-LA'!$D$45</c:f>
              <c:strCache>
                <c:ptCount val="1"/>
                <c:pt idx="0">
                  <c:v>Women</c:v>
                </c:pt>
              </c:strCache>
            </c:strRef>
          </c:tx>
          <c:spPr>
            <a:solidFill>
              <a:schemeClr val="accent5">
                <a:lumMod val="75000"/>
              </a:schemeClr>
            </a:solidFill>
            <a:ln>
              <a:noFill/>
            </a:ln>
            <a:effectLst/>
          </c:spPr>
          <c:invertIfNegative val="0"/>
          <c:cat>
            <c:strRef>
              <c:f>'[IAS graphs 1.0.xlsx]Barriers to CAB-LA'!$B$46:$B$50</c:f>
              <c:strCache>
                <c:ptCount val="5"/>
                <c:pt idx="0">
                  <c:v>Side effects </c:v>
                </c:pt>
                <c:pt idx="1">
                  <c:v>Forgeting Appointments</c:v>
                </c:pt>
                <c:pt idx="2">
                  <c:v>Travel </c:v>
                </c:pt>
                <c:pt idx="3">
                  <c:v>Stigma</c:v>
                </c:pt>
                <c:pt idx="4">
                  <c:v>Other</c:v>
                </c:pt>
              </c:strCache>
            </c:strRef>
          </c:cat>
          <c:val>
            <c:numRef>
              <c:f>'[IAS graphs 1.0.xlsx]Barriers to CAB-LA'!$D$46:$D$50</c:f>
              <c:numCache>
                <c:formatCode>General</c:formatCode>
                <c:ptCount val="5"/>
                <c:pt idx="0">
                  <c:v>26</c:v>
                </c:pt>
                <c:pt idx="1">
                  <c:v>25</c:v>
                </c:pt>
                <c:pt idx="2">
                  <c:v>9</c:v>
                </c:pt>
                <c:pt idx="3">
                  <c:v>5</c:v>
                </c:pt>
                <c:pt idx="4">
                  <c:v>12</c:v>
                </c:pt>
              </c:numCache>
            </c:numRef>
          </c:val>
          <c:extLst>
            <c:ext xmlns:c16="http://schemas.microsoft.com/office/drawing/2014/chart" uri="{C3380CC4-5D6E-409C-BE32-E72D297353CC}">
              <c16:uniqueId val="{00000001-3109-4545-BB13-47683DD5E5D4}"/>
            </c:ext>
          </c:extLst>
        </c:ser>
        <c:ser>
          <c:idx val="2"/>
          <c:order val="2"/>
          <c:tx>
            <c:strRef>
              <c:f>'[IAS graphs 1.0.xlsx]Barriers to CAB-LA'!$E$45</c:f>
              <c:strCache>
                <c:ptCount val="1"/>
                <c:pt idx="0">
                  <c:v>Men</c:v>
                </c:pt>
              </c:strCache>
            </c:strRef>
          </c:tx>
          <c:spPr>
            <a:solidFill>
              <a:schemeClr val="tx2">
                <a:lumMod val="75000"/>
              </a:schemeClr>
            </a:solidFill>
            <a:ln>
              <a:noFill/>
            </a:ln>
            <a:effectLst/>
          </c:spPr>
          <c:invertIfNegative val="0"/>
          <c:cat>
            <c:strRef>
              <c:f>'[IAS graphs 1.0.xlsx]Barriers to CAB-LA'!$B$46:$B$50</c:f>
              <c:strCache>
                <c:ptCount val="5"/>
                <c:pt idx="0">
                  <c:v>Side effects </c:v>
                </c:pt>
                <c:pt idx="1">
                  <c:v>Forgeting Appointments</c:v>
                </c:pt>
                <c:pt idx="2">
                  <c:v>Travel </c:v>
                </c:pt>
                <c:pt idx="3">
                  <c:v>Stigma</c:v>
                </c:pt>
                <c:pt idx="4">
                  <c:v>Other</c:v>
                </c:pt>
              </c:strCache>
            </c:strRef>
          </c:cat>
          <c:val>
            <c:numRef>
              <c:f>'[IAS graphs 1.0.xlsx]Barriers to CAB-LA'!$E$46:$E$50</c:f>
              <c:numCache>
                <c:formatCode>General</c:formatCode>
                <c:ptCount val="5"/>
                <c:pt idx="0">
                  <c:v>30</c:v>
                </c:pt>
                <c:pt idx="1">
                  <c:v>13</c:v>
                </c:pt>
                <c:pt idx="2">
                  <c:v>20</c:v>
                </c:pt>
                <c:pt idx="3">
                  <c:v>1</c:v>
                </c:pt>
                <c:pt idx="4">
                  <c:v>14</c:v>
                </c:pt>
              </c:numCache>
            </c:numRef>
          </c:val>
          <c:extLst>
            <c:ext xmlns:c16="http://schemas.microsoft.com/office/drawing/2014/chart" uri="{C3380CC4-5D6E-409C-BE32-E72D297353CC}">
              <c16:uniqueId val="{00000002-3109-4545-BB13-47683DD5E5D4}"/>
            </c:ext>
          </c:extLst>
        </c:ser>
        <c:dLbls>
          <c:showLegendKey val="0"/>
          <c:showVal val="0"/>
          <c:showCatName val="0"/>
          <c:showSerName val="0"/>
          <c:showPercent val="0"/>
          <c:showBubbleSize val="0"/>
        </c:dLbls>
        <c:gapWidth val="100"/>
        <c:overlap val="-24"/>
        <c:axId val="1314060495"/>
        <c:axId val="1314060975"/>
      </c:barChart>
      <c:catAx>
        <c:axId val="131406049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1314060975"/>
        <c:crosses val="autoZero"/>
        <c:auto val="1"/>
        <c:lblAlgn val="ctr"/>
        <c:lblOffset val="100"/>
        <c:noMultiLvlLbl val="0"/>
      </c:catAx>
      <c:valAx>
        <c:axId val="1314060975"/>
        <c:scaling>
          <c:orientation val="minMax"/>
          <c:max val="100"/>
        </c:scaling>
        <c:delete val="0"/>
        <c:axPos val="l"/>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US" sz="1400" b="1"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3140604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800" b="1" i="0" u="none" strike="noStrike" kern="1200" spc="0" baseline="0" dirty="0">
                <a:solidFill>
                  <a:schemeClr val="tx1"/>
                </a:solidFill>
              </a:rPr>
              <a:t>At initiation: </a:t>
            </a:r>
            <a:r>
              <a:rPr lang="en-US" sz="1800" b="0" i="0" u="none" strike="noStrike" kern="1200" spc="0" baseline="0" dirty="0">
                <a:solidFill>
                  <a:schemeClr val="tx1"/>
                </a:solidFill>
              </a:rPr>
              <a:t>Concerns about Initiating CAB-LA by Age Group</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'[IAS graphs 1.0.xlsx]Barriers to CAB-LA'!$C$114</c:f>
              <c:strCache>
                <c:ptCount val="1"/>
                <c:pt idx="0">
                  <c:v>Overall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'[IAS graphs 1.0.xlsx]Barriers to CAB-LA'!$B$115:$B$119</c:f>
              <c:strCache>
                <c:ptCount val="5"/>
                <c:pt idx="0">
                  <c:v>Side effects </c:v>
                </c:pt>
                <c:pt idx="1">
                  <c:v>Forgeting Appointments</c:v>
                </c:pt>
                <c:pt idx="2">
                  <c:v>Travel </c:v>
                </c:pt>
                <c:pt idx="3">
                  <c:v>Stigma</c:v>
                </c:pt>
                <c:pt idx="4">
                  <c:v>Other</c:v>
                </c:pt>
              </c:strCache>
            </c:strRef>
          </c:cat>
          <c:val>
            <c:numRef>
              <c:f>'[IAS graphs 1.0.xlsx]Barriers to CAB-LA'!$C$115:$C$119</c:f>
            </c:numRef>
          </c:val>
          <c:extLst>
            <c:ext xmlns:c16="http://schemas.microsoft.com/office/drawing/2014/chart" uri="{C3380CC4-5D6E-409C-BE32-E72D297353CC}">
              <c16:uniqueId val="{00000000-E1AB-49FF-A287-92A35CCA4E30}"/>
            </c:ext>
          </c:extLst>
        </c:ser>
        <c:ser>
          <c:idx val="1"/>
          <c:order val="1"/>
          <c:tx>
            <c:strRef>
              <c:f>'[IAS graphs 1.0.xlsx]Barriers to CAB-LA'!$D$114</c:f>
              <c:strCache>
                <c:ptCount val="1"/>
                <c:pt idx="0">
                  <c:v>15-24 yrs</c:v>
                </c:pt>
              </c:strCache>
            </c:strRef>
          </c:tx>
          <c:spPr>
            <a:solidFill>
              <a:schemeClr val="accent5">
                <a:lumMod val="75000"/>
              </a:schemeClr>
            </a:solidFill>
            <a:ln>
              <a:noFill/>
            </a:ln>
            <a:effectLst/>
          </c:spPr>
          <c:invertIfNegative val="0"/>
          <c:cat>
            <c:strRef>
              <c:f>'[IAS graphs 1.0.xlsx]Barriers to CAB-LA'!$B$115:$B$119</c:f>
              <c:strCache>
                <c:ptCount val="5"/>
                <c:pt idx="0">
                  <c:v>Side effects </c:v>
                </c:pt>
                <c:pt idx="1">
                  <c:v>Forgeting Appointments</c:v>
                </c:pt>
                <c:pt idx="2">
                  <c:v>Travel </c:v>
                </c:pt>
                <c:pt idx="3">
                  <c:v>Stigma</c:v>
                </c:pt>
                <c:pt idx="4">
                  <c:v>Other</c:v>
                </c:pt>
              </c:strCache>
            </c:strRef>
          </c:cat>
          <c:val>
            <c:numRef>
              <c:f>'[IAS graphs 1.0.xlsx]Barriers to CAB-LA'!$D$115:$D$119</c:f>
              <c:numCache>
                <c:formatCode>General</c:formatCode>
                <c:ptCount val="5"/>
                <c:pt idx="0">
                  <c:v>49</c:v>
                </c:pt>
                <c:pt idx="1">
                  <c:v>26</c:v>
                </c:pt>
                <c:pt idx="2">
                  <c:v>14</c:v>
                </c:pt>
                <c:pt idx="3">
                  <c:v>1</c:v>
                </c:pt>
                <c:pt idx="4">
                  <c:v>7</c:v>
                </c:pt>
              </c:numCache>
            </c:numRef>
          </c:val>
          <c:extLst>
            <c:ext xmlns:c16="http://schemas.microsoft.com/office/drawing/2014/chart" uri="{C3380CC4-5D6E-409C-BE32-E72D297353CC}">
              <c16:uniqueId val="{00000001-E1AB-49FF-A287-92A35CCA4E30}"/>
            </c:ext>
          </c:extLst>
        </c:ser>
        <c:ser>
          <c:idx val="2"/>
          <c:order val="2"/>
          <c:tx>
            <c:strRef>
              <c:f>'[IAS graphs 1.0.xlsx]Barriers to CAB-LA'!$E$114</c:f>
              <c:strCache>
                <c:ptCount val="1"/>
                <c:pt idx="0">
                  <c:v>25+ yrs</c:v>
                </c:pt>
              </c:strCache>
            </c:strRef>
          </c:tx>
          <c:spPr>
            <a:solidFill>
              <a:schemeClr val="tx2">
                <a:lumMod val="75000"/>
              </a:schemeClr>
            </a:solidFill>
            <a:ln>
              <a:noFill/>
            </a:ln>
            <a:effectLst/>
          </c:spPr>
          <c:invertIfNegative val="0"/>
          <c:cat>
            <c:strRef>
              <c:f>'[IAS graphs 1.0.xlsx]Barriers to CAB-LA'!$B$115:$B$119</c:f>
              <c:strCache>
                <c:ptCount val="5"/>
                <c:pt idx="0">
                  <c:v>Side effects </c:v>
                </c:pt>
                <c:pt idx="1">
                  <c:v>Forgeting Appointments</c:v>
                </c:pt>
                <c:pt idx="2">
                  <c:v>Travel </c:v>
                </c:pt>
                <c:pt idx="3">
                  <c:v>Stigma</c:v>
                </c:pt>
                <c:pt idx="4">
                  <c:v>Other</c:v>
                </c:pt>
              </c:strCache>
            </c:strRef>
          </c:cat>
          <c:val>
            <c:numRef>
              <c:f>'[IAS graphs 1.0.xlsx]Barriers to CAB-LA'!$E$115:$E$119</c:f>
              <c:numCache>
                <c:formatCode>General</c:formatCode>
                <c:ptCount val="5"/>
                <c:pt idx="0">
                  <c:v>46</c:v>
                </c:pt>
                <c:pt idx="1">
                  <c:v>19</c:v>
                </c:pt>
                <c:pt idx="2">
                  <c:v>14</c:v>
                </c:pt>
                <c:pt idx="3">
                  <c:v>4</c:v>
                </c:pt>
                <c:pt idx="4">
                  <c:v>13</c:v>
                </c:pt>
              </c:numCache>
            </c:numRef>
          </c:val>
          <c:extLst>
            <c:ext xmlns:c16="http://schemas.microsoft.com/office/drawing/2014/chart" uri="{C3380CC4-5D6E-409C-BE32-E72D297353CC}">
              <c16:uniqueId val="{00000002-E1AB-49FF-A287-92A35CCA4E30}"/>
            </c:ext>
          </c:extLst>
        </c:ser>
        <c:dLbls>
          <c:showLegendKey val="0"/>
          <c:showVal val="0"/>
          <c:showCatName val="0"/>
          <c:showSerName val="0"/>
          <c:showPercent val="0"/>
          <c:showBubbleSize val="0"/>
        </c:dLbls>
        <c:gapWidth val="100"/>
        <c:overlap val="-24"/>
        <c:axId val="1322994831"/>
        <c:axId val="1322990031"/>
      </c:barChart>
      <c:catAx>
        <c:axId val="1322994831"/>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322990031"/>
        <c:crosses val="autoZero"/>
        <c:auto val="1"/>
        <c:lblAlgn val="ctr"/>
        <c:lblOffset val="100"/>
        <c:noMultiLvlLbl val="0"/>
      </c:catAx>
      <c:valAx>
        <c:axId val="1322990031"/>
        <c:scaling>
          <c:orientation val="minMax"/>
          <c:max val="100"/>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3229948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800" b="1" i="0" u="none" strike="noStrike" kern="1200" spc="0" baseline="0" dirty="0">
                <a:solidFill>
                  <a:schemeClr val="tx1"/>
                </a:solidFill>
              </a:rPr>
              <a:t>Week 24: </a:t>
            </a:r>
            <a:r>
              <a:rPr lang="en-US" sz="1800" b="0" i="0" u="none" strike="noStrike" kern="1200" spc="0" baseline="0" dirty="0">
                <a:solidFill>
                  <a:schemeClr val="tx1"/>
                </a:solidFill>
              </a:rPr>
              <a:t>Concerns Faced Initiating CAB-LA by Age Group</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'[IAS graphs 1.0.xlsx]Barriers to CAB-LA'!$C$126</c:f>
              <c:strCache>
                <c:ptCount val="1"/>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'[IAS graphs 1.0.xlsx]Barriers to CAB-LA'!$B$127:$B$131</c:f>
              <c:strCache>
                <c:ptCount val="5"/>
                <c:pt idx="0">
                  <c:v>Side effects </c:v>
                </c:pt>
                <c:pt idx="1">
                  <c:v>Forgeting Appointments</c:v>
                </c:pt>
                <c:pt idx="2">
                  <c:v>Travel </c:v>
                </c:pt>
                <c:pt idx="3">
                  <c:v>Stigma</c:v>
                </c:pt>
                <c:pt idx="4">
                  <c:v>Other</c:v>
                </c:pt>
              </c:strCache>
            </c:strRef>
          </c:cat>
          <c:val>
            <c:numRef>
              <c:f>'[IAS graphs 1.0.xlsx]Barriers to CAB-LA'!$C$127:$C$131</c:f>
            </c:numRef>
          </c:val>
          <c:extLst>
            <c:ext xmlns:c16="http://schemas.microsoft.com/office/drawing/2014/chart" uri="{C3380CC4-5D6E-409C-BE32-E72D297353CC}">
              <c16:uniqueId val="{00000000-AEA3-4949-8BEC-E18321DAAEE0}"/>
            </c:ext>
          </c:extLst>
        </c:ser>
        <c:ser>
          <c:idx val="1"/>
          <c:order val="1"/>
          <c:tx>
            <c:strRef>
              <c:f>'[IAS graphs 1.0.xlsx]Barriers to CAB-LA'!$D$126</c:f>
              <c:strCache>
                <c:ptCount val="1"/>
                <c:pt idx="0">
                  <c:v>15-24 yrs</c:v>
                </c:pt>
              </c:strCache>
            </c:strRef>
          </c:tx>
          <c:spPr>
            <a:solidFill>
              <a:schemeClr val="accent5">
                <a:lumMod val="75000"/>
              </a:schemeClr>
            </a:solidFill>
            <a:ln>
              <a:noFill/>
            </a:ln>
            <a:effectLst/>
          </c:spPr>
          <c:invertIfNegative val="0"/>
          <c:cat>
            <c:strRef>
              <c:f>'[IAS graphs 1.0.xlsx]Barriers to CAB-LA'!$B$127:$B$131</c:f>
              <c:strCache>
                <c:ptCount val="5"/>
                <c:pt idx="0">
                  <c:v>Side effects </c:v>
                </c:pt>
                <c:pt idx="1">
                  <c:v>Forgeting Appointments</c:v>
                </c:pt>
                <c:pt idx="2">
                  <c:v>Travel </c:v>
                </c:pt>
                <c:pt idx="3">
                  <c:v>Stigma</c:v>
                </c:pt>
                <c:pt idx="4">
                  <c:v>Other</c:v>
                </c:pt>
              </c:strCache>
            </c:strRef>
          </c:cat>
          <c:val>
            <c:numRef>
              <c:f>'[IAS graphs 1.0.xlsx]Barriers to CAB-LA'!$D$127:$D$131</c:f>
              <c:numCache>
                <c:formatCode>General</c:formatCode>
                <c:ptCount val="5"/>
                <c:pt idx="0">
                  <c:v>36</c:v>
                </c:pt>
                <c:pt idx="1">
                  <c:v>17</c:v>
                </c:pt>
                <c:pt idx="2">
                  <c:v>8</c:v>
                </c:pt>
                <c:pt idx="3">
                  <c:v>3</c:v>
                </c:pt>
                <c:pt idx="4">
                  <c:v>14</c:v>
                </c:pt>
              </c:numCache>
            </c:numRef>
          </c:val>
          <c:extLst>
            <c:ext xmlns:c16="http://schemas.microsoft.com/office/drawing/2014/chart" uri="{C3380CC4-5D6E-409C-BE32-E72D297353CC}">
              <c16:uniqueId val="{00000001-AEA3-4949-8BEC-E18321DAAEE0}"/>
            </c:ext>
          </c:extLst>
        </c:ser>
        <c:ser>
          <c:idx val="2"/>
          <c:order val="2"/>
          <c:tx>
            <c:strRef>
              <c:f>'[IAS graphs 1.0.xlsx]Barriers to CAB-LA'!$E$126</c:f>
              <c:strCache>
                <c:ptCount val="1"/>
                <c:pt idx="0">
                  <c:v>25+ yrs</c:v>
                </c:pt>
              </c:strCache>
            </c:strRef>
          </c:tx>
          <c:spPr>
            <a:solidFill>
              <a:schemeClr val="tx2">
                <a:lumMod val="75000"/>
              </a:schemeClr>
            </a:solidFill>
            <a:ln>
              <a:noFill/>
            </a:ln>
            <a:effectLst/>
          </c:spPr>
          <c:invertIfNegative val="0"/>
          <c:cat>
            <c:strRef>
              <c:f>'[IAS graphs 1.0.xlsx]Barriers to CAB-LA'!$B$127:$B$131</c:f>
              <c:strCache>
                <c:ptCount val="5"/>
                <c:pt idx="0">
                  <c:v>Side effects </c:v>
                </c:pt>
                <c:pt idx="1">
                  <c:v>Forgeting Appointments</c:v>
                </c:pt>
                <c:pt idx="2">
                  <c:v>Travel </c:v>
                </c:pt>
                <c:pt idx="3">
                  <c:v>Stigma</c:v>
                </c:pt>
                <c:pt idx="4">
                  <c:v>Other</c:v>
                </c:pt>
              </c:strCache>
            </c:strRef>
          </c:cat>
          <c:val>
            <c:numRef>
              <c:f>'[IAS graphs 1.0.xlsx]Barriers to CAB-LA'!$E$127:$E$131</c:f>
              <c:numCache>
                <c:formatCode>General</c:formatCode>
                <c:ptCount val="5"/>
                <c:pt idx="0">
                  <c:v>24</c:v>
                </c:pt>
                <c:pt idx="1">
                  <c:v>22</c:v>
                </c:pt>
                <c:pt idx="2">
                  <c:v>15</c:v>
                </c:pt>
                <c:pt idx="3">
                  <c:v>4</c:v>
                </c:pt>
                <c:pt idx="4">
                  <c:v>13</c:v>
                </c:pt>
              </c:numCache>
            </c:numRef>
          </c:val>
          <c:extLst>
            <c:ext xmlns:c16="http://schemas.microsoft.com/office/drawing/2014/chart" uri="{C3380CC4-5D6E-409C-BE32-E72D297353CC}">
              <c16:uniqueId val="{00000002-AEA3-4949-8BEC-E18321DAAEE0}"/>
            </c:ext>
          </c:extLst>
        </c:ser>
        <c:dLbls>
          <c:showLegendKey val="0"/>
          <c:showVal val="0"/>
          <c:showCatName val="0"/>
          <c:showSerName val="0"/>
          <c:showPercent val="0"/>
          <c:showBubbleSize val="0"/>
        </c:dLbls>
        <c:gapWidth val="100"/>
        <c:overlap val="-24"/>
        <c:axId val="1406040351"/>
        <c:axId val="1406050911"/>
      </c:barChart>
      <c:catAx>
        <c:axId val="1406040351"/>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406050911"/>
        <c:crosses val="autoZero"/>
        <c:auto val="1"/>
        <c:lblAlgn val="ctr"/>
        <c:lblOffset val="100"/>
        <c:noMultiLvlLbl val="0"/>
      </c:catAx>
      <c:valAx>
        <c:axId val="1406050911"/>
        <c:scaling>
          <c:orientation val="minMax"/>
          <c:max val="100"/>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4060403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chemeClr val="tx1"/>
                </a:solidFill>
                <a:latin typeface="+mn-lt"/>
                <a:ea typeface="+mn-ea"/>
                <a:cs typeface="+mn-cs"/>
              </a:defRPr>
            </a:pPr>
            <a:r>
              <a:rPr lang="en-US" sz="1800" b="1" i="0" u="none" strike="noStrike" kern="1200" spc="0" baseline="0" dirty="0">
                <a:solidFill>
                  <a:schemeClr val="tx1"/>
                </a:solidFill>
              </a:rPr>
              <a:t>Week 24: </a:t>
            </a:r>
            <a:r>
              <a:rPr lang="en-US" sz="1800" b="0" i="0" u="none" strike="noStrike" kern="1200" spc="0" baseline="0" dirty="0">
                <a:solidFill>
                  <a:schemeClr val="tx1"/>
                </a:solidFill>
              </a:rPr>
              <a:t>Ease of Use by Gender</a:t>
            </a:r>
          </a:p>
          <a:p>
            <a:pPr marL="0" marR="0" lvl="0" indent="0" algn="ctr" defTabSz="914400" rtl="0" eaLnBrk="1" fontAlgn="auto" latinLnBrk="0" hangingPunct="1">
              <a:lnSpc>
                <a:spcPct val="100000"/>
              </a:lnSpc>
              <a:spcBef>
                <a:spcPts val="0"/>
              </a:spcBef>
              <a:spcAft>
                <a:spcPts val="0"/>
              </a:spcAft>
              <a:buClrTx/>
              <a:buSzTx/>
              <a:buFontTx/>
              <a:buNone/>
              <a:tabLst/>
              <a:defRPr>
                <a:solidFill>
                  <a:schemeClr val="tx1"/>
                </a:solidFill>
              </a:defRPr>
            </a:pPr>
            <a:endParaRPr lang="en-US" sz="1900" b="1" dirty="0">
              <a:solidFill>
                <a:schemeClr val="tx1"/>
              </a:solidFill>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'[IAS graphs 1.0.xlsx]Feasibility'!$C$51</c:f>
              <c:strCache>
                <c:ptCount val="1"/>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'[IAS graphs 1.0.xlsx]Feasibility'!$B$52:$B$54</c:f>
              <c:strCache>
                <c:ptCount val="3"/>
                <c:pt idx="0">
                  <c:v>Easy to Very Easy</c:v>
                </c:pt>
                <c:pt idx="1">
                  <c:v>Somewhat Easy</c:v>
                </c:pt>
                <c:pt idx="2">
                  <c:v>Very Difficult to Difficult</c:v>
                </c:pt>
              </c:strCache>
            </c:strRef>
          </c:cat>
          <c:val>
            <c:numRef>
              <c:f>'[IAS graphs 1.0.xlsx]Feasibility'!$C$52:$C$54</c:f>
            </c:numRef>
          </c:val>
          <c:extLst>
            <c:ext xmlns:c16="http://schemas.microsoft.com/office/drawing/2014/chart" uri="{C3380CC4-5D6E-409C-BE32-E72D297353CC}">
              <c16:uniqueId val="{00000000-3AD7-4C9D-822A-E682AD7CF218}"/>
            </c:ext>
          </c:extLst>
        </c:ser>
        <c:ser>
          <c:idx val="1"/>
          <c:order val="1"/>
          <c:tx>
            <c:strRef>
              <c:f>'[IAS graphs 1.0.xlsx]Feasibility'!$D$51</c:f>
              <c:strCache>
                <c:ptCount val="1"/>
                <c:pt idx="0">
                  <c:v>Women</c:v>
                </c:pt>
              </c:strCache>
            </c:strRef>
          </c:tx>
          <c:spPr>
            <a:solidFill>
              <a:schemeClr val="accent5">
                <a:lumMod val="75000"/>
              </a:schemeClr>
            </a:solidFill>
            <a:ln>
              <a:noFill/>
            </a:ln>
            <a:effectLst/>
          </c:spPr>
          <c:invertIfNegative val="0"/>
          <c:cat>
            <c:strRef>
              <c:f>'[IAS graphs 1.0.xlsx]Feasibility'!$B$52:$B$54</c:f>
              <c:strCache>
                <c:ptCount val="3"/>
                <c:pt idx="0">
                  <c:v>Easy to Very Easy</c:v>
                </c:pt>
                <c:pt idx="1">
                  <c:v>Somewhat Easy</c:v>
                </c:pt>
                <c:pt idx="2">
                  <c:v>Very Difficult to Difficult</c:v>
                </c:pt>
              </c:strCache>
            </c:strRef>
          </c:cat>
          <c:val>
            <c:numRef>
              <c:f>'[IAS graphs 1.0.xlsx]Feasibility'!$D$52:$D$54</c:f>
              <c:numCache>
                <c:formatCode>General</c:formatCode>
                <c:ptCount val="3"/>
                <c:pt idx="0">
                  <c:v>94</c:v>
                </c:pt>
                <c:pt idx="1">
                  <c:v>4</c:v>
                </c:pt>
                <c:pt idx="2">
                  <c:v>2</c:v>
                </c:pt>
              </c:numCache>
            </c:numRef>
          </c:val>
          <c:extLst>
            <c:ext xmlns:c16="http://schemas.microsoft.com/office/drawing/2014/chart" uri="{C3380CC4-5D6E-409C-BE32-E72D297353CC}">
              <c16:uniqueId val="{00000001-3AD7-4C9D-822A-E682AD7CF218}"/>
            </c:ext>
          </c:extLst>
        </c:ser>
        <c:ser>
          <c:idx val="2"/>
          <c:order val="2"/>
          <c:tx>
            <c:strRef>
              <c:f>'[IAS graphs 1.0.xlsx]Feasibility'!$E$51</c:f>
              <c:strCache>
                <c:ptCount val="1"/>
                <c:pt idx="0">
                  <c:v>Men</c:v>
                </c:pt>
              </c:strCache>
            </c:strRef>
          </c:tx>
          <c:spPr>
            <a:solidFill>
              <a:schemeClr val="tx2">
                <a:lumMod val="75000"/>
              </a:schemeClr>
            </a:solidFill>
            <a:ln>
              <a:noFill/>
            </a:ln>
            <a:effectLst/>
          </c:spPr>
          <c:invertIfNegative val="0"/>
          <c:cat>
            <c:strRef>
              <c:f>'[IAS graphs 1.0.xlsx]Feasibility'!$B$52:$B$54</c:f>
              <c:strCache>
                <c:ptCount val="3"/>
                <c:pt idx="0">
                  <c:v>Easy to Very Easy</c:v>
                </c:pt>
                <c:pt idx="1">
                  <c:v>Somewhat Easy</c:v>
                </c:pt>
                <c:pt idx="2">
                  <c:v>Very Difficult to Difficult</c:v>
                </c:pt>
              </c:strCache>
            </c:strRef>
          </c:cat>
          <c:val>
            <c:numRef>
              <c:f>'[IAS graphs 1.0.xlsx]Feasibility'!$E$52:$E$54</c:f>
              <c:numCache>
                <c:formatCode>General</c:formatCode>
                <c:ptCount val="3"/>
                <c:pt idx="0">
                  <c:v>94</c:v>
                </c:pt>
                <c:pt idx="1">
                  <c:v>6</c:v>
                </c:pt>
                <c:pt idx="2">
                  <c:v>0</c:v>
                </c:pt>
              </c:numCache>
            </c:numRef>
          </c:val>
          <c:extLst>
            <c:ext xmlns:c16="http://schemas.microsoft.com/office/drawing/2014/chart" uri="{C3380CC4-5D6E-409C-BE32-E72D297353CC}">
              <c16:uniqueId val="{00000002-3AD7-4C9D-822A-E682AD7CF218}"/>
            </c:ext>
          </c:extLst>
        </c:ser>
        <c:dLbls>
          <c:showLegendKey val="0"/>
          <c:showVal val="0"/>
          <c:showCatName val="0"/>
          <c:showSerName val="0"/>
          <c:showPercent val="0"/>
          <c:showBubbleSize val="0"/>
        </c:dLbls>
        <c:gapWidth val="100"/>
        <c:overlap val="-24"/>
        <c:axId val="924114495"/>
        <c:axId val="924114975"/>
      </c:barChart>
      <c:catAx>
        <c:axId val="92411449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924114975"/>
        <c:crosses val="autoZero"/>
        <c:auto val="1"/>
        <c:lblAlgn val="ctr"/>
        <c:lblOffset val="100"/>
        <c:noMultiLvlLbl val="0"/>
      </c:catAx>
      <c:valAx>
        <c:axId val="924114975"/>
        <c:scaling>
          <c:orientation val="minMax"/>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9241144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chemeClr val="tx1"/>
                </a:solidFill>
                <a:latin typeface="+mn-lt"/>
                <a:ea typeface="+mn-ea"/>
                <a:cs typeface="+mn-cs"/>
              </a:defRPr>
            </a:pPr>
            <a:r>
              <a:rPr lang="en-US" sz="1800" b="1" i="0" u="none" strike="noStrike" kern="1200" spc="0" baseline="0" dirty="0">
                <a:solidFill>
                  <a:schemeClr val="tx1"/>
                </a:solidFill>
              </a:rPr>
              <a:t>At initiation: </a:t>
            </a:r>
            <a:r>
              <a:rPr lang="en-US" sz="1800" b="0" i="0" u="none" strike="noStrike" kern="1200" spc="0" baseline="0" dirty="0">
                <a:solidFill>
                  <a:schemeClr val="tx1"/>
                </a:solidFill>
              </a:rPr>
              <a:t>Anticipated Ease by  Gender</a:t>
            </a:r>
          </a:p>
          <a:p>
            <a:pPr marL="0" marR="0" lvl="0" indent="0" algn="ctr" defTabSz="914400" rtl="0" eaLnBrk="1" fontAlgn="auto" latinLnBrk="0" hangingPunct="1">
              <a:lnSpc>
                <a:spcPct val="100000"/>
              </a:lnSpc>
              <a:spcBef>
                <a:spcPts val="0"/>
              </a:spcBef>
              <a:spcAft>
                <a:spcPts val="0"/>
              </a:spcAft>
              <a:buClrTx/>
              <a:buSzTx/>
              <a:buFontTx/>
              <a:buNone/>
              <a:tabLst/>
              <a:defRPr>
                <a:solidFill>
                  <a:schemeClr val="tx1"/>
                </a:solidFill>
              </a:defRPr>
            </a:pPr>
            <a:endParaRPr lang="en-US" sz="2000" b="1" dirty="0">
              <a:solidFill>
                <a:schemeClr val="tx1"/>
              </a:solidFill>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6200038753545068"/>
          <c:y val="0.19353219889486575"/>
          <c:w val="0.81339111134598108"/>
          <c:h val="0.57747638723289674"/>
        </c:manualLayout>
      </c:layout>
      <c:barChart>
        <c:barDir val="col"/>
        <c:grouping val="clustered"/>
        <c:varyColors val="0"/>
        <c:ser>
          <c:idx val="0"/>
          <c:order val="0"/>
          <c:tx>
            <c:strRef>
              <c:f>'[IAS graphs 1.0.xlsx]Feasibility'!$C$10</c:f>
              <c:strCache>
                <c:ptCount val="1"/>
                <c:pt idx="0">
                  <c:v>Overall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'[IAS graphs 1.0.xlsx]Feasibility'!$B$11:$B$13</c:f>
              <c:strCache>
                <c:ptCount val="3"/>
                <c:pt idx="0">
                  <c:v>Easy to Very Easy</c:v>
                </c:pt>
                <c:pt idx="1">
                  <c:v>Somewhat Easy</c:v>
                </c:pt>
                <c:pt idx="2">
                  <c:v>Very Difficult to Difficult</c:v>
                </c:pt>
              </c:strCache>
            </c:strRef>
          </c:cat>
          <c:val>
            <c:numRef>
              <c:f>'[IAS graphs 1.0.xlsx]Feasibility'!$C$11:$C$13</c:f>
            </c:numRef>
          </c:val>
          <c:extLst>
            <c:ext xmlns:c16="http://schemas.microsoft.com/office/drawing/2014/chart" uri="{C3380CC4-5D6E-409C-BE32-E72D297353CC}">
              <c16:uniqueId val="{00000000-9327-488D-AFAB-22CCF4C4CCA5}"/>
            </c:ext>
          </c:extLst>
        </c:ser>
        <c:ser>
          <c:idx val="1"/>
          <c:order val="1"/>
          <c:tx>
            <c:strRef>
              <c:f>'[IAS graphs 1.0.xlsx]Feasibility'!$D$10</c:f>
              <c:strCache>
                <c:ptCount val="1"/>
                <c:pt idx="0">
                  <c:v>Women</c:v>
                </c:pt>
              </c:strCache>
            </c:strRef>
          </c:tx>
          <c:spPr>
            <a:solidFill>
              <a:schemeClr val="accent5">
                <a:lumMod val="75000"/>
              </a:schemeClr>
            </a:solidFill>
            <a:ln>
              <a:noFill/>
            </a:ln>
            <a:effectLst/>
          </c:spPr>
          <c:invertIfNegative val="0"/>
          <c:cat>
            <c:strRef>
              <c:f>'[IAS graphs 1.0.xlsx]Feasibility'!$B$11:$B$13</c:f>
              <c:strCache>
                <c:ptCount val="3"/>
                <c:pt idx="0">
                  <c:v>Easy to Very Easy</c:v>
                </c:pt>
                <c:pt idx="1">
                  <c:v>Somewhat Easy</c:v>
                </c:pt>
                <c:pt idx="2">
                  <c:v>Very Difficult to Difficult</c:v>
                </c:pt>
              </c:strCache>
            </c:strRef>
          </c:cat>
          <c:val>
            <c:numRef>
              <c:f>'[IAS graphs 1.0.xlsx]Feasibility'!$D$11:$D$13</c:f>
              <c:numCache>
                <c:formatCode>General</c:formatCode>
                <c:ptCount val="3"/>
                <c:pt idx="0">
                  <c:v>88</c:v>
                </c:pt>
                <c:pt idx="1">
                  <c:v>11</c:v>
                </c:pt>
                <c:pt idx="2">
                  <c:v>0</c:v>
                </c:pt>
              </c:numCache>
            </c:numRef>
          </c:val>
          <c:extLst>
            <c:ext xmlns:c16="http://schemas.microsoft.com/office/drawing/2014/chart" uri="{C3380CC4-5D6E-409C-BE32-E72D297353CC}">
              <c16:uniqueId val="{00000001-9327-488D-AFAB-22CCF4C4CCA5}"/>
            </c:ext>
          </c:extLst>
        </c:ser>
        <c:ser>
          <c:idx val="2"/>
          <c:order val="2"/>
          <c:tx>
            <c:strRef>
              <c:f>'[IAS graphs 1.0.xlsx]Feasibility'!$E$10</c:f>
              <c:strCache>
                <c:ptCount val="1"/>
                <c:pt idx="0">
                  <c:v>Men</c:v>
                </c:pt>
              </c:strCache>
            </c:strRef>
          </c:tx>
          <c:spPr>
            <a:solidFill>
              <a:schemeClr val="tx2">
                <a:lumMod val="75000"/>
              </a:schemeClr>
            </a:solidFill>
            <a:ln>
              <a:noFill/>
            </a:ln>
            <a:effectLst/>
          </c:spPr>
          <c:invertIfNegative val="0"/>
          <c:cat>
            <c:strRef>
              <c:f>'[IAS graphs 1.0.xlsx]Feasibility'!$B$11:$B$13</c:f>
              <c:strCache>
                <c:ptCount val="3"/>
                <c:pt idx="0">
                  <c:v>Easy to Very Easy</c:v>
                </c:pt>
                <c:pt idx="1">
                  <c:v>Somewhat Easy</c:v>
                </c:pt>
                <c:pt idx="2">
                  <c:v>Very Difficult to Difficult</c:v>
                </c:pt>
              </c:strCache>
            </c:strRef>
          </c:cat>
          <c:val>
            <c:numRef>
              <c:f>'[IAS graphs 1.0.xlsx]Feasibility'!$E$11:$E$13</c:f>
              <c:numCache>
                <c:formatCode>General</c:formatCode>
                <c:ptCount val="3"/>
                <c:pt idx="0">
                  <c:v>78</c:v>
                </c:pt>
                <c:pt idx="1">
                  <c:v>21</c:v>
                </c:pt>
                <c:pt idx="2">
                  <c:v>1</c:v>
                </c:pt>
              </c:numCache>
            </c:numRef>
          </c:val>
          <c:extLst>
            <c:ext xmlns:c16="http://schemas.microsoft.com/office/drawing/2014/chart" uri="{C3380CC4-5D6E-409C-BE32-E72D297353CC}">
              <c16:uniqueId val="{00000002-9327-488D-AFAB-22CCF4C4CCA5}"/>
            </c:ext>
          </c:extLst>
        </c:ser>
        <c:dLbls>
          <c:showLegendKey val="0"/>
          <c:showVal val="0"/>
          <c:showCatName val="0"/>
          <c:showSerName val="0"/>
          <c:showPercent val="0"/>
          <c:showBubbleSize val="0"/>
        </c:dLbls>
        <c:gapWidth val="100"/>
        <c:overlap val="-24"/>
        <c:axId val="856185023"/>
        <c:axId val="856186463"/>
      </c:barChart>
      <c:catAx>
        <c:axId val="85618502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856186463"/>
        <c:crosses val="autoZero"/>
        <c:auto val="1"/>
        <c:lblAlgn val="ctr"/>
        <c:lblOffset val="100"/>
        <c:noMultiLvlLbl val="0"/>
      </c:catAx>
      <c:valAx>
        <c:axId val="856186463"/>
        <c:scaling>
          <c:orientation val="minMax"/>
        </c:scaling>
        <c:delete val="0"/>
        <c:axPos val="l"/>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400" dirty="0">
                    <a:solidFill>
                      <a:schemeClr val="tx1"/>
                    </a:solidFill>
                  </a:rPr>
                  <a:t>% respondents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8561850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2.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3.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4.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5.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6.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7.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8.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9.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4D20E5-D8F7-594B-9D91-F763D43B9AF7}" type="datetimeFigureOut">
              <a:rPr lang="en-GB" smtClean="0"/>
              <a:t>18/07/2024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E8DCDC-D13C-2549-BE6A-717E9EED41AD}" type="slidenum">
              <a:rPr lang="en-GB" smtClean="0"/>
              <a:t>‹#›</a:t>
            </a:fld>
            <a:endParaRPr lang="en-GB"/>
          </a:p>
        </p:txBody>
      </p:sp>
    </p:spTree>
    <p:extLst>
      <p:ext uri="{BB962C8B-B14F-4D97-AF65-F5344CB8AC3E}">
        <p14:creationId xmlns:p14="http://schemas.microsoft.com/office/powerpoint/2010/main" val="3792321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that introduction, I am Elijah Kakande, and I am delighted to present this work on behalf of the SEARCH collaboration. </a:t>
            </a:r>
          </a:p>
          <a:p>
            <a:r>
              <a:rPr lang="en-US" dirty="0"/>
              <a:t>I have no financial relationships to disclose</a:t>
            </a:r>
          </a:p>
        </p:txBody>
      </p:sp>
      <p:sp>
        <p:nvSpPr>
          <p:cNvPr id="4" name="Slide Number Placeholder 3"/>
          <p:cNvSpPr>
            <a:spLocks noGrp="1"/>
          </p:cNvSpPr>
          <p:nvPr>
            <p:ph type="sldNum" sz="quarter" idx="5"/>
          </p:nvPr>
        </p:nvSpPr>
        <p:spPr/>
        <p:txBody>
          <a:bodyPr/>
          <a:lstStyle/>
          <a:p>
            <a:fld id="{1BE8DCDC-D13C-2549-BE6A-717E9EED41AD}" type="slidenum">
              <a:rPr lang="en-GB" smtClean="0"/>
              <a:t>1</a:t>
            </a:fld>
            <a:endParaRPr lang="en-GB"/>
          </a:p>
        </p:txBody>
      </p:sp>
    </p:spTree>
    <p:extLst>
      <p:ext uri="{BB962C8B-B14F-4D97-AF65-F5344CB8AC3E}">
        <p14:creationId xmlns:p14="http://schemas.microsoft.com/office/powerpoint/2010/main" val="4161290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were interested to know if awareness about CAB-LA changed over time, so we asked, </a:t>
            </a:r>
            <a:r>
              <a:rPr lang="en-US" sz="1200" b="1" i="1" dirty="0">
                <a:effectLst/>
                <a:latin typeface="Verdana (body)"/>
                <a:ea typeface="Times New Roman" panose="02020603050405020304" pitchFamily="18" charset="0"/>
                <a:cs typeface="Times New Roman" panose="02020603050405020304" pitchFamily="18" charset="0"/>
              </a:rPr>
              <a:t>How many of your friends know about CAB-LA?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effectLst/>
                <a:latin typeface="Verdana (body)"/>
                <a:cs typeface="Times New Roman" panose="02020603050405020304" pitchFamily="18" charset="0"/>
              </a:rPr>
              <a:t>On the left are responses at initiation. The graphs show the percentage of respondents on the y-axis and responses on the x-axis.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effectLst/>
                <a:latin typeface="Verdana (body)"/>
                <a:cs typeface="Times New Roman" panose="02020603050405020304" pitchFamily="18" charset="0"/>
              </a:rPr>
              <a:t>The green represents women; red represents men.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effectLst/>
                <a:latin typeface="Verdana (body)"/>
                <a:cs typeface="Times New Roman" panose="02020603050405020304" pitchFamily="18" charset="0"/>
              </a:rPr>
              <a:t>If you focus on the left, you can see that the proportion of women and men who said that none of their friends knew about CAB-LA was 90% at baseline but that proportion decreased to less than 30% at week 24 as you can see on the right.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effectLst/>
                <a:latin typeface="Verdana (body)"/>
                <a:cs typeface="Times New Roman" panose="02020603050405020304" pitchFamily="18" charset="0"/>
              </a:rPr>
              <a:t>And we observed a similar trend when we looked at the data by age group.</a:t>
            </a:r>
            <a:endParaRPr lang="en-US" sz="1200" b="0" i="0" dirty="0">
              <a:latin typeface="Verdana (body)"/>
            </a:endParaRPr>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10</a:t>
            </a:fld>
            <a:endParaRPr lang="en-GB"/>
          </a:p>
        </p:txBody>
      </p:sp>
    </p:spTree>
    <p:extLst>
      <p:ext uri="{BB962C8B-B14F-4D97-AF65-F5344CB8AC3E}">
        <p14:creationId xmlns:p14="http://schemas.microsoft.com/office/powerpoint/2010/main" val="1909024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shows responses to the question about concerns that participants anticipated initiating CAB-LA vs the barriers they actually faced with CAB-LA</a:t>
            </a:r>
          </a:p>
          <a:p>
            <a:r>
              <a:rPr lang="en-US" dirty="0"/>
              <a:t>At baseline, women were more concerned about side effects than men. However, it is worth noting that not all participants were concerned about side effects—about half were not. </a:t>
            </a:r>
          </a:p>
          <a:p>
            <a:r>
              <a:rPr lang="en-US" dirty="0"/>
              <a:t>Other concerns included forgetting appointments, and travel. Importantly, stigma was not a big concern at all for both women and men. </a:t>
            </a:r>
          </a:p>
          <a:p>
            <a:endParaRPr lang="en-US" dirty="0"/>
          </a:p>
          <a:p>
            <a:r>
              <a:rPr lang="en-US" dirty="0"/>
              <a:t>As the graph on the right shows, concerns about side effects diminished once people had experience with CAB-LA. </a:t>
            </a:r>
          </a:p>
          <a:p>
            <a:endParaRPr lang="en-US" dirty="0"/>
          </a:p>
          <a:p>
            <a:endParaRPr lang="en-US" dirty="0"/>
          </a:p>
          <a:p>
            <a:endParaRPr lang="en-US" dirty="0"/>
          </a:p>
          <a:p>
            <a:endParaRPr lang="en-US" dirty="0"/>
          </a:p>
          <a:p>
            <a:endParaRPr lang="en-US" dirty="0"/>
          </a:p>
          <a:p>
            <a:endParaRPr lang="en-US" dirty="0"/>
          </a:p>
          <a:p>
            <a:r>
              <a:rPr lang="en-US" b="0" i="0" u="sng" dirty="0"/>
              <a:t>This could be reserved for the Q&amp;A</a:t>
            </a:r>
          </a:p>
          <a:p>
            <a:r>
              <a:rPr lang="en-US" b="0" i="1" dirty="0"/>
              <a:t>The most common side–effects experienced were injection site reactions. 3% of the participants developed rashes as reported in the oral abstract presentation by Prof. </a:t>
            </a:r>
            <a:r>
              <a:rPr lang="en-US" b="0" i="1" dirty="0" err="1"/>
              <a:t>Kamya</a:t>
            </a:r>
            <a:r>
              <a:rPr lang="en-US" b="0" i="1" dirty="0"/>
              <a:t> at CROI this year. </a:t>
            </a:r>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11</a:t>
            </a:fld>
            <a:endParaRPr lang="en-GB"/>
          </a:p>
        </p:txBody>
      </p:sp>
    </p:spTree>
    <p:extLst>
      <p:ext uri="{BB962C8B-B14F-4D97-AF65-F5344CB8AC3E}">
        <p14:creationId xmlns:p14="http://schemas.microsoft.com/office/powerpoint/2010/main" val="1196236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similar graphs showing the data by age group. You can see that our observations over time were similar to what we saw by gender. </a:t>
            </a:r>
          </a:p>
        </p:txBody>
      </p:sp>
      <p:sp>
        <p:nvSpPr>
          <p:cNvPr id="4" name="Slide Number Placeholder 3"/>
          <p:cNvSpPr>
            <a:spLocks noGrp="1"/>
          </p:cNvSpPr>
          <p:nvPr>
            <p:ph type="sldNum" sz="quarter" idx="5"/>
          </p:nvPr>
        </p:nvSpPr>
        <p:spPr/>
        <p:txBody>
          <a:bodyPr/>
          <a:lstStyle/>
          <a:p>
            <a:fld id="{1BE8DCDC-D13C-2549-BE6A-717E9EED41AD}" type="slidenum">
              <a:rPr lang="en-GB" smtClean="0"/>
              <a:t>12</a:t>
            </a:fld>
            <a:endParaRPr lang="en-GB"/>
          </a:p>
        </p:txBody>
      </p:sp>
    </p:spTree>
    <p:extLst>
      <p:ext uri="{BB962C8B-B14F-4D97-AF65-F5344CB8AC3E}">
        <p14:creationId xmlns:p14="http://schemas.microsoft.com/office/powerpoint/2010/main" val="285982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assess feasibility over time, we asked the question at baseline: How easy do you think it will be to take CAB-LA? </a:t>
            </a:r>
          </a:p>
          <a:p>
            <a:r>
              <a:rPr lang="en-US" dirty="0"/>
              <a:t>And you can see that for both men and women, the vast majority thought it would be easy to take CAB-LA, and when we asked them 24 weeks later, how easy was it to take CAB-LA, you can see here on the right that indeed both men and women found it easy to use this option. </a:t>
            </a:r>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13</a:t>
            </a:fld>
            <a:endParaRPr lang="en-GB"/>
          </a:p>
        </p:txBody>
      </p:sp>
    </p:spTree>
    <p:extLst>
      <p:ext uri="{BB962C8B-B14F-4D97-AF65-F5344CB8AC3E}">
        <p14:creationId xmlns:p14="http://schemas.microsoft.com/office/powerpoint/2010/main" val="4119534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feasibility over time by age group, and you can see that both youth and respondents aged 25 and above anticipated that it would be easy and indeed found it easy to use CAB-LA</a:t>
            </a:r>
          </a:p>
        </p:txBody>
      </p:sp>
      <p:sp>
        <p:nvSpPr>
          <p:cNvPr id="4" name="Slide Number Placeholder 3"/>
          <p:cNvSpPr>
            <a:spLocks noGrp="1"/>
          </p:cNvSpPr>
          <p:nvPr>
            <p:ph type="sldNum" sz="quarter" idx="5"/>
          </p:nvPr>
        </p:nvSpPr>
        <p:spPr/>
        <p:txBody>
          <a:bodyPr/>
          <a:lstStyle/>
          <a:p>
            <a:fld id="{1BE8DCDC-D13C-2549-BE6A-717E9EED41AD}" type="slidenum">
              <a:rPr lang="en-GB" smtClean="0"/>
              <a:t>14</a:t>
            </a:fld>
            <a:endParaRPr lang="en-GB"/>
          </a:p>
        </p:txBody>
      </p:sp>
    </p:spTree>
    <p:extLst>
      <p:ext uri="{BB962C8B-B14F-4D97-AF65-F5344CB8AC3E}">
        <p14:creationId xmlns:p14="http://schemas.microsoft.com/office/powerpoint/2010/main" val="2050715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weeks 24 and 48 of implementation, we asked CAB-LA users about their level of satisfaction using this option. The green bars represent women, and the red bars represent men</a:t>
            </a:r>
          </a:p>
          <a:p>
            <a:r>
              <a:rPr lang="en-US" dirty="0"/>
              <a:t>You can see that the vast majority of both women, and men were Satisfied to Very satisfied with CAB-LA at week 24 on the left, and this persisted at week 48 as you can see on the right. </a:t>
            </a:r>
          </a:p>
          <a:p>
            <a:r>
              <a:rPr lang="en-US" dirty="0"/>
              <a:t>It is also worth noting that zero men responded “Not satisfied” at week 24, and this persisted at week 48!</a:t>
            </a:r>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15</a:t>
            </a:fld>
            <a:endParaRPr lang="en-GB"/>
          </a:p>
        </p:txBody>
      </p:sp>
    </p:spTree>
    <p:extLst>
      <p:ext uri="{BB962C8B-B14F-4D97-AF65-F5344CB8AC3E}">
        <p14:creationId xmlns:p14="http://schemas.microsoft.com/office/powerpoint/2010/main" val="13836499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is satisfaction by age group, and we observed similar levels of satisfaction among youth and adults above 25 years of age at week 24, persisting at week 48. </a:t>
            </a:r>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16</a:t>
            </a:fld>
            <a:endParaRPr lang="en-GB"/>
          </a:p>
        </p:txBody>
      </p:sp>
    </p:spTree>
    <p:extLst>
      <p:ext uri="{BB962C8B-B14F-4D97-AF65-F5344CB8AC3E}">
        <p14:creationId xmlns:p14="http://schemas.microsoft.com/office/powerpoint/2010/main" val="31768185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then we asked the question, would you recommend CAB-LA to a friend? </a:t>
            </a:r>
          </a:p>
          <a:p>
            <a:r>
              <a:rPr lang="en-US" dirty="0"/>
              <a:t>On the left are responses at week 24. The responses from women are in Green, and Red represents responses from Men.</a:t>
            </a:r>
          </a:p>
          <a:p>
            <a:r>
              <a:rPr lang="en-US" dirty="0"/>
              <a:t>At week 24, both Men and women were likely to extremely likely to recommend CAB-LA to a friend, and this response persisted at week 48. </a:t>
            </a:r>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17</a:t>
            </a:fld>
            <a:endParaRPr lang="en-GB"/>
          </a:p>
        </p:txBody>
      </p:sp>
    </p:spTree>
    <p:extLst>
      <p:ext uri="{BB962C8B-B14F-4D97-AF65-F5344CB8AC3E}">
        <p14:creationId xmlns:p14="http://schemas.microsoft.com/office/powerpoint/2010/main" val="21116445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observed the same remarkable likelihood to recommend CAB-LA among youth and adults 25 years and over, at week 24 which persisted at week 48. </a:t>
            </a:r>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18</a:t>
            </a:fld>
            <a:endParaRPr lang="en-GB"/>
          </a:p>
        </p:txBody>
      </p:sp>
    </p:spTree>
    <p:extLst>
      <p:ext uri="{BB962C8B-B14F-4D97-AF65-F5344CB8AC3E}">
        <p14:creationId xmlns:p14="http://schemas.microsoft.com/office/powerpoint/2010/main" val="32628632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year at the IAS, we have 2 posters from our work in SEARCH. </a:t>
            </a:r>
          </a:p>
          <a:p>
            <a:r>
              <a:rPr lang="en-US" dirty="0"/>
              <a:t>One of the key messages from this work led by our colleague Carol Camlin is that CAB-LA is not just an additional option but it expands the pie as this quote from a female participant in Uganda demonstrates. </a:t>
            </a:r>
          </a:p>
          <a:p>
            <a:r>
              <a:rPr lang="en-US" dirty="0"/>
              <a:t>Watch out for her poster presentation at this IAS conference.  </a:t>
            </a:r>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19</a:t>
            </a:fld>
            <a:endParaRPr lang="en-GB"/>
          </a:p>
        </p:txBody>
      </p:sp>
    </p:spTree>
    <p:extLst>
      <p:ext uri="{BB962C8B-B14F-4D97-AF65-F5344CB8AC3E}">
        <p14:creationId xmlns:p14="http://schemas.microsoft.com/office/powerpoint/2010/main" val="2603435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main question was what is the knowledge, awareness, feasibility, and acceptability of long-acting Cabotegravir for HIV prevention </a:t>
            </a:r>
            <a:r>
              <a:rPr lang="en-US" sz="1200" i="0" u="none" strike="noStrike" baseline="0" dirty="0">
                <a:latin typeface="Verdana (body)"/>
              </a:rPr>
              <a:t>in the SEARCH dynamic choice HIV prevention study?</a:t>
            </a:r>
            <a:endParaRPr lang="en-US" dirty="0"/>
          </a:p>
          <a:p>
            <a:r>
              <a:rPr lang="en-US" dirty="0"/>
              <a:t>And we found that knowledge of CAB-LA was very low at baseline</a:t>
            </a:r>
          </a:p>
          <a:p>
            <a:r>
              <a:rPr lang="en-US" dirty="0"/>
              <a:t>Awareness of CAB-LA increased during follow-up</a:t>
            </a:r>
          </a:p>
          <a:p>
            <a:r>
              <a:rPr lang="en-US" dirty="0"/>
              <a:t>And delivered within the dynamic choice prevention model, CAB-LA was highly feasible and acceptable to deliver with high levels of satisfaction among men and women, and youth and adults</a:t>
            </a:r>
          </a:p>
          <a:p>
            <a:endParaRPr lang="en-US" dirty="0"/>
          </a:p>
          <a:p>
            <a:r>
              <a:rPr lang="en-US" sz="1200" dirty="0"/>
              <a:t>And this work highlights the importance of person-centered choice models </a:t>
            </a:r>
            <a:r>
              <a:rPr lang="en-US" sz="1200" u="sng" dirty="0"/>
              <a:t>and</a:t>
            </a:r>
            <a:r>
              <a:rPr lang="en-US" sz="1200" dirty="0"/>
              <a:t> wider access to CAB-LA to scale up delivery of CAB-LA to persons who need it most</a:t>
            </a:r>
          </a:p>
        </p:txBody>
      </p:sp>
      <p:sp>
        <p:nvSpPr>
          <p:cNvPr id="4" name="Slide Number Placeholder 3"/>
          <p:cNvSpPr>
            <a:spLocks noGrp="1"/>
          </p:cNvSpPr>
          <p:nvPr>
            <p:ph type="sldNum" sz="quarter" idx="5"/>
          </p:nvPr>
        </p:nvSpPr>
        <p:spPr/>
        <p:txBody>
          <a:bodyPr/>
          <a:lstStyle/>
          <a:p>
            <a:fld id="{1BE8DCDC-D13C-2549-BE6A-717E9EED41AD}" type="slidenum">
              <a:rPr lang="en-GB" smtClean="0"/>
              <a:t>2</a:t>
            </a:fld>
            <a:endParaRPr lang="en-GB"/>
          </a:p>
        </p:txBody>
      </p:sp>
    </p:spTree>
    <p:extLst>
      <p:ext uri="{BB962C8B-B14F-4D97-AF65-F5344CB8AC3E}">
        <p14:creationId xmlns:p14="http://schemas.microsoft.com/office/powerpoint/2010/main" val="16698185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another quote documenting client experiences with the SEARCH DCP model describing that clients really like the idea of choice as it allows them to have the option that works best for them, rather than what the provider thinks works best for them. </a:t>
            </a:r>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20</a:t>
            </a:fld>
            <a:endParaRPr lang="en-GB"/>
          </a:p>
        </p:txBody>
      </p:sp>
    </p:spTree>
    <p:extLst>
      <p:ext uri="{BB962C8B-B14F-4D97-AF65-F5344CB8AC3E}">
        <p14:creationId xmlns:p14="http://schemas.microsoft.com/office/powerpoint/2010/main" val="3334420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summary, in this SEARCH CAB-LA extension study, the most common reason for choosing CAB-LA was that it was easy to take an injection over taking pills</a:t>
            </a:r>
          </a:p>
          <a:p>
            <a:r>
              <a:rPr lang="en-US" dirty="0"/>
              <a:t>And CAB-LA was viewed as a way to mitigate stigma in a substantial portion of persons choosing it</a:t>
            </a:r>
          </a:p>
          <a:p>
            <a:r>
              <a:rPr lang="en-US" dirty="0"/>
              <a:t>Over the one year of follow up, </a:t>
            </a:r>
          </a:p>
          <a:p>
            <a:pPr lvl="1"/>
            <a:r>
              <a:rPr lang="en-US" sz="1200" dirty="0"/>
              <a:t>Participant and community awareness of CAB-LA increased</a:t>
            </a:r>
          </a:p>
          <a:p>
            <a:pPr lvl="1"/>
            <a:r>
              <a:rPr lang="en-US" sz="1200" dirty="0"/>
              <a:t>The concern for side effects at baseline decreased</a:t>
            </a:r>
          </a:p>
          <a:p>
            <a:pPr lvl="1"/>
            <a:r>
              <a:rPr lang="en-US" sz="1200" dirty="0"/>
              <a:t>Both men and women found CAB-LA easy or very easy to take, consistent across age groups and reported high levels of satisfaction.</a:t>
            </a:r>
            <a:endParaRPr lang="en-US" dirty="0"/>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21</a:t>
            </a:fld>
            <a:endParaRPr lang="en-GB"/>
          </a:p>
        </p:txBody>
      </p:sp>
    </p:spTree>
    <p:extLst>
      <p:ext uri="{BB962C8B-B14F-4D97-AF65-F5344CB8AC3E}">
        <p14:creationId xmlns:p14="http://schemas.microsoft.com/office/powerpoint/2010/main" val="6058958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conclusion, </a:t>
            </a:r>
          </a:p>
          <a:p>
            <a:r>
              <a:rPr lang="en-US" sz="2000" dirty="0"/>
              <a:t>CAB-LA was a popular choice for men and women and was feasible to deliver with a high level of satisfaction, and client experiences with CAB-LA got better with time</a:t>
            </a:r>
          </a:p>
          <a:p>
            <a:endParaRPr lang="en-US" sz="2000" dirty="0"/>
          </a:p>
          <a:p>
            <a:r>
              <a:rPr lang="en-US" sz="2000" dirty="0"/>
              <a:t>And offered in a person-centered, dynamic choice HIV prevention model, CAB-LA was highly feasible and acceptable</a:t>
            </a:r>
          </a:p>
          <a:p>
            <a:endParaRPr lang="en-US" sz="2000" dirty="0"/>
          </a:p>
          <a:p>
            <a:pPr marL="742950" lvl="1" indent="-285750">
              <a:buFont typeface="Arial" panose="020B0604020202020204" pitchFamily="34" charset="0"/>
              <a:buChar char="•"/>
            </a:pPr>
            <a:r>
              <a:rPr lang="en-US" sz="2000" dirty="0"/>
              <a:t>For both men and women</a:t>
            </a:r>
          </a:p>
          <a:p>
            <a:pPr marL="742950" lvl="1" indent="-285750">
              <a:buFont typeface="Arial" panose="020B0604020202020204" pitchFamily="34" charset="0"/>
              <a:buChar char="•"/>
            </a:pPr>
            <a:r>
              <a:rPr lang="en-US" sz="2000" dirty="0"/>
              <a:t>For both youth and adults</a:t>
            </a:r>
          </a:p>
          <a:p>
            <a:endParaRPr lang="en-US" sz="2000" dirty="0"/>
          </a:p>
          <a:p>
            <a:r>
              <a:rPr lang="en-US" sz="2000" dirty="0"/>
              <a:t>Finally, we need person-centered choice models </a:t>
            </a:r>
            <a:r>
              <a:rPr lang="en-US" sz="2000" u="sng" dirty="0"/>
              <a:t>and</a:t>
            </a:r>
            <a:r>
              <a:rPr lang="en-US" sz="2000" dirty="0"/>
              <a:t> wider access to CAB-LA. </a:t>
            </a:r>
          </a:p>
          <a:p>
            <a:endParaRPr lang="en-US" dirty="0"/>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22</a:t>
            </a:fld>
            <a:endParaRPr lang="en-GB"/>
          </a:p>
        </p:txBody>
      </p:sp>
    </p:spTree>
    <p:extLst>
      <p:ext uri="{BB962C8B-B14F-4D97-AF65-F5344CB8AC3E}">
        <p14:creationId xmlns:p14="http://schemas.microsoft.com/office/powerpoint/2010/main" val="29488969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200" dirty="0">
                <a:effectLst/>
                <a:latin typeface="Calibri" panose="020F0502020204030204" pitchFamily="34" charset="0"/>
                <a:ea typeface="Aptos" panose="020B0004020202020204" pitchFamily="34" charset="0"/>
                <a:cs typeface="Times New Roman" panose="02020603050405020304" pitchFamily="18" charset="0"/>
              </a:rPr>
              <a:t>I would like to acknowledge the Study participants and communities, governments of Uganda and Kenya, The principal investigators, co-authors, the NIH, </a:t>
            </a:r>
            <a:r>
              <a:rPr lang="en-US" sz="1800" kern="1200" dirty="0" err="1">
                <a:effectLst/>
                <a:latin typeface="Calibri" panose="020F0502020204030204" pitchFamily="34" charset="0"/>
                <a:ea typeface="Aptos" panose="020B0004020202020204" pitchFamily="34" charset="0"/>
                <a:cs typeface="Times New Roman" panose="02020603050405020304" pitchFamily="18" charset="0"/>
              </a:rPr>
              <a:t>ViiV</a:t>
            </a:r>
            <a:r>
              <a:rPr lang="en-US" sz="1800" kern="1200" dirty="0">
                <a:effectLst/>
                <a:latin typeface="Calibri" panose="020F0502020204030204" pitchFamily="34" charset="0"/>
                <a:ea typeface="Aptos" panose="020B0004020202020204" pitchFamily="34" charset="0"/>
                <a:cs typeface="Times New Roman" panose="02020603050405020304" pitchFamily="18" charset="0"/>
              </a:rPr>
              <a:t> healthcare, and the entire SEARCH team. Some not included on this slide.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1800" kern="1200" dirty="0">
                <a:effectLst/>
                <a:latin typeface="Calibri" panose="020F050202020403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199EB7A-9339-3C48-9FE6-A3451E31F1E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5634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know from the HPTN 083 and 084 efficacy trials that injectable Cabotegravir is highly effective for HIV prevention</a:t>
            </a:r>
          </a:p>
          <a:p>
            <a:r>
              <a:rPr lang="en-GB" dirty="0"/>
              <a:t>In our 48-week extension of the SEARCH dynamic choice HIV prevention trials that included choice of CAB-LA, oral PrEP and PEP,</a:t>
            </a:r>
          </a:p>
          <a:p>
            <a:pPr marL="0" indent="0">
              <a:lnSpc>
                <a:spcPct val="150000"/>
              </a:lnSpc>
              <a:buFont typeface="Arial" panose="020B0604020202020204" pitchFamily="34" charset="0"/>
              <a:buNone/>
            </a:pPr>
            <a:r>
              <a:rPr lang="en-US" sz="1200" dirty="0">
                <a:solidFill>
                  <a:srgbClr val="212529"/>
                </a:solidFill>
                <a:latin typeface="Verdana (body)"/>
              </a:rPr>
              <a:t>53% of women and 72% of men were eligible, chose and received CAB-LA at study initiation</a:t>
            </a:r>
            <a:endParaRPr lang="en-GB" dirty="0"/>
          </a:p>
          <a:p>
            <a:pPr marL="0" indent="0">
              <a:lnSpc>
                <a:spcPct val="150000"/>
              </a:lnSpc>
              <a:buFont typeface="Arial" panose="020B0604020202020204" pitchFamily="34" charset="0"/>
              <a:buNone/>
            </a:pPr>
            <a:r>
              <a:rPr lang="en-GB" dirty="0"/>
              <a:t>Biomedical prevention was 5 fold higher in the intervention vs SOC</a:t>
            </a:r>
          </a:p>
          <a:p>
            <a:pPr marL="0" indent="0">
              <a:lnSpc>
                <a:spcPct val="150000"/>
              </a:lnSpc>
              <a:buFont typeface="Arial" panose="020B0604020202020204" pitchFamily="34" charset="0"/>
              <a:buNone/>
            </a:pPr>
            <a:r>
              <a:rPr lang="en-GB" dirty="0"/>
              <a:t>And importantly, there were 7 new infections in the SoC and none in the intervention</a:t>
            </a:r>
          </a:p>
          <a:p>
            <a:pPr marL="0" indent="0">
              <a:lnSpc>
                <a:spcPct val="150000"/>
              </a:lnSpc>
              <a:buFont typeface="Arial" panose="020B0604020202020204" pitchFamily="34" charset="0"/>
              <a:buNone/>
            </a:pPr>
            <a:r>
              <a:rPr lang="en-GB" dirty="0"/>
              <a:t>Real-world implementation studies of CAB-LA among men and women are limited </a:t>
            </a:r>
          </a:p>
          <a:p>
            <a:pPr marL="0" indent="0">
              <a:lnSpc>
                <a:spcPct val="150000"/>
              </a:lnSpc>
              <a:buFont typeface="Arial" panose="020B0604020202020204" pitchFamily="34" charset="0"/>
              <a:buNone/>
            </a:pPr>
            <a:r>
              <a:rPr lang="en-GB" dirty="0"/>
              <a:t>and this was our motivation for evaluating the knowledge, awareness, feasibility, and acceptability of CAB-LA as a biomedical product in the SEARCH Dynamic Choice HIV prevention trial.</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1BE8DCDC-D13C-2549-BE6A-717E9EED41AD}" type="slidenum">
              <a:rPr lang="en-GB" smtClean="0"/>
              <a:t>3</a:t>
            </a:fld>
            <a:endParaRPr lang="en-GB"/>
          </a:p>
        </p:txBody>
      </p:sp>
    </p:spTree>
    <p:extLst>
      <p:ext uri="{BB962C8B-B14F-4D97-AF65-F5344CB8AC3E}">
        <p14:creationId xmlns:p14="http://schemas.microsoft.com/office/powerpoint/2010/main" val="1833770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SEARCH Dynamic Choice HIV prevention intervention consisted of Biomedical product choice with participants able to choose between </a:t>
            </a:r>
          </a:p>
          <a:p>
            <a:r>
              <a:rPr lang="en-US" dirty="0"/>
              <a:t>oral PrEP, PEP including a pill in pocket, and CAB-LA,  with ability to switch between options based on preference and change in HIV risk. </a:t>
            </a:r>
          </a:p>
          <a:p>
            <a:r>
              <a:rPr lang="en-US" dirty="0"/>
              <a:t>All of this delivered in the context of person-centered care with structured assessment of barriers and personalized plans. </a:t>
            </a:r>
          </a:p>
          <a:p>
            <a:endParaRPr lang="en-US" dirty="0"/>
          </a:p>
          <a:p>
            <a:r>
              <a:rPr lang="en-US" dirty="0"/>
              <a:t>We have a poster presentation at IAS focused on the intervention, but today my focus is implementation of CAB-LA in our study.</a:t>
            </a:r>
          </a:p>
        </p:txBody>
      </p:sp>
      <p:sp>
        <p:nvSpPr>
          <p:cNvPr id="4" name="Slide Number Placeholder 3"/>
          <p:cNvSpPr>
            <a:spLocks noGrp="1"/>
          </p:cNvSpPr>
          <p:nvPr>
            <p:ph type="sldNum" sz="quarter" idx="5"/>
          </p:nvPr>
        </p:nvSpPr>
        <p:spPr/>
        <p:txBody>
          <a:bodyPr/>
          <a:lstStyle/>
          <a:p>
            <a:fld id="{1BE8DCDC-D13C-2549-BE6A-717E9EED41AD}" type="slidenum">
              <a:rPr lang="en-GB" smtClean="0"/>
              <a:t>4</a:t>
            </a:fld>
            <a:endParaRPr lang="en-GB"/>
          </a:p>
        </p:txBody>
      </p:sp>
    </p:spTree>
    <p:extLst>
      <p:ext uri="{BB962C8B-B14F-4D97-AF65-F5344CB8AC3E}">
        <p14:creationId xmlns:p14="http://schemas.microsoft.com/office/powerpoint/2010/main" val="3988558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800" kern="1200" dirty="0">
                <a:effectLst/>
                <a:latin typeface="Calibri" panose="020F0502020204030204" pitchFamily="34" charset="0"/>
                <a:ea typeface="Times New Roman" panose="02020603050405020304" pitchFamily="18" charset="0"/>
                <a:cs typeface="Calibri" panose="020F0502020204030204" pitchFamily="34" charset="0"/>
              </a:rPr>
              <a:t>We evaluated </a:t>
            </a:r>
            <a:r>
              <a:rPr lang="en-US" sz="1800" dirty="0">
                <a:latin typeface="Arial" panose="020B0604020202020204" pitchFamily="34" charset="0"/>
                <a:cs typeface="Arial" panose="020B0604020202020204" pitchFamily="34" charset="0"/>
              </a:rPr>
              <a:t>Knowledge, awareness, feasibility and acceptability of CAB-LA in the SEARCH DCP model.</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study was an extension of the intervention arms of 3 randomized dynamic choice HIV prevention trials in rural, government antenatal and outpatient clinics, and in the community.</a:t>
            </a:r>
          </a:p>
          <a:p>
            <a:pPr marL="0" marR="0">
              <a:lnSpc>
                <a:spcPct val="107000"/>
              </a:lnSpc>
              <a:spcBef>
                <a:spcPts val="0"/>
              </a:spcBef>
              <a:spcAft>
                <a:spcPts val="0"/>
              </a:spcAft>
            </a:pPr>
            <a:r>
              <a:rPr lang="en-US" sz="1800" kern="1200" dirty="0">
                <a:effectLst/>
                <a:latin typeface="Calibri" panose="020F0502020204030204" pitchFamily="34" charset="0"/>
                <a:ea typeface="Times New Roman" panose="02020603050405020304" pitchFamily="18" charset="0"/>
                <a:cs typeface="Calibri" panose="020F0502020204030204" pitchFamily="34" charset="0"/>
              </a:rPr>
              <a:t>The population was adults aged more than 15, with a –</a:t>
            </a:r>
            <a:r>
              <a:rPr lang="en-US" sz="1800" kern="1200" dirty="0" err="1">
                <a:effectLst/>
                <a:latin typeface="Calibri" panose="020F0502020204030204" pitchFamily="34" charset="0"/>
                <a:ea typeface="Times New Roman" panose="02020603050405020304" pitchFamily="18" charset="0"/>
                <a:cs typeface="Calibri" panose="020F0502020204030204" pitchFamily="34" charset="0"/>
              </a:rPr>
              <a:t>ve</a:t>
            </a:r>
            <a:r>
              <a:rPr lang="en-US" sz="1800" kern="1200" dirty="0">
                <a:effectLst/>
                <a:latin typeface="Calibri" panose="020F0502020204030204" pitchFamily="34" charset="0"/>
                <a:ea typeface="Times New Roman" panose="02020603050405020304" pitchFamily="18" charset="0"/>
                <a:cs typeface="Calibri" panose="020F0502020204030204" pitchFamily="34" charset="0"/>
              </a:rPr>
              <a:t> HIV rapid test,  at risk of HIV (either by MoH risk screening tool or self-perceived risk for HIV infection), and who received at least one CAB-LA injection.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We conducted structured surveys at 0,24 and 48 weeks after initial CAB-LA injection.</a:t>
            </a:r>
          </a:p>
          <a:p>
            <a:r>
              <a:rPr lang="en-US" dirty="0"/>
              <a:t>We summarized responses with number and proportion, overall and by gender and age group. </a:t>
            </a:r>
          </a:p>
        </p:txBody>
      </p:sp>
      <p:sp>
        <p:nvSpPr>
          <p:cNvPr id="4" name="Slide Number Placeholder 3"/>
          <p:cNvSpPr>
            <a:spLocks noGrp="1"/>
          </p:cNvSpPr>
          <p:nvPr>
            <p:ph type="sldNum" sz="quarter" idx="5"/>
          </p:nvPr>
        </p:nvSpPr>
        <p:spPr/>
        <p:txBody>
          <a:bodyPr/>
          <a:lstStyle/>
          <a:p>
            <a:fld id="{1BE8DCDC-D13C-2549-BE6A-717E9EED41AD}" type="slidenum">
              <a:rPr lang="en-GB" smtClean="0"/>
              <a:t>5</a:t>
            </a:fld>
            <a:endParaRPr lang="en-GB"/>
          </a:p>
        </p:txBody>
      </p:sp>
    </p:spTree>
    <p:extLst>
      <p:ext uri="{BB962C8B-B14F-4D97-AF65-F5344CB8AC3E}">
        <p14:creationId xmlns:p14="http://schemas.microsoft.com/office/powerpoint/2010/main" val="3878248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our study consort. Overall, response rates at baseline, week 24 and week 48 were high </a:t>
            </a:r>
          </a:p>
        </p:txBody>
      </p:sp>
      <p:sp>
        <p:nvSpPr>
          <p:cNvPr id="4" name="Slide Number Placeholder 3"/>
          <p:cNvSpPr>
            <a:spLocks noGrp="1"/>
          </p:cNvSpPr>
          <p:nvPr>
            <p:ph type="sldNum" sz="quarter" idx="5"/>
          </p:nvPr>
        </p:nvSpPr>
        <p:spPr/>
        <p:txBody>
          <a:bodyPr/>
          <a:lstStyle/>
          <a:p>
            <a:fld id="{1BE8DCDC-D13C-2549-BE6A-717E9EED41AD}" type="slidenum">
              <a:rPr lang="en-GB" smtClean="0"/>
              <a:t>6</a:t>
            </a:fld>
            <a:endParaRPr lang="en-GB"/>
          </a:p>
        </p:txBody>
      </p:sp>
    </p:spTree>
    <p:extLst>
      <p:ext uri="{BB962C8B-B14F-4D97-AF65-F5344CB8AC3E}">
        <p14:creationId xmlns:p14="http://schemas.microsoft.com/office/powerpoint/2010/main" val="786898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table shows the baseline characteristics of our participants</a:t>
            </a:r>
          </a:p>
          <a:p>
            <a:r>
              <a:rPr lang="en-GB" dirty="0"/>
              <a:t>Importantly, we had 91 men in the study, and we are excited to share the experiences of men.  </a:t>
            </a:r>
          </a:p>
          <a:p>
            <a:r>
              <a:rPr lang="en-GB" dirty="0"/>
              <a:t>29% of our respondents were aged 15-24</a:t>
            </a:r>
          </a:p>
          <a:p>
            <a:r>
              <a:rPr lang="en-GB" dirty="0" err="1"/>
              <a:t>Enrollment</a:t>
            </a:r>
            <a:r>
              <a:rPr lang="en-GB" dirty="0"/>
              <a:t> was fairly balanced between antenatal and outpatient clinics, and community.</a:t>
            </a:r>
          </a:p>
          <a:p>
            <a:endParaRPr lang="en-GB" dirty="0"/>
          </a:p>
        </p:txBody>
      </p:sp>
      <p:sp>
        <p:nvSpPr>
          <p:cNvPr id="4" name="Slide Number Placeholder 3"/>
          <p:cNvSpPr>
            <a:spLocks noGrp="1"/>
          </p:cNvSpPr>
          <p:nvPr>
            <p:ph type="sldNum" sz="quarter" idx="5"/>
          </p:nvPr>
        </p:nvSpPr>
        <p:spPr/>
        <p:txBody>
          <a:bodyPr/>
          <a:lstStyle/>
          <a:p>
            <a:fld id="{1BE8DCDC-D13C-2549-BE6A-717E9EED41AD}" type="slidenum">
              <a:rPr lang="en-GB" smtClean="0"/>
              <a:t>7</a:t>
            </a:fld>
            <a:endParaRPr lang="en-GB"/>
          </a:p>
        </p:txBody>
      </p:sp>
    </p:spTree>
    <p:extLst>
      <p:ext uri="{BB962C8B-B14F-4D97-AF65-F5344CB8AC3E}">
        <p14:creationId xmlns:p14="http://schemas.microsoft.com/office/powerpoint/2010/main" val="196337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Overall, 64% of participants chose CAB-LA because it was easier to get an injection than to take pills, consistent across age groups and in both women and men.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Almost half of participants preferred CAB-LA because they will forget to take pills.</a:t>
            </a:r>
          </a:p>
          <a:p>
            <a:r>
              <a:rPr lang="en-US" dirty="0"/>
              <a:t>30% of participants chose CAB-LA because of stigma, and this reason was more pronounced in women and youth.</a:t>
            </a:r>
          </a:p>
          <a:p>
            <a:r>
              <a:rPr lang="en-US" dirty="0"/>
              <a:t>Other reasons for choosing CAB-LA included side effects of pills, and discretion afforded by CAB-LA. </a:t>
            </a:r>
          </a:p>
          <a:p>
            <a:endParaRPr lang="en-US" dirty="0"/>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8</a:t>
            </a:fld>
            <a:endParaRPr lang="en-GB"/>
          </a:p>
        </p:txBody>
      </p:sp>
    </p:spTree>
    <p:extLst>
      <p:ext uri="{BB962C8B-B14F-4D97-AF65-F5344CB8AC3E}">
        <p14:creationId xmlns:p14="http://schemas.microsoft.com/office/powerpoint/2010/main" val="226721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asked the question, </a:t>
            </a:r>
            <a:r>
              <a:rPr lang="en-US" b="0" i="0" dirty="0"/>
              <a:t>how much did </a:t>
            </a:r>
            <a:r>
              <a:rPr kumimoji="0" lang="en-US" sz="1200" b="0" i="0" u="none" strike="noStrike" kern="1200" cap="none" spc="0" normalizeH="0" baseline="0" noProof="0" dirty="0">
                <a:ln>
                  <a:noFill/>
                </a:ln>
                <a:solidFill>
                  <a:srgbClr val="000000"/>
                </a:solidFill>
                <a:effectLst/>
                <a:uLnTx/>
                <a:uFillTx/>
                <a:latin typeface="Verdana"/>
                <a:ea typeface="+mn-ea"/>
                <a:cs typeface="+mn-cs"/>
              </a:rPr>
              <a:t>you know about CAB-LA before you were told about this option in the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a:ea typeface="+mn-ea"/>
                <a:cs typeface="+mn-cs"/>
              </a:rPr>
              <a:t>And you can see that over 90% of respondents had little to no knowledge of CAB-LA at initiation.</a:t>
            </a:r>
          </a:p>
          <a:p>
            <a:endParaRPr lang="en-US" dirty="0"/>
          </a:p>
        </p:txBody>
      </p:sp>
      <p:sp>
        <p:nvSpPr>
          <p:cNvPr id="4" name="Slide Number Placeholder 3"/>
          <p:cNvSpPr>
            <a:spLocks noGrp="1"/>
          </p:cNvSpPr>
          <p:nvPr>
            <p:ph type="sldNum" sz="quarter" idx="5"/>
          </p:nvPr>
        </p:nvSpPr>
        <p:spPr/>
        <p:txBody>
          <a:bodyPr/>
          <a:lstStyle/>
          <a:p>
            <a:fld id="{1BE8DCDC-D13C-2549-BE6A-717E9EED41AD}" type="slidenum">
              <a:rPr lang="en-GB" smtClean="0"/>
              <a:t>9</a:t>
            </a:fld>
            <a:endParaRPr lang="en-GB"/>
          </a:p>
        </p:txBody>
      </p:sp>
    </p:spTree>
    <p:extLst>
      <p:ext uri="{BB962C8B-B14F-4D97-AF65-F5344CB8AC3E}">
        <p14:creationId xmlns:p14="http://schemas.microsoft.com/office/powerpoint/2010/main" val="34314938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0E06508-29B0-CD26-5E55-B30DFEB51329}"/>
              </a:ext>
            </a:extLst>
          </p:cNvPr>
          <p:cNvSpPr/>
          <p:nvPr userDrawn="1"/>
        </p:nvSpPr>
        <p:spPr>
          <a:xfrm>
            <a:off x="0" y="0"/>
            <a:ext cx="12192000" cy="16652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7" name="Title 1">
            <a:extLst>
              <a:ext uri="{FF2B5EF4-FFF2-40B4-BE49-F238E27FC236}">
                <a16:creationId xmlns:a16="http://schemas.microsoft.com/office/drawing/2014/main" id="{1EAEC98C-6D09-7F42-88C1-4A9DE544669A}"/>
              </a:ext>
            </a:extLst>
          </p:cNvPr>
          <p:cNvSpPr>
            <a:spLocks noGrp="1"/>
          </p:cNvSpPr>
          <p:nvPr>
            <p:ph type="title"/>
          </p:nvPr>
        </p:nvSpPr>
        <p:spPr>
          <a:xfrm>
            <a:off x="4116391" y="1812056"/>
            <a:ext cx="7357341" cy="4296397"/>
          </a:xfrm>
          <a:prstGeom prst="rect">
            <a:avLst/>
          </a:prstGeom>
        </p:spPr>
        <p:txBody>
          <a:bodyPr lIns="0" tIns="0" rIns="0" bIns="0" anchor="ctr" anchorCtr="0">
            <a:normAutofit/>
          </a:bodyPr>
          <a:lstStyle>
            <a:lvl1pPr>
              <a:defRPr sz="6000"/>
            </a:lvl1pPr>
          </a:lstStyle>
          <a:p>
            <a:r>
              <a:rPr lang="en-US" noProof="0"/>
              <a:t>Click to edit Master title style</a:t>
            </a:r>
            <a:endParaRPr lang="en-GB" noProof="0"/>
          </a:p>
        </p:txBody>
      </p:sp>
      <p:sp>
        <p:nvSpPr>
          <p:cNvPr id="12" name="TextBox 11">
            <a:extLst>
              <a:ext uri="{FF2B5EF4-FFF2-40B4-BE49-F238E27FC236}">
                <a16:creationId xmlns:a16="http://schemas.microsoft.com/office/drawing/2014/main" id="{8B69231F-CE46-B143-A02F-F3089167ACB3}"/>
              </a:ext>
            </a:extLst>
          </p:cNvPr>
          <p:cNvSpPr txBox="1"/>
          <p:nvPr userDrawn="1"/>
        </p:nvSpPr>
        <p:spPr>
          <a:xfrm>
            <a:off x="6312024" y="6416676"/>
            <a:ext cx="1763711" cy="215900"/>
          </a:xfrm>
          <a:prstGeom prst="rect">
            <a:avLst/>
          </a:prstGeom>
          <a:noFill/>
        </p:spPr>
        <p:txBody>
          <a:bodyPr wrap="square" lIns="0" tIns="0" rIns="0" bIns="0" rtlCol="0" anchor="ctr">
            <a:noAutofit/>
          </a:bodyPr>
          <a:lstStyle/>
          <a:p>
            <a:endParaRPr lang="en-GB" sz="1000" kern="1200" noProof="0">
              <a:solidFill>
                <a:schemeClr val="tx1"/>
              </a:solidFill>
              <a:effectLst/>
              <a:latin typeface="+mn-lt"/>
              <a:ea typeface="+mn-ea"/>
              <a:cs typeface="+mn-cs"/>
            </a:endParaRPr>
          </a:p>
        </p:txBody>
      </p:sp>
      <p:sp>
        <p:nvSpPr>
          <p:cNvPr id="4" name="Text Placeholder 2">
            <a:extLst>
              <a:ext uri="{FF2B5EF4-FFF2-40B4-BE49-F238E27FC236}">
                <a16:creationId xmlns:a16="http://schemas.microsoft.com/office/drawing/2014/main" id="{27F30928-B8B0-4CD7-EA8A-AA46742A9F83}"/>
              </a:ext>
            </a:extLst>
          </p:cNvPr>
          <p:cNvSpPr>
            <a:spLocks noGrp="1"/>
          </p:cNvSpPr>
          <p:nvPr>
            <p:ph type="body" sz="quarter" idx="10" hasCustomPrompt="1"/>
          </p:nvPr>
        </p:nvSpPr>
        <p:spPr>
          <a:xfrm>
            <a:off x="4116388" y="1162358"/>
            <a:ext cx="7357344" cy="433798"/>
          </a:xfrm>
          <a:prstGeom prst="rect">
            <a:avLst/>
          </a:prstGeom>
        </p:spPr>
        <p:txBody>
          <a:bodyPr lIns="0" tIns="0" rIns="0" bIns="0" anchor="t">
            <a:normAutofit/>
          </a:bodyPr>
          <a:lstStyle>
            <a:lvl1pPr marL="0" indent="0">
              <a:buNone/>
              <a:defRPr sz="2800" b="1" i="0">
                <a:solidFill>
                  <a:schemeClr val="accent1"/>
                </a:solidFill>
                <a:latin typeface="+mj-lt"/>
                <a:ea typeface="IAS Ribbon Sans Bold" pitchFamily="2" charset="0"/>
              </a:defRPr>
            </a:lvl1pPr>
          </a:lstStyle>
          <a:p>
            <a:pPr lvl="0"/>
            <a:r>
              <a:rPr lang="en-GB" noProof="0" dirty="0"/>
              <a:t>Session name</a:t>
            </a:r>
          </a:p>
        </p:txBody>
      </p:sp>
      <p:sp>
        <p:nvSpPr>
          <p:cNvPr id="5" name="Text Placeholder 4">
            <a:extLst>
              <a:ext uri="{FF2B5EF4-FFF2-40B4-BE49-F238E27FC236}">
                <a16:creationId xmlns:a16="http://schemas.microsoft.com/office/drawing/2014/main" id="{3C0750B0-F078-4486-2017-F8B331530B6F}"/>
              </a:ext>
            </a:extLst>
          </p:cNvPr>
          <p:cNvSpPr>
            <a:spLocks noGrp="1"/>
          </p:cNvSpPr>
          <p:nvPr>
            <p:ph type="body" sz="quarter" idx="11" hasCustomPrompt="1"/>
          </p:nvPr>
        </p:nvSpPr>
        <p:spPr>
          <a:xfrm>
            <a:off x="4116388" y="696043"/>
            <a:ext cx="7357344" cy="385199"/>
          </a:xfrm>
          <a:prstGeom prst="rect">
            <a:avLst/>
          </a:prstGeom>
        </p:spPr>
        <p:txBody>
          <a:bodyPr lIns="0" tIns="0" rIns="0" bIns="0" anchor="b">
            <a:normAutofit/>
          </a:bodyPr>
          <a:lstStyle>
            <a:lvl1pPr marL="0" indent="0">
              <a:buNone/>
              <a:defRPr sz="1600"/>
            </a:lvl1pPr>
          </a:lstStyle>
          <a:p>
            <a:pPr lvl="0"/>
            <a:r>
              <a:rPr lang="en-GB" noProof="0"/>
              <a:t>Presenter name &amp; affiliation</a:t>
            </a:r>
          </a:p>
        </p:txBody>
      </p:sp>
      <p:sp>
        <p:nvSpPr>
          <p:cNvPr id="16" name="TextBox 15">
            <a:extLst>
              <a:ext uri="{FF2B5EF4-FFF2-40B4-BE49-F238E27FC236}">
                <a16:creationId xmlns:a16="http://schemas.microsoft.com/office/drawing/2014/main" id="{92A26220-484C-E021-DC95-3F0DB777000E}"/>
              </a:ext>
            </a:extLst>
          </p:cNvPr>
          <p:cNvSpPr txBox="1"/>
          <p:nvPr userDrawn="1"/>
        </p:nvSpPr>
        <p:spPr>
          <a:xfrm>
            <a:off x="4116388"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8" name="TextBox 17">
            <a:extLst>
              <a:ext uri="{FF2B5EF4-FFF2-40B4-BE49-F238E27FC236}">
                <a16:creationId xmlns:a16="http://schemas.microsoft.com/office/drawing/2014/main" id="{58538053-F5FF-0EEB-86C2-6343D0DDDCD0}"/>
              </a:ext>
            </a:extLst>
          </p:cNvPr>
          <p:cNvSpPr txBox="1"/>
          <p:nvPr userDrawn="1"/>
        </p:nvSpPr>
        <p:spPr>
          <a:xfrm>
            <a:off x="7789864"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pic>
        <p:nvPicPr>
          <p:cNvPr id="3" name="Picture 2">
            <a:extLst>
              <a:ext uri="{FF2B5EF4-FFF2-40B4-BE49-F238E27FC236}">
                <a16:creationId xmlns:a16="http://schemas.microsoft.com/office/drawing/2014/main" id="{433650E2-923F-C3D8-A779-3D63B9AD3BB0}"/>
              </a:ext>
            </a:extLst>
          </p:cNvPr>
          <p:cNvPicPr>
            <a:picLocks noChangeAspect="1"/>
          </p:cNvPicPr>
          <p:nvPr userDrawn="1"/>
        </p:nvPicPr>
        <p:blipFill>
          <a:blip r:embed="rId2"/>
          <a:srcRect/>
          <a:stretch/>
        </p:blipFill>
        <p:spPr>
          <a:xfrm>
            <a:off x="247672" y="4060719"/>
            <a:ext cx="3553019" cy="2287762"/>
          </a:xfrm>
          <a:prstGeom prst="rect">
            <a:avLst/>
          </a:prstGeom>
        </p:spPr>
      </p:pic>
      <p:pic>
        <p:nvPicPr>
          <p:cNvPr id="20" name="Picture 19">
            <a:extLst>
              <a:ext uri="{FF2B5EF4-FFF2-40B4-BE49-F238E27FC236}">
                <a16:creationId xmlns:a16="http://schemas.microsoft.com/office/drawing/2014/main" id="{DB1003BC-2DBC-50F0-53BB-5291084D702E}"/>
              </a:ext>
            </a:extLst>
          </p:cNvPr>
          <p:cNvPicPr>
            <a:picLocks noChangeAspect="1"/>
          </p:cNvPicPr>
          <p:nvPr userDrawn="1"/>
        </p:nvPicPr>
        <p:blipFill>
          <a:blip r:embed="rId3"/>
          <a:stretch>
            <a:fillRect/>
          </a:stretch>
        </p:blipFill>
        <p:spPr>
          <a:xfrm rot="10800000">
            <a:off x="0" y="0"/>
            <a:ext cx="3600000" cy="3600000"/>
          </a:xfrm>
          <a:prstGeom prst="rect">
            <a:avLst/>
          </a:prstGeom>
        </p:spPr>
      </p:pic>
    </p:spTree>
    <p:extLst>
      <p:ext uri="{BB962C8B-B14F-4D97-AF65-F5344CB8AC3E}">
        <p14:creationId xmlns:p14="http://schemas.microsoft.com/office/powerpoint/2010/main" val="3091970221"/>
      </p:ext>
    </p:extLst>
  </p:cSld>
  <p:clrMapOvr>
    <a:masterClrMapping/>
  </p:clrMapOvr>
  <p:extLst>
    <p:ext uri="{DCECCB84-F9BA-43D5-87BE-67443E8EF086}">
      <p15:sldGuideLst xmlns:p15="http://schemas.microsoft.com/office/powerpoint/2012/main">
        <p15:guide id="1" pos="3840">
          <p15:clr>
            <a:srgbClr val="FBAE40"/>
          </p15:clr>
        </p15:guide>
        <p15:guide id="2" pos="24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with Caption 2">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2D4093A-7AF9-304D-AE6D-F745B4F0164D}"/>
              </a:ext>
            </a:extLst>
          </p:cNvPr>
          <p:cNvSpPr>
            <a:spLocks noGrp="1"/>
          </p:cNvSpPr>
          <p:nvPr>
            <p:ph type="body" sz="quarter" idx="13" hasCustomPrompt="1"/>
          </p:nvPr>
        </p:nvSpPr>
        <p:spPr>
          <a:xfrm>
            <a:off x="442915" y="3256767"/>
            <a:ext cx="5437188" cy="2944008"/>
          </a:xfrm>
          <a:prstGeom prst="rect">
            <a:avLst/>
          </a:prstGeom>
        </p:spPr>
        <p:txBody>
          <a:bodyPr lIns="0" tIns="0" rIns="0" bIns="0" anchor="t"/>
          <a:lstStyle>
            <a:lvl1pPr marL="0" indent="0">
              <a:buNone/>
              <a:defRPr sz="2000"/>
            </a:lvl1pPr>
          </a:lstStyle>
          <a:p>
            <a:pPr lvl="0"/>
            <a:r>
              <a:rPr lang="en-GB" noProof="0"/>
              <a:t>Nulla quis lorem ut libero malesuada feugiat. Curabitur non nulla sit amet nisl tempus convallis quis ac lectus.</a:t>
            </a:r>
          </a:p>
        </p:txBody>
      </p:sp>
      <p:sp>
        <p:nvSpPr>
          <p:cNvPr id="11" name="Title 10">
            <a:extLst>
              <a:ext uri="{FF2B5EF4-FFF2-40B4-BE49-F238E27FC236}">
                <a16:creationId xmlns:a16="http://schemas.microsoft.com/office/drawing/2014/main" id="{22C07795-8A1B-4F48-ADAF-7475467E7A60}"/>
              </a:ext>
            </a:extLst>
          </p:cNvPr>
          <p:cNvSpPr>
            <a:spLocks noGrp="1"/>
          </p:cNvSpPr>
          <p:nvPr>
            <p:ph type="title"/>
          </p:nvPr>
        </p:nvSpPr>
        <p:spPr>
          <a:xfrm>
            <a:off x="442913" y="1665294"/>
            <a:ext cx="5437187" cy="1428641"/>
          </a:xfrm>
          <a:prstGeom prst="rect">
            <a:avLst/>
          </a:prstGeom>
        </p:spPr>
        <p:txBody>
          <a:bodyPr lIns="0" tIns="0" rIns="0" bIns="0" anchor="b"/>
          <a:lstStyle/>
          <a:p>
            <a:r>
              <a:rPr lang="en-US" noProof="0"/>
              <a:t>Click to edit Master title style</a:t>
            </a:r>
            <a:endParaRPr lang="en-GB" noProof="0"/>
          </a:p>
        </p:txBody>
      </p:sp>
      <p:sp>
        <p:nvSpPr>
          <p:cNvPr id="9" name="TextBox 8">
            <a:extLst>
              <a:ext uri="{FF2B5EF4-FFF2-40B4-BE49-F238E27FC236}">
                <a16:creationId xmlns:a16="http://schemas.microsoft.com/office/drawing/2014/main" id="{655BEA16-9E9F-0D4A-9C31-85DAC460949F}"/>
              </a:ext>
            </a:extLst>
          </p:cNvPr>
          <p:cNvSpPr txBox="1"/>
          <p:nvPr userDrawn="1"/>
        </p:nvSpPr>
        <p:spPr>
          <a:xfrm>
            <a:off x="442913"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5" name="TextBox 14">
            <a:extLst>
              <a:ext uri="{FF2B5EF4-FFF2-40B4-BE49-F238E27FC236}">
                <a16:creationId xmlns:a16="http://schemas.microsoft.com/office/drawing/2014/main" id="{2A3A0912-00E9-3E4E-9381-0A5C958C62D2}"/>
              </a:ext>
            </a:extLst>
          </p:cNvPr>
          <p:cNvSpPr txBox="1"/>
          <p:nvPr userDrawn="1"/>
        </p:nvSpPr>
        <p:spPr>
          <a:xfrm>
            <a:off x="4116389"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sp>
        <p:nvSpPr>
          <p:cNvPr id="16" name="TextBox 15">
            <a:extLst>
              <a:ext uri="{FF2B5EF4-FFF2-40B4-BE49-F238E27FC236}">
                <a16:creationId xmlns:a16="http://schemas.microsoft.com/office/drawing/2014/main" id="{6DD43CCD-AAFC-B847-BF0F-B7E2A805F6E1}"/>
              </a:ext>
            </a:extLst>
          </p:cNvPr>
          <p:cNvSpPr txBox="1"/>
          <p:nvPr userDrawn="1"/>
        </p:nvSpPr>
        <p:spPr>
          <a:xfrm>
            <a:off x="6312024" y="6416676"/>
            <a:ext cx="1763711" cy="215900"/>
          </a:xfrm>
          <a:prstGeom prst="rect">
            <a:avLst/>
          </a:prstGeom>
          <a:noFill/>
        </p:spPr>
        <p:txBody>
          <a:bodyPr wrap="square" lIns="0" tIns="0" rIns="0" bIns="0" rtlCol="0" anchor="ctr">
            <a:noAutofit/>
          </a:bodyPr>
          <a:lstStyle/>
          <a:p>
            <a:endParaRPr lang="en-GB" sz="1000" kern="1200" noProof="0">
              <a:solidFill>
                <a:schemeClr val="tx1"/>
              </a:solidFill>
              <a:effectLst/>
              <a:latin typeface="+mn-lt"/>
              <a:ea typeface="+mn-ea"/>
              <a:cs typeface="+mn-cs"/>
            </a:endParaRPr>
          </a:p>
        </p:txBody>
      </p:sp>
      <p:pic>
        <p:nvPicPr>
          <p:cNvPr id="2" name="Picture 1">
            <a:extLst>
              <a:ext uri="{FF2B5EF4-FFF2-40B4-BE49-F238E27FC236}">
                <a16:creationId xmlns:a16="http://schemas.microsoft.com/office/drawing/2014/main" id="{05FD00EE-BA8D-4911-16EE-CA53007DC878}"/>
              </a:ext>
            </a:extLst>
          </p:cNvPr>
          <p:cNvPicPr>
            <a:picLocks noChangeAspect="1"/>
          </p:cNvPicPr>
          <p:nvPr userDrawn="1"/>
        </p:nvPicPr>
        <p:blipFill>
          <a:blip r:embed="rId2"/>
          <a:srcRect/>
          <a:stretch/>
        </p:blipFill>
        <p:spPr>
          <a:xfrm rot="10800000">
            <a:off x="7620000" y="0"/>
            <a:ext cx="4572000" cy="6858000"/>
          </a:xfrm>
          <a:prstGeom prst="rect">
            <a:avLst/>
          </a:prstGeom>
        </p:spPr>
      </p:pic>
      <p:sp>
        <p:nvSpPr>
          <p:cNvPr id="10" name="Picture Placeholder 9">
            <a:extLst>
              <a:ext uri="{FF2B5EF4-FFF2-40B4-BE49-F238E27FC236}">
                <a16:creationId xmlns:a16="http://schemas.microsoft.com/office/drawing/2014/main" id="{A12FA691-34E1-B147-9F45-2CFB053A59B9}"/>
              </a:ext>
            </a:extLst>
          </p:cNvPr>
          <p:cNvSpPr>
            <a:spLocks noGrp="1"/>
          </p:cNvSpPr>
          <p:nvPr>
            <p:ph type="pic" sz="quarter" idx="14"/>
          </p:nvPr>
        </p:nvSpPr>
        <p:spPr>
          <a:xfrm>
            <a:off x="6310800" y="1137600"/>
            <a:ext cx="4734000" cy="4579200"/>
          </a:xfrm>
          <a:prstGeom prst="rect">
            <a:avLst/>
          </a:prstGeom>
          <a:solidFill>
            <a:schemeClr val="accent2"/>
          </a:solidFill>
        </p:spPr>
        <p:txBody>
          <a:bodyPr lIns="0" tIns="0" rIns="0" bIns="0" anchor="ctr"/>
          <a:lstStyle>
            <a:lvl1pPr marL="0" indent="0" algn="ctr">
              <a:buNone/>
              <a:defRPr/>
            </a:lvl1pPr>
          </a:lstStyle>
          <a:p>
            <a:r>
              <a:rPr lang="en-US" noProof="0"/>
              <a:t>Click icon to add picture</a:t>
            </a:r>
            <a:endParaRPr lang="en-GB" noProof="0"/>
          </a:p>
        </p:txBody>
      </p:sp>
    </p:spTree>
    <p:extLst>
      <p:ext uri="{BB962C8B-B14F-4D97-AF65-F5344CB8AC3E}">
        <p14:creationId xmlns:p14="http://schemas.microsoft.com/office/powerpoint/2010/main" val="4047838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and Content - Pattern 2">
    <p:spTree>
      <p:nvGrpSpPr>
        <p:cNvPr id="1" name=""/>
        <p:cNvGrpSpPr/>
        <p:nvPr/>
      </p:nvGrpSpPr>
      <p:grpSpPr>
        <a:xfrm>
          <a:off x="0" y="0"/>
          <a:ext cx="0" cy="0"/>
          <a:chOff x="0" y="0"/>
          <a:chExt cx="0" cy="0"/>
        </a:xfrm>
      </p:grpSpPr>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6311903" y="2097091"/>
            <a:ext cx="5437188" cy="4103687"/>
          </a:xfrm>
          <a:prstGeom prst="rect">
            <a:avLst/>
          </a:prstGeom>
        </p:spPr>
        <p:txBody>
          <a:bodyPr lIns="0" tIns="0" rIns="0" bIns="0">
            <a:normAutofit/>
          </a:bodyPr>
          <a:lstStyle>
            <a:lvl1pPr marL="0" indent="0">
              <a:buNone/>
              <a:defRPr sz="2000"/>
            </a:lvl1pPr>
          </a:lstStyle>
          <a:p>
            <a:pPr lvl="0"/>
            <a:r>
              <a:rPr lang="en-US" noProof="0"/>
              <a:t>Click to edit Master text styles</a:t>
            </a:r>
          </a:p>
        </p:txBody>
      </p:sp>
      <p:sp>
        <p:nvSpPr>
          <p:cNvPr id="13" name="Title 1">
            <a:extLst>
              <a:ext uri="{FF2B5EF4-FFF2-40B4-BE49-F238E27FC236}">
                <a16:creationId xmlns:a16="http://schemas.microsoft.com/office/drawing/2014/main" id="{3A9FAEF4-2CDC-9742-AEF3-A25C5A448891}"/>
              </a:ext>
            </a:extLst>
          </p:cNvPr>
          <p:cNvSpPr>
            <a:spLocks noGrp="1"/>
          </p:cNvSpPr>
          <p:nvPr>
            <p:ph type="title"/>
          </p:nvPr>
        </p:nvSpPr>
        <p:spPr>
          <a:xfrm>
            <a:off x="4116391" y="441325"/>
            <a:ext cx="7632700" cy="1223964"/>
          </a:xfrm>
          <a:prstGeom prst="rect">
            <a:avLst/>
          </a:prstGeom>
        </p:spPr>
        <p:txBody>
          <a:bodyPr lIns="0" tIns="0" rIns="0" bIns="0" anchor="t"/>
          <a:lstStyle/>
          <a:p>
            <a:r>
              <a:rPr lang="en-US" noProof="0"/>
              <a:t>Click to edit Master title style</a:t>
            </a:r>
            <a:endParaRPr lang="en-GB" noProof="0"/>
          </a:p>
        </p:txBody>
      </p:sp>
      <p:sp>
        <p:nvSpPr>
          <p:cNvPr id="11" name="TextBox 10">
            <a:extLst>
              <a:ext uri="{FF2B5EF4-FFF2-40B4-BE49-F238E27FC236}">
                <a16:creationId xmlns:a16="http://schemas.microsoft.com/office/drawing/2014/main" id="{AF9BC3C2-303A-12CB-9291-D0D960E99FC9}"/>
              </a:ext>
            </a:extLst>
          </p:cNvPr>
          <p:cNvSpPr txBox="1"/>
          <p:nvPr userDrawn="1"/>
        </p:nvSpPr>
        <p:spPr>
          <a:xfrm>
            <a:off x="4116388"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2" name="TextBox 11">
            <a:extLst>
              <a:ext uri="{FF2B5EF4-FFF2-40B4-BE49-F238E27FC236}">
                <a16:creationId xmlns:a16="http://schemas.microsoft.com/office/drawing/2014/main" id="{E7A9DA97-3B37-BB0F-1BE6-74FB3CC95EA0}"/>
              </a:ext>
            </a:extLst>
          </p:cNvPr>
          <p:cNvSpPr txBox="1"/>
          <p:nvPr userDrawn="1"/>
        </p:nvSpPr>
        <p:spPr>
          <a:xfrm>
            <a:off x="7789864"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pic>
        <p:nvPicPr>
          <p:cNvPr id="2" name="Picture 1">
            <a:extLst>
              <a:ext uri="{FF2B5EF4-FFF2-40B4-BE49-F238E27FC236}">
                <a16:creationId xmlns:a16="http://schemas.microsoft.com/office/drawing/2014/main" id="{B587F51E-9D60-F793-C968-27BFB6828641}"/>
              </a:ext>
            </a:extLst>
          </p:cNvPr>
          <p:cNvPicPr>
            <a:picLocks noChangeAspect="1"/>
          </p:cNvPicPr>
          <p:nvPr userDrawn="1"/>
        </p:nvPicPr>
        <p:blipFill>
          <a:blip r:embed="rId2"/>
          <a:stretch>
            <a:fillRect/>
          </a:stretch>
        </p:blipFill>
        <p:spPr>
          <a:xfrm rot="10800000">
            <a:off x="0" y="2097090"/>
            <a:ext cx="3570682" cy="4760909"/>
          </a:xfrm>
          <a:prstGeom prst="rect">
            <a:avLst/>
          </a:prstGeom>
        </p:spPr>
      </p:pic>
      <p:sp>
        <p:nvSpPr>
          <p:cNvPr id="7" name="Picture Placeholder 2">
            <a:extLst>
              <a:ext uri="{FF2B5EF4-FFF2-40B4-BE49-F238E27FC236}">
                <a16:creationId xmlns:a16="http://schemas.microsoft.com/office/drawing/2014/main" id="{14DCF326-D6B4-5E4A-8E2C-D9FE40FD28A1}"/>
              </a:ext>
            </a:extLst>
          </p:cNvPr>
          <p:cNvSpPr>
            <a:spLocks noGrp="1"/>
          </p:cNvSpPr>
          <p:nvPr>
            <p:ph type="pic" sz="quarter" idx="15"/>
          </p:nvPr>
        </p:nvSpPr>
        <p:spPr>
          <a:xfrm>
            <a:off x="1188719" y="2098800"/>
            <a:ext cx="4690800" cy="3571200"/>
          </a:xfrm>
          <a:prstGeom prst="rect">
            <a:avLst/>
          </a:prstGeom>
          <a:solidFill>
            <a:schemeClr val="accent2"/>
          </a:solidFill>
        </p:spPr>
        <p:txBody>
          <a:bodyPr lIns="0" tIns="0" rIns="0" bIns="0" anchor="ctr"/>
          <a:lstStyle>
            <a:lvl1pPr marL="0" indent="0" algn="ctr">
              <a:buNone/>
              <a:defRPr/>
            </a:lvl1pPr>
          </a:lstStyle>
          <a:p>
            <a:r>
              <a:rPr lang="en-US" noProof="0"/>
              <a:t>Click icon to add picture</a:t>
            </a:r>
            <a:endParaRPr lang="en-GB" noProof="0"/>
          </a:p>
        </p:txBody>
      </p:sp>
    </p:spTree>
    <p:extLst>
      <p:ext uri="{BB962C8B-B14F-4D97-AF65-F5344CB8AC3E}">
        <p14:creationId xmlns:p14="http://schemas.microsoft.com/office/powerpoint/2010/main" val="800707941"/>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and Content">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C6D1B286-EE94-DE44-8BBB-C1AC46863680}"/>
              </a:ext>
            </a:extLst>
          </p:cNvPr>
          <p:cNvSpPr>
            <a:spLocks noGrp="1"/>
          </p:cNvSpPr>
          <p:nvPr>
            <p:ph sz="quarter" idx="13"/>
          </p:nvPr>
        </p:nvSpPr>
        <p:spPr>
          <a:xfrm>
            <a:off x="442913" y="2097089"/>
            <a:ext cx="5437187" cy="4103686"/>
          </a:xfrm>
          <a:prstGeom prst="rect">
            <a:avLst/>
          </a:prstGeom>
        </p:spPr>
        <p:txBody>
          <a:bodyPr lIns="0" tIns="0" rIns="0" bIns="0">
            <a:normAutofit/>
          </a:bodyPr>
          <a:lstStyle>
            <a:lvl1pPr marL="0" indent="0">
              <a:buNone/>
              <a:defRPr sz="2000"/>
            </a:lvl1pPr>
          </a:lstStyle>
          <a:p>
            <a:pPr lvl="0"/>
            <a:r>
              <a:rPr lang="en-US" noProof="0"/>
              <a:t>Click to edit Master text styles</a:t>
            </a:r>
          </a:p>
        </p:txBody>
      </p:sp>
      <p:sp>
        <p:nvSpPr>
          <p:cNvPr id="20" name="Title 1">
            <a:extLst>
              <a:ext uri="{FF2B5EF4-FFF2-40B4-BE49-F238E27FC236}">
                <a16:creationId xmlns:a16="http://schemas.microsoft.com/office/drawing/2014/main" id="{93976421-9C43-4A44-829D-511FFE0243F2}"/>
              </a:ext>
            </a:extLst>
          </p:cNvPr>
          <p:cNvSpPr>
            <a:spLocks noGrp="1"/>
          </p:cNvSpPr>
          <p:nvPr>
            <p:ph type="title"/>
          </p:nvPr>
        </p:nvSpPr>
        <p:spPr>
          <a:xfrm>
            <a:off x="4116391" y="441325"/>
            <a:ext cx="7632700" cy="1223964"/>
          </a:xfrm>
          <a:prstGeom prst="rect">
            <a:avLst/>
          </a:prstGeom>
        </p:spPr>
        <p:txBody>
          <a:bodyPr lIns="0" tIns="0" rIns="0" bIns="0" anchor="t"/>
          <a:lstStyle/>
          <a:p>
            <a:r>
              <a:rPr lang="en-US" noProof="0"/>
              <a:t>Click to edit Master title style</a:t>
            </a:r>
            <a:endParaRPr lang="en-GB" noProof="0"/>
          </a:p>
        </p:txBody>
      </p:sp>
      <p:sp>
        <p:nvSpPr>
          <p:cNvPr id="3" name="Picture Placeholder 2">
            <a:extLst>
              <a:ext uri="{FF2B5EF4-FFF2-40B4-BE49-F238E27FC236}">
                <a16:creationId xmlns:a16="http://schemas.microsoft.com/office/drawing/2014/main" id="{7BCB34A3-C584-1046-8C17-AB1BCE2694C8}"/>
              </a:ext>
            </a:extLst>
          </p:cNvPr>
          <p:cNvSpPr>
            <a:spLocks noGrp="1"/>
          </p:cNvSpPr>
          <p:nvPr>
            <p:ph type="pic" sz="quarter" idx="14"/>
          </p:nvPr>
        </p:nvSpPr>
        <p:spPr>
          <a:xfrm>
            <a:off x="6311903" y="2097091"/>
            <a:ext cx="5437188" cy="4103687"/>
          </a:xfrm>
          <a:prstGeom prst="rect">
            <a:avLst/>
          </a:prstGeom>
          <a:solidFill>
            <a:schemeClr val="accent2"/>
          </a:solidFill>
        </p:spPr>
        <p:txBody>
          <a:bodyPr lIns="0" tIns="0" rIns="0" bIns="0" anchor="ctr"/>
          <a:lstStyle>
            <a:lvl1pPr marL="0" indent="0" algn="ctr">
              <a:buNone/>
              <a:defRPr/>
            </a:lvl1pPr>
          </a:lstStyle>
          <a:p>
            <a:r>
              <a:rPr lang="en-US" noProof="0"/>
              <a:t>Click icon to add picture</a:t>
            </a:r>
            <a:endParaRPr lang="en-GB" noProof="0"/>
          </a:p>
        </p:txBody>
      </p:sp>
      <p:sp>
        <p:nvSpPr>
          <p:cNvPr id="7" name="TextBox 6">
            <a:extLst>
              <a:ext uri="{FF2B5EF4-FFF2-40B4-BE49-F238E27FC236}">
                <a16:creationId xmlns:a16="http://schemas.microsoft.com/office/drawing/2014/main" id="{A60FD6BC-85DA-4F47-A647-F2C427823D98}"/>
              </a:ext>
            </a:extLst>
          </p:cNvPr>
          <p:cNvSpPr txBox="1"/>
          <p:nvPr userDrawn="1"/>
        </p:nvSpPr>
        <p:spPr>
          <a:xfrm>
            <a:off x="442913"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0" name="TextBox 9">
            <a:extLst>
              <a:ext uri="{FF2B5EF4-FFF2-40B4-BE49-F238E27FC236}">
                <a16:creationId xmlns:a16="http://schemas.microsoft.com/office/drawing/2014/main" id="{74D34DC7-EE56-704B-BED2-428093484F64}"/>
              </a:ext>
            </a:extLst>
          </p:cNvPr>
          <p:cNvSpPr txBox="1"/>
          <p:nvPr userDrawn="1"/>
        </p:nvSpPr>
        <p:spPr>
          <a:xfrm>
            <a:off x="4116389"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sp>
        <p:nvSpPr>
          <p:cNvPr id="11" name="TextBox 10">
            <a:extLst>
              <a:ext uri="{FF2B5EF4-FFF2-40B4-BE49-F238E27FC236}">
                <a16:creationId xmlns:a16="http://schemas.microsoft.com/office/drawing/2014/main" id="{C51A06C6-814D-4A47-8F9A-552C373FA66E}"/>
              </a:ext>
            </a:extLst>
          </p:cNvPr>
          <p:cNvSpPr txBox="1"/>
          <p:nvPr userDrawn="1"/>
        </p:nvSpPr>
        <p:spPr>
          <a:xfrm>
            <a:off x="6312024" y="6416676"/>
            <a:ext cx="1763711" cy="215900"/>
          </a:xfrm>
          <a:prstGeom prst="rect">
            <a:avLst/>
          </a:prstGeom>
          <a:noFill/>
        </p:spPr>
        <p:txBody>
          <a:bodyPr wrap="square" lIns="0" tIns="0" rIns="0" bIns="0" rtlCol="0" anchor="ctr">
            <a:noAutofit/>
          </a:bodyPr>
          <a:lstStyle/>
          <a:p>
            <a:endParaRPr lang="en-GB" sz="1000" kern="1200" noProof="0">
              <a:solidFill>
                <a:schemeClr val="tx1"/>
              </a:solidFill>
              <a:effectLst/>
              <a:latin typeface="+mn-lt"/>
              <a:ea typeface="+mn-ea"/>
              <a:cs typeface="+mn-cs"/>
            </a:endParaRPr>
          </a:p>
        </p:txBody>
      </p:sp>
    </p:spTree>
    <p:extLst>
      <p:ext uri="{BB962C8B-B14F-4D97-AF65-F5344CB8AC3E}">
        <p14:creationId xmlns:p14="http://schemas.microsoft.com/office/powerpoint/2010/main" val="4252273388"/>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4471358"/>
      </p:ext>
    </p:extLst>
  </p:cSld>
  <p:clrMapOvr>
    <a:masterClrMapping/>
  </p:clrMapOvr>
  <p:extLst>
    <p:ext uri="{DCECCB84-F9BA-43D5-87BE-67443E8EF086}">
      <p15:sldGuideLst xmlns:p15="http://schemas.microsoft.com/office/powerpoint/2012/main">
        <p15:guide id="1" orient="horz" pos="1888">
          <p15:clr>
            <a:srgbClr val="FBAE40"/>
          </p15:clr>
        </p15:guide>
        <p15:guide id="2" orient="horz" pos="172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D2DB-1EF0-2365-B0C7-CE6B9D5EA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354B24-6719-F89F-F940-447FD24EEE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A97757-D29F-D76B-B71D-CE2E5615F4C6}"/>
              </a:ext>
            </a:extLst>
          </p:cNvPr>
          <p:cNvSpPr>
            <a:spLocks noGrp="1"/>
          </p:cNvSpPr>
          <p:nvPr>
            <p:ph type="dt" sz="half" idx="10"/>
          </p:nvPr>
        </p:nvSpPr>
        <p:spPr/>
        <p:txBody>
          <a:bodyPr/>
          <a:lstStyle/>
          <a:p>
            <a:fld id="{C37E5CE1-9E6E-4C2A-94DE-D27C6CB0CC02}" type="datetimeFigureOut">
              <a:rPr lang="en-US" smtClean="0"/>
              <a:t>7/18/2024</a:t>
            </a:fld>
            <a:endParaRPr lang="en-US"/>
          </a:p>
        </p:txBody>
      </p:sp>
      <p:sp>
        <p:nvSpPr>
          <p:cNvPr id="5" name="Footer Placeholder 4">
            <a:extLst>
              <a:ext uri="{FF2B5EF4-FFF2-40B4-BE49-F238E27FC236}">
                <a16:creationId xmlns:a16="http://schemas.microsoft.com/office/drawing/2014/main" id="{25F2AA38-6AEC-3486-FB60-7DB9956E1B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CBCF4-6328-3780-37ED-BC0A42857039}"/>
              </a:ext>
            </a:extLst>
          </p:cNvPr>
          <p:cNvSpPr>
            <a:spLocks noGrp="1"/>
          </p:cNvSpPr>
          <p:nvPr>
            <p:ph type="sldNum" sz="quarter" idx="12"/>
          </p:nvPr>
        </p:nvSpPr>
        <p:spPr/>
        <p:txBody>
          <a:bodyPr/>
          <a:lstStyle/>
          <a:p>
            <a:fld id="{51DD31CA-D334-47B3-A343-7C71DCCA5807}" type="slidenum">
              <a:rPr lang="en-US" smtClean="0"/>
              <a:t>‹#›</a:t>
            </a:fld>
            <a:endParaRPr lang="en-US"/>
          </a:p>
        </p:txBody>
      </p:sp>
    </p:spTree>
    <p:extLst>
      <p:ext uri="{BB962C8B-B14F-4D97-AF65-F5344CB8AC3E}">
        <p14:creationId xmlns:p14="http://schemas.microsoft.com/office/powerpoint/2010/main" val="147074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1EAEC98C-6D09-7F42-88C1-4A9DE544669A}"/>
              </a:ext>
            </a:extLst>
          </p:cNvPr>
          <p:cNvSpPr>
            <a:spLocks noGrp="1"/>
          </p:cNvSpPr>
          <p:nvPr>
            <p:ph type="title"/>
          </p:nvPr>
        </p:nvSpPr>
        <p:spPr>
          <a:xfrm>
            <a:off x="4116391" y="441325"/>
            <a:ext cx="7632700" cy="5759450"/>
          </a:xfrm>
          <a:prstGeom prst="rect">
            <a:avLst/>
          </a:prstGeom>
        </p:spPr>
        <p:txBody>
          <a:bodyPr lIns="0" tIns="0" rIns="0" bIns="0" anchor="ctr">
            <a:normAutofit/>
          </a:bodyPr>
          <a:lstStyle>
            <a:lvl1pPr>
              <a:defRPr sz="6000"/>
            </a:lvl1pPr>
          </a:lstStyle>
          <a:p>
            <a:r>
              <a:rPr lang="en-US" noProof="0"/>
              <a:t>Click to edit Master title style</a:t>
            </a:r>
            <a:endParaRPr lang="en-GB" noProof="0"/>
          </a:p>
        </p:txBody>
      </p:sp>
      <p:sp>
        <p:nvSpPr>
          <p:cNvPr id="12" name="TextBox 11">
            <a:extLst>
              <a:ext uri="{FF2B5EF4-FFF2-40B4-BE49-F238E27FC236}">
                <a16:creationId xmlns:a16="http://schemas.microsoft.com/office/drawing/2014/main" id="{8B69231F-CE46-B143-A02F-F3089167ACB3}"/>
              </a:ext>
            </a:extLst>
          </p:cNvPr>
          <p:cNvSpPr txBox="1"/>
          <p:nvPr userDrawn="1"/>
        </p:nvSpPr>
        <p:spPr>
          <a:xfrm>
            <a:off x="6312024" y="6416676"/>
            <a:ext cx="1763711" cy="215900"/>
          </a:xfrm>
          <a:prstGeom prst="rect">
            <a:avLst/>
          </a:prstGeom>
          <a:noFill/>
        </p:spPr>
        <p:txBody>
          <a:bodyPr wrap="square" lIns="0" tIns="0" rIns="0" bIns="0" rtlCol="0" anchor="ctr">
            <a:noAutofit/>
          </a:bodyPr>
          <a:lstStyle/>
          <a:p>
            <a:endParaRPr lang="en-GB" sz="1000" kern="1200" noProof="0">
              <a:solidFill>
                <a:schemeClr val="tx1"/>
              </a:solidFill>
              <a:effectLst/>
              <a:latin typeface="+mn-lt"/>
              <a:ea typeface="+mn-ea"/>
              <a:cs typeface="+mn-cs"/>
            </a:endParaRPr>
          </a:p>
        </p:txBody>
      </p:sp>
      <p:sp>
        <p:nvSpPr>
          <p:cNvPr id="4" name="TextBox 3">
            <a:extLst>
              <a:ext uri="{FF2B5EF4-FFF2-40B4-BE49-F238E27FC236}">
                <a16:creationId xmlns:a16="http://schemas.microsoft.com/office/drawing/2014/main" id="{F3BF5EE9-054B-49CF-C714-3B4EF9E4C64F}"/>
              </a:ext>
            </a:extLst>
          </p:cNvPr>
          <p:cNvSpPr txBox="1"/>
          <p:nvPr userDrawn="1"/>
        </p:nvSpPr>
        <p:spPr>
          <a:xfrm>
            <a:off x="4116388"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5" name="TextBox 4">
            <a:extLst>
              <a:ext uri="{FF2B5EF4-FFF2-40B4-BE49-F238E27FC236}">
                <a16:creationId xmlns:a16="http://schemas.microsoft.com/office/drawing/2014/main" id="{7370DA7D-2DD8-A57A-3FF5-CAA8CD78ED41}"/>
              </a:ext>
            </a:extLst>
          </p:cNvPr>
          <p:cNvSpPr txBox="1"/>
          <p:nvPr userDrawn="1"/>
        </p:nvSpPr>
        <p:spPr>
          <a:xfrm>
            <a:off x="7789864"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pic>
        <p:nvPicPr>
          <p:cNvPr id="3" name="Picture 2">
            <a:extLst>
              <a:ext uri="{FF2B5EF4-FFF2-40B4-BE49-F238E27FC236}">
                <a16:creationId xmlns:a16="http://schemas.microsoft.com/office/drawing/2014/main" id="{72C70770-A7D4-D1BA-618C-E7C4E5567B1E}"/>
              </a:ext>
            </a:extLst>
          </p:cNvPr>
          <p:cNvPicPr>
            <a:picLocks noChangeAspect="1"/>
          </p:cNvPicPr>
          <p:nvPr userDrawn="1"/>
        </p:nvPicPr>
        <p:blipFill>
          <a:blip r:embed="rId2"/>
          <a:stretch>
            <a:fillRect/>
          </a:stretch>
        </p:blipFill>
        <p:spPr>
          <a:xfrm>
            <a:off x="0" y="2058000"/>
            <a:ext cx="3600000" cy="4800000"/>
          </a:xfrm>
          <a:prstGeom prst="rect">
            <a:avLst/>
          </a:prstGeom>
        </p:spPr>
      </p:pic>
    </p:spTree>
    <p:extLst>
      <p:ext uri="{BB962C8B-B14F-4D97-AF65-F5344CB8AC3E}">
        <p14:creationId xmlns:p14="http://schemas.microsoft.com/office/powerpoint/2010/main" val="3177910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D21A2CA5-C9BE-8646-A49A-C5E2D560704B}"/>
              </a:ext>
            </a:extLst>
          </p:cNvPr>
          <p:cNvSpPr>
            <a:spLocks noGrp="1"/>
          </p:cNvSpPr>
          <p:nvPr>
            <p:ph sz="quarter" idx="13" hasCustomPrompt="1"/>
          </p:nvPr>
        </p:nvSpPr>
        <p:spPr>
          <a:xfrm>
            <a:off x="4116388" y="2097091"/>
            <a:ext cx="7632704" cy="4103687"/>
          </a:xfrm>
          <a:prstGeom prst="rect">
            <a:avLst/>
          </a:prstGeom>
        </p:spPr>
        <p:txBody>
          <a:bodyPr lIns="0" tIns="0" rIns="0" bIns="0"/>
          <a:lstStyle>
            <a:lvl1pPr marL="0" indent="0">
              <a:buFont typeface="Courier New" panose="02070309020205020404" pitchFamily="49" charset="0"/>
              <a:buNone/>
              <a:defRPr sz="2000"/>
            </a:lvl1pPr>
          </a:lstStyle>
          <a:p>
            <a:r>
              <a:rPr lang="en-GB" noProof="0" dirty="0" err="1"/>
              <a:t>Nulla</a:t>
            </a:r>
            <a:r>
              <a:rPr lang="en-GB" noProof="0" dirty="0"/>
              <a:t> </a:t>
            </a:r>
            <a:r>
              <a:rPr lang="en-GB" noProof="0" dirty="0" err="1"/>
              <a:t>quis</a:t>
            </a:r>
            <a:r>
              <a:rPr lang="en-GB" noProof="0" dirty="0"/>
              <a:t> lorem </a:t>
            </a:r>
            <a:r>
              <a:rPr lang="en-GB" noProof="0" dirty="0" err="1"/>
              <a:t>ut</a:t>
            </a:r>
            <a:r>
              <a:rPr lang="en-GB" noProof="0" dirty="0"/>
              <a:t> libero </a:t>
            </a:r>
            <a:r>
              <a:rPr lang="en-GB" noProof="0" dirty="0" err="1"/>
              <a:t>malesuada</a:t>
            </a:r>
            <a:r>
              <a:rPr lang="en-GB" noProof="0" dirty="0"/>
              <a:t> </a:t>
            </a:r>
            <a:r>
              <a:rPr lang="en-GB" noProof="0" dirty="0" err="1"/>
              <a:t>feugiat</a:t>
            </a:r>
            <a:r>
              <a:rPr lang="en-GB" noProof="0" dirty="0"/>
              <a:t>. </a:t>
            </a:r>
            <a:r>
              <a:rPr lang="en-GB" noProof="0" dirty="0" err="1"/>
              <a:t>Curabitur</a:t>
            </a:r>
            <a:r>
              <a:rPr lang="en-GB" noProof="0" dirty="0"/>
              <a:t> non </a:t>
            </a:r>
            <a:r>
              <a:rPr lang="en-GB" noProof="0" dirty="0" err="1"/>
              <a:t>nulla</a:t>
            </a:r>
            <a:r>
              <a:rPr lang="en-GB" noProof="0" dirty="0"/>
              <a:t> sit </a:t>
            </a:r>
            <a:r>
              <a:rPr lang="en-GB" noProof="0" dirty="0" err="1"/>
              <a:t>amet</a:t>
            </a:r>
            <a:r>
              <a:rPr lang="en-GB" noProof="0" dirty="0"/>
              <a:t> </a:t>
            </a:r>
            <a:r>
              <a:rPr lang="en-GB" noProof="0" dirty="0" err="1"/>
              <a:t>nisl</a:t>
            </a:r>
            <a:r>
              <a:rPr lang="en-GB" noProof="0" dirty="0"/>
              <a:t> tempus convallis </a:t>
            </a:r>
            <a:r>
              <a:rPr lang="en-GB" noProof="0" dirty="0" err="1"/>
              <a:t>quis</a:t>
            </a:r>
            <a:r>
              <a:rPr lang="en-GB" noProof="0" dirty="0"/>
              <a:t> ac </a:t>
            </a:r>
            <a:r>
              <a:rPr lang="en-GB" noProof="0" dirty="0" err="1"/>
              <a:t>lectus</a:t>
            </a:r>
            <a:r>
              <a:rPr lang="en-GB" noProof="0" dirty="0"/>
              <a:t>.</a:t>
            </a:r>
          </a:p>
          <a:p>
            <a:r>
              <a:rPr lang="en-GB" noProof="0" dirty="0"/>
              <a:t>Proin </a:t>
            </a:r>
            <a:r>
              <a:rPr lang="en-GB" noProof="0" dirty="0" err="1"/>
              <a:t>eget</a:t>
            </a:r>
            <a:r>
              <a:rPr lang="en-GB" noProof="0" dirty="0"/>
              <a:t> </a:t>
            </a:r>
            <a:r>
              <a:rPr lang="en-GB" noProof="0" dirty="0" err="1"/>
              <a:t>tortor</a:t>
            </a:r>
            <a:r>
              <a:rPr lang="en-GB" noProof="0" dirty="0"/>
              <a:t> </a:t>
            </a:r>
            <a:r>
              <a:rPr lang="en-GB" noProof="0" dirty="0" err="1"/>
              <a:t>risus</a:t>
            </a:r>
            <a:r>
              <a:rPr lang="en-GB" noProof="0" dirty="0"/>
              <a:t>. Lorem ipsum </a:t>
            </a:r>
            <a:r>
              <a:rPr lang="en-GB" noProof="0" dirty="0" err="1"/>
              <a:t>dolor</a:t>
            </a:r>
            <a:r>
              <a:rPr lang="en-GB" noProof="0" dirty="0"/>
              <a:t> sit </a:t>
            </a:r>
            <a:r>
              <a:rPr lang="en-GB" noProof="0" dirty="0" err="1"/>
              <a:t>amet</a:t>
            </a:r>
            <a:r>
              <a:rPr lang="en-GB" noProof="0" dirty="0"/>
              <a:t>, </a:t>
            </a:r>
            <a:r>
              <a:rPr lang="en-GB" noProof="0" dirty="0" err="1"/>
              <a:t>consectetur</a:t>
            </a:r>
            <a:r>
              <a:rPr lang="en-GB" noProof="0" dirty="0"/>
              <a:t> </a:t>
            </a:r>
            <a:r>
              <a:rPr lang="en-GB" noProof="0" dirty="0" err="1"/>
              <a:t>adipiscing</a:t>
            </a:r>
            <a:r>
              <a:rPr lang="en-GB" noProof="0" dirty="0"/>
              <a:t> </a:t>
            </a:r>
            <a:r>
              <a:rPr lang="en-GB" noProof="0" dirty="0" err="1"/>
              <a:t>elit</a:t>
            </a:r>
            <a:r>
              <a:rPr lang="en-GB" noProof="0" dirty="0"/>
              <a:t>.</a:t>
            </a:r>
          </a:p>
          <a:p>
            <a:pPr marL="457200" indent="-457200">
              <a:buFont typeface="Arial" panose="020B0604020202020204" pitchFamily="34" charset="0"/>
              <a:buChar char="•"/>
            </a:pPr>
            <a:r>
              <a:rPr lang="en-GB" noProof="0" dirty="0"/>
              <a:t>Donec </a:t>
            </a:r>
            <a:r>
              <a:rPr lang="en-GB" noProof="0" dirty="0" err="1"/>
              <a:t>rutrum</a:t>
            </a:r>
            <a:r>
              <a:rPr lang="en-GB" noProof="0" dirty="0"/>
              <a:t> </a:t>
            </a:r>
            <a:r>
              <a:rPr lang="en-GB" noProof="0" dirty="0" err="1"/>
              <a:t>congue</a:t>
            </a:r>
            <a:r>
              <a:rPr lang="en-GB" noProof="0" dirty="0"/>
              <a:t> </a:t>
            </a:r>
            <a:r>
              <a:rPr lang="en-GB" noProof="0" dirty="0" err="1"/>
              <a:t>leo</a:t>
            </a:r>
            <a:r>
              <a:rPr lang="en-GB" noProof="0" dirty="0"/>
              <a:t> </a:t>
            </a:r>
            <a:r>
              <a:rPr lang="en-GB" noProof="0" dirty="0" err="1"/>
              <a:t>eget</a:t>
            </a:r>
            <a:r>
              <a:rPr lang="en-GB" noProof="0" dirty="0"/>
              <a:t> </a:t>
            </a:r>
            <a:r>
              <a:rPr lang="en-GB" noProof="0" dirty="0" err="1"/>
              <a:t>malesuada</a:t>
            </a:r>
            <a:r>
              <a:rPr lang="en-GB" noProof="0" dirty="0"/>
              <a:t>.</a:t>
            </a:r>
          </a:p>
          <a:p>
            <a:pPr marL="457200" indent="-457200">
              <a:buFont typeface="Arial" panose="020B0604020202020204" pitchFamily="34" charset="0"/>
              <a:buChar char="•"/>
            </a:pPr>
            <a:r>
              <a:rPr lang="en-GB" noProof="0" dirty="0" err="1"/>
              <a:t>Curabitur</a:t>
            </a:r>
            <a:r>
              <a:rPr lang="en-GB" noProof="0" dirty="0"/>
              <a:t> </a:t>
            </a:r>
            <a:r>
              <a:rPr lang="en-GB" noProof="0" dirty="0" err="1"/>
              <a:t>aliquet</a:t>
            </a:r>
            <a:r>
              <a:rPr lang="en-GB" noProof="0" dirty="0"/>
              <a:t> </a:t>
            </a:r>
            <a:r>
              <a:rPr lang="en-GB" noProof="0" dirty="0" err="1"/>
              <a:t>quam</a:t>
            </a:r>
            <a:r>
              <a:rPr lang="en-GB" noProof="0" dirty="0"/>
              <a:t> id dui </a:t>
            </a:r>
            <a:r>
              <a:rPr lang="en-GB" noProof="0" dirty="0" err="1"/>
              <a:t>posuere</a:t>
            </a:r>
            <a:r>
              <a:rPr lang="en-GB" noProof="0" dirty="0"/>
              <a:t> </a:t>
            </a:r>
            <a:r>
              <a:rPr lang="en-GB" noProof="0" dirty="0" err="1"/>
              <a:t>blandit</a:t>
            </a:r>
            <a:r>
              <a:rPr lang="en-GB" noProof="0" dirty="0"/>
              <a:t>.</a:t>
            </a:r>
          </a:p>
          <a:p>
            <a:pPr marL="457200" indent="-457200">
              <a:buFont typeface="Arial" panose="020B0604020202020204" pitchFamily="34" charset="0"/>
              <a:buChar char="•"/>
            </a:pPr>
            <a:r>
              <a:rPr lang="en-GB" noProof="0" dirty="0"/>
              <a:t>Proin </a:t>
            </a:r>
            <a:r>
              <a:rPr lang="en-GB" noProof="0" dirty="0" err="1"/>
              <a:t>eget</a:t>
            </a:r>
            <a:r>
              <a:rPr lang="en-GB" noProof="0" dirty="0"/>
              <a:t> </a:t>
            </a:r>
            <a:r>
              <a:rPr lang="en-GB" noProof="0" dirty="0" err="1"/>
              <a:t>tortor</a:t>
            </a:r>
            <a:r>
              <a:rPr lang="en-GB" noProof="0" dirty="0"/>
              <a:t> </a:t>
            </a:r>
            <a:r>
              <a:rPr lang="en-GB" noProof="0" dirty="0" err="1"/>
              <a:t>risus</a:t>
            </a:r>
            <a:r>
              <a:rPr lang="en-GB" noProof="0" dirty="0"/>
              <a:t>.</a:t>
            </a:r>
          </a:p>
        </p:txBody>
      </p:sp>
      <p:sp>
        <p:nvSpPr>
          <p:cNvPr id="15" name="TextBox 14">
            <a:extLst>
              <a:ext uri="{FF2B5EF4-FFF2-40B4-BE49-F238E27FC236}">
                <a16:creationId xmlns:a16="http://schemas.microsoft.com/office/drawing/2014/main" id="{091C2EAF-4008-1240-8C52-9E641194B157}"/>
              </a:ext>
            </a:extLst>
          </p:cNvPr>
          <p:cNvSpPr txBox="1"/>
          <p:nvPr userDrawn="1"/>
        </p:nvSpPr>
        <p:spPr>
          <a:xfrm>
            <a:off x="4116388"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6" name="TextBox 15">
            <a:extLst>
              <a:ext uri="{FF2B5EF4-FFF2-40B4-BE49-F238E27FC236}">
                <a16:creationId xmlns:a16="http://schemas.microsoft.com/office/drawing/2014/main" id="{CEED8009-8440-8D46-8AD7-A2541109AEA4}"/>
              </a:ext>
            </a:extLst>
          </p:cNvPr>
          <p:cNvSpPr txBox="1"/>
          <p:nvPr userDrawn="1"/>
        </p:nvSpPr>
        <p:spPr>
          <a:xfrm>
            <a:off x="7789864"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sp>
        <p:nvSpPr>
          <p:cNvPr id="17" name="Title 1">
            <a:extLst>
              <a:ext uri="{FF2B5EF4-FFF2-40B4-BE49-F238E27FC236}">
                <a16:creationId xmlns:a16="http://schemas.microsoft.com/office/drawing/2014/main" id="{0B918DAA-45D8-EF4A-B0DE-9DB83618DF2E}"/>
              </a:ext>
            </a:extLst>
          </p:cNvPr>
          <p:cNvSpPr>
            <a:spLocks noGrp="1"/>
          </p:cNvSpPr>
          <p:nvPr>
            <p:ph type="title"/>
          </p:nvPr>
        </p:nvSpPr>
        <p:spPr>
          <a:xfrm>
            <a:off x="4116391" y="441325"/>
            <a:ext cx="7632700" cy="1223964"/>
          </a:xfrm>
          <a:prstGeom prst="rect">
            <a:avLst/>
          </a:prstGeom>
        </p:spPr>
        <p:txBody>
          <a:bodyPr lIns="0" tIns="0" rIns="0" bIns="0" anchor="t"/>
          <a:lstStyle/>
          <a:p>
            <a:r>
              <a:rPr lang="en-US" noProof="0"/>
              <a:t>Click to edit Master title style</a:t>
            </a:r>
            <a:endParaRPr lang="en-GB" noProof="0"/>
          </a:p>
        </p:txBody>
      </p:sp>
      <p:pic>
        <p:nvPicPr>
          <p:cNvPr id="2" name="Picture 1">
            <a:extLst>
              <a:ext uri="{FF2B5EF4-FFF2-40B4-BE49-F238E27FC236}">
                <a16:creationId xmlns:a16="http://schemas.microsoft.com/office/drawing/2014/main" id="{057827BD-B4A1-A8BF-967A-5149D648CD1F}"/>
              </a:ext>
            </a:extLst>
          </p:cNvPr>
          <p:cNvPicPr>
            <a:picLocks noChangeAspect="1"/>
          </p:cNvPicPr>
          <p:nvPr userDrawn="1"/>
        </p:nvPicPr>
        <p:blipFill>
          <a:blip r:embed="rId2"/>
          <a:srcRect/>
          <a:stretch/>
        </p:blipFill>
        <p:spPr>
          <a:xfrm>
            <a:off x="0" y="2058000"/>
            <a:ext cx="3600000" cy="4800000"/>
          </a:xfrm>
          <a:prstGeom prst="rect">
            <a:avLst/>
          </a:prstGeom>
        </p:spPr>
      </p:pic>
    </p:spTree>
    <p:extLst>
      <p:ext uri="{BB962C8B-B14F-4D97-AF65-F5344CB8AC3E}">
        <p14:creationId xmlns:p14="http://schemas.microsoft.com/office/powerpoint/2010/main" val="3610919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A84E54A-D965-FC50-802E-562CE671CB7A}"/>
              </a:ext>
            </a:extLst>
          </p:cNvPr>
          <p:cNvSpPr/>
          <p:nvPr userDrawn="1"/>
        </p:nvSpPr>
        <p:spPr>
          <a:xfrm>
            <a:off x="0" y="0"/>
            <a:ext cx="12192000" cy="16652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5" name="TextBox 14">
            <a:extLst>
              <a:ext uri="{FF2B5EF4-FFF2-40B4-BE49-F238E27FC236}">
                <a16:creationId xmlns:a16="http://schemas.microsoft.com/office/drawing/2014/main" id="{091C2EAF-4008-1240-8C52-9E641194B157}"/>
              </a:ext>
            </a:extLst>
          </p:cNvPr>
          <p:cNvSpPr txBox="1"/>
          <p:nvPr userDrawn="1"/>
        </p:nvSpPr>
        <p:spPr>
          <a:xfrm>
            <a:off x="442913"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7" name="Title 1">
            <a:extLst>
              <a:ext uri="{FF2B5EF4-FFF2-40B4-BE49-F238E27FC236}">
                <a16:creationId xmlns:a16="http://schemas.microsoft.com/office/drawing/2014/main" id="{0B918DAA-45D8-EF4A-B0DE-9DB83618DF2E}"/>
              </a:ext>
            </a:extLst>
          </p:cNvPr>
          <p:cNvSpPr>
            <a:spLocks noGrp="1"/>
          </p:cNvSpPr>
          <p:nvPr>
            <p:ph type="title"/>
          </p:nvPr>
        </p:nvSpPr>
        <p:spPr>
          <a:xfrm>
            <a:off x="442913" y="441325"/>
            <a:ext cx="8891914" cy="1223964"/>
          </a:xfrm>
          <a:prstGeom prst="rect">
            <a:avLst/>
          </a:prstGeom>
        </p:spPr>
        <p:txBody>
          <a:bodyPr lIns="0" tIns="0" rIns="0" bIns="0" anchor="t"/>
          <a:lstStyle/>
          <a:p>
            <a:r>
              <a:rPr lang="en-US" noProof="0"/>
              <a:t>Click to edit Master title style</a:t>
            </a:r>
            <a:endParaRPr lang="en-GB" noProof="0"/>
          </a:p>
        </p:txBody>
      </p:sp>
      <p:sp>
        <p:nvSpPr>
          <p:cNvPr id="7" name="TextBox 6">
            <a:extLst>
              <a:ext uri="{FF2B5EF4-FFF2-40B4-BE49-F238E27FC236}">
                <a16:creationId xmlns:a16="http://schemas.microsoft.com/office/drawing/2014/main" id="{909497C5-5C94-8C43-959D-C5FE7F60E92D}"/>
              </a:ext>
            </a:extLst>
          </p:cNvPr>
          <p:cNvSpPr txBox="1"/>
          <p:nvPr userDrawn="1"/>
        </p:nvSpPr>
        <p:spPr>
          <a:xfrm>
            <a:off x="4116389"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sp>
        <p:nvSpPr>
          <p:cNvPr id="9" name="TextBox 8">
            <a:extLst>
              <a:ext uri="{FF2B5EF4-FFF2-40B4-BE49-F238E27FC236}">
                <a16:creationId xmlns:a16="http://schemas.microsoft.com/office/drawing/2014/main" id="{05DE0E92-4155-274E-B8D3-6224F5791510}"/>
              </a:ext>
            </a:extLst>
          </p:cNvPr>
          <p:cNvSpPr txBox="1"/>
          <p:nvPr userDrawn="1"/>
        </p:nvSpPr>
        <p:spPr>
          <a:xfrm>
            <a:off x="6312024" y="6416676"/>
            <a:ext cx="1763711" cy="215900"/>
          </a:xfrm>
          <a:prstGeom prst="rect">
            <a:avLst/>
          </a:prstGeom>
          <a:noFill/>
        </p:spPr>
        <p:txBody>
          <a:bodyPr wrap="square" lIns="0" tIns="0" rIns="0" bIns="0" rtlCol="0" anchor="ctr">
            <a:noAutofit/>
          </a:bodyPr>
          <a:lstStyle/>
          <a:p>
            <a:endParaRPr lang="en-GB" sz="1000" kern="1200" noProof="0">
              <a:solidFill>
                <a:schemeClr val="tx1"/>
              </a:solidFill>
              <a:effectLst/>
              <a:latin typeface="+mn-lt"/>
              <a:ea typeface="+mn-ea"/>
              <a:cs typeface="+mn-cs"/>
            </a:endParaRPr>
          </a:p>
        </p:txBody>
      </p:sp>
      <p:pic>
        <p:nvPicPr>
          <p:cNvPr id="3" name="Picture 2">
            <a:extLst>
              <a:ext uri="{FF2B5EF4-FFF2-40B4-BE49-F238E27FC236}">
                <a16:creationId xmlns:a16="http://schemas.microsoft.com/office/drawing/2014/main" id="{D592C575-DA7D-953C-CA15-BC6E24545815}"/>
              </a:ext>
            </a:extLst>
          </p:cNvPr>
          <p:cNvPicPr>
            <a:picLocks noChangeAspect="1"/>
          </p:cNvPicPr>
          <p:nvPr userDrawn="1"/>
        </p:nvPicPr>
        <p:blipFill>
          <a:blip r:embed="rId2"/>
          <a:srcRect/>
          <a:stretch/>
        </p:blipFill>
        <p:spPr>
          <a:xfrm>
            <a:off x="9886641" y="207065"/>
            <a:ext cx="2048330" cy="1318904"/>
          </a:xfrm>
          <a:prstGeom prst="rect">
            <a:avLst/>
          </a:prstGeom>
        </p:spPr>
      </p:pic>
    </p:spTree>
    <p:extLst>
      <p:ext uri="{BB962C8B-B14F-4D97-AF65-F5344CB8AC3E}">
        <p14:creationId xmlns:p14="http://schemas.microsoft.com/office/powerpoint/2010/main" val="4244057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C6D1B286-EE94-DE44-8BBB-C1AC46863680}"/>
              </a:ext>
            </a:extLst>
          </p:cNvPr>
          <p:cNvSpPr>
            <a:spLocks noGrp="1"/>
          </p:cNvSpPr>
          <p:nvPr>
            <p:ph sz="quarter" idx="13"/>
          </p:nvPr>
        </p:nvSpPr>
        <p:spPr>
          <a:xfrm>
            <a:off x="442913" y="2097089"/>
            <a:ext cx="5437187" cy="4103686"/>
          </a:xfrm>
          <a:prstGeom prst="rect">
            <a:avLst/>
          </a:prstGeom>
        </p:spPr>
        <p:txBody>
          <a:bodyPr lIns="0" tIns="0" rIns="0" bIns="0">
            <a:normAutofit/>
          </a:bodyPr>
          <a:lstStyle>
            <a:lvl1pPr marL="0" indent="0">
              <a:buNone/>
              <a:defRPr sz="2000"/>
            </a:lvl1pPr>
          </a:lstStyle>
          <a:p>
            <a:pPr lvl="0"/>
            <a:r>
              <a:rPr lang="en-US" noProof="0"/>
              <a:t>Click to edit Master text styles</a:t>
            </a:r>
          </a:p>
        </p:txBody>
      </p:sp>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6311903" y="2097091"/>
            <a:ext cx="5437188" cy="4103687"/>
          </a:xfrm>
          <a:prstGeom prst="rect">
            <a:avLst/>
          </a:prstGeom>
        </p:spPr>
        <p:txBody>
          <a:bodyPr lIns="0" tIns="0" rIns="0" bIns="0"/>
          <a:lstStyle>
            <a:lvl1pPr marL="0" indent="0">
              <a:buNone/>
              <a:defRPr sz="2000"/>
            </a:lvl1pPr>
          </a:lstStyle>
          <a:p>
            <a:pPr lvl="0"/>
            <a:r>
              <a:rPr lang="en-US" noProof="0"/>
              <a:t>Click to edit Master text styles</a:t>
            </a:r>
          </a:p>
        </p:txBody>
      </p:sp>
      <p:sp>
        <p:nvSpPr>
          <p:cNvPr id="8" name="TextBox 7">
            <a:extLst>
              <a:ext uri="{FF2B5EF4-FFF2-40B4-BE49-F238E27FC236}">
                <a16:creationId xmlns:a16="http://schemas.microsoft.com/office/drawing/2014/main" id="{A3180687-9ED9-514C-9D5C-4D3E75055068}"/>
              </a:ext>
            </a:extLst>
          </p:cNvPr>
          <p:cNvSpPr txBox="1"/>
          <p:nvPr userDrawn="1"/>
        </p:nvSpPr>
        <p:spPr>
          <a:xfrm>
            <a:off x="442913"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0" name="Title 1">
            <a:extLst>
              <a:ext uri="{FF2B5EF4-FFF2-40B4-BE49-F238E27FC236}">
                <a16:creationId xmlns:a16="http://schemas.microsoft.com/office/drawing/2014/main" id="{E5A67C6D-451D-6C40-B015-49D1207326AE}"/>
              </a:ext>
            </a:extLst>
          </p:cNvPr>
          <p:cNvSpPr>
            <a:spLocks noGrp="1"/>
          </p:cNvSpPr>
          <p:nvPr>
            <p:ph type="title"/>
          </p:nvPr>
        </p:nvSpPr>
        <p:spPr>
          <a:xfrm>
            <a:off x="4116391" y="441325"/>
            <a:ext cx="7632700" cy="1223964"/>
          </a:xfrm>
          <a:prstGeom prst="rect">
            <a:avLst/>
          </a:prstGeom>
        </p:spPr>
        <p:txBody>
          <a:bodyPr lIns="0" tIns="0" rIns="0" bIns="0" anchor="t"/>
          <a:lstStyle/>
          <a:p>
            <a:r>
              <a:rPr lang="en-US" noProof="0"/>
              <a:t>Click to edit Master title style</a:t>
            </a:r>
            <a:endParaRPr lang="en-GB" noProof="0"/>
          </a:p>
        </p:txBody>
      </p:sp>
      <p:sp>
        <p:nvSpPr>
          <p:cNvPr id="11" name="TextBox 10">
            <a:extLst>
              <a:ext uri="{FF2B5EF4-FFF2-40B4-BE49-F238E27FC236}">
                <a16:creationId xmlns:a16="http://schemas.microsoft.com/office/drawing/2014/main" id="{917245EE-BB3A-034C-BE06-055376C80D0C}"/>
              </a:ext>
            </a:extLst>
          </p:cNvPr>
          <p:cNvSpPr txBox="1"/>
          <p:nvPr userDrawn="1"/>
        </p:nvSpPr>
        <p:spPr>
          <a:xfrm>
            <a:off x="4116389"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sp>
        <p:nvSpPr>
          <p:cNvPr id="12" name="TextBox 11">
            <a:extLst>
              <a:ext uri="{FF2B5EF4-FFF2-40B4-BE49-F238E27FC236}">
                <a16:creationId xmlns:a16="http://schemas.microsoft.com/office/drawing/2014/main" id="{48551B1C-217B-4F4B-81FF-529B758036DF}"/>
              </a:ext>
            </a:extLst>
          </p:cNvPr>
          <p:cNvSpPr txBox="1"/>
          <p:nvPr userDrawn="1"/>
        </p:nvSpPr>
        <p:spPr>
          <a:xfrm>
            <a:off x="6312024" y="6416676"/>
            <a:ext cx="1763711" cy="215900"/>
          </a:xfrm>
          <a:prstGeom prst="rect">
            <a:avLst/>
          </a:prstGeom>
          <a:noFill/>
        </p:spPr>
        <p:txBody>
          <a:bodyPr wrap="square" lIns="0" tIns="0" rIns="0" bIns="0" rtlCol="0" anchor="ctr">
            <a:noAutofit/>
          </a:bodyPr>
          <a:lstStyle/>
          <a:p>
            <a:endParaRPr lang="en-GB" sz="1000" kern="1200" noProof="0">
              <a:solidFill>
                <a:schemeClr val="tx1"/>
              </a:solidFill>
              <a:effectLst/>
              <a:latin typeface="+mn-lt"/>
              <a:ea typeface="+mn-ea"/>
              <a:cs typeface="+mn-cs"/>
            </a:endParaRPr>
          </a:p>
        </p:txBody>
      </p:sp>
    </p:spTree>
    <p:extLst>
      <p:ext uri="{BB962C8B-B14F-4D97-AF65-F5344CB8AC3E}">
        <p14:creationId xmlns:p14="http://schemas.microsoft.com/office/powerpoint/2010/main" val="52455822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Tex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2D4093A-7AF9-304D-AE6D-F745B4F0164D}"/>
              </a:ext>
            </a:extLst>
          </p:cNvPr>
          <p:cNvSpPr>
            <a:spLocks noGrp="1"/>
          </p:cNvSpPr>
          <p:nvPr>
            <p:ph type="body" sz="quarter" idx="13" hasCustomPrompt="1"/>
          </p:nvPr>
        </p:nvSpPr>
        <p:spPr>
          <a:xfrm>
            <a:off x="442915" y="3256767"/>
            <a:ext cx="5437188" cy="2944008"/>
          </a:xfrm>
          <a:prstGeom prst="rect">
            <a:avLst/>
          </a:prstGeom>
        </p:spPr>
        <p:txBody>
          <a:bodyPr lIns="0" tIns="0" rIns="0" bIns="0" anchor="t">
            <a:normAutofit/>
          </a:bodyPr>
          <a:lstStyle>
            <a:lvl1pPr marL="0" indent="0">
              <a:buNone/>
              <a:defRPr sz="2000"/>
            </a:lvl1pPr>
          </a:lstStyle>
          <a:p>
            <a:pPr lvl="0"/>
            <a:r>
              <a:rPr lang="en-GB" noProof="0" dirty="0" err="1"/>
              <a:t>Nulla</a:t>
            </a:r>
            <a:r>
              <a:rPr lang="en-GB" noProof="0" dirty="0"/>
              <a:t> </a:t>
            </a:r>
            <a:r>
              <a:rPr lang="en-GB" noProof="0" dirty="0" err="1"/>
              <a:t>quis</a:t>
            </a:r>
            <a:r>
              <a:rPr lang="en-GB" noProof="0" dirty="0"/>
              <a:t> lorem </a:t>
            </a:r>
            <a:r>
              <a:rPr lang="en-GB" noProof="0" dirty="0" err="1"/>
              <a:t>ut</a:t>
            </a:r>
            <a:r>
              <a:rPr lang="en-GB" noProof="0" dirty="0"/>
              <a:t> libero </a:t>
            </a:r>
            <a:r>
              <a:rPr lang="en-GB" noProof="0" dirty="0" err="1"/>
              <a:t>malesuada</a:t>
            </a:r>
            <a:r>
              <a:rPr lang="en-GB" noProof="0" dirty="0"/>
              <a:t> </a:t>
            </a:r>
            <a:r>
              <a:rPr lang="en-GB" noProof="0" dirty="0" err="1"/>
              <a:t>feugiat</a:t>
            </a:r>
            <a:r>
              <a:rPr lang="en-GB" noProof="0" dirty="0"/>
              <a:t>. </a:t>
            </a:r>
            <a:r>
              <a:rPr lang="en-GB" noProof="0" dirty="0" err="1"/>
              <a:t>Curabitur</a:t>
            </a:r>
            <a:r>
              <a:rPr lang="en-GB" noProof="0" dirty="0"/>
              <a:t> non </a:t>
            </a:r>
            <a:r>
              <a:rPr lang="en-GB" noProof="0" dirty="0" err="1"/>
              <a:t>nulla</a:t>
            </a:r>
            <a:r>
              <a:rPr lang="en-GB" noProof="0" dirty="0"/>
              <a:t> sit </a:t>
            </a:r>
            <a:r>
              <a:rPr lang="en-GB" noProof="0" dirty="0" err="1"/>
              <a:t>amet</a:t>
            </a:r>
            <a:r>
              <a:rPr lang="en-GB" noProof="0" dirty="0"/>
              <a:t> </a:t>
            </a:r>
            <a:r>
              <a:rPr lang="en-GB" noProof="0" dirty="0" err="1"/>
              <a:t>nisl</a:t>
            </a:r>
            <a:r>
              <a:rPr lang="en-GB" noProof="0" dirty="0"/>
              <a:t> tempus convallis </a:t>
            </a:r>
            <a:r>
              <a:rPr lang="en-GB" noProof="0" dirty="0" err="1"/>
              <a:t>quis</a:t>
            </a:r>
            <a:r>
              <a:rPr lang="en-GB" noProof="0" dirty="0"/>
              <a:t> ac </a:t>
            </a:r>
            <a:r>
              <a:rPr lang="en-GB" noProof="0" dirty="0" err="1"/>
              <a:t>lectus</a:t>
            </a:r>
            <a:r>
              <a:rPr lang="en-GB" noProof="0" dirty="0"/>
              <a:t>.</a:t>
            </a:r>
          </a:p>
        </p:txBody>
      </p:sp>
      <p:sp>
        <p:nvSpPr>
          <p:cNvPr id="12" name="Content Placeholder 11">
            <a:extLst>
              <a:ext uri="{FF2B5EF4-FFF2-40B4-BE49-F238E27FC236}">
                <a16:creationId xmlns:a16="http://schemas.microsoft.com/office/drawing/2014/main" id="{FEE9A4EF-A011-1744-9932-D74E1968F6E7}"/>
              </a:ext>
            </a:extLst>
          </p:cNvPr>
          <p:cNvSpPr>
            <a:spLocks noGrp="1"/>
          </p:cNvSpPr>
          <p:nvPr>
            <p:ph sz="quarter" idx="14"/>
          </p:nvPr>
        </p:nvSpPr>
        <p:spPr>
          <a:xfrm>
            <a:off x="6311903" y="441325"/>
            <a:ext cx="5437188" cy="5759450"/>
          </a:xfrm>
          <a:prstGeom prst="rect">
            <a:avLst/>
          </a:prstGeom>
        </p:spPr>
        <p:txBody>
          <a:bodyPr lIns="0" tIns="0" rIns="0" bIns="0">
            <a:normAutofit/>
          </a:bodyPr>
          <a:lstStyle>
            <a:lvl1pPr marL="0" indent="0">
              <a:buNone/>
              <a:defRPr sz="2000"/>
            </a:lvl1pPr>
          </a:lstStyle>
          <a:p>
            <a:pPr lvl="0"/>
            <a:r>
              <a:rPr lang="en-US" noProof="0"/>
              <a:t>Click to edit Master text styles</a:t>
            </a:r>
          </a:p>
        </p:txBody>
      </p:sp>
      <p:sp>
        <p:nvSpPr>
          <p:cNvPr id="16" name="Title 10">
            <a:extLst>
              <a:ext uri="{FF2B5EF4-FFF2-40B4-BE49-F238E27FC236}">
                <a16:creationId xmlns:a16="http://schemas.microsoft.com/office/drawing/2014/main" id="{091C71F5-B0A7-8745-8F8B-E636D57FA2A7}"/>
              </a:ext>
            </a:extLst>
          </p:cNvPr>
          <p:cNvSpPr>
            <a:spLocks noGrp="1"/>
          </p:cNvSpPr>
          <p:nvPr>
            <p:ph type="title"/>
          </p:nvPr>
        </p:nvSpPr>
        <p:spPr>
          <a:xfrm>
            <a:off x="442913" y="1665294"/>
            <a:ext cx="5437187" cy="1428641"/>
          </a:xfrm>
          <a:prstGeom prst="rect">
            <a:avLst/>
          </a:prstGeom>
        </p:spPr>
        <p:txBody>
          <a:bodyPr lIns="0" tIns="0" rIns="0" bIns="0" anchor="b"/>
          <a:lstStyle/>
          <a:p>
            <a:r>
              <a:rPr lang="en-US" noProof="0"/>
              <a:t>Click to edit Master title style</a:t>
            </a:r>
            <a:endParaRPr lang="en-GB" noProof="0"/>
          </a:p>
        </p:txBody>
      </p:sp>
      <p:sp>
        <p:nvSpPr>
          <p:cNvPr id="9" name="TextBox 8">
            <a:extLst>
              <a:ext uri="{FF2B5EF4-FFF2-40B4-BE49-F238E27FC236}">
                <a16:creationId xmlns:a16="http://schemas.microsoft.com/office/drawing/2014/main" id="{57465E4D-8ADE-2143-908C-7C2920965ACF}"/>
              </a:ext>
            </a:extLst>
          </p:cNvPr>
          <p:cNvSpPr txBox="1"/>
          <p:nvPr userDrawn="1"/>
        </p:nvSpPr>
        <p:spPr>
          <a:xfrm>
            <a:off x="442913"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1" name="TextBox 10">
            <a:extLst>
              <a:ext uri="{FF2B5EF4-FFF2-40B4-BE49-F238E27FC236}">
                <a16:creationId xmlns:a16="http://schemas.microsoft.com/office/drawing/2014/main" id="{5D76478F-F1E2-AD47-BAC6-395C98E2FF59}"/>
              </a:ext>
            </a:extLst>
          </p:cNvPr>
          <p:cNvSpPr txBox="1"/>
          <p:nvPr userDrawn="1"/>
        </p:nvSpPr>
        <p:spPr>
          <a:xfrm>
            <a:off x="4116389"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sp>
        <p:nvSpPr>
          <p:cNvPr id="13" name="TextBox 12">
            <a:extLst>
              <a:ext uri="{FF2B5EF4-FFF2-40B4-BE49-F238E27FC236}">
                <a16:creationId xmlns:a16="http://schemas.microsoft.com/office/drawing/2014/main" id="{67AD4010-0096-6B46-B74C-E77670FCDEA8}"/>
              </a:ext>
            </a:extLst>
          </p:cNvPr>
          <p:cNvSpPr txBox="1"/>
          <p:nvPr userDrawn="1"/>
        </p:nvSpPr>
        <p:spPr>
          <a:xfrm>
            <a:off x="6312024" y="6416676"/>
            <a:ext cx="1763711" cy="215900"/>
          </a:xfrm>
          <a:prstGeom prst="rect">
            <a:avLst/>
          </a:prstGeom>
          <a:noFill/>
        </p:spPr>
        <p:txBody>
          <a:bodyPr wrap="square" lIns="0" tIns="0" rIns="0" bIns="0" rtlCol="0" anchor="ctr">
            <a:noAutofit/>
          </a:bodyPr>
          <a:lstStyle/>
          <a:p>
            <a:endParaRPr lang="en-GB" sz="1000" kern="1200" noProof="0">
              <a:solidFill>
                <a:schemeClr val="tx1"/>
              </a:solidFill>
              <a:effectLst/>
              <a:latin typeface="+mn-lt"/>
              <a:ea typeface="+mn-ea"/>
              <a:cs typeface="+mn-cs"/>
            </a:endParaRPr>
          </a:p>
        </p:txBody>
      </p:sp>
    </p:spTree>
    <p:extLst>
      <p:ext uri="{BB962C8B-B14F-4D97-AF65-F5344CB8AC3E}">
        <p14:creationId xmlns:p14="http://schemas.microsoft.com/office/powerpoint/2010/main" val="4183680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Text 2">
    <p:spTree>
      <p:nvGrpSpPr>
        <p:cNvPr id="1" name=""/>
        <p:cNvGrpSpPr/>
        <p:nvPr/>
      </p:nvGrpSpPr>
      <p:grpSpPr>
        <a:xfrm>
          <a:off x="0" y="0"/>
          <a:ext cx="0" cy="0"/>
          <a:chOff x="0" y="0"/>
          <a:chExt cx="0" cy="0"/>
        </a:xfrm>
      </p:grpSpPr>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4116388" y="2097089"/>
            <a:ext cx="7632703" cy="4103692"/>
          </a:xfrm>
          <a:prstGeom prst="rect">
            <a:avLst/>
          </a:prstGeom>
        </p:spPr>
        <p:txBody>
          <a:bodyPr lIns="0" tIns="0" rIns="0" bIns="0">
            <a:normAutofit/>
          </a:bodyPr>
          <a:lstStyle>
            <a:lvl1pPr marL="0" indent="0">
              <a:buNone/>
              <a:defRPr sz="2000"/>
            </a:lvl1pPr>
          </a:lstStyle>
          <a:p>
            <a:pPr lvl="0"/>
            <a:r>
              <a:rPr lang="en-US" noProof="0"/>
              <a:t>Click to edit Master text styles</a:t>
            </a:r>
          </a:p>
        </p:txBody>
      </p:sp>
      <p:sp>
        <p:nvSpPr>
          <p:cNvPr id="11" name="TextBox 10">
            <a:extLst>
              <a:ext uri="{FF2B5EF4-FFF2-40B4-BE49-F238E27FC236}">
                <a16:creationId xmlns:a16="http://schemas.microsoft.com/office/drawing/2014/main" id="{4663AB3E-8BB7-2D4E-9A4B-1FA373B92B4A}"/>
              </a:ext>
            </a:extLst>
          </p:cNvPr>
          <p:cNvSpPr txBox="1"/>
          <p:nvPr userDrawn="1"/>
        </p:nvSpPr>
        <p:spPr>
          <a:xfrm>
            <a:off x="442913"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8" name="Title 1">
            <a:extLst>
              <a:ext uri="{FF2B5EF4-FFF2-40B4-BE49-F238E27FC236}">
                <a16:creationId xmlns:a16="http://schemas.microsoft.com/office/drawing/2014/main" id="{4C75301D-79B8-304D-A9AB-978AFF9076BB}"/>
              </a:ext>
            </a:extLst>
          </p:cNvPr>
          <p:cNvSpPr>
            <a:spLocks noGrp="1"/>
          </p:cNvSpPr>
          <p:nvPr>
            <p:ph type="title"/>
          </p:nvPr>
        </p:nvSpPr>
        <p:spPr>
          <a:xfrm>
            <a:off x="4116391" y="441325"/>
            <a:ext cx="7632700" cy="1223964"/>
          </a:xfrm>
          <a:prstGeom prst="rect">
            <a:avLst/>
          </a:prstGeom>
        </p:spPr>
        <p:txBody>
          <a:bodyPr lIns="0" tIns="0" rIns="0" bIns="0" anchor="t"/>
          <a:lstStyle/>
          <a:p>
            <a:r>
              <a:rPr lang="en-US" noProof="0"/>
              <a:t>Click to edit Master title style</a:t>
            </a:r>
            <a:endParaRPr lang="en-GB" noProof="0"/>
          </a:p>
        </p:txBody>
      </p:sp>
      <p:sp>
        <p:nvSpPr>
          <p:cNvPr id="13" name="TextBox 12">
            <a:extLst>
              <a:ext uri="{FF2B5EF4-FFF2-40B4-BE49-F238E27FC236}">
                <a16:creationId xmlns:a16="http://schemas.microsoft.com/office/drawing/2014/main" id="{CEEB2E94-95BD-AF4A-8CB8-DEF6AF2D71CC}"/>
              </a:ext>
            </a:extLst>
          </p:cNvPr>
          <p:cNvSpPr txBox="1"/>
          <p:nvPr userDrawn="1"/>
        </p:nvSpPr>
        <p:spPr>
          <a:xfrm>
            <a:off x="4116389"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sp>
        <p:nvSpPr>
          <p:cNvPr id="16" name="TextBox 15">
            <a:extLst>
              <a:ext uri="{FF2B5EF4-FFF2-40B4-BE49-F238E27FC236}">
                <a16:creationId xmlns:a16="http://schemas.microsoft.com/office/drawing/2014/main" id="{63903E21-8E3C-EA42-845E-ACA015593389}"/>
              </a:ext>
            </a:extLst>
          </p:cNvPr>
          <p:cNvSpPr txBox="1"/>
          <p:nvPr userDrawn="1"/>
        </p:nvSpPr>
        <p:spPr>
          <a:xfrm>
            <a:off x="6312024" y="6416676"/>
            <a:ext cx="1763711" cy="215900"/>
          </a:xfrm>
          <a:prstGeom prst="rect">
            <a:avLst/>
          </a:prstGeom>
          <a:noFill/>
        </p:spPr>
        <p:txBody>
          <a:bodyPr wrap="square" lIns="0" tIns="0" rIns="0" bIns="0" rtlCol="0" anchor="ctr">
            <a:noAutofit/>
          </a:bodyPr>
          <a:lstStyle/>
          <a:p>
            <a:endParaRPr lang="en-GB" sz="1000" kern="1200" noProof="0">
              <a:solidFill>
                <a:schemeClr val="tx1"/>
              </a:solidFill>
              <a:effectLst/>
              <a:latin typeface="+mn-lt"/>
              <a:ea typeface="+mn-ea"/>
              <a:cs typeface="+mn-cs"/>
            </a:endParaRPr>
          </a:p>
        </p:txBody>
      </p:sp>
      <p:sp>
        <p:nvSpPr>
          <p:cNvPr id="4" name="Text Placeholder 3">
            <a:extLst>
              <a:ext uri="{FF2B5EF4-FFF2-40B4-BE49-F238E27FC236}">
                <a16:creationId xmlns:a16="http://schemas.microsoft.com/office/drawing/2014/main" id="{6F60080C-8E2C-13C8-F305-B9340CF0ACDB}"/>
              </a:ext>
            </a:extLst>
          </p:cNvPr>
          <p:cNvSpPr>
            <a:spLocks noGrp="1"/>
          </p:cNvSpPr>
          <p:nvPr>
            <p:ph type="body" sz="quarter" idx="17" hasCustomPrompt="1"/>
          </p:nvPr>
        </p:nvSpPr>
        <p:spPr>
          <a:xfrm>
            <a:off x="442913" y="2097088"/>
            <a:ext cx="3368799" cy="4103687"/>
          </a:xfrm>
        </p:spPr>
        <p:txBody>
          <a:bodyPr/>
          <a:lstStyle>
            <a:lvl1pPr marL="0" indent="0">
              <a:buNone/>
              <a:defRPr/>
            </a:lvl1pPr>
          </a:lstStyle>
          <a:p>
            <a:pPr lvl="0"/>
            <a:r>
              <a:rPr lang="en-GB" noProof="0" dirty="0" err="1"/>
              <a:t>Nulla</a:t>
            </a:r>
            <a:r>
              <a:rPr lang="en-GB" noProof="0" dirty="0"/>
              <a:t> </a:t>
            </a:r>
            <a:r>
              <a:rPr lang="en-GB" noProof="0" dirty="0" err="1"/>
              <a:t>quis</a:t>
            </a:r>
            <a:r>
              <a:rPr lang="en-GB" noProof="0" dirty="0"/>
              <a:t> lorem </a:t>
            </a:r>
            <a:r>
              <a:rPr lang="en-GB" noProof="0" dirty="0" err="1"/>
              <a:t>ut</a:t>
            </a:r>
            <a:r>
              <a:rPr lang="en-GB" noProof="0" dirty="0"/>
              <a:t> libero </a:t>
            </a:r>
            <a:r>
              <a:rPr lang="en-GB" noProof="0" dirty="0" err="1"/>
              <a:t>malesuada</a:t>
            </a:r>
            <a:r>
              <a:rPr lang="en-GB" noProof="0" dirty="0"/>
              <a:t> </a:t>
            </a:r>
            <a:r>
              <a:rPr lang="en-GB" noProof="0" dirty="0" err="1"/>
              <a:t>feugiat</a:t>
            </a:r>
            <a:r>
              <a:rPr lang="en-GB" noProof="0" dirty="0"/>
              <a:t>. </a:t>
            </a:r>
            <a:r>
              <a:rPr lang="en-GB" noProof="0" dirty="0" err="1"/>
              <a:t>Curabitur</a:t>
            </a:r>
            <a:r>
              <a:rPr lang="en-GB" noProof="0" dirty="0"/>
              <a:t> non </a:t>
            </a:r>
            <a:r>
              <a:rPr lang="en-GB" noProof="0" dirty="0" err="1"/>
              <a:t>nulla</a:t>
            </a:r>
            <a:r>
              <a:rPr lang="en-GB" noProof="0" dirty="0"/>
              <a:t> sit </a:t>
            </a:r>
            <a:r>
              <a:rPr lang="en-GB" noProof="0" dirty="0" err="1"/>
              <a:t>amet</a:t>
            </a:r>
            <a:r>
              <a:rPr lang="en-GB" noProof="0" dirty="0"/>
              <a:t> </a:t>
            </a:r>
            <a:r>
              <a:rPr lang="en-GB" noProof="0" dirty="0" err="1"/>
              <a:t>nisl</a:t>
            </a:r>
            <a:r>
              <a:rPr lang="en-GB" noProof="0" dirty="0"/>
              <a:t> tempus convallis </a:t>
            </a:r>
            <a:r>
              <a:rPr lang="en-GB" noProof="0" dirty="0" err="1"/>
              <a:t>quis</a:t>
            </a:r>
            <a:r>
              <a:rPr lang="en-GB" noProof="0" dirty="0"/>
              <a:t> ac </a:t>
            </a:r>
            <a:r>
              <a:rPr lang="en-GB" noProof="0" dirty="0" err="1"/>
              <a:t>lectus</a:t>
            </a:r>
            <a:r>
              <a:rPr lang="en-GB" noProof="0" dirty="0"/>
              <a:t>.</a:t>
            </a:r>
          </a:p>
        </p:txBody>
      </p:sp>
    </p:spTree>
    <p:extLst>
      <p:ext uri="{BB962C8B-B14F-4D97-AF65-F5344CB8AC3E}">
        <p14:creationId xmlns:p14="http://schemas.microsoft.com/office/powerpoint/2010/main" val="872391255"/>
      </p:ext>
    </p:extLst>
  </p:cSld>
  <p:clrMapOvr>
    <a:masterClrMapping/>
  </p:clrMapOvr>
  <p:extLst>
    <p:ext uri="{DCECCB84-F9BA-43D5-87BE-67443E8EF086}">
      <p15:sldGuideLst xmlns:p15="http://schemas.microsoft.com/office/powerpoint/2012/main">
        <p15:guide id="1" orient="horz" pos="1888">
          <p15:clr>
            <a:srgbClr val="FBAE40"/>
          </p15:clr>
        </p15:guide>
        <p15:guide id="2" orient="horz" pos="172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Text 3">
    <p:spTree>
      <p:nvGrpSpPr>
        <p:cNvPr id="1" name=""/>
        <p:cNvGrpSpPr/>
        <p:nvPr/>
      </p:nvGrpSpPr>
      <p:grpSpPr>
        <a:xfrm>
          <a:off x="0" y="0"/>
          <a:ext cx="0" cy="0"/>
          <a:chOff x="0" y="0"/>
          <a:chExt cx="0" cy="0"/>
        </a:xfrm>
      </p:grpSpPr>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6311900" y="2097089"/>
            <a:ext cx="5437191" cy="4103692"/>
          </a:xfrm>
          <a:prstGeom prst="rect">
            <a:avLst/>
          </a:prstGeom>
        </p:spPr>
        <p:txBody>
          <a:bodyPr lIns="0" tIns="0" rIns="0" bIns="0">
            <a:normAutofit/>
          </a:bodyPr>
          <a:lstStyle>
            <a:lvl1pPr marL="0" indent="0">
              <a:buNone/>
              <a:defRPr sz="2000"/>
            </a:lvl1pPr>
          </a:lstStyle>
          <a:p>
            <a:pPr lvl="0"/>
            <a:r>
              <a:rPr lang="en-US" noProof="0"/>
              <a:t>Click to edit Master text styles</a:t>
            </a:r>
          </a:p>
        </p:txBody>
      </p:sp>
      <p:sp>
        <p:nvSpPr>
          <p:cNvPr id="11" name="TextBox 10">
            <a:extLst>
              <a:ext uri="{FF2B5EF4-FFF2-40B4-BE49-F238E27FC236}">
                <a16:creationId xmlns:a16="http://schemas.microsoft.com/office/drawing/2014/main" id="{4663AB3E-8BB7-2D4E-9A4B-1FA373B92B4A}"/>
              </a:ext>
            </a:extLst>
          </p:cNvPr>
          <p:cNvSpPr txBox="1"/>
          <p:nvPr userDrawn="1"/>
        </p:nvSpPr>
        <p:spPr>
          <a:xfrm>
            <a:off x="442913"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8" name="Title 1">
            <a:extLst>
              <a:ext uri="{FF2B5EF4-FFF2-40B4-BE49-F238E27FC236}">
                <a16:creationId xmlns:a16="http://schemas.microsoft.com/office/drawing/2014/main" id="{4C75301D-79B8-304D-A9AB-978AFF9076BB}"/>
              </a:ext>
            </a:extLst>
          </p:cNvPr>
          <p:cNvSpPr>
            <a:spLocks noGrp="1"/>
          </p:cNvSpPr>
          <p:nvPr>
            <p:ph type="title"/>
          </p:nvPr>
        </p:nvSpPr>
        <p:spPr>
          <a:xfrm>
            <a:off x="4116391" y="441325"/>
            <a:ext cx="7632700" cy="1223964"/>
          </a:xfrm>
          <a:prstGeom prst="rect">
            <a:avLst/>
          </a:prstGeom>
        </p:spPr>
        <p:txBody>
          <a:bodyPr lIns="0" tIns="0" rIns="0" bIns="0" anchor="t"/>
          <a:lstStyle/>
          <a:p>
            <a:r>
              <a:rPr lang="en-US" noProof="0"/>
              <a:t>Click to edit Master title style</a:t>
            </a:r>
            <a:endParaRPr lang="en-GB" noProof="0"/>
          </a:p>
        </p:txBody>
      </p:sp>
      <p:sp>
        <p:nvSpPr>
          <p:cNvPr id="13" name="TextBox 12">
            <a:extLst>
              <a:ext uri="{FF2B5EF4-FFF2-40B4-BE49-F238E27FC236}">
                <a16:creationId xmlns:a16="http://schemas.microsoft.com/office/drawing/2014/main" id="{CEEB2E94-95BD-AF4A-8CB8-DEF6AF2D71CC}"/>
              </a:ext>
            </a:extLst>
          </p:cNvPr>
          <p:cNvSpPr txBox="1"/>
          <p:nvPr userDrawn="1"/>
        </p:nvSpPr>
        <p:spPr>
          <a:xfrm>
            <a:off x="4116389"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sp>
        <p:nvSpPr>
          <p:cNvPr id="16" name="TextBox 15">
            <a:extLst>
              <a:ext uri="{FF2B5EF4-FFF2-40B4-BE49-F238E27FC236}">
                <a16:creationId xmlns:a16="http://schemas.microsoft.com/office/drawing/2014/main" id="{63903E21-8E3C-EA42-845E-ACA015593389}"/>
              </a:ext>
            </a:extLst>
          </p:cNvPr>
          <p:cNvSpPr txBox="1"/>
          <p:nvPr userDrawn="1"/>
        </p:nvSpPr>
        <p:spPr>
          <a:xfrm>
            <a:off x="6312024" y="6416676"/>
            <a:ext cx="1763711" cy="215900"/>
          </a:xfrm>
          <a:prstGeom prst="rect">
            <a:avLst/>
          </a:prstGeom>
          <a:noFill/>
        </p:spPr>
        <p:txBody>
          <a:bodyPr wrap="square" lIns="0" tIns="0" rIns="0" bIns="0" rtlCol="0" anchor="ctr">
            <a:noAutofit/>
          </a:bodyPr>
          <a:lstStyle/>
          <a:p>
            <a:endParaRPr lang="en-GB" sz="1000" kern="1200" noProof="0">
              <a:solidFill>
                <a:schemeClr val="tx1"/>
              </a:solidFill>
              <a:effectLst/>
              <a:latin typeface="+mn-lt"/>
              <a:ea typeface="+mn-ea"/>
              <a:cs typeface="+mn-cs"/>
            </a:endParaRPr>
          </a:p>
        </p:txBody>
      </p:sp>
      <p:sp>
        <p:nvSpPr>
          <p:cNvPr id="4" name="Text Placeholder 3">
            <a:extLst>
              <a:ext uri="{FF2B5EF4-FFF2-40B4-BE49-F238E27FC236}">
                <a16:creationId xmlns:a16="http://schemas.microsoft.com/office/drawing/2014/main" id="{6F60080C-8E2C-13C8-F305-B9340CF0ACDB}"/>
              </a:ext>
            </a:extLst>
          </p:cNvPr>
          <p:cNvSpPr>
            <a:spLocks noGrp="1"/>
          </p:cNvSpPr>
          <p:nvPr>
            <p:ph type="body" sz="quarter" idx="17" hasCustomPrompt="1"/>
          </p:nvPr>
        </p:nvSpPr>
        <p:spPr>
          <a:xfrm>
            <a:off x="442913" y="2097088"/>
            <a:ext cx="5437187" cy="4103687"/>
          </a:xfrm>
        </p:spPr>
        <p:txBody>
          <a:bodyPr/>
          <a:lstStyle>
            <a:lvl1pPr marL="0" indent="0">
              <a:buNone/>
              <a:defRPr/>
            </a:lvl1pPr>
          </a:lstStyle>
          <a:p>
            <a:r>
              <a:rPr lang="en-GB" noProof="0" dirty="0" err="1"/>
              <a:t>Nulla</a:t>
            </a:r>
            <a:r>
              <a:rPr lang="en-GB" noProof="0" dirty="0"/>
              <a:t> </a:t>
            </a:r>
            <a:r>
              <a:rPr lang="en-GB" noProof="0" dirty="0" err="1"/>
              <a:t>quis</a:t>
            </a:r>
            <a:r>
              <a:rPr lang="en-GB" noProof="0" dirty="0"/>
              <a:t> lorem </a:t>
            </a:r>
            <a:r>
              <a:rPr lang="en-GB" noProof="0" dirty="0" err="1"/>
              <a:t>ut</a:t>
            </a:r>
            <a:r>
              <a:rPr lang="en-GB" noProof="0" dirty="0"/>
              <a:t> libero </a:t>
            </a:r>
            <a:r>
              <a:rPr lang="en-GB" noProof="0" dirty="0" err="1"/>
              <a:t>malesuada</a:t>
            </a:r>
            <a:r>
              <a:rPr lang="en-GB" noProof="0" dirty="0"/>
              <a:t> </a:t>
            </a:r>
            <a:r>
              <a:rPr lang="en-GB" noProof="0" dirty="0" err="1"/>
              <a:t>feugiat</a:t>
            </a:r>
            <a:r>
              <a:rPr lang="en-GB" noProof="0" dirty="0"/>
              <a:t>. </a:t>
            </a:r>
            <a:r>
              <a:rPr lang="en-GB" noProof="0" dirty="0" err="1"/>
              <a:t>Curabitur</a:t>
            </a:r>
            <a:r>
              <a:rPr lang="en-GB" noProof="0" dirty="0"/>
              <a:t> non </a:t>
            </a:r>
            <a:r>
              <a:rPr lang="en-GB" noProof="0" dirty="0" err="1"/>
              <a:t>nulla</a:t>
            </a:r>
            <a:r>
              <a:rPr lang="en-GB" noProof="0" dirty="0"/>
              <a:t> sit </a:t>
            </a:r>
            <a:r>
              <a:rPr lang="en-GB" noProof="0" dirty="0" err="1"/>
              <a:t>amet</a:t>
            </a:r>
            <a:r>
              <a:rPr lang="en-GB" noProof="0" dirty="0"/>
              <a:t> </a:t>
            </a:r>
            <a:r>
              <a:rPr lang="en-GB" noProof="0" dirty="0" err="1"/>
              <a:t>nisl</a:t>
            </a:r>
            <a:r>
              <a:rPr lang="en-GB" noProof="0" dirty="0"/>
              <a:t> tempus convallis </a:t>
            </a:r>
            <a:r>
              <a:rPr lang="en-GB" noProof="0" dirty="0" err="1"/>
              <a:t>quis</a:t>
            </a:r>
            <a:r>
              <a:rPr lang="en-GB" noProof="0" dirty="0"/>
              <a:t> ac </a:t>
            </a:r>
            <a:r>
              <a:rPr lang="en-GB" noProof="0" dirty="0" err="1"/>
              <a:t>lectus</a:t>
            </a:r>
            <a:r>
              <a:rPr lang="en-GB" noProof="0" dirty="0"/>
              <a:t>.</a:t>
            </a:r>
          </a:p>
          <a:p>
            <a:r>
              <a:rPr lang="en-GB" noProof="0" dirty="0"/>
              <a:t>Proin </a:t>
            </a:r>
            <a:r>
              <a:rPr lang="en-GB" noProof="0" dirty="0" err="1"/>
              <a:t>eget</a:t>
            </a:r>
            <a:r>
              <a:rPr lang="en-GB" noProof="0" dirty="0"/>
              <a:t> </a:t>
            </a:r>
            <a:r>
              <a:rPr lang="en-GB" noProof="0" dirty="0" err="1"/>
              <a:t>tortor</a:t>
            </a:r>
            <a:r>
              <a:rPr lang="en-GB" noProof="0" dirty="0"/>
              <a:t> </a:t>
            </a:r>
            <a:r>
              <a:rPr lang="en-GB" noProof="0" dirty="0" err="1"/>
              <a:t>risus</a:t>
            </a:r>
            <a:r>
              <a:rPr lang="en-GB" noProof="0" dirty="0"/>
              <a:t>. Lorem ipsum </a:t>
            </a:r>
            <a:r>
              <a:rPr lang="en-GB" noProof="0" dirty="0" err="1"/>
              <a:t>dolor</a:t>
            </a:r>
            <a:r>
              <a:rPr lang="en-GB" noProof="0" dirty="0"/>
              <a:t> sit </a:t>
            </a:r>
            <a:r>
              <a:rPr lang="en-GB" noProof="0" dirty="0" err="1"/>
              <a:t>amet</a:t>
            </a:r>
            <a:r>
              <a:rPr lang="en-GB" noProof="0" dirty="0"/>
              <a:t>, </a:t>
            </a:r>
            <a:r>
              <a:rPr lang="en-GB" noProof="0" dirty="0" err="1"/>
              <a:t>consectetur</a:t>
            </a:r>
            <a:r>
              <a:rPr lang="en-GB" noProof="0" dirty="0"/>
              <a:t> </a:t>
            </a:r>
            <a:r>
              <a:rPr lang="en-GB" noProof="0" dirty="0" err="1"/>
              <a:t>adipiscing</a:t>
            </a:r>
            <a:r>
              <a:rPr lang="en-GB" noProof="0" dirty="0"/>
              <a:t> </a:t>
            </a:r>
            <a:r>
              <a:rPr lang="en-GB" noProof="0" dirty="0" err="1"/>
              <a:t>elit</a:t>
            </a:r>
            <a:r>
              <a:rPr lang="en-GB" noProof="0" dirty="0"/>
              <a:t>.</a:t>
            </a:r>
          </a:p>
        </p:txBody>
      </p:sp>
    </p:spTree>
    <p:extLst>
      <p:ext uri="{BB962C8B-B14F-4D97-AF65-F5344CB8AC3E}">
        <p14:creationId xmlns:p14="http://schemas.microsoft.com/office/powerpoint/2010/main" val="324458100"/>
      </p:ext>
    </p:extLst>
  </p:cSld>
  <p:clrMapOvr>
    <a:masterClrMapping/>
  </p:clrMapOvr>
  <p:extLst>
    <p:ext uri="{DCECCB84-F9BA-43D5-87BE-67443E8EF086}">
      <p15:sldGuideLst xmlns:p15="http://schemas.microsoft.com/office/powerpoint/2012/main">
        <p15:guide id="1" orient="horz" pos="1888">
          <p15:clr>
            <a:srgbClr val="FBAE40"/>
          </p15:clr>
        </p15:guide>
        <p15:guide id="2" orient="horz" pos="172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Text 4">
    <p:spTree>
      <p:nvGrpSpPr>
        <p:cNvPr id="1" name=""/>
        <p:cNvGrpSpPr/>
        <p:nvPr/>
      </p:nvGrpSpPr>
      <p:grpSpPr>
        <a:xfrm>
          <a:off x="0" y="0"/>
          <a:ext cx="0" cy="0"/>
          <a:chOff x="0" y="0"/>
          <a:chExt cx="0" cy="0"/>
        </a:xfrm>
      </p:grpSpPr>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8075613" y="2097089"/>
            <a:ext cx="3673478" cy="4103692"/>
          </a:xfrm>
          <a:prstGeom prst="rect">
            <a:avLst/>
          </a:prstGeom>
        </p:spPr>
        <p:txBody>
          <a:bodyPr lIns="0" tIns="0" rIns="0" bIns="0">
            <a:normAutofit/>
          </a:bodyPr>
          <a:lstStyle>
            <a:lvl1pPr marL="0" indent="0">
              <a:buNone/>
              <a:defRPr sz="2000"/>
            </a:lvl1pPr>
          </a:lstStyle>
          <a:p>
            <a:pPr lvl="0"/>
            <a:r>
              <a:rPr lang="en-US" noProof="0"/>
              <a:t>Click to edit Master text styles</a:t>
            </a:r>
          </a:p>
        </p:txBody>
      </p:sp>
      <p:sp>
        <p:nvSpPr>
          <p:cNvPr id="11" name="TextBox 10">
            <a:extLst>
              <a:ext uri="{FF2B5EF4-FFF2-40B4-BE49-F238E27FC236}">
                <a16:creationId xmlns:a16="http://schemas.microsoft.com/office/drawing/2014/main" id="{4663AB3E-8BB7-2D4E-9A4B-1FA373B92B4A}"/>
              </a:ext>
            </a:extLst>
          </p:cNvPr>
          <p:cNvSpPr txBox="1"/>
          <p:nvPr userDrawn="1"/>
        </p:nvSpPr>
        <p:spPr>
          <a:xfrm>
            <a:off x="442913" y="6416675"/>
            <a:ext cx="3673475"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22 – 26 July · Munich, Germany and virtual</a:t>
            </a:r>
          </a:p>
        </p:txBody>
      </p:sp>
      <p:sp>
        <p:nvSpPr>
          <p:cNvPr id="18" name="Title 1">
            <a:extLst>
              <a:ext uri="{FF2B5EF4-FFF2-40B4-BE49-F238E27FC236}">
                <a16:creationId xmlns:a16="http://schemas.microsoft.com/office/drawing/2014/main" id="{4C75301D-79B8-304D-A9AB-978AFF9076BB}"/>
              </a:ext>
            </a:extLst>
          </p:cNvPr>
          <p:cNvSpPr>
            <a:spLocks noGrp="1"/>
          </p:cNvSpPr>
          <p:nvPr>
            <p:ph type="title"/>
          </p:nvPr>
        </p:nvSpPr>
        <p:spPr>
          <a:xfrm>
            <a:off x="4116391" y="441325"/>
            <a:ext cx="7632700" cy="1223964"/>
          </a:xfrm>
          <a:prstGeom prst="rect">
            <a:avLst/>
          </a:prstGeom>
        </p:spPr>
        <p:txBody>
          <a:bodyPr lIns="0" tIns="0" rIns="0" bIns="0" anchor="t"/>
          <a:lstStyle/>
          <a:p>
            <a:r>
              <a:rPr lang="en-US" noProof="0"/>
              <a:t>Click to edit Master title style</a:t>
            </a:r>
            <a:endParaRPr lang="en-GB" noProof="0"/>
          </a:p>
        </p:txBody>
      </p:sp>
      <p:sp>
        <p:nvSpPr>
          <p:cNvPr id="13" name="TextBox 12">
            <a:extLst>
              <a:ext uri="{FF2B5EF4-FFF2-40B4-BE49-F238E27FC236}">
                <a16:creationId xmlns:a16="http://schemas.microsoft.com/office/drawing/2014/main" id="{CEEB2E94-95BD-AF4A-8CB8-DEF6AF2D71CC}"/>
              </a:ext>
            </a:extLst>
          </p:cNvPr>
          <p:cNvSpPr txBox="1"/>
          <p:nvPr userDrawn="1"/>
        </p:nvSpPr>
        <p:spPr>
          <a:xfrm>
            <a:off x="4116389" y="6416675"/>
            <a:ext cx="1763711" cy="215900"/>
          </a:xfrm>
          <a:prstGeom prst="rect">
            <a:avLst/>
          </a:prstGeom>
          <a:noFill/>
        </p:spPr>
        <p:txBody>
          <a:bodyPr wrap="square" lIns="0" tIns="0" rIns="0" bIns="0" rtlCol="0" anchor="ctr">
            <a:noAutofit/>
          </a:bodyPr>
          <a:lstStyle/>
          <a:p>
            <a:r>
              <a:rPr lang="en-GB" sz="1000" b="0" i="0" kern="1200" noProof="0" dirty="0">
                <a:solidFill>
                  <a:schemeClr val="tx1"/>
                </a:solidFill>
                <a:effectLst/>
                <a:latin typeface="+mn-lt"/>
                <a:ea typeface="IAS Ribbon Sans Regular" pitchFamily="2" charset="0"/>
                <a:cs typeface="+mn-cs"/>
              </a:rPr>
              <a:t>aids2024.org</a:t>
            </a:r>
          </a:p>
        </p:txBody>
      </p:sp>
      <p:sp>
        <p:nvSpPr>
          <p:cNvPr id="16" name="TextBox 15">
            <a:extLst>
              <a:ext uri="{FF2B5EF4-FFF2-40B4-BE49-F238E27FC236}">
                <a16:creationId xmlns:a16="http://schemas.microsoft.com/office/drawing/2014/main" id="{63903E21-8E3C-EA42-845E-ACA015593389}"/>
              </a:ext>
            </a:extLst>
          </p:cNvPr>
          <p:cNvSpPr txBox="1"/>
          <p:nvPr userDrawn="1"/>
        </p:nvSpPr>
        <p:spPr>
          <a:xfrm>
            <a:off x="6312024" y="6416676"/>
            <a:ext cx="1763711" cy="215900"/>
          </a:xfrm>
          <a:prstGeom prst="rect">
            <a:avLst/>
          </a:prstGeom>
          <a:noFill/>
        </p:spPr>
        <p:txBody>
          <a:bodyPr wrap="square" lIns="0" tIns="0" rIns="0" bIns="0" rtlCol="0" anchor="ctr">
            <a:noAutofit/>
          </a:bodyPr>
          <a:lstStyle/>
          <a:p>
            <a:endParaRPr lang="en-GB" sz="1000" kern="1200" noProof="0">
              <a:solidFill>
                <a:schemeClr val="tx1"/>
              </a:solidFill>
              <a:effectLst/>
              <a:latin typeface="+mn-lt"/>
              <a:ea typeface="+mn-ea"/>
              <a:cs typeface="+mn-cs"/>
            </a:endParaRPr>
          </a:p>
        </p:txBody>
      </p:sp>
      <p:sp>
        <p:nvSpPr>
          <p:cNvPr id="4" name="Text Placeholder 3">
            <a:extLst>
              <a:ext uri="{FF2B5EF4-FFF2-40B4-BE49-F238E27FC236}">
                <a16:creationId xmlns:a16="http://schemas.microsoft.com/office/drawing/2014/main" id="{6F60080C-8E2C-13C8-F305-B9340CF0ACDB}"/>
              </a:ext>
            </a:extLst>
          </p:cNvPr>
          <p:cNvSpPr>
            <a:spLocks noGrp="1"/>
          </p:cNvSpPr>
          <p:nvPr>
            <p:ph type="body" sz="quarter" idx="17" hasCustomPrompt="1"/>
          </p:nvPr>
        </p:nvSpPr>
        <p:spPr>
          <a:xfrm>
            <a:off x="442913" y="2097088"/>
            <a:ext cx="7200900" cy="4103687"/>
          </a:xfrm>
        </p:spPr>
        <p:txBody>
          <a:bodyPr/>
          <a:lstStyle>
            <a:lvl1pPr marL="0" indent="0">
              <a:buNone/>
              <a:defRPr/>
            </a:lvl1pPr>
          </a:lstStyle>
          <a:p>
            <a:r>
              <a:rPr lang="en-GB" noProof="0" dirty="0" err="1"/>
              <a:t>Nulla</a:t>
            </a:r>
            <a:r>
              <a:rPr lang="en-GB" noProof="0" dirty="0"/>
              <a:t> </a:t>
            </a:r>
            <a:r>
              <a:rPr lang="en-GB" noProof="0" dirty="0" err="1"/>
              <a:t>quis</a:t>
            </a:r>
            <a:r>
              <a:rPr lang="en-GB" noProof="0" dirty="0"/>
              <a:t> lorem </a:t>
            </a:r>
            <a:r>
              <a:rPr lang="en-GB" noProof="0" dirty="0" err="1"/>
              <a:t>ut</a:t>
            </a:r>
            <a:r>
              <a:rPr lang="en-GB" noProof="0" dirty="0"/>
              <a:t> libero </a:t>
            </a:r>
            <a:r>
              <a:rPr lang="en-GB" noProof="0" dirty="0" err="1"/>
              <a:t>malesuada</a:t>
            </a:r>
            <a:r>
              <a:rPr lang="en-GB" noProof="0" dirty="0"/>
              <a:t> </a:t>
            </a:r>
            <a:r>
              <a:rPr lang="en-GB" noProof="0" dirty="0" err="1"/>
              <a:t>feugiat</a:t>
            </a:r>
            <a:r>
              <a:rPr lang="en-GB" noProof="0" dirty="0"/>
              <a:t>. </a:t>
            </a:r>
            <a:r>
              <a:rPr lang="en-GB" noProof="0" dirty="0" err="1"/>
              <a:t>Curabitur</a:t>
            </a:r>
            <a:r>
              <a:rPr lang="en-GB" noProof="0" dirty="0"/>
              <a:t> non </a:t>
            </a:r>
            <a:r>
              <a:rPr lang="en-GB" noProof="0" dirty="0" err="1"/>
              <a:t>nulla</a:t>
            </a:r>
            <a:r>
              <a:rPr lang="en-GB" noProof="0" dirty="0"/>
              <a:t> sit </a:t>
            </a:r>
            <a:r>
              <a:rPr lang="en-GB" noProof="0" dirty="0" err="1"/>
              <a:t>amet</a:t>
            </a:r>
            <a:r>
              <a:rPr lang="en-GB" noProof="0" dirty="0"/>
              <a:t> </a:t>
            </a:r>
            <a:r>
              <a:rPr lang="en-GB" noProof="0" dirty="0" err="1"/>
              <a:t>nisl</a:t>
            </a:r>
            <a:r>
              <a:rPr lang="en-GB" noProof="0" dirty="0"/>
              <a:t> tempus convallis </a:t>
            </a:r>
            <a:r>
              <a:rPr lang="en-GB" noProof="0" dirty="0" err="1"/>
              <a:t>quis</a:t>
            </a:r>
            <a:r>
              <a:rPr lang="en-GB" noProof="0" dirty="0"/>
              <a:t> ac </a:t>
            </a:r>
            <a:r>
              <a:rPr lang="en-GB" noProof="0" dirty="0" err="1"/>
              <a:t>lectus</a:t>
            </a:r>
            <a:r>
              <a:rPr lang="en-GB" noProof="0" dirty="0"/>
              <a:t>.</a:t>
            </a:r>
          </a:p>
          <a:p>
            <a:r>
              <a:rPr lang="en-GB" noProof="0" dirty="0"/>
              <a:t>Proin </a:t>
            </a:r>
            <a:r>
              <a:rPr lang="en-GB" noProof="0" dirty="0" err="1"/>
              <a:t>eget</a:t>
            </a:r>
            <a:r>
              <a:rPr lang="en-GB" noProof="0" dirty="0"/>
              <a:t> </a:t>
            </a:r>
            <a:r>
              <a:rPr lang="en-GB" noProof="0" dirty="0" err="1"/>
              <a:t>tortor</a:t>
            </a:r>
            <a:r>
              <a:rPr lang="en-GB" noProof="0" dirty="0"/>
              <a:t> </a:t>
            </a:r>
            <a:r>
              <a:rPr lang="en-GB" noProof="0" dirty="0" err="1"/>
              <a:t>risus</a:t>
            </a:r>
            <a:r>
              <a:rPr lang="en-GB" noProof="0" dirty="0"/>
              <a:t>. Lorem ipsum </a:t>
            </a:r>
            <a:r>
              <a:rPr lang="en-GB" noProof="0" dirty="0" err="1"/>
              <a:t>dolor</a:t>
            </a:r>
            <a:r>
              <a:rPr lang="en-GB" noProof="0" dirty="0"/>
              <a:t> sit </a:t>
            </a:r>
            <a:r>
              <a:rPr lang="en-GB" noProof="0" dirty="0" err="1"/>
              <a:t>amet</a:t>
            </a:r>
            <a:r>
              <a:rPr lang="en-GB" noProof="0" dirty="0"/>
              <a:t>, </a:t>
            </a:r>
            <a:r>
              <a:rPr lang="en-GB" noProof="0" dirty="0" err="1"/>
              <a:t>consectetur</a:t>
            </a:r>
            <a:r>
              <a:rPr lang="en-GB" noProof="0" dirty="0"/>
              <a:t> </a:t>
            </a:r>
            <a:r>
              <a:rPr lang="en-GB" noProof="0" dirty="0" err="1"/>
              <a:t>adipiscing</a:t>
            </a:r>
            <a:r>
              <a:rPr lang="en-GB" noProof="0" dirty="0"/>
              <a:t> </a:t>
            </a:r>
            <a:r>
              <a:rPr lang="en-GB" noProof="0" dirty="0" err="1"/>
              <a:t>elit</a:t>
            </a:r>
            <a:r>
              <a:rPr lang="en-GB" noProof="0" dirty="0"/>
              <a:t>.</a:t>
            </a:r>
          </a:p>
          <a:p>
            <a:pPr marL="457200" indent="-457200">
              <a:buFont typeface="Arial" panose="020B0604020202020204" pitchFamily="34" charset="0"/>
              <a:buChar char="•"/>
            </a:pPr>
            <a:r>
              <a:rPr lang="en-GB" noProof="0" dirty="0"/>
              <a:t>Donec </a:t>
            </a:r>
            <a:r>
              <a:rPr lang="en-GB" noProof="0" dirty="0" err="1"/>
              <a:t>rutrum</a:t>
            </a:r>
            <a:r>
              <a:rPr lang="en-GB" noProof="0" dirty="0"/>
              <a:t> </a:t>
            </a:r>
            <a:r>
              <a:rPr lang="en-GB" noProof="0" dirty="0" err="1"/>
              <a:t>congue</a:t>
            </a:r>
            <a:r>
              <a:rPr lang="en-GB" noProof="0" dirty="0"/>
              <a:t> </a:t>
            </a:r>
            <a:r>
              <a:rPr lang="en-GB" noProof="0" dirty="0" err="1"/>
              <a:t>leo</a:t>
            </a:r>
            <a:r>
              <a:rPr lang="en-GB" noProof="0" dirty="0"/>
              <a:t> </a:t>
            </a:r>
            <a:r>
              <a:rPr lang="en-GB" noProof="0" dirty="0" err="1"/>
              <a:t>eget</a:t>
            </a:r>
            <a:r>
              <a:rPr lang="en-GB" noProof="0" dirty="0"/>
              <a:t> </a:t>
            </a:r>
            <a:r>
              <a:rPr lang="en-GB" noProof="0" dirty="0" err="1"/>
              <a:t>malesuada</a:t>
            </a:r>
            <a:r>
              <a:rPr lang="en-GB" noProof="0" dirty="0"/>
              <a:t>.</a:t>
            </a:r>
          </a:p>
          <a:p>
            <a:pPr marL="457200" indent="-457200">
              <a:buFont typeface="Arial" panose="020B0604020202020204" pitchFamily="34" charset="0"/>
              <a:buChar char="•"/>
            </a:pPr>
            <a:r>
              <a:rPr lang="en-GB" noProof="0" dirty="0" err="1"/>
              <a:t>Curabitur</a:t>
            </a:r>
            <a:r>
              <a:rPr lang="en-GB" noProof="0" dirty="0"/>
              <a:t> </a:t>
            </a:r>
            <a:r>
              <a:rPr lang="en-GB" noProof="0" dirty="0" err="1"/>
              <a:t>aliquet</a:t>
            </a:r>
            <a:r>
              <a:rPr lang="en-GB" noProof="0" dirty="0"/>
              <a:t> </a:t>
            </a:r>
            <a:r>
              <a:rPr lang="en-GB" noProof="0" dirty="0" err="1"/>
              <a:t>quam</a:t>
            </a:r>
            <a:r>
              <a:rPr lang="en-GB" noProof="0" dirty="0"/>
              <a:t> id dui </a:t>
            </a:r>
            <a:r>
              <a:rPr lang="en-GB" noProof="0" dirty="0" err="1"/>
              <a:t>posuere</a:t>
            </a:r>
            <a:r>
              <a:rPr lang="en-GB" noProof="0" dirty="0"/>
              <a:t> </a:t>
            </a:r>
            <a:r>
              <a:rPr lang="en-GB" noProof="0" dirty="0" err="1"/>
              <a:t>blandit</a:t>
            </a:r>
            <a:r>
              <a:rPr lang="en-GB" noProof="0" dirty="0"/>
              <a:t>.</a:t>
            </a:r>
          </a:p>
          <a:p>
            <a:pPr marL="457200" indent="-457200">
              <a:buFont typeface="Arial" panose="020B0604020202020204" pitchFamily="34" charset="0"/>
              <a:buChar char="•"/>
            </a:pPr>
            <a:r>
              <a:rPr lang="en-GB" noProof="0" dirty="0"/>
              <a:t>Proin </a:t>
            </a:r>
            <a:r>
              <a:rPr lang="en-GB" noProof="0" dirty="0" err="1"/>
              <a:t>eget</a:t>
            </a:r>
            <a:r>
              <a:rPr lang="en-GB" noProof="0" dirty="0"/>
              <a:t> </a:t>
            </a:r>
            <a:r>
              <a:rPr lang="en-GB" noProof="0" dirty="0" err="1"/>
              <a:t>tortor</a:t>
            </a:r>
            <a:r>
              <a:rPr lang="en-GB" noProof="0" dirty="0"/>
              <a:t> </a:t>
            </a:r>
            <a:r>
              <a:rPr lang="en-GB" noProof="0" dirty="0" err="1"/>
              <a:t>risus</a:t>
            </a:r>
            <a:r>
              <a:rPr lang="en-GB" noProof="0" dirty="0"/>
              <a:t>.</a:t>
            </a:r>
          </a:p>
        </p:txBody>
      </p:sp>
    </p:spTree>
    <p:extLst>
      <p:ext uri="{BB962C8B-B14F-4D97-AF65-F5344CB8AC3E}">
        <p14:creationId xmlns:p14="http://schemas.microsoft.com/office/powerpoint/2010/main" val="3001938430"/>
      </p:ext>
    </p:extLst>
  </p:cSld>
  <p:clrMapOvr>
    <a:masterClrMapping/>
  </p:clrMapOvr>
  <p:extLst>
    <p:ext uri="{DCECCB84-F9BA-43D5-87BE-67443E8EF086}">
      <p15:sldGuideLst xmlns:p15="http://schemas.microsoft.com/office/powerpoint/2012/main">
        <p15:guide id="1" orient="horz" pos="1888">
          <p15:clr>
            <a:srgbClr val="FBAE40"/>
          </p15:clr>
        </p15:guide>
        <p15:guide id="2" orient="horz" pos="172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16390" y="441326"/>
            <a:ext cx="7632692" cy="1223964"/>
          </a:xfrm>
          <a:prstGeom prst="rect">
            <a:avLst/>
          </a:prstGeom>
        </p:spPr>
        <p:txBody>
          <a:bodyPr vert="horz" lIns="0" tIns="0" rIns="0" bIns="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42907" y="2097090"/>
            <a:ext cx="11306175" cy="4079872"/>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a:extLst>
              <a:ext uri="{FF2B5EF4-FFF2-40B4-BE49-F238E27FC236}">
                <a16:creationId xmlns:a16="http://schemas.microsoft.com/office/drawing/2014/main" id="{DB2911C2-CB14-73B1-B98D-60E41E95A97B}"/>
              </a:ext>
            </a:extLst>
          </p:cNvPr>
          <p:cNvPicPr>
            <a:picLocks noChangeAspect="1"/>
          </p:cNvPicPr>
          <p:nvPr userDrawn="1"/>
        </p:nvPicPr>
        <p:blipFill>
          <a:blip r:embed="rId16"/>
          <a:srcRect/>
          <a:stretch/>
        </p:blipFill>
        <p:spPr>
          <a:xfrm>
            <a:off x="251232" y="207065"/>
            <a:ext cx="2048330" cy="1318904"/>
          </a:xfrm>
          <a:prstGeom prst="rect">
            <a:avLst/>
          </a:prstGeom>
        </p:spPr>
      </p:pic>
    </p:spTree>
    <p:extLst>
      <p:ext uri="{BB962C8B-B14F-4D97-AF65-F5344CB8AC3E}">
        <p14:creationId xmlns:p14="http://schemas.microsoft.com/office/powerpoint/2010/main" val="2999483053"/>
      </p:ext>
    </p:extLst>
  </p:cSld>
  <p:clrMap bg1="lt1" tx1="dk1" bg2="lt2" tx2="dk2" accent1="accent1" accent2="accent2" accent3="accent3" accent4="accent4" accent5="accent5" accent6="accent6" hlink="hlink" folHlink="folHlink"/>
  <p:sldLayoutIdLst>
    <p:sldLayoutId id="2147483693" r:id="rId1"/>
    <p:sldLayoutId id="2147483673" r:id="rId2"/>
    <p:sldLayoutId id="2147483684" r:id="rId3"/>
    <p:sldLayoutId id="2147483694" r:id="rId4"/>
    <p:sldLayoutId id="2147483665" r:id="rId5"/>
    <p:sldLayoutId id="2147483667" r:id="rId6"/>
    <p:sldLayoutId id="2147483698" r:id="rId7"/>
    <p:sldLayoutId id="2147483699" r:id="rId8"/>
    <p:sldLayoutId id="2147483700" r:id="rId9"/>
    <p:sldLayoutId id="2147483696" r:id="rId10"/>
    <p:sldLayoutId id="2147483697" r:id="rId11"/>
    <p:sldLayoutId id="2147483674" r:id="rId12"/>
    <p:sldLayoutId id="2147483692" r:id="rId13"/>
    <p:sldLayoutId id="2147483701" r:id="rId14"/>
  </p:sldLayoutIdLst>
  <p:txStyles>
    <p:title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79">
          <p15:clr>
            <a:srgbClr val="F26B43"/>
          </p15:clr>
        </p15:guide>
        <p15:guide id="2" pos="2593">
          <p15:clr>
            <a:srgbClr val="F26B43"/>
          </p15:clr>
        </p15:guide>
        <p15:guide id="3" pos="2865">
          <p15:clr>
            <a:srgbClr val="F26B43"/>
          </p15:clr>
        </p15:guide>
        <p15:guide id="4" pos="3704">
          <p15:clr>
            <a:srgbClr val="F26B43"/>
          </p15:clr>
        </p15:guide>
        <p15:guide id="5" pos="3976">
          <p15:clr>
            <a:srgbClr val="F26B43"/>
          </p15:clr>
        </p15:guide>
        <p15:guide id="6" pos="4815">
          <p15:clr>
            <a:srgbClr val="F26B43"/>
          </p15:clr>
        </p15:guide>
        <p15:guide id="7" pos="5087">
          <p15:clr>
            <a:srgbClr val="F26B43"/>
          </p15:clr>
        </p15:guide>
        <p15:guide id="8" pos="7401">
          <p15:clr>
            <a:srgbClr val="F26B43"/>
          </p15:clr>
        </p15:guide>
        <p15:guide id="9" orient="horz" pos="278">
          <p15:clr>
            <a:srgbClr val="F26B43"/>
          </p15:clr>
        </p15:guide>
        <p15:guide id="10" orient="horz" pos="1049">
          <p15:clr>
            <a:srgbClr val="F26B43"/>
          </p15:clr>
        </p15:guide>
        <p15:guide id="11" orient="horz" pos="1321">
          <p15:clr>
            <a:srgbClr val="F26B43"/>
          </p15:clr>
        </p15:guide>
        <p15:guide id="12" orient="horz" pos="3906">
          <p15:clr>
            <a:srgbClr val="F26B43"/>
          </p15:clr>
        </p15:guide>
        <p15:guide id="13" orient="horz" pos="4178">
          <p15:clr>
            <a:srgbClr val="F26B43"/>
          </p15:clr>
        </p15:guide>
        <p15:guide id="14" orient="horz" pos="404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chart" Target="../charts/chart7.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chart" Target="../charts/chart11.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chart" Target="../charts/char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chart" Target="../charts/chart15.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chart" Target="../charts/chart17.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chart" Target="../charts/char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jpe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14.xml"/><Relationship Id="rId6" Type="http://schemas.openxmlformats.org/officeDocument/2006/relationships/image" Target="../media/image9.png"/><Relationship Id="rId11" Type="http://schemas.openxmlformats.org/officeDocument/2006/relationships/image" Target="../media/image14.gif"/><Relationship Id="rId5" Type="http://schemas.openxmlformats.org/officeDocument/2006/relationships/image" Target="../media/image8.png"/><Relationship Id="rId10" Type="http://schemas.openxmlformats.org/officeDocument/2006/relationships/image" Target="../media/image13.jpeg"/><Relationship Id="rId4" Type="http://schemas.openxmlformats.org/officeDocument/2006/relationships/image" Target="../media/image7.png"/><Relationship Id="rId9" Type="http://schemas.openxmlformats.org/officeDocument/2006/relationships/image" Target="../media/image1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4D35D-9FB0-95A3-17CD-1754C0D7C0AA}"/>
              </a:ext>
            </a:extLst>
          </p:cNvPr>
          <p:cNvSpPr>
            <a:spLocks noGrp="1"/>
          </p:cNvSpPr>
          <p:nvPr>
            <p:ph type="title"/>
          </p:nvPr>
        </p:nvSpPr>
        <p:spPr>
          <a:xfrm>
            <a:off x="4116387" y="1778061"/>
            <a:ext cx="7357341" cy="3896594"/>
          </a:xfrm>
        </p:spPr>
        <p:txBody>
          <a:bodyPr anchor="ctr" anchorCtr="0">
            <a:normAutofit/>
          </a:bodyPr>
          <a:lstStyle/>
          <a:p>
            <a:pPr algn="l"/>
            <a:r>
              <a:rPr lang="en-US" sz="4400" b="1" i="0" u="none" strike="noStrike" baseline="0" dirty="0">
                <a:latin typeface="DejaVuSans-Bold"/>
              </a:rPr>
              <a:t>Knowledge, awareness, feasibility, and acceptability of long-acting Cabotegravir for HIV prevention: results from the SEARCH Dynamic Choice HIV prevention trial.</a:t>
            </a:r>
            <a:endParaRPr lang="en-GB" sz="13800" dirty="0"/>
          </a:p>
        </p:txBody>
      </p:sp>
      <p:sp>
        <p:nvSpPr>
          <p:cNvPr id="3" name="Text Placeholder 2">
            <a:extLst>
              <a:ext uri="{FF2B5EF4-FFF2-40B4-BE49-F238E27FC236}">
                <a16:creationId xmlns:a16="http://schemas.microsoft.com/office/drawing/2014/main" id="{6EA84B2F-E52F-9015-D192-CF183D256194}"/>
              </a:ext>
            </a:extLst>
          </p:cNvPr>
          <p:cNvSpPr>
            <a:spLocks noGrp="1"/>
          </p:cNvSpPr>
          <p:nvPr>
            <p:ph type="body" sz="quarter" idx="10"/>
          </p:nvPr>
        </p:nvSpPr>
        <p:spPr/>
        <p:txBody>
          <a:bodyPr>
            <a:normAutofit/>
          </a:bodyPr>
          <a:lstStyle/>
          <a:p>
            <a:r>
              <a:rPr lang="en-US" b="1" i="0" dirty="0">
                <a:solidFill>
                  <a:srgbClr val="222222"/>
                </a:solidFill>
                <a:effectLst/>
                <a:highlight>
                  <a:srgbClr val="FFFFFF"/>
                </a:highlight>
                <a:latin typeface="Calibri" panose="020F0502020204030204" pitchFamily="34" charset="0"/>
              </a:rPr>
              <a:t>Welcome to the prevention choice agenda!</a:t>
            </a:r>
            <a:endParaRPr lang="en-GB" dirty="0"/>
          </a:p>
        </p:txBody>
      </p:sp>
      <p:sp>
        <p:nvSpPr>
          <p:cNvPr id="4" name="Text Placeholder 3">
            <a:extLst>
              <a:ext uri="{FF2B5EF4-FFF2-40B4-BE49-F238E27FC236}">
                <a16:creationId xmlns:a16="http://schemas.microsoft.com/office/drawing/2014/main" id="{44289A9C-59C8-D96C-FF8D-6EF6BF55A525}"/>
              </a:ext>
            </a:extLst>
          </p:cNvPr>
          <p:cNvSpPr>
            <a:spLocks noGrp="1"/>
          </p:cNvSpPr>
          <p:nvPr>
            <p:ph type="body" sz="quarter" idx="11"/>
          </p:nvPr>
        </p:nvSpPr>
        <p:spPr>
          <a:xfrm>
            <a:off x="4116387" y="696043"/>
            <a:ext cx="7823975" cy="385199"/>
          </a:xfrm>
        </p:spPr>
        <p:txBody>
          <a:bodyPr>
            <a:normAutofit fontScale="92500"/>
          </a:bodyPr>
          <a:lstStyle/>
          <a:p>
            <a:r>
              <a:rPr lang="en-GB" dirty="0"/>
              <a:t>Elijah Kakande, Infectious Diseases Research Collaboration, SEARCH consortium</a:t>
            </a:r>
          </a:p>
        </p:txBody>
      </p:sp>
      <p:sp>
        <p:nvSpPr>
          <p:cNvPr id="5" name="TextBox 4">
            <a:extLst>
              <a:ext uri="{FF2B5EF4-FFF2-40B4-BE49-F238E27FC236}">
                <a16:creationId xmlns:a16="http://schemas.microsoft.com/office/drawing/2014/main" id="{1AE58F7D-7A6C-5B31-B977-FAE073EFBD93}"/>
              </a:ext>
            </a:extLst>
          </p:cNvPr>
          <p:cNvSpPr txBox="1"/>
          <p:nvPr/>
        </p:nvSpPr>
        <p:spPr>
          <a:xfrm>
            <a:off x="4116387" y="5807676"/>
            <a:ext cx="5955956" cy="400110"/>
          </a:xfrm>
          <a:prstGeom prst="rect">
            <a:avLst/>
          </a:prstGeom>
          <a:noFill/>
        </p:spPr>
        <p:txBody>
          <a:bodyPr wrap="square" rtlCol="0">
            <a:spAutoFit/>
          </a:bodyPr>
          <a:lstStyle/>
          <a:p>
            <a:r>
              <a:rPr lang="en-US" sz="2000" i="1" dirty="0"/>
              <a:t>No financial relationships to disclose</a:t>
            </a:r>
            <a:r>
              <a:rPr lang="en-US" dirty="0"/>
              <a:t>.</a:t>
            </a:r>
          </a:p>
        </p:txBody>
      </p:sp>
    </p:spTree>
    <p:extLst>
      <p:ext uri="{BB962C8B-B14F-4D97-AF65-F5344CB8AC3E}">
        <p14:creationId xmlns:p14="http://schemas.microsoft.com/office/powerpoint/2010/main" val="924144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3C21DBE3-F7C6-C831-FCD3-A1178F04335A}"/>
              </a:ext>
            </a:extLst>
          </p:cNvPr>
          <p:cNvGraphicFramePr>
            <a:graphicFrameLocks/>
          </p:cNvGraphicFramePr>
          <p:nvPr>
            <p:extLst>
              <p:ext uri="{D42A27DB-BD31-4B8C-83A1-F6EECF244321}">
                <p14:modId xmlns:p14="http://schemas.microsoft.com/office/powerpoint/2010/main" val="1181066216"/>
              </p:ext>
            </p:extLst>
          </p:nvPr>
        </p:nvGraphicFramePr>
        <p:xfrm>
          <a:off x="99236" y="2009553"/>
          <a:ext cx="5996764" cy="478045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E3DB7A41-C9F9-ED38-E9A2-2618BF94ADAC}"/>
              </a:ext>
            </a:extLst>
          </p:cNvPr>
          <p:cNvSpPr txBox="1"/>
          <p:nvPr/>
        </p:nvSpPr>
        <p:spPr>
          <a:xfrm>
            <a:off x="2165259" y="1251937"/>
            <a:ext cx="7072052" cy="400110"/>
          </a:xfrm>
          <a:prstGeom prst="rect">
            <a:avLst/>
          </a:prstGeom>
          <a:noFill/>
        </p:spPr>
        <p:txBody>
          <a:bodyPr wrap="square" rtlCol="0">
            <a:spAutoFit/>
          </a:bodyPr>
          <a:lstStyle/>
          <a:p>
            <a:r>
              <a:rPr lang="en-US" sz="2000" b="1" i="1" dirty="0">
                <a:effectLst/>
                <a:latin typeface="Verdana (body)"/>
                <a:ea typeface="Times New Roman" panose="02020603050405020304" pitchFamily="18" charset="0"/>
                <a:cs typeface="Times New Roman" panose="02020603050405020304" pitchFamily="18" charset="0"/>
              </a:rPr>
              <a:t>How many of your friends know about CAB-LA?</a:t>
            </a:r>
            <a:endParaRPr lang="en-US" sz="2000" b="1" i="1" dirty="0">
              <a:latin typeface="Verdana (body)"/>
            </a:endParaRPr>
          </a:p>
        </p:txBody>
      </p:sp>
      <p:sp>
        <p:nvSpPr>
          <p:cNvPr id="4" name="Title 2">
            <a:extLst>
              <a:ext uri="{FF2B5EF4-FFF2-40B4-BE49-F238E27FC236}">
                <a16:creationId xmlns:a16="http://schemas.microsoft.com/office/drawing/2014/main" id="{C0CD8988-5919-4DFB-7BA5-A4650E4664A6}"/>
              </a:ext>
            </a:extLst>
          </p:cNvPr>
          <p:cNvSpPr txBox="1">
            <a:spLocks/>
          </p:cNvSpPr>
          <p:nvPr/>
        </p:nvSpPr>
        <p:spPr>
          <a:xfrm>
            <a:off x="2426397" y="67994"/>
            <a:ext cx="9286143" cy="1223964"/>
          </a:xfrm>
          <a:prstGeom prst="rect">
            <a:avLst/>
          </a:prstGeom>
        </p:spPr>
        <p:txBody>
          <a:bodyPr>
            <a:no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sz="3200" dirty="0"/>
              <a:t>Results –Awareness about CAB-LA over time, by gender </a:t>
            </a:r>
          </a:p>
        </p:txBody>
      </p:sp>
      <p:graphicFrame>
        <p:nvGraphicFramePr>
          <p:cNvPr id="5" name="Chart 4">
            <a:extLst>
              <a:ext uri="{FF2B5EF4-FFF2-40B4-BE49-F238E27FC236}">
                <a16:creationId xmlns:a16="http://schemas.microsoft.com/office/drawing/2014/main" id="{CC36A735-60E8-5FB8-F6C2-E8F8BA831C6E}"/>
              </a:ext>
            </a:extLst>
          </p:cNvPr>
          <p:cNvGraphicFramePr>
            <a:graphicFrameLocks/>
          </p:cNvGraphicFramePr>
          <p:nvPr>
            <p:extLst>
              <p:ext uri="{D42A27DB-BD31-4B8C-83A1-F6EECF244321}">
                <p14:modId xmlns:p14="http://schemas.microsoft.com/office/powerpoint/2010/main" val="417696987"/>
              </p:ext>
            </p:extLst>
          </p:nvPr>
        </p:nvGraphicFramePr>
        <p:xfrm>
          <a:off x="6021571" y="2009553"/>
          <a:ext cx="5901071" cy="478045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97715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9B8BEA4A-B05E-D718-F7A5-B0CC3B6E8A42}"/>
              </a:ext>
            </a:extLst>
          </p:cNvPr>
          <p:cNvGraphicFramePr>
            <a:graphicFrameLocks/>
          </p:cNvGraphicFramePr>
          <p:nvPr>
            <p:extLst>
              <p:ext uri="{D42A27DB-BD31-4B8C-83A1-F6EECF244321}">
                <p14:modId xmlns:p14="http://schemas.microsoft.com/office/powerpoint/2010/main" val="3012116169"/>
              </p:ext>
            </p:extLst>
          </p:nvPr>
        </p:nvGraphicFramePr>
        <p:xfrm>
          <a:off x="171450" y="1612301"/>
          <a:ext cx="6000750" cy="5149599"/>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2">
            <a:extLst>
              <a:ext uri="{FF2B5EF4-FFF2-40B4-BE49-F238E27FC236}">
                <a16:creationId xmlns:a16="http://schemas.microsoft.com/office/drawing/2014/main" id="{1902DE46-FAF4-75F8-C3A4-069885BAB9EE}"/>
              </a:ext>
            </a:extLst>
          </p:cNvPr>
          <p:cNvSpPr txBox="1">
            <a:spLocks/>
          </p:cNvSpPr>
          <p:nvPr/>
        </p:nvSpPr>
        <p:spPr>
          <a:xfrm>
            <a:off x="2346385" y="247015"/>
            <a:ext cx="9402706" cy="1223964"/>
          </a:xfrm>
          <a:prstGeom prst="rect">
            <a:avLst/>
          </a:prstGeom>
        </p:spPr>
        <p:txBody>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dirty="0"/>
              <a:t>Barriers to initiating CAB-LA</a:t>
            </a:r>
          </a:p>
        </p:txBody>
      </p:sp>
      <p:sp>
        <p:nvSpPr>
          <p:cNvPr id="3" name="TextBox 2">
            <a:extLst>
              <a:ext uri="{FF2B5EF4-FFF2-40B4-BE49-F238E27FC236}">
                <a16:creationId xmlns:a16="http://schemas.microsoft.com/office/drawing/2014/main" id="{611429D1-7777-C350-7493-F07DF6C3A8BD}"/>
              </a:ext>
            </a:extLst>
          </p:cNvPr>
          <p:cNvSpPr txBox="1"/>
          <p:nvPr/>
        </p:nvSpPr>
        <p:spPr>
          <a:xfrm>
            <a:off x="-65071" y="1462495"/>
            <a:ext cx="6846015" cy="353943"/>
          </a:xfrm>
          <a:prstGeom prst="rect">
            <a:avLst/>
          </a:prstGeom>
          <a:noFill/>
        </p:spPr>
        <p:txBody>
          <a:bodyPr wrap="square" rtlCol="0">
            <a:spAutoFit/>
          </a:bodyPr>
          <a:lstStyle/>
          <a:p>
            <a:r>
              <a:rPr lang="en-US" sz="1700" b="1" i="1" dirty="0">
                <a:solidFill>
                  <a:schemeClr val="tx1"/>
                </a:solidFill>
              </a:rPr>
              <a:t>What concerns do you anticipate initiating CAB-LA?</a:t>
            </a:r>
            <a:r>
              <a:rPr lang="en-US" sz="1700" b="1" i="1" u="none" strike="noStrike" kern="1200" spc="0" baseline="0" dirty="0">
                <a:solidFill>
                  <a:prstClr val="black">
                    <a:lumMod val="65000"/>
                    <a:lumOff val="35000"/>
                  </a:prstClr>
                </a:solidFill>
              </a:rPr>
              <a:t> </a:t>
            </a:r>
            <a:endParaRPr lang="en-US" sz="1700" b="1" i="1" dirty="0"/>
          </a:p>
        </p:txBody>
      </p:sp>
      <p:sp>
        <p:nvSpPr>
          <p:cNvPr id="6" name="TextBox 5">
            <a:extLst>
              <a:ext uri="{FF2B5EF4-FFF2-40B4-BE49-F238E27FC236}">
                <a16:creationId xmlns:a16="http://schemas.microsoft.com/office/drawing/2014/main" id="{2D93B224-7D7D-C9F1-1897-A57E80EC6D35}"/>
              </a:ext>
            </a:extLst>
          </p:cNvPr>
          <p:cNvSpPr txBox="1"/>
          <p:nvPr/>
        </p:nvSpPr>
        <p:spPr>
          <a:xfrm>
            <a:off x="6780944" y="1442019"/>
            <a:ext cx="5863119" cy="353943"/>
          </a:xfrm>
          <a:prstGeom prst="rect">
            <a:avLst/>
          </a:prstGeom>
          <a:noFill/>
        </p:spPr>
        <p:txBody>
          <a:bodyPr wrap="square" rtlCol="0">
            <a:spAutoFit/>
          </a:bodyPr>
          <a:lstStyle/>
          <a:p>
            <a:r>
              <a:rPr lang="en-US" sz="1700" b="1" i="1" dirty="0">
                <a:solidFill>
                  <a:schemeClr val="tx1"/>
                </a:solidFill>
              </a:rPr>
              <a:t>What barriers did you face with CAB-LA? </a:t>
            </a:r>
            <a:endParaRPr lang="en-US" sz="1700" b="1" i="1" dirty="0"/>
          </a:p>
        </p:txBody>
      </p:sp>
      <p:graphicFrame>
        <p:nvGraphicFramePr>
          <p:cNvPr id="8" name="Chart 7">
            <a:extLst>
              <a:ext uri="{FF2B5EF4-FFF2-40B4-BE49-F238E27FC236}">
                <a16:creationId xmlns:a16="http://schemas.microsoft.com/office/drawing/2014/main" id="{A6DED0B5-FC00-C069-22A9-5D214ECC13A2}"/>
              </a:ext>
            </a:extLst>
          </p:cNvPr>
          <p:cNvGraphicFramePr>
            <a:graphicFrameLocks/>
          </p:cNvGraphicFramePr>
          <p:nvPr>
            <p:extLst>
              <p:ext uri="{D42A27DB-BD31-4B8C-83A1-F6EECF244321}">
                <p14:modId xmlns:p14="http://schemas.microsoft.com/office/powerpoint/2010/main" val="3851910643"/>
              </p:ext>
            </p:extLst>
          </p:nvPr>
        </p:nvGraphicFramePr>
        <p:xfrm>
          <a:off x="6172200" y="1966244"/>
          <a:ext cx="5848350" cy="479565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89878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7198809D-FE0D-881E-D2C1-142F0CE2518C}"/>
              </a:ext>
            </a:extLst>
          </p:cNvPr>
          <p:cNvGraphicFramePr>
            <a:graphicFrameLocks/>
          </p:cNvGraphicFramePr>
          <p:nvPr>
            <p:extLst>
              <p:ext uri="{D42A27DB-BD31-4B8C-83A1-F6EECF244321}">
                <p14:modId xmlns:p14="http://schemas.microsoft.com/office/powerpoint/2010/main" val="124145273"/>
              </p:ext>
            </p:extLst>
          </p:nvPr>
        </p:nvGraphicFramePr>
        <p:xfrm>
          <a:off x="11505" y="2130968"/>
          <a:ext cx="6099904" cy="45951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E1901C0E-A7B4-33DB-3323-D85FA685CC85}"/>
              </a:ext>
            </a:extLst>
          </p:cNvPr>
          <p:cNvGraphicFramePr>
            <a:graphicFrameLocks/>
          </p:cNvGraphicFramePr>
          <p:nvPr>
            <p:extLst>
              <p:ext uri="{D42A27DB-BD31-4B8C-83A1-F6EECF244321}">
                <p14:modId xmlns:p14="http://schemas.microsoft.com/office/powerpoint/2010/main" val="1360860698"/>
              </p:ext>
            </p:extLst>
          </p:nvPr>
        </p:nvGraphicFramePr>
        <p:xfrm>
          <a:off x="5920023" y="2215792"/>
          <a:ext cx="5988442" cy="4510354"/>
        </p:xfrm>
        <a:graphic>
          <a:graphicData uri="http://schemas.openxmlformats.org/drawingml/2006/chart">
            <c:chart xmlns:c="http://schemas.openxmlformats.org/drawingml/2006/chart" xmlns:r="http://schemas.openxmlformats.org/officeDocument/2006/relationships" r:id="rId4"/>
          </a:graphicData>
        </a:graphic>
      </p:graphicFrame>
      <p:sp>
        <p:nvSpPr>
          <p:cNvPr id="4" name="Title 2">
            <a:extLst>
              <a:ext uri="{FF2B5EF4-FFF2-40B4-BE49-F238E27FC236}">
                <a16:creationId xmlns:a16="http://schemas.microsoft.com/office/drawing/2014/main" id="{DD7D76C7-D77F-814C-1F3F-8C5857C154A4}"/>
              </a:ext>
            </a:extLst>
          </p:cNvPr>
          <p:cNvSpPr txBox="1">
            <a:spLocks/>
          </p:cNvSpPr>
          <p:nvPr/>
        </p:nvSpPr>
        <p:spPr>
          <a:xfrm>
            <a:off x="2346385" y="441325"/>
            <a:ext cx="9402706" cy="1223964"/>
          </a:xfrm>
          <a:prstGeom prst="rect">
            <a:avLst/>
          </a:prstGeom>
        </p:spPr>
        <p:txBody>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dirty="0"/>
              <a:t>Barriers to initiating CAB-LA</a:t>
            </a:r>
          </a:p>
        </p:txBody>
      </p:sp>
      <p:sp>
        <p:nvSpPr>
          <p:cNvPr id="5" name="TextBox 4">
            <a:extLst>
              <a:ext uri="{FF2B5EF4-FFF2-40B4-BE49-F238E27FC236}">
                <a16:creationId xmlns:a16="http://schemas.microsoft.com/office/drawing/2014/main" id="{A0B91512-085F-7715-A54F-6F5D89E1ADD4}"/>
              </a:ext>
            </a:extLst>
          </p:cNvPr>
          <p:cNvSpPr txBox="1"/>
          <p:nvPr/>
        </p:nvSpPr>
        <p:spPr>
          <a:xfrm>
            <a:off x="0" y="1500026"/>
            <a:ext cx="6597720" cy="630942"/>
          </a:xfrm>
          <a:prstGeom prst="rect">
            <a:avLst/>
          </a:prstGeom>
          <a:noFill/>
        </p:spPr>
        <p:txBody>
          <a:bodyPr wrap="square" rtlCol="0">
            <a:spAutoFit/>
          </a:bodyPr>
          <a:lstStyle/>
          <a:p>
            <a:r>
              <a:rPr lang="en-US" sz="1700" b="1" i="1" dirty="0"/>
              <a:t>What concerns do you anticipate initiating CAB-LA?</a:t>
            </a:r>
          </a:p>
          <a:p>
            <a:endParaRPr lang="en-US" dirty="0"/>
          </a:p>
        </p:txBody>
      </p:sp>
      <p:sp>
        <p:nvSpPr>
          <p:cNvPr id="6" name="TextBox 5">
            <a:extLst>
              <a:ext uri="{FF2B5EF4-FFF2-40B4-BE49-F238E27FC236}">
                <a16:creationId xmlns:a16="http://schemas.microsoft.com/office/drawing/2014/main" id="{8FFA941C-D9A4-FE4B-E16D-C32CA6E9581A}"/>
              </a:ext>
            </a:extLst>
          </p:cNvPr>
          <p:cNvSpPr txBox="1"/>
          <p:nvPr/>
        </p:nvSpPr>
        <p:spPr>
          <a:xfrm>
            <a:off x="6524089" y="1484305"/>
            <a:ext cx="5863119" cy="384721"/>
          </a:xfrm>
          <a:prstGeom prst="rect">
            <a:avLst/>
          </a:prstGeom>
          <a:noFill/>
        </p:spPr>
        <p:txBody>
          <a:bodyPr wrap="square" rtlCol="0">
            <a:spAutoFit/>
          </a:bodyPr>
          <a:lstStyle/>
          <a:p>
            <a:r>
              <a:rPr lang="en-US" sz="1900" b="1" i="1" dirty="0">
                <a:solidFill>
                  <a:schemeClr val="tx1"/>
                </a:solidFill>
              </a:rPr>
              <a:t>What barriers did you face with CAB-LA? </a:t>
            </a:r>
            <a:endParaRPr lang="en-US" sz="1900" b="1" i="1" dirty="0"/>
          </a:p>
        </p:txBody>
      </p:sp>
    </p:spTree>
    <p:extLst>
      <p:ext uri="{BB962C8B-B14F-4D97-AF65-F5344CB8AC3E}">
        <p14:creationId xmlns:p14="http://schemas.microsoft.com/office/powerpoint/2010/main" val="3322443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D3413B31-3E36-CB94-7F3B-98F7BED064C5}"/>
              </a:ext>
            </a:extLst>
          </p:cNvPr>
          <p:cNvGraphicFramePr>
            <a:graphicFrameLocks/>
          </p:cNvGraphicFramePr>
          <p:nvPr>
            <p:extLst>
              <p:ext uri="{D42A27DB-BD31-4B8C-83A1-F6EECF244321}">
                <p14:modId xmlns:p14="http://schemas.microsoft.com/office/powerpoint/2010/main" val="1357850789"/>
              </p:ext>
            </p:extLst>
          </p:nvPr>
        </p:nvGraphicFramePr>
        <p:xfrm>
          <a:off x="6183630" y="2307144"/>
          <a:ext cx="5775960" cy="43679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A1CD050C-9255-39ED-8401-47C7AE43D982}"/>
              </a:ext>
            </a:extLst>
          </p:cNvPr>
          <p:cNvGraphicFramePr>
            <a:graphicFrameLocks/>
          </p:cNvGraphicFramePr>
          <p:nvPr>
            <p:extLst>
              <p:ext uri="{D42A27DB-BD31-4B8C-83A1-F6EECF244321}">
                <p14:modId xmlns:p14="http://schemas.microsoft.com/office/powerpoint/2010/main" val="3072732396"/>
              </p:ext>
            </p:extLst>
          </p:nvPr>
        </p:nvGraphicFramePr>
        <p:xfrm>
          <a:off x="232410" y="2307144"/>
          <a:ext cx="5676900" cy="4367976"/>
        </p:xfrm>
        <a:graphic>
          <a:graphicData uri="http://schemas.openxmlformats.org/drawingml/2006/chart">
            <c:chart xmlns:c="http://schemas.openxmlformats.org/drawingml/2006/chart" xmlns:r="http://schemas.openxmlformats.org/officeDocument/2006/relationships" r:id="rId4"/>
          </a:graphicData>
        </a:graphic>
      </p:graphicFrame>
      <p:sp>
        <p:nvSpPr>
          <p:cNvPr id="5" name="Title 2">
            <a:extLst>
              <a:ext uri="{FF2B5EF4-FFF2-40B4-BE49-F238E27FC236}">
                <a16:creationId xmlns:a16="http://schemas.microsoft.com/office/drawing/2014/main" id="{1BD12B0D-0342-2F07-E57A-86A7D78B6AC7}"/>
              </a:ext>
            </a:extLst>
          </p:cNvPr>
          <p:cNvSpPr txBox="1">
            <a:spLocks/>
          </p:cNvSpPr>
          <p:nvPr/>
        </p:nvSpPr>
        <p:spPr>
          <a:xfrm>
            <a:off x="3158043" y="311427"/>
            <a:ext cx="9402706" cy="1223964"/>
          </a:xfrm>
          <a:prstGeom prst="rect">
            <a:avLst/>
          </a:prstGeom>
        </p:spPr>
        <p:txBody>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dirty="0"/>
              <a:t>Feasibility of CAB-LA</a:t>
            </a:r>
          </a:p>
        </p:txBody>
      </p:sp>
      <p:sp>
        <p:nvSpPr>
          <p:cNvPr id="6" name="TextBox 5">
            <a:extLst>
              <a:ext uri="{FF2B5EF4-FFF2-40B4-BE49-F238E27FC236}">
                <a16:creationId xmlns:a16="http://schemas.microsoft.com/office/drawing/2014/main" id="{E5A82488-3B78-054A-4835-81EDACECBAE8}"/>
              </a:ext>
            </a:extLst>
          </p:cNvPr>
          <p:cNvSpPr txBox="1"/>
          <p:nvPr/>
        </p:nvSpPr>
        <p:spPr>
          <a:xfrm>
            <a:off x="533400" y="1532265"/>
            <a:ext cx="5284470" cy="646331"/>
          </a:xfrm>
          <a:prstGeom prst="rect">
            <a:avLst/>
          </a:prstGeom>
          <a:noFill/>
        </p:spPr>
        <p:txBody>
          <a:bodyPr wrap="square" rtlCol="0">
            <a:spAutoFit/>
          </a:bodyPr>
          <a:lstStyle/>
          <a:p>
            <a:r>
              <a:rPr lang="en-US" sz="1800" b="1" i="1" dirty="0"/>
              <a:t>How easy do you think it will be to take CAB-LA?</a:t>
            </a:r>
            <a:r>
              <a:rPr lang="en-US" sz="1800" b="1" i="1" u="none" strike="noStrike" kern="1200" spc="0" baseline="0" dirty="0"/>
              <a:t> </a:t>
            </a:r>
            <a:endParaRPr lang="en-US" b="1" i="1" dirty="0"/>
          </a:p>
        </p:txBody>
      </p:sp>
      <p:sp>
        <p:nvSpPr>
          <p:cNvPr id="7" name="TextBox 6">
            <a:extLst>
              <a:ext uri="{FF2B5EF4-FFF2-40B4-BE49-F238E27FC236}">
                <a16:creationId xmlns:a16="http://schemas.microsoft.com/office/drawing/2014/main" id="{B10DB3FD-D8B4-7414-052C-52A76079498F}"/>
              </a:ext>
            </a:extLst>
          </p:cNvPr>
          <p:cNvSpPr txBox="1"/>
          <p:nvPr/>
        </p:nvSpPr>
        <p:spPr>
          <a:xfrm>
            <a:off x="6743700" y="1465282"/>
            <a:ext cx="4423410" cy="369332"/>
          </a:xfrm>
          <a:prstGeom prst="rect">
            <a:avLst/>
          </a:prstGeom>
          <a:noFill/>
        </p:spPr>
        <p:txBody>
          <a:bodyPr wrap="square" rtlCol="0">
            <a:spAutoFit/>
          </a:bodyPr>
          <a:lstStyle/>
          <a:p>
            <a:r>
              <a:rPr lang="en-US" sz="1800" b="1" i="1" dirty="0"/>
              <a:t>How easy was it to take CAB-LA? </a:t>
            </a:r>
            <a:endParaRPr lang="en-US" b="1" i="1" dirty="0"/>
          </a:p>
        </p:txBody>
      </p:sp>
    </p:spTree>
    <p:extLst>
      <p:ext uri="{BB962C8B-B14F-4D97-AF65-F5344CB8AC3E}">
        <p14:creationId xmlns:p14="http://schemas.microsoft.com/office/powerpoint/2010/main" val="1833858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F7AA3D6-334D-C671-2A24-C6A93FF3EA4B}"/>
              </a:ext>
            </a:extLst>
          </p:cNvPr>
          <p:cNvGraphicFramePr>
            <a:graphicFrameLocks/>
          </p:cNvGraphicFramePr>
          <p:nvPr>
            <p:extLst>
              <p:ext uri="{D42A27DB-BD31-4B8C-83A1-F6EECF244321}">
                <p14:modId xmlns:p14="http://schemas.microsoft.com/office/powerpoint/2010/main" val="4097571448"/>
              </p:ext>
            </p:extLst>
          </p:nvPr>
        </p:nvGraphicFramePr>
        <p:xfrm>
          <a:off x="95694" y="2303727"/>
          <a:ext cx="6220046" cy="43763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2B62822E-1D38-B768-E389-B94B0B571D75}"/>
              </a:ext>
            </a:extLst>
          </p:cNvPr>
          <p:cNvGraphicFramePr>
            <a:graphicFrameLocks/>
          </p:cNvGraphicFramePr>
          <p:nvPr>
            <p:extLst>
              <p:ext uri="{D42A27DB-BD31-4B8C-83A1-F6EECF244321}">
                <p14:modId xmlns:p14="http://schemas.microsoft.com/office/powerpoint/2010/main" val="1632812412"/>
              </p:ext>
            </p:extLst>
          </p:nvPr>
        </p:nvGraphicFramePr>
        <p:xfrm>
          <a:off x="6196524" y="2303727"/>
          <a:ext cx="5899783" cy="4386302"/>
        </p:xfrm>
        <a:graphic>
          <a:graphicData uri="http://schemas.openxmlformats.org/drawingml/2006/chart">
            <c:chart xmlns:c="http://schemas.openxmlformats.org/drawingml/2006/chart" xmlns:r="http://schemas.openxmlformats.org/officeDocument/2006/relationships" r:id="rId4"/>
          </a:graphicData>
        </a:graphic>
      </p:graphicFrame>
      <p:sp>
        <p:nvSpPr>
          <p:cNvPr id="4" name="Title 2">
            <a:extLst>
              <a:ext uri="{FF2B5EF4-FFF2-40B4-BE49-F238E27FC236}">
                <a16:creationId xmlns:a16="http://schemas.microsoft.com/office/drawing/2014/main" id="{8D299C9E-21BA-0529-1A6A-A1F831EF2693}"/>
              </a:ext>
            </a:extLst>
          </p:cNvPr>
          <p:cNvSpPr txBox="1">
            <a:spLocks/>
          </p:cNvSpPr>
          <p:nvPr/>
        </p:nvSpPr>
        <p:spPr>
          <a:xfrm>
            <a:off x="3158043" y="311427"/>
            <a:ext cx="9402706" cy="1223964"/>
          </a:xfrm>
          <a:prstGeom prst="rect">
            <a:avLst/>
          </a:prstGeom>
        </p:spPr>
        <p:txBody>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dirty="0"/>
              <a:t>Feasibility of CAB-LA</a:t>
            </a:r>
          </a:p>
        </p:txBody>
      </p:sp>
      <p:sp>
        <p:nvSpPr>
          <p:cNvPr id="5" name="TextBox 4">
            <a:extLst>
              <a:ext uri="{FF2B5EF4-FFF2-40B4-BE49-F238E27FC236}">
                <a16:creationId xmlns:a16="http://schemas.microsoft.com/office/drawing/2014/main" id="{48DBA8A7-A1DA-E8A5-D2B6-97C275CBC9EB}"/>
              </a:ext>
            </a:extLst>
          </p:cNvPr>
          <p:cNvSpPr txBox="1"/>
          <p:nvPr/>
        </p:nvSpPr>
        <p:spPr>
          <a:xfrm>
            <a:off x="276226" y="1535391"/>
            <a:ext cx="5739766" cy="923330"/>
          </a:xfrm>
          <a:prstGeom prst="rect">
            <a:avLst/>
          </a:prstGeom>
          <a:noFill/>
        </p:spPr>
        <p:txBody>
          <a:bodyPr wrap="square" rtlCol="0">
            <a:spAutoFit/>
          </a:bodyPr>
          <a:lstStyle/>
          <a:p>
            <a:pPr algn="ctr"/>
            <a:r>
              <a:rPr lang="en-US" sz="1800" b="1" i="1" u="none" strike="noStrike" kern="1200" baseline="0" dirty="0"/>
              <a:t>How easy do you think it will be to take CAB-LA?</a:t>
            </a:r>
          </a:p>
          <a:p>
            <a:endParaRPr lang="en-US" dirty="0"/>
          </a:p>
        </p:txBody>
      </p:sp>
      <p:sp>
        <p:nvSpPr>
          <p:cNvPr id="6" name="TextBox 5">
            <a:extLst>
              <a:ext uri="{FF2B5EF4-FFF2-40B4-BE49-F238E27FC236}">
                <a16:creationId xmlns:a16="http://schemas.microsoft.com/office/drawing/2014/main" id="{56AF409E-EF06-D907-FE09-3DED8D4521AB}"/>
              </a:ext>
            </a:extLst>
          </p:cNvPr>
          <p:cNvSpPr txBox="1"/>
          <p:nvPr/>
        </p:nvSpPr>
        <p:spPr>
          <a:xfrm>
            <a:off x="6179373" y="1552489"/>
            <a:ext cx="5739766" cy="369332"/>
          </a:xfrm>
          <a:prstGeom prst="rect">
            <a:avLst/>
          </a:prstGeom>
          <a:noFill/>
        </p:spPr>
        <p:txBody>
          <a:bodyPr wrap="square" rtlCol="0">
            <a:spAutoFit/>
          </a:bodyPr>
          <a:lstStyle/>
          <a:p>
            <a:pPr algn="ctr"/>
            <a:r>
              <a:rPr lang="en-US" sz="1800" b="1" i="1" u="none" strike="noStrike" kern="1200" baseline="0" dirty="0"/>
              <a:t>How easy was it to take CAB-LA? </a:t>
            </a:r>
            <a:endParaRPr lang="en-US" b="1" i="1" dirty="0"/>
          </a:p>
        </p:txBody>
      </p:sp>
    </p:spTree>
    <p:extLst>
      <p:ext uri="{BB962C8B-B14F-4D97-AF65-F5344CB8AC3E}">
        <p14:creationId xmlns:p14="http://schemas.microsoft.com/office/powerpoint/2010/main" val="4142849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021AF46F-49B1-71F1-F300-C07A0C230B89}"/>
              </a:ext>
            </a:extLst>
          </p:cNvPr>
          <p:cNvSpPr txBox="1">
            <a:spLocks/>
          </p:cNvSpPr>
          <p:nvPr/>
        </p:nvSpPr>
        <p:spPr>
          <a:xfrm>
            <a:off x="2711570" y="144145"/>
            <a:ext cx="9061330" cy="1223964"/>
          </a:xfrm>
          <a:prstGeom prst="rect">
            <a:avLst/>
          </a:prstGeom>
        </p:spPr>
        <p:txBody>
          <a:bodyPr>
            <a:no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dirty="0"/>
              <a:t>Results – Acceptability</a:t>
            </a:r>
          </a:p>
        </p:txBody>
      </p:sp>
      <p:sp>
        <p:nvSpPr>
          <p:cNvPr id="3" name="TextBox 2">
            <a:extLst>
              <a:ext uri="{FF2B5EF4-FFF2-40B4-BE49-F238E27FC236}">
                <a16:creationId xmlns:a16="http://schemas.microsoft.com/office/drawing/2014/main" id="{CA33ED87-EB55-C1CA-0352-081F1F3F9921}"/>
              </a:ext>
            </a:extLst>
          </p:cNvPr>
          <p:cNvSpPr txBox="1"/>
          <p:nvPr/>
        </p:nvSpPr>
        <p:spPr>
          <a:xfrm>
            <a:off x="2514601" y="1201026"/>
            <a:ext cx="7779722" cy="400110"/>
          </a:xfrm>
          <a:prstGeom prst="rect">
            <a:avLst/>
          </a:prstGeom>
          <a:noFill/>
        </p:spPr>
        <p:txBody>
          <a:bodyPr wrap="square">
            <a:spAutoFit/>
          </a:bodyPr>
          <a:lstStyle/>
          <a:p>
            <a:r>
              <a:rPr lang="en-US" sz="2000" b="1" i="1" dirty="0">
                <a:effectLst/>
                <a:ea typeface="Times New Roman" panose="02020603050405020304" pitchFamily="18" charset="0"/>
                <a:cs typeface="Times New Roman" panose="02020603050405020304" pitchFamily="18" charset="0"/>
              </a:rPr>
              <a:t>What is your level of satisfaction for using CAB-LA?</a:t>
            </a:r>
            <a:endParaRPr lang="en-US" sz="2000" b="1" i="1" dirty="0"/>
          </a:p>
        </p:txBody>
      </p:sp>
      <p:graphicFrame>
        <p:nvGraphicFramePr>
          <p:cNvPr id="4" name="Chart 3">
            <a:extLst>
              <a:ext uri="{FF2B5EF4-FFF2-40B4-BE49-F238E27FC236}">
                <a16:creationId xmlns:a16="http://schemas.microsoft.com/office/drawing/2014/main" id="{A70D4223-30C9-9D79-089D-DFD20177D7B9}"/>
              </a:ext>
            </a:extLst>
          </p:cNvPr>
          <p:cNvGraphicFramePr>
            <a:graphicFrameLocks/>
          </p:cNvGraphicFramePr>
          <p:nvPr>
            <p:extLst>
              <p:ext uri="{D42A27DB-BD31-4B8C-83A1-F6EECF244321}">
                <p14:modId xmlns:p14="http://schemas.microsoft.com/office/powerpoint/2010/main" val="2287701598"/>
              </p:ext>
            </p:extLst>
          </p:nvPr>
        </p:nvGraphicFramePr>
        <p:xfrm>
          <a:off x="141766" y="1876647"/>
          <a:ext cx="5954233" cy="48372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FB3198A5-EEF9-8C68-C1AA-6011DEAD8BDD}"/>
              </a:ext>
            </a:extLst>
          </p:cNvPr>
          <p:cNvGraphicFramePr>
            <a:graphicFrameLocks/>
          </p:cNvGraphicFramePr>
          <p:nvPr>
            <p:extLst>
              <p:ext uri="{D42A27DB-BD31-4B8C-83A1-F6EECF244321}">
                <p14:modId xmlns:p14="http://schemas.microsoft.com/office/powerpoint/2010/main" val="619607282"/>
              </p:ext>
            </p:extLst>
          </p:nvPr>
        </p:nvGraphicFramePr>
        <p:xfrm>
          <a:off x="6095999" y="1876647"/>
          <a:ext cx="5954233" cy="483720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0142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21A4188B-FF48-C3F7-7096-34AA95B32846}"/>
              </a:ext>
            </a:extLst>
          </p:cNvPr>
          <p:cNvGraphicFramePr>
            <a:graphicFrameLocks/>
          </p:cNvGraphicFramePr>
          <p:nvPr>
            <p:extLst>
              <p:ext uri="{D42A27DB-BD31-4B8C-83A1-F6EECF244321}">
                <p14:modId xmlns:p14="http://schemas.microsoft.com/office/powerpoint/2010/main" val="3781004581"/>
              </p:ext>
            </p:extLst>
          </p:nvPr>
        </p:nvGraphicFramePr>
        <p:xfrm>
          <a:off x="230372" y="1695893"/>
          <a:ext cx="5865628" cy="49919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726AD446-7926-D5CD-F72D-88BF90F42FC2}"/>
              </a:ext>
            </a:extLst>
          </p:cNvPr>
          <p:cNvGraphicFramePr>
            <a:graphicFrameLocks/>
          </p:cNvGraphicFramePr>
          <p:nvPr>
            <p:extLst>
              <p:ext uri="{D42A27DB-BD31-4B8C-83A1-F6EECF244321}">
                <p14:modId xmlns:p14="http://schemas.microsoft.com/office/powerpoint/2010/main" val="3382829490"/>
              </p:ext>
            </p:extLst>
          </p:nvPr>
        </p:nvGraphicFramePr>
        <p:xfrm>
          <a:off x="6096000" y="1695893"/>
          <a:ext cx="5865628" cy="4997302"/>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a:extLst>
              <a:ext uri="{FF2B5EF4-FFF2-40B4-BE49-F238E27FC236}">
                <a16:creationId xmlns:a16="http://schemas.microsoft.com/office/drawing/2014/main" id="{466E1E56-DB70-1D92-1BB3-AD5F56251251}"/>
              </a:ext>
            </a:extLst>
          </p:cNvPr>
          <p:cNvSpPr txBox="1"/>
          <p:nvPr/>
        </p:nvSpPr>
        <p:spPr>
          <a:xfrm>
            <a:off x="2514601" y="1131891"/>
            <a:ext cx="7779722" cy="400110"/>
          </a:xfrm>
          <a:prstGeom prst="rect">
            <a:avLst/>
          </a:prstGeom>
          <a:noFill/>
        </p:spPr>
        <p:txBody>
          <a:bodyPr wrap="square">
            <a:spAutoFit/>
          </a:bodyPr>
          <a:lstStyle/>
          <a:p>
            <a:r>
              <a:rPr lang="en-US" sz="2000" b="1" i="1" dirty="0">
                <a:effectLst/>
                <a:ea typeface="Times New Roman" panose="02020603050405020304" pitchFamily="18" charset="0"/>
                <a:cs typeface="Times New Roman" panose="02020603050405020304" pitchFamily="18" charset="0"/>
              </a:rPr>
              <a:t>What is your level of satisfaction for using CAB-LA?</a:t>
            </a:r>
            <a:endParaRPr lang="en-US" sz="2000" b="1" i="1" dirty="0"/>
          </a:p>
        </p:txBody>
      </p:sp>
      <p:sp>
        <p:nvSpPr>
          <p:cNvPr id="5" name="Title 2">
            <a:extLst>
              <a:ext uri="{FF2B5EF4-FFF2-40B4-BE49-F238E27FC236}">
                <a16:creationId xmlns:a16="http://schemas.microsoft.com/office/drawing/2014/main" id="{7F3D9B4B-15F4-5DB8-5716-998309852C26}"/>
              </a:ext>
            </a:extLst>
          </p:cNvPr>
          <p:cNvSpPr txBox="1">
            <a:spLocks/>
          </p:cNvSpPr>
          <p:nvPr/>
        </p:nvSpPr>
        <p:spPr>
          <a:xfrm>
            <a:off x="2711570" y="144145"/>
            <a:ext cx="9061330" cy="1223964"/>
          </a:xfrm>
          <a:prstGeom prst="rect">
            <a:avLst/>
          </a:prstGeom>
        </p:spPr>
        <p:txBody>
          <a:bodyPr>
            <a:no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dirty="0"/>
              <a:t>Results – Acceptability</a:t>
            </a:r>
          </a:p>
        </p:txBody>
      </p:sp>
    </p:spTree>
    <p:extLst>
      <p:ext uri="{BB962C8B-B14F-4D97-AF65-F5344CB8AC3E}">
        <p14:creationId xmlns:p14="http://schemas.microsoft.com/office/powerpoint/2010/main" val="3283930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1FDC0935-16EA-2CF9-64F6-85B573B2C0CA}"/>
              </a:ext>
            </a:extLst>
          </p:cNvPr>
          <p:cNvSpPr txBox="1">
            <a:spLocks/>
          </p:cNvSpPr>
          <p:nvPr/>
        </p:nvSpPr>
        <p:spPr>
          <a:xfrm>
            <a:off x="3027872" y="178435"/>
            <a:ext cx="9005977" cy="1223964"/>
          </a:xfrm>
          <a:prstGeom prst="rect">
            <a:avLst/>
          </a:prstGeom>
        </p:spPr>
        <p:txBody>
          <a:bodyPr>
            <a:no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sz="3600" dirty="0"/>
              <a:t>Results – Acceptability</a:t>
            </a:r>
          </a:p>
        </p:txBody>
      </p:sp>
      <p:sp>
        <p:nvSpPr>
          <p:cNvPr id="3" name="TextBox 2">
            <a:extLst>
              <a:ext uri="{FF2B5EF4-FFF2-40B4-BE49-F238E27FC236}">
                <a16:creationId xmlns:a16="http://schemas.microsoft.com/office/drawing/2014/main" id="{0CC1CC50-7B4F-A198-C633-AB1019BF08FC}"/>
              </a:ext>
            </a:extLst>
          </p:cNvPr>
          <p:cNvSpPr txBox="1"/>
          <p:nvPr/>
        </p:nvSpPr>
        <p:spPr>
          <a:xfrm>
            <a:off x="2613218" y="1216434"/>
            <a:ext cx="8559165" cy="369332"/>
          </a:xfrm>
          <a:prstGeom prst="rect">
            <a:avLst/>
          </a:prstGeom>
          <a:noFill/>
        </p:spPr>
        <p:txBody>
          <a:bodyPr wrap="square">
            <a:spAutoFit/>
          </a:bodyPr>
          <a:lstStyle/>
          <a:p>
            <a:pPr marL="0" marR="0">
              <a:spcBef>
                <a:spcPts val="0"/>
              </a:spcBef>
              <a:spcAft>
                <a:spcPts val="600"/>
              </a:spcAft>
            </a:pPr>
            <a:r>
              <a:rPr lang="en-US" sz="1800" b="1" i="1" dirty="0">
                <a:effectLst/>
                <a:ea typeface="Times New Roman" panose="02020603050405020304" pitchFamily="18" charset="0"/>
                <a:cs typeface="Times New Roman" panose="02020603050405020304" pitchFamily="18" charset="0"/>
              </a:rPr>
              <a:t>What is the likelihood of you recommending CAB-LA to a friend?</a:t>
            </a:r>
          </a:p>
        </p:txBody>
      </p:sp>
      <p:graphicFrame>
        <p:nvGraphicFramePr>
          <p:cNvPr id="4" name="Chart 3">
            <a:extLst>
              <a:ext uri="{FF2B5EF4-FFF2-40B4-BE49-F238E27FC236}">
                <a16:creationId xmlns:a16="http://schemas.microsoft.com/office/drawing/2014/main" id="{961D9323-F4A6-6A52-1380-D1A11A47C48B}"/>
              </a:ext>
            </a:extLst>
          </p:cNvPr>
          <p:cNvGraphicFramePr>
            <a:graphicFrameLocks/>
          </p:cNvGraphicFramePr>
          <p:nvPr>
            <p:extLst>
              <p:ext uri="{D42A27DB-BD31-4B8C-83A1-F6EECF244321}">
                <p14:modId xmlns:p14="http://schemas.microsoft.com/office/powerpoint/2010/main" val="1765242896"/>
              </p:ext>
            </p:extLst>
          </p:nvPr>
        </p:nvGraphicFramePr>
        <p:xfrm>
          <a:off x="327218" y="2041451"/>
          <a:ext cx="5768782" cy="45401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A7417B30-5F1F-C3E9-C42B-6678B7262B48}"/>
              </a:ext>
            </a:extLst>
          </p:cNvPr>
          <p:cNvGraphicFramePr>
            <a:graphicFrameLocks/>
          </p:cNvGraphicFramePr>
          <p:nvPr>
            <p:extLst>
              <p:ext uri="{D42A27DB-BD31-4B8C-83A1-F6EECF244321}">
                <p14:modId xmlns:p14="http://schemas.microsoft.com/office/powerpoint/2010/main" val="459474973"/>
              </p:ext>
            </p:extLst>
          </p:nvPr>
        </p:nvGraphicFramePr>
        <p:xfrm>
          <a:off x="6095999" y="1956392"/>
          <a:ext cx="5937849" cy="462516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94923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5C2AEDEE-B3AF-605E-D5CE-4302DDEA5C75}"/>
              </a:ext>
            </a:extLst>
          </p:cNvPr>
          <p:cNvGraphicFramePr>
            <a:graphicFrameLocks/>
          </p:cNvGraphicFramePr>
          <p:nvPr>
            <p:extLst>
              <p:ext uri="{D42A27DB-BD31-4B8C-83A1-F6EECF244321}">
                <p14:modId xmlns:p14="http://schemas.microsoft.com/office/powerpoint/2010/main" val="2970462198"/>
              </p:ext>
            </p:extLst>
          </p:nvPr>
        </p:nvGraphicFramePr>
        <p:xfrm>
          <a:off x="386315" y="2121194"/>
          <a:ext cx="5504122" cy="44550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C9225A38-752C-6271-DA81-6173510A3DF5}"/>
              </a:ext>
            </a:extLst>
          </p:cNvPr>
          <p:cNvGraphicFramePr>
            <a:graphicFrameLocks/>
          </p:cNvGraphicFramePr>
          <p:nvPr>
            <p:extLst>
              <p:ext uri="{D42A27DB-BD31-4B8C-83A1-F6EECF244321}">
                <p14:modId xmlns:p14="http://schemas.microsoft.com/office/powerpoint/2010/main" val="2150116249"/>
              </p:ext>
            </p:extLst>
          </p:nvPr>
        </p:nvGraphicFramePr>
        <p:xfrm>
          <a:off x="6223591" y="2121195"/>
          <a:ext cx="5674242" cy="4455042"/>
        </p:xfrm>
        <a:graphic>
          <a:graphicData uri="http://schemas.openxmlformats.org/drawingml/2006/chart">
            <c:chart xmlns:c="http://schemas.openxmlformats.org/drawingml/2006/chart" xmlns:r="http://schemas.openxmlformats.org/officeDocument/2006/relationships" r:id="rId4"/>
          </a:graphicData>
        </a:graphic>
      </p:graphicFrame>
      <p:sp>
        <p:nvSpPr>
          <p:cNvPr id="4" name="Title 2">
            <a:extLst>
              <a:ext uri="{FF2B5EF4-FFF2-40B4-BE49-F238E27FC236}">
                <a16:creationId xmlns:a16="http://schemas.microsoft.com/office/drawing/2014/main" id="{B9469527-8B97-34ED-DA1C-D03BC125CF9E}"/>
              </a:ext>
            </a:extLst>
          </p:cNvPr>
          <p:cNvSpPr txBox="1">
            <a:spLocks/>
          </p:cNvSpPr>
          <p:nvPr/>
        </p:nvSpPr>
        <p:spPr>
          <a:xfrm>
            <a:off x="3027872" y="178435"/>
            <a:ext cx="9005977" cy="1223964"/>
          </a:xfrm>
          <a:prstGeom prst="rect">
            <a:avLst/>
          </a:prstGeom>
        </p:spPr>
        <p:txBody>
          <a:bodyPr>
            <a:no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sz="3600" dirty="0"/>
              <a:t>Results – Acceptability</a:t>
            </a:r>
          </a:p>
        </p:txBody>
      </p:sp>
      <p:sp>
        <p:nvSpPr>
          <p:cNvPr id="5" name="TextBox 4">
            <a:extLst>
              <a:ext uri="{FF2B5EF4-FFF2-40B4-BE49-F238E27FC236}">
                <a16:creationId xmlns:a16="http://schemas.microsoft.com/office/drawing/2014/main" id="{51F0B4F8-FC24-962D-B119-3C6B7EEE1026}"/>
              </a:ext>
            </a:extLst>
          </p:cNvPr>
          <p:cNvSpPr txBox="1"/>
          <p:nvPr/>
        </p:nvSpPr>
        <p:spPr>
          <a:xfrm>
            <a:off x="2613218" y="1216434"/>
            <a:ext cx="8559165" cy="369332"/>
          </a:xfrm>
          <a:prstGeom prst="rect">
            <a:avLst/>
          </a:prstGeom>
          <a:noFill/>
        </p:spPr>
        <p:txBody>
          <a:bodyPr wrap="square">
            <a:spAutoFit/>
          </a:bodyPr>
          <a:lstStyle/>
          <a:p>
            <a:pPr marL="0" marR="0">
              <a:spcBef>
                <a:spcPts val="0"/>
              </a:spcBef>
              <a:spcAft>
                <a:spcPts val="600"/>
              </a:spcAft>
            </a:pPr>
            <a:r>
              <a:rPr lang="en-US" sz="1800" b="1" i="1" dirty="0">
                <a:effectLst/>
                <a:ea typeface="Times New Roman" panose="02020603050405020304" pitchFamily="18" charset="0"/>
                <a:cs typeface="Times New Roman" panose="02020603050405020304" pitchFamily="18" charset="0"/>
              </a:rPr>
              <a:t>What is the likelihood of you recommending CAB-LA to a friend?</a:t>
            </a:r>
          </a:p>
        </p:txBody>
      </p:sp>
    </p:spTree>
    <p:extLst>
      <p:ext uri="{BB962C8B-B14F-4D97-AF65-F5344CB8AC3E}">
        <p14:creationId xmlns:p14="http://schemas.microsoft.com/office/powerpoint/2010/main" val="3378108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DBD5A-3562-350E-4816-A393A22347F2}"/>
              </a:ext>
            </a:extLst>
          </p:cNvPr>
          <p:cNvSpPr>
            <a:spLocks noGrp="1"/>
          </p:cNvSpPr>
          <p:nvPr>
            <p:ph type="title"/>
          </p:nvPr>
        </p:nvSpPr>
        <p:spPr>
          <a:xfrm>
            <a:off x="2570672" y="441326"/>
            <a:ext cx="9178410" cy="1223964"/>
          </a:xfrm>
        </p:spPr>
        <p:txBody>
          <a:bodyPr/>
          <a:lstStyle/>
          <a:p>
            <a:r>
              <a:rPr lang="en-US" dirty="0"/>
              <a:t>CAB-LA Client experiences</a:t>
            </a:r>
          </a:p>
        </p:txBody>
      </p:sp>
      <p:sp>
        <p:nvSpPr>
          <p:cNvPr id="3" name="Content Placeholder 2">
            <a:extLst>
              <a:ext uri="{FF2B5EF4-FFF2-40B4-BE49-F238E27FC236}">
                <a16:creationId xmlns:a16="http://schemas.microsoft.com/office/drawing/2014/main" id="{5D875983-48F5-0CED-673B-4693926D7AC8}"/>
              </a:ext>
            </a:extLst>
          </p:cNvPr>
          <p:cNvSpPr>
            <a:spLocks noGrp="1"/>
          </p:cNvSpPr>
          <p:nvPr>
            <p:ph idx="1"/>
          </p:nvPr>
        </p:nvSpPr>
        <p:spPr>
          <a:xfrm>
            <a:off x="522049" y="2690582"/>
            <a:ext cx="3598259" cy="1874521"/>
          </a:xfrm>
        </p:spPr>
        <p:txBody>
          <a:bodyPr/>
          <a:lstStyle/>
          <a:p>
            <a:pPr marL="0" indent="0">
              <a:buNone/>
            </a:pPr>
            <a:endParaRPr lang="en-US" dirty="0"/>
          </a:p>
          <a:p>
            <a:pPr marL="0" indent="0">
              <a:buNone/>
            </a:pPr>
            <a:r>
              <a:rPr lang="en-US" sz="2400" dirty="0"/>
              <a:t>CAB-LA is not just an additional option but expands the pie!</a:t>
            </a:r>
          </a:p>
        </p:txBody>
      </p:sp>
      <p:sp>
        <p:nvSpPr>
          <p:cNvPr id="4" name="Title 1">
            <a:extLst>
              <a:ext uri="{FF2B5EF4-FFF2-40B4-BE49-F238E27FC236}">
                <a16:creationId xmlns:a16="http://schemas.microsoft.com/office/drawing/2014/main" id="{A75FDEE9-9E3E-BA73-249F-F9A35F5CAB77}"/>
              </a:ext>
            </a:extLst>
          </p:cNvPr>
          <p:cNvSpPr txBox="1">
            <a:spLocks/>
          </p:cNvSpPr>
          <p:nvPr/>
        </p:nvSpPr>
        <p:spPr>
          <a:xfrm>
            <a:off x="4120308" y="1816294"/>
            <a:ext cx="7946249" cy="3623096"/>
          </a:xfrm>
          <a:prstGeom prst="rect">
            <a:avLst/>
          </a:prstGeom>
        </p:spPr>
        <p:txBody>
          <a:bodyPr vert="horz" wrap="square" lIns="0" tIns="0" rIns="0" bIns="0" rtlCol="0" anchor="ctr">
            <a:norm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sz="2400" b="0" i="1" dirty="0"/>
              <a:t>“[When I heard about injectable PrEP] I felt happy inside me, because I fear taking the pills and when I learnt about the injection, I knew it will work for me, and the fact that it lasts for four weeks in the body, was better than taking a pill every day and I realized the injection is going to help me.” – Female, Uganda</a:t>
            </a:r>
          </a:p>
          <a:p>
            <a:endParaRPr lang="en-GB" sz="2400" b="0" i="1" dirty="0"/>
          </a:p>
        </p:txBody>
      </p:sp>
      <p:sp>
        <p:nvSpPr>
          <p:cNvPr id="5" name="Content Placeholder 2">
            <a:extLst>
              <a:ext uri="{FF2B5EF4-FFF2-40B4-BE49-F238E27FC236}">
                <a16:creationId xmlns:a16="http://schemas.microsoft.com/office/drawing/2014/main" id="{36457820-1EDE-E7B9-9656-5406EE4136B3}"/>
              </a:ext>
            </a:extLst>
          </p:cNvPr>
          <p:cNvSpPr txBox="1">
            <a:spLocks/>
          </p:cNvSpPr>
          <p:nvPr/>
        </p:nvSpPr>
        <p:spPr>
          <a:xfrm>
            <a:off x="817247" y="5150910"/>
            <a:ext cx="11123868" cy="1361440"/>
          </a:xfrm>
          <a:prstGeom prst="rect">
            <a:avLst/>
          </a:prstGeom>
        </p:spPr>
        <p:txBody>
          <a:bodyPr vert="horz" lIns="0" tIns="0" rIns="0" bIns="0" rtlCol="0">
            <a:normAutofit fontScale="85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pPr marL="0" indent="0">
              <a:buFont typeface="Arial" panose="020B0604020202020204" pitchFamily="34" charset="0"/>
              <a:buNone/>
            </a:pPr>
            <a:endParaRPr lang="en-US" dirty="0"/>
          </a:p>
          <a:p>
            <a:pPr marL="0" indent="0">
              <a:buNone/>
            </a:pPr>
            <a:r>
              <a:rPr lang="en-US" sz="1900" i="1" dirty="0"/>
              <a:t>Early experiences with usage of injectable cabotegravir (CAB-LA) among Kenyan and Ugandan adults participating in the SEARCH Dynamic Choice HIV Prevention trial: a qualitative study</a:t>
            </a:r>
          </a:p>
          <a:p>
            <a:pPr marL="0" indent="0">
              <a:buNone/>
            </a:pPr>
            <a:r>
              <a:rPr lang="en-US" sz="1900" i="1" dirty="0"/>
              <a:t>C.S. Camlin. et al, IAS 2024 Poster</a:t>
            </a:r>
          </a:p>
        </p:txBody>
      </p:sp>
    </p:spTree>
    <p:extLst>
      <p:ext uri="{BB962C8B-B14F-4D97-AF65-F5344CB8AC3E}">
        <p14:creationId xmlns:p14="http://schemas.microsoft.com/office/powerpoint/2010/main" val="3200546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07FF96A-03AA-C496-7D84-12DB2D5F3675}"/>
              </a:ext>
            </a:extLst>
          </p:cNvPr>
          <p:cNvSpPr txBox="1"/>
          <p:nvPr/>
        </p:nvSpPr>
        <p:spPr>
          <a:xfrm>
            <a:off x="490331" y="1802672"/>
            <a:ext cx="11092070" cy="4678204"/>
          </a:xfrm>
          <a:prstGeom prst="rect">
            <a:avLst/>
          </a:prstGeom>
          <a:noFill/>
        </p:spPr>
        <p:txBody>
          <a:bodyPr wrap="square" rtlCol="0">
            <a:spAutoFit/>
          </a:bodyPr>
          <a:lstStyle/>
          <a:p>
            <a:r>
              <a:rPr lang="en-US" sz="2000" b="1" dirty="0"/>
              <a:t>Main Question:</a:t>
            </a:r>
          </a:p>
          <a:p>
            <a:r>
              <a:rPr lang="en-US" sz="2000" dirty="0">
                <a:latin typeface="Verdana (body)"/>
              </a:rPr>
              <a:t>What is the </a:t>
            </a:r>
            <a:r>
              <a:rPr lang="en-US" sz="2000" i="0" u="none" strike="noStrike" baseline="0" dirty="0">
                <a:latin typeface="Verdana (body)"/>
              </a:rPr>
              <a:t>Knowledge, awareness, feasibility, and acceptability of long-acting Cabotegravir for HIV prevention in</a:t>
            </a:r>
            <a:r>
              <a:rPr lang="en-US" sz="2000" dirty="0">
                <a:latin typeface="Verdana (body)"/>
              </a:rPr>
              <a:t> </a:t>
            </a:r>
            <a:r>
              <a:rPr lang="en-US" sz="2000" i="0" u="none" strike="noStrike" baseline="0" dirty="0">
                <a:latin typeface="Verdana (body)"/>
              </a:rPr>
              <a:t>SEARCH dynamic choice HIV prevention study?</a:t>
            </a:r>
          </a:p>
          <a:p>
            <a:endParaRPr lang="en-US" sz="2000" dirty="0">
              <a:latin typeface="Verdana (body)"/>
            </a:endParaRPr>
          </a:p>
          <a:p>
            <a:r>
              <a:rPr lang="en-US" sz="2000" b="1" dirty="0"/>
              <a:t>Findings:</a:t>
            </a:r>
          </a:p>
          <a:p>
            <a:pPr marL="285750" indent="-285750">
              <a:buFont typeface="Arial" panose="020B0604020202020204" pitchFamily="34" charset="0"/>
              <a:buChar char="•"/>
            </a:pPr>
            <a:r>
              <a:rPr lang="en-US" sz="2000" dirty="0"/>
              <a:t>Knowledge of CAB-LA was very low at baseline</a:t>
            </a:r>
          </a:p>
          <a:p>
            <a:pPr marL="285750" indent="-285750">
              <a:buFont typeface="Arial" panose="020B0604020202020204" pitchFamily="34" charset="0"/>
              <a:buChar char="•"/>
            </a:pPr>
            <a:r>
              <a:rPr lang="en-US" sz="2000" dirty="0"/>
              <a:t>Awareness of CAB-LA increased during follow-up</a:t>
            </a:r>
          </a:p>
          <a:p>
            <a:pPr marL="285750" indent="-285750">
              <a:buFont typeface="Arial" panose="020B0604020202020204" pitchFamily="34" charset="0"/>
              <a:buChar char="•"/>
            </a:pPr>
            <a:r>
              <a:rPr lang="en-US" sz="2000" dirty="0"/>
              <a:t>CAB-LA was highly feasible and acceptable to deliver with high levels of satisfaction among men and women, and Youth and adults</a:t>
            </a:r>
          </a:p>
          <a:p>
            <a:endParaRPr lang="en-US" sz="2000" b="1" dirty="0"/>
          </a:p>
          <a:p>
            <a:r>
              <a:rPr lang="en-US" sz="2000" b="1" dirty="0"/>
              <a:t>Why it is important:</a:t>
            </a:r>
          </a:p>
          <a:p>
            <a:r>
              <a:rPr lang="en-US" sz="2000" dirty="0"/>
              <a:t>Delivery of CAB-LA to persons who need it most will require person-centered choice models </a:t>
            </a:r>
            <a:r>
              <a:rPr lang="en-US" sz="2000" u="sng" dirty="0"/>
              <a:t>and</a:t>
            </a:r>
            <a:r>
              <a:rPr lang="en-US" sz="2000" dirty="0"/>
              <a:t> wider access to CAB-LA.</a:t>
            </a:r>
          </a:p>
          <a:p>
            <a:endParaRPr lang="en-US" sz="2000" dirty="0"/>
          </a:p>
          <a:p>
            <a:endParaRPr lang="en-US" dirty="0"/>
          </a:p>
        </p:txBody>
      </p:sp>
      <p:sp>
        <p:nvSpPr>
          <p:cNvPr id="4" name="Title 1">
            <a:extLst>
              <a:ext uri="{FF2B5EF4-FFF2-40B4-BE49-F238E27FC236}">
                <a16:creationId xmlns:a16="http://schemas.microsoft.com/office/drawing/2014/main" id="{43898BE8-0D1B-F249-CD9D-49E135D4DF8F}"/>
              </a:ext>
            </a:extLst>
          </p:cNvPr>
          <p:cNvSpPr txBox="1">
            <a:spLocks/>
          </p:cNvSpPr>
          <p:nvPr/>
        </p:nvSpPr>
        <p:spPr>
          <a:xfrm>
            <a:off x="4421393" y="406183"/>
            <a:ext cx="7632700" cy="892906"/>
          </a:xfrm>
          <a:prstGeom prst="rect">
            <a:avLst/>
          </a:prstGeom>
        </p:spPr>
        <p:txBody>
          <a:bodyPr>
            <a:norm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GB" sz="4800" dirty="0"/>
              <a:t>Summary</a:t>
            </a:r>
          </a:p>
        </p:txBody>
      </p:sp>
    </p:spTree>
    <p:extLst>
      <p:ext uri="{BB962C8B-B14F-4D97-AF65-F5344CB8AC3E}">
        <p14:creationId xmlns:p14="http://schemas.microsoft.com/office/powerpoint/2010/main" val="3416633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DBD5A-3562-350E-4816-A393A22347F2}"/>
              </a:ext>
            </a:extLst>
          </p:cNvPr>
          <p:cNvSpPr>
            <a:spLocks noGrp="1"/>
          </p:cNvSpPr>
          <p:nvPr>
            <p:ph type="title"/>
          </p:nvPr>
        </p:nvSpPr>
        <p:spPr>
          <a:xfrm>
            <a:off x="2570672" y="441326"/>
            <a:ext cx="9481420" cy="1223964"/>
          </a:xfrm>
        </p:spPr>
        <p:txBody>
          <a:bodyPr>
            <a:noAutofit/>
          </a:bodyPr>
          <a:lstStyle/>
          <a:p>
            <a:r>
              <a:rPr lang="en-US" sz="3200" dirty="0"/>
              <a:t>Client experiences with the SEARCH Dynamic Choice HIV prevention  model</a:t>
            </a:r>
          </a:p>
        </p:txBody>
      </p:sp>
      <p:sp>
        <p:nvSpPr>
          <p:cNvPr id="3" name="Content Placeholder 2">
            <a:extLst>
              <a:ext uri="{FF2B5EF4-FFF2-40B4-BE49-F238E27FC236}">
                <a16:creationId xmlns:a16="http://schemas.microsoft.com/office/drawing/2014/main" id="{5D875983-48F5-0CED-673B-4693926D7AC8}"/>
              </a:ext>
            </a:extLst>
          </p:cNvPr>
          <p:cNvSpPr>
            <a:spLocks noGrp="1"/>
          </p:cNvSpPr>
          <p:nvPr>
            <p:ph idx="1"/>
          </p:nvPr>
        </p:nvSpPr>
        <p:spPr>
          <a:xfrm>
            <a:off x="358814" y="2833725"/>
            <a:ext cx="2882097" cy="2647630"/>
          </a:xfrm>
        </p:spPr>
        <p:txBody>
          <a:bodyPr/>
          <a:lstStyle/>
          <a:p>
            <a:endParaRPr lang="en-US" dirty="0"/>
          </a:p>
          <a:p>
            <a:pPr marL="0" indent="0">
              <a:buNone/>
            </a:pPr>
            <a:r>
              <a:rPr lang="en-US" sz="2000" dirty="0"/>
              <a:t>Clients like to be given the opportunity to choose what works best for them. </a:t>
            </a:r>
          </a:p>
        </p:txBody>
      </p:sp>
      <p:sp>
        <p:nvSpPr>
          <p:cNvPr id="4" name="Title 1">
            <a:extLst>
              <a:ext uri="{FF2B5EF4-FFF2-40B4-BE49-F238E27FC236}">
                <a16:creationId xmlns:a16="http://schemas.microsoft.com/office/drawing/2014/main" id="{A75FDEE9-9E3E-BA73-249F-F9A35F5CAB77}"/>
              </a:ext>
            </a:extLst>
          </p:cNvPr>
          <p:cNvSpPr txBox="1">
            <a:spLocks/>
          </p:cNvSpPr>
          <p:nvPr/>
        </p:nvSpPr>
        <p:spPr>
          <a:xfrm>
            <a:off x="3643812" y="2345992"/>
            <a:ext cx="7844603" cy="3623096"/>
          </a:xfrm>
          <a:prstGeom prst="rect">
            <a:avLst/>
          </a:prstGeom>
        </p:spPr>
        <p:txBody>
          <a:bodyPr vert="horz" wrap="square" lIns="0" tIns="0" rIns="0" bIns="0" rtlCol="0" anchor="ctr">
            <a:norm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sz="2400" i="1" dirty="0"/>
              <a:t>“I liked [being given a choice] but based on how he [the provider] told us about the injection, I felt it was the best method for me to use. I felt good because he left the decision-making part to us...” – Female, Uganda</a:t>
            </a:r>
          </a:p>
          <a:p>
            <a:endParaRPr lang="en-GB" dirty="0"/>
          </a:p>
        </p:txBody>
      </p:sp>
      <p:sp>
        <p:nvSpPr>
          <p:cNvPr id="5" name="Content Placeholder 2">
            <a:extLst>
              <a:ext uri="{FF2B5EF4-FFF2-40B4-BE49-F238E27FC236}">
                <a16:creationId xmlns:a16="http://schemas.microsoft.com/office/drawing/2014/main" id="{CB472F10-450F-78C2-B17B-188BE0CC98B9}"/>
              </a:ext>
            </a:extLst>
          </p:cNvPr>
          <p:cNvSpPr txBox="1">
            <a:spLocks/>
          </p:cNvSpPr>
          <p:nvPr/>
        </p:nvSpPr>
        <p:spPr>
          <a:xfrm>
            <a:off x="761715" y="5357106"/>
            <a:ext cx="10617009" cy="1223964"/>
          </a:xfrm>
          <a:prstGeom prst="rect">
            <a:avLst/>
          </a:prstGeom>
        </p:spPr>
        <p:txBody>
          <a:bodyPr vert="horz" lIns="0" tIns="0" rIns="0" bIns="0" rtlCol="0">
            <a:normAutofit fontScale="925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pPr marL="0" indent="0">
              <a:buNone/>
            </a:pPr>
            <a:r>
              <a:rPr lang="en-US" i="1" dirty="0"/>
              <a:t>Client Experiences with the SEARCH Patient-Centered HIV “Dynamic Choice Prevention” Model in Kenya and Uganda</a:t>
            </a:r>
          </a:p>
          <a:p>
            <a:pPr marL="0" indent="0">
              <a:buNone/>
            </a:pPr>
            <a:r>
              <a:rPr lang="en-US" i="1" dirty="0"/>
              <a:t>C.S. Camlin et al, IAS poster 2024</a:t>
            </a:r>
          </a:p>
        </p:txBody>
      </p:sp>
    </p:spTree>
    <p:extLst>
      <p:ext uri="{BB962C8B-B14F-4D97-AF65-F5344CB8AC3E}">
        <p14:creationId xmlns:p14="http://schemas.microsoft.com/office/powerpoint/2010/main" val="2579042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DDF5B8-6972-5AB4-405B-EBFB859E1D0F}"/>
              </a:ext>
            </a:extLst>
          </p:cNvPr>
          <p:cNvSpPr txBox="1">
            <a:spLocks/>
          </p:cNvSpPr>
          <p:nvPr/>
        </p:nvSpPr>
        <p:spPr>
          <a:xfrm>
            <a:off x="554803" y="2011202"/>
            <a:ext cx="11194288" cy="4071545"/>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Most common reason for choosing CAB-LA: Easy to take an injection over taking pills</a:t>
            </a:r>
          </a:p>
          <a:p>
            <a:r>
              <a:rPr lang="en-US" sz="2000" dirty="0"/>
              <a:t>CAB-LA was seen as a way to mitigate stigma in a substantial portion of those choosing it</a:t>
            </a:r>
          </a:p>
          <a:p>
            <a:r>
              <a:rPr lang="en-US" sz="2000" dirty="0"/>
              <a:t>Over the one year of follow-up:</a:t>
            </a:r>
          </a:p>
          <a:p>
            <a:pPr lvl="1"/>
            <a:r>
              <a:rPr lang="en-US" sz="2000" dirty="0"/>
              <a:t>Participant and community awareness of CAB-LA increased</a:t>
            </a:r>
          </a:p>
          <a:p>
            <a:pPr lvl="1"/>
            <a:r>
              <a:rPr lang="en-US" sz="2000" dirty="0"/>
              <a:t>The concern for side effects at baseline decreased</a:t>
            </a:r>
          </a:p>
          <a:p>
            <a:pPr lvl="1"/>
            <a:r>
              <a:rPr lang="en-US" sz="2000" dirty="0"/>
              <a:t>Participants found CAB-LA easy or very easy to take, consistent across age groups and in both men and women</a:t>
            </a:r>
          </a:p>
          <a:p>
            <a:pPr lvl="1"/>
            <a:r>
              <a:rPr lang="en-US" sz="2000" dirty="0"/>
              <a:t>Both men and women who received CAB-LA reported high levels of satisfaction</a:t>
            </a:r>
            <a:endParaRPr lang="en-US" dirty="0"/>
          </a:p>
        </p:txBody>
      </p:sp>
      <p:sp>
        <p:nvSpPr>
          <p:cNvPr id="3" name="Title 2">
            <a:extLst>
              <a:ext uri="{FF2B5EF4-FFF2-40B4-BE49-F238E27FC236}">
                <a16:creationId xmlns:a16="http://schemas.microsoft.com/office/drawing/2014/main" id="{3A958694-3F96-ED8B-9275-C6A2A2E203E0}"/>
              </a:ext>
            </a:extLst>
          </p:cNvPr>
          <p:cNvSpPr txBox="1">
            <a:spLocks/>
          </p:cNvSpPr>
          <p:nvPr/>
        </p:nvSpPr>
        <p:spPr>
          <a:xfrm>
            <a:off x="2279650" y="463550"/>
            <a:ext cx="7632700" cy="1223964"/>
          </a:xfrm>
          <a:prstGeom prst="rect">
            <a:avLst/>
          </a:prstGeom>
        </p:spPr>
        <p:txBody>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pPr algn="ctr"/>
            <a:r>
              <a:rPr lang="en-US" dirty="0"/>
              <a:t>Summary</a:t>
            </a:r>
          </a:p>
        </p:txBody>
      </p:sp>
    </p:spTree>
    <p:extLst>
      <p:ext uri="{BB962C8B-B14F-4D97-AF65-F5344CB8AC3E}">
        <p14:creationId xmlns:p14="http://schemas.microsoft.com/office/powerpoint/2010/main" val="1709709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BB576CF7-3456-7489-CA64-3DBED611774F}"/>
              </a:ext>
            </a:extLst>
          </p:cNvPr>
          <p:cNvSpPr txBox="1">
            <a:spLocks/>
          </p:cNvSpPr>
          <p:nvPr/>
        </p:nvSpPr>
        <p:spPr>
          <a:xfrm>
            <a:off x="3276943" y="459934"/>
            <a:ext cx="6241812" cy="1223964"/>
          </a:xfrm>
          <a:prstGeom prst="rect">
            <a:avLst/>
          </a:prstGeom>
        </p:spPr>
        <p:txBody>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pPr algn="ctr"/>
            <a:r>
              <a:rPr lang="en-US" dirty="0"/>
              <a:t>Conclusion</a:t>
            </a:r>
          </a:p>
        </p:txBody>
      </p:sp>
      <p:sp>
        <p:nvSpPr>
          <p:cNvPr id="3" name="TextBox 2">
            <a:extLst>
              <a:ext uri="{FF2B5EF4-FFF2-40B4-BE49-F238E27FC236}">
                <a16:creationId xmlns:a16="http://schemas.microsoft.com/office/drawing/2014/main" id="{7255846C-1711-1552-991C-8DA694A31670}"/>
              </a:ext>
            </a:extLst>
          </p:cNvPr>
          <p:cNvSpPr txBox="1"/>
          <p:nvPr/>
        </p:nvSpPr>
        <p:spPr>
          <a:xfrm>
            <a:off x="698346" y="1683898"/>
            <a:ext cx="10795307" cy="4616648"/>
          </a:xfrm>
          <a:prstGeom prst="rect">
            <a:avLst/>
          </a:prstGeom>
          <a:noFill/>
        </p:spPr>
        <p:txBody>
          <a:bodyPr wrap="square" rtlCol="0">
            <a:spAutoFit/>
          </a:bodyPr>
          <a:lstStyle/>
          <a:p>
            <a:endParaRPr lang="en-US" sz="2000" dirty="0"/>
          </a:p>
          <a:p>
            <a:r>
              <a:rPr lang="en-US" sz="2000" dirty="0"/>
              <a:t>CAB-LA was a popular choice for men and women</a:t>
            </a:r>
          </a:p>
          <a:p>
            <a:endParaRPr lang="en-US" sz="2000" dirty="0"/>
          </a:p>
          <a:p>
            <a:r>
              <a:rPr lang="en-US" sz="2000" dirty="0"/>
              <a:t>CAB-LA offered in a person-centered, dynamic choice HIV prevention model was highly feasible and acceptable</a:t>
            </a:r>
          </a:p>
          <a:p>
            <a:endParaRPr lang="en-US" sz="2000" dirty="0"/>
          </a:p>
          <a:p>
            <a:pPr marL="742950" lvl="1" indent="-285750">
              <a:buFont typeface="Arial" panose="020B0604020202020204" pitchFamily="34" charset="0"/>
              <a:buChar char="•"/>
            </a:pPr>
            <a:r>
              <a:rPr lang="en-US" sz="2000" dirty="0"/>
              <a:t>For both men and women</a:t>
            </a:r>
          </a:p>
          <a:p>
            <a:pPr marL="742950" lvl="1" indent="-285750">
              <a:buFont typeface="Arial" panose="020B0604020202020204" pitchFamily="34" charset="0"/>
              <a:buChar char="•"/>
            </a:pPr>
            <a:r>
              <a:rPr lang="en-US" sz="2000" dirty="0"/>
              <a:t>For both youth and adults</a:t>
            </a:r>
          </a:p>
          <a:p>
            <a:endParaRPr lang="en-US" sz="2000" dirty="0"/>
          </a:p>
          <a:p>
            <a:r>
              <a:rPr lang="en-US" sz="2000" dirty="0"/>
              <a:t>People’s experiences with CAB-LA got better over time</a:t>
            </a:r>
          </a:p>
          <a:p>
            <a:endParaRPr lang="en-US" sz="2000" dirty="0"/>
          </a:p>
          <a:p>
            <a:r>
              <a:rPr lang="en-US" sz="2000" dirty="0"/>
              <a:t>Need person-centered choice models </a:t>
            </a:r>
            <a:r>
              <a:rPr lang="en-US" sz="2000" u="sng" dirty="0"/>
              <a:t>and</a:t>
            </a:r>
            <a:r>
              <a:rPr lang="en-US" sz="2000" dirty="0"/>
              <a:t> wider access to CAB-LA</a:t>
            </a:r>
          </a:p>
          <a:p>
            <a:endParaRPr lang="en-US" dirty="0"/>
          </a:p>
          <a:p>
            <a:endParaRPr lang="en-US" dirty="0"/>
          </a:p>
          <a:p>
            <a:r>
              <a:rPr lang="en-US" dirty="0"/>
              <a:t> </a:t>
            </a:r>
          </a:p>
        </p:txBody>
      </p:sp>
    </p:spTree>
    <p:extLst>
      <p:ext uri="{BB962C8B-B14F-4D97-AF65-F5344CB8AC3E}">
        <p14:creationId xmlns:p14="http://schemas.microsoft.com/office/powerpoint/2010/main" val="483902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5B4B80-D3FB-8478-92F2-B383ED8FA64E}"/>
              </a:ext>
            </a:extLst>
          </p:cNvPr>
          <p:cNvSpPr/>
          <p:nvPr/>
        </p:nvSpPr>
        <p:spPr>
          <a:xfrm>
            <a:off x="5772151" y="1062446"/>
            <a:ext cx="6236881" cy="4431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77"/>
            <a:endParaRPr lang="en-US" sz="1800" b="1" dirty="0">
              <a:solidFill>
                <a:prstClr val="black"/>
              </a:solidFill>
              <a:latin typeface="Calibri" panose="020F0502020204030204" pitchFamily="34" charset="0"/>
              <a:cs typeface="Calibri" panose="020F0502020204030204" pitchFamily="34" charset="0"/>
            </a:endParaRPr>
          </a:p>
          <a:p>
            <a:pPr defTabSz="914377"/>
            <a:endParaRPr lang="en-US" b="1" dirty="0">
              <a:solidFill>
                <a:prstClr val="black"/>
              </a:solidFill>
              <a:latin typeface="Calibri" panose="020F0502020204030204" pitchFamily="34" charset="0"/>
              <a:cs typeface="Calibri" panose="020F0502020204030204" pitchFamily="34" charset="0"/>
            </a:endParaRPr>
          </a:p>
          <a:p>
            <a:pPr defTabSz="914377"/>
            <a:endParaRPr lang="en-US" sz="1800" b="1" dirty="0">
              <a:solidFill>
                <a:prstClr val="black"/>
              </a:solidFill>
              <a:latin typeface="Calibri" panose="020F0502020204030204" pitchFamily="34" charset="0"/>
              <a:cs typeface="Calibri" panose="020F0502020204030204" pitchFamily="34" charset="0"/>
            </a:endParaRPr>
          </a:p>
          <a:p>
            <a:pPr defTabSz="914377"/>
            <a:endParaRPr lang="en-US" b="1" dirty="0">
              <a:solidFill>
                <a:prstClr val="black"/>
              </a:solidFill>
              <a:latin typeface="Calibri" panose="020F0502020204030204" pitchFamily="34" charset="0"/>
              <a:cs typeface="Calibri" panose="020F0502020204030204" pitchFamily="34" charset="0"/>
            </a:endParaRPr>
          </a:p>
          <a:p>
            <a:pPr defTabSz="914377"/>
            <a:endParaRPr lang="en-US" sz="1800" b="1" dirty="0">
              <a:solidFill>
                <a:prstClr val="black"/>
              </a:solidFill>
              <a:latin typeface="Arial" panose="020B0604020202020204" pitchFamily="34" charset="0"/>
              <a:cs typeface="Arial" panose="020B0604020202020204" pitchFamily="34" charset="0"/>
            </a:endParaRPr>
          </a:p>
          <a:p>
            <a:pPr defTabSz="914377"/>
            <a:endParaRPr lang="en-US" b="1" dirty="0">
              <a:solidFill>
                <a:prstClr val="black"/>
              </a:solidFill>
              <a:latin typeface="Arial" panose="020B0604020202020204" pitchFamily="34" charset="0"/>
              <a:cs typeface="Arial" panose="020B0604020202020204" pitchFamily="34" charset="0"/>
            </a:endParaRPr>
          </a:p>
          <a:p>
            <a:pPr defTabSz="914377"/>
            <a:endParaRPr lang="en-US" sz="1800" b="1" dirty="0">
              <a:solidFill>
                <a:prstClr val="black"/>
              </a:solidFill>
              <a:latin typeface="Arial" panose="020B0604020202020204" pitchFamily="34" charset="0"/>
              <a:cs typeface="Arial" panose="020B0604020202020204" pitchFamily="34" charset="0"/>
            </a:endParaRPr>
          </a:p>
          <a:p>
            <a:pPr defTabSz="914377"/>
            <a:r>
              <a:rPr lang="en-US" sz="1800" b="1" dirty="0">
                <a:solidFill>
                  <a:prstClr val="black"/>
                </a:solidFill>
                <a:latin typeface="Arial" panose="020B0604020202020204" pitchFamily="34" charset="0"/>
                <a:cs typeface="Arial" panose="020B0604020202020204" pitchFamily="34" charset="0"/>
              </a:rPr>
              <a:t>Department of Medicine, Makerere University, Kampala</a:t>
            </a:r>
          </a:p>
          <a:p>
            <a:pPr defTabSz="914377"/>
            <a:r>
              <a:rPr lang="en-US" sz="1800" dirty="0">
                <a:solidFill>
                  <a:schemeClr val="tx1"/>
                </a:solidFill>
                <a:latin typeface="Arial" panose="020B0604020202020204" pitchFamily="34" charset="0"/>
                <a:cs typeface="Arial" panose="020B0604020202020204" pitchFamily="34" charset="0"/>
              </a:rPr>
              <a:t>Moses R. </a:t>
            </a:r>
            <a:r>
              <a:rPr lang="en-US" sz="1800" dirty="0" err="1">
                <a:solidFill>
                  <a:schemeClr val="tx1"/>
                </a:solidFill>
                <a:latin typeface="Arial" panose="020B0604020202020204" pitchFamily="34" charset="0"/>
                <a:cs typeface="Arial" panose="020B0604020202020204" pitchFamily="34" charset="0"/>
              </a:rPr>
              <a:t>Kamya</a:t>
            </a:r>
            <a:endParaRPr lang="en-US" sz="1800" dirty="0">
              <a:solidFill>
                <a:schemeClr val="tx1"/>
              </a:solidFill>
              <a:latin typeface="Arial" panose="020B0604020202020204" pitchFamily="34" charset="0"/>
              <a:cs typeface="Arial" panose="020B0604020202020204" pitchFamily="34" charset="0"/>
            </a:endParaRPr>
          </a:p>
          <a:p>
            <a:pPr defTabSz="914377"/>
            <a:r>
              <a:rPr lang="en-US" sz="1800" b="1" u="sng" dirty="0">
                <a:solidFill>
                  <a:prstClr val="black"/>
                </a:solidFill>
                <a:latin typeface="Arial" panose="020B0604020202020204" pitchFamily="34" charset="0"/>
                <a:cs typeface="Arial" panose="020B0604020202020204" pitchFamily="34" charset="0"/>
              </a:rPr>
              <a:t>Kenya Medical Research Institute</a:t>
            </a:r>
          </a:p>
          <a:p>
            <a:pPr defTabSz="914377"/>
            <a:r>
              <a:rPr lang="en-US" sz="1800" dirty="0">
                <a:solidFill>
                  <a:prstClr val="black"/>
                </a:solidFill>
                <a:latin typeface="Arial" panose="020B0604020202020204" pitchFamily="34" charset="0"/>
                <a:cs typeface="Arial" panose="020B0604020202020204" pitchFamily="34" charset="0"/>
              </a:rPr>
              <a:t>James Ayieko</a:t>
            </a:r>
          </a:p>
          <a:p>
            <a:pPr defTabSz="914377"/>
            <a:r>
              <a:rPr lang="en-US" sz="1800" dirty="0">
                <a:solidFill>
                  <a:prstClr val="black"/>
                </a:solidFill>
                <a:latin typeface="Arial" panose="020B0604020202020204" pitchFamily="34" charset="0"/>
                <a:cs typeface="Arial" panose="020B0604020202020204" pitchFamily="34" charset="0"/>
              </a:rPr>
              <a:t>Marilyn Nyabuti</a:t>
            </a:r>
          </a:p>
          <a:p>
            <a:pPr defTabSz="914377"/>
            <a:r>
              <a:rPr lang="en-US" dirty="0">
                <a:solidFill>
                  <a:prstClr val="black"/>
                </a:solidFill>
                <a:latin typeface="Arial" panose="020B0604020202020204" pitchFamily="34" charset="0"/>
                <a:cs typeface="Arial" panose="020B0604020202020204" pitchFamily="34" charset="0"/>
              </a:rPr>
              <a:t>Erick Wafula</a:t>
            </a:r>
            <a:endParaRPr lang="en-US" sz="1800" dirty="0">
              <a:solidFill>
                <a:prstClr val="black"/>
              </a:solidFill>
              <a:latin typeface="Arial" panose="020B0604020202020204" pitchFamily="34" charset="0"/>
              <a:cs typeface="Arial" panose="020B0604020202020204" pitchFamily="34" charset="0"/>
            </a:endParaRPr>
          </a:p>
          <a:p>
            <a:pPr defTabSz="914377"/>
            <a:r>
              <a:rPr lang="en-US" sz="1800" b="1" u="sng" dirty="0">
                <a:solidFill>
                  <a:prstClr val="black"/>
                </a:solidFill>
                <a:latin typeface="Arial" panose="020B0604020202020204" pitchFamily="34" charset="0"/>
                <a:cs typeface="Arial" panose="020B0604020202020204" pitchFamily="34" charset="0"/>
              </a:rPr>
              <a:t>University of California San Francisco</a:t>
            </a:r>
          </a:p>
          <a:p>
            <a:pPr defTabSz="914377"/>
            <a:r>
              <a:rPr lang="en-US" sz="1800" dirty="0">
                <a:solidFill>
                  <a:prstClr val="black"/>
                </a:solidFill>
                <a:latin typeface="Arial" panose="020B0604020202020204" pitchFamily="34" charset="0"/>
                <a:cs typeface="Arial" panose="020B0604020202020204" pitchFamily="34" charset="0"/>
              </a:rPr>
              <a:t>Diane Havlir</a:t>
            </a:r>
          </a:p>
          <a:p>
            <a:pPr defTabSz="914377"/>
            <a:r>
              <a:rPr lang="en-US" sz="1800" dirty="0">
                <a:solidFill>
                  <a:prstClr val="black"/>
                </a:solidFill>
                <a:latin typeface="Arial" panose="020B0604020202020204" pitchFamily="34" charset="0"/>
                <a:cs typeface="Arial" panose="020B0604020202020204" pitchFamily="34" charset="0"/>
              </a:rPr>
              <a:t>Gabriel Chamie</a:t>
            </a:r>
          </a:p>
          <a:p>
            <a:pPr defTabSz="914377"/>
            <a:r>
              <a:rPr lang="en-US" sz="1800" dirty="0">
                <a:solidFill>
                  <a:prstClr val="black"/>
                </a:solidFill>
                <a:latin typeface="Arial" panose="020B0604020202020204" pitchFamily="34" charset="0"/>
                <a:cs typeface="Arial" panose="020B0604020202020204" pitchFamily="34" charset="0"/>
              </a:rPr>
              <a:t>Catherine A. Koss</a:t>
            </a:r>
            <a:endParaRPr lang="en-US" dirty="0">
              <a:solidFill>
                <a:prstClr val="black"/>
              </a:solidFill>
              <a:latin typeface="Arial" panose="020B0604020202020204" pitchFamily="34" charset="0"/>
              <a:cs typeface="Arial" panose="020B0604020202020204" pitchFamily="34" charset="0"/>
            </a:endParaRPr>
          </a:p>
          <a:p>
            <a:pPr defTabSz="914377"/>
            <a:r>
              <a:rPr lang="en-US" sz="1800" dirty="0">
                <a:solidFill>
                  <a:prstClr val="black"/>
                </a:solidFill>
                <a:latin typeface="Arial" panose="020B0604020202020204" pitchFamily="34" charset="0"/>
                <a:cs typeface="Arial" panose="020B0604020202020204" pitchFamily="34" charset="0"/>
              </a:rPr>
              <a:t>John Schrom, Nicole Sutter</a:t>
            </a:r>
          </a:p>
          <a:p>
            <a:pPr defTabSz="914377"/>
            <a:r>
              <a:rPr lang="en-US" sz="1800" b="1" u="sng" dirty="0">
                <a:solidFill>
                  <a:prstClr val="black"/>
                </a:solidFill>
                <a:latin typeface="Arial" panose="020B0604020202020204" pitchFamily="34" charset="0"/>
                <a:cs typeface="Arial" panose="020B0604020202020204" pitchFamily="34" charset="0"/>
              </a:rPr>
              <a:t>National Institute of Allergies and Infectious Diseases </a:t>
            </a:r>
          </a:p>
          <a:p>
            <a:pPr defTabSz="914377"/>
            <a:r>
              <a:rPr lang="en-US" sz="1800" dirty="0">
                <a:solidFill>
                  <a:prstClr val="black"/>
                </a:solidFill>
                <a:latin typeface="Arial" panose="020B0604020202020204" pitchFamily="34" charset="0"/>
                <a:cs typeface="Arial" panose="020B0604020202020204" pitchFamily="34" charset="0"/>
              </a:rPr>
              <a:t>Melanie Bacon, Joana Roe, Carlie Williams,</a:t>
            </a:r>
            <a:r>
              <a:rPr lang="en-US" dirty="0">
                <a:solidFill>
                  <a:prstClr val="black"/>
                </a:solidFill>
                <a:latin typeface="Calibri" panose="020F0502020204030204" pitchFamily="34" charset="0"/>
                <a:cs typeface="Calibri" panose="020F0502020204030204" pitchFamily="34" charset="0"/>
              </a:rPr>
              <a:t> </a:t>
            </a:r>
            <a:r>
              <a:rPr lang="en-US" dirty="0">
                <a:solidFill>
                  <a:prstClr val="black"/>
                </a:solidFill>
                <a:latin typeface="Arial" panose="020B0604020202020204" pitchFamily="34" charset="0"/>
                <a:cs typeface="Arial" panose="020B0604020202020204" pitchFamily="34" charset="0"/>
              </a:rPr>
              <a:t>Carl Dieffenba</a:t>
            </a:r>
            <a:r>
              <a:rPr lang="en-US" sz="2000" dirty="0">
                <a:solidFill>
                  <a:prstClr val="black"/>
                </a:solidFill>
                <a:latin typeface="Arial" panose="020B0604020202020204" pitchFamily="34" charset="0"/>
                <a:cs typeface="Arial" panose="020B0604020202020204" pitchFamily="34" charset="0"/>
              </a:rPr>
              <a:t>ch</a:t>
            </a:r>
            <a:endParaRPr lang="en-US" sz="1800" dirty="0">
              <a:solidFill>
                <a:prstClr val="black"/>
              </a:solidFill>
              <a:latin typeface="Arial" panose="020B0604020202020204" pitchFamily="34" charset="0"/>
              <a:cs typeface="Arial" panose="020B0604020202020204" pitchFamily="34" charset="0"/>
            </a:endParaRPr>
          </a:p>
          <a:p>
            <a:pPr defTabSz="914377"/>
            <a:r>
              <a:rPr lang="en-US" b="1" u="sng" dirty="0" err="1">
                <a:solidFill>
                  <a:prstClr val="black"/>
                </a:solidFill>
                <a:latin typeface="Arial" panose="020B0604020202020204" pitchFamily="34" charset="0"/>
                <a:cs typeface="Arial" panose="020B0604020202020204" pitchFamily="34" charset="0"/>
              </a:rPr>
              <a:t>ViiV</a:t>
            </a:r>
            <a:r>
              <a:rPr lang="en-US" b="1" u="sng" dirty="0">
                <a:solidFill>
                  <a:prstClr val="black"/>
                </a:solidFill>
                <a:latin typeface="Arial" panose="020B0604020202020204" pitchFamily="34" charset="0"/>
                <a:cs typeface="Arial" panose="020B0604020202020204" pitchFamily="34" charset="0"/>
              </a:rPr>
              <a:t> Healthcare</a:t>
            </a:r>
          </a:p>
          <a:p>
            <a:pPr defTabSz="914377"/>
            <a:r>
              <a:rPr lang="en-US" dirty="0">
                <a:solidFill>
                  <a:prstClr val="black"/>
                </a:solidFill>
                <a:latin typeface="Arial" panose="020B0604020202020204" pitchFamily="34" charset="0"/>
                <a:cs typeface="Arial" panose="020B0604020202020204" pitchFamily="34" charset="0"/>
              </a:rPr>
              <a:t>Alex Rinehart, </a:t>
            </a:r>
            <a:r>
              <a:rPr lang="en-US" dirty="0">
                <a:solidFill>
                  <a:schemeClr val="tx1"/>
                </a:solidFill>
                <a:latin typeface="Arial" panose="020B0604020202020204" pitchFamily="34" charset="0"/>
                <a:cs typeface="Arial" panose="020B0604020202020204" pitchFamily="34" charset="0"/>
              </a:rPr>
              <a:t>Maggie </a:t>
            </a:r>
            <a:r>
              <a:rPr lang="en-US" dirty="0" err="1">
                <a:solidFill>
                  <a:schemeClr val="tx1"/>
                </a:solidFill>
                <a:latin typeface="Arial" panose="020B0604020202020204" pitchFamily="34" charset="0"/>
                <a:cs typeface="Arial" panose="020B0604020202020204" pitchFamily="34" charset="0"/>
              </a:rPr>
              <a:t>Czarnogorski</a:t>
            </a:r>
            <a:r>
              <a:rPr lang="en-US" dirty="0">
                <a:solidFill>
                  <a:schemeClr val="tx1"/>
                </a:solidFill>
                <a:latin typeface="Arial" panose="020B0604020202020204" pitchFamily="34" charset="0"/>
                <a:cs typeface="Arial" panose="020B0604020202020204" pitchFamily="34" charset="0"/>
              </a:rPr>
              <a:t> </a:t>
            </a:r>
            <a:endParaRPr lang="en-US" i="1" dirty="0">
              <a:solidFill>
                <a:schemeClr val="tx1"/>
              </a:solidFill>
              <a:latin typeface="Arial" panose="020B0604020202020204" pitchFamily="34" charset="0"/>
              <a:cs typeface="Arial" panose="020B0604020202020204" pitchFamily="34" charset="0"/>
            </a:endParaRPr>
          </a:p>
          <a:p>
            <a:pPr defTabSz="914377"/>
            <a:r>
              <a:rPr lang="en-US" b="1" u="sng" dirty="0">
                <a:solidFill>
                  <a:prstClr val="black"/>
                </a:solidFill>
                <a:latin typeface="Arial" panose="020B0604020202020204" pitchFamily="34" charset="0"/>
                <a:cs typeface="Arial" panose="020B0604020202020204" pitchFamily="34" charset="0"/>
              </a:rPr>
              <a:t> </a:t>
            </a:r>
          </a:p>
          <a:p>
            <a:pPr defTabSz="914377"/>
            <a:endParaRPr lang="en-US" dirty="0">
              <a:solidFill>
                <a:prstClr val="black"/>
              </a:solidFill>
              <a:latin typeface="Arial" panose="020B0604020202020204" pitchFamily="34" charset="0"/>
              <a:cs typeface="Arial" panose="020B0604020202020204" pitchFamily="34" charset="0"/>
            </a:endParaRPr>
          </a:p>
          <a:p>
            <a:pPr defTabSz="914377"/>
            <a:endParaRPr lang="en-US" sz="1800" dirty="0">
              <a:solidFill>
                <a:prstClr val="black"/>
              </a:solidFill>
              <a:latin typeface="Calibri" panose="020F0502020204030204" pitchFamily="34" charset="0"/>
              <a:cs typeface="Calibri" panose="020F0502020204030204" pitchFamily="34" charset="0"/>
            </a:endParaRPr>
          </a:p>
          <a:p>
            <a:pPr defTabSz="914377"/>
            <a:endParaRPr lang="en-US" dirty="0">
              <a:solidFill>
                <a:prstClr val="black"/>
              </a:solidFill>
              <a:latin typeface="Calibri" panose="020F0502020204030204" pitchFamily="34" charset="0"/>
              <a:cs typeface="Calibri" panose="020F0502020204030204" pitchFamily="34" charset="0"/>
            </a:endParaRPr>
          </a:p>
          <a:p>
            <a:pPr defTabSz="914377"/>
            <a:endParaRPr lang="en-US" sz="1800" dirty="0">
              <a:solidFill>
                <a:prstClr val="black"/>
              </a:solidFill>
              <a:latin typeface="Calibri" panose="020F0502020204030204" pitchFamily="34" charset="0"/>
              <a:cs typeface="Calibri" panose="020F0502020204030204" pitchFamily="34" charset="0"/>
            </a:endParaRPr>
          </a:p>
          <a:p>
            <a:pPr defTabSz="914377"/>
            <a:endParaRPr lang="en-US" sz="1800" dirty="0">
              <a:solidFill>
                <a:prstClr val="black"/>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82717C16-53D2-C57D-98F5-50231085D914}"/>
              </a:ext>
            </a:extLst>
          </p:cNvPr>
          <p:cNvSpPr txBox="1"/>
          <p:nvPr/>
        </p:nvSpPr>
        <p:spPr>
          <a:xfrm>
            <a:off x="113263" y="888659"/>
            <a:ext cx="5658888" cy="6001643"/>
          </a:xfrm>
          <a:prstGeom prst="rect">
            <a:avLst/>
          </a:prstGeom>
          <a:noFill/>
        </p:spPr>
        <p:txBody>
          <a:bodyPr wrap="square" rtlCol="0">
            <a:spAutoFit/>
          </a:bodyPr>
          <a:lstStyle/>
          <a:p>
            <a:pPr defTabSz="914377"/>
            <a:endParaRPr lang="en-US" b="1" dirty="0">
              <a:solidFill>
                <a:prstClr val="black"/>
              </a:solidFill>
              <a:latin typeface="Calibri" panose="020F0502020204030204" pitchFamily="34" charset="0"/>
              <a:cs typeface="Calibri" panose="020F0502020204030204" pitchFamily="34" charset="0"/>
            </a:endParaRPr>
          </a:p>
          <a:p>
            <a:pPr defTabSz="914377"/>
            <a:endParaRPr lang="en-US" b="1" dirty="0">
              <a:solidFill>
                <a:schemeClr val="bg2">
                  <a:lumMod val="10000"/>
                </a:schemeClr>
              </a:solidFill>
              <a:latin typeface="Arial" panose="020B0604020202020204" pitchFamily="34" charset="0"/>
              <a:cs typeface="Arial" panose="020B0604020202020204" pitchFamily="34" charset="0"/>
            </a:endParaRPr>
          </a:p>
          <a:p>
            <a:pPr defTabSz="914377"/>
            <a:r>
              <a:rPr lang="en-US" b="1" dirty="0">
                <a:solidFill>
                  <a:schemeClr val="bg2">
                    <a:lumMod val="10000"/>
                  </a:schemeClr>
                </a:solidFill>
                <a:latin typeface="Arial" panose="020B0604020202020204" pitchFamily="34" charset="0"/>
                <a:cs typeface="Arial" panose="020B0604020202020204" pitchFamily="34" charset="0"/>
              </a:rPr>
              <a:t>Study Participants and Communities</a:t>
            </a:r>
            <a:endParaRPr lang="en-US" dirty="0">
              <a:solidFill>
                <a:schemeClr val="bg2">
                  <a:lumMod val="10000"/>
                </a:schemeClr>
              </a:solidFill>
              <a:latin typeface="Arial" panose="020B0604020202020204" pitchFamily="34" charset="0"/>
              <a:cs typeface="Arial" panose="020B0604020202020204" pitchFamily="34" charset="0"/>
            </a:endParaRPr>
          </a:p>
          <a:p>
            <a:pPr defTabSz="914377"/>
            <a:r>
              <a:rPr lang="en-US" dirty="0">
                <a:solidFill>
                  <a:prstClr val="black"/>
                </a:solidFill>
                <a:latin typeface="Arial" panose="020B0604020202020204" pitchFamily="34" charset="0"/>
                <a:cs typeface="Arial" panose="020B0604020202020204" pitchFamily="34" charset="0"/>
              </a:rPr>
              <a:t>Republic of Kenya Ministry of Health, Republic of Uganda Ministry of Health</a:t>
            </a:r>
          </a:p>
          <a:p>
            <a:pPr defTabSz="914377"/>
            <a:endParaRPr lang="en-US" dirty="0">
              <a:solidFill>
                <a:prstClr val="black"/>
              </a:solidFill>
              <a:latin typeface="Arial" panose="020B0604020202020204" pitchFamily="34" charset="0"/>
              <a:cs typeface="Arial" panose="020B0604020202020204" pitchFamily="34" charset="0"/>
            </a:endParaRPr>
          </a:p>
          <a:p>
            <a:pPr defTabSz="914377"/>
            <a:r>
              <a:rPr lang="en-US" dirty="0">
                <a:solidFill>
                  <a:prstClr val="black"/>
                </a:solidFill>
                <a:latin typeface="Arial" panose="020B0604020202020204" pitchFamily="34" charset="0"/>
                <a:cs typeface="Arial" panose="020B0604020202020204" pitchFamily="34" charset="0"/>
              </a:rPr>
              <a:t>Diane </a:t>
            </a:r>
            <a:r>
              <a:rPr lang="en-US" dirty="0" err="1">
                <a:solidFill>
                  <a:prstClr val="black"/>
                </a:solidFill>
                <a:latin typeface="Arial" panose="020B0604020202020204" pitchFamily="34" charset="0"/>
                <a:cs typeface="Arial" panose="020B0604020202020204" pitchFamily="34" charset="0"/>
              </a:rPr>
              <a:t>Havlir</a:t>
            </a:r>
            <a:r>
              <a:rPr lang="en-US" dirty="0">
                <a:solidFill>
                  <a:prstClr val="black"/>
                </a:solidFill>
                <a:latin typeface="Arial" panose="020B0604020202020204" pitchFamily="34" charset="0"/>
                <a:cs typeface="Arial" panose="020B0604020202020204" pitchFamily="34" charset="0"/>
              </a:rPr>
              <a:t>, Moses </a:t>
            </a:r>
            <a:r>
              <a:rPr lang="en-US" dirty="0" err="1">
                <a:solidFill>
                  <a:prstClr val="black"/>
                </a:solidFill>
                <a:latin typeface="Arial" panose="020B0604020202020204" pitchFamily="34" charset="0"/>
                <a:cs typeface="Arial" panose="020B0604020202020204" pitchFamily="34" charset="0"/>
              </a:rPr>
              <a:t>Kamya</a:t>
            </a:r>
            <a:r>
              <a:rPr lang="en-US" dirty="0">
                <a:solidFill>
                  <a:prstClr val="black"/>
                </a:solidFill>
                <a:latin typeface="Arial" panose="020B0604020202020204" pitchFamily="34" charset="0"/>
                <a:cs typeface="Arial" panose="020B0604020202020204" pitchFamily="34" charset="0"/>
              </a:rPr>
              <a:t>, Maya Petersen – </a:t>
            </a:r>
            <a:r>
              <a:rPr lang="en-US" b="1" dirty="0">
                <a:solidFill>
                  <a:prstClr val="black"/>
                </a:solidFill>
                <a:latin typeface="Arial" panose="020B0604020202020204" pitchFamily="34" charset="0"/>
                <a:cs typeface="Arial" panose="020B0604020202020204" pitchFamily="34" charset="0"/>
              </a:rPr>
              <a:t>Co-PIs</a:t>
            </a:r>
          </a:p>
          <a:p>
            <a:pPr defTabSz="914377"/>
            <a:endParaRPr lang="en-US" b="1" u="sng" dirty="0">
              <a:solidFill>
                <a:prstClr val="black"/>
              </a:solidFill>
              <a:latin typeface="Arial" panose="020B0604020202020204" pitchFamily="34" charset="0"/>
              <a:cs typeface="Arial" panose="020B0604020202020204" pitchFamily="34" charset="0"/>
            </a:endParaRPr>
          </a:p>
          <a:p>
            <a:pPr defTabSz="914377"/>
            <a:r>
              <a:rPr lang="en-US" b="1" u="sng" dirty="0">
                <a:solidFill>
                  <a:prstClr val="black"/>
                </a:solidFill>
                <a:latin typeface="Arial" panose="020B0604020202020204" pitchFamily="34" charset="0"/>
                <a:cs typeface="Arial" panose="020B0604020202020204" pitchFamily="34" charset="0"/>
              </a:rPr>
              <a:t>SEARCH study team</a:t>
            </a:r>
          </a:p>
          <a:p>
            <a:pPr defTabSz="914377"/>
            <a:r>
              <a:rPr lang="en-US" b="1" u="sng" dirty="0">
                <a:solidFill>
                  <a:prstClr val="black"/>
                </a:solidFill>
                <a:latin typeface="Arial" panose="020B0604020202020204" pitchFamily="34" charset="0"/>
                <a:cs typeface="Arial" panose="020B0604020202020204" pitchFamily="34" charset="0"/>
              </a:rPr>
              <a:t>University of California Berkeley</a:t>
            </a:r>
          </a:p>
          <a:p>
            <a:pPr defTabSz="914377"/>
            <a:r>
              <a:rPr lang="en-US" dirty="0">
                <a:solidFill>
                  <a:prstClr val="black"/>
                </a:solidFill>
                <a:latin typeface="Arial" panose="020B0604020202020204" pitchFamily="34" charset="0"/>
                <a:cs typeface="Arial" panose="020B0604020202020204" pitchFamily="34" charset="0"/>
              </a:rPr>
              <a:t>Maya Petersen</a:t>
            </a:r>
          </a:p>
          <a:p>
            <a:pPr defTabSz="914377"/>
            <a:r>
              <a:rPr lang="en-US" dirty="0">
                <a:solidFill>
                  <a:prstClr val="black"/>
                </a:solidFill>
                <a:latin typeface="Arial" panose="020B0604020202020204" pitchFamily="34" charset="0"/>
                <a:cs typeface="Arial" panose="020B0604020202020204" pitchFamily="34" charset="0"/>
              </a:rPr>
              <a:t>Laura Balzer </a:t>
            </a:r>
          </a:p>
          <a:p>
            <a:pPr defTabSz="914377"/>
            <a:r>
              <a:rPr lang="en-US" dirty="0">
                <a:solidFill>
                  <a:prstClr val="black"/>
                </a:solidFill>
                <a:latin typeface="Arial" panose="020B0604020202020204" pitchFamily="34" charset="0"/>
                <a:cs typeface="Arial" panose="020B0604020202020204" pitchFamily="34" charset="0"/>
              </a:rPr>
              <a:t>Josh Schwab</a:t>
            </a:r>
          </a:p>
          <a:p>
            <a:pPr defTabSz="914377"/>
            <a:endParaRPr lang="en-US" i="1" u="sng" baseline="30000" dirty="0">
              <a:solidFill>
                <a:prstClr val="black"/>
              </a:solidFill>
              <a:latin typeface="Arial" panose="020B0604020202020204" pitchFamily="34" charset="0"/>
              <a:cs typeface="Arial" panose="020B0604020202020204" pitchFamily="34" charset="0"/>
            </a:endParaRPr>
          </a:p>
          <a:p>
            <a:pPr defTabSz="914377"/>
            <a:r>
              <a:rPr lang="en-US" b="1" u="sng" dirty="0">
                <a:solidFill>
                  <a:prstClr val="black"/>
                </a:solidFill>
                <a:latin typeface="Arial" panose="020B0604020202020204" pitchFamily="34" charset="0"/>
                <a:cs typeface="Arial" panose="020B0604020202020204" pitchFamily="34" charset="0"/>
              </a:rPr>
              <a:t>Infectious Diseases Research Collaboration, Uganda  </a:t>
            </a:r>
            <a:r>
              <a:rPr lang="en-US" u="sng" dirty="0">
                <a:solidFill>
                  <a:prstClr val="black"/>
                </a:solidFill>
                <a:latin typeface="Arial" panose="020B0604020202020204" pitchFamily="34" charset="0"/>
                <a:cs typeface="Arial" panose="020B0604020202020204" pitchFamily="34" charset="0"/>
              </a:rPr>
              <a:t>                      </a:t>
            </a:r>
          </a:p>
          <a:p>
            <a:pPr defTabSz="914377"/>
            <a:r>
              <a:rPr lang="en-US" dirty="0">
                <a:latin typeface="Arial" panose="020B0604020202020204" pitchFamily="34" charset="0"/>
                <a:cs typeface="Arial" panose="020B0604020202020204" pitchFamily="34" charset="0"/>
              </a:rPr>
              <a:t>Jane Kabami</a:t>
            </a:r>
          </a:p>
          <a:p>
            <a:pPr defTabSz="914377"/>
            <a:r>
              <a:rPr lang="en-US" dirty="0">
                <a:solidFill>
                  <a:prstClr val="black"/>
                </a:solidFill>
                <a:latin typeface="Arial" panose="020B0604020202020204" pitchFamily="34" charset="0"/>
                <a:cs typeface="Arial" panose="020B0604020202020204" pitchFamily="34" charset="0"/>
              </a:rPr>
              <a:t>Elijah Kakande</a:t>
            </a:r>
            <a:endParaRPr lang="en-US" baseline="30000" dirty="0">
              <a:latin typeface="Arial" panose="020B0604020202020204" pitchFamily="34" charset="0"/>
              <a:cs typeface="Arial" panose="020B0604020202020204" pitchFamily="34" charset="0"/>
            </a:endParaRPr>
          </a:p>
          <a:p>
            <a:pPr defTabSz="914377"/>
            <a:r>
              <a:rPr lang="en-US" dirty="0">
                <a:solidFill>
                  <a:prstClr val="black"/>
                </a:solidFill>
                <a:latin typeface="Arial" panose="020B0604020202020204" pitchFamily="34" charset="0"/>
                <a:cs typeface="Arial" panose="020B0604020202020204" pitchFamily="34" charset="0"/>
              </a:rPr>
              <a:t>Helen Sunday</a:t>
            </a:r>
            <a:endParaRPr lang="en-US" baseline="30000" dirty="0">
              <a:solidFill>
                <a:prstClr val="black"/>
              </a:solidFill>
              <a:latin typeface="Arial" panose="020B0604020202020204" pitchFamily="34" charset="0"/>
              <a:cs typeface="Arial" panose="020B0604020202020204" pitchFamily="34" charset="0"/>
            </a:endParaRPr>
          </a:p>
          <a:p>
            <a:pPr defTabSz="914377"/>
            <a:r>
              <a:rPr lang="en-US" dirty="0">
                <a:solidFill>
                  <a:prstClr val="black"/>
                </a:solidFill>
                <a:latin typeface="Arial" panose="020B0604020202020204" pitchFamily="34" charset="0"/>
                <a:cs typeface="Arial" panose="020B0604020202020204" pitchFamily="34" charset="0"/>
              </a:rPr>
              <a:t>Geoff Lavoy</a:t>
            </a:r>
          </a:p>
          <a:p>
            <a:pPr defTabSz="914377"/>
            <a:endParaRPr lang="en-US" dirty="0">
              <a:solidFill>
                <a:prstClr val="black"/>
              </a:solidFill>
              <a:latin typeface="Arial" panose="020B0604020202020204" pitchFamily="34" charset="0"/>
              <a:cs typeface="Arial" panose="020B0604020202020204" pitchFamily="34" charset="0"/>
            </a:endParaRPr>
          </a:p>
          <a:p>
            <a:pPr defTabSz="914377"/>
            <a:endParaRPr lang="en-US" baseline="30000" dirty="0">
              <a:solidFill>
                <a:prstClr val="black"/>
              </a:solidFill>
              <a:latin typeface="Arial" panose="020B0604020202020204" pitchFamily="34" charset="0"/>
              <a:cs typeface="Arial" panose="020B0604020202020204" pitchFamily="34" charset="0"/>
            </a:endParaRPr>
          </a:p>
        </p:txBody>
      </p:sp>
      <p:pic>
        <p:nvPicPr>
          <p:cNvPr id="10" name="Picture 10" descr="IDRC Logo.jpg">
            <a:extLst>
              <a:ext uri="{FF2B5EF4-FFF2-40B4-BE49-F238E27FC236}">
                <a16:creationId xmlns:a16="http://schemas.microsoft.com/office/drawing/2014/main" id="{DD8B1C26-57FF-7D25-FF86-A33299D8A1E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72999" y="6478029"/>
            <a:ext cx="938581" cy="377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4" descr="http://logonoid.com/images/ucsf-logo.png">
            <a:extLst>
              <a:ext uri="{FF2B5EF4-FFF2-40B4-BE49-F238E27FC236}">
                <a16:creationId xmlns:a16="http://schemas.microsoft.com/office/drawing/2014/main" id="{B6CF3787-818D-17AB-8CF0-EE3ABCA2B3B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14465" y="6315576"/>
            <a:ext cx="1079576" cy="5124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7" descr="https://lh6.googleusercontent.com/-5Lnp5Lj9rVQ/AAAAAAAAAAI/AAAAAAAAAtY/F_t-61CH55M/s0-c-k-no-ns/photo.jpg">
            <a:extLst>
              <a:ext uri="{FF2B5EF4-FFF2-40B4-BE49-F238E27FC236}">
                <a16:creationId xmlns:a16="http://schemas.microsoft.com/office/drawing/2014/main" id="{F49B12F0-0330-E2CF-1E82-3F88C033E21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37530" y="6318545"/>
            <a:ext cx="558677" cy="55867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E152C7FE-0DC7-9A7F-82D7-5ED0989BF880}"/>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6467229"/>
            <a:ext cx="1490227" cy="390771"/>
          </a:xfrm>
          <a:prstGeom prst="rect">
            <a:avLst/>
          </a:prstGeom>
          <a:noFill/>
        </p:spPr>
      </p:pic>
      <p:pic>
        <p:nvPicPr>
          <p:cNvPr id="14" name="Picture 13">
            <a:extLst>
              <a:ext uri="{FF2B5EF4-FFF2-40B4-BE49-F238E27FC236}">
                <a16:creationId xmlns:a16="http://schemas.microsoft.com/office/drawing/2014/main" id="{DEEE1FB7-E1F1-9F6D-80D2-042F3A98D76D}"/>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564554" y="6478029"/>
            <a:ext cx="1630173" cy="351836"/>
          </a:xfrm>
          <a:prstGeom prst="rect">
            <a:avLst/>
          </a:prstGeom>
          <a:noFill/>
        </p:spPr>
      </p:pic>
      <p:pic>
        <p:nvPicPr>
          <p:cNvPr id="15" name="Picture 14">
            <a:extLst>
              <a:ext uri="{FF2B5EF4-FFF2-40B4-BE49-F238E27FC236}">
                <a16:creationId xmlns:a16="http://schemas.microsoft.com/office/drawing/2014/main" id="{F1A5F5E3-021E-21E0-E05D-581CA136000A}"/>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t="15278" r="-3829" b="11111"/>
          <a:stretch/>
        </p:blipFill>
        <p:spPr bwMode="auto">
          <a:xfrm>
            <a:off x="3269054" y="6484648"/>
            <a:ext cx="1289951" cy="355931"/>
          </a:xfrm>
          <a:prstGeom prst="rect">
            <a:avLst/>
          </a:prstGeom>
          <a:noFill/>
          <a:ln>
            <a:noFill/>
          </a:ln>
          <a:extLst>
            <a:ext uri="{53640926-AAD7-44D8-BBD7-CCE9431645EC}">
              <a14:shadowObscured xmlns:a14="http://schemas.microsoft.com/office/drawing/2010/main"/>
            </a:ext>
          </a:extLst>
        </p:spPr>
      </p:pic>
      <p:pic>
        <p:nvPicPr>
          <p:cNvPr id="16" name="Picture 15">
            <a:extLst>
              <a:ext uri="{FF2B5EF4-FFF2-40B4-BE49-F238E27FC236}">
                <a16:creationId xmlns:a16="http://schemas.microsoft.com/office/drawing/2014/main" id="{BFE6A17A-6CB0-F45C-C8AF-13EEC021A2DB}"/>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93483" y="6266389"/>
            <a:ext cx="748953" cy="610833"/>
          </a:xfrm>
          <a:prstGeom prst="rect">
            <a:avLst/>
          </a:prstGeom>
          <a:noFill/>
          <a:ln>
            <a:noFill/>
          </a:ln>
        </p:spPr>
      </p:pic>
      <p:pic>
        <p:nvPicPr>
          <p:cNvPr id="17" name="Picture 16">
            <a:extLst>
              <a:ext uri="{FF2B5EF4-FFF2-40B4-BE49-F238E27FC236}">
                <a16:creationId xmlns:a16="http://schemas.microsoft.com/office/drawing/2014/main" id="{835CD0EE-8195-7134-37E7-1851232C0878}"/>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239439" y="6048377"/>
            <a:ext cx="678069" cy="781488"/>
          </a:xfrm>
          <a:prstGeom prst="rect">
            <a:avLst/>
          </a:prstGeom>
          <a:noFill/>
          <a:ln>
            <a:noFill/>
          </a:ln>
        </p:spPr>
      </p:pic>
      <p:pic>
        <p:nvPicPr>
          <p:cNvPr id="18" name="Picture 17">
            <a:extLst>
              <a:ext uri="{FF2B5EF4-FFF2-40B4-BE49-F238E27FC236}">
                <a16:creationId xmlns:a16="http://schemas.microsoft.com/office/drawing/2014/main" id="{D26216AF-7179-DC63-3AE9-CE48A0BA0DB4}"/>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5565456" y="6285612"/>
            <a:ext cx="589980" cy="572388"/>
          </a:xfrm>
          <a:prstGeom prst="rect">
            <a:avLst/>
          </a:prstGeom>
          <a:noFill/>
          <a:ln>
            <a:noFill/>
          </a:ln>
        </p:spPr>
      </p:pic>
      <p:pic>
        <p:nvPicPr>
          <p:cNvPr id="19" name="Picture 18">
            <a:extLst>
              <a:ext uri="{FF2B5EF4-FFF2-40B4-BE49-F238E27FC236}">
                <a16:creationId xmlns:a16="http://schemas.microsoft.com/office/drawing/2014/main" id="{136184B5-9DA5-7EA7-24A6-76D9B10581D5}"/>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674177" y="6170580"/>
            <a:ext cx="807276" cy="761513"/>
          </a:xfrm>
          <a:prstGeom prst="rect">
            <a:avLst/>
          </a:prstGeom>
          <a:noFill/>
          <a:ln>
            <a:noFill/>
          </a:ln>
        </p:spPr>
      </p:pic>
      <p:sp>
        <p:nvSpPr>
          <p:cNvPr id="6" name="TextBox 5">
            <a:extLst>
              <a:ext uri="{FF2B5EF4-FFF2-40B4-BE49-F238E27FC236}">
                <a16:creationId xmlns:a16="http://schemas.microsoft.com/office/drawing/2014/main" id="{89002584-A6D8-F0DB-7D56-78AC89C9067F}"/>
              </a:ext>
            </a:extLst>
          </p:cNvPr>
          <p:cNvSpPr txBox="1"/>
          <p:nvPr/>
        </p:nvSpPr>
        <p:spPr>
          <a:xfrm>
            <a:off x="1146299" y="5721440"/>
            <a:ext cx="11494368" cy="369332"/>
          </a:xfrm>
          <a:prstGeom prst="rect">
            <a:avLst/>
          </a:prstGeom>
          <a:noFill/>
        </p:spPr>
        <p:txBody>
          <a:bodyPr wrap="square">
            <a:spAutoFit/>
          </a:bodyPr>
          <a:lstStyle/>
          <a:p>
            <a:pPr defTabSz="914377"/>
            <a:r>
              <a:rPr lang="en-US" dirty="0">
                <a:solidFill>
                  <a:prstClr val="black"/>
                </a:solidFill>
                <a:latin typeface="Arial" panose="020B0604020202020204" pitchFamily="34" charset="0"/>
                <a:cs typeface="Arial" panose="020B0604020202020204" pitchFamily="34" charset="0"/>
              </a:rPr>
              <a:t>							</a:t>
            </a:r>
            <a:r>
              <a:rPr lang="en-US" dirty="0">
                <a:solidFill>
                  <a:prstClr val="black"/>
                </a:solidFill>
                <a:latin typeface="Calibri" panose="020F0502020204030204" pitchFamily="34" charset="0"/>
                <a:cs typeface="Calibri" panose="020F0502020204030204" pitchFamily="34" charset="0"/>
              </a:rPr>
              <a:t> (U01AI150510); NIAID;NHLBI;NIAAA, NIMH</a:t>
            </a:r>
            <a:endParaRPr lang="en-US" sz="2000" dirty="0">
              <a:solidFill>
                <a:prstClr val="black"/>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21F10BF9-0FF5-AEE1-42C1-C10FF7341E94}"/>
              </a:ext>
            </a:extLst>
          </p:cNvPr>
          <p:cNvSpPr txBox="1"/>
          <p:nvPr/>
        </p:nvSpPr>
        <p:spPr>
          <a:xfrm>
            <a:off x="830996" y="65269"/>
            <a:ext cx="10265596" cy="701731"/>
          </a:xfrm>
          <a:prstGeom prst="rect">
            <a:avLst/>
          </a:prstGeom>
          <a:noFill/>
        </p:spPr>
        <p:txBody>
          <a:bodyPr wrap="square">
            <a:spAutoFit/>
          </a:bodyPr>
          <a:lstStyle/>
          <a:p>
            <a:pPr algn="ctr">
              <a:lnSpc>
                <a:spcPct val="90000"/>
              </a:lnSpc>
              <a:spcBef>
                <a:spcPct val="0"/>
              </a:spcBef>
            </a:pPr>
            <a:r>
              <a:rPr lang="en-US" sz="4400" b="1" dirty="0">
                <a:latin typeface="Arial" panose="020B0604020202020204" pitchFamily="34" charset="0"/>
                <a:ea typeface="+mj-ea"/>
                <a:cs typeface="Arial" panose="020B0604020202020204" pitchFamily="34" charset="0"/>
              </a:rPr>
              <a:t>Acknowledgements</a:t>
            </a:r>
          </a:p>
        </p:txBody>
      </p:sp>
      <p:pic>
        <p:nvPicPr>
          <p:cNvPr id="3" name="Picture 15">
            <a:extLst>
              <a:ext uri="{FF2B5EF4-FFF2-40B4-BE49-F238E27FC236}">
                <a16:creationId xmlns:a16="http://schemas.microsoft.com/office/drawing/2014/main" id="{22420485-9C03-DB95-16BB-535F1F6B62EF}"/>
              </a:ext>
            </a:extLst>
          </p:cNvPr>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626152" y="0"/>
            <a:ext cx="1565848" cy="8845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414762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C17B9-4E68-C971-F495-1F2FF647A431}"/>
              </a:ext>
            </a:extLst>
          </p:cNvPr>
          <p:cNvSpPr txBox="1">
            <a:spLocks/>
          </p:cNvSpPr>
          <p:nvPr/>
        </p:nvSpPr>
        <p:spPr>
          <a:xfrm>
            <a:off x="3453984" y="335613"/>
            <a:ext cx="7632700" cy="892906"/>
          </a:xfrm>
          <a:prstGeom prst="rect">
            <a:avLst/>
          </a:prstGeom>
        </p:spPr>
        <p:txBody>
          <a:bodyPr>
            <a:norm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GB" sz="4800" dirty="0"/>
              <a:t>Background</a:t>
            </a:r>
          </a:p>
        </p:txBody>
      </p:sp>
      <p:sp>
        <p:nvSpPr>
          <p:cNvPr id="3" name="Content Placeholder 2">
            <a:extLst>
              <a:ext uri="{FF2B5EF4-FFF2-40B4-BE49-F238E27FC236}">
                <a16:creationId xmlns:a16="http://schemas.microsoft.com/office/drawing/2014/main" id="{6D3300E3-7301-C82B-D55F-98FC292E45C0}"/>
              </a:ext>
            </a:extLst>
          </p:cNvPr>
          <p:cNvSpPr txBox="1">
            <a:spLocks/>
          </p:cNvSpPr>
          <p:nvPr/>
        </p:nvSpPr>
        <p:spPr>
          <a:xfrm>
            <a:off x="820300" y="1955671"/>
            <a:ext cx="10921934" cy="4457592"/>
          </a:xfrm>
          <a:prstGeom prst="rect">
            <a:avLst/>
          </a:prstGeom>
        </p:spPr>
        <p:txBody>
          <a:bodyPr>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solidFill>
                  <a:srgbClr val="212529"/>
                </a:solidFill>
                <a:latin typeface="Verdana (body)"/>
              </a:rPr>
              <a:t>Injectable Cabotegravir (CAB-LA) is highly effective for HIV prevention</a:t>
            </a:r>
            <a:r>
              <a:rPr lang="en-US" sz="2000" b="1" baseline="30000" dirty="0">
                <a:solidFill>
                  <a:srgbClr val="212529"/>
                </a:solidFill>
                <a:latin typeface="Verdana (body)"/>
                <a:cs typeface="Times New Roman" panose="02020603050405020304" pitchFamily="18" charset="0"/>
              </a:rPr>
              <a:t>1,2 </a:t>
            </a:r>
            <a:r>
              <a:rPr lang="en-US" sz="2000" dirty="0">
                <a:solidFill>
                  <a:srgbClr val="212529"/>
                </a:solidFill>
                <a:highlight>
                  <a:srgbClr val="FFFF00"/>
                </a:highlight>
                <a:latin typeface="Verdana (body)"/>
              </a:rPr>
              <a:t> </a:t>
            </a:r>
          </a:p>
          <a:p>
            <a:r>
              <a:rPr lang="en-US" sz="2000" dirty="0">
                <a:solidFill>
                  <a:srgbClr val="212529"/>
                </a:solidFill>
                <a:latin typeface="Verdana (body)"/>
              </a:rPr>
              <a:t>The 48-week SEARCH Dynamic Choice HIV prevention study evaluated an intervention offering choice of CAB-LA, oral PrEP, or PEP</a:t>
            </a:r>
            <a:r>
              <a:rPr lang="en-US" sz="2000" b="1" baseline="30000" dirty="0">
                <a:solidFill>
                  <a:srgbClr val="212529"/>
                </a:solidFill>
                <a:latin typeface="Verdana (body)"/>
              </a:rPr>
              <a:t>3</a:t>
            </a:r>
            <a:r>
              <a:rPr lang="en-US" sz="2000" dirty="0">
                <a:solidFill>
                  <a:srgbClr val="212529"/>
                </a:solidFill>
                <a:latin typeface="Verdana (body)"/>
              </a:rPr>
              <a:t> (N=984):</a:t>
            </a:r>
          </a:p>
          <a:p>
            <a:pPr lvl="1"/>
            <a:r>
              <a:rPr lang="en-US" sz="2000" dirty="0">
                <a:solidFill>
                  <a:srgbClr val="212529"/>
                </a:solidFill>
                <a:latin typeface="Verdana (body)"/>
              </a:rPr>
              <a:t>53% of women and 72% of men were eligible, chose and received CAB-LA at study start. </a:t>
            </a:r>
          </a:p>
          <a:p>
            <a:pPr lvl="1"/>
            <a:r>
              <a:rPr lang="en-US" sz="2000" dirty="0">
                <a:solidFill>
                  <a:srgbClr val="212529"/>
                </a:solidFill>
                <a:latin typeface="Verdana (body)"/>
              </a:rPr>
              <a:t>Biomedical prevention coverage was 5-fold higher in the intervention vs SOC</a:t>
            </a:r>
          </a:p>
          <a:p>
            <a:pPr lvl="1"/>
            <a:r>
              <a:rPr lang="en-US" sz="2000" dirty="0">
                <a:solidFill>
                  <a:srgbClr val="212529"/>
                </a:solidFill>
                <a:latin typeface="Verdana (body)"/>
              </a:rPr>
              <a:t>New HIV infections were reduced to 0 in the intervention vs. 1.8% in SOC</a:t>
            </a:r>
          </a:p>
          <a:p>
            <a:r>
              <a:rPr lang="en-US" sz="2000" dirty="0">
                <a:solidFill>
                  <a:srgbClr val="212529"/>
                </a:solidFill>
                <a:latin typeface="Verdana (body)"/>
              </a:rPr>
              <a:t>Real-world implementation studies among men and women in Africa are lacking</a:t>
            </a:r>
          </a:p>
          <a:p>
            <a:r>
              <a:rPr lang="en-US" sz="2000" u="sng" dirty="0">
                <a:solidFill>
                  <a:srgbClr val="212529"/>
                </a:solidFill>
                <a:latin typeface="Verdana (body)"/>
              </a:rPr>
              <a:t>This analysis: </a:t>
            </a:r>
            <a:r>
              <a:rPr lang="en-US" sz="2000" dirty="0">
                <a:solidFill>
                  <a:srgbClr val="212529"/>
                </a:solidFill>
                <a:latin typeface="Verdana (body)"/>
              </a:rPr>
              <a:t>We evaluated the knowledge, awareness, feasibility, and acceptability of CAB-LA as a biomedical product in the SEARCH Dynamic Choice HIV Prevention trial. </a:t>
            </a:r>
            <a:endParaRPr lang="en-GB" sz="2000" dirty="0">
              <a:latin typeface="Verdana (body)"/>
            </a:endParaRPr>
          </a:p>
        </p:txBody>
      </p:sp>
      <p:sp>
        <p:nvSpPr>
          <p:cNvPr id="6" name="TextBox 5">
            <a:extLst>
              <a:ext uri="{FF2B5EF4-FFF2-40B4-BE49-F238E27FC236}">
                <a16:creationId xmlns:a16="http://schemas.microsoft.com/office/drawing/2014/main" id="{4E79D884-1B58-2BCD-5293-BB891053AEDA}"/>
              </a:ext>
            </a:extLst>
          </p:cNvPr>
          <p:cNvSpPr txBox="1"/>
          <p:nvPr/>
        </p:nvSpPr>
        <p:spPr>
          <a:xfrm>
            <a:off x="575353" y="6259375"/>
            <a:ext cx="10233060" cy="307777"/>
          </a:xfrm>
          <a:prstGeom prst="rect">
            <a:avLst/>
          </a:prstGeom>
          <a:noFill/>
        </p:spPr>
        <p:txBody>
          <a:bodyPr wrap="square" rtlCol="0">
            <a:spAutoFit/>
          </a:bodyPr>
          <a:lstStyle/>
          <a:p>
            <a:r>
              <a:rPr lang="en-US" sz="1200" dirty="0"/>
              <a:t>1. </a:t>
            </a:r>
            <a:r>
              <a:rPr lang="en-US" sz="1400" dirty="0"/>
              <a:t>Delany-</a:t>
            </a:r>
            <a:r>
              <a:rPr lang="en-US" sz="1400" dirty="0" err="1"/>
              <a:t>Moretlwe</a:t>
            </a:r>
            <a:r>
              <a:rPr lang="en-US" sz="1400" dirty="0"/>
              <a:t> S et al Lancet HIV, 2022; 2. </a:t>
            </a:r>
            <a:r>
              <a:rPr lang="en-US" sz="1400" dirty="0" err="1"/>
              <a:t>Landovitz</a:t>
            </a:r>
            <a:r>
              <a:rPr lang="en-US" sz="1400" dirty="0"/>
              <a:t> JR et al, NEJM 2021; 3. </a:t>
            </a:r>
            <a:r>
              <a:rPr lang="en-US" sz="1400" dirty="0" err="1"/>
              <a:t>Kamya</a:t>
            </a:r>
            <a:r>
              <a:rPr lang="en-US" sz="1400" dirty="0"/>
              <a:t> et al, CROI 2024</a:t>
            </a:r>
          </a:p>
        </p:txBody>
      </p:sp>
    </p:spTree>
    <p:extLst>
      <p:ext uri="{BB962C8B-B14F-4D97-AF65-F5344CB8AC3E}">
        <p14:creationId xmlns:p14="http://schemas.microsoft.com/office/powerpoint/2010/main" val="2463858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8705D3-98AA-C7CC-BAB6-644AD62B83A0}"/>
              </a:ext>
            </a:extLst>
          </p:cNvPr>
          <p:cNvSpPr>
            <a:spLocks noGrp="1"/>
          </p:cNvSpPr>
          <p:nvPr>
            <p:ph type="title"/>
          </p:nvPr>
        </p:nvSpPr>
        <p:spPr/>
        <p:txBody>
          <a:bodyPr>
            <a:noAutofit/>
          </a:bodyPr>
          <a:lstStyle/>
          <a:p>
            <a:r>
              <a:rPr lang="en-US" sz="3600" dirty="0"/>
              <a:t>The SEARCH Dynamic Choice HIV Prevention intervention</a:t>
            </a:r>
          </a:p>
        </p:txBody>
      </p:sp>
      <p:sp>
        <p:nvSpPr>
          <p:cNvPr id="7" name="TextBox 6">
            <a:extLst>
              <a:ext uri="{FF2B5EF4-FFF2-40B4-BE49-F238E27FC236}">
                <a16:creationId xmlns:a16="http://schemas.microsoft.com/office/drawing/2014/main" id="{4FB33310-E82C-0B1C-3EFF-8539E54C2C22}"/>
              </a:ext>
            </a:extLst>
          </p:cNvPr>
          <p:cNvSpPr txBox="1"/>
          <p:nvPr/>
        </p:nvSpPr>
        <p:spPr>
          <a:xfrm>
            <a:off x="4030127" y="4773341"/>
            <a:ext cx="7632704" cy="1631216"/>
          </a:xfrm>
          <a:prstGeom prst="rect">
            <a:avLst/>
          </a:prstGeom>
          <a:solidFill>
            <a:schemeClr val="bg2">
              <a:lumMod val="85000"/>
            </a:schemeClr>
          </a:solidFill>
        </p:spPr>
        <p:txBody>
          <a:bodyPr wrap="square" rtlCol="0">
            <a:spAutoFit/>
          </a:bodyPr>
          <a:lstStyle/>
          <a:p>
            <a:r>
              <a:rPr lang="en-US" sz="2000" b="1" dirty="0"/>
              <a:t>Person-centered Care</a:t>
            </a:r>
            <a:r>
              <a:rPr lang="en-US" sz="2000" dirty="0"/>
              <a:t>:</a:t>
            </a:r>
          </a:p>
          <a:p>
            <a:pPr marL="342900" indent="-342900">
              <a:buFont typeface="Arial" panose="020B0604020202020204" pitchFamily="34" charset="0"/>
              <a:buChar char="•"/>
            </a:pPr>
            <a:r>
              <a:rPr lang="en-US" sz="2000" dirty="0"/>
              <a:t>Structured assessment of barriers with personalized plans </a:t>
            </a:r>
          </a:p>
          <a:p>
            <a:pPr marL="342900" indent="-342900">
              <a:buFont typeface="Arial" panose="020B0604020202020204" pitchFamily="34" charset="0"/>
              <a:buChar char="•"/>
            </a:pPr>
            <a:r>
              <a:rPr lang="en-US" sz="2000" dirty="0"/>
              <a:t>Phone access to clinician</a:t>
            </a:r>
          </a:p>
          <a:p>
            <a:pPr marL="342900" indent="-342900">
              <a:buFont typeface="Arial" panose="020B0604020202020204" pitchFamily="34" charset="0"/>
              <a:buChar char="•"/>
            </a:pPr>
            <a:r>
              <a:rPr lang="en-US" sz="2000" dirty="0"/>
              <a:t>Psychosocial support</a:t>
            </a:r>
            <a:endParaRPr lang="en-US" dirty="0"/>
          </a:p>
        </p:txBody>
      </p:sp>
      <p:sp>
        <p:nvSpPr>
          <p:cNvPr id="9" name="TextBox 8">
            <a:extLst>
              <a:ext uri="{FF2B5EF4-FFF2-40B4-BE49-F238E27FC236}">
                <a16:creationId xmlns:a16="http://schemas.microsoft.com/office/drawing/2014/main" id="{03E0E649-4D44-EB4B-505E-BE78AA221680}"/>
              </a:ext>
            </a:extLst>
          </p:cNvPr>
          <p:cNvSpPr txBox="1"/>
          <p:nvPr/>
        </p:nvSpPr>
        <p:spPr>
          <a:xfrm>
            <a:off x="4030127" y="2081750"/>
            <a:ext cx="7632704" cy="1323439"/>
          </a:xfrm>
          <a:prstGeom prst="rect">
            <a:avLst/>
          </a:prstGeom>
          <a:solidFill>
            <a:schemeClr val="accent1">
              <a:lumMod val="20000"/>
              <a:lumOff val="80000"/>
            </a:schemeClr>
          </a:solidFill>
        </p:spPr>
        <p:txBody>
          <a:bodyPr wrap="square" rtlCol="0">
            <a:spAutoFit/>
          </a:bodyPr>
          <a:lstStyle/>
          <a:p>
            <a:r>
              <a:rPr lang="en-US" sz="2000" b="1" dirty="0"/>
              <a:t>Biomedical Product Choice</a:t>
            </a:r>
            <a:r>
              <a:rPr lang="en-US" sz="2000" dirty="0"/>
              <a:t>:</a:t>
            </a:r>
          </a:p>
          <a:p>
            <a:pPr marL="342900" indent="-342900">
              <a:buFont typeface="Arial" panose="020B0604020202020204" pitchFamily="34" charset="0"/>
              <a:buChar char="•"/>
            </a:pPr>
            <a:r>
              <a:rPr lang="en-US" sz="2000" dirty="0"/>
              <a:t>Oral PrEP  </a:t>
            </a:r>
          </a:p>
          <a:p>
            <a:pPr marL="342900" indent="-342900">
              <a:buFont typeface="Arial" panose="020B0604020202020204" pitchFamily="34" charset="0"/>
              <a:buChar char="•"/>
            </a:pPr>
            <a:r>
              <a:rPr lang="en-US" sz="2000" dirty="0"/>
              <a:t>PEP including a pill in pocket</a:t>
            </a:r>
          </a:p>
          <a:p>
            <a:pPr marL="342900" indent="-342900">
              <a:buFont typeface="Arial" panose="020B0604020202020204" pitchFamily="34" charset="0"/>
              <a:buChar char="•"/>
            </a:pPr>
            <a:r>
              <a:rPr lang="en-US" sz="2000" dirty="0"/>
              <a:t>CAB-LA</a:t>
            </a:r>
            <a:endParaRPr lang="en-US" dirty="0"/>
          </a:p>
        </p:txBody>
      </p:sp>
      <p:sp>
        <p:nvSpPr>
          <p:cNvPr id="12" name="TextBox 11">
            <a:extLst>
              <a:ext uri="{FF2B5EF4-FFF2-40B4-BE49-F238E27FC236}">
                <a16:creationId xmlns:a16="http://schemas.microsoft.com/office/drawing/2014/main" id="{9C20E6AD-EE55-BEAF-A5DB-5B4BCE608183}"/>
              </a:ext>
            </a:extLst>
          </p:cNvPr>
          <p:cNvSpPr txBox="1"/>
          <p:nvPr/>
        </p:nvSpPr>
        <p:spPr>
          <a:xfrm>
            <a:off x="4030127" y="3735322"/>
            <a:ext cx="7632704" cy="707886"/>
          </a:xfrm>
          <a:prstGeom prst="rect">
            <a:avLst/>
          </a:prstGeom>
          <a:solidFill>
            <a:schemeClr val="accent2">
              <a:lumMod val="20000"/>
              <a:lumOff val="80000"/>
            </a:schemeClr>
          </a:solidFill>
        </p:spPr>
        <p:txBody>
          <a:bodyPr wrap="square" rtlCol="0">
            <a:spAutoFit/>
          </a:bodyPr>
          <a:lstStyle/>
          <a:p>
            <a:r>
              <a:rPr lang="en-US" sz="2000" dirty="0">
                <a:latin typeface="Verdana (body)"/>
              </a:rPr>
              <a:t>Ability to switch between options based on preference and change in HIV risk</a:t>
            </a:r>
            <a:endParaRPr lang="en-US" dirty="0">
              <a:latin typeface="Verdana (body)"/>
            </a:endParaRPr>
          </a:p>
        </p:txBody>
      </p:sp>
    </p:spTree>
    <p:extLst>
      <p:ext uri="{BB962C8B-B14F-4D97-AF65-F5344CB8AC3E}">
        <p14:creationId xmlns:p14="http://schemas.microsoft.com/office/powerpoint/2010/main" val="2842710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2E0ECBA9-606B-3A6E-3792-1B413872F5A4}"/>
                  </a:ext>
                </a:extLst>
              </p:cNvPr>
              <p:cNvSpPr txBox="1">
                <a:spLocks/>
              </p:cNvSpPr>
              <p:nvPr/>
            </p:nvSpPr>
            <p:spPr>
              <a:xfrm>
                <a:off x="480060" y="1418648"/>
                <a:ext cx="11464290" cy="5178952"/>
              </a:xfrm>
              <a:prstGeom prst="rect">
                <a:avLst/>
              </a:prstGeom>
            </p:spPr>
            <p:txBody>
              <a:bodyPr>
                <a:normAutofit fontScale="25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3300" dirty="0"/>
              </a:p>
              <a:p>
                <a:pPr marL="0" indent="0">
                  <a:buNone/>
                </a:pPr>
                <a:r>
                  <a:rPr lang="en-US" sz="8000" b="1" dirty="0">
                    <a:latin typeface="Verdana (body)"/>
                  </a:rPr>
                  <a:t>Study design and Population</a:t>
                </a:r>
              </a:p>
              <a:p>
                <a:pPr marL="0" indent="0">
                  <a:buFont typeface="Arial" panose="020B0604020202020204" pitchFamily="34" charset="0"/>
                  <a:buNone/>
                </a:pPr>
                <a:r>
                  <a:rPr lang="en-US" sz="8000" b="1" dirty="0">
                    <a:latin typeface="Verdana (body)"/>
                    <a:cs typeface="Arial" panose="020B0604020202020204" pitchFamily="34" charset="0"/>
                  </a:rPr>
                  <a:t>Objective: </a:t>
                </a:r>
                <a:r>
                  <a:rPr lang="en-US" sz="8000" dirty="0">
                    <a:latin typeface="Verdana (body)"/>
                    <a:cs typeface="Arial" panose="020B0604020202020204" pitchFamily="34" charset="0"/>
                  </a:rPr>
                  <a:t>To evaluate Knowledge, awareness, feasibility and acceptability of CAB-LA in the SEARCH DCP model.</a:t>
                </a:r>
              </a:p>
              <a:p>
                <a:endParaRPr lang="en-US" sz="8000" b="1" dirty="0">
                  <a:latin typeface="Verdana (body)"/>
                  <a:cs typeface="Arial" panose="020B0604020202020204" pitchFamily="34" charset="0"/>
                </a:endParaRPr>
              </a:p>
              <a:p>
                <a:pPr marL="0" indent="0">
                  <a:buFont typeface="Arial" panose="020B0604020202020204" pitchFamily="34" charset="0"/>
                  <a:buNone/>
                </a:pPr>
                <a:r>
                  <a:rPr lang="en-US" sz="8000" b="1" dirty="0">
                    <a:latin typeface="Verdana (body)"/>
                    <a:cs typeface="Arial" panose="020B0604020202020204" pitchFamily="34" charset="0"/>
                  </a:rPr>
                  <a:t>Study Design: </a:t>
                </a:r>
                <a:r>
                  <a:rPr lang="en-GB" sz="8000" dirty="0">
                    <a:latin typeface="Verdana (body)"/>
                    <a:ea typeface="Times New Roman" panose="02020603050405020304" pitchFamily="18" charset="0"/>
                    <a:cs typeface="Arial" panose="020B0604020202020204" pitchFamily="34" charset="0"/>
                  </a:rPr>
                  <a:t>Extension study of the intervention arms of 3 randomized Dynamic Choice HIV prevention trials in rural, government antenatal and outpatient clinics and in the community</a:t>
                </a:r>
              </a:p>
              <a:p>
                <a:pPr marL="0" indent="0">
                  <a:buFont typeface="Arial" panose="020B0604020202020204" pitchFamily="34" charset="0"/>
                  <a:buNone/>
                </a:pPr>
                <a:endParaRPr lang="en-US" sz="8000" dirty="0">
                  <a:latin typeface="Verdana (body)"/>
                  <a:cs typeface="Arial" panose="020B0604020202020204" pitchFamily="34" charset="0"/>
                </a:endParaRPr>
              </a:p>
              <a:p>
                <a:pPr marL="0" indent="0">
                  <a:buFont typeface="Arial" panose="020B0604020202020204" pitchFamily="34" charset="0"/>
                  <a:buNone/>
                </a:pPr>
                <a:r>
                  <a:rPr lang="en-US" sz="8000" b="1" dirty="0">
                    <a:latin typeface="Verdana (body)"/>
                    <a:cs typeface="Arial" panose="020B0604020202020204" pitchFamily="34" charset="0"/>
                  </a:rPr>
                  <a:t>Population: </a:t>
                </a:r>
                <a:r>
                  <a:rPr lang="en-GB" sz="8000" dirty="0">
                    <a:latin typeface="Verdana (body)"/>
                    <a:ea typeface="Times New Roman" panose="02020603050405020304" pitchFamily="18" charset="0"/>
                    <a:cs typeface="Arial" panose="020B0604020202020204" pitchFamily="34" charset="0"/>
                  </a:rPr>
                  <a:t>Eligible participants were aged </a:t>
                </a:r>
                <a14:m>
                  <m:oMath xmlns:m="http://schemas.openxmlformats.org/officeDocument/2006/math">
                    <m:r>
                      <a:rPr lang="en-GB" sz="8000" i="1" smtClean="0">
                        <a:latin typeface="Cambria Math" panose="02040503050406030204" pitchFamily="18" charset="0"/>
                        <a:ea typeface="Cambria Math" panose="02040503050406030204" pitchFamily="18" charset="0"/>
                        <a:cs typeface="Calibri" panose="020F0502020204030204" pitchFamily="34" charset="0"/>
                      </a:rPr>
                      <m:t>≥</m:t>
                    </m:r>
                  </m:oMath>
                </a14:m>
                <a:r>
                  <a:rPr lang="en-GB" sz="8000" dirty="0">
                    <a:latin typeface="Verdana (body)"/>
                    <a:ea typeface="Times New Roman" panose="02020603050405020304" pitchFamily="18" charset="0"/>
                    <a:cs typeface="Arial" panose="020B0604020202020204" pitchFamily="34" charset="0"/>
                  </a:rPr>
                  <a:t>15 years, had a negative HIV rapid test, reported risk of acquiring HIV, and received at least one CAB-LA injection</a:t>
                </a:r>
              </a:p>
              <a:p>
                <a:pPr marL="0" indent="0">
                  <a:buFont typeface="Arial" panose="020B0604020202020204" pitchFamily="34" charset="0"/>
                  <a:buNone/>
                </a:pPr>
                <a:endParaRPr lang="en-GB" sz="8000" dirty="0">
                  <a:latin typeface="Verdana (body)"/>
                  <a:ea typeface="Times New Roman" panose="02020603050405020304" pitchFamily="18" charset="0"/>
                  <a:cs typeface="Arial" panose="020B0604020202020204" pitchFamily="34" charset="0"/>
                </a:endParaRPr>
              </a:p>
              <a:p>
                <a:pPr marL="0" indent="0">
                  <a:buNone/>
                </a:pPr>
                <a:r>
                  <a:rPr lang="en-US" sz="8000" b="1" dirty="0">
                    <a:solidFill>
                      <a:srgbClr val="222222"/>
                    </a:solidFill>
                    <a:highlight>
                      <a:srgbClr val="FFFFFF"/>
                    </a:highlight>
                    <a:latin typeface="Verdana (body)"/>
                  </a:rPr>
                  <a:t>Measurement: </a:t>
                </a:r>
                <a:r>
                  <a:rPr lang="en-US" sz="8000" dirty="0">
                    <a:solidFill>
                      <a:srgbClr val="222222"/>
                    </a:solidFill>
                    <a:highlight>
                      <a:srgbClr val="FFFFFF"/>
                    </a:highlight>
                    <a:latin typeface="Verdana (body)"/>
                  </a:rPr>
                  <a:t>Structured survey administered at 0, 24, and 48 weeks after initial CAB-LA injection</a:t>
                </a:r>
              </a:p>
              <a:p>
                <a:pPr marL="0" indent="0">
                  <a:buNone/>
                </a:pPr>
                <a:endParaRPr lang="en-US" sz="8000" b="1" dirty="0">
                  <a:solidFill>
                    <a:srgbClr val="222222"/>
                  </a:solidFill>
                  <a:highlight>
                    <a:srgbClr val="FFFFFF"/>
                  </a:highlight>
                  <a:latin typeface="Verdana (body)"/>
                </a:endParaRPr>
              </a:p>
              <a:p>
                <a:pPr marL="0" indent="0">
                  <a:buNone/>
                </a:pPr>
                <a:r>
                  <a:rPr lang="en-US" sz="8000" b="1" dirty="0">
                    <a:solidFill>
                      <a:srgbClr val="222222"/>
                    </a:solidFill>
                    <a:highlight>
                      <a:srgbClr val="FFFFFF"/>
                    </a:highlight>
                    <a:latin typeface="Verdana (body)"/>
                  </a:rPr>
                  <a:t>Analysis: </a:t>
                </a:r>
                <a:r>
                  <a:rPr lang="en-US" sz="8000" dirty="0">
                    <a:solidFill>
                      <a:srgbClr val="222222"/>
                    </a:solidFill>
                    <a:highlight>
                      <a:srgbClr val="FFFFFF"/>
                    </a:highlight>
                    <a:latin typeface="Verdana (body)"/>
                  </a:rPr>
                  <a:t>Summarized responses with number and proportion, overall and by gender and age group (15-24 vs 25+years)</a:t>
                </a:r>
              </a:p>
              <a:p>
                <a:pPr marL="0" indent="0">
                  <a:buFont typeface="Arial" panose="020B0604020202020204" pitchFamily="34" charset="0"/>
                  <a:buNone/>
                </a:pPr>
                <a:endParaRPr lang="en-GB" sz="6200" dirty="0">
                  <a:latin typeface="Arial" panose="020B0604020202020204" pitchFamily="34" charset="0"/>
                  <a:ea typeface="Times New Roman" panose="02020603050405020304" pitchFamily="18" charset="0"/>
                  <a:cs typeface="Arial" panose="020B0604020202020204" pitchFamily="34" charset="0"/>
                </a:endParaRPr>
              </a:p>
              <a:p>
                <a:pPr marL="0" indent="0">
                  <a:buFont typeface="Arial" panose="020B0604020202020204" pitchFamily="34" charset="0"/>
                  <a:buNone/>
                </a:pPr>
                <a:endParaRPr lang="en-GB" sz="6200" dirty="0">
                  <a:latin typeface="Arial" panose="020B0604020202020204" pitchFamily="34" charset="0"/>
                  <a:ea typeface="Times New Roman" panose="02020603050405020304" pitchFamily="18" charset="0"/>
                  <a:cs typeface="Arial" panose="020B0604020202020204" pitchFamily="34" charset="0"/>
                </a:endParaRPr>
              </a:p>
              <a:p>
                <a:pPr marL="0" indent="0">
                  <a:buFont typeface="Arial" panose="020B0604020202020204" pitchFamily="34" charset="0"/>
                  <a:buNone/>
                </a:pPr>
                <a:endParaRPr lang="en-GB" sz="6200" dirty="0">
                  <a:latin typeface="Arial" panose="020B0604020202020204" pitchFamily="34" charset="0"/>
                  <a:ea typeface="Times New Roman" panose="02020603050405020304" pitchFamily="18" charset="0"/>
                  <a:cs typeface="Arial" panose="020B0604020202020204" pitchFamily="34" charset="0"/>
                </a:endParaRPr>
              </a:p>
              <a:p>
                <a:endParaRPr lang="en-US" dirty="0"/>
              </a:p>
              <a:p>
                <a:endParaRPr lang="en-US" dirty="0"/>
              </a:p>
              <a:p>
                <a:endParaRPr lang="en-US" dirty="0"/>
              </a:p>
            </p:txBody>
          </p:sp>
        </mc:Choice>
        <mc:Fallback xmlns="">
          <p:sp>
            <p:nvSpPr>
              <p:cNvPr id="2" name="Content Placeholder 1">
                <a:extLst>
                  <a:ext uri="{FF2B5EF4-FFF2-40B4-BE49-F238E27FC236}">
                    <a16:creationId xmlns:a16="http://schemas.microsoft.com/office/drawing/2014/main" id="{2E0ECBA9-606B-3A6E-3792-1B413872F5A4}"/>
                  </a:ext>
                </a:extLst>
              </p:cNvPr>
              <p:cNvSpPr txBox="1">
                <a:spLocks noRot="1" noChangeAspect="1" noMove="1" noResize="1" noEditPoints="1" noAdjustHandles="1" noChangeArrowheads="1" noChangeShapeType="1" noTextEdit="1"/>
              </p:cNvSpPr>
              <p:nvPr/>
            </p:nvSpPr>
            <p:spPr>
              <a:xfrm>
                <a:off x="480060" y="1418648"/>
                <a:ext cx="11464290" cy="5178952"/>
              </a:xfrm>
              <a:prstGeom prst="rect">
                <a:avLst/>
              </a:prstGeom>
              <a:blipFill>
                <a:blip r:embed="rId3"/>
                <a:stretch>
                  <a:fillRect l="-585" r="-1277" b="-5771"/>
                </a:stretch>
              </a:blipFill>
            </p:spPr>
            <p:txBody>
              <a:bodyPr/>
              <a:lstStyle/>
              <a:p>
                <a:r>
                  <a:rPr lang="en-US">
                    <a:noFill/>
                  </a:rPr>
                  <a:t> </a:t>
                </a:r>
              </a:p>
            </p:txBody>
          </p:sp>
        </mc:Fallback>
      </mc:AlternateContent>
    </p:spTree>
    <p:extLst>
      <p:ext uri="{BB962C8B-B14F-4D97-AF65-F5344CB8AC3E}">
        <p14:creationId xmlns:p14="http://schemas.microsoft.com/office/powerpoint/2010/main" val="3188269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FC34A6D3-2387-D124-AF30-840B60415C5C}"/>
              </a:ext>
            </a:extLst>
          </p:cNvPr>
          <p:cNvSpPr txBox="1">
            <a:spLocks/>
          </p:cNvSpPr>
          <p:nvPr/>
        </p:nvSpPr>
        <p:spPr>
          <a:xfrm>
            <a:off x="156867" y="1778419"/>
            <a:ext cx="5096620" cy="1154562"/>
          </a:xfrm>
          <a:prstGeom prst="rect">
            <a:avLst/>
          </a:prstGeom>
        </p:spPr>
        <p:txBody>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dirty="0"/>
              <a:t>Study Consort</a:t>
            </a:r>
          </a:p>
        </p:txBody>
      </p:sp>
      <p:sp>
        <p:nvSpPr>
          <p:cNvPr id="6" name="TextBox 5">
            <a:extLst>
              <a:ext uri="{FF2B5EF4-FFF2-40B4-BE49-F238E27FC236}">
                <a16:creationId xmlns:a16="http://schemas.microsoft.com/office/drawing/2014/main" id="{BBA41DBC-C587-30D8-44B8-E831F2E29CA8}"/>
              </a:ext>
            </a:extLst>
          </p:cNvPr>
          <p:cNvSpPr txBox="1"/>
          <p:nvPr/>
        </p:nvSpPr>
        <p:spPr>
          <a:xfrm>
            <a:off x="310551" y="3197301"/>
            <a:ext cx="4546121" cy="1631216"/>
          </a:xfrm>
          <a:prstGeom prst="rect">
            <a:avLst/>
          </a:prstGeom>
          <a:noFill/>
        </p:spPr>
        <p:txBody>
          <a:bodyPr wrap="square" rtlCol="0">
            <a:spAutoFit/>
          </a:bodyPr>
          <a:lstStyle/>
          <a:p>
            <a:r>
              <a:rPr lang="en-US" sz="2000" dirty="0"/>
              <a:t>Overall, 98% (269/274), 99% (207/209), and 98% (185/188) of eligible participants completed a survey at baseline, week 24 and week 48 respectively.  </a:t>
            </a:r>
          </a:p>
        </p:txBody>
      </p:sp>
      <p:sp>
        <p:nvSpPr>
          <p:cNvPr id="4" name="TextBox 3">
            <a:extLst>
              <a:ext uri="{FF2B5EF4-FFF2-40B4-BE49-F238E27FC236}">
                <a16:creationId xmlns:a16="http://schemas.microsoft.com/office/drawing/2014/main" id="{A3F29885-29DE-5CA8-9FE9-DCB014DBF07F}"/>
              </a:ext>
            </a:extLst>
          </p:cNvPr>
          <p:cNvSpPr txBox="1"/>
          <p:nvPr/>
        </p:nvSpPr>
        <p:spPr>
          <a:xfrm>
            <a:off x="6617971" y="321729"/>
            <a:ext cx="1691640" cy="548640"/>
          </a:xfrm>
          <a:prstGeom prst="rect">
            <a:avLst/>
          </a:prstGeom>
          <a:solidFill>
            <a:schemeClr val="bg2">
              <a:lumMod val="95000"/>
            </a:schemeClr>
          </a:solidFill>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a:t>274 had 1+ CAB-LA injection</a:t>
            </a:r>
          </a:p>
        </p:txBody>
      </p:sp>
      <p:sp>
        <p:nvSpPr>
          <p:cNvPr id="7" name="TextBox 6">
            <a:extLst>
              <a:ext uri="{FF2B5EF4-FFF2-40B4-BE49-F238E27FC236}">
                <a16:creationId xmlns:a16="http://schemas.microsoft.com/office/drawing/2014/main" id="{6C8B1BCE-DCCB-4E4D-111C-3A457FB232D9}"/>
              </a:ext>
            </a:extLst>
          </p:cNvPr>
          <p:cNvSpPr txBox="1"/>
          <p:nvPr/>
        </p:nvSpPr>
        <p:spPr>
          <a:xfrm>
            <a:off x="6616357" y="1905709"/>
            <a:ext cx="1691640" cy="523220"/>
          </a:xfrm>
          <a:prstGeom prst="rect">
            <a:avLst/>
          </a:prstGeom>
          <a:solidFill>
            <a:schemeClr val="bg2">
              <a:lumMod val="95000"/>
            </a:schemeClr>
          </a:solidFill>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a:t>269 completed baseline survey</a:t>
            </a:r>
          </a:p>
        </p:txBody>
      </p:sp>
      <p:sp>
        <p:nvSpPr>
          <p:cNvPr id="8" name="TextBox 7">
            <a:extLst>
              <a:ext uri="{FF2B5EF4-FFF2-40B4-BE49-F238E27FC236}">
                <a16:creationId xmlns:a16="http://schemas.microsoft.com/office/drawing/2014/main" id="{C8A451B5-1F16-3430-843B-B05526BADA34}"/>
              </a:ext>
            </a:extLst>
          </p:cNvPr>
          <p:cNvSpPr txBox="1"/>
          <p:nvPr/>
        </p:nvSpPr>
        <p:spPr>
          <a:xfrm>
            <a:off x="9008345" y="1017154"/>
            <a:ext cx="2688336" cy="523220"/>
          </a:xfrm>
          <a:prstGeom prst="rect">
            <a:avLst/>
          </a:prstGeom>
          <a:solidFill>
            <a:schemeClr val="bg2">
              <a:lumMod val="95000"/>
            </a:schemeClr>
          </a:solidFill>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a:t>5 excluded</a:t>
            </a:r>
          </a:p>
          <a:p>
            <a:pPr marL="171450" indent="-171450">
              <a:buFont typeface="Arial" panose="020B0604020202020204" pitchFamily="34" charset="0"/>
              <a:buChar char="•"/>
            </a:pPr>
            <a:r>
              <a:rPr lang="en-US" sz="1400" dirty="0"/>
              <a:t>5 declined</a:t>
            </a:r>
          </a:p>
        </p:txBody>
      </p:sp>
      <p:sp>
        <p:nvSpPr>
          <p:cNvPr id="9" name="TextBox 8">
            <a:extLst>
              <a:ext uri="{FF2B5EF4-FFF2-40B4-BE49-F238E27FC236}">
                <a16:creationId xmlns:a16="http://schemas.microsoft.com/office/drawing/2014/main" id="{8F7CA165-8047-14D0-DCF9-9A3B1BEE3DB4}"/>
              </a:ext>
            </a:extLst>
          </p:cNvPr>
          <p:cNvSpPr txBox="1"/>
          <p:nvPr/>
        </p:nvSpPr>
        <p:spPr>
          <a:xfrm>
            <a:off x="6616357" y="3464269"/>
            <a:ext cx="1691640" cy="548640"/>
          </a:xfrm>
          <a:prstGeom prst="rect">
            <a:avLst/>
          </a:prstGeom>
          <a:solidFill>
            <a:schemeClr val="bg2">
              <a:lumMod val="95000"/>
            </a:schemeClr>
          </a:solidFill>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a:t>207 completed week 24 survey</a:t>
            </a:r>
          </a:p>
        </p:txBody>
      </p:sp>
      <p:sp>
        <p:nvSpPr>
          <p:cNvPr id="10" name="TextBox 9">
            <a:extLst>
              <a:ext uri="{FF2B5EF4-FFF2-40B4-BE49-F238E27FC236}">
                <a16:creationId xmlns:a16="http://schemas.microsoft.com/office/drawing/2014/main" id="{02A4668B-2A1C-99A3-B1EB-D6E68F2D9AE0}"/>
              </a:ext>
            </a:extLst>
          </p:cNvPr>
          <p:cNvSpPr txBox="1"/>
          <p:nvPr/>
        </p:nvSpPr>
        <p:spPr>
          <a:xfrm>
            <a:off x="9006730" y="2276648"/>
            <a:ext cx="2689951" cy="1169551"/>
          </a:xfrm>
          <a:prstGeom prst="rect">
            <a:avLst/>
          </a:prstGeom>
          <a:solidFill>
            <a:schemeClr val="bg2">
              <a:lumMod val="95000"/>
            </a:schemeClr>
          </a:solidFill>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a:t>67 excluded</a:t>
            </a:r>
          </a:p>
          <a:p>
            <a:pPr marL="171450" indent="-171450">
              <a:buFont typeface="Arial" panose="020B0604020202020204" pitchFamily="34" charset="0"/>
              <a:buChar char="•"/>
            </a:pPr>
            <a:r>
              <a:rPr lang="en-US" sz="1400" dirty="0"/>
              <a:t>65 ineligible(3 started in the last 24 weeks; 53 had  switched off; 9 bridging)</a:t>
            </a:r>
          </a:p>
          <a:p>
            <a:pPr marL="171450" indent="-171450">
              <a:buFont typeface="Arial" panose="020B0604020202020204" pitchFamily="34" charset="0"/>
              <a:buChar char="•"/>
            </a:pPr>
            <a:r>
              <a:rPr lang="en-US" sz="1400" dirty="0"/>
              <a:t>2 missed the survey</a:t>
            </a:r>
          </a:p>
        </p:txBody>
      </p:sp>
      <p:sp>
        <p:nvSpPr>
          <p:cNvPr id="11" name="TextBox 10">
            <a:extLst>
              <a:ext uri="{FF2B5EF4-FFF2-40B4-BE49-F238E27FC236}">
                <a16:creationId xmlns:a16="http://schemas.microsoft.com/office/drawing/2014/main" id="{0403CE5D-8621-A0A5-60D9-818F8CB3E395}"/>
              </a:ext>
            </a:extLst>
          </p:cNvPr>
          <p:cNvSpPr txBox="1"/>
          <p:nvPr/>
        </p:nvSpPr>
        <p:spPr>
          <a:xfrm>
            <a:off x="6616357" y="5048249"/>
            <a:ext cx="1691640" cy="523220"/>
          </a:xfrm>
          <a:prstGeom prst="rect">
            <a:avLst/>
          </a:prstGeom>
          <a:solidFill>
            <a:schemeClr val="bg2">
              <a:lumMod val="95000"/>
            </a:schemeClr>
          </a:solidFill>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a:t>185 completed week 48 survey</a:t>
            </a:r>
          </a:p>
        </p:txBody>
      </p:sp>
      <p:sp>
        <p:nvSpPr>
          <p:cNvPr id="12" name="TextBox 11">
            <a:extLst>
              <a:ext uri="{FF2B5EF4-FFF2-40B4-BE49-F238E27FC236}">
                <a16:creationId xmlns:a16="http://schemas.microsoft.com/office/drawing/2014/main" id="{2A24078D-2260-3D9B-DB8A-527C7511B11C}"/>
              </a:ext>
            </a:extLst>
          </p:cNvPr>
          <p:cNvSpPr txBox="1"/>
          <p:nvPr/>
        </p:nvSpPr>
        <p:spPr>
          <a:xfrm>
            <a:off x="8990674" y="3838081"/>
            <a:ext cx="2689951" cy="1384995"/>
          </a:xfrm>
          <a:prstGeom prst="rect">
            <a:avLst/>
          </a:prstGeom>
          <a:solidFill>
            <a:schemeClr val="bg2">
              <a:lumMod val="95000"/>
            </a:schemeClr>
          </a:solidFill>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a:t>89 excluded</a:t>
            </a:r>
          </a:p>
          <a:p>
            <a:pPr marL="171450" indent="-171450">
              <a:buFont typeface="Arial" panose="020B0604020202020204" pitchFamily="34" charset="0"/>
              <a:buChar char="•"/>
            </a:pPr>
            <a:r>
              <a:rPr lang="en-US" sz="1400" dirty="0"/>
              <a:t>86 ineligible (84 started in the last 48 weeks; 2 had switched off)</a:t>
            </a:r>
          </a:p>
          <a:p>
            <a:pPr marL="171450" indent="-171450">
              <a:buFont typeface="Arial" panose="020B0604020202020204" pitchFamily="34" charset="0"/>
              <a:buChar char="•"/>
            </a:pPr>
            <a:r>
              <a:rPr lang="en-US" sz="1400" dirty="0"/>
              <a:t>2 missed the survey</a:t>
            </a:r>
          </a:p>
          <a:p>
            <a:pPr marL="171450" indent="-171450">
              <a:buFont typeface="Arial" panose="020B0604020202020204" pitchFamily="34" charset="0"/>
              <a:buChar char="•"/>
            </a:pPr>
            <a:r>
              <a:rPr lang="en-US" sz="1400" dirty="0"/>
              <a:t>1 had their data lost</a:t>
            </a:r>
          </a:p>
        </p:txBody>
      </p:sp>
      <p:cxnSp>
        <p:nvCxnSpPr>
          <p:cNvPr id="13" name="Straight Arrow Connector 12">
            <a:extLst>
              <a:ext uri="{FF2B5EF4-FFF2-40B4-BE49-F238E27FC236}">
                <a16:creationId xmlns:a16="http://schemas.microsoft.com/office/drawing/2014/main" id="{67483539-32B5-5977-21AD-989A1260AC24}"/>
              </a:ext>
            </a:extLst>
          </p:cNvPr>
          <p:cNvCxnSpPr>
            <a:cxnSpLocks/>
            <a:stCxn id="4" idx="2"/>
            <a:endCxn id="7" idx="0"/>
          </p:cNvCxnSpPr>
          <p:nvPr/>
        </p:nvCxnSpPr>
        <p:spPr>
          <a:xfrm flipH="1">
            <a:off x="7462177" y="870369"/>
            <a:ext cx="1614" cy="103534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3F3A4E3-6150-A04A-8CBA-03DDFB433FF2}"/>
              </a:ext>
            </a:extLst>
          </p:cNvPr>
          <p:cNvCxnSpPr>
            <a:cxnSpLocks/>
          </p:cNvCxnSpPr>
          <p:nvPr/>
        </p:nvCxnSpPr>
        <p:spPr>
          <a:xfrm>
            <a:off x="7463791" y="4572769"/>
            <a:ext cx="1542938"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0D62F0D-C43D-2830-70DB-6A5E161C84F7}"/>
              </a:ext>
            </a:extLst>
          </p:cNvPr>
          <p:cNvCxnSpPr>
            <a:cxnSpLocks/>
          </p:cNvCxnSpPr>
          <p:nvPr/>
        </p:nvCxnSpPr>
        <p:spPr>
          <a:xfrm flipH="1">
            <a:off x="7462177" y="2441639"/>
            <a:ext cx="1614" cy="103534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FBDC5C2-0225-1545-FD77-1AD13CDBE3F8}"/>
              </a:ext>
            </a:extLst>
          </p:cNvPr>
          <p:cNvCxnSpPr>
            <a:cxnSpLocks/>
          </p:cNvCxnSpPr>
          <p:nvPr/>
        </p:nvCxnSpPr>
        <p:spPr>
          <a:xfrm flipH="1">
            <a:off x="7462177" y="4012909"/>
            <a:ext cx="1614" cy="103534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3B9A29D-9BA0-4A99-2354-34A493D3AFDA}"/>
              </a:ext>
            </a:extLst>
          </p:cNvPr>
          <p:cNvCxnSpPr>
            <a:cxnSpLocks/>
            <a:endCxn id="10" idx="1"/>
          </p:cNvCxnSpPr>
          <p:nvPr/>
        </p:nvCxnSpPr>
        <p:spPr>
          <a:xfrm flipV="1">
            <a:off x="7479846" y="2861424"/>
            <a:ext cx="1526884" cy="810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8A3C54B-A622-97DB-0985-59E3B4768C49}"/>
              </a:ext>
            </a:extLst>
          </p:cNvPr>
          <p:cNvCxnSpPr>
            <a:cxnSpLocks/>
          </p:cNvCxnSpPr>
          <p:nvPr/>
        </p:nvCxnSpPr>
        <p:spPr>
          <a:xfrm>
            <a:off x="7460561" y="1278764"/>
            <a:ext cx="1546168"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7926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24EE8D8-F750-2239-FFCD-36D272AEA8EC}"/>
              </a:ext>
            </a:extLst>
          </p:cNvPr>
          <p:cNvSpPr txBox="1"/>
          <p:nvPr/>
        </p:nvSpPr>
        <p:spPr>
          <a:xfrm>
            <a:off x="370936" y="2921168"/>
            <a:ext cx="2510287" cy="1015663"/>
          </a:xfrm>
          <a:prstGeom prst="rect">
            <a:avLst/>
          </a:prstGeom>
          <a:noFill/>
        </p:spPr>
        <p:txBody>
          <a:bodyPr wrap="square" rtlCol="0">
            <a:spAutoFit/>
          </a:bodyPr>
          <a:lstStyle/>
          <a:p>
            <a:r>
              <a:rPr lang="en-US" sz="2000" dirty="0"/>
              <a:t>Baseline Characteristics of CAB-LA Users</a:t>
            </a:r>
          </a:p>
        </p:txBody>
      </p:sp>
      <p:graphicFrame>
        <p:nvGraphicFramePr>
          <p:cNvPr id="5" name="Table 4">
            <a:extLst>
              <a:ext uri="{FF2B5EF4-FFF2-40B4-BE49-F238E27FC236}">
                <a16:creationId xmlns:a16="http://schemas.microsoft.com/office/drawing/2014/main" id="{40023CFB-7077-162F-06EF-22AE9D8CE7EB}"/>
              </a:ext>
            </a:extLst>
          </p:cNvPr>
          <p:cNvGraphicFramePr>
            <a:graphicFrameLocks noGrp="1"/>
          </p:cNvGraphicFramePr>
          <p:nvPr>
            <p:extLst>
              <p:ext uri="{D42A27DB-BD31-4B8C-83A1-F6EECF244321}">
                <p14:modId xmlns:p14="http://schemas.microsoft.com/office/powerpoint/2010/main" val="1647842991"/>
              </p:ext>
            </p:extLst>
          </p:nvPr>
        </p:nvGraphicFramePr>
        <p:xfrm>
          <a:off x="2945018" y="364040"/>
          <a:ext cx="8718898" cy="6129918"/>
        </p:xfrm>
        <a:graphic>
          <a:graphicData uri="http://schemas.openxmlformats.org/drawingml/2006/table">
            <a:tbl>
              <a:tblPr firstRow="1" bandRow="1" bandCol="1"/>
              <a:tblGrid>
                <a:gridCol w="3225634">
                  <a:extLst>
                    <a:ext uri="{9D8B030D-6E8A-4147-A177-3AD203B41FA5}">
                      <a16:colId xmlns:a16="http://schemas.microsoft.com/office/drawing/2014/main" val="2720525617"/>
                    </a:ext>
                  </a:extLst>
                </a:gridCol>
                <a:gridCol w="2035834">
                  <a:extLst>
                    <a:ext uri="{9D8B030D-6E8A-4147-A177-3AD203B41FA5}">
                      <a16:colId xmlns:a16="http://schemas.microsoft.com/office/drawing/2014/main" val="2652843658"/>
                    </a:ext>
                  </a:extLst>
                </a:gridCol>
                <a:gridCol w="1820174">
                  <a:extLst>
                    <a:ext uri="{9D8B030D-6E8A-4147-A177-3AD203B41FA5}">
                      <a16:colId xmlns:a16="http://schemas.microsoft.com/office/drawing/2014/main" val="2675938528"/>
                    </a:ext>
                  </a:extLst>
                </a:gridCol>
                <a:gridCol w="1637256">
                  <a:extLst>
                    <a:ext uri="{9D8B030D-6E8A-4147-A177-3AD203B41FA5}">
                      <a16:colId xmlns:a16="http://schemas.microsoft.com/office/drawing/2014/main" val="2692317937"/>
                    </a:ext>
                  </a:extLst>
                </a:gridCol>
              </a:tblGrid>
              <a:tr h="204186">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nchor="b">
                    <a:lnL>
                      <a:noFill/>
                    </a:lnL>
                    <a:lnR>
                      <a:noFill/>
                    </a:lnR>
                    <a:lnT>
                      <a:noFill/>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lnSpc>
                          <a:spcPct val="150000"/>
                        </a:lnSpc>
                        <a:spcBef>
                          <a:spcPts val="180"/>
                        </a:spcBef>
                        <a:spcAft>
                          <a:spcPts val="180"/>
                        </a:spcAft>
                      </a:pPr>
                      <a:r>
                        <a:rPr lang="en-US" sz="17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Women</a:t>
                      </a:r>
                    </a:p>
                  </a:txBody>
                  <a:tcPr marL="54641" marR="54641" marT="0" marB="0" anchor="b">
                    <a:lnL>
                      <a:noFill/>
                    </a:lnL>
                    <a:lnR>
                      <a:noFill/>
                    </a:lnR>
                    <a:lnT>
                      <a:noFill/>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lnSpc>
                          <a:spcPct val="150000"/>
                        </a:lnSpc>
                        <a:spcBef>
                          <a:spcPts val="180"/>
                        </a:spcBef>
                        <a:spcAft>
                          <a:spcPts val="180"/>
                        </a:spcAft>
                      </a:pPr>
                      <a:r>
                        <a:rPr lang="en-US" sz="17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Men</a:t>
                      </a:r>
                    </a:p>
                  </a:txBody>
                  <a:tcPr marL="54641" marR="54641" marT="0" marB="0" anchor="b">
                    <a:lnL>
                      <a:noFill/>
                    </a:lnL>
                    <a:lnR>
                      <a:noFill/>
                    </a:lnR>
                    <a:lnT>
                      <a:noFill/>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lnSpc>
                          <a:spcPct val="150000"/>
                        </a:lnSpc>
                        <a:spcBef>
                          <a:spcPts val="180"/>
                        </a:spcBef>
                        <a:spcAft>
                          <a:spcPts val="180"/>
                        </a:spcAft>
                      </a:pPr>
                      <a:r>
                        <a:rPr lang="en-US" sz="17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Overall</a:t>
                      </a:r>
                    </a:p>
                  </a:txBody>
                  <a:tcPr marL="54641" marR="54641" marT="0" marB="0" anchor="b">
                    <a:lnL>
                      <a:noFill/>
                    </a:lnL>
                    <a:lnR>
                      <a:noFill/>
                    </a:lnR>
                    <a:lnT>
                      <a:noFill/>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3656883062"/>
                  </a:ext>
                </a:extLst>
              </a:tr>
              <a:tr h="204186">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w="12700" cap="flat" cmpd="sng" algn="ctr">
                      <a:solidFill>
                        <a:srgbClr val="000000"/>
                      </a:solidFill>
                      <a:prstDash val="solid"/>
                      <a:round/>
                      <a:headEnd type="none" w="med" len="med"/>
                      <a:tailEnd type="none" w="med" len="med"/>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N=183</a:t>
                      </a:r>
                    </a:p>
                  </a:txBody>
                  <a:tcPr marL="54641" marR="54641" marT="0" marB="0">
                    <a:lnL>
                      <a:noFill/>
                    </a:lnL>
                    <a:lnR>
                      <a:noFill/>
                    </a:lnR>
                    <a:lnT w="12700" cap="flat" cmpd="sng" algn="ctr">
                      <a:solidFill>
                        <a:srgbClr val="000000"/>
                      </a:solidFill>
                      <a:prstDash val="solid"/>
                      <a:round/>
                      <a:headEnd type="none" w="med" len="med"/>
                      <a:tailEnd type="none" w="med" len="med"/>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N=91</a:t>
                      </a:r>
                    </a:p>
                  </a:txBody>
                  <a:tcPr marL="54641" marR="54641" marT="0" marB="0">
                    <a:lnL>
                      <a:noFill/>
                    </a:lnL>
                    <a:lnR>
                      <a:noFill/>
                    </a:lnR>
                    <a:lnT w="12700" cap="flat" cmpd="sng" algn="ctr">
                      <a:solidFill>
                        <a:srgbClr val="000000"/>
                      </a:solidFill>
                      <a:prstDash val="solid"/>
                      <a:round/>
                      <a:headEnd type="none" w="med" len="med"/>
                      <a:tailEnd type="none" w="med" len="med"/>
                    </a:lnT>
                    <a:lnB>
                      <a:noFill/>
                    </a:lnB>
                    <a:solidFill>
                      <a:schemeClr val="bg2">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N=274</a:t>
                      </a:r>
                    </a:p>
                  </a:txBody>
                  <a:tcPr marL="54641" marR="54641" marT="0" marB="0">
                    <a:lnL>
                      <a:noFill/>
                    </a:lnL>
                    <a:lnR>
                      <a:noFill/>
                    </a:lnR>
                    <a:lnT w="12700" cap="flat" cmpd="sng" algn="ctr">
                      <a:solidFill>
                        <a:srgbClr val="000000"/>
                      </a:solidFill>
                      <a:prstDash val="solid"/>
                      <a:round/>
                      <a:headEnd type="none" w="med" len="med"/>
                      <a:tailEnd type="none" w="med" len="med"/>
                    </a:lnT>
                    <a:lnB>
                      <a:noFill/>
                    </a:lnB>
                    <a:solidFill>
                      <a:schemeClr val="bg2">
                        <a:lumMod val="95000"/>
                      </a:schemeClr>
                    </a:solidFill>
                  </a:tcPr>
                </a:tc>
                <a:extLst>
                  <a:ext uri="{0D108BD9-81ED-4DB2-BD59-A6C34878D82A}">
                    <a16:rowId xmlns:a16="http://schemas.microsoft.com/office/drawing/2014/main" val="348021823"/>
                  </a:ext>
                </a:extLst>
              </a:tr>
              <a:tr h="204186">
                <a:tc>
                  <a:txBody>
                    <a:bodyPr/>
                    <a:lstStyle/>
                    <a:p>
                      <a:pPr marL="0" marR="0">
                        <a:lnSpc>
                          <a:spcPct val="150000"/>
                        </a:lnSpc>
                        <a:spcBef>
                          <a:spcPts val="180"/>
                        </a:spcBef>
                        <a:spcAft>
                          <a:spcPts val="180"/>
                        </a:spcAft>
                      </a:pPr>
                      <a:r>
                        <a:rPr lang="en-US" sz="1700" b="1" dirty="0">
                          <a:effectLst/>
                          <a:latin typeface="Cambria" panose="02040503050406030204" pitchFamily="18" charset="0"/>
                          <a:ea typeface="Times New Roman" panose="02020603050405020304" pitchFamily="18" charset="0"/>
                          <a:cs typeface="Times New Roman" panose="02020603050405020304" pitchFamily="18" charset="0"/>
                        </a:rPr>
                        <a:t>Age</a:t>
                      </a:r>
                      <a:endParaRPr lang="en-US" sz="17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2969117553"/>
                  </a:ext>
                </a:extLst>
              </a:tr>
              <a:tr h="204186">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-Age 15-24 years</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54 (30%)</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25 (27%)</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79 (29%)</a:t>
                      </a:r>
                    </a:p>
                  </a:txBody>
                  <a:tcPr marL="54641" marR="54641"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3040712078"/>
                  </a:ext>
                </a:extLst>
              </a:tr>
              <a:tr h="204186">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-Age 25 years+</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129 (70%)</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66 (73%)</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195 (71%)</a:t>
                      </a:r>
                    </a:p>
                  </a:txBody>
                  <a:tcPr marL="54641" marR="54641"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2188299019"/>
                  </a:ext>
                </a:extLst>
              </a:tr>
              <a:tr h="204186">
                <a:tc>
                  <a:txBody>
                    <a:bodyPr/>
                    <a:lstStyle/>
                    <a:p>
                      <a:pPr marL="0" marR="0">
                        <a:lnSpc>
                          <a:spcPct val="150000"/>
                        </a:lnSpc>
                        <a:spcBef>
                          <a:spcPts val="180"/>
                        </a:spcBef>
                        <a:spcAft>
                          <a:spcPts val="180"/>
                        </a:spcAft>
                      </a:pPr>
                      <a:r>
                        <a:rPr lang="en-US" sz="1700" b="1">
                          <a:effectLst/>
                          <a:latin typeface="Cambria" panose="02040503050406030204" pitchFamily="18" charset="0"/>
                          <a:ea typeface="Times New Roman" panose="02020603050405020304" pitchFamily="18" charset="0"/>
                          <a:cs typeface="Times New Roman" panose="02020603050405020304" pitchFamily="18" charset="0"/>
                        </a:rPr>
                        <a:t>Country</a:t>
                      </a:r>
                      <a:endParaRPr lang="en-US" sz="1700">
                        <a:effectLst/>
                        <a:latin typeface="Cambria" panose="02040503050406030204" pitchFamily="18" charset="0"/>
                        <a:ea typeface="Times New Roman" panose="02020603050405020304" pitchFamily="18" charset="0"/>
                        <a:cs typeface="Times New Roman" panose="02020603050405020304" pitchFamily="18" charset="0"/>
                      </a:endParaRP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bg2">
                        <a:lumMod val="95000"/>
                      </a:schemeClr>
                    </a:solidFill>
                  </a:tcPr>
                </a:tc>
                <a:extLst>
                  <a:ext uri="{0D108BD9-81ED-4DB2-BD59-A6C34878D82A}">
                    <a16:rowId xmlns:a16="http://schemas.microsoft.com/office/drawing/2014/main" val="52326255"/>
                  </a:ext>
                </a:extLst>
              </a:tr>
              <a:tr h="204186">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-Kenyan</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106 (58%)</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51 (56%)</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157 (57%)</a:t>
                      </a:r>
                    </a:p>
                  </a:txBody>
                  <a:tcPr marL="54641" marR="54641" marT="0" marB="0">
                    <a:lnL>
                      <a:noFill/>
                    </a:lnL>
                    <a:lnR>
                      <a:noFill/>
                    </a:lnR>
                    <a:lnT>
                      <a:noFill/>
                    </a:lnT>
                    <a:lnB>
                      <a:noFill/>
                    </a:lnB>
                    <a:solidFill>
                      <a:schemeClr val="bg2">
                        <a:lumMod val="95000"/>
                      </a:schemeClr>
                    </a:solidFill>
                  </a:tcPr>
                </a:tc>
                <a:extLst>
                  <a:ext uri="{0D108BD9-81ED-4DB2-BD59-A6C34878D82A}">
                    <a16:rowId xmlns:a16="http://schemas.microsoft.com/office/drawing/2014/main" val="1380739061"/>
                  </a:ext>
                </a:extLst>
              </a:tr>
              <a:tr h="204186">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-Ugandan</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77 (42%)</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40 (44%)</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117 (43%)</a:t>
                      </a:r>
                    </a:p>
                  </a:txBody>
                  <a:tcPr marL="54641" marR="54641" marT="0" marB="0">
                    <a:lnL>
                      <a:noFill/>
                    </a:lnL>
                    <a:lnR>
                      <a:noFill/>
                    </a:lnR>
                    <a:lnT>
                      <a:noFill/>
                    </a:lnT>
                    <a:lnB>
                      <a:noFill/>
                    </a:lnB>
                    <a:solidFill>
                      <a:schemeClr val="bg2">
                        <a:lumMod val="95000"/>
                      </a:schemeClr>
                    </a:solidFill>
                  </a:tcPr>
                </a:tc>
                <a:extLst>
                  <a:ext uri="{0D108BD9-81ED-4DB2-BD59-A6C34878D82A}">
                    <a16:rowId xmlns:a16="http://schemas.microsoft.com/office/drawing/2014/main" val="4054746858"/>
                  </a:ext>
                </a:extLst>
              </a:tr>
              <a:tr h="204186">
                <a:tc>
                  <a:txBody>
                    <a:bodyPr/>
                    <a:lstStyle/>
                    <a:p>
                      <a:pPr marL="0" marR="0">
                        <a:lnSpc>
                          <a:spcPct val="150000"/>
                        </a:lnSpc>
                        <a:spcBef>
                          <a:spcPts val="180"/>
                        </a:spcBef>
                        <a:spcAft>
                          <a:spcPts val="180"/>
                        </a:spcAft>
                      </a:pPr>
                      <a:r>
                        <a:rPr lang="en-US" sz="1700" b="1" dirty="0">
                          <a:effectLst/>
                          <a:latin typeface="Cambria" panose="02040503050406030204" pitchFamily="18" charset="0"/>
                          <a:ea typeface="Times New Roman" panose="02020603050405020304" pitchFamily="18" charset="0"/>
                          <a:cs typeface="Times New Roman" panose="02020603050405020304" pitchFamily="18" charset="0"/>
                        </a:rPr>
                        <a:t>Recruitment Setting</a:t>
                      </a:r>
                      <a:endParaRPr lang="en-US" sz="17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2539051688"/>
                  </a:ext>
                </a:extLst>
              </a:tr>
              <a:tr h="204186">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-Antenatal Clinic</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81 (44%)</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0 (0%)</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81 (30%)</a:t>
                      </a:r>
                    </a:p>
                  </a:txBody>
                  <a:tcPr marL="54641" marR="54641"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2532939620"/>
                  </a:ext>
                </a:extLst>
              </a:tr>
              <a:tr h="204186">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-Outpatient Department</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43 (23%)</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42 (46%)</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85 (31%)</a:t>
                      </a:r>
                    </a:p>
                  </a:txBody>
                  <a:tcPr marL="54641" marR="54641"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561342013"/>
                  </a:ext>
                </a:extLst>
              </a:tr>
              <a:tr h="204186">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-Community</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59 (32%)</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49 (54%)</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108 (39%)</a:t>
                      </a:r>
                    </a:p>
                  </a:txBody>
                  <a:tcPr marL="54641" marR="54641"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1515093344"/>
                  </a:ext>
                </a:extLst>
              </a:tr>
              <a:tr h="204186">
                <a:tc>
                  <a:txBody>
                    <a:bodyPr/>
                    <a:lstStyle/>
                    <a:p>
                      <a:pPr marL="0" marR="0">
                        <a:lnSpc>
                          <a:spcPct val="150000"/>
                        </a:lnSpc>
                        <a:spcBef>
                          <a:spcPts val="180"/>
                        </a:spcBef>
                        <a:spcAft>
                          <a:spcPts val="180"/>
                        </a:spcAft>
                      </a:pPr>
                      <a:r>
                        <a:rPr lang="en-US" sz="1700" b="1">
                          <a:effectLst/>
                          <a:latin typeface="Cambria" panose="02040503050406030204" pitchFamily="18" charset="0"/>
                          <a:ea typeface="Times New Roman" panose="02020603050405020304" pitchFamily="18" charset="0"/>
                          <a:cs typeface="Times New Roman" panose="02020603050405020304" pitchFamily="18" charset="0"/>
                        </a:rPr>
                        <a:t>Marital status</a:t>
                      </a:r>
                      <a:endParaRPr lang="en-US" sz="1700">
                        <a:effectLst/>
                        <a:latin typeface="Cambria" panose="02040503050406030204" pitchFamily="18" charset="0"/>
                        <a:ea typeface="Times New Roman" panose="02020603050405020304" pitchFamily="18" charset="0"/>
                        <a:cs typeface="Times New Roman" panose="02020603050405020304" pitchFamily="18" charset="0"/>
                      </a:endParaRP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bg2">
                        <a:lumMod val="95000"/>
                      </a:schemeClr>
                    </a:solidFill>
                  </a:tcPr>
                </a:tc>
                <a:extLst>
                  <a:ext uri="{0D108BD9-81ED-4DB2-BD59-A6C34878D82A}">
                    <a16:rowId xmlns:a16="http://schemas.microsoft.com/office/drawing/2014/main" val="1432078361"/>
                  </a:ext>
                </a:extLst>
              </a:tr>
              <a:tr h="204186">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-Single (Unmarried)</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12 (7%)</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19 (21%)</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31 (11%)</a:t>
                      </a:r>
                    </a:p>
                  </a:txBody>
                  <a:tcPr marL="54641" marR="54641" marT="0" marB="0">
                    <a:lnL>
                      <a:noFill/>
                    </a:lnL>
                    <a:lnR>
                      <a:noFill/>
                    </a:lnR>
                    <a:lnT>
                      <a:noFill/>
                    </a:lnT>
                    <a:lnB>
                      <a:noFill/>
                    </a:lnB>
                    <a:solidFill>
                      <a:schemeClr val="bg2">
                        <a:lumMod val="95000"/>
                      </a:schemeClr>
                    </a:solidFill>
                  </a:tcPr>
                </a:tc>
                <a:extLst>
                  <a:ext uri="{0D108BD9-81ED-4DB2-BD59-A6C34878D82A}">
                    <a16:rowId xmlns:a16="http://schemas.microsoft.com/office/drawing/2014/main" val="2396499795"/>
                  </a:ext>
                </a:extLst>
              </a:tr>
              <a:tr h="204186">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-Married/Cohabitating</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157 (86%)</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71 (78%)</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228 (83%)</a:t>
                      </a:r>
                    </a:p>
                  </a:txBody>
                  <a:tcPr marL="54641" marR="54641" marT="0" marB="0">
                    <a:lnL>
                      <a:noFill/>
                    </a:lnL>
                    <a:lnR>
                      <a:noFill/>
                    </a:lnR>
                    <a:lnT>
                      <a:noFill/>
                    </a:lnT>
                    <a:lnB>
                      <a:noFill/>
                    </a:lnB>
                    <a:solidFill>
                      <a:schemeClr val="bg2">
                        <a:lumMod val="95000"/>
                      </a:schemeClr>
                    </a:solidFill>
                  </a:tcPr>
                </a:tc>
                <a:extLst>
                  <a:ext uri="{0D108BD9-81ED-4DB2-BD59-A6C34878D82A}">
                    <a16:rowId xmlns:a16="http://schemas.microsoft.com/office/drawing/2014/main" val="712796698"/>
                  </a:ext>
                </a:extLst>
              </a:tr>
              <a:tr h="204186">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-Divorced/separated/widowed</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14 (8%)</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1 (1%)</a:t>
                      </a:r>
                    </a:p>
                  </a:txBody>
                  <a:tcPr marL="54641" marR="54641" marT="0" marB="0">
                    <a:lnL>
                      <a:noFill/>
                    </a:lnL>
                    <a:lnR>
                      <a:noFill/>
                    </a:lnR>
                    <a:lnT>
                      <a:noFill/>
                    </a:lnT>
                    <a:lnB>
                      <a:noFill/>
                    </a:lnB>
                    <a:solidFill>
                      <a:schemeClr val="bg2">
                        <a:lumMod val="95000"/>
                      </a:schemeClr>
                    </a:solidFill>
                  </a:tcPr>
                </a:tc>
                <a:tc>
                  <a:txBody>
                    <a:bodyPr/>
                    <a:lstStyle/>
                    <a:p>
                      <a:pPr marL="0" marR="0">
                        <a:lnSpc>
                          <a:spcPct val="150000"/>
                        </a:lnSpc>
                        <a:spcBef>
                          <a:spcPts val="180"/>
                        </a:spcBef>
                        <a:spcAft>
                          <a:spcPts val="180"/>
                        </a:spcAft>
                      </a:pPr>
                      <a:r>
                        <a:rPr lang="en-US" sz="1700">
                          <a:effectLst/>
                          <a:latin typeface="Cambria" panose="02040503050406030204" pitchFamily="18" charset="0"/>
                          <a:ea typeface="Times New Roman" panose="02020603050405020304" pitchFamily="18" charset="0"/>
                          <a:cs typeface="Times New Roman" panose="02020603050405020304" pitchFamily="18" charset="0"/>
                        </a:rPr>
                        <a:t>15 (5%)</a:t>
                      </a:r>
                    </a:p>
                  </a:txBody>
                  <a:tcPr marL="54641" marR="54641" marT="0" marB="0">
                    <a:lnL>
                      <a:noFill/>
                    </a:lnL>
                    <a:lnR>
                      <a:noFill/>
                    </a:lnR>
                    <a:lnT>
                      <a:noFill/>
                    </a:lnT>
                    <a:lnB>
                      <a:noFill/>
                    </a:lnB>
                    <a:solidFill>
                      <a:schemeClr val="bg2">
                        <a:lumMod val="95000"/>
                      </a:schemeClr>
                    </a:solidFill>
                  </a:tcPr>
                </a:tc>
                <a:extLst>
                  <a:ext uri="{0D108BD9-81ED-4DB2-BD59-A6C34878D82A}">
                    <a16:rowId xmlns:a16="http://schemas.microsoft.com/office/drawing/2014/main" val="2326491759"/>
                  </a:ext>
                </a:extLst>
              </a:tr>
              <a:tr h="204186">
                <a:tc>
                  <a:txBody>
                    <a:bodyPr/>
                    <a:lstStyle/>
                    <a:p>
                      <a:pPr marL="0" marR="0">
                        <a:lnSpc>
                          <a:spcPct val="150000"/>
                        </a:lnSpc>
                        <a:spcBef>
                          <a:spcPts val="180"/>
                        </a:spcBef>
                        <a:spcAft>
                          <a:spcPts val="180"/>
                        </a:spcAft>
                      </a:pPr>
                      <a:r>
                        <a:rPr lang="en-US" sz="1700" b="1" dirty="0">
                          <a:effectLst/>
                          <a:latin typeface="Cambria" panose="02040503050406030204" pitchFamily="18" charset="0"/>
                          <a:ea typeface="Times New Roman" panose="02020603050405020304" pitchFamily="18" charset="0"/>
                          <a:cs typeface="Times New Roman" panose="02020603050405020304" pitchFamily="18" charset="0"/>
                        </a:rPr>
                        <a:t>Circumcised</a:t>
                      </a: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 (men only)</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 </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53 (58%)</a:t>
                      </a:r>
                    </a:p>
                  </a:txBody>
                  <a:tcPr marL="54641" marR="54641" marT="0" marB="0">
                    <a:lnL>
                      <a:noFill/>
                    </a:lnL>
                    <a:lnR>
                      <a:noFill/>
                    </a:lnR>
                    <a:lnT>
                      <a:noFill/>
                    </a:lnT>
                    <a:lnB>
                      <a:noFill/>
                    </a:lnB>
                    <a:solidFill>
                      <a:schemeClr val="accent1">
                        <a:lumMod val="20000"/>
                        <a:lumOff val="80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53 (58%)</a:t>
                      </a:r>
                    </a:p>
                  </a:txBody>
                  <a:tcPr marL="54641" marR="54641"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3311246385"/>
                  </a:ext>
                </a:extLst>
              </a:tr>
              <a:tr h="204186">
                <a:tc>
                  <a:txBody>
                    <a:bodyPr/>
                    <a:lstStyle/>
                    <a:p>
                      <a:pPr marL="0" marR="0">
                        <a:lnSpc>
                          <a:spcPct val="150000"/>
                        </a:lnSpc>
                        <a:spcBef>
                          <a:spcPts val="180"/>
                        </a:spcBef>
                        <a:spcAft>
                          <a:spcPts val="180"/>
                        </a:spcAft>
                      </a:pPr>
                      <a:r>
                        <a:rPr lang="en-US" sz="1700" b="1" dirty="0">
                          <a:effectLst/>
                          <a:latin typeface="Cambria" panose="02040503050406030204" pitchFamily="18" charset="0"/>
                          <a:ea typeface="Times New Roman" panose="02020603050405020304" pitchFamily="18" charset="0"/>
                          <a:cs typeface="Times New Roman" panose="02020603050405020304" pitchFamily="18" charset="0"/>
                        </a:rPr>
                        <a:t>Highly mobile</a:t>
                      </a:r>
                      <a:endParaRPr lang="en-US" sz="17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54641" marR="54641" marT="0" marB="0">
                    <a:lnL>
                      <a:noFill/>
                    </a:lnL>
                    <a:lnR>
                      <a:noFill/>
                    </a:lnR>
                    <a:lnT>
                      <a:noFill/>
                    </a:lnT>
                    <a:lnB>
                      <a:noFill/>
                    </a:lnB>
                    <a:solidFill>
                      <a:schemeClr val="bg1">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21 (11%)</a:t>
                      </a:r>
                    </a:p>
                  </a:txBody>
                  <a:tcPr marL="54641" marR="54641" marT="0" marB="0">
                    <a:lnL>
                      <a:noFill/>
                    </a:lnL>
                    <a:lnR>
                      <a:noFill/>
                    </a:lnR>
                    <a:lnT>
                      <a:noFill/>
                    </a:lnT>
                    <a:lnB>
                      <a:noFill/>
                    </a:lnB>
                    <a:solidFill>
                      <a:schemeClr val="bg1">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28 (31%)</a:t>
                      </a:r>
                    </a:p>
                  </a:txBody>
                  <a:tcPr marL="54641" marR="54641" marT="0" marB="0">
                    <a:lnL>
                      <a:noFill/>
                    </a:lnL>
                    <a:lnR>
                      <a:noFill/>
                    </a:lnR>
                    <a:lnT>
                      <a:noFill/>
                    </a:lnT>
                    <a:lnB>
                      <a:noFill/>
                    </a:lnB>
                    <a:solidFill>
                      <a:schemeClr val="bg1">
                        <a:lumMod val="95000"/>
                      </a:schemeClr>
                    </a:solidFill>
                  </a:tcPr>
                </a:tc>
                <a:tc>
                  <a:txBody>
                    <a:bodyPr/>
                    <a:lstStyle/>
                    <a:p>
                      <a:pPr marL="0" marR="0">
                        <a:lnSpc>
                          <a:spcPct val="150000"/>
                        </a:lnSpc>
                        <a:spcBef>
                          <a:spcPts val="180"/>
                        </a:spcBef>
                        <a:spcAft>
                          <a:spcPts val="180"/>
                        </a:spcAft>
                      </a:pPr>
                      <a:r>
                        <a:rPr lang="en-US" sz="1700" dirty="0">
                          <a:effectLst/>
                          <a:latin typeface="Cambria" panose="02040503050406030204" pitchFamily="18" charset="0"/>
                          <a:ea typeface="Times New Roman" panose="02020603050405020304" pitchFamily="18" charset="0"/>
                          <a:cs typeface="Times New Roman" panose="02020603050405020304" pitchFamily="18" charset="0"/>
                        </a:rPr>
                        <a:t>49 (18%)</a:t>
                      </a:r>
                    </a:p>
                  </a:txBody>
                  <a:tcPr marL="54641" marR="54641" marT="0" marB="0">
                    <a:lnL>
                      <a:noFill/>
                    </a:lnL>
                    <a:lnR>
                      <a:noFill/>
                    </a:lnR>
                    <a:lnT>
                      <a:noFill/>
                    </a:lnT>
                    <a:lnB>
                      <a:noFill/>
                    </a:lnB>
                    <a:solidFill>
                      <a:schemeClr val="bg1">
                        <a:lumMod val="95000"/>
                      </a:schemeClr>
                    </a:solidFill>
                  </a:tcPr>
                </a:tc>
                <a:extLst>
                  <a:ext uri="{0D108BD9-81ED-4DB2-BD59-A6C34878D82A}">
                    <a16:rowId xmlns:a16="http://schemas.microsoft.com/office/drawing/2014/main" val="1077100423"/>
                  </a:ext>
                </a:extLst>
              </a:tr>
            </a:tbl>
          </a:graphicData>
        </a:graphic>
      </p:graphicFrame>
    </p:spTree>
    <p:extLst>
      <p:ext uri="{BB962C8B-B14F-4D97-AF65-F5344CB8AC3E}">
        <p14:creationId xmlns:p14="http://schemas.microsoft.com/office/powerpoint/2010/main" val="2721340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BC1BCAF8-7C1D-5EE8-F476-E3B9991C132C}"/>
              </a:ext>
            </a:extLst>
          </p:cNvPr>
          <p:cNvSpPr txBox="1">
            <a:spLocks/>
          </p:cNvSpPr>
          <p:nvPr/>
        </p:nvSpPr>
        <p:spPr>
          <a:xfrm>
            <a:off x="2684107" y="291557"/>
            <a:ext cx="8794678" cy="1223964"/>
          </a:xfrm>
          <a:prstGeom prst="rect">
            <a:avLst/>
          </a:prstGeom>
        </p:spPr>
        <p:txBody>
          <a:bodyPr>
            <a:norm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r>
              <a:rPr lang="en-US" sz="4000" dirty="0"/>
              <a:t>Why did you choose CAB-LA?</a:t>
            </a:r>
          </a:p>
        </p:txBody>
      </p:sp>
      <p:graphicFrame>
        <p:nvGraphicFramePr>
          <p:cNvPr id="3" name="Content Placeholder 3">
            <a:extLst>
              <a:ext uri="{FF2B5EF4-FFF2-40B4-BE49-F238E27FC236}">
                <a16:creationId xmlns:a16="http://schemas.microsoft.com/office/drawing/2014/main" id="{991CD250-7719-8471-4B7F-E46AF8051041}"/>
              </a:ext>
            </a:extLst>
          </p:cNvPr>
          <p:cNvGraphicFramePr>
            <a:graphicFrameLocks/>
          </p:cNvGraphicFramePr>
          <p:nvPr>
            <p:extLst>
              <p:ext uri="{D42A27DB-BD31-4B8C-83A1-F6EECF244321}">
                <p14:modId xmlns:p14="http://schemas.microsoft.com/office/powerpoint/2010/main" val="2385626772"/>
              </p:ext>
            </p:extLst>
          </p:nvPr>
        </p:nvGraphicFramePr>
        <p:xfrm>
          <a:off x="2619138" y="1405175"/>
          <a:ext cx="8794678" cy="4968547"/>
        </p:xfrm>
        <a:graphic>
          <a:graphicData uri="http://schemas.openxmlformats.org/drawingml/2006/table">
            <a:tbl>
              <a:tblPr firstRow="1" bandRow="1" bandCol="1"/>
              <a:tblGrid>
                <a:gridCol w="3117362">
                  <a:extLst>
                    <a:ext uri="{9D8B030D-6E8A-4147-A177-3AD203B41FA5}">
                      <a16:colId xmlns:a16="http://schemas.microsoft.com/office/drawing/2014/main" val="368872162"/>
                    </a:ext>
                  </a:extLst>
                </a:gridCol>
                <a:gridCol w="1127957">
                  <a:extLst>
                    <a:ext uri="{9D8B030D-6E8A-4147-A177-3AD203B41FA5}">
                      <a16:colId xmlns:a16="http://schemas.microsoft.com/office/drawing/2014/main" val="2225136473"/>
                    </a:ext>
                  </a:extLst>
                </a:gridCol>
                <a:gridCol w="1171123">
                  <a:extLst>
                    <a:ext uri="{9D8B030D-6E8A-4147-A177-3AD203B41FA5}">
                      <a16:colId xmlns:a16="http://schemas.microsoft.com/office/drawing/2014/main" val="3510493698"/>
                    </a:ext>
                  </a:extLst>
                </a:gridCol>
                <a:gridCol w="1081035">
                  <a:extLst>
                    <a:ext uri="{9D8B030D-6E8A-4147-A177-3AD203B41FA5}">
                      <a16:colId xmlns:a16="http://schemas.microsoft.com/office/drawing/2014/main" val="236617009"/>
                    </a:ext>
                  </a:extLst>
                </a:gridCol>
                <a:gridCol w="1103557">
                  <a:extLst>
                    <a:ext uri="{9D8B030D-6E8A-4147-A177-3AD203B41FA5}">
                      <a16:colId xmlns:a16="http://schemas.microsoft.com/office/drawing/2014/main" val="4016446353"/>
                    </a:ext>
                  </a:extLst>
                </a:gridCol>
                <a:gridCol w="1193644">
                  <a:extLst>
                    <a:ext uri="{9D8B030D-6E8A-4147-A177-3AD203B41FA5}">
                      <a16:colId xmlns:a16="http://schemas.microsoft.com/office/drawing/2014/main" val="1257750519"/>
                    </a:ext>
                  </a:extLst>
                </a:gridCol>
              </a:tblGrid>
              <a:tr h="577459">
                <a:tc>
                  <a:txBody>
                    <a:bodyPr/>
                    <a:lstStyle/>
                    <a:p>
                      <a:pPr marL="0" marR="0">
                        <a:spcBef>
                          <a:spcPts val="180"/>
                        </a:spcBef>
                        <a:spcAft>
                          <a:spcPts val="180"/>
                        </a:spcAft>
                      </a:pPr>
                      <a:r>
                        <a:rPr lang="en-US" sz="1600" b="1" dirty="0">
                          <a:solidFill>
                            <a:schemeClr val="bg2"/>
                          </a:solidFill>
                          <a:effectLst/>
                          <a:latin typeface="Cambria" panose="02040503050406030204" pitchFamily="18" charset="0"/>
                          <a:ea typeface="Times New Roman" panose="02020603050405020304" pitchFamily="18" charset="0"/>
                          <a:cs typeface="Times New Roman" panose="02020603050405020304" pitchFamily="18" charset="0"/>
                        </a:rPr>
                        <a:t>Response</a:t>
                      </a:r>
                    </a:p>
                  </a:txBody>
                  <a:tcPr marL="46298" marR="46298" marT="0" marB="0" anchor="b">
                    <a:lnL>
                      <a:noFill/>
                    </a:lnL>
                    <a:lnR>
                      <a:noFill/>
                    </a:lnR>
                    <a:lnT>
                      <a:noFill/>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spcBef>
                          <a:spcPts val="180"/>
                        </a:spcBef>
                        <a:spcAft>
                          <a:spcPts val="180"/>
                        </a:spcAft>
                      </a:pPr>
                      <a:r>
                        <a:rPr lang="en-US" sz="1600" b="1" dirty="0">
                          <a:solidFill>
                            <a:schemeClr val="bg2"/>
                          </a:solidFill>
                          <a:effectLst/>
                          <a:latin typeface="Cambria" panose="02040503050406030204" pitchFamily="18" charset="0"/>
                          <a:ea typeface="Times New Roman" panose="02020603050405020304" pitchFamily="18" charset="0"/>
                          <a:cs typeface="Times New Roman" panose="02020603050405020304" pitchFamily="18" charset="0"/>
                        </a:rPr>
                        <a:t>Overall</a:t>
                      </a:r>
                    </a:p>
                  </a:txBody>
                  <a:tcPr marL="46298" marR="46298" marT="0" marB="0" anchor="b">
                    <a:lnL>
                      <a:noFill/>
                    </a:lnL>
                    <a:lnR>
                      <a:noFill/>
                    </a:lnR>
                    <a:lnT>
                      <a:noFill/>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spcBef>
                          <a:spcPts val="180"/>
                        </a:spcBef>
                        <a:spcAft>
                          <a:spcPts val="180"/>
                        </a:spcAft>
                      </a:pPr>
                      <a:r>
                        <a:rPr lang="en-US" sz="1600" b="1" dirty="0">
                          <a:solidFill>
                            <a:schemeClr val="bg2"/>
                          </a:solidFill>
                          <a:effectLst/>
                          <a:latin typeface="Cambria" panose="02040503050406030204" pitchFamily="18" charset="0"/>
                          <a:ea typeface="Times New Roman" panose="02020603050405020304" pitchFamily="18" charset="0"/>
                          <a:cs typeface="Times New Roman" panose="02020603050405020304" pitchFamily="18" charset="0"/>
                        </a:rPr>
                        <a:t>Women</a:t>
                      </a:r>
                    </a:p>
                  </a:txBody>
                  <a:tcPr marL="46298" marR="46298" marT="0" marB="0" anchor="b">
                    <a:lnL>
                      <a:noFill/>
                    </a:lnL>
                    <a:lnR>
                      <a:noFill/>
                    </a:lnR>
                    <a:lnT>
                      <a:noFill/>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spcBef>
                          <a:spcPts val="180"/>
                        </a:spcBef>
                        <a:spcAft>
                          <a:spcPts val="180"/>
                        </a:spcAft>
                      </a:pPr>
                      <a:r>
                        <a:rPr lang="en-US" sz="1600" b="1" dirty="0">
                          <a:solidFill>
                            <a:schemeClr val="bg2"/>
                          </a:solidFill>
                          <a:effectLst/>
                          <a:latin typeface="Cambria" panose="02040503050406030204" pitchFamily="18" charset="0"/>
                          <a:ea typeface="Times New Roman" panose="02020603050405020304" pitchFamily="18" charset="0"/>
                          <a:cs typeface="Times New Roman" panose="02020603050405020304" pitchFamily="18" charset="0"/>
                        </a:rPr>
                        <a:t>Men</a:t>
                      </a:r>
                    </a:p>
                  </a:txBody>
                  <a:tcPr marL="46298" marR="46298" marT="0" marB="0" anchor="b">
                    <a:lnL>
                      <a:noFill/>
                    </a:lnL>
                    <a:lnR>
                      <a:noFill/>
                    </a:lnR>
                    <a:lnT>
                      <a:noFill/>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spcBef>
                          <a:spcPts val="180"/>
                        </a:spcBef>
                        <a:spcAft>
                          <a:spcPts val="180"/>
                        </a:spcAft>
                      </a:pPr>
                      <a:r>
                        <a:rPr lang="en-US" sz="1600" b="1" dirty="0">
                          <a:solidFill>
                            <a:schemeClr val="bg2"/>
                          </a:solidFill>
                          <a:effectLst/>
                          <a:latin typeface="Cambria" panose="02040503050406030204" pitchFamily="18" charset="0"/>
                          <a:ea typeface="Times New Roman" panose="02020603050405020304" pitchFamily="18" charset="0"/>
                          <a:cs typeface="Times New Roman" panose="02020603050405020304" pitchFamily="18" charset="0"/>
                        </a:rPr>
                        <a:t>15-24 </a:t>
                      </a:r>
                      <a:r>
                        <a:rPr lang="en-US" sz="1600" b="1" dirty="0" err="1">
                          <a:solidFill>
                            <a:schemeClr val="bg2"/>
                          </a:solidFill>
                          <a:effectLst/>
                          <a:latin typeface="Cambria" panose="02040503050406030204" pitchFamily="18" charset="0"/>
                          <a:ea typeface="Times New Roman" panose="02020603050405020304" pitchFamily="18" charset="0"/>
                          <a:cs typeface="Times New Roman" panose="02020603050405020304" pitchFamily="18" charset="0"/>
                        </a:rPr>
                        <a:t>yrs</a:t>
                      </a:r>
                      <a:endParaRPr lang="en-US" sz="1600" b="1" dirty="0">
                        <a:solidFill>
                          <a:schemeClr val="bg2"/>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46298" marR="46298" marT="0" marB="0" anchor="b">
                    <a:lnL>
                      <a:noFill/>
                    </a:lnL>
                    <a:lnR>
                      <a:noFill/>
                    </a:lnR>
                    <a:lnT>
                      <a:noFill/>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spcBef>
                          <a:spcPts val="180"/>
                        </a:spcBef>
                        <a:spcAft>
                          <a:spcPts val="180"/>
                        </a:spcAft>
                      </a:pPr>
                      <a:r>
                        <a:rPr lang="en-US" sz="1600" b="1" dirty="0">
                          <a:solidFill>
                            <a:schemeClr val="bg2"/>
                          </a:solidFill>
                          <a:effectLst/>
                          <a:latin typeface="Cambria" panose="02040503050406030204" pitchFamily="18" charset="0"/>
                          <a:ea typeface="Times New Roman" panose="02020603050405020304" pitchFamily="18" charset="0"/>
                          <a:cs typeface="Times New Roman" panose="02020603050405020304" pitchFamily="18" charset="0"/>
                        </a:rPr>
                        <a:t>25+ </a:t>
                      </a:r>
                      <a:r>
                        <a:rPr lang="en-US" sz="1600" b="1" dirty="0" err="1">
                          <a:solidFill>
                            <a:schemeClr val="bg2"/>
                          </a:solidFill>
                          <a:effectLst/>
                          <a:latin typeface="Cambria" panose="02040503050406030204" pitchFamily="18" charset="0"/>
                          <a:ea typeface="Times New Roman" panose="02020603050405020304" pitchFamily="18" charset="0"/>
                          <a:cs typeface="Times New Roman" panose="02020603050405020304" pitchFamily="18" charset="0"/>
                        </a:rPr>
                        <a:t>yrs</a:t>
                      </a:r>
                      <a:endParaRPr lang="en-US" sz="1600" b="1" dirty="0">
                        <a:solidFill>
                          <a:schemeClr val="bg2"/>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46298" marR="46298" marT="0" marB="0" anchor="b">
                    <a:lnL>
                      <a:noFill/>
                    </a:lnL>
                    <a:lnR>
                      <a:noFill/>
                    </a:lnR>
                    <a:lnT>
                      <a:noFill/>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3988166382"/>
                  </a:ext>
                </a:extLst>
              </a:tr>
              <a:tr h="866187">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Easier to get an injection than to take pills</a:t>
                      </a:r>
                    </a:p>
                  </a:txBody>
                  <a:tcPr marL="46298" marR="46298"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64% (170/264)</a:t>
                      </a:r>
                    </a:p>
                  </a:txBody>
                  <a:tcPr marL="46298" marR="46298"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66% (115/175)</a:t>
                      </a:r>
                    </a:p>
                  </a:txBody>
                  <a:tcPr marL="46298" marR="46298"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62% (55/89)</a:t>
                      </a:r>
                    </a:p>
                  </a:txBody>
                  <a:tcPr marL="46298" marR="46298"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58% (44/76)</a:t>
                      </a:r>
                    </a:p>
                  </a:txBody>
                  <a:tcPr marL="46298" marR="46298"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67% (126/188)</a:t>
                      </a:r>
                    </a:p>
                  </a:txBody>
                  <a:tcPr marL="46298" marR="46298" marT="0" marB="0">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584181054"/>
                  </a:ext>
                </a:extLst>
              </a:tr>
              <a:tr h="926340">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Do not want to take pills because I cannot remember</a:t>
                      </a:r>
                    </a:p>
                  </a:txBody>
                  <a:tcPr marL="46298" marR="46298" marT="0" marB="0">
                    <a:lnL>
                      <a:noFill/>
                    </a:lnL>
                    <a:lnR>
                      <a:noFill/>
                    </a:lnR>
                    <a:lnT>
                      <a:noFill/>
                    </a:lnT>
                    <a:lnB>
                      <a:noFill/>
                    </a:lnB>
                    <a:solidFill>
                      <a:schemeClr val="bg1">
                        <a:lumMod val="95000"/>
                      </a:schemeClr>
                    </a:solid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49% (129/264)</a:t>
                      </a:r>
                    </a:p>
                  </a:txBody>
                  <a:tcPr marL="46298" marR="46298" marT="0" marB="0">
                    <a:lnL>
                      <a:noFill/>
                    </a:lnL>
                    <a:lnR>
                      <a:noFill/>
                    </a:lnR>
                    <a:lnT>
                      <a:noFill/>
                    </a:lnT>
                    <a:lnB>
                      <a:noFill/>
                    </a:lnB>
                    <a:solidFill>
                      <a:schemeClr val="bg1">
                        <a:lumMod val="95000"/>
                      </a:schemeClr>
                    </a:solid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45% (79/175)</a:t>
                      </a:r>
                    </a:p>
                  </a:txBody>
                  <a:tcPr marL="46298" marR="46298" marT="0" marB="0">
                    <a:lnL>
                      <a:noFill/>
                    </a:lnL>
                    <a:lnR>
                      <a:noFill/>
                    </a:lnR>
                    <a:lnT>
                      <a:noFill/>
                    </a:lnT>
                    <a:lnB>
                      <a:noFill/>
                    </a:lnB>
                    <a:solidFill>
                      <a:schemeClr val="bg1">
                        <a:lumMod val="95000"/>
                      </a:schemeClr>
                    </a:solid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56% </a:t>
                      </a:r>
                    </a:p>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(50/89)</a:t>
                      </a:r>
                    </a:p>
                  </a:txBody>
                  <a:tcPr marL="46298" marR="46298" marT="0" marB="0">
                    <a:lnL>
                      <a:noFill/>
                    </a:lnL>
                    <a:lnR>
                      <a:noFill/>
                    </a:lnR>
                    <a:lnT>
                      <a:noFill/>
                    </a:lnT>
                    <a:lnB>
                      <a:noFill/>
                    </a:lnB>
                    <a:solidFill>
                      <a:schemeClr val="bg1">
                        <a:lumMod val="95000"/>
                      </a:schemeClr>
                    </a:solid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50% (38/76)</a:t>
                      </a:r>
                    </a:p>
                  </a:txBody>
                  <a:tcPr marL="46298" marR="46298" marT="0" marB="0">
                    <a:lnL>
                      <a:noFill/>
                    </a:lnL>
                    <a:lnR>
                      <a:noFill/>
                    </a:lnR>
                    <a:lnT>
                      <a:noFill/>
                    </a:lnT>
                    <a:lnB>
                      <a:noFill/>
                    </a:lnB>
                    <a:solidFill>
                      <a:schemeClr val="bg1">
                        <a:lumMod val="95000"/>
                      </a:schemeClr>
                    </a:solid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48% (91/188)</a:t>
                      </a:r>
                    </a:p>
                  </a:txBody>
                  <a:tcPr marL="46298" marR="46298" marT="0" marB="0">
                    <a:lnL>
                      <a:noFill/>
                    </a:lnL>
                    <a:lnR>
                      <a:noFill/>
                    </a:lnR>
                    <a:lnT>
                      <a:noFill/>
                    </a:lnT>
                    <a:lnB>
                      <a:noFill/>
                    </a:lnB>
                    <a:solidFill>
                      <a:schemeClr val="bg1">
                        <a:lumMod val="95000"/>
                      </a:schemeClr>
                    </a:solidFill>
                  </a:tcPr>
                </a:tc>
                <a:extLst>
                  <a:ext uri="{0D108BD9-81ED-4DB2-BD59-A6C34878D82A}">
                    <a16:rowId xmlns:a16="http://schemas.microsoft.com/office/drawing/2014/main" val="1660693233"/>
                  </a:ext>
                </a:extLst>
              </a:tr>
              <a:tr h="866187">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Do not want to take pills because someone will know I am taking them</a:t>
                      </a:r>
                    </a:p>
                  </a:txBody>
                  <a:tcPr marL="46298" marR="46298" marT="0" marB="0">
                    <a:lnL>
                      <a:noFill/>
                    </a:lnL>
                    <a:lnR>
                      <a:noFill/>
                    </a:lnR>
                    <a:lnT>
                      <a:noFill/>
                    </a:lnT>
                    <a:lnB>
                      <a:noFill/>
                    </a:lnB>
                    <a:no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30% (79/264)</a:t>
                      </a:r>
                    </a:p>
                  </a:txBody>
                  <a:tcPr marL="46298" marR="46298" marT="0" marB="0">
                    <a:lnL>
                      <a:noFill/>
                    </a:lnL>
                    <a:lnR>
                      <a:noFill/>
                    </a:lnR>
                    <a:lnT>
                      <a:noFill/>
                    </a:lnT>
                    <a:lnB>
                      <a:noFill/>
                    </a:lnB>
                    <a:no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33% (57/175)</a:t>
                      </a:r>
                    </a:p>
                  </a:txBody>
                  <a:tcPr marL="46298" marR="46298" marT="0" marB="0">
                    <a:lnL>
                      <a:noFill/>
                    </a:lnL>
                    <a:lnR>
                      <a:noFill/>
                    </a:lnR>
                    <a:lnT>
                      <a:noFill/>
                    </a:lnT>
                    <a:lnB>
                      <a:noFill/>
                    </a:lnB>
                    <a:no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25% (22/89)</a:t>
                      </a:r>
                    </a:p>
                  </a:txBody>
                  <a:tcPr marL="46298" marR="46298" marT="0" marB="0">
                    <a:lnL>
                      <a:noFill/>
                    </a:lnL>
                    <a:lnR>
                      <a:noFill/>
                    </a:lnR>
                    <a:lnT>
                      <a:noFill/>
                    </a:lnT>
                    <a:lnB>
                      <a:noFill/>
                    </a:lnB>
                    <a:no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42% (32/76)</a:t>
                      </a:r>
                    </a:p>
                  </a:txBody>
                  <a:tcPr marL="46298" marR="46298" marT="0" marB="0">
                    <a:lnL>
                      <a:noFill/>
                    </a:lnL>
                    <a:lnR>
                      <a:noFill/>
                    </a:lnR>
                    <a:lnT>
                      <a:noFill/>
                    </a:lnT>
                    <a:lnB>
                      <a:noFill/>
                    </a:lnB>
                    <a:no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25% (47/188)</a:t>
                      </a:r>
                    </a:p>
                  </a:txBody>
                  <a:tcPr marL="46298" marR="46298" marT="0" marB="0">
                    <a:lnL>
                      <a:noFill/>
                    </a:lnL>
                    <a:lnR>
                      <a:noFill/>
                    </a:lnR>
                    <a:lnT>
                      <a:noFill/>
                    </a:lnT>
                    <a:lnB>
                      <a:noFill/>
                    </a:lnB>
                    <a:noFill/>
                  </a:tcPr>
                </a:tc>
                <a:extLst>
                  <a:ext uri="{0D108BD9-81ED-4DB2-BD59-A6C34878D82A}">
                    <a16:rowId xmlns:a16="http://schemas.microsoft.com/office/drawing/2014/main" val="1737106557"/>
                  </a:ext>
                </a:extLst>
              </a:tr>
              <a:tr h="866187">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Side effects of pills</a:t>
                      </a:r>
                    </a:p>
                  </a:txBody>
                  <a:tcPr marL="46298" marR="46298" marT="0" marB="0">
                    <a:lnL>
                      <a:noFill/>
                    </a:lnL>
                    <a:lnR>
                      <a:noFill/>
                    </a:lnR>
                    <a:lnT>
                      <a:noFill/>
                    </a:lnT>
                    <a:lnB>
                      <a:noFill/>
                    </a:lnB>
                    <a:solidFill>
                      <a:schemeClr val="bg1">
                        <a:lumMod val="95000"/>
                      </a:schemeClr>
                    </a:solid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18% (48/264)</a:t>
                      </a:r>
                    </a:p>
                  </a:txBody>
                  <a:tcPr marL="46298" marR="46298" marT="0" marB="0">
                    <a:lnL>
                      <a:noFill/>
                    </a:lnL>
                    <a:lnR>
                      <a:noFill/>
                    </a:lnR>
                    <a:lnT>
                      <a:noFill/>
                    </a:lnT>
                    <a:lnB>
                      <a:noFill/>
                    </a:lnB>
                    <a:solidFill>
                      <a:schemeClr val="bg1">
                        <a:lumMod val="95000"/>
                      </a:schemeClr>
                    </a:solid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19% (34/175)</a:t>
                      </a:r>
                    </a:p>
                  </a:txBody>
                  <a:tcPr marL="46298" marR="46298" marT="0" marB="0">
                    <a:lnL>
                      <a:noFill/>
                    </a:lnL>
                    <a:lnR>
                      <a:noFill/>
                    </a:lnR>
                    <a:lnT>
                      <a:noFill/>
                    </a:lnT>
                    <a:lnB>
                      <a:noFill/>
                    </a:lnB>
                    <a:solidFill>
                      <a:schemeClr val="bg1">
                        <a:lumMod val="95000"/>
                      </a:schemeClr>
                    </a:solid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16% (14/89)</a:t>
                      </a:r>
                    </a:p>
                  </a:txBody>
                  <a:tcPr marL="46298" marR="46298" marT="0" marB="0">
                    <a:lnL>
                      <a:noFill/>
                    </a:lnL>
                    <a:lnR>
                      <a:noFill/>
                    </a:lnR>
                    <a:lnT>
                      <a:noFill/>
                    </a:lnT>
                    <a:lnB>
                      <a:noFill/>
                    </a:lnB>
                    <a:solidFill>
                      <a:schemeClr val="bg1">
                        <a:lumMod val="95000"/>
                      </a:schemeClr>
                    </a:solid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17% (13/76)</a:t>
                      </a:r>
                    </a:p>
                  </a:txBody>
                  <a:tcPr marL="46298" marR="46298" marT="0" marB="0">
                    <a:lnL>
                      <a:noFill/>
                    </a:lnL>
                    <a:lnR>
                      <a:noFill/>
                    </a:lnR>
                    <a:lnT>
                      <a:noFill/>
                    </a:lnT>
                    <a:lnB>
                      <a:noFill/>
                    </a:lnB>
                    <a:solidFill>
                      <a:schemeClr val="bg1">
                        <a:lumMod val="95000"/>
                      </a:schemeClr>
                    </a:solid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19% (35/188)</a:t>
                      </a:r>
                    </a:p>
                  </a:txBody>
                  <a:tcPr marL="46298" marR="46298" marT="0" marB="0">
                    <a:lnL>
                      <a:noFill/>
                    </a:lnL>
                    <a:lnR>
                      <a:noFill/>
                    </a:lnR>
                    <a:lnT>
                      <a:noFill/>
                    </a:lnT>
                    <a:lnB>
                      <a:noFill/>
                    </a:lnB>
                    <a:solidFill>
                      <a:schemeClr val="bg1">
                        <a:lumMod val="95000"/>
                      </a:schemeClr>
                    </a:solidFill>
                  </a:tcPr>
                </a:tc>
                <a:extLst>
                  <a:ext uri="{0D108BD9-81ED-4DB2-BD59-A6C34878D82A}">
                    <a16:rowId xmlns:a16="http://schemas.microsoft.com/office/drawing/2014/main" val="1481558506"/>
                  </a:ext>
                </a:extLst>
              </a:tr>
              <a:tr h="866187">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Cannot take pills because my partner or friends will not let me</a:t>
                      </a:r>
                    </a:p>
                  </a:txBody>
                  <a:tcPr marL="46298" marR="46298" marT="0" marB="0">
                    <a:lnL>
                      <a:noFill/>
                    </a:lnL>
                    <a:lnR>
                      <a:noFill/>
                    </a:lnR>
                    <a:lnT>
                      <a:noFill/>
                    </a:lnT>
                    <a:lnB>
                      <a:noFill/>
                    </a:lnB>
                    <a:no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16% (41/264)</a:t>
                      </a:r>
                    </a:p>
                  </a:txBody>
                  <a:tcPr marL="46298" marR="46298" marT="0" marB="0">
                    <a:lnL>
                      <a:noFill/>
                    </a:lnL>
                    <a:lnR>
                      <a:noFill/>
                    </a:lnR>
                    <a:lnT>
                      <a:noFill/>
                    </a:lnT>
                    <a:lnB>
                      <a:noFill/>
                    </a:lnB>
                    <a:no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17% (30/175)</a:t>
                      </a:r>
                    </a:p>
                  </a:txBody>
                  <a:tcPr marL="46298" marR="46298" marT="0" marB="0">
                    <a:lnL>
                      <a:noFill/>
                    </a:lnL>
                    <a:lnR>
                      <a:noFill/>
                    </a:lnR>
                    <a:lnT>
                      <a:noFill/>
                    </a:lnT>
                    <a:lnB>
                      <a:noFill/>
                    </a:lnB>
                    <a:noFill/>
                  </a:tcPr>
                </a:tc>
                <a:tc>
                  <a:txBody>
                    <a:bodyPr/>
                    <a:lstStyle/>
                    <a:p>
                      <a:pPr marL="0" marR="0">
                        <a:spcBef>
                          <a:spcPts val="180"/>
                        </a:spcBef>
                        <a:spcAft>
                          <a:spcPts val="180"/>
                        </a:spcAft>
                      </a:pPr>
                      <a:r>
                        <a:rPr lang="en-US" sz="1600">
                          <a:effectLst/>
                          <a:latin typeface="Cambria" panose="02040503050406030204" pitchFamily="18" charset="0"/>
                          <a:ea typeface="Times New Roman" panose="02020603050405020304" pitchFamily="18" charset="0"/>
                          <a:cs typeface="Times New Roman" panose="02020603050405020304" pitchFamily="18" charset="0"/>
                        </a:rPr>
                        <a:t>12% (11/89)</a:t>
                      </a:r>
                    </a:p>
                  </a:txBody>
                  <a:tcPr marL="46298" marR="46298" marT="0" marB="0">
                    <a:lnL>
                      <a:noFill/>
                    </a:lnL>
                    <a:lnR>
                      <a:noFill/>
                    </a:lnR>
                    <a:lnT>
                      <a:noFill/>
                    </a:lnT>
                    <a:lnB>
                      <a:noFill/>
                    </a:lnB>
                    <a:no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22% (17/76)</a:t>
                      </a:r>
                    </a:p>
                  </a:txBody>
                  <a:tcPr marL="46298" marR="46298" marT="0" marB="0">
                    <a:lnL>
                      <a:noFill/>
                    </a:lnL>
                    <a:lnR>
                      <a:noFill/>
                    </a:lnR>
                    <a:lnT>
                      <a:noFill/>
                    </a:lnT>
                    <a:lnB>
                      <a:noFill/>
                    </a:lnB>
                    <a:noFill/>
                  </a:tcPr>
                </a:tc>
                <a:tc>
                  <a:txBody>
                    <a:bodyPr/>
                    <a:lstStyle/>
                    <a:p>
                      <a:pPr marL="0" marR="0">
                        <a:spcBef>
                          <a:spcPts val="180"/>
                        </a:spcBef>
                        <a:spcAft>
                          <a:spcPts val="180"/>
                        </a:spcAft>
                      </a:pPr>
                      <a:r>
                        <a:rPr lang="en-US" sz="1600" dirty="0">
                          <a:effectLst/>
                          <a:latin typeface="Cambria" panose="02040503050406030204" pitchFamily="18" charset="0"/>
                          <a:ea typeface="Times New Roman" panose="02020603050405020304" pitchFamily="18" charset="0"/>
                          <a:cs typeface="Times New Roman" panose="02020603050405020304" pitchFamily="18" charset="0"/>
                        </a:rPr>
                        <a:t>13% (24/188)</a:t>
                      </a:r>
                    </a:p>
                  </a:txBody>
                  <a:tcPr marL="46298" marR="46298" marT="0" marB="0">
                    <a:lnL>
                      <a:noFill/>
                    </a:lnL>
                    <a:lnR>
                      <a:noFill/>
                    </a:lnR>
                    <a:lnT>
                      <a:noFill/>
                    </a:lnT>
                    <a:lnB>
                      <a:noFill/>
                    </a:lnB>
                    <a:noFill/>
                  </a:tcPr>
                </a:tc>
                <a:extLst>
                  <a:ext uri="{0D108BD9-81ED-4DB2-BD59-A6C34878D82A}">
                    <a16:rowId xmlns:a16="http://schemas.microsoft.com/office/drawing/2014/main" val="2007251248"/>
                  </a:ext>
                </a:extLst>
              </a:tr>
            </a:tbl>
          </a:graphicData>
        </a:graphic>
      </p:graphicFrame>
      <p:sp>
        <p:nvSpPr>
          <p:cNvPr id="4" name="Rectangle 3">
            <a:extLst>
              <a:ext uri="{FF2B5EF4-FFF2-40B4-BE49-F238E27FC236}">
                <a16:creationId xmlns:a16="http://schemas.microsoft.com/office/drawing/2014/main" id="{B9A16CB1-C70B-F456-EC1C-68EBC8A3BEC2}"/>
              </a:ext>
            </a:extLst>
          </p:cNvPr>
          <p:cNvSpPr/>
          <p:nvPr/>
        </p:nvSpPr>
        <p:spPr>
          <a:xfrm>
            <a:off x="2554169" y="3765370"/>
            <a:ext cx="8924616" cy="8403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288000" tIns="288000" rIns="288000" bIns="288000" rtlCol="0" anchor="t"/>
          <a:lstStyle/>
          <a:p>
            <a:pPr algn="l"/>
            <a:endParaRPr lang="en-US" dirty="0"/>
          </a:p>
        </p:txBody>
      </p:sp>
    </p:spTree>
    <p:extLst>
      <p:ext uri="{BB962C8B-B14F-4D97-AF65-F5344CB8AC3E}">
        <p14:creationId xmlns:p14="http://schemas.microsoft.com/office/powerpoint/2010/main" val="2542185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1975F38D-CB93-D060-533D-A106CEE967BC}"/>
              </a:ext>
            </a:extLst>
          </p:cNvPr>
          <p:cNvSpPr txBox="1">
            <a:spLocks/>
          </p:cNvSpPr>
          <p:nvPr/>
        </p:nvSpPr>
        <p:spPr>
          <a:xfrm>
            <a:off x="2255053" y="61279"/>
            <a:ext cx="10118214" cy="1223964"/>
          </a:xfrm>
          <a:prstGeom prst="rect">
            <a:avLst/>
          </a:prstGeom>
        </p:spPr>
        <p:txBody>
          <a:bodyPr>
            <a:noAutofit/>
          </a:bodyPr>
          <a:lst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E0001B"/>
                </a:solidFill>
                <a:effectLst/>
                <a:uLnTx/>
                <a:uFillTx/>
                <a:latin typeface="Verdana Bold"/>
                <a:ea typeface="+mj-ea"/>
                <a:cs typeface="+mj-cs"/>
              </a:rPr>
              <a:t>Results –Participant Knowledge about CAB-LA - Baseline</a:t>
            </a:r>
          </a:p>
        </p:txBody>
      </p:sp>
      <p:sp>
        <p:nvSpPr>
          <p:cNvPr id="3" name="TextBox 2">
            <a:extLst>
              <a:ext uri="{FF2B5EF4-FFF2-40B4-BE49-F238E27FC236}">
                <a16:creationId xmlns:a16="http://schemas.microsoft.com/office/drawing/2014/main" id="{3F4C4784-9571-41EE-051C-E2D4138F6628}"/>
              </a:ext>
            </a:extLst>
          </p:cNvPr>
          <p:cNvSpPr txBox="1"/>
          <p:nvPr/>
        </p:nvSpPr>
        <p:spPr>
          <a:xfrm>
            <a:off x="92468" y="2785331"/>
            <a:ext cx="2714785" cy="255454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Verdana (body)"/>
              </a:rPr>
              <a:t>99% of participants had little to no knowledge of CAB-LA at baseline, consistent across age groups and by gender.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Verdana"/>
              <a:ea typeface="+mn-ea"/>
              <a:cs typeface="+mn-cs"/>
            </a:endParaRPr>
          </a:p>
        </p:txBody>
      </p:sp>
      <p:sp>
        <p:nvSpPr>
          <p:cNvPr id="4" name="TextBox 3">
            <a:extLst>
              <a:ext uri="{FF2B5EF4-FFF2-40B4-BE49-F238E27FC236}">
                <a16:creationId xmlns:a16="http://schemas.microsoft.com/office/drawing/2014/main" id="{BA5946FB-C047-B33E-1C5F-48D6C322BB36}"/>
              </a:ext>
            </a:extLst>
          </p:cNvPr>
          <p:cNvSpPr txBox="1"/>
          <p:nvPr/>
        </p:nvSpPr>
        <p:spPr>
          <a:xfrm>
            <a:off x="2807254" y="1285243"/>
            <a:ext cx="9013812" cy="153888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0000"/>
                </a:solidFill>
                <a:effectLst/>
                <a:uLnTx/>
                <a:uFillTx/>
                <a:latin typeface="Verdana"/>
                <a:ea typeface="+mn-ea"/>
                <a:cs typeface="+mn-cs"/>
              </a:rPr>
              <a:t>How much did you know about CAB-LA before you were told about this option in the study?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Verdana"/>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Verdana"/>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Verdana"/>
              <a:ea typeface="+mn-ea"/>
              <a:cs typeface="+mn-cs"/>
            </a:endParaRPr>
          </a:p>
        </p:txBody>
      </p:sp>
      <p:graphicFrame>
        <p:nvGraphicFramePr>
          <p:cNvPr id="5" name="Chart 4">
            <a:extLst>
              <a:ext uri="{FF2B5EF4-FFF2-40B4-BE49-F238E27FC236}">
                <a16:creationId xmlns:a16="http://schemas.microsoft.com/office/drawing/2014/main" id="{88B4857C-9783-84FC-6FB1-6550F3A6B254}"/>
              </a:ext>
            </a:extLst>
          </p:cNvPr>
          <p:cNvGraphicFramePr>
            <a:graphicFrameLocks/>
          </p:cNvGraphicFramePr>
          <p:nvPr>
            <p:extLst>
              <p:ext uri="{D42A27DB-BD31-4B8C-83A1-F6EECF244321}">
                <p14:modId xmlns:p14="http://schemas.microsoft.com/office/powerpoint/2010/main" val="1248760117"/>
              </p:ext>
            </p:extLst>
          </p:nvPr>
        </p:nvGraphicFramePr>
        <p:xfrm>
          <a:off x="3092520" y="2057399"/>
          <a:ext cx="8517278" cy="46208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06055477"/>
      </p:ext>
    </p:extLst>
  </p:cSld>
  <p:clrMapOvr>
    <a:masterClrMapping/>
  </p:clrMapOvr>
</p:sld>
</file>

<file path=ppt/theme/theme1.xml><?xml version="1.0" encoding="utf-8"?>
<a:theme xmlns:a="http://schemas.openxmlformats.org/drawingml/2006/main" name="IAS2023">
  <a:themeElements>
    <a:clrScheme name="AIDS 2024">
      <a:dk1>
        <a:srgbClr val="000000"/>
      </a:dk1>
      <a:lt1>
        <a:srgbClr val="FFFFFF"/>
      </a:lt1>
      <a:dk2>
        <a:srgbClr val="E0001B"/>
      </a:dk2>
      <a:lt2>
        <a:srgbClr val="FFFFFF"/>
      </a:lt2>
      <a:accent1>
        <a:srgbClr val="2C90CF"/>
      </a:accent1>
      <a:accent2>
        <a:srgbClr val="F9B300"/>
      </a:accent2>
      <a:accent3>
        <a:srgbClr val="E0001B"/>
      </a:accent3>
      <a:accent4>
        <a:srgbClr val="8A3FFC"/>
      </a:accent4>
      <a:accent5>
        <a:srgbClr val="08BDBA"/>
      </a:accent5>
      <a:accent6>
        <a:srgbClr val="FF8D00"/>
      </a:accent6>
      <a:hlink>
        <a:srgbClr val="E0001B"/>
      </a:hlink>
      <a:folHlink>
        <a:srgbClr val="E0001B"/>
      </a:folHlink>
    </a:clrScheme>
    <a:fontScheme name="IAS Verdana">
      <a:majorFont>
        <a:latin typeface="Verdana Bold"/>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Verdana"/>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wrap="square" lIns="288000" tIns="288000" rIns="288000" bIns="288000" rtlCol="0" anchor="t"/>
      <a:lstStyle>
        <a:defPPr algn="l">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4" id="{C0E6AB67-CD9B-A246-B6CE-F81BDAD84354}" vid="{5D216F09-CBF6-154B-A948-A440F68D81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AIDS-2024-Speaker-template_Verdana (1)</Template>
  <TotalTime>16794</TotalTime>
  <Words>3585</Words>
  <Application>Microsoft Office PowerPoint</Application>
  <PresentationFormat>Widescreen</PresentationFormat>
  <Paragraphs>434</Paragraphs>
  <Slides>23</Slides>
  <Notes>23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23</vt:i4>
      </vt:variant>
    </vt:vector>
  </HeadingPairs>
  <TitlesOfParts>
    <vt:vector size="37" baseType="lpstr">
      <vt:lpstr>Aptos</vt:lpstr>
      <vt:lpstr>Arial</vt:lpstr>
      <vt:lpstr>Calibri</vt:lpstr>
      <vt:lpstr>Cambria</vt:lpstr>
      <vt:lpstr>Cambria Math</vt:lpstr>
      <vt:lpstr>Courier New</vt:lpstr>
      <vt:lpstr>DejaVuSans-Bold</vt:lpstr>
      <vt:lpstr>IAS Ribbon Sans Bold</vt:lpstr>
      <vt:lpstr>IAS Ribbon Sans Regular</vt:lpstr>
      <vt:lpstr>Times New Roman</vt:lpstr>
      <vt:lpstr>Verdana</vt:lpstr>
      <vt:lpstr>Verdana (body)</vt:lpstr>
      <vt:lpstr>Verdana Bold</vt:lpstr>
      <vt:lpstr>IAS2023</vt:lpstr>
      <vt:lpstr>Knowledge, awareness, feasibility, and acceptability of long-acting Cabotegravir for HIV prevention: results from the SEARCH Dynamic Choice HIV prevention trial.</vt:lpstr>
      <vt:lpstr>PowerPoint Presentation</vt:lpstr>
      <vt:lpstr>PowerPoint Presentation</vt:lpstr>
      <vt:lpstr>The SEARCH Dynamic Choice HIV Prevention intervention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CAB-LA Client experiences</vt:lpstr>
      <vt:lpstr>Client experiences with the SEARCH Dynamic Choice HIV prevention  model</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awareness, feasibility, and acceptability of long-acting Cabotegravir for HIV prevention: results from the SEARCH Dynamic Choice HIV prevention trial.</dc:title>
  <dc:creator>Elijah kakande</dc:creator>
  <cp:lastModifiedBy>Preview 10 Rack 2</cp:lastModifiedBy>
  <cp:revision>99</cp:revision>
  <dcterms:created xsi:type="dcterms:W3CDTF">2024-06-10T08:00:55Z</dcterms:created>
  <dcterms:modified xsi:type="dcterms:W3CDTF">2024-07-18T12:46:35Z</dcterms:modified>
</cp:coreProperties>
</file>