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7"/>
  </p:notesMasterIdLst>
  <p:sldIdLst>
    <p:sldId id="336" r:id="rId2"/>
    <p:sldId id="312" r:id="rId3"/>
    <p:sldId id="256" r:id="rId4"/>
    <p:sldId id="315" r:id="rId5"/>
    <p:sldId id="316" r:id="rId6"/>
    <p:sldId id="328" r:id="rId7"/>
    <p:sldId id="319" r:id="rId8"/>
    <p:sldId id="320" r:id="rId9"/>
    <p:sldId id="330" r:id="rId10"/>
    <p:sldId id="321" r:id="rId11"/>
    <p:sldId id="329" r:id="rId12"/>
    <p:sldId id="323" r:id="rId13"/>
    <p:sldId id="326" r:id="rId14"/>
    <p:sldId id="347" r:id="rId15"/>
    <p:sldId id="327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08FF"/>
    <a:srgbClr val="BB97B6"/>
    <a:srgbClr val="000000"/>
    <a:srgbClr val="D9D9D9"/>
    <a:srgbClr val="003087"/>
    <a:srgbClr val="AD00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843"/>
    <p:restoredTop sz="92803"/>
  </p:normalViewPr>
  <p:slideViewPr>
    <p:cSldViewPr snapToGrid="0">
      <p:cViewPr varScale="1">
        <p:scale>
          <a:sx n="105" d="100"/>
          <a:sy n="105" d="100"/>
        </p:scale>
        <p:origin x="736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66A363-AAE4-7441-AFF0-B45297C1C6B2}" type="datetimeFigureOut">
              <a:rPr lang="en-US" smtClean="0"/>
              <a:t>10/6/24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FF5B38-FDAB-E249-A729-9D65035B31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4901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AAB239-0B43-4877-9071-22D39DB1B957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21876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2C031-8351-B14A-9082-89B7FE3F2CF5}" type="datetimeFigureOut">
              <a:rPr lang="en-US" smtClean="0"/>
              <a:t>10/6/24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413CD-A176-514F-878D-C609B6D939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2085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2C031-8351-B14A-9082-89B7FE3F2CF5}" type="datetimeFigureOut">
              <a:rPr lang="en-US" smtClean="0"/>
              <a:t>10/6/24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413CD-A176-514F-878D-C609B6D939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9045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2C031-8351-B14A-9082-89B7FE3F2CF5}" type="datetimeFigureOut">
              <a:rPr lang="en-US" smtClean="0"/>
              <a:t>10/6/24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413CD-A176-514F-878D-C609B6D939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2917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2C031-8351-B14A-9082-89B7FE3F2CF5}" type="datetimeFigureOut">
              <a:rPr lang="en-US" smtClean="0"/>
              <a:t>10/6/24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413CD-A176-514F-878D-C609B6D939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3562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2C031-8351-B14A-9082-89B7FE3F2CF5}" type="datetimeFigureOut">
              <a:rPr lang="en-US" smtClean="0"/>
              <a:t>10/6/24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413CD-A176-514F-878D-C609B6D939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7595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2C031-8351-B14A-9082-89B7FE3F2CF5}" type="datetimeFigureOut">
              <a:rPr lang="en-US" smtClean="0"/>
              <a:t>10/6/24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413CD-A176-514F-878D-C609B6D939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1989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2C031-8351-B14A-9082-89B7FE3F2CF5}" type="datetimeFigureOut">
              <a:rPr lang="en-US" smtClean="0"/>
              <a:t>10/6/24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413CD-A176-514F-878D-C609B6D939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9409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2C031-8351-B14A-9082-89B7FE3F2CF5}" type="datetimeFigureOut">
              <a:rPr lang="en-US" smtClean="0"/>
              <a:t>10/6/24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413CD-A176-514F-878D-C609B6D939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5945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2C031-8351-B14A-9082-89B7FE3F2CF5}" type="datetimeFigureOut">
              <a:rPr lang="en-US" smtClean="0"/>
              <a:t>10/6/24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413CD-A176-514F-878D-C609B6D939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5105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2C031-8351-B14A-9082-89B7FE3F2CF5}" type="datetimeFigureOut">
              <a:rPr lang="en-US" smtClean="0"/>
              <a:t>10/6/24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413CD-A176-514F-878D-C609B6D939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7380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2C031-8351-B14A-9082-89B7FE3F2CF5}" type="datetimeFigureOut">
              <a:rPr lang="en-US" smtClean="0"/>
              <a:t>10/6/24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413CD-A176-514F-878D-C609B6D939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091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B2C031-8351-B14A-9082-89B7FE3F2CF5}" type="datetimeFigureOut">
              <a:rPr lang="en-US" smtClean="0"/>
              <a:t>10/6/24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B413CD-A176-514F-878D-C609B6D939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806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10" Type="http://schemas.openxmlformats.org/officeDocument/2006/relationships/image" Target="../media/image50.png"/><Relationship Id="rId4" Type="http://schemas.openxmlformats.org/officeDocument/2006/relationships/image" Target="../media/image46.png"/><Relationship Id="rId9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35.png"/><Relationship Id="rId7" Type="http://schemas.openxmlformats.org/officeDocument/2006/relationships/image" Target="../media/image5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3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1.png"/><Relationship Id="rId4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and white logo&#10;&#10;Description automatically generated">
            <a:extLst>
              <a:ext uri="{FF2B5EF4-FFF2-40B4-BE49-F238E27FC236}">
                <a16:creationId xmlns:a16="http://schemas.microsoft.com/office/drawing/2014/main" id="{1F769BEF-2FB3-00A6-5380-1865CB58D2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10"/>
            <a:ext cx="2706130" cy="101613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D250AFB-BF37-B0E6-3E94-F5204B8B165B}"/>
              </a:ext>
            </a:extLst>
          </p:cNvPr>
          <p:cNvSpPr txBox="1"/>
          <p:nvPr/>
        </p:nvSpPr>
        <p:spPr>
          <a:xfrm>
            <a:off x="6512897" y="4046281"/>
            <a:ext cx="27872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Zhenfei</a:t>
            </a:r>
            <a:r>
              <a:rPr lang="en-US" sz="2400" dirty="0"/>
              <a:t> Xie</a:t>
            </a:r>
          </a:p>
          <a:p>
            <a:r>
              <a:rPr lang="en-US" sz="2400" dirty="0"/>
              <a:t>Research Scientist</a:t>
            </a:r>
          </a:p>
          <a:p>
            <a:r>
              <a:rPr lang="en-US" sz="2400" dirty="0"/>
              <a:t>Batista lab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1750B3-5408-75C6-561A-C146AB6111F2}"/>
              </a:ext>
            </a:extLst>
          </p:cNvPr>
          <p:cNvSpPr txBox="1"/>
          <p:nvPr/>
        </p:nvSpPr>
        <p:spPr>
          <a:xfrm>
            <a:off x="6512897" y="5246610"/>
            <a:ext cx="17729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Schief</a:t>
            </a:r>
            <a:r>
              <a:rPr lang="en-US" sz="2400" dirty="0"/>
              <a:t> lab</a:t>
            </a:r>
          </a:p>
          <a:p>
            <a:r>
              <a:rPr lang="en-US" sz="2400" dirty="0"/>
              <a:t>Ward lab</a:t>
            </a:r>
          </a:p>
        </p:txBody>
      </p:sp>
      <p:pic>
        <p:nvPicPr>
          <p:cNvPr id="7" name="Picture 2" descr="501,181 Handshake Images, Stock Photos &amp; Vectors | Shutterstock">
            <a:extLst>
              <a:ext uri="{FF2B5EF4-FFF2-40B4-BE49-F238E27FC236}">
                <a16:creationId xmlns:a16="http://schemas.microsoft.com/office/drawing/2014/main" id="{2F5B6597-1166-F2C6-5273-273508BD00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69" t="23771" r="19676" b="30714"/>
          <a:stretch/>
        </p:blipFill>
        <p:spPr bwMode="auto">
          <a:xfrm>
            <a:off x="5618550" y="4869088"/>
            <a:ext cx="923544" cy="755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DE97C08-6BB2-6AD1-E800-B58BBACF88FC}"/>
              </a:ext>
            </a:extLst>
          </p:cNvPr>
          <p:cNvSpPr txBox="1"/>
          <p:nvPr/>
        </p:nvSpPr>
        <p:spPr>
          <a:xfrm>
            <a:off x="6512897" y="6077607"/>
            <a:ext cx="19957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Oct 1, 2024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48582C-BA00-4909-95F9-6152307F5CAC}"/>
              </a:ext>
            </a:extLst>
          </p:cNvPr>
          <p:cNvSpPr txBox="1"/>
          <p:nvPr/>
        </p:nvSpPr>
        <p:spPr>
          <a:xfrm>
            <a:off x="317754" y="2034340"/>
            <a:ext cx="85084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HIV-1 trimer boosters elicit precursors to broadly neutralizing antibodies targeting V3-glycan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7C907E-E5C3-22EA-B8A1-9B6913B608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346" y="4878324"/>
            <a:ext cx="3418940" cy="1784520"/>
          </a:xfrm>
          <a:prstGeom prst="rect">
            <a:avLst/>
          </a:prstGeom>
        </p:spPr>
      </p:pic>
      <p:pic>
        <p:nvPicPr>
          <p:cNvPr id="1026" name="Picture 2" descr="IAS - International AIDS Society">
            <a:extLst>
              <a:ext uri="{FF2B5EF4-FFF2-40B4-BE49-F238E27FC236}">
                <a16:creationId xmlns:a16="http://schemas.microsoft.com/office/drawing/2014/main" id="{296C4B4A-6E1B-1930-E62A-BD9DF086C1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1" t="30279" r="4689" b="33204"/>
          <a:stretch/>
        </p:blipFill>
        <p:spPr bwMode="auto">
          <a:xfrm>
            <a:off x="6437872" y="0"/>
            <a:ext cx="2594919" cy="1043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diagram of a cat&#10;&#10;Description automatically generated">
            <a:extLst>
              <a:ext uri="{FF2B5EF4-FFF2-40B4-BE49-F238E27FC236}">
                <a16:creationId xmlns:a16="http://schemas.microsoft.com/office/drawing/2014/main" id="{FEE48F63-86A7-7DE6-2F01-A99CCA6CB4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506" y="3539817"/>
            <a:ext cx="3617639" cy="1643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0774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diagram of a cell&#10;&#10;Description automatically generated">
            <a:extLst>
              <a:ext uri="{FF2B5EF4-FFF2-40B4-BE49-F238E27FC236}">
                <a16:creationId xmlns:a16="http://schemas.microsoft.com/office/drawing/2014/main" id="{EA2C41EE-000B-E52C-E74F-765AD07016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717" y="994337"/>
            <a:ext cx="7439320" cy="227025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8C9FAEC-24F7-DF17-CCFD-2B5434C0AC7F}"/>
              </a:ext>
            </a:extLst>
          </p:cNvPr>
          <p:cNvSpPr/>
          <p:nvPr/>
        </p:nvSpPr>
        <p:spPr>
          <a:xfrm>
            <a:off x="0" y="0"/>
            <a:ext cx="9144000" cy="960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50D6845-8205-3005-4350-BA526DDC1BB9}"/>
              </a:ext>
            </a:extLst>
          </p:cNvPr>
          <p:cNvSpPr txBox="1"/>
          <p:nvPr/>
        </p:nvSpPr>
        <p:spPr>
          <a:xfrm>
            <a:off x="795647" y="64602"/>
            <a:ext cx="73923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Membrane-anchored N332-GT5 mRNA-LNP induces robust and durable BG18</a:t>
            </a:r>
            <a:r>
              <a:rPr lang="en-US" sz="2400" baseline="30000" dirty="0"/>
              <a:t>Hgl</a:t>
            </a:r>
            <a:r>
              <a:rPr lang="en-US" sz="2400" dirty="0"/>
              <a:t> B cell response</a:t>
            </a:r>
          </a:p>
        </p:txBody>
      </p:sp>
      <p:pic>
        <p:nvPicPr>
          <p:cNvPr id="8" name="Picture 7" descr="A screenshot of a diagram&#10;&#10;Description automatically generated with medium confidence">
            <a:extLst>
              <a:ext uri="{FF2B5EF4-FFF2-40B4-BE49-F238E27FC236}">
                <a16:creationId xmlns:a16="http://schemas.microsoft.com/office/drawing/2014/main" id="{53F48558-8BAA-6A00-AC77-288E5A6D3F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0827"/>
          <a:stretch/>
        </p:blipFill>
        <p:spPr>
          <a:xfrm>
            <a:off x="488983" y="3581826"/>
            <a:ext cx="4202283" cy="2845392"/>
          </a:xfrm>
          <a:prstGeom prst="rect">
            <a:avLst/>
          </a:prstGeom>
        </p:spPr>
      </p:pic>
      <p:pic>
        <p:nvPicPr>
          <p:cNvPr id="16" name="Picture 15" descr="A diagram of a structure&#10;&#10;Description automatically generated">
            <a:extLst>
              <a:ext uri="{FF2B5EF4-FFF2-40B4-BE49-F238E27FC236}">
                <a16:creationId xmlns:a16="http://schemas.microsoft.com/office/drawing/2014/main" id="{9C9A1B69-4A86-6FAE-2DF7-229758652C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1266" y="4149547"/>
            <a:ext cx="4154871" cy="1714116"/>
          </a:xfrm>
          <a:prstGeom prst="rect">
            <a:avLst/>
          </a:prstGeom>
        </p:spPr>
      </p:pic>
      <p:pic>
        <p:nvPicPr>
          <p:cNvPr id="10" name="Picture 9" descr="A cartoon of a plant with stars&#10;&#10;Description automatically generated with medium confidence">
            <a:extLst>
              <a:ext uri="{FF2B5EF4-FFF2-40B4-BE49-F238E27FC236}">
                <a16:creationId xmlns:a16="http://schemas.microsoft.com/office/drawing/2014/main" id="{F0611D20-7655-E629-B4E3-0BC79E91B4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5740" y="6398429"/>
            <a:ext cx="432520" cy="432520"/>
          </a:xfrm>
          <a:prstGeom prst="rect">
            <a:avLst/>
          </a:prstGeom>
        </p:spPr>
      </p:pic>
      <p:pic>
        <p:nvPicPr>
          <p:cNvPr id="11" name="Picture 10" descr="A cartoon of a corn plant&#10;&#10;Description automatically generated with medium confidence">
            <a:extLst>
              <a:ext uri="{FF2B5EF4-FFF2-40B4-BE49-F238E27FC236}">
                <a16:creationId xmlns:a16="http://schemas.microsoft.com/office/drawing/2014/main" id="{5FF5BBFF-2851-CFC9-7831-72DECCE518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52736" y="3180496"/>
            <a:ext cx="432520" cy="432520"/>
          </a:xfrm>
          <a:prstGeom prst="rect">
            <a:avLst/>
          </a:prstGeom>
        </p:spPr>
      </p:pic>
      <p:sp>
        <p:nvSpPr>
          <p:cNvPr id="4" name="文本框 8">
            <a:extLst>
              <a:ext uri="{FF2B5EF4-FFF2-40B4-BE49-F238E27FC236}">
                <a16:creationId xmlns:a16="http://schemas.microsoft.com/office/drawing/2014/main" id="{9728C527-5B4A-E861-A5E3-B1F74F6D4414}"/>
              </a:ext>
            </a:extLst>
          </p:cNvPr>
          <p:cNvSpPr txBox="1"/>
          <p:nvPr/>
        </p:nvSpPr>
        <p:spPr>
          <a:xfrm>
            <a:off x="6863096" y="6539752"/>
            <a:ext cx="27204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0" i="0" u="none" strike="noStrike" baseline="0" dirty="0">
                <a:cs typeface="Times New Roman" panose="02020603050405020304" pitchFamily="18" charset="0"/>
              </a:rPr>
              <a:t>(Xie, et al. </a:t>
            </a:r>
            <a:r>
              <a:rPr lang="en-US" altLang="zh-CN" sz="1400" b="0" i="1" u="none" strike="noStrike" baseline="0" dirty="0">
                <a:cs typeface="Times New Roman" panose="02020603050405020304" pitchFamily="18" charset="0"/>
              </a:rPr>
              <a:t>Science,</a:t>
            </a:r>
            <a:r>
              <a:rPr lang="en-US" altLang="zh-CN" sz="1400" b="0" i="0" u="none" strike="noStrike" baseline="0" dirty="0">
                <a:cs typeface="Times New Roman" panose="02020603050405020304" pitchFamily="18" charset="0"/>
              </a:rPr>
              <a:t> 2024)</a:t>
            </a:r>
          </a:p>
        </p:txBody>
      </p:sp>
    </p:spTree>
    <p:extLst>
      <p:ext uri="{BB962C8B-B14F-4D97-AF65-F5344CB8AC3E}">
        <p14:creationId xmlns:p14="http://schemas.microsoft.com/office/powerpoint/2010/main" val="2032831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cell culture&#10;&#10;Description automatically generated">
            <a:extLst>
              <a:ext uri="{FF2B5EF4-FFF2-40B4-BE49-F238E27FC236}">
                <a16:creationId xmlns:a16="http://schemas.microsoft.com/office/drawing/2014/main" id="{AAD0FD26-CDDE-DEBE-0B45-B077655F0B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487" y="1262498"/>
            <a:ext cx="6340066" cy="3375059"/>
          </a:xfrm>
          <a:prstGeom prst="rect">
            <a:avLst/>
          </a:prstGeom>
        </p:spPr>
      </p:pic>
      <p:pic>
        <p:nvPicPr>
          <p:cNvPr id="7" name="Picture 6" descr="A black circle with yellow and orange arrows and a red number&#10;&#10;Description automatically generated">
            <a:extLst>
              <a:ext uri="{FF2B5EF4-FFF2-40B4-BE49-F238E27FC236}">
                <a16:creationId xmlns:a16="http://schemas.microsoft.com/office/drawing/2014/main" id="{77CD65ED-7010-9693-2947-343394E7AF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1553" y="2820308"/>
            <a:ext cx="999923" cy="181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252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diagram of a cell life cycle&#10;&#10;Description automatically generated">
            <a:extLst>
              <a:ext uri="{FF2B5EF4-FFF2-40B4-BE49-F238E27FC236}">
                <a16:creationId xmlns:a16="http://schemas.microsoft.com/office/drawing/2014/main" id="{F91C68CF-FEFC-EFB0-01C1-A120EF6F18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000" y="997081"/>
            <a:ext cx="7212244" cy="197134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298C8ED-833D-B489-C8D0-F1EC3E0C75CE}"/>
              </a:ext>
            </a:extLst>
          </p:cNvPr>
          <p:cNvSpPr/>
          <p:nvPr/>
        </p:nvSpPr>
        <p:spPr>
          <a:xfrm>
            <a:off x="0" y="0"/>
            <a:ext cx="9144000" cy="960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1B84101-C99D-731F-86E7-BE03583DE356}"/>
              </a:ext>
            </a:extLst>
          </p:cNvPr>
          <p:cNvSpPr txBox="1"/>
          <p:nvPr/>
        </p:nvSpPr>
        <p:spPr>
          <a:xfrm>
            <a:off x="847936" y="64602"/>
            <a:ext cx="73923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mRNA-LNP prime and boost regimen generates long lasting BG18</a:t>
            </a:r>
            <a:r>
              <a:rPr lang="en-US" sz="2400" baseline="30000" dirty="0"/>
              <a:t>Hgl</a:t>
            </a:r>
            <a:r>
              <a:rPr lang="en-US" sz="2400" dirty="0"/>
              <a:t> GC response</a:t>
            </a:r>
          </a:p>
        </p:txBody>
      </p:sp>
      <p:pic>
        <p:nvPicPr>
          <p:cNvPr id="35" name="Picture 34" descr="A close up of text&#10;&#10;Description automatically generated">
            <a:extLst>
              <a:ext uri="{FF2B5EF4-FFF2-40B4-BE49-F238E27FC236}">
                <a16:creationId xmlns:a16="http://schemas.microsoft.com/office/drawing/2014/main" id="{48A0FC30-2695-CEDB-B849-BE36CAE8A4E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34397"/>
          <a:stretch/>
        </p:blipFill>
        <p:spPr>
          <a:xfrm>
            <a:off x="6557638" y="3062160"/>
            <a:ext cx="1074291" cy="292454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F66C87C3-1A23-40BF-D73E-D3DF9F19EC7E}"/>
              </a:ext>
            </a:extLst>
          </p:cNvPr>
          <p:cNvGrpSpPr/>
          <p:nvPr/>
        </p:nvGrpSpPr>
        <p:grpSpPr>
          <a:xfrm>
            <a:off x="835168" y="2866520"/>
            <a:ext cx="6997216" cy="2575234"/>
            <a:chOff x="835168" y="2866520"/>
            <a:chExt cx="6997216" cy="2575234"/>
          </a:xfrm>
        </p:grpSpPr>
        <p:pic>
          <p:nvPicPr>
            <p:cNvPr id="8" name="Picture 7" descr="A diagram of a number of dots&#10;&#10;Description automatically generated with medium confidence">
              <a:extLst>
                <a:ext uri="{FF2B5EF4-FFF2-40B4-BE49-F238E27FC236}">
                  <a16:creationId xmlns:a16="http://schemas.microsoft.com/office/drawing/2014/main" id="{53A9A523-339A-B012-EB79-259958601D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24052" y="3317454"/>
              <a:ext cx="3035241" cy="177125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6EBE6740-ED43-F088-EF60-937374B59B26}"/>
                </a:ext>
              </a:extLst>
            </p:cNvPr>
            <p:cNvGrpSpPr/>
            <p:nvPr/>
          </p:nvGrpSpPr>
          <p:grpSpPr>
            <a:xfrm>
              <a:off x="835168" y="3457500"/>
              <a:ext cx="1420342" cy="1421532"/>
              <a:chOff x="37658" y="3083221"/>
              <a:chExt cx="1420342" cy="1421532"/>
            </a:xfrm>
          </p:grpSpPr>
          <p:pic>
            <p:nvPicPr>
              <p:cNvPr id="13" name="Picture 12" descr="A circular object with teeth&#10;&#10;Description automatically generated">
                <a:extLst>
                  <a:ext uri="{FF2B5EF4-FFF2-40B4-BE49-F238E27FC236}">
                    <a16:creationId xmlns:a16="http://schemas.microsoft.com/office/drawing/2014/main" id="{855813E7-7E82-06EE-D074-C90C7EB7C6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7658" y="3893024"/>
                <a:ext cx="619572" cy="611729"/>
              </a:xfrm>
              <a:prstGeom prst="rect">
                <a:avLst/>
              </a:prstGeom>
            </p:spPr>
          </p:pic>
          <p:pic>
            <p:nvPicPr>
              <p:cNvPr id="15" name="Picture 14" descr="A blue circle with gray and black teeth&#10;&#10;Description automatically generated">
                <a:extLst>
                  <a:ext uri="{FF2B5EF4-FFF2-40B4-BE49-F238E27FC236}">
                    <a16:creationId xmlns:a16="http://schemas.microsoft.com/office/drawing/2014/main" id="{F980B688-7C15-8D33-08E0-0AAE8A1711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38428" y="3893024"/>
                <a:ext cx="619572" cy="611729"/>
              </a:xfrm>
              <a:prstGeom prst="rect">
                <a:avLst/>
              </a:prstGeom>
            </p:spPr>
          </p:pic>
          <p:pic>
            <p:nvPicPr>
              <p:cNvPr id="18" name="Picture 17" descr="A circular object with teeth&#10;&#10;Description automatically generated">
                <a:extLst>
                  <a:ext uri="{FF2B5EF4-FFF2-40B4-BE49-F238E27FC236}">
                    <a16:creationId xmlns:a16="http://schemas.microsoft.com/office/drawing/2014/main" id="{C3311AB9-905F-840E-8CE7-F3B8E4BE0F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46501" y="3083221"/>
                <a:ext cx="619572" cy="611729"/>
              </a:xfrm>
              <a:prstGeom prst="rect">
                <a:avLst/>
              </a:prstGeom>
            </p:spPr>
          </p:pic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48A017D-09D1-9790-13DF-3A42269D96E7}"/>
                  </a:ext>
                </a:extLst>
              </p:cNvPr>
              <p:cNvSpPr txBox="1"/>
              <p:nvPr/>
            </p:nvSpPr>
            <p:spPr>
              <a:xfrm>
                <a:off x="584029" y="3890231"/>
                <a:ext cx="42024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+</a:t>
                </a:r>
              </a:p>
            </p:txBody>
          </p:sp>
        </p:grpSp>
        <p:pic>
          <p:nvPicPr>
            <p:cNvPr id="28" name="Picture 27" descr="A diagram of a number of cells&#10;&#10;Description automatically generated">
              <a:extLst>
                <a:ext uri="{FF2B5EF4-FFF2-40B4-BE49-F238E27FC236}">
                  <a16:creationId xmlns:a16="http://schemas.microsoft.com/office/drawing/2014/main" id="{A579A4CE-8E83-E41B-DC61-351767BF77A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730817" y="3381636"/>
              <a:ext cx="2101567" cy="1733046"/>
            </a:xfrm>
            <a:prstGeom prst="rect">
              <a:avLst/>
            </a:prstGeom>
          </p:spPr>
        </p:pic>
        <p:pic>
          <p:nvPicPr>
            <p:cNvPr id="12" name="Picture 11" descr="A cartoon tree with stars and a few stars&#10;&#10;Description automatically generated with medium confidence">
              <a:extLst>
                <a:ext uri="{FF2B5EF4-FFF2-40B4-BE49-F238E27FC236}">
                  <a16:creationId xmlns:a16="http://schemas.microsoft.com/office/drawing/2014/main" id="{37EE7344-D521-965D-26DE-FC9E1A91358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199442" y="5009234"/>
              <a:ext cx="438029" cy="432520"/>
            </a:xfrm>
            <a:prstGeom prst="rect">
              <a:avLst/>
            </a:prstGeom>
          </p:spPr>
        </p:pic>
        <p:pic>
          <p:nvPicPr>
            <p:cNvPr id="14" name="Picture 13" descr="A cartoon tree with stars and a blue star&#10;&#10;Description automatically generated with medium confidence">
              <a:extLst>
                <a:ext uri="{FF2B5EF4-FFF2-40B4-BE49-F238E27FC236}">
                  <a16:creationId xmlns:a16="http://schemas.microsoft.com/office/drawing/2014/main" id="{A8091859-A5AF-1E32-4E76-54E16AC0A75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149623" y="2866520"/>
              <a:ext cx="450892" cy="445220"/>
            </a:xfrm>
            <a:prstGeom prst="rect">
              <a:avLst/>
            </a:prstGeom>
          </p:spPr>
        </p:pic>
      </p:grpSp>
      <p:pic>
        <p:nvPicPr>
          <p:cNvPr id="5" name="Picture 4" descr="A diagram of a peak boost stage&#10;&#10;Description automatically generated">
            <a:extLst>
              <a:ext uri="{FF2B5EF4-FFF2-40B4-BE49-F238E27FC236}">
                <a16:creationId xmlns:a16="http://schemas.microsoft.com/office/drawing/2014/main" id="{E6DE8BF8-10A6-CCD0-EC79-683B2395BA9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34548" y="5286778"/>
            <a:ext cx="3035241" cy="1336372"/>
          </a:xfrm>
          <a:prstGeom prst="rect">
            <a:avLst/>
          </a:prstGeom>
        </p:spPr>
      </p:pic>
      <p:sp>
        <p:nvSpPr>
          <p:cNvPr id="4" name="文本框 8">
            <a:extLst>
              <a:ext uri="{FF2B5EF4-FFF2-40B4-BE49-F238E27FC236}">
                <a16:creationId xmlns:a16="http://schemas.microsoft.com/office/drawing/2014/main" id="{95C43E7A-CB60-ABA9-A1FB-D04DAEF7377E}"/>
              </a:ext>
            </a:extLst>
          </p:cNvPr>
          <p:cNvSpPr txBox="1"/>
          <p:nvPr/>
        </p:nvSpPr>
        <p:spPr>
          <a:xfrm>
            <a:off x="6863096" y="6539752"/>
            <a:ext cx="27204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0" i="0" u="none" strike="noStrike" baseline="0" dirty="0">
                <a:cs typeface="Times New Roman" panose="02020603050405020304" pitchFamily="18" charset="0"/>
              </a:rPr>
              <a:t>(Xie, et al. </a:t>
            </a:r>
            <a:r>
              <a:rPr lang="en-US" altLang="zh-CN" sz="1400" b="0" i="1" u="none" strike="noStrike" baseline="0" dirty="0">
                <a:cs typeface="Times New Roman" panose="02020603050405020304" pitchFamily="18" charset="0"/>
              </a:rPr>
              <a:t>Science,</a:t>
            </a:r>
            <a:r>
              <a:rPr lang="en-US" altLang="zh-CN" sz="1400" b="0" i="0" u="none" strike="noStrike" baseline="0" dirty="0">
                <a:cs typeface="Times New Roman" panose="02020603050405020304" pitchFamily="18" charset="0"/>
              </a:rPr>
              <a:t> 2024)</a:t>
            </a:r>
          </a:p>
        </p:txBody>
      </p:sp>
    </p:spTree>
    <p:extLst>
      <p:ext uri="{BB962C8B-B14F-4D97-AF65-F5344CB8AC3E}">
        <p14:creationId xmlns:p14="http://schemas.microsoft.com/office/powerpoint/2010/main" val="1136314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C914806-21FC-939D-005C-44234B101E95}"/>
              </a:ext>
            </a:extLst>
          </p:cNvPr>
          <p:cNvSpPr/>
          <p:nvPr/>
        </p:nvSpPr>
        <p:spPr>
          <a:xfrm>
            <a:off x="0" y="0"/>
            <a:ext cx="9144000" cy="68735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FE48C4A-E5A6-34D1-46D5-CB1BF7F90B6F}"/>
              </a:ext>
            </a:extLst>
          </p:cNvPr>
          <p:cNvGrpSpPr/>
          <p:nvPr/>
        </p:nvGrpSpPr>
        <p:grpSpPr>
          <a:xfrm>
            <a:off x="6710557" y="4534366"/>
            <a:ext cx="1900263" cy="996420"/>
            <a:chOff x="4718833" y="4232779"/>
            <a:chExt cx="3313304" cy="1737361"/>
          </a:xfrm>
        </p:grpSpPr>
        <p:pic>
          <p:nvPicPr>
            <p:cNvPr id="5" name="Picture 4" descr="A close-up of several blue and grey structures&#10;&#10;Description automatically generated">
              <a:extLst>
                <a:ext uri="{FF2B5EF4-FFF2-40B4-BE49-F238E27FC236}">
                  <a16:creationId xmlns:a16="http://schemas.microsoft.com/office/drawing/2014/main" id="{32F5B47F-9678-10D6-8061-DBB52EB9A9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680857" y="4232779"/>
              <a:ext cx="1351280" cy="1737361"/>
            </a:xfrm>
            <a:prstGeom prst="rect">
              <a:avLst/>
            </a:prstGeom>
          </p:spPr>
        </p:pic>
        <p:pic>
          <p:nvPicPr>
            <p:cNvPr id="8" name="Picture 7" descr="A close-up of several different types of protein&#10;&#10;Description automatically generated">
              <a:extLst>
                <a:ext uri="{FF2B5EF4-FFF2-40B4-BE49-F238E27FC236}">
                  <a16:creationId xmlns:a16="http://schemas.microsoft.com/office/drawing/2014/main" id="{37710BFF-25FC-83C2-E110-93B69DC854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18833" y="4232779"/>
              <a:ext cx="1511540" cy="1737361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F62D5194-A20F-F97B-2C09-787B970513BD}"/>
              </a:ext>
            </a:extLst>
          </p:cNvPr>
          <p:cNvSpPr txBox="1"/>
          <p:nvPr/>
        </p:nvSpPr>
        <p:spPr>
          <a:xfrm>
            <a:off x="3673257" y="112847"/>
            <a:ext cx="17399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Conclusions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484AF5-5E54-47C1-44C6-D42EC5225344}"/>
              </a:ext>
            </a:extLst>
          </p:cNvPr>
          <p:cNvSpPr txBox="1"/>
          <p:nvPr/>
        </p:nvSpPr>
        <p:spPr>
          <a:xfrm>
            <a:off x="933189" y="639849"/>
            <a:ext cx="710225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en-US" dirty="0"/>
              <a:t>Preclinical germline targeting immunogen N332-GT5 trimer protein (entering GMP manufacturing) is capable of efficiently activating BG18 class naïve precursors to V3 glycan epitope. </a:t>
            </a:r>
          </a:p>
          <a:p>
            <a:pPr marL="285750" indent="-285750">
              <a:buFont typeface="Wingdings" pitchFamily="2" charset="2"/>
              <a:buChar char="q"/>
            </a:pPr>
            <a:endParaRPr lang="en-US" dirty="0"/>
          </a:p>
          <a:p>
            <a:pPr marL="285750" indent="-285750">
              <a:buFont typeface="Wingdings" pitchFamily="2" charset="2"/>
              <a:buChar char="q"/>
            </a:pPr>
            <a:r>
              <a:rPr lang="en-US" dirty="0"/>
              <a:t>N332-GT5 mRNA-LNP can recapitulate the activation and maturation process of BG18 precursors as with the GT5 trimer protein.</a:t>
            </a:r>
          </a:p>
          <a:p>
            <a:pPr marL="285750" indent="-285750">
              <a:buFont typeface="Wingdings" pitchFamily="2" charset="2"/>
              <a:buChar char="q"/>
            </a:pPr>
            <a:endParaRPr lang="en-US" dirty="0"/>
          </a:p>
          <a:p>
            <a:pPr marL="285750" indent="-285750">
              <a:buFont typeface="Wingdings" pitchFamily="2" charset="2"/>
              <a:buChar char="q"/>
            </a:pPr>
            <a:r>
              <a:rPr lang="en-US" dirty="0"/>
              <a:t>B11 protein booster can further fuel the activated BG18 precursors to undergo SHM and affinity maturation.</a:t>
            </a:r>
          </a:p>
          <a:p>
            <a:pPr marL="285750" indent="-285750">
              <a:buFont typeface="Wingdings" pitchFamily="2" charset="2"/>
              <a:buChar char="q"/>
            </a:pPr>
            <a:endParaRPr lang="en-US" dirty="0"/>
          </a:p>
          <a:p>
            <a:pPr marL="285750" indent="-285750">
              <a:buFont typeface="Wingdings" pitchFamily="2" charset="2"/>
              <a:buChar char="q"/>
            </a:pPr>
            <a:r>
              <a:rPr lang="en-US" dirty="0"/>
              <a:t>The mRNA prime-mRNA boost regimen can work at least as efficiently as  protein immunization, if not better.</a:t>
            </a:r>
          </a:p>
        </p:txBody>
      </p:sp>
      <p:pic>
        <p:nvPicPr>
          <p:cNvPr id="25" name="Picture 24" descr="A graph of a function&#10;&#10;Description automatically generated with medium confidence">
            <a:extLst>
              <a:ext uri="{FF2B5EF4-FFF2-40B4-BE49-F238E27FC236}">
                <a16:creationId xmlns:a16="http://schemas.microsoft.com/office/drawing/2014/main" id="{95A6E539-8C51-F28D-AA37-8E513E5D04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5518" y="5597416"/>
            <a:ext cx="1500166" cy="1134812"/>
          </a:xfrm>
          <a:prstGeom prst="rect">
            <a:avLst/>
          </a:prstGeom>
        </p:spPr>
      </p:pic>
      <p:pic>
        <p:nvPicPr>
          <p:cNvPr id="30" name="Picture 29" descr="A line graph with a yellow line&#10;&#10;Description automatically generated">
            <a:extLst>
              <a:ext uri="{FF2B5EF4-FFF2-40B4-BE49-F238E27FC236}">
                <a16:creationId xmlns:a16="http://schemas.microsoft.com/office/drawing/2014/main" id="{178C3236-1056-B5A6-18EE-39CD450962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3806" y="4267704"/>
            <a:ext cx="1491878" cy="996420"/>
          </a:xfrm>
          <a:prstGeom prst="rect">
            <a:avLst/>
          </a:prstGeom>
        </p:spPr>
      </p:pic>
      <p:pic>
        <p:nvPicPr>
          <p:cNvPr id="13" name="Picture 12" descr="A diagram of a virus&#10;&#10;Description automatically generated">
            <a:extLst>
              <a:ext uri="{FF2B5EF4-FFF2-40B4-BE49-F238E27FC236}">
                <a16:creationId xmlns:a16="http://schemas.microsoft.com/office/drawing/2014/main" id="{FFD54534-1BC5-E6A7-992C-530246DAC7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07774" y="5615436"/>
            <a:ext cx="2232323" cy="996420"/>
          </a:xfrm>
          <a:prstGeom prst="rect">
            <a:avLst/>
          </a:prstGeom>
        </p:spPr>
      </p:pic>
      <p:pic>
        <p:nvPicPr>
          <p:cNvPr id="14" name="Picture 13" descr="A diagram of a cell division&#10;&#10;Description automatically generated">
            <a:extLst>
              <a:ext uri="{FF2B5EF4-FFF2-40B4-BE49-F238E27FC236}">
                <a16:creationId xmlns:a16="http://schemas.microsoft.com/office/drawing/2014/main" id="{59F36686-4790-0CBB-4C23-2E7D8DB3A4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4373" y="4056169"/>
            <a:ext cx="2924837" cy="1332958"/>
          </a:xfrm>
          <a:prstGeom prst="rect">
            <a:avLst/>
          </a:prstGeom>
        </p:spPr>
      </p:pic>
      <p:pic>
        <p:nvPicPr>
          <p:cNvPr id="16" name="Picture 15" descr="A diagram of a stage&#10;&#10;Description automatically generated">
            <a:extLst>
              <a:ext uri="{FF2B5EF4-FFF2-40B4-BE49-F238E27FC236}">
                <a16:creationId xmlns:a16="http://schemas.microsoft.com/office/drawing/2014/main" id="{7B7887C8-117C-082B-937C-552B6CD372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8884" y="4051294"/>
            <a:ext cx="5014922" cy="1379476"/>
          </a:xfrm>
          <a:prstGeom prst="rect">
            <a:avLst/>
          </a:prstGeom>
        </p:spPr>
      </p:pic>
      <p:pic>
        <p:nvPicPr>
          <p:cNvPr id="18" name="Picture 17" descr="A diagram of a cell&#10;&#10;Description automatically generated">
            <a:extLst>
              <a:ext uri="{FF2B5EF4-FFF2-40B4-BE49-F238E27FC236}">
                <a16:creationId xmlns:a16="http://schemas.microsoft.com/office/drawing/2014/main" id="{AF2E5A7D-A99D-071D-0A37-B90EE9EDE90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8884" y="5479458"/>
            <a:ext cx="2813137" cy="1268379"/>
          </a:xfrm>
          <a:prstGeom prst="rect">
            <a:avLst/>
          </a:prstGeom>
        </p:spPr>
      </p:pic>
      <p:pic>
        <p:nvPicPr>
          <p:cNvPr id="12" name="Picture 11" descr="A diagram of a cell division&#10;&#10;Description automatically generated">
            <a:extLst>
              <a:ext uri="{FF2B5EF4-FFF2-40B4-BE49-F238E27FC236}">
                <a16:creationId xmlns:a16="http://schemas.microsoft.com/office/drawing/2014/main" id="{443ABFFB-C8D0-8C60-629F-6D4EB38D65D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8506" y="5443231"/>
            <a:ext cx="5014922" cy="1302970"/>
          </a:xfrm>
          <a:prstGeom prst="rect">
            <a:avLst/>
          </a:prstGeom>
        </p:spPr>
      </p:pic>
      <p:sp>
        <p:nvSpPr>
          <p:cNvPr id="4" name="文本框 8">
            <a:extLst>
              <a:ext uri="{FF2B5EF4-FFF2-40B4-BE49-F238E27FC236}">
                <a16:creationId xmlns:a16="http://schemas.microsoft.com/office/drawing/2014/main" id="{41A95D41-B62E-6356-65A8-936E0173FAC0}"/>
              </a:ext>
            </a:extLst>
          </p:cNvPr>
          <p:cNvSpPr txBox="1"/>
          <p:nvPr/>
        </p:nvSpPr>
        <p:spPr>
          <a:xfrm>
            <a:off x="6863096" y="6539752"/>
            <a:ext cx="27204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0" i="0" u="none" strike="noStrike" baseline="0" dirty="0">
                <a:cs typeface="Times New Roman" panose="02020603050405020304" pitchFamily="18" charset="0"/>
              </a:rPr>
              <a:t>(Xie, et al. </a:t>
            </a:r>
            <a:r>
              <a:rPr lang="en-US" altLang="zh-CN" sz="1400" b="0" i="1" u="none" strike="noStrike" baseline="0" dirty="0">
                <a:cs typeface="Times New Roman" panose="02020603050405020304" pitchFamily="18" charset="0"/>
              </a:rPr>
              <a:t>Science,</a:t>
            </a:r>
            <a:r>
              <a:rPr lang="en-US" altLang="zh-CN" sz="1400" b="0" i="0" u="none" strike="noStrike" baseline="0" dirty="0">
                <a:cs typeface="Times New Roman" panose="02020603050405020304" pitchFamily="18" charset="0"/>
              </a:rPr>
              <a:t> 2024)</a:t>
            </a:r>
          </a:p>
        </p:txBody>
      </p:sp>
    </p:spTree>
    <p:extLst>
      <p:ext uri="{BB962C8B-B14F-4D97-AF65-F5344CB8AC3E}">
        <p14:creationId xmlns:p14="http://schemas.microsoft.com/office/powerpoint/2010/main" val="3488110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ragon and a bird&#10;&#10;Description automatically generated">
            <a:extLst>
              <a:ext uri="{FF2B5EF4-FFF2-40B4-BE49-F238E27FC236}">
                <a16:creationId xmlns:a16="http://schemas.microsoft.com/office/drawing/2014/main" id="{33611C8D-9B48-3321-020F-CEEB1FA86B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526" y="708750"/>
            <a:ext cx="4751694" cy="614925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643E38C-3A74-EA9C-ECDA-1C7CD23249EC}"/>
              </a:ext>
            </a:extLst>
          </p:cNvPr>
          <p:cNvSpPr/>
          <p:nvPr/>
        </p:nvSpPr>
        <p:spPr>
          <a:xfrm>
            <a:off x="0" y="0"/>
            <a:ext cx="9144000" cy="68735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DF53BB7-C058-4107-DF43-E5DF7340BC19}"/>
              </a:ext>
            </a:extLst>
          </p:cNvPr>
          <p:cNvSpPr txBox="1"/>
          <p:nvPr/>
        </p:nvSpPr>
        <p:spPr>
          <a:xfrm>
            <a:off x="3220421" y="112847"/>
            <a:ext cx="27031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Take-home message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6B066BD-340E-49F2-B9D2-C2385E4B420B}"/>
              </a:ext>
            </a:extLst>
          </p:cNvPr>
          <p:cNvSpPr txBox="1"/>
          <p:nvPr/>
        </p:nvSpPr>
        <p:spPr>
          <a:xfrm>
            <a:off x="5266944" y="6158984"/>
            <a:ext cx="39380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050707"/>
                </a:solidFill>
                <a:effectLst/>
              </a:rPr>
              <a:t>Credits</a:t>
            </a:r>
          </a:p>
          <a:p>
            <a:r>
              <a:rPr lang="en-US" sz="1800" dirty="0">
                <a:solidFill>
                  <a:srgbClr val="050707"/>
                </a:solidFill>
                <a:effectLst/>
              </a:rPr>
              <a:t>Christina </a:t>
            </a:r>
            <a:r>
              <a:rPr lang="en-US" sz="1800" dirty="0" err="1">
                <a:solidFill>
                  <a:srgbClr val="050707"/>
                </a:solidFill>
                <a:effectLst/>
              </a:rPr>
              <a:t>Corbaci</a:t>
            </a:r>
            <a:r>
              <a:rPr lang="en-US" sz="1800" dirty="0">
                <a:solidFill>
                  <a:srgbClr val="050707"/>
                </a:solidFill>
                <a:effectLst/>
              </a:rPr>
              <a:t> and Lars </a:t>
            </a:r>
            <a:r>
              <a:rPr lang="en-US" sz="1800" dirty="0" err="1">
                <a:solidFill>
                  <a:srgbClr val="050707"/>
                </a:solidFill>
                <a:effectLst/>
              </a:rPr>
              <a:t>Hangartner</a:t>
            </a:r>
            <a:r>
              <a:rPr lang="en-US" sz="1800" dirty="0">
                <a:solidFill>
                  <a:srgbClr val="050707"/>
                </a:solidFill>
                <a:effectLst/>
              </a:rPr>
              <a:t> </a:t>
            </a:r>
            <a:endParaRPr 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612943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C324F3A-F9EC-B954-931E-BAEBE8D43F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562" y="6180777"/>
            <a:ext cx="2120900" cy="723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9F0E20D-1F70-0218-A223-0BF1C5A48C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9589" y="6288727"/>
            <a:ext cx="3365500" cy="50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FB8193C-E55A-D7BA-D341-BC927AC5E5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8216" y="6221313"/>
            <a:ext cx="2755900" cy="5715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14C6074-588D-F5B4-5D87-288143E006C8}"/>
              </a:ext>
            </a:extLst>
          </p:cNvPr>
          <p:cNvSpPr txBox="1"/>
          <p:nvPr/>
        </p:nvSpPr>
        <p:spPr>
          <a:xfrm>
            <a:off x="550643" y="1231834"/>
            <a:ext cx="1970588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Batista lab</a:t>
            </a:r>
          </a:p>
          <a:p>
            <a:r>
              <a:rPr lang="en-US" b="1" dirty="0">
                <a:solidFill>
                  <a:srgbClr val="FF0000"/>
                </a:solidFill>
              </a:rPr>
              <a:t>Facundo Batista</a:t>
            </a:r>
          </a:p>
          <a:p>
            <a:r>
              <a:rPr lang="en-US" b="1" dirty="0">
                <a:solidFill>
                  <a:srgbClr val="FF0000"/>
                </a:solidFill>
              </a:rPr>
              <a:t>Ying-</a:t>
            </a:r>
            <a:r>
              <a:rPr lang="en-US" b="1" dirty="0" err="1">
                <a:solidFill>
                  <a:srgbClr val="FF0000"/>
                </a:solidFill>
              </a:rPr>
              <a:t>Cing</a:t>
            </a:r>
            <a:r>
              <a:rPr lang="en-US" b="1" dirty="0">
                <a:solidFill>
                  <a:srgbClr val="FF0000"/>
                </a:solidFill>
              </a:rPr>
              <a:t> Lin</a:t>
            </a:r>
          </a:p>
          <a:p>
            <a:r>
              <a:rPr lang="en-US" dirty="0"/>
              <a:t>Sven </a:t>
            </a:r>
            <a:r>
              <a:rPr lang="en-US" dirty="0" err="1"/>
              <a:t>Kratochvil</a:t>
            </a:r>
            <a:endParaRPr lang="en-US" dirty="0"/>
          </a:p>
          <a:p>
            <a:r>
              <a:rPr lang="en-US" dirty="0"/>
              <a:t>Rashmi Ray</a:t>
            </a:r>
          </a:p>
          <a:p>
            <a:r>
              <a:rPr lang="en-US" dirty="0" err="1"/>
              <a:t>Xuesong</a:t>
            </a:r>
            <a:r>
              <a:rPr lang="en-US" dirty="0"/>
              <a:t> Wang</a:t>
            </a:r>
          </a:p>
          <a:p>
            <a:r>
              <a:rPr lang="en-US" dirty="0"/>
              <a:t>John Warner</a:t>
            </a:r>
          </a:p>
          <a:p>
            <a:r>
              <a:rPr lang="en-US" dirty="0"/>
              <a:t>Stephanie Weldon</a:t>
            </a:r>
          </a:p>
          <a:p>
            <a:r>
              <a:rPr lang="en-US" dirty="0"/>
              <a:t>Usha Nair</a:t>
            </a:r>
          </a:p>
          <a:p>
            <a:r>
              <a:rPr lang="en-US" dirty="0"/>
              <a:t>Kathrin H. Kirsch</a:t>
            </a:r>
          </a:p>
          <a:p>
            <a:r>
              <a:rPr lang="en-US" dirty="0" err="1"/>
              <a:t>Thavaleak</a:t>
            </a:r>
            <a:r>
              <a:rPr lang="en-US" dirty="0"/>
              <a:t> </a:t>
            </a:r>
            <a:r>
              <a:rPr lang="en-US" dirty="0" err="1"/>
              <a:t>Prum</a:t>
            </a:r>
            <a:endParaRPr lang="en-US" dirty="0"/>
          </a:p>
          <a:p>
            <a:r>
              <a:rPr lang="en-US" dirty="0"/>
              <a:t>Gordon Dale</a:t>
            </a:r>
          </a:p>
          <a:p>
            <a:r>
              <a:rPr lang="en-US" dirty="0"/>
              <a:t>Maria </a:t>
            </a:r>
            <a:r>
              <a:rPr lang="en-US" dirty="0" err="1"/>
              <a:t>Bottermann</a:t>
            </a:r>
            <a:endParaRPr lang="en-US" dirty="0"/>
          </a:p>
          <a:p>
            <a:r>
              <a:rPr lang="en-US" dirty="0"/>
              <a:t>Paula Maldonado</a:t>
            </a:r>
          </a:p>
          <a:p>
            <a:r>
              <a:rPr lang="en-US" dirty="0"/>
              <a:t>Yu Yan</a:t>
            </a:r>
          </a:p>
          <a:p>
            <a:r>
              <a:rPr lang="en-US" dirty="0"/>
              <a:t>Eleonora </a:t>
            </a:r>
            <a:r>
              <a:rPr lang="en-US" dirty="0" err="1"/>
              <a:t>Melze</a:t>
            </a:r>
            <a:endParaRPr lang="en-US" dirty="0"/>
          </a:p>
          <a:p>
            <a:r>
              <a:rPr lang="en-US" dirty="0"/>
              <a:t>Amrit Raj Ghosh</a:t>
            </a:r>
          </a:p>
          <a:p>
            <a:r>
              <a:rPr lang="en-US" dirty="0"/>
              <a:t>Ja-Hyun Koo</a:t>
            </a:r>
          </a:p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7CA2CDD-B9CD-B2FF-8C71-6C6900B8A79B}"/>
              </a:ext>
            </a:extLst>
          </p:cNvPr>
          <p:cNvSpPr txBox="1"/>
          <p:nvPr/>
        </p:nvSpPr>
        <p:spPr>
          <a:xfrm>
            <a:off x="3439338" y="1363767"/>
            <a:ext cx="244299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Schief</a:t>
            </a:r>
            <a:r>
              <a:rPr lang="en-US" b="1" dirty="0"/>
              <a:t> lab (Scripps/IAVI)</a:t>
            </a:r>
          </a:p>
          <a:p>
            <a:r>
              <a:rPr lang="en-US" b="1" dirty="0">
                <a:solidFill>
                  <a:srgbClr val="FF0000"/>
                </a:solidFill>
              </a:rPr>
              <a:t>William </a:t>
            </a:r>
            <a:r>
              <a:rPr lang="en-US" b="1" dirty="0" err="1">
                <a:solidFill>
                  <a:srgbClr val="FF0000"/>
                </a:solidFill>
              </a:rPr>
              <a:t>Schief</a:t>
            </a:r>
            <a:endParaRPr lang="en-US" b="1" dirty="0">
              <a:solidFill>
                <a:srgbClr val="FF0000"/>
              </a:solidFill>
            </a:endParaRPr>
          </a:p>
          <a:p>
            <a:r>
              <a:rPr lang="en-US" b="1" dirty="0">
                <a:solidFill>
                  <a:srgbClr val="FF0000"/>
                </a:solidFill>
              </a:rPr>
              <a:t>Jon Steichen</a:t>
            </a:r>
          </a:p>
          <a:p>
            <a:r>
              <a:rPr lang="en-US" dirty="0"/>
              <a:t>Oleksandr </a:t>
            </a:r>
            <a:r>
              <a:rPr lang="en-US" dirty="0" err="1"/>
              <a:t>Kalyuzhniy</a:t>
            </a:r>
            <a:endParaRPr lang="en-US" dirty="0"/>
          </a:p>
          <a:p>
            <a:r>
              <a:rPr lang="en-US" dirty="0"/>
              <a:t>Erik </a:t>
            </a:r>
            <a:r>
              <a:rPr lang="en-US" dirty="0" err="1"/>
              <a:t>Georgeson</a:t>
            </a:r>
            <a:endParaRPr lang="en-US" dirty="0"/>
          </a:p>
          <a:p>
            <a:r>
              <a:rPr lang="en-US" dirty="0"/>
              <a:t>Yumiko Adachi</a:t>
            </a:r>
          </a:p>
          <a:p>
            <a:r>
              <a:rPr lang="en-US" dirty="0"/>
              <a:t>Michael </a:t>
            </a:r>
            <a:r>
              <a:rPr lang="en-US" dirty="0" err="1"/>
              <a:t>Kubitz</a:t>
            </a:r>
            <a:endParaRPr lang="en-US" dirty="0"/>
          </a:p>
          <a:p>
            <a:r>
              <a:rPr lang="en-US" dirty="0"/>
              <a:t>Bettina </a:t>
            </a:r>
            <a:r>
              <a:rPr lang="en-US" dirty="0" err="1"/>
              <a:t>Groschel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C114C56-9745-09EA-59F0-3F236725C4E0}"/>
              </a:ext>
            </a:extLst>
          </p:cNvPr>
          <p:cNvSpPr txBox="1"/>
          <p:nvPr/>
        </p:nvSpPr>
        <p:spPr>
          <a:xfrm>
            <a:off x="3413472" y="3672090"/>
            <a:ext cx="24429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Ward lab (Scripps/IAVI)</a:t>
            </a:r>
          </a:p>
          <a:p>
            <a:r>
              <a:rPr lang="en-US" b="1" dirty="0">
                <a:solidFill>
                  <a:srgbClr val="FF0000"/>
                </a:solidFill>
              </a:rPr>
              <a:t>Andrew Ward</a:t>
            </a:r>
          </a:p>
          <a:p>
            <a:r>
              <a:rPr lang="en-US" b="1" dirty="0">
                <a:solidFill>
                  <a:srgbClr val="FF0000"/>
                </a:solidFill>
              </a:rPr>
              <a:t>Gabriel </a:t>
            </a:r>
            <a:r>
              <a:rPr lang="en-US" b="1" dirty="0" err="1">
                <a:solidFill>
                  <a:srgbClr val="FF0000"/>
                </a:solidFill>
              </a:rPr>
              <a:t>Ozorowski</a:t>
            </a:r>
            <a:endParaRPr lang="en-US" b="1" dirty="0">
              <a:solidFill>
                <a:srgbClr val="FF0000"/>
              </a:solidFill>
            </a:endParaRPr>
          </a:p>
          <a:p>
            <a:r>
              <a:rPr lang="en-US" dirty="0"/>
              <a:t>Jonathan L. Torres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2040BC8-8981-E5E9-FD3E-304E873CE094}"/>
              </a:ext>
            </a:extLst>
          </p:cNvPr>
          <p:cNvSpPr txBox="1"/>
          <p:nvPr/>
        </p:nvSpPr>
        <p:spPr>
          <a:xfrm>
            <a:off x="6433582" y="1363767"/>
            <a:ext cx="20398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Moderna</a:t>
            </a:r>
          </a:p>
          <a:p>
            <a:r>
              <a:rPr lang="en-US" dirty="0"/>
              <a:t>Andrea Cari</a:t>
            </a:r>
          </a:p>
          <a:p>
            <a:r>
              <a:rPr lang="en-US" dirty="0"/>
              <a:t>Sunny </a:t>
            </a:r>
            <a:r>
              <a:rPr lang="en-US" dirty="0" err="1"/>
              <a:t>Himansu</a:t>
            </a:r>
            <a:endParaRPr lang="en-US" dirty="0"/>
          </a:p>
        </p:txBody>
      </p:sp>
      <p:pic>
        <p:nvPicPr>
          <p:cNvPr id="2" name="Picture 1" descr="A black and white logo&#10;&#10;Description automatically generated">
            <a:extLst>
              <a:ext uri="{FF2B5EF4-FFF2-40B4-BE49-F238E27FC236}">
                <a16:creationId xmlns:a16="http://schemas.microsoft.com/office/drawing/2014/main" id="{CF19E74F-5F40-66B2-DC4C-4228512F38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815" y="687802"/>
            <a:ext cx="1615089" cy="606456"/>
          </a:xfrm>
          <a:prstGeom prst="rect">
            <a:avLst/>
          </a:prstGeom>
        </p:spPr>
      </p:pic>
      <p:pic>
        <p:nvPicPr>
          <p:cNvPr id="3" name="Picture 2" descr="Terms of Use - Scripps Research">
            <a:extLst>
              <a:ext uri="{FF2B5EF4-FFF2-40B4-BE49-F238E27FC236}">
                <a16:creationId xmlns:a16="http://schemas.microsoft.com/office/drawing/2014/main" id="{948A3CBC-2A57-5FEE-C02E-EE3D56304E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9" t="26448" r="17224" b="39288"/>
          <a:stretch/>
        </p:blipFill>
        <p:spPr bwMode="auto">
          <a:xfrm>
            <a:off x="3512328" y="683549"/>
            <a:ext cx="1847116" cy="654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5CE8CA0-C54F-1B68-67DA-40519A3B222E}"/>
              </a:ext>
            </a:extLst>
          </p:cNvPr>
          <p:cNvSpPr txBox="1"/>
          <p:nvPr/>
        </p:nvSpPr>
        <p:spPr>
          <a:xfrm>
            <a:off x="6433582" y="2665344"/>
            <a:ext cx="21597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NIH/NIAID</a:t>
            </a:r>
          </a:p>
          <a:p>
            <a:r>
              <a:rPr lang="en-US" dirty="0"/>
              <a:t>Angela Malaspina</a:t>
            </a:r>
          </a:p>
          <a:p>
            <a:r>
              <a:rPr lang="en-US" dirty="0"/>
              <a:t>Cesar </a:t>
            </a:r>
            <a:r>
              <a:rPr lang="en-US" dirty="0" err="1"/>
              <a:t>Boggiano</a:t>
            </a:r>
            <a:endParaRPr lang="en-US" dirty="0"/>
          </a:p>
          <a:p>
            <a:r>
              <a:rPr lang="en-US" dirty="0"/>
              <a:t>Stuart Shapiro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1238E5A-D772-EE33-1664-27D75E950721}"/>
              </a:ext>
            </a:extLst>
          </p:cNvPr>
          <p:cNvSpPr txBox="1"/>
          <p:nvPr/>
        </p:nvSpPr>
        <p:spPr>
          <a:xfrm>
            <a:off x="6433582" y="4192656"/>
            <a:ext cx="21597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BMGF</a:t>
            </a:r>
          </a:p>
          <a:p>
            <a:r>
              <a:rPr lang="en-US" dirty="0"/>
              <a:t>Thandi </a:t>
            </a:r>
            <a:r>
              <a:rPr lang="en-US" dirty="0" err="1"/>
              <a:t>Onami</a:t>
            </a:r>
            <a:endParaRPr lang="en-US" dirty="0"/>
          </a:p>
          <a:p>
            <a:r>
              <a:rPr lang="en-US" dirty="0" err="1"/>
              <a:t>Pervin</a:t>
            </a:r>
            <a:r>
              <a:rPr lang="en-US" dirty="0"/>
              <a:t> Anklesaria</a:t>
            </a:r>
          </a:p>
          <a:p>
            <a:r>
              <a:rPr lang="en-US" dirty="0"/>
              <a:t>Nina Russell</a:t>
            </a:r>
          </a:p>
        </p:txBody>
      </p:sp>
      <p:pic>
        <p:nvPicPr>
          <p:cNvPr id="6" name="Picture 4" descr="Moderna Inc. | IFPMA">
            <a:extLst>
              <a:ext uri="{FF2B5EF4-FFF2-40B4-BE49-F238E27FC236}">
                <a16:creationId xmlns:a16="http://schemas.microsoft.com/office/drawing/2014/main" id="{EB783E0A-8762-F562-F7AA-50B0AED882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" t="10534" r="3682" b="9830"/>
          <a:stretch/>
        </p:blipFill>
        <p:spPr bwMode="auto">
          <a:xfrm>
            <a:off x="6433582" y="759107"/>
            <a:ext cx="2251069" cy="545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D3A718D-F104-9CE0-18CC-10975C2CB512}"/>
              </a:ext>
            </a:extLst>
          </p:cNvPr>
          <p:cNvSpPr txBox="1"/>
          <p:nvPr/>
        </p:nvSpPr>
        <p:spPr>
          <a:xfrm>
            <a:off x="3413472" y="4901743"/>
            <a:ext cx="24429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Sok</a:t>
            </a:r>
            <a:r>
              <a:rPr lang="en-US" b="1" dirty="0"/>
              <a:t> lab (Scripps/IAVI)</a:t>
            </a:r>
          </a:p>
          <a:p>
            <a:r>
              <a:rPr lang="en-US" dirty="0"/>
              <a:t>Devin </a:t>
            </a:r>
            <a:r>
              <a:rPr lang="en-US" dirty="0" err="1"/>
              <a:t>Sok</a:t>
            </a:r>
            <a:endParaRPr lang="en-US" dirty="0"/>
          </a:p>
          <a:p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Jeong Hyun Lee</a:t>
            </a:r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35DA560-7B8C-2815-AAEA-AE8706878266}"/>
              </a:ext>
            </a:extLst>
          </p:cNvPr>
          <p:cNvSpPr/>
          <p:nvPr/>
        </p:nvSpPr>
        <p:spPr>
          <a:xfrm>
            <a:off x="0" y="0"/>
            <a:ext cx="9144000" cy="68735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853FFC6-171D-183E-6A94-C21107E46ECE}"/>
              </a:ext>
            </a:extLst>
          </p:cNvPr>
          <p:cNvSpPr txBox="1"/>
          <p:nvPr/>
        </p:nvSpPr>
        <p:spPr>
          <a:xfrm>
            <a:off x="3270953" y="112847"/>
            <a:ext cx="26020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Acknowledgement</a:t>
            </a:r>
          </a:p>
        </p:txBody>
      </p:sp>
    </p:spTree>
    <p:extLst>
      <p:ext uri="{BB962C8B-B14F-4D97-AF65-F5344CB8AC3E}">
        <p14:creationId xmlns:p14="http://schemas.microsoft.com/office/powerpoint/2010/main" val="28733357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2760236-FA0A-9463-78E1-967021E3F3FD}"/>
              </a:ext>
            </a:extLst>
          </p:cNvPr>
          <p:cNvSpPr/>
          <p:nvPr/>
        </p:nvSpPr>
        <p:spPr>
          <a:xfrm>
            <a:off x="-1" y="0"/>
            <a:ext cx="9144000" cy="960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080782BC-66E1-5385-F630-E3DC8ACEA7C3}"/>
              </a:ext>
            </a:extLst>
          </p:cNvPr>
          <p:cNvSpPr txBox="1"/>
          <p:nvPr/>
        </p:nvSpPr>
        <p:spPr>
          <a:xfrm>
            <a:off x="807445" y="249268"/>
            <a:ext cx="75291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/>
              <a:t>Germline targeting and sequential immunization</a:t>
            </a:r>
            <a:endParaRPr lang="zh-CN" altLang="en-US" sz="2400" dirty="0"/>
          </a:p>
        </p:txBody>
      </p:sp>
      <p:pic>
        <p:nvPicPr>
          <p:cNvPr id="4" name="Picture 3" descr="A diagram of different types of plants&#10;&#10;Description automatically generated">
            <a:extLst>
              <a:ext uri="{FF2B5EF4-FFF2-40B4-BE49-F238E27FC236}">
                <a16:creationId xmlns:a16="http://schemas.microsoft.com/office/drawing/2014/main" id="{A6A74C17-E311-079F-9D00-0C65E66D97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1005" y="980158"/>
            <a:ext cx="6246028" cy="5716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1379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B54DD70-43F8-30C7-BD77-92F74973662F}"/>
              </a:ext>
            </a:extLst>
          </p:cNvPr>
          <p:cNvSpPr/>
          <p:nvPr/>
        </p:nvSpPr>
        <p:spPr>
          <a:xfrm>
            <a:off x="-1" y="0"/>
            <a:ext cx="9144000" cy="960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" name="文本框 12">
            <a:extLst>
              <a:ext uri="{FF2B5EF4-FFF2-40B4-BE49-F238E27FC236}">
                <a16:creationId xmlns:a16="http://schemas.microsoft.com/office/drawing/2014/main" id="{2FD2D65E-EA1B-C5BB-31C8-9D745A7D9B5F}"/>
              </a:ext>
            </a:extLst>
          </p:cNvPr>
          <p:cNvSpPr txBox="1"/>
          <p:nvPr/>
        </p:nvSpPr>
        <p:spPr>
          <a:xfrm>
            <a:off x="997526" y="64602"/>
            <a:ext cx="71489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/>
              <a:t>BG18 </a:t>
            </a:r>
            <a:r>
              <a:rPr lang="en-US" altLang="zh-CN" sz="2400" dirty="0" err="1"/>
              <a:t>bNAb</a:t>
            </a:r>
            <a:r>
              <a:rPr lang="en-US" altLang="zh-CN" sz="2400" dirty="0"/>
              <a:t> is a good model for V3-glycan supersite-based HIV vaccine study</a:t>
            </a:r>
            <a:endParaRPr lang="zh-CN" altLang="en-US" sz="2400" dirty="0"/>
          </a:p>
        </p:txBody>
      </p:sp>
      <p:sp>
        <p:nvSpPr>
          <p:cNvPr id="6" name="文本框 16">
            <a:extLst>
              <a:ext uri="{FF2B5EF4-FFF2-40B4-BE49-F238E27FC236}">
                <a16:creationId xmlns:a16="http://schemas.microsoft.com/office/drawing/2014/main" id="{7260EC6C-7985-B6F2-2080-3E10A3A0C93A}"/>
              </a:ext>
            </a:extLst>
          </p:cNvPr>
          <p:cNvSpPr txBox="1"/>
          <p:nvPr/>
        </p:nvSpPr>
        <p:spPr>
          <a:xfrm>
            <a:off x="4688059" y="5750071"/>
            <a:ext cx="47863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0" i="0" u="none" strike="noStrike" baseline="0" dirty="0">
                <a:cs typeface="Times New Roman" panose="02020603050405020304" pitchFamily="18" charset="0"/>
              </a:rPr>
              <a:t>(Burton and </a:t>
            </a:r>
            <a:r>
              <a:rPr lang="en-US" altLang="zh-CN" sz="1600" b="0" i="0" u="none" strike="noStrike" baseline="0" dirty="0" err="1">
                <a:cs typeface="Times New Roman" panose="02020603050405020304" pitchFamily="18" charset="0"/>
              </a:rPr>
              <a:t>Hangartner</a:t>
            </a:r>
            <a:r>
              <a:rPr lang="en-US" altLang="zh-CN" sz="1600" b="0" i="0" u="none" strike="noStrike" baseline="0" dirty="0">
                <a:cs typeface="Times New Roman" panose="02020603050405020304" pitchFamily="18" charset="0"/>
              </a:rPr>
              <a:t>. </a:t>
            </a:r>
            <a:r>
              <a:rPr lang="en-US" altLang="zh-CN" sz="1600" b="0" i="1" u="none" strike="noStrike" baseline="0" dirty="0" err="1">
                <a:cs typeface="Times New Roman" panose="02020603050405020304" pitchFamily="18" charset="0"/>
              </a:rPr>
              <a:t>Annu.Rev.</a:t>
            </a:r>
            <a:r>
              <a:rPr lang="en-US" altLang="zh-CN" sz="1600" i="1" dirty="0" err="1">
                <a:cs typeface="Times New Roman" panose="02020603050405020304" pitchFamily="18" charset="0"/>
              </a:rPr>
              <a:t>Immunol</a:t>
            </a:r>
            <a:r>
              <a:rPr lang="en-US" altLang="zh-CN" sz="1600" dirty="0">
                <a:cs typeface="Times New Roman" panose="02020603050405020304" pitchFamily="18" charset="0"/>
              </a:rPr>
              <a:t>, 2016)</a:t>
            </a:r>
          </a:p>
        </p:txBody>
      </p:sp>
      <p:pic>
        <p:nvPicPr>
          <p:cNvPr id="2" name="图片 17">
            <a:extLst>
              <a:ext uri="{FF2B5EF4-FFF2-40B4-BE49-F238E27FC236}">
                <a16:creationId xmlns:a16="http://schemas.microsoft.com/office/drawing/2014/main" id="{36E2EE4B-09C6-8125-104B-AB352FD6D5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7914" y="1084259"/>
            <a:ext cx="2079419" cy="2416440"/>
          </a:xfrm>
          <a:prstGeom prst="rect">
            <a:avLst/>
          </a:prstGeom>
        </p:spPr>
      </p:pic>
      <p:pic>
        <p:nvPicPr>
          <p:cNvPr id="3" name="图片 21" descr="图片包含 地图&#10;&#10;描述已自动生成">
            <a:extLst>
              <a:ext uri="{FF2B5EF4-FFF2-40B4-BE49-F238E27FC236}">
                <a16:creationId xmlns:a16="http://schemas.microsoft.com/office/drawing/2014/main" id="{7B21B124-0D34-90AC-08C2-7D10D2AD19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6566" y="948588"/>
            <a:ext cx="2992013" cy="2687782"/>
          </a:xfrm>
          <a:prstGeom prst="rect">
            <a:avLst/>
          </a:prstGeom>
        </p:spPr>
      </p:pic>
      <p:sp>
        <p:nvSpPr>
          <p:cNvPr id="8" name="文本框 1">
            <a:extLst>
              <a:ext uri="{FF2B5EF4-FFF2-40B4-BE49-F238E27FC236}">
                <a16:creationId xmlns:a16="http://schemas.microsoft.com/office/drawing/2014/main" id="{E6436E72-10C9-BF29-6808-817696E936A7}"/>
              </a:ext>
            </a:extLst>
          </p:cNvPr>
          <p:cNvSpPr txBox="1"/>
          <p:nvPr/>
        </p:nvSpPr>
        <p:spPr>
          <a:xfrm>
            <a:off x="4688059" y="6036480"/>
            <a:ext cx="39733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0" i="0" u="none" strike="noStrike" baseline="0" dirty="0">
                <a:cs typeface="Times New Roman" panose="02020603050405020304" pitchFamily="18" charset="0"/>
              </a:rPr>
              <a:t>(Freund, et al. </a:t>
            </a:r>
            <a:r>
              <a:rPr lang="en-US" altLang="zh-CN" sz="1600" b="0" i="1" u="none" strike="noStrike" baseline="0" dirty="0" err="1">
                <a:cs typeface="Times New Roman" panose="02020603050405020304" pitchFamily="18" charset="0"/>
              </a:rPr>
              <a:t>Sci.Trans.Med</a:t>
            </a:r>
            <a:r>
              <a:rPr lang="en-US" altLang="zh-CN" sz="1600" b="0" i="0" u="none" strike="noStrike" baseline="0" dirty="0">
                <a:cs typeface="Times New Roman" panose="02020603050405020304" pitchFamily="18" charset="0"/>
              </a:rPr>
              <a:t>, 2017)</a:t>
            </a:r>
          </a:p>
          <a:p>
            <a:r>
              <a:rPr lang="en-US" altLang="zh-CN" sz="1600" dirty="0">
                <a:cs typeface="Times New Roman" panose="02020603050405020304" pitchFamily="18" charset="0"/>
              </a:rPr>
              <a:t>(Barnes, et al. </a:t>
            </a:r>
            <a:r>
              <a:rPr lang="en-US" altLang="zh-CN" sz="1600" i="1" dirty="0">
                <a:cs typeface="Times New Roman" panose="02020603050405020304" pitchFamily="18" charset="0"/>
              </a:rPr>
              <a:t>Nature Communications</a:t>
            </a:r>
            <a:r>
              <a:rPr lang="en-US" altLang="zh-CN" sz="1600" dirty="0">
                <a:cs typeface="Times New Roman" panose="02020603050405020304" pitchFamily="18" charset="0"/>
              </a:rPr>
              <a:t>, 2018)</a:t>
            </a:r>
          </a:p>
          <a:p>
            <a:r>
              <a:rPr lang="en-US" altLang="zh-CN" sz="1600" dirty="0">
                <a:cs typeface="Times New Roman" panose="02020603050405020304" pitchFamily="18" charset="0"/>
              </a:rPr>
              <a:t>(Steichen, et al. </a:t>
            </a:r>
            <a:r>
              <a:rPr lang="en-US" altLang="zh-CN" sz="1600" i="1" dirty="0">
                <a:cs typeface="Times New Roman" panose="02020603050405020304" pitchFamily="18" charset="0"/>
              </a:rPr>
              <a:t>Science</a:t>
            </a:r>
            <a:r>
              <a:rPr lang="en-US" altLang="zh-CN" sz="1600" dirty="0">
                <a:cs typeface="Times New Roman" panose="02020603050405020304" pitchFamily="18" charset="0"/>
              </a:rPr>
              <a:t>, 2019)</a:t>
            </a:r>
            <a:endParaRPr lang="zh-CN" altLang="en-US" sz="1600" dirty="0">
              <a:cs typeface="Times New Roman" panose="02020603050405020304" pitchFamily="18" charset="0"/>
            </a:endParaRPr>
          </a:p>
        </p:txBody>
      </p:sp>
      <p:pic>
        <p:nvPicPr>
          <p:cNvPr id="11" name="Picture 10" descr="A white and pink object with white text&#10;&#10;Description automatically generated">
            <a:extLst>
              <a:ext uri="{FF2B5EF4-FFF2-40B4-BE49-F238E27FC236}">
                <a16:creationId xmlns:a16="http://schemas.microsoft.com/office/drawing/2014/main" id="{FC35440B-291E-F58E-8553-9B058E786E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402" y="1115151"/>
            <a:ext cx="2250092" cy="2258128"/>
          </a:xfrm>
          <a:prstGeom prst="rect">
            <a:avLst/>
          </a:prstGeom>
        </p:spPr>
      </p:pic>
      <p:pic>
        <p:nvPicPr>
          <p:cNvPr id="17" name="Picture 16" descr="A diagram of a mouse&#10;&#10;Description automatically generated">
            <a:extLst>
              <a:ext uri="{FF2B5EF4-FFF2-40B4-BE49-F238E27FC236}">
                <a16:creationId xmlns:a16="http://schemas.microsoft.com/office/drawing/2014/main" id="{8E6DCAB7-10A7-115D-4D23-4C13C97388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6800" y="3636370"/>
            <a:ext cx="4767176" cy="2148983"/>
          </a:xfrm>
          <a:prstGeom prst="rect">
            <a:avLst/>
          </a:prstGeom>
        </p:spPr>
      </p:pic>
      <p:pic>
        <p:nvPicPr>
          <p:cNvPr id="7" name="Picture 6" descr="A diagram of a cell line&#10;&#10;Description automatically generated with medium confidence">
            <a:extLst>
              <a:ext uri="{FF2B5EF4-FFF2-40B4-BE49-F238E27FC236}">
                <a16:creationId xmlns:a16="http://schemas.microsoft.com/office/drawing/2014/main" id="{6306D251-A2E0-5524-B7E2-A25F85210F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7526" y="4010579"/>
            <a:ext cx="2632964" cy="1491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930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diagram of a mouse&#10;&#10;Description automatically generated">
            <a:extLst>
              <a:ext uri="{FF2B5EF4-FFF2-40B4-BE49-F238E27FC236}">
                <a16:creationId xmlns:a16="http://schemas.microsoft.com/office/drawing/2014/main" id="{85AB2354-27AF-0447-6DA0-8C81E8C512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280" y="975400"/>
            <a:ext cx="7139716" cy="192170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1F126C5-C4E3-CBF6-FFF0-F8E4A9AD1494}"/>
              </a:ext>
            </a:extLst>
          </p:cNvPr>
          <p:cNvSpPr/>
          <p:nvPr/>
        </p:nvSpPr>
        <p:spPr>
          <a:xfrm>
            <a:off x="0" y="0"/>
            <a:ext cx="9144000" cy="960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chart of data analysis&#10;&#10;Description automatically generated with medium confidence">
            <a:extLst>
              <a:ext uri="{FF2B5EF4-FFF2-40B4-BE49-F238E27FC236}">
                <a16:creationId xmlns:a16="http://schemas.microsoft.com/office/drawing/2014/main" id="{FBB4918D-D1B1-916D-E0FD-2258E63CD7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1165"/>
          <a:stretch/>
        </p:blipFill>
        <p:spPr>
          <a:xfrm>
            <a:off x="1012284" y="3281693"/>
            <a:ext cx="3584397" cy="316226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504DD1A-7C98-CE80-9C8D-88EC8811967D}"/>
              </a:ext>
            </a:extLst>
          </p:cNvPr>
          <p:cNvSpPr txBox="1"/>
          <p:nvPr/>
        </p:nvSpPr>
        <p:spPr>
          <a:xfrm>
            <a:off x="719528" y="249268"/>
            <a:ext cx="80087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N332-GT5 trimer protein can efficiently activate BG18</a:t>
            </a:r>
            <a:r>
              <a:rPr lang="en-US" sz="2400" baseline="30000" dirty="0"/>
              <a:t>Hgl</a:t>
            </a:r>
            <a:r>
              <a:rPr lang="en-US" sz="2400" dirty="0"/>
              <a:t> B cells</a:t>
            </a:r>
          </a:p>
        </p:txBody>
      </p:sp>
      <p:pic>
        <p:nvPicPr>
          <p:cNvPr id="15" name="Picture 14" descr="A diagram of a cell division&#10;&#10;Description automatically generated">
            <a:extLst>
              <a:ext uri="{FF2B5EF4-FFF2-40B4-BE49-F238E27FC236}">
                <a16:creationId xmlns:a16="http://schemas.microsoft.com/office/drawing/2014/main" id="{DE72DC39-9075-6A46-FD95-E3B68DA246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3770" y="4012760"/>
            <a:ext cx="3711040" cy="1700132"/>
          </a:xfrm>
          <a:prstGeom prst="rect">
            <a:avLst/>
          </a:prstGeom>
        </p:spPr>
      </p:pic>
      <p:pic>
        <p:nvPicPr>
          <p:cNvPr id="3" name="Picture 2" descr="A cartoon of a plant with stars&#10;&#10;Description automatically generated with medium confidence">
            <a:extLst>
              <a:ext uri="{FF2B5EF4-FFF2-40B4-BE49-F238E27FC236}">
                <a16:creationId xmlns:a16="http://schemas.microsoft.com/office/drawing/2014/main" id="{EA8ABAC3-549A-3FB7-E6DE-17CB447270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1250" y="6396028"/>
            <a:ext cx="432520" cy="432520"/>
          </a:xfrm>
          <a:prstGeom prst="rect">
            <a:avLst/>
          </a:prstGeom>
        </p:spPr>
      </p:pic>
      <p:pic>
        <p:nvPicPr>
          <p:cNvPr id="4" name="Picture 3" descr="A cartoon of a corn plant&#10;&#10;Description automatically generated with medium confidence">
            <a:extLst>
              <a:ext uri="{FF2B5EF4-FFF2-40B4-BE49-F238E27FC236}">
                <a16:creationId xmlns:a16="http://schemas.microsoft.com/office/drawing/2014/main" id="{933035D6-938A-0865-7668-3481E6B5B6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18997" y="2873557"/>
            <a:ext cx="432520" cy="432520"/>
          </a:xfrm>
          <a:prstGeom prst="rect">
            <a:avLst/>
          </a:prstGeom>
        </p:spPr>
      </p:pic>
      <p:sp>
        <p:nvSpPr>
          <p:cNvPr id="6" name="文本框 8">
            <a:extLst>
              <a:ext uri="{FF2B5EF4-FFF2-40B4-BE49-F238E27FC236}">
                <a16:creationId xmlns:a16="http://schemas.microsoft.com/office/drawing/2014/main" id="{133E8D02-325D-C614-234A-BA245B8D6E3F}"/>
              </a:ext>
            </a:extLst>
          </p:cNvPr>
          <p:cNvSpPr txBox="1"/>
          <p:nvPr/>
        </p:nvSpPr>
        <p:spPr>
          <a:xfrm>
            <a:off x="6863096" y="6539752"/>
            <a:ext cx="27204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0" i="0" u="none" strike="noStrike" baseline="0" dirty="0">
                <a:cs typeface="Times New Roman" panose="02020603050405020304" pitchFamily="18" charset="0"/>
              </a:rPr>
              <a:t>(Xie, et al. </a:t>
            </a:r>
            <a:r>
              <a:rPr lang="en-US" altLang="zh-CN" sz="1400" b="0" i="1" u="none" strike="noStrike" baseline="0" dirty="0">
                <a:cs typeface="Times New Roman" panose="02020603050405020304" pitchFamily="18" charset="0"/>
              </a:rPr>
              <a:t>Science,</a:t>
            </a:r>
            <a:r>
              <a:rPr lang="en-US" altLang="zh-CN" sz="1400" b="0" i="0" u="none" strike="noStrike" baseline="0" dirty="0">
                <a:cs typeface="Times New Roman" panose="02020603050405020304" pitchFamily="18" charset="0"/>
              </a:rPr>
              <a:t> 2024)</a:t>
            </a:r>
          </a:p>
        </p:txBody>
      </p:sp>
    </p:spTree>
    <p:extLst>
      <p:ext uri="{BB962C8B-B14F-4D97-AF65-F5344CB8AC3E}">
        <p14:creationId xmlns:p14="http://schemas.microsoft.com/office/powerpoint/2010/main" val="392312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682F1B3-E58E-7254-2B80-100300EB958F}"/>
              </a:ext>
            </a:extLst>
          </p:cNvPr>
          <p:cNvSpPr/>
          <p:nvPr/>
        </p:nvSpPr>
        <p:spPr>
          <a:xfrm>
            <a:off x="0" y="0"/>
            <a:ext cx="9144000" cy="960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867A18B-1C5A-1E0A-7781-857B811CA554}"/>
              </a:ext>
            </a:extLst>
          </p:cNvPr>
          <p:cNvSpPr txBox="1"/>
          <p:nvPr/>
        </p:nvSpPr>
        <p:spPr>
          <a:xfrm>
            <a:off x="-39017" y="64602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The activation of BG18</a:t>
            </a:r>
            <a:r>
              <a:rPr lang="en-US" sz="2400" baseline="30000" dirty="0"/>
              <a:t>Hgl</a:t>
            </a:r>
            <a:r>
              <a:rPr lang="en-US" sz="2400" dirty="0"/>
              <a:t> B cells by GT5 protein generates somatic hypermutation (SHM) and affinity maturation toward V3-glycan epitope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CD03A87-06E3-E0D7-E3E0-27853DFBE426}"/>
              </a:ext>
            </a:extLst>
          </p:cNvPr>
          <p:cNvGrpSpPr/>
          <p:nvPr/>
        </p:nvGrpSpPr>
        <p:grpSpPr>
          <a:xfrm>
            <a:off x="1068472" y="1253320"/>
            <a:ext cx="2317818" cy="2824418"/>
            <a:chOff x="3399310" y="1730293"/>
            <a:chExt cx="1730454" cy="2108675"/>
          </a:xfrm>
        </p:grpSpPr>
        <p:pic>
          <p:nvPicPr>
            <p:cNvPr id="13" name="Picture 12" descr="A green and purple squares with black text&#10;&#10;Description automatically generated">
              <a:extLst>
                <a:ext uri="{FF2B5EF4-FFF2-40B4-BE49-F238E27FC236}">
                  <a16:creationId xmlns:a16="http://schemas.microsoft.com/office/drawing/2014/main" id="{F16ED853-4876-85D7-0CD4-10B2E77BC9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093458" y="1730293"/>
              <a:ext cx="710001" cy="530254"/>
            </a:xfrm>
            <a:prstGeom prst="rect">
              <a:avLst/>
            </a:prstGeom>
          </p:spPr>
        </p:pic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3B168E18-AD44-B929-4CD1-89A0D2984D21}"/>
                </a:ext>
              </a:extLst>
            </p:cNvPr>
            <p:cNvGrpSpPr/>
            <p:nvPr/>
          </p:nvGrpSpPr>
          <p:grpSpPr>
            <a:xfrm>
              <a:off x="3399310" y="2260547"/>
              <a:ext cx="834582" cy="1522819"/>
              <a:chOff x="3318931" y="3157342"/>
              <a:chExt cx="834582" cy="1522819"/>
            </a:xfrm>
          </p:grpSpPr>
          <p:pic>
            <p:nvPicPr>
              <p:cNvPr id="8" name="Picture 7" descr="A close-up of a colorful object&#10;&#10;Description automatically generated">
                <a:extLst>
                  <a:ext uri="{FF2B5EF4-FFF2-40B4-BE49-F238E27FC236}">
                    <a16:creationId xmlns:a16="http://schemas.microsoft.com/office/drawing/2014/main" id="{2C07D4E7-6D0E-AE02-0C8C-13C8A29A1E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318931" y="3447433"/>
                <a:ext cx="834582" cy="1156051"/>
              </a:xfrm>
              <a:prstGeom prst="rect">
                <a:avLst/>
              </a:prstGeom>
            </p:spPr>
          </p:pic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1863229E-8F24-0008-5E9B-5405ACD8722E}"/>
                  </a:ext>
                </a:extLst>
              </p:cNvPr>
              <p:cNvSpPr/>
              <p:nvPr/>
            </p:nvSpPr>
            <p:spPr>
              <a:xfrm>
                <a:off x="3981991" y="4353542"/>
                <a:ext cx="171522" cy="3266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669CF6B9-9100-E6CD-0BF2-252DB8E831CC}"/>
                  </a:ext>
                </a:extLst>
              </p:cNvPr>
              <p:cNvSpPr/>
              <p:nvPr/>
            </p:nvSpPr>
            <p:spPr>
              <a:xfrm>
                <a:off x="3559319" y="3157342"/>
                <a:ext cx="171522" cy="3266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F12AB45-4CC9-B97C-638E-316DE345E406}"/>
                </a:ext>
              </a:extLst>
            </p:cNvPr>
            <p:cNvGrpSpPr/>
            <p:nvPr/>
          </p:nvGrpSpPr>
          <p:grpSpPr>
            <a:xfrm>
              <a:off x="4246505" y="2495659"/>
              <a:ext cx="834582" cy="1343309"/>
              <a:chOff x="4178986" y="2355336"/>
              <a:chExt cx="834582" cy="1343309"/>
            </a:xfrm>
          </p:grpSpPr>
          <p:pic>
            <p:nvPicPr>
              <p:cNvPr id="11" name="Picture 10" descr="A close-up of a white and green object&#10;&#10;Description automatically generated">
                <a:extLst>
                  <a:ext uri="{FF2B5EF4-FFF2-40B4-BE49-F238E27FC236}">
                    <a16:creationId xmlns:a16="http://schemas.microsoft.com/office/drawing/2014/main" id="{51AC178E-AB68-CDE1-D17D-E19C60A30F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178986" y="2542594"/>
                <a:ext cx="834582" cy="1156051"/>
              </a:xfrm>
              <a:prstGeom prst="rect">
                <a:avLst/>
              </a:prstGeom>
            </p:spPr>
          </p:pic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42F650F5-A08E-8AB1-A0F1-98FFF9CF3FB1}"/>
                  </a:ext>
                </a:extLst>
              </p:cNvPr>
              <p:cNvSpPr/>
              <p:nvPr/>
            </p:nvSpPr>
            <p:spPr>
              <a:xfrm>
                <a:off x="4203370" y="2355336"/>
                <a:ext cx="288131" cy="3266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28E3A9A-16C0-8D1E-A647-BD2C6B7469EF}"/>
                </a:ext>
              </a:extLst>
            </p:cNvPr>
            <p:cNvSpPr txBox="1"/>
            <p:nvPr/>
          </p:nvSpPr>
          <p:spPr>
            <a:xfrm>
              <a:off x="3677369" y="2248083"/>
              <a:ext cx="103966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BG18</a:t>
              </a:r>
              <a:r>
                <a:rPr lang="en-US" sz="1200" baseline="30000" dirty="0"/>
                <a:t>Hgl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5AD5202-9C5D-ABB4-7C4C-0E6D4332B911}"/>
                </a:ext>
              </a:extLst>
            </p:cNvPr>
            <p:cNvSpPr txBox="1"/>
            <p:nvPr/>
          </p:nvSpPr>
          <p:spPr>
            <a:xfrm>
              <a:off x="4442978" y="2252542"/>
              <a:ext cx="68678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WT</a:t>
              </a:r>
            </a:p>
          </p:txBody>
        </p:sp>
      </p:grpSp>
      <p:pic>
        <p:nvPicPr>
          <p:cNvPr id="6" name="Picture 5" descr="A close-up of a plant&#10;&#10;Description automatically generated">
            <a:extLst>
              <a:ext uri="{FF2B5EF4-FFF2-40B4-BE49-F238E27FC236}">
                <a16:creationId xmlns:a16="http://schemas.microsoft.com/office/drawing/2014/main" id="{C81EE74F-4E4F-FEB8-92B0-5668E445C7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9158" y="1206924"/>
            <a:ext cx="690953" cy="785865"/>
          </a:xfrm>
          <a:prstGeom prst="rect">
            <a:avLst/>
          </a:prstGeom>
        </p:spPr>
      </p:pic>
      <p:pic>
        <p:nvPicPr>
          <p:cNvPr id="26" name="Picture 25" descr="A graph of protein priming day&#10;&#10;Description automatically generated">
            <a:extLst>
              <a:ext uri="{FF2B5EF4-FFF2-40B4-BE49-F238E27FC236}">
                <a16:creationId xmlns:a16="http://schemas.microsoft.com/office/drawing/2014/main" id="{A5E76222-0169-BC2B-715D-24547AD098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8567" y="4370859"/>
            <a:ext cx="4279463" cy="2166680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7AC66F36-6EEB-1F54-E390-6BED691F9967}"/>
              </a:ext>
            </a:extLst>
          </p:cNvPr>
          <p:cNvGrpSpPr/>
          <p:nvPr/>
        </p:nvGrpSpPr>
        <p:grpSpPr>
          <a:xfrm>
            <a:off x="3902124" y="1261944"/>
            <a:ext cx="4026195" cy="2464200"/>
            <a:chOff x="3741491" y="1760299"/>
            <a:chExt cx="3345568" cy="2047628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05C067C5-3DF7-673B-0899-50A178722866}"/>
                </a:ext>
              </a:extLst>
            </p:cNvPr>
            <p:cNvGrpSpPr/>
            <p:nvPr/>
          </p:nvGrpSpPr>
          <p:grpSpPr>
            <a:xfrm>
              <a:off x="3741491" y="1800302"/>
              <a:ext cx="3345568" cy="2007625"/>
              <a:chOff x="5148854" y="1641812"/>
              <a:chExt cx="3841284" cy="2305097"/>
            </a:xfrm>
          </p:grpSpPr>
          <p:pic>
            <p:nvPicPr>
              <p:cNvPr id="4" name="Picture 3" descr="A diagram of a protein&#10;&#10;Description automatically generated with medium confidence">
                <a:extLst>
                  <a:ext uri="{FF2B5EF4-FFF2-40B4-BE49-F238E27FC236}">
                    <a16:creationId xmlns:a16="http://schemas.microsoft.com/office/drawing/2014/main" id="{FA61752E-F94D-C48B-5BE6-C217E8D217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249411" y="1641812"/>
                <a:ext cx="3740727" cy="2305097"/>
              </a:xfrm>
              <a:prstGeom prst="rect">
                <a:avLst/>
              </a:prstGeom>
            </p:spPr>
          </p:pic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73A68924-6B86-C58B-4271-A91B90D560AD}"/>
                  </a:ext>
                </a:extLst>
              </p:cNvPr>
              <p:cNvSpPr/>
              <p:nvPr/>
            </p:nvSpPr>
            <p:spPr>
              <a:xfrm>
                <a:off x="5148854" y="1674421"/>
                <a:ext cx="313795" cy="32759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8898DE73-C3C2-B765-182A-200B589B2532}"/>
                </a:ext>
              </a:extLst>
            </p:cNvPr>
            <p:cNvSpPr/>
            <p:nvPr/>
          </p:nvSpPr>
          <p:spPr>
            <a:xfrm>
              <a:off x="3741491" y="1760299"/>
              <a:ext cx="273300" cy="684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文本框 8">
            <a:extLst>
              <a:ext uri="{FF2B5EF4-FFF2-40B4-BE49-F238E27FC236}">
                <a16:creationId xmlns:a16="http://schemas.microsoft.com/office/drawing/2014/main" id="{996244DB-910E-0266-CAE9-2E60B4224864}"/>
              </a:ext>
            </a:extLst>
          </p:cNvPr>
          <p:cNvSpPr txBox="1"/>
          <p:nvPr/>
        </p:nvSpPr>
        <p:spPr>
          <a:xfrm>
            <a:off x="6863096" y="6539752"/>
            <a:ext cx="27204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0" i="0" u="none" strike="noStrike" baseline="0" dirty="0">
                <a:cs typeface="Times New Roman" panose="02020603050405020304" pitchFamily="18" charset="0"/>
              </a:rPr>
              <a:t>(Xie, et al. </a:t>
            </a:r>
            <a:r>
              <a:rPr lang="en-US" altLang="zh-CN" sz="1400" b="0" i="1" u="none" strike="noStrike" baseline="0" dirty="0">
                <a:cs typeface="Times New Roman" panose="02020603050405020304" pitchFamily="18" charset="0"/>
              </a:rPr>
              <a:t>Science,</a:t>
            </a:r>
            <a:r>
              <a:rPr lang="en-US" altLang="zh-CN" sz="1400" b="0" i="0" u="none" strike="noStrike" baseline="0" dirty="0">
                <a:cs typeface="Times New Roman" panose="02020603050405020304" pitchFamily="18" charset="0"/>
              </a:rPr>
              <a:t> 2024)</a:t>
            </a:r>
          </a:p>
        </p:txBody>
      </p:sp>
    </p:spTree>
    <p:extLst>
      <p:ext uri="{BB962C8B-B14F-4D97-AF65-F5344CB8AC3E}">
        <p14:creationId xmlns:p14="http://schemas.microsoft.com/office/powerpoint/2010/main" val="4234029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een outline of a running person&#10;&#10;Description automatically generated">
            <a:extLst>
              <a:ext uri="{FF2B5EF4-FFF2-40B4-BE49-F238E27FC236}">
                <a16:creationId xmlns:a16="http://schemas.microsoft.com/office/drawing/2014/main" id="{66EAFC9F-AFCE-F966-FC34-FF9175C7C8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5606" y="3827812"/>
            <a:ext cx="1462594" cy="1609492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D947692-6F59-C4DE-EBB4-CD32CF2D6D51}"/>
              </a:ext>
            </a:extLst>
          </p:cNvPr>
          <p:cNvGrpSpPr/>
          <p:nvPr/>
        </p:nvGrpSpPr>
        <p:grpSpPr>
          <a:xfrm>
            <a:off x="1415606" y="3827812"/>
            <a:ext cx="1796707" cy="1609492"/>
            <a:chOff x="5338645" y="2371725"/>
            <a:chExt cx="3572669" cy="3200400"/>
          </a:xfrm>
        </p:grpSpPr>
        <p:pic>
          <p:nvPicPr>
            <p:cNvPr id="6" name="Picture 5" descr="A green outline of a running person&#10;&#10;Description automatically generated">
              <a:extLst>
                <a:ext uri="{FF2B5EF4-FFF2-40B4-BE49-F238E27FC236}">
                  <a16:creationId xmlns:a16="http://schemas.microsoft.com/office/drawing/2014/main" id="{47E5BFAD-4A54-4859-D2FE-AABF8BF0F5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338645" y="2371725"/>
              <a:ext cx="2908300" cy="3200400"/>
            </a:xfrm>
            <a:prstGeom prst="rect">
              <a:avLst/>
            </a:prstGeom>
          </p:spPr>
        </p:pic>
        <p:sp>
          <p:nvSpPr>
            <p:cNvPr id="7" name="Can 6">
              <a:extLst>
                <a:ext uri="{FF2B5EF4-FFF2-40B4-BE49-F238E27FC236}">
                  <a16:creationId xmlns:a16="http://schemas.microsoft.com/office/drawing/2014/main" id="{E129DED1-7736-0D3C-57B4-B83C38E6B123}"/>
                </a:ext>
              </a:extLst>
            </p:cNvPr>
            <p:cNvSpPr/>
            <p:nvPr/>
          </p:nvSpPr>
          <p:spPr>
            <a:xfrm rot="2700000">
              <a:off x="8168363" y="2907506"/>
              <a:ext cx="157163" cy="1328738"/>
            </a:xfrm>
            <a:prstGeom prst="can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EAC10209-3534-39EE-4328-B9767505B3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6371" y="3423522"/>
            <a:ext cx="1244217" cy="1609492"/>
          </a:xfrm>
          <a:prstGeom prst="rect">
            <a:avLst/>
          </a:prstGeom>
        </p:spPr>
      </p:pic>
      <p:pic>
        <p:nvPicPr>
          <p:cNvPr id="10" name="Picture 9" descr="A diagram of a cell division&#10;&#10;Description automatically generated">
            <a:extLst>
              <a:ext uri="{FF2B5EF4-FFF2-40B4-BE49-F238E27FC236}">
                <a16:creationId xmlns:a16="http://schemas.microsoft.com/office/drawing/2014/main" id="{500B2852-DDD9-2323-89C0-95A6637C6E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2037" y="1096287"/>
            <a:ext cx="4848765" cy="2221356"/>
          </a:xfrm>
          <a:prstGeom prst="rect">
            <a:avLst/>
          </a:prstGeom>
        </p:spPr>
      </p:pic>
      <p:pic>
        <p:nvPicPr>
          <p:cNvPr id="13" name="Picture 12" descr="A black and orange symbols&#10;&#10;Description automatically generated with medium confidence">
            <a:extLst>
              <a:ext uri="{FF2B5EF4-FFF2-40B4-BE49-F238E27FC236}">
                <a16:creationId xmlns:a16="http://schemas.microsoft.com/office/drawing/2014/main" id="{C540D97C-915C-5E06-D4BF-21F2F64E12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0802" y="1606456"/>
            <a:ext cx="949786" cy="1696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800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96296E-6 L 0.36459 -0.0192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29" y="-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3FE09DE-FC20-0BA9-B1BB-09DAD1EF1749}"/>
              </a:ext>
            </a:extLst>
          </p:cNvPr>
          <p:cNvSpPr/>
          <p:nvPr/>
        </p:nvSpPr>
        <p:spPr>
          <a:xfrm>
            <a:off x="0" y="0"/>
            <a:ext cx="9144000" cy="87399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F2F92B6-E6B7-F85D-A259-350E5DA289BA}"/>
              </a:ext>
            </a:extLst>
          </p:cNvPr>
          <p:cNvSpPr txBox="1"/>
          <p:nvPr/>
        </p:nvSpPr>
        <p:spPr>
          <a:xfrm>
            <a:off x="810961" y="21497"/>
            <a:ext cx="76005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Boosting with B11 trimer protein increase GC- resident BG18</a:t>
            </a:r>
            <a:r>
              <a:rPr lang="en-US" sz="2400" baseline="30000" dirty="0"/>
              <a:t>Hgl</a:t>
            </a:r>
            <a:r>
              <a:rPr lang="en-US" sz="2400" dirty="0"/>
              <a:t> cells</a:t>
            </a:r>
          </a:p>
        </p:txBody>
      </p:sp>
      <p:pic>
        <p:nvPicPr>
          <p:cNvPr id="8" name="Picture 7" descr="A diagram of a cell line&#10;&#10;Description automatically generated">
            <a:extLst>
              <a:ext uri="{FF2B5EF4-FFF2-40B4-BE49-F238E27FC236}">
                <a16:creationId xmlns:a16="http://schemas.microsoft.com/office/drawing/2014/main" id="{249AFB1E-6E6B-5EB6-CA10-2E2B8FC5C0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973" y="879871"/>
            <a:ext cx="6875071" cy="2051944"/>
          </a:xfrm>
          <a:prstGeom prst="rect">
            <a:avLst/>
          </a:prstGeom>
        </p:spPr>
      </p:pic>
      <p:pic>
        <p:nvPicPr>
          <p:cNvPr id="31" name="Picture 30" descr="A diagram of a cell formation&#10;&#10;Description automatically generated with medium confidence">
            <a:extLst>
              <a:ext uri="{FF2B5EF4-FFF2-40B4-BE49-F238E27FC236}">
                <a16:creationId xmlns:a16="http://schemas.microsoft.com/office/drawing/2014/main" id="{C1B54C18-6545-A5F4-0FAA-505D8360E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1419" y="5191800"/>
            <a:ext cx="2358985" cy="1572657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892FDA8B-5535-18C1-47DD-299040781A5B}"/>
              </a:ext>
            </a:extLst>
          </p:cNvPr>
          <p:cNvGrpSpPr/>
          <p:nvPr/>
        </p:nvGrpSpPr>
        <p:grpSpPr>
          <a:xfrm>
            <a:off x="1069973" y="2942720"/>
            <a:ext cx="6340461" cy="2664134"/>
            <a:chOff x="1069973" y="2942720"/>
            <a:chExt cx="6340461" cy="2664134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74317983-916C-8A2F-61CE-EB9A37C85E67}"/>
                </a:ext>
              </a:extLst>
            </p:cNvPr>
            <p:cNvGrpSpPr/>
            <p:nvPr/>
          </p:nvGrpSpPr>
          <p:grpSpPr>
            <a:xfrm>
              <a:off x="1069973" y="3345397"/>
              <a:ext cx="6340461" cy="1803536"/>
              <a:chOff x="1069973" y="2946566"/>
              <a:chExt cx="6340461" cy="1803536"/>
            </a:xfrm>
          </p:grpSpPr>
          <p:pic>
            <p:nvPicPr>
              <p:cNvPr id="7" name="Picture 6" descr="A diagram of a hexagon and a hexagon&#10;&#10;Description automatically generated">
                <a:extLst>
                  <a:ext uri="{FF2B5EF4-FFF2-40B4-BE49-F238E27FC236}">
                    <a16:creationId xmlns:a16="http://schemas.microsoft.com/office/drawing/2014/main" id="{1FF9BC90-491C-D026-765E-4EA2400885C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r="25730"/>
              <a:stretch/>
            </p:blipFill>
            <p:spPr>
              <a:xfrm>
                <a:off x="2250176" y="2946566"/>
                <a:ext cx="3244933" cy="1803536"/>
              </a:xfrm>
              <a:prstGeom prst="rect">
                <a:avLst/>
              </a:prstGeom>
            </p:spPr>
          </p:pic>
          <p:pic>
            <p:nvPicPr>
              <p:cNvPr id="11" name="Picture 10" descr="A diagram of a cell&#10;&#10;Description automatically generated">
                <a:extLst>
                  <a:ext uri="{FF2B5EF4-FFF2-40B4-BE49-F238E27FC236}">
                    <a16:creationId xmlns:a16="http://schemas.microsoft.com/office/drawing/2014/main" id="{E1D6997D-F0EC-8848-0009-736B890C05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l="49615"/>
              <a:stretch/>
            </p:blipFill>
            <p:spPr>
              <a:xfrm>
                <a:off x="5879178" y="3012252"/>
                <a:ext cx="1531256" cy="1705073"/>
              </a:xfrm>
              <a:prstGeom prst="rect">
                <a:avLst/>
              </a:prstGeom>
            </p:spPr>
          </p:pic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7720916D-D528-8B7C-6509-BC369D25277D}"/>
                  </a:ext>
                </a:extLst>
              </p:cNvPr>
              <p:cNvGrpSpPr/>
              <p:nvPr/>
            </p:nvGrpSpPr>
            <p:grpSpPr>
              <a:xfrm>
                <a:off x="1069973" y="3088502"/>
                <a:ext cx="1264034" cy="1427033"/>
                <a:chOff x="87488" y="2930933"/>
                <a:chExt cx="1264034" cy="1427033"/>
              </a:xfrm>
            </p:grpSpPr>
            <p:pic>
              <p:nvPicPr>
                <p:cNvPr id="16" name="Picture 15" descr="A yellow and green plant with stars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4C244134-32B8-6FFD-338A-6E76580076C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51183" y="2930933"/>
                  <a:ext cx="416316" cy="561824"/>
                </a:xfrm>
                <a:prstGeom prst="rect">
                  <a:avLst/>
                </a:prstGeom>
              </p:spPr>
            </p:pic>
            <p:pic>
              <p:nvPicPr>
                <p:cNvPr id="18" name="Picture 17" descr="A tree with stars and beads&#10;&#10;Description automatically generated">
                  <a:extLst>
                    <a:ext uri="{FF2B5EF4-FFF2-40B4-BE49-F238E27FC236}">
                      <a16:creationId xmlns:a16="http://schemas.microsoft.com/office/drawing/2014/main" id="{6628126B-C20A-93FE-83DF-65195DEBF7C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741195" y="3707220"/>
                  <a:ext cx="610327" cy="650746"/>
                </a:xfrm>
                <a:prstGeom prst="rect">
                  <a:avLst/>
                </a:prstGeom>
              </p:spPr>
            </p:pic>
            <p:pic>
              <p:nvPicPr>
                <p:cNvPr id="21" name="Picture 20" descr="A yellow and green plant with stars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BDF89731-FBDE-EC32-2E2B-B58AF52AB91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87488" y="3744694"/>
                  <a:ext cx="416316" cy="561824"/>
                </a:xfrm>
                <a:prstGeom prst="rect">
                  <a:avLst/>
                </a:prstGeom>
              </p:spPr>
            </p:pic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26D80D2C-4C26-0D23-D3CF-D92E49A06064}"/>
                    </a:ext>
                  </a:extLst>
                </p:cNvPr>
                <p:cNvSpPr txBox="1"/>
                <p:nvPr/>
              </p:nvSpPr>
              <p:spPr>
                <a:xfrm>
                  <a:off x="463377" y="3785764"/>
                  <a:ext cx="420245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/>
                    <a:t>+</a:t>
                  </a:r>
                </a:p>
              </p:txBody>
            </p:sp>
          </p:grpSp>
        </p:grpSp>
        <p:pic>
          <p:nvPicPr>
            <p:cNvPr id="24" name="Picture 23" descr="A cartoon tree with stars and a few stars&#10;&#10;Description automatically generated with medium confidence">
              <a:extLst>
                <a:ext uri="{FF2B5EF4-FFF2-40B4-BE49-F238E27FC236}">
                  <a16:creationId xmlns:a16="http://schemas.microsoft.com/office/drawing/2014/main" id="{16E9861C-769F-AD3F-5C2A-1C35E394E58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237542" y="5174334"/>
              <a:ext cx="438029" cy="432520"/>
            </a:xfrm>
            <a:prstGeom prst="rect">
              <a:avLst/>
            </a:prstGeom>
          </p:spPr>
        </p:pic>
        <p:pic>
          <p:nvPicPr>
            <p:cNvPr id="17" name="Picture 16" descr="A cartoon tree with stars and a blue star&#10;&#10;Description automatically generated with medium confidence">
              <a:extLst>
                <a:ext uri="{FF2B5EF4-FFF2-40B4-BE49-F238E27FC236}">
                  <a16:creationId xmlns:a16="http://schemas.microsoft.com/office/drawing/2014/main" id="{70C2D3CB-243B-A085-2F98-884099C18D8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162323" y="2942720"/>
              <a:ext cx="450892" cy="445220"/>
            </a:xfrm>
            <a:prstGeom prst="rect">
              <a:avLst/>
            </a:prstGeom>
          </p:spPr>
        </p:pic>
      </p:grpSp>
      <p:sp>
        <p:nvSpPr>
          <p:cNvPr id="4" name="文本框 8">
            <a:extLst>
              <a:ext uri="{FF2B5EF4-FFF2-40B4-BE49-F238E27FC236}">
                <a16:creationId xmlns:a16="http://schemas.microsoft.com/office/drawing/2014/main" id="{8C286D3B-33CF-4C10-235C-39728477A286}"/>
              </a:ext>
            </a:extLst>
          </p:cNvPr>
          <p:cNvSpPr txBox="1"/>
          <p:nvPr/>
        </p:nvSpPr>
        <p:spPr>
          <a:xfrm>
            <a:off x="6863096" y="6539752"/>
            <a:ext cx="27204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0" i="0" u="none" strike="noStrike" baseline="0" dirty="0">
                <a:cs typeface="Times New Roman" panose="02020603050405020304" pitchFamily="18" charset="0"/>
              </a:rPr>
              <a:t>(Xie, et al. </a:t>
            </a:r>
            <a:r>
              <a:rPr lang="en-US" altLang="zh-CN" sz="1400" b="0" i="1" u="none" strike="noStrike" baseline="0" dirty="0">
                <a:cs typeface="Times New Roman" panose="02020603050405020304" pitchFamily="18" charset="0"/>
              </a:rPr>
              <a:t>Science,</a:t>
            </a:r>
            <a:r>
              <a:rPr lang="en-US" altLang="zh-CN" sz="1400" b="0" i="0" u="none" strike="noStrike" baseline="0" dirty="0">
                <a:cs typeface="Times New Roman" panose="02020603050405020304" pitchFamily="18" charset="0"/>
              </a:rPr>
              <a:t> 2024)</a:t>
            </a:r>
          </a:p>
        </p:txBody>
      </p:sp>
    </p:spTree>
    <p:extLst>
      <p:ext uri="{BB962C8B-B14F-4D97-AF65-F5344CB8AC3E}">
        <p14:creationId xmlns:p14="http://schemas.microsoft.com/office/powerpoint/2010/main" val="2378023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FB678AB7-549A-9D02-C9C2-CC72C1F939F0}"/>
              </a:ext>
            </a:extLst>
          </p:cNvPr>
          <p:cNvGrpSpPr/>
          <p:nvPr/>
        </p:nvGrpSpPr>
        <p:grpSpPr>
          <a:xfrm>
            <a:off x="3327160" y="854201"/>
            <a:ext cx="254582" cy="3503886"/>
            <a:chOff x="3574473" y="1045029"/>
            <a:chExt cx="263978" cy="3633193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5881D1B-644C-EFD3-F3AC-D3C12AEC5D65}"/>
                </a:ext>
              </a:extLst>
            </p:cNvPr>
            <p:cNvSpPr/>
            <p:nvPr/>
          </p:nvSpPr>
          <p:spPr>
            <a:xfrm>
              <a:off x="3574473" y="1045029"/>
              <a:ext cx="225631" cy="4393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93634B2-CDFC-4AFC-4E40-663E62119781}"/>
                </a:ext>
              </a:extLst>
            </p:cNvPr>
            <p:cNvSpPr/>
            <p:nvPr/>
          </p:nvSpPr>
          <p:spPr>
            <a:xfrm>
              <a:off x="3612820" y="4238835"/>
              <a:ext cx="225631" cy="4393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FA23D8D-FD35-FC29-06D4-797F1E5B40F1}"/>
              </a:ext>
            </a:extLst>
          </p:cNvPr>
          <p:cNvGrpSpPr/>
          <p:nvPr/>
        </p:nvGrpSpPr>
        <p:grpSpPr>
          <a:xfrm>
            <a:off x="1989461" y="1235924"/>
            <a:ext cx="1555299" cy="1755857"/>
            <a:chOff x="87488" y="2930933"/>
            <a:chExt cx="1264034" cy="1427033"/>
          </a:xfrm>
        </p:grpSpPr>
        <p:pic>
          <p:nvPicPr>
            <p:cNvPr id="27" name="Picture 26" descr="A yellow and green plant with stars&#10;&#10;Description automatically generated with medium confidence">
              <a:extLst>
                <a:ext uri="{FF2B5EF4-FFF2-40B4-BE49-F238E27FC236}">
                  <a16:creationId xmlns:a16="http://schemas.microsoft.com/office/drawing/2014/main" id="{1A207672-0C1C-1E98-985D-FD635E1C1D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1183" y="2930933"/>
              <a:ext cx="416316" cy="561824"/>
            </a:xfrm>
            <a:prstGeom prst="rect">
              <a:avLst/>
            </a:prstGeom>
          </p:spPr>
        </p:pic>
        <p:pic>
          <p:nvPicPr>
            <p:cNvPr id="28" name="Picture 27" descr="A tree with stars and beads&#10;&#10;Description automatically generated">
              <a:extLst>
                <a:ext uri="{FF2B5EF4-FFF2-40B4-BE49-F238E27FC236}">
                  <a16:creationId xmlns:a16="http://schemas.microsoft.com/office/drawing/2014/main" id="{A9583627-39D7-AD59-6B68-E8986EEB7A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1195" y="3707220"/>
              <a:ext cx="610327" cy="650746"/>
            </a:xfrm>
            <a:prstGeom prst="rect">
              <a:avLst/>
            </a:prstGeom>
          </p:spPr>
        </p:pic>
        <p:pic>
          <p:nvPicPr>
            <p:cNvPr id="29" name="Picture 28" descr="A yellow and green plant with stars&#10;&#10;Description automatically generated with medium confidence">
              <a:extLst>
                <a:ext uri="{FF2B5EF4-FFF2-40B4-BE49-F238E27FC236}">
                  <a16:creationId xmlns:a16="http://schemas.microsoft.com/office/drawing/2014/main" id="{13742C8A-F247-7D3C-99D4-C6F553872A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7488" y="3744694"/>
              <a:ext cx="416316" cy="561824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00CBE97-8EDB-599A-0EED-B5252ACBBF32}"/>
                </a:ext>
              </a:extLst>
            </p:cNvPr>
            <p:cNvSpPr txBox="1"/>
            <p:nvPr/>
          </p:nvSpPr>
          <p:spPr>
            <a:xfrm>
              <a:off x="463377" y="3785764"/>
              <a:ext cx="42024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+</a:t>
              </a: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D3670D93-6313-B797-7869-9677636C176D}"/>
              </a:ext>
            </a:extLst>
          </p:cNvPr>
          <p:cNvSpPr/>
          <p:nvPr/>
        </p:nvSpPr>
        <p:spPr>
          <a:xfrm>
            <a:off x="0" y="0"/>
            <a:ext cx="9144000" cy="960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B3B7007-F6A4-527D-DBC2-BA93D50329E4}"/>
              </a:ext>
            </a:extLst>
          </p:cNvPr>
          <p:cNvSpPr txBox="1"/>
          <p:nvPr/>
        </p:nvSpPr>
        <p:spPr>
          <a:xfrm>
            <a:off x="834904" y="107279"/>
            <a:ext cx="76005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Boosting with B11 trimer proteins further increases  BG18</a:t>
            </a:r>
            <a:r>
              <a:rPr lang="en-US" sz="2400" baseline="30000" dirty="0"/>
              <a:t>Hgl</a:t>
            </a:r>
            <a:r>
              <a:rPr lang="en-US" sz="2400" dirty="0"/>
              <a:t> B cell SHM and affinity maturation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0CC0C51-BC7B-7ADB-7293-66B3A29D7316}"/>
              </a:ext>
            </a:extLst>
          </p:cNvPr>
          <p:cNvGrpSpPr/>
          <p:nvPr/>
        </p:nvGrpSpPr>
        <p:grpSpPr>
          <a:xfrm>
            <a:off x="1624633" y="3576386"/>
            <a:ext cx="5310638" cy="2957272"/>
            <a:chOff x="4718833" y="3576749"/>
            <a:chExt cx="4298026" cy="2393391"/>
          </a:xfrm>
        </p:grpSpPr>
        <p:pic>
          <p:nvPicPr>
            <p:cNvPr id="15" name="Picture 14" descr="A close-up of several blue and grey structures&#10;&#10;Description automatically generated">
              <a:extLst>
                <a:ext uri="{FF2B5EF4-FFF2-40B4-BE49-F238E27FC236}">
                  <a16:creationId xmlns:a16="http://schemas.microsoft.com/office/drawing/2014/main" id="{95A21EEF-79B7-4B2F-0130-89BA36A6E4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55333" y="3576749"/>
              <a:ext cx="1861526" cy="2393391"/>
            </a:xfrm>
            <a:prstGeom prst="rect">
              <a:avLst/>
            </a:prstGeom>
          </p:spPr>
        </p:pic>
        <p:pic>
          <p:nvPicPr>
            <p:cNvPr id="18" name="Picture 17" descr="A close-up of several different types of protein&#10;&#10;Description automatically generated">
              <a:extLst>
                <a:ext uri="{FF2B5EF4-FFF2-40B4-BE49-F238E27FC236}">
                  <a16:creationId xmlns:a16="http://schemas.microsoft.com/office/drawing/2014/main" id="{797BB254-C9B5-11E4-8F71-B6A4F28971A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18833" y="3576749"/>
              <a:ext cx="2082300" cy="2393391"/>
            </a:xfrm>
            <a:prstGeom prst="rect">
              <a:avLst/>
            </a:prstGeom>
          </p:spPr>
        </p:pic>
      </p:grpSp>
      <p:pic>
        <p:nvPicPr>
          <p:cNvPr id="11" name="Picture 10" descr="A graph of different sizes and colors&#10;&#10;Description automatically generated with medium confidence">
            <a:extLst>
              <a:ext uri="{FF2B5EF4-FFF2-40B4-BE49-F238E27FC236}">
                <a16:creationId xmlns:a16="http://schemas.microsoft.com/office/drawing/2014/main" id="{B04BDEB8-29B3-3D5D-C864-9452EDAE83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01422" y="1023832"/>
            <a:ext cx="3679051" cy="2405168"/>
          </a:xfrm>
          <a:prstGeom prst="rect">
            <a:avLst/>
          </a:prstGeom>
        </p:spPr>
      </p:pic>
      <p:sp>
        <p:nvSpPr>
          <p:cNvPr id="3" name="文本框 8">
            <a:extLst>
              <a:ext uri="{FF2B5EF4-FFF2-40B4-BE49-F238E27FC236}">
                <a16:creationId xmlns:a16="http://schemas.microsoft.com/office/drawing/2014/main" id="{B711CA83-90C0-D027-776B-8BC3EBEE71ED}"/>
              </a:ext>
            </a:extLst>
          </p:cNvPr>
          <p:cNvSpPr txBox="1"/>
          <p:nvPr/>
        </p:nvSpPr>
        <p:spPr>
          <a:xfrm>
            <a:off x="6863096" y="6539752"/>
            <a:ext cx="27204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0" i="0" u="none" strike="noStrike" baseline="0" dirty="0">
                <a:cs typeface="Times New Roman" panose="02020603050405020304" pitchFamily="18" charset="0"/>
              </a:rPr>
              <a:t>(Xie, et al. </a:t>
            </a:r>
            <a:r>
              <a:rPr lang="en-US" altLang="zh-CN" sz="1400" b="0" i="1" u="none" strike="noStrike" baseline="0" dirty="0">
                <a:cs typeface="Times New Roman" panose="02020603050405020304" pitchFamily="18" charset="0"/>
              </a:rPr>
              <a:t>Science,</a:t>
            </a:r>
            <a:r>
              <a:rPr lang="en-US" altLang="zh-CN" sz="1400" b="0" i="0" u="none" strike="noStrike" baseline="0" dirty="0">
                <a:cs typeface="Times New Roman" panose="02020603050405020304" pitchFamily="18" charset="0"/>
              </a:rPr>
              <a:t> 2024)</a:t>
            </a:r>
          </a:p>
        </p:txBody>
      </p:sp>
    </p:spTree>
    <p:extLst>
      <p:ext uri="{BB962C8B-B14F-4D97-AF65-F5344CB8AC3E}">
        <p14:creationId xmlns:p14="http://schemas.microsoft.com/office/powerpoint/2010/main" val="119399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4E7A393-33DE-CC21-73EC-174709D0FD24}"/>
              </a:ext>
            </a:extLst>
          </p:cNvPr>
          <p:cNvSpPr/>
          <p:nvPr/>
        </p:nvSpPr>
        <p:spPr>
          <a:xfrm>
            <a:off x="0" y="-88119"/>
            <a:ext cx="9144000" cy="960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C4540AA2-953E-A0F2-45EC-27F0AF2466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8049" y="988081"/>
            <a:ext cx="5466910" cy="571078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97AE6BA-2064-A667-AFD5-EFCE4E9EAF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695" y="1143199"/>
            <a:ext cx="2915099" cy="991635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8442C5AC-FA85-E6B4-5D0F-E8F1BEA86A08}"/>
              </a:ext>
            </a:extLst>
          </p:cNvPr>
          <p:cNvSpPr txBox="1"/>
          <p:nvPr/>
        </p:nvSpPr>
        <p:spPr>
          <a:xfrm>
            <a:off x="707409" y="-23517"/>
            <a:ext cx="77291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/>
              <a:t>COVID-19 mRNA vaccine provides a new paradigm for rapid vaccine development </a:t>
            </a:r>
            <a:endParaRPr lang="zh-CN" altLang="en-US" sz="2400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A1C52ABB-BFA8-53D3-A4FB-FD7723B47E9D}"/>
              </a:ext>
            </a:extLst>
          </p:cNvPr>
          <p:cNvSpPr txBox="1"/>
          <p:nvPr/>
        </p:nvSpPr>
        <p:spPr>
          <a:xfrm>
            <a:off x="6980051" y="6278213"/>
            <a:ext cx="272045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0" i="0" u="none" strike="noStrike" baseline="0" dirty="0">
                <a:cs typeface="Times New Roman" panose="02020603050405020304" pitchFamily="18" charset="0"/>
              </a:rPr>
              <a:t>(Shapiro, et al. </a:t>
            </a:r>
            <a:r>
              <a:rPr lang="en-US" altLang="zh-CN" sz="1400" b="0" i="1" u="none" strike="noStrike" baseline="0" dirty="0">
                <a:cs typeface="Times New Roman" panose="02020603050405020304" pitchFamily="18" charset="0"/>
              </a:rPr>
              <a:t>Cell,</a:t>
            </a:r>
            <a:r>
              <a:rPr lang="en-US" altLang="zh-CN" sz="1400" b="0" i="0" u="none" strike="noStrike" baseline="0" dirty="0">
                <a:cs typeface="Times New Roman" panose="02020603050405020304" pitchFamily="18" charset="0"/>
              </a:rPr>
              <a:t> 2021)</a:t>
            </a:r>
          </a:p>
          <a:p>
            <a:r>
              <a:rPr lang="en-US" altLang="zh-CN" sz="1400" b="0" i="0" u="none" strike="noStrike" baseline="0" dirty="0">
                <a:cs typeface="Times New Roman" panose="02020603050405020304" pitchFamily="18" charset="0"/>
              </a:rPr>
              <a:t>(Bok, et al. </a:t>
            </a:r>
            <a:r>
              <a:rPr lang="en-US" altLang="zh-CN" sz="1400" i="1" dirty="0">
                <a:cs typeface="Times New Roman" panose="02020603050405020304" pitchFamily="18" charset="0"/>
              </a:rPr>
              <a:t>Immunity</a:t>
            </a:r>
            <a:r>
              <a:rPr lang="en-US" altLang="zh-CN" sz="1400" b="0" i="1" u="none" strike="noStrike" baseline="0" dirty="0">
                <a:cs typeface="Times New Roman" panose="02020603050405020304" pitchFamily="18" charset="0"/>
              </a:rPr>
              <a:t>,</a:t>
            </a:r>
            <a:r>
              <a:rPr lang="en-US" altLang="zh-CN" sz="1400" b="0" i="0" u="none" strike="noStrike" baseline="0" dirty="0">
                <a:cs typeface="Times New Roman" panose="02020603050405020304" pitchFamily="18" charset="0"/>
              </a:rPr>
              <a:t> 2021)</a:t>
            </a:r>
          </a:p>
          <a:p>
            <a:endParaRPr lang="zh-CN" altLang="en-US" sz="1400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45162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6001</TotalTime>
  <Words>472</Words>
  <Application>Microsoft Macintosh PowerPoint</Application>
  <PresentationFormat>On-screen Show (4:3)</PresentationFormat>
  <Paragraphs>91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Xie, Zhenfei</dc:creator>
  <cp:lastModifiedBy>Xie, Zhenfei</cp:lastModifiedBy>
  <cp:revision>421</cp:revision>
  <dcterms:created xsi:type="dcterms:W3CDTF">2023-10-16T13:34:58Z</dcterms:created>
  <dcterms:modified xsi:type="dcterms:W3CDTF">2024-10-07T03:53:51Z</dcterms:modified>
</cp:coreProperties>
</file>