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23"/>
  </p:notesMasterIdLst>
  <p:handoutMasterIdLst>
    <p:handoutMasterId r:id="rId124"/>
  </p:handout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Lst>
  <p:sldSz cx="12192000" cy="6858000"/>
  <p:notesSz cx="6858000" cy="9144000"/>
  <p:embeddedFontLst>
    <p:embeddedFont>
      <p:font typeface="Merriweather Sans" pitchFamily="2" charset="0"/>
      <p:regular r:id="rId125"/>
      <p:bold r:id="rId126"/>
      <p:italic r:id="rId127"/>
      <p:boldItalic r:id="rId128"/>
    </p:embeddedFont>
    <p:embeddedFont>
      <p:font typeface="Roboto" panose="02000000000000000000" pitchFamily="2" charset="0"/>
      <p:regular r:id="rId129"/>
      <p:bold r:id="rId130"/>
      <p:italic r:id="rId131"/>
      <p:boldItalic r:id="rId132"/>
    </p:embeddedFont>
    <p:embeddedFont>
      <p:font typeface="Times" panose="02020603050405020304" pitchFamily="18" charset="0"/>
      <p:regular r:id="rId133"/>
      <p:bold r:id="rId134"/>
      <p:italic r:id="rId135"/>
      <p:boldItalic r:id="rId136"/>
    </p:embeddedFont>
    <p:embeddedFont>
      <p:font typeface="Verdana" panose="020B0604030504040204" pitchFamily="34" charset="0"/>
      <p:regular r:id="rId137"/>
      <p:bold r:id="rId138"/>
      <p:italic r:id="rId139"/>
      <p:boldItalic r:id="rId1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464">
          <p15:clr>
            <a:srgbClr val="A4A3A4"/>
          </p15:clr>
        </p15:guide>
        <p15:guide id="2" orient="horz" pos="2160">
          <p15:clr>
            <a:srgbClr val="A4A3A4"/>
          </p15:clr>
        </p15:guide>
        <p15:guide id="3" orient="horz" pos="4113">
          <p15:clr>
            <a:srgbClr val="747775"/>
          </p15:clr>
        </p15:guide>
      </p15:sldGuideLst>
    </p:ext>
    <p:ext uri="{2D200454-40CA-4A62-9FC3-DE9A4176ACB9}">
      <p15:notes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41" roundtripDataSignature="AMtx7mjhJDF4L9vPQbSOyMNY0EfXuOTW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DDE64-CEE9-4780-968C-A1BC4DE0DF79}" v="3" dt="2024-10-28T14:23:20.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333" autoAdjust="0"/>
  </p:normalViewPr>
  <p:slideViewPr>
    <p:cSldViewPr snapToGrid="0">
      <p:cViewPr varScale="1">
        <p:scale>
          <a:sx n="54" d="100"/>
          <a:sy n="54" d="100"/>
        </p:scale>
        <p:origin x="1781" y="58"/>
      </p:cViewPr>
      <p:guideLst>
        <p:guide pos="1464"/>
        <p:guide orient="horz" pos="2160"/>
        <p:guide orient="horz" pos="4113"/>
      </p:guideLst>
    </p:cSldViewPr>
  </p:slid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4.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0.fntdata"/><Relationship Id="rId139" Type="http://schemas.openxmlformats.org/officeDocument/2006/relationships/font" Target="fonts/font15.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font" Target="fonts/font5.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6.fntdata"/><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1.fntdata"/><Relationship Id="rId141" Type="http://customschemas.google.com/relationships/presentationmetadata" Target="metadata"/><Relationship Id="rId14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9.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C8B989-5A5B-49E2-4914-A1CC3A9AA16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1E1339F5-E8A5-0614-C846-8BB595F4B0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6CAE85-2079-476D-A6D5-6C2C9F048CB7}" type="datetimeFigureOut">
              <a:rPr lang="en-CH" smtClean="0"/>
              <a:t>10/28/2024</a:t>
            </a:fld>
            <a:endParaRPr lang="en-CH"/>
          </a:p>
        </p:txBody>
      </p:sp>
      <p:sp>
        <p:nvSpPr>
          <p:cNvPr id="4" name="Footer Placeholder 3">
            <a:extLst>
              <a:ext uri="{FF2B5EF4-FFF2-40B4-BE49-F238E27FC236}">
                <a16:creationId xmlns:a16="http://schemas.microsoft.com/office/drawing/2014/main" id="{A74AB497-6565-A2C4-FAED-D86CC12D20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B3A2104-98CA-0D1A-9B2C-3F9241CD7E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5280-0B08-4315-A8B5-73AADEE56E6E}" type="slidenum">
              <a:rPr lang="en-CH" smtClean="0"/>
              <a:t>‹#›</a:t>
            </a:fld>
            <a:endParaRPr lang="en-CH"/>
          </a:p>
        </p:txBody>
      </p:sp>
    </p:spTree>
    <p:extLst>
      <p:ext uri="{BB962C8B-B14F-4D97-AF65-F5344CB8AC3E}">
        <p14:creationId xmlns:p14="http://schemas.microsoft.com/office/powerpoint/2010/main" val="3104725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ons.org/sites/default/files/InsomniaSeverityIndex_ISI.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 name="Google Shape;19;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 name="Google Shape;20;p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00633e8d27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g300633e8d27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Different antibodies were used in two phases of this trial. In the first, the antibodies 10-1074 (</a:t>
            </a:r>
            <a:r>
              <a:rPr lang="en-GB" dirty="0" err="1"/>
              <a:t>teropavimab</a:t>
            </a:r>
            <a:r>
              <a:rPr lang="en-GB" dirty="0"/>
              <a:t>), 3BNC117 (</a:t>
            </a:r>
            <a:r>
              <a:rPr lang="en-GB" dirty="0" err="1"/>
              <a:t>zinlirvimab</a:t>
            </a:r>
            <a:r>
              <a:rPr lang="en-GB" dirty="0"/>
              <a:t>), and 10E8 were used, leading to sustained viral suppression in one out of five monkeys given this combination, even though therapeutic levels of one of the antibodies (10E8) were not achieved.</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Four antibodies were used: PGT128, N6, PGT145, and 35O22. Viral suppression off ART, now for over five years, was achieved in two monkeys. Sustained levels of the first two antibodies were not as high as in the first phase but appeared to be sufficient for viral suppression. Note the varying level of 35O22 in monkey no r14097 – possibly an indication of a dynamic interaction between the antibodies and anti-antibodies (see next slide).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p:txBody>
      </p:sp>
      <p:sp>
        <p:nvSpPr>
          <p:cNvPr id="133" name="Google Shape;133;g300633e8d27_0_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3012166399c_7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8" name="Google Shape;1208;g3012166399c_7_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https://programme.aids2024.org/Abstract/Abstract/?abstractid=12425</a:t>
            </a:r>
            <a:endParaRPr dirty="0"/>
          </a:p>
          <a:p>
            <a:pPr marL="0" lvl="0" indent="0" algn="l" rtl="0">
              <a:lnSpc>
                <a:spcPct val="100000"/>
              </a:lnSpc>
              <a:spcBef>
                <a:spcPts val="0"/>
              </a:spcBef>
              <a:spcAft>
                <a:spcPts val="0"/>
              </a:spcAft>
              <a:buSzPts val="1400"/>
              <a:buNone/>
            </a:pPr>
            <a:endParaRPr u="sng" dirty="0"/>
          </a:p>
        </p:txBody>
      </p:sp>
      <p:sp>
        <p:nvSpPr>
          <p:cNvPr id="1209" name="Google Shape;1209;g3012166399c_7_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3012166399c_7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3012166399c_7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Sanitation insecurity refers to not having appropriate facilitations for urination, defecation and menstruation. The study highlighted links between challenges managing menstruation and transactional sex.</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study was conducted in six diverse ecological contexts: 1) informal settlements in </a:t>
            </a:r>
            <a:r>
              <a:rPr lang="en-GB" dirty="0" err="1"/>
              <a:t>Mathare</a:t>
            </a:r>
            <a:r>
              <a:rPr lang="en-GB" dirty="0"/>
              <a:t>, Nairobi; 2) rural and peri-urban areas outside of Kisumu on Lake Victoria, Africa’s largest lake; 3) nomadic and pastoralist communities in </a:t>
            </a:r>
            <a:r>
              <a:rPr lang="en-GB" dirty="0" err="1"/>
              <a:t>Isiolo</a:t>
            </a:r>
            <a:r>
              <a:rPr lang="en-GB" dirty="0"/>
              <a:t>; 4) Kalobeyei Refugee Settlement; 5) flower farm workers and internally displaced families on Lake Naivasha; and 6) small-scale coastal farming families in Kilifi.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https://programme.aids2024.org/Abstract/Abstract/?abstractid=5711</a:t>
            </a:r>
            <a:endParaRPr dirty="0"/>
          </a:p>
          <a:p>
            <a:pPr marL="0" lvl="0" indent="0" algn="l" rtl="0">
              <a:lnSpc>
                <a:spcPct val="100000"/>
              </a:lnSpc>
              <a:spcBef>
                <a:spcPts val="0"/>
              </a:spcBef>
              <a:spcAft>
                <a:spcPts val="0"/>
              </a:spcAft>
              <a:buSzPts val="1400"/>
              <a:buNone/>
            </a:pPr>
            <a:endParaRPr u="sng" dirty="0"/>
          </a:p>
        </p:txBody>
      </p:sp>
      <p:sp>
        <p:nvSpPr>
          <p:cNvPr id="1218" name="Google Shape;1218;g3012166399c_7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3012166399c_7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8" name="Google Shape;1228;g3012166399c_7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Abstract: https://programme.aids2024.org/Abstract/Abstract/?abstractid=5711</a:t>
            </a:r>
            <a:endParaRPr dirty="0"/>
          </a:p>
          <a:p>
            <a:pPr marL="0" lvl="0" indent="0" algn="l" rtl="0">
              <a:lnSpc>
                <a:spcPct val="100000"/>
              </a:lnSpc>
              <a:spcBef>
                <a:spcPts val="0"/>
              </a:spcBef>
              <a:spcAft>
                <a:spcPts val="0"/>
              </a:spcAft>
              <a:buSzPts val="1100"/>
              <a:buNone/>
            </a:pPr>
            <a:endParaRPr u="sng" dirty="0"/>
          </a:p>
          <a:p>
            <a:pPr marL="0" lvl="0" indent="0" algn="l" rtl="0">
              <a:lnSpc>
                <a:spcPct val="100000"/>
              </a:lnSpc>
              <a:spcBef>
                <a:spcPts val="0"/>
              </a:spcBef>
              <a:spcAft>
                <a:spcPts val="0"/>
              </a:spcAft>
              <a:buSzPts val="1400"/>
              <a:buNone/>
            </a:pPr>
            <a:endParaRPr u="sng" dirty="0"/>
          </a:p>
        </p:txBody>
      </p:sp>
      <p:sp>
        <p:nvSpPr>
          <p:cNvPr id="1229" name="Google Shape;1229;g3012166399c_7_1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3012166399c_7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g3012166399c_7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https://programme.aids2024.org/Abstract/Abstract/?abstractid=5711</a:t>
            </a:r>
            <a:endParaRPr dirty="0"/>
          </a:p>
          <a:p>
            <a:pPr marL="0" lvl="0" indent="0" algn="l" rtl="0">
              <a:lnSpc>
                <a:spcPct val="100000"/>
              </a:lnSpc>
              <a:spcBef>
                <a:spcPts val="0"/>
              </a:spcBef>
              <a:spcAft>
                <a:spcPts val="0"/>
              </a:spcAft>
              <a:buClr>
                <a:schemeClr val="dk1"/>
              </a:buClr>
              <a:buSzPts val="1100"/>
              <a:buFont typeface="Arial"/>
              <a:buNone/>
            </a:pPr>
            <a:endParaRPr u="sng" dirty="0"/>
          </a:p>
          <a:p>
            <a:pPr marL="0" lvl="0" indent="0" algn="l" rtl="0">
              <a:lnSpc>
                <a:spcPct val="100000"/>
              </a:lnSpc>
              <a:spcBef>
                <a:spcPts val="0"/>
              </a:spcBef>
              <a:spcAft>
                <a:spcPts val="0"/>
              </a:spcAft>
              <a:buSzPts val="1400"/>
              <a:buNone/>
            </a:pPr>
            <a:endParaRPr u="sng" dirty="0"/>
          </a:p>
        </p:txBody>
      </p:sp>
      <p:sp>
        <p:nvSpPr>
          <p:cNvPr id="1241" name="Google Shape;1241;g3012166399c_7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012166399c_7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3012166399c_7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a:t>
            </a:r>
            <a:r>
              <a:rPr lang="en-GB"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0"/>
                  </a:ext>
                </a:extLst>
              </a:rPr>
              <a:t>https://programme.aids2024.org/Abstract/Abstract/?abstractid=11555</a:t>
            </a:r>
            <a:endParaRPr dirty="0"/>
          </a:p>
          <a:p>
            <a:pPr marL="0" lvl="0" indent="0" algn="l" rtl="0">
              <a:lnSpc>
                <a:spcPct val="100000"/>
              </a:lnSpc>
              <a:spcBef>
                <a:spcPts val="0"/>
              </a:spcBef>
              <a:spcAft>
                <a:spcPts val="0"/>
              </a:spcAft>
              <a:buSzPts val="1400"/>
              <a:buNone/>
            </a:pPr>
            <a:endParaRPr u="sng" dirty="0"/>
          </a:p>
        </p:txBody>
      </p:sp>
      <p:sp>
        <p:nvSpPr>
          <p:cNvPr id="1254" name="Google Shape;1254;g3012166399c_7_1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3" name="Google Shape;1263;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4" name="Google Shape;1264;p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2fd68d29540_4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g2fd68d29540_4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https://programme.aids2024.org/Abstract/Abstract/?abstractid=12337</a:t>
            </a:r>
            <a:endParaRPr dirty="0"/>
          </a:p>
          <a:p>
            <a:pPr marL="0" lvl="0" indent="0" algn="l" rtl="0">
              <a:lnSpc>
                <a:spcPct val="100000"/>
              </a:lnSpc>
              <a:spcBef>
                <a:spcPts val="0"/>
              </a:spcBef>
              <a:spcAft>
                <a:spcPts val="0"/>
              </a:spcAft>
              <a:buSzPts val="1400"/>
              <a:buNone/>
            </a:pPr>
            <a:endParaRPr u="sng" dirty="0"/>
          </a:p>
        </p:txBody>
      </p:sp>
      <p:sp>
        <p:nvSpPr>
          <p:cNvPr id="1275" name="Google Shape;1275;g2fd68d29540_4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012166399c_7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8" name="Google Shape;1288;g3012166399c_7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https://programme.aids2024.org/Abstract/Abstract/?abstractid=12337</a:t>
            </a:r>
            <a:endParaRPr dirty="0"/>
          </a:p>
          <a:p>
            <a:pPr marL="0" lvl="0" indent="0" algn="l" rtl="0">
              <a:lnSpc>
                <a:spcPct val="100000"/>
              </a:lnSpc>
              <a:spcBef>
                <a:spcPts val="0"/>
              </a:spcBef>
              <a:spcAft>
                <a:spcPts val="0"/>
              </a:spcAft>
              <a:buSzPts val="1400"/>
              <a:buNone/>
            </a:pPr>
            <a:endParaRPr u="sng" dirty="0"/>
          </a:p>
        </p:txBody>
      </p:sp>
      <p:sp>
        <p:nvSpPr>
          <p:cNvPr id="1289" name="Google Shape;1289;g3012166399c_7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g3012166399c_7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g3012166399c_7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https://programme.aids2024.org/Abstract/Abstract/?abstractid=5521</a:t>
            </a:r>
            <a:endParaRPr dirty="0"/>
          </a:p>
          <a:p>
            <a:pPr marL="0" lvl="0" indent="0" algn="l" rtl="0">
              <a:lnSpc>
                <a:spcPct val="100000"/>
              </a:lnSpc>
              <a:spcBef>
                <a:spcPts val="0"/>
              </a:spcBef>
              <a:spcAft>
                <a:spcPts val="0"/>
              </a:spcAft>
              <a:buSzPts val="1400"/>
              <a:buNone/>
            </a:pPr>
            <a:endParaRPr u="sng" dirty="0"/>
          </a:p>
        </p:txBody>
      </p:sp>
      <p:sp>
        <p:nvSpPr>
          <p:cNvPr id="1302" name="Google Shape;1302;g3012166399c_7_2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3012166399c_7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g3012166399c_7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In 2018, the Democratic Republic of Congo was the first African country to repeal an HIV-specific criminal law.</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Zimbabwe was the first African country to introduce an HIV-specific law (in 2001) and is reported to have the highest number of prosecutions in Africa. The law was originally supported by women’s rights groups who sought to address violence against women, but the law in fact had a disproportionate impact on women with HIV.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Repeal was part of the Marriage Bill, which was controversial for other reasons than the repeal of HIV criminalization (measures in relation to child marriage, dowry payments, polygamy, etc).</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As noted, the law was repealed in 2022. In 2024, there was an abortive attempt to re-introduce HIV-specific provisions in Zimbabwean law, but this was eventually withdrawn.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https://programme.aids2024.org/Abstract/Abstract/?abstractid=1564</a:t>
            </a:r>
            <a:endParaRPr dirty="0"/>
          </a:p>
          <a:p>
            <a:pPr marL="0" lvl="0" indent="0" algn="l" rtl="0">
              <a:lnSpc>
                <a:spcPct val="100000"/>
              </a:lnSpc>
              <a:spcBef>
                <a:spcPts val="0"/>
              </a:spcBef>
              <a:spcAft>
                <a:spcPts val="0"/>
              </a:spcAft>
              <a:buSzPts val="1400"/>
              <a:buNone/>
            </a:pPr>
            <a:endParaRPr dirty="0"/>
          </a:p>
        </p:txBody>
      </p:sp>
      <p:sp>
        <p:nvSpPr>
          <p:cNvPr id="1312" name="Google Shape;1312;g3012166399c_7_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00633e8d27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300633e8d27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The ADAs shown were to the 10E8 bNAb and effectively suppressed it.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These four monkeys received the same 3 bNAbs as the animal that has achieved long-term viral suppression (see t</a:t>
            </a:r>
            <a:r>
              <a:rPr lang="en-GB">
                <a:solidFill>
                  <a:srgbClr val="3F3F3F"/>
                </a:solidFill>
              </a:rPr>
              <a:t>op row of the previous slide (rh2438). </a:t>
            </a:r>
            <a:r>
              <a:rPr lang="en-GB"/>
              <a:t>This too had undetectable levels of 10E8.</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https://programme.aids2024.org/Programme/Session/298</a:t>
            </a:r>
            <a:endParaRPr/>
          </a:p>
          <a:p>
            <a:pPr marL="0" lvl="0" indent="0" algn="l" rtl="0">
              <a:lnSpc>
                <a:spcPct val="115000"/>
              </a:lnSpc>
              <a:spcBef>
                <a:spcPts val="0"/>
              </a:spcBef>
              <a:spcAft>
                <a:spcPts val="0"/>
              </a:spcAft>
              <a:buClr>
                <a:schemeClr val="dk1"/>
              </a:buClr>
              <a:buSzPts val="1100"/>
              <a:buFont typeface="Arial"/>
              <a:buNone/>
            </a:pPr>
            <a:endParaRPr>
              <a:latin typeface="Arial"/>
              <a:ea typeface="Arial"/>
              <a:cs typeface="Arial"/>
              <a:sym typeface="Arial"/>
            </a:endParaRPr>
          </a:p>
        </p:txBody>
      </p:sp>
      <p:sp>
        <p:nvSpPr>
          <p:cNvPr id="148" name="Google Shape;148;g300633e8d27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3012166399c_7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2" name="Google Shape;1322;g3012166399c_7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https://programme.aids2024.org/Abstract/Abstract/?abstractid=1564</a:t>
            </a:r>
            <a:endParaRPr dirty="0"/>
          </a:p>
          <a:p>
            <a:pPr marL="0" lvl="0" indent="0" algn="l" rtl="0">
              <a:lnSpc>
                <a:spcPct val="100000"/>
              </a:lnSpc>
              <a:spcBef>
                <a:spcPts val="0"/>
              </a:spcBef>
              <a:spcAft>
                <a:spcPts val="0"/>
              </a:spcAft>
              <a:buSzPts val="1400"/>
              <a:buNone/>
            </a:pPr>
            <a:endParaRPr u="sng" dirty="0"/>
          </a:p>
        </p:txBody>
      </p:sp>
      <p:sp>
        <p:nvSpPr>
          <p:cNvPr id="1323" name="Google Shape;1323;g3012166399c_7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3012166399c_7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g3012166399c_7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One of the UNAIDS targets for 2025 is that less than 10% of people living with HIV experience stigma and discrimination.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 survey, translated into 38 languages, was developed and conducted from 15 September to 5 December 2023, targeting clinical and non-clinical professionals in healthcare settings. A non-probability sample was recruited via a multi-channel campaign, leveraging national healthcare professional networks and social media.</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survey measured respondents’ HIV-related knowledge and training, personal attitudes and behaviours towards people living with HIV.</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https://programme.aids2024.org/Abstract/Abstract/?abstractid=12450</a:t>
            </a:r>
            <a:endParaRPr dirty="0"/>
          </a:p>
          <a:p>
            <a:pPr marL="0" lvl="0" indent="0" algn="l" rtl="0">
              <a:lnSpc>
                <a:spcPct val="100000"/>
              </a:lnSpc>
              <a:spcBef>
                <a:spcPts val="0"/>
              </a:spcBef>
              <a:spcAft>
                <a:spcPts val="0"/>
              </a:spcAft>
              <a:buSzPts val="1400"/>
              <a:buNone/>
            </a:pPr>
            <a:endParaRPr u="sng" dirty="0"/>
          </a:p>
        </p:txBody>
      </p:sp>
      <p:sp>
        <p:nvSpPr>
          <p:cNvPr id="1335" name="Google Shape;1335;g3012166399c_7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3012166399c_7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3012166399c_7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Infection control measures are outlined on the following slide.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https://programme.aids2024.org/Abstract/Abstract/?abstractid=12450</a:t>
            </a:r>
            <a:endParaRPr dirty="0"/>
          </a:p>
          <a:p>
            <a:pPr marL="0" lvl="0" indent="0" algn="l" rtl="0">
              <a:lnSpc>
                <a:spcPct val="100000"/>
              </a:lnSpc>
              <a:spcBef>
                <a:spcPts val="0"/>
              </a:spcBef>
              <a:spcAft>
                <a:spcPts val="0"/>
              </a:spcAft>
              <a:buSzPts val="1400"/>
              <a:buNone/>
            </a:pPr>
            <a:endParaRPr u="sng" dirty="0"/>
          </a:p>
        </p:txBody>
      </p:sp>
      <p:sp>
        <p:nvSpPr>
          <p:cNvPr id="1347" name="Google Shape;1347;g3012166399c_7_2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012166399c_7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0" name="Google Shape;1360;g3012166399c_7_2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Not providing care to MSM, sex workers or transgender people – questions were asked separately. For each population, 6% strongly preferred to not provide care to this group.</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Discriminatory practices were also reported, with 22% having witnessed unwillingness to provide care, 19% having witnessed disclosure of HIV status without consent, 18% poorer quality of care, and 30% discriminatory remarks or talking badly about people living with HIV.</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https://programme.aids2024.org/Abstract/Abstract/?abstractid=12450</a:t>
            </a:r>
            <a:endParaRPr dirty="0"/>
          </a:p>
          <a:p>
            <a:pPr marL="0" lvl="0" indent="0" algn="l" rtl="0">
              <a:lnSpc>
                <a:spcPct val="100000"/>
              </a:lnSpc>
              <a:spcBef>
                <a:spcPts val="0"/>
              </a:spcBef>
              <a:spcAft>
                <a:spcPts val="0"/>
              </a:spcAft>
              <a:buSzPts val="1400"/>
              <a:buNone/>
            </a:pPr>
            <a:endParaRPr u="sng" dirty="0"/>
          </a:p>
        </p:txBody>
      </p:sp>
      <p:sp>
        <p:nvSpPr>
          <p:cNvPr id="1361" name="Google Shape;1361;g3012166399c_7_2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3012166399c_7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4" name="Google Shape;1374;g3012166399c_7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Setting: Countries in Africa with available population-based surveys (DHS, PHIA, BAIS, KAIS, NAIIS, SABSSM) between 2000 and 2023.</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graphic shows that there was a high prevalence of discriminatory attitudes, especially in in western and central Africa. Up to 5% of PLHIV were denied health care because of their HIV status. Up to 40% of PLHIV felt the need to hide their HIV status.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Survey questions are listed below.</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u="sng" dirty="0"/>
              <a:t>Community discriminatory attitudes towards PLHIV</a:t>
            </a:r>
            <a:endParaRPr u="sng" dirty="0"/>
          </a:p>
          <a:p>
            <a:pPr marL="0" lvl="0" indent="0" algn="l" rtl="0">
              <a:lnSpc>
                <a:spcPct val="100000"/>
              </a:lnSpc>
              <a:spcBef>
                <a:spcPts val="0"/>
              </a:spcBef>
              <a:spcAft>
                <a:spcPts val="0"/>
              </a:spcAft>
              <a:buClr>
                <a:schemeClr val="dk1"/>
              </a:buClr>
              <a:buSzPts val="1100"/>
              <a:buFont typeface="Arial"/>
              <a:buNone/>
            </a:pPr>
            <a:r>
              <a:rPr lang="en-GB" dirty="0"/>
              <a:t>Would you buy fresh vegetables from a shopkeeper or vendor if you knew that this</a:t>
            </a:r>
            <a:endParaRPr dirty="0"/>
          </a:p>
          <a:p>
            <a:pPr marL="0" lvl="0" indent="0" algn="l" rtl="0">
              <a:lnSpc>
                <a:spcPct val="100000"/>
              </a:lnSpc>
              <a:spcBef>
                <a:spcPts val="0"/>
              </a:spcBef>
              <a:spcAft>
                <a:spcPts val="0"/>
              </a:spcAft>
              <a:buClr>
                <a:schemeClr val="dk1"/>
              </a:buClr>
              <a:buSzPts val="1100"/>
              <a:buFont typeface="Arial"/>
              <a:buNone/>
            </a:pPr>
            <a:r>
              <a:rPr lang="en-GB" dirty="0"/>
              <a:t>person had HIV? OR</a:t>
            </a:r>
            <a:endParaRPr dirty="0"/>
          </a:p>
          <a:p>
            <a:pPr marL="0" lvl="0" indent="0" algn="l" rtl="0">
              <a:lnSpc>
                <a:spcPct val="100000"/>
              </a:lnSpc>
              <a:spcBef>
                <a:spcPts val="0"/>
              </a:spcBef>
              <a:spcAft>
                <a:spcPts val="0"/>
              </a:spcAft>
              <a:buClr>
                <a:schemeClr val="dk1"/>
              </a:buClr>
              <a:buSzPts val="1100"/>
              <a:buFont typeface="Arial"/>
              <a:buNone/>
            </a:pPr>
            <a:r>
              <a:rPr lang="en-GB" dirty="0"/>
              <a:t>Do you think children (or female teacher) living with HIV should be allowed to attend</a:t>
            </a:r>
            <a:endParaRPr dirty="0"/>
          </a:p>
          <a:p>
            <a:pPr marL="0" lvl="0" indent="0" algn="l" rtl="0">
              <a:lnSpc>
                <a:spcPct val="100000"/>
              </a:lnSpc>
              <a:spcBef>
                <a:spcPts val="0"/>
              </a:spcBef>
              <a:spcAft>
                <a:spcPts val="0"/>
              </a:spcAft>
              <a:buClr>
                <a:schemeClr val="dk1"/>
              </a:buClr>
              <a:buSzPts val="1100"/>
              <a:buFont typeface="Arial"/>
              <a:buNone/>
            </a:pPr>
            <a:r>
              <a:rPr lang="en-GB" dirty="0"/>
              <a:t>school with children who do not have HIV?</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u="sng" dirty="0"/>
              <a:t>Community shame of association with PLHIV</a:t>
            </a:r>
            <a:endParaRPr u="sng" dirty="0"/>
          </a:p>
          <a:p>
            <a:pPr marL="0" lvl="0" indent="0" algn="l" rtl="0">
              <a:lnSpc>
                <a:spcPct val="100000"/>
              </a:lnSpc>
              <a:spcBef>
                <a:spcPts val="0"/>
              </a:spcBef>
              <a:spcAft>
                <a:spcPts val="0"/>
              </a:spcAft>
              <a:buClr>
                <a:schemeClr val="dk1"/>
              </a:buClr>
              <a:buSzPts val="1100"/>
              <a:buFont typeface="Arial"/>
              <a:buNone/>
            </a:pPr>
            <a:r>
              <a:rPr lang="en-GB" dirty="0"/>
              <a:t>Do you agree or disagree with the following statement: I would be ashamed if</a:t>
            </a:r>
            <a:endParaRPr dirty="0"/>
          </a:p>
          <a:p>
            <a:pPr marL="0" lvl="0" indent="0" algn="l" rtl="0">
              <a:lnSpc>
                <a:spcPct val="100000"/>
              </a:lnSpc>
              <a:spcBef>
                <a:spcPts val="0"/>
              </a:spcBef>
              <a:spcAft>
                <a:spcPts val="0"/>
              </a:spcAft>
              <a:buClr>
                <a:schemeClr val="dk1"/>
              </a:buClr>
              <a:buSzPts val="1100"/>
              <a:buFont typeface="Arial"/>
              <a:buNone/>
            </a:pPr>
            <a:r>
              <a:rPr lang="en-GB" dirty="0"/>
              <a:t>someone in my family had HIV?</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u="sng" dirty="0"/>
              <a:t>Community perceived stigma</a:t>
            </a:r>
            <a:endParaRPr u="sng" dirty="0"/>
          </a:p>
          <a:p>
            <a:pPr marL="0" lvl="0" indent="0" algn="l" rtl="0">
              <a:lnSpc>
                <a:spcPct val="100000"/>
              </a:lnSpc>
              <a:spcBef>
                <a:spcPts val="0"/>
              </a:spcBef>
              <a:spcAft>
                <a:spcPts val="0"/>
              </a:spcAft>
              <a:buClr>
                <a:schemeClr val="dk1"/>
              </a:buClr>
              <a:buSzPts val="1100"/>
              <a:buFont typeface="Arial"/>
              <a:buNone/>
            </a:pPr>
            <a:r>
              <a:rPr lang="en-GB" dirty="0"/>
              <a:t>Do people talk badly about people living with HIV or who are thought to be living with</a:t>
            </a:r>
            <a:endParaRPr dirty="0"/>
          </a:p>
          <a:p>
            <a:pPr marL="0" lvl="0" indent="0" algn="l" rtl="0">
              <a:lnSpc>
                <a:spcPct val="100000"/>
              </a:lnSpc>
              <a:spcBef>
                <a:spcPts val="0"/>
              </a:spcBef>
              <a:spcAft>
                <a:spcPts val="0"/>
              </a:spcAft>
              <a:buClr>
                <a:schemeClr val="dk1"/>
              </a:buClr>
              <a:buSzPts val="1100"/>
              <a:buFont typeface="Arial"/>
              <a:buNone/>
            </a:pPr>
            <a:r>
              <a:rPr lang="en-GB" dirty="0"/>
              <a:t>HIV? AND</a:t>
            </a:r>
            <a:endParaRPr dirty="0"/>
          </a:p>
          <a:p>
            <a:pPr marL="0" lvl="0" indent="0" algn="l" rtl="0">
              <a:lnSpc>
                <a:spcPct val="100000"/>
              </a:lnSpc>
              <a:spcBef>
                <a:spcPts val="0"/>
              </a:spcBef>
              <a:spcAft>
                <a:spcPts val="0"/>
              </a:spcAft>
              <a:buClr>
                <a:schemeClr val="dk1"/>
              </a:buClr>
              <a:buSzPts val="1100"/>
              <a:buFont typeface="Arial"/>
              <a:buNone/>
            </a:pPr>
            <a:r>
              <a:rPr lang="en-GB" dirty="0"/>
              <a:t>Do people living with HIV, or thought to be living with HIV, lose the respect of other</a:t>
            </a:r>
            <a:endParaRPr dirty="0"/>
          </a:p>
          <a:p>
            <a:pPr marL="0" lvl="0" indent="0" algn="l" rtl="0">
              <a:lnSpc>
                <a:spcPct val="100000"/>
              </a:lnSpc>
              <a:spcBef>
                <a:spcPts val="0"/>
              </a:spcBef>
              <a:spcAft>
                <a:spcPts val="0"/>
              </a:spcAft>
              <a:buClr>
                <a:schemeClr val="dk1"/>
              </a:buClr>
              <a:buSzPts val="1100"/>
              <a:buFont typeface="Arial"/>
              <a:buNone/>
            </a:pPr>
            <a:r>
              <a:rPr lang="en-GB" dirty="0"/>
              <a:t>People?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u="sng" dirty="0"/>
              <a:t>Individual (PLHIV) anticipated stigma in a healthcare settings</a:t>
            </a:r>
            <a:endParaRPr u="sng" dirty="0"/>
          </a:p>
          <a:p>
            <a:pPr marL="0" lvl="0" indent="0" algn="l" rtl="0">
              <a:lnSpc>
                <a:spcPct val="100000"/>
              </a:lnSpc>
              <a:spcBef>
                <a:spcPts val="0"/>
              </a:spcBef>
              <a:spcAft>
                <a:spcPts val="0"/>
              </a:spcAft>
              <a:buClr>
                <a:schemeClr val="dk1"/>
              </a:buClr>
              <a:buSzPts val="1100"/>
              <a:buFont typeface="Arial"/>
              <a:buNone/>
            </a:pPr>
            <a:r>
              <a:rPr lang="en-GB" dirty="0"/>
              <a:t>In the last 12 months, when you sought health care in a facility where your HIV</a:t>
            </a:r>
            <a:endParaRPr dirty="0"/>
          </a:p>
          <a:p>
            <a:pPr marL="0" lvl="0" indent="0" algn="l" rtl="0">
              <a:lnSpc>
                <a:spcPct val="100000"/>
              </a:lnSpc>
              <a:spcBef>
                <a:spcPts val="0"/>
              </a:spcBef>
              <a:spcAft>
                <a:spcPts val="0"/>
              </a:spcAft>
              <a:buClr>
                <a:schemeClr val="dk1"/>
              </a:buClr>
              <a:buSzPts val="1100"/>
              <a:buFont typeface="Arial"/>
              <a:buNone/>
            </a:pPr>
            <a:r>
              <a:rPr lang="en-GB" dirty="0"/>
              <a:t>status is not known, did you feel you needed to hide your HIV status?</a:t>
            </a:r>
            <a:endParaRPr dirty="0"/>
          </a:p>
          <a:p>
            <a:pPr marL="0" lvl="0" indent="0" algn="l" rtl="0">
              <a:lnSpc>
                <a:spcPct val="100000"/>
              </a:lnSpc>
              <a:spcBef>
                <a:spcPts val="0"/>
              </a:spcBef>
              <a:spcAft>
                <a:spcPts val="0"/>
              </a:spcAft>
              <a:buClr>
                <a:schemeClr val="dk1"/>
              </a:buClr>
              <a:buSzPts val="1100"/>
              <a:buFont typeface="Arial"/>
              <a:buNone/>
            </a:pPr>
            <a:endParaRPr u="sng" dirty="0"/>
          </a:p>
          <a:p>
            <a:pPr marL="0" lvl="0" indent="0" algn="l" rtl="0">
              <a:lnSpc>
                <a:spcPct val="100000"/>
              </a:lnSpc>
              <a:spcBef>
                <a:spcPts val="0"/>
              </a:spcBef>
              <a:spcAft>
                <a:spcPts val="0"/>
              </a:spcAft>
              <a:buClr>
                <a:schemeClr val="dk1"/>
              </a:buClr>
              <a:buSzPts val="1100"/>
              <a:buFont typeface="Arial"/>
              <a:buNone/>
            </a:pPr>
            <a:r>
              <a:rPr lang="en-GB" u="sng" dirty="0"/>
              <a:t>Individual (PLHIV) experienced stigma in healthcare settings</a:t>
            </a:r>
            <a:endParaRPr u="sng" dirty="0"/>
          </a:p>
          <a:p>
            <a:pPr marL="0" lvl="0" indent="0" algn="l" rtl="0">
              <a:lnSpc>
                <a:spcPct val="100000"/>
              </a:lnSpc>
              <a:spcBef>
                <a:spcPts val="0"/>
              </a:spcBef>
              <a:spcAft>
                <a:spcPts val="0"/>
              </a:spcAft>
              <a:buClr>
                <a:schemeClr val="dk1"/>
              </a:buClr>
              <a:buSzPts val="1100"/>
              <a:buFont typeface="Arial"/>
              <a:buNone/>
            </a:pPr>
            <a:r>
              <a:rPr lang="en-GB" dirty="0"/>
              <a:t>In the last 12 months, have you been denied health services including dental care,</a:t>
            </a:r>
            <a:endParaRPr dirty="0"/>
          </a:p>
          <a:p>
            <a:pPr marL="0" lvl="0" indent="0" algn="l" rtl="0">
              <a:lnSpc>
                <a:spcPct val="100000"/>
              </a:lnSpc>
              <a:spcBef>
                <a:spcPts val="0"/>
              </a:spcBef>
              <a:spcAft>
                <a:spcPts val="0"/>
              </a:spcAft>
              <a:buClr>
                <a:schemeClr val="dk1"/>
              </a:buClr>
              <a:buSzPts val="1100"/>
              <a:buFont typeface="Arial"/>
              <a:buNone/>
            </a:pPr>
            <a:r>
              <a:rPr lang="en-GB" dirty="0"/>
              <a:t>because of your HIV status?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https://programme.aids2024.org/Abstract/Abstract/?abstractid=11774</a:t>
            </a:r>
            <a:endParaRPr dirty="0"/>
          </a:p>
          <a:p>
            <a:pPr marL="0" lvl="0" indent="0" algn="l" rtl="0">
              <a:lnSpc>
                <a:spcPct val="100000"/>
              </a:lnSpc>
              <a:spcBef>
                <a:spcPts val="0"/>
              </a:spcBef>
              <a:spcAft>
                <a:spcPts val="0"/>
              </a:spcAft>
              <a:buSzPts val="1400"/>
              <a:buNone/>
            </a:pPr>
            <a:endParaRPr dirty="0"/>
          </a:p>
        </p:txBody>
      </p:sp>
      <p:sp>
        <p:nvSpPr>
          <p:cNvPr id="1375" name="Google Shape;1375;g3012166399c_7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3012166399c_7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g3012166399c_7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HIV testing was self-reported, in the previous year. ART uptake and viral suppression were assessed with biomarkers.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To explain the graphs:</a:t>
            </a:r>
            <a:endParaRPr/>
          </a:p>
          <a:p>
            <a:pPr marL="0" lvl="0" indent="0" algn="l" rtl="0">
              <a:lnSpc>
                <a:spcPct val="100000"/>
              </a:lnSpc>
              <a:spcBef>
                <a:spcPts val="0"/>
              </a:spcBef>
              <a:spcAft>
                <a:spcPts val="0"/>
              </a:spcAft>
              <a:buSzPts val="1400"/>
              <a:buNone/>
            </a:pPr>
            <a:endParaRPr/>
          </a:p>
          <a:p>
            <a:pPr marL="457200" lvl="0" indent="-317500" algn="l" rtl="0">
              <a:lnSpc>
                <a:spcPct val="100000"/>
              </a:lnSpc>
              <a:spcBef>
                <a:spcPts val="0"/>
              </a:spcBef>
              <a:spcAft>
                <a:spcPts val="0"/>
              </a:spcAft>
              <a:buSzPts val="1400"/>
              <a:buChar char="●"/>
            </a:pPr>
            <a:r>
              <a:rPr lang="en-GB"/>
              <a:t>The blue colour represents crude prevalence ratio and red colour is adjusted estimates.</a:t>
            </a:r>
            <a:endParaRPr/>
          </a:p>
          <a:p>
            <a:pPr marL="457200" lvl="0" indent="-317500" algn="l" rtl="0">
              <a:lnSpc>
                <a:spcPct val="100000"/>
              </a:lnSpc>
              <a:spcBef>
                <a:spcPts val="0"/>
              </a:spcBef>
              <a:spcAft>
                <a:spcPts val="0"/>
              </a:spcAft>
              <a:buSzPts val="1400"/>
              <a:buChar char="●"/>
            </a:pPr>
            <a:r>
              <a:rPr lang="en-GB"/>
              <a:t>The lines represent the predicted probability of having tested in the past year at each stigma prevalence level.</a:t>
            </a:r>
            <a:endParaRPr/>
          </a:p>
          <a:p>
            <a:pPr marL="457200" lvl="0" indent="-317500" algn="l" rtl="0">
              <a:lnSpc>
                <a:spcPct val="100000"/>
              </a:lnSpc>
              <a:spcBef>
                <a:spcPts val="0"/>
              </a:spcBef>
              <a:spcAft>
                <a:spcPts val="0"/>
              </a:spcAft>
              <a:buSzPts val="1400"/>
              <a:buChar char="●"/>
            </a:pPr>
            <a:r>
              <a:rPr lang="en-GB"/>
              <a:t>Higher levels of stigma were associated with lower levels of engagement with care.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HIV testing (not shown): At high levels, discriminatory attitudes and shame of association were associated with lower prevalence of testing. However, perceived stigma did not have a strong impact on HIV testing.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https://programme.aids2024.org/Abstract/Abstract/?abstractid=11774</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https://programme.aids2024.org/Programme/Session/211</a:t>
            </a:r>
            <a:endParaRPr/>
          </a:p>
          <a:p>
            <a:pPr marL="0" lvl="0" indent="0" algn="l" rtl="0">
              <a:lnSpc>
                <a:spcPct val="100000"/>
              </a:lnSpc>
              <a:spcBef>
                <a:spcPts val="0"/>
              </a:spcBef>
              <a:spcAft>
                <a:spcPts val="0"/>
              </a:spcAft>
              <a:buSzPts val="1400"/>
              <a:buNone/>
            </a:pPr>
            <a:endParaRPr/>
          </a:p>
        </p:txBody>
      </p:sp>
      <p:sp>
        <p:nvSpPr>
          <p:cNvPr id="1390" name="Google Shape;1390;g3012166399c_7_2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012166399c_7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3012166399c_7_3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https://programme.aids2024.org/Abstract/Abstract/?abstractid=3320</a:t>
            </a:r>
            <a:endParaRPr dirty="0"/>
          </a:p>
          <a:p>
            <a:pPr marL="0" lvl="0" indent="0" algn="l" rtl="0">
              <a:lnSpc>
                <a:spcPct val="100000"/>
              </a:lnSpc>
              <a:spcBef>
                <a:spcPts val="0"/>
              </a:spcBef>
              <a:spcAft>
                <a:spcPts val="0"/>
              </a:spcAft>
              <a:buSzPts val="1400"/>
              <a:buNone/>
            </a:pPr>
            <a:endParaRPr dirty="0"/>
          </a:p>
        </p:txBody>
      </p:sp>
      <p:sp>
        <p:nvSpPr>
          <p:cNvPr id="1404" name="Google Shape;1404;g3012166399c_7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3012166399c_7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4" name="Google Shape;1414;g3012166399c_7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https://programme.aids2024.org/Abstract/Abstract/?abstractid=3320</a:t>
            </a:r>
            <a:endParaRPr dirty="0"/>
          </a:p>
          <a:p>
            <a:pPr marL="0" lvl="0" indent="0" algn="l" rtl="0">
              <a:lnSpc>
                <a:spcPct val="100000"/>
              </a:lnSpc>
              <a:spcBef>
                <a:spcPts val="0"/>
              </a:spcBef>
              <a:spcAft>
                <a:spcPts val="0"/>
              </a:spcAft>
              <a:buSzPts val="1400"/>
              <a:buNone/>
            </a:pPr>
            <a:endParaRPr dirty="0"/>
          </a:p>
        </p:txBody>
      </p:sp>
      <p:sp>
        <p:nvSpPr>
          <p:cNvPr id="1415" name="Google Shape;1415;g3012166399c_7_3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4" name="Google Shape;1424;p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5" name="Google Shape;1425;p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00633e8d27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300633e8d27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Loss of virologic control was defined as restart of ART or two consecutive plasma HIV RNAs ≥5,000.</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Abstract: https://programme.aids2024.org/Abstract/Abstract/?abstractid=11963</a:t>
            </a: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https://programme.aids2024.org/Programme/Session/212 </a:t>
            </a:r>
            <a:endParaRPr/>
          </a:p>
          <a:p>
            <a:pPr marL="0" lvl="0" indent="0" algn="l" rtl="0">
              <a:lnSpc>
                <a:spcPct val="100000"/>
              </a:lnSpc>
              <a:spcBef>
                <a:spcPts val="0"/>
              </a:spcBef>
              <a:spcAft>
                <a:spcPts val="0"/>
              </a:spcAft>
              <a:buSzPts val="1400"/>
              <a:buNone/>
            </a:pPr>
            <a:endParaRPr>
              <a:latin typeface="Times"/>
              <a:ea typeface="Times"/>
              <a:cs typeface="Times"/>
              <a:sym typeface="Times"/>
            </a:endParaRPr>
          </a:p>
        </p:txBody>
      </p:sp>
      <p:sp>
        <p:nvSpPr>
          <p:cNvPr id="160" name="Google Shape;160;g300633e8d27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0633e8d27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300633e8d27_0_1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26 studies published between 2000 and 2023.</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https://programme.aids2024.org/Programme/Session/616</a:t>
            </a:r>
            <a:endParaRPr>
              <a:solidFill>
                <a:srgbClr val="3F3F3F"/>
              </a:solidFill>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74" name="Google Shape;174;g300633e8d27_0_1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09e6a506fa_2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09e6a506fa_2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Graph: Bekka, S. et al. </a:t>
            </a:r>
            <a:r>
              <a:rPr lang="en-GB" i="1"/>
              <a:t>Current Opinion </a:t>
            </a:r>
            <a:r>
              <a:rPr lang="en-GB"/>
              <a:t>HIV/AIDS 2024.</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https://programme.aids2024.org/Programme/Session/616</a:t>
            </a:r>
            <a:endParaRPr>
              <a:solidFill>
                <a:srgbClr val="3F3F3F"/>
              </a:solidFill>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187" name="Google Shape;187;g309e6a506fa_2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0633e8d27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300633e8d27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See https://www.impaactnetwork.org/studies/p1115 for this study and https://www.thelancet.com/journals/lanhiv/article/PIIS2352-3018(23)00236-9/abstract for a journal article.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The study gave an intensive three-class ART regimen, starting within 48 hours of birth, to babies who had acquired HIV in the womb.</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Infants who at age two had had undetectable RNA for over a year, were HIV-antibody negative, had no detectable HIV reservoir DNA, and normal CD4 counts and percentages, were eligible for an analytical treatment interruption (ATI). Six children underwent ATI after meeting the eligibility criteria. Four achieved ART-free remission.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This chart shows that two out of six cited here experienced rapid viral rebounds, one eventually rebounded after 80 weeks of viral suppression off ART, and three more have so far maintained viral suppression for at least 48 weeks without viral rebound.</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199" name="Google Shape;199;g300633e8d27_0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00633e8d27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300633e8d27_0_1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Results,  Cohort A:</a:t>
            </a:r>
            <a:endParaRPr dirty="0"/>
          </a:p>
          <a:p>
            <a:pPr marL="457200" lvl="0" indent="-304800" algn="l" rtl="0">
              <a:lnSpc>
                <a:spcPct val="115000"/>
              </a:lnSpc>
              <a:spcBef>
                <a:spcPts val="0"/>
              </a:spcBef>
              <a:spcAft>
                <a:spcPts val="0"/>
              </a:spcAft>
              <a:buSzPts val="1200"/>
              <a:buChar char="●"/>
            </a:pPr>
            <a:r>
              <a:rPr lang="en-GB" dirty="0"/>
              <a:t>A1: delayed viral rebound for 16 weeks</a:t>
            </a:r>
            <a:endParaRPr dirty="0"/>
          </a:p>
          <a:p>
            <a:pPr marL="457200" lvl="0" indent="-304800" algn="l" rtl="0">
              <a:lnSpc>
                <a:spcPct val="115000"/>
              </a:lnSpc>
              <a:spcBef>
                <a:spcPts val="0"/>
              </a:spcBef>
              <a:spcAft>
                <a:spcPts val="0"/>
              </a:spcAft>
              <a:buSzPts val="1200"/>
              <a:buChar char="●"/>
            </a:pPr>
            <a:r>
              <a:rPr lang="en-GB" dirty="0"/>
              <a:t>A3 rebound at 4 weeks</a:t>
            </a:r>
            <a:endParaRPr dirty="0"/>
          </a:p>
          <a:p>
            <a:pPr marL="457200" lvl="0" indent="-304800" algn="l" rtl="0">
              <a:lnSpc>
                <a:spcPct val="115000"/>
              </a:lnSpc>
              <a:spcBef>
                <a:spcPts val="0"/>
              </a:spcBef>
              <a:spcAft>
                <a:spcPts val="0"/>
              </a:spcAft>
              <a:buSzPts val="1200"/>
              <a:buChar char="●"/>
            </a:pPr>
            <a:r>
              <a:rPr lang="en-GB" dirty="0"/>
              <a:t>B1 rebound at 3.5 weeks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Interpretation:</a:t>
            </a:r>
            <a:endParaRPr dirty="0"/>
          </a:p>
          <a:p>
            <a:pPr marL="457200" lvl="0" indent="-304800" algn="l" rtl="0">
              <a:lnSpc>
                <a:spcPct val="115000"/>
              </a:lnSpc>
              <a:spcBef>
                <a:spcPts val="0"/>
              </a:spcBef>
              <a:spcAft>
                <a:spcPts val="0"/>
              </a:spcAft>
              <a:buSzPts val="1200"/>
              <a:buChar char="●"/>
            </a:pPr>
            <a:r>
              <a:rPr lang="en-GB" dirty="0"/>
              <a:t>In historical comparison to other ATI studies</a:t>
            </a:r>
            <a:r>
              <a:rPr lang="en-GB" baseline="30000" dirty="0"/>
              <a:t> </a:t>
            </a:r>
            <a:r>
              <a:rPr lang="en-GB" dirty="0"/>
              <a:t>(N &gt; 280), ~87% of participants rebound by 6 weeks.</a:t>
            </a:r>
            <a:endParaRPr dirty="0"/>
          </a:p>
          <a:p>
            <a:pPr marL="457200" lvl="0" indent="-304800" algn="l" rtl="0">
              <a:lnSpc>
                <a:spcPct val="115000"/>
              </a:lnSpc>
              <a:spcBef>
                <a:spcPts val="0"/>
              </a:spcBef>
              <a:spcAft>
                <a:spcPts val="0"/>
              </a:spcAft>
              <a:buSzPts val="1200"/>
              <a:buChar char="●"/>
            </a:pPr>
            <a:r>
              <a:rPr lang="en-GB" dirty="0"/>
              <a:t>A1 is an outlier in that less than 2% of non-elite controllers have delayed viral rebound for </a:t>
            </a:r>
            <a:r>
              <a:rPr lang="en-GB" u="sng" dirty="0"/>
              <a:t>&gt;</a:t>
            </a:r>
            <a:r>
              <a:rPr lang="en-GB" dirty="0"/>
              <a:t> 16 weeks.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12" name="Google Shape;212;g300633e8d27_0_1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00633e8d27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300633e8d27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This slide shows that it is difficult to excise the exact piece of HIV genetic material. Two had major mismatches between what needed to be excised and what was. This made them ineligible for an ATI.</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Minor mismatches do not so far seem to reduce the likelihood of subsequent viral suppression.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Of the others, only one out of six so far had a delay in virological rebound, of about three months, while two rebounded within a month. Results are still pending in the other two.</a:t>
            </a:r>
            <a:endParaRPr/>
          </a:p>
          <a:p>
            <a:pPr marL="0" lvl="0" indent="0" algn="l" rtl="0">
              <a:lnSpc>
                <a:spcPct val="115000"/>
              </a:lnSpc>
              <a:spcBef>
                <a:spcPts val="0"/>
              </a:spcBef>
              <a:spcAft>
                <a:spcPts val="0"/>
              </a:spcAft>
              <a:buClr>
                <a:schemeClr val="dk1"/>
              </a:buClr>
              <a:buSzPts val="1100"/>
              <a:buFont typeface="Arial"/>
              <a:buNone/>
            </a:pPr>
            <a:endParaRPr>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https://programme.aids2024.org/Programme/Session/29</a:t>
            </a:r>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225" name="Google Shape;225;g300633e8d27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0633e8d27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300633e8d27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Indel = insertion/deletion, i.e. the intended result</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38" name="Google Shape;238;g300633e8d27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00633e8d27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00633e8d27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This slide shows the assay used to detect large deletions.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As well as the CRISP/Cas9 excision therapy, genetic engineering is also used to insert two indicator genes called GFP and cherry* at some distance from the HIV excision site.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In the first line (of four), the desired deletion is achieved and GFP and cherry remain active. Indel = insertion/deletion, i.e. the intended result.. </a:t>
            </a:r>
            <a:r>
              <a:rPr lang="en-GB" dirty="0" err="1"/>
              <a:t>Wt</a:t>
            </a:r>
            <a:r>
              <a:rPr lang="en-GB" dirty="0"/>
              <a:t> = unaltered viral DNA.</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In the next three lines, a large deletion has reached as far as the indicator genes and thus inactivated one or both of them.</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*The genes are named after the fluorescent proteins they produce, which glow under ultraviolet light (GFP = green fluorescent protein).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52" name="Google Shape;252;g300633e8d27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 name="Google Shape;3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00633e8d27_0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300633e8d27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264" name="Google Shape;264;g300633e8d27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00633e8d27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g300633e8d27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First presented compilation of work from the HOPE collaboratory – see https://hopeforhivcure.org/ – which seeks to cure HIV through a novel “block, lock and excise” strategy. Essentially this involves developing therapies to target the one step in the HIV viral lifecycle that has so far not been targeted by inhibitory drugs – transcription, where new viral RNA is transcribed from the proviral DNA and this is then the template for new HIV proteins.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https://programme.aids2024.org/Programme/Session/86 </a:t>
            </a:r>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274" name="Google Shape;274;g300633e8d27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00633e8d27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g300633e8d27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The </a:t>
            </a:r>
            <a:r>
              <a:rPr lang="en-GB" i="1"/>
              <a:t>tat</a:t>
            </a:r>
            <a:r>
              <a:rPr lang="en-GB"/>
              <a:t> protein is expressed very early on in HIV’s lifecycle and binds to host proteins that regulate cell division in order to tremendously accelerate the transcription of HIV, which otherwise happens very slowly.</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Didehydro-cortistatin A (dCA) is a </a:t>
            </a:r>
            <a:r>
              <a:rPr lang="en-GB" i="1"/>
              <a:t>tat</a:t>
            </a:r>
            <a:r>
              <a:rPr lang="en-GB"/>
              <a:t> inhibitor that has been investigated since 2012 and which reduces HIV replication in cell cultures 100-fold better than ART alone.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Unfortunately, it is a natural product, found in an Indonesian sponge, and very hard to synthesise.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https://programme.aids2024.org/Programme/Session/86 </a:t>
            </a:r>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287" name="Google Shape;287;g300633e8d27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00633e8d27_0_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g300633e8d27_0_2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SEC = superelongation complex of host proteins that regulate gene transcription and cell division.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A crucial cysteine amino acid (C261) in the human cyclin protein, which regulates cell division, is essential for </a:t>
            </a:r>
            <a:r>
              <a:rPr lang="en-GB" i="1"/>
              <a:t>tat </a:t>
            </a:r>
            <a:r>
              <a:rPr lang="en-GB"/>
              <a:t>binding. Mice have tyrosine (Y261) in this position instead and are insensitive to </a:t>
            </a:r>
            <a:r>
              <a:rPr lang="en-GB" i="1"/>
              <a:t>tat</a:t>
            </a:r>
            <a:r>
              <a:rPr lang="en-GB"/>
              <a:t>. Genetic engineering could make cells resistant to transcription, in the same way as deleting CCR5 makes them resistant to infection.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https://programme.aids2024.org/Programme/Session/86 </a:t>
            </a:r>
            <a:endParaRPr/>
          </a:p>
          <a:p>
            <a:pPr marL="0" lvl="0" indent="0" algn="l" rtl="0">
              <a:lnSpc>
                <a:spcPct val="100000"/>
              </a:lnSpc>
              <a:spcBef>
                <a:spcPts val="0"/>
              </a:spcBef>
              <a:spcAft>
                <a:spcPts val="0"/>
              </a:spcAft>
              <a:buClr>
                <a:schemeClr val="dk1"/>
              </a:buClr>
              <a:buSzPts val="1400"/>
              <a:buFont typeface="Arial"/>
              <a:buNone/>
            </a:pPr>
            <a:endParaRPr>
              <a:latin typeface="Arial"/>
              <a:ea typeface="Arial"/>
              <a:cs typeface="Arial"/>
              <a:sym typeface="Arial"/>
            </a:endParaRPr>
          </a:p>
        </p:txBody>
      </p:sp>
      <p:sp>
        <p:nvSpPr>
          <p:cNvPr id="304" name="Google Shape;304;g300633e8d27_0_2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00633e8d27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300633e8d27_0_3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BREC1 is a ’tagging’ protein that induces short-term histone </a:t>
            </a:r>
            <a:r>
              <a:rPr lang="en-GB" dirty="0" err="1"/>
              <a:t>acetylisation</a:t>
            </a:r>
            <a:r>
              <a:rPr lang="en-GB" dirty="0"/>
              <a:t>, locking host chromosomal DNA into a non-receptive conformation (the opposite of what HDAC inhibitors do).</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Adding various other components turns it into </a:t>
            </a:r>
            <a:r>
              <a:rPr lang="en-GB" dirty="0" err="1"/>
              <a:t>BrecOFF</a:t>
            </a:r>
            <a:r>
              <a:rPr lang="en-GB" dirty="0"/>
              <a:t>. </a:t>
            </a:r>
            <a:r>
              <a:rPr lang="en-GB" dirty="0">
                <a:solidFill>
                  <a:srgbClr val="3F3F3F"/>
                </a:solidFill>
              </a:rPr>
              <a:t>Inserting </a:t>
            </a:r>
            <a:r>
              <a:rPr lang="en-GB" dirty="0" err="1">
                <a:solidFill>
                  <a:srgbClr val="3F3F3F"/>
                </a:solidFill>
              </a:rPr>
              <a:t>BrecOFF</a:t>
            </a:r>
            <a:r>
              <a:rPr lang="en-GB" dirty="0">
                <a:solidFill>
                  <a:srgbClr val="3F3F3F"/>
                </a:solidFill>
              </a:rPr>
              <a:t> leads to inhibition of HIV transcription.</a:t>
            </a:r>
            <a:endParaRPr dirty="0">
              <a:solidFill>
                <a:srgbClr val="3F3F3F"/>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3F3F3F"/>
              </a:solidFill>
            </a:endParaRPr>
          </a:p>
          <a:p>
            <a:pPr marL="0" lvl="0" indent="0" algn="l" rtl="0">
              <a:lnSpc>
                <a:spcPct val="115000"/>
              </a:lnSpc>
              <a:spcBef>
                <a:spcPts val="0"/>
              </a:spcBef>
              <a:spcAft>
                <a:spcPts val="0"/>
              </a:spcAft>
              <a:buClr>
                <a:schemeClr val="dk1"/>
              </a:buClr>
              <a:buSzPts val="1100"/>
              <a:buFont typeface="Arial"/>
              <a:buNone/>
            </a:pPr>
            <a:r>
              <a:rPr lang="en-GB" dirty="0"/>
              <a:t>So far transcription of HIV RNA has been reduced by over 40% for a month after </a:t>
            </a:r>
            <a:r>
              <a:rPr lang="en-GB" dirty="0" err="1"/>
              <a:t>BrecOFF</a:t>
            </a:r>
            <a:r>
              <a:rPr lang="en-GB" dirty="0"/>
              <a:t> therapy was discontinued, with no sign of a fall-off in its effect yet.</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Session: https://programme.aids2024.org/Programme/Session/86 </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320" name="Google Shape;320;g300633e8d27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00633e8d27_0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300633e8d27_0_3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The recently completed AMP trial showed 75% protective efficacy for individuals who received the broadly neutralizing antibody VRC01 and were exposed to viruses that were sensitive to that neutralizing antibody. Sensitive means the antibody is able to neutralize (or prevent the virus from infecting target cells) at low concentrations.</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335" name="Google Shape;335;g300633e8d27_0_3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00633e8d27_0_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300633e8d27_0_3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This summary is from the notes in Devin </a:t>
            </a:r>
            <a:r>
              <a:rPr lang="en-GB" dirty="0" err="1"/>
              <a:t>Sok’s</a:t>
            </a:r>
            <a:r>
              <a:rPr lang="en-GB" dirty="0"/>
              <a:t> presentation and from conversation with him afterwards.</a:t>
            </a: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348" name="Google Shape;348;g300633e8d27_0_3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00633e8d27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00633e8d27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Devin </a:t>
            </a:r>
            <a:r>
              <a:rPr lang="en-GB" dirty="0" err="1"/>
              <a:t>Sok</a:t>
            </a:r>
            <a:r>
              <a:rPr lang="en-GB" dirty="0"/>
              <a:t> used the metaphor of training immature cells with the capacity to produce </a:t>
            </a:r>
            <a:r>
              <a:rPr lang="en-GB" dirty="0" err="1"/>
              <a:t>bNAbs</a:t>
            </a:r>
            <a:r>
              <a:rPr lang="en-GB" dirty="0"/>
              <a:t> with repeated immunogens to turn them into “elite athletes”.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358" name="Google Shape;358;g300633e8d27_0_3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00633e8d27_0_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300633e8d27_0_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err="1"/>
              <a:t>Sok’s</a:t>
            </a:r>
            <a:r>
              <a:rPr lang="en-GB" dirty="0"/>
              <a:t> notes: “We also can’t stop at Simone Biles.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“We similar need to identify and cultivate </a:t>
            </a:r>
            <a:r>
              <a:rPr lang="en-GB" dirty="0" err="1"/>
              <a:t>bnAbs</a:t>
            </a:r>
            <a:r>
              <a:rPr lang="en-GB" dirty="0"/>
              <a:t> against multiple epitopes on HIV.</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“We anticipate needing up to 4 different </a:t>
            </a:r>
            <a:r>
              <a:rPr lang="en-GB" dirty="0" err="1"/>
              <a:t>bnAbs</a:t>
            </a:r>
            <a:r>
              <a:rPr lang="en-GB" dirty="0"/>
              <a:t> elicited by vaccination for an efficacious vaccine.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“Having any one of these elite athletes is already a major accomplishment, but we need a whole team – that hopefully highlights the magnitude of the challenge ahead of us.”</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370" name="Google Shape;370;g300633e8d27_0_3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00633e8d27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300633e8d27_0_3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IAVI G002: Unpublished data from the IAVI G002 trial show that a second round of boosting elicits B-cells with stronger and more specific capacity to produce the VRC01 </a:t>
            </a:r>
            <a:r>
              <a:rPr lang="en-GB" dirty="0" err="1"/>
              <a:t>bNAb</a:t>
            </a:r>
            <a:r>
              <a:rPr lang="en-GB" dirty="0"/>
              <a:t>.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See https://www.aidsmap.com/news/dec-2022/revolutionary-hiv-vaccine-trains-immune-system-passes-its-first-hurdle for a summary of the G001 trial.</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The G003 trial is also underway in Rwanda and South Africa and shows evidence that similar responses can be elicited in African populations. The G002 was a follow-on trial to test two things: 1) can delivery by mRNA work as well as by a protein, and 2) can we start boosting those responses to become </a:t>
            </a:r>
            <a:r>
              <a:rPr lang="en-GB" dirty="0" err="1"/>
              <a:t>bNAbs</a:t>
            </a:r>
            <a:r>
              <a:rPr lang="en-GB" dirty="0"/>
              <a:t>?</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IAVI C101: The kind of germline-targeting repeated immunogens used in the germline-targeting approach are not the only one under trial: the IAVI C101 study (presented in more detail by Tom </a:t>
            </a:r>
            <a:r>
              <a:rPr lang="en-GB" dirty="0" err="1"/>
              <a:t>Caniels</a:t>
            </a:r>
            <a:r>
              <a:rPr lang="en-GB" dirty="0"/>
              <a:t> at AIDS 2024:</a:t>
            </a:r>
            <a:endParaRPr dirty="0"/>
          </a:p>
          <a:p>
            <a:pPr marL="0" lvl="0" indent="0" algn="l" rtl="0">
              <a:lnSpc>
                <a:spcPct val="115000"/>
              </a:lnSpc>
              <a:spcBef>
                <a:spcPts val="0"/>
              </a:spcBef>
              <a:spcAft>
                <a:spcPts val="0"/>
              </a:spcAft>
              <a:buClr>
                <a:schemeClr val="dk1"/>
              </a:buClr>
              <a:buSzPts val="1100"/>
              <a:buFont typeface="Arial"/>
              <a:buNone/>
            </a:pPr>
            <a:r>
              <a:rPr lang="en-GB" dirty="0"/>
              <a:t>https://programme.aids2024.org/Programme/Session/717) involves using a recombinant trimer – the whole gp120 HIV envelope protein presented in a stabilized form.</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Session (</a:t>
            </a:r>
            <a:r>
              <a:rPr lang="en-GB" dirty="0" err="1"/>
              <a:t>Caniels</a:t>
            </a:r>
            <a:r>
              <a:rPr lang="en-GB" dirty="0"/>
              <a:t>): https://programme.aids2024.org/Programme/Session/717</a:t>
            </a:r>
            <a:endParaRPr dirty="0">
              <a:latin typeface="Arial"/>
              <a:ea typeface="Arial"/>
              <a:cs typeface="Arial"/>
              <a:sym typeface="Arial"/>
            </a:endParaRPr>
          </a:p>
        </p:txBody>
      </p:sp>
      <p:sp>
        <p:nvSpPr>
          <p:cNvPr id="383" name="Google Shape;383;g300633e8d27_0_3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 name="Google Shape;4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0069efc52b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0069efc52b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The HVTN 133 study shows evidence of similar progress with a vaccine eliciting antibodies against another part of the HIV envelope – the membrane-proximal external region (MPER). See https://www.aidsmap.com/news/sep-2023/antibodies-wait-and-pounce-generated-promising-hiv-vaccine-candidate for report on HVTN 133.</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393" name="Google Shape;393;g30069efc52b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221dc98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g30221dc98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This note added from a conversation with Devin </a:t>
            </a:r>
            <a:r>
              <a:rPr lang="en-GB" dirty="0" err="1"/>
              <a:t>Sok</a:t>
            </a:r>
            <a:r>
              <a:rPr lang="en-GB" dirty="0"/>
              <a:t> after his plenary talk:</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A completely effective vaccine that stops infection – that induces “sterilizing immunity” – is uncommon (one example is the HPV vaccine). Even the best </a:t>
            </a:r>
            <a:r>
              <a:rPr lang="en-GB" dirty="0" err="1"/>
              <a:t>bNAb</a:t>
            </a:r>
            <a:r>
              <a:rPr lang="en-GB" dirty="0"/>
              <a:t>-inducing vaccines may let some HIV strains through.</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We may also need to develop vaccines that develop T-cell immunity. These induce T-cell (CD8) responses that kill off the few cells that HIV may succeed in infecting, but these will need to be far more prompt, effective, specific and varied than natural T-cell responses. </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T-cell vaccine science is at an earlier stage of development than </a:t>
            </a:r>
            <a:r>
              <a:rPr lang="en-GB" dirty="0" err="1"/>
              <a:t>bNAb</a:t>
            </a:r>
            <a:r>
              <a:rPr lang="en-GB" dirty="0"/>
              <a:t>-inducing vaccines but a partially effective vaccine was developed for monkeys back in 2011 (see https://www.nature.com/articles/nature10003).</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Although results were not presented at AIDS 2024, there is ongoing collaborative work between IAVI, the </a:t>
            </a:r>
            <a:r>
              <a:rPr lang="en-GB" dirty="0" err="1"/>
              <a:t>Ragon</a:t>
            </a:r>
            <a:r>
              <a:rPr lang="en-GB" dirty="0"/>
              <a:t> institute, the Gates Foundation and others to develop a T-cell vaccine and phase I trials in humans are ongoing.</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GB" dirty="0"/>
              <a:t>See, for examples:</a:t>
            </a:r>
            <a:endParaRPr dirty="0"/>
          </a:p>
          <a:p>
            <a:pPr marL="457200" lvl="0" indent="-317500" algn="l" rtl="0">
              <a:lnSpc>
                <a:spcPct val="115000"/>
              </a:lnSpc>
              <a:spcBef>
                <a:spcPts val="0"/>
              </a:spcBef>
              <a:spcAft>
                <a:spcPts val="0"/>
              </a:spcAft>
              <a:buClr>
                <a:schemeClr val="dk1"/>
              </a:buClr>
              <a:buSzPts val="1400"/>
              <a:buChar char="●"/>
            </a:pPr>
            <a:r>
              <a:rPr lang="en-GB" dirty="0"/>
              <a:t>https://www.nature.com/articles/s41541-024-00818-y</a:t>
            </a:r>
            <a:endParaRPr dirty="0"/>
          </a:p>
          <a:p>
            <a:pPr marL="457200" lvl="0" indent="-317500" algn="l" rtl="0">
              <a:lnSpc>
                <a:spcPct val="115000"/>
              </a:lnSpc>
              <a:spcBef>
                <a:spcPts val="0"/>
              </a:spcBef>
              <a:spcAft>
                <a:spcPts val="0"/>
              </a:spcAft>
              <a:buClr>
                <a:schemeClr val="dk1"/>
              </a:buClr>
              <a:buSzPts val="1400"/>
              <a:buChar char="●"/>
            </a:pPr>
            <a:r>
              <a:rPr lang="en-GB" dirty="0"/>
              <a:t>https://www.iavi.org/press-release/reithera-srl-the-ragon-institute-and-iavi-announce-collaboration-to-advance-highly-networked-t-cell-hiv-vaccine-candidate-towards-phase-i-clinical-evaluation/</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406" name="Google Shape;406;g30221dc98d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0069efc52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g30069efc52b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latin typeface="Arial"/>
              <a:ea typeface="Arial"/>
              <a:cs typeface="Arial"/>
              <a:sym typeface="Arial"/>
            </a:endParaRPr>
          </a:p>
        </p:txBody>
      </p:sp>
      <p:sp>
        <p:nvSpPr>
          <p:cNvPr id="418" name="Google Shape;418;g30069efc52b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This study is known as ARTISTRY-1.</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SzPts val="1400"/>
              <a:buNone/>
            </a:pPr>
            <a:endParaRPr/>
          </a:p>
        </p:txBody>
      </p:sp>
      <p:sp>
        <p:nvSpPr>
          <p:cNvPr id="441" name="Google Shape;441;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The participants were randomly assigned in a 2:2:1 ratio.</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24-week outcome data were presented at CROI 2024 (#642).</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While lenacapavir is better known as a long-acting injectable, it was taken as a daily oral medication in this study.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92 study locations in United States, Canada, Australia, western Europe (France, Germany, Italy, Spain, United Kingdom), Asia (Japan, Korea, Taiwan), Argentina, Dominican Republic, Puerto Rico, South Africa.</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Common co-morbidities included dyslipidemia (75%), diabetes mellitus (69%), hypertension (61%) and chronic kidney disease (23%).</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SzPts val="1400"/>
              <a:buNone/>
            </a:pPr>
            <a:endParaRPr/>
          </a:p>
        </p:txBody>
      </p:sp>
      <p:sp>
        <p:nvSpPr>
          <p:cNvPr id="453" name="Google Shape;453;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Eligible participants had achieved viral suppression on “complex regimens”. These were defined as two or more pills per day, more than once-daily dosing, a boosted protease inhibitor or NNRTI with one or more additional drugs besides NRTIs, or a combination that included both injectable and oral drugs.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Bictegravir and lenacapavir both have a high barrier to resistance. Lenacapavir is a first-in-class capsid inhibitor.</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469" name="Google Shape;46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Efficacy: 47 of the 51 people (92%) in the 75mg bictegravir plus 25mg lenacapavir group and 47 of the 52 people (90%) in the 75mg bictegravir plus 50mg lenacapavir group had a viral load below 50, as did everyone who stayed on their baseline regimen. Two people taking the lower lenacapavir dose and one person taking the higher lenacapavir dose had HIV RNA above this threshold but regained viral suppression without changing treatment.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Changes in CD4 counts were comparable across the three groups.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Adverse events: Proportion with one or more grade 3 or higher treatment-emergent adverse events were 13.7% in the lenacapavir 25mg arm, 7.7% in the lenacapavir 50mg arm, and 4.0% in the complex-regimen arm. Proportions with one or more such events leading to stopping a drug early were 2.0%, 1.9%, and 0%, respectively.</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The most common adverse events after starting treatment were COVID-19, upper respiratory tract infections, diarrhoea, joint pain and cough.</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The phase 3 ARTISTRY-2 study is recruiting people who are virally suppressed on bictegravir triple therapy (</a:t>
            </a:r>
            <a:r>
              <a:rPr lang="en-GB" i="1"/>
              <a:t>Biktarvy</a:t>
            </a:r>
            <a:r>
              <a:rPr lang="en-GB"/>
              <a:t>), who will either continue their current regimen or switch to bictegravir 75mg + lenacapavir 50mg.</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SzPts val="1400"/>
              <a:buNone/>
            </a:pPr>
            <a:endParaRPr/>
          </a:p>
        </p:txBody>
      </p:sp>
      <p:sp>
        <p:nvSpPr>
          <p:cNvPr id="483" name="Google Shape;483;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Approval by the US Food &amp; Drug Administration (FDA) was based on findings from an earlier cohort from this study with 23 participants and 16-week data. </a:t>
            </a:r>
            <a:r>
              <a:rPr lang="en-GB" dirty="0"/>
              <a:t>A submission to the European Medicines Agency (EMA) will include the new data.</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This study is known as IMPAACT 2017 or MOCHA (More Options for Children and Adolescents).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144 adolescents switched from an oral antiretroviral combination to oral cabotegravir + </a:t>
            </a:r>
            <a:r>
              <a:rPr lang="en-GB" dirty="0" err="1"/>
              <a:t>rilpivirine</a:t>
            </a:r>
            <a:r>
              <a:rPr lang="en-GB" dirty="0"/>
              <a:t> for four weeks, then received injected adult doses from week 4, every eight weeks.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Average BMI 20kg/m2 and weight 48kg.</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https://programme.aids2024.org/Abstract/Abstract/?abstractid=12058</a:t>
            </a:r>
            <a:endParaRPr dirty="0"/>
          </a:p>
          <a:p>
            <a:pPr marL="0" lvl="0" indent="0" algn="l" rtl="0">
              <a:lnSpc>
                <a:spcPct val="100000"/>
              </a:lnSpc>
              <a:spcBef>
                <a:spcPts val="0"/>
              </a:spcBef>
              <a:spcAft>
                <a:spcPts val="0"/>
              </a:spcAft>
              <a:buClr>
                <a:schemeClr val="dk1"/>
              </a:buClr>
              <a:buSzPts val="1100"/>
              <a:buFont typeface="Arial"/>
              <a:buNone/>
            </a:pPr>
            <a:r>
              <a:rPr lang="en-GB" dirty="0"/>
              <a:t>Session: https://programme.aids2024.org/Programme/Session/229</a:t>
            </a:r>
            <a:endParaRPr dirty="0"/>
          </a:p>
          <a:p>
            <a:pPr marL="0" lvl="0" indent="0" algn="l" rtl="0">
              <a:lnSpc>
                <a:spcPct val="100000"/>
              </a:lnSpc>
              <a:spcBef>
                <a:spcPts val="0"/>
              </a:spcBef>
              <a:spcAft>
                <a:spcPts val="0"/>
              </a:spcAft>
              <a:buSzPts val="1400"/>
              <a:buNone/>
            </a:pPr>
            <a:endParaRPr dirty="0"/>
          </a:p>
        </p:txBody>
      </p:sp>
      <p:sp>
        <p:nvSpPr>
          <p:cNvPr id="495" name="Google Shape;495;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All participants whose viral load was measured at week 48 were </a:t>
            </a:r>
            <a:r>
              <a:rPr lang="en-GB">
                <a:latin typeface="Arial"/>
                <a:ea typeface="Arial"/>
                <a:cs typeface="Arial"/>
                <a:sym typeface="Arial"/>
              </a:rPr>
              <a:t>&lt;</a:t>
            </a:r>
            <a:r>
              <a:rPr lang="en-GB"/>
              <a:t>50 copies/mL. The 97% figure reflects the fact that not all participants attended at week 48.</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https://programme.aids2024.org/Abstract/Abstract/?abstractid=12058</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SzPts val="1400"/>
              <a:buNone/>
            </a:pPr>
            <a:endParaRPr/>
          </a:p>
        </p:txBody>
      </p:sp>
      <p:sp>
        <p:nvSpPr>
          <p:cNvPr id="506" name="Google Shape;50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dirty="0"/>
              <a:t>Abstract: https://programme.aids2024.org/Abstract/Abstract/?abstractid=12163 </a:t>
            </a:r>
            <a:endParaRPr dirty="0"/>
          </a:p>
        </p:txBody>
      </p:sp>
      <p:sp>
        <p:nvSpPr>
          <p:cNvPr id="53" name="Google Shape;53;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072f37b295_6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3072f37b295_6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No drug-related serious adverse events. 34% had injection site reactions (mostly grade 1 and mostly resolving within seven days). No deaths or life-threatening events.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GB"/>
              <a:t>The study will continue to collect data up to 96 weeks.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Abstract: https://programme.aids2024.org/Abstract/Abstract/?abstractid=12058</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https://programme.aids2024.org/Programme/Session/229</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518" name="Google Shape;518;g3072f37b295_6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REPRIEVE was a randomized, double-blind study that demonstrated a 36% reduction in major adverse cardiovascular events (MACE) in people living with HIV assigned to </a:t>
            </a:r>
            <a:r>
              <a:rPr lang="en-GB" dirty="0" err="1"/>
              <a:t>pitavastatin</a:t>
            </a:r>
            <a:r>
              <a:rPr lang="en-GB" dirty="0"/>
              <a:t> compared to placebo. Results were first reported at IAS 2023. The study provides a unique opportunity to assess the impact of ART on cardiovascular disease.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https://programme.aids2024.org/Abstract/Abstract/?abstractid=11856</a:t>
            </a:r>
            <a:endParaRPr dirty="0"/>
          </a:p>
          <a:p>
            <a:pPr marL="0" lvl="0" indent="0" algn="l" rtl="0">
              <a:lnSpc>
                <a:spcPct val="100000"/>
              </a:lnSpc>
              <a:spcBef>
                <a:spcPts val="0"/>
              </a:spcBef>
              <a:spcAft>
                <a:spcPts val="0"/>
              </a:spcAft>
              <a:buSzPts val="1400"/>
              <a:buNone/>
            </a:pPr>
            <a:endParaRPr dirty="0"/>
          </a:p>
        </p:txBody>
      </p:sp>
      <p:sp>
        <p:nvSpPr>
          <p:cNvPr id="530" name="Google Shape;530;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fd68d29540_1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2fd68d29540_1_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https://programme.aids2024.org/Abstract/Abstract/?abstractid=11856</a:t>
            </a:r>
            <a:endParaRPr dirty="0"/>
          </a:p>
          <a:p>
            <a:pPr marL="0" lvl="0" indent="0" algn="l" rtl="0">
              <a:lnSpc>
                <a:spcPct val="100000"/>
              </a:lnSpc>
              <a:spcBef>
                <a:spcPts val="0"/>
              </a:spcBef>
              <a:spcAft>
                <a:spcPts val="0"/>
              </a:spcAft>
              <a:buSzPts val="1400"/>
              <a:buNone/>
            </a:pPr>
            <a:endParaRPr dirty="0"/>
          </a:p>
        </p:txBody>
      </p:sp>
      <p:sp>
        <p:nvSpPr>
          <p:cNvPr id="541" name="Google Shape;541;g2fd68d29540_1_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https://programme.aids2024.org/Abstract/Abstract/?abstractid=11856</a:t>
            </a:r>
            <a:endParaRPr dirty="0"/>
          </a:p>
          <a:p>
            <a:pPr marL="0" lvl="0" indent="0" algn="l" rtl="0">
              <a:lnSpc>
                <a:spcPct val="100000"/>
              </a:lnSpc>
              <a:spcBef>
                <a:spcPts val="0"/>
              </a:spcBef>
              <a:spcAft>
                <a:spcPts val="0"/>
              </a:spcAft>
              <a:buSzPts val="1400"/>
              <a:buNone/>
            </a:pPr>
            <a:endParaRPr dirty="0"/>
          </a:p>
        </p:txBody>
      </p:sp>
      <p:sp>
        <p:nvSpPr>
          <p:cNvPr id="553" name="Google Shape;55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study is known as PASO-DOBLE.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Dolutegravir, </a:t>
            </a:r>
            <a:r>
              <a:rPr lang="en-GB" dirty="0" err="1"/>
              <a:t>bictegravir</a:t>
            </a:r>
            <a:r>
              <a:rPr lang="en-GB" dirty="0"/>
              <a:t> and tenofovir alafenamide (TAF) have each been associated with weight gain, but their role remains controversial.</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https://programme.aids2024.org/Abstract/Abstract/?abstractid=12253</a:t>
            </a:r>
            <a:endParaRPr dirty="0"/>
          </a:p>
          <a:p>
            <a:pPr marL="0" lvl="0" indent="0" algn="l" rtl="0">
              <a:lnSpc>
                <a:spcPct val="100000"/>
              </a:lnSpc>
              <a:spcBef>
                <a:spcPts val="0"/>
              </a:spcBef>
              <a:spcAft>
                <a:spcPts val="0"/>
              </a:spcAft>
              <a:buSzPts val="1400"/>
              <a:buNone/>
            </a:pPr>
            <a:endParaRPr dirty="0"/>
          </a:p>
        </p:txBody>
      </p:sp>
      <p:sp>
        <p:nvSpPr>
          <p:cNvPr id="566" name="Google Shape;566;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More details on virological efficacy (the study’s primary outcome): in the DTG/3TC arm 2.2% HIV RNA </a:t>
            </a:r>
            <a:r>
              <a:rPr lang="en-GB" dirty="0">
                <a:latin typeface="Arial"/>
                <a:ea typeface="Arial"/>
                <a:cs typeface="Arial"/>
                <a:sym typeface="Arial"/>
              </a:rPr>
              <a:t> </a:t>
            </a:r>
            <a:r>
              <a:rPr lang="en-GB" dirty="0"/>
              <a:t>&gt;50 copies/mL; in the BIC/FTC/TAF arm 0.7% HIV RNA </a:t>
            </a:r>
            <a:r>
              <a:rPr lang="en-GB" dirty="0">
                <a:latin typeface="Arial"/>
                <a:ea typeface="Arial"/>
                <a:cs typeface="Arial"/>
                <a:sym typeface="Arial"/>
              </a:rPr>
              <a:t> </a:t>
            </a:r>
            <a:r>
              <a:rPr lang="en-GB" dirty="0"/>
              <a:t>&gt;50 copies/</a:t>
            </a:r>
            <a:r>
              <a:rPr lang="en-GB" dirty="0" err="1"/>
              <a:t>mL.</a:t>
            </a:r>
            <a:r>
              <a:rPr lang="en-GB" dirty="0"/>
              <a:t> Risk difference: 1.4%, 95%CI -0.5 to 3.4.</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evidence that TAF causes more weight gain than other ARVs remains indirect, since the intervention also was a switch away from TDF.</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https://programme.aids2024.org/Abstract/Abstract/?abstractid=12253</a:t>
            </a:r>
            <a:endParaRPr dirty="0"/>
          </a:p>
          <a:p>
            <a:pPr marL="0" lvl="0" indent="0" algn="l" rtl="0">
              <a:lnSpc>
                <a:spcPct val="100000"/>
              </a:lnSpc>
              <a:spcBef>
                <a:spcPts val="0"/>
              </a:spcBef>
              <a:spcAft>
                <a:spcPts val="0"/>
              </a:spcAft>
              <a:buSzPts val="1400"/>
              <a:buNone/>
            </a:pPr>
            <a:endParaRPr dirty="0"/>
          </a:p>
        </p:txBody>
      </p:sp>
      <p:sp>
        <p:nvSpPr>
          <p:cNvPr id="577" name="Google Shape;577;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evidence that TAF causes more weight gain than other ARVs remains indirect, since the intervention also was a switch away from TDF.</a:t>
            </a:r>
            <a:endParaRPr dirty="0"/>
          </a:p>
          <a:p>
            <a:pPr marL="0" lvl="0" indent="0" algn="l" rtl="0">
              <a:lnSpc>
                <a:spcPct val="115000"/>
              </a:lnSpc>
              <a:spcBef>
                <a:spcPts val="1200"/>
              </a:spcBef>
              <a:spcAft>
                <a:spcPts val="0"/>
              </a:spcAft>
              <a:buClr>
                <a:schemeClr val="dk1"/>
              </a:buClr>
              <a:buSzPts val="1100"/>
              <a:buFont typeface="Arial"/>
              <a:buNone/>
            </a:pPr>
            <a:r>
              <a:rPr lang="en-GB" dirty="0"/>
              <a:t>DTG/3TC = dolutegravir / lamivudine.</a:t>
            </a:r>
            <a:endParaRPr dirty="0"/>
          </a:p>
          <a:p>
            <a:pPr marL="0" lvl="0" indent="0" algn="l" rtl="0">
              <a:lnSpc>
                <a:spcPct val="115000"/>
              </a:lnSpc>
              <a:spcBef>
                <a:spcPts val="1200"/>
              </a:spcBef>
              <a:spcAft>
                <a:spcPts val="0"/>
              </a:spcAft>
              <a:buClr>
                <a:schemeClr val="dk1"/>
              </a:buClr>
              <a:buSzPts val="1100"/>
              <a:buFont typeface="Arial"/>
              <a:buNone/>
            </a:pPr>
            <a:r>
              <a:rPr lang="en-GB" dirty="0"/>
              <a:t>BIC/FTC/TAF = </a:t>
            </a:r>
            <a:r>
              <a:rPr lang="en-GB" dirty="0" err="1"/>
              <a:t>bictegravir</a:t>
            </a:r>
            <a:r>
              <a:rPr lang="en-GB" dirty="0"/>
              <a:t> / emtricitabine / tenofovir alafenamide.</a:t>
            </a:r>
            <a:endParaRPr dirty="0"/>
          </a:p>
          <a:p>
            <a:pPr marL="0" lvl="0" indent="0" algn="l" rtl="0">
              <a:lnSpc>
                <a:spcPct val="100000"/>
              </a:lnSpc>
              <a:spcBef>
                <a:spcPts val="1200"/>
              </a:spcBef>
              <a:spcAft>
                <a:spcPts val="0"/>
              </a:spcAft>
              <a:buClr>
                <a:schemeClr val="dk1"/>
              </a:buClr>
              <a:buSzPts val="1100"/>
              <a:buFont typeface="Arial"/>
              <a:buNone/>
            </a:pPr>
            <a:r>
              <a:rPr lang="en-GB" dirty="0"/>
              <a:t>Abstract: https://programme.aids2024.org/Abstract/Abstract/?abstractid=12253</a:t>
            </a:r>
            <a:endParaRPr dirty="0"/>
          </a:p>
          <a:p>
            <a:pPr marL="0" lvl="0" indent="0" algn="l" rtl="0">
              <a:lnSpc>
                <a:spcPct val="100000"/>
              </a:lnSpc>
              <a:spcBef>
                <a:spcPts val="0"/>
              </a:spcBef>
              <a:spcAft>
                <a:spcPts val="0"/>
              </a:spcAft>
              <a:buSzPts val="1400"/>
              <a:buNone/>
            </a:pPr>
            <a:endParaRPr dirty="0"/>
          </a:p>
        </p:txBody>
      </p:sp>
      <p:sp>
        <p:nvSpPr>
          <p:cNvPr id="590" name="Google Shape;590;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United Kingdom study with 100% male participants, 89% White, median age 55, median 11 years with diagnosed HIV.</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For more information on how insomnia was assessed, see </a:t>
            </a:r>
            <a:r>
              <a:rPr lang="en-GB" u="sng" dirty="0">
                <a:solidFill>
                  <a:schemeClr val="hlink"/>
                </a:solidFill>
                <a:hlinkClick r:id="rId3"/>
              </a:rPr>
              <a:t>https://www.ons.org/sites/default/files/InsomniaSeverityIndex_ISI.pdf</a:t>
            </a:r>
            <a:endParaRPr dirty="0"/>
          </a:p>
          <a:p>
            <a:pPr marL="0" lvl="0" indent="0" algn="l" rtl="0">
              <a:lnSpc>
                <a:spcPct val="100000"/>
              </a:lnSpc>
              <a:spcBef>
                <a:spcPts val="0"/>
              </a:spcBef>
              <a:spcAft>
                <a:spcPts val="0"/>
              </a:spcAft>
              <a:buClr>
                <a:schemeClr val="dk1"/>
              </a:buClr>
              <a:buSzPts val="1100"/>
              <a:buFont typeface="Arial"/>
              <a:buNone/>
            </a:pPr>
            <a:r>
              <a:rPr lang="en-GB" dirty="0"/>
              <a:t>To be eligible, participants had a score of 8 or above.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results should be interpreted with caution, due to the small sample size, being open label (risk of bias, especially in patient-reported outcomes) and lack of diversity in study population.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https://programme.aids2024.org/Abstract/Abstract/?abstractid=822</a:t>
            </a:r>
            <a:endParaRPr dirty="0"/>
          </a:p>
          <a:p>
            <a:pPr marL="0" lvl="0" indent="0" algn="l" rtl="0">
              <a:lnSpc>
                <a:spcPct val="100000"/>
              </a:lnSpc>
              <a:spcBef>
                <a:spcPts val="0"/>
              </a:spcBef>
              <a:spcAft>
                <a:spcPts val="0"/>
              </a:spcAft>
              <a:buSzPts val="1400"/>
              <a:buNone/>
            </a:pPr>
            <a:endParaRPr dirty="0"/>
          </a:p>
        </p:txBody>
      </p:sp>
      <p:sp>
        <p:nvSpPr>
          <p:cNvPr id="602" name="Google Shape;602;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Patient-reported outcomes assessed sleep, quality of life and food cravings. 3 of 8 questionnaires showed an improvement in the </a:t>
            </a:r>
            <a:r>
              <a:rPr lang="en-GB" dirty="0" err="1"/>
              <a:t>bictegravir</a:t>
            </a:r>
            <a:r>
              <a:rPr lang="en-GB" dirty="0"/>
              <a:t> arm.</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Cerebral functional MRI measures brain activity through changes in blood oxygenation which can be detected by MRI as a signal. These signals allow researchers to create brain activation maps which provides information on how brain regions interact with each other, called functional connectivity.</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As demonstrated in the figure, switching to the </a:t>
            </a:r>
            <a:r>
              <a:rPr lang="en-GB" dirty="0" err="1"/>
              <a:t>bictegravir</a:t>
            </a:r>
            <a:r>
              <a:rPr lang="en-GB" dirty="0"/>
              <a:t> regimen was associated with increased functional connectivity in the default mode network, which was most pronounced in the middle temporal and superior frontal gyri. The areas of orange indicate the location of the default mode network and the yellow indicates areas of increased functional connectivity.</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r>
              <a:rPr lang="en-GB" dirty="0"/>
              <a:t>The findings should be interpreted with caution:</a:t>
            </a:r>
            <a:endParaRPr dirty="0"/>
          </a:p>
          <a:p>
            <a:pPr marL="457200" lvl="0" indent="-317500" algn="l" rtl="0">
              <a:lnSpc>
                <a:spcPct val="100000"/>
              </a:lnSpc>
              <a:spcBef>
                <a:spcPts val="0"/>
              </a:spcBef>
              <a:spcAft>
                <a:spcPts val="0"/>
              </a:spcAft>
              <a:buSzPts val="1400"/>
              <a:buChar char="●"/>
            </a:pPr>
            <a:r>
              <a:rPr lang="en-GB" dirty="0"/>
              <a:t>Small sample, not evenly matched</a:t>
            </a:r>
            <a:endParaRPr dirty="0"/>
          </a:p>
          <a:p>
            <a:pPr marL="457200" lvl="0" indent="-317500" algn="l" rtl="0">
              <a:lnSpc>
                <a:spcPct val="100000"/>
              </a:lnSpc>
              <a:spcBef>
                <a:spcPts val="0"/>
              </a:spcBef>
              <a:spcAft>
                <a:spcPts val="0"/>
              </a:spcAft>
              <a:buSzPts val="1400"/>
              <a:buChar char="●"/>
            </a:pPr>
            <a:r>
              <a:rPr lang="en-GB" dirty="0"/>
              <a:t>Open label – potential bias in patient reported outcomes</a:t>
            </a:r>
            <a:endParaRPr dirty="0"/>
          </a:p>
          <a:p>
            <a:pPr marL="457200" lvl="0" indent="-317500" algn="l" rtl="0">
              <a:lnSpc>
                <a:spcPct val="100000"/>
              </a:lnSpc>
              <a:spcBef>
                <a:spcPts val="0"/>
              </a:spcBef>
              <a:spcAft>
                <a:spcPts val="0"/>
              </a:spcAft>
              <a:buSzPts val="1400"/>
              <a:buChar char="●"/>
            </a:pPr>
            <a:r>
              <a:rPr lang="en-GB" dirty="0">
                <a:solidFill>
                  <a:srgbClr val="E0001B"/>
                </a:solidFill>
              </a:rPr>
              <a:t> </a:t>
            </a:r>
            <a:r>
              <a:rPr lang="en-GB" dirty="0"/>
              <a:t>Lack of diversity in sample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https://programme.aids2024.org/Abstract/Abstract/?abstractid=822</a:t>
            </a:r>
            <a:endParaRPr dirty="0"/>
          </a:p>
          <a:p>
            <a:pPr marL="0" lvl="0" indent="0" algn="l" rtl="0">
              <a:lnSpc>
                <a:spcPct val="100000"/>
              </a:lnSpc>
              <a:spcBef>
                <a:spcPts val="0"/>
              </a:spcBef>
              <a:spcAft>
                <a:spcPts val="0"/>
              </a:spcAft>
              <a:buSzPts val="1400"/>
              <a:buNone/>
            </a:pPr>
            <a:endParaRPr dirty="0"/>
          </a:p>
        </p:txBody>
      </p:sp>
      <p:sp>
        <p:nvSpPr>
          <p:cNvPr id="613" name="Google Shape;613;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3003fde2ab7_3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3003fde2ab7_3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GB" dirty="0"/>
              <a:t>Apart from the “Geneva patient” (see next slide) the other five people so far cured of HIV received stem cells that had a mutation called CCR5-delta-32. This means that 32 amino acids are deleted from the gene that encodes for a T-cell surface receptor called CCR5. This disables the gene and people with it lack CCR5. This receptor has a part to play in immunity against some conditions like cancer, but the health of people without it is not badly affected. </a:t>
            </a:r>
            <a:br>
              <a:rPr lang="en-GB" dirty="0"/>
            </a:br>
            <a:endParaRPr dirty="0"/>
          </a:p>
          <a:p>
            <a:pPr marL="0" lvl="0" indent="0" algn="l" rtl="0">
              <a:lnSpc>
                <a:spcPct val="100000"/>
              </a:lnSpc>
              <a:spcBef>
                <a:spcPts val="0"/>
              </a:spcBef>
              <a:spcAft>
                <a:spcPts val="0"/>
              </a:spcAft>
              <a:buClr>
                <a:schemeClr val="dk1"/>
              </a:buClr>
              <a:buSzPts val="1400"/>
              <a:buFont typeface="Arial"/>
              <a:buNone/>
            </a:pPr>
            <a:r>
              <a:rPr lang="en-GB" dirty="0"/>
              <a:t>HIV has evolved to use the CCR5 receptor as one of the two co-receptors (the other being CD4) that it attaches to in the process of infecting cells. There is another type of HIV that attaches to a different receptor, CXCR4, but this generally develops during later-stage infection and is rarely transmitted.</a:t>
            </a:r>
            <a:br>
              <a:rPr lang="en-GB" dirty="0"/>
            </a:br>
            <a:endParaRPr dirty="0"/>
          </a:p>
          <a:p>
            <a:pPr marL="0" lvl="0" indent="0" algn="l" rtl="0">
              <a:lnSpc>
                <a:spcPct val="100000"/>
              </a:lnSpc>
              <a:spcBef>
                <a:spcPts val="0"/>
              </a:spcBef>
              <a:spcAft>
                <a:spcPts val="0"/>
              </a:spcAft>
              <a:buClr>
                <a:schemeClr val="dk1"/>
              </a:buClr>
              <a:buSzPts val="1400"/>
              <a:buFont typeface="Arial"/>
              <a:buNone/>
            </a:pPr>
            <a:r>
              <a:rPr lang="en-GB" dirty="0"/>
              <a:t>People receive one copy each of genes from their mother and their father. If both parents’ genes carry the same mutation, then this is called homozygosity. About 1% of people with northern European ancestry (fewer if they are of other ethnicities) are homozygous for the CCR5-delta-32 mutation, which confers almost complete immunity to HIV infection. The first five cured patients announced received stem cells from CCR5-delta-32 homozygous donors.</a:t>
            </a:r>
            <a:br>
              <a:rPr lang="en-GB" dirty="0"/>
            </a:br>
            <a:endParaRPr dirty="0"/>
          </a:p>
          <a:p>
            <a:pPr marL="0" lvl="0" indent="0" algn="l" rtl="0">
              <a:lnSpc>
                <a:spcPct val="100000"/>
              </a:lnSpc>
              <a:spcBef>
                <a:spcPts val="0"/>
              </a:spcBef>
              <a:spcAft>
                <a:spcPts val="0"/>
              </a:spcAft>
              <a:buClr>
                <a:schemeClr val="dk1"/>
              </a:buClr>
              <a:buSzPts val="1200"/>
              <a:buFont typeface="Times"/>
              <a:buNone/>
            </a:pPr>
            <a:r>
              <a:rPr lang="en-GB" dirty="0"/>
              <a:t>If the CCR5-delta-32 mutation is only inherited from one parent, then this is called heterozygosity. The “next Berlin patient” received cells from a CCR5-delta-32 heterozygous donor. About 10% of northern European ethnicity are heterozygous. This may confer a degree of slower progression to immunodeficiency in HIV infection but does not appear to confer significant resistance to infection.</a:t>
            </a:r>
            <a:br>
              <a:rPr lang="en-GB" dirty="0"/>
            </a:br>
            <a:br>
              <a:rPr lang="en-GB" dirty="0"/>
            </a:br>
            <a:r>
              <a:rPr lang="en-GB" dirty="0"/>
              <a:t>The case of the “Geneva patient” was presented at IAS 2023. There are more details on the next slide. This patient received cells where both parents carried the unmutated CCR5 gene and had the normal complement of CCR5 receptors – they were “CCR5 homozygous”.</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en-GB" dirty="0"/>
              <a:t>Abstract: https://programme.aids2024.org/Abstract/Abstract/?abstractid=12163 </a:t>
            </a:r>
            <a:endParaRPr dirty="0"/>
          </a:p>
          <a:p>
            <a:pPr marL="0" lvl="0" indent="0" algn="l" rtl="0">
              <a:lnSpc>
                <a:spcPct val="100000"/>
              </a:lnSpc>
              <a:spcBef>
                <a:spcPts val="0"/>
              </a:spcBef>
              <a:spcAft>
                <a:spcPts val="0"/>
              </a:spcAft>
              <a:buSzPts val="1400"/>
              <a:buNone/>
            </a:pPr>
            <a:endParaRPr dirty="0"/>
          </a:p>
        </p:txBody>
      </p:sp>
      <p:sp>
        <p:nvSpPr>
          <p:cNvPr id="65" name="Google Shape;65;g3003fde2ab7_3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This study is known as PURPOSE 1.</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Results were simultaneously published in </a:t>
            </a:r>
            <a:r>
              <a:rPr lang="en-GB" i="1" dirty="0"/>
              <a:t>The New England Journal of Medicine:</a:t>
            </a:r>
            <a:r>
              <a:rPr lang="en-GB" dirty="0"/>
              <a:t> https://www.nejm.org/doi/10.1056/NEJMoa2407001  </a:t>
            </a:r>
            <a:endParaRPr dirty="0"/>
          </a:p>
          <a:p>
            <a:pPr marL="0" lvl="0" indent="0" algn="l" rtl="0">
              <a:lnSpc>
                <a:spcPct val="100000"/>
              </a:lnSpc>
              <a:spcBef>
                <a:spcPts val="0"/>
              </a:spcBef>
              <a:spcAft>
                <a:spcPts val="0"/>
              </a:spcAft>
              <a:buClr>
                <a:schemeClr val="dk1"/>
              </a:buClr>
              <a:buSzPts val="1100"/>
              <a:buFont typeface="Arial"/>
              <a:buNone/>
            </a:pPr>
            <a:endParaRPr dirty="0"/>
          </a:p>
        </p:txBody>
      </p:sp>
      <p:sp>
        <p:nvSpPr>
          <p:cNvPr id="638" name="Google Shape;638;p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dirty="0"/>
              <a:t>All participants also received an injectable placebo or an oral placebo. No participants received only a placebo.</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651" name="Google Shape;65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663" name="Google Shape;663;p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2fd68d29540_4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g2fd68d29540_4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672" name="Google Shape;672;g2fd68d29540_4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fd68d29540_4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2fd68d29540_4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interim analysis occurred in May 2024 when 50% of the randomly assigned participants had completed at least 52 weeks of follow-up.</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685" name="Google Shape;685;g2fd68d29540_4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dirty="0"/>
              <a:t>The graphic shows that after a year on their assigned </a:t>
            </a:r>
            <a:r>
              <a:rPr lang="en-GB" dirty="0" err="1"/>
              <a:t>PrEP</a:t>
            </a:r>
            <a:r>
              <a:rPr lang="en-GB" dirty="0"/>
              <a:t> regimen, there were zero new infections among the 2,134 women who received </a:t>
            </a:r>
            <a:r>
              <a:rPr lang="en-GB" dirty="0" err="1"/>
              <a:t>lenacapavir</a:t>
            </a:r>
            <a:r>
              <a:rPr lang="en-GB" dirty="0"/>
              <a:t>, 39 among the 2,136 women who received F/TAF and 16 among the 1,068 participants assigned to F/TDF. The corresponding HIV incidence rates were 0.00, 2.02 and 1.69 per 100 person-years, respectively.</a:t>
            </a:r>
            <a:endParaRPr dirty="0"/>
          </a:p>
          <a:p>
            <a:pPr marL="0" lvl="0" indent="0" algn="l" rtl="0">
              <a:lnSpc>
                <a:spcPct val="115000"/>
              </a:lnSpc>
              <a:spcBef>
                <a:spcPts val="1200"/>
              </a:spcBef>
              <a:spcAft>
                <a:spcPts val="0"/>
              </a:spcAft>
              <a:buClr>
                <a:schemeClr val="dk1"/>
              </a:buClr>
              <a:buSzPts val="1100"/>
              <a:buFont typeface="Arial"/>
              <a:buNone/>
            </a:pPr>
            <a:r>
              <a:rPr lang="en-GB" dirty="0"/>
              <a:t>The numerical differences in the number of infections in F/TAF and F/TDF arms were not statistically significant – in other words, are likely due to chance.</a:t>
            </a:r>
            <a:endParaRPr dirty="0"/>
          </a:p>
          <a:p>
            <a:pPr marL="0" lvl="0" indent="0" algn="l" rtl="0">
              <a:lnSpc>
                <a:spcPct val="115000"/>
              </a:lnSpc>
              <a:spcBef>
                <a:spcPts val="1200"/>
              </a:spcBef>
              <a:spcAft>
                <a:spcPts val="0"/>
              </a:spcAft>
              <a:buSzPts val="1100"/>
              <a:buNone/>
            </a:pPr>
            <a:r>
              <a:rPr lang="en-GB" dirty="0"/>
              <a:t>The study helps fill the data gap on F/TAF </a:t>
            </a:r>
            <a:r>
              <a:rPr lang="en-GB" dirty="0" err="1"/>
              <a:t>PrEP</a:t>
            </a:r>
            <a:r>
              <a:rPr lang="en-GB" dirty="0"/>
              <a:t> for cisgender women and others exposed to HIV via vaginal sex.</a:t>
            </a:r>
            <a:endParaRPr u="sng" dirty="0">
              <a:solidFill>
                <a:schemeClr val="hlink"/>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Clr>
                <a:schemeClr val="dk1"/>
              </a:buClr>
              <a:buSzPts val="1100"/>
              <a:buFont typeface="Arial"/>
              <a:buNone/>
            </a:pPr>
            <a:r>
              <a:rPr lang="en-GB" dirty="0"/>
              <a:t>Results were simultaneously published in </a:t>
            </a:r>
            <a:r>
              <a:rPr lang="en-GB" i="1" dirty="0"/>
              <a:t>The New England Journal of Medicine</a:t>
            </a:r>
            <a:r>
              <a:rPr lang="en-GB" dirty="0"/>
              <a:t>: https://www.nejm.org/doi/10.1056/NEJMoa2407001</a:t>
            </a:r>
            <a:endParaRPr u="sng" dirty="0">
              <a:solidFill>
                <a:schemeClr val="hlink"/>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sz="1200" b="0" i="0" dirty="0">
                <a:solidFill>
                  <a:schemeClr val="dk1"/>
                </a:solidFill>
                <a:latin typeface="Calibri"/>
                <a:ea typeface="Calibri"/>
                <a:cs typeface="Calibri"/>
                <a:sym typeface="Calibri"/>
              </a:rPr>
              <a:t> </a:t>
            </a:r>
            <a:endParaRPr dirty="0"/>
          </a:p>
        </p:txBody>
      </p:sp>
      <p:sp>
        <p:nvSpPr>
          <p:cNvPr id="696" name="Google Shape;696;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fd68d29540_1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g2fd68d29540_1_2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Injections were on time for 91.5% (4545/4967) at week 26 and 92.8% (2025/2181) at week 52.</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In the F/TAF arm, there was a lower likelihood of HIV infection in participants with medium or high adherence to F/TAF (&gt;2 doses/week) compared with low adherence (odds ratio 0.11; 95% CI 0.012-0.49; P = 0.0006). Adherence was estimated by analysis of drug levels in dried blood spot samples in 10% of participants assigned F/TAF.</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Results were simultaneously published in </a:t>
            </a:r>
            <a:r>
              <a:rPr lang="en-GB" i="1" dirty="0"/>
              <a:t>The New England Journal of Medicin</a:t>
            </a:r>
            <a:r>
              <a:rPr lang="en-GB" dirty="0"/>
              <a:t>e: https://www.nejm.org/doi/10.1056/NEJMoa2407001</a:t>
            </a:r>
            <a:endParaRPr dirty="0"/>
          </a:p>
          <a:p>
            <a:pPr marL="0" lvl="0" indent="0" algn="l" rtl="0">
              <a:lnSpc>
                <a:spcPct val="100000"/>
              </a:lnSpc>
              <a:spcBef>
                <a:spcPts val="0"/>
              </a:spcBef>
              <a:spcAft>
                <a:spcPts val="0"/>
              </a:spcAft>
              <a:buSzPts val="1400"/>
              <a:buNone/>
            </a:pPr>
            <a:endParaRPr dirty="0"/>
          </a:p>
        </p:txBody>
      </p:sp>
      <p:sp>
        <p:nvSpPr>
          <p:cNvPr id="708" name="Google Shape;708;g2fd68d29540_1_2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fd68d29540_4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g2fd68d29540_4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Across all groups, the most common adverse events – not necessarily attributable to the drugs – were headache, urinary tract infections, chlamydia and upper respiratory tract infections. Rates of these were similar in the three study arms. Women assigned to oral </a:t>
            </a:r>
            <a:r>
              <a:rPr lang="en-GB" dirty="0" err="1"/>
              <a:t>PrEP</a:t>
            </a:r>
            <a:r>
              <a:rPr lang="en-GB" dirty="0"/>
              <a:t> were more likely to experience nausea and vomiting than those who received </a:t>
            </a:r>
            <a:r>
              <a:rPr lang="en-GB" dirty="0" err="1"/>
              <a:t>lenacapavir</a:t>
            </a:r>
            <a:r>
              <a:rPr lang="en-GB" dirty="0"/>
              <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Pregnancy rates were similar across the three </a:t>
            </a:r>
            <a:r>
              <a:rPr lang="en-GB" dirty="0" err="1"/>
              <a:t>PrEP</a:t>
            </a:r>
            <a:r>
              <a:rPr lang="en-GB" dirty="0"/>
              <a:t> groups, and there were no notable differences in pregnancy outcomes between the groups or compared with the background rate.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721" name="Google Shape;721;g2fd68d29540_4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fd68d29540_4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g2fd68d29540_4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More detail on PURPOSE 2.</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PURPOSE 2 is a phase 3 study which enrolled cisgender men who have sex with men (CGMSM) as well as transgender women (TGW), transgender men (TGM) and gender non-binary (GNB) individuals who have sex with partners assigned male at birth. </a:t>
            </a:r>
            <a:r>
              <a:rPr lang="en-GB" dirty="0" err="1">
                <a:solidFill>
                  <a:srgbClr val="212529"/>
                </a:solidFill>
              </a:rPr>
              <a:t>Lenacapavir</a:t>
            </a:r>
            <a:r>
              <a:rPr lang="en-GB" dirty="0">
                <a:solidFill>
                  <a:srgbClr val="212529"/>
                </a:solidFill>
              </a:rPr>
              <a:t> reduced HIV infections by 96% compared to background HIV incidence (</a:t>
            </a:r>
            <a:r>
              <a:rPr lang="en-GB" dirty="0" err="1">
                <a:solidFill>
                  <a:srgbClr val="212529"/>
                </a:solidFill>
              </a:rPr>
              <a:t>bHIV</a:t>
            </a:r>
            <a:r>
              <a:rPr lang="en-GB" dirty="0">
                <a:solidFill>
                  <a:srgbClr val="212529"/>
                </a:solidFill>
              </a:rPr>
              <a:t>). </a:t>
            </a:r>
            <a:endParaRPr dirty="0">
              <a:solidFill>
                <a:srgbClr val="212529"/>
              </a:solidFill>
            </a:endParaRPr>
          </a:p>
          <a:p>
            <a:pPr marL="0" lvl="0" indent="0" algn="l" rtl="0">
              <a:lnSpc>
                <a:spcPct val="100000"/>
              </a:lnSpc>
              <a:spcBef>
                <a:spcPts val="0"/>
              </a:spcBef>
              <a:spcAft>
                <a:spcPts val="0"/>
              </a:spcAft>
              <a:buSzPts val="1100"/>
              <a:buNone/>
            </a:pPr>
            <a:endParaRPr dirty="0">
              <a:solidFill>
                <a:srgbClr val="212529"/>
              </a:solidFill>
            </a:endParaRPr>
          </a:p>
          <a:p>
            <a:pPr marL="0" lvl="0" indent="0" algn="l" rtl="0">
              <a:lnSpc>
                <a:spcPct val="100000"/>
              </a:lnSpc>
              <a:spcBef>
                <a:spcPts val="0"/>
              </a:spcBef>
              <a:spcAft>
                <a:spcPts val="0"/>
              </a:spcAft>
              <a:buSzPts val="1100"/>
              <a:buNone/>
            </a:pPr>
            <a:r>
              <a:rPr lang="en-GB" dirty="0">
                <a:solidFill>
                  <a:srgbClr val="212529"/>
                </a:solidFill>
              </a:rPr>
              <a:t>There were 2 incident cases among 2,180 participants in the </a:t>
            </a:r>
            <a:r>
              <a:rPr lang="en-GB" dirty="0" err="1">
                <a:solidFill>
                  <a:srgbClr val="212529"/>
                </a:solidFill>
              </a:rPr>
              <a:t>lenacapavir</a:t>
            </a:r>
            <a:r>
              <a:rPr lang="en-GB" dirty="0">
                <a:solidFill>
                  <a:srgbClr val="212529"/>
                </a:solidFill>
              </a:rPr>
              <a:t> group (incidence 0.10 per 100 person-years); 99.9% of participants did not acquire HIV in the </a:t>
            </a:r>
            <a:r>
              <a:rPr lang="en-GB" dirty="0" err="1">
                <a:solidFill>
                  <a:srgbClr val="212529"/>
                </a:solidFill>
              </a:rPr>
              <a:t>lenacapavir</a:t>
            </a:r>
            <a:r>
              <a:rPr lang="en-GB" dirty="0">
                <a:solidFill>
                  <a:srgbClr val="212529"/>
                </a:solidFill>
              </a:rPr>
              <a:t> group. The results demonstrated superiority of twice-yearly </a:t>
            </a:r>
            <a:r>
              <a:rPr lang="en-GB" dirty="0" err="1">
                <a:solidFill>
                  <a:srgbClr val="212529"/>
                </a:solidFill>
              </a:rPr>
              <a:t>lenacapavir</a:t>
            </a:r>
            <a:r>
              <a:rPr lang="en-GB" dirty="0">
                <a:solidFill>
                  <a:srgbClr val="212529"/>
                </a:solidFill>
              </a:rPr>
              <a:t> over </a:t>
            </a:r>
            <a:r>
              <a:rPr lang="en-GB" dirty="0" err="1">
                <a:solidFill>
                  <a:srgbClr val="212529"/>
                </a:solidFill>
              </a:rPr>
              <a:t>bHIV</a:t>
            </a:r>
            <a:r>
              <a:rPr lang="en-GB" dirty="0">
                <a:solidFill>
                  <a:srgbClr val="212529"/>
                </a:solidFill>
              </a:rPr>
              <a:t> (incidence 2.37 per 100 person-years), with 96% relative risk reduction (incidence rate ratio 0.04, p&lt;0.0001). There were 9 incident cases among 1,087 individuals in the </a:t>
            </a:r>
            <a:r>
              <a:rPr lang="en-GB" i="1" dirty="0">
                <a:solidFill>
                  <a:srgbClr val="212529"/>
                </a:solidFill>
              </a:rPr>
              <a:t>Truvada </a:t>
            </a:r>
            <a:r>
              <a:rPr lang="en-GB" dirty="0">
                <a:solidFill>
                  <a:srgbClr val="212529"/>
                </a:solidFill>
              </a:rPr>
              <a:t>group (incidence 0.93 per 100 person-years). Twice-yearly </a:t>
            </a:r>
            <a:r>
              <a:rPr lang="en-GB" dirty="0" err="1">
                <a:solidFill>
                  <a:srgbClr val="212529"/>
                </a:solidFill>
              </a:rPr>
              <a:t>lenacapavir</a:t>
            </a:r>
            <a:r>
              <a:rPr lang="en-GB" dirty="0">
                <a:solidFill>
                  <a:srgbClr val="212529"/>
                </a:solidFill>
              </a:rPr>
              <a:t> was 89% more effective than once-daily </a:t>
            </a:r>
            <a:r>
              <a:rPr lang="en-GB" i="1" dirty="0">
                <a:solidFill>
                  <a:srgbClr val="212529"/>
                </a:solidFill>
              </a:rPr>
              <a:t>Truvada </a:t>
            </a:r>
            <a:r>
              <a:rPr lang="en-GB" dirty="0">
                <a:solidFill>
                  <a:srgbClr val="212529"/>
                </a:solidFill>
              </a:rPr>
              <a:t>(incidence rate ratio 0.11, p=0.00245). </a:t>
            </a:r>
            <a:endParaRPr dirty="0">
              <a:solidFill>
                <a:srgbClr val="212529"/>
              </a:solidFill>
            </a:endParaRPr>
          </a:p>
          <a:p>
            <a:pPr marL="0" lvl="0" indent="0" algn="l" rtl="0">
              <a:lnSpc>
                <a:spcPct val="100000"/>
              </a:lnSpc>
              <a:spcBef>
                <a:spcPts val="0"/>
              </a:spcBef>
              <a:spcAft>
                <a:spcPts val="0"/>
              </a:spcAft>
              <a:buSzPts val="1100"/>
              <a:buNone/>
            </a:pPr>
            <a:endParaRPr dirty="0">
              <a:solidFill>
                <a:srgbClr val="212529"/>
              </a:solidFill>
            </a:endParaRPr>
          </a:p>
          <a:p>
            <a:pPr marL="0" lvl="0" indent="0" algn="l" rtl="0">
              <a:lnSpc>
                <a:spcPct val="100000"/>
              </a:lnSpc>
              <a:spcBef>
                <a:spcPts val="0"/>
              </a:spcBef>
              <a:spcAft>
                <a:spcPts val="0"/>
              </a:spcAft>
              <a:buSzPts val="1100"/>
              <a:buNone/>
            </a:pPr>
            <a:r>
              <a:rPr lang="en-GB" dirty="0">
                <a:solidFill>
                  <a:srgbClr val="212529"/>
                </a:solidFill>
              </a:rPr>
              <a:t>In the trial, </a:t>
            </a:r>
            <a:r>
              <a:rPr lang="en-GB" dirty="0" err="1">
                <a:solidFill>
                  <a:srgbClr val="212529"/>
                </a:solidFill>
              </a:rPr>
              <a:t>lenacapavir</a:t>
            </a:r>
            <a:r>
              <a:rPr lang="en-GB" dirty="0">
                <a:solidFill>
                  <a:srgbClr val="212529"/>
                </a:solidFill>
              </a:rPr>
              <a:t> and </a:t>
            </a:r>
            <a:r>
              <a:rPr lang="en-GB" i="1" dirty="0">
                <a:solidFill>
                  <a:srgbClr val="212529"/>
                </a:solidFill>
              </a:rPr>
              <a:t>Truvada </a:t>
            </a:r>
            <a:r>
              <a:rPr lang="en-GB" dirty="0">
                <a:solidFill>
                  <a:srgbClr val="212529"/>
                </a:solidFill>
              </a:rPr>
              <a:t>were generally well-tolerated and no significant or new safety concerns were identified.</a:t>
            </a:r>
            <a:endParaRPr dirty="0">
              <a:solidFill>
                <a:srgbClr val="212529"/>
              </a:solidFill>
            </a:endParaRPr>
          </a:p>
          <a:p>
            <a:pPr marL="0" lvl="0" indent="0" algn="l" rtl="0">
              <a:lnSpc>
                <a:spcPct val="100000"/>
              </a:lnSpc>
              <a:spcBef>
                <a:spcPts val="0"/>
              </a:spcBef>
              <a:spcAft>
                <a:spcPts val="0"/>
              </a:spcAft>
              <a:buSzPts val="1100"/>
              <a:buNone/>
            </a:pPr>
            <a:endParaRPr dirty="0">
              <a:solidFill>
                <a:srgbClr val="212529"/>
              </a:solidFill>
            </a:endParaRPr>
          </a:p>
          <a:p>
            <a:pPr marL="0" lvl="0" indent="0" algn="l" rtl="0">
              <a:lnSpc>
                <a:spcPct val="100000"/>
              </a:lnSpc>
              <a:spcBef>
                <a:spcPts val="0"/>
              </a:spcBef>
              <a:spcAft>
                <a:spcPts val="0"/>
              </a:spcAft>
              <a:buSzPts val="1100"/>
              <a:buNone/>
            </a:pPr>
            <a:r>
              <a:rPr lang="en-GB" dirty="0">
                <a:solidFill>
                  <a:srgbClr val="212529"/>
                </a:solidFill>
              </a:rPr>
              <a:t>PURPOSE 2 press release: https://www.gilead.com/news-and-press/press-room/press-releases/2024/9/gileads-twiceyearly-lenacapavir-for-hiv-prevention-reduced-hiv-infections-by-96-and-demonstrated-superiority-to-daily-truvada-in-second-pivotal-ph</a:t>
            </a:r>
            <a:endParaRPr dirty="0">
              <a:solidFill>
                <a:srgbClr val="212529"/>
              </a:solidFill>
            </a:endParaRPr>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Results were simultaneously published in </a:t>
            </a:r>
            <a:r>
              <a:rPr lang="en-GB" i="1" dirty="0"/>
              <a:t>The New England Journal of Medicine:</a:t>
            </a:r>
            <a:r>
              <a:rPr lang="en-GB" dirty="0"/>
              <a:t> https://www.nejm.org/doi/10.1056/NEJMoa2407001</a:t>
            </a:r>
            <a:endParaRPr dirty="0"/>
          </a:p>
          <a:p>
            <a:pPr marL="0" lvl="0" indent="0" algn="l" rtl="0">
              <a:lnSpc>
                <a:spcPct val="100000"/>
              </a:lnSpc>
              <a:spcBef>
                <a:spcPts val="0"/>
              </a:spcBef>
              <a:spcAft>
                <a:spcPts val="0"/>
              </a:spcAft>
              <a:buSzPts val="1400"/>
              <a:buNone/>
            </a:pPr>
            <a:endParaRPr dirty="0"/>
          </a:p>
        </p:txBody>
      </p:sp>
      <p:sp>
        <p:nvSpPr>
          <p:cNvPr id="731" name="Google Shape;731;g2fd68d29540_4_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fe0aee6aa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g2fe0aee6aac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en-GB" dirty="0"/>
              <a:t>US guidelines currently recommend that people starting or taking cabotegravir receive an HIV RNA test. In World Health Organization guidelines for </a:t>
            </a:r>
            <a:r>
              <a:rPr lang="en-GB" dirty="0" err="1"/>
              <a:t>PrEP</a:t>
            </a:r>
            <a:r>
              <a:rPr lang="en-GB" dirty="0"/>
              <a:t>, HIV testing can be completed in accordance with the WHO testing strategy for HIV diagnosis using the full national testing algorithm – in most countries, this does not include HIV RNA testing.</a:t>
            </a:r>
            <a:endParaRPr dirty="0"/>
          </a:p>
          <a:p>
            <a:pPr marL="0" lvl="0" indent="0" algn="l" rtl="0">
              <a:lnSpc>
                <a:spcPct val="100000"/>
              </a:lnSpc>
              <a:spcBef>
                <a:spcPts val="1200"/>
              </a:spcBef>
              <a:spcAft>
                <a:spcPts val="0"/>
              </a:spcAft>
              <a:buSzPts val="1100"/>
              <a:buNone/>
            </a:pPr>
            <a:r>
              <a:rPr lang="en-GB" dirty="0"/>
              <a:t>Abstract: https://programme.aids2024.org/Abstract/Abstract/?abstractid=12267</a:t>
            </a:r>
            <a:endParaRPr dirty="0"/>
          </a:p>
          <a:p>
            <a:pPr marL="0" lvl="0" indent="0" algn="l" rtl="0">
              <a:lnSpc>
                <a:spcPct val="100000"/>
              </a:lnSpc>
              <a:spcBef>
                <a:spcPts val="0"/>
              </a:spcBef>
              <a:spcAft>
                <a:spcPts val="0"/>
              </a:spcAft>
              <a:buSzPts val="1100"/>
              <a:buNone/>
            </a:pPr>
            <a:endParaRPr dirty="0"/>
          </a:p>
        </p:txBody>
      </p:sp>
      <p:sp>
        <p:nvSpPr>
          <p:cNvPr id="743" name="Google Shape;743;g2fe0aee6aac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003fde2ab7_3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g3003fde2ab7_3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GB"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The case of the “Geneva patient” was first reported at the</a:t>
            </a:r>
            <a:r>
              <a:rPr lang="en-GB" dirty="0">
                <a:solidFill>
                  <a:srgbClr val="32323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12th International AIDS Society Conference on HIV Science (IAS 2023)</a:t>
            </a:r>
            <a:r>
              <a:rPr lang="en-GB"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in Brisbane, Australia. (https://programme.ias2023.org/Abstract/Abstract/?abstractid=5819)</a:t>
            </a:r>
            <a:endParaRPr dirty="0"/>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Clr>
                <a:schemeClr val="dk1"/>
              </a:buClr>
              <a:buSzPts val="1200"/>
              <a:buFont typeface="Arial"/>
              <a:buNone/>
            </a:pPr>
            <a:r>
              <a:rPr lang="en-GB" dirty="0"/>
              <a:t>Unusual features: six episodes of graft-versus-host (</a:t>
            </a:r>
            <a:r>
              <a:rPr lang="en-GB" dirty="0" err="1"/>
              <a:t>GvH</a:t>
            </a:r>
            <a:r>
              <a:rPr lang="en-GB" dirty="0"/>
              <a:t>) disease after ART stopped: intermittent doses of immune modulator (</a:t>
            </a:r>
            <a:r>
              <a:rPr lang="en-GB" dirty="0" err="1"/>
              <a:t>ruxolitinib</a:t>
            </a:r>
            <a:r>
              <a:rPr lang="en-GB" dirty="0"/>
              <a:t>) which still continue – see graph.</a:t>
            </a:r>
            <a:endParaRPr dirty="0">
              <a:highlight>
                <a:srgbClr val="FFFF00"/>
              </a:highlight>
            </a:endParaRPr>
          </a:p>
          <a:p>
            <a:pPr marL="0" lvl="0" indent="0" algn="l" rtl="0">
              <a:lnSpc>
                <a:spcPct val="100000"/>
              </a:lnSpc>
              <a:spcBef>
                <a:spcPts val="0"/>
              </a:spcBef>
              <a:spcAft>
                <a:spcPts val="0"/>
              </a:spcAft>
              <a:buClr>
                <a:schemeClr val="dk1"/>
              </a:buClr>
              <a:buSzPts val="1400"/>
              <a:buFont typeface="Arial"/>
              <a:buNone/>
            </a:pPr>
            <a:endParaRPr dirty="0">
              <a:solidFill>
                <a:srgbClr val="2C7D5C"/>
              </a:solidFill>
              <a:highlight>
                <a:schemeClr val="lt1"/>
              </a:highlight>
            </a:endParaRPr>
          </a:p>
          <a:p>
            <a:pPr marL="0" lvl="0" indent="0" algn="l" rtl="0">
              <a:lnSpc>
                <a:spcPct val="100000"/>
              </a:lnSpc>
              <a:spcBef>
                <a:spcPts val="0"/>
              </a:spcBef>
              <a:spcAft>
                <a:spcPts val="0"/>
              </a:spcAft>
              <a:buClr>
                <a:schemeClr val="dk1"/>
              </a:buClr>
              <a:buSzPts val="1400"/>
              <a:buFont typeface="Arial"/>
              <a:buNone/>
            </a:pPr>
            <a:r>
              <a:rPr lang="en-GB" dirty="0" err="1"/>
              <a:t>Ruxolitinib</a:t>
            </a:r>
            <a:r>
              <a:rPr lang="en-GB" dirty="0"/>
              <a:t> is used to treat graft-versus-host disease: it has also been found to reduce HIV-reservoir proviral DNA and to reverse HIV-related immune dysregulation.</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b="1" dirty="0">
              <a:solidFill>
                <a:srgbClr val="2C7D5C"/>
              </a:solidFill>
              <a:highlight>
                <a:schemeClr val="lt1"/>
              </a:highlight>
              <a:latin typeface="Roboto"/>
              <a:ea typeface="Roboto"/>
              <a:cs typeface="Roboto"/>
              <a:sym typeface="Roboto"/>
            </a:endParaRPr>
          </a:p>
          <a:p>
            <a:pPr marL="0" lvl="0" indent="0" algn="l" rtl="0">
              <a:lnSpc>
                <a:spcPct val="100000"/>
              </a:lnSpc>
              <a:spcBef>
                <a:spcPts val="0"/>
              </a:spcBef>
              <a:spcAft>
                <a:spcPts val="0"/>
              </a:spcAft>
              <a:buSzPts val="1400"/>
              <a:buNone/>
            </a:pPr>
            <a:endParaRPr dirty="0">
              <a:latin typeface="Times"/>
              <a:ea typeface="Times"/>
              <a:cs typeface="Times"/>
              <a:sym typeface="Times"/>
            </a:endParaRPr>
          </a:p>
        </p:txBody>
      </p:sp>
      <p:sp>
        <p:nvSpPr>
          <p:cNvPr id="77" name="Google Shape;77;g3003fde2ab7_3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fd68d29540_4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5" name="Google Shape;755;g2fd68d29540_4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Data come from the open-label extension (OLE) of the HPTN 083 study among MSM and transgender women.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“Single positive HIV RNA result” – in other words, previous tests were not positive, a non-RNA test (such as an antibody test) done at the same time was not positive.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In people whose last cabotegravir injection was within six months, a single positive viral load test alone had a 9.1% positive predictive value.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However, in people whose last cabotegravir injection was more than six months ago, a single positive viral load test alone had a 60% positive predictive value.</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Abstract: https://programme.aids2024.org/Abstract/Abstract/?abstractid=12267</a:t>
            </a:r>
            <a:endParaRPr dirty="0"/>
          </a:p>
          <a:p>
            <a:pPr marL="0" lvl="0" indent="0" algn="l" rtl="0">
              <a:lnSpc>
                <a:spcPct val="100000"/>
              </a:lnSpc>
              <a:spcBef>
                <a:spcPts val="0"/>
              </a:spcBef>
              <a:spcAft>
                <a:spcPts val="0"/>
              </a:spcAft>
              <a:buSzPts val="1400"/>
              <a:buNone/>
            </a:pPr>
            <a:endParaRPr dirty="0"/>
          </a:p>
        </p:txBody>
      </p:sp>
      <p:sp>
        <p:nvSpPr>
          <p:cNvPr id="756" name="Google Shape;756;g2fd68d29540_4_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Data come from the open-label extension (OLE) of the HPTN 084 study among cisgender women.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Participants who became pregnant were monitored for pregnancy-related adverse events including gestational hypertension, pre-eclampsia, and weight gain, as well as infant outcomes, such as miscarriage, intrauterine fetal death or stillbirth, premature birth, or low birthweight.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The composite poor pregnancy outcome = occurrence of either spontaneous abortion, stillbirth, premature birth or small for gestational age.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https://programme.aids2024.org/Abstract/Abstract/?abstractid=12420</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https://programme.aids2024.org/Programme/Session/349</a:t>
            </a:r>
            <a:endParaRPr/>
          </a:p>
          <a:p>
            <a:pPr marL="0" lvl="0" indent="0" algn="l" rtl="0">
              <a:lnSpc>
                <a:spcPct val="100000"/>
              </a:lnSpc>
              <a:spcBef>
                <a:spcPts val="0"/>
              </a:spcBef>
              <a:spcAft>
                <a:spcPts val="0"/>
              </a:spcAft>
              <a:buSzPts val="1100"/>
              <a:buNone/>
            </a:pPr>
            <a:endParaRPr/>
          </a:p>
        </p:txBody>
      </p:sp>
      <p:sp>
        <p:nvSpPr>
          <p:cNvPr id="766" name="Google Shape;766;p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Gestational hypertension and weight gain are of particular interest as they have been associated with use of integrase inhibitors in pregnancy. Cabotegravir is an integrase inhibitor.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Infant outcomes including growth parameters, median gestational age at deliver, and median birth weight.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The PK sub-study evaluated 50 participants who took CAB-LA for PrEP before and during pregnancy. 100% of participants in 1st and 2nd trimesters, and 98% of participants in 3rd trimester, had concentrations above the protocol-defined target concentration.</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https://programme.aids2024.org/Abstract/Abstract/?abstractid=12420</a:t>
            </a:r>
            <a:endParaRPr/>
          </a:p>
          <a:p>
            <a:pPr marL="0" lvl="0" indent="0" algn="l" rtl="0">
              <a:lnSpc>
                <a:spcPct val="100000"/>
              </a:lnSpc>
              <a:spcBef>
                <a:spcPts val="0"/>
              </a:spcBef>
              <a:spcAft>
                <a:spcPts val="0"/>
              </a:spcAft>
              <a:buSzPts val="1400"/>
              <a:buNone/>
            </a:pPr>
            <a:endParaRPr/>
          </a:p>
        </p:txBody>
      </p:sp>
      <p:sp>
        <p:nvSpPr>
          <p:cNvPr id="779" name="Google Shape;779;p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072f37b29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3072f37b29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https://programme.aids2024.org/Abstract/Abstract/?abstractid=12032</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https://programme.aids2024.org/Programme/Session/349</a:t>
            </a:r>
            <a:endParaRPr/>
          </a:p>
        </p:txBody>
      </p:sp>
      <p:sp>
        <p:nvSpPr>
          <p:cNvPr id="789" name="Google Shape;789;g3072f37b29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009b931dd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3009b931dd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err="1"/>
              <a:t>DoxyPEP</a:t>
            </a:r>
            <a:r>
              <a:rPr lang="en-GB" dirty="0"/>
              <a:t> is a single 200 milligram dose of doxycycline taken within 72 hours after anal, vaginal or oral sex. It can be taken on consecutive days if sex is repeated, but no more than one dose in a 24-hour period.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In both studies here, </a:t>
            </a:r>
            <a:r>
              <a:rPr lang="en-GB" dirty="0" err="1"/>
              <a:t>DoxyPrEP</a:t>
            </a:r>
            <a:r>
              <a:rPr lang="en-GB" dirty="0"/>
              <a:t> involved taking half the dose of doxycycline (100 mg) every day. Among people who have frequent sex, those who take 100 mg doxycycline daily may end up using less of the drug than those who take the 200 mg PEP dose multiples times per week. Ongoing, daily adherence may be easier to manage.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Adherence was assessed by pill counts.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https://programme.aids2024.org/Abstract/Abstract/?abstractid=11987</a:t>
            </a:r>
            <a:endParaRPr dirty="0"/>
          </a:p>
          <a:p>
            <a:pPr marL="0" lvl="0" indent="0" algn="l" rtl="0">
              <a:lnSpc>
                <a:spcPct val="100000"/>
              </a:lnSpc>
              <a:spcBef>
                <a:spcPts val="0"/>
              </a:spcBef>
              <a:spcAft>
                <a:spcPts val="0"/>
              </a:spcAft>
              <a:buSzPts val="1100"/>
              <a:buNone/>
            </a:pPr>
            <a:endParaRPr dirty="0"/>
          </a:p>
        </p:txBody>
      </p:sp>
      <p:sp>
        <p:nvSpPr>
          <p:cNvPr id="799" name="Google Shape;799;g3009b931dd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dirty="0"/>
              <a:t>There were no differences between the two groups in terms of sexual behaviour.</a:t>
            </a:r>
            <a:endParaRPr dirty="0"/>
          </a:p>
          <a:p>
            <a:pPr marL="0" lvl="0" indent="0" algn="l" rtl="0">
              <a:lnSpc>
                <a:spcPct val="100000"/>
              </a:lnSpc>
              <a:spcBef>
                <a:spcPts val="1200"/>
              </a:spcBef>
              <a:spcAft>
                <a:spcPts val="0"/>
              </a:spcAft>
              <a:buClr>
                <a:schemeClr val="dk1"/>
              </a:buClr>
              <a:buSzPts val="1100"/>
              <a:buFont typeface="Arial"/>
              <a:buNone/>
            </a:pPr>
            <a:r>
              <a:rPr lang="en-GB" dirty="0"/>
              <a:t>Abstract: https://programme.aids2024.org/Abstract/Abstract/?abstractid=11987</a:t>
            </a:r>
            <a:endParaRPr dirty="0"/>
          </a:p>
          <a:p>
            <a:pPr marL="0" lvl="0" indent="0" algn="l" rtl="0">
              <a:lnSpc>
                <a:spcPct val="100000"/>
              </a:lnSpc>
              <a:spcBef>
                <a:spcPts val="0"/>
              </a:spcBef>
              <a:spcAft>
                <a:spcPts val="0"/>
              </a:spcAft>
              <a:buClr>
                <a:schemeClr val="dk1"/>
              </a:buClr>
              <a:buSzPts val="1100"/>
              <a:buFont typeface="Arial"/>
              <a:buNone/>
            </a:pPr>
            <a:endParaRPr u="sng" dirty="0"/>
          </a:p>
          <a:p>
            <a:pPr marL="0" lvl="0" indent="0" algn="l" rtl="0">
              <a:lnSpc>
                <a:spcPct val="100000"/>
              </a:lnSpc>
              <a:spcBef>
                <a:spcPts val="0"/>
              </a:spcBef>
              <a:spcAft>
                <a:spcPts val="0"/>
              </a:spcAft>
              <a:buSzPts val="1400"/>
              <a:buNone/>
            </a:pPr>
            <a:endParaRPr u="sng" dirty="0"/>
          </a:p>
        </p:txBody>
      </p:sp>
      <p:sp>
        <p:nvSpPr>
          <p:cNvPr id="810" name="Google Shape;810;p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3009b931dd7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1" name="Google Shape;821;g3009b931dd7_0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https://programme.aids2024.org/Abstract/Abstract/?abstractid=7497</a:t>
            </a:r>
            <a:endParaRPr dirty="0"/>
          </a:p>
          <a:p>
            <a:pPr marL="0" lvl="0" indent="0" algn="l" rtl="0">
              <a:lnSpc>
                <a:spcPct val="100000"/>
              </a:lnSpc>
              <a:spcBef>
                <a:spcPts val="0"/>
              </a:spcBef>
              <a:spcAft>
                <a:spcPts val="0"/>
              </a:spcAft>
              <a:buClr>
                <a:schemeClr val="dk1"/>
              </a:buClr>
              <a:buSzPts val="1100"/>
              <a:buFont typeface="Arial"/>
              <a:buNone/>
            </a:pPr>
            <a:endParaRPr u="sng" dirty="0"/>
          </a:p>
          <a:p>
            <a:pPr marL="0" lvl="0" indent="0" algn="l" rtl="0">
              <a:lnSpc>
                <a:spcPct val="100000"/>
              </a:lnSpc>
              <a:spcBef>
                <a:spcPts val="0"/>
              </a:spcBef>
              <a:spcAft>
                <a:spcPts val="0"/>
              </a:spcAft>
              <a:buSzPts val="1400"/>
              <a:buNone/>
            </a:pPr>
            <a:endParaRPr u="sng" dirty="0"/>
          </a:p>
        </p:txBody>
      </p:sp>
      <p:sp>
        <p:nvSpPr>
          <p:cNvPr id="822" name="Google Shape;822;g3009b931dd7_0_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3009b931dd7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3009b931dd7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study is known as EZI-</a:t>
            </a:r>
            <a:r>
              <a:rPr lang="en-GB" dirty="0" err="1"/>
              <a:t>PrEP.</a:t>
            </a:r>
            <a:r>
              <a:rPr lang="en-GB" dirty="0"/>
              <a:t> Further analyses will compare online and face-to-face appointments.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https://programme.aids2024.org/Abstract/Abstract/?abstractid=3295</a:t>
            </a:r>
            <a:endParaRPr dirty="0"/>
          </a:p>
          <a:p>
            <a:pPr marL="0" lvl="0" indent="0" algn="l" rtl="0">
              <a:lnSpc>
                <a:spcPct val="100000"/>
              </a:lnSpc>
              <a:spcBef>
                <a:spcPts val="0"/>
              </a:spcBef>
              <a:spcAft>
                <a:spcPts val="0"/>
              </a:spcAft>
              <a:buSzPts val="1100"/>
              <a:buNone/>
            </a:pPr>
            <a:endParaRPr dirty="0"/>
          </a:p>
        </p:txBody>
      </p:sp>
      <p:sp>
        <p:nvSpPr>
          <p:cNvPr id="834" name="Google Shape;834;g3009b931dd7_0_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3009b931dd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g3009b931dd7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https://programme.aids2024.org/Abstract/Abstract/?abstractid=3295</a:t>
            </a:r>
            <a:endParaRPr dirty="0"/>
          </a:p>
          <a:p>
            <a:pPr marL="0" lvl="0" indent="0" algn="l" rtl="0">
              <a:lnSpc>
                <a:spcPct val="100000"/>
              </a:lnSpc>
              <a:spcBef>
                <a:spcPts val="0"/>
              </a:spcBef>
              <a:spcAft>
                <a:spcPts val="0"/>
              </a:spcAft>
              <a:buSzPts val="1100"/>
              <a:buNone/>
            </a:pPr>
            <a:endParaRPr dirty="0"/>
          </a:p>
        </p:txBody>
      </p:sp>
      <p:sp>
        <p:nvSpPr>
          <p:cNvPr id="845" name="Google Shape;845;g3009b931dd7_0_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003fde2ab7_3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3003fde2ab7_3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Unusual features: six episodes of graft-versus-host disease after ART stopped: intermittent doses of immune modulator (ruxolitinib) which still continue – see bottom graph.</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https://programme.aids2024.org/Programme/Session/247 </a:t>
            </a:r>
            <a:endParaRPr/>
          </a:p>
          <a:p>
            <a:pPr marL="0" lvl="0" indent="0" algn="l" rtl="0">
              <a:lnSpc>
                <a:spcPct val="100000"/>
              </a:lnSpc>
              <a:spcBef>
                <a:spcPts val="0"/>
              </a:spcBef>
              <a:spcAft>
                <a:spcPts val="0"/>
              </a:spcAft>
              <a:buSzPts val="1400"/>
              <a:buNone/>
            </a:pPr>
            <a:endParaRPr>
              <a:latin typeface="Times"/>
              <a:ea typeface="Times"/>
              <a:cs typeface="Times"/>
              <a:sym typeface="Times"/>
            </a:endParaRPr>
          </a:p>
        </p:txBody>
      </p:sp>
      <p:sp>
        <p:nvSpPr>
          <p:cNvPr id="92" name="Google Shape;92;g3003fde2ab7_3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fd68d29540_4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7" name="Google Shape;867;g2fd68d29540_4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Data came from UNAIDS’ latest report, released to coincide with the conference.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At the end of December 2023, 30.7 million [27-31.9 million] people were accessing antiretroviral therapy, up from 7.7 million [6.7-8 million] in 2010, but still short of the 34 million target for 2025.</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https://www.unaids.org/en/resources/presscentre/pressreleaseandstatementarchive/2024/july/20240722_global-aids-update</a:t>
            </a:r>
            <a:endParaRPr dirty="0"/>
          </a:p>
          <a:p>
            <a:pPr marL="0" lvl="0" indent="0" algn="l" rtl="0">
              <a:lnSpc>
                <a:spcPct val="100000"/>
              </a:lnSpc>
              <a:spcBef>
                <a:spcPts val="0"/>
              </a:spcBef>
              <a:spcAft>
                <a:spcPts val="0"/>
              </a:spcAft>
              <a:buSzPts val="1400"/>
              <a:buNone/>
            </a:pPr>
            <a:endParaRPr u="sng" dirty="0"/>
          </a:p>
        </p:txBody>
      </p:sp>
      <p:sp>
        <p:nvSpPr>
          <p:cNvPr id="868" name="Google Shape;868;g2fd68d29540_4_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3009b931dd7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g3009b931dd7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Abstract: https://programme.aids2024.org/Abstract/Abstract/?abstractid=11028</a:t>
            </a:r>
          </a:p>
        </p:txBody>
      </p:sp>
      <p:sp>
        <p:nvSpPr>
          <p:cNvPr id="880" name="Google Shape;880;g3009b931dd7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3009b931dd7_0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3009b931dd7_0_1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Abstract: https://programme.aids2024.org/Abstract/Abstract/?abstractid=11028</a:t>
            </a:r>
            <a:endParaRPr/>
          </a:p>
        </p:txBody>
      </p:sp>
      <p:sp>
        <p:nvSpPr>
          <p:cNvPr id="890" name="Google Shape;890;g3009b931dd7_0_1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30118a2df36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g30118a2df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As well as showing varying ART coverage by region, the graphic shows that 10% of infants exposed to HIV acquire HIV.</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47% of new cases of HIV in infants are due to mothers not starting ART during pregnancy or breastfeeding. Overall, 43% of infant infections occur during breastfeeding. Turkova said that these data call for better programmes for mothers to be tested, diagnosed and receive ART during pregnancy and breastfeeding.</a:t>
            </a:r>
            <a:endParaRPr/>
          </a:p>
          <a:p>
            <a:pPr marL="0" lvl="0" indent="0" algn="l" rtl="0">
              <a:lnSpc>
                <a:spcPct val="115000"/>
              </a:lnSpc>
              <a:spcBef>
                <a:spcPts val="1200"/>
              </a:spcBef>
              <a:spcAft>
                <a:spcPts val="0"/>
              </a:spcAft>
              <a:buClr>
                <a:schemeClr val="dk1"/>
              </a:buClr>
              <a:buSzPts val="1100"/>
              <a:buFont typeface="Arial"/>
              <a:buNone/>
            </a:pPr>
            <a:r>
              <a:rPr lang="en-GB"/>
              <a:t>Session: https://programme.aids2024.org/Programme/Session/81</a:t>
            </a:r>
            <a:endParaRPr u="sng">
              <a:solidFill>
                <a:schemeClr val="hlink"/>
              </a:solidFill>
            </a:endParaRPr>
          </a:p>
          <a:p>
            <a:pPr marL="0" lvl="0" indent="0" algn="l" rtl="0">
              <a:lnSpc>
                <a:spcPct val="100000"/>
              </a:lnSpc>
              <a:spcBef>
                <a:spcPts val="120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900" name="Google Shape;900;g30118a2df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0118a2df36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2" name="Google Shape;912;g30118a2df36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13" name="Google Shape;913;g30118a2df36_0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30118a2df36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g30118a2df36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Results from the PURPOSE 1 study, showing the efficacy of </a:t>
            </a:r>
            <a:r>
              <a:rPr lang="en-GB" dirty="0" err="1"/>
              <a:t>lenacapavir</a:t>
            </a:r>
            <a:r>
              <a:rPr lang="en-GB" dirty="0"/>
              <a:t> for </a:t>
            </a:r>
            <a:r>
              <a:rPr lang="en-GB" dirty="0" err="1"/>
              <a:t>PrEP</a:t>
            </a:r>
            <a:r>
              <a:rPr lang="en-GB" dirty="0"/>
              <a:t>, are in the section on HIV and STI prevention. </a:t>
            </a:r>
            <a:r>
              <a:rPr lang="en-GB" dirty="0" err="1"/>
              <a:t>Lenacapavir</a:t>
            </a:r>
            <a:r>
              <a:rPr lang="en-GB" dirty="0"/>
              <a:t> is administered by subcutaneous injection every six months.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After the conference, on 2 October 2024, Gilead Sciences announced the licensing of </a:t>
            </a:r>
            <a:r>
              <a:rPr lang="en-GB" dirty="0" err="1"/>
              <a:t>lenacapavir</a:t>
            </a:r>
            <a:r>
              <a:rPr lang="en-GB" dirty="0"/>
              <a:t> to six generic manufacturers. While this announcement was welcomed, there has also been criticism of some aspects, especially a number of middle-income countries that are not included and continuing uncertainty about price. For more information: </a:t>
            </a:r>
            <a:endParaRPr dirty="0"/>
          </a:p>
          <a:p>
            <a:pPr marL="0" lvl="0" indent="0" algn="l" rtl="0">
              <a:lnSpc>
                <a:spcPct val="100000"/>
              </a:lnSpc>
              <a:spcBef>
                <a:spcPts val="0"/>
              </a:spcBef>
              <a:spcAft>
                <a:spcPts val="0"/>
              </a:spcAft>
              <a:buClr>
                <a:schemeClr val="dk1"/>
              </a:buClr>
              <a:buSzPts val="1100"/>
              <a:buFont typeface="Arial"/>
              <a:buNone/>
            </a:pPr>
            <a:r>
              <a:rPr lang="en-GB" dirty="0"/>
              <a:t>https://www.gilead.com/news/news-details/2024/gilead-signs-royalty-free-voluntary-licensing-agreements-with-six-generic-manufacturers-to-increase-access-to-lenacapavir-for-hiv-prevention-in-high-incidence-resource-limited-countries</a:t>
            </a:r>
          </a:p>
          <a:p>
            <a:pPr marL="0" lvl="0" indent="0" algn="l" rtl="0">
              <a:lnSpc>
                <a:spcPct val="100000"/>
              </a:lnSpc>
              <a:spcBef>
                <a:spcPts val="0"/>
              </a:spcBef>
              <a:spcAft>
                <a:spcPts val="0"/>
              </a:spcAft>
              <a:buClr>
                <a:schemeClr val="dk1"/>
              </a:buClr>
              <a:buSzPts val="1100"/>
              <a:buFont typeface="Arial"/>
              <a:buNone/>
            </a:pPr>
            <a:r>
              <a:rPr lang="en-GB"/>
              <a:t>https://www.nytimes.com/2024/10/02/health/lenacapavir-hiv-shot-prep.html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923" name="Google Shape;923;g30118a2df36_0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30118a2df36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g30118a2df36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Abstract: https://programme.aids2024.org/Abstract/Abstract/?abstractid=12306</a:t>
            </a:r>
            <a:endParaRPr/>
          </a:p>
        </p:txBody>
      </p:sp>
      <p:sp>
        <p:nvSpPr>
          <p:cNvPr id="933" name="Google Shape;933;g30118a2df36_0_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0118a2df36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g30118a2df36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Session: https://programme.aids2024.org/Programme/Session/352</a:t>
            </a:r>
            <a:endParaRPr/>
          </a:p>
        </p:txBody>
      </p:sp>
      <p:sp>
        <p:nvSpPr>
          <p:cNvPr id="943" name="Google Shape;943;g30118a2df36_0_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0118a2df36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30118a2df36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Session: https://programme.aids2024.org/Programme/Session/352</a:t>
            </a:r>
            <a:endParaRPr/>
          </a:p>
        </p:txBody>
      </p:sp>
      <p:sp>
        <p:nvSpPr>
          <p:cNvPr id="955" name="Google Shape;955;g30118a2df36_0_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5" name="Google Shape;965;p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00633e8d27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g300633e8d27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t>Table adapted by Deborah Persaud from </a:t>
            </a:r>
            <a:r>
              <a:rPr lang="en-GB" i="1"/>
              <a:t>Pipeline report 2024; Research toward a Cure and Immune-based Therapies</a:t>
            </a:r>
            <a:r>
              <a:rPr lang="en-GB"/>
              <a:t>; Richard Jeffries, TAG.</a:t>
            </a:r>
            <a:endParaRPr/>
          </a:p>
          <a:p>
            <a:pPr marL="0" lvl="0" indent="0" algn="l" rtl="0">
              <a:lnSpc>
                <a:spcPct val="115000"/>
              </a:lnSpc>
              <a:spcBef>
                <a:spcPts val="0"/>
              </a:spcBef>
              <a:spcAft>
                <a:spcPts val="0"/>
              </a:spcAft>
              <a:buClr>
                <a:schemeClr val="dk1"/>
              </a:buClr>
              <a:buSzPts val="1100"/>
              <a:buFont typeface="Arial"/>
              <a:buNone/>
            </a:pPr>
            <a:endParaRPr/>
          </a:p>
          <a:p>
            <a:pPr marL="457200" lvl="0" indent="-304800" algn="l" rtl="0">
              <a:lnSpc>
                <a:spcPct val="115000"/>
              </a:lnSpc>
              <a:spcBef>
                <a:spcPts val="0"/>
              </a:spcBef>
              <a:spcAft>
                <a:spcPts val="0"/>
              </a:spcAft>
              <a:buClr>
                <a:schemeClr val="dk1"/>
              </a:buClr>
              <a:buSzPts val="1200"/>
              <a:buChar char="●"/>
            </a:pPr>
            <a:r>
              <a:rPr lang="en-GB"/>
              <a:t>Several ongoing studies are investigating bNAb combinations, in both lower- and higher-income settings.</a:t>
            </a:r>
            <a:endParaRPr/>
          </a:p>
          <a:p>
            <a:pPr marL="457200" lvl="0" indent="-304800" algn="l" rtl="0">
              <a:lnSpc>
                <a:spcPct val="115000"/>
              </a:lnSpc>
              <a:spcBef>
                <a:spcPts val="0"/>
              </a:spcBef>
              <a:spcAft>
                <a:spcPts val="0"/>
              </a:spcAft>
              <a:buClr>
                <a:schemeClr val="dk1"/>
              </a:buClr>
              <a:buSzPts val="1200"/>
              <a:buChar char="●"/>
            </a:pPr>
            <a:r>
              <a:rPr lang="en-GB"/>
              <a:t>Studies are being conducted in more diverse settings.</a:t>
            </a:r>
            <a:endParaRPr/>
          </a:p>
          <a:p>
            <a:pPr marL="457200" lvl="0" indent="-304800" algn="l" rtl="0">
              <a:lnSpc>
                <a:spcPct val="115000"/>
              </a:lnSpc>
              <a:spcBef>
                <a:spcPts val="0"/>
              </a:spcBef>
              <a:spcAft>
                <a:spcPts val="0"/>
              </a:spcAft>
              <a:buClr>
                <a:schemeClr val="dk1"/>
              </a:buClr>
              <a:buSzPts val="1200"/>
              <a:buChar char="●"/>
            </a:pPr>
            <a:r>
              <a:rPr lang="en-GB"/>
              <a:t>However, not all studies are screening participants for pre-existing bNAb resistance.</a:t>
            </a:r>
            <a:endParaRPr/>
          </a:p>
          <a:p>
            <a:pPr marL="457200" lvl="0" indent="-304800" algn="l" rtl="0">
              <a:lnSpc>
                <a:spcPct val="115000"/>
              </a:lnSpc>
              <a:spcBef>
                <a:spcPts val="0"/>
              </a:spcBef>
              <a:spcAft>
                <a:spcPts val="0"/>
              </a:spcAft>
              <a:buClr>
                <a:schemeClr val="dk1"/>
              </a:buClr>
              <a:buSzPts val="1200"/>
              <a:buChar char="●"/>
            </a:pPr>
            <a:r>
              <a:rPr lang="en-GB"/>
              <a:t>Some participants at the conference questioned whether failing to pre-screen participants for antibody sensitivity was ethical, as people with no sensitivity would have no chance of responding.</a:t>
            </a:r>
            <a:endParaRPr/>
          </a:p>
          <a:p>
            <a:pPr marL="457200" lvl="0" indent="-304800" algn="l" rtl="0">
              <a:lnSpc>
                <a:spcPct val="115000"/>
              </a:lnSpc>
              <a:spcBef>
                <a:spcPts val="0"/>
              </a:spcBef>
              <a:spcAft>
                <a:spcPts val="0"/>
              </a:spcAft>
              <a:buClr>
                <a:schemeClr val="dk1"/>
              </a:buClr>
              <a:buSzPts val="1200"/>
              <a:buChar char="●"/>
            </a:pPr>
            <a:r>
              <a:rPr lang="en-GB"/>
              <a:t>A counter-argument is that antibody sensitivity screens are themselves rather insensitive and in several cases have failed to detect pre-existing resistance in a proportion of the antibodies people carry.</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GB"/>
              <a:t>Session: https://programme.aids2024.org/Programme/Session/616</a:t>
            </a:r>
            <a:endParaRPr/>
          </a:p>
          <a:p>
            <a:pPr marL="0" lvl="0" indent="0" algn="l" rtl="0">
              <a:lnSpc>
                <a:spcPct val="115000"/>
              </a:lnSpc>
              <a:spcBef>
                <a:spcPts val="0"/>
              </a:spcBef>
              <a:spcAft>
                <a:spcPts val="0"/>
              </a:spcAft>
              <a:buClr>
                <a:schemeClr val="dk1"/>
              </a:buClr>
              <a:buSzPts val="1100"/>
              <a:buFont typeface="Arial"/>
              <a:buNone/>
            </a:pPr>
            <a:endParaRPr>
              <a:solidFill>
                <a:srgbClr val="3F3F3F"/>
              </a:solidFill>
            </a:endParaRPr>
          </a:p>
        </p:txBody>
      </p:sp>
      <p:sp>
        <p:nvSpPr>
          <p:cNvPr id="107" name="Google Shape;107;g300633e8d27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fd68d29540_4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g2fd68d29540_4_1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use of CD4 testing declined with the introduction and scaling up of the recommendation to treat all people living with HIV, regardless of CD4 cell count, and the shift to using viral load alone for treatment monitoring. However, CD4 testing remains important to identify people with advanced HIV disease and to link them to life-saving interventions.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In Uganda, ~25% of PLHIV returning to care after treatment interruption return with AHD.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PLHIV with AHD are particularly at high risk of death, even after initiating ART, with this risk increasing with decreasing CD4 cell count. Early identification through CD4+ testing can promote swift linkage to care to avert mortality.</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https://programme.aids2024.org/Abstract/Abstract/?abstractid=10236</a:t>
            </a:r>
            <a:endParaRPr dirty="0"/>
          </a:p>
          <a:p>
            <a:pPr marL="0" lvl="0" indent="0" algn="l" rtl="0">
              <a:lnSpc>
                <a:spcPct val="100000"/>
              </a:lnSpc>
              <a:spcBef>
                <a:spcPts val="0"/>
              </a:spcBef>
              <a:spcAft>
                <a:spcPts val="0"/>
              </a:spcAft>
              <a:buSzPts val="1400"/>
              <a:buNone/>
            </a:pPr>
            <a:endParaRPr u="sng" dirty="0"/>
          </a:p>
        </p:txBody>
      </p:sp>
      <p:sp>
        <p:nvSpPr>
          <p:cNvPr id="976" name="Google Shape;976;g2fd68d29540_4_1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3009b931dd7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g3009b931dd7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https://programme.aids2024.org/Abstract/Abstract/?abstractid=10236</a:t>
            </a:r>
            <a:endParaRPr dirty="0"/>
          </a:p>
          <a:p>
            <a:pPr marL="0" lvl="0" indent="0" algn="l" rtl="0">
              <a:lnSpc>
                <a:spcPct val="100000"/>
              </a:lnSpc>
              <a:spcBef>
                <a:spcPts val="0"/>
              </a:spcBef>
              <a:spcAft>
                <a:spcPts val="0"/>
              </a:spcAft>
              <a:buSzPts val="1400"/>
              <a:buNone/>
            </a:pPr>
            <a:endParaRPr u="sng" dirty="0"/>
          </a:p>
        </p:txBody>
      </p:sp>
      <p:sp>
        <p:nvSpPr>
          <p:cNvPr id="988" name="Google Shape;988;g3009b931dd7_0_1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3009b931dd7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9" name="Google Shape;999;g3009b931dd7_0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reduction in testing access in the last quarter was attributed to CD4 diagnostics supply shortages in the country at the time.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WHO recommends a package of interventions that should be offered to everyone presenting with advanced HIV disease. The indicators in the table reflect several elements of the package concerning the screening, treatment and/or prophylaxis for major opportunistic infections.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Findings suggest that targeted diagnostic strategies can enhance advanced HIV disease, though further research is needed to assess long-term outcomes and clinical efficacy.</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https://programme.aids2024.org/Abstract/Abstract/?abstractid=10236</a:t>
            </a:r>
            <a:endParaRPr dirty="0"/>
          </a:p>
          <a:p>
            <a:pPr marL="0" lvl="0" indent="0" algn="l" rtl="0">
              <a:lnSpc>
                <a:spcPct val="100000"/>
              </a:lnSpc>
              <a:spcBef>
                <a:spcPts val="0"/>
              </a:spcBef>
              <a:spcAft>
                <a:spcPts val="0"/>
              </a:spcAft>
              <a:buSzPts val="1400"/>
              <a:buNone/>
            </a:pPr>
            <a:endParaRPr u="sng" dirty="0"/>
          </a:p>
        </p:txBody>
      </p:sp>
      <p:sp>
        <p:nvSpPr>
          <p:cNvPr id="1000" name="Google Shape;1000;g3009b931dd7_0_1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009b931dd7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2" name="Google Shape;1012;g3009b931dd7_0_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analysis identified potential savings on spared hospitalization days and diagnostic assays that would not have been necessary had opportunistic infections (OIs) been diagnosed at the beginning of care. They also assessed differences in time to OI treatment initiation.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https://programme.aids2024.org/Abstract/Abstract/?abstractid=5057</a:t>
            </a:r>
            <a:endParaRPr dirty="0"/>
          </a:p>
          <a:p>
            <a:pPr marL="0" lvl="0" indent="0" algn="l" rtl="0">
              <a:lnSpc>
                <a:spcPct val="100000"/>
              </a:lnSpc>
              <a:spcBef>
                <a:spcPts val="0"/>
              </a:spcBef>
              <a:spcAft>
                <a:spcPts val="0"/>
              </a:spcAft>
              <a:buSzPts val="1400"/>
              <a:buNone/>
            </a:pPr>
            <a:endParaRPr u="sng" dirty="0"/>
          </a:p>
        </p:txBody>
      </p:sp>
      <p:sp>
        <p:nvSpPr>
          <p:cNvPr id="1013" name="Google Shape;1013;g3009b931dd7_0_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3009b931dd7_0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g3009b931dd7_0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The costs per person include the costs of patient care and diagnostic assays.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https://programme.aids2024.org/Abstract/Abstract/?abstractid=5057</a:t>
            </a:r>
            <a:endParaRPr dirty="0"/>
          </a:p>
          <a:p>
            <a:pPr marL="0" lvl="0" indent="0" algn="l" rtl="0">
              <a:lnSpc>
                <a:spcPct val="100000"/>
              </a:lnSpc>
              <a:spcBef>
                <a:spcPts val="0"/>
              </a:spcBef>
              <a:spcAft>
                <a:spcPts val="0"/>
              </a:spcAft>
              <a:buSzPts val="1400"/>
              <a:buNone/>
            </a:pPr>
            <a:endParaRPr dirty="0"/>
          </a:p>
        </p:txBody>
      </p:sp>
      <p:sp>
        <p:nvSpPr>
          <p:cNvPr id="1023" name="Google Shape;1023;g3009b931dd7_0_1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3009b931dd7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4" name="Google Shape;1034;g3009b931dd7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Costs are in USD.</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https://programme.aids2024.org/Abstract/Abstract/?abstractid=5057</a:t>
            </a:r>
            <a:endParaRPr dirty="0"/>
          </a:p>
          <a:p>
            <a:pPr marL="0" lvl="0" indent="0" algn="l" rtl="0">
              <a:lnSpc>
                <a:spcPct val="100000"/>
              </a:lnSpc>
              <a:spcBef>
                <a:spcPts val="0"/>
              </a:spcBef>
              <a:spcAft>
                <a:spcPts val="0"/>
              </a:spcAft>
              <a:buSzPts val="1400"/>
              <a:buNone/>
            </a:pPr>
            <a:endParaRPr dirty="0"/>
          </a:p>
        </p:txBody>
      </p:sp>
      <p:sp>
        <p:nvSpPr>
          <p:cNvPr id="1035" name="Google Shape;1035;g3009b931dd7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012166399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g3012166399c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https://programme.aids2024.org/Abstract/Abstract/?abstractid=5057</a:t>
            </a:r>
            <a:endParaRPr dirty="0"/>
          </a:p>
          <a:p>
            <a:pPr marL="0" lvl="0" indent="0" algn="l" rtl="0">
              <a:lnSpc>
                <a:spcPct val="100000"/>
              </a:lnSpc>
              <a:spcBef>
                <a:spcPts val="0"/>
              </a:spcBef>
              <a:spcAft>
                <a:spcPts val="0"/>
              </a:spcAft>
              <a:buSzPts val="1400"/>
              <a:buNone/>
            </a:pPr>
            <a:endParaRPr dirty="0"/>
          </a:p>
        </p:txBody>
      </p:sp>
      <p:sp>
        <p:nvSpPr>
          <p:cNvPr id="1047" name="Google Shape;1047;g3012166399c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3012166399c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3012166399c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u="sng" dirty="0"/>
          </a:p>
        </p:txBody>
      </p:sp>
      <p:sp>
        <p:nvSpPr>
          <p:cNvPr id="1059" name="Google Shape;1059;g3012166399c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012166399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g3012166399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WHO-PEN = World Health Organization Package of Essential Noncommunicable Disease Interventions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https://programme.aids2024.org/Abstract/Abstract/?abstractid=4235</a:t>
            </a:r>
            <a:endParaRPr dirty="0"/>
          </a:p>
          <a:p>
            <a:pPr marL="0" lvl="0" indent="0" algn="l" rtl="0">
              <a:lnSpc>
                <a:spcPct val="100000"/>
              </a:lnSpc>
              <a:spcBef>
                <a:spcPts val="0"/>
              </a:spcBef>
              <a:spcAft>
                <a:spcPts val="0"/>
              </a:spcAft>
              <a:buSzPts val="1400"/>
              <a:buNone/>
            </a:pPr>
            <a:endParaRPr dirty="0"/>
          </a:p>
        </p:txBody>
      </p:sp>
      <p:sp>
        <p:nvSpPr>
          <p:cNvPr id="1070" name="Google Shape;1070;g3012166399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3012166399c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g3012166399c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At the time of the follow-up assessment, the intervention had been provided at site A for six months, and at site B for three months.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https://programme.aids2024.org/Abstract/Abstract/?abstractid=4235</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https://programme.aids2024.org/Programme/Session/224</a:t>
            </a:r>
            <a:endParaRPr/>
          </a:p>
          <a:p>
            <a:pPr marL="0" lvl="0" indent="0" algn="l" rtl="0">
              <a:lnSpc>
                <a:spcPct val="100000"/>
              </a:lnSpc>
              <a:spcBef>
                <a:spcPts val="0"/>
              </a:spcBef>
              <a:spcAft>
                <a:spcPts val="0"/>
              </a:spcAft>
              <a:buSzPts val="1400"/>
              <a:buNone/>
            </a:pPr>
            <a:endParaRPr/>
          </a:p>
        </p:txBody>
      </p:sp>
      <p:sp>
        <p:nvSpPr>
          <p:cNvPr id="1080" name="Google Shape;1080;g3012166399c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00633e8d27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300633e8d27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dirty="0"/>
              <a:t>See https://www.aidsmap.com/news/oct-2018/miami-monkey-cured-two-antibodies for the first phase of this study in 2018</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p:txBody>
      </p:sp>
      <p:sp>
        <p:nvSpPr>
          <p:cNvPr id="121" name="Google Shape;121;g300633e8d27_0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3012166399c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2" name="Google Shape;1092;g3012166399c_0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t>At the time of the follow-up assessment, the intervention had been provided at site A for six months, and at site B for three months.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GB"/>
              <a:t>Abstract: https://programme.aids2024.org/Abstract/Abstract/?abstractid=4235</a:t>
            </a:r>
            <a:endParaRPr/>
          </a:p>
          <a:p>
            <a:pPr marL="0" lvl="0" indent="0" algn="l" rtl="0">
              <a:lnSpc>
                <a:spcPct val="100000"/>
              </a:lnSpc>
              <a:spcBef>
                <a:spcPts val="0"/>
              </a:spcBef>
              <a:spcAft>
                <a:spcPts val="0"/>
              </a:spcAft>
              <a:buClr>
                <a:schemeClr val="dk1"/>
              </a:buClr>
              <a:buSzPts val="1100"/>
              <a:buFont typeface="Arial"/>
              <a:buNone/>
            </a:pPr>
            <a:r>
              <a:rPr lang="en-GB"/>
              <a:t>Session: https://programme.aids2024.org/Programme/Session/224</a:t>
            </a:r>
            <a:endParaRPr/>
          </a:p>
          <a:p>
            <a:pPr marL="0" lvl="0" indent="0" algn="l" rtl="0">
              <a:lnSpc>
                <a:spcPct val="100000"/>
              </a:lnSpc>
              <a:spcBef>
                <a:spcPts val="0"/>
              </a:spcBef>
              <a:spcAft>
                <a:spcPts val="0"/>
              </a:spcAft>
              <a:buSzPts val="1400"/>
              <a:buNone/>
            </a:pPr>
            <a:endParaRPr/>
          </a:p>
        </p:txBody>
      </p:sp>
      <p:sp>
        <p:nvSpPr>
          <p:cNvPr id="1093" name="Google Shape;1093;g3012166399c_0_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3012166399c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3012166399c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At a conference symposium, Annette Sohn reviewed examples of good practice.</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transgender example: </a:t>
            </a:r>
            <a:r>
              <a:rPr lang="en-GB" dirty="0" err="1"/>
              <a:t>Janamnuaysook</a:t>
            </a:r>
            <a:r>
              <a:rPr lang="en-GB" dirty="0"/>
              <a:t> R, APACC 2023, abstract 95. Will also be presented at HIV R4P 2024.</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The youth example: </a:t>
            </a:r>
            <a:r>
              <a:rPr lang="en-GB" dirty="0" err="1"/>
              <a:t>Songtaweesin</a:t>
            </a:r>
            <a:r>
              <a:rPr lang="en-GB" dirty="0"/>
              <a:t> W, APACC 2024, abstract 16.</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105" name="Google Shape;1105;g3012166399c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012166399c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3012166399c_0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Senegal study: https://pubmed.ncbi.nlm.nih.gov/37854409/</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115" name="Google Shape;1115;g3012166399c_0_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012166399c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5" name="Google Shape;1125;g3012166399c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Median resilience score: 32/40 (Early Warning Resilience Survey). This assessed both activation (e.g. The work I do makes a real difference) and decompression (e.g. I can enjoy my personal time without focusing on work matters).</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https://programme.aids2024.org/Abstract/Abstract/?abstractid=12212</a:t>
            </a:r>
            <a:endParaRPr dirty="0"/>
          </a:p>
          <a:p>
            <a:pPr marL="0" lvl="0" indent="0" algn="l" rtl="0">
              <a:lnSpc>
                <a:spcPct val="100000"/>
              </a:lnSpc>
              <a:spcBef>
                <a:spcPts val="0"/>
              </a:spcBef>
              <a:spcAft>
                <a:spcPts val="0"/>
              </a:spcAft>
              <a:buSzPts val="1400"/>
              <a:buNone/>
            </a:pPr>
            <a:endParaRPr dirty="0"/>
          </a:p>
        </p:txBody>
      </p:sp>
      <p:sp>
        <p:nvSpPr>
          <p:cNvPr id="1126" name="Google Shape;1126;g3012166399c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012166399c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6" name="Google Shape;1136;g3012166399c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Moral injury is identified with a score of 36 or higher on the Moral Injury Symptom Scale: Healthcare Professionals Version (MISS-HF).</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https://programme.aids2024.org/Abstract/Abstract/?abstractid=12212</a:t>
            </a:r>
            <a:endParaRPr dirty="0"/>
          </a:p>
          <a:p>
            <a:pPr marL="0" lvl="0" indent="0" algn="l" rtl="0">
              <a:lnSpc>
                <a:spcPct val="100000"/>
              </a:lnSpc>
              <a:spcBef>
                <a:spcPts val="0"/>
              </a:spcBef>
              <a:spcAft>
                <a:spcPts val="0"/>
              </a:spcAft>
              <a:buSzPts val="1400"/>
              <a:buNone/>
            </a:pPr>
            <a:endParaRPr dirty="0"/>
          </a:p>
        </p:txBody>
      </p:sp>
      <p:sp>
        <p:nvSpPr>
          <p:cNvPr id="1137" name="Google Shape;1137;g3012166399c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0" name="Google Shape;1150;p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2fd68d29540_4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0" name="Google Shape;1160;g2fd68d29540_4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dirty="0">
              <a:solidFill>
                <a:schemeClr val="dk1"/>
              </a:solidFill>
              <a:latin typeface="Calibri"/>
              <a:ea typeface="Calibri"/>
              <a:cs typeface="Calibri"/>
              <a:sym typeface="Calibri"/>
            </a:endParaRPr>
          </a:p>
        </p:txBody>
      </p:sp>
      <p:sp>
        <p:nvSpPr>
          <p:cNvPr id="1161" name="Google Shape;1161;g2fd68d29540_4_1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3012166399c_7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2" name="Google Shape;1172;g3012166399c_7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Session: https://programme.aids2024.org/Programme/Session/42</a:t>
            </a:r>
            <a:endParaRPr sz="1200" b="0" i="0">
              <a:solidFill>
                <a:schemeClr val="dk1"/>
              </a:solidFill>
              <a:latin typeface="Calibri"/>
              <a:ea typeface="Calibri"/>
              <a:cs typeface="Calibri"/>
              <a:sym typeface="Calibri"/>
            </a:endParaRPr>
          </a:p>
        </p:txBody>
      </p:sp>
      <p:sp>
        <p:nvSpPr>
          <p:cNvPr id="1173" name="Google Shape;1173;g3012166399c_7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3012166399c_7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g3012166399c_7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In January 2021, there were approximately 14,500 people on OAT and the figure had reached 16,997 at the time of the invasion. By July 2023, 20,413 had initiated OAT.</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The map shows the regions used in the analysis:</a:t>
            </a:r>
            <a:endParaRPr dirty="0"/>
          </a:p>
          <a:p>
            <a:pPr marL="0" lvl="0" indent="0" algn="l" rtl="0">
              <a:lnSpc>
                <a:spcPct val="100000"/>
              </a:lnSpc>
              <a:spcBef>
                <a:spcPts val="0"/>
              </a:spcBef>
              <a:spcAft>
                <a:spcPts val="0"/>
              </a:spcAft>
              <a:buSzPts val="1100"/>
              <a:buNone/>
            </a:pPr>
            <a:endParaRPr dirty="0"/>
          </a:p>
          <a:p>
            <a:pPr marL="457200" lvl="0" indent="-317500" algn="l" rtl="0">
              <a:lnSpc>
                <a:spcPct val="100000"/>
              </a:lnSpc>
              <a:spcBef>
                <a:spcPts val="0"/>
              </a:spcBef>
              <a:spcAft>
                <a:spcPts val="0"/>
              </a:spcAft>
              <a:buSzPts val="1400"/>
              <a:buChar char="●"/>
            </a:pPr>
            <a:r>
              <a:rPr lang="en-GB" dirty="0"/>
              <a:t>Frontline regions had high numbers of explosions, air raids and artillery threats, and low numbers of internally displaced people (IDP).</a:t>
            </a:r>
            <a:endParaRPr dirty="0"/>
          </a:p>
          <a:p>
            <a:pPr marL="457200" lvl="0" indent="-317500" algn="l" rtl="0">
              <a:lnSpc>
                <a:spcPct val="100000"/>
              </a:lnSpc>
              <a:spcBef>
                <a:spcPts val="0"/>
              </a:spcBef>
              <a:spcAft>
                <a:spcPts val="0"/>
              </a:spcAft>
              <a:buSzPts val="1400"/>
              <a:buChar char="●"/>
            </a:pPr>
            <a:r>
              <a:rPr lang="en-GB" dirty="0"/>
              <a:t>Target regions had high numbers of explosions, air raids and artillery threats, and high numbers of IDP.</a:t>
            </a:r>
            <a:endParaRPr dirty="0"/>
          </a:p>
          <a:p>
            <a:pPr marL="457200" lvl="0" indent="-317500" algn="l" rtl="0">
              <a:lnSpc>
                <a:spcPct val="100000"/>
              </a:lnSpc>
              <a:spcBef>
                <a:spcPts val="0"/>
              </a:spcBef>
              <a:spcAft>
                <a:spcPts val="0"/>
              </a:spcAft>
              <a:buSzPts val="1400"/>
              <a:buChar char="●"/>
            </a:pPr>
            <a:r>
              <a:rPr lang="en-GB" dirty="0"/>
              <a:t>Remote regions had low numbers of explosions, air raids and artillery threats, and moderate numbers of IDP.</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GB" dirty="0"/>
              <a:t>Abstract: https://programme.aids2024.org/Abstract/Abstract/?abstractid=12425</a:t>
            </a:r>
            <a:endParaRPr dirty="0"/>
          </a:p>
          <a:p>
            <a:pPr marL="0" lvl="0" indent="0" algn="l" rtl="0">
              <a:lnSpc>
                <a:spcPct val="100000"/>
              </a:lnSpc>
              <a:spcBef>
                <a:spcPts val="0"/>
              </a:spcBef>
              <a:spcAft>
                <a:spcPts val="0"/>
              </a:spcAft>
              <a:buSzPts val="1400"/>
              <a:buNone/>
            </a:pPr>
            <a:endParaRPr u="sng" dirty="0"/>
          </a:p>
        </p:txBody>
      </p:sp>
      <p:sp>
        <p:nvSpPr>
          <p:cNvPr id="1183" name="Google Shape;1183;g3012166399c_7_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012166399c_7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3012166399c_7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dirty="0"/>
              <a:t>Take-home dosing: Daily supervised dosing is the norm, but is especially challenging in wartime. Exceptionally, 30 days of take home dosing was permitted after the full-scale invasion.</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GB" dirty="0"/>
              <a:t>Abstract: https://programme.aids2024.org/Abstract/Abstract/?abstractid=12425</a:t>
            </a:r>
            <a:endParaRPr dirty="0"/>
          </a:p>
          <a:p>
            <a:pPr marL="0" lvl="0" indent="0" algn="l" rtl="0">
              <a:lnSpc>
                <a:spcPct val="100000"/>
              </a:lnSpc>
              <a:spcBef>
                <a:spcPts val="0"/>
              </a:spcBef>
              <a:spcAft>
                <a:spcPts val="0"/>
              </a:spcAft>
              <a:buSzPts val="1400"/>
              <a:buNone/>
            </a:pPr>
            <a:endParaRPr u="sng" dirty="0"/>
          </a:p>
        </p:txBody>
      </p:sp>
      <p:sp>
        <p:nvSpPr>
          <p:cNvPr id="1196" name="Google Shape;1196;g3012166399c_7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NTENTS PAGE ">
  <p:cSld name="1_CONTENTS PAGE ">
    <p:spTree>
      <p:nvGrpSpPr>
        <p:cNvPr id="1" name="Shape 10"/>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S PAGE ">
  <p:cSld name="CONTENTS PAGE ">
    <p:spTree>
      <p:nvGrpSpPr>
        <p:cNvPr id="1" name="Shape 1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 column no image">
  <p:cSld name="1 column no image">
    <p:spTree>
      <p:nvGrpSpPr>
        <p:cNvPr id="1" name="Shape 1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36">
          <p15:clr>
            <a:srgbClr val="FBAE40"/>
          </p15:clr>
        </p15:guide>
        <p15:guide id="2" orient="horz" pos="4065">
          <p15:clr>
            <a:srgbClr val="FBAE40"/>
          </p15:clr>
        </p15:guide>
        <p15:guide id="3" pos="749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s no image">
  <p:cSld name="2 columns no image">
    <p:spTree>
      <p:nvGrpSpPr>
        <p:cNvPr id="1" name="Shape 13"/>
        <p:cNvGrpSpPr/>
        <p:nvPr/>
      </p:nvGrpSpPr>
      <p:grpSpPr>
        <a:xfrm>
          <a:off x="0" y="0"/>
          <a:ext cx="0" cy="0"/>
          <a:chOff x="0" y="0"/>
          <a:chExt cx="0" cy="0"/>
        </a:xfrm>
      </p:grpSpPr>
      <p:sp>
        <p:nvSpPr>
          <p:cNvPr id="14" name="Google Shape;14;p103"/>
          <p:cNvSpPr/>
          <p:nvPr/>
        </p:nvSpPr>
        <p:spPr>
          <a:xfrm>
            <a:off x="10010437" y="5213577"/>
            <a:ext cx="1917768" cy="8078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 column with image">
  <p:cSld name="1 column with image">
    <p:spTree>
      <p:nvGrpSpPr>
        <p:cNvPr id="1" name="Shape 15"/>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column with image">
  <p:cSld name="2 column with image">
    <p:spTree>
      <p:nvGrpSpPr>
        <p:cNvPr id="1" name="Shape 1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593">
          <p15:clr>
            <a:srgbClr val="F26B43"/>
          </p15:clr>
        </p15:guide>
        <p15:guide id="2" pos="2706">
          <p15:clr>
            <a:srgbClr val="F26B43"/>
          </p15:clr>
        </p15:guide>
        <p15:guide id="3" pos="1005">
          <p15:clr>
            <a:srgbClr val="F26B43"/>
          </p15:clr>
        </p15:guide>
        <p15:guide id="4" orient="horz" pos="3657">
          <p15:clr>
            <a:srgbClr val="F26B43"/>
          </p15:clr>
        </p15:guide>
        <p15:guide id="5" pos="302">
          <p15:clr>
            <a:srgbClr val="F26B43"/>
          </p15:clr>
        </p15:guide>
        <p15:guide id="6" pos="1118">
          <p15:clr>
            <a:srgbClr val="F26B43"/>
          </p15:clr>
        </p15:guide>
        <p15:guide id="7" pos="3522">
          <p15:clr>
            <a:srgbClr val="F26B43"/>
          </p15:clr>
        </p15:guide>
        <p15:guide id="8" pos="4316">
          <p15:clr>
            <a:srgbClr val="F26B43"/>
          </p15:clr>
        </p15:guide>
        <p15:guide id="9" pos="5019">
          <p15:clr>
            <a:srgbClr val="F26B43"/>
          </p15:clr>
        </p15:guide>
        <p15:guide id="10" pos="5110">
          <p15:clr>
            <a:srgbClr val="F26B43"/>
          </p15:clr>
        </p15:guide>
        <p15:guide id="11" pos="7423">
          <p15:clr>
            <a:srgbClr val="F26B43"/>
          </p15:clr>
        </p15:guide>
        <p15:guide id="12" orient="horz" pos="845">
          <p15:clr>
            <a:srgbClr val="F26B43"/>
          </p15:clr>
        </p15:guide>
        <p15:guide id="13" orient="horz" pos="4196">
          <p15:clr>
            <a:srgbClr val="F26B43"/>
          </p15:clr>
        </p15:guide>
        <p15:guide id="14" orient="horz" pos="73">
          <p15:clr>
            <a:srgbClr val="F26B43"/>
          </p15:clr>
        </p15:guide>
        <p15:guide id="15" pos="3409">
          <p15:clr>
            <a:srgbClr val="F26B43"/>
          </p15:clr>
        </p15:guide>
        <p15:guide id="16" pos="4203">
          <p15:clr>
            <a:srgbClr val="F26B43"/>
          </p15:clr>
        </p15:guide>
        <p15:guide id="17" pos="5813">
          <p15:clr>
            <a:srgbClr val="F26B43"/>
          </p15:clr>
        </p15:guide>
        <p15:guide id="18" orient="horz" pos="3861">
          <p15:clr>
            <a:srgbClr val="F26B43"/>
          </p15:clr>
        </p15:guide>
        <p15:guide id="19" pos="5927">
          <p15:clr>
            <a:srgbClr val="F26B43"/>
          </p15:clr>
        </p15:guide>
        <p15:guide id="20" orient="horz" pos="890">
          <p15:clr>
            <a:srgbClr val="F26B43"/>
          </p15:clr>
        </p15:guide>
        <p15:guide id="21" pos="1799">
          <p15:clr>
            <a:srgbClr val="F26B43"/>
          </p15:clr>
        </p15:guide>
        <p15:guide id="22" pos="1912">
          <p15:clr>
            <a:srgbClr val="F26B43"/>
          </p15:clr>
        </p15:guide>
        <p15:guide id="23" pos="6630">
          <p15:clr>
            <a:srgbClr val="F26B43"/>
          </p15:clr>
        </p15:guide>
        <p15:guide id="24" pos="6730">
          <p15:clr>
            <a:srgbClr val="F26B43"/>
          </p15:clr>
        </p15:guide>
        <p15:guide id="25" orient="horz" pos="22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plus.iasociety.org/webcasts/impact-broadly-neutralizing-antibodies-hiv-cns-reservoirs-potential-benefits-challenges" TargetMode="External"/><Relationship Id="rId5" Type="http://schemas.openxmlformats.org/officeDocument/2006/relationships/hyperlink" Target="https://programme.aids2024.org/Programme/Session/298" TargetMode="Externa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hyperlink" Target="https://plus.iasociety.org/webcasts/weather-wealth-and-war-political-environmental-and-social-determinants-hiv-outcome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hyperlink" Target="https://plus.iasociety.org/webcasts/climates-double-burden-tackling-hiv-most-affected-regions"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hyperlink" Target="https://plus.iasociety.org/webcasts/climates-double-burden-tackling-hiv-most-affected-regions" TargetMode="Externa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hyperlink" Target="https://plus.iasociety.org/webcasts/climates-double-burden-tackling-hiv-most-affected-regions" TargetMode="Externa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openxmlformats.org/officeDocument/2006/relationships/hyperlink" Target="https://plus.iasociety.org/webcasts/climates-double-burden-tackling-hiv-most-affected-regions"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06.xml"/><Relationship Id="rId7" Type="http://schemas.openxmlformats.org/officeDocument/2006/relationships/slide" Target="slide116.xm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slide" Target="slide114.xml"/><Relationship Id="rId5" Type="http://schemas.openxmlformats.org/officeDocument/2006/relationships/slide" Target="slide111.xml"/><Relationship Id="rId4" Type="http://schemas.openxmlformats.org/officeDocument/2006/relationships/slide" Target="slide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3.xml"/><Relationship Id="rId5" Type="http://schemas.openxmlformats.org/officeDocument/2006/relationships/hyperlink" Target="https://plus.iasociety.org/webcasts/exploring-kaleidoscope-experiences-among-people-living-hiv" TargetMode="Externa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7.xml"/><Relationship Id="rId1" Type="http://schemas.openxmlformats.org/officeDocument/2006/relationships/slideLayout" Target="../slideLayouts/slideLayout3.xml"/><Relationship Id="rId5" Type="http://schemas.openxmlformats.org/officeDocument/2006/relationships/hyperlink" Target="https://plus.iasociety.org/webcasts/exploring-kaleidoscope-experiences-among-people-living-hiv" TargetMode="Externa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hyperlink" Target="https://plus.iasociety.org/webcasts/navigating-adversities-hiv-response-conflict-zones-and-migration-pathways"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hyperlink" Target="https://plus.iasociety.org/webcasts/transformative-leadership-and-approaches-people-living-hiv-and-criminalized-popula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plus.iasociety.org/webcasts/impact-broadly-neutralizing-antibodies-hiv-cns-reservoirs-potential-benefits-challenges" TargetMode="External"/><Relationship Id="rId5" Type="http://schemas.openxmlformats.org/officeDocument/2006/relationships/hyperlink" Target="https://programme.aids2024.org/Programme/Session/298" TargetMode="Externa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hyperlink" Target="https://plus.iasociety.org/webcasts/transformative-leadership-and-approaches-people-living-hiv-and-criminalized-populations" TargetMode="Externa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1.png"/></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hyperlink" Target="https://plus.iasociety.org/webcasts/unveiling-layers-exploring-intersectionality-and-addressing-hiv-stigma-and-discrimination" TargetMode="External"/><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hyperlink" Target="https://plus.iasociety.org/webcasts/hiv-response-context-political-instability-and-emergencies" TargetMode="Externa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hyperlink" Target="https://plus.iasociety.org/webcasts/hiv-response-context-political-instability-and-emergencies" TargetMode="External"/><Relationship Id="rId5" Type="http://schemas.openxmlformats.org/officeDocument/2006/relationships/image" Target="../media/image1.png"/><Relationship Id="rId4" Type="http://schemas.openxmlformats.org/officeDocument/2006/relationships/image" Target="../media/image78.pn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hyperlink" Target="https://plus.iasociety.org/webcasts/transformative-leadership-and-approaches-people-living-hiv-and-criminalized-populations"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hyperlink" Target="https://plus.iasociety.org/webcasts/transformative-leadership-and-approaches-people-living-hiv-and-criminalized-populations"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programme.aids2024.org/Abstract/Abstract/?abstractid=11963"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Programme/Session/616"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programme.aids2024.org/Programme/Session/616"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plus.iasociety.org/webcasts/different-flavours-gene-therapy-hiv-cure"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slide" Target="slide67.xml"/><Relationship Id="rId3" Type="http://schemas.openxmlformats.org/officeDocument/2006/relationships/slide" Target="slide3.xml"/><Relationship Id="rId7" Type="http://schemas.openxmlformats.org/officeDocument/2006/relationships/slide" Target="slide79.xml"/><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9.xml"/><Relationship Id="rId11" Type="http://schemas.openxmlformats.org/officeDocument/2006/relationships/slide" Target="slide105.xml"/><Relationship Id="rId5" Type="http://schemas.openxmlformats.org/officeDocument/2006/relationships/slide" Target="slide49.xml"/><Relationship Id="rId10" Type="http://schemas.openxmlformats.org/officeDocument/2006/relationships/slide" Target="slide95.xml"/><Relationship Id="rId4" Type="http://schemas.openxmlformats.org/officeDocument/2006/relationships/slide" Target="slide33.xml"/><Relationship Id="rId9" Type="http://schemas.openxmlformats.org/officeDocument/2006/relationships/slide" Target="slide7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plus.iasociety.org/webcasts/different-flavours-gene-therapy-hiv-cur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rogramme.aids2024.org/Programme/Session/86"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programme.aids2024.org/Programme/Session/86" TargetMode="Externa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hyperlink" Target="https://programme.aids2024.org/Programme/Session/86"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Programme/Session/86"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plus.iasociety.org/webcasts/hiv-prevention-strategi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programme.aids2024.org/Programme/Session/717" TargetMode="External"/><Relationship Id="rId4" Type="http://schemas.openxmlformats.org/officeDocument/2006/relationships/hyperlink" Target="https://plus.iasociety.org/webcasts/hiv-prevention-strategies"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4.xml"/><Relationship Id="rId7" Type="http://schemas.openxmlformats.org/officeDocument/2006/relationships/slide" Target="slide2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8.xml"/><Relationship Id="rId9"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plus.iasociety.org/webcasts/hiv-prevention-strategies"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 Target="slide38.xml"/><Relationship Id="rId7"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slide" Target="slide47.xml"/><Relationship Id="rId5" Type="http://schemas.openxmlformats.org/officeDocument/2006/relationships/slide" Target="slide44.xml"/><Relationship Id="rId4" Type="http://schemas.openxmlformats.org/officeDocument/2006/relationships/slide" Target="slide41.xml"/></Relationships>
</file>

<file path=ppt/slides/_rels/slide34.xml.rels><?xml version="1.0" encoding="UTF-8" standalone="yes"?>
<Relationships xmlns="http://schemas.openxmlformats.org/package/2006/relationships"><Relationship Id="rId3" Type="http://schemas.openxmlformats.org/officeDocument/2006/relationships/hyperlink" Target="https://programme.aids2024.org/Abstract/Abstract/?abstractid=1"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programme.aids2024.org/Abstract/Abstract/?abstractid=12058"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2058"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plus.iasociety.org/webcasts/aids-2024-co-chairs-choic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205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plus.iasociety.org/webcasts/co-morbidities-heart-matt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hyperlink" Target="https://plus.iasociety.org/webcasts/co-morbidities-heart-matter" TargetMode="Externa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plus.iasociety.org/webcasts/co-morbidities-heart-matter" TargetMode="Externa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plus.iasociety.org/webcasts/co-morbidities-beyond-hear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hyperlink" Target="https://plus.iasociety.org/webcasts/co-morbidities-beyond-heart" TargetMode="Externa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hyperlink" Target="https://plus.iasociety.org/webcasts/co-morbidities-beyond-heart" TargetMode="Externa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hyperlink" Target="https://plus.iasociety.org/webcasts/co-morbidities-beyond-hear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s://plus.iasociety.org/webcasts/co-morbidities-beyond-heart" TargetMode="Externa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50.xml"/><Relationship Id="rId7" Type="http://schemas.openxmlformats.org/officeDocument/2006/relationships/slide" Target="slide67.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61.xml"/><Relationship Id="rId4" Type="http://schemas.openxmlformats.org/officeDocument/2006/relationships/slide" Target="slide5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s://plus.iasociety.org/webcasts/aids-2024-co-chairs-choic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hyperlink" Target="https://plus.iasociety.org/webcasts/aids-2024-co-chairs-choice"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plus.iasociety.org/webcasts/aids-2024-co-chairs-choice" TargetMode="Externa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plus.iasociety.org/webcasts/immune-control-viral-reservoirs" TargetMode="Externa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hyperlink" Target="https://plus.iasociety.org/webcasts/advanced-hiv-disease-hiding-plain-sight"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Abstract/Abstract/?abstractid=1242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programme.aids2024.org/Abstract/Abstract/?abstractid=12420"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hyperlink" Target="http://programme.aids2024.org/Programme/Session/349"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hyperlink" Target="https://plus.iasociety.org/e-posters/pilot-randomized-controlled-trial-doxycycline-pre-exposure-prophylaxis-versus-placebo"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hyperlink" Target="https://plus.iasociety.org/e-posters/pilot-randomized-controlled-trial-doxycycline-pre-exposure-prophylaxis-versus-placebo" TargetMode="Externa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hyperlink" Target="https://plus.iasociety.org/webcasts/hiv-and-sti-prevention-understanding-preferences-and-perceptions" TargetMode="Externa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hyperlink" Target="https://plus.iasociety.org/webcasts/new-strategies-optimizing-person-centred-care"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hyperlink" Target="https://plus.iasociety.org/webcasts/new-strategies-optimizing-person-centred-care" TargetMode="Externa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slide" Target="slide7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77.xml"/><Relationship Id="rId4" Type="http://schemas.openxmlformats.org/officeDocument/2006/relationships/slide" Target="slide7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plus.iasociety.org/webcasts/immune-control-viral-reservoirs" TargetMode="External"/><Relationship Id="rId5" Type="http://schemas.openxmlformats.org/officeDocument/2006/relationships/image" Target="../media/image1.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hyperlink" Target="https://plus.iasociety.org/e-posters/cost-inaction-failing-meet-global-targets-end-aids-epidemic-looking-beyond-2030"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programme.aids2024.org/Abstract/Abstract/?abstractid=11028"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hyperlink" Target="https://plus.iasociety.org/webcasts/putting-people-first-way-forward" TargetMode="Externa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hyperlink" Target="https://plus.iasociety.org/webcasts/putting-people-first-way-forward"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s://plus.iasociety.org/e-posters/developing-instrument-assess-fidelity-prep-shared-decision-making-intervention-pregnan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hyperlink" Target="https://programme.aids2024.org/Programme/Session/352"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programme.aids2024.org/Programme/Session/352"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slide" Target="slide80.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93.xml"/><Relationship Id="rId4" Type="http://schemas.openxmlformats.org/officeDocument/2006/relationships/slide" Target="slide87.xml"/></Relationships>
</file>

<file path=ppt/slides/_rels/slide8.xml.rels><?xml version="1.0" encoding="UTF-8" standalone="yes"?>
<Relationships xmlns="http://schemas.openxmlformats.org/package/2006/relationships"><Relationship Id="rId3" Type="http://schemas.openxmlformats.org/officeDocument/2006/relationships/hyperlink" Target="https://programme.aids2024.org/Programme/Session/616"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hyperlink" Target="https://plus.iasociety.org/webcasts/advanced-hiv-disease-hiding-plain-sight"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hyperlink" Target="https://plus.iasociety.org/webcasts/advanced-hiv-disease-hiding-plain-sight" TargetMode="Externa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hyperlink" Target="https://plus.iasociety.org/webcasts/reaching-4th-90-target-accelerating-integration-hiv-and-noncommunicable-disease-response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hyperlink" Target="https://plus.iasociety.org/webcasts/care-whole-person-co-infections-and-co-morbidities"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hyperlink" Target="https://plus.iasociety.org/webcasts/care-whole-person-co-infections-and-co-morbidities"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plus.iasociety.org/webcasts/impact-broadly-neutralizing-antibodies-hiv-cns-reservoirs-potential-benefits-challenges" TargetMode="External"/><Relationship Id="rId5" Type="http://schemas.openxmlformats.org/officeDocument/2006/relationships/hyperlink" Target="https://programme.aids2024.org/Programme/Session/298" TargetMode="Externa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0.xml"/><Relationship Id="rId1" Type="http://schemas.openxmlformats.org/officeDocument/2006/relationships/slideLayout" Target="../slideLayouts/slideLayout3.xml"/><Relationship Id="rId5" Type="http://schemas.openxmlformats.org/officeDocument/2006/relationships/hyperlink" Target="https://plus.iasociety.org/webcasts/care-whole-person-co-infections-and-co-morbidities" TargetMode="Externa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hyperlink" Target="https://plus.iasociety.org/webcasts/bridging-mind-and-body-interconnectedness-hiv-and-mental-health"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2.xml"/><Relationship Id="rId1" Type="http://schemas.openxmlformats.org/officeDocument/2006/relationships/slideLayout" Target="../slideLayouts/slideLayout3.xml"/><Relationship Id="rId5" Type="http://schemas.openxmlformats.org/officeDocument/2006/relationships/hyperlink" Target="https://plus.iasociety.org/webcasts/bridging-mind-and-body-interconnectedness-hiv-and-mental-health" TargetMode="External"/><Relationship Id="rId4" Type="http://schemas.openxmlformats.org/officeDocument/2006/relationships/image" Target="../media/image1.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hyperlink" Target="https://plus.iasociety.org/webcasts/new-vital-sign-evidence-action-improve-mental-health-access-diverse-populations"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4.xml"/><Relationship Id="rId1" Type="http://schemas.openxmlformats.org/officeDocument/2006/relationships/slideLayout" Target="../slideLayouts/slideLayout3.xml"/><Relationship Id="rId5" Type="http://schemas.openxmlformats.org/officeDocument/2006/relationships/hyperlink" Target="https://plus.iasociety.org/webcasts/new-vital-sign-evidence-action-improve-mental-health-access-diverse-populations" TargetMode="External"/><Relationship Id="rId4" Type="http://schemas.openxmlformats.org/officeDocument/2006/relationships/image" Target="../media/image1.png"/></Relationships>
</file>

<file path=ppt/slides/_rels/slide95.xml.rels><?xml version="1.0" encoding="UTF-8" standalone="yes"?>
<Relationships xmlns="http://schemas.openxmlformats.org/package/2006/relationships"><Relationship Id="rId3" Type="http://schemas.openxmlformats.org/officeDocument/2006/relationships/slide" Target="slide96.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1.xml"/><Relationship Id="rId4" Type="http://schemas.openxmlformats.org/officeDocument/2006/relationships/slide" Target="slide98.xml"/></Relationships>
</file>

<file path=ppt/slides/_rels/slide9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hyperlink" Target="https://plus.iasociety.org/webcasts/weather-wealth-and-war-political-environmental-and-social-determinants-hiv-outcome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hyperlink" Target="https://plus.iasociety.org/webcasts/weather-wealth-and-war-political-environmental-and-social-determinants-hiv-outcomes"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
        <p:cNvGrpSpPr/>
        <p:nvPr/>
      </p:nvGrpSpPr>
      <p:grpSpPr>
        <a:xfrm>
          <a:off x="0" y="0"/>
          <a:ext cx="0" cy="0"/>
          <a:chOff x="0" y="0"/>
          <a:chExt cx="0" cy="0"/>
        </a:xfrm>
      </p:grpSpPr>
      <p:sp>
        <p:nvSpPr>
          <p:cNvPr id="22" name="Google Shape;22;p1"/>
          <p:cNvSpPr/>
          <p:nvPr/>
        </p:nvSpPr>
        <p:spPr>
          <a:xfrm>
            <a:off x="-142315" y="0"/>
            <a:ext cx="12720900" cy="6140400"/>
          </a:xfrm>
          <a:prstGeom prst="rect">
            <a:avLst/>
          </a:prstGeom>
          <a:solidFill>
            <a:srgbClr val="E0001B"/>
          </a:solidFill>
          <a:ln w="9525" cap="flat" cmpd="sng">
            <a:solidFill>
              <a:srgbClr val="E000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a:solidFill>
                  <a:srgbClr val="E0001B"/>
                </a:solidFill>
                <a:sym typeface="Calibri"/>
              </a:rPr>
              <a:t>  </a:t>
            </a:r>
            <a:endParaRPr lang="en-GB">
              <a:solidFill>
                <a:srgbClr val="E0001B"/>
              </a:solidFill>
            </a:endParaRPr>
          </a:p>
        </p:txBody>
      </p:sp>
      <p:sp>
        <p:nvSpPr>
          <p:cNvPr id="23" name="Google Shape;23;p1"/>
          <p:cNvSpPr txBox="1"/>
          <p:nvPr/>
        </p:nvSpPr>
        <p:spPr>
          <a:xfrm>
            <a:off x="1694069" y="470922"/>
            <a:ext cx="8011634" cy="3549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7200"/>
              <a:buFont typeface="Calibri"/>
              <a:buNone/>
            </a:pPr>
            <a:r>
              <a:rPr lang="en-GB" sz="7200" b="0" i="0" u="none" strike="noStrike" cap="none" dirty="0">
                <a:solidFill>
                  <a:schemeClr val="lt1"/>
                </a:solidFill>
                <a:latin typeface="Verdana" panose="020B0604030504040204" pitchFamily="34" charset="0"/>
                <a:ea typeface="Verdana" panose="020B0604030504040204" pitchFamily="34" charset="0"/>
                <a:cs typeface="Calibri"/>
                <a:sym typeface="Calibri"/>
              </a:rPr>
              <a:t>AIDS 2024</a:t>
            </a:r>
            <a:br>
              <a:rPr lang="en-GB" sz="72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n-GB" sz="7200" b="0" i="0" u="none" strike="noStrike" cap="none" dirty="0">
                <a:solidFill>
                  <a:schemeClr val="lt1"/>
                </a:solidFill>
                <a:latin typeface="Verdana" panose="020B0604030504040204" pitchFamily="34" charset="0"/>
                <a:ea typeface="Verdana" panose="020B0604030504040204" pitchFamily="34" charset="0"/>
                <a:cs typeface="Calibri"/>
                <a:sym typeface="Calibri"/>
              </a:rPr>
              <a:t>Knowledge Toolkit</a:t>
            </a:r>
            <a:endParaRPr sz="72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a:p>
            <a:pPr marL="0" marR="0" lvl="0" indent="0" algn="l" rtl="0">
              <a:lnSpc>
                <a:spcPct val="75000"/>
              </a:lnSpc>
              <a:spcBef>
                <a:spcPts val="75"/>
              </a:spcBef>
              <a:spcAft>
                <a:spcPts val="0"/>
              </a:spcAft>
              <a:buClr>
                <a:srgbClr val="D4327F"/>
              </a:buClr>
              <a:buSzPts val="9200"/>
              <a:buFont typeface="Calibri"/>
              <a:buNone/>
            </a:pPr>
            <a:br>
              <a:rPr lang="en-GB" sz="92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endParaRPr sz="72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24" name="Google Shape;24;p1"/>
          <p:cNvSpPr txBox="1"/>
          <p:nvPr/>
        </p:nvSpPr>
        <p:spPr>
          <a:xfrm>
            <a:off x="5953539" y="4522304"/>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5" name="Google Shape;25;p1"/>
          <p:cNvCxnSpPr/>
          <p:nvPr/>
        </p:nvCxnSpPr>
        <p:spPr>
          <a:xfrm flipH="1">
            <a:off x="8612724" y="-456413"/>
            <a:ext cx="2557500" cy="6765600"/>
          </a:xfrm>
          <a:prstGeom prst="straightConnector1">
            <a:avLst/>
          </a:prstGeom>
          <a:noFill/>
          <a:ln w="76200" cap="flat" cmpd="sng">
            <a:solidFill>
              <a:schemeClr val="lt1"/>
            </a:solidFill>
            <a:prstDash val="solid"/>
            <a:miter lim="800000"/>
            <a:headEnd type="none" w="sm" len="sm"/>
            <a:tailEnd type="none" w="sm" len="sm"/>
          </a:ln>
        </p:spPr>
      </p:cxnSp>
      <p:sp>
        <p:nvSpPr>
          <p:cNvPr id="26" name="Google Shape;26;p1"/>
          <p:cNvSpPr txBox="1"/>
          <p:nvPr/>
        </p:nvSpPr>
        <p:spPr>
          <a:xfrm>
            <a:off x="1726903" y="3869352"/>
            <a:ext cx="5421300" cy="9552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rgbClr val="000000"/>
              </a:buClr>
              <a:buSzPts val="3400"/>
              <a:buFont typeface="Arial"/>
              <a:buNone/>
            </a:pPr>
            <a:r>
              <a:rPr lang="en-GB" sz="3400" b="0" i="0" u="none" strike="noStrike" cap="none" dirty="0">
                <a:solidFill>
                  <a:schemeClr val="lt1"/>
                </a:solidFill>
                <a:latin typeface="Verdana" panose="020B0604030504040204" pitchFamily="34" charset="0"/>
                <a:ea typeface="Verdana" panose="020B0604030504040204" pitchFamily="34" charset="0"/>
                <a:cs typeface="Calibri"/>
                <a:sym typeface="Calibri"/>
              </a:rPr>
              <a:t>Highlights of the 25th International AIDS Conference</a:t>
            </a:r>
            <a:endParaRPr sz="1400" b="0" i="0" u="none" strike="noStrike" cap="none" dirty="0">
              <a:solidFill>
                <a:schemeClr val="lt1"/>
              </a:solidFill>
              <a:latin typeface="Verdana" panose="020B0604030504040204" pitchFamily="34" charset="0"/>
              <a:ea typeface="Verdana" panose="020B0604030504040204" pitchFamily="34" charset="0"/>
              <a:sym typeface="Arial"/>
            </a:endParaRPr>
          </a:p>
          <a:p>
            <a:pPr marL="0" marR="0" lvl="0" indent="0" algn="l" rtl="0">
              <a:lnSpc>
                <a:spcPct val="75000"/>
              </a:lnSpc>
              <a:spcBef>
                <a:spcPts val="1000"/>
              </a:spcBef>
              <a:spcAft>
                <a:spcPts val="0"/>
              </a:spcAft>
              <a:buClr>
                <a:schemeClr val="dk1"/>
              </a:buClr>
              <a:buSzPts val="3400"/>
              <a:buFont typeface="Arial"/>
              <a:buNone/>
            </a:pPr>
            <a:br>
              <a:rPr lang="en-GB" sz="34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endParaRPr sz="34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27" name="Google Shape;27;p1"/>
          <p:cNvSpPr/>
          <p:nvPr/>
        </p:nvSpPr>
        <p:spPr>
          <a:xfrm>
            <a:off x="-142315" y="6140354"/>
            <a:ext cx="12334200" cy="246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 name="Google Shape;28;p1"/>
          <p:cNvPicPr preferRelativeResize="0"/>
          <p:nvPr/>
        </p:nvPicPr>
        <p:blipFill>
          <a:blip r:embed="rId3">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2000"/>
                                        <p:tgtEl>
                                          <p:spTgt spid="2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3000"/>
                                        <p:tgtEl>
                                          <p:spTgt spid="25"/>
                                        </p:tgtEl>
                                        <p:attrNameLst>
                                          <p:attrName>ppt_x</p:attrName>
                                        </p:attrNameLst>
                                      </p:cBhvr>
                                      <p:tavLst>
                                        <p:tav tm="0">
                                          <p:val>
                                            <p:strVal val="#ppt_x-1"/>
                                          </p:val>
                                        </p:tav>
                                        <p:tav tm="100000">
                                          <p:val>
                                            <p:strVal val="#ppt_x"/>
                                          </p:val>
                                        </p:tav>
                                      </p:tavLst>
                                    </p:anim>
                                  </p:childTnLst>
                                </p:cTn>
                              </p:par>
                            </p:childTnLst>
                          </p:cTn>
                        </p:par>
                        <p:par>
                          <p:cTn id="11" fill="hold">
                            <p:stCondLst>
                              <p:cond delay="3000"/>
                            </p:stCondLst>
                            <p:childTnLst>
                              <p:par>
                                <p:cTn id="12" presetID="1" presetClass="entr" presetSubtype="0" fill="hold" nodeType="afterEffect">
                                  <p:stCondLst>
                                    <p:cond delay="25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3001"/>
                            </p:stCondLst>
                            <p:childTnLst>
                              <p:par>
                                <p:cTn id="15" presetID="1" presetClass="entr" presetSubtype="0" fill="hold" nodeType="afterEffect">
                                  <p:stCondLst>
                                    <p:cond delay="100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300633e8d27_0_40"/>
          <p:cNvSpPr/>
          <p:nvPr/>
        </p:nvSpPr>
        <p:spPr>
          <a:xfrm>
            <a:off x="1774825" y="1341450"/>
            <a:ext cx="36369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AAV-delivered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achieve sustained, ART-free viral remission in (some) macaques.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SIV remission on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alone was for five to eight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Not a full cure: SIV RNA and integrated DNA are recoverable at low levels.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least two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were  delivered at therapeutic levels.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Macaques were not on ART at any point before, during or after AAV administration.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36" name="Google Shape;136;g300633e8d27_0_40"/>
          <p:cNvPicPr preferRelativeResize="0"/>
          <p:nvPr/>
        </p:nvPicPr>
        <p:blipFill rotWithShape="1">
          <a:blip r:embed="rId3">
            <a:alphaModFix/>
          </a:blip>
          <a:srcRect t="51763" r="49282"/>
          <a:stretch/>
        </p:blipFill>
        <p:spPr>
          <a:xfrm>
            <a:off x="5591175" y="3932158"/>
            <a:ext cx="3235761" cy="1690450"/>
          </a:xfrm>
          <a:prstGeom prst="rect">
            <a:avLst/>
          </a:prstGeom>
          <a:noFill/>
          <a:ln>
            <a:noFill/>
          </a:ln>
        </p:spPr>
      </p:pic>
      <p:pic>
        <p:nvPicPr>
          <p:cNvPr id="137" name="Google Shape;137;g300633e8d27_0_40"/>
          <p:cNvPicPr preferRelativeResize="0"/>
          <p:nvPr/>
        </p:nvPicPr>
        <p:blipFill rotWithShape="1">
          <a:blip r:embed="rId3">
            <a:alphaModFix/>
          </a:blip>
          <a:srcRect r="49282" b="47218"/>
          <a:stretch/>
        </p:blipFill>
        <p:spPr>
          <a:xfrm>
            <a:off x="5591175" y="1770288"/>
            <a:ext cx="3031474" cy="1732976"/>
          </a:xfrm>
          <a:prstGeom prst="rect">
            <a:avLst/>
          </a:prstGeom>
          <a:noFill/>
          <a:ln>
            <a:noFill/>
          </a:ln>
        </p:spPr>
      </p:pic>
      <p:pic>
        <p:nvPicPr>
          <p:cNvPr id="138" name="Google Shape;138;g300633e8d27_0_40"/>
          <p:cNvPicPr preferRelativeResize="0"/>
          <p:nvPr/>
        </p:nvPicPr>
        <p:blipFill rotWithShape="1">
          <a:blip r:embed="rId3">
            <a:alphaModFix/>
          </a:blip>
          <a:srcRect l="60141" t="55541" r="1485"/>
          <a:stretch/>
        </p:blipFill>
        <p:spPr>
          <a:xfrm>
            <a:off x="8998410" y="3901633"/>
            <a:ext cx="2656189" cy="1690450"/>
          </a:xfrm>
          <a:prstGeom prst="rect">
            <a:avLst/>
          </a:prstGeom>
          <a:noFill/>
          <a:ln>
            <a:noFill/>
          </a:ln>
        </p:spPr>
      </p:pic>
      <p:pic>
        <p:nvPicPr>
          <p:cNvPr id="139" name="Google Shape;139;g300633e8d27_0_40"/>
          <p:cNvPicPr preferRelativeResize="0"/>
          <p:nvPr/>
        </p:nvPicPr>
        <p:blipFill rotWithShape="1">
          <a:blip r:embed="rId3">
            <a:alphaModFix/>
          </a:blip>
          <a:srcRect l="60151" b="45367"/>
          <a:stretch/>
        </p:blipFill>
        <p:spPr>
          <a:xfrm>
            <a:off x="9062300" y="1770287"/>
            <a:ext cx="2592301" cy="1952246"/>
          </a:xfrm>
          <a:prstGeom prst="rect">
            <a:avLst/>
          </a:prstGeom>
          <a:noFill/>
          <a:ln>
            <a:noFill/>
          </a:ln>
        </p:spPr>
      </p:pic>
      <p:sp>
        <p:nvSpPr>
          <p:cNvPr id="140" name="Google Shape;140;g300633e8d27_0_40"/>
          <p:cNvSpPr/>
          <p:nvPr/>
        </p:nvSpPr>
        <p:spPr>
          <a:xfrm>
            <a:off x="5591175" y="1341450"/>
            <a:ext cx="61929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g300633e8d27_0_40"/>
          <p:cNvSpPr/>
          <p:nvPr/>
        </p:nvSpPr>
        <p:spPr>
          <a:xfrm>
            <a:off x="5591172" y="1412875"/>
            <a:ext cx="6192900"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Viral load and antibody levels in two of the macaques</a:t>
            </a:r>
            <a:endParaRPr sz="1400" b="0" i="0" u="none" strike="noStrike" cap="none">
              <a:solidFill>
                <a:srgbClr val="000000"/>
              </a:solidFill>
              <a:latin typeface="Calibri"/>
              <a:ea typeface="Calibri"/>
              <a:cs typeface="Calibri"/>
              <a:sym typeface="Calibri"/>
            </a:endParaRPr>
          </a:p>
        </p:txBody>
      </p:sp>
      <p:sp>
        <p:nvSpPr>
          <p:cNvPr id="142" name="Google Shape;142;g300633e8d27_0_40"/>
          <p:cNvSpPr/>
          <p:nvPr/>
        </p:nvSpPr>
        <p:spPr>
          <a:xfrm>
            <a:off x="479425" y="115888"/>
            <a:ext cx="10343746" cy="576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broadly neutralizing antibodies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bNAbs</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44" name="Google Shape;144;g300633e8d27_0_4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3;g300633e8d27_0_23">
            <a:hlinkClick r:id="rId5"/>
            <a:extLst>
              <a:ext uri="{FF2B5EF4-FFF2-40B4-BE49-F238E27FC236}">
                <a16:creationId xmlns:a16="http://schemas.microsoft.com/office/drawing/2014/main" id="{3D92FBEB-4F9E-6BEB-8212-331177E7EE30}"/>
              </a:ext>
            </a:extLst>
          </p:cNvPr>
          <p:cNvSpPr/>
          <p:nvPr/>
        </p:nvSpPr>
        <p:spPr>
          <a:xfrm>
            <a:off x="56878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Stevenson SAT00704</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3012166399c_7_55"/>
          <p:cNvSpPr/>
          <p:nvPr/>
        </p:nvSpPr>
        <p:spPr>
          <a:xfrm>
            <a:off x="479425" y="115900"/>
            <a:ext cx="1029387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Opioid agonist treatment in Ukraine</a:t>
            </a: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12" name="Google Shape;1212;g3012166399c_7_55"/>
          <p:cNvSpPr/>
          <p:nvPr/>
        </p:nvSpPr>
        <p:spPr>
          <a:xfrm>
            <a:off x="1774825" y="1341450"/>
            <a:ext cx="61929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findings highlight that in wartime, implementation strategies must be adapted based on proximity to the conflict.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Clinics remote from the conflict should be prepared to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5"/>
                  </a:ext>
                </a:extLst>
              </a:rPr>
              <a:t>rapidly increase provision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to support continuity of care.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Clinics close to the conflict should optimize dosage and expand take-home dosing.</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Preparedness plans are crucial for ensuring uninterrupted care during conflicts and other emergencies.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214" name="Google Shape;1214;g3012166399c_7_55"/>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186;g3012166399c_7_41">
            <a:extLst>
              <a:ext uri="{FF2B5EF4-FFF2-40B4-BE49-F238E27FC236}">
                <a16:creationId xmlns:a16="http://schemas.microsoft.com/office/drawing/2014/main" id="{666875CA-6062-BBC8-4A41-7DF0551AA2A6}"/>
              </a:ext>
            </a:extLst>
          </p:cNvPr>
          <p:cNvSpPr/>
          <p:nvPr/>
        </p:nvSpPr>
        <p:spPr>
          <a:xfrm>
            <a:off x="571642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Ivasiy</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OAC2906LB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3012166399c_7_67"/>
          <p:cNvSpPr/>
          <p:nvPr/>
        </p:nvSpPr>
        <p:spPr>
          <a:xfrm>
            <a:off x="479425" y="115900"/>
            <a:ext cx="98961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Climate change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22" name="Google Shape;1222;g3012166399c_7_67"/>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6"/>
                  </a:ext>
                </a:extLst>
              </a:rPr>
              <a:t>A qualitative study explored links between climate change events, scarcities and HIV vulnerabilities in Kenya.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7"/>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8"/>
                  </a:ext>
                </a:extLst>
              </a:rPr>
              <a:t>Children and elders reported that drought and flooding exacerbated pre-existing food insecurity, water insecurity and sanitation insecurity.</a:t>
            </a:r>
            <a:r>
              <a:rPr lang="en-GB"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9"/>
                  </a:ext>
                </a:extLst>
              </a:rPr>
              <a:t> </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was conducted in six diverse ecological contexts in Kenya, including an urban slum, a fishing community, a refugee settlement and a pastoralist community.</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23" name="Google Shape;1223;g3012166399c_7_67"/>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Climate change</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224" name="Google Shape;1224;g3012166399c_7_67"/>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Interviews were conducted with 60 children aged 10-14 years (mean age 13.4) and 50% female.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Workshops were held with 119 children aged 10-14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Focus groups were held with 119 elders, with a mean age of 61 and 57% female.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225" name="Google Shape;1225;g3012166399c_7_67"/>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221;g3012166399c_7_67">
            <a:extLst>
              <a:ext uri="{FF2B5EF4-FFF2-40B4-BE49-F238E27FC236}">
                <a16:creationId xmlns:a16="http://schemas.microsoft.com/office/drawing/2014/main" id="{DE3E8B76-366C-A8CF-DBED-C75971B31B4C}"/>
              </a:ext>
            </a:extLst>
          </p:cNvPr>
          <p:cNvSpPr/>
          <p:nvPr/>
        </p:nvSpPr>
        <p:spPr>
          <a:xfrm>
            <a:off x="5658198"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Logie OAD2403</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3012166399c_7_106"/>
          <p:cNvSpPr/>
          <p:nvPr/>
        </p:nvSpPr>
        <p:spPr>
          <a:xfrm>
            <a:off x="479425" y="115900"/>
            <a:ext cx="98961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Climate change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32" name="Google Shape;1232;g3012166399c_7_106"/>
          <p:cNvSpPr/>
          <p:nvPr/>
        </p:nvSpPr>
        <p:spPr>
          <a:xfrm>
            <a:off x="1774825" y="1341450"/>
            <a:ext cx="4731900" cy="4254900"/>
          </a:xfrm>
          <a:prstGeom prst="rect">
            <a:avLst/>
          </a:prstGeom>
          <a:noFill/>
          <a:ln>
            <a:noFill/>
          </a:ln>
        </p:spPr>
        <p:txBody>
          <a:bodyPr spcFirstLastPara="1" wrap="square" lIns="0" tIns="0" rIns="0" bIns="0" anchor="t" anchorCtr="0">
            <a:noAutofit/>
          </a:bodyPr>
          <a:lstStyle/>
          <a:p>
            <a:pPr marL="120650" marR="0" lvl="0" indent="-12065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“When there is a lot of sun, we cannot get healthy things. Sometimes, the sun dries up our fruits and vegetables and when there are floods or a lot of rains, the floods carry away our food and we are left hungry.” </a:t>
            </a:r>
            <a:b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11-year-old girl</a:t>
            </a:r>
            <a:endParaRPr sz="20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33" name="Google Shape;1233;g3012166399c_7_106"/>
          <p:cNvSpPr/>
          <p:nvPr/>
        </p:nvSpPr>
        <p:spPr>
          <a:xfrm>
            <a:off x="6851650" y="1351875"/>
            <a:ext cx="4934400" cy="446370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4" name="Google Shape;1234;g3012166399c_7_106"/>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Links between climate change, scarcities and HIV vulnerabilities.</a:t>
            </a:r>
            <a:endParaRPr sz="1400" b="0" i="0" u="none" strike="noStrike" cap="none">
              <a:solidFill>
                <a:srgbClr val="000000"/>
              </a:solidFill>
              <a:latin typeface="Arial"/>
              <a:ea typeface="Arial"/>
              <a:cs typeface="Arial"/>
              <a:sym typeface="Arial"/>
            </a:endParaRPr>
          </a:p>
        </p:txBody>
      </p:sp>
      <p:pic>
        <p:nvPicPr>
          <p:cNvPr id="1235" name="Google Shape;1235;g3012166399c_7_106"/>
          <p:cNvPicPr preferRelativeResize="0"/>
          <p:nvPr/>
        </p:nvPicPr>
        <p:blipFill rotWithShape="1">
          <a:blip r:embed="rId3">
            <a:alphaModFix/>
          </a:blip>
          <a:srcRect/>
          <a:stretch/>
        </p:blipFill>
        <p:spPr>
          <a:xfrm>
            <a:off x="7616951" y="1689550"/>
            <a:ext cx="3330281" cy="3816575"/>
          </a:xfrm>
          <a:prstGeom prst="rect">
            <a:avLst/>
          </a:prstGeom>
          <a:noFill/>
          <a:ln>
            <a:noFill/>
          </a:ln>
        </p:spPr>
      </p:pic>
      <p:pic>
        <p:nvPicPr>
          <p:cNvPr id="1237" name="Google Shape;1237;g3012166399c_7_10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21;g3012166399c_7_67">
            <a:extLst>
              <a:ext uri="{FF2B5EF4-FFF2-40B4-BE49-F238E27FC236}">
                <a16:creationId xmlns:a16="http://schemas.microsoft.com/office/drawing/2014/main" id="{E82693F0-F7A6-331D-9ADF-DB66490AC68D}"/>
              </a:ext>
            </a:extLst>
          </p:cNvPr>
          <p:cNvSpPr/>
          <p:nvPr/>
        </p:nvSpPr>
        <p:spPr>
          <a:xfrm>
            <a:off x="5658198"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Logie OAD2403</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g3012166399c_7_82"/>
          <p:cNvSpPr/>
          <p:nvPr/>
        </p:nvSpPr>
        <p:spPr>
          <a:xfrm>
            <a:off x="479425" y="115900"/>
            <a:ext cx="98961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Climate change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44" name="Google Shape;1244;g3012166399c_7_82"/>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120650" marR="0" lvl="0" indent="-111125"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girls will skip school and go to a man’s house – a man old enough to be their grandfather. And why? Poverty. Just 20 shillings to buy chips is enough to keep her going and satisfy her hunger.”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Elder woman</a:t>
            </a:r>
            <a:endParaRPr sz="20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45" name="Google Shape;1245;g3012166399c_7_82"/>
          <p:cNvSpPr/>
          <p:nvPr/>
        </p:nvSpPr>
        <p:spPr>
          <a:xfrm>
            <a:off x="1774763" y="3429000"/>
            <a:ext cx="4818061" cy="4296246"/>
          </a:xfrm>
          <a:prstGeom prst="rect">
            <a:avLst/>
          </a:prstGeom>
          <a:noFill/>
          <a:ln>
            <a:noFill/>
          </a:ln>
        </p:spPr>
        <p:txBody>
          <a:bodyPr spcFirstLastPara="1" wrap="square" lIns="0" tIns="0" rIns="0" bIns="0" anchor="t" anchorCtr="0">
            <a:noAutofit/>
          </a:bodyPr>
          <a:lstStyle/>
          <a:p>
            <a:pPr marL="120650" marR="0" lvl="0" indent="-111125"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“They can’t shower because they don’t have water, and so they sell themselves so they get water.” </a:t>
            </a:r>
            <a:r>
              <a:rPr lang="en-GB" sz="2000" b="0" i="1" u="none" strike="noStrike" cap="none" dirty="0">
                <a:solidFill>
                  <a:schemeClr val="dk1"/>
                </a:solidFill>
                <a:latin typeface="Calibri"/>
                <a:ea typeface="Calibri"/>
                <a:cs typeface="Calibri"/>
                <a:sym typeface="Calibri"/>
              </a:rPr>
              <a:t>12-year-old girl</a:t>
            </a:r>
            <a:endParaRPr sz="2000" b="0" i="1" u="none" strike="noStrike" cap="none" dirty="0">
              <a:solidFill>
                <a:schemeClr val="dk1"/>
              </a:solidFill>
              <a:latin typeface="Calibri"/>
              <a:ea typeface="Calibri"/>
              <a:cs typeface="Calibri"/>
              <a:sym typeface="Calibri"/>
            </a:endParaRPr>
          </a:p>
        </p:txBody>
      </p:sp>
      <p:sp>
        <p:nvSpPr>
          <p:cNvPr id="1246" name="Google Shape;1246;g3012166399c_7_82"/>
          <p:cNvSpPr/>
          <p:nvPr/>
        </p:nvSpPr>
        <p:spPr>
          <a:xfrm>
            <a:off x="6851650" y="1351875"/>
            <a:ext cx="4934400" cy="446370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7" name="Google Shape;1247;g3012166399c_7_82"/>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Links between climate change, scarcities and HIV vulnerabilities.</a:t>
            </a:r>
            <a:endParaRPr sz="1400" b="0" i="0" u="none" strike="noStrike" cap="none">
              <a:solidFill>
                <a:srgbClr val="000000"/>
              </a:solidFill>
              <a:latin typeface="Arial"/>
              <a:ea typeface="Arial"/>
              <a:cs typeface="Arial"/>
              <a:sym typeface="Arial"/>
            </a:endParaRPr>
          </a:p>
        </p:txBody>
      </p:sp>
      <p:pic>
        <p:nvPicPr>
          <p:cNvPr id="1248" name="Google Shape;1248;g3012166399c_7_82"/>
          <p:cNvPicPr preferRelativeResize="0"/>
          <p:nvPr/>
        </p:nvPicPr>
        <p:blipFill rotWithShape="1">
          <a:blip r:embed="rId3">
            <a:alphaModFix/>
          </a:blip>
          <a:srcRect/>
          <a:stretch/>
        </p:blipFill>
        <p:spPr>
          <a:xfrm>
            <a:off x="7616951" y="1689550"/>
            <a:ext cx="3330281" cy="3816575"/>
          </a:xfrm>
          <a:prstGeom prst="rect">
            <a:avLst/>
          </a:prstGeom>
          <a:noFill/>
          <a:ln>
            <a:noFill/>
          </a:ln>
        </p:spPr>
      </p:pic>
      <p:pic>
        <p:nvPicPr>
          <p:cNvPr id="1250" name="Google Shape;1250;g3012166399c_7_82"/>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21;g3012166399c_7_67">
            <a:extLst>
              <a:ext uri="{FF2B5EF4-FFF2-40B4-BE49-F238E27FC236}">
                <a16:creationId xmlns:a16="http://schemas.microsoft.com/office/drawing/2014/main" id="{071F7E21-AFE7-30CA-EA08-B13CFB09826C}"/>
              </a:ext>
            </a:extLst>
          </p:cNvPr>
          <p:cNvSpPr/>
          <p:nvPr/>
        </p:nvSpPr>
        <p:spPr>
          <a:xfrm>
            <a:off x="5658198"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Logie OAD2403</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g3012166399c_7_152"/>
          <p:cNvSpPr/>
          <p:nvPr/>
        </p:nvSpPr>
        <p:spPr>
          <a:xfrm>
            <a:off x="479425" y="115900"/>
            <a:ext cx="98961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Climate change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58" name="Google Shape;1258;g3012166399c_7_152"/>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literature review focused on identifying patterns and trends related to climate-induced migration and HIV vulnerability in Africa.</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Findings from epidemiological studies, migration reports and public health databases were summarized.</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a limited number of studies.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Preliminary analysis suggests that regions experiencing climate-related stressors often experience increased migration. </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impact of migrations on HIV prevalence and vulnerability is complex and varies across different contexts.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59" name="Google Shape;1259;g3012166399c_7_152"/>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Implications for public health:</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Need for more targeted research on the relationship between climate-induced migration and HIV vulnerability in Africa.</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Future work will benefit from interdisciplinary collaborations to develop comprehensive strategies that integrate HIV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1"/>
                  </a:ext>
                </a:extLst>
              </a:rPr>
              <a:t>prevention</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and treatment services into climate-related migration policies.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260" name="Google Shape;1260;g3012166399c_7_152"/>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257;g3012166399c_7_152">
            <a:extLst>
              <a:ext uri="{FF2B5EF4-FFF2-40B4-BE49-F238E27FC236}">
                <a16:creationId xmlns:a16="http://schemas.microsoft.com/office/drawing/2014/main" id="{3C99FE8B-2F99-42A9-9732-27997E989189}"/>
              </a:ext>
            </a:extLst>
          </p:cNvPr>
          <p:cNvSpPr/>
          <p:nvPr/>
        </p:nvSpPr>
        <p:spPr>
          <a:xfrm>
            <a:off x="5653150"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Ekerin OAD2402</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6" name="Google Shape;1266;p84"/>
          <p:cNvSpPr txBox="1"/>
          <p:nvPr/>
        </p:nvSpPr>
        <p:spPr>
          <a:xfrm>
            <a:off x="1774825" y="2360550"/>
            <a:ext cx="9680100" cy="37773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106</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Anti-LGBTQ+ laws in Africa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&gt;</a:t>
            </a:r>
            <a:endParaRPr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109</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Repeal of HIV criminalization in Zimbabwe</a:t>
            </a:r>
            <a:r>
              <a:rPr lang="en-GB" sz="22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sz="22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111</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Stigma among healthcare workers</a:t>
            </a:r>
            <a:r>
              <a:rPr lang="en-GB" sz="2200" b="1"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sz="22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114</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Stigma and engagement in care</a:t>
            </a:r>
            <a:r>
              <a:rPr lang="en-GB" sz="1400" b="1" i="0" u="none" strike="noStrike" cap="none" dirty="0">
                <a:solidFill>
                  <a:srgbClr val="D9222A"/>
                </a:solidFill>
                <a:uFill>
                  <a:noFill/>
                </a:uFill>
                <a:latin typeface="Verdana" panose="020B0604030504040204" pitchFamily="34" charset="0"/>
                <a:ea typeface="Verdana" panose="020B0604030504040204" pitchFamily="34" charset="0"/>
                <a:sym typeface="Arial"/>
                <a:hlinkClick r:id="rId6"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&gt;</a:t>
            </a:r>
            <a:endParaRPr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116</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Paralegals in Thailand</a:t>
            </a:r>
            <a:r>
              <a:rPr lang="en-GB" sz="24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&gt;</a:t>
            </a:r>
            <a:endParaRPr sz="2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1267" name="Google Shape;1267;p84"/>
          <p:cNvSpPr txBox="1"/>
          <p:nvPr/>
        </p:nvSpPr>
        <p:spPr>
          <a:xfrm>
            <a:off x="1738475" y="596725"/>
            <a:ext cx="9516958"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a:t>
            </a:r>
            <a:r>
              <a:rPr lang="en-GB" sz="5400" b="0" i="0" u="none" strike="noStrike" cap="none" dirty="0">
                <a:solidFill>
                  <a:srgbClr val="D1222A"/>
                </a:solidFill>
                <a:latin typeface="Verdana" panose="020B0604030504040204" pitchFamily="34" charset="0"/>
                <a:ea typeface="Verdana" panose="020B0604030504040204" pitchFamily="34" charset="0"/>
                <a:cs typeface="Calibri"/>
                <a:sym typeface="Calibri"/>
              </a:rPr>
              <a:t>, </a:t>
            </a: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discrimination and stigma</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1268" name="Google Shape;1268;p84"/>
          <p:cNvCxnSpPr/>
          <p:nvPr/>
        </p:nvCxnSpPr>
        <p:spPr>
          <a:xfrm flipH="1">
            <a:off x="9454496" y="-375250"/>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1269" name="Google Shape;1269;p84"/>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270" name="Google Shape;1270;p84"/>
          <p:cNvCxnSpPr/>
          <p:nvPr/>
        </p:nvCxnSpPr>
        <p:spPr>
          <a:xfrm rot="10800000" flipH="1">
            <a:off x="476250" y="6220950"/>
            <a:ext cx="11307900" cy="8100"/>
          </a:xfrm>
          <a:prstGeom prst="straightConnector1">
            <a:avLst/>
          </a:prstGeom>
          <a:noFill/>
          <a:ln w="9525" cap="flat" cmpd="sng">
            <a:solidFill>
              <a:srgbClr val="7F7F7F"/>
            </a:solidFill>
            <a:prstDash val="solid"/>
            <a:miter lim="800000"/>
            <a:headEnd type="none" w="sm" len="sm"/>
            <a:tailEnd type="none" w="sm" len="sm"/>
          </a:ln>
        </p:spPr>
      </p:cxnSp>
      <p:pic>
        <p:nvPicPr>
          <p:cNvPr id="1271" name="Google Shape;1271;p84"/>
          <p:cNvPicPr preferRelativeResize="0"/>
          <p:nvPr/>
        </p:nvPicPr>
        <p:blipFill>
          <a:blip r:embed="rId8">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68"/>
                                        </p:tgtEl>
                                        <p:attrNameLst>
                                          <p:attrName>style.visibility</p:attrName>
                                        </p:attrNameLst>
                                      </p:cBhvr>
                                      <p:to>
                                        <p:strVal val="visible"/>
                                      </p:to>
                                    </p:set>
                                    <p:anim calcmode="lin" valueType="num">
                                      <p:cBhvr additive="base">
                                        <p:cTn id="7" dur="2000"/>
                                        <p:tgtEl>
                                          <p:spTgt spid="1268"/>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1267">
                                            <p:txEl>
                                              <p:pRg st="0" end="0"/>
                                            </p:txEl>
                                          </p:spTgt>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1266">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1266">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1266">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1266">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12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g2fd68d29540_4_203"/>
          <p:cNvSpPr/>
          <p:nvPr/>
        </p:nvSpPr>
        <p:spPr>
          <a:xfrm>
            <a:off x="479424" y="115895"/>
            <a:ext cx="8115935"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Anti-LGBTQ+ laws in Africa</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79" name="Google Shape;1279;g2fd68d29540_4_203"/>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February 2024, Ghana’s parliament passed one of Africa’s harshest anti-LGBTQ+ laws.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law has not yet been signed into law by the president.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Provisions include three years prison for anyone convicted of identifying as LGBTQ+ and five years for forming or funding LGBTQ+ groups.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Qualitative interviews were held with 46 sexual minority, trans and gender diverse people living with HIV, with a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2"/>
                  </a:ext>
                </a:extLst>
              </a:rPr>
              <a:t>mean age 29 years,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 Accra, Ghana.</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143510" algn="l" rtl="0">
              <a:lnSpc>
                <a:spcPct val="100000"/>
              </a:lnSpc>
              <a:spcBef>
                <a:spcPts val="0"/>
              </a:spcBef>
              <a:spcAft>
                <a:spcPts val="0"/>
              </a:spcAft>
              <a:buClr>
                <a:srgbClr val="E0001B"/>
              </a:buClr>
              <a:buSzPts val="1340"/>
              <a:buFont typeface="Merriweather Sans"/>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80" name="Google Shape;1280;g2fd68d29540_4_203"/>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Anti-LGBTQ+ laws in Africa</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81" name="Google Shape;1281;g2fd68d29540_4_203"/>
          <p:cNvSpPr txBox="1"/>
          <p:nvPr/>
        </p:nvSpPr>
        <p:spPr>
          <a:xfrm>
            <a:off x="8784013" y="5983997"/>
            <a:ext cx="3000000" cy="215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endParaRPr sz="1400" b="0" i="0" u="none" strike="noStrike" cap="none">
              <a:solidFill>
                <a:srgbClr val="000000"/>
              </a:solidFill>
              <a:latin typeface="Calibri"/>
              <a:ea typeface="Calibri"/>
              <a:cs typeface="Calibri"/>
              <a:sym typeface="Calibri"/>
            </a:endParaRPr>
          </a:p>
        </p:txBody>
      </p:sp>
      <p:pic>
        <p:nvPicPr>
          <p:cNvPr id="1282" name="Google Shape;1282;g2fd68d29540_4_203"/>
          <p:cNvPicPr preferRelativeResize="0"/>
          <p:nvPr/>
        </p:nvPicPr>
        <p:blipFill rotWithShape="1">
          <a:blip r:embed="rId3">
            <a:alphaModFix/>
          </a:blip>
          <a:srcRect/>
          <a:stretch/>
        </p:blipFill>
        <p:spPr>
          <a:xfrm>
            <a:off x="6801700" y="1779775"/>
            <a:ext cx="5094300" cy="1821268"/>
          </a:xfrm>
          <a:prstGeom prst="rect">
            <a:avLst/>
          </a:prstGeom>
          <a:noFill/>
          <a:ln>
            <a:noFill/>
          </a:ln>
        </p:spPr>
      </p:pic>
      <p:sp>
        <p:nvSpPr>
          <p:cNvPr id="1283" name="Google Shape;1283;g2fd68d29540_4_203"/>
          <p:cNvSpPr/>
          <p:nvPr/>
        </p:nvSpPr>
        <p:spPr>
          <a:xfrm>
            <a:off x="10918650" y="1243275"/>
            <a:ext cx="982500" cy="240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g2fd68d29540_4_203"/>
          <p:cNvSpPr/>
          <p:nvPr/>
        </p:nvSpPr>
        <p:spPr>
          <a:xfrm>
            <a:off x="10683875" y="1412875"/>
            <a:ext cx="1208088" cy="426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5" name="Google Shape;1285;g2fd68d29540_4_20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78;g2fd68d29540_4_203">
            <a:extLst>
              <a:ext uri="{FF2B5EF4-FFF2-40B4-BE49-F238E27FC236}">
                <a16:creationId xmlns:a16="http://schemas.microsoft.com/office/drawing/2014/main" id="{1C9F6112-8F93-BA30-4EC0-2BC366101DB2}"/>
              </a:ext>
            </a:extLst>
          </p:cNvPr>
          <p:cNvSpPr/>
          <p:nvPr/>
        </p:nvSpPr>
        <p:spPr>
          <a:xfrm>
            <a:off x="5736013"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Gyamerah</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OAD3706LB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g3012166399c_7_174"/>
          <p:cNvSpPr/>
          <p:nvPr/>
        </p:nvSpPr>
        <p:spPr>
          <a:xfrm>
            <a:off x="479424" y="115895"/>
            <a:ext cx="8797579" cy="43308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Anti-LGBTQ+ laws in Africa</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292" name="Google Shape;1292;g3012166399c_7_174"/>
          <p:cNvSpPr/>
          <p:nvPr/>
        </p:nvSpPr>
        <p:spPr>
          <a:xfrm>
            <a:off x="1774825" y="124170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bill has already negatively impacted participants, through increased violence, stigma and discrimination, material insecurities and homophobic blackmail.</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93" name="Google Shape;1293;g3012166399c_7_174"/>
          <p:cNvSpPr/>
          <p:nvPr/>
        </p:nvSpPr>
        <p:spPr>
          <a:xfrm>
            <a:off x="6851650" y="1241700"/>
            <a:ext cx="4897500" cy="142207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Nearly half indicated the bill has impacted, or will impact, their HIV treatment and care. Some have already stopped going for care or taking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3"/>
                  </a:ext>
                </a:extLst>
              </a:rPr>
              <a:t>ART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p:txBody>
      </p:sp>
      <p:pic>
        <p:nvPicPr>
          <p:cNvPr id="1294" name="Google Shape;1294;g3012166399c_7_174"/>
          <p:cNvPicPr preferRelativeResize="0"/>
          <p:nvPr/>
        </p:nvPicPr>
        <p:blipFill rotWithShape="1">
          <a:blip r:embed="rId3">
            <a:alphaModFix/>
          </a:blip>
          <a:srcRect b="51536"/>
          <a:stretch/>
        </p:blipFill>
        <p:spPr>
          <a:xfrm>
            <a:off x="2049145" y="2924295"/>
            <a:ext cx="9045576" cy="2736424"/>
          </a:xfrm>
          <a:prstGeom prst="rect">
            <a:avLst/>
          </a:prstGeom>
          <a:noFill/>
          <a:ln>
            <a:noFill/>
          </a:ln>
        </p:spPr>
      </p:pic>
      <p:sp>
        <p:nvSpPr>
          <p:cNvPr id="1295" name="Google Shape;1295;g3012166399c_7_174"/>
          <p:cNvSpPr/>
          <p:nvPr/>
        </p:nvSpPr>
        <p:spPr>
          <a:xfrm>
            <a:off x="9617075" y="2703195"/>
            <a:ext cx="1208088" cy="426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6" name="Google Shape;1296;g3012166399c_7_174"/>
          <p:cNvSpPr/>
          <p:nvPr/>
        </p:nvSpPr>
        <p:spPr>
          <a:xfrm>
            <a:off x="2149475" y="5466715"/>
            <a:ext cx="1208088" cy="42608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8" name="Google Shape;1298;g3012166399c_7_17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3" name="Google Shape;1278;g2fd68d29540_4_203">
            <a:extLst>
              <a:ext uri="{FF2B5EF4-FFF2-40B4-BE49-F238E27FC236}">
                <a16:creationId xmlns:a16="http://schemas.microsoft.com/office/drawing/2014/main" id="{A908441C-AB59-CCB6-0923-D07D6830A35C}"/>
              </a:ext>
            </a:extLst>
          </p:cNvPr>
          <p:cNvSpPr/>
          <p:nvPr/>
        </p:nvSpPr>
        <p:spPr>
          <a:xfrm>
            <a:off x="5736013"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Gyamerah</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OAD3706LB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g3012166399c_7_201"/>
          <p:cNvSpPr/>
          <p:nvPr/>
        </p:nvSpPr>
        <p:spPr>
          <a:xfrm>
            <a:off x="479425" y="115894"/>
            <a:ext cx="8747702" cy="3687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Anti-LGBTQ+ laws in Africa</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p:txBody>
      </p:sp>
      <p:sp>
        <p:nvSpPr>
          <p:cNvPr id="1306" name="Google Shape;1306;g3012166399c_7_201"/>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Uganda, there has been a drastic reduction in the uptake of services following the passing of the Anti-Homosexuality Act in 2023.</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4"/>
                  </a:ext>
                </a:extLst>
              </a:rPr>
              <a:t>Alternative strategies are needed to ensure that services are accessible and provided with dignity, respect and privacy.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07" name="Google Shape;1307;g3012166399c_7_201"/>
          <p:cNvSpPr/>
          <p:nvPr/>
        </p:nvSpPr>
        <p:spPr>
          <a:xfrm>
            <a:off x="6851650" y="1341450"/>
            <a:ext cx="47280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key population-led organization engaged clients 15-24 years old by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5"/>
                  </a:ext>
                </a:extLst>
              </a:rPr>
              <a:t>phone and online to:</a:t>
            </a:r>
            <a:r>
              <a:rPr lang="en-GB"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6"/>
                  </a:ext>
                </a:extLst>
              </a:rPr>
              <a:t> </a:t>
            </a:r>
            <a:endParaRPr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Enrol individuals in virtual adherence clubs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Provide mental health support and information on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Order condoms and lubricant (delivery service)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Provide referrals to clinics staffed by supportive healthcare workers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308" name="Google Shape;1308;g3012166399c_7_201"/>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305;g3012166399c_7_201">
            <a:extLst>
              <a:ext uri="{FF2B5EF4-FFF2-40B4-BE49-F238E27FC236}">
                <a16:creationId xmlns:a16="http://schemas.microsoft.com/office/drawing/2014/main" id="{F1655772-8B2A-1C53-C0BA-D8DE4013BF61}"/>
              </a:ext>
            </a:extLst>
          </p:cNvPr>
          <p:cNvSpPr/>
          <p:nvPr/>
        </p:nvSpPr>
        <p:spPr>
          <a:xfrm>
            <a:off x="5568740"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Atuhura OAD1903</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g3012166399c_7_213"/>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Repeal of HIV criminalization in Zimbabwe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16" name="Google Shape;1316;g3012166399c_7_213"/>
          <p:cNvSpPr/>
          <p:nvPr/>
        </p:nvSpPr>
        <p:spPr>
          <a:xfrm>
            <a:off x="1774825" y="1341450"/>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2022, Zimbabwe was the second African country to ever repeal an HIV-specific law criminalizing HIV transmission.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Ruth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Labode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 parliamentarian who had previously supported the law (intended to protect women), was closely involved in the campaign to repeal it.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17" name="Google Shape;1317;g3012166399c_7_213"/>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Repeal of HIV criminalization in Zimbabwe</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18" name="Google Shape;1318;g3012166399c_7_213"/>
          <p:cNvSpPr/>
          <p:nvPr/>
        </p:nvSpPr>
        <p:spPr>
          <a:xfrm>
            <a:off x="6851649" y="1341438"/>
            <a:ext cx="4932363" cy="4326337"/>
          </a:xfrm>
          <a:prstGeom prst="rect">
            <a:avLst/>
          </a:prstGeom>
          <a:noFill/>
          <a:ln>
            <a:noFill/>
          </a:ln>
        </p:spPr>
        <p:txBody>
          <a:bodyPr spcFirstLastPara="1" wrap="square" lIns="0" tIns="0" rIns="0" bIns="0" anchor="t" anchorCtr="0">
            <a:noAutofit/>
          </a:bodyPr>
          <a:lstStyle/>
          <a:p>
            <a:pPr marL="228600" marR="0" lvl="0"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She changed her stance, persuaded by evidence that such laws do not reduce HIV incidence or protect women, but discourage HIV testing and engagement with HIV care.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319" name="Google Shape;1319;g3012166399c_7_213"/>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315;g3012166399c_7_213">
            <a:extLst>
              <a:ext uri="{FF2B5EF4-FFF2-40B4-BE49-F238E27FC236}">
                <a16:creationId xmlns:a16="http://schemas.microsoft.com/office/drawing/2014/main" id="{02ECC5D7-DDAE-40B1-5AA8-A1F4C0F08FB2}"/>
              </a:ext>
            </a:extLst>
          </p:cNvPr>
          <p:cNvSpPr/>
          <p:nvPr/>
        </p:nvSpPr>
        <p:spPr>
          <a:xfrm>
            <a:off x="5742925" y="616128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120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Labode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OAF3105</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1200"/>
              </a:spcBef>
              <a:spcAft>
                <a:spcPts val="0"/>
              </a:spcAft>
              <a:buClr>
                <a:srgbClr val="000000"/>
              </a:buClr>
              <a:buSzPts val="12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00633e8d27_0_53"/>
          <p:cNvSpPr/>
          <p:nvPr/>
        </p:nvSpPr>
        <p:spPr>
          <a:xfrm>
            <a:off x="1774824" y="1341450"/>
            <a:ext cx="3636964" cy="417378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These four monkeys did not</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achieve ART-free remission.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The immune system can perceive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as foreign – and produce anti-drug antibodies (ADAs) to them.</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ADA responses emerge nine times out of 10 and are the main obstacle to consistent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delivery.</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51" name="Google Shape;151;g300633e8d27_0_53"/>
          <p:cNvSpPr/>
          <p:nvPr/>
        </p:nvSpPr>
        <p:spPr>
          <a:xfrm>
            <a:off x="5591175" y="1341450"/>
            <a:ext cx="61929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g300633e8d27_0_53"/>
          <p:cNvSpPr/>
          <p:nvPr/>
        </p:nvSpPr>
        <p:spPr>
          <a:xfrm>
            <a:off x="5591175" y="1412875"/>
            <a:ext cx="6192900" cy="18526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rgbClr val="7F7F7F"/>
                </a:solidFill>
                <a:latin typeface="Calibri"/>
                <a:ea typeface="Calibri"/>
                <a:cs typeface="Calibri"/>
                <a:sym typeface="Calibri"/>
              </a:rPr>
              <a:t>ADA and antibody levels in four of the macaques</a:t>
            </a:r>
            <a:endParaRPr sz="1400" b="0" i="0" u="none" strike="noStrike" cap="none">
              <a:solidFill>
                <a:srgbClr val="000000"/>
              </a:solidFill>
              <a:latin typeface="Arial"/>
              <a:ea typeface="Arial"/>
              <a:cs typeface="Arial"/>
              <a:sym typeface="Arial"/>
            </a:endParaRPr>
          </a:p>
        </p:txBody>
      </p:sp>
      <p:pic>
        <p:nvPicPr>
          <p:cNvPr id="153" name="Google Shape;153;g300633e8d27_0_53"/>
          <p:cNvPicPr preferRelativeResize="0"/>
          <p:nvPr/>
        </p:nvPicPr>
        <p:blipFill rotWithShape="1">
          <a:blip r:embed="rId3">
            <a:alphaModFix/>
          </a:blip>
          <a:srcRect/>
          <a:stretch/>
        </p:blipFill>
        <p:spPr>
          <a:xfrm>
            <a:off x="5733535" y="1776425"/>
            <a:ext cx="5917240" cy="3715185"/>
          </a:xfrm>
          <a:prstGeom prst="rect">
            <a:avLst/>
          </a:prstGeom>
          <a:noFill/>
          <a:ln>
            <a:noFill/>
          </a:ln>
        </p:spPr>
      </p:pic>
      <p:sp>
        <p:nvSpPr>
          <p:cNvPr id="154" name="Google Shape;154;g300633e8d27_0_53"/>
          <p:cNvSpPr/>
          <p:nvPr/>
        </p:nvSpPr>
        <p:spPr>
          <a:xfrm>
            <a:off x="479425" y="115888"/>
            <a:ext cx="10227368" cy="576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broadly neutralizing antibodies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bNAbs</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56" name="Google Shape;156;g300633e8d27_0_5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3;g300633e8d27_0_23">
            <a:hlinkClick r:id="rId5"/>
            <a:extLst>
              <a:ext uri="{FF2B5EF4-FFF2-40B4-BE49-F238E27FC236}">
                <a16:creationId xmlns:a16="http://schemas.microsoft.com/office/drawing/2014/main" id="{39BFC5AA-6E65-B55C-8FDF-DD98F4B7D6F0}"/>
              </a:ext>
            </a:extLst>
          </p:cNvPr>
          <p:cNvSpPr/>
          <p:nvPr/>
        </p:nvSpPr>
        <p:spPr>
          <a:xfrm>
            <a:off x="56878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Stevenson SAT00704</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3012166399c_7_226"/>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Repeal of HIV criminalization in Zimbabwe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26" name="Google Shape;1326;g3012166399c_7_226"/>
          <p:cNvSpPr/>
          <p:nvPr/>
        </p:nvSpPr>
        <p:spPr>
          <a:xfrm>
            <a:off x="1774825" y="1341450"/>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Key strategies/lessons learnt: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Civil society worked with parliamentarians to improve understanding of the issues.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Partnerships were built between parliamentarians, National AIDS Council, civil society, development agencies.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Parliamentarians closely engaged with the minister of justice (responsible for the law).</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Repeal of law was embedded in a wider bill – other provisions attracted more attention than the HIV change.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living with HIV spoke at public hearings on the bill.</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27" name="Google Shape;1327;g3012166399c_7_226"/>
          <p:cNvSpPr/>
          <p:nvPr/>
        </p:nvSpPr>
        <p:spPr>
          <a:xfrm>
            <a:off x="6851650" y="1351874"/>
            <a:ext cx="4934400" cy="3108365"/>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8" name="Google Shape;1328;g3012166399c_7_226"/>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Roadmap towards decriminalizing HIV transmission in Zimbabwe</a:t>
            </a:r>
            <a:endParaRPr sz="1400" b="0" i="0" u="none" strike="noStrike" cap="none">
              <a:solidFill>
                <a:srgbClr val="000000"/>
              </a:solidFill>
              <a:latin typeface="Arial"/>
              <a:ea typeface="Arial"/>
              <a:cs typeface="Arial"/>
              <a:sym typeface="Arial"/>
            </a:endParaRPr>
          </a:p>
        </p:txBody>
      </p:sp>
      <p:pic>
        <p:nvPicPr>
          <p:cNvPr id="1329" name="Google Shape;1329;g3012166399c_7_226"/>
          <p:cNvPicPr preferRelativeResize="0"/>
          <p:nvPr/>
        </p:nvPicPr>
        <p:blipFill rotWithShape="1">
          <a:blip r:embed="rId3">
            <a:alphaModFix/>
          </a:blip>
          <a:srcRect/>
          <a:stretch/>
        </p:blipFill>
        <p:spPr>
          <a:xfrm>
            <a:off x="6971263" y="1799554"/>
            <a:ext cx="4812750" cy="2372449"/>
          </a:xfrm>
          <a:prstGeom prst="rect">
            <a:avLst/>
          </a:prstGeom>
          <a:noFill/>
          <a:ln>
            <a:noFill/>
          </a:ln>
        </p:spPr>
      </p:pic>
      <p:pic>
        <p:nvPicPr>
          <p:cNvPr id="1331" name="Google Shape;1331;g3012166399c_7_22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315;g3012166399c_7_213">
            <a:extLst>
              <a:ext uri="{FF2B5EF4-FFF2-40B4-BE49-F238E27FC236}">
                <a16:creationId xmlns:a16="http://schemas.microsoft.com/office/drawing/2014/main" id="{FC743BE2-F34D-FE5F-F105-4862C762001D}"/>
              </a:ext>
            </a:extLst>
          </p:cNvPr>
          <p:cNvSpPr/>
          <p:nvPr/>
        </p:nvSpPr>
        <p:spPr>
          <a:xfrm>
            <a:off x="5742925" y="616128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120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Labode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OAF3105</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1200"/>
              </a:spcBef>
              <a:spcAft>
                <a:spcPts val="0"/>
              </a:spcAft>
              <a:buClr>
                <a:srgbClr val="000000"/>
              </a:buClr>
              <a:buSzPts val="12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g3012166399c_7_239"/>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Stigma among healthcare workers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39" name="Google Shape;1339;g3012166399c_7_239"/>
          <p:cNvSpPr/>
          <p:nvPr/>
        </p:nvSpPr>
        <p:spPr>
          <a:xfrm>
            <a:off x="1774825" y="1341438"/>
            <a:ext cx="3636963" cy="478801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survey was conducted of 18,430 healthcare workers in 54 countries across Europe and central Asia.</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7"/>
                  </a:ext>
                </a:extLst>
              </a:rPr>
              <a:t>74% of respondents were female and included doctors (4</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 nurses (22%) and others, working in hospitals (58%), primary care (17%) and other settings.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45% were not aware of having ever treated a person living with HIV.</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340" name="Google Shape;1340;g3012166399c_7_239"/>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Stigma among healthcare workers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341" name="Google Shape;1341;g3012166399c_7_239"/>
          <p:cNvPicPr preferRelativeResize="0"/>
          <p:nvPr/>
        </p:nvPicPr>
        <p:blipFill rotWithShape="1">
          <a:blip r:embed="rId3">
            <a:alphaModFix/>
          </a:blip>
          <a:srcRect t="4323" b="5990"/>
          <a:stretch/>
        </p:blipFill>
        <p:spPr>
          <a:xfrm>
            <a:off x="5602714" y="1341439"/>
            <a:ext cx="6589286" cy="4464050"/>
          </a:xfrm>
          <a:prstGeom prst="rect">
            <a:avLst/>
          </a:prstGeom>
          <a:noFill/>
          <a:ln>
            <a:noFill/>
          </a:ln>
        </p:spPr>
      </p:pic>
      <p:sp>
        <p:nvSpPr>
          <p:cNvPr id="1342" name="Google Shape;1342;g3012166399c_7_239"/>
          <p:cNvSpPr txBox="1"/>
          <p:nvPr/>
        </p:nvSpPr>
        <p:spPr>
          <a:xfrm>
            <a:off x="8376375" y="5967638"/>
            <a:ext cx="3407700" cy="1617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7F7F7F"/>
                </a:solidFill>
                <a:latin typeface="Calibri"/>
                <a:ea typeface="Calibri"/>
                <a:cs typeface="Calibri"/>
                <a:sym typeface="Calibri"/>
              </a:rPr>
              <a:t>orestligetka.ukr.net/Depositphotos</a:t>
            </a:r>
            <a:endParaRPr sz="1050" b="0" i="0" u="none" strike="noStrike" cap="none">
              <a:solidFill>
                <a:srgbClr val="7F7F7F"/>
              </a:solidFill>
              <a:latin typeface="Calibri"/>
              <a:ea typeface="Calibri"/>
              <a:cs typeface="Calibri"/>
              <a:sym typeface="Calibri"/>
            </a:endParaRPr>
          </a:p>
        </p:txBody>
      </p:sp>
      <p:pic>
        <p:nvPicPr>
          <p:cNvPr id="1343" name="Google Shape;1343;g3012166399c_7_239"/>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338;g3012166399c_7_239">
            <a:extLst>
              <a:ext uri="{FF2B5EF4-FFF2-40B4-BE49-F238E27FC236}">
                <a16:creationId xmlns:a16="http://schemas.microsoft.com/office/drawing/2014/main" id="{004DE54E-5868-0936-C440-B5113223E05F}"/>
              </a:ext>
            </a:extLst>
          </p:cNvPr>
          <p:cNvSpPr/>
          <p:nvPr/>
        </p:nvSpPr>
        <p:spPr>
          <a:xfrm>
            <a:off x="5849357" y="64290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 OAD3206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3012166399c_7_256"/>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Stigma among healthcare workers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50" name="Google Shape;1350;g3012166399c_7_256"/>
          <p:cNvSpPr/>
          <p:nvPr/>
        </p:nvSpPr>
        <p:spPr>
          <a:xfrm>
            <a:off x="1774825" y="1341450"/>
            <a:ext cx="47637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Many had gaps in knowledge about undetectable = untransmittable (U=U), </a:t>
            </a:r>
            <a:b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post-exposure prophylaxis (PEP) and pre-exposure prophylaxis (PrEP).</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Gaps in knowledge were associated with:</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Higher levels of worry when providing care to people living with HIV</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More use of excessive infection control measures</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351" name="Google Shape;1351;g3012166399c_7_256"/>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2" name="Google Shape;1352;g3012166399c_7_256"/>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Correct knowledge by geographical region</a:t>
            </a:r>
            <a:endParaRPr sz="1400" b="0" i="0" u="none" strike="noStrike" cap="none">
              <a:solidFill>
                <a:srgbClr val="000000"/>
              </a:solidFill>
              <a:latin typeface="Arial"/>
              <a:ea typeface="Arial"/>
              <a:cs typeface="Arial"/>
              <a:sym typeface="Arial"/>
            </a:endParaRPr>
          </a:p>
        </p:txBody>
      </p:sp>
      <p:pic>
        <p:nvPicPr>
          <p:cNvPr id="1353" name="Google Shape;1353;g3012166399c_7_256"/>
          <p:cNvPicPr preferRelativeResize="0"/>
          <p:nvPr/>
        </p:nvPicPr>
        <p:blipFill rotWithShape="1">
          <a:blip r:embed="rId3">
            <a:alphaModFix/>
          </a:blip>
          <a:srcRect r="5738"/>
          <a:stretch/>
        </p:blipFill>
        <p:spPr>
          <a:xfrm>
            <a:off x="6913300" y="1931200"/>
            <a:ext cx="4763698" cy="3143944"/>
          </a:xfrm>
          <a:prstGeom prst="rect">
            <a:avLst/>
          </a:prstGeom>
          <a:noFill/>
          <a:ln>
            <a:noFill/>
          </a:ln>
        </p:spPr>
      </p:pic>
      <p:pic>
        <p:nvPicPr>
          <p:cNvPr id="1354" name="Google Shape;1354;g3012166399c_7_256"/>
          <p:cNvPicPr preferRelativeResize="0"/>
          <p:nvPr/>
        </p:nvPicPr>
        <p:blipFill rotWithShape="1">
          <a:blip r:embed="rId3">
            <a:alphaModFix/>
          </a:blip>
          <a:srcRect l="43792" r="15172" b="87720"/>
          <a:stretch/>
        </p:blipFill>
        <p:spPr>
          <a:xfrm>
            <a:off x="8329338" y="5297325"/>
            <a:ext cx="1970775" cy="366899"/>
          </a:xfrm>
          <a:prstGeom prst="rect">
            <a:avLst/>
          </a:prstGeom>
          <a:noFill/>
          <a:ln>
            <a:noFill/>
          </a:ln>
        </p:spPr>
      </p:pic>
      <p:sp>
        <p:nvSpPr>
          <p:cNvPr id="1355" name="Google Shape;1355;g3012166399c_7_256"/>
          <p:cNvSpPr/>
          <p:nvPr/>
        </p:nvSpPr>
        <p:spPr>
          <a:xfrm>
            <a:off x="9102250" y="1887250"/>
            <a:ext cx="2329800" cy="526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7" name="Google Shape;1357;g3012166399c_7_25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338;g3012166399c_7_239">
            <a:extLst>
              <a:ext uri="{FF2B5EF4-FFF2-40B4-BE49-F238E27FC236}">
                <a16:creationId xmlns:a16="http://schemas.microsoft.com/office/drawing/2014/main" id="{8D11B366-6B05-4E4E-7961-E758646B09AB}"/>
              </a:ext>
            </a:extLst>
          </p:cNvPr>
          <p:cNvSpPr/>
          <p:nvPr/>
        </p:nvSpPr>
        <p:spPr>
          <a:xfrm>
            <a:off x="5849357" y="64290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 OAD3206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g3012166399c_7_269"/>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Stigma among healthcare workers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64" name="Google Shape;1364;g3012166399c_7_269"/>
          <p:cNvSpPr/>
          <p:nvPr/>
        </p:nvSpPr>
        <p:spPr>
          <a:xfrm>
            <a:off x="1774825" y="1341450"/>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57% would be worried if drawing blood from a person living with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53% would be worried if dressing the wound of a person living with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8% avoided physical contact with people living with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26% wore double gloves when caring for people living with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12% would prefer not to provide care for people who inject drugs.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6% would prefer not to provide care for men who have sex with men, sex workers, or trans people.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65" name="Google Shape;1365;g3012166399c_7_269"/>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66" name="Google Shape;1366;g3012166399c_7_269"/>
          <p:cNvPicPr preferRelativeResize="0"/>
          <p:nvPr/>
        </p:nvPicPr>
        <p:blipFill rotWithShape="1">
          <a:blip r:embed="rId3">
            <a:alphaModFix/>
          </a:blip>
          <a:srcRect l="-852" t="-3128" r="57567" b="12957"/>
          <a:stretch/>
        </p:blipFill>
        <p:spPr>
          <a:xfrm>
            <a:off x="6934100" y="1833750"/>
            <a:ext cx="2243300" cy="2032850"/>
          </a:xfrm>
          <a:prstGeom prst="rect">
            <a:avLst/>
          </a:prstGeom>
          <a:noFill/>
          <a:ln>
            <a:noFill/>
          </a:ln>
        </p:spPr>
      </p:pic>
      <p:sp>
        <p:nvSpPr>
          <p:cNvPr id="1367" name="Google Shape;1367;g3012166399c_7_269"/>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Level of worry when providing care to people living with HIV</a:t>
            </a:r>
            <a:endParaRPr sz="1400" b="0" i="0" u="none" strike="noStrike" cap="none">
              <a:solidFill>
                <a:srgbClr val="000000"/>
              </a:solidFill>
              <a:latin typeface="Arial"/>
              <a:ea typeface="Arial"/>
              <a:cs typeface="Arial"/>
              <a:sym typeface="Arial"/>
            </a:endParaRPr>
          </a:p>
        </p:txBody>
      </p:sp>
      <p:pic>
        <p:nvPicPr>
          <p:cNvPr id="1368" name="Google Shape;1368;g3012166399c_7_269"/>
          <p:cNvPicPr preferRelativeResize="0"/>
          <p:nvPr/>
        </p:nvPicPr>
        <p:blipFill rotWithShape="1">
          <a:blip r:embed="rId3">
            <a:alphaModFix/>
          </a:blip>
          <a:srcRect l="20419" t="91935" r="7270" b="-1847"/>
          <a:stretch/>
        </p:blipFill>
        <p:spPr>
          <a:xfrm>
            <a:off x="6934094" y="5436945"/>
            <a:ext cx="4769508" cy="284481"/>
          </a:xfrm>
          <a:prstGeom prst="rect">
            <a:avLst/>
          </a:prstGeom>
          <a:noFill/>
          <a:ln>
            <a:noFill/>
          </a:ln>
        </p:spPr>
      </p:pic>
      <p:pic>
        <p:nvPicPr>
          <p:cNvPr id="1369" name="Google Shape;1369;g3012166399c_7_269"/>
          <p:cNvPicPr preferRelativeResize="0"/>
          <p:nvPr/>
        </p:nvPicPr>
        <p:blipFill rotWithShape="1">
          <a:blip r:embed="rId3">
            <a:alphaModFix/>
          </a:blip>
          <a:srcRect l="47062" t="-3128" r="7273" b="12957"/>
          <a:stretch/>
        </p:blipFill>
        <p:spPr>
          <a:xfrm>
            <a:off x="9275069" y="3187175"/>
            <a:ext cx="2366525" cy="2032850"/>
          </a:xfrm>
          <a:prstGeom prst="rect">
            <a:avLst/>
          </a:prstGeom>
          <a:noFill/>
          <a:ln>
            <a:noFill/>
          </a:ln>
        </p:spPr>
      </p:pic>
      <p:pic>
        <p:nvPicPr>
          <p:cNvPr id="1371" name="Google Shape;1371;g3012166399c_7_269"/>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338;g3012166399c_7_239">
            <a:extLst>
              <a:ext uri="{FF2B5EF4-FFF2-40B4-BE49-F238E27FC236}">
                <a16:creationId xmlns:a16="http://schemas.microsoft.com/office/drawing/2014/main" id="{8D88C128-B5C8-68BC-9DAB-7667CE307AD9}"/>
              </a:ext>
            </a:extLst>
          </p:cNvPr>
          <p:cNvSpPr/>
          <p:nvPr/>
        </p:nvSpPr>
        <p:spPr>
          <a:xfrm>
            <a:off x="5849357" y="64290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Noori OAD3206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g3012166399c_7_283"/>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Stigma and engagement in care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379" name="Google Shape;1379;g3012166399c_7_283"/>
          <p:cNvSpPr/>
          <p:nvPr/>
        </p:nvSpPr>
        <p:spPr>
          <a:xfrm>
            <a:off x="1774825" y="1341450"/>
            <a:ext cx="47988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An analysis of 76 nationally representative surveys from 33 African countries assessed the relationships between stigma and discrimination and HIV outcomes.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842,169 respondents, including over 16,000 people living with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respondents were asked about discriminatory attitudes, perceived stigma and shame of association.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with HIV were asked about anticipated and experienced stigma in healthcare.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80" name="Google Shape;1380;g3012166399c_7_283"/>
          <p:cNvSpPr/>
          <p:nvPr/>
        </p:nvSpPr>
        <p:spPr>
          <a:xfrm>
            <a:off x="6851650" y="1351875"/>
            <a:ext cx="4934400" cy="4453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1" name="Google Shape;1381;g3012166399c_7_283"/>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Stigma and engagement in care</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382" name="Google Shape;1382;g3012166399c_7_283"/>
          <p:cNvSpPr/>
          <p:nvPr/>
        </p:nvSpPr>
        <p:spPr>
          <a:xfrm>
            <a:off x="6851650" y="1412875"/>
            <a:ext cx="4934400" cy="3669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Prevalence of stigma</a:t>
            </a:r>
            <a:endParaRPr sz="1400" b="0" i="0" u="none" strike="noStrike" cap="none">
              <a:solidFill>
                <a:srgbClr val="000000"/>
              </a:solidFill>
              <a:latin typeface="Arial"/>
              <a:ea typeface="Arial"/>
              <a:cs typeface="Arial"/>
              <a:sym typeface="Arial"/>
            </a:endParaRPr>
          </a:p>
        </p:txBody>
      </p:sp>
      <p:pic>
        <p:nvPicPr>
          <p:cNvPr id="1383" name="Google Shape;1383;g3012166399c_7_283"/>
          <p:cNvPicPr preferRelativeResize="0"/>
          <p:nvPr/>
        </p:nvPicPr>
        <p:blipFill rotWithShape="1">
          <a:blip r:embed="rId3">
            <a:alphaModFix/>
          </a:blip>
          <a:srcRect l="2152" b="51676"/>
          <a:stretch/>
        </p:blipFill>
        <p:spPr>
          <a:xfrm>
            <a:off x="7027863" y="1933826"/>
            <a:ext cx="4684924" cy="1448675"/>
          </a:xfrm>
          <a:prstGeom prst="rect">
            <a:avLst/>
          </a:prstGeom>
          <a:solidFill>
            <a:schemeClr val="lt1"/>
          </a:solidFill>
          <a:ln>
            <a:noFill/>
          </a:ln>
        </p:spPr>
      </p:pic>
      <p:pic>
        <p:nvPicPr>
          <p:cNvPr id="1384" name="Google Shape;1384;g3012166399c_7_283"/>
          <p:cNvPicPr preferRelativeResize="0"/>
          <p:nvPr/>
        </p:nvPicPr>
        <p:blipFill rotWithShape="1">
          <a:blip r:embed="rId3">
            <a:alphaModFix/>
          </a:blip>
          <a:srcRect t="48328" b="-1379"/>
          <a:stretch/>
        </p:blipFill>
        <p:spPr>
          <a:xfrm>
            <a:off x="6924913" y="3854751"/>
            <a:ext cx="4787875" cy="1590374"/>
          </a:xfrm>
          <a:prstGeom prst="rect">
            <a:avLst/>
          </a:prstGeom>
          <a:solidFill>
            <a:schemeClr val="lt1"/>
          </a:solidFill>
          <a:ln>
            <a:noFill/>
          </a:ln>
        </p:spPr>
      </p:pic>
      <p:sp>
        <p:nvSpPr>
          <p:cNvPr id="1385" name="Google Shape;1385;g3012166399c_7_283"/>
          <p:cNvSpPr/>
          <p:nvPr/>
        </p:nvSpPr>
        <p:spPr>
          <a:xfrm>
            <a:off x="11292840" y="5193792"/>
            <a:ext cx="246888" cy="1737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86" name="Google Shape;1386;g3012166399c_7_28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378;g3012166399c_7_283">
            <a:extLst>
              <a:ext uri="{FF2B5EF4-FFF2-40B4-BE49-F238E27FC236}">
                <a16:creationId xmlns:a16="http://schemas.microsoft.com/office/drawing/2014/main" id="{C790E1F0-455A-AA0F-B64F-5AFC93DB0FD9}"/>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Kuchukhidze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OAF1106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sp>
        <p:nvSpPr>
          <p:cNvPr id="1392" name="Google Shape;1392;g3012166399c_7_299"/>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a:solidFill>
                  <a:srgbClr val="7F7F7F"/>
                </a:solidFill>
                <a:latin typeface="Verdana" panose="020B0604030504040204" pitchFamily="34" charset="0"/>
                <a:ea typeface="Verdana" panose="020B0604030504040204" pitchFamily="34" charset="0"/>
                <a:cs typeface="Calibri"/>
                <a:sym typeface="Calibri"/>
              </a:rPr>
              <a:t>|  Stigma and engagement in care</a:t>
            </a: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p:txBody>
      </p:sp>
      <p:sp>
        <p:nvSpPr>
          <p:cNvPr id="1393" name="Google Shape;1393;g3012166399c_7_299"/>
          <p:cNvSpPr/>
          <p:nvPr/>
        </p:nvSpPr>
        <p:spPr>
          <a:xfrm>
            <a:off x="1774825" y="1341450"/>
            <a:ext cx="3636900" cy="4788000"/>
          </a:xfrm>
          <a:prstGeom prst="rect">
            <a:avLst/>
          </a:prstGeom>
          <a:noFill/>
          <a:ln>
            <a:noFill/>
          </a:ln>
        </p:spPr>
        <p:txBody>
          <a:bodyPr spcFirstLastPara="1" wrap="square" lIns="0" tIns="0" rIns="0" bIns="0" anchor="t" anchorCtr="0">
            <a:noAutofit/>
          </a:bodyPr>
          <a:lstStyle/>
          <a:p>
            <a:pPr marL="228600" marR="0" lvl="1" indent="-219075" algn="l" rtl="0">
              <a:lnSpc>
                <a:spcPct val="100000"/>
              </a:lnSpc>
              <a:spcBef>
                <a:spcPts val="25"/>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Stigma was associated with reduced engagement at every stage of HIV care testing, ART uptake and viral load suppression.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9075" algn="l" rtl="0">
              <a:lnSpc>
                <a:spcPct val="100000"/>
              </a:lnSpc>
              <a:spcBef>
                <a:spcPts val="25"/>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living with HIV who felt they needed to hide their HIV status from healthcare providers were less likely to be on ART (6%) and virally suppressed (6%).</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9075" algn="l" rtl="0">
              <a:lnSpc>
                <a:spcPct val="100000"/>
              </a:lnSpc>
              <a:spcBef>
                <a:spcPts val="25"/>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who were denied care because of their HIV status had lower ART uptake (10%) and viral suppression (12%).</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394" name="Google Shape;1394;g3012166399c_7_299"/>
          <p:cNvSpPr/>
          <p:nvPr/>
        </p:nvSpPr>
        <p:spPr>
          <a:xfrm>
            <a:off x="5591175" y="1332750"/>
            <a:ext cx="6195000" cy="4472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5" name="Google Shape;1395;g3012166399c_7_299"/>
          <p:cNvSpPr/>
          <p:nvPr/>
        </p:nvSpPr>
        <p:spPr>
          <a:xfrm>
            <a:off x="5591175" y="1412875"/>
            <a:ext cx="6195000"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Probability of ART uptake and the prevalence of stigma</a:t>
            </a:r>
            <a:endParaRPr sz="1400" b="0" i="0" u="none" strike="noStrike" cap="none">
              <a:solidFill>
                <a:srgbClr val="000000"/>
              </a:solidFill>
              <a:latin typeface="Arial"/>
              <a:ea typeface="Arial"/>
              <a:cs typeface="Arial"/>
              <a:sym typeface="Arial"/>
            </a:endParaRPr>
          </a:p>
        </p:txBody>
      </p:sp>
      <p:pic>
        <p:nvPicPr>
          <p:cNvPr id="1396" name="Google Shape;1396;g3012166399c_7_299"/>
          <p:cNvPicPr preferRelativeResize="0"/>
          <p:nvPr/>
        </p:nvPicPr>
        <p:blipFill rotWithShape="1">
          <a:blip r:embed="rId3">
            <a:alphaModFix/>
          </a:blip>
          <a:srcRect/>
          <a:stretch/>
        </p:blipFill>
        <p:spPr>
          <a:xfrm>
            <a:off x="5680675" y="1761731"/>
            <a:ext cx="6015751" cy="1403869"/>
          </a:xfrm>
          <a:prstGeom prst="rect">
            <a:avLst/>
          </a:prstGeom>
          <a:noFill/>
          <a:ln>
            <a:noFill/>
          </a:ln>
        </p:spPr>
      </p:pic>
      <p:pic>
        <p:nvPicPr>
          <p:cNvPr id="1397" name="Google Shape;1397;g3012166399c_7_299"/>
          <p:cNvPicPr preferRelativeResize="0"/>
          <p:nvPr/>
        </p:nvPicPr>
        <p:blipFill rotWithShape="1">
          <a:blip r:embed="rId4">
            <a:alphaModFix/>
          </a:blip>
          <a:srcRect/>
          <a:stretch/>
        </p:blipFill>
        <p:spPr>
          <a:xfrm>
            <a:off x="5680800" y="3977051"/>
            <a:ext cx="6015751" cy="1493174"/>
          </a:xfrm>
          <a:prstGeom prst="rect">
            <a:avLst/>
          </a:prstGeom>
          <a:noFill/>
          <a:ln>
            <a:noFill/>
          </a:ln>
        </p:spPr>
      </p:pic>
      <p:sp>
        <p:nvSpPr>
          <p:cNvPr id="1398" name="Google Shape;1398;g3012166399c_7_299"/>
          <p:cNvSpPr txBox="1"/>
          <p:nvPr/>
        </p:nvSpPr>
        <p:spPr>
          <a:xfrm>
            <a:off x="5668813" y="3536953"/>
            <a:ext cx="61152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400"/>
              <a:buFont typeface="Arial"/>
              <a:buNone/>
            </a:pPr>
            <a:r>
              <a:rPr lang="en-GB" sz="1400" b="0" i="0" u="none" strike="noStrike" cap="none">
                <a:solidFill>
                  <a:srgbClr val="7F7F7F"/>
                </a:solidFill>
                <a:latin typeface="Calibri"/>
                <a:ea typeface="Calibri"/>
                <a:cs typeface="Calibri"/>
                <a:sym typeface="Calibri"/>
              </a:rPr>
              <a:t>Probability of viral suppression and the prevalence of stigma</a:t>
            </a:r>
            <a:endParaRPr sz="1400" b="0" i="0" u="none" strike="noStrike" cap="none">
              <a:solidFill>
                <a:schemeClr val="dk1"/>
              </a:solidFill>
              <a:latin typeface="Arial"/>
              <a:ea typeface="Arial"/>
              <a:cs typeface="Arial"/>
              <a:sym typeface="Arial"/>
            </a:endParaRPr>
          </a:p>
        </p:txBody>
      </p:sp>
      <p:pic>
        <p:nvPicPr>
          <p:cNvPr id="1400" name="Google Shape;1400;g3012166399c_7_299"/>
          <p:cNvPicPr preferRelativeResize="0"/>
          <p:nvPr/>
        </p:nvPicPr>
        <p:blipFill>
          <a:blip r:embed="rId5">
            <a:alphaModFix/>
          </a:blip>
          <a:stretch>
            <a:fillRect/>
          </a:stretch>
        </p:blipFill>
        <p:spPr>
          <a:xfrm>
            <a:off x="479425" y="6429075"/>
            <a:ext cx="549275" cy="201984"/>
          </a:xfrm>
          <a:prstGeom prst="rect">
            <a:avLst/>
          </a:prstGeom>
          <a:noFill/>
          <a:ln>
            <a:noFill/>
          </a:ln>
        </p:spPr>
      </p:pic>
      <p:sp>
        <p:nvSpPr>
          <p:cNvPr id="2" name="Google Shape;1378;g3012166399c_7_283">
            <a:extLst>
              <a:ext uri="{FF2B5EF4-FFF2-40B4-BE49-F238E27FC236}">
                <a16:creationId xmlns:a16="http://schemas.microsoft.com/office/drawing/2014/main" id="{E2A9850E-C3E0-39F5-2154-652B82FC7708}"/>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Kuchukhidze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 OAF1106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6">
                <a:extLst>
                  <a:ext uri="{A12FA001-AC4F-418D-AE19-62706E023703}">
                    <ahyp:hlinkClr xmlns:ahyp="http://schemas.microsoft.com/office/drawing/2018/hyperlinkcolor" val="tx"/>
                  </a:ext>
                </a:extLst>
              </a:hlinkClick>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g3012166399c_7_312"/>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Paralegals in Thailand</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408" name="Google Shape;1408;g3012166399c_7_312"/>
          <p:cNvSpPr/>
          <p:nvPr/>
        </p:nvSpPr>
        <p:spPr>
          <a:xfrm>
            <a:off x="1774825" y="1341450"/>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Many people in Thailand lack legal and human rights knowledge, so do not know their rights, do not challenge discriminatory experiences and do not seek legal services.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Foundation for Action on Inclusion Rights trained 64 community paralegals to promote and protect human rights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8"/>
                  </a:ext>
                </a:extLst>
              </a:rPr>
              <a:t>for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people with intersectional vulnerabilities.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91440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409" name="Google Shape;1409;g3012166399c_7_312"/>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Paralegals in Thailand</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410" name="Google Shape;1410;g3012166399c_7_312"/>
          <p:cNvSpPr/>
          <p:nvPr/>
        </p:nvSpPr>
        <p:spPr>
          <a:xfrm>
            <a:off x="6851650" y="1031088"/>
            <a:ext cx="4932300" cy="4788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Paralegals have some legal training but are not fully qualified as lawyers.</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Civil society organizations identified individuals with the potential to become a paralegal – trusted by communities and keen to empower their peers on human rights.</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pic>
        <p:nvPicPr>
          <p:cNvPr id="1411" name="Google Shape;1411;g3012166399c_7_312"/>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407;g3012166399c_7_312">
            <a:extLst>
              <a:ext uri="{FF2B5EF4-FFF2-40B4-BE49-F238E27FC236}">
                <a16:creationId xmlns:a16="http://schemas.microsoft.com/office/drawing/2014/main" id="{6B769D00-EFF2-E015-DA81-04882C4400CD}"/>
              </a:ext>
            </a:extLst>
          </p:cNvPr>
          <p:cNvSpPr/>
          <p:nvPr/>
        </p:nvSpPr>
        <p:spPr>
          <a:xfrm>
            <a:off x="56165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Siriphan</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OAF3104</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g3012166399c_7_328"/>
          <p:cNvSpPr/>
          <p:nvPr/>
        </p:nvSpPr>
        <p:spPr>
          <a:xfrm>
            <a:off x="479425" y="115900"/>
            <a:ext cx="96396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Criminalization, discrimination and stigma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Paralegals in Thailand</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418" name="Google Shape;1418;g3012166399c_7_328"/>
          <p:cNvSpPr/>
          <p:nvPr/>
        </p:nvSpPr>
        <p:spPr>
          <a:xfrm>
            <a:off x="1774825" y="1341450"/>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Training included:</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concept of respect in human dignity and diversity</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Knowledge of human rights basics and the Thai justice system</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Fact finding and case analysis skills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Paralegals empowered communities with rights literacy and provided individual case management.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419" name="Google Shape;1419;g3012166399c_7_328"/>
          <p:cNvSpPr/>
          <p:nvPr/>
        </p:nvSpPr>
        <p:spPr>
          <a:xfrm>
            <a:off x="6851650" y="1341450"/>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9"/>
                  </a:ext>
                </a:extLst>
              </a:rPr>
              <a:t>Human rights violations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and discriminatory incidents were documented through Thailand’s Crisis Response System.</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192 HIV-related incidents – including compulsory HIV testing in the workplace, involuntary HIV status disclosure and denial of services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Data were used for advocacy towards the establishment of an Anti-Discrimination Act in Thailand.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Training curriculum has now been expanded and tailored for paralegals serving migrants and people who use drugs.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421" name="Google Shape;1421;g3012166399c_7_328"/>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407;g3012166399c_7_312">
            <a:extLst>
              <a:ext uri="{FF2B5EF4-FFF2-40B4-BE49-F238E27FC236}">
                <a16:creationId xmlns:a16="http://schemas.microsoft.com/office/drawing/2014/main" id="{19B78BFE-0990-DBC3-0FF2-828187E64C2B}"/>
              </a:ext>
            </a:extLst>
          </p:cNvPr>
          <p:cNvSpPr/>
          <p:nvPr/>
        </p:nvSpPr>
        <p:spPr>
          <a:xfrm>
            <a:off x="56165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Siriphan</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OAF3104</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98"/>
          <p:cNvSpPr/>
          <p:nvPr/>
        </p:nvSpPr>
        <p:spPr>
          <a:xfrm>
            <a:off x="-161365" y="-2"/>
            <a:ext cx="12720900" cy="6231825"/>
          </a:xfrm>
          <a:prstGeom prst="rect">
            <a:avLst/>
          </a:prstGeom>
          <a:solidFill>
            <a:srgbClr val="E0001B"/>
          </a:solidFill>
          <a:ln w="12700" cap="flat" cmpd="sng">
            <a:solidFill>
              <a:srgbClr val="D9222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E0001B"/>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428" name="Google Shape;1428;p98"/>
          <p:cNvSpPr txBox="1"/>
          <p:nvPr/>
        </p:nvSpPr>
        <p:spPr>
          <a:xfrm>
            <a:off x="1694070" y="470922"/>
            <a:ext cx="6908100" cy="35496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9200"/>
              <a:buFont typeface="Calibri"/>
              <a:buNone/>
            </a:pPr>
            <a:r>
              <a:rPr lang="en-GB" sz="9200" b="0" i="0" u="none" strike="noStrike" cap="none" dirty="0">
                <a:solidFill>
                  <a:schemeClr val="lt1"/>
                </a:solidFill>
                <a:latin typeface="Verdana" panose="020B0604030504040204" pitchFamily="34" charset="0"/>
                <a:ea typeface="Verdana" panose="020B0604030504040204" pitchFamily="34" charset="0"/>
                <a:cs typeface="Calibri"/>
                <a:sym typeface="Calibri"/>
              </a:rPr>
              <a:t>Thank you</a:t>
            </a:r>
            <a:endParaRPr sz="92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1429" name="Google Shape;1429;p98"/>
          <p:cNvSpPr txBox="1"/>
          <p:nvPr/>
        </p:nvSpPr>
        <p:spPr>
          <a:xfrm>
            <a:off x="5953539" y="4522304"/>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0" name="Google Shape;1430;p98"/>
          <p:cNvSpPr txBox="1"/>
          <p:nvPr/>
        </p:nvSpPr>
        <p:spPr>
          <a:xfrm>
            <a:off x="1784988" y="1994470"/>
            <a:ext cx="7613198" cy="245047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Produced by </a:t>
            </a:r>
            <a:r>
              <a:rPr lang="en-GB" sz="2400" b="1" i="0" u="none" strike="noStrike" cap="none" dirty="0">
                <a:solidFill>
                  <a:schemeClr val="lt1"/>
                </a:solidFill>
                <a:latin typeface="Verdana" panose="020B0604030504040204" pitchFamily="34" charset="0"/>
                <a:ea typeface="Verdana" panose="020B0604030504040204" pitchFamily="34" charset="0"/>
                <a:cs typeface="Calibri"/>
                <a:sym typeface="Calibri"/>
              </a:rPr>
              <a:t>IAS – the International AIDS Society</a:t>
            </a:r>
            <a:br>
              <a:rPr lang="en-GB" sz="24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Leading collective action on every front </a:t>
            </a:r>
            <a:b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br>
            <a: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of the global HIV response through its membership base, scientific authority </a:t>
            </a:r>
            <a:b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br>
            <a:r>
              <a:rPr lang="en-GB" sz="2400" b="0" i="0" u="none" strike="noStrike" cap="none" dirty="0">
                <a:solidFill>
                  <a:schemeClr val="lt1"/>
                </a:solidFill>
                <a:latin typeface="Verdana" panose="020B0604030504040204" pitchFamily="34" charset="0"/>
                <a:ea typeface="Verdana" panose="020B0604030504040204" pitchFamily="34" charset="0"/>
                <a:cs typeface="Calibri"/>
                <a:sym typeface="Calibri"/>
              </a:rPr>
              <a:t>and convening power. </a:t>
            </a:r>
            <a:r>
              <a:rPr lang="en-GB" sz="2400" b="1" i="0" u="none" strike="noStrike" cap="none" dirty="0">
                <a:solidFill>
                  <a:schemeClr val="lt1"/>
                </a:solidFill>
                <a:latin typeface="Verdana" panose="020B0604030504040204" pitchFamily="34" charset="0"/>
                <a:ea typeface="Verdana" panose="020B0604030504040204" pitchFamily="34" charset="0"/>
                <a:cs typeface="Calibri"/>
                <a:sym typeface="Calibri"/>
              </a:rPr>
              <a:t>www.iasociety.org</a:t>
            </a:r>
            <a:endParaRPr sz="2400" b="1" i="0" u="none" strike="noStrike" cap="none" dirty="0">
              <a:solidFill>
                <a:schemeClr val="lt1"/>
              </a:solidFill>
              <a:latin typeface="Verdana" panose="020B0604030504040204" pitchFamily="34" charset="0"/>
              <a:ea typeface="Verdana" panose="020B0604030504040204" pitchFamily="34" charset="0"/>
              <a:cs typeface="Calibri"/>
              <a:sym typeface="Calibri"/>
            </a:endParaRPr>
          </a:p>
          <a:p>
            <a:pPr marL="0" marR="0" lvl="0" indent="0" algn="l" rtl="0">
              <a:lnSpc>
                <a:spcPct val="90000"/>
              </a:lnSpc>
              <a:spcBef>
                <a:spcPts val="0"/>
              </a:spcBef>
              <a:spcAft>
                <a:spcPts val="0"/>
              </a:spcAft>
              <a:buClr>
                <a:schemeClr val="lt1"/>
              </a:buClr>
              <a:buSzPts val="2400"/>
              <a:buFont typeface="Arial"/>
              <a:buNone/>
            </a:pPr>
            <a:endParaRPr sz="2400" b="1" dirty="0">
              <a:solidFill>
                <a:schemeClr val="lt1"/>
              </a:solidFill>
              <a:latin typeface="Verdana" panose="020B0604030504040204" pitchFamily="34" charset="0"/>
              <a:ea typeface="Verdana" panose="020B0604030504040204" pitchFamily="34" charset="0"/>
              <a:cs typeface="Calibri"/>
              <a:sym typeface="Calibri"/>
            </a:endParaRPr>
          </a:p>
          <a:p>
            <a:pPr marL="0" marR="0" lvl="0" indent="0" algn="l" rtl="0">
              <a:lnSpc>
                <a:spcPct val="90000"/>
              </a:lnSpc>
              <a:spcBef>
                <a:spcPts val="1075"/>
              </a:spcBef>
              <a:spcAft>
                <a:spcPts val="0"/>
              </a:spcAft>
              <a:buClr>
                <a:schemeClr val="dk1"/>
              </a:buClr>
              <a:buSzPts val="2400"/>
              <a:buFont typeface="Arial"/>
              <a:buNone/>
            </a:pPr>
            <a:endParaRPr sz="2400" b="0" i="0" u="none" strike="noStrike" cap="none" dirty="0">
              <a:solidFill>
                <a:schemeClr val="lt1"/>
              </a:solidFill>
              <a:latin typeface="Verdana" panose="020B0604030504040204" pitchFamily="34" charset="0"/>
              <a:ea typeface="Verdana" panose="020B0604030504040204" pitchFamily="34" charset="0"/>
              <a:cs typeface="Calibri"/>
              <a:sym typeface="Calibri"/>
            </a:endParaRPr>
          </a:p>
        </p:txBody>
      </p:sp>
      <p:sp>
        <p:nvSpPr>
          <p:cNvPr id="1431" name="Google Shape;1431;p98"/>
          <p:cNvSpPr/>
          <p:nvPr/>
        </p:nvSpPr>
        <p:spPr>
          <a:xfrm>
            <a:off x="1780184" y="5686096"/>
            <a:ext cx="5071500" cy="238800"/>
          </a:xfrm>
          <a:prstGeom prst="rect">
            <a:avLst/>
          </a:prstGeom>
          <a:noFill/>
          <a:ln>
            <a:noFill/>
          </a:ln>
        </p:spPr>
        <p:txBody>
          <a:bodyPr spcFirstLastPara="1" wrap="square" lIns="0" tIns="0" rIns="0" bIns="0" anchor="t" anchorCtr="0">
            <a:noAutofit/>
          </a:bodyPr>
          <a:lstStyle/>
          <a:p>
            <a:pPr marL="0" marR="0" lvl="0" indent="0" algn="l" rtl="0">
              <a:lnSpc>
                <a:spcPct val="75000"/>
              </a:lnSpc>
              <a:spcBef>
                <a:spcPts val="0"/>
              </a:spcBef>
              <a:spcAft>
                <a:spcPts val="0"/>
              </a:spcAft>
              <a:buClr>
                <a:srgbClr val="000000"/>
              </a:buClr>
              <a:buSzPts val="1200"/>
              <a:buFont typeface="Arial"/>
              <a:buNone/>
            </a:pPr>
            <a:r>
              <a:rPr lang="en-GB" sz="1200" b="0" i="0" u="none" strike="noStrike" cap="none" dirty="0">
                <a:solidFill>
                  <a:schemeClr val="lt1"/>
                </a:solidFill>
                <a:latin typeface="Verdana" panose="020B0604030504040204" pitchFamily="34" charset="0"/>
                <a:ea typeface="Verdana" panose="020B0604030504040204" pitchFamily="34" charset="0"/>
                <a:cs typeface="Calibri"/>
                <a:sym typeface="Calibri"/>
              </a:rPr>
              <a:t>The images used in this toolkit are for illustrative purposes only. </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cxnSp>
        <p:nvCxnSpPr>
          <p:cNvPr id="1432" name="Google Shape;1432;p98"/>
          <p:cNvCxnSpPr/>
          <p:nvPr/>
        </p:nvCxnSpPr>
        <p:spPr>
          <a:xfrm flipH="1">
            <a:off x="8612724" y="-456413"/>
            <a:ext cx="2557500" cy="6765600"/>
          </a:xfrm>
          <a:prstGeom prst="straightConnector1">
            <a:avLst/>
          </a:prstGeom>
          <a:noFill/>
          <a:ln w="76200" cap="flat" cmpd="sng">
            <a:solidFill>
              <a:schemeClr val="lt1"/>
            </a:solidFill>
            <a:prstDash val="solid"/>
            <a:miter lim="800000"/>
            <a:headEnd type="none" w="sm" len="sm"/>
            <a:tailEnd type="none" w="sm" len="sm"/>
          </a:ln>
        </p:spPr>
      </p:cxnSp>
      <p:sp>
        <p:nvSpPr>
          <p:cNvPr id="1433" name="Google Shape;1433;p98"/>
          <p:cNvSpPr txBox="1"/>
          <p:nvPr/>
        </p:nvSpPr>
        <p:spPr>
          <a:xfrm>
            <a:off x="1754882" y="4559593"/>
            <a:ext cx="6908099" cy="955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800" dirty="0">
                <a:solidFill>
                  <a:schemeClr val="lt1"/>
                </a:solidFill>
                <a:latin typeface="Verdana" panose="020B0604030504040204" pitchFamily="34" charset="0"/>
                <a:ea typeface="Verdana" panose="020B0604030504040204" pitchFamily="34" charset="0"/>
                <a:cs typeface="Calibri"/>
                <a:sym typeface="Calibri"/>
              </a:rPr>
              <a:t>In collaboration with: </a:t>
            </a:r>
            <a:endParaRPr sz="1800" dirty="0">
              <a:solidFill>
                <a:schemeClr val="lt1"/>
              </a:solidFill>
              <a:latin typeface="Verdana" panose="020B0604030504040204" pitchFamily="34" charset="0"/>
              <a:ea typeface="Verdana" panose="020B0604030504040204" pitchFamily="34" charset="0"/>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GB" sz="1800" dirty="0">
                <a:solidFill>
                  <a:schemeClr val="lt1"/>
                </a:solidFill>
                <a:latin typeface="Verdana" panose="020B0604030504040204" pitchFamily="34" charset="0"/>
                <a:ea typeface="Verdana" panose="020B0604030504040204" pitchFamily="34" charset="0"/>
                <a:cs typeface="Calibri"/>
                <a:sym typeface="Calibri"/>
              </a:rPr>
              <a:t>Gus Cairns, Amelia Jones, Roger Pebody, Beth Tunnicliffe </a:t>
            </a:r>
            <a:endParaRPr sz="1800" dirty="0">
              <a:solidFill>
                <a:schemeClr val="lt1"/>
              </a:solidFill>
              <a:latin typeface="Verdana" panose="020B0604030504040204" pitchFamily="34" charset="0"/>
              <a:ea typeface="Verdana" panose="020B0604030504040204" pitchFamily="34" charset="0"/>
              <a:cs typeface="Calibri"/>
              <a:sym typeface="Calibri"/>
            </a:endParaRPr>
          </a:p>
        </p:txBody>
      </p:sp>
      <p:pic>
        <p:nvPicPr>
          <p:cNvPr id="1434" name="Google Shape;1434;p98"/>
          <p:cNvPicPr preferRelativeResize="0"/>
          <p:nvPr/>
        </p:nvPicPr>
        <p:blipFill>
          <a:blip r:embed="rId3">
            <a:alphaModFix/>
          </a:blip>
          <a:stretch>
            <a:fillRect/>
          </a:stretch>
        </p:blipFill>
        <p:spPr>
          <a:xfrm>
            <a:off x="479425" y="65615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27"/>
                                        </p:tgtEl>
                                        <p:attrNameLst>
                                          <p:attrName>style.visibility</p:attrName>
                                        </p:attrNameLst>
                                      </p:cBhvr>
                                      <p:to>
                                        <p:strVal val="visible"/>
                                      </p:to>
                                    </p:set>
                                    <p:anim calcmode="lin" valueType="num">
                                      <p:cBhvr additive="base">
                                        <p:cTn id="7" dur="3000"/>
                                        <p:tgtEl>
                                          <p:spTgt spid="1427"/>
                                        </p:tgtEl>
                                        <p:attrNameLst>
                                          <p:attrName>ppt_x</p:attrName>
                                        </p:attrNameLst>
                                      </p:cBhvr>
                                      <p:tavLst>
                                        <p:tav tm="0">
                                          <p:val>
                                            <p:strVal val="#ppt_x-1"/>
                                          </p:val>
                                        </p:tav>
                                        <p:tav tm="100000">
                                          <p:val>
                                            <p:strVal val="#ppt_x"/>
                                          </p:val>
                                        </p:tav>
                                      </p:tavLst>
                                    </p:anim>
                                  </p:childTnLst>
                                </p:cTn>
                              </p:par>
                            </p:childTnLst>
                          </p:cTn>
                        </p:par>
                        <p:par>
                          <p:cTn id="8" fill="hold">
                            <p:stCondLst>
                              <p:cond delay="3000"/>
                            </p:stCondLst>
                            <p:childTnLst>
                              <p:par>
                                <p:cTn id="9" presetID="1" presetClass="entr" presetSubtype="0" fill="hold" nodeType="afterEffect">
                                  <p:stCondLst>
                                    <p:cond delay="0"/>
                                  </p:stCondLst>
                                  <p:childTnLst>
                                    <p:set>
                                      <p:cBhvr>
                                        <p:cTn id="10" dur="1" fill="hold">
                                          <p:stCondLst>
                                            <p:cond delay="0"/>
                                          </p:stCondLst>
                                        </p:cTn>
                                        <p:tgtEl>
                                          <p:spTgt spid="1428"/>
                                        </p:tgtEl>
                                        <p:attrNameLst>
                                          <p:attrName>style.visibility</p:attrName>
                                        </p:attrNameLst>
                                      </p:cBhvr>
                                      <p:to>
                                        <p:strVal val="visible"/>
                                      </p:to>
                                    </p:set>
                                  </p:childTnLst>
                                </p:cTn>
                              </p:par>
                            </p:childTnLst>
                          </p:cTn>
                        </p:par>
                        <p:par>
                          <p:cTn id="11" fill="hold">
                            <p:stCondLst>
                              <p:cond delay="3001"/>
                            </p:stCondLst>
                            <p:childTnLst>
                              <p:par>
                                <p:cTn id="12" presetID="1" presetClass="entr" presetSubtype="0" fill="hold" nodeType="afterEffect">
                                  <p:stCondLst>
                                    <p:cond delay="500"/>
                                  </p:stCondLst>
                                  <p:childTnLst>
                                    <p:set>
                                      <p:cBhvr>
                                        <p:cTn id="13" dur="1" fill="hold">
                                          <p:stCondLst>
                                            <p:cond delay="0"/>
                                          </p:stCondLst>
                                        </p:cTn>
                                        <p:tgtEl>
                                          <p:spTgt spid="1430">
                                            <p:txEl>
                                              <p:pRg st="0" end="0"/>
                                            </p:txEl>
                                          </p:spTgt>
                                        </p:tgtEl>
                                        <p:attrNameLst>
                                          <p:attrName>style.visibility</p:attrName>
                                        </p:attrNameLst>
                                      </p:cBhvr>
                                      <p:to>
                                        <p:strVal val="visible"/>
                                      </p:to>
                                    </p:set>
                                  </p:childTnLst>
                                </p:cTn>
                              </p:par>
                            </p:childTnLst>
                          </p:cTn>
                        </p:par>
                        <p:par>
                          <p:cTn id="14" fill="hold">
                            <p:stCondLst>
                              <p:cond delay="3002"/>
                            </p:stCondLst>
                            <p:childTnLst>
                              <p:par>
                                <p:cTn id="15" presetID="1" presetClass="entr" presetSubtype="0" fill="hold" nodeType="afterEffect">
                                  <p:stCondLst>
                                    <p:cond delay="500"/>
                                  </p:stCondLst>
                                  <p:childTnLst>
                                    <p:set>
                                      <p:cBhvr>
                                        <p:cTn id="16" dur="1" fill="hold">
                                          <p:stCondLst>
                                            <p:cond delay="0"/>
                                          </p:stCondLst>
                                        </p:cTn>
                                        <p:tgtEl>
                                          <p:spTgt spid="1430">
                                            <p:txEl>
                                              <p:pRg st="1" end="1"/>
                                            </p:txEl>
                                          </p:spTgt>
                                        </p:tgtEl>
                                        <p:attrNameLst>
                                          <p:attrName>style.visibility</p:attrName>
                                        </p:attrNameLst>
                                      </p:cBhvr>
                                      <p:to>
                                        <p:strVal val="visible"/>
                                      </p:to>
                                    </p:set>
                                  </p:childTnLst>
                                </p:cTn>
                              </p:par>
                            </p:childTnLst>
                          </p:cTn>
                        </p:par>
                        <p:par>
                          <p:cTn id="17" fill="hold">
                            <p:stCondLst>
                              <p:cond delay="3003"/>
                            </p:stCondLst>
                            <p:childTnLst>
                              <p:par>
                                <p:cTn id="18" presetID="1" presetClass="entr" presetSubtype="0" fill="hold" nodeType="afterEffect">
                                  <p:stCondLst>
                                    <p:cond delay="500"/>
                                  </p:stCondLst>
                                  <p:childTnLst>
                                    <p:set>
                                      <p:cBhvr>
                                        <p:cTn id="19" dur="1" fill="hold">
                                          <p:stCondLst>
                                            <p:cond delay="0"/>
                                          </p:stCondLst>
                                        </p:cTn>
                                        <p:tgtEl>
                                          <p:spTgt spid="1430">
                                            <p:txEl>
                                              <p:pRg st="2" end="2"/>
                                            </p:txEl>
                                          </p:spTgt>
                                        </p:tgtEl>
                                        <p:attrNameLst>
                                          <p:attrName>style.visibility</p:attrName>
                                        </p:attrNameLst>
                                      </p:cBhvr>
                                      <p:to>
                                        <p:strVal val="visible"/>
                                      </p:to>
                                    </p:set>
                                  </p:childTnLst>
                                </p:cTn>
                              </p:par>
                            </p:childTnLst>
                          </p:cTn>
                        </p:par>
                        <p:par>
                          <p:cTn id="20" fill="hold">
                            <p:stCondLst>
                              <p:cond delay="3004"/>
                            </p:stCondLst>
                            <p:childTnLst>
                              <p:par>
                                <p:cTn id="21" presetID="1" presetClass="entr" presetSubtype="0" fill="hold" nodeType="afterEffect">
                                  <p:stCondLst>
                                    <p:cond delay="1000"/>
                                  </p:stCondLst>
                                  <p:childTnLst>
                                    <p:set>
                                      <p:cBhvr>
                                        <p:cTn id="22" dur="1" fill="hold">
                                          <p:stCondLst>
                                            <p:cond delay="0"/>
                                          </p:stCondLst>
                                        </p:cTn>
                                        <p:tgtEl>
                                          <p:spTgt spid="1431"/>
                                        </p:tgtEl>
                                        <p:attrNameLst>
                                          <p:attrName>style.visibility</p:attrName>
                                        </p:attrNameLst>
                                      </p:cBhvr>
                                      <p:to>
                                        <p:strVal val="visible"/>
                                      </p:to>
                                    </p:set>
                                  </p:childTnLst>
                                </p:cTn>
                              </p:par>
                            </p:childTnLst>
                          </p:cTn>
                        </p:par>
                        <p:par>
                          <p:cTn id="23" fill="hold">
                            <p:stCondLst>
                              <p:cond delay="3005"/>
                            </p:stCondLst>
                            <p:childTnLst>
                              <p:par>
                                <p:cTn id="24" presetID="1" presetClass="entr" presetSubtype="0" fill="hold" nodeType="afterEffect">
                                  <p:stCondLst>
                                    <p:cond delay="500"/>
                                  </p:stCondLst>
                                  <p:childTnLst>
                                    <p:set>
                                      <p:cBhvr>
                                        <p:cTn id="25" dur="1" fill="hold">
                                          <p:stCondLst>
                                            <p:cond delay="0"/>
                                          </p:stCondLst>
                                        </p:cTn>
                                        <p:tgtEl>
                                          <p:spTgt spid="14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300633e8d27_0_78">
            <a:hlinkClick r:id="rId3"/>
          </p:cNvPr>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Klastrup</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 </a:t>
            </a:r>
            <a:r>
              <a:rPr lang="en-GB"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OAA0206LB</a:t>
            </a:r>
            <a:endParaRPr sz="105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63" name="Google Shape;163;g300633e8d27_0_78"/>
          <p:cNvSpPr/>
          <p:nvPr/>
        </p:nvSpPr>
        <p:spPr>
          <a:xfrm>
            <a:off x="6851650" y="1341450"/>
            <a:ext cx="49323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64" name="Google Shape;164;g300633e8d27_0_78"/>
          <p:cNvPicPr preferRelativeResize="0"/>
          <p:nvPr/>
        </p:nvPicPr>
        <p:blipFill rotWithShape="1">
          <a:blip r:embed="rId4">
            <a:alphaModFix/>
          </a:blip>
          <a:srcRect r="32808"/>
          <a:stretch/>
        </p:blipFill>
        <p:spPr>
          <a:xfrm>
            <a:off x="6988275" y="1779080"/>
            <a:ext cx="4659025" cy="2714625"/>
          </a:xfrm>
          <a:prstGeom prst="rect">
            <a:avLst/>
          </a:prstGeom>
          <a:noFill/>
          <a:ln>
            <a:noFill/>
          </a:ln>
        </p:spPr>
      </p:pic>
      <p:pic>
        <p:nvPicPr>
          <p:cNvPr id="165" name="Google Shape;165;g300633e8d27_0_78"/>
          <p:cNvPicPr preferRelativeResize="0"/>
          <p:nvPr/>
        </p:nvPicPr>
        <p:blipFill rotWithShape="1">
          <a:blip r:embed="rId4">
            <a:alphaModFix/>
          </a:blip>
          <a:srcRect l="69745" t="23353" r="10341" b="49924"/>
          <a:stretch/>
        </p:blipFill>
        <p:spPr>
          <a:xfrm>
            <a:off x="7586080" y="4950292"/>
            <a:ext cx="1380799" cy="725300"/>
          </a:xfrm>
          <a:prstGeom prst="rect">
            <a:avLst/>
          </a:prstGeom>
          <a:noFill/>
          <a:ln>
            <a:noFill/>
          </a:ln>
        </p:spPr>
      </p:pic>
      <p:pic>
        <p:nvPicPr>
          <p:cNvPr id="166" name="Google Shape;166;g300633e8d27_0_78"/>
          <p:cNvPicPr preferRelativeResize="0"/>
          <p:nvPr/>
        </p:nvPicPr>
        <p:blipFill rotWithShape="1">
          <a:blip r:embed="rId4">
            <a:alphaModFix/>
          </a:blip>
          <a:srcRect l="69871" t="49307" r="-3576" b="22364"/>
          <a:stretch/>
        </p:blipFill>
        <p:spPr>
          <a:xfrm>
            <a:off x="9082591" y="4950286"/>
            <a:ext cx="2337049" cy="769000"/>
          </a:xfrm>
          <a:prstGeom prst="rect">
            <a:avLst/>
          </a:prstGeom>
          <a:noFill/>
          <a:ln>
            <a:noFill/>
          </a:ln>
        </p:spPr>
      </p:pic>
      <p:sp>
        <p:nvSpPr>
          <p:cNvPr id="167" name="Google Shape;167;g300633e8d27_0_78"/>
          <p:cNvSpPr/>
          <p:nvPr/>
        </p:nvSpPr>
        <p:spPr>
          <a:xfrm>
            <a:off x="479423" y="115900"/>
            <a:ext cx="10692881" cy="50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broadly neutralizing antibodies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bNAbs</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68" name="Google Shape;168;g300633e8d27_0_78"/>
          <p:cNvSpPr/>
          <p:nvPr/>
        </p:nvSpPr>
        <p:spPr>
          <a:xfrm>
            <a:off x="1774825" y="1341450"/>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A meta-analysis of six cure studies using </a:t>
            </a:r>
            <a:r>
              <a:rPr lang="en-GB" sz="2000" b="0" i="0" u="none" strike="noStrike" cap="none" dirty="0" err="1">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 with or without immune-modulating drugs, examined factors associated with loss of virologic control.</a:t>
            </a:r>
            <a:endParaRPr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Interventions were effective only if participants were sensitive to </a:t>
            </a:r>
            <a:r>
              <a:rPr lang="en-GB" sz="2000" b="0" i="0" u="none" strike="noStrike" cap="none" dirty="0" err="1">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rPr>
              <a:t> in pre-screening for resistance. </a:t>
            </a:r>
            <a:endParaRPr sz="2000" b="0" i="0" u="none" strike="noStrike" cap="none" dirty="0">
              <a:solidFill>
                <a:schemeClr val="dk1"/>
              </a:solidFill>
              <a:latin typeface="Verdana" panose="020B0604030504040204" pitchFamily="34" charset="0"/>
              <a:ea typeface="Verdana" panose="020B0604030504040204" pitchFamily="34" charset="0"/>
              <a:cs typeface="Vrinda" panose="020B0502040204020203" pitchFamily="34" charset="0"/>
              <a:sym typeface="Calibri"/>
            </a:endParaRPr>
          </a:p>
        </p:txBody>
      </p:sp>
      <p:sp>
        <p:nvSpPr>
          <p:cNvPr id="169" name="Google Shape;169;g300633e8d27_0_78"/>
          <p:cNvSpPr/>
          <p:nvPr/>
        </p:nvSpPr>
        <p:spPr>
          <a:xfrm>
            <a:off x="6851650" y="1412875"/>
            <a:ext cx="4932300" cy="2811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1400" b="0" i="0" u="none" strike="noStrike" cap="none">
                <a:solidFill>
                  <a:srgbClr val="7F7F7F"/>
                </a:solidFill>
                <a:latin typeface="Calibri"/>
                <a:ea typeface="Calibri"/>
                <a:cs typeface="Calibri"/>
                <a:sym typeface="Calibri"/>
              </a:rPr>
              <a:t>Time to loss of virologic control</a:t>
            </a:r>
            <a:endParaRPr sz="14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170" name="Google Shape;170;g300633e8d27_0_78"/>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300633e8d27_0_104"/>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Cure approaches in children</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77" name="Google Shape;177;g300633e8d27_0_104"/>
          <p:cNvSpPr/>
          <p:nvPr/>
        </p:nvSpPr>
        <p:spPr>
          <a:xfrm>
            <a:off x="1774825" y="1341450"/>
            <a:ext cx="2341500" cy="43908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Several cases of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cure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 children are a reminder that infants may have advantages when it comes to long-term viral suppression.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78" name="Google Shape;178;g300633e8d27_0_104"/>
          <p:cNvSpPr/>
          <p:nvPr/>
        </p:nvSpPr>
        <p:spPr>
          <a:xfrm>
            <a:off x="4295775" y="1341450"/>
            <a:ext cx="7488300"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g300633e8d27_0_104"/>
          <p:cNvPicPr preferRelativeResize="0"/>
          <p:nvPr/>
        </p:nvPicPr>
        <p:blipFill rotWithShape="1">
          <a:blip r:embed="rId3">
            <a:alphaModFix/>
          </a:blip>
          <a:srcRect l="1497"/>
          <a:stretch/>
        </p:blipFill>
        <p:spPr>
          <a:xfrm>
            <a:off x="4450331" y="2057235"/>
            <a:ext cx="7333682" cy="3233750"/>
          </a:xfrm>
          <a:prstGeom prst="rect">
            <a:avLst/>
          </a:prstGeom>
          <a:noFill/>
          <a:ln>
            <a:noFill/>
          </a:ln>
        </p:spPr>
      </p:pic>
      <p:sp>
        <p:nvSpPr>
          <p:cNvPr id="180" name="Google Shape;180;g300633e8d27_0_104"/>
          <p:cNvSpPr/>
          <p:nvPr/>
        </p:nvSpPr>
        <p:spPr>
          <a:xfrm>
            <a:off x="4295775" y="1412875"/>
            <a:ext cx="74883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Timeline of HIV remission and cure cases</a:t>
            </a:r>
            <a:endParaRPr sz="14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sp>
        <p:nvSpPr>
          <p:cNvPr id="181" name="Google Shape;181;g300633e8d27_0_104"/>
          <p:cNvSpPr/>
          <p:nvPr/>
        </p:nvSpPr>
        <p:spPr>
          <a:xfrm>
            <a:off x="479424" y="115887"/>
            <a:ext cx="8748713" cy="4929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in children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82" name="Google Shape;182;g300633e8d27_0_104"/>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Persaud PC120103</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chemeClr val="dk1"/>
              </a:buClr>
              <a:buSzPts val="11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2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83" name="Google Shape;183;g300633e8d27_0_104"/>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309e6a506fa_2_221"/>
          <p:cNvSpPr/>
          <p:nvPr/>
        </p:nvSpPr>
        <p:spPr>
          <a:xfrm>
            <a:off x="1774825" y="1341450"/>
            <a:ext cx="4897500" cy="43908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Age at ART initiation and duration of virologic suppression influences proviral reservoir size in </a:t>
            </a:r>
            <a:r>
              <a:rPr lang="en-GB" sz="2000" dirty="0">
                <a:solidFill>
                  <a:schemeClr val="dk1"/>
                </a:solidFill>
                <a:latin typeface="Verdana" panose="020B0604030504040204" pitchFamily="34" charset="0"/>
                <a:ea typeface="Verdana" panose="020B0604030504040204" pitchFamily="34" charset="0"/>
                <a:cs typeface="Calibri"/>
                <a:sym typeface="Calibri"/>
              </a:rPr>
              <a:t>children with perinatally acquired HIV.</a:t>
            </a:r>
            <a:endParaRPr sz="20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Studies highlight differences in reservoir dynamics: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In children compared with adults</a:t>
            </a:r>
            <a:endParaRPr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By age at ART initiation</a:t>
            </a:r>
            <a:endParaRPr sz="14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By duration of </a:t>
            </a: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ART</a:t>
            </a:r>
            <a:endParaRPr sz="20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190" name="Google Shape;190;g309e6a506fa_2_221"/>
          <p:cNvSpPr/>
          <p:nvPr/>
        </p:nvSpPr>
        <p:spPr>
          <a:xfrm>
            <a:off x="6851650" y="1341450"/>
            <a:ext cx="4932300"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1" name="Google Shape;191;g309e6a506fa_2_221"/>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rgbClr val="000000"/>
              </a:buClr>
              <a:buSzPts val="11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Persaud PC120103</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rgbClr val="000000"/>
              </a:buClr>
              <a:buSzPts val="1100"/>
              <a:buFont typeface="Arial"/>
              <a:buNone/>
            </a:pPr>
            <a:endParaRPr sz="1050" b="0" i="0" u="none" strike="noStrike" cap="none">
              <a:solidFill>
                <a:srgbClr val="000000"/>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rgbClr val="000000"/>
              </a:solidFill>
              <a:latin typeface="Verdana" panose="020B0604030504040204" pitchFamily="34" charset="0"/>
              <a:ea typeface="Verdana" panose="020B0604030504040204" pitchFamily="34" charset="0"/>
              <a:cs typeface="Calibri"/>
              <a:sym typeface="Calibri"/>
            </a:endParaRPr>
          </a:p>
        </p:txBody>
      </p:sp>
      <p:pic>
        <p:nvPicPr>
          <p:cNvPr id="192" name="Google Shape;192;g309e6a506fa_2_221"/>
          <p:cNvPicPr preferRelativeResize="0"/>
          <p:nvPr/>
        </p:nvPicPr>
        <p:blipFill rotWithShape="1">
          <a:blip r:embed="rId4">
            <a:alphaModFix/>
          </a:blip>
          <a:srcRect/>
          <a:stretch/>
        </p:blipFill>
        <p:spPr>
          <a:xfrm>
            <a:off x="6922263" y="2074650"/>
            <a:ext cx="4791075" cy="3657600"/>
          </a:xfrm>
          <a:prstGeom prst="rect">
            <a:avLst/>
          </a:prstGeom>
          <a:noFill/>
          <a:ln>
            <a:noFill/>
          </a:ln>
        </p:spPr>
      </p:pic>
      <p:sp>
        <p:nvSpPr>
          <p:cNvPr id="193" name="Google Shape;193;g309e6a506fa_2_221"/>
          <p:cNvSpPr/>
          <p:nvPr/>
        </p:nvSpPr>
        <p:spPr>
          <a:xfrm>
            <a:off x="6851775" y="1412875"/>
            <a:ext cx="49323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HIV DNA levels in infants given ART</a:t>
            </a:r>
            <a:endParaRPr sz="1400" b="0" i="0" u="none" strike="noStrike" cap="none">
              <a:solidFill>
                <a:srgbClr val="000000"/>
              </a:solidFill>
              <a:latin typeface="Arial"/>
              <a:ea typeface="Arial"/>
              <a:cs typeface="Arial"/>
              <a:sym typeface="Arial"/>
            </a:endParaRPr>
          </a:p>
        </p:txBody>
      </p:sp>
      <p:sp>
        <p:nvSpPr>
          <p:cNvPr id="194" name="Google Shape;194;g309e6a506fa_2_221"/>
          <p:cNvSpPr/>
          <p:nvPr/>
        </p:nvSpPr>
        <p:spPr>
          <a:xfrm>
            <a:off x="479424" y="115887"/>
            <a:ext cx="8748600" cy="492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in children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95" name="Google Shape;195;g309e6a506fa_2_221"/>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00633e8d27_0_140"/>
          <p:cNvSpPr/>
          <p:nvPr/>
        </p:nvSpPr>
        <p:spPr>
          <a:xfrm>
            <a:off x="4295775" y="1341439"/>
            <a:ext cx="748825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2" name="Google Shape;202;g300633e8d27_0_140"/>
          <p:cNvSpPr/>
          <p:nvPr/>
        </p:nvSpPr>
        <p:spPr>
          <a:xfrm>
            <a:off x="4295775" y="1412875"/>
            <a:ext cx="7578281" cy="1279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1400" b="0" i="0" u="none" strike="noStrike" cap="none">
                <a:solidFill>
                  <a:srgbClr val="7F7F7F"/>
                </a:solidFill>
                <a:latin typeface="Calibri"/>
                <a:ea typeface="Calibri"/>
                <a:cs typeface="Calibri"/>
                <a:sym typeface="Calibri"/>
              </a:rPr>
              <a:t>Sustained aviremia off ART (ART-free remission)</a:t>
            </a:r>
            <a:endParaRPr sz="14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7F7F7F"/>
              </a:solidFill>
              <a:latin typeface="Calibri"/>
              <a:ea typeface="Calibri"/>
              <a:cs typeface="Calibri"/>
              <a:sym typeface="Calibri"/>
            </a:endParaRPr>
          </a:p>
        </p:txBody>
      </p:sp>
      <p:pic>
        <p:nvPicPr>
          <p:cNvPr id="203" name="Google Shape;203;g300633e8d27_0_140"/>
          <p:cNvPicPr preferRelativeResize="0"/>
          <p:nvPr/>
        </p:nvPicPr>
        <p:blipFill rotWithShape="1">
          <a:blip r:embed="rId3">
            <a:alphaModFix/>
          </a:blip>
          <a:srcRect l="30983" r="-1"/>
          <a:stretch/>
        </p:blipFill>
        <p:spPr>
          <a:xfrm>
            <a:off x="4368800" y="1966353"/>
            <a:ext cx="5774728" cy="3653258"/>
          </a:xfrm>
          <a:prstGeom prst="rect">
            <a:avLst/>
          </a:prstGeom>
          <a:noFill/>
          <a:ln>
            <a:noFill/>
          </a:ln>
        </p:spPr>
      </p:pic>
      <p:sp>
        <p:nvSpPr>
          <p:cNvPr id="204" name="Google Shape;204;g300633e8d27_0_140"/>
          <p:cNvSpPr/>
          <p:nvPr/>
        </p:nvSpPr>
        <p:spPr>
          <a:xfrm>
            <a:off x="1774813" y="1349632"/>
            <a:ext cx="2341575" cy="2874896"/>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IMPAACT P1115 study: four of six very-early-treated children, with durable virologic suppression, achieved ART-free remission with no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viremic</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rebound for ≥48 weeks.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205" name="Google Shape;205;g300633e8d27_0_140"/>
          <p:cNvPicPr preferRelativeResize="0"/>
          <p:nvPr/>
        </p:nvPicPr>
        <p:blipFill rotWithShape="1">
          <a:blip r:embed="rId3">
            <a:alphaModFix/>
          </a:blip>
          <a:srcRect l="3484" t="12510" r="76533" b="10358"/>
          <a:stretch/>
        </p:blipFill>
        <p:spPr>
          <a:xfrm>
            <a:off x="10183125" y="2579525"/>
            <a:ext cx="1487301" cy="2196499"/>
          </a:xfrm>
          <a:prstGeom prst="rect">
            <a:avLst/>
          </a:prstGeom>
          <a:noFill/>
          <a:ln>
            <a:noFill/>
          </a:ln>
        </p:spPr>
      </p:pic>
      <p:sp>
        <p:nvSpPr>
          <p:cNvPr id="206" name="Google Shape;206;g300633e8d27_0_140"/>
          <p:cNvSpPr/>
          <p:nvPr/>
        </p:nvSpPr>
        <p:spPr>
          <a:xfrm>
            <a:off x="479424" y="115887"/>
            <a:ext cx="8748713" cy="4929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in children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08" name="Google Shape;208;g300633e8d27_0_14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4" name="Google Shape;214;g300633e8d27_0_156">
            <a:extLst>
              <a:ext uri="{FF2B5EF4-FFF2-40B4-BE49-F238E27FC236}">
                <a16:creationId xmlns:a16="http://schemas.microsoft.com/office/drawing/2014/main" id="{8C2754D9-8104-5AD0-1967-F9830DF99E6B}"/>
              </a:ext>
            </a:extLst>
          </p:cNvPr>
          <p:cNvSpPr/>
          <p:nvPr/>
        </p:nvSpPr>
        <p:spPr>
          <a:xfrm>
            <a:off x="5688025" y="6343461"/>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 SY20603</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g300633e8d27_0_156"/>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Cure approaches using genetic engineering</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216" name="Google Shape;216;g300633e8d27_0_156"/>
          <p:cNvSpPr/>
          <p:nvPr/>
        </p:nvSpPr>
        <p:spPr>
          <a:xfrm>
            <a:off x="1774825" y="1341450"/>
            <a:ext cx="36369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EBT-101 is the first human study using CRISPR/Cas9 technology to excise HIV proviral DNA from reservoir cells.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Following an analytic treatment interruption (ATI), one of four participants has had a delayed rebound. There is no data yet on two of the participants.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17" name="Google Shape;217;g300633e8d27_0_156"/>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genetic engineering</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18" name="Google Shape;218;g300633e8d27_0_156"/>
          <p:cNvSpPr/>
          <p:nvPr/>
        </p:nvSpPr>
        <p:spPr>
          <a:xfrm>
            <a:off x="5591148" y="1341450"/>
            <a:ext cx="6192901" cy="4462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g300633e8d27_0_156"/>
          <p:cNvSpPr/>
          <p:nvPr/>
        </p:nvSpPr>
        <p:spPr>
          <a:xfrm>
            <a:off x="5591175" y="1424642"/>
            <a:ext cx="6192900" cy="159407"/>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GB" sz="1400" b="0" i="0" u="none" strike="noStrike" cap="none">
                <a:solidFill>
                  <a:srgbClr val="7F7F7F"/>
                </a:solidFill>
                <a:latin typeface="Calibri"/>
                <a:ea typeface="Calibri"/>
                <a:cs typeface="Calibri"/>
                <a:sym typeface="Calibri"/>
              </a:rPr>
              <a:t>ATI results for HIV RNA levels off ART</a:t>
            </a:r>
            <a:endParaRPr sz="14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7F7F7F"/>
              </a:solidFill>
              <a:latin typeface="Calibri"/>
              <a:ea typeface="Calibri"/>
              <a:cs typeface="Calibri"/>
              <a:sym typeface="Calibri"/>
            </a:endParaRPr>
          </a:p>
        </p:txBody>
      </p:sp>
      <p:pic>
        <p:nvPicPr>
          <p:cNvPr id="220" name="Google Shape;220;g300633e8d27_0_156"/>
          <p:cNvPicPr preferRelativeResize="0"/>
          <p:nvPr/>
        </p:nvPicPr>
        <p:blipFill rotWithShape="1">
          <a:blip r:embed="rId3">
            <a:alphaModFix/>
          </a:blip>
          <a:srcRect l="992" t="5457" r="1731" b="2673"/>
          <a:stretch/>
        </p:blipFill>
        <p:spPr>
          <a:xfrm>
            <a:off x="5700584" y="2248871"/>
            <a:ext cx="6037565" cy="3105724"/>
          </a:xfrm>
          <a:prstGeom prst="rect">
            <a:avLst/>
          </a:prstGeom>
          <a:noFill/>
          <a:ln>
            <a:noFill/>
          </a:ln>
        </p:spPr>
      </p:pic>
      <p:pic>
        <p:nvPicPr>
          <p:cNvPr id="221" name="Google Shape;221;g300633e8d27_0_15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214;g300633e8d27_0_156">
            <a:extLst>
              <a:ext uri="{FF2B5EF4-FFF2-40B4-BE49-F238E27FC236}">
                <a16:creationId xmlns:a16="http://schemas.microsoft.com/office/drawing/2014/main" id="{634CA07B-5C9C-40AB-2B9D-4D1C01BFF379}"/>
              </a:ext>
            </a:extLst>
          </p:cNvPr>
          <p:cNvSpPr/>
          <p:nvPr/>
        </p:nvSpPr>
        <p:spPr>
          <a:xfrm>
            <a:off x="5688025" y="6343461"/>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 SY20603</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00633e8d27_0_177"/>
          <p:cNvSpPr/>
          <p:nvPr/>
        </p:nvSpPr>
        <p:spPr>
          <a:xfrm>
            <a:off x="1774825" y="1412875"/>
            <a:ext cx="4897500" cy="4183500"/>
          </a:xfrm>
          <a:prstGeom prst="rect">
            <a:avLst/>
          </a:prstGeom>
          <a:noFill/>
          <a:ln>
            <a:noFill/>
          </a:ln>
        </p:spPr>
        <p:txBody>
          <a:bodyPr spcFirstLastPara="1" wrap="square" lIns="0" tIns="0" rIns="0" bIns="0" anchor="t" anchorCtr="0">
            <a:noAutofit/>
          </a:bodyPr>
          <a:lstStyle/>
          <a:p>
            <a:pPr marL="201168" marR="0" lvl="1" indent="-201168"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Results illustrate the difficulty of exactly matching the CRISPR/Cas9 gene probe with the host’s proviral DNA.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28" name="Google Shape;228;g300633e8d27_0_177"/>
          <p:cNvSpPr/>
          <p:nvPr/>
        </p:nvSpPr>
        <p:spPr>
          <a:xfrm>
            <a:off x="1774662" y="2700488"/>
            <a:ext cx="10009175" cy="3105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9" name="Google Shape;229;g300633e8d27_0_177"/>
          <p:cNvPicPr preferRelativeResize="0"/>
          <p:nvPr/>
        </p:nvPicPr>
        <p:blipFill rotWithShape="1">
          <a:blip r:embed="rId3">
            <a:alphaModFix/>
          </a:blip>
          <a:srcRect/>
          <a:stretch/>
        </p:blipFill>
        <p:spPr>
          <a:xfrm>
            <a:off x="1883875" y="2818868"/>
            <a:ext cx="6972300" cy="2809875"/>
          </a:xfrm>
          <a:prstGeom prst="rect">
            <a:avLst/>
          </a:prstGeom>
          <a:noFill/>
          <a:ln>
            <a:noFill/>
          </a:ln>
        </p:spPr>
      </p:pic>
      <p:sp>
        <p:nvSpPr>
          <p:cNvPr id="230" name="Google Shape;230;g300633e8d27_0_177"/>
          <p:cNvSpPr/>
          <p:nvPr/>
        </p:nvSpPr>
        <p:spPr>
          <a:xfrm>
            <a:off x="6851650" y="1409500"/>
            <a:ext cx="4987800" cy="930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Two of six participants are probably not eligible for ATI due to mismatch.</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231" name="Google Shape;231;g300633e8d27_0_177"/>
          <p:cNvSpPr/>
          <p:nvPr/>
        </p:nvSpPr>
        <p:spPr>
          <a:xfrm>
            <a:off x="9025127" y="2771924"/>
            <a:ext cx="2758885" cy="2364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Summary of results for each</a:t>
            </a:r>
            <a:endParaRPr sz="1400" b="0" i="0" u="none" strike="noStrike" cap="none">
              <a:solidFill>
                <a:srgbClr val="7F7F7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EBT-101 study participant</a:t>
            </a:r>
            <a:endParaRPr sz="1400" b="0" i="0" u="none" strike="noStrike" cap="none">
              <a:solidFill>
                <a:srgbClr val="000000"/>
              </a:solidFill>
              <a:latin typeface="Arial"/>
              <a:ea typeface="Arial"/>
              <a:cs typeface="Arial"/>
              <a:sym typeface="Arial"/>
            </a:endParaRPr>
          </a:p>
        </p:txBody>
      </p:sp>
      <p:sp>
        <p:nvSpPr>
          <p:cNvPr id="232" name="Google Shape;232;g300633e8d27_0_177"/>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genetic engineering</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34" name="Google Shape;234;g300633e8d27_0_177"/>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214;g300633e8d27_0_156">
            <a:extLst>
              <a:ext uri="{FF2B5EF4-FFF2-40B4-BE49-F238E27FC236}">
                <a16:creationId xmlns:a16="http://schemas.microsoft.com/office/drawing/2014/main" id="{72F889A7-C24C-8814-6C4F-905E24703A87}"/>
              </a:ext>
            </a:extLst>
          </p:cNvPr>
          <p:cNvSpPr/>
          <p:nvPr/>
        </p:nvSpPr>
        <p:spPr>
          <a:xfrm>
            <a:off x="5688025" y="6343461"/>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Presti SY20603</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g300633e8d27_0_194"/>
          <p:cNvSpPr/>
          <p:nvPr/>
        </p:nvSpPr>
        <p:spPr>
          <a:xfrm>
            <a:off x="1774825" y="1341450"/>
            <a:ext cx="4897500" cy="47292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Caution is needed with CRISPR/Cas9 approaches.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CRISPR-Cas editing yields intended lesions (indels, excision) but also unintended large deletions in cellular DNA.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These large deletions have previously not been easy to detect.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42" name="Google Shape;242;g300633e8d27_0_194"/>
          <p:cNvSpPr/>
          <p:nvPr/>
        </p:nvSpPr>
        <p:spPr>
          <a:xfrm>
            <a:off x="1774825" y="4186450"/>
            <a:ext cx="10009200" cy="19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300633e8d27_0_194"/>
          <p:cNvSpPr/>
          <p:nvPr/>
        </p:nvSpPr>
        <p:spPr>
          <a:xfrm>
            <a:off x="8610282" y="9952311"/>
            <a:ext cx="4548300" cy="33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7F7F7F"/>
                </a:solidFill>
                <a:latin typeface="Calibri"/>
                <a:ea typeface="Calibri"/>
                <a:cs typeface="Calibri"/>
                <a:sym typeface="Calibri"/>
              </a:rPr>
              <a:t>title?</a:t>
            </a:r>
            <a:endParaRPr sz="1400" b="1" i="0" u="none" strike="noStrike" cap="none">
              <a:solidFill>
                <a:srgbClr val="7F7F7F"/>
              </a:solidFill>
              <a:latin typeface="Calibri"/>
              <a:ea typeface="Calibri"/>
              <a:cs typeface="Calibri"/>
              <a:sym typeface="Calibri"/>
            </a:endParaRPr>
          </a:p>
        </p:txBody>
      </p:sp>
      <p:pic>
        <p:nvPicPr>
          <p:cNvPr id="244" name="Google Shape;244;g300633e8d27_0_194"/>
          <p:cNvPicPr preferRelativeResize="0"/>
          <p:nvPr/>
        </p:nvPicPr>
        <p:blipFill rotWithShape="1">
          <a:blip r:embed="rId3">
            <a:alphaModFix/>
          </a:blip>
          <a:srcRect/>
          <a:stretch/>
        </p:blipFill>
        <p:spPr>
          <a:xfrm>
            <a:off x="1942346" y="4263392"/>
            <a:ext cx="7285801" cy="1749609"/>
          </a:xfrm>
          <a:prstGeom prst="rect">
            <a:avLst/>
          </a:prstGeom>
          <a:noFill/>
          <a:ln>
            <a:noFill/>
          </a:ln>
        </p:spPr>
      </p:pic>
      <p:sp>
        <p:nvSpPr>
          <p:cNvPr id="245" name="Google Shape;245;g300633e8d27_0_194"/>
          <p:cNvSpPr/>
          <p:nvPr/>
        </p:nvSpPr>
        <p:spPr>
          <a:xfrm>
            <a:off x="6851650" y="1341450"/>
            <a:ext cx="5040300" cy="47292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Calibri"/>
                <a:ea typeface="Calibri"/>
                <a:cs typeface="Calibri"/>
                <a:sym typeface="Calibri"/>
              </a:rPr>
              <a:t>Possible consequences of large deletions are:</a:t>
            </a:r>
            <a:endParaRPr sz="1400" b="0" i="0" u="none" strike="noStrike" cap="none" dirty="0">
              <a:solidFill>
                <a:schemeClr val="dk1"/>
              </a:solidFill>
              <a:latin typeface="Arial"/>
              <a:ea typeface="Arial"/>
              <a:cs typeface="Arial"/>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Calibri"/>
                <a:ea typeface="Calibri"/>
                <a:cs typeface="Calibri"/>
                <a:sym typeface="Calibri"/>
              </a:rPr>
              <a:t>Inactivation of HIV (what is desired)</a:t>
            </a:r>
            <a:endParaRPr sz="2000" b="0" i="0" u="none" strike="noStrike" cap="none" dirty="0">
              <a:solidFill>
                <a:schemeClr val="dk1"/>
              </a:solidFill>
              <a:highlight>
                <a:srgbClr val="FFFF00"/>
              </a:highlight>
              <a:latin typeface="Calibri"/>
              <a:ea typeface="Calibri"/>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Calibri"/>
                <a:ea typeface="Calibri"/>
                <a:cs typeface="Calibri"/>
                <a:sym typeface="Calibri"/>
              </a:rPr>
              <a:t>Loss of cellular gene function</a:t>
            </a:r>
            <a:endParaRPr sz="2000" b="0" i="0" u="none" strike="noStrike" cap="none" dirty="0">
              <a:solidFill>
                <a:schemeClr val="dk1"/>
              </a:solidFill>
              <a:highlight>
                <a:srgbClr val="FFFF00"/>
              </a:highlight>
              <a:latin typeface="Calibri"/>
              <a:ea typeface="Calibri"/>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Calibri"/>
                <a:ea typeface="Calibri"/>
                <a:cs typeface="Calibri"/>
                <a:sym typeface="Calibri"/>
              </a:rPr>
              <a:t>Activation of proto-oncogene (cancer induction – remote chance)</a:t>
            </a:r>
            <a:endParaRPr sz="2000" b="0" i="0" u="none" strike="noStrike" cap="none" dirty="0">
              <a:solidFill>
                <a:schemeClr val="dk1"/>
              </a:solidFill>
              <a:highlight>
                <a:srgbClr val="FFFF00"/>
              </a:highlight>
              <a:latin typeface="Calibri"/>
              <a:ea typeface="Calibri"/>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Calibri"/>
                <a:ea typeface="Calibri"/>
                <a:cs typeface="Calibri"/>
                <a:sym typeface="Calibri"/>
              </a:rPr>
              <a:t>Inactivation </a:t>
            </a:r>
            <a:r>
              <a:rPr lang="en-GB" sz="2000" b="0" i="0" u="none" strike="noStrike" cap="none" dirty="0" err="1">
                <a:solidFill>
                  <a:schemeClr val="dk1"/>
                </a:solidFill>
                <a:latin typeface="Calibri"/>
                <a:ea typeface="Calibri"/>
                <a:cs typeface="Calibri"/>
                <a:sym typeface="Calibri"/>
              </a:rPr>
              <a:t>tumor</a:t>
            </a:r>
            <a:r>
              <a:rPr lang="en-GB" sz="2000" b="0" i="0" u="none" strike="noStrike" cap="none" dirty="0">
                <a:solidFill>
                  <a:schemeClr val="dk1"/>
                </a:solidFill>
                <a:latin typeface="Calibri"/>
                <a:ea typeface="Calibri"/>
                <a:cs typeface="Calibri"/>
                <a:sym typeface="Calibri"/>
              </a:rPr>
              <a:t>-suppressor gene (cancer induction – more likely)</a:t>
            </a:r>
            <a:endParaRPr sz="2000" b="0" i="0" u="none" strike="noStrike" cap="none" dirty="0">
              <a:solidFill>
                <a:schemeClr val="dk1"/>
              </a:solidFill>
              <a:highlight>
                <a:srgbClr val="FFFF00"/>
              </a:highlight>
              <a:latin typeface="Calibri"/>
              <a:ea typeface="Calibri"/>
              <a:cs typeface="Calibri"/>
              <a:sym typeface="Calibri"/>
            </a:endParaRPr>
          </a:p>
        </p:txBody>
      </p:sp>
      <p:sp>
        <p:nvSpPr>
          <p:cNvPr id="246" name="Google Shape;246;g300633e8d27_0_194"/>
          <p:cNvSpPr/>
          <p:nvPr/>
        </p:nvSpPr>
        <p:spPr>
          <a:xfrm>
            <a:off x="9409125" y="4359900"/>
            <a:ext cx="2374800" cy="335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CRISPR/Cas9 can lead to larger deletions than intended</a:t>
            </a:r>
            <a:endParaRPr sz="1400" b="0" i="0" u="none" strike="noStrike" cap="none">
              <a:solidFill>
                <a:srgbClr val="000000"/>
              </a:solidFill>
              <a:latin typeface="Arial"/>
              <a:ea typeface="Arial"/>
              <a:cs typeface="Arial"/>
              <a:sym typeface="Arial"/>
            </a:endParaRPr>
          </a:p>
        </p:txBody>
      </p:sp>
      <p:sp>
        <p:nvSpPr>
          <p:cNvPr id="247" name="Google Shape;247;g300633e8d27_0_194"/>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genetic engineering</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48" name="Google Shape;248;g300633e8d27_0_19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240;g300633e8d27_0_194">
            <a:extLst>
              <a:ext uri="{FF2B5EF4-FFF2-40B4-BE49-F238E27FC236}">
                <a16:creationId xmlns:a16="http://schemas.microsoft.com/office/drawing/2014/main" id="{DEE4C9E0-0776-DA5D-6887-C60F69AFBACA}"/>
              </a:ext>
            </a:extLst>
          </p:cNvPr>
          <p:cNvSpPr/>
          <p:nvPr/>
        </p:nvSpPr>
        <p:spPr>
          <a:xfrm>
            <a:off x="5616575" y="63366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Berkhout</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SY2602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00633e8d27_0_216"/>
          <p:cNvSpPr/>
          <p:nvPr/>
        </p:nvSpPr>
        <p:spPr>
          <a:xfrm>
            <a:off x="1774825" y="1341450"/>
            <a:ext cx="36144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new assay detected large deletions by inactivation of detector genes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GFP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and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cherry</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inserted alongside Cas9.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55" name="Google Shape;255;g300633e8d27_0_216"/>
          <p:cNvSpPr/>
          <p:nvPr/>
        </p:nvSpPr>
        <p:spPr>
          <a:xfrm>
            <a:off x="5591175" y="1341450"/>
            <a:ext cx="6192900" cy="36384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6" name="Google Shape;256;g300633e8d27_0_216"/>
          <p:cNvPicPr preferRelativeResize="0"/>
          <p:nvPr/>
        </p:nvPicPr>
        <p:blipFill rotWithShape="1">
          <a:blip r:embed="rId3">
            <a:alphaModFix/>
          </a:blip>
          <a:srcRect/>
          <a:stretch/>
        </p:blipFill>
        <p:spPr>
          <a:xfrm>
            <a:off x="5639625" y="1779700"/>
            <a:ext cx="6095999" cy="3004942"/>
          </a:xfrm>
          <a:prstGeom prst="rect">
            <a:avLst/>
          </a:prstGeom>
          <a:noFill/>
          <a:ln>
            <a:noFill/>
          </a:ln>
        </p:spPr>
      </p:pic>
      <p:sp>
        <p:nvSpPr>
          <p:cNvPr id="257" name="Google Shape;257;g300633e8d27_0_216"/>
          <p:cNvSpPr/>
          <p:nvPr/>
        </p:nvSpPr>
        <p:spPr>
          <a:xfrm>
            <a:off x="5591175" y="1412875"/>
            <a:ext cx="61929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New assay used to detect large deletions</a:t>
            </a:r>
            <a:endParaRPr sz="1400" b="0" i="0" u="none" strike="noStrike" cap="none">
              <a:solidFill>
                <a:srgbClr val="000000"/>
              </a:solidFill>
              <a:latin typeface="Arial"/>
              <a:ea typeface="Arial"/>
              <a:cs typeface="Arial"/>
              <a:sym typeface="Arial"/>
            </a:endParaRPr>
          </a:p>
        </p:txBody>
      </p:sp>
      <p:sp>
        <p:nvSpPr>
          <p:cNvPr id="258" name="Google Shape;258;g300633e8d27_0_216"/>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genetic engineering</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60" name="Google Shape;260;g300633e8d27_0_21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3" name="Google Shape;240;g300633e8d27_0_194">
            <a:extLst>
              <a:ext uri="{FF2B5EF4-FFF2-40B4-BE49-F238E27FC236}">
                <a16:creationId xmlns:a16="http://schemas.microsoft.com/office/drawing/2014/main" id="{DBD175EC-FE9E-2AD7-4F2D-1DAA800A7F56}"/>
              </a:ext>
            </a:extLst>
          </p:cNvPr>
          <p:cNvSpPr/>
          <p:nvPr/>
        </p:nvSpPr>
        <p:spPr>
          <a:xfrm>
            <a:off x="5616575" y="63366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Berkhout</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SY2602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sp>
        <p:nvSpPr>
          <p:cNvPr id="33" name="Google Shape;33;p2"/>
          <p:cNvSpPr txBox="1"/>
          <p:nvPr/>
        </p:nvSpPr>
        <p:spPr>
          <a:xfrm>
            <a:off x="1774825" y="1690987"/>
            <a:ext cx="9623212" cy="43212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3</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a:t>
            </a:r>
            <a:r>
              <a:rPr lang="en-GB"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Remission, cure and vaccines </a:t>
            </a:r>
            <a:r>
              <a:rPr lang="en-GB" sz="1400" b="1" i="0" u="none" strike="noStrike" cap="none" dirty="0">
                <a:solidFill>
                  <a:srgbClr val="E0001B"/>
                </a:solidFill>
                <a:latin typeface="Verdana" panose="020B0604030504040204" pitchFamily="34" charset="0"/>
                <a:ea typeface="Verdana" panose="020B0604030504040204" pitchFamily="34" charset="0"/>
                <a:sym typeface="Arial"/>
              </a:rPr>
              <a:t>&gt;</a:t>
            </a:r>
            <a:endParaRPr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33</a:t>
            </a:r>
            <a:r>
              <a:rPr lang="en-GB" sz="2200" b="0" i="0" u="none" strike="noStrike" cap="none" dirty="0">
                <a:solidFill>
                  <a:srgbClr val="212529"/>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Antiretroviral therapy (ART)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49</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HIV and STI prevention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5" action="ppaction://hlinksldjump">
                  <a:extLst>
                    <a:ext uri="{A12FA001-AC4F-418D-AE19-62706E023703}">
                      <ahyp:hlinkClr xmlns:ahyp="http://schemas.microsoft.com/office/drawing/2018/hyperlinkcolor" val="tx"/>
                    </a:ext>
                  </a:extLst>
                </a:hlinkClick>
              </a:rPr>
              <a:t>&gt;</a:t>
            </a:r>
            <a:r>
              <a:rPr lang="en-GB" sz="22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69</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Gaps, access and resources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6"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79</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Improving HIV care </a:t>
            </a:r>
            <a:r>
              <a:rPr lang="en-GB" sz="1400" b="1" i="0" u="none" strike="noStrike" cap="none" dirty="0">
                <a:solidFill>
                  <a:srgbClr val="D9222A"/>
                </a:solidFill>
                <a:uFill>
                  <a:noFill/>
                </a:uFill>
                <a:latin typeface="Verdana" panose="020B0604030504040204" pitchFamily="34" charset="0"/>
                <a:ea typeface="Verdana" panose="020B0604030504040204" pitchFamily="34" charset="0"/>
                <a:sym typeface="Arial"/>
                <a:hlinkClick r:id="rId8" action="ppaction://hlinksldjump">
                  <a:extLst>
                    <a:ext uri="{A12FA001-AC4F-418D-AE19-62706E023703}">
                      <ahyp:hlinkClr xmlns:ahyp="http://schemas.microsoft.com/office/drawing/2018/hyperlinkcolor" val="tx"/>
                    </a:ext>
                  </a:extLst>
                </a:hlinkClick>
              </a:rPr>
              <a:t>&gt;</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9" action="ppaction://hlinksldjump">
                  <a:extLst>
                    <a:ext uri="{A12FA001-AC4F-418D-AE19-62706E023703}">
                      <ahyp:hlinkClr xmlns:ahyp="http://schemas.microsoft.com/office/drawing/2018/hyperlinkcolor" val="tx"/>
                    </a:ext>
                  </a:extLst>
                </a:hlinkClick>
              </a:rPr>
              <a:t> </a:t>
            </a:r>
            <a:endParaRPr sz="1400" b="0" i="0" u="none" strike="noStrike" cap="none" dirty="0">
              <a:solidFill>
                <a:srgbClr val="323232"/>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10" action="ppaction://hlinksldjump">
                  <a:extLst>
                    <a:ext uri="{A12FA001-AC4F-418D-AE19-62706E023703}">
                      <ahyp:hlinkClr xmlns:ahyp="http://schemas.microsoft.com/office/drawing/2018/hyperlinkcolor" val="tx"/>
                    </a:ext>
                  </a:extLst>
                </a:hlinkClick>
              </a:rPr>
              <a:t>95</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10" action="ppaction://hlinksldjump">
                  <a:extLst>
                    <a:ext uri="{A12FA001-AC4F-418D-AE19-62706E023703}">
                      <ahyp:hlinkClr xmlns:ahyp="http://schemas.microsoft.com/office/drawing/2018/hyperlinkcolor" val="tx"/>
                    </a:ext>
                  </a:extLst>
                </a:hlinkClick>
              </a:rPr>
              <a:t>	Structural factors and social determinants of health</a:t>
            </a:r>
            <a:r>
              <a:rPr lang="en-GB" sz="2200" b="0" i="0" u="none" strike="noStrike" cap="none" dirty="0">
                <a:solidFill>
                  <a:srgbClr val="323232"/>
                </a:solidFill>
                <a:latin typeface="Verdana" panose="020B0604030504040204" pitchFamily="34" charset="0"/>
                <a:ea typeface="Verdana" panose="020B0604030504040204" pitchFamily="34" charset="0"/>
                <a:cs typeface="Calibri"/>
                <a:sym typeface="Calibri"/>
              </a:rPr>
              <a:t>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8"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11" action="ppaction://hlinksldjump">
                  <a:extLst>
                    <a:ext uri="{A12FA001-AC4F-418D-AE19-62706E023703}">
                      <ahyp:hlinkClr xmlns:ahyp="http://schemas.microsoft.com/office/drawing/2018/hyperlinkcolor" val="tx"/>
                    </a:ext>
                  </a:extLst>
                </a:hlinkClick>
              </a:rPr>
              <a:t>105</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11" action="ppaction://hlinksldjump">
                  <a:extLst>
                    <a:ext uri="{A12FA001-AC4F-418D-AE19-62706E023703}">
                      <ahyp:hlinkClr xmlns:ahyp="http://schemas.microsoft.com/office/drawing/2018/hyperlinkcolor" val="tx"/>
                    </a:ext>
                  </a:extLst>
                </a:hlinkClick>
              </a:rPr>
              <a:t>	Criminalization, discrimination and stigma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11"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chemeClr val="dk1"/>
              </a:buClr>
              <a:buSzPts val="2200"/>
              <a:buFont typeface="Arial"/>
              <a:buNone/>
            </a:pPr>
            <a:endParaRPr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34" name="Google Shape;34;p2"/>
          <p:cNvSpPr txBox="1"/>
          <p:nvPr/>
        </p:nvSpPr>
        <p:spPr>
          <a:xfrm>
            <a:off x="1747401" y="596725"/>
            <a:ext cx="7216500"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Contents</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35" name="Google Shape;35;p2"/>
          <p:cNvCxnSpPr/>
          <p:nvPr/>
        </p:nvCxnSpPr>
        <p:spPr>
          <a:xfrm flipH="1">
            <a:off x="9122181" y="-409760"/>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36" name="Google Shape;36;p2"/>
          <p:cNvSpPr/>
          <p:nvPr/>
        </p:nvSpPr>
        <p:spPr>
          <a:xfrm>
            <a:off x="-55413" y="6217237"/>
            <a:ext cx="11694964"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7" name="Google Shape;37;p2"/>
          <p:cNvCxnSpPr/>
          <p:nvPr/>
        </p:nvCxnSpPr>
        <p:spPr>
          <a:xfrm rot="10800000" flipH="1">
            <a:off x="484050" y="6224650"/>
            <a:ext cx="11329800" cy="7500"/>
          </a:xfrm>
          <a:prstGeom prst="straightConnector1">
            <a:avLst/>
          </a:prstGeom>
          <a:noFill/>
          <a:ln w="9525" cap="flat" cmpd="sng">
            <a:solidFill>
              <a:srgbClr val="7F7F7F"/>
            </a:solidFill>
            <a:prstDash val="solid"/>
            <a:miter lim="800000"/>
            <a:headEnd type="none" w="sm" len="sm"/>
            <a:tailEnd type="none" w="sm" len="sm"/>
          </a:ln>
        </p:spPr>
      </p:cxnSp>
      <p:pic>
        <p:nvPicPr>
          <p:cNvPr id="38" name="Google Shape;38;p2"/>
          <p:cNvPicPr preferRelativeResize="0"/>
          <p:nvPr/>
        </p:nvPicPr>
        <p:blipFill>
          <a:blip r:embed="rId12">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000"/>
                                        <p:tgtEl>
                                          <p:spTgt spid="35"/>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75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750"/>
                                  </p:stCondLst>
                                  <p:childTnLst>
                                    <p:set>
                                      <p:cBhvr>
                                        <p:cTn id="16" dur="1" fill="hold">
                                          <p:stCondLst>
                                            <p:cond delay="0"/>
                                          </p:stCondLst>
                                        </p:cTn>
                                        <p:tgtEl>
                                          <p:spTgt spid="33">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750"/>
                                  </p:stCondLst>
                                  <p:childTnLst>
                                    <p:set>
                                      <p:cBhvr>
                                        <p:cTn id="19" dur="1" fill="hold">
                                          <p:stCondLst>
                                            <p:cond delay="0"/>
                                          </p:stCondLst>
                                        </p:cTn>
                                        <p:tgtEl>
                                          <p:spTgt spid="33">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750"/>
                                  </p:stCondLst>
                                  <p:childTnLst>
                                    <p:set>
                                      <p:cBhvr>
                                        <p:cTn id="22" dur="1" fill="hold">
                                          <p:stCondLst>
                                            <p:cond delay="0"/>
                                          </p:stCondLst>
                                        </p:cTn>
                                        <p:tgtEl>
                                          <p:spTgt spid="33">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750"/>
                                  </p:stCondLst>
                                  <p:childTnLst>
                                    <p:set>
                                      <p:cBhvr>
                                        <p:cTn id="25" dur="1" fill="hold">
                                          <p:stCondLst>
                                            <p:cond delay="0"/>
                                          </p:stCondLst>
                                        </p:cTn>
                                        <p:tgtEl>
                                          <p:spTgt spid="33">
                                            <p:txEl>
                                              <p:pRg st="4" end="4"/>
                                            </p:txEl>
                                          </p:spTgt>
                                        </p:tgtEl>
                                        <p:attrNameLst>
                                          <p:attrName>style.visibility</p:attrName>
                                        </p:attrNameLst>
                                      </p:cBhvr>
                                      <p:to>
                                        <p:strVal val="visible"/>
                                      </p:to>
                                    </p:set>
                                  </p:childTnLst>
                                </p:cTn>
                              </p:par>
                            </p:childTnLst>
                          </p:cTn>
                        </p:par>
                        <p:par>
                          <p:cTn id="26" fill="hold">
                            <p:stCondLst>
                              <p:cond delay="2006"/>
                            </p:stCondLst>
                            <p:childTnLst>
                              <p:par>
                                <p:cTn id="27" presetID="1" presetClass="entr" presetSubtype="0" fill="hold" nodeType="afterEffect">
                                  <p:stCondLst>
                                    <p:cond delay="750"/>
                                  </p:stCondLst>
                                  <p:childTnLst>
                                    <p:set>
                                      <p:cBhvr>
                                        <p:cTn id="28" dur="1" fill="hold">
                                          <p:stCondLst>
                                            <p:cond delay="0"/>
                                          </p:stCondLst>
                                        </p:cTn>
                                        <p:tgtEl>
                                          <p:spTgt spid="33">
                                            <p:txEl>
                                              <p:pRg st="5" end="5"/>
                                            </p:txEl>
                                          </p:spTgt>
                                        </p:tgtEl>
                                        <p:attrNameLst>
                                          <p:attrName>style.visibility</p:attrName>
                                        </p:attrNameLst>
                                      </p:cBhvr>
                                      <p:to>
                                        <p:strVal val="visible"/>
                                      </p:to>
                                    </p:set>
                                  </p:childTnLst>
                                </p:cTn>
                              </p:par>
                            </p:childTnLst>
                          </p:cTn>
                        </p:par>
                        <p:par>
                          <p:cTn id="29" fill="hold">
                            <p:stCondLst>
                              <p:cond delay="2007"/>
                            </p:stCondLst>
                            <p:childTnLst>
                              <p:par>
                                <p:cTn id="30" presetID="1" presetClass="entr" presetSubtype="0" fill="hold" nodeType="afterEffect">
                                  <p:stCondLst>
                                    <p:cond delay="750"/>
                                  </p:stCondLst>
                                  <p:childTnLst>
                                    <p:set>
                                      <p:cBhvr>
                                        <p:cTn id="31" dur="1" fill="hold">
                                          <p:stCondLst>
                                            <p:cond delay="0"/>
                                          </p:stCondLst>
                                        </p:cTn>
                                        <p:tgtEl>
                                          <p:spTgt spid="33">
                                            <p:txEl>
                                              <p:pRg st="6" end="6"/>
                                            </p:txEl>
                                          </p:spTgt>
                                        </p:tgtEl>
                                        <p:attrNameLst>
                                          <p:attrName>style.visibility</p:attrName>
                                        </p:attrNameLst>
                                      </p:cBhvr>
                                      <p:to>
                                        <p:strVal val="visible"/>
                                      </p:to>
                                    </p:set>
                                  </p:childTnLst>
                                </p:cTn>
                              </p:par>
                            </p:childTnLst>
                          </p:cTn>
                        </p:par>
                        <p:par>
                          <p:cTn id="32" fill="hold">
                            <p:stCondLst>
                              <p:cond delay="2008"/>
                            </p:stCondLst>
                            <p:childTnLst>
                              <p:par>
                                <p:cTn id="33" presetID="1" presetClass="entr" presetSubtype="0" fill="hold" nodeType="afterEffect">
                                  <p:stCondLst>
                                    <p:cond delay="750"/>
                                  </p:stCondLst>
                                  <p:childTnLst>
                                    <p:set>
                                      <p:cBhvr>
                                        <p:cTn id="34" dur="1" fill="hold">
                                          <p:stCondLst>
                                            <p:cond delay="0"/>
                                          </p:stCondLst>
                                        </p:cTn>
                                        <p:tgtEl>
                                          <p:spTgt spid="3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300633e8d27_0_229"/>
          <p:cNvSpPr/>
          <p:nvPr/>
        </p:nvSpPr>
        <p:spPr>
          <a:xfrm>
            <a:off x="1774825" y="1341438"/>
            <a:ext cx="4897500" cy="425491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Assay showed that for every two intended editing events, there is one large deletion.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Robust results in different cell types: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For different clonal HIV cell lines (different integration site)</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For Cas9 (blunt ends) and Cas12a (sticky ends) and all gRNAs</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67" name="Google Shape;267;g300633e8d27_0_229"/>
          <p:cNvSpPr/>
          <p:nvPr/>
        </p:nvSpPr>
        <p:spPr>
          <a:xfrm>
            <a:off x="6851650" y="1341438"/>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What’s needed?</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Better CRISPR-Cas systems, which only result in excision, without any large deletions</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Mouse oncogenesis studies to assess </a:t>
            </a:r>
            <a:b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isk of cancer</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Close and long-term participant monitoring in all gene-editing trials</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268" name="Google Shape;268;g300633e8d27_0_229"/>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genetic engineering</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270" name="Google Shape;270;g300633e8d27_0_229"/>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240;g300633e8d27_0_194">
            <a:extLst>
              <a:ext uri="{FF2B5EF4-FFF2-40B4-BE49-F238E27FC236}">
                <a16:creationId xmlns:a16="http://schemas.microsoft.com/office/drawing/2014/main" id="{FA3352D6-13A6-46AD-3AF0-C35E3BAA3D75}"/>
              </a:ext>
            </a:extLst>
          </p:cNvPr>
          <p:cNvSpPr/>
          <p:nvPr/>
        </p:nvSpPr>
        <p:spPr>
          <a:xfrm>
            <a:off x="5616575" y="63366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Berkhout</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SY2602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00633e8d27_0_250"/>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Ott PL0402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77" name="Google Shape;277;g300633e8d27_0_250"/>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Cure approaches using transcription inhibition</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78" name="Google Shape;278;g300633e8d27_0_250"/>
          <p:cNvSpPr/>
          <p:nvPr/>
        </p:nvSpPr>
        <p:spPr>
          <a:xfrm>
            <a:off x="1774825" y="1341450"/>
            <a:ext cx="3636963"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latest research direction is transcription inhibition.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Findings from “block and lock” studies were presented at AIDS 2024.</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79" name="Google Shape;279;g300633e8d27_0_250"/>
          <p:cNvSpPr/>
          <p:nvPr/>
        </p:nvSpPr>
        <p:spPr>
          <a:xfrm>
            <a:off x="5591175" y="1341450"/>
            <a:ext cx="6192775"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0" name="Google Shape;280;g300633e8d27_0_250"/>
          <p:cNvPicPr preferRelativeResize="0"/>
          <p:nvPr/>
        </p:nvPicPr>
        <p:blipFill rotWithShape="1">
          <a:blip r:embed="rId4">
            <a:alphaModFix/>
          </a:blip>
          <a:srcRect/>
          <a:stretch/>
        </p:blipFill>
        <p:spPr>
          <a:xfrm>
            <a:off x="6032183" y="1676530"/>
            <a:ext cx="5007763" cy="4345150"/>
          </a:xfrm>
          <a:prstGeom prst="rect">
            <a:avLst/>
          </a:prstGeom>
          <a:noFill/>
          <a:ln>
            <a:noFill/>
          </a:ln>
        </p:spPr>
      </p:pic>
      <p:sp>
        <p:nvSpPr>
          <p:cNvPr id="281" name="Google Shape;281;g300633e8d27_0_250"/>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transcription inhibition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82" name="Google Shape;282;g300633e8d27_0_250"/>
          <p:cNvSpPr/>
          <p:nvPr/>
        </p:nvSpPr>
        <p:spPr>
          <a:xfrm>
            <a:off x="5591175" y="1408628"/>
            <a:ext cx="6192774" cy="33902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HIV lifecycle</a:t>
            </a:r>
            <a:endParaRPr sz="1400" b="0" i="0" u="none" strike="noStrike" cap="none">
              <a:solidFill>
                <a:srgbClr val="000000"/>
              </a:solidFill>
              <a:latin typeface="Arial"/>
              <a:ea typeface="Arial"/>
              <a:cs typeface="Arial"/>
              <a:sym typeface="Arial"/>
            </a:endParaRPr>
          </a:p>
        </p:txBody>
      </p:sp>
      <p:pic>
        <p:nvPicPr>
          <p:cNvPr id="283" name="Google Shape;283;g300633e8d27_0_250"/>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300633e8d27_0_267"/>
          <p:cNvSpPr/>
          <p:nvPr/>
        </p:nvSpPr>
        <p:spPr>
          <a:xfrm>
            <a:off x="1774825" y="1341450"/>
            <a:ext cx="4897500" cy="6927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Strategy 1: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inhibition with drugs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90" name="Google Shape;290;g300633e8d27_0_267"/>
          <p:cNvSpPr/>
          <p:nvPr/>
        </p:nvSpPr>
        <p:spPr>
          <a:xfrm>
            <a:off x="1774825" y="2373838"/>
            <a:ext cx="4897500" cy="37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91" name="Google Shape;291;g300633e8d27_0_267"/>
          <p:cNvPicPr preferRelativeResize="0"/>
          <p:nvPr/>
        </p:nvPicPr>
        <p:blipFill rotWithShape="1">
          <a:blip r:embed="rId3">
            <a:alphaModFix/>
          </a:blip>
          <a:srcRect/>
          <a:stretch/>
        </p:blipFill>
        <p:spPr>
          <a:xfrm>
            <a:off x="6934250" y="2896809"/>
            <a:ext cx="4785625" cy="3232541"/>
          </a:xfrm>
          <a:prstGeom prst="rect">
            <a:avLst/>
          </a:prstGeom>
          <a:noFill/>
          <a:ln>
            <a:noFill/>
          </a:ln>
        </p:spPr>
      </p:pic>
      <p:pic>
        <p:nvPicPr>
          <p:cNvPr id="292" name="Google Shape;292;g300633e8d27_0_267"/>
          <p:cNvPicPr preferRelativeResize="0"/>
          <p:nvPr/>
        </p:nvPicPr>
        <p:blipFill rotWithShape="1">
          <a:blip r:embed="rId4">
            <a:alphaModFix/>
          </a:blip>
          <a:srcRect/>
          <a:stretch/>
        </p:blipFill>
        <p:spPr>
          <a:xfrm>
            <a:off x="1858150" y="3140126"/>
            <a:ext cx="4785627" cy="2839300"/>
          </a:xfrm>
          <a:prstGeom prst="rect">
            <a:avLst/>
          </a:prstGeom>
          <a:noFill/>
          <a:ln>
            <a:noFill/>
          </a:ln>
        </p:spPr>
      </p:pic>
      <p:sp>
        <p:nvSpPr>
          <p:cNvPr id="293" name="Google Shape;293;g300633e8d27_0_267"/>
          <p:cNvSpPr/>
          <p:nvPr/>
        </p:nvSpPr>
        <p:spPr>
          <a:xfrm>
            <a:off x="1774825" y="2476400"/>
            <a:ext cx="48975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Didehydro-cortistatin A (dCA)</a:t>
            </a:r>
            <a:endParaRPr sz="1400" b="0" i="0" u="none" strike="noStrike" cap="none">
              <a:solidFill>
                <a:srgbClr val="000000"/>
              </a:solidFill>
              <a:latin typeface="Arial"/>
              <a:ea typeface="Arial"/>
              <a:cs typeface="Arial"/>
              <a:sym typeface="Arial"/>
            </a:endParaRPr>
          </a:p>
        </p:txBody>
      </p:sp>
      <p:sp>
        <p:nvSpPr>
          <p:cNvPr id="294" name="Google Shape;294;g300633e8d27_0_267"/>
          <p:cNvSpPr/>
          <p:nvPr/>
        </p:nvSpPr>
        <p:spPr>
          <a:xfrm>
            <a:off x="6851650" y="1341438"/>
            <a:ext cx="4897500" cy="7742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protein turbocharges replication –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dCA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stops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295" name="Google Shape;295;g300633e8d27_0_267"/>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transcription inhibition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296" name="Google Shape;296;g300633e8d27_0_267"/>
          <p:cNvSpPr/>
          <p:nvPr/>
        </p:nvSpPr>
        <p:spPr>
          <a:xfrm>
            <a:off x="6851649" y="2366224"/>
            <a:ext cx="4932300" cy="37557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g300633e8d27_0_267"/>
          <p:cNvSpPr/>
          <p:nvPr/>
        </p:nvSpPr>
        <p:spPr>
          <a:xfrm>
            <a:off x="6822375" y="2458782"/>
            <a:ext cx="4897500" cy="219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Adding DCA to cell culture reduces HIV replication by 3 logs</a:t>
            </a:r>
            <a:endParaRPr sz="1400" b="0" i="0" u="none" strike="noStrike" cap="none">
              <a:solidFill>
                <a:srgbClr val="000000"/>
              </a:solidFill>
              <a:latin typeface="Arial"/>
              <a:ea typeface="Arial"/>
              <a:cs typeface="Arial"/>
              <a:sym typeface="Arial"/>
            </a:endParaRPr>
          </a:p>
        </p:txBody>
      </p:sp>
      <p:sp>
        <p:nvSpPr>
          <p:cNvPr id="298" name="Google Shape;298;g300633e8d27_0_267"/>
          <p:cNvSpPr/>
          <p:nvPr/>
        </p:nvSpPr>
        <p:spPr>
          <a:xfrm>
            <a:off x="2057100" y="3481950"/>
            <a:ext cx="2657400" cy="452100"/>
          </a:xfrm>
          <a:prstGeom prst="rect">
            <a:avLst/>
          </a:prstGeom>
          <a:solidFill>
            <a:srgbClr val="F6FBF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300633e8d27_0_267"/>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Ott PL0402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00" name="Google Shape;300;g300633e8d27_0_267"/>
          <p:cNvPicPr preferRelativeResize="0"/>
          <p:nvPr/>
        </p:nvPicPr>
        <p:blipFill>
          <a:blip r:embed="rId6">
            <a:alphaModFix/>
          </a:blip>
          <a:stretch>
            <a:fillRect/>
          </a:stretch>
        </p:blipFill>
        <p:spPr>
          <a:xfrm>
            <a:off x="479425" y="6429075"/>
            <a:ext cx="549275" cy="2019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300633e8d27_0_285"/>
          <p:cNvSpPr/>
          <p:nvPr/>
        </p:nvSpPr>
        <p:spPr>
          <a:xfrm>
            <a:off x="1774825" y="1158575"/>
            <a:ext cx="48975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Strategy 2: Genetic engineering to alter host protein to become non-receptive to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Focus on Cyclin T1 within the SEC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superelongation</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complex of host proteins that regulate gene transcription and cell division)</a:t>
            </a:r>
            <a:endParaRPr sz="20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07" name="Google Shape;307;g300633e8d27_0_285"/>
          <p:cNvPicPr preferRelativeResize="0"/>
          <p:nvPr/>
        </p:nvPicPr>
        <p:blipFill rotWithShape="1">
          <a:blip r:embed="rId3">
            <a:alphaModFix/>
          </a:blip>
          <a:srcRect/>
          <a:stretch/>
        </p:blipFill>
        <p:spPr>
          <a:xfrm>
            <a:off x="2257572" y="3865813"/>
            <a:ext cx="3588148" cy="2263525"/>
          </a:xfrm>
          <a:prstGeom prst="rect">
            <a:avLst/>
          </a:prstGeom>
          <a:noFill/>
          <a:ln>
            <a:noFill/>
          </a:ln>
        </p:spPr>
      </p:pic>
      <p:sp>
        <p:nvSpPr>
          <p:cNvPr id="308" name="Google Shape;308;g300633e8d27_0_285"/>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transcription inhibition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309" name="Google Shape;309;g300633e8d27_0_285"/>
          <p:cNvSpPr/>
          <p:nvPr/>
        </p:nvSpPr>
        <p:spPr>
          <a:xfrm>
            <a:off x="6851649" y="1158463"/>
            <a:ext cx="4932363" cy="1340217"/>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crucial cysteine amino acid (C261) is essential for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binding to the SEC. Mice have tyrosine (Y261) in this position instead and are insensitive to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tat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000" b="0" i="1"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10" name="Google Shape;310;g300633e8d27_0_285"/>
          <p:cNvSpPr/>
          <p:nvPr/>
        </p:nvSpPr>
        <p:spPr>
          <a:xfrm>
            <a:off x="6851650" y="3346704"/>
            <a:ext cx="4932363" cy="2787521"/>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1" name="Google Shape;311;g300633e8d27_0_285"/>
          <p:cNvSpPr/>
          <p:nvPr/>
        </p:nvSpPr>
        <p:spPr>
          <a:xfrm>
            <a:off x="6960375" y="3401568"/>
            <a:ext cx="4897500" cy="22298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Y261 reduces HIV replication in cell cultures by over 4 logs</a:t>
            </a:r>
            <a:endParaRPr sz="1400" b="0" i="0" u="none" strike="noStrike" cap="none">
              <a:solidFill>
                <a:srgbClr val="000000"/>
              </a:solidFill>
              <a:latin typeface="Arial"/>
              <a:ea typeface="Arial"/>
              <a:cs typeface="Arial"/>
              <a:sym typeface="Arial"/>
            </a:endParaRPr>
          </a:p>
        </p:txBody>
      </p:sp>
      <p:sp>
        <p:nvSpPr>
          <p:cNvPr id="312" name="Google Shape;312;g300633e8d27_0_285"/>
          <p:cNvSpPr/>
          <p:nvPr/>
        </p:nvSpPr>
        <p:spPr>
          <a:xfrm>
            <a:off x="1776463" y="3318338"/>
            <a:ext cx="4895800" cy="2811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300633e8d27_0_285"/>
          <p:cNvSpPr/>
          <p:nvPr/>
        </p:nvSpPr>
        <p:spPr>
          <a:xfrm>
            <a:off x="1774825" y="3405332"/>
            <a:ext cx="4680840" cy="24312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Genetic engineering alters host protein to become </a:t>
            </a:r>
            <a:br>
              <a:rPr lang="en-GB" sz="1400" b="0" i="0" u="none" strike="noStrike" cap="none">
                <a:solidFill>
                  <a:srgbClr val="7F7F7F"/>
                </a:solidFill>
                <a:latin typeface="Calibri"/>
                <a:ea typeface="Calibri"/>
                <a:cs typeface="Calibri"/>
                <a:sym typeface="Calibri"/>
              </a:rPr>
            </a:br>
            <a:r>
              <a:rPr lang="en-GB" sz="1400" b="0" i="0" u="none" strike="noStrike" cap="none">
                <a:solidFill>
                  <a:srgbClr val="7F7F7F"/>
                </a:solidFill>
                <a:latin typeface="Calibri"/>
                <a:ea typeface="Calibri"/>
                <a:cs typeface="Calibri"/>
                <a:sym typeface="Calibri"/>
              </a:rPr>
              <a:t>non-receptive to </a:t>
            </a:r>
            <a:r>
              <a:rPr lang="en-GB" sz="1400" b="0" i="1" u="none" strike="noStrike" cap="none">
                <a:solidFill>
                  <a:srgbClr val="7F7F7F"/>
                </a:solidFill>
                <a:latin typeface="Calibri"/>
                <a:ea typeface="Calibri"/>
                <a:cs typeface="Calibri"/>
                <a:sym typeface="Calibri"/>
              </a:rPr>
              <a:t>tat</a:t>
            </a:r>
            <a:endParaRPr sz="1400" b="0" i="0" u="none" strike="noStrike" cap="none">
              <a:solidFill>
                <a:srgbClr val="000000"/>
              </a:solidFill>
              <a:latin typeface="Arial"/>
              <a:ea typeface="Arial"/>
              <a:cs typeface="Arial"/>
              <a:sym typeface="Arial"/>
            </a:endParaRPr>
          </a:p>
        </p:txBody>
      </p:sp>
      <p:pic>
        <p:nvPicPr>
          <p:cNvPr id="314" name="Google Shape;314;g300633e8d27_0_285"/>
          <p:cNvPicPr preferRelativeResize="0"/>
          <p:nvPr/>
        </p:nvPicPr>
        <p:blipFill rotWithShape="1">
          <a:blip r:embed="rId4">
            <a:alphaModFix/>
          </a:blip>
          <a:srcRect/>
          <a:stretch/>
        </p:blipFill>
        <p:spPr>
          <a:xfrm>
            <a:off x="8149947" y="3702109"/>
            <a:ext cx="2518356" cy="2370208"/>
          </a:xfrm>
          <a:prstGeom prst="rect">
            <a:avLst/>
          </a:prstGeom>
          <a:noFill/>
          <a:ln>
            <a:noFill/>
          </a:ln>
        </p:spPr>
      </p:pic>
      <p:sp>
        <p:nvSpPr>
          <p:cNvPr id="315" name="Google Shape;315;g300633e8d27_0_285"/>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Ott PL0402</a:t>
            </a:r>
            <a:endParaRPr sz="1050" b="0" i="0" u="none" strike="noStrike" cap="none">
              <a:solidFill>
                <a:schemeClr val="dk1"/>
              </a:solidFill>
              <a:latin typeface="Calibri"/>
              <a:ea typeface="Calibri"/>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p:txBody>
      </p:sp>
      <p:pic>
        <p:nvPicPr>
          <p:cNvPr id="316" name="Google Shape;316;g300633e8d27_0_285"/>
          <p:cNvPicPr preferRelativeResize="0"/>
          <p:nvPr/>
        </p:nvPicPr>
        <p:blipFill>
          <a:blip r:embed="rId6">
            <a:alphaModFix/>
          </a:blip>
          <a:stretch>
            <a:fillRect/>
          </a:stretch>
        </p:blipFill>
        <p:spPr>
          <a:xfrm>
            <a:off x="479425" y="6429075"/>
            <a:ext cx="549275" cy="2019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300633e8d27_0_301"/>
          <p:cNvSpPr/>
          <p:nvPr/>
        </p:nvSpPr>
        <p:spPr>
          <a:xfrm>
            <a:off x="1708323" y="1412876"/>
            <a:ext cx="3636963"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Strategy 3: </a:t>
            </a:r>
            <a:r>
              <a:rPr lang="en-GB" sz="2000" b="0" i="1" u="none" strike="noStrike" cap="none" dirty="0">
                <a:solidFill>
                  <a:schemeClr val="dk1"/>
                </a:solidFill>
                <a:latin typeface="Verdana" panose="020B0604030504040204" pitchFamily="34" charset="0"/>
                <a:ea typeface="Verdana" panose="020B0604030504040204" pitchFamily="34" charset="0"/>
                <a:cs typeface="Calibri"/>
                <a:sym typeface="Calibri"/>
              </a:rPr>
              <a:t>Epi</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genetic engineering to induce the same long-term changes in genome conformation seen in “fossil retroviruses” and some post-treatment controllers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Inserting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BrecOFF</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leads to inhibition of HIV transcription.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143510" algn="l" rtl="0">
              <a:lnSpc>
                <a:spcPct val="100000"/>
              </a:lnSpc>
              <a:spcBef>
                <a:spcPts val="0"/>
              </a:spcBef>
              <a:spcAft>
                <a:spcPts val="0"/>
              </a:spcAft>
              <a:buClr>
                <a:srgbClr val="E0001B"/>
              </a:buClr>
              <a:buSzPts val="1340"/>
              <a:buFont typeface="Calibri"/>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23" name="Google Shape;323;g300633e8d27_0_301"/>
          <p:cNvPicPr preferRelativeResize="0"/>
          <p:nvPr/>
        </p:nvPicPr>
        <p:blipFill rotWithShape="1">
          <a:blip r:embed="rId3">
            <a:alphaModFix/>
          </a:blip>
          <a:srcRect l="834" r="46375"/>
          <a:stretch/>
        </p:blipFill>
        <p:spPr>
          <a:xfrm>
            <a:off x="5627751" y="1996890"/>
            <a:ext cx="2848717" cy="2794062"/>
          </a:xfrm>
          <a:prstGeom prst="rect">
            <a:avLst/>
          </a:prstGeom>
          <a:noFill/>
          <a:ln>
            <a:noFill/>
          </a:ln>
        </p:spPr>
      </p:pic>
      <p:sp>
        <p:nvSpPr>
          <p:cNvPr id="324" name="Google Shape;324;g300633e8d27_0_301"/>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transcription inhibition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325" name="Google Shape;325;g300633e8d27_0_301"/>
          <p:cNvSpPr/>
          <p:nvPr/>
        </p:nvSpPr>
        <p:spPr>
          <a:xfrm>
            <a:off x="8869679" y="1488926"/>
            <a:ext cx="2778861" cy="403588"/>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GB" sz="1400" b="0" i="0" u="none" strike="noStrike" cap="none">
                <a:solidFill>
                  <a:srgbClr val="7F7F7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Gene activation at weeks 2, 3 and 4</a:t>
            </a:r>
            <a:endParaRPr sz="1400" b="1" i="0" u="none" strike="noStrike" cap="none">
              <a:solidFill>
                <a:srgbClr val="7F7F7F"/>
              </a:solidFill>
              <a:latin typeface="Calibri"/>
              <a:ea typeface="Calibri"/>
              <a:cs typeface="Calibri"/>
              <a:sym typeface="Calibri"/>
            </a:endParaRPr>
          </a:p>
        </p:txBody>
      </p:sp>
      <p:sp>
        <p:nvSpPr>
          <p:cNvPr id="326" name="Google Shape;326;g300633e8d27_0_301"/>
          <p:cNvSpPr/>
          <p:nvPr/>
        </p:nvSpPr>
        <p:spPr>
          <a:xfrm>
            <a:off x="5577841" y="1488926"/>
            <a:ext cx="3008376" cy="3404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Gene activation with different concentrations of dBrec1 and BrecOFF</a:t>
            </a:r>
            <a:endParaRPr sz="1400" b="0" i="0" u="none" strike="noStrike" cap="none">
              <a:solidFill>
                <a:srgbClr val="000000"/>
              </a:solidFill>
              <a:latin typeface="Arial"/>
              <a:ea typeface="Arial"/>
              <a:cs typeface="Arial"/>
              <a:sym typeface="Arial"/>
            </a:endParaRPr>
          </a:p>
        </p:txBody>
      </p:sp>
      <p:pic>
        <p:nvPicPr>
          <p:cNvPr id="327" name="Google Shape;327;g300633e8d27_0_301"/>
          <p:cNvPicPr preferRelativeResize="0"/>
          <p:nvPr/>
        </p:nvPicPr>
        <p:blipFill rotWithShape="1">
          <a:blip r:embed="rId3">
            <a:alphaModFix/>
          </a:blip>
          <a:srcRect l="53037" t="3599" r="-3372" b="-3599"/>
          <a:stretch/>
        </p:blipFill>
        <p:spPr>
          <a:xfrm>
            <a:off x="8932328" y="2108068"/>
            <a:ext cx="2716212" cy="2794062"/>
          </a:xfrm>
          <a:prstGeom prst="rect">
            <a:avLst/>
          </a:prstGeom>
          <a:noFill/>
          <a:ln>
            <a:noFill/>
          </a:ln>
        </p:spPr>
      </p:pic>
      <p:sp>
        <p:nvSpPr>
          <p:cNvPr id="328" name="Google Shape;328;g300633e8d27_0_301"/>
          <p:cNvSpPr/>
          <p:nvPr/>
        </p:nvSpPr>
        <p:spPr>
          <a:xfrm>
            <a:off x="5591175" y="1412876"/>
            <a:ext cx="6192838" cy="362318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29" name="Google Shape;329;g300633e8d27_0_301"/>
          <p:cNvCxnSpPr/>
          <p:nvPr/>
        </p:nvCxnSpPr>
        <p:spPr>
          <a:xfrm>
            <a:off x="8731605" y="1636100"/>
            <a:ext cx="0" cy="3266030"/>
          </a:xfrm>
          <a:prstGeom prst="straightConnector1">
            <a:avLst/>
          </a:prstGeom>
          <a:noFill/>
          <a:ln w="9525" cap="flat" cmpd="sng">
            <a:solidFill>
              <a:srgbClr val="BFBFBF"/>
            </a:solidFill>
            <a:prstDash val="solid"/>
            <a:round/>
            <a:headEnd type="none" w="sm" len="sm"/>
            <a:tailEnd type="none" w="sm" len="sm"/>
          </a:ln>
        </p:spPr>
      </p:cxnSp>
      <p:sp>
        <p:nvSpPr>
          <p:cNvPr id="330" name="Google Shape;330;g300633e8d27_0_301"/>
          <p:cNvSpPr/>
          <p:nvPr/>
        </p:nvSpPr>
        <p:spPr>
          <a:xfrm>
            <a:off x="5799991" y="646847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Ott PL0402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31" name="Google Shape;331;g300633e8d27_0_301"/>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8" name="Google Shape;338;g300633e8d27_0_319"/>
          <p:cNvSpPr/>
          <p:nvPr/>
        </p:nvSpPr>
        <p:spPr>
          <a:xfrm>
            <a:off x="1774825" y="1341450"/>
            <a:ext cx="3636963" cy="4464038"/>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The</a:t>
            </a:r>
            <a:r>
              <a:rPr lang="en-GB" sz="2000" b="0" i="0" u="none" strike="noStrike" cap="none" dirty="0">
                <a:solidFill>
                  <a:schemeClr val="dk1"/>
                </a:solidFill>
                <a:latin typeface="Calibri"/>
                <a:ea typeface="Calibri"/>
                <a:cs typeface="Calibri"/>
                <a:sym typeface="Calibri"/>
              </a:rPr>
              <a:t> A</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ntibody Mediated Prevention (AMP) trial showed that broadly neutralizing antibodies (</a:t>
            </a:r>
            <a:r>
              <a:rPr lang="en-GB" sz="2000" b="0" i="0" u="none" strike="noStrike" cap="none" dirty="0" err="1">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bNAbs</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a:t>
            </a:r>
            <a:r>
              <a:rPr lang="en-GB" sz="2000" b="0" i="0" u="none" strike="noStrike" cap="none" dirty="0">
                <a:solidFill>
                  <a:schemeClr val="dk1"/>
                </a:solidFill>
                <a:latin typeface="Calibri"/>
                <a:ea typeface="Calibri"/>
                <a:cs typeface="Calibri"/>
                <a:sym typeface="Calibri"/>
              </a:rPr>
              <a:t>can prevent HIV acquisition – with 75% efficacy – but only against viruses that were sensitive to the particular </a:t>
            </a:r>
            <a:r>
              <a:rPr lang="en-GB" sz="2000" b="0" i="0" u="none" strike="noStrike" cap="none" dirty="0" err="1">
                <a:solidFill>
                  <a:schemeClr val="dk1"/>
                </a:solidFill>
                <a:latin typeface="Calibri"/>
                <a:ea typeface="Calibri"/>
                <a:cs typeface="Calibri"/>
                <a:sym typeface="Calibri"/>
              </a:rPr>
              <a:t>bNAb</a:t>
            </a:r>
            <a:r>
              <a:rPr lang="en-GB" sz="2000" b="0" i="0" u="none" strike="noStrike" cap="none" dirty="0">
                <a:solidFill>
                  <a:schemeClr val="dk1"/>
                </a:solidFill>
                <a:latin typeface="Calibri"/>
                <a:ea typeface="Calibri"/>
                <a:cs typeface="Calibri"/>
                <a:sym typeface="Calibri"/>
              </a:rPr>
              <a:t> used (VRC01).</a:t>
            </a:r>
            <a:endParaRPr sz="1400" b="0" i="0" u="none" strike="noStrike" cap="none" dirty="0">
              <a:solidFill>
                <a:srgbClr val="000000"/>
              </a:solidFill>
              <a:latin typeface="Arial"/>
              <a:ea typeface="Arial"/>
              <a:cs typeface="Arial"/>
              <a:sym typeface="Arial"/>
            </a:endParaRPr>
          </a:p>
        </p:txBody>
      </p:sp>
      <p:sp>
        <p:nvSpPr>
          <p:cNvPr id="339" name="Google Shape;339;g300633e8d27_0_319"/>
          <p:cNvSpPr/>
          <p:nvPr/>
        </p:nvSpPr>
        <p:spPr>
          <a:xfrm>
            <a:off x="5591175" y="1341439"/>
            <a:ext cx="6192775" cy="410368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 name="Google Shape;340;g300633e8d27_0_319"/>
          <p:cNvSpPr/>
          <p:nvPr/>
        </p:nvSpPr>
        <p:spPr>
          <a:xfrm>
            <a:off x="5591175" y="1412874"/>
            <a:ext cx="6192838" cy="27842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Antibody Mediated P</a:t>
            </a:r>
            <a:r>
              <a:rPr lang="en-GB" sz="1400" b="0" i="0" u="none" strike="noStrike" cap="none">
                <a:solidFill>
                  <a:srgbClr val="7F7F7F"/>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r</a:t>
            </a:r>
            <a:r>
              <a:rPr lang="en-GB" sz="1400" b="0" i="0" u="none" strike="noStrike" cap="none">
                <a:solidFill>
                  <a:srgbClr val="7F7F7F"/>
                </a:solidFill>
                <a:latin typeface="Calibri"/>
                <a:ea typeface="Calibri"/>
                <a:cs typeface="Calibri"/>
                <a:sym typeface="Calibri"/>
              </a:rPr>
              <a:t>evention (AMP) trial results</a:t>
            </a:r>
            <a:endParaRPr sz="1400" b="0" i="0" u="none" strike="noStrike" cap="none">
              <a:solidFill>
                <a:srgbClr val="000000"/>
              </a:solidFill>
              <a:latin typeface="Arial"/>
              <a:ea typeface="Arial"/>
              <a:cs typeface="Arial"/>
              <a:sym typeface="Arial"/>
            </a:endParaRPr>
          </a:p>
        </p:txBody>
      </p:sp>
      <p:sp>
        <p:nvSpPr>
          <p:cNvPr id="341" name="Google Shape;341;g300633e8d27_0_319"/>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42" name="Google Shape;342;g300633e8d27_0_319"/>
          <p:cNvPicPr preferRelativeResize="0"/>
          <p:nvPr/>
        </p:nvPicPr>
        <p:blipFill rotWithShape="1">
          <a:blip r:embed="rId3">
            <a:alphaModFix/>
          </a:blip>
          <a:srcRect l="30847" t="10121" r="3379" b="3802"/>
          <a:stretch/>
        </p:blipFill>
        <p:spPr>
          <a:xfrm>
            <a:off x="5669280" y="2194450"/>
            <a:ext cx="6072307" cy="3056819"/>
          </a:xfrm>
          <a:prstGeom prst="rect">
            <a:avLst/>
          </a:prstGeom>
          <a:noFill/>
          <a:ln>
            <a:noFill/>
          </a:ln>
        </p:spPr>
      </p:pic>
      <p:sp>
        <p:nvSpPr>
          <p:cNvPr id="343" name="Google Shape;343;g300633e8d27_0_319"/>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Calibri"/>
                <a:ea typeface="Calibri"/>
                <a:cs typeface="Calibri"/>
                <a:sym typeface="Calibri"/>
              </a:rPr>
              <a:t>The search for an HIV vaccine</a:t>
            </a:r>
            <a:endParaRPr sz="2200" b="1" i="0" u="none" strike="noStrike" cap="none" dirty="0">
              <a:solidFill>
                <a:schemeClr val="dk1"/>
              </a:solidFill>
              <a:latin typeface="Calibri"/>
              <a:ea typeface="Calibri"/>
              <a:cs typeface="Calibri"/>
              <a:sym typeface="Calibri"/>
            </a:endParaRPr>
          </a:p>
        </p:txBody>
      </p:sp>
      <p:pic>
        <p:nvPicPr>
          <p:cNvPr id="344" name="Google Shape;344;g300633e8d27_0_319"/>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DE5A619D-2F98-B1D9-6DA4-A9B952696408}"/>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 PL0302</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300633e8d27_0_337"/>
          <p:cNvSpPr/>
          <p:nvPr/>
        </p:nvSpPr>
        <p:spPr>
          <a:xfrm>
            <a:off x="1774825" y="1341450"/>
            <a:ext cx="49038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Key takeaways from AMP:</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can protect against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Relatively high amounts of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are needed to be elicited by vaccination.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need to be present for a long time to ensure durable protection.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Multiple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targeting different epitopes are needed to increase neutralization coverage.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351" name="Google Shape;351;g300633e8d27_0_337"/>
          <p:cNvSpPr/>
          <p:nvPr/>
        </p:nvSpPr>
        <p:spPr>
          <a:xfrm>
            <a:off x="6851650" y="1341450"/>
            <a:ext cx="4903800" cy="4323000"/>
          </a:xfrm>
          <a:prstGeom prst="rect">
            <a:avLst/>
          </a:prstGeom>
          <a:noFill/>
          <a:ln>
            <a:noFill/>
          </a:ln>
        </p:spPr>
        <p:txBody>
          <a:bodyPr spcFirstLastPara="1" wrap="square" lIns="0" tIns="0" rIns="0" bIns="0" anchor="t" anchorCtr="0">
            <a:noAutofit/>
          </a:bodyPr>
          <a:lstStyle/>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Antibodies need to be produced before infection occurs (before proviral DNA integration).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This would imply a vaccine that can produce true “sterilizing immunity” – no infection – as opposed to most vaccines, which enhance the immune response to an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infection</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52" name="Google Shape;352;g300633e8d27_0_337"/>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54" name="Google Shape;354;g300633e8d27_0_337"/>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CE4E00BA-B86D-275F-091E-EA1C2C7EF680}"/>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Sok PL0302</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00633e8d27_0_354"/>
          <p:cNvSpPr/>
          <p:nvPr/>
        </p:nvSpPr>
        <p:spPr>
          <a:xfrm>
            <a:off x="1774825" y="1341450"/>
            <a:ext cx="9946912" cy="844401"/>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Germline targeting involves “training” cells to have the capacity to produce the right antibodies, in the right concentration, fast enough, in response to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HIV</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4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361" name="Google Shape;361;g300633e8d27_0_354"/>
          <p:cNvSpPr/>
          <p:nvPr/>
        </p:nvSpPr>
        <p:spPr>
          <a:xfrm>
            <a:off x="1774825" y="2472690"/>
            <a:ext cx="10009250" cy="333279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 name="Google Shape;362;g300633e8d27_0_354"/>
          <p:cNvSpPr/>
          <p:nvPr/>
        </p:nvSpPr>
        <p:spPr>
          <a:xfrm>
            <a:off x="9825156" y="2544127"/>
            <a:ext cx="1942012" cy="75346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The germline challenge: Selecting for something specific and rare</a:t>
            </a:r>
            <a:endParaRPr sz="1400" b="0" i="0" u="none" strike="noStrike" cap="none">
              <a:solidFill>
                <a:srgbClr val="7F7F7F"/>
              </a:solidFill>
              <a:latin typeface="Calibri"/>
              <a:ea typeface="Calibri"/>
              <a:cs typeface="Calibri"/>
              <a:sym typeface="Calibri"/>
            </a:endParaRPr>
          </a:p>
        </p:txBody>
      </p:sp>
      <p:pic>
        <p:nvPicPr>
          <p:cNvPr id="363" name="Google Shape;363;g300633e8d27_0_354"/>
          <p:cNvPicPr preferRelativeResize="0"/>
          <p:nvPr/>
        </p:nvPicPr>
        <p:blipFill rotWithShape="1">
          <a:blip r:embed="rId3">
            <a:alphaModFix/>
          </a:blip>
          <a:srcRect l="1038" t="18534" r="1027" b="5284"/>
          <a:stretch/>
        </p:blipFill>
        <p:spPr>
          <a:xfrm>
            <a:off x="1876476" y="2589400"/>
            <a:ext cx="7864447" cy="3135300"/>
          </a:xfrm>
          <a:prstGeom prst="rect">
            <a:avLst/>
          </a:prstGeom>
          <a:noFill/>
          <a:ln>
            <a:noFill/>
          </a:ln>
        </p:spPr>
      </p:pic>
      <p:sp>
        <p:nvSpPr>
          <p:cNvPr id="364" name="Google Shape;364;g300633e8d27_0_354"/>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66" name="Google Shape;366;g300633e8d27_0_35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DB25B21E-9299-666E-E6B5-33551B1CEBB0}"/>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 PL0302</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00633e8d27_0_370"/>
          <p:cNvSpPr/>
          <p:nvPr/>
        </p:nvSpPr>
        <p:spPr>
          <a:xfrm>
            <a:off x="1774825" y="1341450"/>
            <a:ext cx="4897438" cy="739899"/>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An elite team of bNAbs will be needed for an efficacious vaccine.</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373" name="Google Shape;373;g300633e8d27_0_370"/>
          <p:cNvSpPr/>
          <p:nvPr/>
        </p:nvSpPr>
        <p:spPr>
          <a:xfrm>
            <a:off x="1774825" y="3025799"/>
            <a:ext cx="10009188" cy="31139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 name="Google Shape;374;g300633e8d27_0_370"/>
          <p:cNvSpPr/>
          <p:nvPr/>
        </p:nvSpPr>
        <p:spPr>
          <a:xfrm>
            <a:off x="7825626" y="3108099"/>
            <a:ext cx="3869985" cy="78463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An elite team of bNAbs</a:t>
            </a:r>
            <a:endParaRPr sz="1400" b="0" i="0" u="none" strike="noStrike" cap="none">
              <a:solidFill>
                <a:srgbClr val="7F7F7F"/>
              </a:solidFill>
              <a:latin typeface="Calibri"/>
              <a:ea typeface="Calibri"/>
              <a:cs typeface="Calibri"/>
              <a:sym typeface="Calibri"/>
            </a:endParaRPr>
          </a:p>
        </p:txBody>
      </p:sp>
      <p:pic>
        <p:nvPicPr>
          <p:cNvPr id="375" name="Google Shape;375;g300633e8d27_0_370"/>
          <p:cNvPicPr preferRelativeResize="0"/>
          <p:nvPr/>
        </p:nvPicPr>
        <p:blipFill rotWithShape="1">
          <a:blip r:embed="rId3">
            <a:alphaModFix/>
          </a:blip>
          <a:srcRect t="11032" b="4430"/>
          <a:stretch/>
        </p:blipFill>
        <p:spPr>
          <a:xfrm>
            <a:off x="1901639" y="3118511"/>
            <a:ext cx="5778886" cy="2870809"/>
          </a:xfrm>
          <a:prstGeom prst="rect">
            <a:avLst/>
          </a:prstGeom>
          <a:noFill/>
          <a:ln>
            <a:noFill/>
          </a:ln>
        </p:spPr>
      </p:pic>
      <p:sp>
        <p:nvSpPr>
          <p:cNvPr id="376" name="Google Shape;376;g300633e8d27_0_370"/>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377" name="Google Shape;377;g300633e8d27_0_370"/>
          <p:cNvSpPr/>
          <p:nvPr/>
        </p:nvSpPr>
        <p:spPr>
          <a:xfrm>
            <a:off x="6851650" y="1341450"/>
            <a:ext cx="49323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Va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cc</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ines need to elicit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to different parts of the HIV envelope – not just the CD4 binding site, which is the epitope (immunogenic sequence) targeted by VRC01. </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0"/>
              </a:spcBef>
              <a:spcAft>
                <a:spcPts val="0"/>
              </a:spcAft>
              <a:buClr>
                <a:srgbClr val="000000"/>
              </a:buClr>
              <a:buSzPts val="134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379" name="Google Shape;379;g300633e8d27_0_37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463F17F6-9D09-CD3B-0559-B1794B9249D3}"/>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g300633e8d27_0_384"/>
          <p:cNvSpPr/>
          <p:nvPr/>
        </p:nvSpPr>
        <p:spPr>
          <a:xfrm>
            <a:off x="1774825" y="1341400"/>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AVI G002 trial asked if VRC01-class B cells can be primed using mRNA and if those responses can be boosted. </a:t>
            </a:r>
            <a:endParaRPr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Main takeaways: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15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mRNA responses look better (higher numbers of VRC01-class and greater resemblance to VRC01) than protein in G001.</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15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he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study demonstrated clinical proof of principle for boosting responses.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87" name="Google Shape;387;g300633e8d27_0_384"/>
          <p:cNvSpPr/>
          <p:nvPr/>
        </p:nvSpPr>
        <p:spPr>
          <a:xfrm>
            <a:off x="6851649" y="1341438"/>
            <a:ext cx="4932364" cy="432296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IAVI C101 trial asked if VRCO1-class B cells can be primed using a recombinant trimer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228600" marR="0" lvl="1" indent="-228600" algn="l" rtl="0">
              <a:lnSpc>
                <a:spcPct val="115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Main takeaways: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Serum antibodies targeting the right epitope were detected in 72% of high-dose recipients.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Monoclonal antibodies from B cells of selected participants can neutralize HIV.</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388" name="Google Shape;388;g300633e8d27_0_384"/>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89" name="Google Shape;389;g300633e8d27_0_384"/>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385;g300633e8d27_0_384">
            <a:extLst>
              <a:ext uri="{FF2B5EF4-FFF2-40B4-BE49-F238E27FC236}">
                <a16:creationId xmlns:a16="http://schemas.microsoft.com/office/drawing/2014/main" id="{1A32CC91-C394-F47E-7791-6591FDBDEE8F}"/>
              </a:ext>
            </a:extLst>
          </p:cNvPr>
          <p:cNvSpPr/>
          <p:nvPr/>
        </p:nvSpPr>
        <p:spPr>
          <a:xfrm>
            <a:off x="5688013" y="6327738"/>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lnSpc>
                <a:spcPct val="115000"/>
              </a:lnSpc>
              <a:buClr>
                <a:schemeClr val="dk1"/>
              </a:buClr>
              <a:buSzPts val="1100"/>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Sok PL0302 </a:t>
            </a:r>
            <a:r>
              <a:rPr lang="en-GB" sz="1050" u="sng">
                <a:solidFill>
                  <a:schemeClr val="dk1"/>
                </a:solidFill>
                <a:latin typeface="Verdana" panose="020B0604030504040204" pitchFamily="34" charset="0"/>
                <a:ea typeface="Verdana" panose="020B0604030504040204" pitchFamily="34" charset="0"/>
                <a:cs typeface="Calibri"/>
                <a:sym typeface="Calibri"/>
              </a:rPr>
              <a:t> </a:t>
            </a:r>
            <a:r>
              <a:rPr lang="en-GB" sz="1050" b="0" i="0" u="none" strike="noStrike" cap="none">
                <a:solidFill>
                  <a:schemeClr val="dk1"/>
                </a:solidFill>
                <a:latin typeface="Verdana" panose="020B0604030504040204" pitchFamily="34" charset="0"/>
                <a:ea typeface="Verdana" panose="020B0604030504040204" pitchFamily="34" charset="0"/>
                <a:cs typeface="Calibri"/>
                <a:sym typeface="Calibri"/>
              </a:rPr>
              <a:t>/ </a:t>
            </a: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Caniels SY4102</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15000"/>
              </a:lnSpc>
              <a:spcBef>
                <a:spcPts val="0"/>
              </a:spcBef>
              <a:spcAft>
                <a:spcPts val="0"/>
              </a:spcAft>
              <a:buClr>
                <a:srgbClr val="000000"/>
              </a:buClr>
              <a:buSzPts val="110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3"/>
          <p:cNvSpPr txBox="1"/>
          <p:nvPr/>
        </p:nvSpPr>
        <p:spPr>
          <a:xfrm>
            <a:off x="1754136" y="2536800"/>
            <a:ext cx="8433477" cy="43212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4</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Latest cures using stem-cell transplants </a:t>
            </a:r>
            <a:r>
              <a:rPr lang="en-GB" sz="1400" b="1" i="0" u="none" strike="noStrike" cap="none" dirty="0">
                <a:solidFill>
                  <a:srgbClr val="D9222A"/>
                </a:solidFill>
                <a:uFill>
                  <a:noFill/>
                </a:uFill>
                <a:latin typeface="Verdana" panose="020B0604030504040204" pitchFamily="34" charset="0"/>
                <a:ea typeface="Verdana" panose="020B0604030504040204" pitchFamily="34" charset="0"/>
                <a:sym typeface="Arial"/>
                <a:hlinkClick r:id="rId3" action="ppaction://hlinksldjump">
                  <a:extLst>
                    <a:ext uri="{A12FA001-AC4F-418D-AE19-62706E023703}">
                      <ahyp:hlinkClr xmlns:ahyp="http://schemas.microsoft.com/office/drawing/2018/hyperlinkcolor" val="tx"/>
                    </a:ext>
                  </a:extLst>
                </a:hlinkClick>
              </a:rPr>
              <a:t>&gt;</a:t>
            </a:r>
            <a:endParaRPr sz="2800" b="0" i="0" u="none" strike="noStrike" cap="none" dirty="0">
              <a:solidFill>
                <a:srgbClr val="D9222A"/>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8</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Cure approaches using broadly neutralizing antibodies (bNAbs)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13</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Cure approaches in children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5"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16</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Cure approaches using genetic engineering</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6"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21</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Cure approaches using transcription inhibition</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7"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25</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The search for an HIV vaccine</a:t>
            </a: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8" action="ppaction://hlinksldjump">
                  <a:extLst>
                    <a:ext uri="{A12FA001-AC4F-418D-AE19-62706E023703}">
                      <ahyp:hlinkClr xmlns:ahyp="http://schemas.microsoft.com/office/drawing/2018/hyperlinkcolor" val="tx"/>
                    </a:ext>
                  </a:extLst>
                </a:hlinkClick>
              </a:rPr>
              <a:t>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8"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endParaRPr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45" name="Google Shape;45;p3"/>
          <p:cNvSpPr txBox="1"/>
          <p:nvPr/>
        </p:nvSpPr>
        <p:spPr>
          <a:xfrm>
            <a:off x="1738475" y="596725"/>
            <a:ext cx="8464800"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p:txBody>
      </p:sp>
      <p:cxnSp>
        <p:nvCxnSpPr>
          <p:cNvPr id="46" name="Google Shape;46;p3"/>
          <p:cNvCxnSpPr/>
          <p:nvPr/>
        </p:nvCxnSpPr>
        <p:spPr>
          <a:xfrm flipH="1">
            <a:off x="8857051" y="-336525"/>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47" name="Google Shape;47;p3"/>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8" name="Google Shape;48;p3"/>
          <p:cNvCxnSpPr/>
          <p:nvPr/>
        </p:nvCxnSpPr>
        <p:spPr>
          <a:xfrm rot="10800000" flipH="1">
            <a:off x="484050" y="6224650"/>
            <a:ext cx="11329800" cy="7500"/>
          </a:xfrm>
          <a:prstGeom prst="straightConnector1">
            <a:avLst/>
          </a:prstGeom>
          <a:noFill/>
          <a:ln w="9525" cap="flat" cmpd="sng">
            <a:solidFill>
              <a:srgbClr val="7F7F7F"/>
            </a:solidFill>
            <a:prstDash val="solid"/>
            <a:miter lim="800000"/>
            <a:headEnd type="none" w="sm" len="sm"/>
            <a:tailEnd type="none" w="sm" len="sm"/>
          </a:ln>
        </p:spPr>
      </p:cxnSp>
      <p:pic>
        <p:nvPicPr>
          <p:cNvPr id="49" name="Google Shape;49;p3"/>
          <p:cNvPicPr preferRelativeResize="0"/>
          <p:nvPr/>
        </p:nvPicPr>
        <p:blipFill>
          <a:blip r:embed="rId9">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2000"/>
                                        <p:tgtEl>
                                          <p:spTgt spid="46"/>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45"/>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44">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44">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44">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44">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44">
                                            <p:txEl>
                                              <p:pRg st="4" end="4"/>
                                            </p:txEl>
                                          </p:spTgt>
                                        </p:tgtEl>
                                        <p:attrNameLst>
                                          <p:attrName>style.visibility</p:attrName>
                                        </p:attrNameLst>
                                      </p:cBhvr>
                                      <p:to>
                                        <p:strVal val="visible"/>
                                      </p:to>
                                    </p:set>
                                  </p:childTnLst>
                                </p:cTn>
                              </p:par>
                            </p:childTnLst>
                          </p:cTn>
                        </p:par>
                        <p:par>
                          <p:cTn id="26" fill="hold">
                            <p:stCondLst>
                              <p:cond delay="2006"/>
                            </p:stCondLst>
                            <p:childTnLst>
                              <p:par>
                                <p:cTn id="27" presetID="1" presetClass="entr" presetSubtype="0" fill="hold" nodeType="afterEffect">
                                  <p:stCondLst>
                                    <p:cond delay="1000"/>
                                  </p:stCondLst>
                                  <p:childTnLst>
                                    <p:set>
                                      <p:cBhvr>
                                        <p:cTn id="28" dur="1" fill="hold">
                                          <p:stCondLst>
                                            <p:cond delay="0"/>
                                          </p:stCondLst>
                                        </p:cTn>
                                        <p:tgtEl>
                                          <p:spTgt spid="44">
                                            <p:txEl>
                                              <p:pRg st="5" end="5"/>
                                            </p:txEl>
                                          </p:spTgt>
                                        </p:tgtEl>
                                        <p:attrNameLst>
                                          <p:attrName>style.visibility</p:attrName>
                                        </p:attrNameLst>
                                      </p:cBhvr>
                                      <p:to>
                                        <p:strVal val="visible"/>
                                      </p:to>
                                    </p:set>
                                  </p:childTnLst>
                                </p:cTn>
                              </p:par>
                            </p:childTnLst>
                          </p:cTn>
                        </p:par>
                        <p:par>
                          <p:cTn id="29" fill="hold">
                            <p:stCondLst>
                              <p:cond delay="2007"/>
                            </p:stCondLst>
                            <p:childTnLst>
                              <p:par>
                                <p:cTn id="30" presetID="1" presetClass="entr" presetSubtype="0" fill="hold" nodeType="afterEffect">
                                  <p:stCondLst>
                                    <p:cond delay="1000"/>
                                  </p:stCondLst>
                                  <p:childTnLst>
                                    <p:set>
                                      <p:cBhvr>
                                        <p:cTn id="31" dur="1" fill="hold">
                                          <p:stCondLst>
                                            <p:cond delay="0"/>
                                          </p:stCondLst>
                                        </p:cTn>
                                        <p:tgtEl>
                                          <p:spTgt spid="44">
                                            <p:txEl>
                                              <p:pRg st="6" end="6"/>
                                            </p:txEl>
                                          </p:spTgt>
                                        </p:tgtEl>
                                        <p:attrNameLst>
                                          <p:attrName>style.visibility</p:attrName>
                                        </p:attrNameLst>
                                      </p:cBhvr>
                                      <p:to>
                                        <p:strVal val="visible"/>
                                      </p:to>
                                    </p:set>
                                  </p:childTnLst>
                                </p:cTn>
                              </p:par>
                            </p:childTnLst>
                          </p:cTn>
                        </p:par>
                        <p:par>
                          <p:cTn id="32" fill="hold">
                            <p:stCondLst>
                              <p:cond delay="2008"/>
                            </p:stCondLst>
                            <p:childTnLst>
                              <p:par>
                                <p:cTn id="33" presetID="1" presetClass="entr" presetSubtype="0" fill="hold" nodeType="afterEffect">
                                  <p:stCondLst>
                                    <p:cond delay="1000"/>
                                  </p:stCondLst>
                                  <p:childTnLst>
                                    <p:set>
                                      <p:cBhvr>
                                        <p:cTn id="34" dur="1" fill="hold">
                                          <p:stCondLst>
                                            <p:cond delay="0"/>
                                          </p:stCondLst>
                                        </p:cTn>
                                        <p:tgtEl>
                                          <p:spTgt spid="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6" name="Google Shape;396;g30069efc52b_0_1"/>
          <p:cNvSpPr/>
          <p:nvPr/>
        </p:nvSpPr>
        <p:spPr>
          <a:xfrm>
            <a:off x="1774825" y="1341450"/>
            <a:ext cx="4903800" cy="4254900"/>
          </a:xfrm>
          <a:prstGeom prst="rect">
            <a:avLst/>
          </a:prstGeom>
          <a:noFill/>
          <a:ln>
            <a:noFill/>
          </a:ln>
        </p:spPr>
        <p:txBody>
          <a:bodyPr spcFirstLastPara="1" wrap="square" lIns="0" tIns="0" rIns="0" bIns="36000" anchor="t" anchorCtr="0">
            <a:noAutofit/>
          </a:bodyPr>
          <a:lstStyle/>
          <a:p>
            <a:pPr marL="0" marR="0" lvl="0" indent="0" algn="l" rtl="0">
              <a:lnSpc>
                <a:spcPct val="115000"/>
              </a:lnSpc>
              <a:spcBef>
                <a:spcPts val="0"/>
              </a:spcBef>
              <a:spcAft>
                <a:spcPts val="60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97" name="Google Shape;397;g30069efc52b_0_1"/>
          <p:cNvSpPr/>
          <p:nvPr/>
        </p:nvSpPr>
        <p:spPr>
          <a:xfrm>
            <a:off x="1774824" y="1341438"/>
            <a:ext cx="4897500" cy="4218900"/>
          </a:xfrm>
          <a:prstGeom prst="rect">
            <a:avLst/>
          </a:prstGeom>
          <a:noFill/>
          <a:ln>
            <a:noFill/>
          </a:ln>
        </p:spPr>
        <p:txBody>
          <a:bodyPr spcFirstLastPara="1" wrap="square" lIns="0" tIns="0" rIns="0" bIns="0" anchor="t" anchorCtr="0">
            <a:noAutofit/>
          </a:bodyPr>
          <a:lstStyle/>
          <a:p>
            <a:pPr marL="228600" marR="0" lvl="1" indent="-220345"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HVTN133 asked if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 can be primed and boosted to the membrane-proximal external region (MPER)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0345"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Main takeaways: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034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Monoclonal antibodies from B-cells showed neutralization of HIV (15% cross-clade breadth).</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034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was evidence of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lineage after two immunizations.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398" name="Google Shape;398;g30069efc52b_0_1"/>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399" name="Google Shape;399;g30069efc52b_0_1"/>
          <p:cNvPicPr preferRelativeResize="0"/>
          <p:nvPr/>
        </p:nvPicPr>
        <p:blipFill rotWithShape="1">
          <a:blip r:embed="rId3">
            <a:alphaModFix/>
          </a:blip>
          <a:srcRect t="22227" r="7876"/>
          <a:stretch/>
        </p:blipFill>
        <p:spPr>
          <a:xfrm>
            <a:off x="7086599" y="1741650"/>
            <a:ext cx="4487649" cy="3881116"/>
          </a:xfrm>
          <a:prstGeom prst="rect">
            <a:avLst/>
          </a:prstGeom>
          <a:noFill/>
          <a:ln>
            <a:noFill/>
          </a:ln>
        </p:spPr>
      </p:pic>
      <p:sp>
        <p:nvSpPr>
          <p:cNvPr id="400" name="Google Shape;400;g30069efc52b_0_1"/>
          <p:cNvSpPr/>
          <p:nvPr/>
        </p:nvSpPr>
        <p:spPr>
          <a:xfrm>
            <a:off x="6851650" y="1341438"/>
            <a:ext cx="49323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1" name="Google Shape;401;g30069efc52b_0_1"/>
          <p:cNvSpPr txBox="1"/>
          <p:nvPr/>
        </p:nvSpPr>
        <p:spPr>
          <a:xfrm>
            <a:off x="7592050" y="1341450"/>
            <a:ext cx="3463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highlight>
                  <a:srgbClr val="FFFFFF"/>
                </a:highlight>
                <a:latin typeface="Calibri"/>
                <a:ea typeface="Calibri"/>
                <a:cs typeface="Calibri"/>
                <a:sym typeface="Calibri"/>
              </a:rPr>
              <a:t>Membrane-proximal external region (MPER)</a:t>
            </a:r>
            <a:endParaRPr sz="1400" b="0" i="0" u="none" strike="noStrike" cap="none">
              <a:solidFill>
                <a:srgbClr val="7F7F7F"/>
              </a:solidFill>
              <a:latin typeface="Calibri"/>
              <a:ea typeface="Calibri"/>
              <a:cs typeface="Calibri"/>
              <a:sym typeface="Calibri"/>
            </a:endParaRPr>
          </a:p>
        </p:txBody>
      </p:sp>
      <p:pic>
        <p:nvPicPr>
          <p:cNvPr id="402" name="Google Shape;402;g30069efc52b_0_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A206D4FB-82CE-9F6C-174F-1FAE255E90D2}"/>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30221dc98df_0_0"/>
          <p:cNvSpPr txBox="1"/>
          <p:nvPr/>
        </p:nvSpPr>
        <p:spPr>
          <a:xfrm>
            <a:off x="1775038" y="1262907"/>
            <a:ext cx="3636750" cy="4616648"/>
          </a:xfrm>
          <a:prstGeom prst="rect">
            <a:avLst/>
          </a:prstGeom>
          <a:noFill/>
          <a:ln>
            <a:noFill/>
          </a:ln>
        </p:spPr>
        <p:txBody>
          <a:bodyPr spcFirstLastPara="1" wrap="square" lIns="0" tIns="0" rIns="0" bIns="0" anchor="t" anchorCtr="0">
            <a:sp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T-cell vaccine development: We will likely need both B- and T-cell responses as part of an efficacious vaccine.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Incorporate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artificial</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intelligence/machine learning to guide vaccine development.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Invest in new platforms and approaches for T-cell vaccine development.</a:t>
            </a:r>
            <a:r>
              <a:rPr lang="en-GB" sz="2000" b="0"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Integrate T- and B-cell vaccine trials.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09" name="Google Shape;409;g30221dc98df_0_0"/>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10" name="Google Shape;410;g30221dc98df_0_0"/>
          <p:cNvSpPr/>
          <p:nvPr/>
        </p:nvSpPr>
        <p:spPr>
          <a:xfrm>
            <a:off x="5591175" y="1341438"/>
            <a:ext cx="6192775" cy="447988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g30221dc98df_0_0"/>
          <p:cNvSpPr txBox="1"/>
          <p:nvPr/>
        </p:nvSpPr>
        <p:spPr>
          <a:xfrm>
            <a:off x="6985199" y="5971255"/>
            <a:ext cx="4987200" cy="161700"/>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chemeClr val="dk1"/>
              </a:buClr>
              <a:buSzPts val="1100"/>
              <a:buFont typeface="Arial"/>
              <a:buNone/>
            </a:pPr>
            <a:r>
              <a:rPr lang="en-GB" sz="1050" b="0" i="0" u="none" strike="noStrike" cap="none" dirty="0">
                <a:solidFill>
                  <a:srgbClr val="7F7F7F"/>
                </a:solidFill>
                <a:latin typeface="Calibri"/>
                <a:ea typeface="Calibri"/>
                <a:cs typeface="Calibri"/>
                <a:sym typeface="Calibri"/>
              </a:rPr>
              <a:t>Devin </a:t>
            </a:r>
            <a:r>
              <a:rPr lang="en-GB" sz="1050" b="0" i="0" u="none" strike="noStrike" cap="none" dirty="0" err="1">
                <a:solidFill>
                  <a:srgbClr val="7F7F7F"/>
                </a:solidFill>
                <a:latin typeface="Calibri"/>
                <a:ea typeface="Calibri"/>
                <a:cs typeface="Calibri"/>
                <a:sym typeface="Calibri"/>
              </a:rPr>
              <a:t>Sok</a:t>
            </a:r>
            <a:r>
              <a:rPr lang="en-GB" sz="1050" b="0" i="0" u="none" strike="noStrike" cap="none" dirty="0">
                <a:solidFill>
                  <a:srgbClr val="7F7F7F"/>
                </a:solidFill>
                <a:latin typeface="Calibri"/>
                <a:ea typeface="Calibri"/>
                <a:cs typeface="Calibri"/>
                <a:sym typeface="Calibri"/>
              </a:rPr>
              <a:t>. © Marcus Rose / IAS</a:t>
            </a:r>
            <a:endParaRPr sz="1050" b="0" i="0" u="none" strike="noStrike" cap="none" dirty="0">
              <a:solidFill>
                <a:srgbClr val="444746"/>
              </a:solidFill>
              <a:latin typeface="Calibri"/>
              <a:ea typeface="Calibri"/>
              <a:cs typeface="Calibri"/>
              <a:sym typeface="Calibri"/>
            </a:endParaRPr>
          </a:p>
        </p:txBody>
      </p:sp>
      <p:pic>
        <p:nvPicPr>
          <p:cNvPr id="412" name="Google Shape;412;g30221dc98df_0_0"/>
          <p:cNvPicPr preferRelativeResize="0"/>
          <p:nvPr/>
        </p:nvPicPr>
        <p:blipFill rotWithShape="1">
          <a:blip r:embed="rId3">
            <a:alphaModFix/>
          </a:blip>
          <a:srcRect l="18004" t="-1163" r="1414" b="-1518"/>
          <a:stretch/>
        </p:blipFill>
        <p:spPr>
          <a:xfrm>
            <a:off x="5591175" y="1289525"/>
            <a:ext cx="6600825" cy="4608355"/>
          </a:xfrm>
          <a:prstGeom prst="rect">
            <a:avLst/>
          </a:prstGeom>
          <a:noFill/>
          <a:ln>
            <a:noFill/>
          </a:ln>
        </p:spPr>
      </p:pic>
      <p:pic>
        <p:nvPicPr>
          <p:cNvPr id="414" name="Google Shape;414;g30221dc98df_0_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BE009AF3-1B85-B5C2-D254-C7CBDFF2ED4F}"/>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0069efc52b_0_17"/>
          <p:cNvSpPr/>
          <p:nvPr/>
        </p:nvSpPr>
        <p:spPr>
          <a:xfrm>
            <a:off x="1774825" y="1341450"/>
            <a:ext cx="10009188" cy="1241288"/>
          </a:xfrm>
          <a:prstGeom prst="rect">
            <a:avLst/>
          </a:prstGeom>
          <a:noFill/>
          <a:ln>
            <a:noFill/>
          </a:ln>
        </p:spPr>
        <p:txBody>
          <a:bodyPr spcFirstLastPara="1" wrap="square" lIns="0" tIns="0" rIns="0" bIns="3600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While we may seem no nearer to an HIV vaccine than we were 10 years ago, we now have the knowledge, experience and tools to accelerate vaccine research and pursue multiple strategies in a way we never could before.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21" name="Google Shape;421;g30069efc52b_0_17"/>
          <p:cNvSpPr/>
          <p:nvPr/>
        </p:nvSpPr>
        <p:spPr>
          <a:xfrm>
            <a:off x="479425" y="115900"/>
            <a:ext cx="93834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search for an HIV vaccine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22" name="Google Shape;422;g30069efc52b_0_17"/>
          <p:cNvSpPr/>
          <p:nvPr/>
        </p:nvSpPr>
        <p:spPr>
          <a:xfrm>
            <a:off x="1774825" y="2614094"/>
            <a:ext cx="10009175" cy="3302612"/>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g30069efc52b_0_17"/>
          <p:cNvSpPr/>
          <p:nvPr/>
        </p:nvSpPr>
        <p:spPr>
          <a:xfrm>
            <a:off x="8591243" y="2614094"/>
            <a:ext cx="2543164" cy="6732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Innovation as the engine for acceleration to a vaccine</a:t>
            </a:r>
            <a:endParaRPr sz="1400" b="0" i="0" u="none" strike="noStrike" cap="none">
              <a:solidFill>
                <a:srgbClr val="7F7F7F"/>
              </a:solidFill>
              <a:latin typeface="Calibri"/>
              <a:ea typeface="Calibri"/>
              <a:cs typeface="Calibri"/>
              <a:sym typeface="Calibri"/>
            </a:endParaRPr>
          </a:p>
        </p:txBody>
      </p:sp>
      <p:pic>
        <p:nvPicPr>
          <p:cNvPr id="424" name="Google Shape;424;g30069efc52b_0_17"/>
          <p:cNvPicPr preferRelativeResize="0"/>
          <p:nvPr/>
        </p:nvPicPr>
        <p:blipFill rotWithShape="1">
          <a:blip r:embed="rId3">
            <a:alphaModFix/>
          </a:blip>
          <a:srcRect t="11745"/>
          <a:stretch/>
        </p:blipFill>
        <p:spPr>
          <a:xfrm>
            <a:off x="1926447" y="2638489"/>
            <a:ext cx="6489355" cy="3110334"/>
          </a:xfrm>
          <a:prstGeom prst="rect">
            <a:avLst/>
          </a:prstGeom>
          <a:noFill/>
          <a:ln>
            <a:noFill/>
          </a:ln>
        </p:spPr>
      </p:pic>
      <p:pic>
        <p:nvPicPr>
          <p:cNvPr id="426" name="Google Shape;426;g30069efc52b_0_17"/>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337;g300633e8d27_0_319">
            <a:extLst>
              <a:ext uri="{FF2B5EF4-FFF2-40B4-BE49-F238E27FC236}">
                <a16:creationId xmlns:a16="http://schemas.microsoft.com/office/drawing/2014/main" id="{E2C5A5F2-9073-6B1B-C7A2-8D23CAC85CD6}"/>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PL0302</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9"/>
          <p:cNvSpPr txBox="1"/>
          <p:nvPr/>
        </p:nvSpPr>
        <p:spPr>
          <a:xfrm>
            <a:off x="1777794" y="2351872"/>
            <a:ext cx="9705900" cy="42846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34</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Bictegravir + lenacapavir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&gt;</a:t>
            </a:r>
            <a:endParaRPr sz="1400" b="1"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D9222A"/>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38</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Cabotegravir + rilpivirine for adolescents</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41</a:t>
            </a:r>
            <a:r>
              <a:rPr lang="en-GB" sz="2200" b="1"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Abacavir and cardiovascular health</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44</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Weight gain</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47</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Switching to reduce sleep problems</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000000"/>
              </a:buClr>
              <a:buSzPts val="2200"/>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endParaRPr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433" name="Google Shape;433;p19"/>
          <p:cNvSpPr txBox="1"/>
          <p:nvPr/>
        </p:nvSpPr>
        <p:spPr>
          <a:xfrm>
            <a:off x="1777793" y="596724"/>
            <a:ext cx="10006219" cy="14648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t>
            </a:r>
          </a:p>
          <a:p>
            <a:pPr marL="0" marR="0" lvl="0" indent="0" algn="l" rtl="0">
              <a:lnSpc>
                <a:spcPct val="100000"/>
              </a:lnSpc>
              <a:spcBef>
                <a:spcPts val="0"/>
              </a:spcBef>
              <a:spcAft>
                <a:spcPts val="0"/>
              </a:spcAft>
              <a:buClr>
                <a:srgbClr val="076382"/>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(ART) </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434" name="Google Shape;434;p19"/>
          <p:cNvCxnSpPr/>
          <p:nvPr/>
        </p:nvCxnSpPr>
        <p:spPr>
          <a:xfrm flipH="1">
            <a:off x="8595791" y="-422546"/>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435" name="Google Shape;435;p19"/>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436" name="Google Shape;436;p19"/>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437" name="Google Shape;437;p19"/>
          <p:cNvPicPr preferRelativeResize="0"/>
          <p:nvPr/>
        </p:nvPicPr>
        <p:blipFill>
          <a:blip r:embed="rId7">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anim calcmode="lin" valueType="num">
                                      <p:cBhvr additive="base">
                                        <p:cTn id="7" dur="2000"/>
                                        <p:tgtEl>
                                          <p:spTgt spid="434"/>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433"/>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432">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432">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432">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432">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432">
                                            <p:txEl>
                                              <p:pRg st="4" end="4"/>
                                            </p:txEl>
                                          </p:spTgt>
                                        </p:tgtEl>
                                        <p:attrNameLst>
                                          <p:attrName>style.visibility</p:attrName>
                                        </p:attrNameLst>
                                      </p:cBhvr>
                                      <p:to>
                                        <p:strVal val="visible"/>
                                      </p:to>
                                    </p:set>
                                  </p:childTnLst>
                                </p:cTn>
                              </p:par>
                            </p:childTnLst>
                          </p:cTn>
                        </p:par>
                        <p:par>
                          <p:cTn id="26" fill="hold">
                            <p:stCondLst>
                              <p:cond delay="2006"/>
                            </p:stCondLst>
                            <p:childTnLst>
                              <p:par>
                                <p:cTn id="27" presetID="1" presetClass="entr" presetSubtype="0" fill="hold" nodeType="afterEffect">
                                  <p:stCondLst>
                                    <p:cond delay="1000"/>
                                  </p:stCondLst>
                                  <p:childTnLst>
                                    <p:set>
                                      <p:cBhvr>
                                        <p:cTn id="28" dur="1" fill="hold">
                                          <p:stCondLst>
                                            <p:cond delay="0"/>
                                          </p:stCondLst>
                                        </p:cTn>
                                        <p:tgtEl>
                                          <p:spTgt spid="432">
                                            <p:txEl>
                                              <p:pRg st="5" end="5"/>
                                            </p:txEl>
                                          </p:spTgt>
                                        </p:tgtEl>
                                        <p:attrNameLst>
                                          <p:attrName>style.visibility</p:attrName>
                                        </p:attrNameLst>
                                      </p:cBhvr>
                                      <p:to>
                                        <p:strVal val="visible"/>
                                      </p:to>
                                    </p:set>
                                  </p:childTnLst>
                                </p:cTn>
                              </p:par>
                            </p:childTnLst>
                          </p:cTn>
                        </p:par>
                        <p:par>
                          <p:cTn id="29" fill="hold">
                            <p:stCondLst>
                              <p:cond delay="2007"/>
                            </p:stCondLst>
                            <p:childTnLst>
                              <p:par>
                                <p:cTn id="30" presetID="1" presetClass="entr" presetSubtype="0" fill="hold" nodeType="afterEffect">
                                  <p:stCondLst>
                                    <p:cond delay="1000"/>
                                  </p:stCondLst>
                                  <p:childTnLst>
                                    <p:set>
                                      <p:cBhvr>
                                        <p:cTn id="31" dur="1" fill="hold">
                                          <p:stCondLst>
                                            <p:cond delay="0"/>
                                          </p:stCondLst>
                                        </p:cTn>
                                        <p:tgtEl>
                                          <p:spTgt spid="4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0"/>
          <p:cNvSpPr/>
          <p:nvPr/>
        </p:nvSpPr>
        <p:spPr>
          <a:xfrm>
            <a:off x="1774825" y="705450"/>
            <a:ext cx="10064100" cy="338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Bictegravir + lenacapavir</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444" name="Google Shape;444;p20"/>
          <p:cNvSpPr/>
          <p:nvPr/>
        </p:nvSpPr>
        <p:spPr>
          <a:xfrm>
            <a:off x="5795963" y="6474432"/>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Segal-Maurer OAB2602</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45" name="Google Shape;445;p20"/>
          <p:cNvSpPr/>
          <p:nvPr/>
        </p:nvSpPr>
        <p:spPr>
          <a:xfrm>
            <a:off x="1774825" y="1341450"/>
            <a:ext cx="4897438" cy="4437112"/>
          </a:xfrm>
          <a:prstGeom prst="rect">
            <a:avLst/>
          </a:prstGeom>
          <a:noFill/>
          <a:ln>
            <a:noFill/>
          </a:ln>
        </p:spPr>
        <p:txBody>
          <a:bodyPr spcFirstLastPara="1" wrap="square" lIns="0" tIns="0" rIns="0" bIns="0" anchor="t" anchorCtr="0">
            <a:sp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randomized controlled trial evaluated the novel combination of daily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compared to remaining on a stable, complex baseline regimen.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At baseline, all participants were virally suppressed on “complex” ART regimens. </a:t>
            </a:r>
            <a:endParaRPr sz="2000" b="0" i="0" u="none" strike="sngStrike" cap="none" dirty="0">
              <a:solidFill>
                <a:srgbClr val="000000"/>
              </a:solidFill>
              <a:highlight>
                <a:srgbClr val="FF00FF"/>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and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both have a high barrier to resistance, limited potential for drug interactions and no food requirements. </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500"/>
              </a:spcBef>
              <a:spcAft>
                <a:spcPts val="0"/>
              </a:spcAft>
              <a:buClr>
                <a:srgbClr val="000000"/>
              </a:buClr>
              <a:buSzPts val="134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446" name="Google Shape;446;p20"/>
          <p:cNvSpPr/>
          <p:nvPr/>
        </p:nvSpPr>
        <p:spPr>
          <a:xfrm>
            <a:off x="479425" y="115888"/>
            <a:ext cx="7596300" cy="54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47" name="Google Shape;447;p20"/>
          <p:cNvPicPr preferRelativeResize="0"/>
          <p:nvPr/>
        </p:nvPicPr>
        <p:blipFill rotWithShape="1">
          <a:blip r:embed="rId4">
            <a:alphaModFix/>
          </a:blip>
          <a:srcRect l="20669" r="37408"/>
          <a:stretch/>
        </p:blipFill>
        <p:spPr>
          <a:xfrm>
            <a:off x="6851650" y="1363142"/>
            <a:ext cx="5349111" cy="4442346"/>
          </a:xfrm>
          <a:prstGeom prst="rect">
            <a:avLst/>
          </a:prstGeom>
          <a:noFill/>
          <a:ln>
            <a:noFill/>
          </a:ln>
        </p:spPr>
      </p:pic>
      <p:sp>
        <p:nvSpPr>
          <p:cNvPr id="448" name="Google Shape;448;p20"/>
          <p:cNvSpPr txBox="1"/>
          <p:nvPr/>
        </p:nvSpPr>
        <p:spPr>
          <a:xfrm>
            <a:off x="6985199" y="5971255"/>
            <a:ext cx="4987200" cy="161700"/>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n-GB" sz="1050" b="0" i="0" u="none" strike="noStrike" cap="none" dirty="0" err="1">
                <a:solidFill>
                  <a:srgbClr val="7F7F7F"/>
                </a:solidFill>
                <a:latin typeface="Calibri"/>
                <a:ea typeface="Calibri"/>
                <a:cs typeface="Calibri"/>
                <a:sym typeface="Calibri"/>
              </a:rPr>
              <a:t>NewAfrica</a:t>
            </a:r>
            <a:r>
              <a:rPr lang="en-GB" sz="1050" b="0" i="0" u="none" strike="noStrike" cap="none" dirty="0">
                <a:solidFill>
                  <a:srgbClr val="7F7F7F"/>
                </a:solidFill>
                <a:latin typeface="Calibri"/>
                <a:ea typeface="Calibri"/>
                <a:cs typeface="Calibri"/>
                <a:sym typeface="Calibri"/>
              </a:rPr>
              <a:t>/</a:t>
            </a:r>
            <a:r>
              <a:rPr lang="en-GB" sz="1050" b="0" i="0" u="none" strike="noStrike" cap="none" dirty="0" err="1">
                <a:solidFill>
                  <a:srgbClr val="7F7F7F"/>
                </a:solidFill>
                <a:latin typeface="Calibri"/>
                <a:ea typeface="Calibri"/>
                <a:cs typeface="Calibri"/>
                <a:sym typeface="Calibri"/>
              </a:rPr>
              <a:t>Depositphotos</a:t>
            </a:r>
            <a:endParaRPr sz="1050" b="0" i="0" u="none" strike="noStrike" cap="none" dirty="0">
              <a:solidFill>
                <a:srgbClr val="7F7F7F"/>
              </a:solidFill>
              <a:latin typeface="Calibri"/>
              <a:ea typeface="Calibri"/>
              <a:cs typeface="Calibri"/>
              <a:sym typeface="Calibri"/>
            </a:endParaRPr>
          </a:p>
        </p:txBody>
      </p:sp>
      <p:pic>
        <p:nvPicPr>
          <p:cNvPr id="449" name="Google Shape;449;p20"/>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21"/>
          <p:cNvSpPr/>
          <p:nvPr/>
        </p:nvSpPr>
        <p:spPr>
          <a:xfrm>
            <a:off x="479425" y="115888"/>
            <a:ext cx="7596300" cy="54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456" name="Google Shape;456;p21"/>
          <p:cNvPicPr preferRelativeResize="0"/>
          <p:nvPr/>
        </p:nvPicPr>
        <p:blipFill rotWithShape="1">
          <a:blip r:embed="rId3">
            <a:alphaModFix/>
          </a:blip>
          <a:srcRect t="1555" r="62004"/>
          <a:stretch/>
        </p:blipFill>
        <p:spPr>
          <a:xfrm>
            <a:off x="6895892" y="1645550"/>
            <a:ext cx="3823977" cy="1961875"/>
          </a:xfrm>
          <a:prstGeom prst="rect">
            <a:avLst/>
          </a:prstGeom>
          <a:noFill/>
          <a:ln>
            <a:noFill/>
          </a:ln>
        </p:spPr>
      </p:pic>
      <p:pic>
        <p:nvPicPr>
          <p:cNvPr id="457" name="Google Shape;457;p21"/>
          <p:cNvPicPr preferRelativeResize="0"/>
          <p:nvPr/>
        </p:nvPicPr>
        <p:blipFill rotWithShape="1">
          <a:blip r:embed="rId3">
            <a:alphaModFix/>
          </a:blip>
          <a:srcRect l="37903" t="1555" r="26062"/>
          <a:stretch/>
        </p:blipFill>
        <p:spPr>
          <a:xfrm>
            <a:off x="8148127" y="3858661"/>
            <a:ext cx="3626474" cy="1961875"/>
          </a:xfrm>
          <a:prstGeom prst="rect">
            <a:avLst/>
          </a:prstGeom>
          <a:noFill/>
          <a:ln>
            <a:noFill/>
          </a:ln>
        </p:spPr>
      </p:pic>
      <p:cxnSp>
        <p:nvCxnSpPr>
          <p:cNvPr id="458" name="Google Shape;458;p21"/>
          <p:cNvCxnSpPr/>
          <p:nvPr/>
        </p:nvCxnSpPr>
        <p:spPr>
          <a:xfrm>
            <a:off x="7734600" y="3429000"/>
            <a:ext cx="2750" cy="1548723"/>
          </a:xfrm>
          <a:prstGeom prst="straightConnector1">
            <a:avLst/>
          </a:prstGeom>
          <a:noFill/>
          <a:ln w="19050" cap="flat" cmpd="sng">
            <a:solidFill>
              <a:schemeClr val="dk2"/>
            </a:solidFill>
            <a:prstDash val="solid"/>
            <a:round/>
            <a:headEnd type="none" w="sm" len="sm"/>
            <a:tailEnd type="none" w="sm" len="sm"/>
          </a:ln>
        </p:spPr>
      </p:cxnSp>
      <p:cxnSp>
        <p:nvCxnSpPr>
          <p:cNvPr id="459" name="Google Shape;459;p21"/>
          <p:cNvCxnSpPr/>
          <p:nvPr/>
        </p:nvCxnSpPr>
        <p:spPr>
          <a:xfrm>
            <a:off x="7734650" y="4969623"/>
            <a:ext cx="1315500" cy="2700"/>
          </a:xfrm>
          <a:prstGeom prst="straightConnector1">
            <a:avLst/>
          </a:prstGeom>
          <a:noFill/>
          <a:ln w="19050" cap="flat" cmpd="sng">
            <a:solidFill>
              <a:schemeClr val="dk2"/>
            </a:solidFill>
            <a:prstDash val="solid"/>
            <a:round/>
            <a:headEnd type="none" w="sm" len="sm"/>
            <a:tailEnd type="none" w="sm" len="sm"/>
          </a:ln>
        </p:spPr>
      </p:cxnSp>
      <p:sp>
        <p:nvSpPr>
          <p:cNvPr id="460" name="Google Shape;460;p21"/>
          <p:cNvSpPr/>
          <p:nvPr/>
        </p:nvSpPr>
        <p:spPr>
          <a:xfrm>
            <a:off x="6851650" y="1341450"/>
            <a:ext cx="49323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1" name="Google Shape;461;p21"/>
          <p:cNvSpPr/>
          <p:nvPr/>
        </p:nvSpPr>
        <p:spPr>
          <a:xfrm>
            <a:off x="6886500" y="1412875"/>
            <a:ext cx="48975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Study design</a:t>
            </a:r>
            <a:endParaRPr sz="1400" b="0" i="0" u="none" strike="noStrike" cap="none">
              <a:solidFill>
                <a:srgbClr val="7F7F7F"/>
              </a:solidFill>
              <a:latin typeface="Calibri"/>
              <a:ea typeface="Calibri"/>
              <a:cs typeface="Calibri"/>
              <a:sym typeface="Calibri"/>
            </a:endParaRPr>
          </a:p>
        </p:txBody>
      </p:sp>
      <p:sp>
        <p:nvSpPr>
          <p:cNvPr id="462" name="Google Shape;462;p21"/>
          <p:cNvSpPr/>
          <p:nvPr/>
        </p:nvSpPr>
        <p:spPr>
          <a:xfrm>
            <a:off x="1774824" y="1341450"/>
            <a:ext cx="4812625"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This Phase II randomized, open-label study included two different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and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 regimens.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primary outcome was HIV-1 RNA &lt;50 copies/mL at week 48</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had 128 participants in 15 countries: 19% female, 65% White.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It was an older cohort (median age 60), with significant experience of ART (median 27 years, median six previous regimens) and a high prevalence of co-morbidities.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463" name="Google Shape;463;p21"/>
          <p:cNvSpPr/>
          <p:nvPr/>
        </p:nvSpPr>
        <p:spPr>
          <a:xfrm>
            <a:off x="10999275" y="4259000"/>
            <a:ext cx="735000" cy="147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64" name="Google Shape;464;p21"/>
          <p:cNvSpPr/>
          <p:nvPr/>
        </p:nvSpPr>
        <p:spPr>
          <a:xfrm>
            <a:off x="5795963" y="6474432"/>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Segal-Maurer OAB2602</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465" name="Google Shape;465;p21"/>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2"/>
          <p:cNvSpPr/>
          <p:nvPr/>
        </p:nvSpPr>
        <p:spPr>
          <a:xfrm>
            <a:off x="5591175" y="1341450"/>
            <a:ext cx="6192900" cy="383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2" name="Google Shape;472;p22"/>
          <p:cNvSpPr/>
          <p:nvPr/>
        </p:nvSpPr>
        <p:spPr>
          <a:xfrm>
            <a:off x="5704888" y="1412881"/>
            <a:ext cx="6079062"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Baseline ART regimens</a:t>
            </a:r>
            <a:endParaRPr sz="1400" b="0" i="0" u="none" strike="noStrike" cap="none">
              <a:solidFill>
                <a:srgbClr val="000000"/>
              </a:solidFill>
              <a:latin typeface="Arial"/>
              <a:ea typeface="Arial"/>
              <a:cs typeface="Arial"/>
              <a:sym typeface="Arial"/>
            </a:endParaRPr>
          </a:p>
        </p:txBody>
      </p:sp>
      <p:sp>
        <p:nvSpPr>
          <p:cNvPr id="473" name="Google Shape;473;p22"/>
          <p:cNvSpPr/>
          <p:nvPr/>
        </p:nvSpPr>
        <p:spPr>
          <a:xfrm>
            <a:off x="479425" y="115888"/>
            <a:ext cx="7596300" cy="54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74" name="Google Shape;474;p22"/>
          <p:cNvSpPr/>
          <p:nvPr/>
        </p:nvSpPr>
        <p:spPr>
          <a:xfrm>
            <a:off x="1774825" y="1175189"/>
            <a:ext cx="3565526" cy="4254936"/>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participants were taking complex ART regimens: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38% were taking four or more pills a day.</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41% were taking ART twice daily.</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72% were taking boosted protease inhibitors, often in combination with an integrase inhibitor.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50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Historical resistance mutations were common: 52% to NNRTIs, 64% to NRTIs, 36% to protease inhibitors, but 0% to integrase inhibitors.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500"/>
              </a:spcBef>
              <a:spcAft>
                <a:spcPts val="0"/>
              </a:spcAft>
              <a:buClr>
                <a:srgbClr val="000000"/>
              </a:buClr>
              <a:buSzPts val="134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475" name="Google Shape;475;p22"/>
          <p:cNvPicPr preferRelativeResize="0"/>
          <p:nvPr/>
        </p:nvPicPr>
        <p:blipFill rotWithShape="1">
          <a:blip r:embed="rId3">
            <a:alphaModFix/>
          </a:blip>
          <a:srcRect l="3506" r="6807"/>
          <a:stretch/>
        </p:blipFill>
        <p:spPr>
          <a:xfrm>
            <a:off x="5888736" y="1839425"/>
            <a:ext cx="5758489" cy="3248047"/>
          </a:xfrm>
          <a:prstGeom prst="rect">
            <a:avLst/>
          </a:prstGeom>
          <a:noFill/>
          <a:ln>
            <a:noFill/>
          </a:ln>
        </p:spPr>
      </p:pic>
      <p:sp>
        <p:nvSpPr>
          <p:cNvPr id="476" name="Google Shape;476;p22"/>
          <p:cNvSpPr/>
          <p:nvPr/>
        </p:nvSpPr>
        <p:spPr>
          <a:xfrm>
            <a:off x="11475720" y="2121408"/>
            <a:ext cx="273368" cy="6766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7" name="Google Shape;477;p22"/>
          <p:cNvSpPr/>
          <p:nvPr/>
        </p:nvSpPr>
        <p:spPr>
          <a:xfrm>
            <a:off x="11475770" y="3932209"/>
            <a:ext cx="273300" cy="676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8" name="Google Shape;478;p22"/>
          <p:cNvSpPr/>
          <p:nvPr/>
        </p:nvSpPr>
        <p:spPr>
          <a:xfrm>
            <a:off x="5795963" y="6474432"/>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Segal-Maurer OAB2602</a:t>
            </a:r>
            <a:endParaRPr sz="1050" b="0" i="0" u="none" strike="noStrike" cap="none">
              <a:solidFill>
                <a:schemeClr val="dk1"/>
              </a:solidFill>
              <a:latin typeface="Verdana" panose="020B0604030504040204" pitchFamily="34" charset="0"/>
              <a:ea typeface="Verdana" panose="020B0604030504040204" pitchFamily="34" charset="0"/>
              <a:sym typeface="Arial"/>
            </a:endParaRPr>
          </a:p>
        </p:txBody>
      </p:sp>
      <p:pic>
        <p:nvPicPr>
          <p:cNvPr id="479" name="Google Shape;479;p22"/>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23"/>
          <p:cNvSpPr/>
          <p:nvPr/>
        </p:nvSpPr>
        <p:spPr>
          <a:xfrm>
            <a:off x="5591175" y="1341450"/>
            <a:ext cx="61929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23"/>
          <p:cNvSpPr/>
          <p:nvPr/>
        </p:nvSpPr>
        <p:spPr>
          <a:xfrm>
            <a:off x="5602326" y="1412875"/>
            <a:ext cx="61929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Virologic suppression at Week 48</a:t>
            </a:r>
            <a:endParaRPr sz="1400" b="0" i="0" u="none" strike="noStrike" cap="none">
              <a:solidFill>
                <a:srgbClr val="000000"/>
              </a:solidFill>
              <a:latin typeface="Calibri"/>
              <a:ea typeface="Calibri"/>
              <a:cs typeface="Calibri"/>
              <a:sym typeface="Calibri"/>
            </a:endParaRPr>
          </a:p>
        </p:txBody>
      </p:sp>
      <p:sp>
        <p:nvSpPr>
          <p:cNvPr id="487" name="Google Shape;487;p23"/>
          <p:cNvSpPr/>
          <p:nvPr/>
        </p:nvSpPr>
        <p:spPr>
          <a:xfrm>
            <a:off x="479425" y="115888"/>
            <a:ext cx="7596300" cy="54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Bictegravir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488" name="Google Shape;488;p23"/>
          <p:cNvSpPr/>
          <p:nvPr/>
        </p:nvSpPr>
        <p:spPr>
          <a:xfrm>
            <a:off x="1774825" y="1341450"/>
            <a:ext cx="36369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Calibri"/>
              <a:buChar char="►"/>
            </a:pPr>
            <a:r>
              <a:rPr lang="en-GB" sz="2000" b="0" i="0" u="none" strike="noStrike" cap="none" dirty="0">
                <a:solidFill>
                  <a:schemeClr val="dk1"/>
                </a:solidFill>
                <a:latin typeface="Calibri"/>
                <a:ea typeface="Calibri"/>
                <a:cs typeface="Calibri"/>
                <a:sym typeface="Calibri"/>
              </a:rPr>
              <a:t>There were no statistically significant differences in virological suppression between study arms at Week 48.</a:t>
            </a:r>
            <a:endParaRPr sz="2000" b="0" i="0" u="none" strike="noStrike" cap="none" dirty="0">
              <a:solidFill>
                <a:schemeClr val="dk1"/>
              </a:solidFill>
              <a:latin typeface="Calibri"/>
              <a:ea typeface="Calibri"/>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err="1">
                <a:solidFill>
                  <a:schemeClr val="dk1"/>
                </a:solidFill>
                <a:latin typeface="Calibri"/>
                <a:ea typeface="Calibri"/>
                <a:cs typeface="Calibri"/>
                <a:sym typeface="Calibri"/>
              </a:rPr>
              <a:t>Bictegravir</a:t>
            </a:r>
            <a:r>
              <a:rPr lang="en-GB" sz="2000" b="0" i="0" u="none" strike="noStrike" cap="none" dirty="0">
                <a:solidFill>
                  <a:schemeClr val="dk1"/>
                </a:solidFill>
                <a:latin typeface="Calibri"/>
                <a:ea typeface="Calibri"/>
                <a:cs typeface="Calibri"/>
                <a:sym typeface="Calibri"/>
              </a:rPr>
              <a:t> + </a:t>
            </a:r>
            <a:r>
              <a:rPr lang="en-GB" sz="2000" b="0" i="0" u="none" strike="noStrike" cap="none" dirty="0" err="1">
                <a:solidFill>
                  <a:schemeClr val="dk1"/>
                </a:solidFill>
                <a:latin typeface="Calibri"/>
                <a:ea typeface="Calibri"/>
                <a:cs typeface="Calibri"/>
                <a:sym typeface="Calibri"/>
              </a:rPr>
              <a:t>lenacapavir</a:t>
            </a:r>
            <a:r>
              <a:rPr lang="en-GB" sz="2000" b="0" i="0" u="none" strike="noStrike" cap="none" dirty="0">
                <a:solidFill>
                  <a:schemeClr val="dk1"/>
                </a:solidFill>
                <a:latin typeface="Calibri"/>
                <a:ea typeface="Calibri"/>
                <a:cs typeface="Calibri"/>
                <a:sym typeface="Calibri"/>
              </a:rPr>
              <a:t> was generally safe and well tolerated.</a:t>
            </a:r>
            <a:endParaRPr sz="2000" b="0" i="0" u="none" strike="noStrike" cap="none" dirty="0">
              <a:solidFill>
                <a:schemeClr val="dk1"/>
              </a:solidFill>
              <a:latin typeface="Calibri"/>
              <a:ea typeface="Calibri"/>
              <a:cs typeface="Calibri"/>
              <a:sym typeface="Calibri"/>
            </a:endParaRPr>
          </a:p>
          <a:p>
            <a:pPr marL="228600" marR="0" lvl="1" indent="-228600" algn="l" rtl="0">
              <a:lnSpc>
                <a:spcPct val="100000"/>
              </a:lnSpc>
              <a:spcBef>
                <a:spcPts val="500"/>
              </a:spcBef>
              <a:spcAft>
                <a:spcPts val="0"/>
              </a:spcAft>
              <a:buClr>
                <a:srgbClr val="E0001B"/>
              </a:buClr>
              <a:buSzPts val="1340"/>
              <a:buFont typeface="Calibri"/>
              <a:buChar char="►"/>
            </a:pPr>
            <a:r>
              <a:rPr lang="en-GB" sz="2000" b="0" i="0" u="none" strike="noStrike" cap="none" dirty="0">
                <a:solidFill>
                  <a:schemeClr val="dk1"/>
                </a:solidFill>
                <a:latin typeface="Calibri"/>
                <a:ea typeface="Calibri"/>
                <a:cs typeface="Calibri"/>
                <a:sym typeface="Calibri"/>
              </a:rPr>
              <a:t>A larger Phase III study is now evaluating a single-tablet regimen of </a:t>
            </a:r>
            <a:r>
              <a:rPr lang="en-GB" sz="2000" b="0" i="0" u="none" strike="noStrike" cap="none" dirty="0" err="1">
                <a:solidFill>
                  <a:schemeClr val="dk1"/>
                </a:solidFill>
                <a:latin typeface="Calibri"/>
                <a:ea typeface="Calibri"/>
                <a:cs typeface="Calibri"/>
                <a:sym typeface="Calibri"/>
              </a:rPr>
              <a:t>bictegravir</a:t>
            </a:r>
            <a:r>
              <a:rPr lang="en-GB" sz="2000" b="0" i="0" u="none" strike="noStrike" cap="none" dirty="0">
                <a:solidFill>
                  <a:schemeClr val="dk1"/>
                </a:solidFill>
                <a:latin typeface="Calibri"/>
                <a:ea typeface="Calibri"/>
                <a:cs typeface="Calibri"/>
                <a:sym typeface="Calibri"/>
              </a:rPr>
              <a:t> 75mg + </a:t>
            </a:r>
            <a:r>
              <a:rPr lang="en-GB" sz="2000" b="0" i="0" u="none" strike="noStrike" cap="none" dirty="0" err="1">
                <a:solidFill>
                  <a:schemeClr val="dk1"/>
                </a:solidFill>
                <a:latin typeface="Calibri"/>
                <a:ea typeface="Calibri"/>
                <a:cs typeface="Calibri"/>
                <a:sym typeface="Calibri"/>
              </a:rPr>
              <a:t>lenacapavir</a:t>
            </a:r>
            <a:r>
              <a:rPr lang="en-GB" sz="2000" b="0" i="0" u="none" strike="noStrike" cap="none" dirty="0">
                <a:solidFill>
                  <a:schemeClr val="dk1"/>
                </a:solidFill>
                <a:latin typeface="Calibri"/>
                <a:ea typeface="Calibri"/>
                <a:cs typeface="Calibri"/>
                <a:sym typeface="Calibri"/>
              </a:rPr>
              <a:t> 50mg.</a:t>
            </a:r>
            <a:endParaRPr sz="2000" b="0" i="0" u="none" strike="noStrike" cap="none" dirty="0">
              <a:solidFill>
                <a:schemeClr val="dk1"/>
              </a:solidFill>
              <a:latin typeface="Calibri"/>
              <a:ea typeface="Calibri"/>
              <a:cs typeface="Calibri"/>
              <a:sym typeface="Calibri"/>
            </a:endParaRPr>
          </a:p>
          <a:p>
            <a:pPr marL="228600" marR="0" lvl="0" indent="-228600" algn="l" rtl="0">
              <a:lnSpc>
                <a:spcPct val="100000"/>
              </a:lnSpc>
              <a:spcBef>
                <a:spcPts val="500"/>
              </a:spcBef>
              <a:spcAft>
                <a:spcPts val="0"/>
              </a:spcAft>
              <a:buClr>
                <a:srgbClr val="000000"/>
              </a:buClr>
              <a:buSzPts val="1340"/>
              <a:buFont typeface="Arial"/>
              <a:buNone/>
            </a:pPr>
            <a:endParaRPr sz="2000" b="0" i="0" u="none" strike="noStrike" cap="none" dirty="0">
              <a:solidFill>
                <a:schemeClr val="dk1"/>
              </a:solidFill>
              <a:latin typeface="Calibri"/>
              <a:ea typeface="Calibri"/>
              <a:cs typeface="Calibri"/>
              <a:sym typeface="Calibri"/>
            </a:endParaRPr>
          </a:p>
        </p:txBody>
      </p:sp>
      <p:pic>
        <p:nvPicPr>
          <p:cNvPr id="489" name="Google Shape;489;p23"/>
          <p:cNvPicPr preferRelativeResize="0"/>
          <p:nvPr/>
        </p:nvPicPr>
        <p:blipFill rotWithShape="1">
          <a:blip r:embed="rId3">
            <a:alphaModFix/>
          </a:blip>
          <a:srcRect/>
          <a:stretch/>
        </p:blipFill>
        <p:spPr>
          <a:xfrm>
            <a:off x="5697524" y="1810950"/>
            <a:ext cx="6014175" cy="3853825"/>
          </a:xfrm>
          <a:prstGeom prst="rect">
            <a:avLst/>
          </a:prstGeom>
          <a:noFill/>
          <a:ln>
            <a:noFill/>
          </a:ln>
        </p:spPr>
      </p:pic>
      <p:sp>
        <p:nvSpPr>
          <p:cNvPr id="490" name="Google Shape;490;p23"/>
          <p:cNvSpPr/>
          <p:nvPr/>
        </p:nvSpPr>
        <p:spPr>
          <a:xfrm>
            <a:off x="5795963" y="6474432"/>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Segal-Maurer OAB2602</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491" name="Google Shape;491;p23"/>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24"/>
          <p:cNvSpPr/>
          <p:nvPr/>
        </p:nvSpPr>
        <p:spPr>
          <a:xfrm>
            <a:off x="5795963" y="6467701"/>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Gaur OAB2606LB</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498" name="Google Shape;498;p24"/>
          <p:cNvSpPr/>
          <p:nvPr/>
        </p:nvSpPr>
        <p:spPr>
          <a:xfrm>
            <a:off x="1774825" y="1350582"/>
            <a:ext cx="4897438" cy="4254912"/>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Injectable cabotegravir +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rilpivirine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is the first long-acting combination ART approved, but data on use by adolescents are limited.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 some adolescents living with HIV face challenges with adherence and stigma, a long-acting regimen could have benefits.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This single-arm Phase I/II trial reported outcome data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among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144 virologically suppressed adolescents who switched to the regimen and were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followed</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for 48 weeks.</a:t>
            </a:r>
            <a:endParaRPr sz="12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499" name="Google Shape;499;p24"/>
          <p:cNvSpPr/>
          <p:nvPr/>
        </p:nvSpPr>
        <p:spPr>
          <a:xfrm>
            <a:off x="479425" y="115895"/>
            <a:ext cx="8814204"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a:solidFill>
                  <a:srgbClr val="7F7F7F"/>
                </a:solidFill>
                <a:latin typeface="Verdana" panose="020B0604030504040204" pitchFamily="34" charset="0"/>
                <a:ea typeface="Verdana" panose="020B0604030504040204" pitchFamily="34" charset="0"/>
                <a:cs typeface="Calibri"/>
                <a:sym typeface="Calibri"/>
              </a:rPr>
              <a:t>|  Cabotegravir + rilpivirine for adolescents</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p:txBody>
      </p:sp>
      <p:sp>
        <p:nvSpPr>
          <p:cNvPr id="500" name="Google Shape;500;p24"/>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Cabotegravir +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rilpivirine</a:t>
            </a: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for adolescents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01" name="Google Shape;501;p24"/>
          <p:cNvSpPr/>
          <p:nvPr/>
        </p:nvSpPr>
        <p:spPr>
          <a:xfrm>
            <a:off x="6851650" y="1341438"/>
            <a:ext cx="4932363" cy="41984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Study sites were in Botswana, South Africa, Uganda, Thailand and the United States.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median age was 15 (range: 12-17), 51% were female and 92% had acquired HIV vertically.</a:t>
            </a:r>
            <a:endParaRPr sz="12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502" name="Google Shape;502;p24"/>
          <p:cNvPicPr preferRelativeResize="0"/>
          <p:nvPr/>
        </p:nvPicPr>
        <p:blipFill>
          <a:blip r:embed="rId4">
            <a:alphaModFix/>
          </a:blip>
          <a:stretch>
            <a:fillRect/>
          </a:stretch>
        </p:blipFill>
        <p:spPr>
          <a:xfrm>
            <a:off x="479425" y="6429075"/>
            <a:ext cx="549275" cy="20198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5"/>
          <p:cNvSpPr/>
          <p:nvPr/>
        </p:nvSpPr>
        <p:spPr>
          <a:xfrm>
            <a:off x="479425" y="115895"/>
            <a:ext cx="8581448" cy="2810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Cabotegravir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rilpivirine</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for adolescents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09" name="Google Shape;509;p25"/>
          <p:cNvSpPr/>
          <p:nvPr/>
        </p:nvSpPr>
        <p:spPr>
          <a:xfrm>
            <a:off x="5591175" y="1341438"/>
            <a:ext cx="6192775" cy="446404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25"/>
          <p:cNvSpPr/>
          <p:nvPr/>
        </p:nvSpPr>
        <p:spPr>
          <a:xfrm>
            <a:off x="5579963" y="1412875"/>
            <a:ext cx="6204050" cy="2810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Pharmacokinetics</a:t>
            </a:r>
            <a:endParaRPr sz="1400" b="0" i="0" u="none" strike="noStrike" cap="none">
              <a:solidFill>
                <a:srgbClr val="000000"/>
              </a:solidFill>
              <a:latin typeface="Calibri"/>
              <a:ea typeface="Calibri"/>
              <a:cs typeface="Calibri"/>
              <a:sym typeface="Calibri"/>
            </a:endParaRPr>
          </a:p>
        </p:txBody>
      </p:sp>
      <p:pic>
        <p:nvPicPr>
          <p:cNvPr id="511" name="Google Shape;511;p25"/>
          <p:cNvPicPr preferRelativeResize="0"/>
          <p:nvPr/>
        </p:nvPicPr>
        <p:blipFill rotWithShape="1">
          <a:blip r:embed="rId3">
            <a:alphaModFix/>
          </a:blip>
          <a:srcRect/>
          <a:stretch/>
        </p:blipFill>
        <p:spPr>
          <a:xfrm>
            <a:off x="5712823" y="1981799"/>
            <a:ext cx="5973277" cy="3582977"/>
          </a:xfrm>
          <a:prstGeom prst="rect">
            <a:avLst/>
          </a:prstGeom>
          <a:noFill/>
          <a:ln>
            <a:noFill/>
          </a:ln>
        </p:spPr>
      </p:pic>
      <p:sp>
        <p:nvSpPr>
          <p:cNvPr id="512" name="Google Shape;512;p25"/>
          <p:cNvSpPr/>
          <p:nvPr/>
        </p:nvSpPr>
        <p:spPr>
          <a:xfrm>
            <a:off x="1774825" y="1350582"/>
            <a:ext cx="3636963" cy="4254912"/>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week 48, 97% of participants had received all planned injections.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97% had HIV RNA &lt;50 copies/mL, with no confirmed virologic failures.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Pharmacokinetics: trough levels were similar to those in adults.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500"/>
              </a:spcBef>
              <a:spcAft>
                <a:spcPts val="0"/>
              </a:spcAft>
              <a:buClr>
                <a:srgbClr val="000000"/>
              </a:buClr>
              <a:buSzPts val="938"/>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513" name="Google Shape;513;p25"/>
          <p:cNvSpPr/>
          <p:nvPr/>
        </p:nvSpPr>
        <p:spPr>
          <a:xfrm>
            <a:off x="5795963" y="6467701"/>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Gaur OAB2606LB</a:t>
            </a:r>
            <a:endParaRPr sz="1050" b="0" i="0" u="none" strike="noStrike" cap="none">
              <a:solidFill>
                <a:schemeClr val="dk1"/>
              </a:solidFill>
              <a:latin typeface="Verdana" panose="020B0604030504040204" pitchFamily="34" charset="0"/>
              <a:ea typeface="Verdana" panose="020B0604030504040204" pitchFamily="34" charset="0"/>
              <a:sym typeface="Arial"/>
            </a:endParaRPr>
          </a:p>
        </p:txBody>
      </p:sp>
      <p:pic>
        <p:nvPicPr>
          <p:cNvPr id="514" name="Google Shape;514;p25"/>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p:nvPr/>
        </p:nvSpPr>
        <p:spPr>
          <a:xfrm>
            <a:off x="461925" y="115888"/>
            <a:ext cx="8812704" cy="50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Latest cures using stem-cell transplants</a:t>
            </a:r>
            <a:endParaRPr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6" name="Google Shape;56;p4"/>
          <p:cNvSpPr/>
          <p:nvPr/>
        </p:nvSpPr>
        <p:spPr>
          <a:xfrm>
            <a:off x="5799991" y="6344361"/>
            <a:ext cx="6096000" cy="538825"/>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1000"/>
              </a:spcBef>
              <a:spcAft>
                <a:spcPts val="0"/>
              </a:spcAft>
              <a:buClr>
                <a:schemeClr val="dk1"/>
              </a:buClr>
              <a:buSzPts val="1100"/>
              <a:buFont typeface="Arial"/>
              <a:buNone/>
            </a:pPr>
            <a:r>
              <a:rPr lang="en-GB" sz="1050" u="sng" dirty="0">
                <a:solidFill>
                  <a:schemeClr val="tx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Gabler </a:t>
            </a:r>
            <a:r>
              <a:rPr lang="en-GB" sz="1050" b="0" i="0" u="sng" strike="noStrike" cap="none" dirty="0">
                <a:solidFill>
                  <a:schemeClr val="tx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SS0402LB</a:t>
            </a:r>
            <a:endParaRPr sz="1050" b="0" i="0" u="none" strike="noStrike" cap="none" dirty="0">
              <a:solidFill>
                <a:schemeClr val="tx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7" name="Google Shape;57;p4"/>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Latest cures using stem-cell transplants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8" name="Google Shape;58;p4"/>
          <p:cNvSpPr/>
          <p:nvPr/>
        </p:nvSpPr>
        <p:spPr>
          <a:xfrm>
            <a:off x="1774825" y="1341450"/>
            <a:ext cx="3636900" cy="4254900"/>
          </a:xfrm>
          <a:prstGeom prst="rect">
            <a:avLst/>
          </a:prstGeom>
          <a:noFill/>
          <a:ln>
            <a:noFill/>
          </a:ln>
        </p:spPr>
        <p:txBody>
          <a:bodyPr spcFirstLastPara="1" wrap="square" lIns="0" tIns="0" rIns="0" bIns="0" anchor="t" anchorCtr="0">
            <a:noAutofit/>
          </a:bodyPr>
          <a:lstStyle/>
          <a:p>
            <a:pPr marL="234950" marR="0" lvl="1" indent="-22669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case of the “next Berlin patient”, the seventh person cured of HIV using a stem-cell transplant, was presented at AIDS 2024.</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4950" marR="0" lvl="1" indent="-22669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Three of the seven people known to be cured spoke at the conference: Marc Franke, Paul Edmonds and Adam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Castillejo</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(the “Düsseldorf, City of Hope and London patients”).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4950" marR="0" lvl="0" indent="-226695" algn="l" rtl="0">
              <a:lnSpc>
                <a:spcPct val="100000"/>
              </a:lnSpc>
              <a:spcBef>
                <a:spcPts val="500"/>
              </a:spcBef>
              <a:spcAft>
                <a:spcPts val="0"/>
              </a:spcAft>
              <a:buClr>
                <a:srgbClr val="E0001B"/>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9" name="Google Shape;59;p4"/>
          <p:cNvSpPr txBox="1"/>
          <p:nvPr/>
        </p:nvSpPr>
        <p:spPr>
          <a:xfrm>
            <a:off x="6985199" y="5971255"/>
            <a:ext cx="4987200" cy="462178"/>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chemeClr val="dk1"/>
              </a:buClr>
              <a:buSzPts val="1100"/>
              <a:buFont typeface="Arial"/>
              <a:buNone/>
            </a:pP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Marc Franke, Paul Edmonds, Adam </a:t>
            </a: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Castillejo</a:t>
            </a: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Gonzalo Bell / IAS</a:t>
            </a:r>
            <a:endParaRPr sz="105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203200" lvl="0" indent="0" algn="r" rtl="0">
              <a:lnSpc>
                <a:spcPct val="142857"/>
              </a:lnSpc>
              <a:spcBef>
                <a:spcPts val="0"/>
              </a:spcBef>
              <a:spcAft>
                <a:spcPts val="0"/>
              </a:spcAft>
              <a:buClr>
                <a:srgbClr val="000000"/>
              </a:buClr>
              <a:buSzPts val="1100"/>
              <a:buFont typeface="Arial"/>
              <a:buNone/>
            </a:pPr>
            <a:endParaRPr sz="1050" b="0" i="0" u="none" strike="noStrike" cap="none" dirty="0">
              <a:solidFill>
                <a:srgbClr val="444746"/>
              </a:solidFill>
              <a:latin typeface="Verdana" panose="020B0604030504040204" pitchFamily="34" charset="0"/>
              <a:ea typeface="Verdana" panose="020B0604030504040204" pitchFamily="34" charset="0"/>
              <a:cs typeface="Roboto"/>
              <a:sym typeface="Roboto"/>
            </a:endParaRPr>
          </a:p>
        </p:txBody>
      </p:sp>
      <p:pic>
        <p:nvPicPr>
          <p:cNvPr id="60" name="Google Shape;60;p4"/>
          <p:cNvPicPr preferRelativeResize="0"/>
          <p:nvPr/>
        </p:nvPicPr>
        <p:blipFill rotWithShape="1">
          <a:blip r:embed="rId4">
            <a:alphaModFix/>
          </a:blip>
          <a:srcRect l="1215" r="1693"/>
          <a:stretch/>
        </p:blipFill>
        <p:spPr>
          <a:xfrm>
            <a:off x="5591176" y="1341438"/>
            <a:ext cx="6192837" cy="3996385"/>
          </a:xfrm>
          <a:prstGeom prst="rect">
            <a:avLst/>
          </a:prstGeom>
          <a:noFill/>
          <a:ln>
            <a:noFill/>
          </a:ln>
        </p:spPr>
      </p:pic>
      <p:pic>
        <p:nvPicPr>
          <p:cNvPr id="61" name="Google Shape;61;p4"/>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g3072f37b295_6_12"/>
          <p:cNvPicPr preferRelativeResize="0"/>
          <p:nvPr/>
        </p:nvPicPr>
        <p:blipFill rotWithShape="1">
          <a:blip r:embed="rId3">
            <a:alphaModFix/>
          </a:blip>
          <a:srcRect/>
          <a:stretch/>
        </p:blipFill>
        <p:spPr>
          <a:xfrm>
            <a:off x="5591175" y="1937067"/>
            <a:ext cx="6011962" cy="3199766"/>
          </a:xfrm>
          <a:prstGeom prst="rect">
            <a:avLst/>
          </a:prstGeom>
          <a:noFill/>
          <a:ln>
            <a:noFill/>
          </a:ln>
        </p:spPr>
      </p:pic>
      <p:sp>
        <p:nvSpPr>
          <p:cNvPr id="521" name="Google Shape;521;g3072f37b295_6_12"/>
          <p:cNvSpPr/>
          <p:nvPr/>
        </p:nvSpPr>
        <p:spPr>
          <a:xfrm>
            <a:off x="1774825" y="1271016"/>
            <a:ext cx="3636963" cy="4534472"/>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no unexpected safety events or drug-related serious adverse events.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34% had injection site reactions (mostly Grade 1 and mostly resolving within seven days).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While pain was commonly reported following injection, 100% of participants preferred the long-acting injectable regimen over oral ART.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500"/>
              </a:spcBef>
              <a:spcAft>
                <a:spcPts val="0"/>
              </a:spcAft>
              <a:buClr>
                <a:srgbClr val="000000"/>
              </a:buClr>
              <a:buSzPts val="938"/>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522" name="Google Shape;522;g3072f37b295_6_12"/>
          <p:cNvSpPr/>
          <p:nvPr/>
        </p:nvSpPr>
        <p:spPr>
          <a:xfrm>
            <a:off x="5591175" y="1341438"/>
            <a:ext cx="6192775" cy="4464049"/>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g3072f37b295_6_12"/>
          <p:cNvSpPr/>
          <p:nvPr/>
        </p:nvSpPr>
        <p:spPr>
          <a:xfrm>
            <a:off x="5579963" y="1412875"/>
            <a:ext cx="6204050" cy="28109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Injection site reactions</a:t>
            </a:r>
            <a:endParaRPr sz="1400" b="0" i="0" u="none" strike="noStrike" cap="none">
              <a:solidFill>
                <a:srgbClr val="000000"/>
              </a:solidFill>
              <a:latin typeface="Arial"/>
              <a:ea typeface="Arial"/>
              <a:cs typeface="Arial"/>
              <a:sym typeface="Arial"/>
            </a:endParaRPr>
          </a:p>
        </p:txBody>
      </p:sp>
      <p:sp>
        <p:nvSpPr>
          <p:cNvPr id="524" name="Google Shape;524;g3072f37b295_6_12"/>
          <p:cNvSpPr/>
          <p:nvPr/>
        </p:nvSpPr>
        <p:spPr>
          <a:xfrm>
            <a:off x="479425" y="115895"/>
            <a:ext cx="8681200" cy="20198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Cabotegravir +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rilpivirine</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for adolescents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25" name="Google Shape;525;g3072f37b295_6_12"/>
          <p:cNvSpPr/>
          <p:nvPr/>
        </p:nvSpPr>
        <p:spPr>
          <a:xfrm>
            <a:off x="5795963" y="6467701"/>
            <a:ext cx="6096000" cy="265160"/>
          </a:xfrm>
          <a:prstGeom prst="rect">
            <a:avLst/>
          </a:prstGeom>
          <a:noFill/>
          <a:ln>
            <a:noFill/>
          </a:ln>
        </p:spPr>
        <p:txBody>
          <a:bodyPr spcFirstLastPara="1" wrap="square" lIns="91425" tIns="45700" rIns="91425" bIns="45700"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Gaur OAB2606LB</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526" name="Google Shape;526;g3072f37b295_6_12"/>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3" name="Google Shape;533;p26"/>
          <p:cNvSpPr/>
          <p:nvPr/>
        </p:nvSpPr>
        <p:spPr>
          <a:xfrm>
            <a:off x="1774825" y="1341438"/>
            <a:ext cx="4897438" cy="4254912"/>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Calibri"/>
                <a:ea typeface="Calibri"/>
                <a:cs typeface="Calibri"/>
                <a:sym typeface="Calibri"/>
              </a:rPr>
              <a:t>Data from the REPRIEVE study evaluated the role of prior and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current </a:t>
            </a:r>
            <a:r>
              <a:rPr lang="en-GB" sz="2000" b="0" i="0" u="none" strike="noStrike" cap="none" dirty="0">
                <a:solidFill>
                  <a:schemeClr val="dk1"/>
                </a:solidFill>
                <a:latin typeface="Calibri"/>
                <a:ea typeface="Calibri"/>
                <a:cs typeface="Calibri"/>
                <a:sym typeface="Calibri"/>
              </a:rPr>
              <a:t>use of ART on development of major cardiovascular events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MACE</a:t>
            </a:r>
            <a:r>
              <a:rPr lang="en-GB"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Calibri"/>
                <a:ea typeface="Calibri"/>
                <a:cs typeface="Calibri"/>
                <a:sym typeface="Calibri"/>
              </a:rPr>
              <a:t>Some previous studies have linked recent and cumulative use of abacavir with cardiovascular disease, but it remains a preferred regimen in some guidelines.</a:t>
            </a:r>
            <a:endParaRPr sz="1200" b="0" i="0" u="none" strike="noStrike" cap="none" dirty="0">
              <a:solidFill>
                <a:srgbClr val="000000"/>
              </a:solidFill>
              <a:latin typeface="Arial"/>
              <a:ea typeface="Arial"/>
              <a:cs typeface="Arial"/>
              <a:sym typeface="Arial"/>
            </a:endParaRPr>
          </a:p>
        </p:txBody>
      </p:sp>
      <p:sp>
        <p:nvSpPr>
          <p:cNvPr id="534" name="Google Shape;534;p26"/>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Abacavir and cardiovascular health</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35" name="Google Shape;535;p26"/>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Abacavir and cardiovascular health</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36" name="Google Shape;536;p26"/>
          <p:cNvSpPr/>
          <p:nvPr/>
        </p:nvSpPr>
        <p:spPr>
          <a:xfrm>
            <a:off x="6851650" y="1286574"/>
            <a:ext cx="4932363" cy="425491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50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REPRIEVE recruited a diverse, global cohort of people with HIV aged 40-75: </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were at low to moderate risk of cardiovascular disease.</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were taking a range of contemporary antiretroviral regimens.</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50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Incidence of cardiovascular events was carefully monitored.</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537" name="Google Shape;537;p26"/>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532;p26">
            <a:extLst>
              <a:ext uri="{FF2B5EF4-FFF2-40B4-BE49-F238E27FC236}">
                <a16:creationId xmlns:a16="http://schemas.microsoft.com/office/drawing/2014/main" id="{F6D226D0-2F86-17BA-BE2D-01947F68CB5B}"/>
              </a:ext>
            </a:extLst>
          </p:cNvPr>
          <p:cNvSpPr/>
          <p:nvPr/>
        </p:nvSpPr>
        <p:spPr>
          <a:xfrm>
            <a:off x="5688602" y="6296495"/>
            <a:ext cx="6096000" cy="26516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Fichtenbaum OAB3406LB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g2fd68d29540_1_96"/>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included 7,769 participants, 88% virally suppressed, median 50 years, 31% female and 35% White.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outcome of interest was major adverse cardiovascular events (MACE), including myocardial infarction, stroke, revascularization, peripheral artery disease and cardiovascular death.</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median follow-up was 5.6 years with a median duration of ART use of 9.5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50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22% of participants had taken abacavir: 9% previously (median three years) and 13% at baseline (median 1.5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50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44" name="Google Shape;544;g2fd68d29540_1_96"/>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Abacavir and cardiovascular health</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45" name="Google Shape;545;g2fd68d29540_1_96"/>
          <p:cNvSpPr/>
          <p:nvPr/>
        </p:nvSpPr>
        <p:spPr>
          <a:xfrm>
            <a:off x="6861123" y="1412876"/>
            <a:ext cx="4934101" cy="370298"/>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Image to come</a:t>
            </a:r>
            <a:endParaRPr sz="1400" b="0" i="0" u="none" strike="noStrike" cap="none">
              <a:solidFill>
                <a:srgbClr val="000000"/>
              </a:solidFill>
              <a:latin typeface="Calibri"/>
              <a:ea typeface="Calibri"/>
              <a:cs typeface="Calibri"/>
              <a:sym typeface="Calibri"/>
            </a:endParaRPr>
          </a:p>
        </p:txBody>
      </p:sp>
      <p:pic>
        <p:nvPicPr>
          <p:cNvPr id="546" name="Google Shape;546;g2fd68d29540_1_96"/>
          <p:cNvPicPr preferRelativeResize="0"/>
          <p:nvPr/>
        </p:nvPicPr>
        <p:blipFill rotWithShape="1">
          <a:blip r:embed="rId3">
            <a:alphaModFix/>
          </a:blip>
          <a:srcRect l="7423" r="12910"/>
          <a:stretch/>
        </p:blipFill>
        <p:spPr>
          <a:xfrm>
            <a:off x="6861126" y="1341450"/>
            <a:ext cx="5330874" cy="4464050"/>
          </a:xfrm>
          <a:prstGeom prst="rect">
            <a:avLst/>
          </a:prstGeom>
          <a:noFill/>
          <a:ln w="12700" cap="flat" cmpd="sng">
            <a:solidFill>
              <a:srgbClr val="A5A5A5"/>
            </a:solidFill>
            <a:prstDash val="solid"/>
            <a:miter lim="8000"/>
            <a:headEnd type="none" w="sm" len="sm"/>
            <a:tailEnd type="none" w="sm" len="sm"/>
          </a:ln>
        </p:spPr>
      </p:pic>
      <p:sp>
        <p:nvSpPr>
          <p:cNvPr id="547" name="Google Shape;547;g2fd68d29540_1_96"/>
          <p:cNvSpPr txBox="1"/>
          <p:nvPr/>
        </p:nvSpPr>
        <p:spPr>
          <a:xfrm>
            <a:off x="9106325" y="5805500"/>
            <a:ext cx="3155100" cy="346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GB" sz="1050" b="0" i="0" u="none" strike="noStrike" cap="none" dirty="0" err="1">
                <a:solidFill>
                  <a:srgbClr val="7F7F7F"/>
                </a:solidFill>
                <a:highlight>
                  <a:srgbClr val="FFFFFF"/>
                </a:highlight>
                <a:latin typeface="Calibri"/>
                <a:ea typeface="Calibri"/>
                <a:cs typeface="Calibri"/>
                <a:sym typeface="Calibri"/>
              </a:rPr>
              <a:t>Ariadna</a:t>
            </a:r>
            <a:r>
              <a:rPr lang="en-GB" sz="1050" b="0" i="0" u="none" strike="noStrike" cap="none" dirty="0">
                <a:solidFill>
                  <a:srgbClr val="7F7F7F"/>
                </a:solidFill>
                <a:highlight>
                  <a:srgbClr val="FFFFFF"/>
                </a:highlight>
                <a:latin typeface="Calibri"/>
                <a:ea typeface="Calibri"/>
                <a:cs typeface="Calibri"/>
                <a:sym typeface="Calibri"/>
              </a:rPr>
              <a:t> </a:t>
            </a:r>
            <a:r>
              <a:rPr lang="en-GB" sz="1050" b="0" i="0" u="none" strike="noStrike" cap="none" dirty="0" err="1">
                <a:solidFill>
                  <a:srgbClr val="7F7F7F"/>
                </a:solidFill>
                <a:highlight>
                  <a:srgbClr val="FFFFFF"/>
                </a:highlight>
                <a:latin typeface="Calibri"/>
                <a:ea typeface="Calibri"/>
                <a:cs typeface="Calibri"/>
                <a:sym typeface="Calibri"/>
              </a:rPr>
              <a:t>Creus</a:t>
            </a:r>
            <a:r>
              <a:rPr lang="en-GB" sz="1050" b="0" i="0" u="none" strike="noStrike" cap="none" dirty="0">
                <a:solidFill>
                  <a:srgbClr val="7F7F7F"/>
                </a:solidFill>
                <a:highlight>
                  <a:srgbClr val="FFFFFF"/>
                </a:highlight>
                <a:latin typeface="Calibri"/>
                <a:ea typeface="Calibri"/>
                <a:cs typeface="Calibri"/>
                <a:sym typeface="Calibri"/>
              </a:rPr>
              <a:t> </a:t>
            </a:r>
            <a:r>
              <a:rPr lang="en-GB" sz="1050" b="0" i="0" u="none" strike="noStrike" cap="none" dirty="0" err="1">
                <a:solidFill>
                  <a:srgbClr val="7F7F7F"/>
                </a:solidFill>
                <a:highlight>
                  <a:srgbClr val="FFFFFF"/>
                </a:highlight>
                <a:latin typeface="Calibri"/>
                <a:ea typeface="Calibri"/>
                <a:cs typeface="Calibri"/>
                <a:sym typeface="Calibri"/>
              </a:rPr>
              <a:t>i</a:t>
            </a:r>
            <a:r>
              <a:rPr lang="en-GB" sz="1050" b="0" i="0" u="none" strike="noStrike" cap="none" dirty="0">
                <a:solidFill>
                  <a:srgbClr val="7F7F7F"/>
                </a:solidFill>
                <a:highlight>
                  <a:srgbClr val="FFFFFF"/>
                </a:highlight>
                <a:latin typeface="Calibri"/>
                <a:ea typeface="Calibri"/>
                <a:cs typeface="Calibri"/>
                <a:sym typeface="Calibri"/>
              </a:rPr>
              <a:t> </a:t>
            </a:r>
            <a:r>
              <a:rPr lang="en-GB" sz="1050" b="0" i="0" u="none" strike="noStrike" cap="none" dirty="0" err="1">
                <a:solidFill>
                  <a:srgbClr val="7F7F7F"/>
                </a:solidFill>
                <a:highlight>
                  <a:srgbClr val="FFFFFF"/>
                </a:highlight>
                <a:latin typeface="Calibri"/>
                <a:ea typeface="Calibri"/>
                <a:cs typeface="Calibri"/>
                <a:sym typeface="Calibri"/>
              </a:rPr>
              <a:t>Àngel</a:t>
            </a:r>
            <a:r>
              <a:rPr lang="en-GB" sz="1050" b="0" i="0" u="none" strike="noStrike" cap="none" dirty="0">
                <a:solidFill>
                  <a:srgbClr val="7F7F7F"/>
                </a:solidFill>
                <a:highlight>
                  <a:srgbClr val="FFFFFF"/>
                </a:highlight>
                <a:latin typeface="Calibri"/>
                <a:ea typeface="Calibri"/>
                <a:cs typeface="Calibri"/>
                <a:sym typeface="Calibri"/>
              </a:rPr>
              <a:t> García. CC BY-NC-ND 2.0</a:t>
            </a:r>
            <a:endParaRPr sz="1050" b="0" i="0" u="none" strike="noStrike" cap="none" dirty="0">
              <a:solidFill>
                <a:srgbClr val="7F7F7F"/>
              </a:solidFill>
              <a:latin typeface="Calibri"/>
              <a:ea typeface="Calibri"/>
              <a:cs typeface="Calibri"/>
              <a:sym typeface="Calibri"/>
            </a:endParaRPr>
          </a:p>
        </p:txBody>
      </p:sp>
      <p:pic>
        <p:nvPicPr>
          <p:cNvPr id="549" name="Google Shape;549;g2fd68d29540_1_9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532;p26">
            <a:extLst>
              <a:ext uri="{FF2B5EF4-FFF2-40B4-BE49-F238E27FC236}">
                <a16:creationId xmlns:a16="http://schemas.microsoft.com/office/drawing/2014/main" id="{BF6A5274-5961-E606-8EC6-677C23A8D5D7}"/>
              </a:ext>
            </a:extLst>
          </p:cNvPr>
          <p:cNvSpPr/>
          <p:nvPr/>
        </p:nvSpPr>
        <p:spPr>
          <a:xfrm>
            <a:off x="5699224" y="6429075"/>
            <a:ext cx="6096000" cy="26516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Fichtenbaum OAB3406LB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27"/>
          <p:cNvSpPr/>
          <p:nvPr/>
        </p:nvSpPr>
        <p:spPr>
          <a:xfrm>
            <a:off x="5591175" y="1412875"/>
            <a:ext cx="6192837" cy="2154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Abacavir exposure and MACE</a:t>
            </a:r>
            <a:endParaRPr sz="1400" b="0" i="0" u="none" strike="noStrike" cap="none">
              <a:solidFill>
                <a:srgbClr val="000000"/>
              </a:solidFill>
              <a:latin typeface="Calibri"/>
              <a:ea typeface="Calibri"/>
              <a:cs typeface="Calibri"/>
              <a:sym typeface="Calibri"/>
            </a:endParaRPr>
          </a:p>
        </p:txBody>
      </p:sp>
      <p:sp>
        <p:nvSpPr>
          <p:cNvPr id="556" name="Google Shape;556;p27"/>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Abacavir and cardiovascular health</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57" name="Google Shape;557;p27"/>
          <p:cNvSpPr/>
          <p:nvPr/>
        </p:nvSpPr>
        <p:spPr>
          <a:xfrm>
            <a:off x="1774825" y="1341450"/>
            <a:ext cx="3636963" cy="44640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with prior and current use of abacavir had a 50% and 42% increased incidence of MACE, respectively, compared with participants with no abacavir exposure, after adjustment.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Cardiovascular events were not associated with exposure to other selected antiretrovirals:</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Protease inhibitors</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Tenofovir disoproxil</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Zidovudine or stavudine (thymidine analogues)</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558" name="Google Shape;558;p27"/>
          <p:cNvSpPr txBox="1"/>
          <p:nvPr/>
        </p:nvSpPr>
        <p:spPr>
          <a:xfrm>
            <a:off x="5615963" y="4173085"/>
            <a:ext cx="2112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RF= Risk factor</a:t>
            </a:r>
            <a:endParaRPr sz="1400" b="0" i="0" u="none" strike="noStrike" cap="none" baseline="30000">
              <a:solidFill>
                <a:srgbClr val="000000"/>
              </a:solidFill>
              <a:latin typeface="Arial"/>
              <a:ea typeface="Arial"/>
              <a:cs typeface="Arial"/>
              <a:sym typeface="Arial"/>
            </a:endParaRPr>
          </a:p>
        </p:txBody>
      </p:sp>
      <p:pic>
        <p:nvPicPr>
          <p:cNvPr id="559" name="Google Shape;559;p27"/>
          <p:cNvPicPr preferRelativeResize="0"/>
          <p:nvPr/>
        </p:nvPicPr>
        <p:blipFill rotWithShape="1">
          <a:blip r:embed="rId3">
            <a:alphaModFix/>
          </a:blip>
          <a:srcRect/>
          <a:stretch/>
        </p:blipFill>
        <p:spPr>
          <a:xfrm>
            <a:off x="5615963" y="1781571"/>
            <a:ext cx="6192774" cy="2259182"/>
          </a:xfrm>
          <a:prstGeom prst="rect">
            <a:avLst/>
          </a:prstGeom>
          <a:noFill/>
          <a:ln>
            <a:noFill/>
          </a:ln>
        </p:spPr>
      </p:pic>
      <p:sp>
        <p:nvSpPr>
          <p:cNvPr id="560" name="Google Shape;560;p27"/>
          <p:cNvSpPr/>
          <p:nvPr/>
        </p:nvSpPr>
        <p:spPr>
          <a:xfrm>
            <a:off x="5591175" y="1341439"/>
            <a:ext cx="6192775" cy="334608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62" name="Google Shape;562;p27"/>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532;p26">
            <a:extLst>
              <a:ext uri="{FF2B5EF4-FFF2-40B4-BE49-F238E27FC236}">
                <a16:creationId xmlns:a16="http://schemas.microsoft.com/office/drawing/2014/main" id="{C3B3A4B0-E973-5931-73EF-5E169DE6079A}"/>
              </a:ext>
            </a:extLst>
          </p:cNvPr>
          <p:cNvSpPr/>
          <p:nvPr/>
        </p:nvSpPr>
        <p:spPr>
          <a:xfrm>
            <a:off x="5712737" y="6397487"/>
            <a:ext cx="6096000" cy="26516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Fichtenbaum OAB3406LB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9"/>
          <p:cNvSpPr/>
          <p:nvPr/>
        </p:nvSpPr>
        <p:spPr>
          <a:xfrm>
            <a:off x="1774825" y="1341450"/>
            <a:ext cx="4897500" cy="4770300"/>
          </a:xfrm>
          <a:prstGeom prst="rect">
            <a:avLst/>
          </a:prstGeom>
          <a:noFill/>
          <a:ln>
            <a:noFill/>
          </a:ln>
        </p:spPr>
        <p:txBody>
          <a:bodyPr spcFirstLastPara="1" wrap="square" lIns="0" tIns="0" rIns="0" bIns="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New insights into weight gain came from a randomized study comparing two switch strategies: </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Dolutegravir/lamivudine (</a:t>
            </a:r>
            <a:r>
              <a:rPr lang="en-GB"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Dovato</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/emtricitabine/tenofovir alafenamide (</a:t>
            </a:r>
            <a:r>
              <a:rPr lang="en-GB" sz="2000" b="0" i="1" u="none" strike="noStrike" cap="none" dirty="0" err="1">
                <a:solidFill>
                  <a:schemeClr val="dk1"/>
                </a:solidFill>
                <a:latin typeface="Verdana" panose="020B0604030504040204" pitchFamily="34" charset="0"/>
                <a:ea typeface="Verdana" panose="020B0604030504040204" pitchFamily="34" charset="0"/>
                <a:cs typeface="Calibri"/>
                <a:sym typeface="Calibri"/>
              </a:rPr>
              <a:t>Biktarvy</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These are preferred regimens in some guidelines – but until now, no large trials have compared them.</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69" name="Google Shape;569;p29"/>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Weight gain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70" name="Google Shape;570;p29"/>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Weight gain</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72" name="Google Shape;572;p29"/>
          <p:cNvSpPr txBox="1"/>
          <p:nvPr/>
        </p:nvSpPr>
        <p:spPr>
          <a:xfrm>
            <a:off x="6851650" y="1341438"/>
            <a:ext cx="5044200" cy="4647426"/>
          </a:xfrm>
          <a:prstGeom prst="rect">
            <a:avLst/>
          </a:prstGeom>
          <a:noFill/>
          <a:ln>
            <a:noFill/>
          </a:ln>
        </p:spPr>
        <p:txBody>
          <a:bodyPr spcFirstLastPara="1" wrap="square" lIns="0" tIns="0" rIns="0" bIns="0" anchor="t" anchorCtr="0">
            <a:sp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This multicentre Spanish study recruited 533 virologically suppressed individuals whose current regimen included efavirenz, tenofovir disoproxil, cobicistat or more than one pill.</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with hepatitis B, previous virological failure, resistance, and previous dolutegravir or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use were excluded.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median age was 50, 27% were female and 73% White, with a median 11 years on ART.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Baseline median BMI was 25kg/</a:t>
            </a:r>
            <a:r>
              <a:rPr lang="en-GB" sz="200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m</a:t>
            </a:r>
            <a:r>
              <a:rPr lang="en-GB" sz="2000" b="0" i="0" u="none" strike="noStrike" cap="none" baseline="30000"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2</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573" name="Google Shape;573;p29"/>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571;p29">
            <a:extLst>
              <a:ext uri="{FF2B5EF4-FFF2-40B4-BE49-F238E27FC236}">
                <a16:creationId xmlns:a16="http://schemas.microsoft.com/office/drawing/2014/main" id="{20BDB837-2849-9BD6-3C10-EBFE66A3518F}"/>
              </a:ext>
            </a:extLst>
          </p:cNvPr>
          <p:cNvSpPr/>
          <p:nvPr/>
        </p:nvSpPr>
        <p:spPr>
          <a:xfrm>
            <a:off x="5616575" y="629172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Martinez OAB3606LB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8"/>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Weight gain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580" name="Google Shape;580;p28"/>
          <p:cNvSpPr/>
          <p:nvPr/>
        </p:nvSpPr>
        <p:spPr>
          <a:xfrm>
            <a:off x="1774825" y="1341450"/>
            <a:ext cx="4897500" cy="4464000"/>
          </a:xfrm>
          <a:prstGeom prst="rect">
            <a:avLst/>
          </a:prstGeom>
          <a:noFill/>
          <a:ln>
            <a:noFill/>
          </a:ln>
        </p:spPr>
        <p:txBody>
          <a:bodyPr spcFirstLastPara="1" wrap="square" lIns="0" tIns="0" rIns="0" bIns="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terms of virologic efficacy at 48 weeks, dolutegravir/lamivudine (DTG/3TC) was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non-inferior to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/emtricitabine/ tenofovir alafenamide (BIC/FTC/TAF). </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581" name="Google Shape;581;p28"/>
          <p:cNvPicPr preferRelativeResize="0"/>
          <p:nvPr/>
        </p:nvPicPr>
        <p:blipFill rotWithShape="1">
          <a:blip r:embed="rId3">
            <a:alphaModFix/>
          </a:blip>
          <a:srcRect t="10593" b="5303"/>
          <a:stretch/>
        </p:blipFill>
        <p:spPr>
          <a:xfrm>
            <a:off x="1899561" y="3334048"/>
            <a:ext cx="7400839" cy="2728424"/>
          </a:xfrm>
          <a:prstGeom prst="rect">
            <a:avLst/>
          </a:prstGeom>
          <a:noFill/>
          <a:ln>
            <a:noFill/>
          </a:ln>
        </p:spPr>
      </p:pic>
      <p:sp>
        <p:nvSpPr>
          <p:cNvPr id="582" name="Google Shape;582;p28"/>
          <p:cNvSpPr/>
          <p:nvPr/>
        </p:nvSpPr>
        <p:spPr>
          <a:xfrm>
            <a:off x="6851650" y="1341450"/>
            <a:ext cx="4897500" cy="14601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48 weeks, there was more weight gain (0.92kg) with the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-based regimen compared to dolutegravir/lamivudine.</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583" name="Google Shape;583;p28"/>
          <p:cNvSpPr/>
          <p:nvPr/>
        </p:nvSpPr>
        <p:spPr>
          <a:xfrm>
            <a:off x="9412563" y="3330798"/>
            <a:ext cx="2225124" cy="67324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Weight change from baseline at week 48</a:t>
            </a:r>
            <a:endParaRPr sz="1400" b="0" i="0" u="none" strike="noStrike" cap="none">
              <a:solidFill>
                <a:srgbClr val="000000"/>
              </a:solidFill>
              <a:latin typeface="Arial"/>
              <a:ea typeface="Arial"/>
              <a:cs typeface="Arial"/>
              <a:sym typeface="Arial"/>
            </a:endParaRPr>
          </a:p>
        </p:txBody>
      </p:sp>
      <p:sp>
        <p:nvSpPr>
          <p:cNvPr id="584" name="Google Shape;584;p28"/>
          <p:cNvSpPr/>
          <p:nvPr/>
        </p:nvSpPr>
        <p:spPr>
          <a:xfrm>
            <a:off x="1774825" y="3230624"/>
            <a:ext cx="10009175" cy="289871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6" name="Google Shape;586;p28"/>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571;p29">
            <a:extLst>
              <a:ext uri="{FF2B5EF4-FFF2-40B4-BE49-F238E27FC236}">
                <a16:creationId xmlns:a16="http://schemas.microsoft.com/office/drawing/2014/main" id="{3AB92876-01BA-3853-F17B-47601166E574}"/>
              </a:ext>
            </a:extLst>
          </p:cNvPr>
          <p:cNvSpPr/>
          <p:nvPr/>
        </p:nvSpPr>
        <p:spPr>
          <a:xfrm>
            <a:off x="5616575" y="629172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Martinez OAB3606LB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0"/>
          <p:cNvSpPr/>
          <p:nvPr/>
        </p:nvSpPr>
        <p:spPr>
          <a:xfrm>
            <a:off x="1774825" y="1241700"/>
            <a:ext cx="10009200" cy="4464000"/>
          </a:xfrm>
          <a:prstGeom prst="rect">
            <a:avLst/>
          </a:prstGeom>
          <a:noFill/>
          <a:ln>
            <a:noFill/>
          </a:ln>
        </p:spPr>
        <p:txBody>
          <a:bodyPr spcFirstLastPara="1" wrap="square" lIns="0" tIns="0" rIns="0" bIns="0" anchor="t" anchorCtr="0">
            <a:noAutofit/>
          </a:bodyPr>
          <a:lstStyle/>
          <a:p>
            <a:pPr marL="228600" marR="0" lvl="1" indent="-217551"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Weight gain was influenced by the NRTIs in previous regimens.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7551"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proportion of participants with &gt;5% weight gain at week 48 was:</a:t>
            </a:r>
            <a:endParaRPr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20% on DTG/3TC vs 30% on BIC/FTC/TAF (all participants)</a:t>
            </a:r>
            <a:endParaRPr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20% on DTG/3TC vs 41% on BIC/FTC/TAF (participants previously taking TDF)</a:t>
            </a:r>
            <a:endParaRPr sz="20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21% on DTG/3TC vs 31% on BIC/FTC/TAF (participants previously taking abacavir)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593" name="Google Shape;593;p3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Weight gain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594" name="Google Shape;594;p30"/>
          <p:cNvPicPr preferRelativeResize="0"/>
          <p:nvPr/>
        </p:nvPicPr>
        <p:blipFill rotWithShape="1">
          <a:blip r:embed="rId3">
            <a:alphaModFix/>
          </a:blip>
          <a:srcRect l="5261" t="7484" r="4327"/>
          <a:stretch/>
        </p:blipFill>
        <p:spPr>
          <a:xfrm>
            <a:off x="1774825" y="3630256"/>
            <a:ext cx="6864349" cy="2670550"/>
          </a:xfrm>
          <a:prstGeom prst="rect">
            <a:avLst/>
          </a:prstGeom>
          <a:noFill/>
          <a:ln w="12700" cap="flat" cmpd="sng">
            <a:solidFill>
              <a:schemeClr val="lt1"/>
            </a:solidFill>
            <a:prstDash val="solid"/>
            <a:miter lim="8000"/>
            <a:headEnd type="none" w="sm" len="sm"/>
            <a:tailEnd type="none" w="sm" len="sm"/>
          </a:ln>
        </p:spPr>
      </p:pic>
      <p:sp>
        <p:nvSpPr>
          <p:cNvPr id="595" name="Google Shape;595;p30"/>
          <p:cNvSpPr/>
          <p:nvPr/>
        </p:nvSpPr>
        <p:spPr>
          <a:xfrm>
            <a:off x="8780775" y="3510557"/>
            <a:ext cx="3003300" cy="79927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Proportion of participants with weight gain &gt;5%, stratified by BL NRTI</a:t>
            </a:r>
            <a:endParaRPr sz="1400" b="0" i="0" u="none" strike="noStrike" cap="none">
              <a:solidFill>
                <a:srgbClr val="000000"/>
              </a:solidFill>
              <a:latin typeface="Arial"/>
              <a:ea typeface="Arial"/>
              <a:cs typeface="Arial"/>
              <a:sym typeface="Arial"/>
            </a:endParaRPr>
          </a:p>
        </p:txBody>
      </p:sp>
      <p:sp>
        <p:nvSpPr>
          <p:cNvPr id="596" name="Google Shape;596;p30"/>
          <p:cNvSpPr/>
          <p:nvPr/>
        </p:nvSpPr>
        <p:spPr>
          <a:xfrm>
            <a:off x="1774825" y="3414331"/>
            <a:ext cx="10009188" cy="28866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8" name="Google Shape;598;p3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571;p29">
            <a:extLst>
              <a:ext uri="{FF2B5EF4-FFF2-40B4-BE49-F238E27FC236}">
                <a16:creationId xmlns:a16="http://schemas.microsoft.com/office/drawing/2014/main" id="{A584F570-CCAF-7342-A755-A21048A98DF1}"/>
              </a:ext>
            </a:extLst>
          </p:cNvPr>
          <p:cNvSpPr/>
          <p:nvPr/>
        </p:nvSpPr>
        <p:spPr>
          <a:xfrm>
            <a:off x="5616575" y="629172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Martinez OAB3606LB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31"/>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he use of integrase inhibitors has been associated with sleep disturbances in people living with HIV.</a:t>
            </a:r>
            <a:endParaRPr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This exploratory pilot study assessed changes in brain activity when switching integrase inhibitors from dolutegravir to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05" name="Google Shape;605;p3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a:solidFill>
                  <a:srgbClr val="7F7F7F"/>
                </a:solidFill>
                <a:latin typeface="Verdana" panose="020B0604030504040204" pitchFamily="34" charset="0"/>
                <a:ea typeface="Verdana" panose="020B0604030504040204" pitchFamily="34" charset="0"/>
                <a:cs typeface="Calibri"/>
                <a:sym typeface="Calibri"/>
              </a:rPr>
              <a:t>|  Switching to reduce sleep problems</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p:txBody>
      </p:sp>
      <p:sp>
        <p:nvSpPr>
          <p:cNvPr id="606" name="Google Shape;606;p31"/>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Switching to reduce sleep problems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08" name="Google Shape;608;p31"/>
          <p:cNvSpPr txBox="1"/>
          <p:nvPr/>
        </p:nvSpPr>
        <p:spPr>
          <a:xfrm>
            <a:off x="6851650" y="1341438"/>
            <a:ext cx="4932300" cy="3693319"/>
          </a:xfrm>
          <a:prstGeom prst="rect">
            <a:avLst/>
          </a:prstGeom>
          <a:noFill/>
          <a:ln>
            <a:noFill/>
          </a:ln>
        </p:spPr>
        <p:txBody>
          <a:bodyPr spcFirstLastPara="1" wrap="square" lIns="0" tIns="0" rIns="0" bIns="0" anchor="t" anchorCtr="0">
            <a:sp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This open-label, pilot study in the UK had 19 male participants.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All participants were virally suppressed on a dolutegravir-based regimen and had</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 symptoms of insomnia.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Participants were randomized to remain on dolutegravir (12 people) or switch to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 (seven people).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Outcomes were assessed at baseline and after 120 days.</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pic>
        <p:nvPicPr>
          <p:cNvPr id="609" name="Google Shape;609;p31"/>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607;p31">
            <a:extLst>
              <a:ext uri="{FF2B5EF4-FFF2-40B4-BE49-F238E27FC236}">
                <a16:creationId xmlns:a16="http://schemas.microsoft.com/office/drawing/2014/main" id="{5DB304D4-01F6-700F-5F5B-29DB4ED9ADA8}"/>
              </a:ext>
            </a:extLst>
          </p:cNvPr>
          <p:cNvSpPr/>
          <p:nvPr/>
        </p:nvSpPr>
        <p:spPr>
          <a:xfrm>
            <a:off x="574292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Henderson OAB3605</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2"/>
          <p:cNvSpPr/>
          <p:nvPr/>
        </p:nvSpPr>
        <p:spPr>
          <a:xfrm>
            <a:off x="1774826" y="1341450"/>
            <a:ext cx="4897438" cy="4915512"/>
          </a:xfrm>
          <a:prstGeom prst="rect">
            <a:avLst/>
          </a:prstGeom>
          <a:noFill/>
          <a:ln>
            <a:noFill/>
          </a:ln>
        </p:spPr>
        <p:txBody>
          <a:bodyPr spcFirstLastPara="1" wrap="square" lIns="0" tIns="0" rIns="0" bIns="0" anchor="t" anchorCtr="0">
            <a:noAutofit/>
          </a:bodyPr>
          <a:lstStyle/>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There were improvements in</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 sleep and quality of life in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 arm compared with the dolutegravir arm, according to some (but not all) measures.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Resting state cerebral functional MRI (provides information on how brain regions interact with each other): increased functional connectivity.</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5"/>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6"/>
                  </a:ext>
                </a:extLst>
              </a:rPr>
              <a:t>Inflammatory biomarkers associated with neuronal activation and inflammation: no significant changes.</a:t>
            </a:r>
            <a:endParaRPr sz="20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7"/>
                </a:ext>
              </a:extLst>
            </a:endParaRPr>
          </a:p>
          <a:p>
            <a:pPr marL="228600" marR="0" lvl="1" indent="-217170" algn="l" rtl="0">
              <a:lnSpc>
                <a:spcPct val="100000"/>
              </a:lnSpc>
              <a:spcBef>
                <a:spcPts val="0"/>
              </a:spcBef>
              <a:spcAft>
                <a:spcPts val="0"/>
              </a:spcAft>
              <a:buClr>
                <a:srgbClr val="E0001B"/>
              </a:buClr>
              <a:buSzPts val="130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Findings suggest improved sleep in those switching to a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bictegravir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8"/>
                  </a:ext>
                </a:extLst>
              </a:rPr>
              <a:t>-based regimen, but should be interpreted with caution.</a:t>
            </a: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16" name="Google Shape;616;p3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Antiretroviral therapy (ART)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Switching to reduce sleep problems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17" name="Google Shape;617;p32"/>
          <p:cNvSpPr/>
          <p:nvPr/>
        </p:nvSpPr>
        <p:spPr>
          <a:xfrm>
            <a:off x="6851650" y="1341450"/>
            <a:ext cx="4932363"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8" name="Google Shape;618;p32"/>
          <p:cNvSpPr/>
          <p:nvPr/>
        </p:nvSpPr>
        <p:spPr>
          <a:xfrm>
            <a:off x="7571731" y="1412887"/>
            <a:ext cx="3671650" cy="57003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Enhanced functional connectivity in those switched to bictegravir</a:t>
            </a:r>
            <a:endParaRPr sz="1400" b="0" i="0" u="none" strike="noStrike" cap="none">
              <a:solidFill>
                <a:srgbClr val="000000"/>
              </a:solidFill>
              <a:latin typeface="Arial"/>
              <a:ea typeface="Arial"/>
              <a:cs typeface="Arial"/>
              <a:sym typeface="Arial"/>
            </a:endParaRPr>
          </a:p>
        </p:txBody>
      </p:sp>
      <p:pic>
        <p:nvPicPr>
          <p:cNvPr id="619" name="Google Shape;619;p32"/>
          <p:cNvPicPr preferRelativeResize="0"/>
          <p:nvPr/>
        </p:nvPicPr>
        <p:blipFill rotWithShape="1">
          <a:blip r:embed="rId3">
            <a:alphaModFix/>
          </a:blip>
          <a:srcRect l="29768" r="1854"/>
          <a:stretch/>
        </p:blipFill>
        <p:spPr>
          <a:xfrm>
            <a:off x="7427211" y="3833422"/>
            <a:ext cx="3963804" cy="1941701"/>
          </a:xfrm>
          <a:prstGeom prst="rect">
            <a:avLst/>
          </a:prstGeom>
          <a:noFill/>
          <a:ln>
            <a:noFill/>
          </a:ln>
        </p:spPr>
      </p:pic>
      <p:pic>
        <p:nvPicPr>
          <p:cNvPr id="620" name="Google Shape;620;p32"/>
          <p:cNvPicPr preferRelativeResize="0"/>
          <p:nvPr/>
        </p:nvPicPr>
        <p:blipFill rotWithShape="1">
          <a:blip r:embed="rId3">
            <a:alphaModFix/>
          </a:blip>
          <a:srcRect r="71121"/>
          <a:stretch/>
        </p:blipFill>
        <p:spPr>
          <a:xfrm>
            <a:off x="8576708" y="1982924"/>
            <a:ext cx="1674122" cy="1941701"/>
          </a:xfrm>
          <a:prstGeom prst="rect">
            <a:avLst/>
          </a:prstGeom>
          <a:noFill/>
          <a:ln>
            <a:noFill/>
          </a:ln>
        </p:spPr>
      </p:pic>
      <p:pic>
        <p:nvPicPr>
          <p:cNvPr id="622" name="Google Shape;622;p32"/>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07;p31">
            <a:extLst>
              <a:ext uri="{FF2B5EF4-FFF2-40B4-BE49-F238E27FC236}">
                <a16:creationId xmlns:a16="http://schemas.microsoft.com/office/drawing/2014/main" id="{3E66A753-15A5-0B7F-7A81-9DD55C95E40C}"/>
              </a:ext>
            </a:extLst>
          </p:cNvPr>
          <p:cNvSpPr/>
          <p:nvPr/>
        </p:nvSpPr>
        <p:spPr>
          <a:xfrm>
            <a:off x="574292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Henderson OAB3605</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7"/>
          <p:cNvSpPr txBox="1"/>
          <p:nvPr/>
        </p:nvSpPr>
        <p:spPr>
          <a:xfrm>
            <a:off x="1777794" y="1736726"/>
            <a:ext cx="9705900" cy="42846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FF890E"/>
              </a:buClr>
              <a:buSzPts val="2200"/>
              <a:buFont typeface="Arial"/>
              <a:buNone/>
            </a:pPr>
            <a:r>
              <a:rPr lang="en-GB" sz="2200" b="0" i="0"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5</a:t>
            </a:r>
            <a:r>
              <a:rPr lang="en-GB" sz="2200"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0</a:t>
            </a:r>
            <a:r>
              <a:rPr lang="en-GB" sz="2200" b="0" i="0" strike="noStrike" cap="none" dirty="0">
                <a:solidFill>
                  <a:schemeClr val="hlink"/>
                </a:solidFill>
                <a:uFill>
                  <a:noFill/>
                </a:uFill>
                <a:latin typeface="Verdana" panose="020B0604030504040204" pitchFamily="34" charset="0"/>
                <a:ea typeface="Verdana" panose="020B0604030504040204" pitchFamily="34" charset="0"/>
                <a:cs typeface="Calibri"/>
                <a:sym typeface="Calibri"/>
                <a:hlinkClick r:id="rId3" action="ppaction://hlinksldjump"/>
              </a:rPr>
              <a:t>	</a:t>
            </a:r>
            <a:r>
              <a:rPr lang="en-GB" sz="2200" b="0" i="0"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Long-acting lenacapavir PrEP</a:t>
            </a:r>
            <a:r>
              <a:rPr lang="en-GB" sz="1400" b="0" i="0" strike="noStrike" cap="none" dirty="0">
                <a:solidFill>
                  <a:schemeClr val="hlink"/>
                </a:solidFill>
                <a:uFill>
                  <a:noFill/>
                </a:uFill>
                <a:latin typeface="Verdana" panose="020B0604030504040204" pitchFamily="34" charset="0"/>
                <a:ea typeface="Verdana" panose="020B0604030504040204" pitchFamily="34" charset="0"/>
                <a:sym typeface="Arial"/>
                <a:hlinkClick r:id="rId3" action="ppaction://hlinksldjump"/>
              </a:rPr>
              <a:t> </a:t>
            </a:r>
            <a:r>
              <a:rPr lang="en-GB" sz="1400" b="1" i="0" strike="noStrike" cap="none" dirty="0">
                <a:solidFill>
                  <a:srgbClr val="E0001B"/>
                </a:solidFill>
                <a:uFill>
                  <a:noFill/>
                </a:uFill>
                <a:latin typeface="Verdana" panose="020B0604030504040204" pitchFamily="34" charset="0"/>
                <a:ea typeface="Verdana" panose="020B0604030504040204" pitchFamily="34" charset="0"/>
                <a:sym typeface="Arial"/>
                <a:hlinkClick r:id="rId3" action="ppaction://hlinksldjump">
                  <a:extLst>
                    <a:ext uri="{A12FA001-AC4F-418D-AE19-62706E023703}">
                      <ahyp:hlinkClr xmlns:ahyp="http://schemas.microsoft.com/office/drawing/2018/hyperlinkcolor" val="tx"/>
                    </a:ext>
                  </a:extLst>
                </a:hlinkClick>
              </a:rPr>
              <a:t>&gt;</a:t>
            </a:r>
            <a:endParaRPr sz="1400" b="1" i="0"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59</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HIV testing for people taking cabotegravir PrEP </a:t>
            </a:r>
            <a:r>
              <a:rPr lang="en-GB" sz="1400" b="1" i="0" u="none" strike="noStrike" cap="none" dirty="0">
                <a:solidFill>
                  <a:srgbClr val="E0001B"/>
                </a:solidFill>
                <a:uFill>
                  <a:noFill/>
                </a:uFill>
                <a:latin typeface="Verdana" panose="020B0604030504040204" pitchFamily="34" charset="0"/>
                <a:ea typeface="Verdana" panose="020B0604030504040204" pitchFamily="34" charset="0"/>
                <a:sym typeface="Arial"/>
                <a:hlinkClick r:id="rId4"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61</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Cabotegravir PrEP in pregnancy</a:t>
            </a:r>
            <a:r>
              <a:rPr lang="en-GB"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n-GB" sz="1400" b="1" i="0" u="none" strike="noStrike" cap="none" dirty="0">
                <a:solidFill>
                  <a:srgbClr val="E0001B"/>
                </a:solidFill>
                <a:latin typeface="Verdana" panose="020B0604030504040204" pitchFamily="34" charset="0"/>
                <a:ea typeface="Verdana" panose="020B0604030504040204" pitchFamily="34" charset="0"/>
                <a:sym typeface="Arial"/>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64</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6" action="ppaction://hlinksldjump">
                  <a:extLst>
                    <a:ext uri="{A12FA001-AC4F-418D-AE19-62706E023703}">
                      <ahyp:hlinkClr xmlns:ahyp="http://schemas.microsoft.com/office/drawing/2018/hyperlinkcolor" val="tx"/>
                    </a:ext>
                  </a:extLst>
                </a:hlinkClick>
              </a:rPr>
              <a:t>	DoxyPrEP</a:t>
            </a:r>
            <a:r>
              <a:rPr lang="en-GB"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n-GB" sz="1400" b="1" i="0" u="none" strike="noStrike" cap="none" dirty="0">
                <a:solidFill>
                  <a:srgbClr val="E0001B"/>
                </a:solidFill>
                <a:latin typeface="Verdana" panose="020B0604030504040204" pitchFamily="34" charset="0"/>
                <a:ea typeface="Verdana" panose="020B0604030504040204" pitchFamily="34" charset="0"/>
                <a:sym typeface="Arial"/>
              </a:rPr>
              <a:t>&gt;</a:t>
            </a:r>
            <a:endParaRPr sz="1400" b="0" i="0" u="none" strike="noStrike" cap="none" dirty="0">
              <a:solidFill>
                <a:srgbClr val="E0001B"/>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rgbClr val="FF890E"/>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67</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7" action="ppaction://hlinksldjump">
                  <a:extLst>
                    <a:ext uri="{A12FA001-AC4F-418D-AE19-62706E023703}">
                      <ahyp:hlinkClr xmlns:ahyp="http://schemas.microsoft.com/office/drawing/2018/hyperlinkcolor" val="tx"/>
                    </a:ext>
                  </a:extLst>
                </a:hlinkClick>
              </a:rPr>
              <a:t>	STI testing frequency in PrEP users</a:t>
            </a:r>
            <a:r>
              <a:rPr lang="en-GB" sz="1400" b="0" i="0" u="none" strike="noStrike" cap="none" dirty="0">
                <a:solidFill>
                  <a:srgbClr val="323232"/>
                </a:solidFill>
                <a:latin typeface="Verdana" panose="020B0604030504040204" pitchFamily="34" charset="0"/>
                <a:ea typeface="Verdana" panose="020B0604030504040204" pitchFamily="34" charset="0"/>
                <a:sym typeface="Arial"/>
              </a:rPr>
              <a:t> </a:t>
            </a:r>
            <a:r>
              <a:rPr lang="en-GB" sz="1400" b="1" i="0" u="none" strike="noStrike" cap="none" dirty="0">
                <a:solidFill>
                  <a:srgbClr val="D9222A"/>
                </a:solidFill>
                <a:latin typeface="Verdana" panose="020B0604030504040204" pitchFamily="34" charset="0"/>
                <a:ea typeface="Verdana" panose="020B0604030504040204" pitchFamily="34" charset="0"/>
                <a:sym typeface="Arial"/>
              </a:rPr>
              <a:t>&gt;</a:t>
            </a:r>
            <a:endParaRPr sz="1400" b="0" i="0" u="none" strike="noStrike" cap="none" dirty="0">
              <a:solidFill>
                <a:srgbClr val="323232"/>
              </a:solidFill>
              <a:latin typeface="Verdana" panose="020B0604030504040204" pitchFamily="34" charset="0"/>
              <a:ea typeface="Verdana" panose="020B0604030504040204" pitchFamily="34" charset="0"/>
              <a:sym typeface="Arial"/>
            </a:endParaRPr>
          </a:p>
          <a:p>
            <a:pPr marL="540000" marR="0" lvl="0" indent="-540000" algn="l" rtl="0">
              <a:lnSpc>
                <a:spcPct val="100000"/>
              </a:lnSpc>
              <a:spcBef>
                <a:spcPts val="1000"/>
              </a:spcBef>
              <a:spcAft>
                <a:spcPts val="0"/>
              </a:spcAft>
              <a:buClr>
                <a:schemeClr val="dk1"/>
              </a:buClr>
              <a:buSzPts val="2200"/>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chemeClr val="dk1"/>
              </a:buClr>
              <a:buSzPts val="2200"/>
              <a:buFont typeface="Arial"/>
              <a:buNone/>
            </a:pPr>
            <a:endParaRPr sz="22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629" name="Google Shape;629;p37"/>
          <p:cNvSpPr txBox="1"/>
          <p:nvPr/>
        </p:nvSpPr>
        <p:spPr>
          <a:xfrm>
            <a:off x="1738478" y="596725"/>
            <a:ext cx="8319922"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76382"/>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630" name="Google Shape;630;p37"/>
          <p:cNvSpPr/>
          <p:nvPr/>
        </p:nvSpPr>
        <p:spPr>
          <a:xfrm>
            <a:off x="0" y="6230686"/>
            <a:ext cx="8525700" cy="6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1" name="Google Shape;631;p37"/>
          <p:cNvCxnSpPr/>
          <p:nvPr/>
        </p:nvCxnSpPr>
        <p:spPr>
          <a:xfrm flipH="1">
            <a:off x="8595791" y="-422546"/>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632" name="Google Shape;632;p37"/>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33" name="Google Shape;633;p37"/>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634" name="Google Shape;634;p37"/>
          <p:cNvPicPr preferRelativeResize="0"/>
          <p:nvPr/>
        </p:nvPicPr>
        <p:blipFill>
          <a:blip r:embed="rId8">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31"/>
                                        </p:tgtEl>
                                        <p:attrNameLst>
                                          <p:attrName>style.visibility</p:attrName>
                                        </p:attrNameLst>
                                      </p:cBhvr>
                                      <p:to>
                                        <p:strVal val="visible"/>
                                      </p:to>
                                    </p:set>
                                    <p:anim calcmode="lin" valueType="num">
                                      <p:cBhvr additive="base">
                                        <p:cTn id="7" dur="2000"/>
                                        <p:tgtEl>
                                          <p:spTgt spid="631"/>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629"/>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628">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628">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628">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628">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628">
                                            <p:txEl>
                                              <p:pRg st="4" end="4"/>
                                            </p:txEl>
                                          </p:spTgt>
                                        </p:tgtEl>
                                        <p:attrNameLst>
                                          <p:attrName>style.visibility</p:attrName>
                                        </p:attrNameLst>
                                      </p:cBhvr>
                                      <p:to>
                                        <p:strVal val="visible"/>
                                      </p:to>
                                    </p:set>
                                  </p:childTnLst>
                                </p:cTn>
                              </p:par>
                            </p:childTnLst>
                          </p:cTn>
                        </p:par>
                        <p:par>
                          <p:cTn id="26" fill="hold">
                            <p:stCondLst>
                              <p:cond delay="2006"/>
                            </p:stCondLst>
                            <p:childTnLst>
                              <p:par>
                                <p:cTn id="27" presetID="1" presetClass="entr" presetSubtype="0" fill="hold" nodeType="afterEffect">
                                  <p:stCondLst>
                                    <p:cond delay="1000"/>
                                  </p:stCondLst>
                                  <p:childTnLst>
                                    <p:set>
                                      <p:cBhvr>
                                        <p:cTn id="28" dur="1" fill="hold">
                                          <p:stCondLst>
                                            <p:cond delay="0"/>
                                          </p:stCondLst>
                                        </p:cTn>
                                        <p:tgtEl>
                                          <p:spTgt spid="628">
                                            <p:txEl>
                                              <p:pRg st="5" end="5"/>
                                            </p:txEl>
                                          </p:spTgt>
                                        </p:tgtEl>
                                        <p:attrNameLst>
                                          <p:attrName>style.visibility</p:attrName>
                                        </p:attrNameLst>
                                      </p:cBhvr>
                                      <p:to>
                                        <p:strVal val="visible"/>
                                      </p:to>
                                    </p:set>
                                  </p:childTnLst>
                                </p:cTn>
                              </p:par>
                            </p:childTnLst>
                          </p:cTn>
                        </p:par>
                        <p:par>
                          <p:cTn id="29" fill="hold">
                            <p:stCondLst>
                              <p:cond delay="2007"/>
                            </p:stCondLst>
                            <p:childTnLst>
                              <p:par>
                                <p:cTn id="30" presetID="1" presetClass="entr" presetSubtype="0" fill="hold" nodeType="afterEffect">
                                  <p:stCondLst>
                                    <p:cond delay="1000"/>
                                  </p:stCondLst>
                                  <p:childTnLst>
                                    <p:set>
                                      <p:cBhvr>
                                        <p:cTn id="31" dur="1" fill="hold">
                                          <p:stCondLst>
                                            <p:cond delay="0"/>
                                          </p:stCondLst>
                                        </p:cTn>
                                        <p:tgtEl>
                                          <p:spTgt spid="6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g3003fde2ab7_3_17"/>
          <p:cNvSpPr/>
          <p:nvPr/>
        </p:nvSpPr>
        <p:spPr>
          <a:xfrm>
            <a:off x="1774825" y="1341450"/>
            <a:ext cx="4834800" cy="4788000"/>
          </a:xfrm>
          <a:prstGeom prst="rect">
            <a:avLst/>
          </a:prstGeom>
          <a:noFill/>
          <a:ln>
            <a:noFill/>
          </a:ln>
        </p:spPr>
        <p:txBody>
          <a:bodyPr spcFirstLastPara="1" wrap="square" lIns="0" tIns="0" rIns="0" bIns="0" anchor="t" anchorCtr="0">
            <a:noAutofit/>
          </a:bodyPr>
          <a:lstStyle/>
          <a:p>
            <a:pPr marL="228600" marR="0" lvl="1" indent="-22669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“next Berlin patient” is the first person to be cured with transplant of stem cells that were not CCR5-negative homozygous, i.e., not naturally 99% resistant to HIV.</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669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donor has one copy of CCR5-negative gene out of two (heterozygous); this confers a degree of slower disease progression but little extra resistance to infection.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669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He has been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aviremic</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off</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ART for nearly six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6695"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8" name="Google Shape;68;g3003fde2ab7_3_17"/>
          <p:cNvSpPr/>
          <p:nvPr/>
        </p:nvSpPr>
        <p:spPr>
          <a:xfrm>
            <a:off x="6851650" y="1341450"/>
            <a:ext cx="4943350" cy="3358566"/>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9" name="Google Shape;69;g3003fde2ab7_3_17"/>
          <p:cNvPicPr preferRelativeResize="0"/>
          <p:nvPr/>
        </p:nvPicPr>
        <p:blipFill rotWithShape="1">
          <a:blip r:embed="rId3">
            <a:alphaModFix/>
          </a:blip>
          <a:srcRect b="75969"/>
          <a:stretch/>
        </p:blipFill>
        <p:spPr>
          <a:xfrm>
            <a:off x="6720463" y="2015975"/>
            <a:ext cx="4932374" cy="2435289"/>
          </a:xfrm>
          <a:prstGeom prst="rect">
            <a:avLst/>
          </a:prstGeom>
          <a:noFill/>
          <a:ln>
            <a:noFill/>
          </a:ln>
        </p:spPr>
      </p:pic>
      <p:sp>
        <p:nvSpPr>
          <p:cNvPr id="70" name="Google Shape;70;g3003fde2ab7_3_17"/>
          <p:cNvSpPr/>
          <p:nvPr/>
        </p:nvSpPr>
        <p:spPr>
          <a:xfrm>
            <a:off x="6937260" y="1412875"/>
            <a:ext cx="4783200"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“Next Berlin patient”: Viral load and T-cell counts since 2010</a:t>
            </a:r>
            <a:endParaRPr sz="1400" b="0" i="0" u="none" strike="noStrike" cap="none">
              <a:solidFill>
                <a:srgbClr val="7F7F7F"/>
              </a:solidFill>
              <a:latin typeface="Calibri"/>
              <a:ea typeface="Calibri"/>
              <a:cs typeface="Calibri"/>
              <a:sym typeface="Calibri"/>
            </a:endParaRPr>
          </a:p>
        </p:txBody>
      </p:sp>
      <p:sp>
        <p:nvSpPr>
          <p:cNvPr id="71" name="Google Shape;71;g3003fde2ab7_3_17"/>
          <p:cNvSpPr/>
          <p:nvPr/>
        </p:nvSpPr>
        <p:spPr>
          <a:xfrm>
            <a:off x="479424" y="115888"/>
            <a:ext cx="8573135" cy="50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Latest cures using stem-cell transplants</a:t>
            </a:r>
            <a:endParaRPr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73" name="Google Shape;73;g3003fde2ab7_3_17"/>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56;p4">
            <a:extLst>
              <a:ext uri="{FF2B5EF4-FFF2-40B4-BE49-F238E27FC236}">
                <a16:creationId xmlns:a16="http://schemas.microsoft.com/office/drawing/2014/main" id="{74AE5D95-5B27-ADA0-7937-9917FF2DDDE4}"/>
              </a:ext>
            </a:extLst>
          </p:cNvPr>
          <p:cNvSpPr/>
          <p:nvPr/>
        </p:nvSpPr>
        <p:spPr>
          <a:xfrm>
            <a:off x="5799991" y="6344361"/>
            <a:ext cx="6096000" cy="538825"/>
          </a:xfrm>
          <a:prstGeom prst="rect">
            <a:avLst/>
          </a:prstGeom>
          <a:noFill/>
          <a:ln>
            <a:noFill/>
          </a:ln>
        </p:spPr>
        <p:txBody>
          <a:bodyPr spcFirstLastPara="1" wrap="square" lIns="91425" tIns="45700" rIns="91425" bIns="45700" anchor="t" anchorCtr="0">
            <a:spAutoFit/>
          </a:bodyPr>
          <a:lstStyle/>
          <a:p>
            <a:pPr marL="0" marR="0" lvl="0" indent="0" algn="r" rtl="0">
              <a:lnSpc>
                <a:spcPct val="90000"/>
              </a:lnSpc>
              <a:spcBef>
                <a:spcPts val="1000"/>
              </a:spcBef>
              <a:spcAft>
                <a:spcPts val="0"/>
              </a:spcAft>
              <a:buClr>
                <a:schemeClr val="dk1"/>
              </a:buClr>
              <a:buSzPts val="1100"/>
              <a:buFont typeface="Arial"/>
              <a:buNone/>
            </a:pPr>
            <a:r>
              <a:rPr lang="en-GB" sz="1050" u="sng" dirty="0">
                <a:solidFill>
                  <a:schemeClr val="tx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Gabler </a:t>
            </a:r>
            <a:r>
              <a:rPr lang="en-GB" sz="1050" b="0" i="0" u="sng" strike="noStrike" cap="none" dirty="0">
                <a:solidFill>
                  <a:schemeClr val="tx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SS0402LB</a:t>
            </a:r>
            <a:endParaRPr sz="1050" b="0" i="0" u="none" strike="noStrike" cap="none" dirty="0">
              <a:solidFill>
                <a:schemeClr val="tx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38"/>
          <p:cNvSpPr/>
          <p:nvPr/>
        </p:nvSpPr>
        <p:spPr>
          <a:xfrm>
            <a:off x="1774825" y="1341438"/>
            <a:ext cx="4838350" cy="4254912"/>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double-blinded randomized control trial evaluated three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options, including long-acting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is a novel capsid inhibitor with a long half-life, administered by subcutaneous injection every six months.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recruited 5,338 young women aged 16-25 in South Africa and Uganda.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Women report challenges maintaining consistent adherence to daily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641" name="Google Shape;641;p38"/>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42" name="Google Shape;642;p38"/>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Long-acting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43" name="Google Shape;643;p38"/>
          <p:cNvSpPr/>
          <p:nvPr/>
        </p:nvSpPr>
        <p:spPr>
          <a:xfrm>
            <a:off x="6851650" y="1412875"/>
            <a:ext cx="4934100" cy="40305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4" name="Google Shape;644;p38"/>
          <p:cNvPicPr preferRelativeResize="0"/>
          <p:nvPr/>
        </p:nvPicPr>
        <p:blipFill rotWithShape="1">
          <a:blip r:embed="rId3">
            <a:alphaModFix/>
          </a:blip>
          <a:srcRect l="15395" r="7274" b="8947"/>
          <a:stretch/>
        </p:blipFill>
        <p:spPr>
          <a:xfrm>
            <a:off x="6851650" y="1341438"/>
            <a:ext cx="5693096" cy="4470170"/>
          </a:xfrm>
          <a:prstGeom prst="rect">
            <a:avLst/>
          </a:prstGeom>
          <a:noFill/>
          <a:ln w="12700" cap="flat" cmpd="sng">
            <a:solidFill>
              <a:srgbClr val="A5A5A5"/>
            </a:solidFill>
            <a:prstDash val="solid"/>
            <a:miter lim="8000"/>
            <a:headEnd type="none" w="sm" len="sm"/>
            <a:tailEnd type="none" w="sm" len="sm"/>
          </a:ln>
        </p:spPr>
      </p:pic>
      <p:sp>
        <p:nvSpPr>
          <p:cNvPr id="645" name="Google Shape;645;p38"/>
          <p:cNvSpPr txBox="1"/>
          <p:nvPr/>
        </p:nvSpPr>
        <p:spPr>
          <a:xfrm>
            <a:off x="6985199" y="5971255"/>
            <a:ext cx="4987200" cy="161700"/>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n-GB" sz="1050" b="0" i="0" u="none" strike="noStrike" cap="none" dirty="0">
                <a:solidFill>
                  <a:srgbClr val="7F7F7F"/>
                </a:solidFill>
                <a:latin typeface="Calibri"/>
                <a:ea typeface="Calibri"/>
                <a:cs typeface="Calibri"/>
                <a:sym typeface="Calibri"/>
              </a:rPr>
              <a:t>Linda-Gail </a:t>
            </a:r>
            <a:r>
              <a:rPr lang="en-GB" sz="1050" b="0" i="0" u="none" strike="noStrike" cap="none" dirty="0" err="1">
                <a:solidFill>
                  <a:srgbClr val="7F7F7F"/>
                </a:solidFill>
                <a:latin typeface="Calibri"/>
                <a:ea typeface="Calibri"/>
                <a:cs typeface="Calibri"/>
                <a:sym typeface="Calibri"/>
              </a:rPr>
              <a:t>Bekker</a:t>
            </a:r>
            <a:r>
              <a:rPr lang="en-GB" sz="1050" b="0" i="0" u="none" strike="noStrike" cap="none" dirty="0">
                <a:solidFill>
                  <a:srgbClr val="7F7F7F"/>
                </a:solidFill>
                <a:latin typeface="Calibri"/>
                <a:ea typeface="Calibri"/>
                <a:cs typeface="Calibri"/>
                <a:sym typeface="Calibri"/>
              </a:rPr>
              <a:t>. © Gonzalo Bell / IAS</a:t>
            </a:r>
            <a:endParaRPr sz="1050" b="0" i="0" u="none" strike="noStrike" cap="none" dirty="0">
              <a:solidFill>
                <a:srgbClr val="7F7F7F"/>
              </a:solidFill>
              <a:latin typeface="Calibri"/>
              <a:ea typeface="Calibri"/>
              <a:cs typeface="Calibri"/>
              <a:sym typeface="Calibri"/>
            </a:endParaRPr>
          </a:p>
        </p:txBody>
      </p:sp>
      <p:pic>
        <p:nvPicPr>
          <p:cNvPr id="647" name="Google Shape;647;p38"/>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7D808341-9698-5CC8-9685-F393BD17353D}"/>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9"/>
          <p:cNvSpPr/>
          <p:nvPr/>
        </p:nvSpPr>
        <p:spPr>
          <a:xfrm>
            <a:off x="1774825" y="1341438"/>
            <a:ext cx="3637049" cy="4638312"/>
          </a:xfrm>
          <a:prstGeom prst="rect">
            <a:avLst/>
          </a:prstGeom>
          <a:noFill/>
          <a:ln>
            <a:noFill/>
          </a:ln>
        </p:spPr>
        <p:txBody>
          <a:bodyPr spcFirstLastPara="1" wrap="square" lIns="0" tIns="0" rIns="0" bIns="0" anchor="t" anchorCtr="0">
            <a:noAutofit/>
          </a:bodyPr>
          <a:lstStyle/>
          <a:p>
            <a:pPr marL="231775" marR="0" lvl="1" indent="-219075"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were randomized 2:2:1 to receive either:</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01320" marR="0" lvl="1" indent="-169545" algn="l" rtl="0">
              <a:lnSpc>
                <a:spcPct val="100000"/>
              </a:lnSpc>
              <a:spcBef>
                <a:spcPts val="0"/>
              </a:spcBef>
              <a:spcAft>
                <a:spcPts val="0"/>
              </a:spcAft>
              <a:buClr>
                <a:srgbClr val="E0001B"/>
              </a:buClr>
              <a:buSzPts val="2000"/>
              <a:buFont typeface="Arial"/>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injections every six months (LEN SC)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01320" marR="0" lvl="1" indent="-16954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Daily oral emtricitabine and tenofovir alafenamide (F/TAF)</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01320" marR="0" lvl="1" indent="-169545" algn="l" rtl="0">
              <a:lnSpc>
                <a:spcPct val="100000"/>
              </a:lnSpc>
              <a:spcBef>
                <a:spcPts val="0"/>
              </a:spcBef>
              <a:spcAft>
                <a:spcPts val="0"/>
              </a:spcAft>
              <a:buClr>
                <a:srgbClr val="E0001B"/>
              </a:buClr>
              <a:buSzPts val="2000"/>
              <a:buFont typeface="Arial"/>
              <a:buChar char="•"/>
            </a:pPr>
            <a:r>
              <a:rPr lang="en-GB" sz="2000" b="0" i="0" u="none" strike="noStrike" cap="none" dirty="0">
                <a:solidFill>
                  <a:srgbClr val="E0001B"/>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Daily oral emtricitabine and tenofovir disoproxil fumarate (F/TDF)</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54" name="Google Shape;654;p39"/>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55" name="Google Shape;655;p39"/>
          <p:cNvSpPr/>
          <p:nvPr/>
        </p:nvSpPr>
        <p:spPr>
          <a:xfrm>
            <a:off x="5593050" y="1341438"/>
            <a:ext cx="6192900" cy="3075114"/>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6" name="Google Shape;656;p39"/>
          <p:cNvSpPr/>
          <p:nvPr/>
        </p:nvSpPr>
        <p:spPr>
          <a:xfrm>
            <a:off x="5593050" y="1412875"/>
            <a:ext cx="6192900" cy="3024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Study design</a:t>
            </a:r>
            <a:endParaRPr sz="1400" b="0" i="0" u="none" strike="noStrike" cap="none">
              <a:solidFill>
                <a:srgbClr val="000000"/>
              </a:solidFill>
              <a:latin typeface="Arial"/>
              <a:ea typeface="Arial"/>
              <a:cs typeface="Arial"/>
              <a:sym typeface="Arial"/>
            </a:endParaRPr>
          </a:p>
        </p:txBody>
      </p:sp>
      <p:pic>
        <p:nvPicPr>
          <p:cNvPr id="657" name="Google Shape;657;p39"/>
          <p:cNvPicPr preferRelativeResize="0"/>
          <p:nvPr/>
        </p:nvPicPr>
        <p:blipFill rotWithShape="1">
          <a:blip r:embed="rId3">
            <a:alphaModFix/>
          </a:blip>
          <a:srcRect/>
          <a:stretch/>
        </p:blipFill>
        <p:spPr>
          <a:xfrm>
            <a:off x="5642075" y="1884350"/>
            <a:ext cx="6096002" cy="2366735"/>
          </a:xfrm>
          <a:prstGeom prst="rect">
            <a:avLst/>
          </a:prstGeom>
          <a:noFill/>
          <a:ln>
            <a:noFill/>
          </a:ln>
        </p:spPr>
      </p:pic>
      <p:pic>
        <p:nvPicPr>
          <p:cNvPr id="659" name="Google Shape;659;p39"/>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3" name="Google Shape;646;p38">
            <a:extLst>
              <a:ext uri="{FF2B5EF4-FFF2-40B4-BE49-F238E27FC236}">
                <a16:creationId xmlns:a16="http://schemas.microsoft.com/office/drawing/2014/main" id="{3609137C-B05A-1464-6891-5F6FF61D3B96}"/>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40"/>
          <p:cNvSpPr/>
          <p:nvPr/>
        </p:nvSpPr>
        <p:spPr>
          <a:xfrm>
            <a:off x="1774825" y="1341450"/>
            <a:ext cx="6192838"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Due to efficacy of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it would have been unethical for some participants to receive only a placebo.</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primary analysis compared HIV incidence with the estimated background incidence in the screened population.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1"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Potential participants who tested HIV positive at screening were assessed for recency of acquisition; these data were used to estimate the background HIV incidence.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secondary analysis compared HIV incidence with incidence in participants receiving F/TDF.</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66" name="Google Shape;666;p4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668" name="Google Shape;668;p40"/>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DCA002ED-4F17-3C77-F3A9-654795F39A3E}"/>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2fd68d29540_4_20"/>
          <p:cNvSpPr/>
          <p:nvPr/>
        </p:nvSpPr>
        <p:spPr>
          <a:xfrm>
            <a:off x="1774825" y="1341450"/>
            <a:ext cx="3636900"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 well as evaluating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this is the first study to provide data on daily oral emtricitabine and tenofovir alafenamide (F/TAF) in women.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This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option has been previously tested only in men who have sex with men and trans women.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75" name="Google Shape;675;g2fd68d29540_4_2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676" name="Google Shape;676;g2fd68d29540_4_20"/>
          <p:cNvSpPr/>
          <p:nvPr/>
        </p:nvSpPr>
        <p:spPr>
          <a:xfrm>
            <a:off x="5593050" y="1341438"/>
            <a:ext cx="6192900" cy="2970937"/>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2fd68d29540_4_20"/>
          <p:cNvSpPr/>
          <p:nvPr/>
        </p:nvSpPr>
        <p:spPr>
          <a:xfrm>
            <a:off x="5593050" y="1412875"/>
            <a:ext cx="6192900" cy="3024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Study design</a:t>
            </a:r>
            <a:endParaRPr sz="1400" b="0" i="0" u="none" strike="noStrike" cap="none">
              <a:solidFill>
                <a:srgbClr val="000000"/>
              </a:solidFill>
              <a:latin typeface="Arial"/>
              <a:ea typeface="Arial"/>
              <a:cs typeface="Arial"/>
              <a:sym typeface="Arial"/>
            </a:endParaRPr>
          </a:p>
        </p:txBody>
      </p:sp>
      <p:pic>
        <p:nvPicPr>
          <p:cNvPr id="678" name="Google Shape;678;g2fd68d29540_4_20"/>
          <p:cNvPicPr preferRelativeResize="0"/>
          <p:nvPr/>
        </p:nvPicPr>
        <p:blipFill rotWithShape="1">
          <a:blip r:embed="rId3">
            <a:alphaModFix/>
          </a:blip>
          <a:srcRect/>
          <a:stretch/>
        </p:blipFill>
        <p:spPr>
          <a:xfrm>
            <a:off x="5642075" y="1884350"/>
            <a:ext cx="6096002" cy="2366735"/>
          </a:xfrm>
          <a:prstGeom prst="rect">
            <a:avLst/>
          </a:prstGeom>
          <a:noFill/>
          <a:ln>
            <a:noFill/>
          </a:ln>
        </p:spPr>
      </p:pic>
      <p:pic>
        <p:nvPicPr>
          <p:cNvPr id="680" name="Google Shape;680;g2fd68d29540_4_20"/>
          <p:cNvPicPr preferRelativeResize="0"/>
          <p:nvPr/>
        </p:nvPicPr>
        <p:blipFill>
          <a:blip r:embed="rId4">
            <a:alphaModFix/>
          </a:blip>
          <a:stretch>
            <a:fillRect/>
          </a:stretch>
        </p:blipFill>
        <p:spPr>
          <a:xfrm>
            <a:off x="479425" y="6429075"/>
            <a:ext cx="549275" cy="201984"/>
          </a:xfrm>
          <a:prstGeom prst="rect">
            <a:avLst/>
          </a:prstGeom>
          <a:noFill/>
          <a:ln>
            <a:noFill/>
          </a:ln>
        </p:spPr>
      </p:pic>
      <p:pic>
        <p:nvPicPr>
          <p:cNvPr id="681" name="Google Shape;681;g2fd68d29540_4_2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1B6F65FC-8447-FBE8-01D8-9CB0C5E34803}"/>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2fd68d29540_4_1"/>
          <p:cNvSpPr/>
          <p:nvPr/>
        </p:nvSpPr>
        <p:spPr>
          <a:xfrm>
            <a:off x="1774825" y="1341450"/>
            <a:ext cx="4897438" cy="4787888"/>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5,338 participants in the study: median age was 21, 99.9% were Black, 92% single.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group was vulnerable to HIV acquisition:</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Over a third tested positive for a sexually transmitted infections at study entry.</a:t>
            </a:r>
            <a:endParaRPr sz="12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Background HIV incidence was 2.41 per 100 person-years.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88" name="Google Shape;688;g2fd68d29540_4_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689" name="Google Shape;689;g2fd68d29540_4_1"/>
          <p:cNvPicPr preferRelativeResize="0"/>
          <p:nvPr/>
        </p:nvPicPr>
        <p:blipFill rotWithShape="1">
          <a:blip r:embed="rId3">
            <a:alphaModFix/>
          </a:blip>
          <a:srcRect l="7626" r="11321"/>
          <a:stretch/>
        </p:blipFill>
        <p:spPr>
          <a:xfrm>
            <a:off x="6851650" y="1341450"/>
            <a:ext cx="5446516" cy="4464038"/>
          </a:xfrm>
          <a:prstGeom prst="rect">
            <a:avLst/>
          </a:prstGeom>
          <a:noFill/>
          <a:ln>
            <a:noFill/>
          </a:ln>
        </p:spPr>
      </p:pic>
      <p:sp>
        <p:nvSpPr>
          <p:cNvPr id="690" name="Google Shape;690;g2fd68d29540_4_1"/>
          <p:cNvSpPr txBox="1"/>
          <p:nvPr/>
        </p:nvSpPr>
        <p:spPr>
          <a:xfrm>
            <a:off x="6985199" y="5950935"/>
            <a:ext cx="4987200" cy="231089"/>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n-GB" sz="1050" b="0" i="0" u="none" strike="noStrike" cap="none" dirty="0">
                <a:solidFill>
                  <a:srgbClr val="7F7F7F"/>
                </a:solidFill>
                <a:latin typeface="Calibri" panose="020F0502020204030204" pitchFamily="34" charset="0"/>
                <a:ea typeface="Calibri" panose="020F0502020204030204" pitchFamily="34" charset="0"/>
                <a:cs typeface="Calibri" panose="020F0502020204030204" pitchFamily="34" charset="0"/>
                <a:sym typeface="Roboto"/>
              </a:rPr>
              <a:t>Global Fund. CC BY 2.0.</a:t>
            </a:r>
            <a:endParaRPr sz="1400" b="0" i="0" u="none" strike="noStrike" cap="none" dirty="0">
              <a:solidFill>
                <a:srgbClr val="7F7F7F"/>
              </a:solidFill>
              <a:latin typeface="Calibri" panose="020F0502020204030204" pitchFamily="34" charset="0"/>
              <a:ea typeface="Calibri" panose="020F0502020204030204" pitchFamily="34" charset="0"/>
              <a:cs typeface="Calibri" panose="020F0502020204030204" pitchFamily="34" charset="0"/>
              <a:sym typeface="Roboto"/>
            </a:endParaRPr>
          </a:p>
        </p:txBody>
      </p:sp>
      <p:pic>
        <p:nvPicPr>
          <p:cNvPr id="692" name="Google Shape;692;g2fd68d29540_4_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A60A3735-5B94-9228-C7F9-9EEC50158717}"/>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1"/>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9"/>
                  </a:ext>
                </a:extLst>
              </a:rPr>
              <a:t>55 study participants acquired HIV – but none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were in the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arm.</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reduced HIV incidence by:</a:t>
            </a:r>
            <a:endParaRPr sz="12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0"/>
                  </a:ext>
                </a:extLst>
              </a:rPr>
              <a:t>100% as compared with background HIV incidence</a:t>
            </a:r>
            <a:endParaRPr sz="1200" b="0" i="0" u="none" strike="noStrike" cap="none" dirty="0">
              <a:solidFill>
                <a:srgbClr val="000000"/>
              </a:solidFill>
              <a:highlight>
                <a:srgbClr val="FFFF00"/>
              </a:highlight>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1"/>
                </a:ext>
              </a:extLst>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2"/>
                  </a:ext>
                </a:extLst>
              </a:rPr>
              <a:t>100% as compared with F/TDF</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3"/>
                  </a:ext>
                </a:extLst>
              </a:rPr>
              <a:t>However, HIV incidence with F/TAF was not significantly different from background HIV incidence or from incidence with F/TDF</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4"/>
                  </a:ext>
                </a:extLst>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699" name="Google Shape;699;p4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00" name="Google Shape;700;p41"/>
          <p:cNvSpPr/>
          <p:nvPr/>
        </p:nvSpPr>
        <p:spPr>
          <a:xfrm>
            <a:off x="6851650" y="1341450"/>
            <a:ext cx="4934400" cy="36816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1" name="Google Shape;701;p41"/>
          <p:cNvSpPr/>
          <p:nvPr/>
        </p:nvSpPr>
        <p:spPr>
          <a:xfrm>
            <a:off x="6851650" y="1429135"/>
            <a:ext cx="49344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HIV incidence</a:t>
            </a:r>
            <a:endParaRPr sz="1400" b="0" i="0" u="none" strike="noStrike" cap="none">
              <a:solidFill>
                <a:srgbClr val="000000"/>
              </a:solidFill>
              <a:latin typeface="Arial"/>
              <a:ea typeface="Arial"/>
              <a:cs typeface="Arial"/>
              <a:sym typeface="Arial"/>
            </a:endParaRPr>
          </a:p>
        </p:txBody>
      </p:sp>
      <p:pic>
        <p:nvPicPr>
          <p:cNvPr id="702" name="Google Shape;702;p41"/>
          <p:cNvPicPr preferRelativeResize="0"/>
          <p:nvPr/>
        </p:nvPicPr>
        <p:blipFill rotWithShape="1">
          <a:blip r:embed="rId3">
            <a:alphaModFix/>
          </a:blip>
          <a:srcRect l="3991" r="11523"/>
          <a:stretch/>
        </p:blipFill>
        <p:spPr>
          <a:xfrm>
            <a:off x="6927850" y="1843225"/>
            <a:ext cx="4799249" cy="3010110"/>
          </a:xfrm>
          <a:prstGeom prst="rect">
            <a:avLst/>
          </a:prstGeom>
          <a:noFill/>
          <a:ln>
            <a:noFill/>
          </a:ln>
        </p:spPr>
      </p:pic>
      <p:pic>
        <p:nvPicPr>
          <p:cNvPr id="704" name="Google Shape;704;p4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335BB8E5-B1AA-4B4A-6AF0-20325D41D267}"/>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2fd68d29540_1_283"/>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06375"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92% of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injections were on time.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06375"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contrast, adherence to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was low and decreased over time.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06375"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Poor adherence explains the poor results for the two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arms.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06375"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with medium or high adherence to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were less likely to acquire HIV than those with low adherence.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19075"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19075"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11" name="Google Shape;711;g2fd68d29540_1_283"/>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12" name="Google Shape;712;g2fd68d29540_1_283"/>
          <p:cNvSpPr/>
          <p:nvPr/>
        </p:nvSpPr>
        <p:spPr>
          <a:xfrm>
            <a:off x="6851650" y="1341438"/>
            <a:ext cx="493440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3" name="Google Shape;713;g2fd68d29540_1_283"/>
          <p:cNvSpPr/>
          <p:nvPr/>
        </p:nvSpPr>
        <p:spPr>
          <a:xfrm>
            <a:off x="6851550" y="1412875"/>
            <a:ext cx="4934400" cy="302475"/>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Adherence to tenofovir</a:t>
            </a:r>
            <a:endParaRPr sz="1400" b="0" i="0" u="none" strike="noStrike" cap="none">
              <a:solidFill>
                <a:srgbClr val="000000"/>
              </a:solidFill>
              <a:latin typeface="Arial"/>
              <a:ea typeface="Arial"/>
              <a:cs typeface="Arial"/>
              <a:sym typeface="Arial"/>
            </a:endParaRPr>
          </a:p>
        </p:txBody>
      </p:sp>
      <p:pic>
        <p:nvPicPr>
          <p:cNvPr id="714" name="Google Shape;714;g2fd68d29540_1_283"/>
          <p:cNvPicPr preferRelativeResize="0"/>
          <p:nvPr/>
        </p:nvPicPr>
        <p:blipFill rotWithShape="1">
          <a:blip r:embed="rId3">
            <a:alphaModFix/>
          </a:blip>
          <a:srcRect l="80747" t="33753" b="25078"/>
          <a:stretch/>
        </p:blipFill>
        <p:spPr>
          <a:xfrm>
            <a:off x="8999627" y="4808307"/>
            <a:ext cx="918662" cy="914400"/>
          </a:xfrm>
          <a:prstGeom prst="rect">
            <a:avLst/>
          </a:prstGeom>
          <a:noFill/>
          <a:ln>
            <a:noFill/>
          </a:ln>
        </p:spPr>
      </p:pic>
      <p:pic>
        <p:nvPicPr>
          <p:cNvPr id="715" name="Google Shape;715;g2fd68d29540_1_283"/>
          <p:cNvPicPr preferRelativeResize="0"/>
          <p:nvPr/>
        </p:nvPicPr>
        <p:blipFill rotWithShape="1">
          <a:blip r:embed="rId3">
            <a:alphaModFix/>
          </a:blip>
          <a:srcRect r="19878"/>
          <a:stretch/>
        </p:blipFill>
        <p:spPr>
          <a:xfrm>
            <a:off x="6948225" y="1861175"/>
            <a:ext cx="4761875" cy="2762850"/>
          </a:xfrm>
          <a:prstGeom prst="rect">
            <a:avLst/>
          </a:prstGeom>
          <a:noFill/>
          <a:ln>
            <a:noFill/>
          </a:ln>
        </p:spPr>
      </p:pic>
      <p:pic>
        <p:nvPicPr>
          <p:cNvPr id="717" name="Google Shape;717;g2fd68d29540_1_28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E250B580-EFD8-7991-C485-BFE74C6B699B}"/>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g2fd68d29540_4_54"/>
          <p:cNvSpPr/>
          <p:nvPr/>
        </p:nvSpPr>
        <p:spPr>
          <a:xfrm>
            <a:off x="1774825" y="1341450"/>
            <a:ext cx="4897438"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products used were safe and well tolerated: less than 5% of participants in each group experienced severe (grade 3) adverse events.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Injection site reactions (ISRs) were experienced by 69% of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recipients: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Frequency decreased with subsequent doses.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5"/>
                  </a:ext>
                </a:extLst>
              </a:rPr>
              <a:t>Am</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ong 25,329 injections, only four ISRs led to discontinuation.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63550" marR="0" lvl="1"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Nodules (harmless, usually invisible, small lumps under the skin) were the most common ISR.</a:t>
            </a: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24" name="Google Shape;724;g2fd68d29540_4_5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25" name="Google Shape;725;g2fd68d29540_4_54"/>
          <p:cNvSpPr/>
          <p:nvPr/>
        </p:nvSpPr>
        <p:spPr>
          <a:xfrm>
            <a:off x="6851650" y="1341450"/>
            <a:ext cx="4932363"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Participants were not required to use contraception.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01637" marR="0" lvl="1" indent="-169861"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510 pregnancies (including 193 in the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group).</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01638" marR="0" lvl="1" indent="-169863"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Available pregnancy outcomes were similar to those expected in the population.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135001" algn="l" rtl="0">
              <a:lnSpc>
                <a:spcPct val="100000"/>
              </a:lnSpc>
              <a:spcBef>
                <a:spcPts val="0"/>
              </a:spcBef>
              <a:spcAft>
                <a:spcPts val="0"/>
              </a:spcAft>
              <a:buClr>
                <a:srgbClr val="E0001B"/>
              </a:buClr>
              <a:buSzPts val="1274"/>
              <a:buFont typeface="Merriweather Sans"/>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727" name="Google Shape;727;g2fd68d29540_4_54"/>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7BAF16B2-F9DF-E15B-CDE9-A6673EFB7A00}"/>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g2fd68d29540_4_71"/>
          <p:cNvSpPr/>
          <p:nvPr/>
        </p:nvSpPr>
        <p:spPr>
          <a:xfrm>
            <a:off x="1774825" y="1341450"/>
            <a:ext cx="4845300" cy="47880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 a result of these interim results, the study was stopped early. All trial participants are now being offered open-label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6"/>
                  </a:ext>
                </a:extLst>
              </a:rPr>
              <a:t>Principal investigator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Linda-Gail Bekker described the results as “beyond wonderful” and received a standing ovation.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7"/>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After the conference, on 12 September 2024, very high efficacy was also reported in the PURPOSE 2 study of long-acting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 a different population (predominantly men who have sex with men).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Work is underway to ensure access to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8"/>
                  </a:ext>
                </a:extLst>
              </a:rPr>
              <a:t> where need is greatest.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34" name="Google Shape;734;g2fd68d29540_4_7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Long-acting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36" name="Google Shape;736;g2fd68d29540_4_71"/>
          <p:cNvSpPr/>
          <p:nvPr/>
        </p:nvSpPr>
        <p:spPr>
          <a:xfrm>
            <a:off x="6851650" y="1341438"/>
            <a:ext cx="4934225"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7" name="Google Shape;737;g2fd68d29540_4_71"/>
          <p:cNvSpPr/>
          <p:nvPr/>
        </p:nvSpPr>
        <p:spPr>
          <a:xfrm>
            <a:off x="6940650" y="1406808"/>
            <a:ext cx="4845300" cy="30854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Studies of long-acting lenacapavir for PrEP</a:t>
            </a:r>
            <a:endParaRPr sz="1400" b="0" i="0" u="none" strike="noStrike" cap="none">
              <a:solidFill>
                <a:srgbClr val="000000"/>
              </a:solidFill>
              <a:latin typeface="Arial"/>
              <a:ea typeface="Arial"/>
              <a:cs typeface="Arial"/>
              <a:sym typeface="Arial"/>
            </a:endParaRPr>
          </a:p>
        </p:txBody>
      </p:sp>
      <p:pic>
        <p:nvPicPr>
          <p:cNvPr id="738" name="Google Shape;738;g2fd68d29540_4_71"/>
          <p:cNvPicPr preferRelativeResize="0"/>
          <p:nvPr/>
        </p:nvPicPr>
        <p:blipFill rotWithShape="1">
          <a:blip r:embed="rId3">
            <a:alphaModFix/>
          </a:blip>
          <a:srcRect l="7500" r="9425"/>
          <a:stretch/>
        </p:blipFill>
        <p:spPr>
          <a:xfrm>
            <a:off x="6940650" y="1843624"/>
            <a:ext cx="4766725" cy="3607567"/>
          </a:xfrm>
          <a:prstGeom prst="rect">
            <a:avLst/>
          </a:prstGeom>
          <a:noFill/>
          <a:ln>
            <a:noFill/>
          </a:ln>
        </p:spPr>
      </p:pic>
      <p:pic>
        <p:nvPicPr>
          <p:cNvPr id="739" name="Google Shape;739;g2fd68d29540_4_7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646;p38">
            <a:extLst>
              <a:ext uri="{FF2B5EF4-FFF2-40B4-BE49-F238E27FC236}">
                <a16:creationId xmlns:a16="http://schemas.microsoft.com/office/drawing/2014/main" id="{01E45B56-2216-1DFB-D0F0-61977EC65810}"/>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Bekker SS0407</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2fe0aee6aac_0_6"/>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Long-acting cabotegravir can suppress HIV antibodies following HIV acquisition, so they might not be detected on an antibody-based test. </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9"/>
                  </a:ext>
                </a:extLst>
              </a:rPr>
              <a:t>This presents a challenge to monitoring people using cabotegravir.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0"/>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The performance of HIV RNA (viral load) screening was assessed among men who have sex with men and trans women using cabotegravir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1"/>
                  </a:ext>
                </a:extLst>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sp>
        <p:nvSpPr>
          <p:cNvPr id="746" name="Google Shape;746;g2fe0aee6aac_0_6"/>
          <p:cNvSpPr/>
          <p:nvPr/>
        </p:nvSpPr>
        <p:spPr>
          <a:xfrm>
            <a:off x="479424" y="115894"/>
            <a:ext cx="8248939" cy="3687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HIV testing for people taking cabotegravir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48" name="Google Shape;748;g2fe0aee6aac_0_6"/>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HIV testing for people taking cabotegravir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49" name="Google Shape;749;g2fe0aee6aac_0_6"/>
          <p:cNvSpPr txBox="1"/>
          <p:nvPr/>
        </p:nvSpPr>
        <p:spPr>
          <a:xfrm>
            <a:off x="8950500" y="2297700"/>
            <a:ext cx="3267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0" name="Google Shape;750;g2fe0aee6aac_0_6"/>
          <p:cNvPicPr preferRelativeResize="0"/>
          <p:nvPr/>
        </p:nvPicPr>
        <p:blipFill rotWithShape="1">
          <a:blip r:embed="rId3">
            <a:alphaModFix/>
          </a:blip>
          <a:srcRect r="10636"/>
          <a:stretch/>
        </p:blipFill>
        <p:spPr>
          <a:xfrm>
            <a:off x="6851650" y="1341450"/>
            <a:ext cx="5340350" cy="4470971"/>
          </a:xfrm>
          <a:prstGeom prst="rect">
            <a:avLst/>
          </a:prstGeom>
          <a:noFill/>
          <a:ln>
            <a:noFill/>
          </a:ln>
        </p:spPr>
      </p:pic>
      <p:sp>
        <p:nvSpPr>
          <p:cNvPr id="751" name="Google Shape;751;g2fe0aee6aac_0_6"/>
          <p:cNvSpPr txBox="1"/>
          <p:nvPr/>
        </p:nvSpPr>
        <p:spPr>
          <a:xfrm>
            <a:off x="9084000" y="5871450"/>
            <a:ext cx="3000000" cy="415725"/>
          </a:xfrm>
          <a:prstGeom prst="rect">
            <a:avLst/>
          </a:prstGeom>
          <a:noFill/>
          <a:ln>
            <a:noFill/>
          </a:ln>
        </p:spPr>
        <p:txBody>
          <a:bodyPr spcFirstLastPara="1" wrap="square" lIns="91425" tIns="91425" rIns="91425" bIns="91425"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Quitesimplystock</a:t>
            </a: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Depositphotos</a:t>
            </a:r>
            <a:endParaRPr sz="14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752" name="Google Shape;752;g2fe0aee6aac_0_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747;g2fe0aee6aac_0_6">
            <a:extLst>
              <a:ext uri="{FF2B5EF4-FFF2-40B4-BE49-F238E27FC236}">
                <a16:creationId xmlns:a16="http://schemas.microsoft.com/office/drawing/2014/main" id="{70278E9C-435D-D53F-5A38-65B2D6CF162B}"/>
              </a:ext>
            </a:extLst>
          </p:cNvPr>
          <p:cNvSpPr/>
          <p:nvPr/>
        </p:nvSpPr>
        <p:spPr>
          <a:xfrm>
            <a:off x="5742925" y="64290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Landovitz OAE0406LB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3003fde2ab7_3_33"/>
          <p:cNvSpPr/>
          <p:nvPr/>
        </p:nvSpPr>
        <p:spPr>
          <a:xfrm>
            <a:off x="479425" y="115888"/>
            <a:ext cx="8155124" cy="50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Latest cures using stem-cell transplants</a:t>
            </a:r>
            <a:endParaRPr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81" name="Google Shape;81;g3003fde2ab7_3_33"/>
          <p:cNvPicPr preferRelativeResize="0"/>
          <p:nvPr/>
        </p:nvPicPr>
        <p:blipFill rotWithShape="1">
          <a:blip r:embed="rId3">
            <a:alphaModFix/>
          </a:blip>
          <a:srcRect r="3269"/>
          <a:stretch/>
        </p:blipFill>
        <p:spPr>
          <a:xfrm>
            <a:off x="5814129" y="1835997"/>
            <a:ext cx="5787320" cy="3846022"/>
          </a:xfrm>
          <a:prstGeom prst="rect">
            <a:avLst/>
          </a:prstGeom>
          <a:noFill/>
          <a:ln>
            <a:noFill/>
          </a:ln>
        </p:spPr>
      </p:pic>
      <p:sp>
        <p:nvSpPr>
          <p:cNvPr id="82" name="Google Shape;82;g3003fde2ab7_3_33"/>
          <p:cNvSpPr/>
          <p:nvPr/>
        </p:nvSpPr>
        <p:spPr>
          <a:xfrm>
            <a:off x="5602200" y="1520326"/>
            <a:ext cx="61929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3003fde2ab7_3_33"/>
          <p:cNvSpPr/>
          <p:nvPr/>
        </p:nvSpPr>
        <p:spPr>
          <a:xfrm>
            <a:off x="5591176" y="1341450"/>
            <a:ext cx="6192838"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g3003fde2ab7_3_33"/>
          <p:cNvSpPr/>
          <p:nvPr/>
        </p:nvSpPr>
        <p:spPr>
          <a:xfrm>
            <a:off x="5624450" y="1412875"/>
            <a:ext cx="6159600"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“Geneva patient”: ART and immunotherapy timeline</a:t>
            </a:r>
            <a:endParaRPr sz="1400" b="0" i="0" u="none" strike="noStrike" cap="none">
              <a:solidFill>
                <a:srgbClr val="7F7F7F"/>
              </a:solidFill>
              <a:latin typeface="Calibri"/>
              <a:ea typeface="Calibri"/>
              <a:cs typeface="Calibri"/>
              <a:sym typeface="Calibri"/>
            </a:endParaRPr>
          </a:p>
        </p:txBody>
      </p:sp>
      <p:sp>
        <p:nvSpPr>
          <p:cNvPr id="85" name="Google Shape;85;g3003fde2ab7_3_33"/>
          <p:cNvSpPr/>
          <p:nvPr/>
        </p:nvSpPr>
        <p:spPr>
          <a:xfrm>
            <a:off x="1774825" y="1341450"/>
            <a:ext cx="3636963" cy="26937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“Geneva patient” has now been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aviremic</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off AR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 for nearly three years.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Unlike the “next Berlin patient”, he has both copies of CCR5 genes present (homozygous).</a:t>
            </a:r>
            <a:r>
              <a:rPr lang="en-GB" sz="2000" b="0" i="0" u="none" strike="noStrike" cap="none" dirty="0">
                <a:solidFill>
                  <a:schemeClr val="accent1"/>
                </a:solidFill>
                <a:latin typeface="Verdana" panose="020B0604030504040204" pitchFamily="34" charset="0"/>
                <a:ea typeface="Verdana" panose="020B0604030504040204" pitchFamily="34" charset="0"/>
                <a:cs typeface="Calibri"/>
                <a:sym typeface="Calibri"/>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The genes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lack any resistance to HIV acquisition/proliferation.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6" name="Google Shape;86;g3003fde2ab7_3_33"/>
          <p:cNvSpPr/>
          <p:nvPr/>
        </p:nvSpPr>
        <p:spPr>
          <a:xfrm>
            <a:off x="5782725" y="1910450"/>
            <a:ext cx="534000" cy="452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g3003fde2ab7_3_33"/>
          <p:cNvSpPr/>
          <p:nvPr/>
        </p:nvSpPr>
        <p:spPr>
          <a:xfrm>
            <a:off x="5696712" y="1682496"/>
            <a:ext cx="640080" cy="3566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 name="Google Shape;88;g3003fde2ab7_3_3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80;g3003fde2ab7_3_33">
            <a:extLst>
              <a:ext uri="{FF2B5EF4-FFF2-40B4-BE49-F238E27FC236}">
                <a16:creationId xmlns:a16="http://schemas.microsoft.com/office/drawing/2014/main" id="{1D466143-6AA4-9535-98F8-46FC5738BA7A}"/>
              </a:ext>
            </a:extLst>
          </p:cNvPr>
          <p:cNvSpPr/>
          <p:nvPr/>
        </p:nvSpPr>
        <p:spPr>
          <a:xfrm>
            <a:off x="5699100"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Avettand-Fenoel</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a:t>
            </a:r>
            <a:r>
              <a:rPr lang="en-GB"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SAT11005</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2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g2fd68d29540_4_89"/>
          <p:cNvSpPr/>
          <p:nvPr/>
        </p:nvSpPr>
        <p:spPr>
          <a:xfrm>
            <a:off x="1774825" y="1341450"/>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2"/>
                  </a:ext>
                </a:extLst>
              </a:rPr>
              <a:t>ingle, pos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itive HIV RNA result alone performed poorly for detecting HIV.</a:t>
            </a:r>
            <a:endParaRPr sz="20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3"/>
                  </a:ext>
                </a:extLst>
              </a:rPr>
              <a:t>51</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4"/>
                  </a:ext>
                </a:extLst>
              </a:rPr>
              <a:t> of 26,528 RNA screening tests were positive.</a:t>
            </a:r>
            <a:endParaRPr sz="20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5"/>
                </a:ext>
              </a:extLst>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6"/>
                  </a:ext>
                </a:extLst>
              </a:rPr>
              <a:t>27 of 51 were single isolated positive results.</a:t>
            </a:r>
            <a:endParaRPr sz="20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7"/>
                </a:ext>
              </a:extLst>
            </a:endParaRPr>
          </a:p>
          <a:p>
            <a:pPr marL="457200" marR="0" lvl="1" indent="-2159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8"/>
                  </a:ext>
                </a:extLst>
              </a:rPr>
              <a:t>22 of 27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9"/>
                  </a:ext>
                </a:extLst>
              </a:rPr>
              <a:t>were false positives.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759" name="Google Shape;759;g2fd68d29540_4_89"/>
          <p:cNvSpPr/>
          <p:nvPr/>
        </p:nvSpPr>
        <p:spPr>
          <a:xfrm>
            <a:off x="479425" y="115894"/>
            <a:ext cx="7966306" cy="36871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HIV testing for people taking cabotegravir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60" name="Google Shape;760;g2fd68d29540_4_89"/>
          <p:cNvSpPr/>
          <p:nvPr/>
        </p:nvSpPr>
        <p:spPr>
          <a:xfrm>
            <a:off x="6851650" y="1355293"/>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However, in all cases, a second viral load test with a new blood sample was able to distinguish true positives from false positives.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Clinical consequences of false positive results are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discontinuations and delayed injections, raising vulnerability to HIV acquisition.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762" name="Google Shape;762;g2fd68d29540_4_89"/>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3" name="Google Shape;747;g2fe0aee6aac_0_6">
            <a:extLst>
              <a:ext uri="{FF2B5EF4-FFF2-40B4-BE49-F238E27FC236}">
                <a16:creationId xmlns:a16="http://schemas.microsoft.com/office/drawing/2014/main" id="{E21EF967-470C-6563-6940-A9FF403FC916}"/>
              </a:ext>
            </a:extLst>
          </p:cNvPr>
          <p:cNvSpPr/>
          <p:nvPr/>
        </p:nvSpPr>
        <p:spPr>
          <a:xfrm>
            <a:off x="5742925" y="642907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Landovitz OAE0406LB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42"/>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0"/>
                  </a:ext>
                </a:extLst>
              </a:rPr>
              <a:t>I</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1"/>
                  </a:ext>
                </a:extLst>
              </a:rPr>
              <a:t>n 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n open-label study, participants chose either injectable cabotegravir or oral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2"/>
                  </a:ext>
                </a:extLst>
              </a:rPr>
              <a:t> (F/TDF).</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3"/>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Participants were not required to use contraception and could choose to continue to take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4"/>
                  </a:ext>
                </a:extLst>
              </a:rPr>
              <a:t> during pregnancy.</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5"/>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6"/>
                  </a:ext>
                </a:extLst>
              </a:rPr>
              <a:t>325 pregnancies were included in a safety analysis:</a:t>
            </a:r>
            <a:endParaRPr sz="14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7"/>
                </a:ext>
              </a:extLst>
            </a:endParaRPr>
          </a:p>
          <a:p>
            <a:pPr marL="463550" marR="0" lvl="4"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8"/>
                  </a:ext>
                </a:extLst>
              </a:rPr>
              <a:t>212 received cabotegravir during pregnancy. </a:t>
            </a:r>
            <a:endParaRPr sz="14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9"/>
                </a:ext>
              </a:extLst>
            </a:endParaRPr>
          </a:p>
          <a:p>
            <a:pPr marL="463550" marR="0" lvl="4"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0"/>
                  </a:ext>
                </a:extLst>
              </a:rPr>
              <a:t>68 had used it before pregnancy. </a:t>
            </a:r>
            <a:endParaRPr sz="14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1"/>
                </a:ext>
              </a:extLst>
            </a:endParaRPr>
          </a:p>
          <a:p>
            <a:pPr marL="463550" marR="0" lvl="4"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2"/>
                  </a:ext>
                </a:extLst>
              </a:rPr>
              <a:t>45 had never taken cabotegravir.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3"/>
                </a:ext>
              </a:extLst>
            </a:endParaRPr>
          </a:p>
          <a:p>
            <a:pPr marL="228600" marR="0" lvl="1" indent="-215900" algn="l" rtl="0">
              <a:lnSpc>
                <a:spcPct val="100000"/>
              </a:lnSpc>
              <a:spcBef>
                <a:spcPts val="0"/>
              </a:spcBef>
              <a:spcAft>
                <a:spcPts val="0"/>
              </a:spcAft>
              <a:buClr>
                <a:srgbClr val="E0001B"/>
              </a:buClr>
              <a:buSzPts val="1274"/>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4"/>
                  </a:ext>
                </a:extLst>
              </a:rPr>
              <a:t>The demographics and pregnancy history were generally similar between exposure groups.</a:t>
            </a:r>
            <a:endParaRPr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342900" marR="0" lvl="0" indent="-248920" algn="l" rtl="0">
              <a:lnSpc>
                <a:spcPct val="100000"/>
              </a:lnSpc>
              <a:spcBef>
                <a:spcPts val="0"/>
              </a:spcBef>
              <a:spcAft>
                <a:spcPts val="0"/>
              </a:spcAft>
              <a:buClr>
                <a:srgbClr val="000000"/>
              </a:buClr>
              <a:buSzPts val="1474"/>
              <a:buFont typeface="Arial"/>
              <a:buNone/>
            </a:pPr>
            <a:endParaRPr sz="2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69" name="Google Shape;769;p4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a:solidFill>
                  <a:srgbClr val="7F7F7F"/>
                </a:solidFill>
                <a:latin typeface="Verdana" panose="020B0604030504040204" pitchFamily="34" charset="0"/>
                <a:ea typeface="Verdana" panose="020B0604030504040204" pitchFamily="34" charset="0"/>
                <a:cs typeface="Calibri"/>
                <a:sym typeface="Calibri"/>
              </a:rPr>
              <a:t>|  Cabotegravir PrEP in pregnancy</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7F7F7F"/>
              </a:solidFill>
              <a:latin typeface="Verdana" panose="020B0604030504040204" pitchFamily="34" charset="0"/>
              <a:ea typeface="Verdana" panose="020B0604030504040204" pitchFamily="34" charset="0"/>
              <a:cs typeface="Calibri"/>
              <a:sym typeface="Calibri"/>
            </a:endParaRPr>
          </a:p>
        </p:txBody>
      </p:sp>
      <p:sp>
        <p:nvSpPr>
          <p:cNvPr id="770" name="Google Shape;770;p42"/>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Cabotegravir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in pregnancy</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71" name="Google Shape;771;p42"/>
          <p:cNvSpPr/>
          <p:nvPr/>
        </p:nvSpPr>
        <p:spPr>
          <a:xfrm>
            <a:off x="6851650" y="1341449"/>
            <a:ext cx="4934225" cy="2963423"/>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2" name="Google Shape;772;p42"/>
          <p:cNvSpPr/>
          <p:nvPr/>
        </p:nvSpPr>
        <p:spPr>
          <a:xfrm>
            <a:off x="6940575" y="1412875"/>
            <a:ext cx="48453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Pregnancy outcomes</a:t>
            </a:r>
            <a:endParaRPr sz="1400" b="0" i="0" u="none" strike="noStrike" cap="none">
              <a:solidFill>
                <a:srgbClr val="000000"/>
              </a:solidFill>
              <a:latin typeface="Arial"/>
              <a:ea typeface="Arial"/>
              <a:cs typeface="Arial"/>
              <a:sym typeface="Arial"/>
            </a:endParaRPr>
          </a:p>
        </p:txBody>
      </p:sp>
      <p:pic>
        <p:nvPicPr>
          <p:cNvPr id="773" name="Google Shape;773;p42"/>
          <p:cNvPicPr preferRelativeResize="0"/>
          <p:nvPr/>
        </p:nvPicPr>
        <p:blipFill rotWithShape="1">
          <a:blip r:embed="rId3">
            <a:alphaModFix/>
          </a:blip>
          <a:srcRect/>
          <a:stretch/>
        </p:blipFill>
        <p:spPr>
          <a:xfrm>
            <a:off x="6886514" y="1760981"/>
            <a:ext cx="4897499" cy="2420308"/>
          </a:xfrm>
          <a:prstGeom prst="rect">
            <a:avLst/>
          </a:prstGeom>
          <a:noFill/>
          <a:ln>
            <a:noFill/>
          </a:ln>
        </p:spPr>
      </p:pic>
      <p:sp>
        <p:nvSpPr>
          <p:cNvPr id="774" name="Google Shape;774;p42"/>
          <p:cNvSpPr/>
          <p:nvPr/>
        </p:nvSpPr>
        <p:spPr>
          <a:xfrm>
            <a:off x="5799991" y="6291812"/>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120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Delany-</a:t>
            </a: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Moretlwe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SY2503</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775" name="Google Shape;775;p42"/>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43"/>
          <p:cNvSpPr/>
          <p:nvPr/>
        </p:nvSpPr>
        <p:spPr>
          <a:xfrm>
            <a:off x="1774825" y="1341438"/>
            <a:ext cx="4897500" cy="4322962"/>
          </a:xfrm>
          <a:prstGeom prst="rect">
            <a:avLst/>
          </a:prstGeom>
          <a:noFill/>
          <a:ln>
            <a:noFill/>
          </a:ln>
        </p:spPr>
        <p:txBody>
          <a:bodyPr spcFirstLastPara="1" wrap="square" lIns="0" tIns="0" rIns="0" bIns="0" anchor="t" anchorCtr="0">
            <a:noAutofit/>
          </a:bodyPr>
          <a:lstStyle/>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5"/>
                  </a:ext>
                </a:extLst>
              </a:rPr>
              <a:t>Th</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ere were no maternal deaths or HIV acquisitions.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similar rates of poor pregnancy outcomes across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exposure groups.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Infant growth parameters were similar across groups.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Pregnancy-related adverse event rates were similar across groups.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82" name="Google Shape;782;p43"/>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Cabotegravir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 pregnancy</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783" name="Google Shape;783;p43"/>
          <p:cNvSpPr/>
          <p:nvPr/>
        </p:nvSpPr>
        <p:spPr>
          <a:xfrm>
            <a:off x="6851650" y="1341438"/>
            <a:ext cx="4897500" cy="4322962"/>
          </a:xfrm>
          <a:prstGeom prst="rect">
            <a:avLst/>
          </a:prstGeom>
          <a:noFill/>
          <a:ln>
            <a:noFill/>
          </a:ln>
        </p:spPr>
        <p:txBody>
          <a:bodyPr spcFirstLastPara="1" wrap="square" lIns="0" tIns="0" rIns="0" bIns="0" anchor="t" anchorCtr="0">
            <a:noAutofit/>
          </a:bodyPr>
          <a:lstStyle/>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Gestational hypertension rates were similar to background rates.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Weight gain was similar across groups and within normal range for pregnancy.</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7490" marR="0" lvl="1" indent="-23749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However, there is no breastfeeding data yet.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37490" marR="0" lvl="0" indent="-23749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84" name="Google Shape;784;p43"/>
          <p:cNvSpPr/>
          <p:nvPr/>
        </p:nvSpPr>
        <p:spPr>
          <a:xfrm>
            <a:off x="5799991" y="6291812"/>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120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Delany-</a:t>
            </a: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Moretlwe</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 SY2503</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785" name="Google Shape;785;p43"/>
          <p:cNvPicPr preferRelativeResize="0"/>
          <p:nvPr/>
        </p:nvPicPr>
        <p:blipFill>
          <a:blip r:embed="rId4">
            <a:alphaModFix/>
          </a:blip>
          <a:stretch>
            <a:fillRect/>
          </a:stretch>
        </p:blipFill>
        <p:spPr>
          <a:xfrm>
            <a:off x="479425" y="6429075"/>
            <a:ext cx="549275" cy="20198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2" name="Google Shape;792;g3072f37b295_0_6"/>
          <p:cNvSpPr txBox="1"/>
          <p:nvPr/>
        </p:nvSpPr>
        <p:spPr>
          <a:xfrm>
            <a:off x="1774824" y="1341438"/>
            <a:ext cx="5076825" cy="2769989"/>
          </a:xfrm>
          <a:prstGeom prst="rect">
            <a:avLst/>
          </a:prstGeom>
          <a:noFill/>
          <a:ln>
            <a:noFill/>
          </a:ln>
        </p:spPr>
        <p:txBody>
          <a:bodyPr spcFirstLastPara="1" wrap="square" lIns="0" tIns="0" rIns="0" bIns="0" anchor="t" anchorCtr="0">
            <a:sp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6"/>
                  </a:ext>
                </a:extLst>
              </a:rPr>
              <a:t>Pha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rmacokinetic data from 50 pregnancies show:</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7"/>
                  </a:ext>
                </a:extLst>
              </a:rPr>
              <a:t>There was a decline in cabotegravir concentrations from the first to the third trimester.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8"/>
                </a:ext>
              </a:extLst>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9"/>
                  </a:ext>
                </a:extLst>
              </a:rPr>
              <a:t>In the first and second trimesters, all participants had average cabotegravir concentrations above the target concentration.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793" name="Google Shape;793;g3072f37b295_0_6"/>
          <p:cNvSpPr txBox="1"/>
          <p:nvPr/>
        </p:nvSpPr>
        <p:spPr>
          <a:xfrm>
            <a:off x="8891963" y="6453188"/>
            <a:ext cx="3000000" cy="357503"/>
          </a:xfrm>
          <a:prstGeom prst="rect">
            <a:avLst/>
          </a:prstGeom>
          <a:noFill/>
          <a:ln>
            <a:noFill/>
          </a:ln>
        </p:spPr>
        <p:txBody>
          <a:bodyPr spcFirstLastPara="1" wrap="square" lIns="91425" tIns="91425" rIns="91425" bIns="91425" anchor="t" anchorCtr="0">
            <a:sp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Marzinke SY2504</a:t>
            </a:r>
            <a:endParaRPr sz="1400" b="0" i="0" u="none" strike="noStrike" cap="none">
              <a:solidFill>
                <a:schemeClr val="dk1"/>
              </a:solidFill>
              <a:latin typeface="Verdana" panose="020B0604030504040204" pitchFamily="34" charset="0"/>
              <a:ea typeface="Verdana" panose="020B0604030504040204" pitchFamily="34" charset="0"/>
              <a:sym typeface="Arial"/>
            </a:endParaRPr>
          </a:p>
        </p:txBody>
      </p:sp>
      <p:sp>
        <p:nvSpPr>
          <p:cNvPr id="794" name="Google Shape;794;g3072f37b295_0_6"/>
          <p:cNvSpPr txBox="1"/>
          <p:nvPr/>
        </p:nvSpPr>
        <p:spPr>
          <a:xfrm>
            <a:off x="6851650" y="1341438"/>
            <a:ext cx="4897438" cy="2462213"/>
          </a:xfrm>
          <a:prstGeom prst="rect">
            <a:avLst/>
          </a:prstGeom>
          <a:noFill/>
          <a:ln>
            <a:noFill/>
          </a:ln>
        </p:spPr>
        <p:txBody>
          <a:bodyPr spcFirstLastPara="1" wrap="square" lIns="0" tIns="0" rIns="0" bIns="0" anchor="t" anchorCtr="0">
            <a:spAutoFit/>
          </a:bodyPr>
          <a:lstStyle/>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the third trimester, 98% of participants had average cabotegravir concentrations above the target concentration.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Dose adjustment is probably unnecessary during pregnancy, but additional analyses are required.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795" name="Google Shape;795;g3072f37b295_0_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782;p43">
            <a:extLst>
              <a:ext uri="{FF2B5EF4-FFF2-40B4-BE49-F238E27FC236}">
                <a16:creationId xmlns:a16="http://schemas.microsoft.com/office/drawing/2014/main" id="{8F19A841-2C40-2257-C89F-ABA793CABF60}"/>
              </a:ext>
            </a:extLst>
          </p:cNvPr>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Cabotegravir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 pregnancy</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3009b931dd7_0_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DoxyPrEP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03" name="Google Shape;803;g3009b931dd7_0_2"/>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DoxyPrEP</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04" name="Google Shape;804;g3009b931dd7_0_2"/>
          <p:cNvSpPr/>
          <p:nvPr/>
        </p:nvSpPr>
        <p:spPr>
          <a:xfrm>
            <a:off x="1774825" y="1341438"/>
            <a:ext cx="4897500" cy="425491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Recently, several studies have shown the potential of doxycycline post-exposure prophylaxis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to prevent chlamydia and syphilis.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AIDS 2024 included two pilot studies of doxycycline pre-exposure prophylaxis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05" name="Google Shape;805;g3009b931dd7_0_2"/>
          <p:cNvSpPr/>
          <p:nvPr/>
        </p:nvSpPr>
        <p:spPr>
          <a:xfrm>
            <a:off x="6851649" y="1341450"/>
            <a:ext cx="4932363"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randomized study of daily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for gay and bisexual men living with HIV with previous syphilis, compared to placebo, took place in Canada: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52 participants had a median age of 43, 60% were White, with a median eight partners in the past three months.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79% completed the study protocol.</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77% had &gt;85% adherence to study medication.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Adverse events were mostly mild, and their frequency was similar in both groups.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0" indent="-22860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806" name="Google Shape;806;g3009b931dd7_0_2"/>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802;g3009b931dd7_0_2">
            <a:extLst>
              <a:ext uri="{FF2B5EF4-FFF2-40B4-BE49-F238E27FC236}">
                <a16:creationId xmlns:a16="http://schemas.microsoft.com/office/drawing/2014/main" id="{3F10CAE2-5EDD-B718-1C85-B20AA37413A4}"/>
              </a:ext>
            </a:extLst>
          </p:cNvPr>
          <p:cNvSpPr/>
          <p:nvPr/>
        </p:nvSpPr>
        <p:spPr>
          <a:xfrm>
            <a:off x="56165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Grennan</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LB11</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4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DoxyPrEP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13" name="Google Shape;813;p44"/>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There was a substantial reduction in the incidence of syphilis (-79%), chlamydia (-92%) and gonorrhoea (-68%) in the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DoxyPrEP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0"/>
                  </a:ext>
                </a:extLst>
              </a:rPr>
              <a:t> arm compared with the placebo arm.</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1"/>
                  </a:ext>
                </a:extLst>
              </a:rPr>
              <a:t>Reduction in gonorrhoea, although doxycycline-resistant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1"/>
                  </a:ext>
                </a:extLst>
              </a:rPr>
              <a:t>gonorrhea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1"/>
                  </a:ext>
                </a:extLst>
              </a:rPr>
              <a:t> is common in Canada.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no differences between adherence or sexual behaviours between arms.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larger study comparing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with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 gay and bisexual men in Canada is ongoing.</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14" name="Google Shape;814;p44"/>
          <p:cNvSpPr/>
          <p:nvPr/>
        </p:nvSpPr>
        <p:spPr>
          <a:xfrm>
            <a:off x="6851650" y="1341450"/>
            <a:ext cx="4934100" cy="25488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p44"/>
          <p:cNvSpPr/>
          <p:nvPr/>
        </p:nvSpPr>
        <p:spPr>
          <a:xfrm>
            <a:off x="6940575" y="1412875"/>
            <a:ext cx="48453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STI incidence at 48 weeks</a:t>
            </a:r>
            <a:endParaRPr sz="1400" b="0" i="0" u="none" strike="noStrike" cap="none">
              <a:solidFill>
                <a:srgbClr val="000000"/>
              </a:solidFill>
              <a:latin typeface="Arial"/>
              <a:ea typeface="Arial"/>
              <a:cs typeface="Arial"/>
              <a:sym typeface="Arial"/>
            </a:endParaRPr>
          </a:p>
        </p:txBody>
      </p:sp>
      <p:pic>
        <p:nvPicPr>
          <p:cNvPr id="816" name="Google Shape;816;p44"/>
          <p:cNvPicPr preferRelativeResize="0"/>
          <p:nvPr/>
        </p:nvPicPr>
        <p:blipFill rotWithShape="1">
          <a:blip r:embed="rId3">
            <a:alphaModFix/>
          </a:blip>
          <a:srcRect/>
          <a:stretch/>
        </p:blipFill>
        <p:spPr>
          <a:xfrm>
            <a:off x="6940576" y="1772150"/>
            <a:ext cx="4752375" cy="2002109"/>
          </a:xfrm>
          <a:prstGeom prst="rect">
            <a:avLst/>
          </a:prstGeom>
          <a:noFill/>
          <a:ln>
            <a:noFill/>
          </a:ln>
        </p:spPr>
      </p:pic>
      <p:pic>
        <p:nvPicPr>
          <p:cNvPr id="818" name="Google Shape;818;p4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802;g3009b931dd7_0_2">
            <a:extLst>
              <a:ext uri="{FF2B5EF4-FFF2-40B4-BE49-F238E27FC236}">
                <a16:creationId xmlns:a16="http://schemas.microsoft.com/office/drawing/2014/main" id="{71F97C5A-094F-8279-027F-2E42FDA9D24A}"/>
              </a:ext>
            </a:extLst>
          </p:cNvPr>
          <p:cNvSpPr/>
          <p:nvPr/>
        </p:nvSpPr>
        <p:spPr>
          <a:xfrm>
            <a:off x="56165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Grennan</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LB11</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5" name="Google Shape;825;g3009b931dd7_0_46"/>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DoxyPrEP</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26" name="Google Shape;826;g3009b931dd7_0_46"/>
          <p:cNvSpPr/>
          <p:nvPr/>
        </p:nvSpPr>
        <p:spPr>
          <a:xfrm>
            <a:off x="1774825" y="1341450"/>
            <a:ext cx="3636900" cy="4788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second study evaluated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DoxyPrEP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in cisgender female sex workers in Japan.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40 participants had a median age of 29, 100% were Asian, 83% were also taking HIV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was a 67% decline in STI incidence in this single-arm study (before and after analysis).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27" name="Google Shape;827;g3009b931dd7_0_46"/>
          <p:cNvSpPr/>
          <p:nvPr/>
        </p:nvSpPr>
        <p:spPr>
          <a:xfrm>
            <a:off x="5591175" y="1341450"/>
            <a:ext cx="61947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8" name="Google Shape;828;g3009b931dd7_0_46"/>
          <p:cNvSpPr/>
          <p:nvPr/>
        </p:nvSpPr>
        <p:spPr>
          <a:xfrm>
            <a:off x="5591175" y="1412875"/>
            <a:ext cx="61947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STI positivity rate (incidence / number of tests)</a:t>
            </a:r>
            <a:endParaRPr sz="1400" b="0" i="0" u="none" strike="noStrike" cap="none">
              <a:solidFill>
                <a:srgbClr val="000000"/>
              </a:solidFill>
              <a:latin typeface="Arial"/>
              <a:ea typeface="Arial"/>
              <a:cs typeface="Arial"/>
              <a:sym typeface="Arial"/>
            </a:endParaRPr>
          </a:p>
        </p:txBody>
      </p:sp>
      <p:pic>
        <p:nvPicPr>
          <p:cNvPr id="829" name="Google Shape;829;g3009b931dd7_0_46"/>
          <p:cNvPicPr preferRelativeResize="0"/>
          <p:nvPr/>
        </p:nvPicPr>
        <p:blipFill rotWithShape="1">
          <a:blip r:embed="rId3">
            <a:alphaModFix/>
          </a:blip>
          <a:srcRect/>
          <a:stretch/>
        </p:blipFill>
        <p:spPr>
          <a:xfrm>
            <a:off x="5724805" y="1847350"/>
            <a:ext cx="5915750" cy="3699000"/>
          </a:xfrm>
          <a:prstGeom prst="rect">
            <a:avLst/>
          </a:prstGeom>
          <a:noFill/>
          <a:ln>
            <a:noFill/>
          </a:ln>
        </p:spPr>
      </p:pic>
      <p:pic>
        <p:nvPicPr>
          <p:cNvPr id="830" name="Google Shape;830;g3009b931dd7_0_46"/>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824;g3009b931dd7_0_46">
            <a:extLst>
              <a:ext uri="{FF2B5EF4-FFF2-40B4-BE49-F238E27FC236}">
                <a16:creationId xmlns:a16="http://schemas.microsoft.com/office/drawing/2014/main" id="{C033A4F6-B6E4-2553-4C54-72004B28AB5B}"/>
              </a:ext>
            </a:extLst>
          </p:cNvPr>
          <p:cNvSpPr/>
          <p:nvPr/>
        </p:nvSpPr>
        <p:spPr>
          <a:xfrm>
            <a:off x="572480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Abe OAC0803</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3009b931dd7_0_6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Frequency of STI testing in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users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38" name="Google Shape;838;g3009b931dd7_0_60"/>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Frequency of STI testing in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 users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39" name="Google Shape;839;g3009b931dd7_0_60"/>
          <p:cNvSpPr/>
          <p:nvPr/>
        </p:nvSpPr>
        <p:spPr>
          <a:xfrm>
            <a:off x="1774825" y="1341455"/>
            <a:ext cx="4897500" cy="439317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many high-income countries, people who use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are tested for sexually transmitted infections (STIs) every three months.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randomized controlled trial in the Netherlands assessed the impact of STI testing every six months compared with the standard of care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2"/>
                  </a:ext>
                </a:extLst>
              </a:rPr>
              <a:t>(every three months)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3"/>
                  </a:ext>
                </a:extLst>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All participants could get tested for STIs in between regular visits, if needed.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40" name="Google Shape;840;g3009b931dd7_0_60"/>
          <p:cNvSpPr txBox="1"/>
          <p:nvPr/>
        </p:nvSpPr>
        <p:spPr>
          <a:xfrm>
            <a:off x="6851650" y="1098705"/>
            <a:ext cx="4932300" cy="1539300"/>
          </a:xfrm>
          <a:prstGeom prst="rect">
            <a:avLst/>
          </a:prstGeom>
          <a:noFill/>
          <a:ln>
            <a:noFill/>
          </a:ln>
        </p:spPr>
        <p:txBody>
          <a:bodyPr spcFirstLastPara="1" wrap="square" lIns="0" tIns="0" rIns="0" bIns="0" anchor="t" anchorCtr="0">
            <a:spAutoFit/>
          </a:bodyPr>
          <a:lstStyle/>
          <a:p>
            <a:pPr marL="914400" marR="0" lvl="0" indent="0" algn="l" rtl="0">
              <a:lnSpc>
                <a:spcPct val="100000"/>
              </a:lnSpc>
              <a:spcBef>
                <a:spcPts val="0"/>
              </a:spcBef>
              <a:spcAft>
                <a:spcPts val="0"/>
              </a:spcAft>
              <a:buClr>
                <a:srgbClr val="000000"/>
              </a:buClr>
              <a:buSzPts val="2000"/>
              <a:buFont typeface="Arial"/>
              <a:buNone/>
            </a:pPr>
            <a:endParaRPr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448 participants contributed 560 person-years of follow-up, 99% were men who have sex with men, and the median age was 36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841" name="Google Shape;841;g3009b931dd7_0_60"/>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837;g3009b931dd7_0_60">
            <a:extLst>
              <a:ext uri="{FF2B5EF4-FFF2-40B4-BE49-F238E27FC236}">
                <a16:creationId xmlns:a16="http://schemas.microsoft.com/office/drawing/2014/main" id="{808E01D8-4547-7181-9AFD-A1F2BDB64B13}"/>
              </a:ext>
            </a:extLst>
          </p:cNvPr>
          <p:cNvSpPr/>
          <p:nvPr/>
        </p:nvSpPr>
        <p:spPr>
          <a:xfrm>
            <a:off x="561657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Groot </a:t>
            </a: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Bruinderink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OAE3902</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g3009b931dd7_0_7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HIV and STI prevention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Frequency of STI testing in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PrEP</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users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48" name="Google Shape;848;g3009b931dd7_0_74"/>
          <p:cNvSpPr/>
          <p:nvPr/>
        </p:nvSpPr>
        <p:spPr>
          <a:xfrm>
            <a:off x="1774825" y="1341450"/>
            <a:ext cx="4897438"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4"/>
                  </a:ext>
                </a:extLst>
              </a:rPr>
              <a:t>There were fewer visits overall in the six-monthly monitoring arm (32% reduction) than in the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5"/>
                  </a:ext>
                </a:extLst>
              </a:rPr>
              <a:t> three-monthly arm.</a:t>
            </a:r>
            <a:endParaRPr sz="1400" b="0" i="0" u="none" strike="noStrike" cap="none" dirty="0">
              <a:solidFill>
                <a:schemeClr val="dk1"/>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6"/>
                </a:ext>
              </a:extLst>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7"/>
                  </a:ext>
                </a:extLst>
              </a:rPr>
              <a:t>Those in the six-monthly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8"/>
                  </a:ext>
                </a:extLst>
              </a:rPr>
              <a:t>arm had 78% more unscheduled in-between STI visits than the three-monthly arm.</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similar rates of STIs: 29.1 vs 25.6 per 100 visits (p=0.11) in the six-monthly arm and three-monthly arm, respectively.</a:t>
            </a:r>
            <a:endParaRPr sz="2000" b="0" i="0" u="none" strike="sng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Netherlands has now updated its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guidelines to recommend a six-monthly monitoring schedule.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49" name="Google Shape;849;g3009b931dd7_0_74"/>
          <p:cNvSpPr/>
          <p:nvPr/>
        </p:nvSpPr>
        <p:spPr>
          <a:xfrm>
            <a:off x="6851650" y="1341450"/>
            <a:ext cx="4934100" cy="398239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3009b931dd7_0_74"/>
          <p:cNvSpPr/>
          <p:nvPr/>
        </p:nvSpPr>
        <p:spPr>
          <a:xfrm>
            <a:off x="6851650" y="1412875"/>
            <a:ext cx="4934225"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Number of visits</a:t>
            </a:r>
            <a:endParaRPr sz="1400" b="0" i="0" u="none" strike="noStrike" cap="none">
              <a:solidFill>
                <a:srgbClr val="000000"/>
              </a:solidFill>
              <a:latin typeface="Arial"/>
              <a:ea typeface="Arial"/>
              <a:cs typeface="Arial"/>
              <a:sym typeface="Arial"/>
            </a:endParaRPr>
          </a:p>
        </p:txBody>
      </p:sp>
      <p:pic>
        <p:nvPicPr>
          <p:cNvPr id="851" name="Google Shape;851;g3009b931dd7_0_74"/>
          <p:cNvPicPr preferRelativeResize="0"/>
          <p:nvPr/>
        </p:nvPicPr>
        <p:blipFill rotWithShape="1">
          <a:blip r:embed="rId3">
            <a:alphaModFix/>
          </a:blip>
          <a:srcRect l="6572" r="8213"/>
          <a:stretch/>
        </p:blipFill>
        <p:spPr>
          <a:xfrm>
            <a:off x="6922845" y="1779215"/>
            <a:ext cx="4791710" cy="3459385"/>
          </a:xfrm>
          <a:prstGeom prst="rect">
            <a:avLst/>
          </a:prstGeom>
          <a:noFill/>
          <a:ln>
            <a:noFill/>
          </a:ln>
        </p:spPr>
      </p:pic>
      <p:pic>
        <p:nvPicPr>
          <p:cNvPr id="853" name="Google Shape;853;g3009b931dd7_0_7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837;g3009b931dd7_0_60">
            <a:extLst>
              <a:ext uri="{FF2B5EF4-FFF2-40B4-BE49-F238E27FC236}">
                <a16:creationId xmlns:a16="http://schemas.microsoft.com/office/drawing/2014/main" id="{ECBDA4A2-A50F-70F8-991E-92FA123A6D01}"/>
              </a:ext>
            </a:extLst>
          </p:cNvPr>
          <p:cNvSpPr/>
          <p:nvPr/>
        </p:nvSpPr>
        <p:spPr>
          <a:xfrm>
            <a:off x="561657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Groot </a:t>
            </a: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Bruinderink</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OAE3902</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3"/>
          <p:cNvSpPr txBox="1"/>
          <p:nvPr/>
        </p:nvSpPr>
        <p:spPr>
          <a:xfrm>
            <a:off x="1001065" y="1681097"/>
            <a:ext cx="9680100" cy="42846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E0001B"/>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70</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 	The cost of inaction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 action="ppaction://hlinkshowjump?jump=nextslide">
                  <a:extLst>
                    <a:ext uri="{A12FA001-AC4F-418D-AE19-62706E023703}">
                      <ahyp:hlinkClr xmlns:ahyp="http://schemas.microsoft.com/office/drawing/2018/hyperlinkcolor" val="tx"/>
                    </a:ext>
                  </a:extLst>
                </a:hlinkClick>
              </a:rPr>
              <a:t>&gt;</a:t>
            </a:r>
            <a:endParaRPr sz="1400" b="1" i="0" u="none" strike="noStrike" cap="none" baseline="30000"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E0001B"/>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73</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Gaps in paediatric coverage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E0001B"/>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75</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Access to lenacapavir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D9222A"/>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77</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Political leadership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sz="22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chemeClr val="dk1"/>
              </a:buClr>
              <a:buSzPts val="2400"/>
              <a:buFont typeface="Arial"/>
              <a:buNone/>
            </a:pPr>
            <a:endParaRPr sz="24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p:txBody>
      </p:sp>
      <p:sp>
        <p:nvSpPr>
          <p:cNvPr id="860" name="Google Shape;860;p63"/>
          <p:cNvSpPr txBox="1"/>
          <p:nvPr/>
        </p:nvSpPr>
        <p:spPr>
          <a:xfrm>
            <a:off x="754062" y="467650"/>
            <a:ext cx="9550209"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861" name="Google Shape;861;p63"/>
          <p:cNvCxnSpPr/>
          <p:nvPr/>
        </p:nvCxnSpPr>
        <p:spPr>
          <a:xfrm flipH="1">
            <a:off x="8556725" y="-375250"/>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862" name="Google Shape;862;p63"/>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863" name="Google Shape;863;p63"/>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864" name="Google Shape;864;p63"/>
          <p:cNvPicPr preferRelativeResize="0"/>
          <p:nvPr/>
        </p:nvPicPr>
        <p:blipFill>
          <a:blip r:embed="rId6">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61"/>
                                        </p:tgtEl>
                                        <p:attrNameLst>
                                          <p:attrName>style.visibility</p:attrName>
                                        </p:attrNameLst>
                                      </p:cBhvr>
                                      <p:to>
                                        <p:strVal val="visible"/>
                                      </p:to>
                                    </p:set>
                                    <p:anim calcmode="lin" valueType="num">
                                      <p:cBhvr additive="base">
                                        <p:cTn id="7" dur="2000"/>
                                        <p:tgtEl>
                                          <p:spTgt spid="861"/>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860"/>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859">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859">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859">
                                            <p:txEl>
                                              <p:pRg st="2" end="2"/>
                                            </p:txEl>
                                          </p:spTgt>
                                        </p:tgtEl>
                                        <p:attrNameLst>
                                          <p:attrName>style.visibility</p:attrName>
                                        </p:attrNameLst>
                                      </p:cBhvr>
                                      <p:to>
                                        <p:strVal val="visible"/>
                                      </p:to>
                                    </p:set>
                                  </p:childTnLst>
                                </p:cTn>
                              </p:par>
                            </p:childTnLst>
                          </p:cTn>
                        </p:par>
                        <p:par>
                          <p:cTn id="20" fill="hold">
                            <p:stCondLst>
                              <p:cond delay="2004"/>
                            </p:stCondLst>
                            <p:childTnLst>
                              <p:par>
                                <p:cTn id="21" presetID="1" presetClass="entr" presetSubtype="0" fill="hold" nodeType="afterEffect">
                                  <p:stCondLst>
                                    <p:cond delay="1000"/>
                                  </p:stCondLst>
                                  <p:childTnLst>
                                    <p:set>
                                      <p:cBhvr>
                                        <p:cTn id="22" dur="1" fill="hold">
                                          <p:stCondLst>
                                            <p:cond delay="0"/>
                                          </p:stCondLst>
                                        </p:cTn>
                                        <p:tgtEl>
                                          <p:spTgt spid="859">
                                            <p:txEl>
                                              <p:pRg st="3" end="3"/>
                                            </p:txEl>
                                          </p:spTgt>
                                        </p:tgtEl>
                                        <p:attrNameLst>
                                          <p:attrName>style.visibility</p:attrName>
                                        </p:attrNameLst>
                                      </p:cBhvr>
                                      <p:to>
                                        <p:strVal val="visible"/>
                                      </p:to>
                                    </p:set>
                                  </p:childTnLst>
                                </p:cTn>
                              </p:par>
                            </p:childTnLst>
                          </p:cTn>
                        </p:par>
                        <p:par>
                          <p:cTn id="23" fill="hold">
                            <p:stCondLst>
                              <p:cond delay="2005"/>
                            </p:stCondLst>
                            <p:childTnLst>
                              <p:par>
                                <p:cTn id="24" presetID="1" presetClass="entr" presetSubtype="0" fill="hold" nodeType="afterEffect">
                                  <p:stCondLst>
                                    <p:cond delay="1000"/>
                                  </p:stCondLst>
                                  <p:childTnLst>
                                    <p:set>
                                      <p:cBhvr>
                                        <p:cTn id="25" dur="1" fill="hold">
                                          <p:stCondLst>
                                            <p:cond delay="0"/>
                                          </p:stCondLst>
                                        </p:cTn>
                                        <p:tgtEl>
                                          <p:spTgt spid="8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003fde2ab7_3_44"/>
          <p:cNvSpPr/>
          <p:nvPr/>
        </p:nvSpPr>
        <p:spPr>
          <a:xfrm>
            <a:off x="6851650" y="1341475"/>
            <a:ext cx="4932300" cy="4464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5" name="Google Shape;95;g3003fde2ab7_3_44"/>
          <p:cNvPicPr preferRelativeResize="0"/>
          <p:nvPr/>
        </p:nvPicPr>
        <p:blipFill rotWithShape="1">
          <a:blip r:embed="rId3">
            <a:alphaModFix/>
          </a:blip>
          <a:srcRect r="77014" b="22459"/>
          <a:stretch/>
        </p:blipFill>
        <p:spPr>
          <a:xfrm>
            <a:off x="7168150" y="1647540"/>
            <a:ext cx="2085158" cy="1936169"/>
          </a:xfrm>
          <a:prstGeom prst="rect">
            <a:avLst/>
          </a:prstGeom>
          <a:noFill/>
          <a:ln>
            <a:noFill/>
          </a:ln>
        </p:spPr>
      </p:pic>
      <p:pic>
        <p:nvPicPr>
          <p:cNvPr id="96" name="Google Shape;96;g3003fde2ab7_3_44"/>
          <p:cNvPicPr preferRelativeResize="0"/>
          <p:nvPr/>
        </p:nvPicPr>
        <p:blipFill rotWithShape="1">
          <a:blip r:embed="rId3">
            <a:alphaModFix/>
          </a:blip>
          <a:srcRect l="23594" r="49499" b="5455"/>
          <a:stretch/>
        </p:blipFill>
        <p:spPr>
          <a:xfrm>
            <a:off x="9420444" y="1716174"/>
            <a:ext cx="2281132" cy="2206537"/>
          </a:xfrm>
          <a:prstGeom prst="rect">
            <a:avLst/>
          </a:prstGeom>
          <a:noFill/>
          <a:ln>
            <a:noFill/>
          </a:ln>
        </p:spPr>
      </p:pic>
      <p:pic>
        <p:nvPicPr>
          <p:cNvPr id="97" name="Google Shape;97;g3003fde2ab7_3_44"/>
          <p:cNvPicPr preferRelativeResize="0"/>
          <p:nvPr/>
        </p:nvPicPr>
        <p:blipFill rotWithShape="1">
          <a:blip r:embed="rId4">
            <a:alphaModFix/>
          </a:blip>
          <a:srcRect r="2218" b="6366"/>
          <a:stretch/>
        </p:blipFill>
        <p:spPr>
          <a:xfrm>
            <a:off x="6946195" y="3967588"/>
            <a:ext cx="4794380" cy="1787187"/>
          </a:xfrm>
          <a:prstGeom prst="rect">
            <a:avLst/>
          </a:prstGeom>
          <a:noFill/>
          <a:ln>
            <a:noFill/>
          </a:ln>
        </p:spPr>
      </p:pic>
      <p:pic>
        <p:nvPicPr>
          <p:cNvPr id="98" name="Google Shape;98;g3003fde2ab7_3_44"/>
          <p:cNvPicPr preferRelativeResize="0"/>
          <p:nvPr/>
        </p:nvPicPr>
        <p:blipFill rotWithShape="1">
          <a:blip r:embed="rId3">
            <a:alphaModFix/>
          </a:blip>
          <a:srcRect l="5372" t="84028" r="77013" b="5615"/>
          <a:stretch/>
        </p:blipFill>
        <p:spPr>
          <a:xfrm>
            <a:off x="7382084" y="3704519"/>
            <a:ext cx="1490339" cy="241205"/>
          </a:xfrm>
          <a:prstGeom prst="rect">
            <a:avLst/>
          </a:prstGeom>
          <a:noFill/>
          <a:ln>
            <a:noFill/>
          </a:ln>
        </p:spPr>
      </p:pic>
      <p:sp>
        <p:nvSpPr>
          <p:cNvPr id="99" name="Google Shape;99;g3003fde2ab7_3_44"/>
          <p:cNvSpPr/>
          <p:nvPr/>
        </p:nvSpPr>
        <p:spPr>
          <a:xfrm>
            <a:off x="6937260" y="1412875"/>
            <a:ext cx="4783200"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“Geneva patient”: HIV RNA and DNA</a:t>
            </a:r>
            <a:endParaRPr sz="1400" b="0" i="0" u="none" strike="noStrike" cap="none">
              <a:solidFill>
                <a:srgbClr val="7F7F7F"/>
              </a:solidFill>
              <a:latin typeface="Calibri"/>
              <a:ea typeface="Calibri"/>
              <a:cs typeface="Calibri"/>
              <a:sym typeface="Calibri"/>
            </a:endParaRPr>
          </a:p>
        </p:txBody>
      </p:sp>
      <p:sp>
        <p:nvSpPr>
          <p:cNvPr id="100" name="Google Shape;100;g3003fde2ab7_3_44"/>
          <p:cNvSpPr/>
          <p:nvPr/>
        </p:nvSpPr>
        <p:spPr>
          <a:xfrm>
            <a:off x="1774825" y="1341450"/>
            <a:ext cx="4897500" cy="2693700"/>
          </a:xfrm>
          <a:prstGeom prst="rect">
            <a:avLst/>
          </a:prstGeom>
          <a:noFill/>
          <a:ln>
            <a:noFill/>
          </a:ln>
        </p:spPr>
        <p:txBody>
          <a:bodyPr spcFirstLastPara="1" wrap="square" lIns="0" tIns="0" rIns="0" bIns="0" anchor="t" anchorCtr="0">
            <a:noAutofit/>
          </a:bodyPr>
          <a:lstStyle/>
          <a:p>
            <a:pPr marL="230188"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Very low levels of defective HIV RNA (not replication-competent) remained in the blood until 57 weeks after ART was stopped. Since then, no HIV RNA has been detected.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30188"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Antibodies to HIV continue to decline, suggesting there is no virus to stimulate them.</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1" name="Google Shape;101;g3003fde2ab7_3_44"/>
          <p:cNvSpPr/>
          <p:nvPr/>
        </p:nvSpPr>
        <p:spPr>
          <a:xfrm>
            <a:off x="479425" y="115888"/>
            <a:ext cx="8076746" cy="500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Latest cures using stem-cell transplants</a:t>
            </a:r>
            <a:endParaRPr sz="1400" b="0" i="0" u="none" strike="noStrike" cap="none" dirty="0">
              <a:solidFill>
                <a:srgbClr val="7F7F7F"/>
              </a:solidFill>
              <a:latin typeface="Verdana" panose="020B0604030504040204" pitchFamily="34" charset="0"/>
              <a:ea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03" name="Google Shape;103;g3003fde2ab7_3_44"/>
          <p:cNvPicPr preferRelativeResize="0"/>
          <p:nvPr/>
        </p:nvPicPr>
        <p:blipFill>
          <a:blip r:embed="rId5">
            <a:alphaModFix/>
          </a:blip>
          <a:stretch>
            <a:fillRect/>
          </a:stretch>
        </p:blipFill>
        <p:spPr>
          <a:xfrm>
            <a:off x="479425" y="6429075"/>
            <a:ext cx="549275" cy="201984"/>
          </a:xfrm>
          <a:prstGeom prst="rect">
            <a:avLst/>
          </a:prstGeom>
          <a:noFill/>
          <a:ln>
            <a:noFill/>
          </a:ln>
        </p:spPr>
      </p:pic>
      <p:sp>
        <p:nvSpPr>
          <p:cNvPr id="2" name="Google Shape;80;g3003fde2ab7_3_33">
            <a:extLst>
              <a:ext uri="{FF2B5EF4-FFF2-40B4-BE49-F238E27FC236}">
                <a16:creationId xmlns:a16="http://schemas.microsoft.com/office/drawing/2014/main" id="{CF1A322D-D44C-9596-FB00-AF29B32CF11D}"/>
              </a:ext>
            </a:extLst>
          </p:cNvPr>
          <p:cNvSpPr/>
          <p:nvPr/>
        </p:nvSpPr>
        <p:spPr>
          <a:xfrm>
            <a:off x="5699100"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Avettand-Fenoel</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 </a:t>
            </a:r>
            <a:r>
              <a:rPr lang="en-GB" sz="1050" b="0" i="0" u="sng"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SAT11005</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07000"/>
              </a:lnSpc>
              <a:spcBef>
                <a:spcPts val="0"/>
              </a:spcBef>
              <a:spcAft>
                <a:spcPts val="0"/>
              </a:spcAft>
              <a:buClr>
                <a:srgbClr val="000000"/>
              </a:buClr>
              <a:buSzPts val="1200"/>
              <a:buFont typeface="Arial"/>
              <a:buNone/>
            </a:pPr>
            <a:endParaRPr sz="12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g2fd68d29540_4_155"/>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cost of inaction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71" name="Google Shape;871;g2fd68d29540_4_155"/>
          <p:cNvSpPr/>
          <p:nvPr/>
        </p:nvSpPr>
        <p:spPr>
          <a:xfrm>
            <a:off x="1774825" y="1341450"/>
            <a:ext cx="6192900" cy="4254900"/>
          </a:xfrm>
          <a:prstGeom prst="rect">
            <a:avLst/>
          </a:prstGeom>
          <a:noFill/>
          <a:ln>
            <a:noFill/>
          </a:ln>
        </p:spPr>
        <p:txBody>
          <a:bodyPr spcFirstLastPara="1" wrap="square" lIns="0" tIns="0" rIns="0" bIns="0" anchor="t" anchorCtr="0">
            <a:noAutofit/>
          </a:bodyPr>
          <a:lstStyle/>
          <a:p>
            <a:pPr marL="228600" marR="0" lvl="0" indent="-228600" algn="l" rtl="0">
              <a:lnSpc>
                <a:spcPct val="100000"/>
              </a:lnSpc>
              <a:spcBef>
                <a:spcPts val="0"/>
              </a:spcBef>
              <a:spcAft>
                <a:spcPts val="0"/>
              </a:spcAft>
              <a:buClr>
                <a:srgbClr val="000000"/>
              </a:buClr>
              <a:buSzPts val="1340"/>
              <a:buFont typeface="Arial"/>
              <a:buNone/>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latest data from UNAIDS highlights that in 2023:</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Against the 95-95-95 targets, the global figures are 86-89-93.</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Almost a quarter of people living with HIV, 9.3 million people, still do not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9"/>
                  </a:ext>
                </a:extLst>
              </a:rPr>
              <a:t>receiv</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 treatment.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1.3 million new HIV acquisitions – three times higher than the 2025 target. </a:t>
            </a:r>
            <a:endParaRPr lang="en-GB" sz="2000" dirty="0">
              <a:latin typeface="Verdana" panose="020B0604030504040204" pitchFamily="34" charset="0"/>
              <a:ea typeface="Verdana" panose="020B0604030504040204" pitchFamily="34" charset="0"/>
              <a:cs typeface="Calibri"/>
              <a:sym typeface="Calibri"/>
            </a:endParaRPr>
          </a:p>
          <a:p>
            <a:pPr marL="401638" marR="0" lvl="1" indent="-169863" algn="l" rtl="0">
              <a:lnSpc>
                <a:spcPct val="100000"/>
              </a:lnSpc>
              <a:spcBef>
                <a:spcPts val="0"/>
              </a:spcBef>
              <a:spcAft>
                <a:spcPts val="0"/>
              </a:spcAft>
              <a:buClr>
                <a:srgbClr val="E0001B"/>
              </a:buClr>
              <a:buSzPct val="100000"/>
              <a:buFont typeface="Arial" panose="020B0604020202020204" pitchFamily="34" charset="0"/>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Incidence is rising in the Middle East and North Africa, eastern Europe and central Asia, and Latin America.</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2.6% of total HIV spending was for interventions for key populations – the UNAIDS target is 20%.</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were 630,000 AIDS-related deaths – more than double the 2025 target.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72" name="Google Shape;872;g2fd68d29540_4_155"/>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The cost of inaction</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73" name="Google Shape;873;g2fd68d29540_4_155"/>
          <p:cNvSpPr/>
          <p:nvPr/>
        </p:nvSpPr>
        <p:spPr>
          <a:xfrm>
            <a:off x="6940575" y="1412875"/>
            <a:ext cx="48453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Winnie</a:t>
            </a:r>
            <a:endParaRPr sz="1400" b="0" i="0" u="none" strike="noStrike" cap="none">
              <a:solidFill>
                <a:srgbClr val="000000"/>
              </a:solidFill>
              <a:latin typeface="Arial"/>
              <a:ea typeface="Arial"/>
              <a:cs typeface="Arial"/>
              <a:sym typeface="Arial"/>
            </a:endParaRPr>
          </a:p>
        </p:txBody>
      </p:sp>
      <p:pic>
        <p:nvPicPr>
          <p:cNvPr id="874" name="Google Shape;874;g2fd68d29540_4_155"/>
          <p:cNvPicPr preferRelativeResize="0"/>
          <p:nvPr/>
        </p:nvPicPr>
        <p:blipFill rotWithShape="1">
          <a:blip r:embed="rId3">
            <a:alphaModFix/>
          </a:blip>
          <a:srcRect l="26976" t="11205" r="21990" b="6094"/>
          <a:stretch/>
        </p:blipFill>
        <p:spPr>
          <a:xfrm>
            <a:off x="8112125" y="1341450"/>
            <a:ext cx="4146213" cy="4464051"/>
          </a:xfrm>
          <a:prstGeom prst="rect">
            <a:avLst/>
          </a:prstGeom>
          <a:noFill/>
          <a:ln w="12700" cap="flat" cmpd="sng">
            <a:solidFill>
              <a:srgbClr val="A5A5A5"/>
            </a:solidFill>
            <a:prstDash val="solid"/>
            <a:miter lim="8000"/>
            <a:headEnd type="none" w="sm" len="sm"/>
            <a:tailEnd type="none" w="sm" len="sm"/>
          </a:ln>
        </p:spPr>
      </p:pic>
      <p:sp>
        <p:nvSpPr>
          <p:cNvPr id="875" name="Google Shape;875;g2fd68d29540_4_155"/>
          <p:cNvSpPr txBox="1"/>
          <p:nvPr/>
        </p:nvSpPr>
        <p:spPr>
          <a:xfrm>
            <a:off x="8199293" y="5876926"/>
            <a:ext cx="3971875" cy="415725"/>
          </a:xfrm>
          <a:prstGeom prst="rect">
            <a:avLst/>
          </a:prstGeom>
          <a:noFill/>
          <a:ln>
            <a:noFill/>
          </a:ln>
        </p:spPr>
        <p:txBody>
          <a:bodyPr spcFirstLastPara="1" wrap="square" lIns="91425" tIns="91425" rIns="91425" bIns="91425" anchor="t" anchorCtr="0">
            <a:spAutoFit/>
          </a:bodyPr>
          <a:lstStyle/>
          <a:p>
            <a:pPr marL="0" marR="203200" lvl="0" indent="0" algn="r" rtl="0">
              <a:lnSpc>
                <a:spcPct val="142857"/>
              </a:lnSpc>
              <a:spcBef>
                <a:spcPts val="0"/>
              </a:spcBef>
              <a:spcAft>
                <a:spcPts val="0"/>
              </a:spcAft>
              <a:buClr>
                <a:srgbClr val="000000"/>
              </a:buClr>
              <a:buSzPts val="1050"/>
              <a:buFont typeface="Arial"/>
              <a:buNone/>
            </a:pPr>
            <a:r>
              <a:rPr lang="en-GB" sz="1050" b="0" i="0" u="none" strike="noStrike" cap="none">
                <a:solidFill>
                  <a:srgbClr val="7F7F7F"/>
                </a:solidFill>
                <a:latin typeface="Verdana" panose="020B0604030504040204" pitchFamily="34" charset="0"/>
                <a:ea typeface="Verdana" panose="020B0604030504040204" pitchFamily="34" charset="0"/>
                <a:cs typeface="Roboto"/>
                <a:sym typeface="Roboto"/>
              </a:rPr>
              <a:t>Winnie Byanyima, UNAIDS. © Steve Forrest / IAS</a:t>
            </a:r>
            <a:endParaRPr sz="1050" b="0" i="0" u="none" strike="noStrike" cap="none">
              <a:solidFill>
                <a:srgbClr val="7F7F7F"/>
              </a:solidFill>
              <a:latin typeface="Verdana" panose="020B0604030504040204" pitchFamily="34" charset="0"/>
              <a:ea typeface="Verdana" panose="020B0604030504040204" pitchFamily="34" charset="0"/>
              <a:cs typeface="Roboto"/>
              <a:sym typeface="Roboto"/>
            </a:endParaRPr>
          </a:p>
        </p:txBody>
      </p:sp>
      <p:pic>
        <p:nvPicPr>
          <p:cNvPr id="876" name="Google Shape;876;g2fd68d29540_4_155"/>
          <p:cNvPicPr preferRelativeResize="0"/>
          <p:nvPr/>
        </p:nvPicPr>
        <p:blipFill>
          <a:blip r:embed="rId4">
            <a:alphaModFix/>
          </a:blip>
          <a:stretch>
            <a:fillRect/>
          </a:stretch>
        </p:blipFill>
        <p:spPr>
          <a:xfrm>
            <a:off x="479425" y="6429075"/>
            <a:ext cx="549275" cy="20198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g3009b931dd7_0_18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cost of inaction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84" name="Google Shape;884;g3009b931dd7_0_182"/>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cost-benefit analysis assessed the human and economic cost of failing to meet 95-95-95 targets in 114 low- and middle-income countries.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It took into account social benefits of preventing mortality – for example, economic and social contributions of people receiving ART.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85" name="Google Shape;885;g3009b931dd7_0_182"/>
          <p:cNvSpPr/>
          <p:nvPr/>
        </p:nvSpPr>
        <p:spPr>
          <a:xfrm>
            <a:off x="6851649" y="1341450"/>
            <a:ext cx="4932363"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It compared the incremental costs, benefits and economic returns of two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0"/>
                  </a:ext>
                </a:extLst>
              </a:rPr>
              <a:t>scenarios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Scenario 1: “Business-as-usual” – maintaining coverage of HIV-related services at 2020 levels every year until 2050</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Scenario 2: Fulfilling the 95-95-95 targets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886" name="Google Shape;886;g3009b931dd7_0_182"/>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883;g3009b931dd7_0_182">
            <a:extLst>
              <a:ext uri="{FF2B5EF4-FFF2-40B4-BE49-F238E27FC236}">
                <a16:creationId xmlns:a16="http://schemas.microsoft.com/office/drawing/2014/main" id="{49BC53E1-B1D8-D019-0E99-6F4D94A79FC5}"/>
              </a:ext>
            </a:extLst>
          </p:cNvPr>
          <p:cNvSpPr/>
          <p:nvPr/>
        </p:nvSpPr>
        <p:spPr>
          <a:xfrm>
            <a:off x="5760038"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Lamontagne WEPEE579</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3009b931dd7_0_195"/>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cost of inaction</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893" name="Google Shape;893;g3009b931dd7_0_195"/>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Scenario 1, failing to meet global targets would entail tremendous human and economic consequences.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2"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human cost: there are an estimated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34.9 million new HIV acquisitions and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17.7 million AIDS-related deaths between 2021 and 2050.</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894" name="Google Shape;894;g3009b931dd7_0_195"/>
          <p:cNvSpPr/>
          <p:nvPr/>
        </p:nvSpPr>
        <p:spPr>
          <a:xfrm>
            <a:off x="6851649" y="1341450"/>
            <a:ext cx="4932363"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1"/>
                  </a:ext>
                </a:extLst>
              </a:rPr>
              <a:t>The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economic cost: for all people living in low- and middle-income countries, the cumulated cost of inaction by 2050 was estimated to be USD 7,383 million, with a cumulated average cost of inaction of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USD 847 [566-1259] per capita.</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But for every dollar invested, there would be a net return on investment of USD 14.80 per capita.</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895" name="Google Shape;895;g3009b931dd7_0_195"/>
          <p:cNvSpPr/>
          <p:nvPr/>
        </p:nvSpPr>
        <p:spPr>
          <a:xfrm>
            <a:off x="5799991" y="6378234"/>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Lamontagne WEPEE579</a:t>
            </a:r>
            <a:endParaRPr sz="1050" b="0" i="0" u="none" strike="noStrike" cap="none" dirty="0">
              <a:solidFill>
                <a:schemeClr val="dk1"/>
              </a:solidFill>
              <a:latin typeface="Verdana" panose="020B0604030504040204" pitchFamily="34" charset="0"/>
              <a:ea typeface="Verdana" panose="020B0604030504040204" pitchFamily="34" charset="0"/>
              <a:sym typeface="Arial"/>
            </a:endParaRPr>
          </a:p>
        </p:txBody>
      </p:sp>
      <p:pic>
        <p:nvPicPr>
          <p:cNvPr id="896" name="Google Shape;896;g3009b931dd7_0_195"/>
          <p:cNvPicPr preferRelativeResize="0"/>
          <p:nvPr/>
        </p:nvPicPr>
        <p:blipFill>
          <a:blip r:embed="rId4">
            <a:alphaModFix/>
          </a:blip>
          <a:stretch>
            <a:fillRect/>
          </a:stretch>
        </p:blipFill>
        <p:spPr>
          <a:xfrm>
            <a:off x="479425" y="6429075"/>
            <a:ext cx="549275" cy="20198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30118a2df36_0_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Gaps in paediatric coverage</a:t>
            </a: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03" name="Google Shape;903;g30118a2df36_0_2"/>
          <p:cNvSpPr/>
          <p:nvPr/>
        </p:nvSpPr>
        <p:spPr>
          <a:xfrm>
            <a:off x="1774825" y="1341450"/>
            <a:ext cx="46461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2"/>
                  </a:ext>
                </a:extLst>
              </a:rPr>
              <a:t>ART coverage in pregnancy has plateaued over the past decade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81% in 2014 and 84% in 2023.</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1.4 million children living with HIV have poorer outcomes across the care cascade compared to adults: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Knowledge of HIV status: 66% in children  compared to 87% in adults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Receiving ART: 57% of children compared to 77% of adults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904" name="Google Shape;904;g30118a2df36_0_2"/>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Gaps in paediatric coverage</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905" name="Google Shape;905;g30118a2df36_0_2"/>
          <p:cNvSpPr/>
          <p:nvPr/>
        </p:nvSpPr>
        <p:spPr>
          <a:xfrm>
            <a:off x="6851650" y="1341438"/>
            <a:ext cx="4932363" cy="3088322"/>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6" name="Google Shape;906;g30118a2df36_0_2"/>
          <p:cNvSpPr/>
          <p:nvPr/>
        </p:nvSpPr>
        <p:spPr>
          <a:xfrm>
            <a:off x="6851775" y="1412875"/>
            <a:ext cx="49341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ART coverage in pregnancy and vertical transmission in 2023</a:t>
            </a:r>
            <a:endParaRPr sz="1400" b="0" i="0" u="none" strike="noStrike" cap="none">
              <a:solidFill>
                <a:srgbClr val="000000"/>
              </a:solidFill>
              <a:latin typeface="Arial"/>
              <a:ea typeface="Arial"/>
              <a:cs typeface="Arial"/>
              <a:sym typeface="Arial"/>
            </a:endParaRPr>
          </a:p>
        </p:txBody>
      </p:sp>
      <p:pic>
        <p:nvPicPr>
          <p:cNvPr id="907" name="Google Shape;907;g30118a2df36_0_2"/>
          <p:cNvPicPr preferRelativeResize="0"/>
          <p:nvPr/>
        </p:nvPicPr>
        <p:blipFill rotWithShape="1">
          <a:blip r:embed="rId3">
            <a:alphaModFix/>
          </a:blip>
          <a:srcRect l="1762" t="14177" r="2470" b="2459"/>
          <a:stretch/>
        </p:blipFill>
        <p:spPr>
          <a:xfrm>
            <a:off x="6926093" y="1819072"/>
            <a:ext cx="4857919" cy="2374477"/>
          </a:xfrm>
          <a:prstGeom prst="rect">
            <a:avLst/>
          </a:prstGeom>
          <a:noFill/>
          <a:ln>
            <a:noFill/>
          </a:ln>
        </p:spPr>
      </p:pic>
      <p:pic>
        <p:nvPicPr>
          <p:cNvPr id="909" name="Google Shape;909;g30118a2df36_0_2"/>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908;g30118a2df36_0_2">
            <a:extLst>
              <a:ext uri="{FF2B5EF4-FFF2-40B4-BE49-F238E27FC236}">
                <a16:creationId xmlns:a16="http://schemas.microsoft.com/office/drawing/2014/main" id="{9AD295BB-BAA6-172C-7A6C-BFF792D56486}"/>
              </a:ext>
            </a:extLst>
          </p:cNvPr>
          <p:cNvSpPr/>
          <p:nvPr/>
        </p:nvSpPr>
        <p:spPr>
          <a:xfrm>
            <a:off x="5682011"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Turkova PL01</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g30118a2df36_0_19"/>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Gaps in paediatric coverage</a:t>
            </a: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17" name="Google Shape;917;g30118a2df36_0_19"/>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Alternatives to daily oral drugs are needed, for both prevention of vertical transmission and for paediatric treatment.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Could long-acting injectables be a game changer?</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There are data gaps, especially for prevention.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Plans for access to generic long-acting injectables for treatment in low- and middle-income countries are unclear.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18" name="Google Shape;918;g30118a2df36_0_19"/>
          <p:cNvSpPr/>
          <p:nvPr/>
        </p:nvSpPr>
        <p:spPr>
          <a:xfrm>
            <a:off x="6851650" y="1341438"/>
            <a:ext cx="4897500" cy="4322962"/>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But medicines alone are not enough.</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Psychosocial and peer support and community involvement are crucial to ensure that services reach children and adolescents and that we don’t leave them behind.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919" name="Google Shape;919;g30118a2df36_0_19"/>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908;g30118a2df36_0_2">
            <a:extLst>
              <a:ext uri="{FF2B5EF4-FFF2-40B4-BE49-F238E27FC236}">
                <a16:creationId xmlns:a16="http://schemas.microsoft.com/office/drawing/2014/main" id="{E6B374B2-EE2A-135B-CE6E-BBE0FF20D557}"/>
              </a:ext>
            </a:extLst>
          </p:cNvPr>
          <p:cNvSpPr/>
          <p:nvPr/>
        </p:nvSpPr>
        <p:spPr>
          <a:xfrm>
            <a:off x="5616575"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Turkova PL01</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g30118a2df36_0_32"/>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Access to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26" name="Google Shape;926;g30118a2df36_0_32"/>
          <p:cNvSpPr/>
          <p:nvPr/>
        </p:nvSpPr>
        <p:spPr>
          <a:xfrm>
            <a:off x="1774825" y="1341450"/>
            <a:ext cx="4897500" cy="4464000"/>
          </a:xfrm>
          <a:prstGeom prst="rect">
            <a:avLst/>
          </a:prstGeom>
          <a:noFill/>
          <a:ln>
            <a:noFill/>
          </a:ln>
        </p:spPr>
        <p:txBody>
          <a:bodyPr spcFirstLastPara="1" wrap="square" lIns="0" tIns="0" rIns="0" bIns="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3"/>
                  </a:ext>
                </a:extLst>
              </a:rPr>
              <a:t>Lena</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PrEP</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could be a game changer – if it is accessible and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4"/>
                  </a:ext>
                </a:extLst>
              </a:rPr>
              <a:t>affordable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2000" b="0" i="0" u="none" strike="noStrike" cap="none" dirty="0">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highlight>
                  <a:srgbClr val="FFFFFF"/>
                </a:highlight>
                <a:latin typeface="Verdana" panose="020B0604030504040204" pitchFamily="34" charset="0"/>
                <a:ea typeface="Verdana" panose="020B0604030504040204" pitchFamily="34" charset="0"/>
                <a:cs typeface="Calibri"/>
                <a:sym typeface="Calibri"/>
              </a:rPr>
              <a:t>Gilead Sciences says it is developing “a strategy to enable broad, sustainable access globally”.</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927" name="Google Shape;927;g30118a2df36_0_32"/>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Access to </a:t>
            </a:r>
            <a:r>
              <a:rPr lang="en-GB" sz="2200" b="1"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28" name="Google Shape;928;g30118a2df36_0_32"/>
          <p:cNvSpPr/>
          <p:nvPr/>
        </p:nvSpPr>
        <p:spPr>
          <a:xfrm>
            <a:off x="6851650" y="1341488"/>
            <a:ext cx="4897500" cy="4464000"/>
          </a:xfrm>
          <a:prstGeom prst="rect">
            <a:avLst/>
          </a:prstGeom>
          <a:noFill/>
          <a:ln>
            <a:noFill/>
          </a:ln>
        </p:spPr>
        <p:txBody>
          <a:bodyPr spcFirstLastPara="1" wrap="square" lIns="0" tIns="0" rIns="0" bIns="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However, there are questions about pricing, timelines, access in middle-income countries, engagement with the Medicines Patent Pool, etc.</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is currently available only for treatment in high-income countries – at a cost of around USD 40,000 per person per year.</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929" name="Google Shape;929;g30118a2df36_0_32"/>
          <p:cNvPicPr preferRelativeResize="0"/>
          <p:nvPr/>
        </p:nvPicPr>
        <p:blipFill>
          <a:blip r:embed="rId3">
            <a:alphaModFix/>
          </a:blip>
          <a:stretch>
            <a:fillRect/>
          </a:stretch>
        </p:blipFill>
        <p:spPr>
          <a:xfrm>
            <a:off x="479425" y="6429075"/>
            <a:ext cx="549275" cy="20198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g30118a2df36_0_47"/>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Access to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lenacapavir</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37" name="Google Shape;937;g30118a2df36_0_47"/>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Researchers assessed if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lenacapavir</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costs could be reduced if generic manufacturers obtain voluntary licences.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analysis considered the cost of active pharmaceutical ingredients and production processes and allow for 30% profit.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Estimates assume competition between generic companies, investment in research and development, and guaranteed purchases of large volumes.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38" name="Google Shape;938;g30118a2df36_0_47"/>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At volumes sufficient for one million people per year, the cost could drop to USD 93 per person per year.</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At volumes sufficient for 10 million people, cost could go as low as USD 40 per person per year.</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pic>
        <p:nvPicPr>
          <p:cNvPr id="939" name="Google Shape;939;g30118a2df36_0_47"/>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936;g30118a2df36_0_47">
            <a:extLst>
              <a:ext uri="{FF2B5EF4-FFF2-40B4-BE49-F238E27FC236}">
                <a16:creationId xmlns:a16="http://schemas.microsoft.com/office/drawing/2014/main" id="{FAAF6322-ED7A-6AA7-AD40-192CD37D1207}"/>
              </a:ext>
            </a:extLst>
          </p:cNvPr>
          <p:cNvSpPr/>
          <p:nvPr/>
        </p:nvSpPr>
        <p:spPr>
          <a:xfrm>
            <a:off x="5653150"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Hill LB40</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g30118a2df36_0_6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Political leadership</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46" name="Google Shape;946;g30118a2df36_0_64"/>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Parliamentarians from Argentina, Germany, the United Kingdom and Zimbabwe spoke about their role in bolstering political support for the HIV response.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This is especially urgent in the face of the global anti-rights movement.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Recently, in several African countries, parliamentarians have challenged anti-LGBTI legislation and supported the rights of key populations.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47" name="Google Shape;947;g30118a2df36_0_64"/>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Political leadership</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pic>
        <p:nvPicPr>
          <p:cNvPr id="948" name="Google Shape;948;g30118a2df36_0_64"/>
          <p:cNvPicPr preferRelativeResize="0"/>
          <p:nvPr/>
        </p:nvPicPr>
        <p:blipFill rotWithShape="1">
          <a:blip r:embed="rId3">
            <a:alphaModFix/>
          </a:blip>
          <a:srcRect l="22056" t="2007" r="4640" b="1601"/>
          <a:stretch/>
        </p:blipFill>
        <p:spPr>
          <a:xfrm>
            <a:off x="6851649" y="1336323"/>
            <a:ext cx="5364324" cy="4469178"/>
          </a:xfrm>
          <a:prstGeom prst="rect">
            <a:avLst/>
          </a:prstGeom>
          <a:noFill/>
          <a:ln>
            <a:noFill/>
          </a:ln>
        </p:spPr>
      </p:pic>
      <p:sp>
        <p:nvSpPr>
          <p:cNvPr id="949" name="Google Shape;949;g30118a2df36_0_64"/>
          <p:cNvSpPr txBox="1"/>
          <p:nvPr/>
        </p:nvSpPr>
        <p:spPr>
          <a:xfrm>
            <a:off x="6985199" y="5993740"/>
            <a:ext cx="4987200" cy="231089"/>
          </a:xfrm>
          <a:prstGeom prst="rect">
            <a:avLst/>
          </a:prstGeom>
          <a:noFill/>
          <a:ln>
            <a:noFill/>
          </a:ln>
        </p:spPr>
        <p:txBody>
          <a:bodyPr spcFirstLastPara="1" wrap="square" lIns="0" tIns="0" rIns="0" bIns="0" anchor="t" anchorCtr="0">
            <a:spAutoFit/>
          </a:bodyPr>
          <a:lstStyle/>
          <a:p>
            <a:pPr marL="0" marR="203200" lvl="0" indent="0" algn="r" rtl="0">
              <a:lnSpc>
                <a:spcPct val="142857"/>
              </a:lnSpc>
              <a:spcBef>
                <a:spcPts val="0"/>
              </a:spcBef>
              <a:spcAft>
                <a:spcPts val="0"/>
              </a:spcAft>
              <a:buClr>
                <a:srgbClr val="000000"/>
              </a:buClr>
              <a:buSzPts val="1100"/>
              <a:buFont typeface="Arial"/>
              <a:buNone/>
            </a:pP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Ruth Mafoko </a:t>
            </a: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Labode</a:t>
            </a: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Zimbabwean MP. © Marcus Rose / IAS</a:t>
            </a:r>
            <a:endParaRPr sz="105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50" name="Google Shape;950;g30118a2df36_0_64"/>
          <p:cNvSpPr/>
          <p:nvPr/>
        </p:nvSpPr>
        <p:spPr>
          <a:xfrm>
            <a:off x="5799991" y="6453188"/>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07000"/>
              </a:lnSpc>
              <a:spcBef>
                <a:spcPts val="0"/>
              </a:spcBef>
              <a:spcAft>
                <a:spcPts val="0"/>
              </a:spcAft>
              <a:buClr>
                <a:schemeClr val="dk1"/>
              </a:buClr>
              <a:buSzPts val="1050"/>
              <a:buFont typeface="Arial"/>
              <a:buNone/>
            </a:pPr>
            <a:r>
              <a:rPr lang="en-GB" sz="105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SY16</a:t>
            </a:r>
            <a:endParaRPr sz="1050" b="0" i="0" u="none" strike="noStrike" cap="none">
              <a:solidFill>
                <a:schemeClr val="dk1"/>
              </a:solidFill>
              <a:latin typeface="Arial"/>
              <a:ea typeface="Arial"/>
              <a:cs typeface="Arial"/>
              <a:sym typeface="Arial"/>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p:txBody>
      </p:sp>
      <p:pic>
        <p:nvPicPr>
          <p:cNvPr id="951" name="Google Shape;951;g30118a2df36_0_64"/>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30118a2df36_0_8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Gaps, access and resources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Political leadership</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58" name="Google Shape;958;g30118a2df36_0_80"/>
          <p:cNvSpPr/>
          <p:nvPr/>
        </p:nvSpPr>
        <p:spPr>
          <a:xfrm>
            <a:off x="5799991" y="6453188"/>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07000"/>
              </a:lnSpc>
              <a:spcBef>
                <a:spcPts val="0"/>
              </a:spcBef>
              <a:spcAft>
                <a:spcPts val="0"/>
              </a:spcAft>
              <a:buClr>
                <a:schemeClr val="dk1"/>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SY16</a:t>
            </a:r>
            <a:endParaRPr sz="1050" b="0" i="0" u="none" strike="noStrike" cap="none">
              <a:solidFill>
                <a:schemeClr val="dk1"/>
              </a:solidFill>
              <a:latin typeface="Verdana" panose="020B0604030504040204" pitchFamily="34" charset="0"/>
              <a:ea typeface="Verdana" panose="020B0604030504040204" pitchFamily="34" charset="0"/>
              <a:sym typeface="Arial"/>
            </a:endParaRPr>
          </a:p>
          <a:p>
            <a:pPr marL="0" marR="0" lvl="0" indent="0" algn="r" rtl="0">
              <a:lnSpc>
                <a:spcPct val="107000"/>
              </a:lnSpc>
              <a:spcBef>
                <a:spcPts val="0"/>
              </a:spcBef>
              <a:spcAft>
                <a:spcPts val="0"/>
              </a:spcAft>
              <a:buClr>
                <a:srgbClr val="000000"/>
              </a:buClr>
              <a:buSzPts val="1050"/>
              <a:buFont typeface="Arial"/>
              <a:buNone/>
            </a:pP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959" name="Google Shape;959;g30118a2df36_0_80"/>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Parliamentarians are often “natural” advocates who can be important allies to civil society organizations.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Civil society must build relationships with parliamentarians and help them understand the issues.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Parliamentarians in wealthy countries can put pressure on their governments to support global health investment, international co-operation and human rights.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5"/>
                  </a:ext>
                </a:extLst>
              </a:rPr>
              <a:t>They can also educate the general public in 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6"/>
                  </a:ext>
                </a:extLst>
              </a:rPr>
              <a:t>heir countries about why HIV</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7"/>
                  </a:ext>
                </a:extLst>
              </a:rPr>
              <a: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remains a political priority.</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60" name="Google Shape;960;g30118a2df36_0_80"/>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National, regional and global networks of parliamentarians focused on HIV and human rights play a crucial role in sharing knowledge and coordinating responses.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961" name="Google Shape;961;g30118a2df36_0_80"/>
          <p:cNvPicPr preferRelativeResize="0"/>
          <p:nvPr/>
        </p:nvPicPr>
        <p:blipFill>
          <a:blip r:embed="rId4">
            <a:alphaModFix/>
          </a:blip>
          <a:stretch>
            <a:fillRect/>
          </a:stretch>
        </p:blipFill>
        <p:spPr>
          <a:xfrm>
            <a:off x="479425" y="6429075"/>
            <a:ext cx="549275" cy="20198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80"/>
          <p:cNvSpPr txBox="1"/>
          <p:nvPr/>
        </p:nvSpPr>
        <p:spPr>
          <a:xfrm>
            <a:off x="1774825" y="1853251"/>
            <a:ext cx="9680100" cy="428460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80</a:t>
            </a:r>
            <a:r>
              <a:rPr lang="en-GB"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 	</a:t>
            </a:r>
            <a:r>
              <a:rPr lang="en-GB"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Diagnosis of advanced HIV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&gt;</a:t>
            </a:r>
            <a:endParaRPr sz="1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87</a:t>
            </a:r>
            <a:r>
              <a:rPr lang="en-GB"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n-GB"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Integrated healthcare systems</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4"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93</a:t>
            </a:r>
            <a:r>
              <a:rPr lang="en-GB" sz="2200" b="0" i="0" u="none" strike="noStrike" cap="none" dirty="0">
                <a:solidFill>
                  <a:srgbClr val="0563C1"/>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0" i="0" u="none" strike="noStrike" cap="none" dirty="0">
                <a:solidFill>
                  <a:schemeClr val="dk1"/>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Moral injury among healthcare workers</a:t>
            </a:r>
            <a:r>
              <a:rPr lang="en-GB" sz="2200" b="0"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Verdana" panose="020B0604030504040204" pitchFamily="34" charset="0"/>
                <a:ea typeface="Verdana" panose="020B0604030504040204" pitchFamily="34" charset="0"/>
                <a:cs typeface="Calibri"/>
                <a:sym typeface="Calibri"/>
                <a:hlinkClick r:id="rId5" action="ppaction://hlinksldjump">
                  <a:extLst>
                    <a:ext uri="{A12FA001-AC4F-418D-AE19-62706E023703}">
                      <ahyp:hlinkClr xmlns:ahyp="http://schemas.microsoft.com/office/drawing/2018/hyperlinkcolor" val="tx"/>
                    </a:ext>
                  </a:extLst>
                </a:hlinkClick>
              </a:rPr>
              <a:t>&gt;</a:t>
            </a:r>
            <a:endParaRPr sz="2400" b="0"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sp>
        <p:nvSpPr>
          <p:cNvPr id="968" name="Google Shape;968;p80"/>
          <p:cNvSpPr txBox="1"/>
          <p:nvPr/>
        </p:nvSpPr>
        <p:spPr>
          <a:xfrm>
            <a:off x="1738475" y="596725"/>
            <a:ext cx="8097000"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969" name="Google Shape;969;p80"/>
          <p:cNvCxnSpPr/>
          <p:nvPr/>
        </p:nvCxnSpPr>
        <p:spPr>
          <a:xfrm flipH="1">
            <a:off x="8556725" y="-375250"/>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970" name="Google Shape;970;p80"/>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971" name="Google Shape;971;p80"/>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972" name="Google Shape;972;p80"/>
          <p:cNvPicPr preferRelativeResize="0"/>
          <p:nvPr/>
        </p:nvPicPr>
        <p:blipFill>
          <a:blip r:embed="rId6">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69"/>
                                        </p:tgtEl>
                                        <p:attrNameLst>
                                          <p:attrName>style.visibility</p:attrName>
                                        </p:attrNameLst>
                                      </p:cBhvr>
                                      <p:to>
                                        <p:strVal val="visible"/>
                                      </p:to>
                                    </p:set>
                                    <p:anim calcmode="lin" valueType="num">
                                      <p:cBhvr additive="base">
                                        <p:cTn id="7" dur="2000"/>
                                        <p:tgtEl>
                                          <p:spTgt spid="969"/>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968"/>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967">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967">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9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00633e8d27_0_2"/>
          <p:cNvSpPr/>
          <p:nvPr/>
        </p:nvSpPr>
        <p:spPr>
          <a:xfrm>
            <a:off x="479424" y="115888"/>
            <a:ext cx="10284369" cy="576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broadly neutralizing antibodies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bNAbs</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0" name="Google Shape;110;g300633e8d27_0_2"/>
          <p:cNvSpPr/>
          <p:nvPr/>
        </p:nvSpPr>
        <p:spPr>
          <a:xfrm>
            <a:off x="5799991" y="6313321"/>
            <a:ext cx="6096000" cy="281100"/>
          </a:xfrm>
          <a:prstGeom prst="rect">
            <a:avLst/>
          </a:prstGeom>
          <a:no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3">
                  <a:extLst>
                    <a:ext uri="{A12FA001-AC4F-418D-AE19-62706E023703}">
                      <ahyp:hlinkClr xmlns:ahyp="http://schemas.microsoft.com/office/drawing/2018/hyperlinkcolor" val="tx"/>
                    </a:ext>
                  </a:extLst>
                </a:hlinkClick>
              </a:rPr>
              <a:t>Persaud PC120103</a:t>
            </a:r>
            <a:endParaRPr sz="105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90000"/>
              </a:lnSpc>
              <a:spcBef>
                <a:spcPts val="1000"/>
              </a:spcBef>
              <a:spcAft>
                <a:spcPts val="0"/>
              </a:spcAft>
              <a:buClr>
                <a:schemeClr val="dk1"/>
              </a:buClr>
              <a:buSzPts val="1100"/>
              <a:buFont typeface="Arial"/>
              <a:buNone/>
            </a:pPr>
            <a:endParaRPr sz="12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r" rtl="0">
              <a:lnSpc>
                <a:spcPct val="107000"/>
              </a:lnSpc>
              <a:spcBef>
                <a:spcPts val="0"/>
              </a:spcBef>
              <a:spcAft>
                <a:spcPts val="0"/>
              </a:spcAft>
              <a:buClr>
                <a:srgbClr val="000000"/>
              </a:buClr>
              <a:buSzPts val="1200"/>
              <a:buFont typeface="Arial"/>
              <a:buNone/>
            </a:pPr>
            <a:endParaRPr sz="12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11" name="Google Shape;111;g300633e8d27_0_2"/>
          <p:cNvSpPr/>
          <p:nvPr/>
        </p:nvSpPr>
        <p:spPr>
          <a:xfrm>
            <a:off x="1774825" y="705450"/>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chemeClr val="dk1"/>
                </a:solidFill>
                <a:latin typeface="Verdana" panose="020B0604030504040204" pitchFamily="34" charset="0"/>
                <a:ea typeface="Verdana" panose="020B0604030504040204" pitchFamily="34" charset="0"/>
                <a:cs typeface="Calibri"/>
                <a:sym typeface="Calibri"/>
              </a:rPr>
              <a:t>Cure approaches using broadly neutralizing antibodies (bNAbs)</a:t>
            </a:r>
            <a:endParaRPr sz="2200" b="1"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12" name="Google Shape;112;g300633e8d27_0_2"/>
          <p:cNvSpPr/>
          <p:nvPr/>
        </p:nvSpPr>
        <p:spPr>
          <a:xfrm>
            <a:off x="6851650" y="1341450"/>
            <a:ext cx="4932300" cy="11820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However, not all studies are screening participants for pre-existing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resistance.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3" name="Google Shape;113;g300633e8d27_0_2"/>
          <p:cNvSpPr/>
          <p:nvPr/>
        </p:nvSpPr>
        <p:spPr>
          <a:xfrm>
            <a:off x="1774825" y="2615508"/>
            <a:ext cx="10009200" cy="31899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g300633e8d27_0_2"/>
          <p:cNvSpPr/>
          <p:nvPr/>
        </p:nvSpPr>
        <p:spPr>
          <a:xfrm>
            <a:off x="9228137" y="2720852"/>
            <a:ext cx="2403000" cy="90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Geographic broadening of adult HIV-cure related research in low- and middle-income countries</a:t>
            </a:r>
            <a:endParaRPr sz="1400" b="0" i="0" u="none" strike="noStrike" cap="none">
              <a:solidFill>
                <a:srgbClr val="000000"/>
              </a:solidFill>
              <a:latin typeface="Calibri"/>
              <a:ea typeface="Calibri"/>
              <a:cs typeface="Calibri"/>
              <a:sym typeface="Calibri"/>
            </a:endParaRPr>
          </a:p>
        </p:txBody>
      </p:sp>
      <p:pic>
        <p:nvPicPr>
          <p:cNvPr id="115" name="Google Shape;115;g300633e8d27_0_2"/>
          <p:cNvPicPr preferRelativeResize="0"/>
          <p:nvPr/>
        </p:nvPicPr>
        <p:blipFill rotWithShape="1">
          <a:blip r:embed="rId4">
            <a:alphaModFix/>
          </a:blip>
          <a:srcRect l="1784" t="23491" r="1678" b="8001"/>
          <a:stretch/>
        </p:blipFill>
        <p:spPr>
          <a:xfrm>
            <a:off x="1883825" y="2751125"/>
            <a:ext cx="7220410" cy="2882300"/>
          </a:xfrm>
          <a:prstGeom prst="rect">
            <a:avLst/>
          </a:prstGeom>
          <a:noFill/>
          <a:ln>
            <a:noFill/>
          </a:ln>
        </p:spPr>
      </p:pic>
      <p:sp>
        <p:nvSpPr>
          <p:cNvPr id="116" name="Google Shape;116;g300633e8d27_0_2"/>
          <p:cNvSpPr/>
          <p:nvPr/>
        </p:nvSpPr>
        <p:spPr>
          <a:xfrm>
            <a:off x="1774825" y="1341450"/>
            <a:ext cx="4897500" cy="26937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Several ongoing studies are investigating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combinations in both lower- and higher-income settings.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17" name="Google Shape;117;g300633e8d27_0_2"/>
          <p:cNvPicPr preferRelativeResize="0"/>
          <p:nvPr/>
        </p:nvPicPr>
        <p:blipFill>
          <a:blip r:embed="rId5">
            <a:alphaModFix/>
          </a:blip>
          <a:stretch>
            <a:fillRect/>
          </a:stretch>
        </p:blipFill>
        <p:spPr>
          <a:xfrm>
            <a:off x="479425" y="6429075"/>
            <a:ext cx="549275" cy="20198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g2fd68d29540_4_16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80" name="Google Shape;980;g2fd68d29540_4_161"/>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Diagnosis of advanced HIV</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81" name="Google Shape;981;g2fd68d29540_4_161"/>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CD4 testing is key to identify people living with advanced HIV disease (AHD).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WHO supports CD4 testing for people newly diagnosed with HIV, people re-engaging in care and in instances of suspected treatment failure.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Uganda:</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8"/>
                  </a:ext>
                </a:extLst>
              </a:rPr>
              <a:t>Rates of CD4</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9"/>
                  </a:ext>
                </a:extLst>
              </a:rPr>
              <a:t> testing are lower for treatment-experienced, non-suppressed clients (56%) than for new clients (79%).</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Around 10% of people living with HIV in care are virally unsuppressed – this group is vulnerable to AHD.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982" name="Google Shape;982;g2fd68d29540_4_161"/>
          <p:cNvPicPr preferRelativeResize="0"/>
          <p:nvPr/>
        </p:nvPicPr>
        <p:blipFill rotWithShape="1">
          <a:blip r:embed="rId3">
            <a:alphaModFix/>
          </a:blip>
          <a:srcRect l="28260" t="-230" r="3584" b="13296"/>
          <a:stretch/>
        </p:blipFill>
        <p:spPr>
          <a:xfrm>
            <a:off x="6851651" y="1329612"/>
            <a:ext cx="5340350" cy="4475888"/>
          </a:xfrm>
          <a:prstGeom prst="rect">
            <a:avLst/>
          </a:prstGeom>
          <a:noFill/>
          <a:ln>
            <a:noFill/>
          </a:ln>
        </p:spPr>
      </p:pic>
      <p:sp>
        <p:nvSpPr>
          <p:cNvPr id="983" name="Google Shape;983;g2fd68d29540_4_161"/>
          <p:cNvSpPr txBox="1"/>
          <p:nvPr/>
        </p:nvSpPr>
        <p:spPr>
          <a:xfrm>
            <a:off x="8784013" y="5983997"/>
            <a:ext cx="3000000" cy="161583"/>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7F7F7F"/>
                </a:solidFill>
                <a:highlight>
                  <a:srgbClr val="FFFFFF"/>
                </a:highlight>
                <a:latin typeface="Calibri"/>
                <a:ea typeface="Calibri"/>
                <a:cs typeface="Calibri"/>
                <a:sym typeface="Calibri"/>
              </a:rPr>
              <a:t>godongphoto/Depositphotos</a:t>
            </a:r>
            <a:endParaRPr sz="1400" b="0" i="0" u="none" strike="noStrike" cap="none">
              <a:solidFill>
                <a:srgbClr val="7F7F7F"/>
              </a:solidFill>
              <a:latin typeface="Calibri"/>
              <a:ea typeface="Calibri"/>
              <a:cs typeface="Calibri"/>
              <a:sym typeface="Calibri"/>
            </a:endParaRPr>
          </a:p>
        </p:txBody>
      </p:sp>
      <p:pic>
        <p:nvPicPr>
          <p:cNvPr id="984" name="Google Shape;984;g2fd68d29540_4_16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979;g2fd68d29540_4_161">
            <a:extLst>
              <a:ext uri="{FF2B5EF4-FFF2-40B4-BE49-F238E27FC236}">
                <a16:creationId xmlns:a16="http://schemas.microsoft.com/office/drawing/2014/main" id="{BB3378B8-99EE-1839-FF3A-EE9116A74DE7}"/>
              </a:ext>
            </a:extLst>
          </p:cNvPr>
          <p:cNvSpPr/>
          <p:nvPr/>
        </p:nvSpPr>
        <p:spPr>
          <a:xfrm>
            <a:off x="574292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 / Nabitaka OAE0402</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g3009b931dd7_0_105"/>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991" name="Google Shape;991;g3009b931dd7_0_105"/>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To enhance AHD identification among people with failing ART, the Ministry of Health launched a quality improvement initiative: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Additional training for healthcare workers on identifying and treating AHD</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Optimizing the availability of AHD commodities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More support for data management and reporting</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AHD focal teams at the facility level</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CD4 testing integrated into community HIV services providing differentiated services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992" name="Google Shape;992;g3009b931dd7_0_105"/>
          <p:cNvSpPr/>
          <p:nvPr/>
        </p:nvSpPr>
        <p:spPr>
          <a:xfrm>
            <a:off x="6851650" y="1341450"/>
            <a:ext cx="4934100"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3" name="Google Shape;993;g3009b931dd7_0_105"/>
          <p:cNvSpPr/>
          <p:nvPr/>
        </p:nvSpPr>
        <p:spPr>
          <a:xfrm>
            <a:off x="6940575" y="1412875"/>
            <a:ext cx="48453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Quality improvement initiative</a:t>
            </a:r>
            <a:endParaRPr sz="1400" b="0" i="0" u="none" strike="noStrike" cap="none">
              <a:solidFill>
                <a:srgbClr val="000000"/>
              </a:solidFill>
              <a:latin typeface="Arial"/>
              <a:ea typeface="Arial"/>
              <a:cs typeface="Arial"/>
              <a:sym typeface="Arial"/>
            </a:endParaRPr>
          </a:p>
        </p:txBody>
      </p:sp>
      <p:pic>
        <p:nvPicPr>
          <p:cNvPr id="994" name="Google Shape;994;g3009b931dd7_0_105"/>
          <p:cNvPicPr preferRelativeResize="0"/>
          <p:nvPr/>
        </p:nvPicPr>
        <p:blipFill rotWithShape="1">
          <a:blip r:embed="rId3">
            <a:alphaModFix/>
          </a:blip>
          <a:srcRect/>
          <a:stretch/>
        </p:blipFill>
        <p:spPr>
          <a:xfrm>
            <a:off x="7078300" y="1674400"/>
            <a:ext cx="4480800" cy="4301275"/>
          </a:xfrm>
          <a:prstGeom prst="rect">
            <a:avLst/>
          </a:prstGeom>
          <a:noFill/>
          <a:ln>
            <a:noFill/>
          </a:ln>
        </p:spPr>
      </p:pic>
      <p:pic>
        <p:nvPicPr>
          <p:cNvPr id="996" name="Google Shape;996;g3009b931dd7_0_105"/>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979;g2fd68d29540_4_161">
            <a:extLst>
              <a:ext uri="{FF2B5EF4-FFF2-40B4-BE49-F238E27FC236}">
                <a16:creationId xmlns:a16="http://schemas.microsoft.com/office/drawing/2014/main" id="{0352917B-9922-4FC2-0F48-683D17139CEA}"/>
              </a:ext>
            </a:extLst>
          </p:cNvPr>
          <p:cNvSpPr/>
          <p:nvPr/>
        </p:nvSpPr>
        <p:spPr>
          <a:xfrm>
            <a:off x="574292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 / Nabitaka OAE0402</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g3009b931dd7_0_119"/>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03" name="Google Shape;1003;g3009b931dd7_0_119"/>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This initiative has enabled the identification of AHD among treatment-experienced, non-suppressed clients.</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004" name="Google Shape;1004;g3009b931dd7_0_119"/>
          <p:cNvSpPr/>
          <p:nvPr/>
        </p:nvSpPr>
        <p:spPr>
          <a:xfrm>
            <a:off x="1774825" y="2689925"/>
            <a:ext cx="10011000" cy="34398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5" name="Google Shape;1005;g3009b931dd7_0_119"/>
          <p:cNvSpPr/>
          <p:nvPr/>
        </p:nvSpPr>
        <p:spPr>
          <a:xfrm>
            <a:off x="9118375" y="2757375"/>
            <a:ext cx="2376600" cy="437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AHD cascade indicators improved over the quarters</a:t>
            </a:r>
            <a:endParaRPr sz="1400" b="0" i="0" u="none" strike="noStrike" cap="none">
              <a:solidFill>
                <a:srgbClr val="000000"/>
              </a:solidFill>
              <a:latin typeface="Arial"/>
              <a:ea typeface="Arial"/>
              <a:cs typeface="Arial"/>
              <a:sym typeface="Arial"/>
            </a:endParaRPr>
          </a:p>
        </p:txBody>
      </p:sp>
      <p:sp>
        <p:nvSpPr>
          <p:cNvPr id="1006" name="Google Shape;1006;g3009b931dd7_0_119"/>
          <p:cNvSpPr/>
          <p:nvPr/>
        </p:nvSpPr>
        <p:spPr>
          <a:xfrm>
            <a:off x="6851650" y="1409500"/>
            <a:ext cx="4897500" cy="7461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Other indicators, such as TB-LAM and Cr Ag testing access, have also improved.</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pic>
        <p:nvPicPr>
          <p:cNvPr id="1007" name="Google Shape;1007;g3009b931dd7_0_119"/>
          <p:cNvPicPr preferRelativeResize="0"/>
          <p:nvPr/>
        </p:nvPicPr>
        <p:blipFill rotWithShape="1">
          <a:blip r:embed="rId3">
            <a:alphaModFix/>
          </a:blip>
          <a:srcRect/>
          <a:stretch/>
        </p:blipFill>
        <p:spPr>
          <a:xfrm>
            <a:off x="1847888" y="2757387"/>
            <a:ext cx="7127826" cy="3304876"/>
          </a:xfrm>
          <a:prstGeom prst="rect">
            <a:avLst/>
          </a:prstGeom>
          <a:noFill/>
          <a:ln>
            <a:noFill/>
          </a:ln>
        </p:spPr>
      </p:pic>
      <p:pic>
        <p:nvPicPr>
          <p:cNvPr id="1009" name="Google Shape;1009;g3009b931dd7_0_119"/>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979;g2fd68d29540_4_161">
            <a:extLst>
              <a:ext uri="{FF2B5EF4-FFF2-40B4-BE49-F238E27FC236}">
                <a16:creationId xmlns:a16="http://schemas.microsoft.com/office/drawing/2014/main" id="{0891A0D7-6C4C-EB92-7E53-6502804DFEE1}"/>
              </a:ext>
            </a:extLst>
          </p:cNvPr>
          <p:cNvSpPr/>
          <p:nvPr/>
        </p:nvSpPr>
        <p:spPr>
          <a:xfrm>
            <a:off x="574292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Nuwagira / Nabitaka OAE0402</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g3009b931dd7_0_131"/>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17" name="Google Shape;1017;g3009b931dd7_0_131"/>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separate economic analysis investigated the costs of AHD diagnostics in Mexico.</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Mexico, half of AHD deaths are due to tuberculosis (TB), disseminated histoplasmosis (DH) and cryptococcal disease (CD).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Diagnosis of these diseases is currently expensive, time consuming and often delayed.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18" name="Google Shape;1018;g3009b931dd7_0_131"/>
          <p:cNvSpPr/>
          <p:nvPr/>
        </p:nvSpPr>
        <p:spPr>
          <a:xfrm>
            <a:off x="6851650" y="1341450"/>
            <a:ext cx="4897499" cy="432295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Could healthcare costs be reduced by providing point-of-care testing to all people newly diagnosed with HIV?</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Lateral flow tests for urinary lipoarabinomannan, urinary Histoplasma antigen and serum Cryptococcus antigen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019" name="Google Shape;1019;g3009b931dd7_0_131"/>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016;g3009b931dd7_0_131">
            <a:extLst>
              <a:ext uri="{FF2B5EF4-FFF2-40B4-BE49-F238E27FC236}">
                <a16:creationId xmlns:a16="http://schemas.microsoft.com/office/drawing/2014/main" id="{63B6E33F-3F9C-B0F5-CDFD-55684E111555}"/>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Camiro-Zúñiga</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 OAE0403</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3009b931dd7_0_148"/>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26" name="Google Shape;1026;g3009b931dd7_0_148"/>
          <p:cNvSpPr/>
          <p:nvPr/>
        </p:nvSpPr>
        <p:spPr>
          <a:xfrm>
            <a:off x="1774825" y="1341450"/>
            <a:ext cx="2341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retrospective analysis looked at 324 people living with advanced HIV attending four centres over a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12-month period.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27" name="Google Shape;1027;g3009b931dd7_0_148"/>
          <p:cNvSpPr/>
          <p:nvPr/>
        </p:nvSpPr>
        <p:spPr>
          <a:xfrm>
            <a:off x="4295775" y="1341450"/>
            <a:ext cx="7490100" cy="47880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8" name="Google Shape;1028;g3009b931dd7_0_148"/>
          <p:cNvSpPr/>
          <p:nvPr/>
        </p:nvSpPr>
        <p:spPr>
          <a:xfrm>
            <a:off x="4295775" y="1412875"/>
            <a:ext cx="74901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Flow diagram</a:t>
            </a:r>
            <a:endParaRPr sz="1400" b="0" i="0" u="none" strike="noStrike" cap="none">
              <a:solidFill>
                <a:srgbClr val="000000"/>
              </a:solidFill>
              <a:latin typeface="Arial"/>
              <a:ea typeface="Arial"/>
              <a:cs typeface="Arial"/>
              <a:sym typeface="Arial"/>
            </a:endParaRPr>
          </a:p>
        </p:txBody>
      </p:sp>
      <p:pic>
        <p:nvPicPr>
          <p:cNvPr id="1029" name="Google Shape;1029;g3009b931dd7_0_148"/>
          <p:cNvPicPr preferRelativeResize="0"/>
          <p:nvPr/>
        </p:nvPicPr>
        <p:blipFill rotWithShape="1">
          <a:blip r:embed="rId3">
            <a:alphaModFix/>
          </a:blip>
          <a:srcRect/>
          <a:stretch/>
        </p:blipFill>
        <p:spPr>
          <a:xfrm>
            <a:off x="4347525" y="1848035"/>
            <a:ext cx="7438350" cy="4061654"/>
          </a:xfrm>
          <a:prstGeom prst="rect">
            <a:avLst/>
          </a:prstGeom>
          <a:noFill/>
          <a:ln>
            <a:noFill/>
          </a:ln>
        </p:spPr>
      </p:pic>
      <p:pic>
        <p:nvPicPr>
          <p:cNvPr id="1031" name="Google Shape;1031;g3009b931dd7_0_148"/>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016;g3009b931dd7_0_131">
            <a:extLst>
              <a:ext uri="{FF2B5EF4-FFF2-40B4-BE49-F238E27FC236}">
                <a16:creationId xmlns:a16="http://schemas.microsoft.com/office/drawing/2014/main" id="{6B1F662B-3503-FB7E-F428-C48AE225F0B5}"/>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OAE0403</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3009b931dd7_0_16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38" name="Google Shape;1038;g3009b931dd7_0_160"/>
          <p:cNvSpPr/>
          <p:nvPr/>
        </p:nvSpPr>
        <p:spPr>
          <a:xfrm>
            <a:off x="1774825" y="1341450"/>
            <a:ext cx="3636900" cy="48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Had all clients been tested for opportunistic infections at entry to care, further testing and empiric treatment would not have been necessary.</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For example, people with a positive TB-LAM result do not need screening with AFB sputum smear or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Xpert</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MTB in urine or sputum.</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For example, people with negative H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UAg</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and Cr Ag results do not need empiric amphotericin B.</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39" name="Google Shape;1039;g3009b931dd7_0_160"/>
          <p:cNvSpPr/>
          <p:nvPr/>
        </p:nvSpPr>
        <p:spPr>
          <a:xfrm>
            <a:off x="5591175" y="1341450"/>
            <a:ext cx="6195000" cy="41352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0" name="Google Shape;1040;g3009b931dd7_0_160"/>
          <p:cNvSpPr/>
          <p:nvPr/>
        </p:nvSpPr>
        <p:spPr>
          <a:xfrm>
            <a:off x="5590875" y="1412875"/>
            <a:ext cx="61950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Avoided costs</a:t>
            </a:r>
            <a:endParaRPr sz="1400" b="0" i="0" u="none" strike="noStrike" cap="none">
              <a:solidFill>
                <a:srgbClr val="000000"/>
              </a:solidFill>
              <a:latin typeface="Arial"/>
              <a:ea typeface="Arial"/>
              <a:cs typeface="Arial"/>
              <a:sym typeface="Arial"/>
            </a:endParaRPr>
          </a:p>
        </p:txBody>
      </p:sp>
      <p:pic>
        <p:nvPicPr>
          <p:cNvPr id="1041" name="Google Shape;1041;g3009b931dd7_0_160"/>
          <p:cNvPicPr preferRelativeResize="0"/>
          <p:nvPr/>
        </p:nvPicPr>
        <p:blipFill rotWithShape="1">
          <a:blip r:embed="rId3">
            <a:alphaModFix/>
          </a:blip>
          <a:srcRect/>
          <a:stretch/>
        </p:blipFill>
        <p:spPr>
          <a:xfrm>
            <a:off x="5697631" y="1704475"/>
            <a:ext cx="6024569" cy="3601226"/>
          </a:xfrm>
          <a:prstGeom prst="rect">
            <a:avLst/>
          </a:prstGeom>
          <a:noFill/>
          <a:ln>
            <a:noFill/>
          </a:ln>
        </p:spPr>
      </p:pic>
      <p:pic>
        <p:nvPicPr>
          <p:cNvPr id="1043" name="Google Shape;1043;g3009b931dd7_0_16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016;g3009b931dd7_0_131">
            <a:extLst>
              <a:ext uri="{FF2B5EF4-FFF2-40B4-BE49-F238E27FC236}">
                <a16:creationId xmlns:a16="http://schemas.microsoft.com/office/drawing/2014/main" id="{A8C1544F-5D47-01C2-1AB7-2E0B319157EC}"/>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OAE0403</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3012166399c_0_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Diagnosis of advanced HIV</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50" name="Google Shape;1050;g3012166399c_0_0"/>
          <p:cNvSpPr/>
          <p:nvPr/>
        </p:nvSpPr>
        <p:spPr>
          <a:xfrm>
            <a:off x="1724949"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On average, standard client care costs of advanced HIV disease would be reduced by USD 241 per person (approximately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USD 80,000 per year) if testing was done at entry to care.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0"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0"/>
                  </a:ext>
                </a:extLst>
              </a:rPr>
              <a:t>USD 80,000</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is approximate cost of treating 40 people with TB or 100 people with cryptococcal meningitis.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1"/>
                  </a:ext>
                </a:extLst>
              </a:rPr>
              <a:t>Median time to opportunistic infection treatment initiation</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would be reduced by five days (from 6.5 to 1, p&lt;0.001) by testing at entry to care.</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0" indent="-22860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051" name="Google Shape;1051;g3012166399c_0_0"/>
          <p:cNvPicPr preferRelativeResize="0"/>
          <p:nvPr/>
        </p:nvPicPr>
        <p:blipFill rotWithShape="1">
          <a:blip r:embed="rId3">
            <a:alphaModFix/>
          </a:blip>
          <a:srcRect/>
          <a:stretch/>
        </p:blipFill>
        <p:spPr>
          <a:xfrm>
            <a:off x="6895656" y="1927312"/>
            <a:ext cx="4897501" cy="3407501"/>
          </a:xfrm>
          <a:prstGeom prst="rect">
            <a:avLst/>
          </a:prstGeom>
          <a:noFill/>
          <a:ln>
            <a:noFill/>
          </a:ln>
        </p:spPr>
      </p:pic>
      <p:sp>
        <p:nvSpPr>
          <p:cNvPr id="1052" name="Google Shape;1052;g3012166399c_0_0"/>
          <p:cNvSpPr/>
          <p:nvPr/>
        </p:nvSpPr>
        <p:spPr>
          <a:xfrm>
            <a:off x="6851650" y="1341450"/>
            <a:ext cx="4934400" cy="429240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3" name="Google Shape;1053;g3012166399c_0_0"/>
          <p:cNvSpPr/>
          <p:nvPr/>
        </p:nvSpPr>
        <p:spPr>
          <a:xfrm>
            <a:off x="6888375" y="1412875"/>
            <a:ext cx="48975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Median time to initiation of OI treatment</a:t>
            </a:r>
            <a:endParaRPr sz="1400" b="0" i="0" u="none" strike="noStrike" cap="none">
              <a:solidFill>
                <a:srgbClr val="7F7F7F"/>
              </a:solidFill>
              <a:latin typeface="Calibri"/>
              <a:ea typeface="Calibri"/>
              <a:cs typeface="Calibri"/>
              <a:sym typeface="Calibri"/>
            </a:endParaRPr>
          </a:p>
        </p:txBody>
      </p:sp>
      <p:pic>
        <p:nvPicPr>
          <p:cNvPr id="1055" name="Google Shape;1055;g3012166399c_0_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016;g3009b931dd7_0_131">
            <a:extLst>
              <a:ext uri="{FF2B5EF4-FFF2-40B4-BE49-F238E27FC236}">
                <a16:creationId xmlns:a16="http://schemas.microsoft.com/office/drawing/2014/main" id="{3A2EE057-9BE6-02A8-19D6-B710A3527265}"/>
              </a:ext>
            </a:extLst>
          </p:cNvPr>
          <p:cNvSpPr/>
          <p:nvPr/>
        </p:nvSpPr>
        <p:spPr>
          <a:xfrm>
            <a:off x="5616575" y="638951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Camiro-Zúñiga</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OAE0403</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3012166399c_0_1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63" name="Google Shape;1063;g3012166399c_0_14"/>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Integrated healthcare systems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64" name="Google Shape;1064;g3012166399c_0_14"/>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living with HIV are disproportionately affected by non-communicable diseases (NCDs), including hypertension, diabetes and cancer.</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AIDS-related deaths are declining while the proportion of deaths due to NCDs is increasing.</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65" name="Google Shape;1065;g3012166399c_0_14"/>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Potential benefits of integrating NCD screening and treatment into services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2"/>
                  </a:ext>
                </a:extLst>
              </a:rPr>
              <a:t>providing HIV care include:</a:t>
            </a:r>
            <a:endParaRPr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3"/>
                </a:ext>
              </a:extLst>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4"/>
                  </a:ext>
                </a:extLst>
              </a:rPr>
              <a:t>Reducing the number of clinic appointments </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5"/>
                </a:ext>
              </a:extLst>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6"/>
                  </a:ext>
                </a:extLst>
              </a:rPr>
              <a:t>Promoting early diagnosis and treatment of co-morbidities</a:t>
            </a:r>
            <a:endParaRPr sz="1400" b="0" i="0" u="none" strike="noStrike" cap="none" dirty="0">
              <a:solidFill>
                <a:srgbClr val="000000"/>
              </a:solidFill>
              <a:latin typeface="Verdana" panose="020B0604030504040204" pitchFamily="34" charset="0"/>
              <a:ea typeface="Verdana" panose="020B0604030504040204" pitchFamily="34" charset="0"/>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7"/>
                </a:ext>
              </a:extLst>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8"/>
                  </a:ext>
                </a:extLst>
              </a:rPr>
              <a:t>Less duplication of services and lower costs to health system</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9"/>
                </a:ext>
              </a:extLst>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0"/>
                  </a:ext>
                </a:extLst>
              </a:rPr>
              <a:t>The provision of holistic, person-centred care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066" name="Google Shape;1066;g3012166399c_0_14"/>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062;g3012166399c_0_14">
            <a:extLst>
              <a:ext uri="{FF2B5EF4-FFF2-40B4-BE49-F238E27FC236}">
                <a16:creationId xmlns:a16="http://schemas.microsoft.com/office/drawing/2014/main" id="{4613148A-D858-9E08-1DEF-9FCA03E7E910}"/>
              </a:ext>
            </a:extLst>
          </p:cNvPr>
          <p:cNvSpPr/>
          <p:nvPr/>
        </p:nvSpPr>
        <p:spPr>
          <a:xfrm>
            <a:off x="5653150"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SAT036</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g3012166399c_0_3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74" name="Google Shape;1074;g3012166399c_0_30"/>
          <p:cNvSpPr/>
          <p:nvPr/>
        </p:nvSpPr>
        <p:spPr>
          <a:xfrm>
            <a:off x="1774825" y="1341450"/>
            <a:ext cx="57330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In Zambia, an intervention aimed to improve detection and management of cardio-metabolic complications, including hypertension, diabetes and dyslipidemia, in routine HIV clinical practice settings.</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The package of integrated HIV/NCD services included:</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“One stop shop” for NCD/HIV services</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WHO-PEN protocols, algorithm and training materials adapted for Zambia</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NCD clinical information added to HIV electronic medical records</a:t>
            </a:r>
            <a:endParaRPr sz="1400" b="0" i="0" u="none" strike="noStrike" cap="none">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Access to screening and laboratory monitoring for diabetes and hyperlipidemia</a:t>
            </a:r>
            <a:endParaRPr sz="1400" b="0" i="0" u="none" strike="noStrike" cap="none">
              <a:solidFill>
                <a:srgbClr val="000000"/>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Strengthened NCD medication supply chain, with multi-month dispensing </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sp>
        <p:nvSpPr>
          <p:cNvPr id="1075" name="Google Shape;1075;g3012166399c_0_30"/>
          <p:cNvSpPr txBox="1"/>
          <p:nvPr/>
        </p:nvSpPr>
        <p:spPr>
          <a:xfrm>
            <a:off x="8112125" y="1341450"/>
            <a:ext cx="3672050" cy="2154436"/>
          </a:xfrm>
          <a:prstGeom prst="rect">
            <a:avLst/>
          </a:prstGeom>
          <a:noFill/>
          <a:ln>
            <a:noFill/>
          </a:ln>
        </p:spPr>
        <p:txBody>
          <a:bodyPr spcFirstLastPara="1" wrap="square" lIns="0" tIns="0" rIns="0" bIns="0" anchor="t" anchorCtr="0">
            <a:sp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Clinic workflows were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re-organized, using task-shifting (to nurses and community health workers) and task-sharing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(team-based care and referrals).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076" name="Google Shape;1076;g3012166399c_0_30"/>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073;g3012166399c_0_30">
            <a:extLst>
              <a:ext uri="{FF2B5EF4-FFF2-40B4-BE49-F238E27FC236}">
                <a16:creationId xmlns:a16="http://schemas.microsoft.com/office/drawing/2014/main" id="{D69381EC-A426-5F29-8F54-494BACFAD93D}"/>
              </a:ext>
            </a:extLst>
          </p:cNvPr>
          <p:cNvSpPr/>
          <p:nvPr/>
        </p:nvSpPr>
        <p:spPr>
          <a:xfrm>
            <a:off x="56881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Pry OAC4003</a:t>
            </a:r>
            <a:endParaRPr sz="105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g3012166399c_0_4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83" name="Google Shape;1083;g3012166399c_0_44"/>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study evaluated whether the package improved blood pressure control without compromising HIV viral suppression.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“Dual control” of both blood pressure and HIV was assessed in participants with cardiometabolic NCDs or risk factors.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191 of 1,096 participants were eligible (had hypertension, pre-diabetes, diabetes or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dislipidemia</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or smoked).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cohort was 70% female, median age 49, with a median 12 years since their HIV diagnosis.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084" name="Google Shape;1084;g3012166399c_0_44"/>
          <p:cNvSpPr/>
          <p:nvPr/>
        </p:nvSpPr>
        <p:spPr>
          <a:xfrm>
            <a:off x="6851650" y="1341450"/>
            <a:ext cx="49344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5" name="Google Shape;1085;g3012166399c_0_44"/>
          <p:cNvSpPr/>
          <p:nvPr/>
        </p:nvSpPr>
        <p:spPr>
          <a:xfrm>
            <a:off x="6888375" y="1412875"/>
            <a:ext cx="4897500" cy="215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Study design</a:t>
            </a:r>
            <a:endParaRPr sz="1400" b="0" i="0" u="none" strike="noStrike" cap="none">
              <a:solidFill>
                <a:srgbClr val="000000"/>
              </a:solidFill>
              <a:latin typeface="Arial"/>
              <a:ea typeface="Arial"/>
              <a:cs typeface="Arial"/>
              <a:sym typeface="Arial"/>
            </a:endParaRPr>
          </a:p>
        </p:txBody>
      </p:sp>
      <p:pic>
        <p:nvPicPr>
          <p:cNvPr id="1086" name="Google Shape;1086;g3012166399c_0_44"/>
          <p:cNvPicPr preferRelativeResize="0"/>
          <p:nvPr/>
        </p:nvPicPr>
        <p:blipFill rotWithShape="1">
          <a:blip r:embed="rId3">
            <a:alphaModFix/>
          </a:blip>
          <a:srcRect r="8867"/>
          <a:stretch/>
        </p:blipFill>
        <p:spPr>
          <a:xfrm>
            <a:off x="7135475" y="1628275"/>
            <a:ext cx="4454375" cy="4177213"/>
          </a:xfrm>
          <a:prstGeom prst="rect">
            <a:avLst/>
          </a:prstGeom>
          <a:noFill/>
          <a:ln>
            <a:noFill/>
          </a:ln>
        </p:spPr>
      </p:pic>
      <p:sp>
        <p:nvSpPr>
          <p:cNvPr id="1087" name="Google Shape;1087;g3012166399c_0_44"/>
          <p:cNvSpPr/>
          <p:nvPr/>
        </p:nvSpPr>
        <p:spPr>
          <a:xfrm>
            <a:off x="7135475" y="1628275"/>
            <a:ext cx="832200" cy="2817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9" name="Google Shape;1089;g3012166399c_0_4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073;g3012166399c_0_30">
            <a:extLst>
              <a:ext uri="{FF2B5EF4-FFF2-40B4-BE49-F238E27FC236}">
                <a16:creationId xmlns:a16="http://schemas.microsoft.com/office/drawing/2014/main" id="{71D130F5-FA4B-537C-817C-1A244051E393}"/>
              </a:ext>
            </a:extLst>
          </p:cNvPr>
          <p:cNvSpPr/>
          <p:nvPr/>
        </p:nvSpPr>
        <p:spPr>
          <a:xfrm>
            <a:off x="56881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Pry OAC4003</a:t>
            </a:r>
            <a:endParaRPr sz="105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g300633e8d27_0_23"/>
          <p:cNvSpPr/>
          <p:nvPr/>
        </p:nvSpPr>
        <p:spPr>
          <a:xfrm>
            <a:off x="8112125" y="1341450"/>
            <a:ext cx="3671700" cy="446403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g300633e8d27_0_23"/>
          <p:cNvSpPr/>
          <p:nvPr/>
        </p:nvSpPr>
        <p:spPr>
          <a:xfrm>
            <a:off x="8106425" y="1412875"/>
            <a:ext cx="3683100" cy="197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Delivery of potent neutralizing antibodies </a:t>
            </a:r>
            <a:endParaRPr sz="1400" b="0" i="0" u="none" strike="noStrike" cap="none">
              <a:solidFill>
                <a:srgbClr val="7F7F7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using AAV</a:t>
            </a:r>
            <a:endParaRPr sz="1400" b="0" i="0" u="none" strike="noStrike" cap="none">
              <a:solidFill>
                <a:srgbClr val="7F7F7F"/>
              </a:solidFill>
              <a:latin typeface="Calibri"/>
              <a:ea typeface="Calibri"/>
              <a:cs typeface="Calibri"/>
              <a:sym typeface="Calibri"/>
            </a:endParaRPr>
          </a:p>
        </p:txBody>
      </p:sp>
      <p:pic>
        <p:nvPicPr>
          <p:cNvPr id="126" name="Google Shape;126;g300633e8d27_0_23"/>
          <p:cNvPicPr preferRelativeResize="0"/>
          <p:nvPr/>
        </p:nvPicPr>
        <p:blipFill rotWithShape="1">
          <a:blip r:embed="rId3">
            <a:alphaModFix/>
          </a:blip>
          <a:srcRect l="9373" t="27252" r="59736" b="5138"/>
          <a:stretch/>
        </p:blipFill>
        <p:spPr>
          <a:xfrm>
            <a:off x="8347845" y="1892808"/>
            <a:ext cx="3246747" cy="3912680"/>
          </a:xfrm>
          <a:prstGeom prst="rect">
            <a:avLst/>
          </a:prstGeom>
          <a:noFill/>
          <a:ln>
            <a:noFill/>
          </a:ln>
        </p:spPr>
      </p:pic>
      <p:sp>
        <p:nvSpPr>
          <p:cNvPr id="127" name="Google Shape;127;g300633e8d27_0_23"/>
          <p:cNvSpPr/>
          <p:nvPr/>
        </p:nvSpPr>
        <p:spPr>
          <a:xfrm>
            <a:off x="1774824" y="1341450"/>
            <a:ext cx="5856259" cy="51807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Could episomal viral DNA be a potential functional cure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strategy</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Viral vectors can produce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over a prolonged period (although tested only in monkeys so far).</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Genes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to produce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bNAbs</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 are inserted into</a:t>
            </a:r>
            <a:b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viral vector AAV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adeno</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-associated virus).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AAV is a common, non-pathogenic and asymptomatic virus.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AAV does not integrate into cell DNA like HIV but forms “episomal” DNA circles that are eliminated when a cell divides.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Injected into muscle: muscle cells are long-lived and rarely divide. They harbour </a:t>
            </a:r>
            <a:r>
              <a:rPr lang="en-GB" sz="2000" b="0" i="0" u="none" strike="noStrike" cap="none" dirty="0" err="1">
                <a:solidFill>
                  <a:schemeClr val="dk1"/>
                </a:solidFill>
                <a:latin typeface="Verdana" panose="020B0604030504040204" pitchFamily="34" charset="0"/>
                <a:ea typeface="Verdana" panose="020B0604030504040204" pitchFamily="34" charset="0"/>
                <a:cs typeface="Calibri"/>
                <a:sym typeface="Calibri"/>
              </a:rPr>
              <a:t>bNAb</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-producing AAV indefinitely.</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28" name="Google Shape;128;g300633e8d27_0_23"/>
          <p:cNvSpPr/>
          <p:nvPr/>
        </p:nvSpPr>
        <p:spPr>
          <a:xfrm>
            <a:off x="479424" y="115888"/>
            <a:ext cx="10510001" cy="5763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Remission, cure and vaccines </a:t>
            </a:r>
            <a:r>
              <a:rPr lang="en-GB" sz="1600" b="1" i="0" u="none" strike="noStrike" cap="none" dirty="0">
                <a:solidFill>
                  <a:srgbClr val="076382"/>
                </a:solidFill>
                <a:latin typeface="Verdana" panose="020B0604030504040204" pitchFamily="34" charset="0"/>
                <a:ea typeface="Verdana" panose="020B0604030504040204" pitchFamily="34" charset="0"/>
                <a:cs typeface="Calibri"/>
                <a:sym typeface="Calibri"/>
              </a:rPr>
              <a:t>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Cure approaches using broadly neutralizing antibodies (</a:t>
            </a:r>
            <a:r>
              <a:rPr lang="en-GB" sz="160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bNAbs</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29" name="Google Shape;129;g300633e8d27_0_23"/>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23;g300633e8d27_0_23">
            <a:hlinkClick r:id="rId5"/>
            <a:extLst>
              <a:ext uri="{FF2B5EF4-FFF2-40B4-BE49-F238E27FC236}">
                <a16:creationId xmlns:a16="http://schemas.microsoft.com/office/drawing/2014/main" id="{D614C7CB-07C4-C7CD-FDF0-43F46FA26B09}"/>
              </a:ext>
            </a:extLst>
          </p:cNvPr>
          <p:cNvSpPr/>
          <p:nvPr/>
        </p:nvSpPr>
        <p:spPr>
          <a:xfrm>
            <a:off x="56878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15000"/>
              </a:lnSpc>
              <a:spcBef>
                <a:spcPts val="0"/>
              </a:spcBef>
              <a:spcAft>
                <a:spcPts val="0"/>
              </a:spcAft>
              <a:buClr>
                <a:schemeClr val="dk1"/>
              </a:buClr>
              <a:buSzPts val="110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rPr>
              <a:t>Stevenson SAT00704</a:t>
            </a: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hlinkClick r:id="rId6">
                <a:extLst>
                  <a:ext uri="{A12FA001-AC4F-418D-AE19-62706E023703}">
                    <ahyp:hlinkClr xmlns:ahyp="http://schemas.microsoft.com/office/drawing/2018/hyperlinkcolor" val="tx"/>
                  </a:ext>
                </a:extLst>
              </a:hlinkClick>
            </a:endParaRPr>
          </a:p>
          <a:p>
            <a:pPr marL="0" marR="0" lvl="0" indent="0" algn="r" rtl="0">
              <a:lnSpc>
                <a:spcPct val="115000"/>
              </a:lnSpc>
              <a:spcBef>
                <a:spcPts val="0"/>
              </a:spcBef>
              <a:spcAft>
                <a:spcPts val="0"/>
              </a:spcAft>
              <a:buClr>
                <a:schemeClr val="dk1"/>
              </a:buClr>
              <a:buSzPts val="1100"/>
              <a:buFont typeface="Arial"/>
              <a:buNone/>
            </a:pPr>
            <a:endParaRPr sz="105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g3012166399c_0_58"/>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096" name="Google Shape;1096;g3012166399c_0_58"/>
          <p:cNvSpPr/>
          <p:nvPr/>
        </p:nvSpPr>
        <p:spPr>
          <a:xfrm>
            <a:off x="1774825" y="1341450"/>
            <a:ext cx="3636963"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There was improvement in blood pressure control, defined as systolic blood pressure &lt;140mmHg and diastolic blood pressure &lt;90mmHg.</a:t>
            </a:r>
            <a:endParaRPr sz="1400" b="0" i="0" u="none" strike="noStrike" cap="none">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There was also a 74% increase in the rate of dual (blood pressure and HIV) control.</a:t>
            </a:r>
            <a:endParaRPr sz="2000" b="0" i="0" u="none" strike="sng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143510" algn="l" rtl="0">
              <a:lnSpc>
                <a:spcPct val="100000"/>
              </a:lnSpc>
              <a:spcBef>
                <a:spcPts val="0"/>
              </a:spcBef>
              <a:spcAft>
                <a:spcPts val="0"/>
              </a:spcAft>
              <a:buClr>
                <a:srgbClr val="E0001B"/>
              </a:buClr>
              <a:buSzPts val="1340"/>
              <a:buFont typeface="Merriweather Sans"/>
              <a:buNone/>
            </a:pP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highlight>
                <a:srgbClr val="FFFF00"/>
              </a:highlight>
              <a:latin typeface="Verdana" panose="020B0604030504040204" pitchFamily="34" charset="0"/>
              <a:ea typeface="Verdana" panose="020B0604030504040204" pitchFamily="34" charset="0"/>
              <a:cs typeface="Calibri"/>
              <a:sym typeface="Calibri"/>
            </a:endParaRPr>
          </a:p>
        </p:txBody>
      </p:sp>
      <p:sp>
        <p:nvSpPr>
          <p:cNvPr id="1097" name="Google Shape;1097;g3012166399c_0_58"/>
          <p:cNvSpPr/>
          <p:nvPr/>
        </p:nvSpPr>
        <p:spPr>
          <a:xfrm>
            <a:off x="5591175" y="1341439"/>
            <a:ext cx="6194950" cy="4464050"/>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8" name="Google Shape;1098;g3012166399c_0_58"/>
          <p:cNvSpPr/>
          <p:nvPr/>
        </p:nvSpPr>
        <p:spPr>
          <a:xfrm>
            <a:off x="5668132" y="1412875"/>
            <a:ext cx="6031155" cy="340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Control of blood pressure and HIV</a:t>
            </a:r>
            <a:endParaRPr sz="1400" b="0" i="0" u="none" strike="noStrike" cap="none">
              <a:solidFill>
                <a:srgbClr val="000000"/>
              </a:solidFill>
              <a:latin typeface="Arial"/>
              <a:ea typeface="Arial"/>
              <a:cs typeface="Arial"/>
              <a:sym typeface="Arial"/>
            </a:endParaRPr>
          </a:p>
        </p:txBody>
      </p:sp>
      <p:pic>
        <p:nvPicPr>
          <p:cNvPr id="1099" name="Google Shape;1099;g3012166399c_0_58"/>
          <p:cNvPicPr preferRelativeResize="0"/>
          <p:nvPr/>
        </p:nvPicPr>
        <p:blipFill rotWithShape="1">
          <a:blip r:embed="rId3">
            <a:alphaModFix/>
          </a:blip>
          <a:srcRect/>
          <a:stretch/>
        </p:blipFill>
        <p:spPr>
          <a:xfrm>
            <a:off x="5668132" y="1753675"/>
            <a:ext cx="6108112" cy="3284669"/>
          </a:xfrm>
          <a:prstGeom prst="rect">
            <a:avLst/>
          </a:prstGeom>
          <a:noFill/>
          <a:ln>
            <a:noFill/>
          </a:ln>
        </p:spPr>
      </p:pic>
      <p:pic>
        <p:nvPicPr>
          <p:cNvPr id="1101" name="Google Shape;1101;g3012166399c_0_58"/>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073;g3012166399c_0_30">
            <a:extLst>
              <a:ext uri="{FF2B5EF4-FFF2-40B4-BE49-F238E27FC236}">
                <a16:creationId xmlns:a16="http://schemas.microsoft.com/office/drawing/2014/main" id="{EE2FE60C-FF27-99B9-352E-3EBD54F0F826}"/>
              </a:ext>
            </a:extLst>
          </p:cNvPr>
          <p:cNvSpPr/>
          <p:nvPr/>
        </p:nvSpPr>
        <p:spPr>
          <a:xfrm>
            <a:off x="568817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Pry OAC4003</a:t>
            </a:r>
            <a:endParaRPr sz="105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3012166399c_0_7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09" name="Google Shape;1109;g3012166399c_0_70"/>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Mental healthcare can also be integrated into HIV programmes.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Due to the shortage of mental health professionals in most low- and middle-income countries, many people will never </a:t>
            </a:r>
            <a:b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b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be screened if there is no integration and task-shifting.</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10" name="Google Shape;1110;g3012166399c_0_70"/>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 trans-led sexual health clinic in Thailand, depression screening by peer providers was highly acceptable to clients.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 hospital-based clinic for adolescents and young adults with HIV in Thailand,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1"/>
                  </a:ext>
                </a:extLst>
              </a:rPr>
              <a:t>physiatrists supported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2"/>
                  </a:ext>
                </a:extLst>
              </a:rPr>
              <a:t>HIV providers to offer basic mental healthcare.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190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Capacity building included training, care protocols and case management meetings.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190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Young people wanted to receive care from clinicians they knew and trusted.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111" name="Google Shape;1111;g3012166399c_0_70"/>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108;g3012166399c_0_70">
            <a:extLst>
              <a:ext uri="{FF2B5EF4-FFF2-40B4-BE49-F238E27FC236}">
                <a16:creationId xmlns:a16="http://schemas.microsoft.com/office/drawing/2014/main" id="{396CAED1-24E1-5840-F99E-A3237A789540}"/>
              </a:ext>
            </a:extLst>
          </p:cNvPr>
          <p:cNvSpPr/>
          <p:nvPr/>
        </p:nvSpPr>
        <p:spPr>
          <a:xfrm>
            <a:off x="5616575"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Sohn SY40</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Google Shape;1117;g3012166399c_0_84"/>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Integrated healthcare systems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18" name="Google Shape;1118;g3012166399c_0_84"/>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Senegal, group interpersonal therapy was provided for people living with HIV and depression:</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Therapy was facilitated by social workers and community health workers.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3"/>
                  </a:ext>
                </a:extLst>
              </a:rPr>
              <a:t>Staff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had five-day intensive training, supervised practice sessions and ongoing supervision by clinical psychologist.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living with HIV received one individual session + eight group sessions.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The approach was feasible and acceptable to clients, and there was a large reduction in depressive symptoms.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119" name="Google Shape;1119;g3012166399c_0_84"/>
          <p:cNvPicPr preferRelativeResize="0"/>
          <p:nvPr/>
        </p:nvPicPr>
        <p:blipFill rotWithShape="1">
          <a:blip r:embed="rId3">
            <a:alphaModFix/>
          </a:blip>
          <a:srcRect l="6015" r="13783" b="204"/>
          <a:stretch/>
        </p:blipFill>
        <p:spPr>
          <a:xfrm>
            <a:off x="6851650" y="1356974"/>
            <a:ext cx="5340350" cy="4448513"/>
          </a:xfrm>
          <a:prstGeom prst="rect">
            <a:avLst/>
          </a:prstGeom>
          <a:noFill/>
          <a:ln>
            <a:noFill/>
          </a:ln>
        </p:spPr>
      </p:pic>
      <p:sp>
        <p:nvSpPr>
          <p:cNvPr id="1120" name="Google Shape;1120;g3012166399c_0_84"/>
          <p:cNvSpPr txBox="1"/>
          <p:nvPr/>
        </p:nvSpPr>
        <p:spPr>
          <a:xfrm>
            <a:off x="8784013" y="5983997"/>
            <a:ext cx="3000000" cy="161583"/>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a:solidFill>
                  <a:srgbClr val="7F7F7F"/>
                </a:solidFill>
                <a:highlight>
                  <a:srgbClr val="FFFFFF"/>
                </a:highlight>
                <a:latin typeface="Calibri"/>
                <a:ea typeface="Calibri"/>
                <a:cs typeface="Calibri"/>
                <a:sym typeface="Calibri"/>
              </a:rPr>
              <a:t>francofox/Depositphotos</a:t>
            </a:r>
            <a:endParaRPr sz="1400" b="0" i="0" u="none" strike="noStrike" cap="none">
              <a:solidFill>
                <a:srgbClr val="7F7F7F"/>
              </a:solidFill>
              <a:latin typeface="Calibri"/>
              <a:ea typeface="Calibri"/>
              <a:cs typeface="Calibri"/>
              <a:sym typeface="Calibri"/>
            </a:endParaRPr>
          </a:p>
        </p:txBody>
      </p:sp>
      <p:pic>
        <p:nvPicPr>
          <p:cNvPr id="1122" name="Google Shape;1122;g3012166399c_0_84"/>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3" name="Google Shape;1108;g3012166399c_0_70">
            <a:extLst>
              <a:ext uri="{FF2B5EF4-FFF2-40B4-BE49-F238E27FC236}">
                <a16:creationId xmlns:a16="http://schemas.microsoft.com/office/drawing/2014/main" id="{B18C06C4-0290-AC79-4F1B-FE4115FF521B}"/>
              </a:ext>
            </a:extLst>
          </p:cNvPr>
          <p:cNvSpPr/>
          <p:nvPr/>
        </p:nvSpPr>
        <p:spPr>
          <a:xfrm>
            <a:off x="5616575" y="6349959"/>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Sohn SY40</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g3012166399c_0_95"/>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Moral injury among healthcare workers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29" name="Google Shape;1129;g3012166399c_0_95"/>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People living with HIV in Mozambique report being treated with disrespect by healthcare workers (HCWs).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HCWs’ negative behaviour towards clients may be a reflection of burnout, compassion fatigue and moral injury associated with delivering care in a resource-constrained setting.</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30" name="Google Shape;1130;g3012166399c_0_95"/>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Moral injury among healthcare workers</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31" name="Google Shape;1131;g3012166399c_0_95"/>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Data came from surveys with 100 HCWs in Mozambique (63% female), including 23 doctors or nurses, 21 technicians and 29 counsellors.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HCWs had been healthcare providers for a median of 6.5 years.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Only one participant reported burnout.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914400" marR="0" lvl="0" indent="0" algn="l" rtl="0">
              <a:lnSpc>
                <a:spcPct val="100000"/>
              </a:lnSpc>
              <a:spcBef>
                <a:spcPts val="0"/>
              </a:spcBef>
              <a:spcAft>
                <a:spcPts val="0"/>
              </a:spcAft>
              <a:buClr>
                <a:srgbClr val="000000"/>
              </a:buClr>
              <a:buSzPts val="2000"/>
              <a:buFont typeface="Arial"/>
              <a:buNone/>
            </a:pPr>
            <a:endParaRPr sz="2000" b="0" i="0" u="none" strike="sngStrike" cap="none" dirty="0">
              <a:solidFill>
                <a:schemeClr val="dk1"/>
              </a:solidFill>
              <a:highlight>
                <a:srgbClr val="FF00FF"/>
              </a:highlight>
              <a:latin typeface="Verdana" panose="020B0604030504040204" pitchFamily="34" charset="0"/>
              <a:ea typeface="Verdana" panose="020B0604030504040204" pitchFamily="34" charset="0"/>
              <a:cs typeface="Calibri"/>
              <a:sym typeface="Calibri"/>
            </a:endParaRPr>
          </a:p>
        </p:txBody>
      </p:sp>
      <p:pic>
        <p:nvPicPr>
          <p:cNvPr id="1133" name="Google Shape;1133;g3012166399c_0_95"/>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132;g3012166399c_0_95">
            <a:extLst>
              <a:ext uri="{FF2B5EF4-FFF2-40B4-BE49-F238E27FC236}">
                <a16:creationId xmlns:a16="http://schemas.microsoft.com/office/drawing/2014/main" id="{A34CF6D0-5991-9F47-800A-707D5BCD8AD6}"/>
              </a:ext>
            </a:extLst>
          </p:cNvPr>
          <p:cNvSpPr/>
          <p:nvPr/>
        </p:nvSpPr>
        <p:spPr>
          <a:xfrm>
            <a:off x="5653150"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Audet OAE3006LB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g3012166399c_0_110"/>
          <p:cNvSpPr/>
          <p:nvPr/>
        </p:nvSpPr>
        <p:spPr>
          <a:xfrm>
            <a:off x="479425" y="115895"/>
            <a:ext cx="7596300" cy="281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Improving HIV care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Moral injury among healthcare workers</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40" name="Google Shape;1140;g3012166399c_0_110"/>
          <p:cNvSpPr/>
          <p:nvPr/>
        </p:nvSpPr>
        <p:spPr>
          <a:xfrm>
            <a:off x="1774825" y="1125325"/>
            <a:ext cx="4897438" cy="167251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However, moral injury (moderate to severe) was identified among 36% of participants.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Moral injury can occur when the resources needed to provide appropriate care are not available.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41" name="Google Shape;1141;g3012166399c_0_110"/>
          <p:cNvSpPr/>
          <p:nvPr/>
        </p:nvSpPr>
        <p:spPr>
          <a:xfrm>
            <a:off x="1774825" y="3013960"/>
            <a:ext cx="10009188" cy="2791528"/>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2" name="Google Shape;1142;g3012166399c_0_110"/>
          <p:cNvSpPr/>
          <p:nvPr/>
        </p:nvSpPr>
        <p:spPr>
          <a:xfrm>
            <a:off x="9908549" y="3145536"/>
            <a:ext cx="1875464" cy="1758643"/>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Moral injury</a:t>
            </a:r>
            <a:endParaRPr sz="1400" b="0" i="0" u="none" strike="noStrike" cap="none">
              <a:solidFill>
                <a:srgbClr val="000000"/>
              </a:solidFill>
              <a:latin typeface="Arial"/>
              <a:ea typeface="Arial"/>
              <a:cs typeface="Arial"/>
              <a:sym typeface="Arial"/>
            </a:endParaRPr>
          </a:p>
        </p:txBody>
      </p:sp>
      <p:pic>
        <p:nvPicPr>
          <p:cNvPr id="1143" name="Google Shape;1143;g3012166399c_0_110"/>
          <p:cNvPicPr preferRelativeResize="0"/>
          <p:nvPr/>
        </p:nvPicPr>
        <p:blipFill rotWithShape="1">
          <a:blip r:embed="rId3">
            <a:alphaModFix/>
          </a:blip>
          <a:srcRect/>
          <a:stretch/>
        </p:blipFill>
        <p:spPr>
          <a:xfrm>
            <a:off x="1877461" y="3062949"/>
            <a:ext cx="8133725" cy="2693550"/>
          </a:xfrm>
          <a:prstGeom prst="rect">
            <a:avLst/>
          </a:prstGeom>
          <a:noFill/>
          <a:ln>
            <a:noFill/>
          </a:ln>
        </p:spPr>
      </p:pic>
      <p:sp>
        <p:nvSpPr>
          <p:cNvPr id="1144" name="Google Shape;1144;g3012166399c_0_110"/>
          <p:cNvSpPr txBox="1"/>
          <p:nvPr/>
        </p:nvSpPr>
        <p:spPr>
          <a:xfrm>
            <a:off x="6851650" y="1125313"/>
            <a:ext cx="5040313" cy="1538883"/>
          </a:xfrm>
          <a:prstGeom prst="rect">
            <a:avLst/>
          </a:prstGeom>
          <a:noFill/>
          <a:ln>
            <a:noFill/>
          </a:ln>
        </p:spPr>
        <p:txBody>
          <a:bodyPr spcFirstLastPara="1" wrap="square" lIns="0" tIns="0" rIns="0" bIns="0" anchor="t" anchorCtr="0">
            <a:sp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For example, participants reported feeling guilty when a patient died, acting in a way that violated their own morals, and feeling betrayed by other healthcare professionals.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146" name="Google Shape;1146;g3012166399c_0_110"/>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132;g3012166399c_0_95">
            <a:extLst>
              <a:ext uri="{FF2B5EF4-FFF2-40B4-BE49-F238E27FC236}">
                <a16:creationId xmlns:a16="http://schemas.microsoft.com/office/drawing/2014/main" id="{C75810A9-44A0-4124-5208-D207D7928990}"/>
              </a:ext>
            </a:extLst>
          </p:cNvPr>
          <p:cNvSpPr/>
          <p:nvPr/>
        </p:nvSpPr>
        <p:spPr>
          <a:xfrm>
            <a:off x="5653150"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200"/>
              <a:buFont typeface="Arial"/>
              <a:buNone/>
            </a:pPr>
            <a:r>
              <a:rPr lang="en-GB" sz="1050" b="0" i="0" u="sng" strike="noStrike" cap="none">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Audet OAE3006LB</a:t>
            </a:r>
            <a:endParaRPr sz="1050" b="0" i="0" u="none" strike="noStrike" cap="none">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79"/>
          <p:cNvSpPr txBox="1"/>
          <p:nvPr/>
        </p:nvSpPr>
        <p:spPr>
          <a:xfrm>
            <a:off x="1738475" y="3284543"/>
            <a:ext cx="9680100" cy="1463560"/>
          </a:xfrm>
          <a:prstGeom prst="rect">
            <a:avLst/>
          </a:prstGeom>
          <a:noFill/>
          <a:ln>
            <a:noFill/>
          </a:ln>
        </p:spPr>
        <p:txBody>
          <a:bodyPr spcFirstLastPara="1" wrap="square" lIns="0" tIns="0" rIns="0" bIns="0" anchor="t" anchorCtr="0">
            <a:noAutofit/>
          </a:bodyPr>
          <a:lstStyle/>
          <a:p>
            <a:pPr marL="540000" marR="0" lvl="0" indent="-540000" algn="l" rtl="0">
              <a:lnSpc>
                <a:spcPct val="100000"/>
              </a:lnSpc>
              <a:spcBef>
                <a:spcPts val="0"/>
              </a:spcBef>
              <a:spcAft>
                <a:spcPts val="0"/>
              </a:spcAft>
              <a:buClr>
                <a:srgbClr val="000000"/>
              </a:buClr>
              <a:buSzPts val="2200"/>
              <a:buFont typeface="Arial"/>
              <a:buNone/>
            </a:pPr>
            <a:r>
              <a:rPr lang="en-GB" sz="2200" b="0" i="0" u="none" strike="noStrike" cap="none" dirty="0">
                <a:solidFill>
                  <a:srgbClr val="E0001B"/>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96</a:t>
            </a:r>
            <a:r>
              <a:rPr lang="en-GB" sz="2200" b="0" i="0" u="none" strike="noStrike" cap="none" dirty="0">
                <a:solidFill>
                  <a:srgbClr val="323232"/>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	The health </a:t>
            </a:r>
            <a:r>
              <a:rPr lang="en-GB" sz="2200" b="0" i="0" u="none" strike="noStrike" cap="none" dirty="0">
                <a:solidFill>
                  <a:srgbClr val="323232"/>
                </a:solidFill>
                <a:uFill>
                  <a:noFill/>
                </a:uFill>
                <a:latin typeface="Verdana" panose="020B0604030504040204" pitchFamily="34" charset="0"/>
                <a:ea typeface="Verdana" panose="020B0604030504040204" pitchFamily="34" charset="0"/>
                <a:cs typeface="Calibri"/>
                <a:sym typeface="Calibri"/>
                <a:hlinkClick r:id="rId3" action="ppaction://hlinksldjump">
                  <a:extLst>
                    <a:ext uri="{A12FA001-AC4F-418D-AE19-62706E023703}">
                      <ahyp:hlinkClr xmlns:ahyp="http://schemas.microsoft.com/office/drawing/2018/hyperlinkcolor" val="tx"/>
                    </a:ext>
                  </a:extLst>
                </a:hlinkClick>
              </a:rPr>
              <a:t>of</a:t>
            </a:r>
            <a:r>
              <a:rPr lang="en-GB" sz="2200" b="0" i="0" u="none" strike="noStrike" cap="none" dirty="0">
                <a:solidFill>
                  <a:srgbClr val="323232"/>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 displaced people in wartime</a:t>
            </a:r>
            <a:r>
              <a:rPr lang="en-GB" sz="2200" b="1" i="0" u="none" strike="noStrike" cap="none" dirty="0">
                <a:solidFill>
                  <a:srgbClr val="323232"/>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 </a:t>
            </a:r>
            <a:r>
              <a:rPr lang="en-GB" sz="2200" b="1" i="0" u="none" strike="noStrike" cap="none" dirty="0">
                <a:solidFill>
                  <a:srgbClr val="E0001B"/>
                </a:solidFill>
                <a:uFill>
                  <a:noFill/>
                </a:u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&gt;</a:t>
            </a:r>
            <a:endParaRPr sz="1400" b="1" i="0" u="none" strike="noStrike" cap="none" dirty="0">
              <a:solidFill>
                <a:srgbClr val="E0001B"/>
              </a:solidFill>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98</a:t>
            </a:r>
            <a:r>
              <a:rPr lang="en-GB" sz="2200" b="0" i="0" u="none" strike="noStrike" cap="none" dirty="0">
                <a:solidFill>
                  <a:srgbClr val="323232"/>
                </a:solidFill>
                <a:uFill>
                  <a:noFill/>
                </a:u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 	Opioid agonist treatment in Ukraine </a:t>
            </a:r>
            <a:r>
              <a:rPr lang="en-GB" sz="2200" b="1" i="0" u="none" strike="noStrike" cap="none" dirty="0">
                <a:solidFill>
                  <a:srgbClr val="E0001B"/>
                </a:solidFill>
                <a:uFill>
                  <a:noFill/>
                </a:u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&gt;</a:t>
            </a:r>
            <a:endParaRPr sz="1400" b="1" i="0" u="none" strike="noStrike" cap="none" dirty="0">
              <a:solidFill>
                <a:srgbClr val="E0001B"/>
              </a:solidFill>
              <a:sym typeface="Arial"/>
            </a:endParaRPr>
          </a:p>
          <a:p>
            <a:pPr marL="540000" marR="0" lvl="0" indent="-540000" algn="l" rtl="0">
              <a:lnSpc>
                <a:spcPct val="100000"/>
              </a:lnSpc>
              <a:spcBef>
                <a:spcPts val="1000"/>
              </a:spcBef>
              <a:spcAft>
                <a:spcPts val="0"/>
              </a:spcAft>
              <a:buClr>
                <a:srgbClr val="000000"/>
              </a:buClr>
              <a:buSzPts val="2200"/>
              <a:buFont typeface="Arial"/>
              <a:buNone/>
            </a:pPr>
            <a:r>
              <a:rPr lang="en-GB" sz="2200" b="0" i="0" u="none" strike="noStrike" cap="none" dirty="0">
                <a:solidFill>
                  <a:srgbClr val="E0001B"/>
                </a:solidFill>
                <a:uFill>
                  <a:noFill/>
                </a:u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101</a:t>
            </a:r>
            <a:r>
              <a:rPr lang="en-GB" sz="2200" b="0" i="0" u="none" strike="noStrike" cap="none" dirty="0">
                <a:solidFill>
                  <a:srgbClr val="D9222A"/>
                </a:solidFill>
                <a:uFill>
                  <a:noFill/>
                </a:u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	</a:t>
            </a:r>
            <a:r>
              <a:rPr lang="en-GB" sz="2200" b="0" i="0" u="none" strike="noStrike" cap="none" dirty="0">
                <a:solidFill>
                  <a:srgbClr val="323232"/>
                </a:solidFill>
                <a:uFill>
                  <a:noFill/>
                </a:u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Climate change </a:t>
            </a:r>
            <a:r>
              <a:rPr lang="en-GB" sz="2200" b="1" i="0" u="none" strike="noStrike" cap="none" dirty="0">
                <a:solidFill>
                  <a:srgbClr val="E0001B"/>
                </a:solidFill>
                <a:uFill>
                  <a:noFill/>
                </a:u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&gt;</a:t>
            </a:r>
            <a:endParaRPr sz="1400" b="0" i="0" u="none" strike="noStrike" cap="none" dirty="0">
              <a:solidFill>
                <a:srgbClr val="E0001B"/>
              </a:solidFill>
              <a:sym typeface="Arial"/>
            </a:endParaRPr>
          </a:p>
        </p:txBody>
      </p:sp>
      <p:sp>
        <p:nvSpPr>
          <p:cNvPr id="1153" name="Google Shape;1153;p79"/>
          <p:cNvSpPr txBox="1"/>
          <p:nvPr/>
        </p:nvSpPr>
        <p:spPr>
          <a:xfrm>
            <a:off x="1738475" y="596725"/>
            <a:ext cx="8097000" cy="693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D1222A"/>
              </a:buClr>
              <a:buSzPts val="5400"/>
              <a:buFont typeface="Calibri"/>
              <a:buNone/>
            </a:pPr>
            <a:r>
              <a:rPr lang="en-GB" sz="5400" b="0"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a:t>
            </a:r>
            <a:endParaRPr sz="5400" b="1" i="0" u="none" strike="noStrike" cap="none" dirty="0">
              <a:solidFill>
                <a:srgbClr val="E0001B"/>
              </a:solidFill>
              <a:latin typeface="Verdana" panose="020B0604030504040204" pitchFamily="34" charset="0"/>
              <a:ea typeface="Verdana" panose="020B0604030504040204" pitchFamily="34" charset="0"/>
              <a:cs typeface="Calibri"/>
              <a:sym typeface="Calibri"/>
            </a:endParaRPr>
          </a:p>
        </p:txBody>
      </p:sp>
      <p:cxnSp>
        <p:nvCxnSpPr>
          <p:cNvPr id="1154" name="Google Shape;1154;p79"/>
          <p:cNvCxnSpPr/>
          <p:nvPr/>
        </p:nvCxnSpPr>
        <p:spPr>
          <a:xfrm flipH="1">
            <a:off x="8556725" y="-375250"/>
            <a:ext cx="2557500" cy="6765600"/>
          </a:xfrm>
          <a:prstGeom prst="straightConnector1">
            <a:avLst/>
          </a:prstGeom>
          <a:noFill/>
          <a:ln w="76200" cap="flat" cmpd="sng">
            <a:solidFill>
              <a:srgbClr val="E0001B"/>
            </a:solidFill>
            <a:prstDash val="solid"/>
            <a:miter lim="800000"/>
            <a:headEnd type="none" w="sm" len="sm"/>
            <a:tailEnd type="none" w="sm" len="sm"/>
          </a:ln>
        </p:spPr>
      </p:cxnSp>
      <p:sp>
        <p:nvSpPr>
          <p:cNvPr id="1155" name="Google Shape;1155;p79"/>
          <p:cNvSpPr/>
          <p:nvPr/>
        </p:nvSpPr>
        <p:spPr>
          <a:xfrm>
            <a:off x="53336" y="6221932"/>
            <a:ext cx="11575559" cy="42372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56" name="Google Shape;1156;p79"/>
          <p:cNvCxnSpPr/>
          <p:nvPr/>
        </p:nvCxnSpPr>
        <p:spPr>
          <a:xfrm>
            <a:off x="443700" y="6220999"/>
            <a:ext cx="11340313" cy="0"/>
          </a:xfrm>
          <a:prstGeom prst="straightConnector1">
            <a:avLst/>
          </a:prstGeom>
          <a:noFill/>
          <a:ln w="9525" cap="flat" cmpd="sng">
            <a:solidFill>
              <a:srgbClr val="7F7F7F"/>
            </a:solidFill>
            <a:prstDash val="solid"/>
            <a:miter lim="800000"/>
            <a:headEnd type="none" w="sm" len="sm"/>
            <a:tailEnd type="none" w="sm" len="sm"/>
          </a:ln>
        </p:spPr>
      </p:cxnSp>
      <p:pic>
        <p:nvPicPr>
          <p:cNvPr id="1157" name="Google Shape;1157;p79"/>
          <p:cNvPicPr preferRelativeResize="0"/>
          <p:nvPr/>
        </p:nvPicPr>
        <p:blipFill>
          <a:blip r:embed="rId6">
            <a:alphaModFix/>
          </a:blip>
          <a:stretch>
            <a:fillRect/>
          </a:stretch>
        </p:blipFill>
        <p:spPr>
          <a:xfrm>
            <a:off x="479425" y="6429075"/>
            <a:ext cx="549275" cy="201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54"/>
                                        </p:tgtEl>
                                        <p:attrNameLst>
                                          <p:attrName>style.visibility</p:attrName>
                                        </p:attrNameLst>
                                      </p:cBhvr>
                                      <p:to>
                                        <p:strVal val="visible"/>
                                      </p:to>
                                    </p:set>
                                    <p:anim calcmode="lin" valueType="num">
                                      <p:cBhvr additive="base">
                                        <p:cTn id="7" dur="2000"/>
                                        <p:tgtEl>
                                          <p:spTgt spid="1154"/>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1" presetClass="entr" presetSubtype="0" fill="hold" nodeType="afterEffect">
                                  <p:stCondLst>
                                    <p:cond delay="500"/>
                                  </p:stCondLst>
                                  <p:childTnLst>
                                    <p:set>
                                      <p:cBhvr>
                                        <p:cTn id="10" dur="1" fill="hold">
                                          <p:stCondLst>
                                            <p:cond delay="0"/>
                                          </p:stCondLst>
                                        </p:cTn>
                                        <p:tgtEl>
                                          <p:spTgt spid="1153"/>
                                        </p:tgtEl>
                                        <p:attrNameLst>
                                          <p:attrName>style.visibility</p:attrName>
                                        </p:attrNameLst>
                                      </p:cBhvr>
                                      <p:to>
                                        <p:strVal val="visible"/>
                                      </p:to>
                                    </p:set>
                                  </p:childTnLst>
                                </p:cTn>
                              </p:par>
                            </p:childTnLst>
                          </p:cTn>
                        </p:par>
                        <p:par>
                          <p:cTn id="11" fill="hold">
                            <p:stCondLst>
                              <p:cond delay="2001"/>
                            </p:stCondLst>
                            <p:childTnLst>
                              <p:par>
                                <p:cTn id="12" presetID="1" presetClass="entr" presetSubtype="0" fill="hold" nodeType="afterEffect">
                                  <p:stCondLst>
                                    <p:cond delay="1000"/>
                                  </p:stCondLst>
                                  <p:childTnLst>
                                    <p:set>
                                      <p:cBhvr>
                                        <p:cTn id="13" dur="1" fill="hold">
                                          <p:stCondLst>
                                            <p:cond delay="0"/>
                                          </p:stCondLst>
                                        </p:cTn>
                                        <p:tgtEl>
                                          <p:spTgt spid="1152">
                                            <p:txEl>
                                              <p:pRg st="0" end="0"/>
                                            </p:txEl>
                                          </p:spTgt>
                                        </p:tgtEl>
                                        <p:attrNameLst>
                                          <p:attrName>style.visibility</p:attrName>
                                        </p:attrNameLst>
                                      </p:cBhvr>
                                      <p:to>
                                        <p:strVal val="visible"/>
                                      </p:to>
                                    </p:set>
                                  </p:childTnLst>
                                </p:cTn>
                              </p:par>
                            </p:childTnLst>
                          </p:cTn>
                        </p:par>
                        <p:par>
                          <p:cTn id="14" fill="hold">
                            <p:stCondLst>
                              <p:cond delay="2002"/>
                            </p:stCondLst>
                            <p:childTnLst>
                              <p:par>
                                <p:cTn id="15" presetID="1" presetClass="entr" presetSubtype="0" fill="hold" nodeType="afterEffect">
                                  <p:stCondLst>
                                    <p:cond delay="1000"/>
                                  </p:stCondLst>
                                  <p:childTnLst>
                                    <p:set>
                                      <p:cBhvr>
                                        <p:cTn id="16" dur="1" fill="hold">
                                          <p:stCondLst>
                                            <p:cond delay="0"/>
                                          </p:stCondLst>
                                        </p:cTn>
                                        <p:tgtEl>
                                          <p:spTgt spid="1152">
                                            <p:txEl>
                                              <p:pRg st="1" end="1"/>
                                            </p:txEl>
                                          </p:spTgt>
                                        </p:tgtEl>
                                        <p:attrNameLst>
                                          <p:attrName>style.visibility</p:attrName>
                                        </p:attrNameLst>
                                      </p:cBhvr>
                                      <p:to>
                                        <p:strVal val="visible"/>
                                      </p:to>
                                    </p:set>
                                  </p:childTnLst>
                                </p:cTn>
                              </p:par>
                            </p:childTnLst>
                          </p:cTn>
                        </p:par>
                        <p:par>
                          <p:cTn id="17" fill="hold">
                            <p:stCondLst>
                              <p:cond delay="2003"/>
                            </p:stCondLst>
                            <p:childTnLst>
                              <p:par>
                                <p:cTn id="18" presetID="1" presetClass="entr" presetSubtype="0" fill="hold" nodeType="afterEffect">
                                  <p:stCondLst>
                                    <p:cond delay="1000"/>
                                  </p:stCondLst>
                                  <p:childTnLst>
                                    <p:set>
                                      <p:cBhvr>
                                        <p:cTn id="19" dur="1" fill="hold">
                                          <p:stCondLst>
                                            <p:cond delay="0"/>
                                          </p:stCondLst>
                                        </p:cTn>
                                        <p:tgtEl>
                                          <p:spTgt spid="11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g2fd68d29540_4_197"/>
          <p:cNvSpPr/>
          <p:nvPr/>
        </p:nvSpPr>
        <p:spPr>
          <a:xfrm>
            <a:off x="479424" y="115899"/>
            <a:ext cx="11304589" cy="5839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health of displaced people in wartime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65" name="Google Shape;1165;g2fd68d29540_4_197"/>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session on the needs of refugees and displaced people began with harrowing testimonials from ongoing crises.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Gaza, civilians face shortages of water, food and medicine.</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Sudan, 10 million people, primarily women and children, are displaced within the country (and six million to neighbouring countries).</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 Ukraine, ongoing Russian shelling forces people to prioritize their safety over medical needs, such as accessing medication.</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66" name="Google Shape;1166;g2fd68d29540_4_197"/>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The health of displaced people in wartime</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67" name="Google Shape;1167;g2fd68d29540_4_197"/>
          <p:cNvSpPr txBox="1"/>
          <p:nvPr/>
        </p:nvSpPr>
        <p:spPr>
          <a:xfrm>
            <a:off x="7511789" y="4932142"/>
            <a:ext cx="4384201" cy="161583"/>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1050"/>
              <a:buFont typeface="Arial"/>
              <a:buNone/>
            </a:pP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Zam </a:t>
            </a: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Zam</a:t>
            </a: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Sudan. UN Photo/Olivier </a:t>
            </a:r>
            <a:r>
              <a:rPr lang="en-GB" sz="1050" b="0" i="0" u="none" strike="noStrike" cap="none" dirty="0" err="1">
                <a:solidFill>
                  <a:srgbClr val="7F7F7F"/>
                </a:solidFill>
                <a:latin typeface="Verdana" panose="020B0604030504040204" pitchFamily="34" charset="0"/>
                <a:ea typeface="Verdana" panose="020B0604030504040204" pitchFamily="34" charset="0"/>
                <a:cs typeface="Calibri"/>
                <a:sym typeface="Calibri"/>
              </a:rPr>
              <a:t>Chassot</a:t>
            </a:r>
            <a:r>
              <a:rPr lang="en-GB" sz="1050" b="0" i="0" u="none" strike="noStrike" cap="none" dirty="0">
                <a:solidFill>
                  <a:srgbClr val="7F7F7F"/>
                </a:solidFill>
                <a:latin typeface="Verdana" panose="020B0604030504040204" pitchFamily="34" charset="0"/>
                <a:ea typeface="Verdana" panose="020B0604030504040204" pitchFamily="34" charset="0"/>
                <a:cs typeface="Calibri"/>
                <a:sym typeface="Calibri"/>
              </a:rPr>
              <a:t>. CC BY-NC-ND 2.0</a:t>
            </a:r>
            <a:endParaRPr sz="105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pic>
        <p:nvPicPr>
          <p:cNvPr id="1168" name="Google Shape;1168;g2fd68d29540_4_197" descr="A group of people in tents&#10;&#10;Description automatically generated"/>
          <p:cNvPicPr preferRelativeResize="0"/>
          <p:nvPr/>
        </p:nvPicPr>
        <p:blipFill rotWithShape="1">
          <a:blip r:embed="rId3">
            <a:alphaModFix/>
          </a:blip>
          <a:srcRect r="5011" b="5011"/>
          <a:stretch/>
        </p:blipFill>
        <p:spPr>
          <a:xfrm>
            <a:off x="6857032" y="1341450"/>
            <a:ext cx="5334967" cy="3449400"/>
          </a:xfrm>
          <a:prstGeom prst="rect">
            <a:avLst/>
          </a:prstGeom>
          <a:noFill/>
          <a:ln>
            <a:noFill/>
          </a:ln>
        </p:spPr>
      </p:pic>
      <p:pic>
        <p:nvPicPr>
          <p:cNvPr id="1169" name="Google Shape;1169;g2fd68d29540_4_197"/>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164;g2fd68d29540_4_197">
            <a:extLst>
              <a:ext uri="{FF2B5EF4-FFF2-40B4-BE49-F238E27FC236}">
                <a16:creationId xmlns:a16="http://schemas.microsoft.com/office/drawing/2014/main" id="{F2A1F2B6-62E1-5ADA-C4C9-093024E80DA6}"/>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SY07</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g3012166399c_7_9"/>
          <p:cNvSpPr/>
          <p:nvPr/>
        </p:nvSpPr>
        <p:spPr>
          <a:xfrm>
            <a:off x="479424" y="115900"/>
            <a:ext cx="11269726" cy="36871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The health of displaced people in wartime</a:t>
            </a: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76" name="Google Shape;1176;g3012166399c_7_9"/>
          <p:cNvSpPr/>
          <p:nvPr/>
        </p:nvSpPr>
        <p:spPr>
          <a:xfrm>
            <a:off x="1774825"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Panellists working in refugee health services discussed how to ease the burden of navigating confusing services for those already suffering from displacement.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 people-centred approach is needed</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57200" marR="0" lvl="1" indent="-22860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Integrated services are needed</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Governments and international stakeholders should plan and prepare emergency responses in advance.</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177" name="Google Shape;1177;g3012166399c_7_9"/>
          <p:cNvSpPr/>
          <p:nvPr/>
        </p:nvSpPr>
        <p:spPr>
          <a:xfrm>
            <a:off x="6851650" y="13414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Communities should be involved in shaping plans and response strategies.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HIV services for displaced people must </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4"/>
                  </a:ext>
                </a:extLst>
              </a:rPr>
              <a:t>include</a:t>
            </a: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1" indent="-23495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Social and mental support</a:t>
            </a:r>
            <a:endParaRPr sz="1400" b="0" i="0" u="none" strike="noStrike" cap="none" dirty="0">
              <a:solidFill>
                <a:schemeClr val="dk1"/>
              </a:solidFill>
              <a:latin typeface="Verdana" panose="020B0604030504040204" pitchFamily="34" charset="0"/>
              <a:ea typeface="Verdana" panose="020B0604030504040204" pitchFamily="34" charset="0"/>
              <a:sym typeface="Arial"/>
            </a:endParaRPr>
          </a:p>
          <a:p>
            <a:pPr marL="463550" marR="0" lvl="1" indent="-234950"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Tailored services for the specific needs of women, girls and the most marginalized populations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1179" name="Google Shape;1179;g3012166399c_7_9"/>
          <p:cNvPicPr preferRelativeResize="0"/>
          <p:nvPr/>
        </p:nvPicPr>
        <p:blipFill>
          <a:blip r:embed="rId3">
            <a:alphaModFix/>
          </a:blip>
          <a:stretch>
            <a:fillRect/>
          </a:stretch>
        </p:blipFill>
        <p:spPr>
          <a:xfrm>
            <a:off x="479425" y="6429075"/>
            <a:ext cx="549275" cy="201984"/>
          </a:xfrm>
          <a:prstGeom prst="rect">
            <a:avLst/>
          </a:prstGeom>
          <a:noFill/>
          <a:ln>
            <a:noFill/>
          </a:ln>
        </p:spPr>
      </p:pic>
      <p:sp>
        <p:nvSpPr>
          <p:cNvPr id="2" name="Google Shape;1164;g2fd68d29540_4_197">
            <a:extLst>
              <a:ext uri="{FF2B5EF4-FFF2-40B4-BE49-F238E27FC236}">
                <a16:creationId xmlns:a16="http://schemas.microsoft.com/office/drawing/2014/main" id="{4DCE76AA-E1D4-1308-B38C-8C46BDF1EFBA}"/>
              </a:ext>
            </a:extLst>
          </p:cNvPr>
          <p:cNvSpPr/>
          <p:nvPr/>
        </p:nvSpPr>
        <p:spPr>
          <a:xfrm>
            <a:off x="5742925" y="6288525"/>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4">
                  <a:extLst>
                    <a:ext uri="{A12FA001-AC4F-418D-AE19-62706E023703}">
                      <ahyp:hlinkClr xmlns:ahyp="http://schemas.microsoft.com/office/drawing/2018/hyperlinkcolor" val="tx"/>
                    </a:ext>
                  </a:extLst>
                </a:hlinkClick>
              </a:rPr>
              <a:t>SY07</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4">
                <a:extLst>
                  <a:ext uri="{A12FA001-AC4F-418D-AE19-62706E023703}">
                    <ahyp:hlinkClr xmlns:ahyp="http://schemas.microsoft.com/office/drawing/2018/hyperlinkcolor" val="tx"/>
                  </a:ext>
                </a:extLst>
              </a:hlinkClick>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g3012166399c_7_41"/>
          <p:cNvSpPr/>
          <p:nvPr/>
        </p:nvSpPr>
        <p:spPr>
          <a:xfrm>
            <a:off x="479424" y="115899"/>
            <a:ext cx="10609753" cy="33869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Opioid agonist treatment in Ukraine</a:t>
            </a: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87" name="Google Shape;1187;g3012166399c_7_41"/>
          <p:cNvSpPr/>
          <p:nvPr/>
        </p:nvSpPr>
        <p:spPr>
          <a:xfrm>
            <a:off x="1774825" y="1341450"/>
            <a:ext cx="3636963" cy="4798500"/>
          </a:xfrm>
          <a:prstGeom prst="rect">
            <a:avLst/>
          </a:prstGeom>
          <a:noFill/>
          <a:ln>
            <a:noFill/>
          </a:ln>
        </p:spPr>
        <p:txBody>
          <a:bodyPr spcFirstLastPara="1" wrap="square" lIns="0" tIns="0" rIns="0" bIns="0" anchor="t" anchorCtr="0">
            <a:noAutofit/>
          </a:bodyPr>
          <a:lstStyle/>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Ukraine continued to expand opioid agonist treatment (OAT) after Russia’s full-scale invasion in February 2022.</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22542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OAT is the most effective form of HIV prevention for people who inject drugs.</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However, 29% of people receiving OAT have discontinued treatment since the invasion.</a:t>
            </a:r>
            <a:endParaRPr sz="2000" b="0" i="0" u="none" strike="noStrike" cap="none" dirty="0">
              <a:solidFill>
                <a:srgbClr val="000000"/>
              </a:solidFill>
              <a:latin typeface="Verdana" panose="020B0604030504040204" pitchFamily="34" charset="0"/>
              <a:ea typeface="Verdana" panose="020B0604030504040204" pitchFamily="34" charset="0"/>
              <a:cs typeface="Calibri"/>
              <a:sym typeface="Calibri"/>
            </a:endParaRPr>
          </a:p>
          <a:p>
            <a:pPr marL="234950" marR="0" lvl="1" indent="-225425"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rgbClr val="000000"/>
                </a:solidFill>
                <a:latin typeface="Verdana" panose="020B0604030504040204" pitchFamily="34" charset="0"/>
                <a:ea typeface="Verdana" panose="020B0604030504040204" pitchFamily="34" charset="0"/>
                <a:cs typeface="Calibri"/>
                <a:sym typeface="Calibri"/>
              </a:rPr>
              <a:t>This analysis sought to understand associations with treatment discontinuation.</a:t>
            </a: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457200" marR="0" lvl="1" indent="-98425" algn="l" rtl="0">
              <a:lnSpc>
                <a:spcPct val="100000"/>
              </a:lnSpc>
              <a:spcBef>
                <a:spcPts val="0"/>
              </a:spcBef>
              <a:spcAft>
                <a:spcPts val="0"/>
              </a:spcAft>
              <a:buClr>
                <a:srgbClr val="E0001B"/>
              </a:buClr>
              <a:buSzPts val="2000"/>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a:p>
            <a:pPr marL="9144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188" name="Google Shape;1188;g3012166399c_7_41"/>
          <p:cNvSpPr/>
          <p:nvPr/>
        </p:nvSpPr>
        <p:spPr>
          <a:xfrm>
            <a:off x="1774825" y="699875"/>
            <a:ext cx="10064100" cy="338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dirty="0">
                <a:solidFill>
                  <a:schemeClr val="dk1"/>
                </a:solidFill>
                <a:latin typeface="Verdana" panose="020B0604030504040204" pitchFamily="34" charset="0"/>
                <a:ea typeface="Verdana" panose="020B0604030504040204" pitchFamily="34" charset="0"/>
                <a:cs typeface="Calibri"/>
                <a:sym typeface="Calibri"/>
              </a:rPr>
              <a:t>Opioid agonist treatment in Ukraine</a:t>
            </a:r>
            <a:endParaRPr sz="2200" b="1"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pic>
        <p:nvPicPr>
          <p:cNvPr id="1189" name="Google Shape;1189;g3012166399c_7_41"/>
          <p:cNvPicPr preferRelativeResize="0"/>
          <p:nvPr/>
        </p:nvPicPr>
        <p:blipFill rotWithShape="1">
          <a:blip r:embed="rId3">
            <a:alphaModFix/>
          </a:blip>
          <a:srcRect/>
          <a:stretch/>
        </p:blipFill>
        <p:spPr>
          <a:xfrm>
            <a:off x="5673471" y="1689219"/>
            <a:ext cx="6497193" cy="2626749"/>
          </a:xfrm>
          <a:prstGeom prst="rect">
            <a:avLst/>
          </a:prstGeom>
          <a:noFill/>
          <a:ln>
            <a:noFill/>
          </a:ln>
        </p:spPr>
      </p:pic>
      <p:sp>
        <p:nvSpPr>
          <p:cNvPr id="1190" name="Google Shape;1190;g3012166399c_7_41"/>
          <p:cNvSpPr/>
          <p:nvPr/>
        </p:nvSpPr>
        <p:spPr>
          <a:xfrm>
            <a:off x="5591174" y="1412875"/>
            <a:ext cx="6194949" cy="281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Regions of Ukraine, people receiving OAT</a:t>
            </a:r>
            <a:endParaRPr sz="1400" b="0" i="0" u="none" strike="noStrike" cap="none">
              <a:solidFill>
                <a:srgbClr val="000000"/>
              </a:solidFill>
              <a:latin typeface="Arial"/>
              <a:ea typeface="Arial"/>
              <a:cs typeface="Arial"/>
              <a:sym typeface="Arial"/>
            </a:endParaRPr>
          </a:p>
        </p:txBody>
      </p:sp>
      <p:sp>
        <p:nvSpPr>
          <p:cNvPr id="1191" name="Google Shape;1191;g3012166399c_7_41"/>
          <p:cNvSpPr/>
          <p:nvPr/>
        </p:nvSpPr>
        <p:spPr>
          <a:xfrm>
            <a:off x="5591173" y="1351813"/>
            <a:ext cx="6194951" cy="3238475"/>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92" name="Google Shape;1192;g3012166399c_7_41"/>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186;g3012166399c_7_41">
            <a:extLst>
              <a:ext uri="{FF2B5EF4-FFF2-40B4-BE49-F238E27FC236}">
                <a16:creationId xmlns:a16="http://schemas.microsoft.com/office/drawing/2014/main" id="{E622A5BD-4044-F19A-3EDD-D57508331F14}"/>
              </a:ext>
            </a:extLst>
          </p:cNvPr>
          <p:cNvSpPr/>
          <p:nvPr/>
        </p:nvSpPr>
        <p:spPr>
          <a:xfrm>
            <a:off x="571642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Ivasiy</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OAC2906LB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3012166399c_7_22"/>
          <p:cNvSpPr/>
          <p:nvPr/>
        </p:nvSpPr>
        <p:spPr>
          <a:xfrm>
            <a:off x="479424" y="115899"/>
            <a:ext cx="10426873" cy="332987"/>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en-GB" sz="1600" b="1" i="0" u="none" strike="noStrike" cap="none" dirty="0">
                <a:solidFill>
                  <a:srgbClr val="E0001B"/>
                </a:solidFill>
                <a:latin typeface="Verdana" panose="020B0604030504040204" pitchFamily="34" charset="0"/>
                <a:ea typeface="Verdana" panose="020B0604030504040204" pitchFamily="34" charset="0"/>
                <a:cs typeface="Calibri"/>
                <a:sym typeface="Calibri"/>
              </a:rPr>
              <a:t>Structural factors and social determinants of health  </a:t>
            </a:r>
            <a:r>
              <a:rPr lang="en-GB" sz="1600" b="0" i="0" u="none" strike="noStrike" cap="none" dirty="0">
                <a:solidFill>
                  <a:srgbClr val="7F7F7F"/>
                </a:solidFill>
                <a:latin typeface="Verdana" panose="020B0604030504040204" pitchFamily="34" charset="0"/>
                <a:ea typeface="Verdana" panose="020B0604030504040204" pitchFamily="34" charset="0"/>
                <a:cs typeface="Calibri"/>
                <a:sym typeface="Calibri"/>
              </a:rPr>
              <a:t>|  Opioid agonist treatment in Ukraine</a:t>
            </a:r>
            <a:endParaRPr sz="1600" b="1" i="0" u="none" strike="noStrike" cap="none" dirty="0">
              <a:solidFill>
                <a:srgbClr val="076382"/>
              </a:solidFill>
              <a:latin typeface="Verdana" panose="020B0604030504040204" pitchFamily="34" charset="0"/>
              <a:ea typeface="Verdana" panose="020B0604030504040204" pitchFamily="34" charset="0"/>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7F7F7F"/>
              </a:solidFill>
              <a:latin typeface="Verdana" panose="020B0604030504040204" pitchFamily="34" charset="0"/>
              <a:ea typeface="Verdana" panose="020B0604030504040204" pitchFamily="34" charset="0"/>
              <a:cs typeface="Calibri"/>
              <a:sym typeface="Calibri"/>
            </a:endParaRPr>
          </a:p>
        </p:txBody>
      </p:sp>
      <p:sp>
        <p:nvSpPr>
          <p:cNvPr id="1199" name="Google Shape;1199;g3012166399c_7_22"/>
          <p:cNvSpPr/>
          <p:nvPr/>
        </p:nvSpPr>
        <p:spPr>
          <a:xfrm>
            <a:off x="1774825" y="1297650"/>
            <a:ext cx="4897500" cy="42549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Compared to local people in ‘remote’ regions, internally displaced people (IDP) experienced the highest rate of dropout.</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a:p>
            <a:pPr marL="463550" marR="0" lvl="2" indent="-231775" algn="l" rtl="0">
              <a:lnSpc>
                <a:spcPct val="100000"/>
              </a:lnSpc>
              <a:spcBef>
                <a:spcPts val="0"/>
              </a:spcBef>
              <a:spcAft>
                <a:spcPts val="0"/>
              </a:spcAft>
              <a:buClr>
                <a:srgbClr val="E0001B"/>
              </a:buClr>
              <a:buSzPts val="2000"/>
              <a:buFont typeface="Arial"/>
              <a:buChar char="•"/>
            </a:pPr>
            <a:r>
              <a:rPr lang="en-GB" sz="2000" b="0" i="0" u="none" strike="noStrike" cap="none" dirty="0">
                <a:solidFill>
                  <a:schemeClr val="dk1"/>
                </a:solidFill>
                <a:latin typeface="Verdana" panose="020B0604030504040204" pitchFamily="34" charset="0"/>
                <a:ea typeface="Verdana" panose="020B0604030504040204" pitchFamily="34" charset="0"/>
                <a:cs typeface="Calibri"/>
                <a:sym typeface="Calibri"/>
              </a:rPr>
              <a:t>Especially IDP in frontline regions</a:t>
            </a:r>
            <a:endParaRPr sz="2000" b="0" i="0" u="none" strike="noStrike" cap="none" dirty="0">
              <a:solidFill>
                <a:schemeClr val="dk1"/>
              </a:solidFill>
              <a:latin typeface="Verdana" panose="020B0604030504040204" pitchFamily="34" charset="0"/>
              <a:ea typeface="Verdana" panose="020B0604030504040204" pitchFamily="34" charset="0"/>
              <a:cs typeface="Calibri"/>
              <a:sym typeface="Calibri"/>
            </a:endParaRPr>
          </a:p>
        </p:txBody>
      </p:sp>
      <p:sp>
        <p:nvSpPr>
          <p:cNvPr id="1200" name="Google Shape;1200;g3012166399c_7_22"/>
          <p:cNvSpPr/>
          <p:nvPr/>
        </p:nvSpPr>
        <p:spPr>
          <a:xfrm>
            <a:off x="9535024" y="3181916"/>
            <a:ext cx="2214000" cy="157067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7F7F7F"/>
                </a:solidFill>
                <a:latin typeface="Calibri"/>
                <a:ea typeface="Calibri"/>
                <a:cs typeface="Calibri"/>
                <a:sym typeface="Calibri"/>
              </a:rPr>
              <a:t>Factors associated with treatment discontinuation</a:t>
            </a:r>
            <a:endParaRPr sz="1400" b="0" i="0" u="none" strike="noStrike" cap="none">
              <a:solidFill>
                <a:srgbClr val="000000"/>
              </a:solidFill>
              <a:latin typeface="Arial"/>
              <a:ea typeface="Arial"/>
              <a:cs typeface="Arial"/>
              <a:sym typeface="Arial"/>
            </a:endParaRPr>
          </a:p>
        </p:txBody>
      </p:sp>
      <p:sp>
        <p:nvSpPr>
          <p:cNvPr id="1201" name="Google Shape;1201;g3012166399c_7_22"/>
          <p:cNvSpPr/>
          <p:nvPr/>
        </p:nvSpPr>
        <p:spPr>
          <a:xfrm>
            <a:off x="6672275" y="1297661"/>
            <a:ext cx="4897500" cy="1596300"/>
          </a:xfrm>
          <a:prstGeom prst="rect">
            <a:avLst/>
          </a:prstGeom>
          <a:noFill/>
          <a:ln>
            <a:noFill/>
          </a:ln>
        </p:spPr>
        <p:txBody>
          <a:bodyPr spcFirstLastPara="1" wrap="square" lIns="0" tIns="0" rIns="0" bIns="0" anchor="t" anchorCtr="0">
            <a:noAutofit/>
          </a:bodyPr>
          <a:lstStyle/>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Take-home dosing (e.g., 30 days of medication) and receiving optimal doses were protective of dropout.</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a:p>
            <a:pPr marL="228600" marR="0" lvl="1" indent="-228600" algn="l" rtl="0">
              <a:lnSpc>
                <a:spcPct val="100000"/>
              </a:lnSpc>
              <a:spcBef>
                <a:spcPts val="0"/>
              </a:spcBef>
              <a:spcAft>
                <a:spcPts val="0"/>
              </a:spcAft>
              <a:buClr>
                <a:srgbClr val="E0001B"/>
              </a:buClr>
              <a:buSzPts val="1340"/>
              <a:buFont typeface="Merriweather Sans"/>
              <a:buChar char="►"/>
            </a:pPr>
            <a:r>
              <a:rPr lang="en-GB" sz="2000" b="0" i="0" u="none" strike="noStrike" cap="none">
                <a:solidFill>
                  <a:schemeClr val="dk1"/>
                </a:solidFill>
                <a:latin typeface="Verdana" panose="020B0604030504040204" pitchFamily="34" charset="0"/>
                <a:ea typeface="Verdana" panose="020B0604030504040204" pitchFamily="34" charset="0"/>
                <a:cs typeface="Calibri"/>
                <a:sym typeface="Calibri"/>
              </a:rPr>
              <a:t>Women and people with HIV were at increased risk of dropout.</a:t>
            </a:r>
            <a:endParaRPr sz="2000" b="0" i="0" u="none" strike="noStrike" cap="none">
              <a:solidFill>
                <a:schemeClr val="dk1"/>
              </a:solidFill>
              <a:latin typeface="Verdana" panose="020B0604030504040204" pitchFamily="34" charset="0"/>
              <a:ea typeface="Verdana" panose="020B0604030504040204" pitchFamily="34" charset="0"/>
              <a:cs typeface="Calibri"/>
              <a:sym typeface="Calibri"/>
            </a:endParaRPr>
          </a:p>
        </p:txBody>
      </p:sp>
      <p:pic>
        <p:nvPicPr>
          <p:cNvPr id="1202" name="Google Shape;1202;g3012166399c_7_22"/>
          <p:cNvPicPr preferRelativeResize="0"/>
          <p:nvPr/>
        </p:nvPicPr>
        <p:blipFill rotWithShape="1">
          <a:blip r:embed="rId3">
            <a:alphaModFix/>
          </a:blip>
          <a:srcRect/>
          <a:stretch/>
        </p:blipFill>
        <p:spPr>
          <a:xfrm>
            <a:off x="1945611" y="3181916"/>
            <a:ext cx="7500140" cy="2863929"/>
          </a:xfrm>
          <a:prstGeom prst="rect">
            <a:avLst/>
          </a:prstGeom>
          <a:noFill/>
          <a:ln>
            <a:noFill/>
          </a:ln>
        </p:spPr>
      </p:pic>
      <p:sp>
        <p:nvSpPr>
          <p:cNvPr id="1203" name="Google Shape;1203;g3012166399c_7_22"/>
          <p:cNvSpPr/>
          <p:nvPr/>
        </p:nvSpPr>
        <p:spPr>
          <a:xfrm>
            <a:off x="1774825" y="3110621"/>
            <a:ext cx="10009188" cy="3018717"/>
          </a:xfrm>
          <a:prstGeom prst="rect">
            <a:avLst/>
          </a:prstGeom>
          <a:no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5" name="Google Shape;1205;g3012166399c_7_22"/>
          <p:cNvPicPr preferRelativeResize="0"/>
          <p:nvPr/>
        </p:nvPicPr>
        <p:blipFill>
          <a:blip r:embed="rId4">
            <a:alphaModFix/>
          </a:blip>
          <a:stretch>
            <a:fillRect/>
          </a:stretch>
        </p:blipFill>
        <p:spPr>
          <a:xfrm>
            <a:off x="479425" y="6429075"/>
            <a:ext cx="549275" cy="201984"/>
          </a:xfrm>
          <a:prstGeom prst="rect">
            <a:avLst/>
          </a:prstGeom>
          <a:noFill/>
          <a:ln>
            <a:noFill/>
          </a:ln>
        </p:spPr>
      </p:pic>
      <p:sp>
        <p:nvSpPr>
          <p:cNvPr id="2" name="Google Shape;1186;g3012166399c_7_41">
            <a:extLst>
              <a:ext uri="{FF2B5EF4-FFF2-40B4-BE49-F238E27FC236}">
                <a16:creationId xmlns:a16="http://schemas.microsoft.com/office/drawing/2014/main" id="{949FF196-0844-0765-C4E9-7E010F62F8B4}"/>
              </a:ext>
            </a:extLst>
          </p:cNvPr>
          <p:cNvSpPr/>
          <p:nvPr/>
        </p:nvSpPr>
        <p:spPr>
          <a:xfrm>
            <a:off x="5716425" y="6248967"/>
            <a:ext cx="6096000" cy="281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7000"/>
              </a:lnSpc>
              <a:spcBef>
                <a:spcPts val="0"/>
              </a:spcBef>
              <a:spcAft>
                <a:spcPts val="0"/>
              </a:spcAft>
              <a:buClr>
                <a:srgbClr val="000000"/>
              </a:buClr>
              <a:buSzPts val="1050"/>
              <a:buFont typeface="Arial"/>
              <a:buNone/>
            </a:pPr>
            <a:r>
              <a:rPr lang="en-GB" sz="1050" b="0" i="0" u="sng" strike="noStrike" cap="none" dirty="0" err="1">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Ivasiy</a:t>
            </a:r>
            <a:r>
              <a:rPr lang="en-GB" sz="1050" b="0" i="0" u="sng" strike="noStrike" cap="none" dirty="0">
                <a:solidFill>
                  <a:schemeClr val="dk1"/>
                </a:solidFill>
                <a:latin typeface="Verdana" panose="020B0604030504040204" pitchFamily="34" charset="0"/>
                <a:ea typeface="Verdana" panose="020B0604030504040204" pitchFamily="34" charset="0"/>
                <a:cs typeface="Calibri"/>
                <a:sym typeface="Calibri"/>
                <a:hlinkClick r:id="rId5">
                  <a:extLst>
                    <a:ext uri="{A12FA001-AC4F-418D-AE19-62706E023703}">
                      <ahyp:hlinkClr xmlns:ahyp="http://schemas.microsoft.com/office/drawing/2018/hyperlinkcolor" val="tx"/>
                    </a:ext>
                  </a:extLst>
                </a:hlinkClick>
              </a:rPr>
              <a:t> OAC2906LB</a:t>
            </a:r>
            <a:endParaRPr sz="1050" b="0" i="0" u="none" strike="noStrike" cap="none" dirty="0">
              <a:solidFill>
                <a:schemeClr val="dk1"/>
              </a:solidFill>
              <a:latin typeface="Verdana" panose="020B0604030504040204" pitchFamily="34" charset="0"/>
              <a:ea typeface="Verdana" panose="020B0604030504040204" pitchFamily="34" charset="0"/>
              <a:sym typeface="Aria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84B02C4C13D747A46C305FE466BBB2" ma:contentTypeVersion="15" ma:contentTypeDescription="Create a new document." ma:contentTypeScope="" ma:versionID="73b7c3a91892121b6037471fccad7487">
  <xsd:schema xmlns:xsd="http://www.w3.org/2001/XMLSchema" xmlns:xs="http://www.w3.org/2001/XMLSchema" xmlns:p="http://schemas.microsoft.com/office/2006/metadata/properties" xmlns:ns2="cca1fb59-c4b7-4cf4-b2e3-d11e70ba2877" xmlns:ns3="3e346f99-f4e2-45e2-8a11-ecfa7a59914d" targetNamespace="http://schemas.microsoft.com/office/2006/metadata/properties" ma:root="true" ma:fieldsID="74548513f04985624527548210b0efcd" ns2:_="" ns3:_="">
    <xsd:import namespace="cca1fb59-c4b7-4cf4-b2e3-d11e70ba2877"/>
    <xsd:import namespace="3e346f99-f4e2-45e2-8a11-ecfa7a5991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1fb59-c4b7-4cf4-b2e3-d11e70ba28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346f99-f4e2-45e2-8a11-ecfa7a59914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53a205e-01c7-4baf-b672-4c945a72271e}" ma:internalName="TaxCatchAll" ma:showField="CatchAllData" ma:web="3e346f99-f4e2-45e2-8a11-ecfa7a5991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e346f99-f4e2-45e2-8a11-ecfa7a59914d" xsi:nil="true"/>
    <lcf76f155ced4ddcb4097134ff3c332f xmlns="cca1fb59-c4b7-4cf4-b2e3-d11e70ba28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A993A7-F1C3-4AE3-B8E5-6BBF33B30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1fb59-c4b7-4cf4-b2e3-d11e70ba2877"/>
    <ds:schemaRef ds:uri="3e346f99-f4e2-45e2-8a11-ecfa7a5991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51F2C6-CB97-407E-9BBB-31108BB99F5E}">
  <ds:schemaRefs>
    <ds:schemaRef ds:uri="http://schemas.microsoft.com/sharepoint/v3/contenttype/forms"/>
  </ds:schemaRefs>
</ds:datastoreItem>
</file>

<file path=customXml/itemProps3.xml><?xml version="1.0" encoding="utf-8"?>
<ds:datastoreItem xmlns:ds="http://schemas.openxmlformats.org/officeDocument/2006/customXml" ds:itemID="{B235396F-A341-4C67-B51F-81CB060DDCB1}">
  <ds:schemaRefs>
    <ds:schemaRef ds:uri="http://schemas.microsoft.com/office/2006/documentManagement/types"/>
    <ds:schemaRef ds:uri="http://schemas.microsoft.com/office/2006/metadata/properties"/>
    <ds:schemaRef ds:uri="http://purl.org/dc/elements/1.1/"/>
    <ds:schemaRef ds:uri="cca1fb59-c4b7-4cf4-b2e3-d11e70ba2877"/>
    <ds:schemaRef ds:uri="http://purl.org/dc/dcmitype/"/>
    <ds:schemaRef ds:uri="http://schemas.microsoft.com/office/infopath/2007/PartnerControls"/>
    <ds:schemaRef ds:uri="http://purl.org/dc/terms/"/>
    <ds:schemaRef ds:uri="http://schemas.openxmlformats.org/package/2006/metadata/core-properties"/>
    <ds:schemaRef ds:uri="3e346f99-f4e2-45e2-8a11-ecfa7a59914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TotalTime>
  <Words>17742</Words>
  <Application>Microsoft Office PowerPoint</Application>
  <PresentationFormat>Widescreen</PresentationFormat>
  <Paragraphs>1463</Paragraphs>
  <Slides>118</Slides>
  <Notes>118</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Beth Tunnicliffe</dc:creator>
  <cp:lastModifiedBy>Kevin Lopes</cp:lastModifiedBy>
  <cp:revision>2</cp:revision>
  <dcterms:created xsi:type="dcterms:W3CDTF">2021-07-06T14:49:29Z</dcterms:created>
  <dcterms:modified xsi:type="dcterms:W3CDTF">2024-10-28T14:23:40Z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0x010100F884B02C4C13D747A46C305FE466BBB2</vt:lpwstr>
  </property>
  <property fmtid="{D5CDD505-2E9C-101B-9397-08002B2CF9AE}" pid="3" name="MediaServiceImageTags">
    <vt:lpwstr/>
  </property>
</Properties>
</file>