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7FFFD590_1D8A40D7.xml" ContentType="application/vnd.ms-powerpoint.comments+xml"/>
  <Override PartName="/ppt/comments/modernComment_7FFFD57D_E4CAE13D.xml" ContentType="application/vnd.ms-powerpoint.comments+xml"/>
  <Override PartName="/ppt/comments/modernComment_7FFFD56F_1CCBC10A.xml" ContentType="application/vnd.ms-powerpoint.comments+xml"/>
  <Override PartName="/ppt/comments/modernComment_7FFFD587_67859287.xml" ContentType="application/vnd.ms-powerpoint.comments+xml"/>
  <Override PartName="/ppt/comments/modernComment_7FFFD57E_13A03B2A.xml" ContentType="application/vnd.ms-powerpoint.comments+xml"/>
  <Override PartName="/ppt/comments/modernComment_7FFE647D_60739C3D.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96" r:id="rId4"/>
  </p:sldMasterIdLst>
  <p:notesMasterIdLst>
    <p:notesMasterId r:id="rId51"/>
  </p:notesMasterIdLst>
  <p:handoutMasterIdLst>
    <p:handoutMasterId r:id="rId52"/>
  </p:handoutMasterIdLst>
  <p:sldIdLst>
    <p:sldId id="266" r:id="rId5"/>
    <p:sldId id="276" r:id="rId6"/>
    <p:sldId id="2147472780" r:id="rId7"/>
    <p:sldId id="2147472781" r:id="rId8"/>
    <p:sldId id="2147479438" r:id="rId9"/>
    <p:sldId id="2147472783" r:id="rId10"/>
    <p:sldId id="2147472785" r:id="rId11"/>
    <p:sldId id="2147472761" r:id="rId12"/>
    <p:sldId id="2147472786" r:id="rId13"/>
    <p:sldId id="2147472784" r:id="rId14"/>
    <p:sldId id="2147472789" r:id="rId15"/>
    <p:sldId id="2147472765" r:id="rId16"/>
    <p:sldId id="2147472771" r:id="rId17"/>
    <p:sldId id="2147472774" r:id="rId18"/>
    <p:sldId id="2147472757" r:id="rId19"/>
    <p:sldId id="2147479440" r:id="rId20"/>
    <p:sldId id="2147472767" r:id="rId21"/>
    <p:sldId id="2147472663" r:id="rId22"/>
    <p:sldId id="2147472693" r:id="rId23"/>
    <p:sldId id="2147472756" r:id="rId24"/>
    <p:sldId id="2147472751" r:id="rId25"/>
    <p:sldId id="2147472755" r:id="rId26"/>
    <p:sldId id="2147472745" r:id="rId27"/>
    <p:sldId id="2147472768" r:id="rId28"/>
    <p:sldId id="2319" r:id="rId29"/>
    <p:sldId id="2147472775" r:id="rId30"/>
    <p:sldId id="263" r:id="rId31"/>
    <p:sldId id="542" r:id="rId32"/>
    <p:sldId id="546" r:id="rId33"/>
    <p:sldId id="544" r:id="rId34"/>
    <p:sldId id="545" r:id="rId35"/>
    <p:sldId id="543" r:id="rId36"/>
    <p:sldId id="2147472788" r:id="rId37"/>
    <p:sldId id="2147472787" r:id="rId38"/>
    <p:sldId id="2147472766" r:id="rId39"/>
    <p:sldId id="2147472776" r:id="rId40"/>
    <p:sldId id="2147378301" r:id="rId41"/>
    <p:sldId id="2147472779" r:id="rId42"/>
    <p:sldId id="2147472769" r:id="rId43"/>
    <p:sldId id="2353" r:id="rId44"/>
    <p:sldId id="2147479439" r:id="rId45"/>
    <p:sldId id="2357" r:id="rId46"/>
    <p:sldId id="2147472782" r:id="rId47"/>
    <p:sldId id="2147472778" r:id="rId48"/>
    <p:sldId id="2147472777" r:id="rId49"/>
    <p:sldId id="2053"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1C890D-F1D1-05E3-2A7D-F27636789E19}" name="Scott, Hyman (DPH)" initials="HS" userId="S::hyman.scott@sfdph.org::5952cdcc-061a-4859-b008-d41e050bf1e8" providerId="AD"/>
  <p188:author id="{E9F1EDAA-A34A-67BE-2506-9CB905116193}" name="Donnell, Deborah J" initials="DD" userId="S::deborah@fredhutch.org::823a89d2-5bc4-4846-b50b-169f5cccc9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9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8" autoAdjust="0"/>
    <p:restoredTop sz="69020" autoAdjust="0"/>
  </p:normalViewPr>
  <p:slideViewPr>
    <p:cSldViewPr snapToGrid="0" snapToObjects="1">
      <p:cViewPr varScale="1">
        <p:scale>
          <a:sx n="80" d="100"/>
          <a:sy n="80" d="100"/>
        </p:scale>
        <p:origin x="1416"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38" d="100"/>
        <a:sy n="38" d="100"/>
      </p:scale>
      <p:origin x="0" y="0"/>
    </p:cViewPr>
  </p:sorterViewPr>
  <p:notesViewPr>
    <p:cSldViewPr snapToGrid="0" snapToObjects="1">
      <p:cViewPr varScale="1">
        <p:scale>
          <a:sx n="151" d="100"/>
          <a:sy n="151" d="100"/>
        </p:scale>
        <p:origin x="3656"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omments/modernComment_7FFE647D_60739C3D.xml><?xml version="1.0" encoding="utf-8"?>
<p188:cmLst xmlns:a="http://schemas.openxmlformats.org/drawingml/2006/main" xmlns:r="http://schemas.openxmlformats.org/officeDocument/2006/relationships" xmlns:p188="http://schemas.microsoft.com/office/powerpoint/2018/8/main">
  <p188:cm id="{5E039C8E-677D-42D1-A05B-4EA5065B279A}" authorId="{E9F1EDAA-A34A-67BE-2506-9CB905116193}" created="2024-10-05T18:50:26.210">
    <pc:sldMkLst xmlns:pc="http://schemas.microsoft.com/office/powerpoint/2013/main/command">
      <pc:docMk/>
      <pc:sldMk cId="3405985301" sldId="2147378301"/>
    </pc:sldMkLst>
    <p188:txBody>
      <a:bodyPr/>
      <a:lstStyle/>
      <a:p>
        <a:r>
          <a:rPr lang="en-US"/>
          <a:t>This illustrates SC vs IV - mismatch with title? I think you have other slides that illustrate the LS mutation better</a:t>
        </a:r>
      </a:p>
    </p188:txBody>
  </p188:cm>
</p188:cmLst>
</file>

<file path=ppt/comments/modernComment_7FFFD56F_1CCBC10A.xml><?xml version="1.0" encoding="utf-8"?>
<p188:cmLst xmlns:a="http://schemas.openxmlformats.org/drawingml/2006/main" xmlns:r="http://schemas.openxmlformats.org/officeDocument/2006/relationships" xmlns:p188="http://schemas.microsoft.com/office/powerpoint/2018/8/main">
  <p188:cm id="{4E992DBC-A9A8-4865-AA98-002CBCACAE7D}" authorId="{E9F1EDAA-A34A-67BE-2506-9CB905116193}" created="2024-10-05T19:02:30.464">
    <pc:sldMkLst xmlns:pc="http://schemas.microsoft.com/office/powerpoint/2013/main/command">
      <pc:docMk/>
      <pc:sldMk cId="483115274" sldId="2147472751"/>
    </pc:sldMkLst>
    <p188:txBody>
      <a:bodyPr/>
      <a:lstStyle/>
      <a:p>
        <a:r>
          <a:rPr lang="en-US"/>
          <a:t>The 2nd dose is not in the right place, since M4 data is showing the trough of the first dose by the looks of it.  </a:t>
        </a:r>
      </a:p>
    </p188:txBody>
  </p188:cm>
</p188:cmLst>
</file>

<file path=ppt/comments/modernComment_7FFFD57D_E4CAE13D.xml><?xml version="1.0" encoding="utf-8"?>
<p188:cmLst xmlns:a="http://schemas.openxmlformats.org/drawingml/2006/main" xmlns:r="http://schemas.openxmlformats.org/officeDocument/2006/relationships" xmlns:p188="http://schemas.microsoft.com/office/powerpoint/2018/8/main">
  <p188:cm id="{3AA48660-4AAB-45CB-81BA-24BA72710867}" authorId="{E9F1EDAA-A34A-67BE-2506-9CB905116193}" created="2024-10-05T18:56:02.558">
    <pc:sldMkLst xmlns:pc="http://schemas.microsoft.com/office/powerpoint/2013/main/command">
      <pc:docMk/>
      <pc:sldMk cId="3838501181" sldId="2147472765"/>
    </pc:sldMkLst>
    <p188:replyLst>
      <p188:reply id="{4E2DD429-58E5-476A-90B8-6AC64DF4E2E7}" authorId="{F81C890D-F1D1-05E3-2A7D-F27636789E19}" created="2024-10-06T19:41:36.097">
        <p188:txBody>
          <a:bodyPr/>
          <a:lstStyle/>
          <a:p>
            <a:r>
              <a:rPr lang="en-US"/>
              <a:t>Added that this was in the context of clinical trial</a:t>
            </a:r>
          </a:p>
        </p188:txBody>
      </p188:reply>
    </p188:replyLst>
    <p188:txBody>
      <a:bodyPr/>
      <a:lstStyle/>
      <a:p>
        <a:r>
          <a:rPr lang="en-US"/>
          <a:t>I want to comment that the large scale administration was in the AMP clinical trial context.</a:t>
        </a:r>
      </a:p>
    </p188:txBody>
  </p188:cm>
  <p188:cm id="{C5B156F5-3C96-4817-9116-6563C6850941}" authorId="{E9F1EDAA-A34A-67BE-2506-9CB905116193}" created="2024-10-05T19:00:18.462">
    <ac:deMkLst xmlns:ac="http://schemas.microsoft.com/office/drawing/2013/main/command">
      <pc:docMk xmlns:pc="http://schemas.microsoft.com/office/powerpoint/2013/main/command"/>
      <pc:sldMk xmlns:pc="http://schemas.microsoft.com/office/powerpoint/2013/main/command" cId="3838501181" sldId="2147472765"/>
      <ac:spMk id="4" creationId="{F8877163-52AE-93AA-2478-46E86CD93A89}"/>
    </ac:deMkLst>
    <p188:replyLst>
      <p188:reply id="{DD9DD9FB-974A-4F65-B3D0-81BEEC05F7EC}" authorId="{E9F1EDAA-A34A-67BE-2506-9CB905116193}" created="2024-10-05T19:04:48.287">
        <p188:txBody>
          <a:bodyPr/>
          <a:lstStyle/>
          <a:p>
            <a:r>
              <a:rPr lang="en-US"/>
              <a:t>Or perhaps that AMP was used to define the PT80 goal, which is being used as the target for PK targets with 90% HIV prevention efficacy.</a:t>
            </a:r>
          </a:p>
        </p188:txBody>
      </p188:reply>
    </p188:replyLst>
    <p188:txBody>
      <a:bodyPr/>
      <a:lstStyle/>
      <a:p>
        <a:r>
          <a:rPr lang="en-US"/>
          <a:t>The "blueprint" comment requires a complex set of logic 1) the ID80 is valid and translates to other bNabs 2) that ID80 predicts protection and 3) That the combination bNAB prediction based on the ID80 predicts protection. I think you do walk through this but you might plan/want to say you will explain how this provides a blueprint. </a:t>
        </a:r>
      </a:p>
    </p188:txBody>
  </p188:cm>
</p188:cmLst>
</file>

<file path=ppt/comments/modernComment_7FFFD57E_13A03B2A.xml><?xml version="1.0" encoding="utf-8"?>
<p188:cmLst xmlns:a="http://schemas.openxmlformats.org/drawingml/2006/main" xmlns:r="http://schemas.openxmlformats.org/officeDocument/2006/relationships" xmlns:p188="http://schemas.microsoft.com/office/powerpoint/2018/8/main">
  <p188:cm id="{96D0D41D-6871-470C-A5D7-72F66C3B8BFB}" authorId="{E9F1EDAA-A34A-67BE-2506-9CB905116193}" created="2024-10-05T18:53:57.553">
    <pc:sldMkLst xmlns:pc="http://schemas.microsoft.com/office/powerpoint/2013/main/command">
      <pc:docMk/>
      <pc:sldMk cId="153885934" sldId="2147472766"/>
    </pc:sldMkLst>
    <p188:replyLst>
      <p188:reply id="{99B3D941-522C-4CEC-B2DA-571780EBBAEF}" authorId="{F81C890D-F1D1-05E3-2A7D-F27636789E19}" created="2024-10-06T20:01:41.726">
        <p188:txBody>
          <a:bodyPr/>
          <a:lstStyle/>
          <a:p>
            <a:r>
              <a:rPr lang="en-US"/>
              <a:t>I’ll be sure to walk through this timeline</a:t>
            </a:r>
          </a:p>
        </p188:txBody>
      </p188:reply>
    </p188:replyLst>
    <p188:txBody>
      <a:bodyPr/>
      <a:lstStyle/>
      <a:p>
        <a:r>
          <a:rPr lang="en-US"/>
          <a:t>Some repetition between this and slide 25-26. I can see the value of both. This is just a very busy slide that the audience will not be able to absorb: careful that your points are well messaged.</a:t>
        </a:r>
      </a:p>
    </p188:txBody>
  </p188:cm>
</p188:cmLst>
</file>

<file path=ppt/comments/modernComment_7FFFD587_67859287.xml><?xml version="1.0" encoding="utf-8"?>
<p188:cmLst xmlns:a="http://schemas.openxmlformats.org/drawingml/2006/main" xmlns:r="http://schemas.openxmlformats.org/officeDocument/2006/relationships" xmlns:p188="http://schemas.microsoft.com/office/powerpoint/2018/8/main">
  <p188:cm id="{A5B71418-59D3-44BD-9570-0217B8BC3E47}" authorId="{E9F1EDAA-A34A-67BE-2506-9CB905116193}" created="2024-10-05T18:49:00.108">
    <pc:sldMkLst xmlns:pc="http://schemas.microsoft.com/office/powerpoint/2013/main/command">
      <pc:docMk/>
      <pc:sldMk cId="2138962204" sldId="2147472775"/>
    </pc:sldMkLst>
    <p188:replyLst>
      <p188:reply id="{A3651C39-E72E-44CD-81A0-B266BF68CEE1}" authorId="{F81C890D-F1D1-05E3-2A7D-F27636789E19}" created="2024-10-06T19:38:47.355">
        <p188:txBody>
          <a:bodyPr/>
          <a:lstStyle/>
          <a:p>
            <a:r>
              <a:rPr lang="en-US"/>
              <a:t>Updated to 4th ranked after daily oral PrEP</a:t>
            </a:r>
          </a:p>
        </p188:txBody>
      </p188:reply>
    </p188:replyLst>
    <p188:txBody>
      <a:bodyPr/>
      <a:lstStyle/>
      <a:p>
        <a:r>
          <a:rPr lang="en-US"/>
          <a:t>5th ranked?</a:t>
        </a:r>
      </a:p>
    </p188:txBody>
  </p188:cm>
</p188:cmLst>
</file>

<file path=ppt/comments/modernComment_7FFFD590_1D8A40D7.xml><?xml version="1.0" encoding="utf-8"?>
<p188:cmLst xmlns:a="http://schemas.openxmlformats.org/drawingml/2006/main" xmlns:r="http://schemas.openxmlformats.org/officeDocument/2006/relationships" xmlns:p188="http://schemas.microsoft.com/office/powerpoint/2018/8/main">
  <p188:cm id="{83369E04-184A-4527-9D3C-7A13795ACE1A}" authorId="{E9F1EDAA-A34A-67BE-2506-9CB905116193}" created="2024-10-05T18:53:57.553">
    <pc:sldMkLst xmlns:pc="http://schemas.microsoft.com/office/powerpoint/2013/main/command">
      <pc:docMk/>
      <pc:sldMk cId="153885934" sldId="2147472766"/>
    </pc:sldMkLst>
    <p188:txBody>
      <a:bodyPr/>
      <a:lstStyle/>
      <a:p>
        <a:r>
          <a:rPr lang="en-US"/>
          <a:t>Some repetition between this and slide 25-26. I can see the value of both. This is just a very busy slide that the audience will not be able to absorb: careful that your points are well messaged.</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50EAEE-143D-776E-C9F0-489448BF1C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AB0111B-CD3A-D95A-74D8-6AE66B4FAD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403986-A93A-5046-AE32-21BB90437027}" type="datetimeFigureOut">
              <a:rPr lang="en-GB" smtClean="0"/>
              <a:t>08/10/2024</a:t>
            </a:fld>
            <a:endParaRPr lang="en-GB"/>
          </a:p>
        </p:txBody>
      </p:sp>
      <p:sp>
        <p:nvSpPr>
          <p:cNvPr id="4" name="Footer Placeholder 3">
            <a:extLst>
              <a:ext uri="{FF2B5EF4-FFF2-40B4-BE49-F238E27FC236}">
                <a16:creationId xmlns:a16="http://schemas.microsoft.com/office/drawing/2014/main" id="{5627EB83-AE5E-7F5A-485F-D9B839C02B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AEA90E6-EDFB-294E-B457-1EE01481D0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5E9475-EC2F-0342-849E-AF783A2FD564}" type="slidenum">
              <a:rPr lang="en-GB" smtClean="0"/>
              <a:t>‹#›</a:t>
            </a:fld>
            <a:endParaRPr lang="en-GB"/>
          </a:p>
        </p:txBody>
      </p:sp>
    </p:spTree>
    <p:extLst>
      <p:ext uri="{BB962C8B-B14F-4D97-AF65-F5344CB8AC3E}">
        <p14:creationId xmlns:p14="http://schemas.microsoft.com/office/powerpoint/2010/main" val="105252840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08/10/2024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 like to thank the organizers for inviting me to present on </a:t>
            </a:r>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1284446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CD4 binding site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a:t>
            </a:r>
            <a:r>
              <a:rPr lang="en-US" sz="1800" dirty="0">
                <a:effectLst/>
                <a:latin typeface="Calibri" panose="020F0502020204030204" pitchFamily="34" charset="0"/>
                <a:ea typeface="Calibri" panose="020F0502020204030204" pitchFamily="34" charset="0"/>
                <a:cs typeface="Times New Roman" panose="02020603050405020304" pitchFamily="18" charset="0"/>
              </a:rPr>
              <a:t> VRC01 was the first antibody to move forward through clinical development 1st through the vaccine Research Center study 602 and then the Phase 1 two trial HVTN 104 should evaluate its safety and was followed by the synergized AMP studies.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1592-6CBC-114A-AA19-5DE81DEFF5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94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proof of concept AMP studies showed that while there was no overall prevention efficacy that among a subset of sensitive viruses prevention efficacy was approximately 75% And that this prevention efficacy declined with the increasing resistance of viruses to VRC 01 really highlighting the importance of the combination being up strategy for HIV prevention in many ways similar to the multiple drug ARV strategy used for HIV treatment</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11</a:t>
            </a:fld>
            <a:endParaRPr lang="en-GB"/>
          </a:p>
        </p:txBody>
      </p:sp>
    </p:spTree>
    <p:extLst>
      <p:ext uri="{BB962C8B-B14F-4D97-AF65-F5344CB8AC3E}">
        <p14:creationId xmlns:p14="http://schemas.microsoft.com/office/powerpoint/2010/main" val="584632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amp studies really demonstrated did HIV prevention with U MB nabs is possible and that these be nabs as tested are safe and well tolerated and in the amp study most participants had no solicited AE's and that the AE rates were similar between the active product and placebo importantly large scale Ivy administration and clinical trial is possible with enrollment of over 4000 participants with 95% retention and 99% adherence to over 41,000 infusions during these two trials. The data from amp has been used to define PT80 goal which is being used as a target for achieving greater than 90% HIV prevention efficacy in future B nab trials.</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12</a:t>
            </a:fld>
            <a:endParaRPr lang="en-GB"/>
          </a:p>
        </p:txBody>
      </p:sp>
    </p:spTree>
    <p:extLst>
      <p:ext uri="{BB962C8B-B14F-4D97-AF65-F5344CB8AC3E}">
        <p14:creationId xmlns:p14="http://schemas.microsoft.com/office/powerpoint/2010/main" val="1865230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Since the AMP trials there have also been modifications made to several antibodies including the addition of the LS mutation which is an amino acid mutation in the FC region which increases concentrations in mucosa, concentrating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the sites of exposure, and tripling the half life from approximately 20 to 60 days allowing extended dosing intervals and more favorable dosing frequency of every 6 months.</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13</a:t>
            </a:fld>
            <a:endParaRPr lang="en-GB"/>
          </a:p>
        </p:txBody>
      </p:sp>
    </p:spTree>
    <p:extLst>
      <p:ext uri="{BB962C8B-B14F-4D97-AF65-F5344CB8AC3E}">
        <p14:creationId xmlns:p14="http://schemas.microsoft.com/office/powerpoint/2010/main" val="3853455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ARV-base PrEP has set the bar for prevention efficacy and using the correlates of protection developed from non human primates in the amp study including the PT 80 which accounts for the predicted concentration of the antibody on any given day as well as the resistance of the virus to estimate prevention efficacy level in choosing a combination antibody it's really focused on improving regimens by buy two thing target antibody concentrations and maintaining potency and activity live in individual antibody or combination against circulating viruses this PTSD marker is used to design set targets for serum concentrations likely to achieve &gt;90%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effiacy</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the next efficacy trial</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14</a:t>
            </a:fld>
            <a:endParaRPr lang="en-GB"/>
          </a:p>
        </p:txBody>
      </p:sp>
    </p:spTree>
    <p:extLst>
      <p:ext uri="{BB962C8B-B14F-4D97-AF65-F5344CB8AC3E}">
        <p14:creationId xmlns:p14="http://schemas.microsoft.com/office/powerpoint/2010/main" val="3345678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combination of the three antibodies VRCO7_523LS PGDM 1400 PGT 121 is thought to have at least 50 fold greater potency than VRC 01 alone and neutralize nearly 100% of Clade C viruses demonstrating </a:t>
            </a: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15</a:t>
            </a:fld>
            <a:endParaRPr lang="en-GB"/>
          </a:p>
        </p:txBody>
      </p:sp>
    </p:spTree>
    <p:extLst>
      <p:ext uri="{BB962C8B-B14F-4D97-AF65-F5344CB8AC3E}">
        <p14:creationId xmlns:p14="http://schemas.microsoft.com/office/powerpoint/2010/main" val="3596538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no one antibody has 100 coverage, each has “holes” in coverage. This combination of antibodies cover the gaps in breadth. Viruses are most likely to be sensitive to at least one of the </a:t>
            </a:r>
            <a:r>
              <a:rPr lang="en-US" dirty="0" err="1"/>
              <a:t>bnAbs</a:t>
            </a:r>
            <a:r>
              <a:rPr lang="en-US" dirty="0"/>
              <a:t> in the combination providing the highest likelihood that they will be resistant to all </a:t>
            </a:r>
            <a:r>
              <a:rPr lang="en-US" dirty="0" err="1"/>
              <a:t>bnAbs</a:t>
            </a:r>
            <a:r>
              <a:rPr lang="en-US" dirty="0"/>
              <a:t>. </a:t>
            </a:r>
          </a:p>
        </p:txBody>
      </p:sp>
      <p:sp>
        <p:nvSpPr>
          <p:cNvPr id="4" name="Slide Number Placeholder 3"/>
          <p:cNvSpPr>
            <a:spLocks noGrp="1"/>
          </p:cNvSpPr>
          <p:nvPr>
            <p:ph type="sldNum" sz="quarter" idx="5"/>
          </p:nvPr>
        </p:nvSpPr>
        <p:spPr/>
        <p:txBody>
          <a:bodyPr/>
          <a:lstStyle/>
          <a:p>
            <a:fld id="{1BE8DCDC-D13C-2549-BE6A-717E9EED41AD}" type="slidenum">
              <a:rPr lang="en-GB" smtClean="0"/>
              <a:t>16</a:t>
            </a:fld>
            <a:endParaRPr lang="en-GB"/>
          </a:p>
        </p:txBody>
      </p:sp>
    </p:spTree>
    <p:extLst>
      <p:ext uri="{BB962C8B-B14F-4D97-AF65-F5344CB8AC3E}">
        <p14:creationId xmlns:p14="http://schemas.microsoft.com/office/powerpoint/2010/main" val="503722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mj-lt"/>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three antibodies moving forward through clinical development or like the efficacy trial targeting 3 separate sites including the CD 4 binding site for the VRC07-523LS the V2/V2 apex for PGDM 1400 LS and the V3 glycan for PGT 121414 LS</a:t>
            </a:r>
          </a:p>
          <a:p>
            <a:pPr marL="0" marR="0" lvl="0" indent="0">
              <a:spcBef>
                <a:spcPts val="1000"/>
              </a:spcBef>
              <a:spcAft>
                <a:spcPts val="0"/>
              </a:spcAft>
              <a:buFont typeface="+mj-lt"/>
              <a:buNone/>
            </a:pPr>
            <a:endParaRPr lang="en-US" sz="1200" b="0" dirty="0">
              <a:effectLst/>
              <a:latin typeface="Arial" panose="020B0604020202020204" pitchFamily="34" charset="0"/>
              <a:ea typeface="SimSun" panose="02010600030101010101" pitchFamily="2" charset="-122"/>
              <a:cs typeface="Times New Roman" panose="02020603050405020304" pitchFamily="18" charset="0"/>
            </a:endParaRPr>
          </a:p>
          <a:p>
            <a:pPr marL="1371600" marR="0" lvl="3" indent="0">
              <a:spcBef>
                <a:spcPts val="1000"/>
              </a:spcBef>
              <a:spcAft>
                <a:spcPts val="0"/>
              </a:spcAft>
              <a:buFont typeface="+mj-lt"/>
              <a:buNone/>
            </a:pPr>
            <a:r>
              <a:rPr lang="en-US" sz="1200" b="1" dirty="0">
                <a:effectLst/>
                <a:latin typeface="Arial" panose="020B0604020202020204" pitchFamily="34" charset="0"/>
                <a:ea typeface="SimSun" panose="02010600030101010101" pitchFamily="2" charset="-122"/>
                <a:cs typeface="Times New Roman" panose="02020603050405020304" pitchFamily="18" charset="0"/>
              </a:rPr>
              <a:t>VRC07-523LS</a:t>
            </a:r>
          </a:p>
          <a:p>
            <a:pPr marL="685800" marR="0">
              <a:spcBef>
                <a:spcPts val="1300"/>
              </a:spcBef>
              <a:spcAft>
                <a:spcPts val="0"/>
              </a:spcAft>
            </a:pPr>
            <a:r>
              <a:rPr lang="en-US" sz="1200" dirty="0">
                <a:effectLst/>
                <a:latin typeface="Times New Roman" panose="02020603050405020304" pitchFamily="18" charset="0"/>
                <a:ea typeface="Calibri" panose="020F0502020204030204" pitchFamily="34" charset="0"/>
                <a:cs typeface="Arial" panose="020B0604020202020204" pitchFamily="34" charset="0"/>
              </a:rPr>
              <a:t>VRC07-523LS is a human </a:t>
            </a:r>
            <a:r>
              <a:rPr lang="en-US" sz="1200" dirty="0" err="1">
                <a:effectLst/>
                <a:latin typeface="Times New Roman" panose="02020603050405020304" pitchFamily="18" charset="0"/>
                <a:ea typeface="Calibri" panose="020F0502020204030204" pitchFamily="34" charset="0"/>
                <a:cs typeface="Arial" panose="020B0604020202020204" pitchFamily="34" charset="0"/>
              </a:rPr>
              <a:t>mAb</a:t>
            </a:r>
            <a:r>
              <a:rPr lang="en-US" sz="1200" dirty="0">
                <a:effectLst/>
                <a:latin typeface="Times New Roman" panose="02020603050405020304" pitchFamily="18" charset="0"/>
                <a:ea typeface="Calibri" panose="020F0502020204030204" pitchFamily="34" charset="0"/>
                <a:cs typeface="Arial" panose="020B0604020202020204" pitchFamily="34" charset="0"/>
              </a:rPr>
              <a:t> targeting the HIV-1 CD4 binding site, developed by NIAID-NIH at the VRC. VRC07-523LS was isolated from donor 45 from the US. VRC01 was also isolated from donor 45. At the time of isolation of these </a:t>
            </a:r>
            <a:r>
              <a:rPr lang="en-US" sz="1200" dirty="0" err="1">
                <a:effectLst/>
                <a:latin typeface="Times New Roman" panose="02020603050405020304" pitchFamily="18" charset="0"/>
                <a:ea typeface="Calibri" panose="020F0502020204030204" pitchFamily="34" charset="0"/>
                <a:cs typeface="Arial" panose="020B0604020202020204" pitchFamily="34" charset="0"/>
              </a:rPr>
              <a:t>bnAbs</a:t>
            </a:r>
            <a:r>
              <a:rPr lang="en-US" sz="1200" dirty="0">
                <a:effectLst/>
                <a:latin typeface="Times New Roman" panose="02020603050405020304" pitchFamily="18" charset="0"/>
                <a:ea typeface="Calibri" panose="020F0502020204030204" pitchFamily="34" charset="0"/>
                <a:cs typeface="Arial" panose="020B0604020202020204" pitchFamily="34" charset="0"/>
              </a:rPr>
              <a:t>, donor 45 had been infected with HIV-1 for more than 15 years, controlling the virus without ART (32, 33). (34). The VRC07 (wild-type) heavy chain was identified by 454 deep sequencing and was then engineered to pair it with the VRC01 (wild-type) light chain to form VRC07-523LS. </a:t>
            </a:r>
          </a:p>
          <a:p>
            <a:pPr marL="1600200" marR="0" lvl="3" indent="-228600">
              <a:spcBef>
                <a:spcPts val="1000"/>
              </a:spcBef>
              <a:spcAft>
                <a:spcPts val="0"/>
              </a:spcAft>
              <a:buFont typeface="+mj-lt"/>
              <a:buAutoNum type="arabicPeriod"/>
            </a:pPr>
            <a:r>
              <a:rPr lang="en-US" sz="1200" b="1" dirty="0">
                <a:effectLst/>
                <a:latin typeface="Arial" panose="020B0604020202020204" pitchFamily="34" charset="0"/>
                <a:ea typeface="SimSun" panose="02010600030101010101" pitchFamily="2" charset="-122"/>
                <a:cs typeface="Times New Roman" panose="02020603050405020304" pitchFamily="18" charset="0"/>
              </a:rPr>
              <a:t>PGT121.414.LS</a:t>
            </a:r>
          </a:p>
          <a:p>
            <a:pPr marL="685800" marR="0">
              <a:spcBef>
                <a:spcPts val="1300"/>
              </a:spcBef>
              <a:spcAft>
                <a:spcPts val="0"/>
              </a:spcAft>
            </a:pPr>
            <a:r>
              <a:rPr lang="en-US" sz="1200" dirty="0">
                <a:effectLst/>
                <a:latin typeface="Times New Roman" panose="02020603050405020304" pitchFamily="18" charset="0"/>
                <a:ea typeface="Calibri" panose="020F0502020204030204" pitchFamily="34" charset="0"/>
                <a:cs typeface="Arial" panose="020B0604020202020204" pitchFamily="34" charset="0"/>
              </a:rPr>
              <a:t>PGT121.414.LS is an engineered variant of PGT121, which is a </a:t>
            </a:r>
            <a:r>
              <a:rPr lang="en-US" sz="1200" dirty="0" err="1">
                <a:effectLst/>
                <a:latin typeface="Times New Roman" panose="02020603050405020304" pitchFamily="18" charset="0"/>
                <a:ea typeface="Calibri" panose="020F0502020204030204" pitchFamily="34" charset="0"/>
                <a:cs typeface="Arial" panose="020B0604020202020204" pitchFamily="34" charset="0"/>
              </a:rPr>
              <a:t>bnAb</a:t>
            </a:r>
            <a:r>
              <a:rPr lang="en-US" sz="1200" dirty="0">
                <a:effectLst/>
                <a:latin typeface="Times New Roman" panose="02020603050405020304" pitchFamily="18" charset="0"/>
                <a:ea typeface="Calibri" panose="020F0502020204030204" pitchFamily="34" charset="0"/>
                <a:cs typeface="Arial" panose="020B0604020202020204" pitchFamily="34" charset="0"/>
              </a:rPr>
              <a:t> identified from donor 17 from Rwanda in the International AIDS Vaccine Initiative (IAVI) Protocol G cohort. PGT121 targets the V3 glycan-dependent epitope region of the HIV-1 Env (2). Compared to the parental PGT121, PGT121.414.LS contains 8 amino acid mutations, 2 in the light chain and 6 in the heavy chain, to improve various aspects of manufacturing, stability and in vivo elimination half-life (</a:t>
            </a:r>
            <a:r>
              <a:rPr lang="en-US" sz="1200" dirty="0">
                <a:effectLst/>
                <a:highlight>
                  <a:srgbClr val="FFFF00"/>
                </a:highlight>
                <a:latin typeface="Times New Roman" panose="02020603050405020304" pitchFamily="18" charset="0"/>
                <a:ea typeface="Calibri" panose="020F0502020204030204" pitchFamily="34" charset="0"/>
                <a:cs typeface="Arial" panose="020B0604020202020204" pitchFamily="34" charset="0"/>
              </a:rPr>
              <a:t>LS mutation</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highlight>
                  <a:srgbClr val="FFFF00"/>
                </a:highlight>
                <a:latin typeface="Times New Roman" panose="02020603050405020304" pitchFamily="18" charset="0"/>
                <a:ea typeface="Calibri" panose="020F0502020204030204" pitchFamily="34" charset="0"/>
                <a:cs typeface="Arial" panose="020B0604020202020204" pitchFamily="34" charset="0"/>
              </a:rPr>
              <a:t>)</a:t>
            </a:r>
            <a:r>
              <a:rPr lang="en-US" sz="1200" dirty="0">
                <a:effectLst/>
                <a:latin typeface="Times New Roman" panose="02020603050405020304" pitchFamily="18" charset="0"/>
                <a:ea typeface="Calibri" panose="020F0502020204030204" pitchFamily="34" charset="0"/>
                <a:cs typeface="Arial" panose="020B0604020202020204" pitchFamily="34" charset="0"/>
              </a:rPr>
              <a:t> (35, 36). </a:t>
            </a:r>
          </a:p>
          <a:p>
            <a:pPr marL="1600200" marR="0" lvl="3" indent="-228600">
              <a:spcBef>
                <a:spcPts val="1000"/>
              </a:spcBef>
              <a:spcAft>
                <a:spcPts val="0"/>
              </a:spcAft>
              <a:buFont typeface="+mj-lt"/>
              <a:buAutoNum type="arabicPeriod"/>
            </a:pPr>
            <a:r>
              <a:rPr lang="en-US" sz="1200" b="1" dirty="0">
                <a:effectLst/>
                <a:latin typeface="Arial" panose="020B0604020202020204" pitchFamily="34" charset="0"/>
                <a:ea typeface="SimSun" panose="02010600030101010101" pitchFamily="2" charset="-122"/>
                <a:cs typeface="Times New Roman" panose="02020603050405020304" pitchFamily="18" charset="0"/>
              </a:rPr>
              <a:t>PGDM1400LS</a:t>
            </a:r>
          </a:p>
          <a:p>
            <a:pPr marL="685800" marR="0">
              <a:spcBef>
                <a:spcPts val="1300"/>
              </a:spcBef>
              <a:spcAft>
                <a:spcPts val="0"/>
              </a:spcAft>
            </a:pPr>
            <a:r>
              <a:rPr lang="en-US" sz="1200" dirty="0">
                <a:effectLst/>
                <a:latin typeface="Times New Roman" panose="02020603050405020304" pitchFamily="18" charset="0"/>
                <a:ea typeface="Calibri" panose="020F0502020204030204" pitchFamily="34" charset="0"/>
                <a:cs typeface="Arial" panose="020B0604020202020204" pitchFamily="34" charset="0"/>
              </a:rPr>
              <a:t>PGDM1400LS is a modified version of PGDM1400, which is a </a:t>
            </a:r>
            <a:r>
              <a:rPr lang="en-US" sz="1200" dirty="0" err="1">
                <a:effectLst/>
                <a:latin typeface="Times New Roman" panose="02020603050405020304" pitchFamily="18" charset="0"/>
                <a:ea typeface="Calibri" panose="020F0502020204030204" pitchFamily="34" charset="0"/>
                <a:cs typeface="Arial" panose="020B0604020202020204" pitchFamily="34" charset="0"/>
              </a:rPr>
              <a:t>bnAb</a:t>
            </a:r>
            <a:r>
              <a:rPr lang="en-US" sz="1200" dirty="0">
                <a:effectLst/>
                <a:latin typeface="Times New Roman" panose="02020603050405020304" pitchFamily="18" charset="0"/>
                <a:ea typeface="Calibri" panose="020F0502020204030204" pitchFamily="34" charset="0"/>
                <a:cs typeface="Arial" panose="020B0604020202020204" pitchFamily="34" charset="0"/>
              </a:rPr>
              <a:t> identified from donor 84 from Zambia in the IAVI Protocol G cohort. PGDM1400 targets a V2 apex epitope region of HIV-1 Env (37). Compared to the parental PGDM1400, PGDM1400LS contains 2 amino acid mutations, the LS mutation, and no other mutations (35)</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Arial" panose="020B0604020202020204" pitchFamily="34" charset="0"/>
              </a:rPr>
              <a:t>. </a:t>
            </a:r>
            <a:r>
              <a:rPr lang="en-US" sz="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17</a:t>
            </a:fld>
            <a:endParaRPr lang="en-GB"/>
          </a:p>
        </p:txBody>
      </p:sp>
    </p:spTree>
    <p:extLst>
      <p:ext uri="{BB962C8B-B14F-4D97-AF65-F5344CB8AC3E}">
        <p14:creationId xmlns:p14="http://schemas.microsoft.com/office/powerpoint/2010/main" val="842251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Summary table shows that both all three of these antibodies have been evaluated in multiple studies at this point um at range of doses from 5 milligrams per kilograms to 40 milligrams per kilogram with favorable safety PK and neutralization data.</a:t>
            </a:r>
          </a:p>
        </p:txBody>
      </p:sp>
      <p:sp>
        <p:nvSpPr>
          <p:cNvPr id="4" name="Slide Number Placeholder 3"/>
          <p:cNvSpPr>
            <a:spLocks noGrp="1"/>
          </p:cNvSpPr>
          <p:nvPr>
            <p:ph type="sldNum" sz="quarter" idx="5"/>
          </p:nvPr>
        </p:nvSpPr>
        <p:spPr/>
        <p:txBody>
          <a:bodyPr/>
          <a:lstStyle/>
          <a:p>
            <a:fld id="{D83C3AFC-9D0B-4CEA-8B56-7F1914BE3FB2}" type="slidenum">
              <a:rPr lang="en-US" smtClean="0"/>
              <a:t>18</a:t>
            </a:fld>
            <a:endParaRPr lang="en-US"/>
          </a:p>
        </p:txBody>
      </p:sp>
    </p:spTree>
    <p:extLst>
      <p:ext uri="{BB962C8B-B14F-4D97-AF65-F5344CB8AC3E}">
        <p14:creationId xmlns:p14="http://schemas.microsoft.com/office/powerpoint/2010/main" val="3482172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data across studies have really shown that these antibodies are safe there does not appear to be interference between the multi multiple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800" dirty="0">
                <a:effectLst/>
                <a:latin typeface="Calibri" panose="020F0502020204030204" pitchFamily="34" charset="0"/>
                <a:ea typeface="Calibri" panose="020F0502020204030204" pitchFamily="34" charset="0"/>
                <a:cs typeface="Times New Roman" panose="02020603050405020304" pitchFamily="18" charset="0"/>
              </a:rPr>
              <a:t> When administered together that the PK predictions are accurate and that these antibodies remain retain affiliation activity for at least six months after administration the neutralization titers do correlate with serum concentrations in all of these studies um and these predictions the predicted neutralization um patterns were accurate only studies evaluated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fixed dose that was a V 10140 HP 10101 study um which showed that this can be given in as a fixed dose as opposed to weight based dose which should be more complicated to implement um there is also no evidence of anti drug antibodies developed after administration with any of these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All objectives for combo-AMP candidate </a:t>
            </a:r>
            <a:r>
              <a:rPr lang="en-US" dirty="0" err="1">
                <a:latin typeface="Arial" panose="020B0604020202020204" pitchFamily="34" charset="0"/>
                <a:cs typeface="Arial" panose="020B0604020202020204" pitchFamily="34" charset="0"/>
              </a:rPr>
              <a:t>bnAbs</a:t>
            </a:r>
            <a:r>
              <a:rPr lang="en-US" dirty="0">
                <a:latin typeface="Arial" panose="020B0604020202020204" pitchFamily="34" charset="0"/>
                <a:cs typeface="Arial" panose="020B0604020202020204" pitchFamily="34" charset="0"/>
              </a:rPr>
              <a:t> VRC07-523LS + PGT121.414.LS + PGDM1400LS have been met:</a:t>
            </a:r>
          </a:p>
          <a:p>
            <a:pPr marL="914400" lvl="1" indent="-457200">
              <a:buFont typeface="+mj-lt"/>
              <a:buAutoNum type="arabicPeriod"/>
            </a:pPr>
            <a:r>
              <a:rPr lang="en-US" dirty="0">
                <a:latin typeface="Arial" panose="020B0604020202020204" pitchFamily="34" charset="0"/>
                <a:cs typeface="Arial" panose="020B0604020202020204" pitchFamily="34" charset="0"/>
              </a:rPr>
              <a:t>Safety</a:t>
            </a:r>
          </a:p>
          <a:p>
            <a:pPr marL="914400" lvl="1" indent="-457200">
              <a:buFont typeface="+mj-lt"/>
              <a:buAutoNum type="arabicPeriod"/>
            </a:pPr>
            <a:r>
              <a:rPr lang="en-US" dirty="0">
                <a:latin typeface="Arial" panose="020B0604020202020204" pitchFamily="34" charset="0"/>
                <a:cs typeface="Arial" panose="020B0604020202020204" pitchFamily="34" charset="0"/>
              </a:rPr>
              <a:t>Pharmacokinetics</a:t>
            </a:r>
          </a:p>
          <a:p>
            <a:pPr marL="1371600" lvl="2" indent="-457200">
              <a:buFont typeface="+mj-lt"/>
              <a:buAutoNum type="arabicPeriod"/>
            </a:pPr>
            <a:r>
              <a:rPr lang="en-US" dirty="0">
                <a:latin typeface="Arial" panose="020B0604020202020204" pitchFamily="34" charset="0"/>
                <a:cs typeface="Arial" panose="020B0604020202020204" pitchFamily="34" charset="0"/>
              </a:rPr>
              <a:t>LS versions allow Q6M dosing</a:t>
            </a:r>
          </a:p>
          <a:p>
            <a:pPr marL="1371600" lvl="2" indent="-457200">
              <a:buFont typeface="+mj-lt"/>
              <a:buAutoNum type="arabicPeriod"/>
            </a:pPr>
            <a:r>
              <a:rPr lang="en-US" dirty="0">
                <a:latin typeface="Arial" panose="020B0604020202020204" pitchFamily="34" charset="0"/>
                <a:cs typeface="Arial" panose="020B0604020202020204" pitchFamily="34" charset="0"/>
              </a:rPr>
              <a:t>No interference between 3 </a:t>
            </a:r>
            <a:r>
              <a:rPr lang="en-US" dirty="0" err="1">
                <a:latin typeface="Arial" panose="020B0604020202020204" pitchFamily="34" charset="0"/>
                <a:cs typeface="Arial" panose="020B0604020202020204" pitchFamily="34" charset="0"/>
              </a:rPr>
              <a:t>bnAbs</a:t>
            </a:r>
            <a:endParaRPr lang="en-US" dirty="0">
              <a:latin typeface="Arial" panose="020B0604020202020204" pitchFamily="34" charset="0"/>
              <a:cs typeface="Arial" panose="020B0604020202020204" pitchFamily="34" charset="0"/>
            </a:endParaRPr>
          </a:p>
          <a:p>
            <a:pPr marL="1371600" lvl="2" indent="-457200">
              <a:buFont typeface="+mj-lt"/>
              <a:buAutoNum type="arabicPeriod"/>
            </a:pPr>
            <a:r>
              <a:rPr lang="en-US" dirty="0">
                <a:latin typeface="Arial" panose="020B0604020202020204" pitchFamily="34" charset="0"/>
                <a:cs typeface="Arial" panose="020B0604020202020204" pitchFamily="34" charset="0"/>
              </a:rPr>
              <a:t>Pharmacokinetics predictions are accurate</a:t>
            </a:r>
          </a:p>
          <a:p>
            <a:pPr marL="914400" lvl="1" indent="-457200">
              <a:buFont typeface="+mj-lt"/>
              <a:buAutoNum type="arabicPeriod"/>
            </a:pPr>
            <a:r>
              <a:rPr lang="en-US" dirty="0">
                <a:latin typeface="Arial" panose="020B0604020202020204" pitchFamily="34" charset="0"/>
                <a:cs typeface="Arial" panose="020B0604020202020204" pitchFamily="34" charset="0"/>
              </a:rPr>
              <a:t>Neutralization</a:t>
            </a:r>
          </a:p>
          <a:p>
            <a:pPr marL="1371600" lvl="2" indent="-457200">
              <a:buFont typeface="+mj-lt"/>
              <a:buAutoNum type="arabicPeriod"/>
            </a:pPr>
            <a:r>
              <a:rPr lang="en-US" dirty="0" err="1">
                <a:latin typeface="Arial" panose="020B0604020202020204" pitchFamily="34" charset="0"/>
                <a:cs typeface="Arial" panose="020B0604020202020204" pitchFamily="34" charset="0"/>
              </a:rPr>
              <a:t>bnAbs</a:t>
            </a:r>
            <a:r>
              <a:rPr lang="en-US" dirty="0">
                <a:latin typeface="Arial" panose="020B0604020202020204" pitchFamily="34" charset="0"/>
                <a:cs typeface="Arial" panose="020B0604020202020204" pitchFamily="34" charset="0"/>
              </a:rPr>
              <a:t> retain neutralizing activity up to 6 months after dosing</a:t>
            </a:r>
          </a:p>
          <a:p>
            <a:pPr marL="1371600" lvl="2" indent="-457200">
              <a:buFont typeface="+mj-lt"/>
              <a:buAutoNum type="arabicPeriod"/>
            </a:pPr>
            <a:r>
              <a:rPr lang="en-US" dirty="0">
                <a:latin typeface="Arial" panose="020B0604020202020204" pitchFamily="34" charset="0"/>
                <a:cs typeface="Arial" panose="020B0604020202020204" pitchFamily="34" charset="0"/>
              </a:rPr>
              <a:t>Neutralizing titers correlate to serum levels 6 up to months after dosing</a:t>
            </a:r>
          </a:p>
          <a:p>
            <a:pPr marL="1371600" lvl="2" indent="-457200">
              <a:buFont typeface="+mj-lt"/>
              <a:buAutoNum type="arabicPeriod"/>
            </a:pPr>
            <a:r>
              <a:rPr lang="en-US" dirty="0">
                <a:latin typeface="Arial" panose="020B0604020202020204" pitchFamily="34" charset="0"/>
                <a:cs typeface="Arial" panose="020B0604020202020204" pitchFamily="34" charset="0"/>
              </a:rPr>
              <a:t>Neutralization predictions are accurate</a:t>
            </a:r>
          </a:p>
          <a:p>
            <a:pPr marL="914400" lvl="1" indent="-457200">
              <a:buFont typeface="+mj-lt"/>
              <a:buAutoNum type="arabicPeriod"/>
            </a:pPr>
            <a:r>
              <a:rPr lang="en-US" dirty="0">
                <a:latin typeface="Arial" panose="020B0604020202020204" pitchFamily="34" charset="0"/>
                <a:cs typeface="Arial" panose="020B0604020202020204" pitchFamily="34" charset="0"/>
              </a:rPr>
              <a:t>Fixed dose comparable to weight-based dose</a:t>
            </a:r>
          </a:p>
          <a:p>
            <a:pPr marL="914400" lvl="1" indent="-457200">
              <a:buFont typeface="+mj-lt"/>
              <a:buAutoNum type="arabicPeriod"/>
            </a:pPr>
            <a:r>
              <a:rPr lang="en-US" dirty="0">
                <a:latin typeface="Arial" panose="020B0604020202020204" pitchFamily="34" charset="0"/>
                <a:cs typeface="Arial" panose="020B0604020202020204" pitchFamily="34" charset="0"/>
              </a:rPr>
              <a:t>No clinically relevant ADA</a:t>
            </a:r>
          </a:p>
          <a:p>
            <a:r>
              <a:rPr lang="en-US" dirty="0">
                <a:latin typeface="Arial" panose="020B0604020202020204" pitchFamily="34" charset="0"/>
                <a:cs typeface="Arial" panose="020B0604020202020204" pitchFamily="34" charset="0"/>
              </a:rPr>
              <a:t>We can give 3 </a:t>
            </a:r>
            <a:r>
              <a:rPr lang="en-US" dirty="0" err="1">
                <a:latin typeface="Arial" panose="020B0604020202020204" pitchFamily="34" charset="0"/>
                <a:cs typeface="Arial" panose="020B0604020202020204" pitchFamily="34" charset="0"/>
              </a:rPr>
              <a:t>bnAbs</a:t>
            </a:r>
            <a:r>
              <a:rPr lang="en-US" dirty="0">
                <a:latin typeface="Arial" panose="020B0604020202020204" pitchFamily="34" charset="0"/>
                <a:cs typeface="Arial" panose="020B0604020202020204" pitchFamily="34" charset="0"/>
              </a:rPr>
              <a:t> at the same time once every 6 months in a fixed dose combination in combo-AMP</a:t>
            </a:r>
          </a:p>
          <a:p>
            <a:r>
              <a:rPr lang="en-US" dirty="0">
                <a:latin typeface="Arial" panose="020B0604020202020204" pitchFamily="34" charset="0"/>
                <a:cs typeface="Arial" panose="020B0604020202020204" pitchFamily="34" charset="0"/>
              </a:rPr>
              <a:t>Next step: HVTN 206 / HPTN 2XX, more safety data (n=200) for intended combo-AMP combinations VRC07-523LS + PGT121.414.LS + PGDM1400LS 3200 + 1600 + 1600 mg &amp; 400 + 400 + 400 mg before we start combo-AMP efficacy trial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FDC3C-21FC-0341-8308-7E88EDF3764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5452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main question I like to address today is the potential role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HIV prevention in our evolving HIV prevention landscape what I'd like to demonstrate is that being labs are safe and in combination may provide a new option for prep to expand choice for those who might benefit most and that as we have new HIV prevention options they will be important for increasing prep uptake and overall prep coverage to achieve our goals of getting to zero</a:t>
            </a:r>
          </a:p>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3454764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Data show that In general, the population PK models fit the concentration-time curves well for PGDM1400LS, PGT121.414.LS and VRC07-523LS, with most observed concentrations lying in the 90% prediction intervals.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Calibri" panose="020F0502020204030204" pitchFamily="34" charset="0"/>
                <a:cs typeface="Arial" panose="020B0604020202020204" pitchFamily="34" charset="0"/>
              </a:rPr>
              <a:t>Figure 2 PK Model fits observed concentration data well. </a:t>
            </a:r>
            <a:r>
              <a:rPr lang="en-US" sz="1800" b="0" dirty="0">
                <a:effectLst/>
                <a:latin typeface="Arial" panose="020B0604020202020204" pitchFamily="34" charset="0"/>
                <a:ea typeface="Calibri" panose="020F0502020204030204" pitchFamily="34" charset="0"/>
                <a:cs typeface="Arial" panose="020B0604020202020204" pitchFamily="34" charset="0"/>
              </a:rPr>
              <a:t>Top panels, data from HVTN 140 / HPTN 101 part B, selected data copied from PK report Figure 4 (PGDM1400LS), Figure 9 (PGT121.414.LS) and Figure 14 (VRC07-523LS). Bottom panels, data from HVTN 140 / HPTN 101, HVTN 136 / HPTN 092, HVTN 130 / HPTN 089. Serum </a:t>
            </a:r>
            <a:r>
              <a:rPr lang="en-US" sz="1800" b="0" dirty="0" err="1">
                <a:effectLst/>
                <a:latin typeface="Arial" panose="020B0604020202020204" pitchFamily="34" charset="0"/>
                <a:ea typeface="Calibri" panose="020F0502020204030204" pitchFamily="34" charset="0"/>
                <a:cs typeface="Arial" panose="020B0604020202020204" pitchFamily="34" charset="0"/>
              </a:rPr>
              <a:t>bnAb</a:t>
            </a:r>
            <a:r>
              <a:rPr lang="en-US" sz="1800" b="0" dirty="0">
                <a:effectLst/>
                <a:latin typeface="Arial" panose="020B0604020202020204" pitchFamily="34" charset="0"/>
                <a:ea typeface="Calibri" panose="020F0502020204030204" pitchFamily="34" charset="0"/>
                <a:cs typeface="Arial" panose="020B0604020202020204" pitchFamily="34" charset="0"/>
              </a:rPr>
              <a:t> levels measured by BAMA. In general, the population PK models fit the concentration-time curves well for PGDM1400LS, PGT121.414.LS and VRC07-523LS, with most observed concentrations lying in the 90% prediction intervals. The point here is to show that we can accurately predict PK.</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B8B8C11-FC88-CA46-9669-23B6511F80AA}" type="slidenum">
              <a:rPr lang="en-US" smtClean="0"/>
              <a:t>20</a:t>
            </a:fld>
            <a:endParaRPr lang="en-US"/>
          </a:p>
        </p:txBody>
      </p:sp>
    </p:spTree>
    <p:extLst>
      <p:ext uri="{BB962C8B-B14F-4D97-AF65-F5344CB8AC3E}">
        <p14:creationId xmlns:p14="http://schemas.microsoft.com/office/powerpoint/2010/main" val="2760591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8 Neutralization data up to 6 months post </a:t>
            </a:r>
            <a:r>
              <a:rPr lang="en-US" sz="1200" b="1" kern="1200" dirty="0" err="1">
                <a:solidFill>
                  <a:schemeClr val="tx1"/>
                </a:solidFill>
                <a:effectLst/>
                <a:latin typeface="+mn-lt"/>
                <a:ea typeface="+mn-ea"/>
                <a:cs typeface="+mn-cs"/>
              </a:rPr>
              <a:t>bnAb</a:t>
            </a:r>
            <a:r>
              <a:rPr lang="en-US" sz="1200" b="1" kern="1200" dirty="0">
                <a:solidFill>
                  <a:schemeClr val="tx1"/>
                </a:solidFill>
                <a:effectLst/>
                <a:latin typeface="+mn-lt"/>
                <a:ea typeface="+mn-ea"/>
                <a:cs typeface="+mn-cs"/>
              </a:rPr>
              <a:t> administration</a:t>
            </a:r>
            <a:br>
              <a:rPr lang="en-US" sz="1200" b="1"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Data from HVTN 140 / HPTN 101 part B. </a:t>
            </a:r>
            <a:r>
              <a:rPr lang="en-US" sz="1200" b="0" kern="1200" dirty="0" err="1">
                <a:solidFill>
                  <a:schemeClr val="tx1"/>
                </a:solidFill>
                <a:effectLst/>
                <a:latin typeface="+mn-lt"/>
                <a:ea typeface="+mn-ea"/>
                <a:cs typeface="+mn-cs"/>
              </a:rPr>
              <a:t>nAb</a:t>
            </a:r>
            <a:r>
              <a:rPr lang="en-US" sz="1200" b="0" kern="1200" dirty="0">
                <a:solidFill>
                  <a:schemeClr val="tx1"/>
                </a:solidFill>
                <a:effectLst/>
                <a:latin typeface="+mn-lt"/>
                <a:ea typeface="+mn-ea"/>
                <a:cs typeface="+mn-cs"/>
              </a:rPr>
              <a:t> response rate and titer to </a:t>
            </a:r>
            <a:r>
              <a:rPr lang="en-US" sz="1200" b="0" kern="1200" dirty="0" err="1">
                <a:solidFill>
                  <a:schemeClr val="tx1"/>
                </a:solidFill>
                <a:effectLst/>
                <a:latin typeface="+mn-lt"/>
                <a:ea typeface="+mn-ea"/>
                <a:cs typeface="+mn-cs"/>
              </a:rPr>
              <a:t>bnAb</a:t>
            </a:r>
            <a:r>
              <a:rPr lang="en-US" sz="1200" b="0" kern="1200" dirty="0">
                <a:solidFill>
                  <a:schemeClr val="tx1"/>
                </a:solidFill>
                <a:effectLst/>
                <a:latin typeface="+mn-lt"/>
                <a:ea typeface="+mn-ea"/>
                <a:cs typeface="+mn-cs"/>
              </a:rPr>
              <a:t>- specific viruses (this example CH505TF.N334S.N160A.N280D.1) across treatment arms by visit.</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The point here is to show that with the exact 3 </a:t>
            </a:r>
            <a:r>
              <a:rPr lang="en-US" sz="1200" b="0" kern="1200" dirty="0" err="1">
                <a:solidFill>
                  <a:schemeClr val="tx1"/>
                </a:solidFill>
                <a:effectLst/>
                <a:latin typeface="+mn-lt"/>
                <a:ea typeface="+mn-ea"/>
                <a:cs typeface="+mn-cs"/>
              </a:rPr>
              <a:t>bnAbs</a:t>
            </a:r>
            <a:r>
              <a:rPr lang="en-US" sz="1200" b="0" kern="1200" dirty="0">
                <a:solidFill>
                  <a:schemeClr val="tx1"/>
                </a:solidFill>
                <a:effectLst/>
                <a:latin typeface="+mn-lt"/>
                <a:ea typeface="+mn-ea"/>
                <a:cs typeface="+mn-cs"/>
              </a:rPr>
              <a:t> combination that we want to take into combo-AMP there is neutralization up to 6 months post product administration (M10 on the right is 6 months post 2</a:t>
            </a:r>
            <a:r>
              <a:rPr lang="en-US" sz="1200" b="0" kern="1200" baseline="30000" dirty="0">
                <a:solidFill>
                  <a:schemeClr val="tx1"/>
                </a:solidFill>
                <a:effectLst/>
                <a:latin typeface="+mn-lt"/>
                <a:ea typeface="+mn-ea"/>
                <a:cs typeface="+mn-cs"/>
              </a:rPr>
              <a:t>nd</a:t>
            </a:r>
            <a:r>
              <a:rPr lang="en-US" sz="1200" b="0" kern="1200" dirty="0">
                <a:solidFill>
                  <a:schemeClr val="tx1"/>
                </a:solidFill>
                <a:effectLst/>
                <a:latin typeface="+mn-lt"/>
                <a:ea typeface="+mn-ea"/>
                <a:cs typeface="+mn-cs"/>
              </a:rPr>
              <a:t> product administration), assessed with serum samples from participants.</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B8B8C11-FC88-CA46-9669-23B6511F80AA}" type="slidenum">
              <a:rPr lang="en-US" smtClean="0"/>
              <a:t>21</a:t>
            </a:fld>
            <a:endParaRPr lang="en-US"/>
          </a:p>
        </p:txBody>
      </p:sp>
    </p:spTree>
    <p:extLst>
      <p:ext uri="{BB962C8B-B14F-4D97-AF65-F5344CB8AC3E}">
        <p14:creationId xmlns:p14="http://schemas.microsoft.com/office/powerpoint/2010/main" val="2262857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triple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a:t>
            </a:r>
            <a:r>
              <a:rPr lang="en-US" sz="1800" dirty="0">
                <a:effectLst/>
                <a:latin typeface="Calibri" panose="020F0502020204030204" pitchFamily="34" charset="0"/>
                <a:ea typeface="Calibri" panose="020F0502020204030204" pitchFamily="34" charset="0"/>
                <a:cs typeface="Times New Roman" panose="02020603050405020304" pitchFamily="18" charset="0"/>
              </a:rPr>
              <a:t> regimen shows increased potency and breadth compared to a single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a:t>
            </a:r>
            <a:r>
              <a:rPr lang="en-US" sz="1800" dirty="0">
                <a:effectLst/>
                <a:latin typeface="Calibri" panose="020F0502020204030204" pitchFamily="34" charset="0"/>
                <a:ea typeface="Calibri" panose="020F0502020204030204" pitchFamily="34" charset="0"/>
                <a:cs typeface="Times New Roman" panose="02020603050405020304" pitchFamily="18" charset="0"/>
              </a:rPr>
              <a:t> (VRC01). The median PT80 is 60 time higher for Clade B viruses and 160 times higher for Clade C viruses.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14 Time-averaged (median) PT80 across individuals and viruses</a:t>
            </a:r>
            <a:br>
              <a:rPr lang="en-US" sz="1200" b="1"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Data from HVTN 140 / HPTN 101, HVTN 136 / HPTN 092, HVTN 703 / HPTN 081 (AMP) and HVTN 704 / HPTN 085 (AMP). The median PT for triple-combination doses 40 + 20 + 20 every 6 months compared to VRC01 30 mg/kg every 2 months is 60 times higher for clade B viruses and 160 times higher for clade C viruses. The point here is to show the improved potency and breadth of the triple-</a:t>
            </a:r>
            <a:r>
              <a:rPr lang="en-US" sz="1200" b="0" kern="1200" dirty="0" err="1">
                <a:solidFill>
                  <a:schemeClr val="tx1"/>
                </a:solidFill>
                <a:effectLst/>
                <a:latin typeface="+mn-lt"/>
                <a:ea typeface="+mn-ea"/>
                <a:cs typeface="+mn-cs"/>
              </a:rPr>
              <a:t>bnAb</a:t>
            </a:r>
            <a:r>
              <a:rPr lang="en-US" sz="1200" b="0" kern="1200" dirty="0">
                <a:solidFill>
                  <a:schemeClr val="tx1"/>
                </a:solidFill>
                <a:effectLst/>
                <a:latin typeface="+mn-lt"/>
                <a:ea typeface="+mn-ea"/>
                <a:cs typeface="+mn-cs"/>
              </a:rPr>
              <a:t> combination compared to a single </a:t>
            </a:r>
            <a:r>
              <a:rPr lang="en-US" sz="1200" b="0" kern="1200" dirty="0" err="1">
                <a:solidFill>
                  <a:schemeClr val="tx1"/>
                </a:solidFill>
                <a:effectLst/>
                <a:latin typeface="+mn-lt"/>
                <a:ea typeface="+mn-ea"/>
                <a:cs typeface="+mn-cs"/>
              </a:rPr>
              <a:t>bnAb</a:t>
            </a:r>
            <a:r>
              <a:rPr lang="en-US" sz="1200" b="0"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B8B8C11-FC88-CA46-9669-23B6511F80AA}" type="slidenum">
              <a:rPr lang="en-US" smtClean="0"/>
              <a:t>22</a:t>
            </a:fld>
            <a:endParaRPr lang="en-US"/>
          </a:p>
        </p:txBody>
      </p:sp>
    </p:spTree>
    <p:extLst>
      <p:ext uri="{BB962C8B-B14F-4D97-AF65-F5344CB8AC3E}">
        <p14:creationId xmlns:p14="http://schemas.microsoft.com/office/powerpoint/2010/main" val="4203831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Using the PT80 target of 200, the predicted prevention efficacy this combination regimen is approximately 90%, compared to overall approximately 30% observed in the AMP trials.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11 Triple-</a:t>
            </a:r>
            <a:r>
              <a:rPr lang="en-US" sz="1200" b="1" kern="1200" dirty="0" err="1">
                <a:solidFill>
                  <a:schemeClr val="tx1"/>
                </a:solidFill>
                <a:effectLst/>
                <a:latin typeface="+mn-lt"/>
                <a:ea typeface="+mn-ea"/>
                <a:cs typeface="+mn-cs"/>
              </a:rPr>
              <a:t>bnAb</a:t>
            </a:r>
            <a:r>
              <a:rPr lang="en-US" sz="1200" b="1" kern="1200" dirty="0">
                <a:solidFill>
                  <a:schemeClr val="tx1"/>
                </a:solidFill>
                <a:effectLst/>
                <a:latin typeface="+mn-lt"/>
                <a:ea typeface="+mn-ea"/>
                <a:cs typeface="+mn-cs"/>
              </a:rPr>
              <a:t> combination predicted PT80 efficacy compared to single </a:t>
            </a:r>
            <a:r>
              <a:rPr lang="en-US" sz="1200" b="1" kern="1200" dirty="0" err="1">
                <a:solidFill>
                  <a:schemeClr val="tx1"/>
                </a:solidFill>
                <a:effectLst/>
                <a:latin typeface="+mn-lt"/>
                <a:ea typeface="+mn-ea"/>
                <a:cs typeface="+mn-cs"/>
              </a:rPr>
              <a:t>bnAb</a:t>
            </a:r>
            <a:r>
              <a:rPr lang="en-US" sz="1200" b="1" kern="1200" dirty="0">
                <a:solidFill>
                  <a:schemeClr val="tx1"/>
                </a:solidFill>
                <a:effectLst/>
                <a:latin typeface="+mn-lt"/>
                <a:ea typeface="+mn-ea"/>
                <a:cs typeface="+mn-cs"/>
              </a:rPr>
              <a:t> in AMP</a:t>
            </a:r>
            <a:br>
              <a:rPr lang="en-US" sz="1200" b="1"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Predicted PT80 of VRC07-523LS 40 mg/kg + PGT121.414.LS 20 mg/kg + PGDM1400LS 20 mg/kg IV every 6 months (solid blue line). Predicted PT80 for VRC01 30 mg/kg IV every 2 months (solid red line). Prevention efficacy observed in AMP for VRC01 30 mg/kg IV every 2 months (dotted red line).</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B8B8C11-FC88-CA46-9669-23B6511F80AA}" type="slidenum">
              <a:rPr lang="en-US" smtClean="0"/>
              <a:t>23</a:t>
            </a:fld>
            <a:endParaRPr lang="en-US"/>
          </a:p>
        </p:txBody>
      </p:sp>
    </p:spTree>
    <p:extLst>
      <p:ext uri="{BB962C8B-B14F-4D97-AF65-F5344CB8AC3E}">
        <p14:creationId xmlns:p14="http://schemas.microsoft.com/office/powerpoint/2010/main" val="3466033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of course these trials are now occurring in the context of highly efficacious PrEP options so the trial design will require discussion with community, stakeholders, and regulators for input and feedback prior to finalization. There are considerations for PrEP including participant, selection. Inclusion of a placebo arm, and how PrEP is managed throughout the study.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24</a:t>
            </a:fld>
            <a:endParaRPr lang="en-GB"/>
          </a:p>
        </p:txBody>
      </p:sp>
    </p:spTree>
    <p:extLst>
      <p:ext uri="{BB962C8B-B14F-4D97-AF65-F5344CB8AC3E}">
        <p14:creationId xmlns:p14="http://schemas.microsoft.com/office/powerpoint/2010/main" val="1352906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are important pros and cons for each of the PrEP options. With oral PrEP allowing daily and on-demand options, flexible implementation, data across multiple populations, and favorable cost. But requires daily adherence. Injectable PrEP has shown superior efficacy in clinical trials with description and preference among multiple populations; but requires administration by a healthcare provider, and for CAB-LA more frequent visits and both CAB and LEN higher cost compared with oral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PrEP.</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200" dirty="0">
                <a:effectLst/>
                <a:latin typeface="Calibri" panose="020F0502020204030204" pitchFamily="34" charset="0"/>
                <a:ea typeface="Calibri" panose="020F0502020204030204" pitchFamily="34" charset="0"/>
                <a:cs typeface="Times New Roman" panose="02020603050405020304" pitchFamily="18" charset="0"/>
              </a:rPr>
              <a:t> would have similar set of pros and cons to long acting injectable PrEP, but the with an additional con of IV administration for the formulations currently being evaluated.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25</a:t>
            </a:fld>
            <a:endParaRPr lang="en-GB"/>
          </a:p>
        </p:txBody>
      </p:sp>
    </p:spTree>
    <p:extLst>
      <p:ext uri="{BB962C8B-B14F-4D97-AF65-F5344CB8AC3E}">
        <p14:creationId xmlns:p14="http://schemas.microsoft.com/office/powerpoint/2010/main" val="3976976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heard about PrEP choice in the plenary yesterday and in this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conjoit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analysis of Product preferences among young MSM in the US – it’s clear that no product is overwhelmingly favored; and that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800" dirty="0">
                <a:effectLst/>
                <a:latin typeface="Calibri" panose="020F0502020204030204" pitchFamily="34" charset="0"/>
                <a:ea typeface="Calibri" panose="020F0502020204030204" pitchFamily="34" charset="0"/>
                <a:cs typeface="Times New Roman" panose="02020603050405020304" pitchFamily="18" charset="0"/>
              </a:rPr>
              <a:t>, didn’t require daily use, offered ease of use, privacy, and perceived protection from HIV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26</a:t>
            </a:fld>
            <a:endParaRPr lang="en-GB"/>
          </a:p>
        </p:txBody>
      </p:sp>
    </p:spTree>
    <p:extLst>
      <p:ext uri="{BB962C8B-B14F-4D97-AF65-F5344CB8AC3E}">
        <p14:creationId xmlns:p14="http://schemas.microsoft.com/office/powerpoint/2010/main" val="2957192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E8DCDC-D13C-2549-BE6A-717E9EED41AD}" type="slidenum">
              <a:rPr lang="en-GB" smtClean="0"/>
              <a:t>27</a:t>
            </a:fld>
            <a:endParaRPr lang="en-GB"/>
          </a:p>
        </p:txBody>
      </p:sp>
    </p:spTree>
    <p:extLst>
      <p:ext uri="{BB962C8B-B14F-4D97-AF65-F5344CB8AC3E}">
        <p14:creationId xmlns:p14="http://schemas.microsoft.com/office/powerpoint/2010/main" val="196337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HVTNs 104, 116, 127/087, 128, 129/088, 130/089, 131/090, 136/092, 703/081, 704/085, 804/095, 805/096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EF2191-87D4-4AC0-A1CE-DE3B5ADA0783}" type="slidenum">
              <a:rPr kumimoji="0" lang="bg-B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bg-B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4344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HVTNs 104, 116, 127/087, 128, 129/088, 130/089, 131/090, 136/092, 703/081, 704/085, 804/095, 805/096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EF2191-87D4-4AC0-A1CE-DE3B5ADA0783}" type="slidenum">
              <a:rPr kumimoji="0" lang="bg-B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bg-B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8099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currently have several biomedical options available for prep including daily oral on demand and injectable options as well as other prevention options that are still in development either recommended like the vaginal ring but not yet available and other products including D nabs HPV vaccines and implants in development I'm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gonna</a:t>
            </a:r>
            <a:r>
              <a:rPr lang="en-US" sz="1800" dirty="0">
                <a:effectLst/>
                <a:latin typeface="Calibri" panose="020F0502020204030204" pitchFamily="34" charset="0"/>
                <a:ea typeface="Calibri" panose="020F0502020204030204" pitchFamily="34" charset="0"/>
                <a:cs typeface="Times New Roman" panose="02020603050405020304" pitchFamily="18" charset="0"/>
              </a:rPr>
              <a:t> focus on uh be nabs as an option for HIV prevention</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517418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HVTNs 104, 116, 127/087, 128, 129/088, 130/089, 131/090, 136/092, 703/081, 704/085, 804/095, 805/096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EF2191-87D4-4AC0-A1CE-DE3B5ADA0783}" type="slidenum">
              <a:rPr kumimoji="0" lang="bg-B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bg-B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5495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HVTNs 104, 116, 127/087, 128, 129/088, 130/089, 131/090, 136/092, 703/081, 704/085, 804/095, 805/096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EF2191-87D4-4AC0-A1CE-DE3B5ADA0783}" type="slidenum">
              <a:rPr kumimoji="0" lang="bg-B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bg-B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99177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EF2191-87D4-4AC0-A1CE-DE3B5ADA0783}" type="slidenum">
              <a:rPr kumimoji="0" lang="bg-B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bg-B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1659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1592-6CBC-114A-AA19-5DE81DEFF5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12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visual display of the observed serum concentration data that we have collected for each of the three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800" dirty="0">
                <a:effectLst/>
                <a:latin typeface="Calibri" panose="020F0502020204030204" pitchFamily="34" charset="0"/>
                <a:ea typeface="Calibri" panose="020F0502020204030204" pitchFamily="34" charset="0"/>
                <a:cs typeface="Times New Roman" panose="02020603050405020304" pitchFamily="18" charset="0"/>
              </a:rPr>
              <a:t> from the phase 1 trials listed on the earlier slide, after a single or repeated IV or SC administrations. These data show consistent PK patterns across individuals and across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49A1AC39-4ADE-4B3E-9907-4F87DE67829A}" type="slidenum">
              <a:rPr lang="en-US" smtClean="0"/>
              <a:t>37</a:t>
            </a:fld>
            <a:endParaRPr lang="en-US"/>
          </a:p>
        </p:txBody>
      </p:sp>
    </p:spTree>
    <p:extLst>
      <p:ext uri="{BB962C8B-B14F-4D97-AF65-F5344CB8AC3E}">
        <p14:creationId xmlns:p14="http://schemas.microsoft.com/office/powerpoint/2010/main" val="146881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40</a:t>
            </a:fld>
            <a:endParaRPr lang="en-GB"/>
          </a:p>
        </p:txBody>
      </p:sp>
    </p:spTree>
    <p:extLst>
      <p:ext uri="{BB962C8B-B14F-4D97-AF65-F5344CB8AC3E}">
        <p14:creationId xmlns:p14="http://schemas.microsoft.com/office/powerpoint/2010/main" val="1107963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Antibodies approved for clinical uses increased since about 2008 for both cancer and non cancer indications with therapeutic antibodies being approved by the EMA and the FDA</a:t>
            </a: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44</a:t>
            </a:fld>
            <a:endParaRPr lang="en-GB"/>
          </a:p>
        </p:txBody>
      </p:sp>
    </p:spTree>
    <p:extLst>
      <p:ext uri="{BB962C8B-B14F-4D97-AF65-F5344CB8AC3E}">
        <p14:creationId xmlns:p14="http://schemas.microsoft.com/office/powerpoint/2010/main" val="1340484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Antibodies in development for infectious diseases including chicken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gunia</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Bola measles rabies RSV staff warriors SARS Co V2 yellow fever and zika really highlighting that beat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beat</a:t>
            </a:r>
            <a:r>
              <a:rPr lang="en-US" sz="1800" dirty="0">
                <a:effectLst/>
                <a:latin typeface="Calibri" panose="020F0502020204030204" pitchFamily="34" charset="0"/>
                <a:ea typeface="Calibri" panose="020F0502020204030204" pitchFamily="34" charset="0"/>
                <a:cs typeface="Times New Roman" panose="02020603050405020304" pitchFamily="18" charset="0"/>
              </a:rPr>
              <a:t> naps for HIV prevention are in context of antibodies being developed for other infectious diseases for therapeutic and preventative purposes</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45</a:t>
            </a:fld>
            <a:endParaRPr lang="en-GB"/>
          </a:p>
        </p:txBody>
      </p:sp>
    </p:spTree>
    <p:extLst>
      <p:ext uri="{BB962C8B-B14F-4D97-AF65-F5344CB8AC3E}">
        <p14:creationId xmlns:p14="http://schemas.microsoft.com/office/powerpoint/2010/main" val="3508337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data comparing VRC 01 PGT 121 and PGT M 1400 parental versus LS antibodies demonstrating the extended half life in the range of 50 to 70 days. These 3B nabs are there been abs most plan to move forward into to a planned efficacy trial refer to as combo AMP.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Compared to the parental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these LS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demonstrated 3-5 times longer elimination half-life, in the range of 50-70 days, enabling 6-monthly administration of these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49A1AC39-4ADE-4B3E-9907-4F87DE67829A}" type="slidenum">
              <a:rPr lang="en-US" smtClean="0"/>
              <a:t>46</a:t>
            </a:fld>
            <a:endParaRPr lang="en-US"/>
          </a:p>
        </p:txBody>
      </p:sp>
    </p:spTree>
    <p:extLst>
      <p:ext uri="{BB962C8B-B14F-4D97-AF65-F5344CB8AC3E}">
        <p14:creationId xmlns:p14="http://schemas.microsoft.com/office/powerpoint/2010/main" val="280242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According to the UN 2024 report we are very far from our target of and having over 21 million globally access prep. We are also far away in all of our regional targets clearly demonstrating that we have a lot of ground to make up for increasing prep use</a:t>
            </a:r>
          </a:p>
          <a:p>
            <a:endParaRPr lang="en-US" sz="1200" dirty="0"/>
          </a:p>
          <a:p>
            <a:endParaRPr lang="en-US" sz="1200" dirty="0"/>
          </a:p>
          <a:p>
            <a:r>
              <a:rPr lang="en-US" sz="1200" dirty="0"/>
              <a:t>Note: In the global model to estimate PrEP need to achieve 2025 targets, PrEP need was defined as ‘person-years of PrEP’ meaning use for a period of 12 months. Country reporting, however, is done using the indicator ‘people who used PrEP at least once in the past 12 months’. For the purpose of this chart it was assumed that average duration of PrEP use was 6 months. Based on this assumption, the global target of 10.6 million person years of PrEP use was translated into an indicative target of 21.2 million PrEP users. The same logic was applied to regional targets.</a:t>
            </a: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391927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options now give us the ability to provide make choice of prep options we have significant evidence from the contraceptive literature that giving more choice allows increased uptake of contraception overall and we now have data from the search dynamic choice intervention that this is also true for prep in the setting of HIV prevention as you heard about yesterday at the plenary session of the endemic choice intervention provided a users a choice of pepper prep product and also support for use of that preferred option including um where people receive um prep how they how they undergo testing support for addressing barriers and a support plan and access to a on call clinician. With this intervention they the observed increase um use of all the prep options including more than half choosing cabotegravir pro prep relatively low amounts of pepper use but nearly 30% using two or more products during the study. Coverage was close to 70% compared with standard of care and much higher across all subgroups including cisgender women cisgender men um and age groups from 15 to 24 and 25 and older interestingly many of those who chose uh injectable prep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cavallet</a:t>
            </a:r>
            <a:r>
              <a:rPr lang="en-US" sz="1800" dirty="0">
                <a:effectLst/>
                <a:latin typeface="Calibri" panose="020F0502020204030204" pitchFamily="34" charset="0"/>
                <a:ea typeface="Calibri" panose="020F0502020204030204" pitchFamily="34" charset="0"/>
                <a:cs typeface="Times New Roman" panose="02020603050405020304" pitchFamily="18" charset="0"/>
              </a:rPr>
              <a:t> um had not used prep in the last month. And with this dynamic choice prevention intervention they saw zero HIV infections in the follow up. Compared to 7 or 1.8% than the standard of care arm really demonstrating that impact the high impact of offering choice of in particular with long acting agents on HIV incidence</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983345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 consider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HIV prevention it's important to consider context that we have used antibodies for passive immunization for more than 100 years across multiple infectious disease states from tetanus in the late 1800s through RSVP um monoclonal antibodies approved in 2022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4286338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HIV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800" dirty="0">
                <a:effectLst/>
                <a:latin typeface="Calibri" panose="020F0502020204030204" pitchFamily="34" charset="0"/>
                <a:ea typeface="Calibri" panose="020F0502020204030204" pitchFamily="34" charset="0"/>
                <a:cs typeface="Times New Roman" panose="02020603050405020304" pitchFamily="18" charset="0"/>
              </a:rPr>
              <a:t> really represent a very rare group of antibodies identified in cohorts of people living with HIV. Only approximately 10% of people develop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only 1% of these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800" dirty="0">
                <a:effectLst/>
                <a:latin typeface="Calibri" panose="020F0502020204030204" pitchFamily="34" charset="0"/>
                <a:ea typeface="Calibri" panose="020F0502020204030204" pitchFamily="34" charset="0"/>
                <a:cs typeface="Times New Roman" panose="02020603050405020304" pitchFamily="18" charset="0"/>
              </a:rPr>
              <a:t> have high neutralization activity. Currently there are more than 300 of these antibodies which target various conserved sites on the HIV envelope that have broad neutralization of different HIV clades</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3016240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bnAbs</a:t>
            </a:r>
            <a:r>
              <a:rPr lang="en-US" sz="1800" dirty="0">
                <a:effectLst/>
                <a:latin typeface="Calibri" panose="020F0502020204030204" pitchFamily="34" charset="0"/>
                <a:ea typeface="Calibri" panose="020F0502020204030204" pitchFamily="34" charset="0"/>
                <a:cs typeface="Times New Roman" panose="02020603050405020304" pitchFamily="18" charset="0"/>
              </a:rPr>
              <a:t> moving through clinical development target various conserved sites on the HIV env including the membrane proximal region, the CD 4 binding site, the V1V2 apex, and  the V3 glycan. Each of these targets have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have</a:t>
            </a:r>
            <a:r>
              <a:rPr lang="en-US" sz="1800" dirty="0">
                <a:effectLst/>
                <a:latin typeface="Calibri" panose="020F0502020204030204" pitchFamily="34" charset="0"/>
                <a:ea typeface="Calibri" panose="020F0502020204030204" pitchFamily="34" charset="0"/>
                <a:cs typeface="Times New Roman" panose="02020603050405020304" pitchFamily="18" charset="0"/>
              </a:rPr>
              <a:t> several antibodies including VRC 01 targeting the CD 4 binding site PGDM 1400 uh targeting the V1V2 apex VG PGT 121 target V3 glycan and 10E8 targeting the MPER region</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3558097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Not all of these antibodies are created equal and some of these antibodies are quote elite with increased breadth and potency allowing lowered amount to the antibody to neutralize um a wide breadth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of</a:t>
            </a:r>
            <a:r>
              <a:rPr lang="en-US" sz="1800" dirty="0">
                <a:effectLst/>
                <a:latin typeface="Calibri" panose="020F0502020204030204" pitchFamily="34" charset="0"/>
                <a:ea typeface="Calibri" panose="020F0502020204030204" pitchFamily="34" charset="0"/>
                <a:cs typeface="Times New Roman" panose="02020603050405020304" pitchFamily="18" charset="0"/>
              </a:rPr>
              <a:t> HIV viruses these include the antibodies that are shown in the yellow on the upper left of the graph including the ones that I mentioned VC VRC 01 PGDM 1400 and PDT 121 but there are multiple antibodies that are have this these characteristics that make them appealing to move forward through clinical development</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9</a:t>
            </a:fld>
            <a:endParaRPr lang="en-GB"/>
          </a:p>
        </p:txBody>
      </p:sp>
    </p:spTree>
    <p:extLst>
      <p:ext uri="{BB962C8B-B14F-4D97-AF65-F5344CB8AC3E}">
        <p14:creationId xmlns:p14="http://schemas.microsoft.com/office/powerpoint/2010/main" val="1888343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twitter.com/HelpEndHIV" TargetMode="External"/><Relationship Id="rId2" Type="http://schemas.openxmlformats.org/officeDocument/2006/relationships/hyperlink" Target="https://www.facebook.com/helpendhiv"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2097089"/>
            <a:ext cx="7632700" cy="4319586"/>
          </a:xfrm>
          <a:prstGeom prst="rect">
            <a:avLst/>
          </a:prstGeom>
        </p:spPr>
        <p:txBody>
          <a:bodyPr lIns="0" anchor="ctr">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19F2FD01-8C20-79D4-3E59-891EFF361019}"/>
              </a:ext>
            </a:extLst>
          </p:cNvPr>
          <p:cNvSpPr txBox="1"/>
          <p:nvPr/>
        </p:nvSpPr>
        <p:spPr>
          <a:xfrm>
            <a:off x="4116391" y="44132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23F4BF50-D803-E77A-CBDE-FD855FFB80BD}"/>
              </a:ext>
            </a:extLst>
          </p:cNvPr>
          <p:cNvSpPr txBox="1"/>
          <p:nvPr/>
        </p:nvSpPr>
        <p:spPr>
          <a:xfrm>
            <a:off x="7789867" y="44132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8" name="Text Placeholder 2">
            <a:extLst>
              <a:ext uri="{FF2B5EF4-FFF2-40B4-BE49-F238E27FC236}">
                <a16:creationId xmlns:a16="http://schemas.microsoft.com/office/drawing/2014/main" id="{8F14BC9D-68F3-B392-A400-7E323AA585EC}"/>
              </a:ext>
            </a:extLst>
          </p:cNvPr>
          <p:cNvSpPr>
            <a:spLocks noGrp="1"/>
          </p:cNvSpPr>
          <p:nvPr>
            <p:ph type="body" sz="quarter" idx="10" hasCustomPrompt="1"/>
          </p:nvPr>
        </p:nvSpPr>
        <p:spPr>
          <a:xfrm>
            <a:off x="4116388" y="1231490"/>
            <a:ext cx="7632700" cy="433798"/>
          </a:xfrm>
          <a:prstGeom prst="rect">
            <a:avLst/>
          </a:prstGeom>
        </p:spPr>
        <p:txBody>
          <a:bodyPr lIns="0" tIns="0" rIns="0" bIns="0" anchor="t">
            <a:normAutofit/>
          </a:bodyPr>
          <a:lstStyle>
            <a:lvl1pPr marL="0" indent="0">
              <a:buNone/>
              <a:defRPr sz="2800" b="1" i="0">
                <a:solidFill>
                  <a:schemeClr val="accent6"/>
                </a:solidFill>
                <a:latin typeface="IAS Ribbon Sans Bold" pitchFamily="2" charset="0"/>
                <a:ea typeface="IAS Ribbon Sans Bold" pitchFamily="2" charset="0"/>
              </a:defRPr>
            </a:lvl1pPr>
          </a:lstStyle>
          <a:p>
            <a:pPr lvl="0"/>
            <a:r>
              <a:rPr lang="en-GB" noProof="0"/>
              <a:t>Session name</a:t>
            </a:r>
          </a:p>
        </p:txBody>
      </p:sp>
      <p:sp>
        <p:nvSpPr>
          <p:cNvPr id="9" name="Text Placeholder 4">
            <a:extLst>
              <a:ext uri="{FF2B5EF4-FFF2-40B4-BE49-F238E27FC236}">
                <a16:creationId xmlns:a16="http://schemas.microsoft.com/office/drawing/2014/main" id="{108B38E0-2EEF-2D45-6536-DB605CB20023}"/>
              </a:ext>
            </a:extLst>
          </p:cNvPr>
          <p:cNvSpPr>
            <a:spLocks noGrp="1"/>
          </p:cNvSpPr>
          <p:nvPr>
            <p:ph type="body" sz="quarter" idx="11" hasCustomPrompt="1"/>
          </p:nvPr>
        </p:nvSpPr>
        <p:spPr>
          <a:xfrm>
            <a:off x="4116388" y="765175"/>
            <a:ext cx="7632700"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pic>
        <p:nvPicPr>
          <p:cNvPr id="13" name="Picture 12">
            <a:extLst>
              <a:ext uri="{FF2B5EF4-FFF2-40B4-BE49-F238E27FC236}">
                <a16:creationId xmlns:a16="http://schemas.microsoft.com/office/drawing/2014/main" id="{1B4458C7-35C0-A6EF-F6EE-CA4C9C558000}"/>
              </a:ext>
            </a:extLst>
          </p:cNvPr>
          <p:cNvPicPr>
            <a:picLocks noChangeAspect="1"/>
          </p:cNvPicPr>
          <p:nvPr/>
        </p:nvPicPr>
        <p:blipFill>
          <a:blip r:embed="rId2"/>
          <a:srcRect/>
          <a:stretch/>
        </p:blipFill>
        <p:spPr>
          <a:xfrm>
            <a:off x="172727" y="4807130"/>
            <a:ext cx="3499714" cy="1873341"/>
          </a:xfrm>
          <a:prstGeom prst="rect">
            <a:avLst/>
          </a:prstGeom>
        </p:spPr>
      </p:pic>
      <p:pic>
        <p:nvPicPr>
          <p:cNvPr id="16" name="Picture 15">
            <a:extLst>
              <a:ext uri="{FF2B5EF4-FFF2-40B4-BE49-F238E27FC236}">
                <a16:creationId xmlns:a16="http://schemas.microsoft.com/office/drawing/2014/main" id="{4EA33F76-6F02-5745-5408-92BE0556545E}"/>
              </a:ext>
            </a:extLst>
          </p:cNvPr>
          <p:cNvPicPr>
            <a:picLocks noChangeAspect="1"/>
          </p:cNvPicPr>
          <p:nvPr/>
        </p:nvPicPr>
        <p:blipFill rotWithShape="1">
          <a:blip r:embed="rId3"/>
          <a:srcRect l="50155" t="40558"/>
          <a:stretch/>
        </p:blipFill>
        <p:spPr>
          <a:xfrm rot="10800000">
            <a:off x="-28801" y="-25400"/>
            <a:ext cx="3644305" cy="3737542"/>
          </a:xfrm>
          <a:prstGeom prst="rect">
            <a:avLst/>
          </a:prstGeom>
        </p:spPr>
      </p:pic>
    </p:spTree>
    <p:extLst>
      <p:ext uri="{BB962C8B-B14F-4D97-AF65-F5344CB8AC3E}">
        <p14:creationId xmlns:p14="http://schemas.microsoft.com/office/powerpoint/2010/main" val="95622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IAS Ribbon Sans Bold" pitchFamily="2" charset="0"/>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IAS Ribbon Sans Bold" pitchFamily="2" charset="0"/>
                <a:ea typeface="IAS Ribbon Sans Bold" pitchFamily="2" charset="0"/>
              </a:defRPr>
            </a:lvl1pPr>
          </a:lstStyle>
          <a:p>
            <a:pPr lvl="0"/>
            <a:r>
              <a:rPr lang="en-GB" noProof="0"/>
              <a:t>Caption</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45653507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0AE21-EE75-0967-F67C-49B7EF6E65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A76540-9FE0-F4FC-8C34-D86DA507A5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3A7BC-122F-6EC7-31F3-5D96937427BD}"/>
              </a:ext>
            </a:extLst>
          </p:cNvPr>
          <p:cNvSpPr>
            <a:spLocks noGrp="1"/>
          </p:cNvSpPr>
          <p:nvPr>
            <p:ph type="dt" sz="half" idx="10"/>
          </p:nvPr>
        </p:nvSpPr>
        <p:spPr/>
        <p:txBody>
          <a:bodyPr/>
          <a:lstStyle/>
          <a:p>
            <a:fld id="{C8C7E8D4-F821-3C4C-800E-8D8D0DE57A09}" type="datetimeFigureOut">
              <a:rPr lang="en-US" smtClean="0"/>
              <a:t>10/8/2024</a:t>
            </a:fld>
            <a:endParaRPr lang="en-US"/>
          </a:p>
        </p:txBody>
      </p:sp>
      <p:sp>
        <p:nvSpPr>
          <p:cNvPr id="5" name="Footer Placeholder 4">
            <a:extLst>
              <a:ext uri="{FF2B5EF4-FFF2-40B4-BE49-F238E27FC236}">
                <a16:creationId xmlns:a16="http://schemas.microsoft.com/office/drawing/2014/main" id="{8B56CEC1-F88D-98F4-5CFD-D27C27D0A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68D83-CE31-8146-8D02-2AC2187BE3FB}"/>
              </a:ext>
            </a:extLst>
          </p:cNvPr>
          <p:cNvSpPr>
            <a:spLocks noGrp="1"/>
          </p:cNvSpPr>
          <p:nvPr>
            <p:ph type="sldNum" sz="quarter" idx="12"/>
          </p:nvPr>
        </p:nvSpPr>
        <p:spPr/>
        <p:txBody>
          <a:bodyPr/>
          <a:lstStyle/>
          <a:p>
            <a:fld id="{2763B163-1B60-A34F-8313-00016C6769A8}" type="slidenum">
              <a:rPr lang="en-US" smtClean="0"/>
              <a:t>‹#›</a:t>
            </a:fld>
            <a:endParaRPr lang="en-US"/>
          </a:p>
        </p:txBody>
      </p:sp>
    </p:spTree>
    <p:extLst>
      <p:ext uri="{BB962C8B-B14F-4D97-AF65-F5344CB8AC3E}">
        <p14:creationId xmlns:p14="http://schemas.microsoft.com/office/powerpoint/2010/main" val="241744358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Subtitle-Text">
    <p:spTree>
      <p:nvGrpSpPr>
        <p:cNvPr id="1" name=""/>
        <p:cNvGrpSpPr/>
        <p:nvPr/>
      </p:nvGrpSpPr>
      <p:grpSpPr>
        <a:xfrm>
          <a:off x="0" y="0"/>
          <a:ext cx="0" cy="0"/>
          <a:chOff x="0" y="0"/>
          <a:chExt cx="0" cy="0"/>
        </a:xfrm>
      </p:grpSpPr>
      <p:sp>
        <p:nvSpPr>
          <p:cNvPr id="10" name="Title Placeholder 12">
            <a:extLst>
              <a:ext uri="{FF2B5EF4-FFF2-40B4-BE49-F238E27FC236}">
                <a16:creationId xmlns:a16="http://schemas.microsoft.com/office/drawing/2014/main" id="{DD9A50A1-BAC0-4745-B8D9-EC66ED51D8BF}"/>
              </a:ext>
            </a:extLst>
          </p:cNvPr>
          <p:cNvSpPr>
            <a:spLocks noGrp="1"/>
          </p:cNvSpPr>
          <p:nvPr>
            <p:ph type="title" hasCustomPrompt="1"/>
          </p:nvPr>
        </p:nvSpPr>
        <p:spPr>
          <a:xfrm>
            <a:off x="499973" y="1262944"/>
            <a:ext cx="10123488" cy="603956"/>
          </a:xfrm>
          <a:prstGeom prst="rect">
            <a:avLst/>
          </a:prstGeom>
        </p:spPr>
        <p:txBody>
          <a:bodyPr vert="horz" lIns="91440" tIns="45720" rIns="91440" bIns="45720" rtlCol="0" anchor="t">
            <a:noAutofit/>
          </a:bodyPr>
          <a:lstStyle>
            <a:lvl1pPr>
              <a:defRPr sz="4000" b="0"/>
            </a:lvl1pPr>
          </a:lstStyle>
          <a:p>
            <a:r>
              <a:rPr lang="en-US" dirty="0"/>
              <a:t>Click to edit title</a:t>
            </a:r>
          </a:p>
        </p:txBody>
      </p:sp>
      <p:sp>
        <p:nvSpPr>
          <p:cNvPr id="5" name="Text Placeholder 2">
            <a:extLst>
              <a:ext uri="{FF2B5EF4-FFF2-40B4-BE49-F238E27FC236}">
                <a16:creationId xmlns:a16="http://schemas.microsoft.com/office/drawing/2014/main" id="{DE56C8DC-08F7-4A48-851B-10C4971D7BA6}"/>
              </a:ext>
            </a:extLst>
          </p:cNvPr>
          <p:cNvSpPr>
            <a:spLocks noGrp="1"/>
          </p:cNvSpPr>
          <p:nvPr>
            <p:ph type="body" idx="1" hasCustomPrompt="1"/>
          </p:nvPr>
        </p:nvSpPr>
        <p:spPr>
          <a:xfrm>
            <a:off x="538182" y="2521039"/>
            <a:ext cx="6931563" cy="3790483"/>
          </a:xfrm>
          <a:prstGeom prst="rect">
            <a:avLst/>
          </a:prstGeom>
        </p:spPr>
        <p:txBody>
          <a:bodyPr>
            <a:noAutofit/>
          </a:bodyPr>
          <a:lstStyle>
            <a:lvl1pPr marL="0" indent="0">
              <a:lnSpc>
                <a:spcPts val="2600"/>
              </a:lnSpc>
              <a:buNone/>
              <a:defRPr sz="2400" b="0" i="0" spc="-50" baseline="0">
                <a:solidFill>
                  <a:srgbClr val="444444"/>
                </a:solidFill>
                <a:latin typeface="Calibri" panose="020F0502020204030204" pitchFamily="34" charset="0"/>
                <a:ea typeface="Calibri" panose="020F0502020204030204" pitchFamily="34" charset="0"/>
                <a:cs typeface="Calibri" panose="020F050202020403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Click to enter your own text here</a:t>
            </a:r>
          </a:p>
        </p:txBody>
      </p:sp>
      <p:sp>
        <p:nvSpPr>
          <p:cNvPr id="8" name="Text Placeholder 6">
            <a:extLst>
              <a:ext uri="{FF2B5EF4-FFF2-40B4-BE49-F238E27FC236}">
                <a16:creationId xmlns:a16="http://schemas.microsoft.com/office/drawing/2014/main" id="{3A40D656-A38E-2C42-B4F0-53741BD07815}"/>
              </a:ext>
            </a:extLst>
          </p:cNvPr>
          <p:cNvSpPr>
            <a:spLocks noGrp="1"/>
          </p:cNvSpPr>
          <p:nvPr>
            <p:ph type="body" sz="quarter" idx="11" hasCustomPrompt="1"/>
          </p:nvPr>
        </p:nvSpPr>
        <p:spPr>
          <a:xfrm>
            <a:off x="539839" y="1873339"/>
            <a:ext cx="10090061" cy="33646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subtitle</a:t>
            </a:r>
          </a:p>
          <a:p>
            <a:pPr lvl="0"/>
            <a:endParaRPr lang="en-US" dirty="0"/>
          </a:p>
        </p:txBody>
      </p:sp>
    </p:spTree>
    <p:extLst>
      <p:ext uri="{BB962C8B-B14F-4D97-AF65-F5344CB8AC3E}">
        <p14:creationId xmlns:p14="http://schemas.microsoft.com/office/powerpoint/2010/main" val="4148942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323C-FB0D-2C47-A643-9808FFCDA99F}"/>
              </a:ext>
            </a:extLst>
          </p:cNvPr>
          <p:cNvSpPr>
            <a:spLocks noGrp="1"/>
          </p:cNvSpPr>
          <p:nvPr>
            <p:ph type="title"/>
          </p:nvPr>
        </p:nvSpPr>
        <p:spPr>
          <a:xfrm>
            <a:off x="838200" y="595867"/>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1739203-2A0A-654A-A44F-B259217C2F26}"/>
              </a:ext>
            </a:extLst>
          </p:cNvPr>
          <p:cNvSpPr>
            <a:spLocks noGrp="1"/>
          </p:cNvSpPr>
          <p:nvPr>
            <p:ph sz="half" idx="1"/>
          </p:nvPr>
        </p:nvSpPr>
        <p:spPr>
          <a:xfrm>
            <a:off x="838200" y="2056367"/>
            <a:ext cx="5181600" cy="42057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F57F67-6432-DF4B-B04D-5C4768C454D6}"/>
              </a:ext>
            </a:extLst>
          </p:cNvPr>
          <p:cNvSpPr>
            <a:spLocks noGrp="1"/>
          </p:cNvSpPr>
          <p:nvPr>
            <p:ph sz="half" idx="2"/>
          </p:nvPr>
        </p:nvSpPr>
        <p:spPr>
          <a:xfrm>
            <a:off x="6172200" y="2056367"/>
            <a:ext cx="5181600" cy="42057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85A532-ABB0-6B45-92F9-58E443D063FC}"/>
              </a:ext>
            </a:extLst>
          </p:cNvPr>
          <p:cNvSpPr>
            <a:spLocks noGrp="1"/>
          </p:cNvSpPr>
          <p:nvPr>
            <p:ph type="sldNum" sz="quarter" idx="12"/>
          </p:nvPr>
        </p:nvSpPr>
        <p:spPr/>
        <p:txBody>
          <a:bodyPr/>
          <a:lstStyle/>
          <a:p>
            <a:fld id="{5844BA1B-2AD7-1042-9A56-DF9179839488}" type="slidenum">
              <a:rPr lang="en-US" smtClean="0"/>
              <a:t>‹#›</a:t>
            </a:fld>
            <a:endParaRPr lang="en-US"/>
          </a:p>
        </p:txBody>
      </p:sp>
      <p:sp>
        <p:nvSpPr>
          <p:cNvPr id="8" name="background">
            <a:extLst>
              <a:ext uri="{FF2B5EF4-FFF2-40B4-BE49-F238E27FC236}">
                <a16:creationId xmlns:a16="http://schemas.microsoft.com/office/drawing/2014/main" id="{478483C4-529B-4D57-BFA7-84D475652883}"/>
              </a:ext>
            </a:extLst>
          </p:cNvPr>
          <p:cNvSpPr/>
          <p:nvPr userDrawn="1"/>
        </p:nvSpPr>
        <p:spPr>
          <a:xfrm>
            <a:off x="0" y="0"/>
            <a:ext cx="12192000" cy="290557"/>
          </a:xfrm>
          <a:prstGeom prst="rect">
            <a:avLst/>
          </a:prstGeom>
          <a:gradFill>
            <a:gsLst>
              <a:gs pos="0">
                <a:srgbClr val="13608B"/>
              </a:gs>
              <a:gs pos="100000">
                <a:srgbClr val="0FC1C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pic>
        <p:nvPicPr>
          <p:cNvPr id="9" name="Picture 8">
            <a:extLst>
              <a:ext uri="{FF2B5EF4-FFF2-40B4-BE49-F238E27FC236}">
                <a16:creationId xmlns:a16="http://schemas.microsoft.com/office/drawing/2014/main" id="{F5842869-BCB2-4989-98E0-855CC1E74A94}"/>
              </a:ext>
            </a:extLst>
          </p:cNvPr>
          <p:cNvPicPr>
            <a:picLocks noChangeAspect="1"/>
          </p:cNvPicPr>
          <p:nvPr userDrawn="1"/>
        </p:nvPicPr>
        <p:blipFill>
          <a:blip r:embed="rId2"/>
          <a:srcRect/>
          <a:stretch/>
        </p:blipFill>
        <p:spPr>
          <a:xfrm>
            <a:off x="366711" y="6268644"/>
            <a:ext cx="1742905" cy="405676"/>
          </a:xfrm>
          <a:prstGeom prst="rect">
            <a:avLst/>
          </a:prstGeom>
        </p:spPr>
      </p:pic>
    </p:spTree>
    <p:extLst>
      <p:ext uri="{BB962C8B-B14F-4D97-AF65-F5344CB8AC3E}">
        <p14:creationId xmlns:p14="http://schemas.microsoft.com/office/powerpoint/2010/main" val="3247468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Title-Text">
    <p:spTree>
      <p:nvGrpSpPr>
        <p:cNvPr id="1" name=""/>
        <p:cNvGrpSpPr/>
        <p:nvPr/>
      </p:nvGrpSpPr>
      <p:grpSpPr>
        <a:xfrm>
          <a:off x="0" y="0"/>
          <a:ext cx="0" cy="0"/>
          <a:chOff x="0" y="0"/>
          <a:chExt cx="0" cy="0"/>
        </a:xfrm>
      </p:grpSpPr>
      <p:sp>
        <p:nvSpPr>
          <p:cNvPr id="6" name="Title Placeholder 12">
            <a:extLst>
              <a:ext uri="{FF2B5EF4-FFF2-40B4-BE49-F238E27FC236}">
                <a16:creationId xmlns:a16="http://schemas.microsoft.com/office/drawing/2014/main" id="{A171CC41-8231-0749-A3C0-9A7E4B1635FA}"/>
              </a:ext>
            </a:extLst>
          </p:cNvPr>
          <p:cNvSpPr>
            <a:spLocks noGrp="1"/>
          </p:cNvSpPr>
          <p:nvPr>
            <p:ph type="title" hasCustomPrompt="1"/>
          </p:nvPr>
        </p:nvSpPr>
        <p:spPr>
          <a:xfrm>
            <a:off x="499973" y="1262944"/>
            <a:ext cx="10123488" cy="603956"/>
          </a:xfrm>
          <a:prstGeom prst="rect">
            <a:avLst/>
          </a:prstGeom>
        </p:spPr>
        <p:txBody>
          <a:bodyPr vert="horz" lIns="91440" tIns="45720" rIns="91440" bIns="45720" rtlCol="0" anchor="t">
            <a:noAutofit/>
          </a:bodyPr>
          <a:lstStyle>
            <a:lvl1pPr>
              <a:defRPr sz="4000" b="0"/>
            </a:lvl1pPr>
          </a:lstStyle>
          <a:p>
            <a:r>
              <a:rPr lang="en-US" dirty="0"/>
              <a:t>Click to edit title</a:t>
            </a:r>
          </a:p>
        </p:txBody>
      </p:sp>
      <p:sp>
        <p:nvSpPr>
          <p:cNvPr id="8" name="Text Placeholder 2">
            <a:extLst>
              <a:ext uri="{FF2B5EF4-FFF2-40B4-BE49-F238E27FC236}">
                <a16:creationId xmlns:a16="http://schemas.microsoft.com/office/drawing/2014/main" id="{772DC7EE-1210-0442-A226-4DA4CA756C6D}"/>
              </a:ext>
            </a:extLst>
          </p:cNvPr>
          <p:cNvSpPr>
            <a:spLocks noGrp="1"/>
          </p:cNvSpPr>
          <p:nvPr>
            <p:ph type="body" idx="1" hasCustomPrompt="1"/>
          </p:nvPr>
        </p:nvSpPr>
        <p:spPr>
          <a:xfrm>
            <a:off x="539839" y="2514600"/>
            <a:ext cx="7727861" cy="3790483"/>
          </a:xfrm>
          <a:prstGeom prst="rect">
            <a:avLst/>
          </a:prstGeom>
        </p:spPr>
        <p:txBody>
          <a:bodyPr>
            <a:noAutofit/>
          </a:bodyPr>
          <a:lstStyle>
            <a:lvl1pPr marL="0" indent="0">
              <a:lnSpc>
                <a:spcPts val="2600"/>
              </a:lnSpc>
              <a:buNone/>
              <a:defRPr sz="2400" b="0" i="0" spc="-50" baseline="0">
                <a:solidFill>
                  <a:srgbClr val="444444"/>
                </a:solidFill>
                <a:latin typeface="Calibri" panose="020F0502020204030204" pitchFamily="34" charset="0"/>
                <a:ea typeface="Calibri" panose="020F0502020204030204" pitchFamily="34" charset="0"/>
                <a:cs typeface="Calibri" panose="020F050202020403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Click to enter your own text here</a:t>
            </a:r>
          </a:p>
        </p:txBody>
      </p:sp>
    </p:spTree>
    <p:extLst>
      <p:ext uri="{BB962C8B-B14F-4D97-AF65-F5344CB8AC3E}">
        <p14:creationId xmlns:p14="http://schemas.microsoft.com/office/powerpoint/2010/main" val="3998546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normAutofit/>
          </a:bodyPr>
          <a:lstStyle>
            <a:lvl1pPr>
              <a:defRPr sz="2800">
                <a:latin typeface="+mj-lt"/>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normAutofit/>
          </a:bodyPr>
          <a:lstStyle>
            <a:lvl1pPr marL="342891" indent="-342891">
              <a:defRPr lang="en-US" sz="2800" kern="1200" dirty="0" smtClean="0">
                <a:solidFill>
                  <a:schemeClr val="tx1"/>
                </a:solidFill>
                <a:latin typeface="+mj-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891" lvl="0" indent="-342891" algn="l" rtl="0" eaLnBrk="1" fontAlgn="base" hangingPunct="1">
              <a:spcBef>
                <a:spcPct val="20000"/>
              </a:spcBef>
              <a:spcAft>
                <a:spcPct val="0"/>
              </a:spcAft>
              <a:buFont typeface="Arial" charset="0"/>
              <a:buChar char="•"/>
            </a:pPr>
            <a:r>
              <a:rPr lang="en-US"/>
              <a:t>Click to edit Master text styles</a:t>
            </a:r>
          </a:p>
          <a:p>
            <a:pPr marL="342891" lvl="1" indent="-342891" algn="l" rtl="0" eaLnBrk="1" fontAlgn="base" hangingPunct="1">
              <a:spcBef>
                <a:spcPct val="20000"/>
              </a:spcBef>
              <a:spcAft>
                <a:spcPct val="0"/>
              </a:spcAft>
              <a:buFont typeface="Arial" charset="0"/>
              <a:buChar char="•"/>
            </a:pPr>
            <a:r>
              <a:rPr lang="en-US"/>
              <a:t>Second level</a:t>
            </a:r>
          </a:p>
          <a:p>
            <a:pPr marL="342891" lvl="2" indent="-342891" algn="l" rtl="0" eaLnBrk="1" fontAlgn="base" hangingPunct="1">
              <a:spcBef>
                <a:spcPct val="20000"/>
              </a:spcBef>
              <a:spcAft>
                <a:spcPct val="0"/>
              </a:spcAft>
              <a:buFont typeface="Arial" charset="0"/>
              <a:buChar char="•"/>
            </a:pPr>
            <a:r>
              <a:rPr lang="en-US"/>
              <a:t>Third level</a:t>
            </a:r>
          </a:p>
          <a:p>
            <a:pPr marL="342891" lvl="3" indent="-342891" algn="l" rtl="0" eaLnBrk="1" fontAlgn="base" hangingPunct="1">
              <a:spcBef>
                <a:spcPct val="20000"/>
              </a:spcBef>
              <a:spcAft>
                <a:spcPct val="0"/>
              </a:spcAft>
              <a:buFont typeface="Arial" charset="0"/>
              <a:buChar char="•"/>
            </a:pPr>
            <a:r>
              <a:rPr lang="en-US"/>
              <a:t>Fourth level</a:t>
            </a:r>
          </a:p>
          <a:p>
            <a:pPr marL="342891" lvl="4" indent="-342891" algn="l" rtl="0" eaLnBrk="1" fontAlgn="base" hangingPunct="1">
              <a:spcBef>
                <a:spcPct val="20000"/>
              </a:spcBef>
              <a:spcAft>
                <a:spcPct val="0"/>
              </a:spcAft>
              <a:buFont typeface="Arial" charset="0"/>
              <a:buChar char="•"/>
            </a:pPr>
            <a:r>
              <a:rPr lang="en-US"/>
              <a:t>Fifth level</a:t>
            </a:r>
          </a:p>
        </p:txBody>
      </p:sp>
      <p:sp>
        <p:nvSpPr>
          <p:cNvPr id="5" name="Date Placeholder 4"/>
          <p:cNvSpPr>
            <a:spLocks noGrp="1"/>
          </p:cNvSpPr>
          <p:nvPr>
            <p:ph type="dt" sz="half" idx="10"/>
          </p:nvPr>
        </p:nvSpPr>
        <p:spPr>
          <a:xfrm>
            <a:off x="1678519" y="6365876"/>
            <a:ext cx="2963333" cy="365125"/>
          </a:xfrm>
          <a:prstGeom prst="rect">
            <a:avLst/>
          </a:prstGeom>
        </p:spPr>
        <p:txBody>
          <a:bodyPr/>
          <a:lstStyle>
            <a:lvl1pPr>
              <a:defRPr sz="1400" smtClean="0">
                <a:solidFill>
                  <a:srgbClr val="F2F0E6"/>
                </a:solidFill>
              </a:defRPr>
            </a:lvl1pPr>
          </a:lstStyle>
          <a:p>
            <a:pPr>
              <a:defRPr/>
            </a:pPr>
            <a:fld id="{5C25BB12-D730-4AC7-AAC5-6099A5B9B668}" type="datetime1">
              <a:rPr lang="en-US"/>
              <a:pPr>
                <a:defRPr/>
              </a:pPr>
              <a:t>10/8/2024</a:t>
            </a:fld>
            <a:endParaRPr lang="en-US"/>
          </a:p>
        </p:txBody>
      </p:sp>
      <p:sp>
        <p:nvSpPr>
          <p:cNvPr id="6" name="Slide Number Placeholder 6"/>
          <p:cNvSpPr>
            <a:spLocks noGrp="1"/>
          </p:cNvSpPr>
          <p:nvPr>
            <p:ph type="sldNum" sz="quarter" idx="11"/>
          </p:nvPr>
        </p:nvSpPr>
        <p:spPr>
          <a:xfrm>
            <a:off x="5552017" y="6365876"/>
            <a:ext cx="1075267" cy="365125"/>
          </a:xfrm>
          <a:prstGeom prst="rect">
            <a:avLst/>
          </a:prstGeom>
        </p:spPr>
        <p:txBody>
          <a:bodyPr/>
          <a:lstStyle>
            <a:lvl1pPr algn="ctr">
              <a:defRPr sz="1400" smtClean="0">
                <a:solidFill>
                  <a:srgbClr val="F2F0E6"/>
                </a:solidFill>
              </a:defRPr>
            </a:lvl1pPr>
          </a:lstStyle>
          <a:p>
            <a:pPr>
              <a:defRPr/>
            </a:pPr>
            <a:fld id="{67BFE113-A474-4500-A60F-9CAAC80E152A}" type="slidenum">
              <a:rPr lang="en-US"/>
              <a:pPr>
                <a:defRPr/>
              </a:pPr>
              <a:t>‹#›</a:t>
            </a:fld>
            <a:endParaRPr lang="en-US"/>
          </a:p>
        </p:txBody>
      </p:sp>
      <p:sp>
        <p:nvSpPr>
          <p:cNvPr id="7" name="Title 1"/>
          <p:cNvSpPr>
            <a:spLocks noGrp="1"/>
          </p:cNvSpPr>
          <p:nvPr>
            <p:ph type="title"/>
          </p:nvPr>
        </p:nvSpPr>
        <p:spPr>
          <a:xfrm>
            <a:off x="609600" y="304800"/>
            <a:ext cx="10972800" cy="1143000"/>
          </a:xfrm>
          <a:prstGeom prst="rect">
            <a:avLst/>
          </a:prstGeom>
        </p:spPr>
        <p:txBody>
          <a:bodyPr anchor="ctr" anchorCtr="0">
            <a:normAutofit/>
          </a:bodyPr>
          <a:lstStyle>
            <a:lvl1pPr>
              <a:defRPr>
                <a:solidFill>
                  <a:schemeClr val="accent3"/>
                </a:solidFill>
              </a:defRPr>
            </a:lvl1pPr>
          </a:lstStyle>
          <a:p>
            <a:r>
              <a:rPr lang="en-US"/>
              <a:t>Click to edit Master title style</a:t>
            </a:r>
          </a:p>
        </p:txBody>
      </p:sp>
      <p:sp>
        <p:nvSpPr>
          <p:cNvPr id="8" name="Rectangle 7">
            <a:hlinkClick r:id="rId2"/>
          </p:cNvPr>
          <p:cNvSpPr/>
          <p:nvPr userDrawn="1"/>
        </p:nvSpPr>
        <p:spPr>
          <a:xfrm>
            <a:off x="338668" y="6328392"/>
            <a:ext cx="516467"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800"/>
          </a:p>
        </p:txBody>
      </p:sp>
      <p:sp>
        <p:nvSpPr>
          <p:cNvPr id="9" name="Rectangle 8">
            <a:hlinkClick r:id="rId3"/>
          </p:cNvPr>
          <p:cNvSpPr/>
          <p:nvPr userDrawn="1"/>
        </p:nvSpPr>
        <p:spPr>
          <a:xfrm>
            <a:off x="880533" y="6333696"/>
            <a:ext cx="508000" cy="41043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284616935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anchor="ctr">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6" name="TextBox 5">
            <a:extLst>
              <a:ext uri="{FF2B5EF4-FFF2-40B4-BE49-F238E27FC236}">
                <a16:creationId xmlns:a16="http://schemas.microsoft.com/office/drawing/2014/main" id="{1C309426-BA15-69DF-9DF9-E4BCD5A48083}"/>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7" name="TextBox 6">
            <a:extLst>
              <a:ext uri="{FF2B5EF4-FFF2-40B4-BE49-F238E27FC236}">
                <a16:creationId xmlns:a16="http://schemas.microsoft.com/office/drawing/2014/main" id="{30F1EC0E-8DD2-ACED-54B6-36F43A8AA4DD}"/>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pic>
        <p:nvPicPr>
          <p:cNvPr id="8" name="Picture 7">
            <a:extLst>
              <a:ext uri="{FF2B5EF4-FFF2-40B4-BE49-F238E27FC236}">
                <a16:creationId xmlns:a16="http://schemas.microsoft.com/office/drawing/2014/main" id="{8105B046-8380-43C5-27D1-E58BD5D92FBA}"/>
              </a:ext>
            </a:extLst>
          </p:cNvPr>
          <p:cNvPicPr>
            <a:picLocks noChangeAspect="1"/>
          </p:cNvPicPr>
          <p:nvPr/>
        </p:nvPicPr>
        <p:blipFill rotWithShape="1">
          <a:blip r:embed="rId2"/>
          <a:srcRect l="33580"/>
          <a:stretch/>
        </p:blipFill>
        <p:spPr>
          <a:xfrm>
            <a:off x="-28800" y="1862992"/>
            <a:ext cx="3644305" cy="5020408"/>
          </a:xfrm>
          <a:prstGeom prst="rect">
            <a:avLst/>
          </a:prstGeom>
        </p:spPr>
      </p:pic>
      <p:sp>
        <p:nvSpPr>
          <p:cNvPr id="2" name="TextBox 1">
            <a:extLst>
              <a:ext uri="{FF2B5EF4-FFF2-40B4-BE49-F238E27FC236}">
                <a16:creationId xmlns:a16="http://schemas.microsoft.com/office/drawing/2014/main" id="{FC8A86CA-ED97-4B1C-50A3-296EEB72CF4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7CD4BBEB-3875-3E11-09BD-C2110D71838F}"/>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Tree>
    <p:extLst>
      <p:ext uri="{BB962C8B-B14F-4D97-AF65-F5344CB8AC3E}">
        <p14:creationId xmlns:p14="http://schemas.microsoft.com/office/powerpoint/2010/main" val="384131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DEEA7C8-5B91-9446-9E3F-8AD099C6C744}"/>
              </a:ext>
            </a:extLst>
          </p:cNvPr>
          <p:cNvSpPr>
            <a:spLocks noGrp="1"/>
          </p:cNvSpPr>
          <p:nvPr>
            <p:ph type="body" sz="quarter" idx="10" hasCustomPrompt="1"/>
          </p:nvPr>
        </p:nvSpPr>
        <p:spPr>
          <a:xfrm>
            <a:off x="4116388" y="2097088"/>
            <a:ext cx="7632700" cy="4103687"/>
          </a:xfrm>
        </p:spPr>
        <p:txBody>
          <a:bodyPr>
            <a:normAutofit/>
          </a:bodyPr>
          <a:lstStyle>
            <a:lvl1pPr marL="0" indent="0">
              <a:buNone/>
              <a:defRPr sz="2800" b="1" i="0">
                <a:solidFill>
                  <a:schemeClr val="accent2"/>
                </a:solidFill>
                <a:latin typeface="+mj-lt"/>
                <a:ea typeface="IAS Ribbon Sans Bold" pitchFamily="2" charset="0"/>
              </a:defRPr>
            </a:lvl1pPr>
          </a:lstStyle>
          <a:p>
            <a:pPr lvl="0"/>
            <a:r>
              <a:rPr lang="en-GB" noProof="0" dirty="0"/>
              <a:t>Click to add subtitle</a:t>
            </a:r>
          </a:p>
        </p:txBody>
      </p:sp>
      <p:sp>
        <p:nvSpPr>
          <p:cNvPr id="16" name="Title 1">
            <a:extLst>
              <a:ext uri="{FF2B5EF4-FFF2-40B4-BE49-F238E27FC236}">
                <a16:creationId xmlns:a16="http://schemas.microsoft.com/office/drawing/2014/main" id="{C7B76CD7-5462-E949-A051-E9D81807286B}"/>
              </a:ext>
            </a:extLst>
          </p:cNvPr>
          <p:cNvSpPr>
            <a:spLocks noGrp="1"/>
          </p:cNvSpPr>
          <p:nvPr>
            <p:ph type="title"/>
          </p:nvPr>
        </p:nvSpPr>
        <p:spPr>
          <a:xfrm>
            <a:off x="4116391" y="441325"/>
            <a:ext cx="7632700" cy="1223964"/>
          </a:xfrm>
          <a:prstGeom prst="rect">
            <a:avLst/>
          </a:prstGeom>
        </p:spPr>
        <p:txBody>
          <a:bodyPr lIns="0" rIns="0" anchor="t"/>
          <a:lstStyle/>
          <a:p>
            <a:r>
              <a:rPr lang="en-GB" noProof="0"/>
              <a:t>Click to edit Master title style</a:t>
            </a:r>
          </a:p>
        </p:txBody>
      </p:sp>
      <p:sp>
        <p:nvSpPr>
          <p:cNvPr id="2" name="TextBox 1">
            <a:extLst>
              <a:ext uri="{FF2B5EF4-FFF2-40B4-BE49-F238E27FC236}">
                <a16:creationId xmlns:a16="http://schemas.microsoft.com/office/drawing/2014/main" id="{E4740C5B-795C-263B-EF8C-F6D6F515F11A}"/>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4" name="TextBox 3">
            <a:extLst>
              <a:ext uri="{FF2B5EF4-FFF2-40B4-BE49-F238E27FC236}">
                <a16:creationId xmlns:a16="http://schemas.microsoft.com/office/drawing/2014/main" id="{263D824F-8AFF-6ADF-C6B4-0F1EB9395C31}"/>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pic>
        <p:nvPicPr>
          <p:cNvPr id="5" name="Picture 4">
            <a:extLst>
              <a:ext uri="{FF2B5EF4-FFF2-40B4-BE49-F238E27FC236}">
                <a16:creationId xmlns:a16="http://schemas.microsoft.com/office/drawing/2014/main" id="{E24AEFD4-8389-EE83-21B7-2943C3CF812C}"/>
              </a:ext>
            </a:extLst>
          </p:cNvPr>
          <p:cNvPicPr>
            <a:picLocks noChangeAspect="1"/>
          </p:cNvPicPr>
          <p:nvPr/>
        </p:nvPicPr>
        <p:blipFill rotWithShape="1">
          <a:blip r:embed="rId2"/>
          <a:srcRect l="33580"/>
          <a:stretch/>
        </p:blipFill>
        <p:spPr>
          <a:xfrm>
            <a:off x="-28800" y="1862992"/>
            <a:ext cx="3644305" cy="5020408"/>
          </a:xfrm>
          <a:prstGeom prst="rect">
            <a:avLst/>
          </a:prstGeom>
        </p:spPr>
      </p:pic>
      <p:pic>
        <p:nvPicPr>
          <p:cNvPr id="7" name="Picture 6">
            <a:extLst>
              <a:ext uri="{FF2B5EF4-FFF2-40B4-BE49-F238E27FC236}">
                <a16:creationId xmlns:a16="http://schemas.microsoft.com/office/drawing/2014/main" id="{CCA41A12-3D45-7D2B-F8D3-D598B7190BA5}"/>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Tree>
    <p:extLst>
      <p:ext uri="{BB962C8B-B14F-4D97-AF65-F5344CB8AC3E}">
        <p14:creationId xmlns:p14="http://schemas.microsoft.com/office/powerpoint/2010/main" val="221644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24E970-CD7C-2893-4293-CAADEBD4D699}"/>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Title 1">
            <a:extLst>
              <a:ext uri="{FF2B5EF4-FFF2-40B4-BE49-F238E27FC236}">
                <a16:creationId xmlns:a16="http://schemas.microsoft.com/office/drawing/2014/main" id="{C7B76CD7-5462-E949-A051-E9D81807286B}"/>
              </a:ext>
            </a:extLst>
          </p:cNvPr>
          <p:cNvSpPr>
            <a:spLocks noGrp="1"/>
          </p:cNvSpPr>
          <p:nvPr>
            <p:ph type="title"/>
          </p:nvPr>
        </p:nvSpPr>
        <p:spPr>
          <a:xfrm>
            <a:off x="442913" y="441325"/>
            <a:ext cx="8640762" cy="1223964"/>
          </a:xfrm>
          <a:prstGeom prst="rect">
            <a:avLst/>
          </a:prstGeom>
        </p:spPr>
        <p:txBody>
          <a:bodyPr lIns="0" rIns="0" anchor="t"/>
          <a:lstStyle/>
          <a:p>
            <a:r>
              <a:rPr lang="en-GB" noProof="0"/>
              <a:t>Click to edit Master title style</a:t>
            </a:r>
          </a:p>
        </p:txBody>
      </p:sp>
      <p:sp>
        <p:nvSpPr>
          <p:cNvPr id="3" name="TextBox 2">
            <a:extLst>
              <a:ext uri="{FF2B5EF4-FFF2-40B4-BE49-F238E27FC236}">
                <a16:creationId xmlns:a16="http://schemas.microsoft.com/office/drawing/2014/main" id="{ED336903-C42D-0B24-3543-E020D15776BE}"/>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6" name="TextBox 5">
            <a:extLst>
              <a:ext uri="{FF2B5EF4-FFF2-40B4-BE49-F238E27FC236}">
                <a16:creationId xmlns:a16="http://schemas.microsoft.com/office/drawing/2014/main" id="{8B1458B3-1D91-F3A6-83FD-350154A757C1}"/>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pic>
        <p:nvPicPr>
          <p:cNvPr id="2" name="Picture 1">
            <a:extLst>
              <a:ext uri="{FF2B5EF4-FFF2-40B4-BE49-F238E27FC236}">
                <a16:creationId xmlns:a16="http://schemas.microsoft.com/office/drawing/2014/main" id="{6806B1D8-6A8F-870D-43B3-DFB9C45F78E7}"/>
              </a:ext>
            </a:extLst>
          </p:cNvPr>
          <p:cNvPicPr>
            <a:picLocks noChangeAspect="1"/>
          </p:cNvPicPr>
          <p:nvPr userDrawn="1"/>
        </p:nvPicPr>
        <p:blipFill>
          <a:blip r:embed="rId2"/>
          <a:srcRect/>
          <a:stretch/>
        </p:blipFill>
        <p:spPr>
          <a:xfrm>
            <a:off x="9458360" y="266700"/>
            <a:ext cx="2463933" cy="1318904"/>
          </a:xfrm>
          <a:prstGeom prst="rect">
            <a:avLst/>
          </a:prstGeom>
        </p:spPr>
      </p:pic>
    </p:spTree>
    <p:extLst>
      <p:ext uri="{BB962C8B-B14F-4D97-AF65-F5344CB8AC3E}">
        <p14:creationId xmlns:p14="http://schemas.microsoft.com/office/powerpoint/2010/main" val="2949412114"/>
      </p:ext>
    </p:extLst>
  </p:cSld>
  <p:clrMapOvr>
    <a:masterClrMapping/>
  </p:clrMapOvr>
  <p:extLst>
    <p:ext uri="{DCECCB84-F9BA-43D5-87BE-67443E8EF086}">
      <p15:sldGuideLst xmlns:p15="http://schemas.microsoft.com/office/powerpoint/2012/main">
        <p15:guide id="1" pos="572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and Content 1">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GB"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rIns="0" anchor="t"/>
          <a:lstStyle/>
          <a:p>
            <a:r>
              <a:rPr lang="en-GB" noProof="0"/>
              <a:t>Click to edit Master title style</a:t>
            </a:r>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solidFill>
            <a:schemeClr val="accent2"/>
          </a:solidFill>
        </p:spPr>
        <p:txBody>
          <a:bodyPr anchor="ctr"/>
          <a:lstStyle>
            <a:lvl1pPr marL="0" indent="0" algn="ctr">
              <a:buNone/>
              <a:defRPr/>
            </a:lvl1pPr>
          </a:lstStyle>
          <a:p>
            <a:r>
              <a:rPr lang="en-GB" noProof="0"/>
              <a:t>Click icon to add picture</a:t>
            </a:r>
          </a:p>
        </p:txBody>
      </p:sp>
      <p:sp>
        <p:nvSpPr>
          <p:cNvPr id="11" name="TextBox 10">
            <a:extLst>
              <a:ext uri="{FF2B5EF4-FFF2-40B4-BE49-F238E27FC236}">
                <a16:creationId xmlns:a16="http://schemas.microsoft.com/office/drawing/2014/main" id="{C51A06C6-814D-4A47-8F9A-552C373FA66E}"/>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297A1E89-D11F-7D84-9492-E321845559F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6" name="TextBox 5">
            <a:extLst>
              <a:ext uri="{FF2B5EF4-FFF2-40B4-BE49-F238E27FC236}">
                <a16:creationId xmlns:a16="http://schemas.microsoft.com/office/drawing/2014/main" id="{4186112A-495D-43C0-3AC7-06A4322B48A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B7649B11-021B-9D5D-46F1-8BB777F17BE7}"/>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1791305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p:spPr>
        <p:txBody>
          <a:bodyPr anchor="t"/>
          <a:lstStyle>
            <a:lvl1pPr marL="0" indent="0">
              <a:buNone/>
              <a:defRPr/>
            </a:lvl1pPr>
          </a:lstStyle>
          <a:p>
            <a:pPr lvl="0"/>
            <a:r>
              <a:rPr lang="en-GB" noProof="0"/>
              <a:t>Nulla quis lorem ut libero malesuada feugiat. Curabitur non nulla sit amet nisl tempus convallis quis ac lectus.</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p:spPr>
        <p:txBody>
          <a:bodyPr/>
          <a:lstStyle>
            <a:lvl1pPr marL="0" indent="0">
              <a:buNone/>
              <a:defRPr/>
            </a:lvl1pPr>
          </a:lstStyle>
          <a:p>
            <a:pPr lvl="0"/>
            <a:r>
              <a:rPr lang="en-GB"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anchor="b"/>
          <a:lstStyle/>
          <a:p>
            <a:r>
              <a:rPr lang="en-GB" noProof="0"/>
              <a:t>Click to edit Master title style</a:t>
            </a:r>
          </a:p>
        </p:txBody>
      </p:sp>
      <p:sp>
        <p:nvSpPr>
          <p:cNvPr id="13" name="TextBox 12">
            <a:extLst>
              <a:ext uri="{FF2B5EF4-FFF2-40B4-BE49-F238E27FC236}">
                <a16:creationId xmlns:a16="http://schemas.microsoft.com/office/drawing/2014/main" id="{67AD4010-0096-6B46-B74C-E77670FCDEA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CC94271B-1588-8B83-AF63-19A63442EBFE}"/>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A1DE700C-1910-562C-10A1-64B539DF6334}"/>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3DB3AC93-D5FF-B99A-0595-51AF5CAB98E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144939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GB"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p:spPr>
        <p:txBody>
          <a:bodyPr/>
          <a:lstStyle>
            <a:lvl1pPr marL="0" indent="0">
              <a:buNone/>
              <a:defRPr/>
            </a:lvl1pPr>
          </a:lstStyle>
          <a:p>
            <a:pPr lvl="0"/>
            <a:r>
              <a:rPr lang="en-GB" noProof="0"/>
              <a:t>Click to edit Master text styles</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rIns="0" anchor="t"/>
          <a:lstStyle/>
          <a:p>
            <a:r>
              <a:rPr lang="en-GB" noProof="0"/>
              <a:t>Click to edit Master title style</a:t>
            </a:r>
          </a:p>
        </p:txBody>
      </p:sp>
      <p:sp>
        <p:nvSpPr>
          <p:cNvPr id="12" name="TextBox 11">
            <a:extLst>
              <a:ext uri="{FF2B5EF4-FFF2-40B4-BE49-F238E27FC236}">
                <a16:creationId xmlns:a16="http://schemas.microsoft.com/office/drawing/2014/main" id="{48551B1C-217B-4F4B-81FF-529B758036DF}"/>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7F9620CD-55F4-E7E8-E6EC-EB63F895E7B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7D484B90-C316-C349-6B8A-72E2C44730B5}"/>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FCE78E90-9218-9685-1D30-181ABB6A0E7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51801339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slide quot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657D6E-D7A9-5757-D780-8C4C40EAF822}"/>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
        <p:nvSpPr>
          <p:cNvPr id="8" name="Rectangle 7">
            <a:extLst>
              <a:ext uri="{FF2B5EF4-FFF2-40B4-BE49-F238E27FC236}">
                <a16:creationId xmlns:a16="http://schemas.microsoft.com/office/drawing/2014/main" id="{46281A67-EECF-3906-182B-26FC6009B376}"/>
              </a:ext>
            </a:extLst>
          </p:cNvPr>
          <p:cNvSpPr/>
          <p:nvPr userDrawn="1"/>
        </p:nvSpPr>
        <p:spPr>
          <a:xfrm>
            <a:off x="3004457" y="0"/>
            <a:ext cx="9187542"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 name="Picture 5">
            <a:extLst>
              <a:ext uri="{FF2B5EF4-FFF2-40B4-BE49-F238E27FC236}">
                <a16:creationId xmlns:a16="http://schemas.microsoft.com/office/drawing/2014/main" id="{50996E0E-C323-7488-C5C5-A730ED0AAA73}"/>
              </a:ext>
            </a:extLst>
          </p:cNvPr>
          <p:cNvPicPr>
            <a:picLocks noChangeAspect="1"/>
          </p:cNvPicPr>
          <p:nvPr/>
        </p:nvPicPr>
        <p:blipFill rotWithShape="1">
          <a:blip r:embed="rId2"/>
          <a:srcRect l="33580"/>
          <a:stretch/>
        </p:blipFill>
        <p:spPr>
          <a:xfrm>
            <a:off x="-28800" y="1862992"/>
            <a:ext cx="3644305" cy="5020408"/>
          </a:xfrm>
          <a:prstGeom prst="rect">
            <a:avLst/>
          </a:prstGeom>
        </p:spPr>
      </p:pic>
      <p:sp>
        <p:nvSpPr>
          <p:cNvPr id="2" name="Rectangle 1">
            <a:extLst>
              <a:ext uri="{FF2B5EF4-FFF2-40B4-BE49-F238E27FC236}">
                <a16:creationId xmlns:a16="http://schemas.microsoft.com/office/drawing/2014/main" id="{D48307A7-7DAF-A3D0-EEA7-B63B600E8639}"/>
              </a:ext>
            </a:extLst>
          </p:cNvPr>
          <p:cNvSpPr/>
          <p:nvPr/>
        </p:nvSpPr>
        <p:spPr>
          <a:xfrm>
            <a:off x="3004457" y="0"/>
            <a:ext cx="9187542"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anchor="b">
            <a:normAutofit/>
          </a:bodyPr>
          <a:lstStyle>
            <a:lvl1pPr>
              <a:defRPr sz="4800" b="0" i="0">
                <a:solidFill>
                  <a:schemeClr val="bg1"/>
                </a:solidFill>
                <a:latin typeface="IAS Ribbon Sans Regular" pitchFamily="2" charset="0"/>
                <a:ea typeface="IAS Ribbon Sans Regular" pitchFamily="2" charset="0"/>
              </a:defRPr>
            </a:lvl1pPr>
          </a:lstStyle>
          <a:p>
            <a:r>
              <a:rPr lang="en-GB" noProof="0" dirty="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p:spPr>
        <p:txBody>
          <a:bodyPr>
            <a:normAutofit/>
          </a:bodyPr>
          <a:lstStyle>
            <a:lvl1pPr marL="0" indent="0">
              <a:buNone/>
              <a:defRPr sz="2000" b="0" i="0">
                <a:solidFill>
                  <a:schemeClr val="bg1"/>
                </a:solidFill>
                <a:latin typeface="+mj-lt"/>
                <a:ea typeface="IAS Ribbon Sans Regular" pitchFamily="2" charset="0"/>
              </a:defRPr>
            </a:lvl1pPr>
          </a:lstStyle>
          <a:p>
            <a:pPr lvl="0"/>
            <a:r>
              <a:rPr lang="en-GB" noProof="0" dirty="0"/>
              <a:t>Quote citation</a:t>
            </a:r>
          </a:p>
        </p:txBody>
      </p:sp>
      <p:sp>
        <p:nvSpPr>
          <p:cNvPr id="3" name="TextBox 2">
            <a:extLst>
              <a:ext uri="{FF2B5EF4-FFF2-40B4-BE49-F238E27FC236}">
                <a16:creationId xmlns:a16="http://schemas.microsoft.com/office/drawing/2014/main" id="{BABD2531-B330-3930-3318-0A3155709EE6}"/>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B02CB9AF-2DB1-B554-78D0-E26F7FBCD684}"/>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9" name="TextBox 8">
            <a:extLst>
              <a:ext uri="{FF2B5EF4-FFF2-40B4-BE49-F238E27FC236}">
                <a16:creationId xmlns:a16="http://schemas.microsoft.com/office/drawing/2014/main" id="{EEA29D02-9F95-CE08-4D0B-BA8E1DA1DF95}"/>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2403710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213036"/>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5"/>
            <a:ext cx="7632700" cy="1223963"/>
          </a:xfrm>
          <a:prstGeom prst="rect">
            <a:avLst/>
          </a:prstGeom>
        </p:spPr>
        <p:txBody>
          <a:bodyPr vert="horz" lIns="0" tIns="0" rIns="0" bIns="0" rtlCol="0" anchor="ctr">
            <a:normAutofit/>
          </a:bodyPr>
          <a:lstStyle/>
          <a:p>
            <a:r>
              <a:rPr lang="en-GB" noProof="0"/>
              <a:t>Click to edit Master title style</a:t>
            </a:r>
            <a:endParaRPr lang="en-GB" noProof="0" dirty="0"/>
          </a:p>
        </p:txBody>
      </p:sp>
      <p:sp>
        <p:nvSpPr>
          <p:cNvPr id="3" name="Text Placeholder 2"/>
          <p:cNvSpPr>
            <a:spLocks noGrp="1"/>
          </p:cNvSpPr>
          <p:nvPr>
            <p:ph type="body" idx="1"/>
          </p:nvPr>
        </p:nvSpPr>
        <p:spPr>
          <a:xfrm>
            <a:off x="442913" y="2097089"/>
            <a:ext cx="11306169" cy="4103687"/>
          </a:xfrm>
          <a:prstGeom prst="rect">
            <a:avLst/>
          </a:prstGeom>
        </p:spPr>
        <p:txBody>
          <a:bodyPr vert="horz" lIns="0" tIns="0" rIns="0" bIns="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DB66124B-A661-D5A9-C532-18C996EA6AEA}"/>
              </a:ext>
            </a:extLst>
          </p:cNvPr>
          <p:cNvPicPr>
            <a:picLocks noChangeAspect="1"/>
          </p:cNvPicPr>
          <p:nvPr/>
        </p:nvPicPr>
        <p:blipFill>
          <a:blip r:embed="rId17"/>
          <a:srcRect/>
          <a:stretch/>
        </p:blipFill>
        <p:spPr>
          <a:xfrm>
            <a:off x="260899" y="266700"/>
            <a:ext cx="2463935" cy="1318904"/>
          </a:xfrm>
          <a:prstGeom prst="rect">
            <a:avLst/>
          </a:prstGeom>
        </p:spPr>
      </p:pic>
      <p:pic>
        <p:nvPicPr>
          <p:cNvPr id="4" name="Picture 3">
            <a:extLst>
              <a:ext uri="{FF2B5EF4-FFF2-40B4-BE49-F238E27FC236}">
                <a16:creationId xmlns:a16="http://schemas.microsoft.com/office/drawing/2014/main" id="{3D64E06F-EF28-50C5-9C9E-07D581412192}"/>
              </a:ext>
            </a:extLst>
          </p:cNvPr>
          <p:cNvPicPr>
            <a:picLocks noChangeAspect="1"/>
          </p:cNvPicPr>
          <p:nvPr userDrawn="1"/>
        </p:nvPicPr>
        <p:blipFill>
          <a:blip r:embed="rId18"/>
          <a:srcRect/>
          <a:stretch/>
        </p:blipFill>
        <p:spPr>
          <a:xfrm>
            <a:off x="260900" y="266700"/>
            <a:ext cx="2463933" cy="1318904"/>
          </a:xfrm>
          <a:prstGeom prst="rect">
            <a:avLst/>
          </a:prstGeom>
        </p:spPr>
      </p:pic>
    </p:spTree>
    <p:extLst>
      <p:ext uri="{BB962C8B-B14F-4D97-AF65-F5344CB8AC3E}">
        <p14:creationId xmlns:p14="http://schemas.microsoft.com/office/powerpoint/2010/main" val="698832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2" r:id="rId4"/>
    <p:sldLayoutId id="2147483705" r:id="rId5"/>
    <p:sldLayoutId id="2147483707" r:id="rId6"/>
    <p:sldLayoutId id="2147483708" r:id="rId7"/>
    <p:sldLayoutId id="2147483710" r:id="rId8"/>
    <p:sldLayoutId id="2147483712" r:id="rId9"/>
    <p:sldLayoutId id="2147483713" r:id="rId10"/>
    <p:sldLayoutId id="2147483717" r:id="rId11"/>
    <p:sldLayoutId id="2147483718" r:id="rId12"/>
    <p:sldLayoutId id="2147483719" r:id="rId13"/>
    <p:sldLayoutId id="2147483720" r:id="rId14"/>
    <p:sldLayoutId id="2147483721" r:id="rId15"/>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7FFFD590_1D8A40D7.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18/10/relationships/comments" Target="../comments/modernComment_7FFFD57D_E4CAE13D.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vmlDrawing" Target="../drawings/vmlDrawing1.vml"/><Relationship Id="rId5" Type="http://schemas.openxmlformats.org/officeDocument/2006/relationships/image" Target="../media/image22.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microsoft.com/office/2018/10/relationships/comments" Target="../comments/modernComment_7FFFD56F_1CCBC10A.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microsoft.com/office/2018/10/relationships/comments" Target="../comments/modernComment_7FFFD587_6785928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7FFFD57E_13A03B2A.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microsoft.com/office/2018/10/relationships/comments" Target="../comments/modernComment_7FFE647D_60739C3D.xm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4A3-02DF-58E8-819D-4292005088F9}"/>
              </a:ext>
            </a:extLst>
          </p:cNvPr>
          <p:cNvSpPr>
            <a:spLocks noGrp="1"/>
          </p:cNvSpPr>
          <p:nvPr>
            <p:ph type="title"/>
          </p:nvPr>
        </p:nvSpPr>
        <p:spPr/>
        <p:txBody>
          <a:bodyPr/>
          <a:lstStyle/>
          <a:p>
            <a:r>
              <a:rPr lang="en-GB" dirty="0"/>
              <a:t>Broadly Neutralizing Antibodies (</a:t>
            </a:r>
            <a:r>
              <a:rPr lang="en-GB" dirty="0" err="1"/>
              <a:t>bnAbs</a:t>
            </a:r>
            <a:r>
              <a:rPr lang="en-GB" dirty="0"/>
              <a:t>) For HIV Prevention</a:t>
            </a:r>
          </a:p>
        </p:txBody>
      </p:sp>
      <p:sp>
        <p:nvSpPr>
          <p:cNvPr id="3" name="Text Placeholder 2">
            <a:extLst>
              <a:ext uri="{FF2B5EF4-FFF2-40B4-BE49-F238E27FC236}">
                <a16:creationId xmlns:a16="http://schemas.microsoft.com/office/drawing/2014/main" id="{0702E107-D69D-7F17-DCA4-9810DCD48581}"/>
              </a:ext>
            </a:extLst>
          </p:cNvPr>
          <p:cNvSpPr>
            <a:spLocks noGrp="1"/>
          </p:cNvSpPr>
          <p:nvPr>
            <p:ph type="body" sz="quarter" idx="10"/>
          </p:nvPr>
        </p:nvSpPr>
        <p:spPr/>
        <p:txBody>
          <a:bodyPr/>
          <a:lstStyle/>
          <a:p>
            <a:r>
              <a:rPr lang="en-GB" dirty="0"/>
              <a:t>New Tools: New challenges</a:t>
            </a:r>
          </a:p>
        </p:txBody>
      </p:sp>
      <p:sp>
        <p:nvSpPr>
          <p:cNvPr id="4" name="Text Placeholder 3">
            <a:extLst>
              <a:ext uri="{FF2B5EF4-FFF2-40B4-BE49-F238E27FC236}">
                <a16:creationId xmlns:a16="http://schemas.microsoft.com/office/drawing/2014/main" id="{30CE3675-1649-802E-6FA3-7499193C7335}"/>
              </a:ext>
            </a:extLst>
          </p:cNvPr>
          <p:cNvSpPr>
            <a:spLocks noGrp="1"/>
          </p:cNvSpPr>
          <p:nvPr>
            <p:ph type="body" sz="quarter" idx="11"/>
          </p:nvPr>
        </p:nvSpPr>
        <p:spPr/>
        <p:txBody>
          <a:bodyPr/>
          <a:lstStyle/>
          <a:p>
            <a:r>
              <a:rPr lang="en-GB" dirty="0"/>
              <a:t>Hyman Scott, MD MPH San Francisco Department of Public Health</a:t>
            </a:r>
          </a:p>
        </p:txBody>
      </p:sp>
    </p:spTree>
    <p:extLst>
      <p:ext uri="{BB962C8B-B14F-4D97-AF65-F5344CB8AC3E}">
        <p14:creationId xmlns:p14="http://schemas.microsoft.com/office/powerpoint/2010/main" val="1311783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C1A8F-DEA7-4913-25D1-C86DD1CE70C9}"/>
              </a:ext>
            </a:extLst>
          </p:cNvPr>
          <p:cNvSpPr>
            <a:spLocks noGrp="1"/>
          </p:cNvSpPr>
          <p:nvPr>
            <p:ph type="title"/>
          </p:nvPr>
        </p:nvSpPr>
        <p:spPr/>
        <p:txBody>
          <a:bodyPr>
            <a:noAutofit/>
          </a:bodyPr>
          <a:lstStyle/>
          <a:p>
            <a:pPr algn="ctr"/>
            <a:r>
              <a:rPr lang="en-US" sz="4267" dirty="0">
                <a:latin typeface="Arial" panose="020B0604020202020204" pitchFamily="34" charset="0"/>
                <a:cs typeface="Arial" panose="020B0604020202020204" pitchFamily="34" charset="0"/>
              </a:rPr>
              <a:t>HIV </a:t>
            </a:r>
            <a:r>
              <a:rPr lang="en-US" sz="4267" dirty="0" err="1">
                <a:latin typeface="Arial" panose="020B0604020202020204" pitchFamily="34" charset="0"/>
                <a:cs typeface="Arial" panose="020B0604020202020204" pitchFamily="34" charset="0"/>
              </a:rPr>
              <a:t>bnAb</a:t>
            </a:r>
            <a:r>
              <a:rPr lang="en-US" sz="4267" dirty="0">
                <a:latin typeface="Arial" panose="020B0604020202020204" pitchFamily="34" charset="0"/>
                <a:cs typeface="Arial" panose="020B0604020202020204" pitchFamily="34" charset="0"/>
              </a:rPr>
              <a:t> clinical trials in adults without HIV – </a:t>
            </a:r>
            <a:r>
              <a:rPr lang="en-US" sz="3600" dirty="0">
                <a:latin typeface="Arial" panose="020B0604020202020204" pitchFamily="34" charset="0"/>
                <a:cs typeface="Arial" panose="020B0604020202020204" pitchFamily="34" charset="0"/>
              </a:rPr>
              <a:t>HVTN/HPTN &amp; VRC</a:t>
            </a:r>
            <a:endParaRPr lang="en-US" sz="4267" dirty="0">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CDC643AF-9E3A-E49F-B479-A086D3B20F8F}"/>
              </a:ext>
            </a:extLst>
          </p:cNvPr>
          <p:cNvGraphicFramePr>
            <a:graphicFrameLocks noGrp="1"/>
          </p:cNvGraphicFramePr>
          <p:nvPr>
            <p:ph idx="4294967295"/>
            <p:extLst>
              <p:ext uri="{D42A27DB-BD31-4B8C-83A1-F6EECF244321}">
                <p14:modId xmlns:p14="http://schemas.microsoft.com/office/powerpoint/2010/main" val="2703075118"/>
              </p:ext>
            </p:extLst>
          </p:nvPr>
        </p:nvGraphicFramePr>
        <p:xfrm>
          <a:off x="254000" y="2005647"/>
          <a:ext cx="12222280" cy="3420347"/>
        </p:xfrm>
        <a:graphic>
          <a:graphicData uri="http://schemas.openxmlformats.org/drawingml/2006/table">
            <a:tbl>
              <a:tblPr firstRow="1" bandRow="1">
                <a:tableStyleId>{5C22544A-7EE6-4342-B048-85BDC9FD1C3A}</a:tableStyleId>
              </a:tblPr>
              <a:tblGrid>
                <a:gridCol w="335280">
                  <a:extLst>
                    <a:ext uri="{9D8B030D-6E8A-4147-A177-3AD203B41FA5}">
                      <a16:colId xmlns:a16="http://schemas.microsoft.com/office/drawing/2014/main" val="1192983341"/>
                    </a:ext>
                  </a:extLst>
                </a:gridCol>
                <a:gridCol w="629656">
                  <a:extLst>
                    <a:ext uri="{9D8B030D-6E8A-4147-A177-3AD203B41FA5}">
                      <a16:colId xmlns:a16="http://schemas.microsoft.com/office/drawing/2014/main" val="2730468929"/>
                    </a:ext>
                  </a:extLst>
                </a:gridCol>
                <a:gridCol w="703584">
                  <a:extLst>
                    <a:ext uri="{9D8B030D-6E8A-4147-A177-3AD203B41FA5}">
                      <a16:colId xmlns:a16="http://schemas.microsoft.com/office/drawing/2014/main" val="2314845063"/>
                    </a:ext>
                  </a:extLst>
                </a:gridCol>
                <a:gridCol w="703584">
                  <a:extLst>
                    <a:ext uri="{9D8B030D-6E8A-4147-A177-3AD203B41FA5}">
                      <a16:colId xmlns:a16="http://schemas.microsoft.com/office/drawing/2014/main" val="1730227517"/>
                    </a:ext>
                  </a:extLst>
                </a:gridCol>
                <a:gridCol w="703584">
                  <a:extLst>
                    <a:ext uri="{9D8B030D-6E8A-4147-A177-3AD203B41FA5}">
                      <a16:colId xmlns:a16="http://schemas.microsoft.com/office/drawing/2014/main" val="2571735999"/>
                    </a:ext>
                  </a:extLst>
                </a:gridCol>
                <a:gridCol w="703584">
                  <a:extLst>
                    <a:ext uri="{9D8B030D-6E8A-4147-A177-3AD203B41FA5}">
                      <a16:colId xmlns:a16="http://schemas.microsoft.com/office/drawing/2014/main" val="1030636254"/>
                    </a:ext>
                  </a:extLst>
                </a:gridCol>
                <a:gridCol w="703584">
                  <a:extLst>
                    <a:ext uri="{9D8B030D-6E8A-4147-A177-3AD203B41FA5}">
                      <a16:colId xmlns:a16="http://schemas.microsoft.com/office/drawing/2014/main" val="1971138423"/>
                    </a:ext>
                  </a:extLst>
                </a:gridCol>
                <a:gridCol w="703584">
                  <a:extLst>
                    <a:ext uri="{9D8B030D-6E8A-4147-A177-3AD203B41FA5}">
                      <a16:colId xmlns:a16="http://schemas.microsoft.com/office/drawing/2014/main" val="150684965"/>
                    </a:ext>
                  </a:extLst>
                </a:gridCol>
                <a:gridCol w="703584">
                  <a:extLst>
                    <a:ext uri="{9D8B030D-6E8A-4147-A177-3AD203B41FA5}">
                      <a16:colId xmlns:a16="http://schemas.microsoft.com/office/drawing/2014/main" val="2251727508"/>
                    </a:ext>
                  </a:extLst>
                </a:gridCol>
                <a:gridCol w="703584">
                  <a:extLst>
                    <a:ext uri="{9D8B030D-6E8A-4147-A177-3AD203B41FA5}">
                      <a16:colId xmlns:a16="http://schemas.microsoft.com/office/drawing/2014/main" val="1920943189"/>
                    </a:ext>
                  </a:extLst>
                </a:gridCol>
                <a:gridCol w="703584">
                  <a:extLst>
                    <a:ext uri="{9D8B030D-6E8A-4147-A177-3AD203B41FA5}">
                      <a16:colId xmlns:a16="http://schemas.microsoft.com/office/drawing/2014/main" val="114558724"/>
                    </a:ext>
                  </a:extLst>
                </a:gridCol>
                <a:gridCol w="703584">
                  <a:extLst>
                    <a:ext uri="{9D8B030D-6E8A-4147-A177-3AD203B41FA5}">
                      <a16:colId xmlns:a16="http://schemas.microsoft.com/office/drawing/2014/main" val="82347998"/>
                    </a:ext>
                  </a:extLst>
                </a:gridCol>
                <a:gridCol w="703584">
                  <a:extLst>
                    <a:ext uri="{9D8B030D-6E8A-4147-A177-3AD203B41FA5}">
                      <a16:colId xmlns:a16="http://schemas.microsoft.com/office/drawing/2014/main" val="974283525"/>
                    </a:ext>
                  </a:extLst>
                </a:gridCol>
                <a:gridCol w="703584">
                  <a:extLst>
                    <a:ext uri="{9D8B030D-6E8A-4147-A177-3AD203B41FA5}">
                      <a16:colId xmlns:a16="http://schemas.microsoft.com/office/drawing/2014/main" val="549697980"/>
                    </a:ext>
                  </a:extLst>
                </a:gridCol>
                <a:gridCol w="703584">
                  <a:extLst>
                    <a:ext uri="{9D8B030D-6E8A-4147-A177-3AD203B41FA5}">
                      <a16:colId xmlns:a16="http://schemas.microsoft.com/office/drawing/2014/main" val="1904995942"/>
                    </a:ext>
                  </a:extLst>
                </a:gridCol>
                <a:gridCol w="703584">
                  <a:extLst>
                    <a:ext uri="{9D8B030D-6E8A-4147-A177-3AD203B41FA5}">
                      <a16:colId xmlns:a16="http://schemas.microsoft.com/office/drawing/2014/main" val="479570389"/>
                    </a:ext>
                  </a:extLst>
                </a:gridCol>
                <a:gridCol w="703584">
                  <a:extLst>
                    <a:ext uri="{9D8B030D-6E8A-4147-A177-3AD203B41FA5}">
                      <a16:colId xmlns:a16="http://schemas.microsoft.com/office/drawing/2014/main" val="311371009"/>
                    </a:ext>
                  </a:extLst>
                </a:gridCol>
                <a:gridCol w="703584">
                  <a:extLst>
                    <a:ext uri="{9D8B030D-6E8A-4147-A177-3AD203B41FA5}">
                      <a16:colId xmlns:a16="http://schemas.microsoft.com/office/drawing/2014/main" val="1151727518"/>
                    </a:ext>
                  </a:extLst>
                </a:gridCol>
              </a:tblGrid>
              <a:tr h="287627">
                <a:tc>
                  <a:txBody>
                    <a:bodyPr/>
                    <a:lstStyle/>
                    <a:p>
                      <a:endParaRPr lang="en-US" sz="1100"/>
                    </a:p>
                  </a:txBody>
                  <a:tcPr/>
                </a:tc>
                <a:tc>
                  <a:txBody>
                    <a:bodyPr/>
                    <a:lstStyle/>
                    <a:p>
                      <a:r>
                        <a:rPr lang="en-US" sz="1100"/>
                        <a:t>2013</a:t>
                      </a:r>
                    </a:p>
                  </a:txBody>
                  <a:tcPr/>
                </a:tc>
                <a:tc>
                  <a:txBody>
                    <a:bodyPr/>
                    <a:lstStyle/>
                    <a:p>
                      <a:r>
                        <a:rPr lang="en-US" sz="1100"/>
                        <a:t>2014</a:t>
                      </a:r>
                    </a:p>
                  </a:txBody>
                  <a:tcPr/>
                </a:tc>
                <a:tc>
                  <a:txBody>
                    <a:bodyPr/>
                    <a:lstStyle/>
                    <a:p>
                      <a:r>
                        <a:rPr lang="en-US" sz="1100"/>
                        <a:t>2015</a:t>
                      </a:r>
                    </a:p>
                  </a:txBody>
                  <a:tcPr/>
                </a:tc>
                <a:tc>
                  <a:txBody>
                    <a:bodyPr/>
                    <a:lstStyle/>
                    <a:p>
                      <a:r>
                        <a:rPr lang="en-US" sz="1100"/>
                        <a:t>2016</a:t>
                      </a:r>
                    </a:p>
                  </a:txBody>
                  <a:tcPr/>
                </a:tc>
                <a:tc>
                  <a:txBody>
                    <a:bodyPr/>
                    <a:lstStyle/>
                    <a:p>
                      <a:r>
                        <a:rPr lang="en-US" sz="1100"/>
                        <a:t>2017</a:t>
                      </a:r>
                    </a:p>
                  </a:txBody>
                  <a:tcPr/>
                </a:tc>
                <a:tc>
                  <a:txBody>
                    <a:bodyPr/>
                    <a:lstStyle/>
                    <a:p>
                      <a:r>
                        <a:rPr lang="en-US" sz="1100"/>
                        <a:t>2018</a:t>
                      </a:r>
                    </a:p>
                  </a:txBody>
                  <a:tcPr/>
                </a:tc>
                <a:tc>
                  <a:txBody>
                    <a:bodyPr/>
                    <a:lstStyle/>
                    <a:p>
                      <a:r>
                        <a:rPr lang="en-US" sz="1100"/>
                        <a:t>2019</a:t>
                      </a:r>
                    </a:p>
                  </a:txBody>
                  <a:tcPr/>
                </a:tc>
                <a:tc>
                  <a:txBody>
                    <a:bodyPr/>
                    <a:lstStyle/>
                    <a:p>
                      <a:r>
                        <a:rPr lang="en-US" sz="1100"/>
                        <a:t>2020</a:t>
                      </a:r>
                    </a:p>
                  </a:txBody>
                  <a:tcPr/>
                </a:tc>
                <a:tc>
                  <a:txBody>
                    <a:bodyPr/>
                    <a:lstStyle/>
                    <a:p>
                      <a:r>
                        <a:rPr lang="en-US" sz="1100"/>
                        <a:t>2021</a:t>
                      </a:r>
                    </a:p>
                  </a:txBody>
                  <a:tcPr/>
                </a:tc>
                <a:tc>
                  <a:txBody>
                    <a:bodyPr/>
                    <a:lstStyle/>
                    <a:p>
                      <a:r>
                        <a:rPr lang="en-US" sz="1100"/>
                        <a:t>2022</a:t>
                      </a:r>
                    </a:p>
                  </a:txBody>
                  <a:tcPr/>
                </a:tc>
                <a:tc>
                  <a:txBody>
                    <a:bodyPr/>
                    <a:lstStyle/>
                    <a:p>
                      <a:r>
                        <a:rPr lang="en-US" sz="1100"/>
                        <a:t>2023</a:t>
                      </a:r>
                    </a:p>
                  </a:txBody>
                  <a:tcPr/>
                </a:tc>
                <a:tc>
                  <a:txBody>
                    <a:bodyPr/>
                    <a:lstStyle/>
                    <a:p>
                      <a:r>
                        <a:rPr lang="en-US" sz="1100"/>
                        <a:t>2024</a:t>
                      </a:r>
                    </a:p>
                  </a:txBody>
                  <a:tcPr/>
                </a:tc>
                <a:tc>
                  <a:txBody>
                    <a:bodyPr/>
                    <a:lstStyle/>
                    <a:p>
                      <a:r>
                        <a:rPr lang="en-US" sz="1100"/>
                        <a:t>2025</a:t>
                      </a:r>
                    </a:p>
                  </a:txBody>
                  <a:tcPr/>
                </a:tc>
                <a:tc>
                  <a:txBody>
                    <a:bodyPr/>
                    <a:lstStyle/>
                    <a:p>
                      <a:r>
                        <a:rPr lang="en-US" sz="1100"/>
                        <a:t>2026</a:t>
                      </a:r>
                    </a:p>
                  </a:txBody>
                  <a:tcPr/>
                </a:tc>
                <a:tc>
                  <a:txBody>
                    <a:bodyPr/>
                    <a:lstStyle/>
                    <a:p>
                      <a:r>
                        <a:rPr lang="en-US" sz="1100"/>
                        <a:t>2027</a:t>
                      </a:r>
                    </a:p>
                  </a:txBody>
                  <a:tcPr/>
                </a:tc>
                <a:tc>
                  <a:txBody>
                    <a:bodyPr/>
                    <a:lstStyle/>
                    <a:p>
                      <a:r>
                        <a:rPr lang="en-US" sz="1100"/>
                        <a:t>2028</a:t>
                      </a:r>
                    </a:p>
                  </a:txBody>
                  <a:tcPr/>
                </a:tc>
                <a:tc>
                  <a:txBody>
                    <a:bodyPr/>
                    <a:lstStyle/>
                    <a:p>
                      <a:r>
                        <a:rPr lang="en-US" sz="1100"/>
                        <a:t>2029</a:t>
                      </a:r>
                    </a:p>
                  </a:txBody>
                  <a:tcPr/>
                </a:tc>
                <a:extLst>
                  <a:ext uri="{0D108BD9-81ED-4DB2-BD59-A6C34878D82A}">
                    <a16:rowId xmlns:a16="http://schemas.microsoft.com/office/drawing/2014/main" val="810454250"/>
                  </a:ext>
                </a:extLst>
              </a:tr>
              <a:tr h="970001">
                <a:tc>
                  <a:txBody>
                    <a:bodyPr/>
                    <a:lstStyle/>
                    <a:p>
                      <a:pPr algn="ctr"/>
                      <a:r>
                        <a:rPr lang="en-US" sz="1000" b="1" dirty="0"/>
                        <a:t>VRC</a:t>
                      </a:r>
                      <a:endParaRPr lang="en-US" sz="800" b="1" dirty="0"/>
                    </a:p>
                  </a:txBody>
                  <a:tcPr vert="vert270" anchor="ct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extLst>
                  <a:ext uri="{0D108BD9-81ED-4DB2-BD59-A6C34878D82A}">
                    <a16:rowId xmlns:a16="http://schemas.microsoft.com/office/drawing/2014/main" val="1914208971"/>
                  </a:ext>
                </a:extLst>
              </a:tr>
              <a:tr h="2162719">
                <a:tc>
                  <a:txBody>
                    <a:bodyPr/>
                    <a:lstStyle/>
                    <a:p>
                      <a:pPr algn="ctr"/>
                      <a:r>
                        <a:rPr lang="en-US" sz="1000" b="1" dirty="0"/>
                        <a:t>HVTN / HPTN</a:t>
                      </a:r>
                    </a:p>
                  </a:txBody>
                  <a:tcPr vert="vert270" anchor="ct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extLst>
                  <a:ext uri="{0D108BD9-81ED-4DB2-BD59-A6C34878D82A}">
                    <a16:rowId xmlns:a16="http://schemas.microsoft.com/office/drawing/2014/main" val="2413186887"/>
                  </a:ext>
                </a:extLst>
              </a:tr>
            </a:tbl>
          </a:graphicData>
        </a:graphic>
      </p:graphicFrame>
      <p:sp>
        <p:nvSpPr>
          <p:cNvPr id="10" name="TextBox 9">
            <a:extLst>
              <a:ext uri="{FF2B5EF4-FFF2-40B4-BE49-F238E27FC236}">
                <a16:creationId xmlns:a16="http://schemas.microsoft.com/office/drawing/2014/main" id="{6085417D-A1DE-8771-6197-38ED78C5B204}"/>
              </a:ext>
            </a:extLst>
          </p:cNvPr>
          <p:cNvSpPr txBox="1"/>
          <p:nvPr/>
        </p:nvSpPr>
        <p:spPr>
          <a:xfrm>
            <a:off x="872322" y="2301122"/>
            <a:ext cx="1414257" cy="153888"/>
          </a:xfrm>
          <a:prstGeom prst="rect">
            <a:avLst/>
          </a:prstGeom>
          <a:solidFill>
            <a:schemeClr val="bg1"/>
          </a:solidFill>
          <a:ln w="3175">
            <a:solidFill>
              <a:schemeClr val="tx1"/>
            </a:solidFill>
          </a:ln>
        </p:spPr>
        <p:txBody>
          <a:bodyPr wrap="square" lIns="0" tIns="0" rIns="0" bIns="0" rtlCol="0">
            <a:spAutoFit/>
          </a:bodyPr>
          <a:lstStyle/>
          <a:p>
            <a:pPr algn="ctr" defTabSz="914377">
              <a:defRPr/>
            </a:pPr>
            <a:r>
              <a:rPr lang="en-US" sz="1000" dirty="0">
                <a:solidFill>
                  <a:prstClr val="black"/>
                </a:solidFill>
                <a:latin typeface="Calibri" panose="020F0502020204030204"/>
              </a:rPr>
              <a:t>VRC 602 – VRC01</a:t>
            </a:r>
          </a:p>
        </p:txBody>
      </p:sp>
      <p:sp>
        <p:nvSpPr>
          <p:cNvPr id="11" name="TextBox 10">
            <a:extLst>
              <a:ext uri="{FF2B5EF4-FFF2-40B4-BE49-F238E27FC236}">
                <a16:creationId xmlns:a16="http://schemas.microsoft.com/office/drawing/2014/main" id="{019B8A71-F0A7-121B-6D42-356AF26FD033}"/>
              </a:ext>
            </a:extLst>
          </p:cNvPr>
          <p:cNvSpPr txBox="1"/>
          <p:nvPr/>
        </p:nvSpPr>
        <p:spPr>
          <a:xfrm>
            <a:off x="2432586" y="2299194"/>
            <a:ext cx="1641967" cy="153888"/>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1000" dirty="0">
                <a:solidFill>
                  <a:prstClr val="black"/>
                </a:solidFill>
                <a:latin typeface="Calibri" panose="020F0502020204030204"/>
              </a:rPr>
              <a:t>VRC 606 – VRC01LS</a:t>
            </a:r>
          </a:p>
        </p:txBody>
      </p:sp>
      <p:sp>
        <p:nvSpPr>
          <p:cNvPr id="12" name="TextBox 11">
            <a:extLst>
              <a:ext uri="{FF2B5EF4-FFF2-40B4-BE49-F238E27FC236}">
                <a16:creationId xmlns:a16="http://schemas.microsoft.com/office/drawing/2014/main" id="{42B20679-D479-B04A-E6CD-E10975C6B831}"/>
              </a:ext>
            </a:extLst>
          </p:cNvPr>
          <p:cNvSpPr txBox="1"/>
          <p:nvPr/>
        </p:nvSpPr>
        <p:spPr>
          <a:xfrm>
            <a:off x="3357786" y="2457433"/>
            <a:ext cx="1834383" cy="153888"/>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1000" dirty="0">
                <a:solidFill>
                  <a:prstClr val="black"/>
                </a:solidFill>
                <a:latin typeface="Calibri" panose="020F0502020204030204"/>
              </a:rPr>
              <a:t>VRC 605 – VRC07-523LS</a:t>
            </a:r>
          </a:p>
        </p:txBody>
      </p:sp>
      <p:sp>
        <p:nvSpPr>
          <p:cNvPr id="14" name="TextBox 13">
            <a:extLst>
              <a:ext uri="{FF2B5EF4-FFF2-40B4-BE49-F238E27FC236}">
                <a16:creationId xmlns:a16="http://schemas.microsoft.com/office/drawing/2014/main" id="{6AA5E2D1-D13A-1338-6033-D5D846946E7A}"/>
              </a:ext>
            </a:extLst>
          </p:cNvPr>
          <p:cNvSpPr txBox="1"/>
          <p:nvPr/>
        </p:nvSpPr>
        <p:spPr>
          <a:xfrm>
            <a:off x="4303292" y="2633505"/>
            <a:ext cx="4133696" cy="153888"/>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1000">
                <a:solidFill>
                  <a:prstClr val="black"/>
                </a:solidFill>
                <a:latin typeface="Calibri" panose="020F0502020204030204"/>
              </a:rPr>
              <a:t>VRC 609* – N6LS</a:t>
            </a:r>
          </a:p>
        </p:txBody>
      </p:sp>
      <p:sp>
        <p:nvSpPr>
          <p:cNvPr id="15" name="TextBox 14">
            <a:extLst>
              <a:ext uri="{FF2B5EF4-FFF2-40B4-BE49-F238E27FC236}">
                <a16:creationId xmlns:a16="http://schemas.microsoft.com/office/drawing/2014/main" id="{C0B15F47-C153-5BA1-8B12-09FA9FD46502}"/>
              </a:ext>
            </a:extLst>
          </p:cNvPr>
          <p:cNvSpPr txBox="1"/>
          <p:nvPr/>
        </p:nvSpPr>
        <p:spPr>
          <a:xfrm>
            <a:off x="4541257" y="2796993"/>
            <a:ext cx="1442428" cy="461665"/>
          </a:xfrm>
          <a:prstGeom prst="rect">
            <a:avLst/>
          </a:prstGeom>
          <a:solidFill>
            <a:srgbClr val="00B0F0"/>
          </a:solidFill>
          <a:ln w="3175">
            <a:solidFill>
              <a:schemeClr val="tx1"/>
            </a:solidFill>
          </a:ln>
        </p:spPr>
        <p:txBody>
          <a:bodyPr wrap="square" lIns="0" tIns="0" rIns="0" bIns="0" rtlCol="0">
            <a:spAutoFit/>
          </a:bodyPr>
          <a:lstStyle/>
          <a:p>
            <a:pPr algn="ctr" defTabSz="914377">
              <a:defRPr/>
            </a:pPr>
            <a:r>
              <a:rPr lang="en-US" sz="1000" dirty="0">
                <a:solidFill>
                  <a:prstClr val="black"/>
                </a:solidFill>
                <a:latin typeface="Calibri" panose="020F0502020204030204"/>
              </a:rPr>
              <a:t>VRC 610* – 10E8VLS, VRC07-523LS</a:t>
            </a:r>
          </a:p>
          <a:p>
            <a:pPr algn="ctr" defTabSz="914377">
              <a:defRPr/>
            </a:pPr>
            <a:r>
              <a:rPr lang="en-US" sz="1000" dirty="0">
                <a:solidFill>
                  <a:prstClr val="black"/>
                </a:solidFill>
                <a:latin typeface="Calibri" panose="020F0502020204030204"/>
              </a:rPr>
              <a:t>TERMINATED 3/2019</a:t>
            </a:r>
          </a:p>
        </p:txBody>
      </p:sp>
      <p:sp>
        <p:nvSpPr>
          <p:cNvPr id="16" name="TextBox 15">
            <a:extLst>
              <a:ext uri="{FF2B5EF4-FFF2-40B4-BE49-F238E27FC236}">
                <a16:creationId xmlns:a16="http://schemas.microsoft.com/office/drawing/2014/main" id="{907C6896-9A9A-F5D6-DB39-3C2A38E39D37}"/>
              </a:ext>
            </a:extLst>
          </p:cNvPr>
          <p:cNvSpPr txBox="1"/>
          <p:nvPr/>
        </p:nvSpPr>
        <p:spPr>
          <a:xfrm>
            <a:off x="1589451" y="3278905"/>
            <a:ext cx="2281040" cy="153888"/>
          </a:xfrm>
          <a:prstGeom prst="rect">
            <a:avLst/>
          </a:prstGeom>
          <a:solidFill>
            <a:schemeClr val="bg1"/>
          </a:solidFill>
          <a:ln w="3175">
            <a:solidFill>
              <a:schemeClr val="tx1"/>
            </a:solidFill>
          </a:ln>
        </p:spPr>
        <p:txBody>
          <a:bodyPr wrap="square" lIns="0" tIns="0" rIns="0" bIns="0" rtlCol="0">
            <a:spAutoFit/>
          </a:bodyPr>
          <a:lstStyle/>
          <a:p>
            <a:pPr algn="ctr" defTabSz="914377">
              <a:defRPr/>
            </a:pPr>
            <a:r>
              <a:rPr lang="en-US" sz="1000">
                <a:solidFill>
                  <a:prstClr val="black"/>
                </a:solidFill>
                <a:latin typeface="Calibri" panose="020F0502020204030204"/>
              </a:rPr>
              <a:t>HVTN 104 – VRC01</a:t>
            </a:r>
          </a:p>
        </p:txBody>
      </p:sp>
      <p:sp>
        <p:nvSpPr>
          <p:cNvPr id="17" name="TextBox 16">
            <a:extLst>
              <a:ext uri="{FF2B5EF4-FFF2-40B4-BE49-F238E27FC236}">
                <a16:creationId xmlns:a16="http://schemas.microsoft.com/office/drawing/2014/main" id="{E12244B1-7F86-E648-2B5F-53F2B512EB3D}"/>
              </a:ext>
            </a:extLst>
          </p:cNvPr>
          <p:cNvSpPr txBox="1"/>
          <p:nvPr/>
        </p:nvSpPr>
        <p:spPr>
          <a:xfrm>
            <a:off x="2955184" y="3439609"/>
            <a:ext cx="3344069" cy="153888"/>
          </a:xfrm>
          <a:prstGeom prst="rect">
            <a:avLst/>
          </a:prstGeom>
          <a:solidFill>
            <a:schemeClr val="bg1"/>
          </a:solidFill>
          <a:ln w="3175">
            <a:solidFill>
              <a:schemeClr val="tx1"/>
            </a:solidFill>
          </a:ln>
        </p:spPr>
        <p:txBody>
          <a:bodyPr wrap="square" lIns="0" tIns="0" rIns="0" bIns="0" rtlCol="0">
            <a:spAutoFit/>
          </a:bodyPr>
          <a:lstStyle/>
          <a:p>
            <a:pPr algn="ctr" defTabSz="914377">
              <a:defRPr/>
            </a:pPr>
            <a:r>
              <a:rPr lang="en-US" sz="1000" dirty="0">
                <a:solidFill>
                  <a:srgbClr val="FF0000"/>
                </a:solidFill>
                <a:latin typeface="Calibri" panose="020F0502020204030204"/>
              </a:rPr>
              <a:t>HVTN 703 / HPTN 081 – VRC01</a:t>
            </a:r>
          </a:p>
        </p:txBody>
      </p:sp>
      <p:sp>
        <p:nvSpPr>
          <p:cNvPr id="18" name="TextBox 17">
            <a:extLst>
              <a:ext uri="{FF2B5EF4-FFF2-40B4-BE49-F238E27FC236}">
                <a16:creationId xmlns:a16="http://schemas.microsoft.com/office/drawing/2014/main" id="{52436D53-A055-FE15-983E-782CBFBE5532}"/>
              </a:ext>
            </a:extLst>
          </p:cNvPr>
          <p:cNvSpPr txBox="1"/>
          <p:nvPr/>
        </p:nvSpPr>
        <p:spPr>
          <a:xfrm>
            <a:off x="3357785" y="3795845"/>
            <a:ext cx="5080681" cy="153888"/>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1000" dirty="0">
                <a:solidFill>
                  <a:prstClr val="black"/>
                </a:solidFill>
                <a:latin typeface="Calibri" panose="020F0502020204030204"/>
              </a:rPr>
              <a:t>HVTN 116 – VRC01, VRC01LS</a:t>
            </a:r>
          </a:p>
        </p:txBody>
      </p:sp>
      <p:sp>
        <p:nvSpPr>
          <p:cNvPr id="19" name="TextBox 18">
            <a:extLst>
              <a:ext uri="{FF2B5EF4-FFF2-40B4-BE49-F238E27FC236}">
                <a16:creationId xmlns:a16="http://schemas.microsoft.com/office/drawing/2014/main" id="{CA1806B0-EA9B-4DDA-C6D3-D3D85EBC848D}"/>
              </a:ext>
            </a:extLst>
          </p:cNvPr>
          <p:cNvSpPr txBox="1"/>
          <p:nvPr/>
        </p:nvSpPr>
        <p:spPr>
          <a:xfrm>
            <a:off x="2924917" y="3602633"/>
            <a:ext cx="3374337" cy="153888"/>
          </a:xfrm>
          <a:prstGeom prst="rect">
            <a:avLst/>
          </a:prstGeom>
          <a:solidFill>
            <a:schemeClr val="bg1"/>
          </a:solidFill>
          <a:ln w="3175">
            <a:solidFill>
              <a:schemeClr val="tx1"/>
            </a:solidFill>
          </a:ln>
        </p:spPr>
        <p:txBody>
          <a:bodyPr wrap="square" lIns="0" tIns="0" rIns="0" bIns="0" rtlCol="0">
            <a:spAutoFit/>
          </a:bodyPr>
          <a:lstStyle/>
          <a:p>
            <a:pPr algn="ctr" defTabSz="914377">
              <a:defRPr/>
            </a:pPr>
            <a:r>
              <a:rPr lang="en-US" sz="1000">
                <a:solidFill>
                  <a:srgbClr val="FF0000"/>
                </a:solidFill>
                <a:latin typeface="Calibri" panose="020F0502020204030204"/>
              </a:rPr>
              <a:t>HVTN 704 / HPTN 085 – VRC01</a:t>
            </a:r>
          </a:p>
        </p:txBody>
      </p:sp>
      <p:sp>
        <p:nvSpPr>
          <p:cNvPr id="20" name="TextBox 19">
            <a:extLst>
              <a:ext uri="{FF2B5EF4-FFF2-40B4-BE49-F238E27FC236}">
                <a16:creationId xmlns:a16="http://schemas.microsoft.com/office/drawing/2014/main" id="{3AE3C44D-AC16-C635-CAB8-3AB3E60F6F50}"/>
              </a:ext>
            </a:extLst>
          </p:cNvPr>
          <p:cNvSpPr txBox="1"/>
          <p:nvPr/>
        </p:nvSpPr>
        <p:spPr>
          <a:xfrm>
            <a:off x="4074551" y="3977489"/>
            <a:ext cx="4366399" cy="153888"/>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1000" dirty="0">
                <a:solidFill>
                  <a:prstClr val="black"/>
                </a:solidFill>
                <a:latin typeface="Calibri" panose="020F0502020204030204"/>
              </a:rPr>
              <a:t>HVTN 127 – VRC07-523LS</a:t>
            </a:r>
          </a:p>
        </p:txBody>
      </p:sp>
      <p:sp>
        <p:nvSpPr>
          <p:cNvPr id="21" name="TextBox 20">
            <a:extLst>
              <a:ext uri="{FF2B5EF4-FFF2-40B4-BE49-F238E27FC236}">
                <a16:creationId xmlns:a16="http://schemas.microsoft.com/office/drawing/2014/main" id="{6442FE00-9F56-2E90-9458-2D15B24850DF}"/>
              </a:ext>
            </a:extLst>
          </p:cNvPr>
          <p:cNvSpPr txBox="1"/>
          <p:nvPr/>
        </p:nvSpPr>
        <p:spPr>
          <a:xfrm>
            <a:off x="4782631" y="4111413"/>
            <a:ext cx="3658317" cy="153888"/>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1000" dirty="0">
                <a:solidFill>
                  <a:prstClr val="black"/>
                </a:solidFill>
                <a:latin typeface="Calibri" panose="020F0502020204030204"/>
              </a:rPr>
              <a:t>HVTN 128 / HPTN 087 – VRC07-523LS</a:t>
            </a:r>
          </a:p>
        </p:txBody>
      </p:sp>
      <p:sp>
        <p:nvSpPr>
          <p:cNvPr id="23" name="TextBox 22">
            <a:extLst>
              <a:ext uri="{FF2B5EF4-FFF2-40B4-BE49-F238E27FC236}">
                <a16:creationId xmlns:a16="http://schemas.microsoft.com/office/drawing/2014/main" id="{F8D82AB4-46D1-0054-8CF1-E099D9F43DDA}"/>
              </a:ext>
            </a:extLst>
          </p:cNvPr>
          <p:cNvSpPr txBox="1"/>
          <p:nvPr/>
        </p:nvSpPr>
        <p:spPr>
          <a:xfrm>
            <a:off x="5070638" y="4294625"/>
            <a:ext cx="3370311" cy="307777"/>
          </a:xfrm>
          <a:prstGeom prst="rect">
            <a:avLst/>
          </a:prstGeom>
          <a:solidFill>
            <a:srgbClr val="00B0F0"/>
          </a:solidFill>
          <a:ln w="3175">
            <a:solidFill>
              <a:schemeClr val="tx1"/>
            </a:solidFill>
          </a:ln>
        </p:spPr>
        <p:txBody>
          <a:bodyPr wrap="square" lIns="0" tIns="0" rIns="0" bIns="0" rtlCol="0">
            <a:spAutoFit/>
          </a:bodyPr>
          <a:lstStyle/>
          <a:p>
            <a:pPr algn="ctr" defTabSz="914377">
              <a:defRPr/>
            </a:pPr>
            <a:r>
              <a:rPr lang="en-US" sz="1000" dirty="0">
                <a:solidFill>
                  <a:prstClr val="black"/>
                </a:solidFill>
                <a:latin typeface="Calibri" panose="020F0502020204030204"/>
              </a:rPr>
              <a:t>HVTN 130 / HPTN 089 – PGT121, PGDM1400, 10-1074, VRC07-523LS</a:t>
            </a:r>
          </a:p>
        </p:txBody>
      </p:sp>
      <p:sp>
        <p:nvSpPr>
          <p:cNvPr id="24" name="TextBox 23">
            <a:extLst>
              <a:ext uri="{FF2B5EF4-FFF2-40B4-BE49-F238E27FC236}">
                <a16:creationId xmlns:a16="http://schemas.microsoft.com/office/drawing/2014/main" id="{6F314AA0-C70E-383A-3F3E-03E7D07687C9}"/>
              </a:ext>
            </a:extLst>
          </p:cNvPr>
          <p:cNvSpPr txBox="1"/>
          <p:nvPr/>
        </p:nvSpPr>
        <p:spPr>
          <a:xfrm>
            <a:off x="5983687" y="4655774"/>
            <a:ext cx="2742068" cy="307777"/>
          </a:xfrm>
          <a:prstGeom prst="rect">
            <a:avLst/>
          </a:prstGeom>
          <a:solidFill>
            <a:srgbClr val="00B0F0"/>
          </a:solidFill>
          <a:ln w="3175">
            <a:solidFill>
              <a:schemeClr val="tx1"/>
            </a:solidFill>
          </a:ln>
        </p:spPr>
        <p:txBody>
          <a:bodyPr wrap="square" lIns="0" tIns="0" rIns="0" bIns="0" rtlCol="0">
            <a:spAutoFit/>
          </a:bodyPr>
          <a:lstStyle/>
          <a:p>
            <a:pPr algn="ctr" defTabSz="914377">
              <a:defRPr/>
            </a:pPr>
            <a:r>
              <a:rPr lang="en-US" sz="1000" dirty="0">
                <a:solidFill>
                  <a:prstClr val="black"/>
                </a:solidFill>
                <a:latin typeface="Calibri" panose="020F0502020204030204"/>
              </a:rPr>
              <a:t>HVTN 136 / HPTN 092 – PGT121.414.LS, VRC07-523LS</a:t>
            </a:r>
          </a:p>
        </p:txBody>
      </p:sp>
      <p:sp>
        <p:nvSpPr>
          <p:cNvPr id="25" name="TextBox 24">
            <a:extLst>
              <a:ext uri="{FF2B5EF4-FFF2-40B4-BE49-F238E27FC236}">
                <a16:creationId xmlns:a16="http://schemas.microsoft.com/office/drawing/2014/main" id="{744F1DA1-45D5-8646-3F48-48B2EDB2719F}"/>
              </a:ext>
            </a:extLst>
          </p:cNvPr>
          <p:cNvSpPr txBox="1"/>
          <p:nvPr/>
        </p:nvSpPr>
        <p:spPr>
          <a:xfrm>
            <a:off x="6683374" y="5019891"/>
            <a:ext cx="2479703" cy="307777"/>
          </a:xfrm>
          <a:prstGeom prst="rect">
            <a:avLst/>
          </a:prstGeom>
          <a:solidFill>
            <a:srgbClr val="00B0F0"/>
          </a:solidFill>
          <a:ln w="3175">
            <a:solidFill>
              <a:schemeClr val="tx1"/>
            </a:solidFill>
          </a:ln>
        </p:spPr>
        <p:txBody>
          <a:bodyPr wrap="square" lIns="0" tIns="0" rIns="0" bIns="0" rtlCol="0">
            <a:spAutoFit/>
          </a:bodyPr>
          <a:lstStyle/>
          <a:p>
            <a:pPr lvl="0" algn="ctr">
              <a:defRPr/>
            </a:pPr>
            <a:r>
              <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HVTN 140 / HPTN 101 – VRC07-523LS, PGT212.414.LS, PGDM1400LS </a:t>
            </a:r>
          </a:p>
        </p:txBody>
      </p:sp>
      <p:sp>
        <p:nvSpPr>
          <p:cNvPr id="44" name="TextBox 43">
            <a:extLst>
              <a:ext uri="{FF2B5EF4-FFF2-40B4-BE49-F238E27FC236}">
                <a16:creationId xmlns:a16="http://schemas.microsoft.com/office/drawing/2014/main" id="{4458C3A1-9D78-A931-CCF8-3319FBBC6151}"/>
              </a:ext>
            </a:extLst>
          </p:cNvPr>
          <p:cNvSpPr txBox="1"/>
          <p:nvPr/>
        </p:nvSpPr>
        <p:spPr>
          <a:xfrm>
            <a:off x="7421019" y="2995010"/>
            <a:ext cx="1442428" cy="153888"/>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1000" dirty="0">
                <a:solidFill>
                  <a:prstClr val="black"/>
                </a:solidFill>
                <a:latin typeface="Calibri" panose="020F0502020204030204"/>
              </a:rPr>
              <a:t>VRC 615 – VRC01.23LS</a:t>
            </a:r>
          </a:p>
        </p:txBody>
      </p:sp>
      <p:sp>
        <p:nvSpPr>
          <p:cNvPr id="46" name="TextBox 45">
            <a:extLst>
              <a:ext uri="{FF2B5EF4-FFF2-40B4-BE49-F238E27FC236}">
                <a16:creationId xmlns:a16="http://schemas.microsoft.com/office/drawing/2014/main" id="{7EAAC1E8-F782-9784-25F4-A4472C678015}"/>
              </a:ext>
            </a:extLst>
          </p:cNvPr>
          <p:cNvSpPr txBox="1"/>
          <p:nvPr/>
        </p:nvSpPr>
        <p:spPr>
          <a:xfrm>
            <a:off x="6842742" y="2809325"/>
            <a:ext cx="1594247" cy="153888"/>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1000" dirty="0">
                <a:solidFill>
                  <a:prstClr val="black"/>
                </a:solidFill>
                <a:latin typeface="Calibri" panose="020F0502020204030204"/>
              </a:rPr>
              <a:t>VRC 611 – CAP256V2LS</a:t>
            </a:r>
          </a:p>
        </p:txBody>
      </p:sp>
      <p:sp>
        <p:nvSpPr>
          <p:cNvPr id="13" name="TextBox 12">
            <a:extLst>
              <a:ext uri="{FF2B5EF4-FFF2-40B4-BE49-F238E27FC236}">
                <a16:creationId xmlns:a16="http://schemas.microsoft.com/office/drawing/2014/main" id="{5A87E57C-5F34-4F23-3497-968F151AD819}"/>
              </a:ext>
            </a:extLst>
          </p:cNvPr>
          <p:cNvSpPr txBox="1"/>
          <p:nvPr/>
        </p:nvSpPr>
        <p:spPr>
          <a:xfrm>
            <a:off x="9713062" y="4399001"/>
            <a:ext cx="2740037" cy="123111"/>
          </a:xfrm>
          <a:prstGeom prst="rect">
            <a:avLst/>
          </a:prstGeom>
          <a:solidFill>
            <a:srgbClr val="03B0F1"/>
          </a:solidFill>
          <a:ln w="3175">
            <a:solidFill>
              <a:schemeClr val="tx1"/>
            </a:solidFill>
          </a:ln>
        </p:spPr>
        <p:txBody>
          <a:bodyPr wrap="square" lIns="0" tIns="0" rIns="0" bIns="0" rtlCol="0">
            <a:spAutoFit/>
          </a:bodyPr>
          <a:lstStyle/>
          <a:p>
            <a:pPr algn="ctr" defTabSz="914377">
              <a:defRPr/>
            </a:pPr>
            <a:r>
              <a:rPr lang="en-US" sz="800" dirty="0">
                <a:solidFill>
                  <a:srgbClr val="FF0000"/>
                </a:solidFill>
                <a:latin typeface="Calibri" panose="020F0502020204030204"/>
              </a:rPr>
              <a:t>combo-AMP 1 – </a:t>
            </a:r>
            <a:r>
              <a:rPr lang="en-US" sz="800" dirty="0">
                <a:solidFill>
                  <a:srgbClr val="FF0000"/>
                </a:solidFill>
                <a:highlight>
                  <a:srgbClr val="FFFF00"/>
                </a:highlight>
                <a:latin typeface="Calibri" panose="020F0502020204030204"/>
              </a:rPr>
              <a:t> VRC07-523LS, PGT121.414.LS, PGDM1400LS</a:t>
            </a:r>
          </a:p>
        </p:txBody>
      </p:sp>
      <p:sp>
        <p:nvSpPr>
          <p:cNvPr id="22" name="TextBox 21">
            <a:extLst>
              <a:ext uri="{FF2B5EF4-FFF2-40B4-BE49-F238E27FC236}">
                <a16:creationId xmlns:a16="http://schemas.microsoft.com/office/drawing/2014/main" id="{589F52E3-03F2-D0A5-51A6-C7FD3065CBF9}"/>
              </a:ext>
            </a:extLst>
          </p:cNvPr>
          <p:cNvSpPr txBox="1"/>
          <p:nvPr/>
        </p:nvSpPr>
        <p:spPr>
          <a:xfrm>
            <a:off x="9709923" y="4533331"/>
            <a:ext cx="2740037" cy="123111"/>
          </a:xfrm>
          <a:prstGeom prst="rect">
            <a:avLst/>
          </a:prstGeom>
          <a:solidFill>
            <a:srgbClr val="03B0F1"/>
          </a:solidFill>
          <a:ln w="3175">
            <a:solidFill>
              <a:schemeClr val="tx1"/>
            </a:solidFill>
          </a:ln>
        </p:spPr>
        <p:txBody>
          <a:bodyPr wrap="square" lIns="0" tIns="0" rIns="0" bIns="0" rtlCol="0">
            <a:spAutoFit/>
          </a:bodyPr>
          <a:lstStyle/>
          <a:p>
            <a:pPr algn="ctr" defTabSz="914377">
              <a:defRPr/>
            </a:pPr>
            <a:r>
              <a:rPr lang="en-US" sz="800" dirty="0">
                <a:solidFill>
                  <a:srgbClr val="FF0000"/>
                </a:solidFill>
                <a:latin typeface="Calibri" panose="020F0502020204030204"/>
              </a:rPr>
              <a:t>combo-AMP 2 – </a:t>
            </a:r>
            <a:r>
              <a:rPr lang="en-US" sz="800" dirty="0">
                <a:solidFill>
                  <a:srgbClr val="FF0000"/>
                </a:solidFill>
                <a:highlight>
                  <a:srgbClr val="FFFF00"/>
                </a:highlight>
                <a:latin typeface="Calibri" panose="020F0502020204030204"/>
              </a:rPr>
              <a:t> VRC07-523LS, PGT121.414.LS, PGDM1400LS</a:t>
            </a:r>
            <a:endParaRPr lang="en-US" sz="800" dirty="0">
              <a:solidFill>
                <a:srgbClr val="FF0000"/>
              </a:solidFill>
              <a:latin typeface="Calibri" panose="020F0502020204030204"/>
            </a:endParaRPr>
          </a:p>
        </p:txBody>
      </p:sp>
      <p:sp>
        <p:nvSpPr>
          <p:cNvPr id="3" name="Rectangle 2">
            <a:extLst>
              <a:ext uri="{FF2B5EF4-FFF2-40B4-BE49-F238E27FC236}">
                <a16:creationId xmlns:a16="http://schemas.microsoft.com/office/drawing/2014/main" id="{D34064E0-3CD3-EB83-6314-93458DE90A88}"/>
              </a:ext>
            </a:extLst>
          </p:cNvPr>
          <p:cNvSpPr/>
          <p:nvPr/>
        </p:nvSpPr>
        <p:spPr>
          <a:xfrm>
            <a:off x="9633974" y="1868489"/>
            <a:ext cx="2819125" cy="36799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72CDE3E-DA35-63CC-18ED-3FFC7804F833}"/>
              </a:ext>
            </a:extLst>
          </p:cNvPr>
          <p:cNvSpPr txBox="1"/>
          <p:nvPr/>
        </p:nvSpPr>
        <p:spPr>
          <a:xfrm>
            <a:off x="10164358" y="4667661"/>
            <a:ext cx="1517375" cy="707886"/>
          </a:xfrm>
          <a:prstGeom prst="rect">
            <a:avLst/>
          </a:prstGeom>
          <a:solidFill>
            <a:schemeClr val="tx1"/>
          </a:solidFill>
        </p:spPr>
        <p:txBody>
          <a:bodyPr vert="horz" wrap="square" lIns="91440" tIns="45720" rIns="91440" bIns="45720" rtlCol="0">
            <a:spAutoFit/>
          </a:bodyPr>
          <a:lstStyle/>
          <a:p>
            <a:r>
              <a:rPr lang="en-US" sz="1000" b="1" dirty="0">
                <a:solidFill>
                  <a:schemeClr val="bg2"/>
                </a:solidFill>
              </a:rPr>
              <a:t>HVTN/HPTN</a:t>
            </a:r>
          </a:p>
          <a:p>
            <a:r>
              <a:rPr lang="en-US" sz="1000" dirty="0">
                <a:solidFill>
                  <a:schemeClr val="bg2"/>
                </a:solidFill>
              </a:rPr>
              <a:t>&gt; 4900 participants</a:t>
            </a:r>
          </a:p>
          <a:p>
            <a:r>
              <a:rPr lang="en-US" sz="1000" dirty="0">
                <a:solidFill>
                  <a:schemeClr val="bg2"/>
                </a:solidFill>
              </a:rPr>
              <a:t>&gt; 50 sites</a:t>
            </a:r>
          </a:p>
          <a:p>
            <a:r>
              <a:rPr lang="en-US" sz="1000" dirty="0">
                <a:solidFill>
                  <a:schemeClr val="bg2"/>
                </a:solidFill>
              </a:rPr>
              <a:t>11 countries</a:t>
            </a:r>
          </a:p>
        </p:txBody>
      </p:sp>
      <p:grpSp>
        <p:nvGrpSpPr>
          <p:cNvPr id="45" name="Group 44">
            <a:extLst>
              <a:ext uri="{FF2B5EF4-FFF2-40B4-BE49-F238E27FC236}">
                <a16:creationId xmlns:a16="http://schemas.microsoft.com/office/drawing/2014/main" id="{FABD4CBE-E3E1-149C-4FC3-2DC79B4439B9}"/>
              </a:ext>
            </a:extLst>
          </p:cNvPr>
          <p:cNvGrpSpPr/>
          <p:nvPr/>
        </p:nvGrpSpPr>
        <p:grpSpPr>
          <a:xfrm>
            <a:off x="10069742" y="2258751"/>
            <a:ext cx="1611991" cy="1170250"/>
            <a:chOff x="357819" y="4735813"/>
            <a:chExt cx="1493196" cy="1170249"/>
          </a:xfrm>
        </p:grpSpPr>
        <p:sp>
          <p:nvSpPr>
            <p:cNvPr id="57" name="Rectangle 56">
              <a:extLst>
                <a:ext uri="{FF2B5EF4-FFF2-40B4-BE49-F238E27FC236}">
                  <a16:creationId xmlns:a16="http://schemas.microsoft.com/office/drawing/2014/main" id="{23BF187F-CF0D-47E1-1188-ED1DEA1CAE12}"/>
                </a:ext>
              </a:extLst>
            </p:cNvPr>
            <p:cNvSpPr/>
            <p:nvPr/>
          </p:nvSpPr>
          <p:spPr>
            <a:xfrm>
              <a:off x="357819" y="4735813"/>
              <a:ext cx="1493196" cy="1170249"/>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800" b="1">
                  <a:solidFill>
                    <a:prstClr val="black"/>
                  </a:solidFill>
                  <a:latin typeface="Calibri" panose="020F0502020204030204"/>
                </a:rPr>
                <a:t>Legend</a:t>
              </a:r>
            </a:p>
          </p:txBody>
        </p:sp>
        <p:sp>
          <p:nvSpPr>
            <p:cNvPr id="51" name="Rectangle 50">
              <a:extLst>
                <a:ext uri="{FF2B5EF4-FFF2-40B4-BE49-F238E27FC236}">
                  <a16:creationId xmlns:a16="http://schemas.microsoft.com/office/drawing/2014/main" id="{63CF1F9A-AEA5-194D-02CA-CFA0569FD167}"/>
                </a:ext>
              </a:extLst>
            </p:cNvPr>
            <p:cNvSpPr/>
            <p:nvPr/>
          </p:nvSpPr>
          <p:spPr>
            <a:xfrm>
              <a:off x="396673" y="4936403"/>
              <a:ext cx="1419228" cy="136913"/>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800">
                  <a:solidFill>
                    <a:prstClr val="black"/>
                  </a:solidFill>
                  <a:latin typeface="Calibri" panose="020F0502020204030204"/>
                </a:rPr>
                <a:t>Single antibodies</a:t>
              </a:r>
            </a:p>
          </p:txBody>
        </p:sp>
        <p:sp>
          <p:nvSpPr>
            <p:cNvPr id="52" name="Rectangle 51">
              <a:extLst>
                <a:ext uri="{FF2B5EF4-FFF2-40B4-BE49-F238E27FC236}">
                  <a16:creationId xmlns:a16="http://schemas.microsoft.com/office/drawing/2014/main" id="{8C9F31C0-8EC7-BE6A-3F29-45FF027E1B21}"/>
                </a:ext>
              </a:extLst>
            </p:cNvPr>
            <p:cNvSpPr/>
            <p:nvPr/>
          </p:nvSpPr>
          <p:spPr>
            <a:xfrm>
              <a:off x="396677" y="5092118"/>
              <a:ext cx="1419224" cy="134496"/>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800">
                  <a:solidFill>
                    <a:prstClr val="black"/>
                  </a:solidFill>
                  <a:latin typeface="Calibri" panose="020F0502020204030204"/>
                </a:rPr>
                <a:t>Single antibodies, LS versions</a:t>
              </a:r>
            </a:p>
          </p:txBody>
        </p:sp>
        <p:sp>
          <p:nvSpPr>
            <p:cNvPr id="53" name="Rectangle 52">
              <a:extLst>
                <a:ext uri="{FF2B5EF4-FFF2-40B4-BE49-F238E27FC236}">
                  <a16:creationId xmlns:a16="http://schemas.microsoft.com/office/drawing/2014/main" id="{7E21F339-343C-9BEF-201E-3AE657FF2508}"/>
                </a:ext>
              </a:extLst>
            </p:cNvPr>
            <p:cNvSpPr/>
            <p:nvPr/>
          </p:nvSpPr>
          <p:spPr>
            <a:xfrm>
              <a:off x="396677" y="5245416"/>
              <a:ext cx="1419224" cy="138073"/>
            </a:xfrm>
            <a:prstGeom prst="rect">
              <a:avLst/>
            </a:prstGeom>
            <a:solidFill>
              <a:srgbClr val="00B0F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800">
                  <a:solidFill>
                    <a:prstClr val="black"/>
                  </a:solidFill>
                  <a:latin typeface="Calibri" panose="020F0502020204030204"/>
                </a:rPr>
                <a:t>Antibody combinations</a:t>
              </a:r>
            </a:p>
          </p:txBody>
        </p:sp>
        <p:sp>
          <p:nvSpPr>
            <p:cNvPr id="54" name="Rectangle 53">
              <a:extLst>
                <a:ext uri="{FF2B5EF4-FFF2-40B4-BE49-F238E27FC236}">
                  <a16:creationId xmlns:a16="http://schemas.microsoft.com/office/drawing/2014/main" id="{084FE6F2-D3BF-838A-A045-328A51CB21C6}"/>
                </a:ext>
              </a:extLst>
            </p:cNvPr>
            <p:cNvSpPr/>
            <p:nvPr/>
          </p:nvSpPr>
          <p:spPr>
            <a:xfrm>
              <a:off x="396677" y="5400972"/>
              <a:ext cx="1419226" cy="137135"/>
            </a:xfrm>
            <a:prstGeom prst="rect">
              <a:avLst/>
            </a:prstGeom>
            <a:solidFill>
              <a:schemeClr val="bg1">
                <a:lumMod val="75000"/>
              </a:schemeClr>
            </a:solidFill>
            <a:ln w="63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800" dirty="0">
                  <a:solidFill>
                    <a:prstClr val="black"/>
                  </a:solidFill>
                  <a:latin typeface="Calibri" panose="020F0502020204030204"/>
                </a:rPr>
                <a:t>Next-generation </a:t>
              </a:r>
              <a:r>
                <a:rPr lang="en-US" sz="800" dirty="0" err="1">
                  <a:solidFill>
                    <a:prstClr val="black"/>
                  </a:solidFill>
                  <a:latin typeface="Calibri" panose="020F0502020204030204"/>
                </a:rPr>
                <a:t>ebnAbs</a:t>
              </a:r>
              <a:endParaRPr lang="en-US" sz="800" dirty="0">
                <a:solidFill>
                  <a:prstClr val="black"/>
                </a:solidFill>
                <a:latin typeface="Calibri" panose="020F0502020204030204"/>
              </a:endParaRPr>
            </a:p>
          </p:txBody>
        </p:sp>
        <p:sp>
          <p:nvSpPr>
            <p:cNvPr id="55" name="Rectangle 54">
              <a:extLst>
                <a:ext uri="{FF2B5EF4-FFF2-40B4-BE49-F238E27FC236}">
                  <a16:creationId xmlns:a16="http://schemas.microsoft.com/office/drawing/2014/main" id="{03EC35B4-CC77-8477-B900-A07F1B53DAB2}"/>
                </a:ext>
              </a:extLst>
            </p:cNvPr>
            <p:cNvSpPr/>
            <p:nvPr/>
          </p:nvSpPr>
          <p:spPr>
            <a:xfrm>
              <a:off x="396677" y="5708990"/>
              <a:ext cx="1419228" cy="136913"/>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800">
                  <a:solidFill>
                    <a:srgbClr val="FF0000"/>
                  </a:solidFill>
                  <a:latin typeface="Calibri" panose="020F0502020204030204"/>
                </a:rPr>
                <a:t>Phase 2-3 = red font</a:t>
              </a:r>
            </a:p>
          </p:txBody>
        </p:sp>
        <p:sp>
          <p:nvSpPr>
            <p:cNvPr id="56" name="Rectangle 55">
              <a:extLst>
                <a:ext uri="{FF2B5EF4-FFF2-40B4-BE49-F238E27FC236}">
                  <a16:creationId xmlns:a16="http://schemas.microsoft.com/office/drawing/2014/main" id="{C8C19EBF-804F-D03C-DA96-28C5CDCB6B71}"/>
                </a:ext>
              </a:extLst>
            </p:cNvPr>
            <p:cNvSpPr/>
            <p:nvPr/>
          </p:nvSpPr>
          <p:spPr>
            <a:xfrm>
              <a:off x="400167" y="5555590"/>
              <a:ext cx="1419228" cy="136913"/>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800">
                  <a:solidFill>
                    <a:prstClr val="black"/>
                  </a:solidFill>
                  <a:latin typeface="Calibri" panose="020F0502020204030204"/>
                </a:rPr>
                <a:t>Phase 1 = black font</a:t>
              </a:r>
            </a:p>
          </p:txBody>
        </p:sp>
      </p:grpSp>
    </p:spTree>
    <p:extLst>
      <p:ext uri="{BB962C8B-B14F-4D97-AF65-F5344CB8AC3E}">
        <p14:creationId xmlns:p14="http://schemas.microsoft.com/office/powerpoint/2010/main" val="495599831"/>
      </p:ext>
    </p:extLst>
  </p:cSld>
  <p:clrMapOvr>
    <a:masterClrMapping/>
  </p:clrMapOvr>
  <p:extLst>
    <p:ext uri="{6950BFC3-D8DA-4A85-94F7-54DA5524770B}">
      <p188:commentRel xmlns=""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3BA904-2308-4999-C768-64AA209D98C2}"/>
              </a:ext>
            </a:extLst>
          </p:cNvPr>
          <p:cNvPicPr>
            <a:picLocks noChangeAspect="1"/>
          </p:cNvPicPr>
          <p:nvPr/>
        </p:nvPicPr>
        <p:blipFill>
          <a:blip r:embed="rId3"/>
          <a:srcRect b="-419"/>
          <a:stretch/>
        </p:blipFill>
        <p:spPr>
          <a:xfrm>
            <a:off x="2501945" y="1668350"/>
            <a:ext cx="6422475" cy="3883364"/>
          </a:xfrm>
          <a:prstGeom prst="rect">
            <a:avLst/>
          </a:prstGeom>
        </p:spPr>
      </p:pic>
      <p:sp>
        <p:nvSpPr>
          <p:cNvPr id="2" name="Title 1">
            <a:extLst>
              <a:ext uri="{FF2B5EF4-FFF2-40B4-BE49-F238E27FC236}">
                <a16:creationId xmlns:a16="http://schemas.microsoft.com/office/drawing/2014/main" id="{9B77866D-0D70-F114-8050-1044FA391CD0}"/>
              </a:ext>
            </a:extLst>
          </p:cNvPr>
          <p:cNvSpPr>
            <a:spLocks noGrp="1"/>
          </p:cNvSpPr>
          <p:nvPr>
            <p:ph type="title"/>
          </p:nvPr>
        </p:nvSpPr>
        <p:spPr>
          <a:xfrm>
            <a:off x="2724539" y="441325"/>
            <a:ext cx="9024551" cy="1223963"/>
          </a:xfrm>
        </p:spPr>
        <p:txBody>
          <a:bodyPr>
            <a:normAutofit fontScale="90000"/>
          </a:bodyPr>
          <a:lstStyle/>
          <a:p>
            <a:r>
              <a:rPr lang="en-US" dirty="0"/>
              <a:t>Antibody Mediated Prevention (AMP) Trials </a:t>
            </a:r>
            <a:br>
              <a:rPr lang="en-US" dirty="0"/>
            </a:br>
            <a:r>
              <a:rPr lang="en-US" sz="3100" dirty="0"/>
              <a:t>HVTN 703/HPTN 081 &amp; HVTN 704/HPTN 085</a:t>
            </a:r>
            <a:endParaRPr lang="en-US" dirty="0"/>
          </a:p>
        </p:txBody>
      </p:sp>
      <p:pic>
        <p:nvPicPr>
          <p:cNvPr id="7" name="Picture 6">
            <a:extLst>
              <a:ext uri="{FF2B5EF4-FFF2-40B4-BE49-F238E27FC236}">
                <a16:creationId xmlns:a16="http://schemas.microsoft.com/office/drawing/2014/main" id="{D126D6C5-5E0C-9568-308E-17EF90DC07F7}"/>
              </a:ext>
            </a:extLst>
          </p:cNvPr>
          <p:cNvPicPr>
            <a:picLocks noChangeAspect="1"/>
          </p:cNvPicPr>
          <p:nvPr/>
        </p:nvPicPr>
        <p:blipFill>
          <a:blip r:embed="rId4"/>
          <a:stretch>
            <a:fillRect/>
          </a:stretch>
        </p:blipFill>
        <p:spPr>
          <a:xfrm>
            <a:off x="1156631" y="3728707"/>
            <a:ext cx="9878737" cy="2726943"/>
          </a:xfrm>
          <a:prstGeom prst="rect">
            <a:avLst/>
          </a:prstGeom>
          <a:ln>
            <a:solidFill>
              <a:schemeClr val="tx1">
                <a:lumMod val="75000"/>
                <a:lumOff val="25000"/>
              </a:schemeClr>
            </a:solidFill>
          </a:ln>
        </p:spPr>
      </p:pic>
      <p:sp>
        <p:nvSpPr>
          <p:cNvPr id="8" name="TextBox 7">
            <a:extLst>
              <a:ext uri="{FF2B5EF4-FFF2-40B4-BE49-F238E27FC236}">
                <a16:creationId xmlns:a16="http://schemas.microsoft.com/office/drawing/2014/main" id="{C297D5F8-D000-B7A0-20D6-1DD43C628517}"/>
              </a:ext>
            </a:extLst>
          </p:cNvPr>
          <p:cNvSpPr txBox="1"/>
          <p:nvPr/>
        </p:nvSpPr>
        <p:spPr>
          <a:xfrm>
            <a:off x="9986865" y="6547335"/>
            <a:ext cx="2376196" cy="276999"/>
          </a:xfrm>
          <a:prstGeom prst="rect">
            <a:avLst/>
          </a:prstGeom>
          <a:noFill/>
        </p:spPr>
        <p:txBody>
          <a:bodyPr wrap="square" rtlCol="0">
            <a:spAutoFit/>
          </a:bodyPr>
          <a:lstStyle/>
          <a:p>
            <a:r>
              <a:rPr lang="en-US" sz="1200" dirty="0"/>
              <a:t>Corey et al NEJM 2021</a:t>
            </a:r>
          </a:p>
        </p:txBody>
      </p:sp>
    </p:spTree>
    <p:extLst>
      <p:ext uri="{BB962C8B-B14F-4D97-AF65-F5344CB8AC3E}">
        <p14:creationId xmlns:p14="http://schemas.microsoft.com/office/powerpoint/2010/main" val="3599599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9801D-6472-8FB4-0BD5-3BC41D172682}"/>
              </a:ext>
            </a:extLst>
          </p:cNvPr>
          <p:cNvSpPr>
            <a:spLocks noGrp="1"/>
          </p:cNvSpPr>
          <p:nvPr>
            <p:ph type="title"/>
          </p:nvPr>
        </p:nvSpPr>
        <p:spPr>
          <a:xfrm>
            <a:off x="2989006" y="441325"/>
            <a:ext cx="8760082" cy="1223963"/>
          </a:xfrm>
        </p:spPr>
        <p:txBody>
          <a:bodyPr>
            <a:normAutofit fontScale="90000"/>
          </a:bodyPr>
          <a:lstStyle/>
          <a:p>
            <a:r>
              <a:rPr lang="en-US" dirty="0"/>
              <a:t>AMP studies gave a roadmap for </a:t>
            </a:r>
            <a:r>
              <a:rPr lang="en-US" dirty="0" err="1"/>
              <a:t>bnAbs</a:t>
            </a:r>
            <a:r>
              <a:rPr lang="en-US" dirty="0"/>
              <a:t> for HIV Prevention</a:t>
            </a:r>
          </a:p>
        </p:txBody>
      </p:sp>
      <p:sp>
        <p:nvSpPr>
          <p:cNvPr id="4" name="Content Placeholder 3">
            <a:extLst>
              <a:ext uri="{FF2B5EF4-FFF2-40B4-BE49-F238E27FC236}">
                <a16:creationId xmlns:a16="http://schemas.microsoft.com/office/drawing/2014/main" id="{F8877163-52AE-93AA-2478-46E86CD93A89}"/>
              </a:ext>
            </a:extLst>
          </p:cNvPr>
          <p:cNvSpPr>
            <a:spLocks noGrp="1"/>
          </p:cNvSpPr>
          <p:nvPr>
            <p:ph idx="1"/>
          </p:nvPr>
        </p:nvSpPr>
        <p:spPr>
          <a:xfrm>
            <a:off x="442913" y="2097088"/>
            <a:ext cx="6862455" cy="4511674"/>
          </a:xfrm>
        </p:spPr>
        <p:txBody>
          <a:bodyPr>
            <a:normAutofit fontScale="85000" lnSpcReduction="20000"/>
          </a:bodyPr>
          <a:lstStyle/>
          <a:p>
            <a:r>
              <a:rPr lang="en-US" dirty="0"/>
              <a:t>HIV prevention with 1 </a:t>
            </a:r>
            <a:r>
              <a:rPr lang="en-US" dirty="0" err="1"/>
              <a:t>bnAb</a:t>
            </a:r>
            <a:r>
              <a:rPr lang="en-US" dirty="0"/>
              <a:t> (VRC01) is possible</a:t>
            </a:r>
          </a:p>
          <a:p>
            <a:pPr lvl="1"/>
            <a:r>
              <a:rPr lang="en-US" dirty="0"/>
              <a:t>VRC01 protected only against acquisition of highly neutralization-sensitive viruses</a:t>
            </a:r>
          </a:p>
          <a:p>
            <a:pPr lvl="1"/>
            <a:r>
              <a:rPr lang="en-US" dirty="0"/>
              <a:t>Provided correlate of protection</a:t>
            </a:r>
          </a:p>
          <a:p>
            <a:pPr lvl="1"/>
            <a:endParaRPr lang="en-US" dirty="0"/>
          </a:p>
          <a:p>
            <a:r>
              <a:rPr lang="en-US" dirty="0"/>
              <a:t>HIV </a:t>
            </a:r>
            <a:r>
              <a:rPr lang="en-US" dirty="0" err="1"/>
              <a:t>bnAbs</a:t>
            </a:r>
            <a:r>
              <a:rPr lang="en-US" dirty="0"/>
              <a:t> are safe and well tolerated</a:t>
            </a:r>
          </a:p>
          <a:p>
            <a:pPr lvl="1"/>
            <a:r>
              <a:rPr lang="en-US" dirty="0"/>
              <a:t>Most participants have no solicited AEs</a:t>
            </a:r>
          </a:p>
          <a:p>
            <a:pPr lvl="1"/>
            <a:r>
              <a:rPr lang="en-US" dirty="0"/>
              <a:t>AE rates saline placebo ~ active product</a:t>
            </a:r>
          </a:p>
          <a:p>
            <a:pPr lvl="1"/>
            <a:endParaRPr lang="en-US" dirty="0"/>
          </a:p>
          <a:p>
            <a:r>
              <a:rPr lang="en-US" dirty="0"/>
              <a:t>Large scale IV administration in a clinical trial is possible in Africa &amp; Americas</a:t>
            </a:r>
          </a:p>
          <a:p>
            <a:pPr lvl="1"/>
            <a:r>
              <a:rPr lang="en-US" dirty="0"/>
              <a:t>Enrollment: 4,625 participants</a:t>
            </a:r>
          </a:p>
          <a:p>
            <a:pPr lvl="1"/>
            <a:r>
              <a:rPr lang="en-US" dirty="0"/>
              <a:t>Retention: 95% of 97,458 visits</a:t>
            </a:r>
          </a:p>
          <a:p>
            <a:pPr lvl="1"/>
            <a:r>
              <a:rPr lang="en-US" dirty="0"/>
              <a:t>Adherence: 99% of 41,116 infusions</a:t>
            </a:r>
          </a:p>
          <a:p>
            <a:pPr lvl="1"/>
            <a:endParaRPr lang="en-US" dirty="0"/>
          </a:p>
          <a:p>
            <a:r>
              <a:rPr lang="en-US" dirty="0"/>
              <a:t>AMP used to develop the blueprint and define the PK targets for achieving &gt;90% HIV prevention efficacy in future </a:t>
            </a:r>
            <a:r>
              <a:rPr lang="en-US" dirty="0" err="1"/>
              <a:t>bnAb</a:t>
            </a:r>
            <a:r>
              <a:rPr lang="en-US" dirty="0"/>
              <a:t> trials</a:t>
            </a:r>
          </a:p>
        </p:txBody>
      </p:sp>
      <p:pic>
        <p:nvPicPr>
          <p:cNvPr id="5" name="Content Placeholder 13">
            <a:extLst>
              <a:ext uri="{FF2B5EF4-FFF2-40B4-BE49-F238E27FC236}">
                <a16:creationId xmlns:a16="http://schemas.microsoft.com/office/drawing/2014/main" id="{EA127E59-5AEC-7491-096B-9390F27FDF54}"/>
              </a:ext>
            </a:extLst>
          </p:cNvPr>
          <p:cNvPicPr>
            <a:picLocks noChangeAspect="1"/>
          </p:cNvPicPr>
          <p:nvPr/>
        </p:nvPicPr>
        <p:blipFill rotWithShape="1">
          <a:blip r:embed="rId3" cstate="print">
            <a:extLst>
              <a:ext uri="{28A0092B-C50C-407E-A947-70E740481C1C}">
                <a14:useLocalDpi xmlns:a14="http://schemas.microsoft.com/office/drawing/2010/main"/>
              </a:ext>
            </a:extLst>
          </a:blip>
          <a:stretch/>
        </p:blipFill>
        <p:spPr>
          <a:xfrm>
            <a:off x="7415967" y="4173810"/>
            <a:ext cx="4521057" cy="2434952"/>
          </a:xfrm>
          <a:prstGeom prst="rect">
            <a:avLst/>
          </a:prstGeom>
          <a:ln>
            <a:noFill/>
          </a:ln>
          <a:effectLst/>
        </p:spPr>
      </p:pic>
      <p:pic>
        <p:nvPicPr>
          <p:cNvPr id="6" name="Picture 5">
            <a:extLst>
              <a:ext uri="{FF2B5EF4-FFF2-40B4-BE49-F238E27FC236}">
                <a16:creationId xmlns:a16="http://schemas.microsoft.com/office/drawing/2014/main" id="{80E2139C-9521-D20B-61A2-718739D49DB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09931" y="1706746"/>
            <a:ext cx="4682069" cy="2434952"/>
          </a:xfrm>
          <a:prstGeom prst="rect">
            <a:avLst/>
          </a:prstGeom>
        </p:spPr>
      </p:pic>
      <p:sp>
        <p:nvSpPr>
          <p:cNvPr id="8" name="TextBox 7">
            <a:extLst>
              <a:ext uri="{FF2B5EF4-FFF2-40B4-BE49-F238E27FC236}">
                <a16:creationId xmlns:a16="http://schemas.microsoft.com/office/drawing/2014/main" id="{F66BAB77-DF3E-55B8-4A72-479D6A928B3B}"/>
              </a:ext>
            </a:extLst>
          </p:cNvPr>
          <p:cNvSpPr txBox="1"/>
          <p:nvPr/>
        </p:nvSpPr>
        <p:spPr>
          <a:xfrm>
            <a:off x="10007326" y="6608762"/>
            <a:ext cx="2351824" cy="307777"/>
          </a:xfrm>
          <a:prstGeom prst="rect">
            <a:avLst/>
          </a:prstGeom>
          <a:noFill/>
        </p:spPr>
        <p:txBody>
          <a:bodyPr wrap="square" rtlCol="0">
            <a:spAutoFit/>
          </a:bodyPr>
          <a:lstStyle/>
          <a:p>
            <a:r>
              <a:rPr lang="en-US" sz="1400" dirty="0"/>
              <a:t>Corey et al NEJM 2021</a:t>
            </a:r>
          </a:p>
        </p:txBody>
      </p:sp>
    </p:spTree>
    <p:extLst>
      <p:ext uri="{BB962C8B-B14F-4D97-AF65-F5344CB8AC3E}">
        <p14:creationId xmlns:p14="http://schemas.microsoft.com/office/powerpoint/2010/main" val="3838501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A443-3F1A-4D04-EA22-08FCC4A7C086}"/>
              </a:ext>
            </a:extLst>
          </p:cNvPr>
          <p:cNvSpPr>
            <a:spLocks noGrp="1"/>
          </p:cNvSpPr>
          <p:nvPr>
            <p:ph type="title"/>
          </p:nvPr>
        </p:nvSpPr>
        <p:spPr>
          <a:xfrm>
            <a:off x="3056021" y="441325"/>
            <a:ext cx="8693069" cy="1223963"/>
          </a:xfrm>
        </p:spPr>
        <p:txBody>
          <a:bodyPr/>
          <a:lstStyle/>
          <a:p>
            <a:r>
              <a:rPr lang="en-US" dirty="0"/>
              <a:t>Improved PK with “LS” Mutation</a:t>
            </a:r>
          </a:p>
        </p:txBody>
      </p:sp>
      <p:sp>
        <p:nvSpPr>
          <p:cNvPr id="3" name="Content Placeholder 2">
            <a:extLst>
              <a:ext uri="{FF2B5EF4-FFF2-40B4-BE49-F238E27FC236}">
                <a16:creationId xmlns:a16="http://schemas.microsoft.com/office/drawing/2014/main" id="{26F7B1A0-E1A1-DAE7-43C3-AC1A96F4B528}"/>
              </a:ext>
            </a:extLst>
          </p:cNvPr>
          <p:cNvSpPr>
            <a:spLocks noGrp="1"/>
          </p:cNvSpPr>
          <p:nvPr>
            <p:ph idx="1"/>
          </p:nvPr>
        </p:nvSpPr>
        <p:spPr>
          <a:xfrm>
            <a:off x="442913" y="2097089"/>
            <a:ext cx="7153023" cy="4103687"/>
          </a:xfrm>
        </p:spPr>
        <p:txBody>
          <a:bodyPr/>
          <a:lstStyle/>
          <a:p>
            <a:r>
              <a:rPr lang="en-US" b="1" dirty="0">
                <a:solidFill>
                  <a:schemeClr val="accent1"/>
                </a:solidFill>
              </a:rPr>
              <a:t>Extends serum half-life</a:t>
            </a:r>
          </a:p>
          <a:p>
            <a:pPr lvl="1"/>
            <a:r>
              <a:rPr lang="en-US" dirty="0"/>
              <a:t>Amino acid mutation in Fc region of  improves affinity for neonatal FC receptor (</a:t>
            </a:r>
            <a:r>
              <a:rPr lang="en-US" dirty="0" err="1"/>
              <a:t>FcRn</a:t>
            </a:r>
            <a:r>
              <a:rPr lang="en-US" dirty="0"/>
              <a:t>), increases concentration in mucosa, triples half-life from ~20 to ~60 days - allowing dosing every 6 months</a:t>
            </a:r>
          </a:p>
          <a:p>
            <a:pPr lvl="1"/>
            <a:endParaRPr lang="en-US" dirty="0"/>
          </a:p>
          <a:p>
            <a:r>
              <a:rPr lang="en-US" b="1" dirty="0">
                <a:solidFill>
                  <a:schemeClr val="accent1"/>
                </a:solidFill>
              </a:rPr>
              <a:t>Facilitates concentration in the mucosa</a:t>
            </a:r>
          </a:p>
        </p:txBody>
      </p:sp>
      <p:pic>
        <p:nvPicPr>
          <p:cNvPr id="5" name="Picture 4">
            <a:extLst>
              <a:ext uri="{FF2B5EF4-FFF2-40B4-BE49-F238E27FC236}">
                <a16:creationId xmlns:a16="http://schemas.microsoft.com/office/drawing/2014/main" id="{E3545BC0-9401-7AD2-8111-4B0DC01CFCA8}"/>
              </a:ext>
            </a:extLst>
          </p:cNvPr>
          <p:cNvPicPr>
            <a:picLocks noChangeAspect="1"/>
          </p:cNvPicPr>
          <p:nvPr/>
        </p:nvPicPr>
        <p:blipFill>
          <a:blip r:embed="rId3"/>
          <a:stretch>
            <a:fillRect/>
          </a:stretch>
        </p:blipFill>
        <p:spPr>
          <a:xfrm>
            <a:off x="7792057" y="1655764"/>
            <a:ext cx="3513636" cy="4760911"/>
          </a:xfrm>
          <a:prstGeom prst="rect">
            <a:avLst/>
          </a:prstGeom>
        </p:spPr>
      </p:pic>
      <p:sp>
        <p:nvSpPr>
          <p:cNvPr id="6" name="TextBox 5">
            <a:extLst>
              <a:ext uri="{FF2B5EF4-FFF2-40B4-BE49-F238E27FC236}">
                <a16:creationId xmlns:a16="http://schemas.microsoft.com/office/drawing/2014/main" id="{2BCC2A05-4800-39BD-0532-AD74EDDD180C}"/>
              </a:ext>
            </a:extLst>
          </p:cNvPr>
          <p:cNvSpPr txBox="1"/>
          <p:nvPr/>
        </p:nvSpPr>
        <p:spPr>
          <a:xfrm>
            <a:off x="6096000" y="6582479"/>
            <a:ext cx="6248400" cy="276999"/>
          </a:xfrm>
          <a:prstGeom prst="rect">
            <a:avLst/>
          </a:prstGeom>
          <a:noFill/>
        </p:spPr>
        <p:txBody>
          <a:bodyPr wrap="square" rtlCol="0">
            <a:spAutoFit/>
          </a:bodyPr>
          <a:lstStyle/>
          <a:p>
            <a:r>
              <a:rPr lang="en-US" sz="1200" b="0" i="0" dirty="0" err="1">
                <a:effectLst/>
                <a:latin typeface="Helvetica Neue"/>
              </a:rPr>
              <a:t>Astronomo</a:t>
            </a:r>
            <a:r>
              <a:rPr lang="en-US" sz="1200" b="0" i="0" dirty="0">
                <a:effectLst/>
                <a:latin typeface="Helvetica Neue"/>
              </a:rPr>
              <a:t> J Clin Invest. </a:t>
            </a:r>
            <a:r>
              <a:rPr lang="en-US" sz="1200" b="0" i="0" dirty="0">
                <a:solidFill>
                  <a:srgbClr val="212121"/>
                </a:solidFill>
                <a:effectLst/>
                <a:latin typeface="Helvetica Neue"/>
              </a:rPr>
              <a:t>2021 Aug 16; 131(16); </a:t>
            </a:r>
            <a:r>
              <a:rPr lang="en-US" sz="1200" dirty="0" err="1"/>
              <a:t>Guadenski</a:t>
            </a:r>
            <a:r>
              <a:rPr lang="en-US" sz="1200" dirty="0"/>
              <a:t> et al Lancet HIV 2019</a:t>
            </a:r>
          </a:p>
        </p:txBody>
      </p:sp>
      <p:pic>
        <p:nvPicPr>
          <p:cNvPr id="7" name="Picture 6">
            <a:extLst>
              <a:ext uri="{FF2B5EF4-FFF2-40B4-BE49-F238E27FC236}">
                <a16:creationId xmlns:a16="http://schemas.microsoft.com/office/drawing/2014/main" id="{994CB5FE-413E-FDB5-9264-BAA4E20B9131}"/>
              </a:ext>
            </a:extLst>
          </p:cNvPr>
          <p:cNvPicPr>
            <a:picLocks noChangeAspect="1"/>
          </p:cNvPicPr>
          <p:nvPr/>
        </p:nvPicPr>
        <p:blipFill>
          <a:blip r:embed="rId4"/>
          <a:stretch>
            <a:fillRect/>
          </a:stretch>
        </p:blipFill>
        <p:spPr>
          <a:xfrm>
            <a:off x="776712" y="4756394"/>
            <a:ext cx="5177511" cy="1660281"/>
          </a:xfrm>
          <a:prstGeom prst="rect">
            <a:avLst/>
          </a:prstGeom>
          <a:ln>
            <a:noFill/>
          </a:ln>
          <a:effectLst/>
        </p:spPr>
      </p:pic>
      <p:sp>
        <p:nvSpPr>
          <p:cNvPr id="8" name="TextBox 6">
            <a:extLst>
              <a:ext uri="{FF2B5EF4-FFF2-40B4-BE49-F238E27FC236}">
                <a16:creationId xmlns:a16="http://schemas.microsoft.com/office/drawing/2014/main" id="{36DB6F9A-BFAF-F26A-4243-4B0C11344908}"/>
              </a:ext>
            </a:extLst>
          </p:cNvPr>
          <p:cNvSpPr txBox="1"/>
          <p:nvPr/>
        </p:nvSpPr>
        <p:spPr>
          <a:xfrm>
            <a:off x="859879" y="6495584"/>
            <a:ext cx="380518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Image: M. </a:t>
            </a:r>
            <a:r>
              <a:rPr kumimoji="0" lang="en-US" sz="1050" b="0" i="0" u="none" strike="noStrike" kern="1200" cap="none" spc="0" normalizeH="0" baseline="0" noProof="0" dirty="0" err="1">
                <a:ln>
                  <a:noFill/>
                </a:ln>
                <a:solidFill>
                  <a:prstClr val="black"/>
                </a:solidFill>
                <a:effectLst/>
                <a:uLnTx/>
                <a:uFillTx/>
                <a:latin typeface="Calibri Light" panose="020F0302020204030204"/>
                <a:ea typeface="+mn-ea"/>
                <a:cs typeface="Arial" pitchFamily="34" charset="0"/>
              </a:rPr>
              <a:t>Lemos</a:t>
            </a:r>
            <a:r>
              <a:rPr kumimoji="0" lang="en-US" sz="1050" b="0"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 R. </a:t>
            </a:r>
            <a:r>
              <a:rPr kumimoji="0" lang="en-US" sz="1050" b="0" i="0" u="none" strike="noStrike" kern="1200" cap="none" spc="0" normalizeH="0" baseline="0" noProof="0" dirty="0" err="1">
                <a:ln>
                  <a:noFill/>
                </a:ln>
                <a:solidFill>
                  <a:prstClr val="black"/>
                </a:solidFill>
                <a:effectLst/>
                <a:uLnTx/>
                <a:uFillTx/>
                <a:latin typeface="Calibri Light" panose="020F0302020204030204"/>
                <a:ea typeface="+mn-ea"/>
                <a:cs typeface="Arial" pitchFamily="34" charset="0"/>
              </a:rPr>
              <a:t>Astronomo</a:t>
            </a:r>
            <a:r>
              <a:rPr kumimoji="0" lang="en-US" sz="1050" b="0"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 HVTN 116 Study Team.</a:t>
            </a:r>
          </a:p>
        </p:txBody>
      </p:sp>
    </p:spTree>
    <p:extLst>
      <p:ext uri="{BB962C8B-B14F-4D97-AF65-F5344CB8AC3E}">
        <p14:creationId xmlns:p14="http://schemas.microsoft.com/office/powerpoint/2010/main" val="147385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F3ED-4625-428D-7A5A-73FE5912A9E7}"/>
              </a:ext>
            </a:extLst>
          </p:cNvPr>
          <p:cNvSpPr>
            <a:spLocks noGrp="1"/>
          </p:cNvSpPr>
          <p:nvPr>
            <p:ph type="title"/>
          </p:nvPr>
        </p:nvSpPr>
        <p:spPr>
          <a:xfrm>
            <a:off x="2935705" y="441325"/>
            <a:ext cx="8813385" cy="1223963"/>
          </a:xfrm>
        </p:spPr>
        <p:txBody>
          <a:bodyPr/>
          <a:lstStyle/>
          <a:p>
            <a:r>
              <a:rPr lang="en-US" dirty="0"/>
              <a:t>Designing the next </a:t>
            </a:r>
            <a:r>
              <a:rPr lang="en-US" dirty="0" err="1"/>
              <a:t>bnAb</a:t>
            </a:r>
            <a:r>
              <a:rPr lang="en-US" dirty="0"/>
              <a:t> Trial(s)</a:t>
            </a:r>
          </a:p>
        </p:txBody>
      </p:sp>
      <p:sp>
        <p:nvSpPr>
          <p:cNvPr id="3" name="Content Placeholder 2">
            <a:extLst>
              <a:ext uri="{FF2B5EF4-FFF2-40B4-BE49-F238E27FC236}">
                <a16:creationId xmlns:a16="http://schemas.microsoft.com/office/drawing/2014/main" id="{1FB7D81E-4ACB-94D4-F2E4-0390F4253834}"/>
              </a:ext>
            </a:extLst>
          </p:cNvPr>
          <p:cNvSpPr>
            <a:spLocks noGrp="1"/>
          </p:cNvSpPr>
          <p:nvPr>
            <p:ph idx="1"/>
          </p:nvPr>
        </p:nvSpPr>
        <p:spPr>
          <a:xfrm>
            <a:off x="442913" y="2097089"/>
            <a:ext cx="6567487" cy="4518315"/>
          </a:xfrm>
        </p:spPr>
        <p:txBody>
          <a:bodyPr>
            <a:normAutofit fontScale="92500" lnSpcReduction="20000"/>
          </a:bodyPr>
          <a:lstStyle/>
          <a:p>
            <a:r>
              <a:rPr lang="en-US" dirty="0"/>
              <a:t>ARV-based PrEP has set the bar for prevention efficacy targets.</a:t>
            </a:r>
          </a:p>
          <a:p>
            <a:r>
              <a:rPr lang="en-US" dirty="0"/>
              <a:t>Correlates of protection developed from NHP and AMP</a:t>
            </a:r>
          </a:p>
          <a:p>
            <a:r>
              <a:rPr lang="en-US" dirty="0"/>
              <a:t>PT80:</a:t>
            </a:r>
          </a:p>
          <a:p>
            <a:pPr lvl="1"/>
            <a:r>
              <a:rPr lang="en-US" sz="1800" dirty="0"/>
              <a:t>Predicted serum inhibitory dilution 80% titer (ID80) of a </a:t>
            </a:r>
            <a:r>
              <a:rPr lang="en-US" sz="1800" dirty="0" err="1"/>
              <a:t>bnAb</a:t>
            </a:r>
            <a:r>
              <a:rPr lang="en-US" sz="1800" dirty="0"/>
              <a:t> or combination </a:t>
            </a:r>
            <a:r>
              <a:rPr lang="en-US" sz="1800" dirty="0" err="1"/>
              <a:t>bnAb</a:t>
            </a:r>
            <a:r>
              <a:rPr lang="en-US" sz="1800" dirty="0"/>
              <a:t> regimen against a specific virus</a:t>
            </a:r>
          </a:p>
          <a:p>
            <a:pPr lvl="1"/>
            <a:endParaRPr lang="en-US" sz="1800" dirty="0"/>
          </a:p>
          <a:p>
            <a:pPr lvl="1"/>
            <a:endParaRPr lang="en-US" dirty="0"/>
          </a:p>
          <a:p>
            <a:pPr lvl="1"/>
            <a:endParaRPr lang="en-US" dirty="0"/>
          </a:p>
          <a:p>
            <a:pPr lvl="1"/>
            <a:endParaRPr lang="en-US" sz="1800" dirty="0"/>
          </a:p>
          <a:p>
            <a:pPr lvl="1"/>
            <a:r>
              <a:rPr lang="en-US" sz="1800" dirty="0"/>
              <a:t>Improve </a:t>
            </a:r>
            <a:r>
              <a:rPr lang="en-US" sz="1800" dirty="0" err="1"/>
              <a:t>mAb</a:t>
            </a:r>
            <a:r>
              <a:rPr lang="en-US" sz="1800" dirty="0"/>
              <a:t> regimens by increasing the numerator and/or decreasing the denominator</a:t>
            </a:r>
          </a:p>
          <a:p>
            <a:endParaRPr lang="en-US" dirty="0"/>
          </a:p>
          <a:p>
            <a:r>
              <a:rPr lang="en-US" dirty="0"/>
              <a:t>Goal to apply the PT80 marker for design of the next </a:t>
            </a:r>
            <a:r>
              <a:rPr lang="en-US" dirty="0" err="1"/>
              <a:t>bnAb</a:t>
            </a:r>
            <a:r>
              <a:rPr lang="en-US" dirty="0"/>
              <a:t> clinical trials (Goal PT80 </a:t>
            </a:r>
            <a:r>
              <a:rPr lang="en-US" u="sng" dirty="0"/>
              <a:t>&gt;</a:t>
            </a:r>
            <a:r>
              <a:rPr lang="en-US" dirty="0"/>
              <a:t>200)</a:t>
            </a:r>
          </a:p>
        </p:txBody>
      </p:sp>
      <p:pic>
        <p:nvPicPr>
          <p:cNvPr id="4" name="Picture 3">
            <a:extLst>
              <a:ext uri="{FF2B5EF4-FFF2-40B4-BE49-F238E27FC236}">
                <a16:creationId xmlns:a16="http://schemas.microsoft.com/office/drawing/2014/main" id="{BECC8A9E-51EC-464E-3688-5E40E091130E}"/>
              </a:ext>
            </a:extLst>
          </p:cNvPr>
          <p:cNvPicPr>
            <a:picLocks noChangeAspect="1"/>
          </p:cNvPicPr>
          <p:nvPr/>
        </p:nvPicPr>
        <p:blipFill>
          <a:blip r:embed="rId3"/>
          <a:stretch>
            <a:fillRect/>
          </a:stretch>
        </p:blipFill>
        <p:spPr>
          <a:xfrm>
            <a:off x="6891475" y="2250226"/>
            <a:ext cx="4938188" cy="3950550"/>
          </a:xfrm>
          <a:prstGeom prst="rect">
            <a:avLst/>
          </a:prstGeom>
        </p:spPr>
      </p:pic>
      <p:sp>
        <p:nvSpPr>
          <p:cNvPr id="5" name="TextBox 4">
            <a:extLst>
              <a:ext uri="{FF2B5EF4-FFF2-40B4-BE49-F238E27FC236}">
                <a16:creationId xmlns:a16="http://schemas.microsoft.com/office/drawing/2014/main" id="{18796BD8-F7C1-EDC9-E8E8-32E73DECEA61}"/>
              </a:ext>
            </a:extLst>
          </p:cNvPr>
          <p:cNvSpPr txBox="1"/>
          <p:nvPr/>
        </p:nvSpPr>
        <p:spPr>
          <a:xfrm>
            <a:off x="7221894" y="6416675"/>
            <a:ext cx="5188064" cy="584775"/>
          </a:xfrm>
          <a:prstGeom prst="rect">
            <a:avLst/>
          </a:prstGeom>
          <a:noFill/>
        </p:spPr>
        <p:txBody>
          <a:bodyPr wrap="square" rtlCol="0">
            <a:spAutoFit/>
          </a:bodyPr>
          <a:lstStyle/>
          <a:p>
            <a:r>
              <a:rPr lang="en-US" sz="1600" dirty="0"/>
              <a:t>Gilbert et al. Nat Med 2022; 28:1924-1932</a:t>
            </a:r>
          </a:p>
          <a:p>
            <a:endParaRPr lang="en-US" sz="1600" dirty="0"/>
          </a:p>
        </p:txBody>
      </p:sp>
      <p:pic>
        <p:nvPicPr>
          <p:cNvPr id="6" name="Picture 5">
            <a:extLst>
              <a:ext uri="{FF2B5EF4-FFF2-40B4-BE49-F238E27FC236}">
                <a16:creationId xmlns:a16="http://schemas.microsoft.com/office/drawing/2014/main" id="{B6438E34-A917-BB84-16A9-D1D7491C01F9}"/>
              </a:ext>
            </a:extLst>
          </p:cNvPr>
          <p:cNvPicPr>
            <a:picLocks noChangeAspect="1"/>
          </p:cNvPicPr>
          <p:nvPr/>
        </p:nvPicPr>
        <p:blipFill>
          <a:blip r:embed="rId4"/>
          <a:srcRect l="7458" b="40320"/>
          <a:stretch/>
        </p:blipFill>
        <p:spPr>
          <a:xfrm>
            <a:off x="513184" y="4125115"/>
            <a:ext cx="5238318" cy="745465"/>
          </a:xfrm>
          <a:prstGeom prst="rect">
            <a:avLst/>
          </a:prstGeom>
        </p:spPr>
      </p:pic>
    </p:spTree>
    <p:extLst>
      <p:ext uri="{BB962C8B-B14F-4D97-AF65-F5344CB8AC3E}">
        <p14:creationId xmlns:p14="http://schemas.microsoft.com/office/powerpoint/2010/main" val="1033793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79905" y="314634"/>
            <a:ext cx="10363200" cy="6680200"/>
            <a:chOff x="1727200" y="-131762"/>
            <a:chExt cx="10363200" cy="6680200"/>
          </a:xfrm>
        </p:grpSpPr>
        <p:graphicFrame>
          <p:nvGraphicFramePr>
            <p:cNvPr id="4" name="Object 3"/>
            <p:cNvGraphicFramePr>
              <a:graphicFrameLocks noChangeAspect="1"/>
            </p:cNvGraphicFramePr>
            <p:nvPr/>
          </p:nvGraphicFramePr>
          <p:xfrm>
            <a:off x="1915467" y="1245392"/>
            <a:ext cx="9337972" cy="5303046"/>
          </p:xfrm>
          <a:graphic>
            <a:graphicData uri="http://schemas.openxmlformats.org/presentationml/2006/ole">
              <mc:AlternateContent xmlns:mc="http://schemas.openxmlformats.org/markup-compatibility/2006">
                <mc:Choice xmlns:v="urn:schemas-microsoft-com:vml" Requires="v">
                  <p:oleObj spid="_x0000_s1027" name="Prism 7" r:id="rId4" imgW="8334375" imgH="4724400" progId="Prism7.Document">
                    <p:embed/>
                  </p:oleObj>
                </mc:Choice>
                <mc:Fallback>
                  <p:oleObj name="Prism 7" r:id="rId4" imgW="8334375" imgH="4724400" progId="Prism7.Document">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5467" y="1245392"/>
                          <a:ext cx="9337972" cy="5303046"/>
                        </a:xfrm>
                        <a:prstGeom prst="rect">
                          <a:avLst/>
                        </a:prstGeom>
                        <a:noFill/>
                      </p:spPr>
                    </p:pic>
                  </p:oleObj>
                </mc:Fallback>
              </mc:AlternateContent>
            </a:graphicData>
          </a:graphic>
        </p:graphicFrame>
        <p:sp>
          <p:nvSpPr>
            <p:cNvPr id="6" name="TextBox 5"/>
            <p:cNvSpPr txBox="1"/>
            <p:nvPr/>
          </p:nvSpPr>
          <p:spPr>
            <a:xfrm>
              <a:off x="1727200" y="-131762"/>
              <a:ext cx="10363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1A57"/>
                </a:solidFill>
                <a:effectLst/>
                <a:uLnTx/>
                <a:uFillTx/>
                <a:latin typeface="Arial"/>
                <a:ea typeface="+mn-ea"/>
                <a:cs typeface="+mn-cs"/>
              </a:endParaRPr>
            </a:p>
          </p:txBody>
        </p:sp>
        <p:sp>
          <p:nvSpPr>
            <p:cNvPr id="7" name="Rectangle 6"/>
            <p:cNvSpPr/>
            <p:nvPr/>
          </p:nvSpPr>
          <p:spPr>
            <a:xfrm rot="20046912">
              <a:off x="6322943" y="4167042"/>
              <a:ext cx="1600200" cy="533400"/>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A57"/>
                </a:solidFill>
                <a:effectLst/>
                <a:uLnTx/>
                <a:uFillTx/>
                <a:latin typeface="Open Sans"/>
                <a:ea typeface="+mn-ea"/>
                <a:cs typeface="+mn-cs"/>
              </a:endParaRPr>
            </a:p>
          </p:txBody>
        </p:sp>
        <p:sp>
          <p:nvSpPr>
            <p:cNvPr id="8" name="Rectangle 7"/>
            <p:cNvSpPr/>
            <p:nvPr/>
          </p:nvSpPr>
          <p:spPr>
            <a:xfrm rot="19757310">
              <a:off x="6036054" y="4724400"/>
              <a:ext cx="457200" cy="228600"/>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A57"/>
                </a:solidFill>
                <a:effectLst/>
                <a:uLnTx/>
                <a:uFillTx/>
                <a:latin typeface="Open Sans"/>
                <a:ea typeface="+mn-ea"/>
                <a:cs typeface="+mn-cs"/>
              </a:endParaRPr>
            </a:p>
          </p:txBody>
        </p:sp>
        <p:sp>
          <p:nvSpPr>
            <p:cNvPr id="9" name="Rectangle 8"/>
            <p:cNvSpPr/>
            <p:nvPr/>
          </p:nvSpPr>
          <p:spPr>
            <a:xfrm rot="20728881">
              <a:off x="5070896" y="5035776"/>
              <a:ext cx="685800" cy="152400"/>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A57"/>
                </a:solidFill>
                <a:effectLst/>
                <a:uLnTx/>
                <a:uFillTx/>
                <a:latin typeface="Open Sans"/>
                <a:ea typeface="+mn-ea"/>
                <a:cs typeface="+mn-cs"/>
              </a:endParaRPr>
            </a:p>
          </p:txBody>
        </p:sp>
        <p:sp>
          <p:nvSpPr>
            <p:cNvPr id="10" name="Rectangle 9"/>
            <p:cNvSpPr/>
            <p:nvPr/>
          </p:nvSpPr>
          <p:spPr>
            <a:xfrm>
              <a:off x="4953000" y="5198852"/>
              <a:ext cx="304800" cy="45719"/>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A57"/>
                </a:solidFill>
                <a:effectLst/>
                <a:uLnTx/>
                <a:uFillTx/>
                <a:latin typeface="Open Sans"/>
                <a:ea typeface="+mn-ea"/>
                <a:cs typeface="+mn-cs"/>
              </a:endParaRPr>
            </a:p>
          </p:txBody>
        </p:sp>
        <p:sp>
          <p:nvSpPr>
            <p:cNvPr id="11" name="Rectangle 10"/>
            <p:cNvSpPr/>
            <p:nvPr/>
          </p:nvSpPr>
          <p:spPr>
            <a:xfrm>
              <a:off x="8158571" y="3405211"/>
              <a:ext cx="2895600" cy="491704"/>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A57"/>
                </a:solidFill>
                <a:effectLst/>
                <a:uLnTx/>
                <a:uFillTx/>
                <a:latin typeface="Open Sans"/>
                <a:ea typeface="+mn-ea"/>
                <a:cs typeface="+mn-cs"/>
              </a:endParaRPr>
            </a:p>
          </p:txBody>
        </p:sp>
      </p:grpSp>
      <p:sp>
        <p:nvSpPr>
          <p:cNvPr id="12" name="Left-Right Arrow 11"/>
          <p:cNvSpPr/>
          <p:nvPr/>
        </p:nvSpPr>
        <p:spPr>
          <a:xfrm rot="16200000">
            <a:off x="6620365" y="2745866"/>
            <a:ext cx="743777" cy="254648"/>
          </a:xfrm>
          <a:prstGeom prst="leftRightArrow">
            <a:avLst/>
          </a:prstGeom>
          <a:solidFill>
            <a:srgbClr val="4472C4"/>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Left-Right Arrow 12"/>
          <p:cNvSpPr/>
          <p:nvPr/>
        </p:nvSpPr>
        <p:spPr>
          <a:xfrm>
            <a:off x="4914527" y="3610370"/>
            <a:ext cx="1340919" cy="254648"/>
          </a:xfrm>
          <a:prstGeom prst="leftRightArrow">
            <a:avLst/>
          </a:prstGeom>
          <a:solidFill>
            <a:srgbClr val="4472C4"/>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7962528" y="4779141"/>
            <a:ext cx="3759200" cy="1827432"/>
          </a:xfrm>
          <a:prstGeom prst="rect">
            <a:avLst/>
          </a:prstGeom>
        </p:spPr>
        <p:txBody>
          <a:bodyPr vert="horz" wrap="square" lIns="121920" tIns="60960" rIns="121920" bIns="6096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Triple </a:t>
            </a:r>
            <a:r>
              <a:rPr kumimoji="0" lang="en-US" sz="2133"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bnAb</a:t>
            </a:r>
            <a:r>
              <a:rPr kumimoji="0" lang="en-US" sz="21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combination is predicted to neutralize nearly 100% of clade C viruses with potency ~50x greater than VRC01.</a:t>
            </a:r>
            <a:endParaRPr kumimoji="0" lang="en-US" sz="1867"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5506020" y="3366494"/>
            <a:ext cx="609600" cy="304800"/>
          </a:xfrm>
          <a:prstGeom prst="rect">
            <a:avLst/>
          </a:prstGeom>
        </p:spPr>
        <p:txBody>
          <a:bodyPr vert="horz" wrap="square" lIns="121920" tIns="60960" rIns="121920" bIns="6096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83838"/>
                </a:solidFill>
                <a:effectLst/>
                <a:uLnTx/>
                <a:uFillTx/>
                <a:latin typeface="Arial" panose="020B0604020202020204" pitchFamily="34" charset="0"/>
                <a:ea typeface="+mn-ea"/>
                <a:cs typeface="Arial" panose="020B0604020202020204" pitchFamily="34" charset="0"/>
              </a:rPr>
              <a:t>50x</a:t>
            </a:r>
          </a:p>
        </p:txBody>
      </p:sp>
      <p:sp>
        <p:nvSpPr>
          <p:cNvPr id="16" name="Right Arrow 15"/>
          <p:cNvSpPr/>
          <p:nvPr/>
        </p:nvSpPr>
        <p:spPr>
          <a:xfrm>
            <a:off x="7692995" y="4876169"/>
            <a:ext cx="335868" cy="298696"/>
          </a:xfrm>
          <a:prstGeom prst="rightArrow">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A57"/>
              </a:solidFill>
              <a:effectLst/>
              <a:uLnTx/>
              <a:uFillTx/>
              <a:latin typeface="Open Sans"/>
              <a:ea typeface="+mn-ea"/>
              <a:cs typeface="+mn-cs"/>
            </a:endParaRPr>
          </a:p>
        </p:txBody>
      </p:sp>
      <p:sp>
        <p:nvSpPr>
          <p:cNvPr id="2" name="TextBox 1">
            <a:extLst>
              <a:ext uri="{FF2B5EF4-FFF2-40B4-BE49-F238E27FC236}">
                <a16:creationId xmlns:a16="http://schemas.microsoft.com/office/drawing/2014/main" id="{DE7FFD45-F536-EFD5-113A-5A93AA36455B}"/>
              </a:ext>
            </a:extLst>
          </p:cNvPr>
          <p:cNvSpPr txBox="1"/>
          <p:nvPr/>
        </p:nvSpPr>
        <p:spPr>
          <a:xfrm>
            <a:off x="39328" y="6623095"/>
            <a:ext cx="107914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1A57"/>
                </a:solidFill>
                <a:effectLst/>
                <a:uLnTx/>
                <a:uFillTx/>
                <a:latin typeface="Open Sans"/>
                <a:ea typeface="+mn-ea"/>
                <a:cs typeface="+mn-cs"/>
              </a:rPr>
              <a:t>David </a:t>
            </a:r>
            <a:r>
              <a:rPr kumimoji="0" lang="en-US" sz="900" b="0" i="0" u="none" strike="noStrike" kern="1200" cap="none" spc="0" normalizeH="0" baseline="0" noProof="0" err="1">
                <a:ln>
                  <a:noFill/>
                </a:ln>
                <a:solidFill>
                  <a:srgbClr val="001A57"/>
                </a:solidFill>
                <a:effectLst/>
                <a:uLnTx/>
                <a:uFillTx/>
                <a:latin typeface="Open Sans"/>
                <a:ea typeface="+mn-ea"/>
                <a:cs typeface="+mn-cs"/>
              </a:rPr>
              <a:t>Montefiori</a:t>
            </a:r>
            <a:endParaRPr kumimoji="0" lang="en-US" sz="900" b="0" i="0" u="none" strike="noStrike" kern="1200" cap="none" spc="0" normalizeH="0" baseline="0" noProof="0">
              <a:ln>
                <a:noFill/>
              </a:ln>
              <a:solidFill>
                <a:srgbClr val="001A57"/>
              </a:solidFill>
              <a:effectLst/>
              <a:uLnTx/>
              <a:uFillTx/>
              <a:latin typeface="Open Sans"/>
              <a:ea typeface="+mn-ea"/>
              <a:cs typeface="+mn-cs"/>
            </a:endParaRPr>
          </a:p>
        </p:txBody>
      </p:sp>
      <p:sp>
        <p:nvSpPr>
          <p:cNvPr id="5" name="Title 4">
            <a:extLst>
              <a:ext uri="{FF2B5EF4-FFF2-40B4-BE49-F238E27FC236}">
                <a16:creationId xmlns:a16="http://schemas.microsoft.com/office/drawing/2014/main" id="{FDA42A7D-4280-DBF5-F4F7-D278DD6C30B7}"/>
              </a:ext>
            </a:extLst>
          </p:cNvPr>
          <p:cNvSpPr>
            <a:spLocks noGrp="1"/>
          </p:cNvSpPr>
          <p:nvPr>
            <p:ph type="title"/>
          </p:nvPr>
        </p:nvSpPr>
        <p:spPr>
          <a:xfrm>
            <a:off x="2644877" y="441325"/>
            <a:ext cx="9104213" cy="1223963"/>
          </a:xfrm>
        </p:spPr>
        <p:txBody>
          <a:bodyPr>
            <a:normAutofit fontScale="90000"/>
          </a:bodyPr>
          <a:lstStyle/>
          <a:p>
            <a:r>
              <a:rPr lang="en-US" dirty="0"/>
              <a:t>Improved Breadth and Potency of a Triple </a:t>
            </a:r>
            <a:r>
              <a:rPr lang="en-US" dirty="0" err="1"/>
              <a:t>bnAb</a:t>
            </a:r>
            <a:r>
              <a:rPr lang="en-US" dirty="0"/>
              <a:t> Combination</a:t>
            </a:r>
          </a:p>
        </p:txBody>
      </p:sp>
    </p:spTree>
    <p:extLst>
      <p:ext uri="{BB962C8B-B14F-4D97-AF65-F5344CB8AC3E}">
        <p14:creationId xmlns:p14="http://schemas.microsoft.com/office/powerpoint/2010/main" val="276923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CB24-81E7-0454-10EA-6C076A0CCD44}"/>
              </a:ext>
            </a:extLst>
          </p:cNvPr>
          <p:cNvSpPr>
            <a:spLocks noGrp="1"/>
          </p:cNvSpPr>
          <p:nvPr>
            <p:ph type="title"/>
          </p:nvPr>
        </p:nvSpPr>
        <p:spPr>
          <a:xfrm>
            <a:off x="2886075" y="441325"/>
            <a:ext cx="8863015" cy="1223963"/>
          </a:xfrm>
        </p:spPr>
        <p:txBody>
          <a:bodyPr>
            <a:normAutofit/>
          </a:bodyPr>
          <a:lstStyle/>
          <a:p>
            <a:r>
              <a:rPr lang="en-US" dirty="0"/>
              <a:t>Complementary Coverage of HIV Isolates from AMP</a:t>
            </a:r>
          </a:p>
        </p:txBody>
      </p:sp>
      <p:sp>
        <p:nvSpPr>
          <p:cNvPr id="3" name="Content Placeholder 2">
            <a:extLst>
              <a:ext uri="{FF2B5EF4-FFF2-40B4-BE49-F238E27FC236}">
                <a16:creationId xmlns:a16="http://schemas.microsoft.com/office/drawing/2014/main" id="{0469296F-1270-7352-2FA6-63340026E901}"/>
              </a:ext>
            </a:extLst>
          </p:cNvPr>
          <p:cNvSpPr>
            <a:spLocks noGrp="1"/>
          </p:cNvSpPr>
          <p:nvPr>
            <p:ph idx="1"/>
          </p:nvPr>
        </p:nvSpPr>
        <p:spPr/>
        <p:txBody>
          <a:bodyPr/>
          <a:lstStyle/>
          <a:p>
            <a:endParaRPr lang="en-US" dirty="0"/>
          </a:p>
        </p:txBody>
      </p:sp>
      <p:pic>
        <p:nvPicPr>
          <p:cNvPr id="4" name="Picture 3" descr="A collage of different colored lines&#10;&#10;Description automatically generated">
            <a:extLst>
              <a:ext uri="{FF2B5EF4-FFF2-40B4-BE49-F238E27FC236}">
                <a16:creationId xmlns:a16="http://schemas.microsoft.com/office/drawing/2014/main" id="{DFBC0A46-B585-1ECC-E984-2DAD27F0277D}"/>
              </a:ext>
            </a:extLst>
          </p:cNvPr>
          <p:cNvPicPr>
            <a:picLocks noChangeAspect="1"/>
          </p:cNvPicPr>
          <p:nvPr/>
        </p:nvPicPr>
        <p:blipFill>
          <a:blip r:embed="rId3"/>
          <a:srcRect r="45187"/>
          <a:stretch/>
        </p:blipFill>
        <p:spPr>
          <a:xfrm>
            <a:off x="2248560" y="1869124"/>
            <a:ext cx="6504916" cy="5055551"/>
          </a:xfrm>
          <a:prstGeom prst="rect">
            <a:avLst/>
          </a:prstGeom>
        </p:spPr>
      </p:pic>
    </p:spTree>
    <p:extLst>
      <p:ext uri="{BB962C8B-B14F-4D97-AF65-F5344CB8AC3E}">
        <p14:creationId xmlns:p14="http://schemas.microsoft.com/office/powerpoint/2010/main" val="1719740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A637-3888-A80F-CEA7-66696FBB813A}"/>
              </a:ext>
            </a:extLst>
          </p:cNvPr>
          <p:cNvSpPr>
            <a:spLocks noGrp="1"/>
          </p:cNvSpPr>
          <p:nvPr>
            <p:ph type="title"/>
          </p:nvPr>
        </p:nvSpPr>
        <p:spPr>
          <a:xfrm>
            <a:off x="2875280" y="441325"/>
            <a:ext cx="8873810" cy="1223963"/>
          </a:xfrm>
        </p:spPr>
        <p:txBody>
          <a:bodyPr>
            <a:normAutofit fontScale="90000"/>
          </a:bodyPr>
          <a:lstStyle/>
          <a:p>
            <a:r>
              <a:rPr lang="en-US" dirty="0" err="1"/>
              <a:t>bnABs</a:t>
            </a:r>
            <a:r>
              <a:rPr lang="en-US" dirty="0"/>
              <a:t> in Clinical Development for Likely Efficacy Trial</a:t>
            </a:r>
          </a:p>
        </p:txBody>
      </p:sp>
      <p:pic>
        <p:nvPicPr>
          <p:cNvPr id="6" name="Picture 5" descr="A diagram of a cell&#10;&#10;Description automatically generated">
            <a:extLst>
              <a:ext uri="{FF2B5EF4-FFF2-40B4-BE49-F238E27FC236}">
                <a16:creationId xmlns:a16="http://schemas.microsoft.com/office/drawing/2014/main" id="{2C4CB4A9-756A-0888-CBA6-E00544249D43}"/>
              </a:ext>
            </a:extLst>
          </p:cNvPr>
          <p:cNvPicPr>
            <a:picLocks noChangeAspect="1"/>
          </p:cNvPicPr>
          <p:nvPr/>
        </p:nvPicPr>
        <p:blipFill>
          <a:blip r:embed="rId3"/>
          <a:stretch>
            <a:fillRect/>
          </a:stretch>
        </p:blipFill>
        <p:spPr>
          <a:xfrm>
            <a:off x="2453951" y="2040125"/>
            <a:ext cx="8134906" cy="4817875"/>
          </a:xfrm>
          <a:prstGeom prst="rect">
            <a:avLst/>
          </a:prstGeom>
        </p:spPr>
      </p:pic>
      <p:sp>
        <p:nvSpPr>
          <p:cNvPr id="10" name="TextBox 9">
            <a:extLst>
              <a:ext uri="{FF2B5EF4-FFF2-40B4-BE49-F238E27FC236}">
                <a16:creationId xmlns:a16="http://schemas.microsoft.com/office/drawing/2014/main" id="{F248744B-7A9D-0EFB-EA64-94C554E390CF}"/>
              </a:ext>
            </a:extLst>
          </p:cNvPr>
          <p:cNvSpPr txBox="1"/>
          <p:nvPr/>
        </p:nvSpPr>
        <p:spPr>
          <a:xfrm>
            <a:off x="4675882" y="1946126"/>
            <a:ext cx="1782147" cy="369332"/>
          </a:xfrm>
          <a:prstGeom prst="rect">
            <a:avLst/>
          </a:prstGeom>
          <a:solidFill>
            <a:schemeClr val="accent1">
              <a:lumMod val="75000"/>
            </a:schemeClr>
          </a:solidFill>
        </p:spPr>
        <p:txBody>
          <a:bodyPr wrap="square" rtlCol="0">
            <a:spAutoFit/>
          </a:bodyPr>
          <a:lstStyle/>
          <a:p>
            <a:r>
              <a:rPr lang="en-US" sz="1800" b="1" dirty="0">
                <a:solidFill>
                  <a:schemeClr val="bg1"/>
                </a:solidFill>
                <a:latin typeface="Arial" panose="020B0604020202020204" pitchFamily="34" charset="0"/>
                <a:cs typeface="Arial" panose="020B0604020202020204" pitchFamily="34" charset="0"/>
              </a:rPr>
              <a:t>PGDM1400LS</a:t>
            </a:r>
            <a:endParaRPr lang="en-US" dirty="0">
              <a:solidFill>
                <a:schemeClr val="bg1"/>
              </a:solidFill>
            </a:endParaRPr>
          </a:p>
        </p:txBody>
      </p:sp>
      <p:sp>
        <p:nvSpPr>
          <p:cNvPr id="11" name="TextBox 10">
            <a:extLst>
              <a:ext uri="{FF2B5EF4-FFF2-40B4-BE49-F238E27FC236}">
                <a16:creationId xmlns:a16="http://schemas.microsoft.com/office/drawing/2014/main" id="{56CB8F92-D14C-C097-5F74-6EB1C3D3316C}"/>
              </a:ext>
            </a:extLst>
          </p:cNvPr>
          <p:cNvSpPr txBox="1"/>
          <p:nvPr/>
        </p:nvSpPr>
        <p:spPr>
          <a:xfrm>
            <a:off x="6521404" y="2542219"/>
            <a:ext cx="1866560" cy="369332"/>
          </a:xfrm>
          <a:prstGeom prst="rect">
            <a:avLst/>
          </a:prstGeom>
          <a:solidFill>
            <a:srgbClr val="00B050"/>
          </a:solidFill>
        </p:spPr>
        <p:txBody>
          <a:bodyPr wrap="square" rtlCol="0">
            <a:spAutoFit/>
          </a:bodyPr>
          <a:lstStyle/>
          <a:p>
            <a:r>
              <a:rPr lang="en-US" sz="1800" b="1" dirty="0">
                <a:solidFill>
                  <a:schemeClr val="bg1"/>
                </a:solidFill>
                <a:latin typeface="Arial" panose="020B0604020202020204" pitchFamily="34" charset="0"/>
                <a:cs typeface="Arial" panose="020B0604020202020204" pitchFamily="34" charset="0"/>
              </a:rPr>
              <a:t>PGT121.414.LS</a:t>
            </a:r>
          </a:p>
        </p:txBody>
      </p:sp>
      <p:sp>
        <p:nvSpPr>
          <p:cNvPr id="12" name="TextBox 11">
            <a:extLst>
              <a:ext uri="{FF2B5EF4-FFF2-40B4-BE49-F238E27FC236}">
                <a16:creationId xmlns:a16="http://schemas.microsoft.com/office/drawing/2014/main" id="{5B682133-AA56-1A0C-C653-F531488D18A1}"/>
              </a:ext>
            </a:extLst>
          </p:cNvPr>
          <p:cNvSpPr txBox="1"/>
          <p:nvPr/>
        </p:nvSpPr>
        <p:spPr>
          <a:xfrm>
            <a:off x="2784877" y="2643055"/>
            <a:ext cx="1782147" cy="369332"/>
          </a:xfrm>
          <a:prstGeom prst="rect">
            <a:avLst/>
          </a:prstGeom>
          <a:solidFill>
            <a:srgbClr val="FFC000"/>
          </a:solidFill>
        </p:spPr>
        <p:txBody>
          <a:bodyPr wrap="square" rtlCol="0">
            <a:spAutoFit/>
          </a:bodyPr>
          <a:lstStyle/>
          <a:p>
            <a:r>
              <a:rPr lang="en-US" sz="1800" b="1" dirty="0">
                <a:solidFill>
                  <a:schemeClr val="bg1"/>
                </a:solidFill>
                <a:latin typeface="Arial" panose="020B0604020202020204" pitchFamily="34" charset="0"/>
                <a:cs typeface="Arial" panose="020B0604020202020204" pitchFamily="34" charset="0"/>
              </a:rPr>
              <a:t>VRC07-523LS</a:t>
            </a:r>
            <a:endParaRPr lang="en-US" dirty="0">
              <a:solidFill>
                <a:schemeClr val="bg1"/>
              </a:solidFill>
            </a:endParaRPr>
          </a:p>
        </p:txBody>
      </p:sp>
      <p:sp>
        <p:nvSpPr>
          <p:cNvPr id="13" name="Rectangle 12">
            <a:extLst>
              <a:ext uri="{FF2B5EF4-FFF2-40B4-BE49-F238E27FC236}">
                <a16:creationId xmlns:a16="http://schemas.microsoft.com/office/drawing/2014/main" id="{53C39053-D64E-A97B-B268-6C431A6CB35F}"/>
              </a:ext>
            </a:extLst>
          </p:cNvPr>
          <p:cNvSpPr/>
          <p:nvPr/>
        </p:nvSpPr>
        <p:spPr>
          <a:xfrm>
            <a:off x="8355045" y="1808928"/>
            <a:ext cx="2561771" cy="727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4" name="Rectangle 13">
            <a:extLst>
              <a:ext uri="{FF2B5EF4-FFF2-40B4-BE49-F238E27FC236}">
                <a16:creationId xmlns:a16="http://schemas.microsoft.com/office/drawing/2014/main" id="{5D06A418-8B58-B648-8569-B87BE1FC5AC1}"/>
              </a:ext>
            </a:extLst>
          </p:cNvPr>
          <p:cNvSpPr/>
          <p:nvPr/>
        </p:nvSpPr>
        <p:spPr>
          <a:xfrm>
            <a:off x="8507445" y="4411739"/>
            <a:ext cx="2561771" cy="986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15" name="Picture 14">
            <a:extLst>
              <a:ext uri="{FF2B5EF4-FFF2-40B4-BE49-F238E27FC236}">
                <a16:creationId xmlns:a16="http://schemas.microsoft.com/office/drawing/2014/main" id="{6A117E19-EED7-08C4-FB50-6D506F7E8166}"/>
              </a:ext>
            </a:extLst>
          </p:cNvPr>
          <p:cNvPicPr>
            <a:picLocks noChangeAspect="1"/>
          </p:cNvPicPr>
          <p:nvPr/>
        </p:nvPicPr>
        <p:blipFill rotWithShape="1">
          <a:blip r:embed="rId4"/>
          <a:srcRect l="74266" t="60171" b="29949"/>
          <a:stretch/>
        </p:blipFill>
        <p:spPr>
          <a:xfrm>
            <a:off x="8494405" y="4449062"/>
            <a:ext cx="2121408" cy="481985"/>
          </a:xfrm>
          <a:prstGeom prst="rect">
            <a:avLst/>
          </a:prstGeom>
        </p:spPr>
      </p:pic>
      <p:sp>
        <p:nvSpPr>
          <p:cNvPr id="3" name="TextBox 2">
            <a:extLst>
              <a:ext uri="{FF2B5EF4-FFF2-40B4-BE49-F238E27FC236}">
                <a16:creationId xmlns:a16="http://schemas.microsoft.com/office/drawing/2014/main" id="{107157D6-944C-8A39-C6D2-84C79EC833A3}"/>
              </a:ext>
            </a:extLst>
          </p:cNvPr>
          <p:cNvSpPr txBox="1"/>
          <p:nvPr/>
        </p:nvSpPr>
        <p:spPr>
          <a:xfrm>
            <a:off x="5208396" y="2315458"/>
            <a:ext cx="947017" cy="246221"/>
          </a:xfrm>
          <a:prstGeom prst="rect">
            <a:avLst/>
          </a:prstGeom>
          <a:solidFill>
            <a:schemeClr val="bg2"/>
          </a:solidFill>
        </p:spPr>
        <p:txBody>
          <a:bodyPr wrap="square" rtlCol="0">
            <a:spAutoFit/>
          </a:bodyPr>
          <a:lstStyle/>
          <a:p>
            <a:r>
              <a:rPr lang="en-US" sz="1000" b="1" dirty="0">
                <a:latin typeface="Aptos Display" panose="020B0004020202020204" pitchFamily="34" charset="0"/>
                <a:cs typeface="Arial" panose="020B0604020202020204" pitchFamily="34" charset="0"/>
              </a:rPr>
              <a:t>V1/V2 apex</a:t>
            </a:r>
          </a:p>
        </p:txBody>
      </p:sp>
      <p:sp>
        <p:nvSpPr>
          <p:cNvPr id="4" name="TextBox 3">
            <a:extLst>
              <a:ext uri="{FF2B5EF4-FFF2-40B4-BE49-F238E27FC236}">
                <a16:creationId xmlns:a16="http://schemas.microsoft.com/office/drawing/2014/main" id="{6870D976-7750-165C-FEC4-93C2EDB09DA2}"/>
              </a:ext>
            </a:extLst>
          </p:cNvPr>
          <p:cNvSpPr txBox="1"/>
          <p:nvPr/>
        </p:nvSpPr>
        <p:spPr>
          <a:xfrm>
            <a:off x="8611035" y="3286617"/>
            <a:ext cx="778547" cy="169277"/>
          </a:xfrm>
          <a:prstGeom prst="rect">
            <a:avLst/>
          </a:prstGeom>
          <a:solidFill>
            <a:schemeClr val="bg1"/>
          </a:solidFill>
        </p:spPr>
        <p:txBody>
          <a:bodyPr wrap="square" rtlCol="0">
            <a:spAutoFit/>
          </a:bodyPr>
          <a:lstStyle/>
          <a:p>
            <a:endParaRPr lang="en-US" sz="500" dirty="0"/>
          </a:p>
        </p:txBody>
      </p:sp>
      <p:sp>
        <p:nvSpPr>
          <p:cNvPr id="5" name="TextBox 4">
            <a:extLst>
              <a:ext uri="{FF2B5EF4-FFF2-40B4-BE49-F238E27FC236}">
                <a16:creationId xmlns:a16="http://schemas.microsoft.com/office/drawing/2014/main" id="{A6899CF0-4E99-D85F-061F-488DF86D21C8}"/>
              </a:ext>
            </a:extLst>
          </p:cNvPr>
          <p:cNvSpPr txBox="1"/>
          <p:nvPr/>
        </p:nvSpPr>
        <p:spPr>
          <a:xfrm>
            <a:off x="8532024" y="3253971"/>
            <a:ext cx="947017" cy="246221"/>
          </a:xfrm>
          <a:prstGeom prst="rect">
            <a:avLst/>
          </a:prstGeom>
          <a:noFill/>
        </p:spPr>
        <p:txBody>
          <a:bodyPr wrap="square" rtlCol="0">
            <a:spAutoFit/>
          </a:bodyPr>
          <a:lstStyle/>
          <a:p>
            <a:r>
              <a:rPr lang="en-US" sz="1000" b="1" dirty="0">
                <a:latin typeface="Aptos Display" panose="020B0004020202020204" pitchFamily="34" charset="0"/>
                <a:cs typeface="Arial" panose="020B0604020202020204" pitchFamily="34" charset="0"/>
              </a:rPr>
              <a:t>V1/V2 apex</a:t>
            </a:r>
          </a:p>
        </p:txBody>
      </p:sp>
    </p:spTree>
    <p:extLst>
      <p:ext uri="{BB962C8B-B14F-4D97-AF65-F5344CB8AC3E}">
        <p14:creationId xmlns:p14="http://schemas.microsoft.com/office/powerpoint/2010/main" val="3269026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03BBDA0-59D4-94B8-A78A-F89D5DEA17C6}"/>
              </a:ext>
            </a:extLst>
          </p:cNvPr>
          <p:cNvSpPr>
            <a:spLocks noGrp="1"/>
          </p:cNvSpPr>
          <p:nvPr>
            <p:ph type="title"/>
          </p:nvPr>
        </p:nvSpPr>
        <p:spPr>
          <a:xfrm>
            <a:off x="2989006" y="358290"/>
            <a:ext cx="9064884" cy="1223963"/>
          </a:xfrm>
        </p:spPr>
        <p:txBody>
          <a:bodyPr>
            <a:normAutofit fontScale="90000"/>
          </a:bodyPr>
          <a:lstStyle/>
          <a:p>
            <a:r>
              <a:rPr lang="en-US" dirty="0"/>
              <a:t>Three Leading LS-</a:t>
            </a:r>
            <a:r>
              <a:rPr lang="en-US" dirty="0" err="1"/>
              <a:t>bnAbs</a:t>
            </a:r>
            <a:r>
              <a:rPr lang="en-US" dirty="0"/>
              <a:t> with Safety, Pharmacokinetics and Neutralization Data</a:t>
            </a:r>
          </a:p>
        </p:txBody>
      </p:sp>
      <p:sp>
        <p:nvSpPr>
          <p:cNvPr id="14" name="Content Placeholder 13">
            <a:extLst>
              <a:ext uri="{FF2B5EF4-FFF2-40B4-BE49-F238E27FC236}">
                <a16:creationId xmlns:a16="http://schemas.microsoft.com/office/drawing/2014/main" id="{1454EDB5-3BC3-5949-F28F-CB1A84A79F01}"/>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676C00F6-E34C-8DA3-8AD2-B9AF8E1AA9FB}"/>
              </a:ext>
            </a:extLst>
          </p:cNvPr>
          <p:cNvSpPr>
            <a:spLocks noGrp="1"/>
          </p:cNvSpPr>
          <p:nvPr>
            <p:ph type="sldNum" sz="quarter" idx="12"/>
          </p:nvPr>
        </p:nvSpPr>
        <p:spPr/>
        <p:txBody>
          <a:bodyPr/>
          <a:lst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a:lstStyle>
          <a:p>
            <a:fld id="{402AF41C-0C01-4292-8B40-325CC9F1007B}" type="slidenum">
              <a:rPr lang="en-US" smtClean="0"/>
              <a:pPr/>
              <a:t>18</a:t>
            </a:fld>
            <a:endParaRPr lang="en-US"/>
          </a:p>
        </p:txBody>
      </p:sp>
      <p:graphicFrame>
        <p:nvGraphicFramePr>
          <p:cNvPr id="9" name="Table 8">
            <a:extLst>
              <a:ext uri="{FF2B5EF4-FFF2-40B4-BE49-F238E27FC236}">
                <a16:creationId xmlns:a16="http://schemas.microsoft.com/office/drawing/2014/main" id="{5F1BDECA-5EBE-8154-84DC-55E4320B0C33}"/>
              </a:ext>
            </a:extLst>
          </p:cNvPr>
          <p:cNvGraphicFramePr>
            <a:graphicFrameLocks noGrp="1"/>
          </p:cNvGraphicFramePr>
          <p:nvPr/>
        </p:nvGraphicFramePr>
        <p:xfrm>
          <a:off x="1663968" y="1753865"/>
          <a:ext cx="10474246" cy="4662809"/>
        </p:xfrm>
        <a:graphic>
          <a:graphicData uri="http://schemas.openxmlformats.org/drawingml/2006/table">
            <a:tbl>
              <a:tblPr>
                <a:tableStyleId>{22838BEF-8BB2-4498-84A7-C5851F593DF1}</a:tableStyleId>
              </a:tblPr>
              <a:tblGrid>
                <a:gridCol w="2009421">
                  <a:extLst>
                    <a:ext uri="{9D8B030D-6E8A-4147-A177-3AD203B41FA5}">
                      <a16:colId xmlns:a16="http://schemas.microsoft.com/office/drawing/2014/main" val="2421452744"/>
                    </a:ext>
                  </a:extLst>
                </a:gridCol>
                <a:gridCol w="2049049">
                  <a:extLst>
                    <a:ext uri="{9D8B030D-6E8A-4147-A177-3AD203B41FA5}">
                      <a16:colId xmlns:a16="http://schemas.microsoft.com/office/drawing/2014/main" val="2764088883"/>
                    </a:ext>
                  </a:extLst>
                </a:gridCol>
                <a:gridCol w="2173744">
                  <a:extLst>
                    <a:ext uri="{9D8B030D-6E8A-4147-A177-3AD203B41FA5}">
                      <a16:colId xmlns:a16="http://schemas.microsoft.com/office/drawing/2014/main" val="2278976379"/>
                    </a:ext>
                  </a:extLst>
                </a:gridCol>
                <a:gridCol w="4242032">
                  <a:extLst>
                    <a:ext uri="{9D8B030D-6E8A-4147-A177-3AD203B41FA5}">
                      <a16:colId xmlns:a16="http://schemas.microsoft.com/office/drawing/2014/main" val="787441965"/>
                    </a:ext>
                  </a:extLst>
                </a:gridCol>
              </a:tblGrid>
              <a:tr h="661036">
                <a:tc>
                  <a:txBody>
                    <a:bodyPr/>
                    <a:lstStyle/>
                    <a:p>
                      <a:pPr algn="ctr" fontAlgn="ctr"/>
                      <a:r>
                        <a:rPr lang="en-US" sz="1800" b="1" u="none" strike="noStrike" err="1">
                          <a:effectLst/>
                          <a:latin typeface="Arial"/>
                          <a:cs typeface="Arial"/>
                        </a:rPr>
                        <a:t>mAb</a:t>
                      </a:r>
                      <a:r>
                        <a:rPr lang="en-US" sz="1800" b="1" u="none" strike="noStrike">
                          <a:effectLst/>
                          <a:latin typeface="Arial"/>
                          <a:cs typeface="Arial"/>
                        </a:rPr>
                        <a:t> </a:t>
                      </a:r>
                    </a:p>
                    <a:p>
                      <a:pPr algn="ctr" fontAlgn="ctr"/>
                      <a:r>
                        <a:rPr lang="en-US" sz="1800" b="0" u="none" strike="noStrike">
                          <a:effectLst/>
                          <a:latin typeface="Arial"/>
                          <a:cs typeface="Arial"/>
                        </a:rPr>
                        <a:t>(dose range)</a:t>
                      </a:r>
                      <a:endParaRPr lang="en-US" sz="1800" b="0" i="0" u="none" strike="noStrike">
                        <a:solidFill>
                          <a:srgbClr val="000000"/>
                        </a:solidFill>
                        <a:effectLst/>
                        <a:latin typeface="Arial"/>
                        <a:cs typeface="Arial"/>
                      </a:endParaRPr>
                    </a:p>
                  </a:txBody>
                  <a:tcPr marL="6351" marR="6351" marT="6351" marB="0" anchor="ctr"/>
                </a:tc>
                <a:tc>
                  <a:txBody>
                    <a:bodyPr/>
                    <a:lstStyle/>
                    <a:p>
                      <a:pPr marL="0" marR="0" indent="0" algn="ctr" rtl="0" eaLnBrk="1" fontAlgn="ctr" latinLnBrk="0" hangingPunct="1">
                        <a:lnSpc>
                          <a:spcPct val="100000"/>
                        </a:lnSpc>
                        <a:spcBef>
                          <a:spcPts val="0"/>
                        </a:spcBef>
                        <a:spcAft>
                          <a:spcPts val="0"/>
                        </a:spcAft>
                        <a:buClrTx/>
                        <a:buSzTx/>
                        <a:buFontTx/>
                        <a:buNone/>
                      </a:pPr>
                      <a:r>
                        <a:rPr lang="en-US" sz="1800" b="1" i="0" u="none" strike="noStrike">
                          <a:solidFill>
                            <a:srgbClr val="000000"/>
                          </a:solidFill>
                          <a:effectLst/>
                          <a:latin typeface="Arial"/>
                          <a:cs typeface="Arial"/>
                        </a:rPr>
                        <a:t>HIV-1 epitope specificity </a:t>
                      </a:r>
                      <a:endParaRPr lang="en-US" sz="1800" b="1" i="0" u="none" strike="noStrike">
                        <a:solidFill>
                          <a:srgbClr val="000000"/>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en-US" sz="1800" b="1" u="none" strike="noStrike">
                          <a:effectLst/>
                          <a:latin typeface="Arial"/>
                          <a:cs typeface="Arial"/>
                        </a:rPr>
                        <a:t>Total participants</a:t>
                      </a:r>
                      <a:endParaRPr lang="en-US" sz="1800" b="1" i="0" u="none" strike="noStrike">
                        <a:solidFill>
                          <a:srgbClr val="000000"/>
                        </a:solidFill>
                        <a:effectLst/>
                        <a:latin typeface="Arial"/>
                        <a:cs typeface="Arial"/>
                      </a:endParaRPr>
                    </a:p>
                  </a:txBody>
                  <a:tcPr marL="6351" marR="6351" marT="6351" marB="0" anchor="ctr"/>
                </a:tc>
                <a:tc>
                  <a:txBody>
                    <a:bodyPr/>
                    <a:lstStyle/>
                    <a:p>
                      <a:pPr algn="ctr" fontAlgn="ctr"/>
                      <a:r>
                        <a:rPr lang="en-US" sz="1800" b="1" i="0" u="none" strike="noStrike" dirty="0">
                          <a:solidFill>
                            <a:schemeClr val="tx1"/>
                          </a:solidFill>
                          <a:effectLst/>
                          <a:latin typeface="Arial"/>
                          <a:cs typeface="Arial"/>
                        </a:rPr>
                        <a:t>Studies**</a:t>
                      </a:r>
                    </a:p>
                  </a:txBody>
                  <a:tcPr marL="6351" marR="6351" marT="6351" marB="0" anchor="ctr"/>
                </a:tc>
                <a:extLst>
                  <a:ext uri="{0D108BD9-81ED-4DB2-BD59-A6C34878D82A}">
                    <a16:rowId xmlns:a16="http://schemas.microsoft.com/office/drawing/2014/main" val="1764123132"/>
                  </a:ext>
                </a:extLst>
              </a:tr>
              <a:tr h="1997711">
                <a:tc>
                  <a:txBody>
                    <a:bodyPr/>
                    <a:lstStyle/>
                    <a:p>
                      <a:pPr algn="ctr" fontAlgn="ctr"/>
                      <a:r>
                        <a:rPr lang="en-US" sz="1800" b="1" u="none" strike="noStrike">
                          <a:effectLst/>
                          <a:latin typeface="+mn-lt"/>
                          <a:cs typeface="Arial"/>
                        </a:rPr>
                        <a:t>VRC07-523LS</a:t>
                      </a:r>
                    </a:p>
                    <a:p>
                      <a:pPr algn="ctr" fontAlgn="ctr"/>
                      <a:r>
                        <a:rPr lang="en-US" sz="1800" b="0" i="0" u="none" strike="noStrike">
                          <a:solidFill>
                            <a:srgbClr val="000000"/>
                          </a:solidFill>
                          <a:effectLst/>
                          <a:latin typeface="+mn-lt"/>
                          <a:cs typeface="Arial"/>
                        </a:rPr>
                        <a:t>(5-40 mg/kg) </a:t>
                      </a:r>
                    </a:p>
                  </a:txBody>
                  <a:tcPr marL="6351" marR="6351" marT="6351" marB="0" anchor="ctr"/>
                </a:tc>
                <a:tc>
                  <a:txBody>
                    <a:bodyPr/>
                    <a:lstStyle/>
                    <a:p>
                      <a:pPr marL="0" marR="0" indent="0" algn="ctr" rtl="0" eaLnBrk="1" fontAlgn="ctr" latinLnBrk="0" hangingPunct="1">
                        <a:lnSpc>
                          <a:spcPct val="100000"/>
                        </a:lnSpc>
                        <a:spcBef>
                          <a:spcPts val="0"/>
                        </a:spcBef>
                        <a:spcAft>
                          <a:spcPts val="0"/>
                        </a:spcAft>
                        <a:buClrTx/>
                        <a:buSzTx/>
                        <a:buFontTx/>
                        <a:buNone/>
                      </a:pPr>
                      <a:r>
                        <a:rPr lang="en-US" sz="1800" b="0" i="0" u="none" strike="noStrike" dirty="0">
                          <a:solidFill>
                            <a:srgbClr val="000000"/>
                          </a:solidFill>
                          <a:effectLst/>
                          <a:latin typeface="+mn-lt"/>
                          <a:cs typeface="Arial"/>
                        </a:rPr>
                        <a:t>CD4 binding site </a:t>
                      </a:r>
                      <a:endParaRPr lang="en-US" sz="1800" b="0" i="0" u="none" strike="noStrike" dirty="0">
                        <a:solidFill>
                          <a:srgbClr val="000000"/>
                        </a:solidFill>
                        <a:effectLst/>
                        <a:latin typeface="+mn-lt"/>
                        <a:cs typeface="Arial" panose="020B0604020202020204" pitchFamily="34" charset="0"/>
                      </a:endParaRPr>
                    </a:p>
                  </a:txBody>
                  <a:tcPr marL="6351" marR="6351" marT="6351" marB="0" anchor="ctr"/>
                </a:tc>
                <a:tc>
                  <a:txBody>
                    <a:bodyPr/>
                    <a:lstStyle/>
                    <a:p>
                      <a:pPr algn="ctr" fontAlgn="ctr"/>
                      <a:r>
                        <a:rPr lang="en-US" sz="1800" b="0" i="0" u="none" strike="noStrike" dirty="0">
                          <a:solidFill>
                            <a:srgbClr val="000000"/>
                          </a:solidFill>
                          <a:effectLst/>
                          <a:latin typeface="+mn-lt"/>
                          <a:cs typeface="Arial"/>
                        </a:rPr>
                        <a:t>496</a:t>
                      </a:r>
                    </a:p>
                  </a:txBody>
                  <a:tcPr marL="6351" marR="6351" marT="6351" marB="0" anchor="ctr"/>
                </a:tc>
                <a:tc>
                  <a:txBody>
                    <a:bodyPr/>
                    <a:lstStyle/>
                    <a:p>
                      <a:pPr algn="ctr" fontAlgn="ctr"/>
                      <a:r>
                        <a:rPr lang="en-US" sz="1800" b="0" i="0" u="none" strike="noStrike" dirty="0">
                          <a:solidFill>
                            <a:schemeClr val="tx1"/>
                          </a:solidFill>
                          <a:effectLst/>
                          <a:latin typeface="+mn-lt"/>
                          <a:cs typeface="Arial"/>
                        </a:rPr>
                        <a:t>First-in-human: VRC605 (n=25)</a:t>
                      </a:r>
                    </a:p>
                    <a:p>
                      <a:pPr algn="ctr" fontAlgn="ctr"/>
                      <a:r>
                        <a:rPr lang="en-US" sz="1800" b="0" i="0" u="none" strike="noStrike" dirty="0">
                          <a:solidFill>
                            <a:schemeClr val="tx1"/>
                          </a:solidFill>
                          <a:effectLst/>
                          <a:latin typeface="+mn-lt"/>
                          <a:cs typeface="Arial"/>
                        </a:rPr>
                        <a:t>HVTN127/HPTN087 (n=120)</a:t>
                      </a:r>
                    </a:p>
                    <a:p>
                      <a:pPr algn="ctr" fontAlgn="ctr"/>
                      <a:r>
                        <a:rPr lang="en-US" sz="1800" b="0" i="0" u="none" strike="noStrike" dirty="0">
                          <a:solidFill>
                            <a:schemeClr val="tx1"/>
                          </a:solidFill>
                          <a:effectLst/>
                          <a:latin typeface="+mn-lt"/>
                          <a:cs typeface="Arial"/>
                        </a:rPr>
                        <a:t>HVTN128 (n=24)</a:t>
                      </a:r>
                    </a:p>
                    <a:p>
                      <a:pPr algn="ctr" fontAlgn="ctr"/>
                      <a:r>
                        <a:rPr lang="en-US" sz="1800" b="0" i="0" u="none" strike="noStrike" dirty="0">
                          <a:solidFill>
                            <a:schemeClr val="tx1"/>
                          </a:solidFill>
                          <a:effectLst/>
                          <a:latin typeface="+mn-lt"/>
                          <a:cs typeface="Arial"/>
                        </a:rPr>
                        <a:t>HVTN130/HPTN089 (n=27) HVTN136/HPTN092 (n=20) </a:t>
                      </a:r>
                    </a:p>
                    <a:p>
                      <a:pPr algn="ctr" fontAlgn="ctr"/>
                      <a:r>
                        <a:rPr lang="en-US" sz="1800" b="0" i="0" u="none" strike="noStrike" dirty="0">
                          <a:solidFill>
                            <a:schemeClr val="tx1"/>
                          </a:solidFill>
                          <a:effectLst/>
                          <a:latin typeface="+mn-lt"/>
                          <a:cs typeface="Arial"/>
                        </a:rPr>
                        <a:t>HVTN140/HPTN101 (n=80)*</a:t>
                      </a:r>
                    </a:p>
                    <a:p>
                      <a:pPr algn="ctr" fontAlgn="ctr"/>
                      <a:r>
                        <a:rPr lang="en-US" sz="1800" b="0" i="0" u="none" strike="noStrike" baseline="0" dirty="0">
                          <a:solidFill>
                            <a:schemeClr val="tx1"/>
                          </a:solidFill>
                          <a:effectLst/>
                          <a:latin typeface="+mn-lt"/>
                          <a:cs typeface="Arial"/>
                        </a:rPr>
                        <a:t>HVTN206/HPTN 114 (n=200)*</a:t>
                      </a:r>
                    </a:p>
                  </a:txBody>
                  <a:tcPr marL="6351" marR="6351" marT="6351" marB="0" anchor="ctr"/>
                </a:tc>
                <a:extLst>
                  <a:ext uri="{0D108BD9-81ED-4DB2-BD59-A6C34878D82A}">
                    <a16:rowId xmlns:a16="http://schemas.microsoft.com/office/drawing/2014/main" val="1581929939"/>
                  </a:ext>
                </a:extLst>
              </a:tr>
              <a:tr h="859791">
                <a:tc>
                  <a:txBody>
                    <a:bodyPr/>
                    <a:lstStyle/>
                    <a:p>
                      <a:pPr algn="ctr" fontAlgn="ctr"/>
                      <a:r>
                        <a:rPr lang="en-US" sz="1800" b="1" u="none" strike="noStrike" dirty="0">
                          <a:effectLst/>
                          <a:latin typeface="+mn-lt"/>
                          <a:cs typeface="Arial"/>
                        </a:rPr>
                        <a:t>PGDM1400LS</a:t>
                      </a:r>
                    </a:p>
                    <a:p>
                      <a:pPr algn="ctr" fontAlgn="ctr"/>
                      <a:r>
                        <a:rPr lang="en-US" sz="1800" b="0" i="0" u="none" strike="noStrike" dirty="0">
                          <a:solidFill>
                            <a:srgbClr val="000000"/>
                          </a:solidFill>
                          <a:effectLst/>
                          <a:latin typeface="+mn-lt"/>
                          <a:cs typeface="Arial"/>
                        </a:rPr>
                        <a:t>(5-40 mg/kg)</a:t>
                      </a:r>
                    </a:p>
                  </a:txBody>
                  <a:tcPr marL="6351" marR="6351" marT="6351" marB="0" anchor="ctr"/>
                </a:tc>
                <a:tc>
                  <a:txBody>
                    <a:bodyPr/>
                    <a:lstStyle/>
                    <a:p>
                      <a:pPr algn="ctr" fontAlgn="ctr"/>
                      <a:r>
                        <a:rPr lang="en-US" sz="1800" b="0" i="0" u="none" strike="noStrike" dirty="0">
                          <a:solidFill>
                            <a:srgbClr val="000000"/>
                          </a:solidFill>
                          <a:effectLst/>
                          <a:latin typeface="+mn-lt"/>
                          <a:cs typeface="Arial"/>
                        </a:rPr>
                        <a:t>V1V2 Apex</a:t>
                      </a:r>
                    </a:p>
                  </a:txBody>
                  <a:tcPr marL="6351" marR="6351" marT="6351" marB="0" anchor="ctr"/>
                </a:tc>
                <a:tc>
                  <a:txBody>
                    <a:bodyPr/>
                    <a:lstStyle/>
                    <a:p>
                      <a:pPr algn="ctr" fontAlgn="ctr"/>
                      <a:r>
                        <a:rPr lang="en-US" sz="1800" b="0" i="0" u="none" strike="noStrike" dirty="0">
                          <a:solidFill>
                            <a:srgbClr val="000000"/>
                          </a:solidFill>
                          <a:effectLst/>
                          <a:latin typeface="+mn-lt"/>
                          <a:cs typeface="Arial"/>
                        </a:rPr>
                        <a:t>295</a:t>
                      </a:r>
                    </a:p>
                  </a:txBody>
                  <a:tcPr marL="6351" marR="6351" marT="6351" marB="0" anchor="ctr"/>
                </a:tc>
                <a:tc>
                  <a:txBody>
                    <a:bodyPr/>
                    <a:lstStyle/>
                    <a:p>
                      <a:pPr algn="ctr" fontAlgn="ctr"/>
                      <a:r>
                        <a:rPr lang="en-US" sz="1800" b="0" i="0" u="none" strike="noStrike" dirty="0">
                          <a:solidFill>
                            <a:schemeClr val="tx1"/>
                          </a:solidFill>
                          <a:effectLst/>
                          <a:latin typeface="+mn-lt"/>
                          <a:cs typeface="Arial"/>
                        </a:rPr>
                        <a:t>First-in-human: HVTN140/HPTN101 (n=95)*</a:t>
                      </a:r>
                    </a:p>
                    <a:p>
                      <a:pPr algn="ctr" fontAlgn="ctr"/>
                      <a:r>
                        <a:rPr lang="en-US" sz="1800" b="0" i="0" u="none" strike="noStrike" baseline="0" dirty="0">
                          <a:solidFill>
                            <a:schemeClr val="tx1"/>
                          </a:solidFill>
                          <a:effectLst/>
                          <a:latin typeface="+mn-lt"/>
                          <a:cs typeface="Arial"/>
                        </a:rPr>
                        <a:t>HVTN206/HPTN114 (n=200)*</a:t>
                      </a:r>
                    </a:p>
                  </a:txBody>
                  <a:tcPr marL="6351" marR="6351" marT="6351" marB="0" anchor="ctr"/>
                </a:tc>
                <a:extLst>
                  <a:ext uri="{0D108BD9-81ED-4DB2-BD59-A6C34878D82A}">
                    <a16:rowId xmlns:a16="http://schemas.microsoft.com/office/drawing/2014/main" val="1693649375"/>
                  </a:ext>
                </a:extLst>
              </a:tr>
              <a:tr h="1144271">
                <a:tc>
                  <a:txBody>
                    <a:bodyPr/>
                    <a:lstStyle/>
                    <a:p>
                      <a:pPr algn="ctr" fontAlgn="ctr"/>
                      <a:r>
                        <a:rPr lang="en-US" sz="1800" b="1" u="none" strike="noStrike">
                          <a:effectLst/>
                          <a:latin typeface="+mn-lt"/>
                          <a:cs typeface="Arial"/>
                        </a:rPr>
                        <a:t>PGT121.414.LS</a:t>
                      </a:r>
                    </a:p>
                    <a:p>
                      <a:pPr algn="ctr" fontAlgn="ctr"/>
                      <a:r>
                        <a:rPr lang="en-US" sz="1800" b="0" i="0" u="none" strike="noStrike">
                          <a:solidFill>
                            <a:srgbClr val="000000"/>
                          </a:solidFill>
                          <a:effectLst/>
                          <a:latin typeface="+mn-lt"/>
                          <a:cs typeface="Arial"/>
                        </a:rPr>
                        <a:t>(5-40 mg/kg)</a:t>
                      </a:r>
                    </a:p>
                  </a:txBody>
                  <a:tcPr marL="6351" marR="6351" marT="6351" marB="0" anchor="ctr"/>
                </a:tc>
                <a:tc>
                  <a:txBody>
                    <a:bodyPr/>
                    <a:lstStyle/>
                    <a:p>
                      <a:pPr algn="ctr" fontAlgn="ctr"/>
                      <a:r>
                        <a:rPr lang="en-US" sz="1800" b="0" i="0" u="none" strike="noStrike">
                          <a:solidFill>
                            <a:srgbClr val="000000"/>
                          </a:solidFill>
                          <a:effectLst/>
                          <a:latin typeface="+mn-lt"/>
                          <a:cs typeface="Arial"/>
                        </a:rPr>
                        <a:t>V3 Glycan</a:t>
                      </a:r>
                    </a:p>
                  </a:txBody>
                  <a:tcPr marL="6351" marR="6351" marT="6351" marB="0" anchor="ctr"/>
                </a:tc>
                <a:tc>
                  <a:txBody>
                    <a:bodyPr/>
                    <a:lstStyle/>
                    <a:p>
                      <a:pPr algn="ctr" fontAlgn="ctr"/>
                      <a:r>
                        <a:rPr lang="en-US" sz="1800" b="0" i="0" u="none" strike="noStrike" dirty="0">
                          <a:solidFill>
                            <a:srgbClr val="000000"/>
                          </a:solidFill>
                          <a:effectLst/>
                          <a:latin typeface="+mn-lt"/>
                          <a:cs typeface="Arial"/>
                        </a:rPr>
                        <a:t>312</a:t>
                      </a:r>
                    </a:p>
                  </a:txBody>
                  <a:tcPr marL="6351" marR="6351" marT="6351" marB="0" anchor="ctr"/>
                </a:tc>
                <a:tc>
                  <a:txBody>
                    <a:bodyPr/>
                    <a:lstStyle/>
                    <a:p>
                      <a:pPr algn="ctr" fontAlgn="ctr"/>
                      <a:r>
                        <a:rPr lang="en-US" sz="1800" b="0" i="0" u="none" strike="noStrike" dirty="0">
                          <a:solidFill>
                            <a:schemeClr val="tx1"/>
                          </a:solidFill>
                          <a:effectLst/>
                          <a:latin typeface="+mn-lt"/>
                          <a:cs typeface="Arial"/>
                        </a:rPr>
                        <a:t>First-in-human: HVTN136/HPTN092 (n=32)</a:t>
                      </a:r>
                    </a:p>
                    <a:p>
                      <a:pPr algn="ctr" fontAlgn="ctr"/>
                      <a:r>
                        <a:rPr lang="en-US" sz="1800" b="0" i="0" u="none" strike="noStrike" dirty="0">
                          <a:solidFill>
                            <a:schemeClr val="tx1"/>
                          </a:solidFill>
                          <a:effectLst/>
                          <a:latin typeface="+mn-lt"/>
                          <a:cs typeface="Arial"/>
                        </a:rPr>
                        <a:t>HVTN140/HPTN101 (n=80)*</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0" i="0" u="none" strike="noStrike" baseline="0" dirty="0">
                          <a:solidFill>
                            <a:schemeClr val="tx1"/>
                          </a:solidFill>
                          <a:effectLst/>
                          <a:latin typeface="+mn-lt"/>
                          <a:cs typeface="Arial"/>
                        </a:rPr>
                        <a:t>HVTN206/HPTN114 (n=200)*</a:t>
                      </a:r>
                    </a:p>
                  </a:txBody>
                  <a:tcPr marL="6351" marR="6351" marT="6351" marB="0" anchor="ctr"/>
                </a:tc>
                <a:extLst>
                  <a:ext uri="{0D108BD9-81ED-4DB2-BD59-A6C34878D82A}">
                    <a16:rowId xmlns:a16="http://schemas.microsoft.com/office/drawing/2014/main" val="3050239810"/>
                  </a:ext>
                </a:extLst>
              </a:tr>
            </a:tbl>
          </a:graphicData>
        </a:graphic>
      </p:graphicFrame>
      <p:sp>
        <p:nvSpPr>
          <p:cNvPr id="4" name="TextBox 3">
            <a:extLst>
              <a:ext uri="{FF2B5EF4-FFF2-40B4-BE49-F238E27FC236}">
                <a16:creationId xmlns:a16="http://schemas.microsoft.com/office/drawing/2014/main" id="{ED7F5C34-A5BE-1BC8-9B1C-DDDAEDC0A093}"/>
              </a:ext>
            </a:extLst>
          </p:cNvPr>
          <p:cNvSpPr txBox="1"/>
          <p:nvPr/>
        </p:nvSpPr>
        <p:spPr>
          <a:xfrm>
            <a:off x="494523" y="6416674"/>
            <a:ext cx="10774317" cy="365125"/>
          </a:xfrm>
          <a:prstGeom prst="rect">
            <a:avLst/>
          </a:prstGeom>
          <a:noFill/>
        </p:spPr>
        <p:txBody>
          <a:bodyPr wrap="square" lIns="0" tIns="0" rIns="0" bIns="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1200" dirty="0"/>
              <a:t>*</a:t>
            </a:r>
            <a:r>
              <a:rPr lang="en-US" sz="1400" dirty="0"/>
              <a:t>PK data from 140/101 Part B are not yet available as of April 2024;** Studies not conducted by VRC or HVTN/HPTN are not included.  </a:t>
            </a:r>
          </a:p>
        </p:txBody>
      </p:sp>
    </p:spTree>
    <p:extLst>
      <p:ext uri="{BB962C8B-B14F-4D97-AF65-F5344CB8AC3E}">
        <p14:creationId xmlns:p14="http://schemas.microsoft.com/office/powerpoint/2010/main" val="4023117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63ACF-B7D4-2339-E17E-1B4BB36D4ADB}"/>
              </a:ext>
            </a:extLst>
          </p:cNvPr>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6 Phase 1 HIV </a:t>
            </a:r>
            <a:r>
              <a:rPr lang="en-US" sz="3200" dirty="0" err="1">
                <a:latin typeface="Arial" panose="020B0604020202020204" pitchFamily="34" charset="0"/>
                <a:cs typeface="Arial" panose="020B0604020202020204" pitchFamily="34" charset="0"/>
              </a:rPr>
              <a:t>bnAb</a:t>
            </a:r>
            <a:r>
              <a:rPr lang="en-US" sz="3200" dirty="0">
                <a:latin typeface="Arial" panose="020B0604020202020204" pitchFamily="34" charset="0"/>
                <a:cs typeface="Arial" panose="020B0604020202020204" pitchFamily="34" charset="0"/>
              </a:rPr>
              <a:t> trials since AMP by HVTN/HPTN Partnership</a:t>
            </a:r>
          </a:p>
        </p:txBody>
      </p:sp>
      <p:graphicFrame>
        <p:nvGraphicFramePr>
          <p:cNvPr id="4" name="Content Placeholder 3">
            <a:extLst>
              <a:ext uri="{FF2B5EF4-FFF2-40B4-BE49-F238E27FC236}">
                <a16:creationId xmlns:a16="http://schemas.microsoft.com/office/drawing/2014/main" id="{122FD357-9BBA-A353-4669-FFEB3B44E2F2}"/>
              </a:ext>
            </a:extLst>
          </p:cNvPr>
          <p:cNvGraphicFramePr>
            <a:graphicFrameLocks noGrp="1"/>
          </p:cNvGraphicFramePr>
          <p:nvPr>
            <p:ph idx="1"/>
            <p:extLst>
              <p:ext uri="{D42A27DB-BD31-4B8C-83A1-F6EECF244321}">
                <p14:modId xmlns:p14="http://schemas.microsoft.com/office/powerpoint/2010/main" val="3803613663"/>
              </p:ext>
            </p:extLst>
          </p:nvPr>
        </p:nvGraphicFramePr>
        <p:xfrm>
          <a:off x="619894" y="1643493"/>
          <a:ext cx="11306172" cy="5039360"/>
        </p:xfrm>
        <a:graphic>
          <a:graphicData uri="http://schemas.openxmlformats.org/drawingml/2006/table">
            <a:tbl>
              <a:tblPr firstRow="1" bandRow="1">
                <a:tableStyleId>{5940675A-B579-460E-94D1-54222C63F5DA}</a:tableStyleId>
              </a:tblPr>
              <a:tblGrid>
                <a:gridCol w="3612672">
                  <a:extLst>
                    <a:ext uri="{9D8B030D-6E8A-4147-A177-3AD203B41FA5}">
                      <a16:colId xmlns:a16="http://schemas.microsoft.com/office/drawing/2014/main" val="2803336969"/>
                    </a:ext>
                  </a:extLst>
                </a:gridCol>
                <a:gridCol w="1282250">
                  <a:extLst>
                    <a:ext uri="{9D8B030D-6E8A-4147-A177-3AD203B41FA5}">
                      <a16:colId xmlns:a16="http://schemas.microsoft.com/office/drawing/2014/main" val="925582060"/>
                    </a:ext>
                  </a:extLst>
                </a:gridCol>
                <a:gridCol w="1282250">
                  <a:extLst>
                    <a:ext uri="{9D8B030D-6E8A-4147-A177-3AD203B41FA5}">
                      <a16:colId xmlns:a16="http://schemas.microsoft.com/office/drawing/2014/main" val="2140252486"/>
                    </a:ext>
                  </a:extLst>
                </a:gridCol>
                <a:gridCol w="1282250">
                  <a:extLst>
                    <a:ext uri="{9D8B030D-6E8A-4147-A177-3AD203B41FA5}">
                      <a16:colId xmlns:a16="http://schemas.microsoft.com/office/drawing/2014/main" val="4025976119"/>
                    </a:ext>
                  </a:extLst>
                </a:gridCol>
                <a:gridCol w="1282250">
                  <a:extLst>
                    <a:ext uri="{9D8B030D-6E8A-4147-A177-3AD203B41FA5}">
                      <a16:colId xmlns:a16="http://schemas.microsoft.com/office/drawing/2014/main" val="2103637111"/>
                    </a:ext>
                  </a:extLst>
                </a:gridCol>
                <a:gridCol w="1282250">
                  <a:extLst>
                    <a:ext uri="{9D8B030D-6E8A-4147-A177-3AD203B41FA5}">
                      <a16:colId xmlns:a16="http://schemas.microsoft.com/office/drawing/2014/main" val="1557909404"/>
                    </a:ext>
                  </a:extLst>
                </a:gridCol>
                <a:gridCol w="1282250">
                  <a:extLst>
                    <a:ext uri="{9D8B030D-6E8A-4147-A177-3AD203B41FA5}">
                      <a16:colId xmlns:a16="http://schemas.microsoft.com/office/drawing/2014/main" val="1035531344"/>
                    </a:ext>
                  </a:extLst>
                </a:gridCol>
              </a:tblGrid>
              <a:tr h="370840">
                <a:tc>
                  <a:txBody>
                    <a:bodyPr/>
                    <a:lstStyle/>
                    <a:p>
                      <a:endParaRPr lang="en-US" sz="1100" b="1" dirty="0"/>
                    </a:p>
                  </a:txBody>
                  <a:tcPr anchor="ctr"/>
                </a:tc>
                <a:tc gridSpan="3">
                  <a:txBody>
                    <a:bodyPr/>
                    <a:lstStyle/>
                    <a:p>
                      <a:pPr algn="ctr"/>
                      <a:r>
                        <a:rPr lang="en-US" sz="1100" b="1"/>
                        <a:t>LS versions with extended half-life for dosing Q6M</a:t>
                      </a:r>
                    </a:p>
                  </a:txBody>
                  <a:tcPr anchor="ctr">
                    <a:solidFill>
                      <a:srgbClr val="FFC000"/>
                    </a:solidFill>
                  </a:tcPr>
                </a:tc>
                <a:tc hMerge="1">
                  <a:txBody>
                    <a:bodyPr/>
                    <a:lstStyle/>
                    <a:p>
                      <a:endParaRPr lang="en-US" sz="1200" b="1"/>
                    </a:p>
                  </a:txBody>
                  <a:tcPr>
                    <a:solidFill>
                      <a:srgbClr val="FFC000"/>
                    </a:solidFill>
                  </a:tcPr>
                </a:tc>
                <a:tc hMerge="1">
                  <a:txBody>
                    <a:bodyPr/>
                    <a:lstStyle/>
                    <a:p>
                      <a:endParaRPr lang="en-US" sz="1200" b="1"/>
                    </a:p>
                  </a:txBody>
                  <a:tcPr>
                    <a:solidFill>
                      <a:srgbClr val="FFC000"/>
                    </a:solidFill>
                  </a:tcPr>
                </a:tc>
                <a:tc gridSpan="3">
                  <a:txBody>
                    <a:bodyPr/>
                    <a:lstStyle/>
                    <a:p>
                      <a:pPr algn="ctr"/>
                      <a:r>
                        <a:rPr lang="en-US" sz="1100" b="1" dirty="0"/>
                        <a:t>Combinations of 2 or 3 </a:t>
                      </a:r>
                      <a:r>
                        <a:rPr lang="en-US" sz="1100" b="1" dirty="0" err="1"/>
                        <a:t>bnAbs</a:t>
                      </a:r>
                      <a:r>
                        <a:rPr lang="en-US" sz="1100" b="1" dirty="0"/>
                        <a:t> for increased Prevention Efficacy</a:t>
                      </a:r>
                    </a:p>
                  </a:txBody>
                  <a:tcPr anchor="ctr">
                    <a:solidFill>
                      <a:srgbClr val="00B0F0"/>
                    </a:solidFill>
                  </a:tcPr>
                </a:tc>
                <a:tc hMerge="1">
                  <a:txBody>
                    <a:bodyPr/>
                    <a:lstStyle/>
                    <a:p>
                      <a:endParaRPr lang="en-US" sz="1200" b="1"/>
                    </a:p>
                  </a:txBody>
                  <a:tcPr>
                    <a:solidFill>
                      <a:srgbClr val="00B0F0"/>
                    </a:solidFill>
                  </a:tcPr>
                </a:tc>
                <a:tc hMerge="1">
                  <a:txBody>
                    <a:bodyPr/>
                    <a:lstStyle/>
                    <a:p>
                      <a:endParaRPr lang="en-US" sz="1200" b="1"/>
                    </a:p>
                  </a:txBody>
                  <a:tcPr>
                    <a:solidFill>
                      <a:srgbClr val="00B0F0"/>
                    </a:solidFill>
                  </a:tcPr>
                </a:tc>
                <a:extLst>
                  <a:ext uri="{0D108BD9-81ED-4DB2-BD59-A6C34878D82A}">
                    <a16:rowId xmlns:a16="http://schemas.microsoft.com/office/drawing/2014/main" val="1494212712"/>
                  </a:ext>
                </a:extLst>
              </a:tr>
              <a:tr h="370840">
                <a:tc>
                  <a:txBody>
                    <a:bodyPr/>
                    <a:lstStyle/>
                    <a:p>
                      <a:pPr algn="r"/>
                      <a:r>
                        <a:rPr lang="en-US" sz="1100" b="1"/>
                        <a:t>Study</a:t>
                      </a:r>
                    </a:p>
                  </a:txBody>
                  <a:tcPr anchor="ctr"/>
                </a:tc>
                <a:tc>
                  <a:txBody>
                    <a:bodyPr/>
                    <a:lstStyle/>
                    <a:p>
                      <a:r>
                        <a:rPr lang="en-US" sz="1100" b="1"/>
                        <a:t>HVTN 116</a:t>
                      </a:r>
                    </a:p>
                  </a:txBody>
                  <a:tcPr anchor="ctr">
                    <a:solidFill>
                      <a:srgbClr val="FFC000"/>
                    </a:solidFill>
                  </a:tcPr>
                </a:tc>
                <a:tc>
                  <a:txBody>
                    <a:bodyPr/>
                    <a:lstStyle/>
                    <a:p>
                      <a:r>
                        <a:rPr lang="en-US" sz="1100" b="1"/>
                        <a:t>HVTN 127 / HPTN 087</a:t>
                      </a:r>
                    </a:p>
                  </a:txBody>
                  <a:tcPr anchor="ctr">
                    <a:solidFill>
                      <a:srgbClr val="FFC000"/>
                    </a:solidFill>
                  </a:tcPr>
                </a:tc>
                <a:tc>
                  <a:txBody>
                    <a:bodyPr/>
                    <a:lstStyle/>
                    <a:p>
                      <a:r>
                        <a:rPr lang="en-US" sz="1100" b="1"/>
                        <a:t>HVTN 128</a:t>
                      </a:r>
                    </a:p>
                  </a:txBody>
                  <a:tcPr anchor="ctr">
                    <a:solidFill>
                      <a:srgbClr val="FFC000"/>
                    </a:solidFill>
                  </a:tcPr>
                </a:tc>
                <a:tc>
                  <a:txBody>
                    <a:bodyPr/>
                    <a:lstStyle/>
                    <a:p>
                      <a:r>
                        <a:rPr lang="en-US" sz="1100" b="1"/>
                        <a:t>HVTN 130 / HPTN 089</a:t>
                      </a:r>
                    </a:p>
                  </a:txBody>
                  <a:tcPr anchor="ctr">
                    <a:solidFill>
                      <a:srgbClr val="00B0F0"/>
                    </a:solidFill>
                  </a:tcPr>
                </a:tc>
                <a:tc>
                  <a:txBody>
                    <a:bodyPr/>
                    <a:lstStyle/>
                    <a:p>
                      <a:r>
                        <a:rPr lang="en-US" sz="1100" b="1"/>
                        <a:t>HVTN 136 / HPTN 092</a:t>
                      </a:r>
                    </a:p>
                  </a:txBody>
                  <a:tcPr anchor="ctr">
                    <a:solidFill>
                      <a:srgbClr val="00B0F0"/>
                    </a:solidFill>
                  </a:tcPr>
                </a:tc>
                <a:tc>
                  <a:txBody>
                    <a:bodyPr/>
                    <a:lstStyle/>
                    <a:p>
                      <a:r>
                        <a:rPr lang="en-US" sz="1100" b="1"/>
                        <a:t>HVTN 140 /</a:t>
                      </a:r>
                    </a:p>
                    <a:p>
                      <a:r>
                        <a:rPr lang="en-US" sz="1100" b="1"/>
                        <a:t>HPTN 101</a:t>
                      </a:r>
                    </a:p>
                  </a:txBody>
                  <a:tcPr anchor="ctr">
                    <a:solidFill>
                      <a:srgbClr val="00B0F0"/>
                    </a:solidFill>
                  </a:tcPr>
                </a:tc>
                <a:extLst>
                  <a:ext uri="{0D108BD9-81ED-4DB2-BD59-A6C34878D82A}">
                    <a16:rowId xmlns:a16="http://schemas.microsoft.com/office/drawing/2014/main" val="4226651371"/>
                  </a:ext>
                </a:extLst>
              </a:tr>
              <a:tr h="370840">
                <a:tc>
                  <a:txBody>
                    <a:bodyPr/>
                    <a:lstStyle/>
                    <a:p>
                      <a:pPr algn="r"/>
                      <a:r>
                        <a:rPr lang="en-US" sz="800" b="1"/>
                        <a:t>Products</a:t>
                      </a:r>
                    </a:p>
                  </a:txBody>
                  <a:tcPr anchor="ctr"/>
                </a:tc>
                <a:tc>
                  <a:txBody>
                    <a:bodyPr/>
                    <a:lstStyle/>
                    <a:p>
                      <a:r>
                        <a:rPr lang="en-US" sz="800" b="1" dirty="0"/>
                        <a:t>VRC01, VRC01LS</a:t>
                      </a:r>
                    </a:p>
                  </a:txBody>
                  <a:tcPr anchor="ctr">
                    <a:solidFill>
                      <a:srgbClr val="FFC000"/>
                    </a:solidFill>
                  </a:tcPr>
                </a:tc>
                <a:tc>
                  <a:txBody>
                    <a:bodyPr/>
                    <a:lstStyle/>
                    <a:p>
                      <a:r>
                        <a:rPr lang="en-US" sz="800" b="1" dirty="0"/>
                        <a:t>VRC07-523LS</a:t>
                      </a:r>
                    </a:p>
                  </a:txBody>
                  <a:tcPr anchor="ctr">
                    <a:solidFill>
                      <a:srgbClr val="FFC000"/>
                    </a:solidFill>
                  </a:tcPr>
                </a:tc>
                <a:tc>
                  <a:txBody>
                    <a:bodyPr/>
                    <a:lstStyle/>
                    <a:p>
                      <a:r>
                        <a:rPr lang="en-US" sz="800" b="1" dirty="0"/>
                        <a:t>VRC07-523LS</a:t>
                      </a:r>
                    </a:p>
                  </a:txBody>
                  <a:tcPr anchor="ctr">
                    <a:solidFill>
                      <a:srgbClr val="FFC000"/>
                    </a:solidFill>
                  </a:tcPr>
                </a:tc>
                <a:tc>
                  <a:txBody>
                    <a:bodyPr/>
                    <a:lstStyle/>
                    <a:p>
                      <a:r>
                        <a:rPr lang="en-US" sz="800" b="1" dirty="0"/>
                        <a:t>VRC07-523LS + PGT121 + PGDM1400</a:t>
                      </a:r>
                    </a:p>
                  </a:txBody>
                  <a:tcPr anchor="ctr">
                    <a:solidFill>
                      <a:srgbClr val="00B0F0"/>
                    </a:solidFill>
                  </a:tcPr>
                </a:tc>
                <a:tc>
                  <a:txBody>
                    <a:bodyPr/>
                    <a:lstStyle/>
                    <a:p>
                      <a:r>
                        <a:rPr lang="en-US" sz="800" b="1" dirty="0"/>
                        <a:t>VRC07-523LS + PGT121.414.LS</a:t>
                      </a:r>
                    </a:p>
                  </a:txBody>
                  <a:tcPr anchor="ct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t>VRC07-523LS + PGT121.414.LS</a:t>
                      </a:r>
                    </a:p>
                    <a:p>
                      <a:r>
                        <a:rPr lang="en-US" sz="800" b="1" dirty="0"/>
                        <a:t>+ PGDM1400LS</a:t>
                      </a:r>
                    </a:p>
                  </a:txBody>
                  <a:tcPr anchor="ctr">
                    <a:solidFill>
                      <a:srgbClr val="00B0F0"/>
                    </a:solidFill>
                  </a:tcPr>
                </a:tc>
                <a:extLst>
                  <a:ext uri="{0D108BD9-81ED-4DB2-BD59-A6C34878D82A}">
                    <a16:rowId xmlns:a16="http://schemas.microsoft.com/office/drawing/2014/main" val="3625364648"/>
                  </a:ext>
                </a:extLst>
              </a:tr>
              <a:tr h="370840">
                <a:tc>
                  <a:txBody>
                    <a:bodyPr/>
                    <a:lstStyle/>
                    <a:p>
                      <a:pPr algn="r"/>
                      <a:r>
                        <a:rPr lang="en-US" sz="1100" b="1"/>
                        <a:t>N = </a:t>
                      </a:r>
                    </a:p>
                    <a:p>
                      <a:pPr algn="r"/>
                      <a:r>
                        <a:rPr lang="en-US" sz="1100" b="1"/>
                        <a:t>Dose range</a:t>
                      </a:r>
                    </a:p>
                  </a:txBody>
                  <a:tcPr anchor="ctr">
                    <a:noFill/>
                  </a:tcPr>
                </a:tc>
                <a:tc>
                  <a:txBody>
                    <a:bodyPr/>
                    <a:lstStyle/>
                    <a:p>
                      <a:r>
                        <a:rPr lang="en-US" sz="1100" b="1"/>
                        <a:t>N = 74</a:t>
                      </a:r>
                    </a:p>
                    <a:p>
                      <a:r>
                        <a:rPr lang="en-US" sz="1100" b="1"/>
                        <a:t>10-30 mg/kg</a:t>
                      </a:r>
                    </a:p>
                  </a:txBody>
                  <a:tcPr anchor="ctr">
                    <a:noFill/>
                  </a:tcPr>
                </a:tc>
                <a:tc>
                  <a:txBody>
                    <a:bodyPr/>
                    <a:lstStyle/>
                    <a:p>
                      <a:r>
                        <a:rPr lang="en-US" sz="1100" b="1"/>
                        <a:t>N = 120</a:t>
                      </a:r>
                    </a:p>
                    <a:p>
                      <a:r>
                        <a:rPr lang="en-US" sz="1100" b="1"/>
                        <a:t>2.5-20 mg/kg</a:t>
                      </a:r>
                    </a:p>
                  </a:txBody>
                  <a:tcPr anchor="ctr">
                    <a:noFill/>
                  </a:tcPr>
                </a:tc>
                <a:tc>
                  <a:txBody>
                    <a:bodyPr/>
                    <a:lstStyle/>
                    <a:p>
                      <a:r>
                        <a:rPr lang="en-US" sz="1100" b="1"/>
                        <a:t>N = 24</a:t>
                      </a:r>
                    </a:p>
                    <a:p>
                      <a:r>
                        <a:rPr lang="en-US" sz="1100" b="1"/>
                        <a:t>10-30 mg/kg</a:t>
                      </a:r>
                    </a:p>
                  </a:txBody>
                  <a:tcPr anchor="ctr">
                    <a:noFill/>
                  </a:tcPr>
                </a:tc>
                <a:tc>
                  <a:txBody>
                    <a:bodyPr/>
                    <a:lstStyle/>
                    <a:p>
                      <a:r>
                        <a:rPr lang="en-US" sz="1100" b="1"/>
                        <a:t>N = 27</a:t>
                      </a:r>
                    </a:p>
                    <a:p>
                      <a:r>
                        <a:rPr lang="en-US" sz="1100" b="1"/>
                        <a:t>20 mg/kg</a:t>
                      </a:r>
                    </a:p>
                  </a:txBody>
                  <a:tcPr anchor="ctr">
                    <a:noFill/>
                  </a:tcPr>
                </a:tc>
                <a:tc>
                  <a:txBody>
                    <a:bodyPr/>
                    <a:lstStyle/>
                    <a:p>
                      <a:r>
                        <a:rPr lang="en-US" sz="1100" b="1"/>
                        <a:t>N = 33</a:t>
                      </a:r>
                    </a:p>
                    <a:p>
                      <a:r>
                        <a:rPr lang="en-US" sz="1100" b="1"/>
                        <a:t>3-30 mg/kg</a:t>
                      </a:r>
                    </a:p>
                  </a:txBody>
                  <a:tcPr anchor="ctr">
                    <a:noFill/>
                  </a:tcPr>
                </a:tc>
                <a:tc>
                  <a:txBody>
                    <a:bodyPr/>
                    <a:lstStyle/>
                    <a:p>
                      <a:r>
                        <a:rPr lang="en-US" sz="1100" b="1"/>
                        <a:t>N = 95</a:t>
                      </a:r>
                    </a:p>
                    <a:p>
                      <a:r>
                        <a:rPr lang="en-US" sz="1100" b="1"/>
                        <a:t>5-40 mg/kg</a:t>
                      </a:r>
                    </a:p>
                  </a:txBody>
                  <a:tcPr anchor="ctr">
                    <a:noFill/>
                  </a:tcPr>
                </a:tc>
                <a:extLst>
                  <a:ext uri="{0D108BD9-81ED-4DB2-BD59-A6C34878D82A}">
                    <a16:rowId xmlns:a16="http://schemas.microsoft.com/office/drawing/2014/main" val="1796515540"/>
                  </a:ext>
                </a:extLst>
              </a:tr>
              <a:tr h="370840">
                <a:tc>
                  <a:txBody>
                    <a:bodyPr/>
                    <a:lstStyle/>
                    <a:p>
                      <a:r>
                        <a:rPr lang="en-US" sz="1100"/>
                        <a:t>Is it </a:t>
                      </a:r>
                      <a:r>
                        <a:rPr lang="en-US" sz="1100" b="1"/>
                        <a:t>safe</a:t>
                      </a:r>
                      <a:r>
                        <a:rPr lang="en-US" sz="1100"/>
                        <a:t>?</a:t>
                      </a:r>
                    </a:p>
                  </a:txBody>
                  <a:tcPr anchor="ct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extLst>
                  <a:ext uri="{0D108BD9-81ED-4DB2-BD59-A6C34878D82A}">
                    <a16:rowId xmlns:a16="http://schemas.microsoft.com/office/drawing/2014/main" val="26946965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Was there </a:t>
                      </a:r>
                      <a:r>
                        <a:rPr lang="en-US" sz="1100" b="1"/>
                        <a:t>interference</a:t>
                      </a:r>
                      <a:r>
                        <a:rPr lang="en-US" sz="1100"/>
                        <a:t> between multiple bnAbs?</a:t>
                      </a:r>
                    </a:p>
                  </a:txBody>
                  <a:tcPr anchor="ctr"/>
                </a:tc>
                <a:tc>
                  <a:txBody>
                    <a:bodyPr/>
                    <a:lstStyle/>
                    <a:p>
                      <a:r>
                        <a:rPr lang="en-US" sz="1100"/>
                        <a:t>NA</a:t>
                      </a:r>
                    </a:p>
                  </a:txBody>
                  <a:tcPr anchor="ctr"/>
                </a:tc>
                <a:tc>
                  <a:txBody>
                    <a:bodyPr/>
                    <a:lstStyle/>
                    <a:p>
                      <a:r>
                        <a:rPr lang="en-US" sz="1100"/>
                        <a:t>NA</a:t>
                      </a:r>
                    </a:p>
                  </a:txBody>
                  <a:tcPr anchor="ctr"/>
                </a:tc>
                <a:tc>
                  <a:txBody>
                    <a:bodyPr/>
                    <a:lstStyle/>
                    <a:p>
                      <a:r>
                        <a:rPr lang="en-US" sz="1100"/>
                        <a:t>NA</a:t>
                      </a:r>
                    </a:p>
                  </a:txBody>
                  <a:tcPr anchor="ctr"/>
                </a:tc>
                <a:tc>
                  <a:txBody>
                    <a:bodyPr/>
                    <a:lstStyle/>
                    <a:p>
                      <a:r>
                        <a:rPr lang="en-US" sz="1100"/>
                        <a:t>No</a:t>
                      </a:r>
                    </a:p>
                  </a:txBody>
                  <a:tcPr anchor="ctr">
                    <a:solidFill>
                      <a:srgbClr val="00B050"/>
                    </a:solidFill>
                  </a:tcPr>
                </a:tc>
                <a:tc>
                  <a:txBody>
                    <a:bodyPr/>
                    <a:lstStyle/>
                    <a:p>
                      <a:r>
                        <a:rPr lang="en-US" sz="1100"/>
                        <a:t>No</a:t>
                      </a:r>
                    </a:p>
                  </a:txBody>
                  <a:tcPr anchor="ctr">
                    <a:solidFill>
                      <a:srgbClr val="00B050"/>
                    </a:solidFill>
                  </a:tcPr>
                </a:tc>
                <a:tc>
                  <a:txBody>
                    <a:bodyPr/>
                    <a:lstStyle/>
                    <a:p>
                      <a:r>
                        <a:rPr lang="en-US" sz="1100" dirty="0"/>
                        <a:t>No</a:t>
                      </a:r>
                    </a:p>
                  </a:txBody>
                  <a:tcPr anchor="ctr">
                    <a:solidFill>
                      <a:srgbClr val="00B050"/>
                    </a:solidFill>
                  </a:tcPr>
                </a:tc>
                <a:extLst>
                  <a:ext uri="{0D108BD9-81ED-4DB2-BD59-A6C34878D82A}">
                    <a16:rowId xmlns:a16="http://schemas.microsoft.com/office/drawing/2014/main" val="350424630"/>
                  </a:ext>
                </a:extLst>
              </a:tr>
              <a:tr h="370840">
                <a:tc>
                  <a:txBody>
                    <a:bodyPr/>
                    <a:lstStyle/>
                    <a:p>
                      <a:r>
                        <a:rPr lang="en-US" sz="1100"/>
                        <a:t>Were PK </a:t>
                      </a:r>
                      <a:r>
                        <a:rPr lang="en-US" sz="1100" b="1"/>
                        <a:t>predictions</a:t>
                      </a:r>
                      <a:r>
                        <a:rPr lang="en-US" sz="1100"/>
                        <a:t> accurate?</a:t>
                      </a:r>
                    </a:p>
                  </a:txBody>
                  <a:tcPr anchor="ct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dirty="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extLst>
                  <a:ext uri="{0D108BD9-81ED-4DB2-BD59-A6C34878D82A}">
                    <a16:rowId xmlns:a16="http://schemas.microsoft.com/office/drawing/2014/main" val="1654503147"/>
                  </a:ext>
                </a:extLst>
              </a:tr>
              <a:tr h="370840">
                <a:tc>
                  <a:txBody>
                    <a:bodyPr/>
                    <a:lstStyle/>
                    <a:p>
                      <a:r>
                        <a:rPr lang="en-US" sz="1100"/>
                        <a:t>Do </a:t>
                      </a:r>
                      <a:r>
                        <a:rPr lang="en-US" sz="1100" err="1"/>
                        <a:t>bnAbs</a:t>
                      </a:r>
                      <a:r>
                        <a:rPr lang="en-US" sz="1100"/>
                        <a:t> retain </a:t>
                      </a:r>
                      <a:r>
                        <a:rPr lang="en-US" sz="1100" b="1"/>
                        <a:t>neutralizing activity </a:t>
                      </a:r>
                      <a:r>
                        <a:rPr lang="en-US" sz="1100"/>
                        <a:t>6 months after administration?</a:t>
                      </a:r>
                    </a:p>
                  </a:txBody>
                  <a:tcPr anchor="ct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extLst>
                  <a:ext uri="{0D108BD9-81ED-4DB2-BD59-A6C34878D82A}">
                    <a16:rowId xmlns:a16="http://schemas.microsoft.com/office/drawing/2014/main" val="4086521241"/>
                  </a:ext>
                </a:extLst>
              </a:tr>
              <a:tr h="370840">
                <a:tc>
                  <a:txBody>
                    <a:bodyPr/>
                    <a:lstStyle/>
                    <a:p>
                      <a:r>
                        <a:rPr lang="en-US" sz="1100"/>
                        <a:t>Do </a:t>
                      </a:r>
                      <a:r>
                        <a:rPr lang="en-US" sz="1100" b="1"/>
                        <a:t>neutralizing titers </a:t>
                      </a:r>
                      <a:r>
                        <a:rPr lang="en-US" sz="1100" b="0"/>
                        <a:t>correlate</a:t>
                      </a:r>
                      <a:r>
                        <a:rPr lang="en-US" sz="1100"/>
                        <a:t> to serum concentrations 6 months after administration?</a:t>
                      </a:r>
                    </a:p>
                  </a:txBody>
                  <a:tcPr anchor="ct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extLst>
                  <a:ext uri="{0D108BD9-81ED-4DB2-BD59-A6C34878D82A}">
                    <a16:rowId xmlns:a16="http://schemas.microsoft.com/office/drawing/2014/main" val="323376962"/>
                  </a:ext>
                </a:extLst>
              </a:tr>
              <a:tr h="370840">
                <a:tc>
                  <a:txBody>
                    <a:bodyPr/>
                    <a:lstStyle/>
                    <a:p>
                      <a:r>
                        <a:rPr lang="en-US" sz="1100"/>
                        <a:t>Where the neutralization </a:t>
                      </a:r>
                      <a:r>
                        <a:rPr lang="en-US" sz="1100" b="1"/>
                        <a:t>predictions</a:t>
                      </a:r>
                      <a:r>
                        <a:rPr lang="en-US" sz="1100"/>
                        <a:t> accurate?</a:t>
                      </a:r>
                    </a:p>
                  </a:txBody>
                  <a:tcPr anchor="ct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tc>
                  <a:txBody>
                    <a:bodyPr/>
                    <a:lstStyle/>
                    <a:p>
                      <a:r>
                        <a:rPr lang="en-US" sz="1100"/>
                        <a:t>Yes</a:t>
                      </a:r>
                    </a:p>
                  </a:txBody>
                  <a:tcPr anchor="ctr">
                    <a:solidFill>
                      <a:srgbClr val="00B050"/>
                    </a:solidFill>
                  </a:tcPr>
                </a:tc>
                <a:extLst>
                  <a:ext uri="{0D108BD9-81ED-4DB2-BD59-A6C34878D82A}">
                    <a16:rowId xmlns:a16="http://schemas.microsoft.com/office/drawing/2014/main" val="1316111058"/>
                  </a:ext>
                </a:extLst>
              </a:tr>
              <a:tr h="370840">
                <a:tc>
                  <a:txBody>
                    <a:bodyPr/>
                    <a:lstStyle/>
                    <a:p>
                      <a:r>
                        <a:rPr lang="en-US" sz="1100"/>
                        <a:t>Can we give a </a:t>
                      </a:r>
                      <a:r>
                        <a:rPr lang="en-US" sz="1100" b="1"/>
                        <a:t>fixed dose</a:t>
                      </a:r>
                      <a:r>
                        <a:rPr lang="en-US" sz="1100"/>
                        <a:t>?</a:t>
                      </a:r>
                    </a:p>
                  </a:txBody>
                  <a:tcPr anchor="ctr"/>
                </a:tc>
                <a:tc>
                  <a:txBody>
                    <a:bodyPr/>
                    <a:lstStyle/>
                    <a:p>
                      <a:r>
                        <a:rPr lang="en-US" sz="1100"/>
                        <a:t>NA</a:t>
                      </a:r>
                    </a:p>
                  </a:txBody>
                  <a:tcPr anchor="ctr">
                    <a:solidFill>
                      <a:schemeClr val="bg1"/>
                    </a:solidFill>
                  </a:tcPr>
                </a:tc>
                <a:tc>
                  <a:txBody>
                    <a:bodyPr/>
                    <a:lstStyle/>
                    <a:p>
                      <a:r>
                        <a:rPr lang="en-US" sz="1100"/>
                        <a:t>NA</a:t>
                      </a:r>
                    </a:p>
                  </a:txBody>
                  <a:tcPr anchor="ctr">
                    <a:solidFill>
                      <a:schemeClr val="bg1"/>
                    </a:solidFill>
                  </a:tcPr>
                </a:tc>
                <a:tc>
                  <a:txBody>
                    <a:bodyPr/>
                    <a:lstStyle/>
                    <a:p>
                      <a:r>
                        <a:rPr lang="en-US" sz="1100"/>
                        <a:t>NA</a:t>
                      </a:r>
                    </a:p>
                  </a:txBody>
                  <a:tcPr anchor="ctr">
                    <a:solidFill>
                      <a:schemeClr val="bg1"/>
                    </a:solidFill>
                  </a:tcPr>
                </a:tc>
                <a:tc>
                  <a:txBody>
                    <a:bodyPr/>
                    <a:lstStyle/>
                    <a:p>
                      <a:r>
                        <a:rPr lang="en-US" sz="1100"/>
                        <a:t>NA</a:t>
                      </a:r>
                    </a:p>
                  </a:txBody>
                  <a:tcPr anchor="ctr">
                    <a:solidFill>
                      <a:schemeClr val="bg1"/>
                    </a:solidFill>
                  </a:tcPr>
                </a:tc>
                <a:tc>
                  <a:txBody>
                    <a:bodyPr/>
                    <a:lstStyle/>
                    <a:p>
                      <a:r>
                        <a:rPr lang="en-US" sz="1100"/>
                        <a:t>NA</a:t>
                      </a:r>
                    </a:p>
                  </a:txBody>
                  <a:tcPr anchor="ctr">
                    <a:solidFill>
                      <a:schemeClr val="bg1"/>
                    </a:solidFill>
                  </a:tcPr>
                </a:tc>
                <a:tc>
                  <a:txBody>
                    <a:bodyPr/>
                    <a:lstStyle/>
                    <a:p>
                      <a:r>
                        <a:rPr lang="en-US" sz="1100"/>
                        <a:t>Yes</a:t>
                      </a:r>
                    </a:p>
                  </a:txBody>
                  <a:tcPr anchor="ctr">
                    <a:solidFill>
                      <a:srgbClr val="00B050"/>
                    </a:solidFill>
                  </a:tcPr>
                </a:tc>
                <a:extLst>
                  <a:ext uri="{0D108BD9-81ED-4DB2-BD59-A6C34878D82A}">
                    <a16:rowId xmlns:a16="http://schemas.microsoft.com/office/drawing/2014/main" val="660496913"/>
                  </a:ext>
                </a:extLst>
              </a:tr>
              <a:tr h="370840">
                <a:tc>
                  <a:txBody>
                    <a:bodyPr/>
                    <a:lstStyle/>
                    <a:p>
                      <a:r>
                        <a:rPr lang="en-US" sz="1100"/>
                        <a:t>Where there any clinically relevant </a:t>
                      </a:r>
                      <a:r>
                        <a:rPr lang="en-US" sz="1100" b="1"/>
                        <a:t>ADA</a:t>
                      </a:r>
                      <a:r>
                        <a:rPr lang="en-US" sz="1100"/>
                        <a:t>?</a:t>
                      </a:r>
                    </a:p>
                  </a:txBody>
                  <a:tcPr anchor="ctr"/>
                </a:tc>
                <a:tc>
                  <a:txBody>
                    <a:bodyPr/>
                    <a:lstStyle/>
                    <a:p>
                      <a:r>
                        <a:rPr lang="en-US" sz="1100"/>
                        <a:t>No</a:t>
                      </a:r>
                    </a:p>
                  </a:txBody>
                  <a:tcPr anchor="ctr">
                    <a:solidFill>
                      <a:srgbClr val="00B050"/>
                    </a:solidFill>
                  </a:tcPr>
                </a:tc>
                <a:tc>
                  <a:txBody>
                    <a:bodyPr/>
                    <a:lstStyle/>
                    <a:p>
                      <a:r>
                        <a:rPr lang="en-US" sz="1100"/>
                        <a:t>No</a:t>
                      </a:r>
                    </a:p>
                  </a:txBody>
                  <a:tcPr anchor="ctr">
                    <a:solidFill>
                      <a:srgbClr val="00B050"/>
                    </a:solidFill>
                  </a:tcPr>
                </a:tc>
                <a:tc>
                  <a:txBody>
                    <a:bodyPr/>
                    <a:lstStyle/>
                    <a:p>
                      <a:r>
                        <a:rPr lang="en-US" sz="1100"/>
                        <a:t>No</a:t>
                      </a:r>
                    </a:p>
                  </a:txBody>
                  <a:tcPr anchor="ctr">
                    <a:solidFill>
                      <a:srgbClr val="00B050"/>
                    </a:solidFill>
                  </a:tcPr>
                </a:tc>
                <a:tc>
                  <a:txBody>
                    <a:bodyPr/>
                    <a:lstStyle/>
                    <a:p>
                      <a:r>
                        <a:rPr lang="en-US" sz="1100"/>
                        <a:t>No</a:t>
                      </a:r>
                    </a:p>
                  </a:txBody>
                  <a:tcPr anchor="ctr">
                    <a:solidFill>
                      <a:srgbClr val="00B050"/>
                    </a:solidFill>
                  </a:tcPr>
                </a:tc>
                <a:tc>
                  <a:txBody>
                    <a:bodyPr/>
                    <a:lstStyle/>
                    <a:p>
                      <a:r>
                        <a:rPr lang="en-US" sz="1100"/>
                        <a:t>No</a:t>
                      </a:r>
                    </a:p>
                  </a:txBody>
                  <a:tcPr anchor="ctr">
                    <a:solidFill>
                      <a:srgbClr val="00B050"/>
                    </a:solidFill>
                  </a:tcPr>
                </a:tc>
                <a:tc>
                  <a:txBody>
                    <a:bodyPr/>
                    <a:lstStyle/>
                    <a:p>
                      <a:r>
                        <a:rPr lang="en-US" sz="1100" dirty="0"/>
                        <a:t>No</a:t>
                      </a:r>
                    </a:p>
                  </a:txBody>
                  <a:tcPr anchor="ctr">
                    <a:solidFill>
                      <a:srgbClr val="00B050"/>
                    </a:solidFill>
                  </a:tcPr>
                </a:tc>
                <a:extLst>
                  <a:ext uri="{0D108BD9-81ED-4DB2-BD59-A6C34878D82A}">
                    <a16:rowId xmlns:a16="http://schemas.microsoft.com/office/drawing/2014/main" val="3374085201"/>
                  </a:ext>
                </a:extLst>
              </a:tr>
            </a:tbl>
          </a:graphicData>
        </a:graphic>
      </p:graphicFrame>
    </p:spTree>
    <p:extLst>
      <p:ext uri="{BB962C8B-B14F-4D97-AF65-F5344CB8AC3E}">
        <p14:creationId xmlns:p14="http://schemas.microsoft.com/office/powerpoint/2010/main" val="2505567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3E86D9-734E-CD4A-98AC-D989E4E5E744}"/>
              </a:ext>
            </a:extLst>
          </p:cNvPr>
          <p:cNvSpPr>
            <a:spLocks noGrp="1"/>
          </p:cNvSpPr>
          <p:nvPr>
            <p:ph type="title"/>
          </p:nvPr>
        </p:nvSpPr>
        <p:spPr>
          <a:xfrm>
            <a:off x="4116391" y="650952"/>
            <a:ext cx="7632700" cy="1223964"/>
          </a:xfrm>
        </p:spPr>
        <p:txBody>
          <a:bodyPr>
            <a:normAutofit/>
          </a:bodyPr>
          <a:lstStyle/>
          <a:p>
            <a:r>
              <a:rPr lang="en-GB" noProof="0" dirty="0"/>
              <a:t>Summary</a:t>
            </a:r>
          </a:p>
        </p:txBody>
      </p:sp>
      <p:sp>
        <p:nvSpPr>
          <p:cNvPr id="6" name="Content Placeholder 12">
            <a:extLst>
              <a:ext uri="{FF2B5EF4-FFF2-40B4-BE49-F238E27FC236}">
                <a16:creationId xmlns:a16="http://schemas.microsoft.com/office/drawing/2014/main" id="{6D28C90B-BE3C-F8F5-519E-8061D2986424}"/>
              </a:ext>
            </a:extLst>
          </p:cNvPr>
          <p:cNvSpPr txBox="1">
            <a:spLocks/>
          </p:cNvSpPr>
          <p:nvPr/>
        </p:nvSpPr>
        <p:spPr>
          <a:xfrm>
            <a:off x="3948605" y="1874916"/>
            <a:ext cx="7632704" cy="40570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DE9443"/>
                </a:solidFill>
                <a:latin typeface="+mj-lt"/>
              </a:rPr>
              <a:t>What is your main question?</a:t>
            </a:r>
          </a:p>
          <a:p>
            <a:pPr marL="0" indent="0">
              <a:buNone/>
            </a:pPr>
            <a:r>
              <a:rPr lang="en-GB" dirty="0"/>
              <a:t>What is the potential role of Broadly Neutralizing Antibodies (</a:t>
            </a:r>
            <a:r>
              <a:rPr lang="en-GB" dirty="0" err="1"/>
              <a:t>bnAbs</a:t>
            </a:r>
            <a:r>
              <a:rPr lang="en-GB" dirty="0"/>
              <a:t>) for HIV prevention in our evolving HIV prevention landscape?</a:t>
            </a:r>
            <a:br>
              <a:rPr lang="en-GB" dirty="0"/>
            </a:br>
            <a:endParaRPr lang="en-GB" dirty="0"/>
          </a:p>
          <a:p>
            <a:pPr marL="0" indent="0">
              <a:buNone/>
            </a:pPr>
            <a:r>
              <a:rPr lang="en-GB" dirty="0">
                <a:solidFill>
                  <a:srgbClr val="DE9443"/>
                </a:solidFill>
                <a:latin typeface="+mj-lt"/>
              </a:rPr>
              <a:t>What did you find?</a:t>
            </a:r>
          </a:p>
          <a:p>
            <a:pPr marL="0" indent="0">
              <a:buNone/>
            </a:pPr>
            <a:r>
              <a:rPr lang="en-GB" dirty="0" err="1"/>
              <a:t>bnAbs</a:t>
            </a:r>
            <a:r>
              <a:rPr lang="en-GB" dirty="0"/>
              <a:t> are safe and in combination may provide a new option for PrEP to expand choice.</a:t>
            </a:r>
            <a:br>
              <a:rPr lang="en-GB" dirty="0"/>
            </a:br>
            <a:endParaRPr lang="en-GB" dirty="0"/>
          </a:p>
          <a:p>
            <a:pPr marL="0" indent="0">
              <a:buNone/>
            </a:pPr>
            <a:r>
              <a:rPr lang="en-GB" dirty="0">
                <a:solidFill>
                  <a:srgbClr val="DE9443"/>
                </a:solidFill>
                <a:latin typeface="+mj-lt"/>
              </a:rPr>
              <a:t>Why is it important?</a:t>
            </a:r>
          </a:p>
          <a:p>
            <a:pPr marL="0" indent="0">
              <a:buNone/>
            </a:pPr>
            <a:r>
              <a:rPr lang="en-GB" dirty="0"/>
              <a:t>New HIV PrEP options will be important to increase PrEP uptake and overall PrEP coverage.</a:t>
            </a:r>
          </a:p>
        </p:txBody>
      </p:sp>
    </p:spTree>
    <p:extLst>
      <p:ext uri="{BB962C8B-B14F-4D97-AF65-F5344CB8AC3E}">
        <p14:creationId xmlns:p14="http://schemas.microsoft.com/office/powerpoint/2010/main" val="4287703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4ED8F-F1DD-8D5B-5508-A634C2000898}"/>
              </a:ext>
            </a:extLst>
          </p:cNvPr>
          <p:cNvSpPr>
            <a:spLocks noGrp="1"/>
          </p:cNvSpPr>
          <p:nvPr>
            <p:ph type="title"/>
          </p:nvPr>
        </p:nvSpPr>
        <p:spPr>
          <a:xfrm>
            <a:off x="2895600" y="441325"/>
            <a:ext cx="8853490" cy="1223963"/>
          </a:xfrm>
        </p:spPr>
        <p:txBody>
          <a:bodyPr>
            <a:normAutofit fontScale="90000"/>
          </a:bodyPr>
          <a:lstStyle/>
          <a:p>
            <a:r>
              <a:rPr lang="en-US" baseline="0" dirty="0"/>
              <a:t>PK model fits observed concentration data for each </a:t>
            </a:r>
            <a:r>
              <a:rPr lang="en-US" dirty="0" err="1"/>
              <a:t>bnAb</a:t>
            </a:r>
            <a:endParaRPr lang="en-US" dirty="0"/>
          </a:p>
        </p:txBody>
      </p:sp>
      <p:sp>
        <p:nvSpPr>
          <p:cNvPr id="4" name="TextBox 3">
            <a:extLst>
              <a:ext uri="{FF2B5EF4-FFF2-40B4-BE49-F238E27FC236}">
                <a16:creationId xmlns:a16="http://schemas.microsoft.com/office/drawing/2014/main" id="{988B8E9B-5173-28BD-0B93-4B1CE76412C9}"/>
              </a:ext>
            </a:extLst>
          </p:cNvPr>
          <p:cNvSpPr txBox="1"/>
          <p:nvPr/>
        </p:nvSpPr>
        <p:spPr>
          <a:xfrm>
            <a:off x="0" y="6492875"/>
            <a:ext cx="7617278" cy="369332"/>
          </a:xfrm>
          <a:prstGeom prst="rect">
            <a:avLst/>
          </a:prstGeom>
          <a:noFill/>
        </p:spPr>
        <p:txBody>
          <a:bodyPr wrap="none" rtlCol="0">
            <a:spAutoFit/>
          </a:bodyPr>
          <a:lstStyle/>
          <a:p>
            <a:r>
              <a:rPr lang="en-US">
                <a:latin typeface="Calibri" panose="020F0502020204030204" pitchFamily="34" charset="0"/>
                <a:ea typeface="Calibri" panose="020F0502020204030204" pitchFamily="34" charset="0"/>
              </a:rPr>
              <a:t>D</a:t>
            </a:r>
            <a:r>
              <a:rPr lang="en-US" sz="1800">
                <a:effectLst/>
                <a:latin typeface="Calibri" panose="020F0502020204030204" pitchFamily="34" charset="0"/>
                <a:ea typeface="Calibri" panose="020F0502020204030204" pitchFamily="34" charset="0"/>
              </a:rPr>
              <a:t>ata from HVTN 140 / HPTN 101, HVTN 136 / HPTN 092, HVTN 130 / HPTN 089</a:t>
            </a:r>
            <a:r>
              <a:rPr lang="en-US">
                <a:effectLst/>
              </a:rPr>
              <a:t> </a:t>
            </a:r>
            <a:endParaRPr lang="en-US"/>
          </a:p>
        </p:txBody>
      </p:sp>
      <p:pic>
        <p:nvPicPr>
          <p:cNvPr id="5" name="Content Placeholder 4" descr="A graph of a graph of a number of different types of numbers&#10;&#10;Description automatically generated with medium confidence">
            <a:extLst>
              <a:ext uri="{FF2B5EF4-FFF2-40B4-BE49-F238E27FC236}">
                <a16:creationId xmlns:a16="http://schemas.microsoft.com/office/drawing/2014/main" id="{996AA892-3FE4-75CC-50CE-F36AD80DD947}"/>
              </a:ext>
            </a:extLst>
          </p:cNvPr>
          <p:cNvPicPr>
            <a:picLocks noGrp="1" noChangeAspect="1"/>
          </p:cNvPicPr>
          <p:nvPr>
            <p:ph idx="1"/>
          </p:nvPr>
        </p:nvPicPr>
        <p:blipFill>
          <a:blip r:embed="rId3"/>
          <a:stretch>
            <a:fillRect/>
          </a:stretch>
        </p:blipFill>
        <p:spPr>
          <a:xfrm>
            <a:off x="1323622" y="2254800"/>
            <a:ext cx="10515600" cy="4238075"/>
          </a:xfrm>
          <a:prstGeom prst="rect">
            <a:avLst/>
          </a:prstGeom>
        </p:spPr>
      </p:pic>
    </p:spTree>
    <p:extLst>
      <p:ext uri="{BB962C8B-B14F-4D97-AF65-F5344CB8AC3E}">
        <p14:creationId xmlns:p14="http://schemas.microsoft.com/office/powerpoint/2010/main" val="3999579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440D-F4EC-2EA7-6C57-56B73160D46C}"/>
              </a:ext>
            </a:extLst>
          </p:cNvPr>
          <p:cNvSpPr>
            <a:spLocks noGrp="1"/>
          </p:cNvSpPr>
          <p:nvPr>
            <p:ph type="title"/>
          </p:nvPr>
        </p:nvSpPr>
        <p:spPr>
          <a:xfrm>
            <a:off x="2703871" y="441325"/>
            <a:ext cx="9045219" cy="1223963"/>
          </a:xfrm>
        </p:spPr>
        <p:txBody>
          <a:bodyPr>
            <a:normAutofit fontScale="90000"/>
          </a:bodyPr>
          <a:lstStyle/>
          <a:p>
            <a:r>
              <a:rPr lang="en-US" dirty="0"/>
              <a:t>Neutralization up to 6 months post </a:t>
            </a:r>
            <a:r>
              <a:rPr lang="en-US" dirty="0" err="1"/>
              <a:t>bnAb</a:t>
            </a:r>
            <a:r>
              <a:rPr lang="en-US" dirty="0"/>
              <a:t> administration </a:t>
            </a:r>
            <a:r>
              <a:rPr lang="en-US" sz="2000" dirty="0"/>
              <a:t>(Data from HVTN 140 / HPTN 101 part B)</a:t>
            </a:r>
            <a:br>
              <a:rPr lang="en-US" dirty="0"/>
            </a:br>
            <a:endParaRPr lang="en-US" dirty="0"/>
          </a:p>
        </p:txBody>
      </p:sp>
      <p:pic>
        <p:nvPicPr>
          <p:cNvPr id="4" name="Content Placeholder 3" descr="A screenshot of a test&#10;&#10;Description automatically generated">
            <a:extLst>
              <a:ext uri="{FF2B5EF4-FFF2-40B4-BE49-F238E27FC236}">
                <a16:creationId xmlns:a16="http://schemas.microsoft.com/office/drawing/2014/main" id="{2A3CEB9C-8942-FC8A-7793-D2E9744B5EA2}"/>
              </a:ext>
            </a:extLst>
          </p:cNvPr>
          <p:cNvPicPr>
            <a:picLocks noGrp="1" noChangeAspect="1"/>
          </p:cNvPicPr>
          <p:nvPr>
            <p:ph idx="1"/>
          </p:nvPr>
        </p:nvPicPr>
        <p:blipFill rotWithShape="1">
          <a:blip r:embed="rId3"/>
          <a:srcRect l="4160" t="8450" r="7620" b="24237"/>
          <a:stretch/>
        </p:blipFill>
        <p:spPr bwMode="auto">
          <a:xfrm>
            <a:off x="2172985" y="1779547"/>
            <a:ext cx="8593282" cy="5070763"/>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6CA81F6C-2BC9-38AA-C98D-9DC968113219}"/>
              </a:ext>
            </a:extLst>
          </p:cNvPr>
          <p:cNvSpPr txBox="1"/>
          <p:nvPr/>
        </p:nvSpPr>
        <p:spPr>
          <a:xfrm>
            <a:off x="7070155" y="1432058"/>
            <a:ext cx="740908" cy="424339"/>
          </a:xfrm>
          <a:prstGeom prst="downArrowCallout">
            <a:avLst/>
          </a:prstGeom>
          <a:noFill/>
          <a:ln>
            <a:solidFill>
              <a:schemeClr val="accent1"/>
            </a:solidFill>
          </a:ln>
        </p:spPr>
        <p:txBody>
          <a:bodyPr wrap="none" rtlCol="0">
            <a:spAutoFit/>
          </a:bodyPr>
          <a:lstStyle/>
          <a:p>
            <a:r>
              <a:rPr lang="en-US" sz="1200" dirty="0"/>
              <a:t>2</a:t>
            </a:r>
            <a:r>
              <a:rPr lang="en-US" sz="1200" baseline="30000" dirty="0"/>
              <a:t>nd</a:t>
            </a:r>
            <a:r>
              <a:rPr lang="en-US" sz="1200" dirty="0"/>
              <a:t> dose</a:t>
            </a:r>
          </a:p>
        </p:txBody>
      </p:sp>
    </p:spTree>
    <p:extLst>
      <p:ext uri="{BB962C8B-B14F-4D97-AF65-F5344CB8AC3E}">
        <p14:creationId xmlns:p14="http://schemas.microsoft.com/office/powerpoint/2010/main" val="483115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 xmlns:p188="http://schemas.microsoft.com/office/powerpoint/2018/8/main" r:id="rId4"/>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ABE7DA-4936-150F-713C-7788D0CDFC32}"/>
              </a:ext>
            </a:extLst>
          </p:cNvPr>
          <p:cNvSpPr>
            <a:spLocks noGrp="1"/>
          </p:cNvSpPr>
          <p:nvPr>
            <p:ph type="title"/>
          </p:nvPr>
        </p:nvSpPr>
        <p:spPr>
          <a:xfrm>
            <a:off x="2753032" y="441325"/>
            <a:ext cx="8996058" cy="1223963"/>
          </a:xfrm>
        </p:spPr>
        <p:txBody>
          <a:bodyPr>
            <a:normAutofit fontScale="90000"/>
          </a:bodyPr>
          <a:lstStyle/>
          <a:p>
            <a:r>
              <a:rPr lang="en-US" dirty="0"/>
              <a:t>Time-averaged (median) PT80 across individuals and viruses </a:t>
            </a:r>
          </a:p>
        </p:txBody>
      </p:sp>
      <p:pic>
        <p:nvPicPr>
          <p:cNvPr id="4" name="Content Placeholder 3" descr="A screenshot of a graph&#10;&#10;Description automatically generated">
            <a:extLst>
              <a:ext uri="{FF2B5EF4-FFF2-40B4-BE49-F238E27FC236}">
                <a16:creationId xmlns:a16="http://schemas.microsoft.com/office/drawing/2014/main" id="{5C6B1920-23EA-88B3-4EBA-B643A9E9FAFA}"/>
              </a:ext>
            </a:extLst>
          </p:cNvPr>
          <p:cNvPicPr>
            <a:picLocks noGrp="1" noChangeAspect="1"/>
          </p:cNvPicPr>
          <p:nvPr>
            <p:ph idx="1"/>
          </p:nvPr>
        </p:nvPicPr>
        <p:blipFill>
          <a:blip r:embed="rId3"/>
          <a:stretch>
            <a:fillRect/>
          </a:stretch>
        </p:blipFill>
        <p:spPr>
          <a:xfrm>
            <a:off x="2340077" y="1760062"/>
            <a:ext cx="8474905" cy="4416901"/>
          </a:xfrm>
        </p:spPr>
      </p:pic>
      <p:sp>
        <p:nvSpPr>
          <p:cNvPr id="5" name="TextBox 4">
            <a:extLst>
              <a:ext uri="{FF2B5EF4-FFF2-40B4-BE49-F238E27FC236}">
                <a16:creationId xmlns:a16="http://schemas.microsoft.com/office/drawing/2014/main" id="{2C77C9EF-86E9-1421-F1CD-6DD82E012F1B}"/>
              </a:ext>
            </a:extLst>
          </p:cNvPr>
          <p:cNvSpPr txBox="1"/>
          <p:nvPr/>
        </p:nvSpPr>
        <p:spPr>
          <a:xfrm>
            <a:off x="0" y="6225086"/>
            <a:ext cx="11080955" cy="646331"/>
          </a:xfrm>
          <a:prstGeom prst="rect">
            <a:avLst/>
          </a:prstGeom>
          <a:noFill/>
        </p:spPr>
        <p:txBody>
          <a:bodyPr wrap="square" rtlCol="0">
            <a:spAutoFit/>
          </a:bodyPr>
          <a:lstStyle/>
          <a:p>
            <a:r>
              <a:rPr lang="en-US" dirty="0"/>
              <a:t>Data from HVTN 140 / HPTN 101, HVTN 136 / HPTN 092, HVTN 703 / HPTN 081 (AMP) and HVTN 704 / HPTN 085 (AMP)</a:t>
            </a:r>
            <a:r>
              <a:rPr lang="en-US" dirty="0">
                <a:effectLst/>
              </a:rPr>
              <a:t> </a:t>
            </a:r>
            <a:endParaRPr lang="en-US" dirty="0"/>
          </a:p>
        </p:txBody>
      </p:sp>
    </p:spTree>
    <p:extLst>
      <p:ext uri="{BB962C8B-B14F-4D97-AF65-F5344CB8AC3E}">
        <p14:creationId xmlns:p14="http://schemas.microsoft.com/office/powerpoint/2010/main" val="1294913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C66A0-4CB5-34BD-1ED9-F9B136F3DFF1}"/>
              </a:ext>
            </a:extLst>
          </p:cNvPr>
          <p:cNvSpPr>
            <a:spLocks noGrp="1"/>
          </p:cNvSpPr>
          <p:nvPr>
            <p:ph type="title"/>
          </p:nvPr>
        </p:nvSpPr>
        <p:spPr>
          <a:xfrm>
            <a:off x="3038167" y="864112"/>
            <a:ext cx="8966561" cy="1223963"/>
          </a:xfrm>
        </p:spPr>
        <p:txBody>
          <a:bodyPr>
            <a:normAutofit fontScale="90000"/>
          </a:bodyPr>
          <a:lstStyle/>
          <a:p>
            <a:r>
              <a:rPr lang="en-US" dirty="0"/>
              <a:t>Triple-</a:t>
            </a:r>
            <a:r>
              <a:rPr lang="en-US" dirty="0" err="1"/>
              <a:t>bnAb</a:t>
            </a:r>
            <a:r>
              <a:rPr lang="en-US" dirty="0"/>
              <a:t> combination predicted PT80 efficacy compared to single </a:t>
            </a:r>
            <a:r>
              <a:rPr lang="en-US" dirty="0" err="1"/>
              <a:t>bnAb</a:t>
            </a:r>
            <a:r>
              <a:rPr lang="en-US" dirty="0"/>
              <a:t> in AMP </a:t>
            </a:r>
          </a:p>
        </p:txBody>
      </p:sp>
      <p:pic>
        <p:nvPicPr>
          <p:cNvPr id="4" name="Content Placeholder 3" descr="A graph of a graph with red lines&#10;&#10;Description automatically generated with medium confidence">
            <a:extLst>
              <a:ext uri="{FF2B5EF4-FFF2-40B4-BE49-F238E27FC236}">
                <a16:creationId xmlns:a16="http://schemas.microsoft.com/office/drawing/2014/main" id="{A0ED97A6-456E-1F46-C306-615E82730FB7}"/>
              </a:ext>
            </a:extLst>
          </p:cNvPr>
          <p:cNvPicPr>
            <a:picLocks noGrp="1" noChangeAspect="1"/>
          </p:cNvPicPr>
          <p:nvPr>
            <p:ph idx="1"/>
          </p:nvPr>
        </p:nvPicPr>
        <p:blipFill>
          <a:blip r:embed="rId3"/>
          <a:stretch>
            <a:fillRect/>
          </a:stretch>
        </p:blipFill>
        <p:spPr>
          <a:xfrm>
            <a:off x="733592" y="2935764"/>
            <a:ext cx="10877844" cy="3480910"/>
          </a:xfrm>
        </p:spPr>
      </p:pic>
    </p:spTree>
    <p:extLst>
      <p:ext uri="{BB962C8B-B14F-4D97-AF65-F5344CB8AC3E}">
        <p14:creationId xmlns:p14="http://schemas.microsoft.com/office/powerpoint/2010/main" val="89564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43CB-E1F1-41AF-F544-EA6BF63E7A99}"/>
              </a:ext>
            </a:extLst>
          </p:cNvPr>
          <p:cNvSpPr>
            <a:spLocks noGrp="1"/>
          </p:cNvSpPr>
          <p:nvPr>
            <p:ph type="title"/>
          </p:nvPr>
        </p:nvSpPr>
        <p:spPr>
          <a:xfrm>
            <a:off x="2939845" y="441325"/>
            <a:ext cx="8809245" cy="1223963"/>
          </a:xfrm>
        </p:spPr>
        <p:txBody>
          <a:bodyPr/>
          <a:lstStyle/>
          <a:p>
            <a:r>
              <a:rPr lang="en-US" dirty="0" err="1"/>
              <a:t>bnAb</a:t>
            </a:r>
            <a:r>
              <a:rPr lang="en-US" dirty="0"/>
              <a:t> Efficacy Trial Design Considerations</a:t>
            </a:r>
          </a:p>
        </p:txBody>
      </p:sp>
      <p:sp>
        <p:nvSpPr>
          <p:cNvPr id="3" name="Content Placeholder 2">
            <a:extLst>
              <a:ext uri="{FF2B5EF4-FFF2-40B4-BE49-F238E27FC236}">
                <a16:creationId xmlns:a16="http://schemas.microsoft.com/office/drawing/2014/main" id="{C00D703C-E892-BF7C-7B42-2AA44F592E3B}"/>
              </a:ext>
            </a:extLst>
          </p:cNvPr>
          <p:cNvSpPr>
            <a:spLocks noGrp="1"/>
          </p:cNvSpPr>
          <p:nvPr>
            <p:ph idx="1"/>
          </p:nvPr>
        </p:nvSpPr>
        <p:spPr>
          <a:xfrm>
            <a:off x="541236" y="2392057"/>
            <a:ext cx="11306169" cy="4103687"/>
          </a:xfrm>
        </p:spPr>
        <p:txBody>
          <a:bodyPr>
            <a:normAutofit/>
          </a:bodyPr>
          <a:lstStyle/>
          <a:p>
            <a:r>
              <a:rPr lang="en-US" dirty="0"/>
              <a:t>The next efficacy trial design will include planned community, stakeholder, and regulator convenings for input and feedback BEFORE finalized. </a:t>
            </a:r>
          </a:p>
          <a:p>
            <a:endParaRPr lang="en-US" dirty="0"/>
          </a:p>
          <a:p>
            <a:r>
              <a:rPr lang="en-US" dirty="0"/>
              <a:t>Some PrEP consideration for trial designs:​</a:t>
            </a:r>
          </a:p>
          <a:p>
            <a:pPr marL="971550" lvl="1" indent="-514350">
              <a:buFont typeface="+mj-lt"/>
              <a:buAutoNum type="arabicPeriod"/>
            </a:pPr>
            <a:r>
              <a:rPr lang="en-US" dirty="0">
                <a:solidFill>
                  <a:srgbClr val="C00000"/>
                </a:solidFill>
              </a:rPr>
              <a:t>Participant selection: </a:t>
            </a:r>
            <a:r>
              <a:rPr lang="en-US" dirty="0"/>
              <a:t>Should interest and/or use of PrEP prior to enrollment in a </a:t>
            </a:r>
            <a:r>
              <a:rPr lang="en-US" dirty="0" err="1"/>
              <a:t>bnAb</a:t>
            </a:r>
            <a:r>
              <a:rPr lang="en-US" dirty="0"/>
              <a:t> efficacy trial be an eligibility criteria.​</a:t>
            </a:r>
          </a:p>
          <a:p>
            <a:pPr marL="971550" lvl="1" indent="-514350">
              <a:buFont typeface="+mj-lt"/>
              <a:buAutoNum type="arabicPeriod"/>
            </a:pPr>
            <a:r>
              <a:rPr lang="en-US" dirty="0">
                <a:solidFill>
                  <a:srgbClr val="C00000"/>
                </a:solidFill>
              </a:rPr>
              <a:t>Placebo arm inclusion: </a:t>
            </a:r>
            <a:r>
              <a:rPr lang="en-US" dirty="0"/>
              <a:t>Ethical and community considerations of a placebo arm in the era of </a:t>
            </a:r>
            <a:r>
              <a:rPr lang="en-US" dirty="0" err="1"/>
              <a:t>PrEP.</a:t>
            </a:r>
            <a:r>
              <a:rPr lang="en-US" dirty="0"/>
              <a:t>​</a:t>
            </a:r>
          </a:p>
          <a:p>
            <a:pPr marL="971550" lvl="1" indent="-514350">
              <a:buFont typeface="+mj-lt"/>
              <a:buAutoNum type="arabicPeriod"/>
            </a:pPr>
            <a:r>
              <a:rPr lang="en-US" dirty="0">
                <a:solidFill>
                  <a:srgbClr val="C00000"/>
                </a:solidFill>
              </a:rPr>
              <a:t>PrEP: </a:t>
            </a:r>
            <a:r>
              <a:rPr lang="en-US" dirty="0"/>
              <a:t>Management of PrEP as part of a standard prevention package.​</a:t>
            </a:r>
          </a:p>
          <a:p>
            <a:pPr lvl="1"/>
            <a:endParaRPr lang="en-US" dirty="0"/>
          </a:p>
          <a:p>
            <a:endParaRPr lang="en-US" dirty="0"/>
          </a:p>
        </p:txBody>
      </p:sp>
    </p:spTree>
    <p:extLst>
      <p:ext uri="{BB962C8B-B14F-4D97-AF65-F5344CB8AC3E}">
        <p14:creationId xmlns:p14="http://schemas.microsoft.com/office/powerpoint/2010/main" val="1547635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4800" y="441325"/>
            <a:ext cx="8904290" cy="1223963"/>
          </a:xfrm>
        </p:spPr>
        <p:txBody>
          <a:bodyPr/>
          <a:lstStyle/>
          <a:p>
            <a:r>
              <a:rPr lang="en-US" dirty="0"/>
              <a:t>PrEP Product level Considerations</a:t>
            </a:r>
          </a:p>
        </p:txBody>
      </p:sp>
      <p:sp>
        <p:nvSpPr>
          <p:cNvPr id="3" name="Text Placeholder 2"/>
          <p:cNvSpPr>
            <a:spLocks noGrp="1"/>
          </p:cNvSpPr>
          <p:nvPr>
            <p:ph idx="1"/>
          </p:nvPr>
        </p:nvSpPr>
        <p:spPr>
          <a:xfrm>
            <a:off x="89987" y="2232954"/>
            <a:ext cx="4794834" cy="4103687"/>
          </a:xfrm>
        </p:spPr>
        <p:txBody>
          <a:bodyPr>
            <a:noAutofit/>
          </a:bodyPr>
          <a:lstStyle/>
          <a:p>
            <a:r>
              <a:rPr lang="en-US" sz="2400" b="1" u="sng" dirty="0">
                <a:solidFill>
                  <a:schemeClr val="tx2"/>
                </a:solidFill>
                <a:latin typeface="Calibri" panose="020F0502020204030204" pitchFamily="34" charset="0"/>
                <a:cs typeface="Calibri" panose="020F0502020204030204" pitchFamily="34" charset="0"/>
              </a:rPr>
              <a:t>Oral PrEP</a:t>
            </a:r>
          </a:p>
          <a:p>
            <a:pPr lvl="1"/>
            <a:r>
              <a:rPr lang="en-US" sz="1800" dirty="0">
                <a:solidFill>
                  <a:schemeClr val="tx2"/>
                </a:solidFill>
              </a:rPr>
              <a:t>Pros</a:t>
            </a:r>
          </a:p>
          <a:p>
            <a:pPr marL="1257277" lvl="2" indent="-342900">
              <a:buFont typeface="Arial" panose="020B0604020202020204" pitchFamily="34" charset="0"/>
              <a:buChar char="•"/>
            </a:pPr>
            <a:r>
              <a:rPr lang="en-US" sz="1800" dirty="0"/>
              <a:t>Daily and on-demand options</a:t>
            </a:r>
          </a:p>
          <a:p>
            <a:pPr marL="1257277" lvl="2" indent="-342900">
              <a:buFont typeface="Arial" panose="020B0604020202020204" pitchFamily="34" charset="0"/>
              <a:buChar char="•"/>
            </a:pPr>
            <a:r>
              <a:rPr lang="en-US" sz="1800" dirty="0"/>
              <a:t>Implementation Flexibility </a:t>
            </a:r>
          </a:p>
          <a:p>
            <a:pPr marL="1257277" lvl="2" indent="-342900">
              <a:buFont typeface="Arial" panose="020B0604020202020204" pitchFamily="34" charset="0"/>
              <a:buChar char="•"/>
            </a:pPr>
            <a:r>
              <a:rPr lang="en-US" sz="1800" dirty="0"/>
              <a:t>Minimal clinical monitoring for most patients </a:t>
            </a:r>
          </a:p>
          <a:p>
            <a:pPr marL="1257277" lvl="2" indent="-342900">
              <a:buFont typeface="Arial" panose="020B0604020202020204" pitchFamily="34" charset="0"/>
              <a:buChar char="•"/>
            </a:pPr>
            <a:r>
              <a:rPr lang="en-US" sz="1800" dirty="0"/>
              <a:t>Efficacy data in all populations</a:t>
            </a:r>
          </a:p>
          <a:p>
            <a:pPr marL="1257277" lvl="2" indent="-342900">
              <a:buFont typeface="Arial" panose="020B0604020202020204" pitchFamily="34" charset="0"/>
              <a:buChar char="•"/>
            </a:pPr>
            <a:r>
              <a:rPr lang="en-US" sz="1800" dirty="0"/>
              <a:t>Quarterly HIV testing</a:t>
            </a:r>
          </a:p>
          <a:p>
            <a:pPr marL="1257277" lvl="2" indent="-342900">
              <a:buFont typeface="Arial" panose="020B0604020202020204" pitchFamily="34" charset="0"/>
              <a:buChar char="•"/>
            </a:pPr>
            <a:r>
              <a:rPr lang="en-US" sz="1800" dirty="0"/>
              <a:t>Cost – Generic TDF/FTC available</a:t>
            </a:r>
          </a:p>
          <a:p>
            <a:pPr lvl="1"/>
            <a:r>
              <a:rPr lang="en-US" sz="1800" dirty="0">
                <a:solidFill>
                  <a:schemeClr val="tx2"/>
                </a:solidFill>
              </a:rPr>
              <a:t>Cons</a:t>
            </a:r>
          </a:p>
          <a:p>
            <a:pPr marL="1257277" lvl="2" indent="-342900">
              <a:buFont typeface="Arial" panose="020B0604020202020204" pitchFamily="34" charset="0"/>
              <a:buChar char="•"/>
            </a:pPr>
            <a:r>
              <a:rPr lang="en-US" sz="1800" dirty="0"/>
              <a:t>Daily adherence or complex regimen</a:t>
            </a:r>
          </a:p>
          <a:p>
            <a:pPr marL="1257277" lvl="2" indent="-342900">
              <a:buFont typeface="Arial" panose="020B0604020202020204" pitchFamily="34" charset="0"/>
              <a:buChar char="•"/>
            </a:pPr>
            <a:r>
              <a:rPr lang="en-US" sz="1800" dirty="0"/>
              <a:t>Pills may not be acceptable or preferred for all populations.</a:t>
            </a:r>
          </a:p>
          <a:p>
            <a:pPr marL="1257277" lvl="2" indent="-342900">
              <a:buFont typeface="Arial" panose="020B0604020202020204" pitchFamily="34" charset="0"/>
              <a:buChar char="•"/>
            </a:pPr>
            <a:endParaRPr lang="en-US" dirty="0">
              <a:solidFill>
                <a:schemeClr val="tx2"/>
              </a:solidFill>
            </a:endParaRPr>
          </a:p>
        </p:txBody>
      </p:sp>
      <p:sp>
        <p:nvSpPr>
          <p:cNvPr id="5" name="Text Placeholder 2"/>
          <p:cNvSpPr txBox="1">
            <a:spLocks/>
          </p:cNvSpPr>
          <p:nvPr/>
        </p:nvSpPr>
        <p:spPr>
          <a:xfrm>
            <a:off x="4708358" y="2229941"/>
            <a:ext cx="4005336" cy="4466694"/>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1000"/>
              </a:spcBef>
              <a:buFont typeface="Arial" panose="020B0604020202020204" pitchFamily="34" charset="0"/>
              <a:buNone/>
              <a:tabLst/>
              <a:defRPr sz="2400" b="0" i="0" kern="1200" spc="-50" baseline="0">
                <a:solidFill>
                  <a:srgbClr val="444444"/>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914400" rtl="0" eaLnBrk="1" latinLnBrk="0" hangingPunct="1">
              <a:lnSpc>
                <a:spcPct val="90000"/>
              </a:lnSpc>
              <a:spcBef>
                <a:spcPts val="500"/>
              </a:spcBef>
              <a:buFont typeface="Arial" panose="020B0604020202020204" pitchFamily="34" charset="0"/>
              <a:buNone/>
              <a:tabLst/>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tabLst/>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u="sng" dirty="0">
                <a:solidFill>
                  <a:schemeClr val="tx2"/>
                </a:solidFill>
              </a:rPr>
              <a:t>Injectable PrEP</a:t>
            </a:r>
          </a:p>
          <a:p>
            <a:pPr lvl="1"/>
            <a:r>
              <a:rPr lang="en-US" dirty="0">
                <a:solidFill>
                  <a:schemeClr val="tx2"/>
                </a:solidFill>
              </a:rPr>
              <a:t>Pros</a:t>
            </a:r>
          </a:p>
          <a:p>
            <a:pPr marL="1257277" lvl="2" indent="-342900">
              <a:buFont typeface="Arial" panose="020B0604020202020204" pitchFamily="34" charset="0"/>
              <a:buChar char="•"/>
            </a:pPr>
            <a:r>
              <a:rPr lang="en-US" dirty="0">
                <a:solidFill>
                  <a:schemeClr val="tx1"/>
                </a:solidFill>
              </a:rPr>
              <a:t>Superior efficacy</a:t>
            </a:r>
          </a:p>
          <a:p>
            <a:pPr marL="1257277" lvl="2" indent="-342900">
              <a:buFont typeface="Arial" panose="020B0604020202020204" pitchFamily="34" charset="0"/>
              <a:buChar char="•"/>
            </a:pPr>
            <a:r>
              <a:rPr lang="en-US" dirty="0">
                <a:solidFill>
                  <a:schemeClr val="tx1"/>
                </a:solidFill>
              </a:rPr>
              <a:t>Daily adherence not required </a:t>
            </a:r>
          </a:p>
          <a:p>
            <a:pPr marL="1257277" lvl="2" indent="-342900">
              <a:buFont typeface="Arial" panose="020B0604020202020204" pitchFamily="34" charset="0"/>
              <a:buChar char="•"/>
            </a:pPr>
            <a:r>
              <a:rPr lang="en-US" dirty="0">
                <a:solidFill>
                  <a:schemeClr val="tx1"/>
                </a:solidFill>
              </a:rPr>
              <a:t>Injections every 6 months (LEN)</a:t>
            </a:r>
          </a:p>
          <a:p>
            <a:pPr marL="1257277" lvl="2" indent="-342900">
              <a:buFont typeface="Arial" panose="020B0604020202020204" pitchFamily="34" charset="0"/>
              <a:buChar char="•"/>
            </a:pPr>
            <a:r>
              <a:rPr lang="en-US" dirty="0">
                <a:solidFill>
                  <a:schemeClr val="tx1"/>
                </a:solidFill>
              </a:rPr>
              <a:t>Discretion in use </a:t>
            </a:r>
          </a:p>
          <a:p>
            <a:pPr lvl="1"/>
            <a:r>
              <a:rPr lang="en-US" dirty="0">
                <a:solidFill>
                  <a:schemeClr val="tx2"/>
                </a:solidFill>
              </a:rPr>
              <a:t>Cons</a:t>
            </a:r>
          </a:p>
          <a:p>
            <a:pPr marL="1257277" lvl="2" indent="-342900">
              <a:buFont typeface="Arial" panose="020B0604020202020204" pitchFamily="34" charset="0"/>
              <a:buChar char="•"/>
            </a:pPr>
            <a:r>
              <a:rPr lang="en-US" dirty="0">
                <a:solidFill>
                  <a:schemeClr val="tx1"/>
                </a:solidFill>
              </a:rPr>
              <a:t>Increased visits (CAB)</a:t>
            </a:r>
          </a:p>
          <a:p>
            <a:pPr marL="1257277" lvl="2" indent="-342900">
              <a:buFont typeface="Arial" panose="020B0604020202020204" pitchFamily="34" charset="0"/>
              <a:buChar char="•"/>
            </a:pPr>
            <a:r>
              <a:rPr lang="en-US" dirty="0">
                <a:solidFill>
                  <a:schemeClr val="tx1"/>
                </a:solidFill>
              </a:rPr>
              <a:t>HIV testing requirements</a:t>
            </a:r>
          </a:p>
          <a:p>
            <a:pPr marL="1257277" lvl="2" indent="-342900">
              <a:buFont typeface="Arial" panose="020B0604020202020204" pitchFamily="34" charset="0"/>
              <a:buChar char="•"/>
            </a:pPr>
            <a:r>
              <a:rPr lang="en-US" dirty="0">
                <a:solidFill>
                  <a:schemeClr val="tx1"/>
                </a:solidFill>
              </a:rPr>
              <a:t>Cost and access</a:t>
            </a:r>
          </a:p>
          <a:p>
            <a:pPr marL="1257277" lvl="2" indent="-342900">
              <a:buFont typeface="Arial" panose="020B0604020202020204" pitchFamily="34" charset="0"/>
              <a:buChar char="•"/>
            </a:pPr>
            <a:r>
              <a:rPr lang="en-US" dirty="0">
                <a:solidFill>
                  <a:schemeClr val="tx1"/>
                </a:solidFill>
              </a:rPr>
              <a:t>Breakthrough HIV infections (CAB)</a:t>
            </a:r>
          </a:p>
          <a:p>
            <a:pPr marL="1257277" lvl="2" indent="-342900">
              <a:buFont typeface="Arial" panose="020B0604020202020204" pitchFamily="34" charset="0"/>
              <a:buChar char="•"/>
            </a:pPr>
            <a:endParaRPr lang="en-US" dirty="0">
              <a:solidFill>
                <a:schemeClr val="tx2"/>
              </a:solidFill>
            </a:endParaRPr>
          </a:p>
        </p:txBody>
      </p:sp>
      <p:sp>
        <p:nvSpPr>
          <p:cNvPr id="6" name="Text Placeholder 2"/>
          <p:cNvSpPr txBox="1">
            <a:spLocks/>
          </p:cNvSpPr>
          <p:nvPr/>
        </p:nvSpPr>
        <p:spPr>
          <a:xfrm>
            <a:off x="8565777" y="2229942"/>
            <a:ext cx="3626223" cy="4466693"/>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1000"/>
              </a:spcBef>
              <a:buFont typeface="Arial" panose="020B0604020202020204" pitchFamily="34" charset="0"/>
              <a:buNone/>
              <a:tabLst/>
              <a:defRPr sz="2400" b="0" i="0" kern="1200" spc="-50" baseline="0">
                <a:solidFill>
                  <a:srgbClr val="444444"/>
                </a:solidFill>
                <a:latin typeface="Calibri" panose="020F0502020204030204" pitchFamily="34" charset="0"/>
                <a:ea typeface="Calibri" panose="020F0502020204030204" pitchFamily="34" charset="0"/>
                <a:cs typeface="Calibri" panose="020F0502020204030204" pitchFamily="34" charset="0"/>
              </a:defRPr>
            </a:lvl1pPr>
            <a:lvl2pPr marL="457189" indent="0" algn="l" defTabSz="914400" rtl="0" eaLnBrk="1" latinLnBrk="0" hangingPunct="1">
              <a:lnSpc>
                <a:spcPct val="90000"/>
              </a:lnSpc>
              <a:spcBef>
                <a:spcPts val="500"/>
              </a:spcBef>
              <a:buFont typeface="Arial" panose="020B0604020202020204" pitchFamily="34" charset="0"/>
              <a:buNone/>
              <a:tabLst/>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tabLst/>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u="sng" dirty="0" err="1">
                <a:solidFill>
                  <a:schemeClr val="tx2"/>
                </a:solidFill>
              </a:rPr>
              <a:t>bNABs</a:t>
            </a:r>
            <a:r>
              <a:rPr lang="en-US" b="1" u="sng" dirty="0">
                <a:solidFill>
                  <a:schemeClr val="tx2"/>
                </a:solidFill>
              </a:rPr>
              <a:t> (Theoretical)</a:t>
            </a:r>
          </a:p>
          <a:p>
            <a:pPr lvl="1"/>
            <a:r>
              <a:rPr lang="en-US" dirty="0">
                <a:solidFill>
                  <a:schemeClr val="tx2"/>
                </a:solidFill>
              </a:rPr>
              <a:t>Pros</a:t>
            </a:r>
          </a:p>
          <a:p>
            <a:pPr marL="1257277" lvl="2" indent="-342900">
              <a:buFont typeface="Arial" panose="020B0604020202020204" pitchFamily="34" charset="0"/>
              <a:buChar char="•"/>
            </a:pPr>
            <a:r>
              <a:rPr lang="en-US" dirty="0">
                <a:solidFill>
                  <a:schemeClr val="tx1"/>
                </a:solidFill>
              </a:rPr>
              <a:t>Efficacy?</a:t>
            </a:r>
          </a:p>
          <a:p>
            <a:pPr marL="1257277" lvl="2" indent="-342900">
              <a:buFont typeface="Arial" panose="020B0604020202020204" pitchFamily="34" charset="0"/>
              <a:buChar char="•"/>
            </a:pPr>
            <a:r>
              <a:rPr lang="en-US" dirty="0">
                <a:solidFill>
                  <a:schemeClr val="tx1"/>
                </a:solidFill>
              </a:rPr>
              <a:t>Infusion frequency (every 6 months?)</a:t>
            </a:r>
          </a:p>
          <a:p>
            <a:pPr marL="1257277" lvl="2" indent="-342900">
              <a:buFont typeface="Arial" panose="020B0604020202020204" pitchFamily="34" charset="0"/>
              <a:buChar char="•"/>
            </a:pPr>
            <a:r>
              <a:rPr lang="en-US" dirty="0">
                <a:solidFill>
                  <a:schemeClr val="tx1"/>
                </a:solidFill>
              </a:rPr>
              <a:t>Discretion in use</a:t>
            </a:r>
          </a:p>
          <a:p>
            <a:pPr marL="1257277" lvl="2" indent="-342900">
              <a:buFont typeface="Arial" panose="020B0604020202020204" pitchFamily="34" charset="0"/>
              <a:buChar char="•"/>
            </a:pPr>
            <a:r>
              <a:rPr lang="en-US" dirty="0">
                <a:solidFill>
                  <a:schemeClr val="tx1"/>
                </a:solidFill>
              </a:rPr>
              <a:t>No concern for ARV resistance</a:t>
            </a:r>
          </a:p>
          <a:p>
            <a:pPr lvl="1"/>
            <a:r>
              <a:rPr lang="en-US" dirty="0">
                <a:solidFill>
                  <a:schemeClr val="tx2"/>
                </a:solidFill>
              </a:rPr>
              <a:t>Cons</a:t>
            </a:r>
          </a:p>
          <a:p>
            <a:pPr marL="1257277" lvl="2" indent="-342900">
              <a:buFont typeface="Arial" panose="020B0604020202020204" pitchFamily="34" charset="0"/>
              <a:buChar char="•"/>
            </a:pPr>
            <a:r>
              <a:rPr lang="en-US" dirty="0">
                <a:solidFill>
                  <a:schemeClr val="tx1"/>
                </a:solidFill>
              </a:rPr>
              <a:t>Administration route</a:t>
            </a:r>
          </a:p>
          <a:p>
            <a:pPr marL="1257277" lvl="2" indent="-342900">
              <a:buFont typeface="Arial" panose="020B0604020202020204" pitchFamily="34" charset="0"/>
              <a:buChar char="•"/>
            </a:pPr>
            <a:r>
              <a:rPr lang="en-US" dirty="0">
                <a:solidFill>
                  <a:schemeClr val="tx1"/>
                </a:solidFill>
              </a:rPr>
              <a:t>Visit duration?</a:t>
            </a:r>
          </a:p>
          <a:p>
            <a:pPr marL="1257277" lvl="2" indent="-342900">
              <a:buFont typeface="Arial" panose="020B0604020202020204" pitchFamily="34" charset="0"/>
              <a:buChar char="•"/>
            </a:pPr>
            <a:r>
              <a:rPr lang="en-US" dirty="0">
                <a:solidFill>
                  <a:schemeClr val="tx1"/>
                </a:solidFill>
              </a:rPr>
              <a:t>Cost and access?</a:t>
            </a:r>
          </a:p>
          <a:p>
            <a:pPr marL="1257277" lvl="2" indent="-342900">
              <a:buFont typeface="Arial" panose="020B0604020202020204" pitchFamily="34" charset="0"/>
              <a:buChar char="•"/>
            </a:pPr>
            <a:endParaRPr lang="en-US" dirty="0">
              <a:solidFill>
                <a:schemeClr val="tx2"/>
              </a:solidFill>
            </a:endParaRPr>
          </a:p>
        </p:txBody>
      </p:sp>
    </p:spTree>
    <p:extLst>
      <p:ext uri="{BB962C8B-B14F-4D97-AF65-F5344CB8AC3E}">
        <p14:creationId xmlns:p14="http://schemas.microsoft.com/office/powerpoint/2010/main" val="1105291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11FB82-FCE1-A0A6-6318-1E5B8F7A7951}"/>
              </a:ext>
            </a:extLst>
          </p:cNvPr>
          <p:cNvSpPr>
            <a:spLocks noGrp="1"/>
          </p:cNvSpPr>
          <p:nvPr>
            <p:ph type="title"/>
          </p:nvPr>
        </p:nvSpPr>
        <p:spPr>
          <a:xfrm>
            <a:off x="2831432" y="441325"/>
            <a:ext cx="8917658" cy="1223963"/>
          </a:xfrm>
        </p:spPr>
        <p:txBody>
          <a:bodyPr/>
          <a:lstStyle/>
          <a:p>
            <a:r>
              <a:rPr lang="en-US" dirty="0"/>
              <a:t>Product Preferences among Young MSM in the US</a:t>
            </a:r>
          </a:p>
        </p:txBody>
      </p:sp>
      <p:sp>
        <p:nvSpPr>
          <p:cNvPr id="5" name="Content Placeholder 4">
            <a:extLst>
              <a:ext uri="{FF2B5EF4-FFF2-40B4-BE49-F238E27FC236}">
                <a16:creationId xmlns:a16="http://schemas.microsoft.com/office/drawing/2014/main" id="{C7CF36FA-3C74-E343-8643-F30F57AE5B48}"/>
              </a:ext>
            </a:extLst>
          </p:cNvPr>
          <p:cNvSpPr>
            <a:spLocks noGrp="1"/>
          </p:cNvSpPr>
          <p:nvPr>
            <p:ph idx="1"/>
          </p:nvPr>
        </p:nvSpPr>
        <p:spPr>
          <a:xfrm>
            <a:off x="442914" y="2097089"/>
            <a:ext cx="5715000" cy="4103687"/>
          </a:xfrm>
        </p:spPr>
        <p:txBody>
          <a:bodyPr/>
          <a:lstStyle/>
          <a:p>
            <a:r>
              <a:rPr lang="en-US" dirty="0"/>
              <a:t>4</a:t>
            </a:r>
            <a:r>
              <a:rPr lang="en-US" baseline="30000" dirty="0"/>
              <a:t>th</a:t>
            </a:r>
            <a:r>
              <a:rPr lang="en-US" dirty="0"/>
              <a:t> ranked preference among YMSM compared to Daily Oral </a:t>
            </a:r>
            <a:r>
              <a:rPr lang="en-US" dirty="0" err="1"/>
              <a:t>PrEP</a:t>
            </a:r>
            <a:endParaRPr lang="en-US" dirty="0"/>
          </a:p>
          <a:p>
            <a:endParaRPr lang="en-US" dirty="0"/>
          </a:p>
          <a:p>
            <a:r>
              <a:rPr lang="en-US" dirty="0" err="1"/>
              <a:t>bnAbs</a:t>
            </a:r>
            <a:r>
              <a:rPr lang="en-US" dirty="0"/>
              <a:t> preferred among YMSM who had prior HIV testing and PrEP experience</a:t>
            </a:r>
          </a:p>
          <a:p>
            <a:endParaRPr lang="en-US" dirty="0"/>
          </a:p>
          <a:p>
            <a:r>
              <a:rPr lang="en-US" dirty="0"/>
              <a:t>Highest Endorsed Reasons:</a:t>
            </a:r>
          </a:p>
          <a:p>
            <a:pPr lvl="1"/>
            <a:r>
              <a:rPr lang="en-US" dirty="0"/>
              <a:t>Not worried about remembering to take it</a:t>
            </a:r>
          </a:p>
          <a:p>
            <a:pPr lvl="1"/>
            <a:r>
              <a:rPr lang="en-US" dirty="0"/>
              <a:t>Ease of use</a:t>
            </a:r>
          </a:p>
          <a:p>
            <a:pPr lvl="1"/>
            <a:r>
              <a:rPr lang="en-US" dirty="0"/>
              <a:t>Privacy</a:t>
            </a:r>
          </a:p>
          <a:p>
            <a:pPr lvl="1"/>
            <a:r>
              <a:rPr lang="en-US" dirty="0"/>
              <a:t>Perceived protection against HIV</a:t>
            </a:r>
          </a:p>
        </p:txBody>
      </p:sp>
      <p:pic>
        <p:nvPicPr>
          <p:cNvPr id="6" name="Picture 5">
            <a:extLst>
              <a:ext uri="{FF2B5EF4-FFF2-40B4-BE49-F238E27FC236}">
                <a16:creationId xmlns:a16="http://schemas.microsoft.com/office/drawing/2014/main" id="{367419EC-5917-5BE9-2898-E981775F5D09}"/>
              </a:ext>
            </a:extLst>
          </p:cNvPr>
          <p:cNvPicPr>
            <a:picLocks noChangeAspect="1"/>
          </p:cNvPicPr>
          <p:nvPr/>
        </p:nvPicPr>
        <p:blipFill>
          <a:blip r:embed="rId3"/>
          <a:stretch>
            <a:fillRect/>
          </a:stretch>
        </p:blipFill>
        <p:spPr>
          <a:xfrm>
            <a:off x="6190248" y="2602706"/>
            <a:ext cx="5715000" cy="2876550"/>
          </a:xfrm>
          <a:prstGeom prst="rect">
            <a:avLst/>
          </a:prstGeom>
        </p:spPr>
      </p:pic>
      <p:sp>
        <p:nvSpPr>
          <p:cNvPr id="7" name="TextBox 6">
            <a:extLst>
              <a:ext uri="{FF2B5EF4-FFF2-40B4-BE49-F238E27FC236}">
                <a16:creationId xmlns:a16="http://schemas.microsoft.com/office/drawing/2014/main" id="{78FECE63-BEE8-5B3A-FDD6-917B609EAAED}"/>
              </a:ext>
            </a:extLst>
          </p:cNvPr>
          <p:cNvSpPr txBox="1"/>
          <p:nvPr/>
        </p:nvSpPr>
        <p:spPr>
          <a:xfrm>
            <a:off x="10234864" y="6555006"/>
            <a:ext cx="2664708" cy="276999"/>
          </a:xfrm>
          <a:prstGeom prst="rect">
            <a:avLst/>
          </a:prstGeom>
          <a:noFill/>
        </p:spPr>
        <p:txBody>
          <a:bodyPr wrap="square" rtlCol="0">
            <a:spAutoFit/>
          </a:bodyPr>
          <a:lstStyle/>
          <a:p>
            <a:r>
              <a:rPr lang="en-US" sz="1200" dirty="0" err="1"/>
              <a:t>Biello</a:t>
            </a:r>
            <a:r>
              <a:rPr lang="en-US" sz="1200" dirty="0"/>
              <a:t> JIAS 2023</a:t>
            </a:r>
          </a:p>
        </p:txBody>
      </p:sp>
    </p:spTree>
    <p:extLst>
      <p:ext uri="{BB962C8B-B14F-4D97-AF65-F5344CB8AC3E}">
        <p14:creationId xmlns:p14="http://schemas.microsoft.com/office/powerpoint/2010/main" val="1736807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 xmlns:p188="http://schemas.microsoft.com/office/powerpoint/2018/8/main" r:id="rId4"/>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7A6E1-E760-9E5F-C7C8-AF381FE9ABB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D90C2CF-6EC3-65FA-EB4F-D69658512EE5}"/>
              </a:ext>
            </a:extLst>
          </p:cNvPr>
          <p:cNvSpPr>
            <a:spLocks noGrp="1"/>
          </p:cNvSpPr>
          <p:nvPr>
            <p:ph idx="1"/>
          </p:nvPr>
        </p:nvSpPr>
        <p:spPr/>
        <p:txBody>
          <a:bodyPr/>
          <a:lstStyle/>
          <a:p>
            <a:pPr>
              <a:spcAft>
                <a:spcPts val="1200"/>
              </a:spcAft>
            </a:pPr>
            <a:r>
              <a:rPr lang="en-US" dirty="0"/>
              <a:t>Passive immunization with Ab has a long history for infectious disease prevention and treatment. </a:t>
            </a:r>
          </a:p>
          <a:p>
            <a:pPr>
              <a:spcAft>
                <a:spcPts val="1200"/>
              </a:spcAft>
            </a:pPr>
            <a:r>
              <a:rPr lang="en-US" dirty="0"/>
              <a:t>The AMP trials have provided the blueprint for the next combination of </a:t>
            </a:r>
            <a:r>
              <a:rPr lang="en-US" dirty="0" err="1"/>
              <a:t>bnAb</a:t>
            </a:r>
            <a:r>
              <a:rPr lang="en-US" dirty="0"/>
              <a:t> trials</a:t>
            </a:r>
          </a:p>
          <a:p>
            <a:pPr>
              <a:spcAft>
                <a:spcPts val="1200"/>
              </a:spcAft>
            </a:pPr>
            <a:r>
              <a:rPr lang="en-US" dirty="0"/>
              <a:t>Several </a:t>
            </a:r>
            <a:r>
              <a:rPr lang="en-US" dirty="0" err="1"/>
              <a:t>bnAbs</a:t>
            </a:r>
            <a:r>
              <a:rPr lang="en-US" dirty="0"/>
              <a:t> are moving through the clinical development pipeline and have shown favorable safety, PK, and neutralization characteristics.</a:t>
            </a:r>
          </a:p>
          <a:p>
            <a:pPr>
              <a:spcAft>
                <a:spcPts val="1200"/>
              </a:spcAft>
            </a:pPr>
            <a:r>
              <a:rPr lang="en-US" dirty="0"/>
              <a:t>Combination HIV Prevention </a:t>
            </a:r>
            <a:r>
              <a:rPr lang="en-US" dirty="0" err="1"/>
              <a:t>bnAb</a:t>
            </a:r>
            <a:r>
              <a:rPr lang="en-US" dirty="0"/>
              <a:t> trial(s) will require broad input from community and stakeholders.</a:t>
            </a:r>
          </a:p>
          <a:p>
            <a:pPr>
              <a:spcAft>
                <a:spcPts val="1200"/>
              </a:spcAft>
            </a:pPr>
            <a:r>
              <a:rPr lang="en-US" dirty="0" err="1"/>
              <a:t>bnAbs</a:t>
            </a:r>
            <a:r>
              <a:rPr lang="en-US" dirty="0"/>
              <a:t> could provide a new PrEP option to expand PrEP choice. </a:t>
            </a:r>
          </a:p>
          <a:p>
            <a:pPr>
              <a:spcAft>
                <a:spcPts val="1200"/>
              </a:spcAft>
            </a:pPr>
            <a:endParaRPr lang="en-US" dirty="0"/>
          </a:p>
          <a:p>
            <a:pPr>
              <a:spcAft>
                <a:spcPts val="1200"/>
              </a:spcAft>
            </a:pPr>
            <a:endParaRPr lang="en-US" dirty="0"/>
          </a:p>
        </p:txBody>
      </p:sp>
    </p:spTree>
    <p:extLst>
      <p:ext uri="{BB962C8B-B14F-4D97-AF65-F5344CB8AC3E}">
        <p14:creationId xmlns:p14="http://schemas.microsoft.com/office/powerpoint/2010/main" val="2721340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55493" y="301775"/>
            <a:ext cx="10123488" cy="603956"/>
          </a:xfrm>
        </p:spPr>
        <p:txBody>
          <a:bodyPr>
            <a:normAutofit fontScale="90000"/>
          </a:bodyPr>
          <a:lstStyle/>
          <a:p>
            <a:r>
              <a:rPr lang="en-US" sz="2800" dirty="0"/>
              <a:t>HVTN/HPTN </a:t>
            </a:r>
            <a:r>
              <a:rPr lang="en-US" sz="2800" dirty="0" err="1"/>
              <a:t>bnAb</a:t>
            </a:r>
            <a:r>
              <a:rPr lang="en-US" sz="2800" dirty="0"/>
              <a:t> Trials Protocol Team Acknowledgements</a:t>
            </a:r>
          </a:p>
        </p:txBody>
      </p:sp>
      <p:sp>
        <p:nvSpPr>
          <p:cNvPr id="2" name="Text Placeholder 1">
            <a:extLst>
              <a:ext uri="{FF2B5EF4-FFF2-40B4-BE49-F238E27FC236}">
                <a16:creationId xmlns:a16="http://schemas.microsoft.com/office/drawing/2014/main" id="{0B03BB87-F5D6-872B-84C4-166362C697F4}"/>
              </a:ext>
            </a:extLst>
          </p:cNvPr>
          <p:cNvSpPr>
            <a:spLocks noGrp="1"/>
          </p:cNvSpPr>
          <p:nvPr>
            <p:ph type="body" idx="1"/>
          </p:nvPr>
        </p:nvSpPr>
        <p:spPr/>
        <p:txBody>
          <a:bodyPr/>
          <a:lstStyle/>
          <a:p>
            <a:endParaRPr lang="en-US"/>
          </a:p>
        </p:txBody>
      </p:sp>
      <p:sp>
        <p:nvSpPr>
          <p:cNvPr id="9" name="Content Placeholder 1"/>
          <p:cNvSpPr>
            <a:spLocks noGrp="1"/>
          </p:cNvSpPr>
          <p:nvPr/>
        </p:nvSpPr>
        <p:spPr bwMode="auto">
          <a:xfrm>
            <a:off x="2286000" y="1143001"/>
            <a:ext cx="3581400" cy="498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ts val="1800"/>
              </a:spcBef>
              <a:spcAft>
                <a:spcPct val="0"/>
              </a:spcAft>
              <a:buClr>
                <a:srgbClr val="DC3B0F"/>
              </a:buClr>
              <a:buFont typeface="Arial" charset="0"/>
              <a:buChar char="•"/>
              <a:defRPr sz="3400" kern="1200">
                <a:solidFill>
                  <a:schemeClr val="accent3"/>
                </a:solidFill>
                <a:latin typeface="Franklin Gothic Book" panose="020B0503020102020204" pitchFamily="34" charset="0"/>
                <a:ea typeface="+mn-ea"/>
                <a:cs typeface="+mn-cs"/>
              </a:defRPr>
            </a:lvl1pPr>
            <a:lvl2pPr marL="742950" indent="-285750" algn="l" rtl="0" eaLnBrk="1" fontAlgn="base" hangingPunct="1">
              <a:spcBef>
                <a:spcPct val="20000"/>
              </a:spcBef>
              <a:spcAft>
                <a:spcPct val="0"/>
              </a:spcAft>
              <a:buClr>
                <a:schemeClr val="bg2"/>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Clr>
                <a:schemeClr val="bg2"/>
              </a:buClr>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chemeClr val="accent4"/>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chemeClr val="accent6"/>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buNone/>
            </a:pPr>
            <a:endParaRPr lang="en-US" sz="1300">
              <a:solidFill>
                <a:srgbClr val="404041"/>
              </a:solidFill>
            </a:endParaRPr>
          </a:p>
        </p:txBody>
      </p:sp>
      <p:sp>
        <p:nvSpPr>
          <p:cNvPr id="10" name="Content Placeholder 1"/>
          <p:cNvSpPr txBox="1">
            <a:spLocks/>
          </p:cNvSpPr>
          <p:nvPr/>
        </p:nvSpPr>
        <p:spPr bwMode="auto">
          <a:xfrm>
            <a:off x="1725561" y="1436103"/>
            <a:ext cx="10187039" cy="518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3" anchor="t" anchorCtr="0" compatLnSpc="1">
            <a:prstTxWarp prst="textNoShape">
              <a:avLst/>
            </a:prstTxWarp>
            <a:noAutofit/>
          </a:bodyPr>
          <a:lstStyle>
            <a:lvl1pPr marL="342900" indent="-342900" algn="l" rtl="0" eaLnBrk="1" fontAlgn="base" hangingPunct="1">
              <a:spcBef>
                <a:spcPts val="1800"/>
              </a:spcBef>
              <a:spcAft>
                <a:spcPct val="0"/>
              </a:spcAft>
              <a:buClr>
                <a:srgbClr val="DC3B0F"/>
              </a:buClr>
              <a:buFont typeface="Arial" charset="0"/>
              <a:buChar char="•"/>
              <a:defRPr sz="3400" kern="1200">
                <a:solidFill>
                  <a:schemeClr val="accent3"/>
                </a:solidFill>
                <a:latin typeface="Franklin Gothic Book" panose="020B0503020102020204" pitchFamily="34" charset="0"/>
                <a:ea typeface="+mn-ea"/>
                <a:cs typeface="+mn-cs"/>
              </a:defRPr>
            </a:lvl1pPr>
            <a:lvl2pPr marL="742950" indent="-285750" algn="l" rtl="0" eaLnBrk="1" fontAlgn="base" hangingPunct="1">
              <a:spcBef>
                <a:spcPct val="20000"/>
              </a:spcBef>
              <a:spcAft>
                <a:spcPct val="0"/>
              </a:spcAft>
              <a:buClr>
                <a:schemeClr val="bg2"/>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Clr>
                <a:schemeClr val="bg2"/>
              </a:buClr>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chemeClr val="accent4"/>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chemeClr val="accent6"/>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buNone/>
            </a:pPr>
            <a:r>
              <a:rPr lang="en-US" sz="1600" b="1" dirty="0">
                <a:solidFill>
                  <a:schemeClr val="tx1"/>
                </a:solidFill>
              </a:rPr>
              <a:t>Chairs</a:t>
            </a:r>
          </a:p>
          <a:p>
            <a:pPr indent="-173034">
              <a:spcBef>
                <a:spcPts val="0"/>
              </a:spcBef>
            </a:pPr>
            <a:r>
              <a:rPr lang="en-US" sz="1600" dirty="0">
                <a:solidFill>
                  <a:schemeClr val="tx1"/>
                </a:solidFill>
              </a:rPr>
              <a:t>Christopher Hurt</a:t>
            </a:r>
          </a:p>
          <a:p>
            <a:pPr indent="-173034">
              <a:spcBef>
                <a:spcPts val="0"/>
              </a:spcBef>
            </a:pPr>
            <a:r>
              <a:rPr lang="en-US" sz="1600" dirty="0">
                <a:solidFill>
                  <a:schemeClr val="tx1"/>
                </a:solidFill>
              </a:rPr>
              <a:t>Colleen Kelley</a:t>
            </a:r>
          </a:p>
          <a:p>
            <a:pPr indent="-173034">
              <a:spcBef>
                <a:spcPts val="0"/>
              </a:spcBef>
            </a:pPr>
            <a:r>
              <a:rPr lang="en-US" sz="1600" dirty="0">
                <a:solidFill>
                  <a:schemeClr val="tx1"/>
                </a:solidFill>
              </a:rPr>
              <a:t>Cynthia Gay</a:t>
            </a:r>
          </a:p>
          <a:p>
            <a:pPr indent="-173034">
              <a:spcBef>
                <a:spcPts val="0"/>
              </a:spcBef>
            </a:pPr>
            <a:r>
              <a:rPr lang="en-US" sz="1600" dirty="0">
                <a:solidFill>
                  <a:schemeClr val="tx1"/>
                </a:solidFill>
              </a:rPr>
              <a:t>Erica Lazarus</a:t>
            </a:r>
          </a:p>
          <a:p>
            <a:pPr indent="-173034">
              <a:spcBef>
                <a:spcPts val="0"/>
              </a:spcBef>
            </a:pPr>
            <a:r>
              <a:rPr lang="en-US" sz="1600" dirty="0">
                <a:solidFill>
                  <a:schemeClr val="tx1"/>
                </a:solidFill>
              </a:rPr>
              <a:t>Hong </a:t>
            </a:r>
            <a:r>
              <a:rPr lang="en-US" sz="1600" dirty="0" err="1">
                <a:solidFill>
                  <a:schemeClr val="tx1"/>
                </a:solidFill>
              </a:rPr>
              <a:t>VanTieu</a:t>
            </a:r>
            <a:endParaRPr lang="en-US" sz="1600" dirty="0">
              <a:solidFill>
                <a:schemeClr val="tx1"/>
              </a:solidFill>
            </a:endParaRPr>
          </a:p>
          <a:p>
            <a:pPr indent="-173034">
              <a:spcBef>
                <a:spcPts val="0"/>
              </a:spcBef>
            </a:pPr>
            <a:r>
              <a:rPr lang="en-US" sz="1600" dirty="0">
                <a:solidFill>
                  <a:schemeClr val="tx1"/>
                </a:solidFill>
              </a:rPr>
              <a:t>Hyman Scott</a:t>
            </a:r>
          </a:p>
          <a:p>
            <a:pPr indent="-173034">
              <a:spcBef>
                <a:spcPts val="0"/>
              </a:spcBef>
            </a:pPr>
            <a:r>
              <a:rPr lang="en-US" sz="1600" dirty="0">
                <a:solidFill>
                  <a:schemeClr val="tx1"/>
                </a:solidFill>
              </a:rPr>
              <a:t>Julie McElrath</a:t>
            </a:r>
          </a:p>
          <a:p>
            <a:pPr indent="-173034">
              <a:spcBef>
                <a:spcPts val="0"/>
              </a:spcBef>
            </a:pPr>
            <a:r>
              <a:rPr lang="en-US" sz="1600" dirty="0">
                <a:solidFill>
                  <a:schemeClr val="tx1"/>
                </a:solidFill>
              </a:rPr>
              <a:t>Katharine Bar</a:t>
            </a:r>
          </a:p>
          <a:p>
            <a:pPr indent="-173034">
              <a:spcBef>
                <a:spcPts val="0"/>
              </a:spcBef>
            </a:pPr>
            <a:r>
              <a:rPr lang="en-US" sz="1600" dirty="0">
                <a:solidFill>
                  <a:schemeClr val="tx1"/>
                </a:solidFill>
              </a:rPr>
              <a:t>Kathryn Stephenson</a:t>
            </a:r>
          </a:p>
          <a:p>
            <a:pPr indent="-173034">
              <a:spcBef>
                <a:spcPts val="0"/>
              </a:spcBef>
            </a:pPr>
            <a:r>
              <a:rPr lang="en-US" sz="1600" dirty="0">
                <a:solidFill>
                  <a:schemeClr val="tx1"/>
                </a:solidFill>
              </a:rPr>
              <a:t>Kelly Seaton</a:t>
            </a:r>
          </a:p>
          <a:p>
            <a:pPr indent="-173034">
              <a:spcBef>
                <a:spcPts val="0"/>
              </a:spcBef>
            </a:pPr>
            <a:r>
              <a:rPr lang="en-US" sz="1600" dirty="0">
                <a:solidFill>
                  <a:schemeClr val="tx1"/>
                </a:solidFill>
              </a:rPr>
              <a:t>Kenneth Mayer</a:t>
            </a:r>
          </a:p>
          <a:p>
            <a:pPr indent="-173034">
              <a:spcBef>
                <a:spcPts val="0"/>
              </a:spcBef>
            </a:pPr>
            <a:r>
              <a:rPr lang="en-US" sz="1600" dirty="0">
                <a:solidFill>
                  <a:schemeClr val="tx1"/>
                </a:solidFill>
              </a:rPr>
              <a:t>Larry Corey</a:t>
            </a:r>
          </a:p>
          <a:p>
            <a:pPr indent="-173034">
              <a:spcBef>
                <a:spcPts val="0"/>
              </a:spcBef>
            </a:pPr>
            <a:r>
              <a:rPr lang="en-US" sz="1600" dirty="0">
                <a:solidFill>
                  <a:schemeClr val="tx1"/>
                </a:solidFill>
              </a:rPr>
              <a:t>Linda-Gail </a:t>
            </a:r>
            <a:r>
              <a:rPr lang="en-US" sz="1600" dirty="0" err="1">
                <a:solidFill>
                  <a:schemeClr val="tx1"/>
                </a:solidFill>
              </a:rPr>
              <a:t>Bekker</a:t>
            </a:r>
            <a:endParaRPr lang="en-US" sz="1600" dirty="0">
              <a:solidFill>
                <a:schemeClr val="tx1"/>
              </a:solidFill>
            </a:endParaRPr>
          </a:p>
          <a:p>
            <a:pPr indent="-173034">
              <a:spcBef>
                <a:spcPts val="0"/>
              </a:spcBef>
            </a:pPr>
            <a:r>
              <a:rPr lang="en-US" sz="1600" dirty="0">
                <a:solidFill>
                  <a:schemeClr val="tx1"/>
                </a:solidFill>
              </a:rPr>
              <a:t>Magda Sobieszczyk</a:t>
            </a:r>
          </a:p>
          <a:p>
            <a:pPr indent="-173034">
              <a:spcBef>
                <a:spcPts val="0"/>
              </a:spcBef>
            </a:pPr>
            <a:r>
              <a:rPr lang="en-US" sz="1600" dirty="0">
                <a:solidFill>
                  <a:schemeClr val="tx1"/>
                </a:solidFill>
              </a:rPr>
              <a:t>Marc Siegel</a:t>
            </a:r>
          </a:p>
          <a:p>
            <a:pPr indent="-173034">
              <a:spcBef>
                <a:spcPts val="0"/>
              </a:spcBef>
            </a:pPr>
            <a:r>
              <a:rPr lang="en-US" sz="1600" dirty="0">
                <a:solidFill>
                  <a:schemeClr val="tx1"/>
                </a:solidFill>
              </a:rPr>
              <a:t>Maria </a:t>
            </a:r>
            <a:r>
              <a:rPr lang="en-US" sz="1600" dirty="0" err="1">
                <a:solidFill>
                  <a:schemeClr val="tx1"/>
                </a:solidFill>
              </a:rPr>
              <a:t>Lemos</a:t>
            </a:r>
            <a:endParaRPr lang="en-US" sz="1600" dirty="0">
              <a:solidFill>
                <a:schemeClr val="tx1"/>
              </a:solidFill>
            </a:endParaRPr>
          </a:p>
          <a:p>
            <a:pPr indent="-173034">
              <a:spcBef>
                <a:spcPts val="0"/>
              </a:spcBef>
            </a:pPr>
            <a:r>
              <a:rPr lang="en-US" sz="1600" dirty="0">
                <a:solidFill>
                  <a:schemeClr val="tx1"/>
                </a:solidFill>
              </a:rPr>
              <a:t>Mike Cohen</a:t>
            </a:r>
          </a:p>
          <a:p>
            <a:pPr indent="-173034">
              <a:spcBef>
                <a:spcPts val="0"/>
              </a:spcBef>
            </a:pPr>
            <a:r>
              <a:rPr lang="en-US" sz="1600" dirty="0">
                <a:solidFill>
                  <a:schemeClr val="tx1"/>
                </a:solidFill>
              </a:rPr>
              <a:t>Nyaradzo </a:t>
            </a:r>
            <a:r>
              <a:rPr lang="en-US" sz="1600" dirty="0" err="1">
                <a:solidFill>
                  <a:schemeClr val="tx1"/>
                </a:solidFill>
              </a:rPr>
              <a:t>Mgodi</a:t>
            </a:r>
            <a:endParaRPr lang="en-US" sz="1600" dirty="0">
              <a:solidFill>
                <a:schemeClr val="tx1"/>
              </a:solidFill>
            </a:endParaRPr>
          </a:p>
          <a:p>
            <a:pPr indent="-173034">
              <a:spcBef>
                <a:spcPts val="0"/>
              </a:spcBef>
            </a:pPr>
            <a:r>
              <a:rPr lang="en-US" sz="1600" dirty="0">
                <a:solidFill>
                  <a:schemeClr val="tx1"/>
                </a:solidFill>
              </a:rPr>
              <a:t>Sharana Mahomed</a:t>
            </a:r>
          </a:p>
          <a:p>
            <a:pPr indent="-173034">
              <a:spcBef>
                <a:spcPts val="0"/>
              </a:spcBef>
            </a:pPr>
            <a:r>
              <a:rPr lang="en-US" sz="1600" dirty="0">
                <a:solidFill>
                  <a:schemeClr val="tx1"/>
                </a:solidFill>
              </a:rPr>
              <a:t>Sharon </a:t>
            </a:r>
            <a:r>
              <a:rPr lang="en-US" sz="1600" dirty="0" err="1">
                <a:solidFill>
                  <a:schemeClr val="tx1"/>
                </a:solidFill>
              </a:rPr>
              <a:t>Mannheimer</a:t>
            </a:r>
            <a:endParaRPr lang="en-US" sz="1600" dirty="0">
              <a:solidFill>
                <a:schemeClr val="tx1"/>
              </a:solidFill>
            </a:endParaRPr>
          </a:p>
          <a:p>
            <a:pPr indent="-173034">
              <a:spcBef>
                <a:spcPts val="0"/>
              </a:spcBef>
            </a:pPr>
            <a:r>
              <a:rPr lang="en-US" sz="1600" dirty="0">
                <a:solidFill>
                  <a:schemeClr val="tx1"/>
                </a:solidFill>
              </a:rPr>
              <a:t>Shelly Karuna </a:t>
            </a:r>
          </a:p>
          <a:p>
            <a:pPr marL="339717" indent="-171446">
              <a:spcBef>
                <a:spcPts val="0"/>
              </a:spcBef>
            </a:pPr>
            <a:r>
              <a:rPr lang="en-US" sz="1600" dirty="0">
                <a:solidFill>
                  <a:schemeClr val="tx1"/>
                </a:solidFill>
              </a:rPr>
              <a:t>Simba Takuva</a:t>
            </a:r>
          </a:p>
          <a:p>
            <a:pPr indent="-173034">
              <a:spcBef>
                <a:spcPts val="0"/>
              </a:spcBef>
            </a:pPr>
            <a:r>
              <a:rPr lang="en-US" sz="1600" dirty="0">
                <a:solidFill>
                  <a:schemeClr val="tx1"/>
                </a:solidFill>
              </a:rPr>
              <a:t>Srilatha </a:t>
            </a:r>
            <a:r>
              <a:rPr lang="en-US" sz="1600" dirty="0" err="1">
                <a:solidFill>
                  <a:schemeClr val="tx1"/>
                </a:solidFill>
              </a:rPr>
              <a:t>Edupuganti</a:t>
            </a:r>
            <a:endParaRPr lang="en-US" sz="1600" dirty="0">
              <a:solidFill>
                <a:schemeClr val="tx1"/>
              </a:solidFill>
            </a:endParaRPr>
          </a:p>
          <a:p>
            <a:pPr indent="-173034">
              <a:spcBef>
                <a:spcPts val="0"/>
              </a:spcBef>
            </a:pPr>
            <a:r>
              <a:rPr lang="en-US" sz="1600" dirty="0">
                <a:solidFill>
                  <a:schemeClr val="tx1"/>
                </a:solidFill>
              </a:rPr>
              <a:t>Stephen Walsh</a:t>
            </a:r>
          </a:p>
          <a:p>
            <a:pPr marL="0" indent="0">
              <a:spcBef>
                <a:spcPts val="400"/>
              </a:spcBef>
              <a:buNone/>
            </a:pPr>
            <a:r>
              <a:rPr lang="en-US" sz="1600" b="1" dirty="0">
                <a:solidFill>
                  <a:schemeClr val="tx1"/>
                </a:solidFill>
              </a:rPr>
              <a:t>Protocol Team Leaders</a:t>
            </a:r>
          </a:p>
          <a:p>
            <a:pPr indent="-173034">
              <a:spcBef>
                <a:spcPts val="0"/>
              </a:spcBef>
            </a:pPr>
            <a:r>
              <a:rPr lang="en-US" sz="1600" dirty="0">
                <a:solidFill>
                  <a:schemeClr val="tx1"/>
                </a:solidFill>
              </a:rPr>
              <a:t>Carmen Paez</a:t>
            </a:r>
          </a:p>
          <a:p>
            <a:pPr indent="-173034">
              <a:spcBef>
                <a:spcPts val="0"/>
              </a:spcBef>
            </a:pPr>
            <a:r>
              <a:rPr lang="en-US" sz="1600" dirty="0">
                <a:solidFill>
                  <a:schemeClr val="tx1"/>
                </a:solidFill>
              </a:rPr>
              <a:t>Nicole </a:t>
            </a:r>
            <a:r>
              <a:rPr lang="en-US" sz="1600" dirty="0" err="1">
                <a:solidFill>
                  <a:schemeClr val="tx1"/>
                </a:solidFill>
              </a:rPr>
              <a:t>Grunenberg</a:t>
            </a:r>
            <a:endParaRPr lang="en-US" sz="1600" dirty="0">
              <a:solidFill>
                <a:schemeClr val="tx1"/>
              </a:solidFill>
            </a:endParaRPr>
          </a:p>
          <a:p>
            <a:pPr indent="-173034">
              <a:spcBef>
                <a:spcPts val="0"/>
              </a:spcBef>
            </a:pPr>
            <a:r>
              <a:rPr lang="en-US" sz="1600" dirty="0">
                <a:solidFill>
                  <a:schemeClr val="tx1"/>
                </a:solidFill>
              </a:rPr>
              <a:t>Phil Andrew</a:t>
            </a:r>
          </a:p>
          <a:p>
            <a:pPr indent="-173034">
              <a:spcBef>
                <a:spcPts val="0"/>
              </a:spcBef>
            </a:pPr>
            <a:r>
              <a:rPr lang="en-US" sz="1600" dirty="0">
                <a:solidFill>
                  <a:schemeClr val="tx1"/>
                </a:solidFill>
              </a:rPr>
              <a:t>Philipp Mann</a:t>
            </a:r>
          </a:p>
          <a:p>
            <a:pPr indent="-173034">
              <a:spcBef>
                <a:spcPts val="0"/>
              </a:spcBef>
            </a:pPr>
            <a:r>
              <a:rPr lang="en-US" sz="1600" dirty="0">
                <a:solidFill>
                  <a:schemeClr val="tx1"/>
                </a:solidFill>
              </a:rPr>
              <a:t>Shelly Karuna</a:t>
            </a:r>
          </a:p>
          <a:p>
            <a:pPr indent="-173034">
              <a:spcBef>
                <a:spcPts val="0"/>
              </a:spcBef>
            </a:pPr>
            <a:r>
              <a:rPr lang="en-US" sz="1600" dirty="0">
                <a:solidFill>
                  <a:schemeClr val="tx1"/>
                </a:solidFill>
              </a:rPr>
              <a:t>Theresa Gamble</a:t>
            </a:r>
          </a:p>
          <a:p>
            <a:pPr indent="-173034">
              <a:spcBef>
                <a:spcPts val="0"/>
              </a:spcBef>
            </a:pPr>
            <a:r>
              <a:rPr lang="en-US" sz="1600" dirty="0">
                <a:solidFill>
                  <a:schemeClr val="tx1"/>
                </a:solidFill>
              </a:rPr>
              <a:t>Will Hahn</a:t>
            </a:r>
          </a:p>
          <a:p>
            <a:pPr marL="0" indent="0">
              <a:spcBef>
                <a:spcPts val="400"/>
              </a:spcBef>
              <a:buNone/>
            </a:pPr>
            <a:r>
              <a:rPr lang="en-US" sz="1600" b="1" dirty="0">
                <a:solidFill>
                  <a:schemeClr val="tx1"/>
                </a:solidFill>
              </a:rPr>
              <a:t>Statisticians </a:t>
            </a:r>
          </a:p>
          <a:p>
            <a:pPr indent="-173034">
              <a:spcBef>
                <a:spcPts val="0"/>
              </a:spcBef>
            </a:pPr>
            <a:r>
              <a:rPr lang="en-US" sz="1600" dirty="0">
                <a:solidFill>
                  <a:schemeClr val="tx1"/>
                </a:solidFill>
              </a:rPr>
              <a:t>Allan </a:t>
            </a:r>
            <a:r>
              <a:rPr lang="en-US" sz="1600" dirty="0" err="1">
                <a:solidFill>
                  <a:schemeClr val="tx1"/>
                </a:solidFill>
              </a:rPr>
              <a:t>DeCamp</a:t>
            </a:r>
            <a:endParaRPr lang="en-US" sz="1600" dirty="0">
              <a:solidFill>
                <a:schemeClr val="tx1"/>
              </a:solidFill>
            </a:endParaRPr>
          </a:p>
          <a:p>
            <a:pPr indent="-173034">
              <a:spcBef>
                <a:spcPts val="0"/>
              </a:spcBef>
            </a:pPr>
            <a:r>
              <a:rPr lang="en-US" sz="1600" dirty="0">
                <a:solidFill>
                  <a:schemeClr val="tx1"/>
                </a:solidFill>
              </a:rPr>
              <a:t>Brett Hanscom</a:t>
            </a:r>
          </a:p>
          <a:p>
            <a:pPr indent="-173034">
              <a:spcBef>
                <a:spcPts val="0"/>
              </a:spcBef>
            </a:pPr>
            <a:r>
              <a:rPr lang="en-US" sz="1600" dirty="0">
                <a:solidFill>
                  <a:schemeClr val="tx1"/>
                </a:solidFill>
              </a:rPr>
              <a:t>Chenchen Yu</a:t>
            </a:r>
          </a:p>
          <a:p>
            <a:pPr indent="-173034">
              <a:spcBef>
                <a:spcPts val="0"/>
              </a:spcBef>
            </a:pPr>
            <a:r>
              <a:rPr lang="en-US" sz="1600" dirty="0">
                <a:solidFill>
                  <a:schemeClr val="tx1"/>
                </a:solidFill>
              </a:rPr>
              <a:t>Deborah Donnell</a:t>
            </a:r>
          </a:p>
          <a:p>
            <a:pPr indent="-173034">
              <a:spcBef>
                <a:spcPts val="0"/>
              </a:spcBef>
            </a:pPr>
            <a:r>
              <a:rPr lang="en-US" sz="1600" dirty="0">
                <a:solidFill>
                  <a:schemeClr val="tx1"/>
                </a:solidFill>
              </a:rPr>
              <a:t>Michal </a:t>
            </a:r>
            <a:r>
              <a:rPr lang="en-US" sz="1600" dirty="0" err="1">
                <a:solidFill>
                  <a:schemeClr val="tx1"/>
                </a:solidFill>
              </a:rPr>
              <a:t>Juraska</a:t>
            </a:r>
            <a:endParaRPr lang="en-US" sz="1600" dirty="0">
              <a:solidFill>
                <a:schemeClr val="tx1"/>
              </a:solidFill>
            </a:endParaRPr>
          </a:p>
          <a:p>
            <a:pPr indent="-173034">
              <a:spcBef>
                <a:spcPts val="0"/>
              </a:spcBef>
            </a:pPr>
            <a:r>
              <a:rPr lang="en-US" sz="1600" dirty="0">
                <a:solidFill>
                  <a:schemeClr val="tx1"/>
                </a:solidFill>
              </a:rPr>
              <a:t>Ollivier Hyrien</a:t>
            </a:r>
          </a:p>
          <a:p>
            <a:pPr indent="-173034">
              <a:spcBef>
                <a:spcPts val="0"/>
              </a:spcBef>
            </a:pPr>
            <a:r>
              <a:rPr lang="en-US" sz="1600" dirty="0">
                <a:solidFill>
                  <a:schemeClr val="tx1"/>
                </a:solidFill>
              </a:rPr>
              <a:t>Peter Gilbert</a:t>
            </a:r>
          </a:p>
          <a:p>
            <a:pPr indent="-173034">
              <a:spcBef>
                <a:spcPts val="0"/>
              </a:spcBef>
            </a:pPr>
            <a:r>
              <a:rPr lang="en-US" sz="1600" dirty="0">
                <a:solidFill>
                  <a:schemeClr val="tx1"/>
                </a:solidFill>
              </a:rPr>
              <a:t>Sahar Zangeneh</a:t>
            </a:r>
          </a:p>
          <a:p>
            <a:pPr indent="-173034">
              <a:spcBef>
                <a:spcPts val="0"/>
              </a:spcBef>
            </a:pPr>
            <a:r>
              <a:rPr lang="en-US" sz="1600" dirty="0">
                <a:solidFill>
                  <a:schemeClr val="tx1"/>
                </a:solidFill>
              </a:rPr>
              <a:t>Timothy </a:t>
            </a:r>
            <a:r>
              <a:rPr lang="en-US" sz="1600" dirty="0" err="1">
                <a:solidFill>
                  <a:schemeClr val="tx1"/>
                </a:solidFill>
              </a:rPr>
              <a:t>Skalland</a:t>
            </a:r>
            <a:endParaRPr lang="en-US" sz="1600" dirty="0">
              <a:solidFill>
                <a:schemeClr val="tx1"/>
              </a:solidFill>
            </a:endParaRPr>
          </a:p>
          <a:p>
            <a:pPr indent="-173034">
              <a:spcBef>
                <a:spcPts val="0"/>
              </a:spcBef>
            </a:pPr>
            <a:r>
              <a:rPr lang="en-US" sz="1600" dirty="0">
                <a:solidFill>
                  <a:schemeClr val="tx1"/>
                </a:solidFill>
              </a:rPr>
              <a:t>Ying Chen</a:t>
            </a:r>
          </a:p>
          <a:p>
            <a:pPr indent="-173034">
              <a:spcBef>
                <a:spcPts val="0"/>
              </a:spcBef>
            </a:pPr>
            <a:r>
              <a:rPr lang="en-US" sz="1600" dirty="0" err="1">
                <a:solidFill>
                  <a:schemeClr val="tx1"/>
                </a:solidFill>
              </a:rPr>
              <a:t>Youyi</a:t>
            </a:r>
            <a:r>
              <a:rPr lang="en-US" sz="1600" dirty="0">
                <a:solidFill>
                  <a:schemeClr val="tx1"/>
                </a:solidFill>
              </a:rPr>
              <a:t> Fong</a:t>
            </a:r>
          </a:p>
          <a:p>
            <a:pPr indent="-173034">
              <a:spcBef>
                <a:spcPts val="0"/>
              </a:spcBef>
            </a:pPr>
            <a:r>
              <a:rPr lang="en-US" sz="1600" dirty="0">
                <a:solidFill>
                  <a:schemeClr val="tx1"/>
                </a:solidFill>
              </a:rPr>
              <a:t>Yunda Huang</a:t>
            </a:r>
          </a:p>
          <a:p>
            <a:pPr marL="0" indent="0">
              <a:spcBef>
                <a:spcPts val="400"/>
              </a:spcBef>
              <a:buNone/>
            </a:pPr>
            <a:r>
              <a:rPr lang="en-US" sz="1600" b="1" dirty="0">
                <a:solidFill>
                  <a:schemeClr val="tx1"/>
                </a:solidFill>
              </a:rPr>
              <a:t>Medical Officers</a:t>
            </a:r>
          </a:p>
          <a:p>
            <a:pPr indent="-168270">
              <a:spcBef>
                <a:spcPts val="400"/>
              </a:spcBef>
            </a:pPr>
            <a:r>
              <a:rPr lang="en-US" sz="1600" dirty="0">
                <a:solidFill>
                  <a:schemeClr val="tx1"/>
                </a:solidFill>
              </a:rPr>
              <a:t>Catherine Yen</a:t>
            </a:r>
          </a:p>
          <a:p>
            <a:pPr indent="-173034">
              <a:spcBef>
                <a:spcPts val="0"/>
              </a:spcBef>
            </a:pPr>
            <a:r>
              <a:rPr lang="en-US" sz="1600" dirty="0">
                <a:solidFill>
                  <a:schemeClr val="tx1"/>
                </a:solidFill>
              </a:rPr>
              <a:t>Chuka </a:t>
            </a:r>
            <a:r>
              <a:rPr lang="en-US" sz="1600" dirty="0" err="1">
                <a:solidFill>
                  <a:schemeClr val="tx1"/>
                </a:solidFill>
              </a:rPr>
              <a:t>Anude</a:t>
            </a:r>
            <a:endParaRPr lang="en-US" sz="1600" dirty="0">
              <a:solidFill>
                <a:schemeClr val="tx1"/>
              </a:solidFill>
            </a:endParaRPr>
          </a:p>
          <a:p>
            <a:pPr indent="-173034">
              <a:spcBef>
                <a:spcPts val="0"/>
              </a:spcBef>
            </a:pPr>
            <a:r>
              <a:rPr lang="en-US" sz="1600" dirty="0">
                <a:solidFill>
                  <a:schemeClr val="tx1"/>
                </a:solidFill>
              </a:rPr>
              <a:t>David Burns</a:t>
            </a:r>
          </a:p>
          <a:p>
            <a:pPr indent="-173034">
              <a:spcBef>
                <a:spcPts val="0"/>
              </a:spcBef>
            </a:pPr>
            <a:r>
              <a:rPr lang="en-US" sz="1600" dirty="0">
                <a:solidFill>
                  <a:schemeClr val="tx1"/>
                </a:solidFill>
              </a:rPr>
              <a:t>Jane </a:t>
            </a:r>
            <a:r>
              <a:rPr lang="en-US" sz="1600" dirty="0" err="1">
                <a:solidFill>
                  <a:schemeClr val="tx1"/>
                </a:solidFill>
              </a:rPr>
              <a:t>Baumblatt</a:t>
            </a:r>
            <a:endParaRPr lang="en-US" sz="1600" dirty="0">
              <a:solidFill>
                <a:schemeClr val="tx1"/>
              </a:solidFill>
            </a:endParaRPr>
          </a:p>
          <a:p>
            <a:pPr indent="-173034">
              <a:spcBef>
                <a:spcPts val="0"/>
              </a:spcBef>
            </a:pPr>
            <a:r>
              <a:rPr lang="en-US" sz="1600" dirty="0">
                <a:solidFill>
                  <a:schemeClr val="tx1"/>
                </a:solidFill>
              </a:rPr>
              <a:t>Laura </a:t>
            </a:r>
            <a:r>
              <a:rPr lang="en-US" sz="1600" dirty="0" err="1">
                <a:solidFill>
                  <a:schemeClr val="tx1"/>
                </a:solidFill>
              </a:rPr>
              <a:t>Polakowski</a:t>
            </a:r>
            <a:endParaRPr lang="en-US" sz="1600" dirty="0">
              <a:solidFill>
                <a:schemeClr val="tx1"/>
              </a:solidFill>
            </a:endParaRPr>
          </a:p>
          <a:p>
            <a:pPr indent="-173034">
              <a:spcBef>
                <a:spcPts val="0"/>
              </a:spcBef>
            </a:pPr>
            <a:r>
              <a:rPr lang="en-US" sz="1600" dirty="0">
                <a:solidFill>
                  <a:schemeClr val="tx1"/>
                </a:solidFill>
              </a:rPr>
              <a:t>Margarita Gomez</a:t>
            </a:r>
          </a:p>
          <a:p>
            <a:pPr indent="-173034">
              <a:spcBef>
                <a:spcPts val="0"/>
              </a:spcBef>
            </a:pPr>
            <a:r>
              <a:rPr lang="en-US" sz="1600" dirty="0">
                <a:solidFill>
                  <a:schemeClr val="tx1"/>
                </a:solidFill>
              </a:rPr>
              <a:t>Mary Allen</a:t>
            </a:r>
          </a:p>
          <a:p>
            <a:pPr indent="-173034">
              <a:spcBef>
                <a:spcPts val="0"/>
              </a:spcBef>
            </a:pPr>
            <a:r>
              <a:rPr lang="en-US" sz="1600" dirty="0">
                <a:solidFill>
                  <a:schemeClr val="tx1"/>
                </a:solidFill>
              </a:rPr>
              <a:t>Peggy Yacovone</a:t>
            </a:r>
          </a:p>
          <a:p>
            <a:pPr indent="-173034">
              <a:spcBef>
                <a:spcPts val="0"/>
              </a:spcBef>
            </a:pPr>
            <a:r>
              <a:rPr lang="en-US" sz="1600" dirty="0">
                <a:solidFill>
                  <a:schemeClr val="tx1"/>
                </a:solidFill>
              </a:rPr>
              <a:t>Randy </a:t>
            </a:r>
            <a:r>
              <a:rPr lang="en-US" sz="1600" dirty="0" err="1">
                <a:solidFill>
                  <a:schemeClr val="tx1"/>
                </a:solidFill>
              </a:rPr>
              <a:t>Tressler</a:t>
            </a:r>
            <a:endParaRPr lang="en-US" sz="1600" dirty="0">
              <a:solidFill>
                <a:schemeClr val="tx1"/>
              </a:solidFill>
            </a:endParaRPr>
          </a:p>
          <a:p>
            <a:pPr indent="-173034">
              <a:spcBef>
                <a:spcPts val="0"/>
              </a:spcBef>
            </a:pPr>
            <a:r>
              <a:rPr lang="en-US" sz="1600" dirty="0">
                <a:solidFill>
                  <a:schemeClr val="tx1"/>
                </a:solidFill>
              </a:rPr>
              <a:t>Wairimu Chege</a:t>
            </a:r>
          </a:p>
          <a:p>
            <a:pPr marL="0" indent="0">
              <a:spcBef>
                <a:spcPts val="400"/>
              </a:spcBef>
              <a:buNone/>
            </a:pPr>
            <a:r>
              <a:rPr lang="en-US" sz="1600" b="1" dirty="0">
                <a:solidFill>
                  <a:schemeClr val="tx1"/>
                </a:solidFill>
              </a:rPr>
              <a:t>Laboratory Leads</a:t>
            </a:r>
          </a:p>
          <a:p>
            <a:pPr indent="-173034">
              <a:spcBef>
                <a:spcPts val="0"/>
              </a:spcBef>
            </a:pPr>
            <a:r>
              <a:rPr lang="en-US" sz="1600" dirty="0">
                <a:solidFill>
                  <a:schemeClr val="tx1"/>
                </a:solidFill>
              </a:rPr>
              <a:t>David Montefiori</a:t>
            </a:r>
          </a:p>
          <a:p>
            <a:pPr indent="-173034">
              <a:spcBef>
                <a:spcPts val="0"/>
              </a:spcBef>
            </a:pPr>
            <a:r>
              <a:rPr lang="en-US" sz="1600" dirty="0">
                <a:solidFill>
                  <a:schemeClr val="tx1"/>
                </a:solidFill>
              </a:rPr>
              <a:t>Estelle Piwowar-Manning</a:t>
            </a:r>
          </a:p>
          <a:p>
            <a:pPr indent="-173034">
              <a:spcBef>
                <a:spcPts val="0"/>
              </a:spcBef>
            </a:pPr>
            <a:r>
              <a:rPr lang="en-US" sz="1600" dirty="0">
                <a:solidFill>
                  <a:schemeClr val="tx1"/>
                </a:solidFill>
              </a:rPr>
              <a:t>Maria </a:t>
            </a:r>
            <a:r>
              <a:rPr lang="en-US" sz="1600" dirty="0" err="1">
                <a:solidFill>
                  <a:schemeClr val="tx1"/>
                </a:solidFill>
              </a:rPr>
              <a:t>Lemos</a:t>
            </a:r>
            <a:endParaRPr lang="en-US" sz="1600" dirty="0">
              <a:solidFill>
                <a:schemeClr val="tx1"/>
              </a:solidFill>
            </a:endParaRPr>
          </a:p>
          <a:p>
            <a:pPr indent="-173034">
              <a:spcBef>
                <a:spcPts val="0"/>
              </a:spcBef>
            </a:pPr>
            <a:r>
              <a:rPr lang="en-US" sz="1600" dirty="0">
                <a:solidFill>
                  <a:schemeClr val="tx1"/>
                </a:solidFill>
              </a:rPr>
              <a:t>John Hural</a:t>
            </a:r>
          </a:p>
          <a:p>
            <a:pPr indent="-173034">
              <a:spcBef>
                <a:spcPts val="0"/>
              </a:spcBef>
            </a:pPr>
            <a:endParaRPr lang="en-US" sz="1700" dirty="0">
              <a:solidFill>
                <a:schemeClr val="tx1"/>
              </a:solidFill>
            </a:endParaRPr>
          </a:p>
        </p:txBody>
      </p:sp>
    </p:spTree>
    <p:extLst>
      <p:ext uri="{BB962C8B-B14F-4D97-AF65-F5344CB8AC3E}">
        <p14:creationId xmlns:p14="http://schemas.microsoft.com/office/powerpoint/2010/main" val="3783375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800" dirty="0"/>
              <a:t>HVTN/HPTN </a:t>
            </a:r>
            <a:r>
              <a:rPr lang="en-US" sz="2800" dirty="0" err="1"/>
              <a:t>bnAb</a:t>
            </a:r>
            <a:r>
              <a:rPr lang="en-US" sz="2800" dirty="0"/>
              <a:t> Trials Protocol Team Acknowledgements</a:t>
            </a:r>
          </a:p>
        </p:txBody>
      </p:sp>
      <p:sp>
        <p:nvSpPr>
          <p:cNvPr id="4" name="Date Placeholder 3"/>
          <p:cNvSpPr>
            <a:spLocks noGrp="1"/>
          </p:cNvSpPr>
          <p:nvPr>
            <p:ph type="dt" sz="half" idx="10"/>
          </p:nvPr>
        </p:nvSpPr>
        <p:spPr/>
        <p:txBody>
          <a:bodyPr/>
          <a:lstStyle/>
          <a:p>
            <a:fld id="{5C25BB12-D730-4AC7-AAC5-6099A5B9B668}" type="datetime1">
              <a:rPr lang="en-US"/>
              <a:pPr/>
              <a:t>10/8/2024</a:t>
            </a:fld>
            <a:endParaRPr lang="en-US"/>
          </a:p>
        </p:txBody>
      </p:sp>
      <p:sp>
        <p:nvSpPr>
          <p:cNvPr id="5" name="Slide Number Placeholder 4"/>
          <p:cNvSpPr>
            <a:spLocks noGrp="1"/>
          </p:cNvSpPr>
          <p:nvPr>
            <p:ph type="sldNum" sz="quarter" idx="12"/>
          </p:nvPr>
        </p:nvSpPr>
        <p:spPr/>
        <p:txBody>
          <a:bodyPr/>
          <a:lstStyle/>
          <a:p>
            <a:fld id="{67BFE113-A474-4500-A60F-9CAAC80E152A}" type="slidenum">
              <a:rPr lang="en-US"/>
              <a:pPr/>
              <a:t>29</a:t>
            </a:fld>
            <a:endParaRPr lang="en-US"/>
          </a:p>
        </p:txBody>
      </p:sp>
      <p:sp>
        <p:nvSpPr>
          <p:cNvPr id="9" name="Content Placeholder 1"/>
          <p:cNvSpPr>
            <a:spLocks noGrp="1"/>
          </p:cNvSpPr>
          <p:nvPr/>
        </p:nvSpPr>
        <p:spPr bwMode="auto">
          <a:xfrm>
            <a:off x="2286000" y="1143001"/>
            <a:ext cx="3581400" cy="498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ts val="1800"/>
              </a:spcBef>
              <a:spcAft>
                <a:spcPct val="0"/>
              </a:spcAft>
              <a:buClr>
                <a:srgbClr val="DC3B0F"/>
              </a:buClr>
              <a:buFont typeface="Arial" charset="0"/>
              <a:buChar char="•"/>
              <a:defRPr sz="3400" kern="1200">
                <a:solidFill>
                  <a:schemeClr val="accent3"/>
                </a:solidFill>
                <a:latin typeface="Franklin Gothic Book" panose="020B0503020102020204" pitchFamily="34" charset="0"/>
                <a:ea typeface="+mn-ea"/>
                <a:cs typeface="+mn-cs"/>
              </a:defRPr>
            </a:lvl1pPr>
            <a:lvl2pPr marL="742950" indent="-285750" algn="l" rtl="0" eaLnBrk="1" fontAlgn="base" hangingPunct="1">
              <a:spcBef>
                <a:spcPct val="20000"/>
              </a:spcBef>
              <a:spcAft>
                <a:spcPct val="0"/>
              </a:spcAft>
              <a:buClr>
                <a:schemeClr val="bg2"/>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Clr>
                <a:schemeClr val="bg2"/>
              </a:buClr>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chemeClr val="accent4"/>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chemeClr val="accent6"/>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buNone/>
            </a:pPr>
            <a:endParaRPr lang="en-US" sz="1300">
              <a:solidFill>
                <a:srgbClr val="404041"/>
              </a:solidFill>
            </a:endParaRPr>
          </a:p>
        </p:txBody>
      </p:sp>
      <p:sp>
        <p:nvSpPr>
          <p:cNvPr id="10" name="Content Placeholder 1"/>
          <p:cNvSpPr txBox="1">
            <a:spLocks/>
          </p:cNvSpPr>
          <p:nvPr/>
        </p:nvSpPr>
        <p:spPr bwMode="auto">
          <a:xfrm>
            <a:off x="1952931" y="1884365"/>
            <a:ext cx="10636892" cy="520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3" anchor="t" anchorCtr="0" compatLnSpc="1">
            <a:prstTxWarp prst="textNoShape">
              <a:avLst/>
            </a:prstTxWarp>
            <a:noAutofit/>
          </a:bodyPr>
          <a:lstStyle>
            <a:lvl1pPr marL="342900" indent="-342900" algn="l" rtl="0" eaLnBrk="1" fontAlgn="base" hangingPunct="1">
              <a:spcBef>
                <a:spcPts val="1800"/>
              </a:spcBef>
              <a:spcAft>
                <a:spcPct val="0"/>
              </a:spcAft>
              <a:buClr>
                <a:srgbClr val="DC3B0F"/>
              </a:buClr>
              <a:buFont typeface="Arial" charset="0"/>
              <a:buChar char="•"/>
              <a:defRPr sz="3400" kern="1200">
                <a:solidFill>
                  <a:schemeClr val="accent3"/>
                </a:solidFill>
                <a:latin typeface="Franklin Gothic Book" panose="020B0503020102020204" pitchFamily="34" charset="0"/>
                <a:ea typeface="+mn-ea"/>
                <a:cs typeface="+mn-cs"/>
              </a:defRPr>
            </a:lvl1pPr>
            <a:lvl2pPr marL="742950" indent="-285750" algn="l" rtl="0" eaLnBrk="1" fontAlgn="base" hangingPunct="1">
              <a:spcBef>
                <a:spcPct val="20000"/>
              </a:spcBef>
              <a:spcAft>
                <a:spcPct val="0"/>
              </a:spcAft>
              <a:buClr>
                <a:schemeClr val="bg2"/>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Clr>
                <a:schemeClr val="bg2"/>
              </a:buClr>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chemeClr val="accent4"/>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chemeClr val="accent6"/>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buNone/>
            </a:pPr>
            <a:r>
              <a:rPr lang="en-US" sz="1800" b="1" dirty="0">
                <a:solidFill>
                  <a:schemeClr val="tx1"/>
                </a:solidFill>
              </a:rPr>
              <a:t>Data Management</a:t>
            </a:r>
          </a:p>
          <a:p>
            <a:pPr indent="-173034">
              <a:spcBef>
                <a:spcPts val="0"/>
              </a:spcBef>
            </a:pPr>
            <a:r>
              <a:rPr lang="en-US" sz="1800" dirty="0">
                <a:solidFill>
                  <a:schemeClr val="tx1"/>
                </a:solidFill>
              </a:rPr>
              <a:t>Alison Ayers</a:t>
            </a:r>
          </a:p>
          <a:p>
            <a:pPr indent="-173034">
              <a:spcBef>
                <a:spcPts val="0"/>
              </a:spcBef>
            </a:pPr>
            <a:r>
              <a:rPr lang="en-US" sz="1800" dirty="0">
                <a:solidFill>
                  <a:schemeClr val="tx1"/>
                </a:solidFill>
              </a:rPr>
              <a:t>April Randhawa</a:t>
            </a:r>
          </a:p>
          <a:p>
            <a:pPr indent="-173034">
              <a:spcBef>
                <a:spcPts val="0"/>
              </a:spcBef>
            </a:pPr>
            <a:r>
              <a:rPr lang="en-US" sz="1800" dirty="0" err="1">
                <a:solidFill>
                  <a:schemeClr val="tx1"/>
                </a:solidFill>
              </a:rPr>
              <a:t>Carik</a:t>
            </a:r>
            <a:r>
              <a:rPr lang="en-US" sz="1800" dirty="0">
                <a:solidFill>
                  <a:schemeClr val="tx1"/>
                </a:solidFill>
              </a:rPr>
              <a:t> </a:t>
            </a:r>
            <a:r>
              <a:rPr lang="en-US" sz="1800" dirty="0" err="1">
                <a:solidFill>
                  <a:schemeClr val="tx1"/>
                </a:solidFill>
              </a:rPr>
              <a:t>Tranfaglia</a:t>
            </a:r>
            <a:endParaRPr lang="en-US" sz="1800" dirty="0">
              <a:solidFill>
                <a:schemeClr val="tx1"/>
              </a:solidFill>
            </a:endParaRPr>
          </a:p>
          <a:p>
            <a:pPr indent="-173034">
              <a:spcBef>
                <a:spcPts val="0"/>
              </a:spcBef>
            </a:pPr>
            <a:r>
              <a:rPr lang="en-US" sz="1800" dirty="0">
                <a:solidFill>
                  <a:schemeClr val="tx1"/>
                </a:solidFill>
              </a:rPr>
              <a:t>Claire </a:t>
            </a:r>
            <a:r>
              <a:rPr lang="en-US" sz="1800" dirty="0" err="1">
                <a:solidFill>
                  <a:schemeClr val="tx1"/>
                </a:solidFill>
              </a:rPr>
              <a:t>Chapdu</a:t>
            </a:r>
            <a:endParaRPr lang="en-US" sz="1800" dirty="0">
              <a:solidFill>
                <a:schemeClr val="tx1"/>
              </a:solidFill>
            </a:endParaRPr>
          </a:p>
          <a:p>
            <a:pPr indent="-173034">
              <a:spcBef>
                <a:spcPts val="0"/>
              </a:spcBef>
            </a:pPr>
            <a:r>
              <a:rPr lang="en-US" sz="1800" dirty="0">
                <a:solidFill>
                  <a:schemeClr val="tx1"/>
                </a:solidFill>
              </a:rPr>
              <a:t>Gina Escamilla</a:t>
            </a:r>
          </a:p>
          <a:p>
            <a:pPr indent="-173034">
              <a:spcBef>
                <a:spcPts val="0"/>
              </a:spcBef>
            </a:pPr>
            <a:r>
              <a:rPr lang="en-US" sz="1800" dirty="0">
                <a:solidFill>
                  <a:schemeClr val="tx1"/>
                </a:solidFill>
              </a:rPr>
              <a:t>Ingrid </a:t>
            </a:r>
            <a:r>
              <a:rPr lang="en-US" sz="1800" dirty="0" err="1">
                <a:solidFill>
                  <a:schemeClr val="tx1"/>
                </a:solidFill>
              </a:rPr>
              <a:t>Durrenberger</a:t>
            </a:r>
            <a:endParaRPr lang="en-US" sz="1800" dirty="0">
              <a:solidFill>
                <a:schemeClr val="tx1"/>
              </a:solidFill>
            </a:endParaRPr>
          </a:p>
          <a:p>
            <a:pPr indent="-173034">
              <a:spcBef>
                <a:spcPts val="0"/>
              </a:spcBef>
            </a:pPr>
            <a:r>
              <a:rPr lang="en-US" sz="1800" dirty="0">
                <a:solidFill>
                  <a:schemeClr val="tx1"/>
                </a:solidFill>
              </a:rPr>
              <a:t>Kris Donaty</a:t>
            </a:r>
          </a:p>
          <a:p>
            <a:pPr indent="-173034">
              <a:spcBef>
                <a:spcPts val="0"/>
              </a:spcBef>
            </a:pPr>
            <a:r>
              <a:rPr lang="en-US" sz="1800" dirty="0">
                <a:solidFill>
                  <a:schemeClr val="tx1"/>
                </a:solidFill>
              </a:rPr>
              <a:t>Lisa </a:t>
            </a:r>
            <a:r>
              <a:rPr lang="en-US" sz="1800" dirty="0" err="1">
                <a:solidFill>
                  <a:schemeClr val="tx1"/>
                </a:solidFill>
              </a:rPr>
              <a:t>Sunner</a:t>
            </a:r>
            <a:endParaRPr lang="en-US" sz="1800" dirty="0">
              <a:solidFill>
                <a:schemeClr val="tx1"/>
              </a:solidFill>
            </a:endParaRPr>
          </a:p>
          <a:p>
            <a:pPr indent="-173034">
              <a:spcBef>
                <a:spcPts val="0"/>
              </a:spcBef>
            </a:pPr>
            <a:r>
              <a:rPr lang="en-US" sz="1800" dirty="0">
                <a:solidFill>
                  <a:schemeClr val="tx1"/>
                </a:solidFill>
              </a:rPr>
              <a:t>Lisel </a:t>
            </a:r>
            <a:r>
              <a:rPr lang="en-US" sz="1800" dirty="0" err="1">
                <a:solidFill>
                  <a:schemeClr val="tx1"/>
                </a:solidFill>
              </a:rPr>
              <a:t>Koepl</a:t>
            </a:r>
            <a:endParaRPr lang="en-US" sz="1800" dirty="0">
              <a:solidFill>
                <a:schemeClr val="tx1"/>
              </a:solidFill>
            </a:endParaRPr>
          </a:p>
          <a:p>
            <a:pPr indent="-173034">
              <a:spcBef>
                <a:spcPts val="0"/>
              </a:spcBef>
            </a:pPr>
            <a:r>
              <a:rPr lang="en-US" sz="1800" dirty="0">
                <a:solidFill>
                  <a:schemeClr val="tx1"/>
                </a:solidFill>
              </a:rPr>
              <a:t>Lynda </a:t>
            </a:r>
            <a:r>
              <a:rPr lang="en-US" sz="1800" dirty="0" err="1">
                <a:solidFill>
                  <a:schemeClr val="tx1"/>
                </a:solidFill>
              </a:rPr>
              <a:t>Emel</a:t>
            </a:r>
            <a:endParaRPr lang="en-US" sz="1800" dirty="0">
              <a:solidFill>
                <a:schemeClr val="tx1"/>
              </a:solidFill>
            </a:endParaRPr>
          </a:p>
          <a:p>
            <a:pPr indent="-173034">
              <a:spcBef>
                <a:spcPts val="0"/>
              </a:spcBef>
            </a:pPr>
            <a:r>
              <a:rPr lang="en-US" sz="1800" dirty="0">
                <a:solidFill>
                  <a:schemeClr val="tx1"/>
                </a:solidFill>
              </a:rPr>
              <a:t>Melissa Cummings</a:t>
            </a:r>
          </a:p>
          <a:p>
            <a:pPr indent="-173034">
              <a:spcBef>
                <a:spcPts val="0"/>
              </a:spcBef>
            </a:pPr>
            <a:r>
              <a:rPr lang="en-US" sz="1800" dirty="0">
                <a:solidFill>
                  <a:schemeClr val="tx1"/>
                </a:solidFill>
              </a:rPr>
              <a:t>Nate Holm</a:t>
            </a:r>
          </a:p>
          <a:p>
            <a:pPr marL="0" indent="0">
              <a:spcBef>
                <a:spcPts val="400"/>
              </a:spcBef>
              <a:buNone/>
            </a:pPr>
            <a:endParaRPr lang="en-US" sz="1800" b="1" dirty="0">
              <a:solidFill>
                <a:schemeClr val="tx1"/>
              </a:solidFill>
            </a:endParaRPr>
          </a:p>
          <a:p>
            <a:pPr marL="0" indent="0">
              <a:spcBef>
                <a:spcPts val="400"/>
              </a:spcBef>
              <a:buNone/>
            </a:pPr>
            <a:endParaRPr lang="en-US" sz="1800" b="1" dirty="0">
              <a:solidFill>
                <a:schemeClr val="tx1"/>
              </a:solidFill>
            </a:endParaRPr>
          </a:p>
          <a:p>
            <a:pPr marL="0" indent="0">
              <a:spcBef>
                <a:spcPts val="400"/>
              </a:spcBef>
              <a:buNone/>
            </a:pPr>
            <a:endParaRPr lang="en-US" sz="1800" b="1" dirty="0">
              <a:solidFill>
                <a:schemeClr val="tx1"/>
              </a:solidFill>
            </a:endParaRPr>
          </a:p>
          <a:p>
            <a:pPr marL="0" indent="0">
              <a:spcBef>
                <a:spcPts val="400"/>
              </a:spcBef>
              <a:buNone/>
            </a:pPr>
            <a:endParaRPr lang="en-US" sz="1800" b="1" dirty="0">
              <a:solidFill>
                <a:schemeClr val="tx1"/>
              </a:solidFill>
            </a:endParaRPr>
          </a:p>
          <a:p>
            <a:pPr marL="0" indent="0">
              <a:spcBef>
                <a:spcPts val="400"/>
              </a:spcBef>
              <a:buNone/>
            </a:pPr>
            <a:r>
              <a:rPr lang="en-US" sz="1800" b="1" dirty="0">
                <a:solidFill>
                  <a:schemeClr val="tx1"/>
                </a:solidFill>
              </a:rPr>
              <a:t>Statistics </a:t>
            </a:r>
          </a:p>
          <a:p>
            <a:pPr indent="-173034">
              <a:spcBef>
                <a:spcPts val="0"/>
              </a:spcBef>
            </a:pPr>
            <a:r>
              <a:rPr lang="en-US" sz="1800" dirty="0">
                <a:solidFill>
                  <a:schemeClr val="tx1"/>
                </a:solidFill>
              </a:rPr>
              <a:t>Abby Isaacs</a:t>
            </a:r>
          </a:p>
          <a:p>
            <a:pPr indent="-173034">
              <a:spcBef>
                <a:spcPts val="0"/>
              </a:spcBef>
            </a:pPr>
            <a:r>
              <a:rPr lang="en-US" sz="1800" dirty="0">
                <a:solidFill>
                  <a:schemeClr val="tx1"/>
                </a:solidFill>
              </a:rPr>
              <a:t>Doug Grove</a:t>
            </a:r>
          </a:p>
          <a:p>
            <a:pPr indent="-173034">
              <a:spcBef>
                <a:spcPts val="0"/>
              </a:spcBef>
            </a:pPr>
            <a:r>
              <a:rPr lang="en-US" sz="1800" dirty="0">
                <a:solidFill>
                  <a:schemeClr val="tx1"/>
                </a:solidFill>
              </a:rPr>
              <a:t>Erika </a:t>
            </a:r>
            <a:r>
              <a:rPr lang="en-US" sz="1800" dirty="0" err="1">
                <a:solidFill>
                  <a:schemeClr val="tx1"/>
                </a:solidFill>
              </a:rPr>
              <a:t>Rudnicki</a:t>
            </a:r>
            <a:endParaRPr lang="en-US" sz="1800" dirty="0">
              <a:solidFill>
                <a:schemeClr val="tx1"/>
              </a:solidFill>
            </a:endParaRPr>
          </a:p>
          <a:p>
            <a:pPr indent="-173034">
              <a:spcBef>
                <a:spcPts val="0"/>
              </a:spcBef>
            </a:pPr>
            <a:r>
              <a:rPr lang="en-US" sz="1800" dirty="0">
                <a:solidFill>
                  <a:schemeClr val="tx1"/>
                </a:solidFill>
              </a:rPr>
              <a:t>Fei Gao</a:t>
            </a:r>
          </a:p>
          <a:p>
            <a:pPr indent="-173034">
              <a:spcBef>
                <a:spcPts val="0"/>
              </a:spcBef>
            </a:pPr>
            <a:r>
              <a:rPr lang="en-US" sz="1800" dirty="0">
                <a:solidFill>
                  <a:schemeClr val="tx1"/>
                </a:solidFill>
              </a:rPr>
              <a:t>Hua Zheng</a:t>
            </a:r>
          </a:p>
          <a:p>
            <a:pPr indent="-173034">
              <a:spcBef>
                <a:spcPts val="0"/>
              </a:spcBef>
            </a:pPr>
            <a:r>
              <a:rPr lang="en-US" sz="1800" dirty="0">
                <a:solidFill>
                  <a:schemeClr val="tx1"/>
                </a:solidFill>
              </a:rPr>
              <a:t>Kyle Marshall</a:t>
            </a:r>
          </a:p>
          <a:p>
            <a:pPr indent="-173034">
              <a:spcBef>
                <a:spcPts val="0"/>
              </a:spcBef>
            </a:pPr>
            <a:r>
              <a:rPr lang="en-US" sz="1800" dirty="0" err="1">
                <a:solidFill>
                  <a:schemeClr val="tx1"/>
                </a:solidFill>
              </a:rPr>
              <a:t>Mengshu</a:t>
            </a:r>
            <a:r>
              <a:rPr lang="en-US" sz="1800" dirty="0">
                <a:solidFill>
                  <a:schemeClr val="tx1"/>
                </a:solidFill>
              </a:rPr>
              <a:t> Shao</a:t>
            </a:r>
          </a:p>
          <a:p>
            <a:pPr indent="-173034">
              <a:spcBef>
                <a:spcPts val="0"/>
              </a:spcBef>
            </a:pPr>
            <a:r>
              <a:rPr lang="en-US" sz="1800" dirty="0">
                <a:solidFill>
                  <a:schemeClr val="tx1"/>
                </a:solidFill>
              </a:rPr>
              <a:t>Nidhi </a:t>
            </a:r>
            <a:r>
              <a:rPr lang="en-US" sz="1800" dirty="0" err="1">
                <a:solidFill>
                  <a:schemeClr val="tx1"/>
                </a:solidFill>
              </a:rPr>
              <a:t>Kochar</a:t>
            </a:r>
            <a:endParaRPr lang="en-US" sz="1800" dirty="0">
              <a:solidFill>
                <a:schemeClr val="tx1"/>
              </a:solidFill>
            </a:endParaRPr>
          </a:p>
          <a:p>
            <a:pPr indent="-173034">
              <a:spcBef>
                <a:spcPts val="0"/>
              </a:spcBef>
            </a:pPr>
            <a:r>
              <a:rPr lang="en-US" sz="1800" dirty="0">
                <a:solidFill>
                  <a:schemeClr val="tx1"/>
                </a:solidFill>
              </a:rPr>
              <a:t>Xue Han</a:t>
            </a:r>
          </a:p>
          <a:p>
            <a:pPr marL="0" indent="0">
              <a:spcBef>
                <a:spcPts val="400"/>
              </a:spcBef>
              <a:buNone/>
            </a:pPr>
            <a:endParaRPr lang="en-US" sz="1800" b="1" dirty="0">
              <a:solidFill>
                <a:schemeClr val="tx1"/>
              </a:solidFill>
            </a:endParaRPr>
          </a:p>
          <a:p>
            <a:pPr marL="0" indent="0">
              <a:spcBef>
                <a:spcPts val="400"/>
              </a:spcBef>
              <a:buNone/>
            </a:pPr>
            <a:endParaRPr lang="en-US" sz="1800" b="1" dirty="0">
              <a:solidFill>
                <a:schemeClr val="tx1"/>
              </a:solidFill>
            </a:endParaRPr>
          </a:p>
          <a:p>
            <a:pPr marL="0" indent="0">
              <a:spcBef>
                <a:spcPts val="400"/>
              </a:spcBef>
              <a:buNone/>
            </a:pPr>
            <a:endParaRPr lang="en-US" sz="1800" b="1" dirty="0">
              <a:solidFill>
                <a:schemeClr val="tx1"/>
              </a:solidFill>
            </a:endParaRPr>
          </a:p>
          <a:p>
            <a:pPr marL="0" indent="0">
              <a:spcBef>
                <a:spcPts val="400"/>
              </a:spcBef>
              <a:buNone/>
            </a:pPr>
            <a:endParaRPr lang="en-US" sz="1800" b="1" dirty="0">
              <a:solidFill>
                <a:schemeClr val="tx1"/>
              </a:solidFill>
            </a:endParaRPr>
          </a:p>
          <a:p>
            <a:pPr marL="0" indent="0">
              <a:spcBef>
                <a:spcPts val="400"/>
              </a:spcBef>
              <a:buNone/>
            </a:pPr>
            <a:endParaRPr lang="en-US" sz="1800" b="1" dirty="0">
              <a:solidFill>
                <a:schemeClr val="tx1"/>
              </a:solidFill>
            </a:endParaRPr>
          </a:p>
          <a:p>
            <a:pPr marL="0" indent="0">
              <a:spcBef>
                <a:spcPts val="400"/>
              </a:spcBef>
              <a:buNone/>
            </a:pPr>
            <a:endParaRPr lang="en-US" sz="1800" b="1" dirty="0">
              <a:solidFill>
                <a:schemeClr val="tx1"/>
              </a:solidFill>
            </a:endParaRPr>
          </a:p>
          <a:p>
            <a:pPr marL="0" indent="0">
              <a:spcBef>
                <a:spcPts val="400"/>
              </a:spcBef>
              <a:buNone/>
            </a:pPr>
            <a:endParaRPr lang="en-US" sz="1800" b="1" dirty="0">
              <a:solidFill>
                <a:schemeClr val="tx1"/>
              </a:solidFill>
            </a:endParaRPr>
          </a:p>
          <a:p>
            <a:pPr marL="0" indent="0">
              <a:spcBef>
                <a:spcPts val="400"/>
              </a:spcBef>
              <a:buNone/>
            </a:pPr>
            <a:r>
              <a:rPr lang="en-US" sz="1800" b="1" dirty="0">
                <a:solidFill>
                  <a:schemeClr val="tx1"/>
                </a:solidFill>
              </a:rPr>
              <a:t>Lab Representatives</a:t>
            </a:r>
          </a:p>
          <a:p>
            <a:pPr indent="-173034">
              <a:spcBef>
                <a:spcPts val="0"/>
              </a:spcBef>
            </a:pPr>
            <a:r>
              <a:rPr lang="en-US" sz="1800" dirty="0">
                <a:solidFill>
                  <a:schemeClr val="tx1"/>
                </a:solidFill>
              </a:rPr>
              <a:t>Amber Moser</a:t>
            </a:r>
          </a:p>
          <a:p>
            <a:pPr indent="-173034">
              <a:spcBef>
                <a:spcPts val="0"/>
              </a:spcBef>
            </a:pPr>
            <a:r>
              <a:rPr lang="en-US" sz="1800" dirty="0" err="1">
                <a:solidFill>
                  <a:schemeClr val="tx1"/>
                </a:solidFill>
              </a:rPr>
              <a:t>Denni</a:t>
            </a:r>
            <a:r>
              <a:rPr lang="en-US" sz="1800" dirty="0">
                <a:solidFill>
                  <a:schemeClr val="tx1"/>
                </a:solidFill>
              </a:rPr>
              <a:t> Lennon</a:t>
            </a:r>
          </a:p>
          <a:p>
            <a:pPr indent="-173034">
              <a:spcBef>
                <a:spcPts val="0"/>
              </a:spcBef>
            </a:pPr>
            <a:r>
              <a:rPr lang="en-US" sz="1800" dirty="0">
                <a:solidFill>
                  <a:schemeClr val="tx1"/>
                </a:solidFill>
              </a:rPr>
              <a:t>Eva Chung</a:t>
            </a:r>
          </a:p>
          <a:p>
            <a:pPr indent="-173034">
              <a:spcBef>
                <a:spcPts val="0"/>
              </a:spcBef>
            </a:pPr>
            <a:r>
              <a:rPr lang="en-US" sz="1800" dirty="0">
                <a:solidFill>
                  <a:schemeClr val="tx1"/>
                </a:solidFill>
              </a:rPr>
              <a:t>Jen Hanke</a:t>
            </a:r>
          </a:p>
          <a:p>
            <a:pPr indent="-173034">
              <a:spcBef>
                <a:spcPts val="0"/>
              </a:spcBef>
            </a:pPr>
            <a:r>
              <a:rPr lang="en-US" sz="1800" dirty="0">
                <a:solidFill>
                  <a:schemeClr val="tx1"/>
                </a:solidFill>
              </a:rPr>
              <a:t>Lisa Sanders</a:t>
            </a:r>
          </a:p>
          <a:p>
            <a:pPr indent="-173034">
              <a:spcBef>
                <a:spcPts val="0"/>
              </a:spcBef>
            </a:pPr>
            <a:r>
              <a:rPr lang="en-US" sz="1800" dirty="0">
                <a:solidFill>
                  <a:schemeClr val="tx1"/>
                </a:solidFill>
              </a:rPr>
              <a:t>Mary Gross</a:t>
            </a:r>
          </a:p>
          <a:p>
            <a:pPr indent="-173034">
              <a:spcBef>
                <a:spcPts val="0"/>
              </a:spcBef>
            </a:pPr>
            <a:r>
              <a:rPr lang="en-US" sz="1800" dirty="0">
                <a:solidFill>
                  <a:schemeClr val="tx1"/>
                </a:solidFill>
              </a:rPr>
              <a:t>On Ho</a:t>
            </a:r>
          </a:p>
          <a:p>
            <a:pPr indent="-173034">
              <a:spcBef>
                <a:spcPts val="0"/>
              </a:spcBef>
            </a:pPr>
            <a:r>
              <a:rPr lang="en-US" sz="1800" dirty="0">
                <a:solidFill>
                  <a:schemeClr val="tx1"/>
                </a:solidFill>
              </a:rPr>
              <a:t>Paul Richardson</a:t>
            </a:r>
          </a:p>
          <a:p>
            <a:pPr indent="-173034">
              <a:spcBef>
                <a:spcPts val="0"/>
              </a:spcBef>
            </a:pPr>
            <a:r>
              <a:rPr lang="en-US" sz="1800" dirty="0">
                <a:solidFill>
                  <a:schemeClr val="tx1"/>
                </a:solidFill>
              </a:rPr>
              <a:t>Rena </a:t>
            </a:r>
            <a:r>
              <a:rPr lang="en-US" sz="1800" dirty="0" err="1">
                <a:solidFill>
                  <a:schemeClr val="tx1"/>
                </a:solidFill>
              </a:rPr>
              <a:t>Astronomo</a:t>
            </a:r>
            <a:endParaRPr lang="en-US" sz="1800" dirty="0">
              <a:solidFill>
                <a:schemeClr val="tx1"/>
              </a:solidFill>
            </a:endParaRPr>
          </a:p>
          <a:p>
            <a:pPr indent="-173034">
              <a:spcBef>
                <a:spcPts val="0"/>
              </a:spcBef>
            </a:pPr>
            <a:r>
              <a:rPr lang="en-US" sz="1800" dirty="0">
                <a:solidFill>
                  <a:schemeClr val="tx1"/>
                </a:solidFill>
              </a:rPr>
              <a:t>Robert Coombs </a:t>
            </a:r>
          </a:p>
          <a:p>
            <a:pPr indent="-173034">
              <a:spcBef>
                <a:spcPts val="0"/>
              </a:spcBef>
            </a:pPr>
            <a:r>
              <a:rPr lang="en-US" sz="1800" dirty="0">
                <a:solidFill>
                  <a:schemeClr val="tx1"/>
                </a:solidFill>
              </a:rPr>
              <a:t>Susan Eshleman</a:t>
            </a:r>
          </a:p>
          <a:p>
            <a:pPr indent="-173034">
              <a:spcBef>
                <a:spcPts val="0"/>
              </a:spcBef>
            </a:pPr>
            <a:r>
              <a:rPr lang="en-US" sz="1800" dirty="0">
                <a:solidFill>
                  <a:schemeClr val="tx1"/>
                </a:solidFill>
              </a:rPr>
              <a:t>Vanessa Cummings</a:t>
            </a:r>
          </a:p>
          <a:p>
            <a:pPr indent="-173034">
              <a:spcBef>
                <a:spcPts val="0"/>
              </a:spcBef>
            </a:pPr>
            <a:endParaRPr lang="en-US" sz="1300" dirty="0">
              <a:solidFill>
                <a:schemeClr val="tx1"/>
              </a:solidFill>
            </a:endParaRPr>
          </a:p>
        </p:txBody>
      </p:sp>
    </p:spTree>
    <p:extLst>
      <p:ext uri="{BB962C8B-B14F-4D97-AF65-F5344CB8AC3E}">
        <p14:creationId xmlns:p14="http://schemas.microsoft.com/office/powerpoint/2010/main" val="529475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1F50F-FC3E-EDA3-6DD0-DAFB95EFFEB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ADE932C-6246-7C09-9DF2-BA2BD9C00227}"/>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3C27042A-A58A-5F96-1171-ABDD3559EA40}"/>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64CF5E2D-ADD5-E37C-E646-8F6E4A856444}"/>
              </a:ext>
            </a:extLst>
          </p:cNvPr>
          <p:cNvPicPr>
            <a:picLocks noChangeAspect="1"/>
          </p:cNvPicPr>
          <p:nvPr/>
        </p:nvPicPr>
        <p:blipFill>
          <a:blip r:embed="rId3"/>
          <a:stretch>
            <a:fillRect/>
          </a:stretch>
        </p:blipFill>
        <p:spPr>
          <a:xfrm>
            <a:off x="385447" y="0"/>
            <a:ext cx="11266714" cy="6858000"/>
          </a:xfrm>
          <a:prstGeom prst="rect">
            <a:avLst/>
          </a:prstGeom>
        </p:spPr>
      </p:pic>
      <p:sp>
        <p:nvSpPr>
          <p:cNvPr id="6" name="TextBox 5">
            <a:extLst>
              <a:ext uri="{FF2B5EF4-FFF2-40B4-BE49-F238E27FC236}">
                <a16:creationId xmlns:a16="http://schemas.microsoft.com/office/drawing/2014/main" id="{16DBCE61-B68B-95BC-5502-E8A1F8ABF7C6}"/>
              </a:ext>
            </a:extLst>
          </p:cNvPr>
          <p:cNvSpPr txBox="1"/>
          <p:nvPr/>
        </p:nvSpPr>
        <p:spPr>
          <a:xfrm>
            <a:off x="7973598" y="6547410"/>
            <a:ext cx="4881716" cy="338554"/>
          </a:xfrm>
          <a:prstGeom prst="rect">
            <a:avLst/>
          </a:prstGeom>
          <a:noFill/>
        </p:spPr>
        <p:txBody>
          <a:bodyPr wrap="square" rtlCol="0">
            <a:spAutoFit/>
          </a:bodyPr>
          <a:lstStyle/>
          <a:p>
            <a:r>
              <a:rPr lang="en-US" sz="1600" dirty="0"/>
              <a:t>https://www.prepwatch.org/products/</a:t>
            </a:r>
          </a:p>
        </p:txBody>
      </p:sp>
    </p:spTree>
    <p:extLst>
      <p:ext uri="{BB962C8B-B14F-4D97-AF65-F5344CB8AC3E}">
        <p14:creationId xmlns:p14="http://schemas.microsoft.com/office/powerpoint/2010/main" val="2935573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81173" y="371658"/>
            <a:ext cx="10123488" cy="603956"/>
          </a:xfrm>
        </p:spPr>
        <p:txBody>
          <a:bodyPr>
            <a:normAutofit fontScale="90000"/>
          </a:bodyPr>
          <a:lstStyle/>
          <a:p>
            <a:r>
              <a:rPr lang="en-US" sz="2800" dirty="0"/>
              <a:t>HVTN/HPTN </a:t>
            </a:r>
            <a:r>
              <a:rPr lang="en-US" sz="2800" dirty="0" err="1"/>
              <a:t>bnAb</a:t>
            </a:r>
            <a:r>
              <a:rPr lang="en-US" sz="2800" dirty="0"/>
              <a:t> Trials Protocol Team Acknowledgements</a:t>
            </a:r>
          </a:p>
        </p:txBody>
      </p:sp>
      <p:sp>
        <p:nvSpPr>
          <p:cNvPr id="7" name="Text Placeholder 6">
            <a:extLst>
              <a:ext uri="{FF2B5EF4-FFF2-40B4-BE49-F238E27FC236}">
                <a16:creationId xmlns:a16="http://schemas.microsoft.com/office/drawing/2014/main" id="{F8659961-8B54-9200-AEB3-0C6EAF84DA83}"/>
              </a:ext>
            </a:extLst>
          </p:cNvPr>
          <p:cNvSpPr>
            <a:spLocks noGrp="1"/>
          </p:cNvSpPr>
          <p:nvPr>
            <p:ph type="body" idx="1"/>
          </p:nvPr>
        </p:nvSpPr>
        <p:spPr/>
        <p:txBody>
          <a:bodyPr/>
          <a:lstStyle/>
          <a:p>
            <a:endParaRPr lang="en-US"/>
          </a:p>
        </p:txBody>
      </p:sp>
      <p:sp>
        <p:nvSpPr>
          <p:cNvPr id="4" name="Date Placeholder 3"/>
          <p:cNvSpPr>
            <a:spLocks noGrp="1"/>
          </p:cNvSpPr>
          <p:nvPr>
            <p:ph type="dt" sz="half" idx="4294967295"/>
          </p:nvPr>
        </p:nvSpPr>
        <p:spPr>
          <a:xfrm>
            <a:off x="0" y="0"/>
            <a:ext cx="0" cy="0"/>
          </a:xfrm>
        </p:spPr>
        <p:txBody>
          <a:bodyPr/>
          <a:lstStyle/>
          <a:p>
            <a:pPr fontAlgn="base">
              <a:spcBef>
                <a:spcPct val="0"/>
              </a:spcBef>
              <a:spcAft>
                <a:spcPct val="0"/>
              </a:spcAft>
              <a:defRPr/>
            </a:pPr>
            <a:endParaRPr lang="en-US" dirty="0">
              <a:latin typeface="Franklin Gothic Book" pitchFamily="34" charset="0"/>
              <a:cs typeface="Arial" charset="0"/>
            </a:endParaRPr>
          </a:p>
        </p:txBody>
      </p:sp>
      <p:sp>
        <p:nvSpPr>
          <p:cNvPr id="5" name="Slide Number Placeholder 4"/>
          <p:cNvSpPr>
            <a:spLocks noGrp="1"/>
          </p:cNvSpPr>
          <p:nvPr>
            <p:ph type="sldNum" sz="quarter" idx="4294967295"/>
          </p:nvPr>
        </p:nvSpPr>
        <p:spPr>
          <a:xfrm>
            <a:off x="0" y="0"/>
            <a:ext cx="0" cy="0"/>
          </a:xfrm>
        </p:spPr>
        <p:txBody>
          <a:bodyPr/>
          <a:lstStyle/>
          <a:p>
            <a:pPr fontAlgn="base">
              <a:spcBef>
                <a:spcPct val="0"/>
              </a:spcBef>
              <a:spcAft>
                <a:spcPct val="0"/>
              </a:spcAft>
              <a:defRPr/>
            </a:pPr>
            <a:endParaRPr lang="en-US" dirty="0">
              <a:latin typeface="Franklin Gothic Book" pitchFamily="34" charset="0"/>
              <a:cs typeface="Arial" charset="0"/>
            </a:endParaRPr>
          </a:p>
        </p:txBody>
      </p:sp>
      <p:sp>
        <p:nvSpPr>
          <p:cNvPr id="9" name="Content Placeholder 1"/>
          <p:cNvSpPr>
            <a:spLocks noGrp="1"/>
          </p:cNvSpPr>
          <p:nvPr/>
        </p:nvSpPr>
        <p:spPr bwMode="auto">
          <a:xfrm>
            <a:off x="2286000" y="1143001"/>
            <a:ext cx="3581400" cy="498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ts val="1800"/>
              </a:spcBef>
              <a:spcAft>
                <a:spcPct val="0"/>
              </a:spcAft>
              <a:buClr>
                <a:srgbClr val="DC3B0F"/>
              </a:buClr>
              <a:buFont typeface="Arial" charset="0"/>
              <a:buChar char="•"/>
              <a:defRPr sz="3400" kern="1200">
                <a:solidFill>
                  <a:schemeClr val="accent3"/>
                </a:solidFill>
                <a:latin typeface="Franklin Gothic Book" panose="020B0503020102020204" pitchFamily="34" charset="0"/>
                <a:ea typeface="+mn-ea"/>
                <a:cs typeface="+mn-cs"/>
              </a:defRPr>
            </a:lvl1pPr>
            <a:lvl2pPr marL="742950" indent="-285750" algn="l" rtl="0" eaLnBrk="1" fontAlgn="base" hangingPunct="1">
              <a:spcBef>
                <a:spcPct val="20000"/>
              </a:spcBef>
              <a:spcAft>
                <a:spcPct val="0"/>
              </a:spcAft>
              <a:buClr>
                <a:schemeClr val="bg2"/>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Clr>
                <a:schemeClr val="bg2"/>
              </a:buClr>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chemeClr val="accent4"/>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chemeClr val="accent6"/>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buNone/>
            </a:pPr>
            <a:endParaRPr lang="en-US" sz="1300">
              <a:solidFill>
                <a:srgbClr val="404041"/>
              </a:solidFill>
            </a:endParaRPr>
          </a:p>
        </p:txBody>
      </p:sp>
      <p:sp>
        <p:nvSpPr>
          <p:cNvPr id="10" name="Content Placeholder 1"/>
          <p:cNvSpPr txBox="1">
            <a:spLocks/>
          </p:cNvSpPr>
          <p:nvPr/>
        </p:nvSpPr>
        <p:spPr bwMode="auto">
          <a:xfrm>
            <a:off x="91440" y="1361440"/>
            <a:ext cx="12224931" cy="541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4" anchor="t" anchorCtr="0" compatLnSpc="1">
            <a:prstTxWarp prst="textNoShape">
              <a:avLst/>
            </a:prstTxWarp>
            <a:noAutofit/>
          </a:bodyPr>
          <a:lstStyle>
            <a:lvl1pPr marL="342900" indent="-342900" algn="l" rtl="0" eaLnBrk="1" fontAlgn="base" hangingPunct="1">
              <a:spcBef>
                <a:spcPts val="1800"/>
              </a:spcBef>
              <a:spcAft>
                <a:spcPct val="0"/>
              </a:spcAft>
              <a:buClr>
                <a:srgbClr val="DC3B0F"/>
              </a:buClr>
              <a:buFont typeface="Arial" charset="0"/>
              <a:buChar char="•"/>
              <a:defRPr sz="3400" kern="1200">
                <a:solidFill>
                  <a:schemeClr val="accent3"/>
                </a:solidFill>
                <a:latin typeface="Franklin Gothic Book" panose="020B0503020102020204" pitchFamily="34" charset="0"/>
                <a:ea typeface="+mn-ea"/>
                <a:cs typeface="+mn-cs"/>
              </a:defRPr>
            </a:lvl1pPr>
            <a:lvl2pPr marL="742950" indent="-285750" algn="l" rtl="0" eaLnBrk="1" fontAlgn="base" hangingPunct="1">
              <a:spcBef>
                <a:spcPct val="20000"/>
              </a:spcBef>
              <a:spcAft>
                <a:spcPct val="0"/>
              </a:spcAft>
              <a:buClr>
                <a:schemeClr val="bg2"/>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Clr>
                <a:schemeClr val="bg2"/>
              </a:buClr>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chemeClr val="accent4"/>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chemeClr val="accent6"/>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buNone/>
            </a:pPr>
            <a:r>
              <a:rPr lang="en-US" sz="1600" b="1" dirty="0">
                <a:solidFill>
                  <a:schemeClr val="tx1"/>
                </a:solidFill>
              </a:rPr>
              <a:t>CAB Members </a:t>
            </a:r>
          </a:p>
          <a:p>
            <a:pPr indent="-173034">
              <a:spcBef>
                <a:spcPts val="0"/>
              </a:spcBef>
            </a:pPr>
            <a:r>
              <a:rPr lang="en-US" sz="1600" dirty="0">
                <a:solidFill>
                  <a:schemeClr val="tx1"/>
                </a:solidFill>
              </a:rPr>
              <a:t>Dana Atkins</a:t>
            </a:r>
          </a:p>
          <a:p>
            <a:pPr indent="-173034">
              <a:spcBef>
                <a:spcPts val="0"/>
              </a:spcBef>
            </a:pPr>
            <a:r>
              <a:rPr lang="en-US" sz="1600" dirty="0">
                <a:solidFill>
                  <a:schemeClr val="tx1"/>
                </a:solidFill>
              </a:rPr>
              <a:t>David Crawford</a:t>
            </a:r>
          </a:p>
          <a:p>
            <a:pPr indent="-173034">
              <a:spcBef>
                <a:spcPts val="0"/>
              </a:spcBef>
            </a:pPr>
            <a:r>
              <a:rPr lang="en-US" sz="1600" dirty="0">
                <a:solidFill>
                  <a:schemeClr val="tx1"/>
                </a:solidFill>
              </a:rPr>
              <a:t>Derrick Mapp</a:t>
            </a:r>
          </a:p>
          <a:p>
            <a:pPr indent="-173034">
              <a:spcBef>
                <a:spcPts val="0"/>
              </a:spcBef>
            </a:pPr>
            <a:r>
              <a:rPr lang="en-US" sz="1600" dirty="0">
                <a:solidFill>
                  <a:schemeClr val="tx1"/>
                </a:solidFill>
              </a:rPr>
              <a:t>Ebony Gordon</a:t>
            </a:r>
          </a:p>
          <a:p>
            <a:pPr indent="-173034">
              <a:spcBef>
                <a:spcPts val="0"/>
              </a:spcBef>
            </a:pPr>
            <a:r>
              <a:rPr lang="en-US" sz="1600" dirty="0">
                <a:solidFill>
                  <a:schemeClr val="tx1"/>
                </a:solidFill>
              </a:rPr>
              <a:t>Gary </a:t>
            </a:r>
            <a:r>
              <a:rPr lang="en-US" sz="1600" dirty="0" err="1">
                <a:solidFill>
                  <a:schemeClr val="tx1"/>
                </a:solidFill>
              </a:rPr>
              <a:t>Daffin</a:t>
            </a:r>
            <a:endParaRPr lang="en-US" sz="1600" dirty="0">
              <a:solidFill>
                <a:schemeClr val="tx1"/>
              </a:solidFill>
            </a:endParaRPr>
          </a:p>
          <a:p>
            <a:pPr indent="-173034">
              <a:spcBef>
                <a:spcPts val="0"/>
              </a:spcBef>
            </a:pPr>
            <a:r>
              <a:rPr lang="en-US" sz="1600" dirty="0">
                <a:solidFill>
                  <a:schemeClr val="tx1"/>
                </a:solidFill>
              </a:rPr>
              <a:t>Hakeem White</a:t>
            </a:r>
          </a:p>
          <a:p>
            <a:pPr indent="-173034">
              <a:spcBef>
                <a:spcPts val="0"/>
              </a:spcBef>
            </a:pPr>
            <a:r>
              <a:rPr lang="en-US" sz="1600" dirty="0">
                <a:solidFill>
                  <a:schemeClr val="tx1"/>
                </a:solidFill>
              </a:rPr>
              <a:t>Jamel Young</a:t>
            </a:r>
          </a:p>
          <a:p>
            <a:pPr indent="-173034">
              <a:spcBef>
                <a:spcPts val="0"/>
              </a:spcBef>
            </a:pPr>
            <a:r>
              <a:rPr lang="en-US" sz="1600" dirty="0">
                <a:solidFill>
                  <a:schemeClr val="tx1"/>
                </a:solidFill>
              </a:rPr>
              <a:t>Jim Wick</a:t>
            </a:r>
          </a:p>
          <a:p>
            <a:pPr indent="-173034">
              <a:spcBef>
                <a:spcPts val="0"/>
              </a:spcBef>
            </a:pPr>
            <a:r>
              <a:rPr lang="en-US" sz="1600" dirty="0">
                <a:solidFill>
                  <a:schemeClr val="tx1"/>
                </a:solidFill>
              </a:rPr>
              <a:t>Kyle Warren</a:t>
            </a:r>
          </a:p>
          <a:p>
            <a:pPr indent="-173034">
              <a:spcBef>
                <a:spcPts val="0"/>
              </a:spcBef>
            </a:pPr>
            <a:r>
              <a:rPr lang="en-US" sz="1600" dirty="0" err="1">
                <a:solidFill>
                  <a:schemeClr val="tx1"/>
                </a:solidFill>
              </a:rPr>
              <a:t>Lenka</a:t>
            </a:r>
            <a:r>
              <a:rPr lang="en-US" sz="1600" dirty="0">
                <a:solidFill>
                  <a:schemeClr val="tx1"/>
                </a:solidFill>
              </a:rPr>
              <a:t> </a:t>
            </a:r>
            <a:r>
              <a:rPr lang="en-US" sz="1600" dirty="0" err="1">
                <a:solidFill>
                  <a:schemeClr val="tx1"/>
                </a:solidFill>
              </a:rPr>
              <a:t>Tswenyana</a:t>
            </a:r>
            <a:endParaRPr lang="en-US" sz="1600" dirty="0">
              <a:solidFill>
                <a:schemeClr val="tx1"/>
              </a:solidFill>
            </a:endParaRPr>
          </a:p>
          <a:p>
            <a:pPr indent="-173034">
              <a:spcBef>
                <a:spcPts val="0"/>
              </a:spcBef>
            </a:pPr>
            <a:r>
              <a:rPr lang="en-US" sz="1600" dirty="0" err="1">
                <a:solidFill>
                  <a:schemeClr val="tx1"/>
                </a:solidFill>
              </a:rPr>
              <a:t>Likhapha</a:t>
            </a:r>
            <a:r>
              <a:rPr lang="en-US" sz="1600" dirty="0">
                <a:solidFill>
                  <a:schemeClr val="tx1"/>
                </a:solidFill>
              </a:rPr>
              <a:t> Faku</a:t>
            </a:r>
          </a:p>
          <a:p>
            <a:pPr indent="-173034">
              <a:spcBef>
                <a:spcPts val="0"/>
              </a:spcBef>
            </a:pPr>
            <a:r>
              <a:rPr lang="en-US" sz="1600" dirty="0">
                <a:solidFill>
                  <a:schemeClr val="tx1"/>
                </a:solidFill>
              </a:rPr>
              <a:t>Mark Hubbard</a:t>
            </a:r>
          </a:p>
          <a:p>
            <a:pPr indent="-173034">
              <a:spcBef>
                <a:spcPts val="0"/>
              </a:spcBef>
            </a:pPr>
            <a:r>
              <a:rPr lang="en-US" sz="1600" dirty="0">
                <a:solidFill>
                  <a:schemeClr val="tx1"/>
                </a:solidFill>
              </a:rPr>
              <a:t>Melissa Turner</a:t>
            </a:r>
          </a:p>
          <a:p>
            <a:pPr indent="-173034">
              <a:spcBef>
                <a:spcPts val="0"/>
              </a:spcBef>
            </a:pPr>
            <a:r>
              <a:rPr lang="en-US" sz="1600" dirty="0" err="1">
                <a:solidFill>
                  <a:schemeClr val="tx1"/>
                </a:solidFill>
              </a:rPr>
              <a:t>Naiymah</a:t>
            </a:r>
            <a:r>
              <a:rPr lang="en-US" sz="1600" dirty="0">
                <a:solidFill>
                  <a:schemeClr val="tx1"/>
                </a:solidFill>
              </a:rPr>
              <a:t> Sanchez</a:t>
            </a:r>
          </a:p>
          <a:p>
            <a:pPr indent="-173034">
              <a:spcBef>
                <a:spcPts val="0"/>
              </a:spcBef>
            </a:pPr>
            <a:r>
              <a:rPr lang="en-US" sz="1600" dirty="0">
                <a:solidFill>
                  <a:schemeClr val="tx1"/>
                </a:solidFill>
              </a:rPr>
              <a:t>Paul Marcelin</a:t>
            </a:r>
          </a:p>
          <a:p>
            <a:pPr indent="-173034">
              <a:spcBef>
                <a:spcPts val="0"/>
              </a:spcBef>
            </a:pPr>
            <a:r>
              <a:rPr lang="en-US" sz="1600" dirty="0">
                <a:solidFill>
                  <a:schemeClr val="tx1"/>
                </a:solidFill>
              </a:rPr>
              <a:t>Ray </a:t>
            </a:r>
            <a:r>
              <a:rPr lang="en-US" sz="1600" dirty="0" err="1">
                <a:solidFill>
                  <a:schemeClr val="tx1"/>
                </a:solidFill>
              </a:rPr>
              <a:t>Allmond</a:t>
            </a:r>
            <a:endParaRPr lang="en-US" sz="1600" dirty="0">
              <a:solidFill>
                <a:schemeClr val="tx1"/>
              </a:solidFill>
            </a:endParaRPr>
          </a:p>
          <a:p>
            <a:pPr indent="-173034">
              <a:spcBef>
                <a:spcPts val="0"/>
              </a:spcBef>
            </a:pPr>
            <a:r>
              <a:rPr lang="en-US" sz="1600" dirty="0">
                <a:solidFill>
                  <a:schemeClr val="tx1"/>
                </a:solidFill>
              </a:rPr>
              <a:t>Richard </a:t>
            </a:r>
            <a:r>
              <a:rPr lang="en-US" sz="1600" dirty="0" err="1">
                <a:solidFill>
                  <a:schemeClr val="tx1"/>
                </a:solidFill>
              </a:rPr>
              <a:t>Laboy</a:t>
            </a:r>
            <a:endParaRPr lang="en-US" sz="1600" dirty="0">
              <a:solidFill>
                <a:schemeClr val="tx1"/>
              </a:solidFill>
            </a:endParaRPr>
          </a:p>
          <a:p>
            <a:pPr indent="-173034">
              <a:spcBef>
                <a:spcPts val="0"/>
              </a:spcBef>
            </a:pPr>
            <a:r>
              <a:rPr lang="en-US" sz="1600" dirty="0">
                <a:solidFill>
                  <a:schemeClr val="tx1"/>
                </a:solidFill>
              </a:rPr>
              <a:t>Selena-Leyla Chavez</a:t>
            </a:r>
          </a:p>
          <a:p>
            <a:pPr indent="-173034">
              <a:spcBef>
                <a:spcPts val="0"/>
              </a:spcBef>
            </a:pPr>
            <a:r>
              <a:rPr lang="en-US" sz="1600" dirty="0">
                <a:solidFill>
                  <a:schemeClr val="tx1"/>
                </a:solidFill>
              </a:rPr>
              <a:t>Steve </a:t>
            </a:r>
            <a:r>
              <a:rPr lang="en-US" sz="1600" dirty="0" err="1">
                <a:solidFill>
                  <a:schemeClr val="tx1"/>
                </a:solidFill>
              </a:rPr>
              <a:t>Csipke</a:t>
            </a:r>
            <a:endParaRPr lang="en-US" sz="1600" dirty="0">
              <a:solidFill>
                <a:schemeClr val="tx1"/>
              </a:solidFill>
            </a:endParaRPr>
          </a:p>
          <a:p>
            <a:pPr indent="-173034">
              <a:spcBef>
                <a:spcPts val="0"/>
              </a:spcBef>
            </a:pPr>
            <a:r>
              <a:rPr lang="en-US" sz="1600" dirty="0">
                <a:solidFill>
                  <a:schemeClr val="tx1"/>
                </a:solidFill>
              </a:rPr>
              <a:t>Tasia Baldwin</a:t>
            </a:r>
          </a:p>
          <a:p>
            <a:pPr indent="-173034">
              <a:spcBef>
                <a:spcPts val="0"/>
              </a:spcBef>
            </a:pPr>
            <a:r>
              <a:rPr lang="en-US" sz="1600" dirty="0">
                <a:solidFill>
                  <a:schemeClr val="tx1"/>
                </a:solidFill>
              </a:rPr>
              <a:t>W Scott Cooley</a:t>
            </a:r>
          </a:p>
          <a:p>
            <a:pPr indent="-173034">
              <a:spcBef>
                <a:spcPts val="0"/>
              </a:spcBef>
            </a:pPr>
            <a:endParaRPr lang="en-US" sz="1600" dirty="0">
              <a:solidFill>
                <a:schemeClr val="tx1"/>
              </a:solidFill>
            </a:endParaRPr>
          </a:p>
          <a:p>
            <a:pPr indent="-173034">
              <a:spcBef>
                <a:spcPts val="0"/>
              </a:spcBef>
            </a:pPr>
            <a:endParaRPr lang="en-US" sz="1600" dirty="0">
              <a:solidFill>
                <a:schemeClr val="tx1"/>
              </a:solidFill>
            </a:endParaRPr>
          </a:p>
          <a:p>
            <a:pPr marL="0" indent="0">
              <a:spcBef>
                <a:spcPts val="400"/>
              </a:spcBef>
              <a:buNone/>
            </a:pPr>
            <a:endParaRPr lang="en-US" sz="1600" b="1" dirty="0">
              <a:solidFill>
                <a:schemeClr val="tx1"/>
              </a:solidFill>
            </a:endParaRPr>
          </a:p>
          <a:p>
            <a:pPr marL="0" indent="0">
              <a:spcBef>
                <a:spcPts val="400"/>
              </a:spcBef>
              <a:buNone/>
            </a:pPr>
            <a:r>
              <a:rPr lang="en-US" sz="1600" b="1" dirty="0">
                <a:solidFill>
                  <a:schemeClr val="tx1"/>
                </a:solidFill>
              </a:rPr>
              <a:t>CERs</a:t>
            </a:r>
          </a:p>
          <a:p>
            <a:pPr indent="-173034">
              <a:spcBef>
                <a:spcPts val="0"/>
              </a:spcBef>
            </a:pPr>
            <a:r>
              <a:rPr lang="en-US" sz="1600" dirty="0">
                <a:solidFill>
                  <a:schemeClr val="tx1"/>
                </a:solidFill>
              </a:rPr>
              <a:t>Brian Kanyemba</a:t>
            </a:r>
          </a:p>
          <a:p>
            <a:pPr indent="-173034">
              <a:spcBef>
                <a:spcPts val="0"/>
              </a:spcBef>
            </a:pPr>
            <a:r>
              <a:rPr lang="en-US" sz="1600" dirty="0">
                <a:solidFill>
                  <a:schemeClr val="tx1"/>
                </a:solidFill>
              </a:rPr>
              <a:t>Chelsea Greer </a:t>
            </a:r>
          </a:p>
          <a:p>
            <a:pPr indent="-173034">
              <a:spcBef>
                <a:spcPts val="0"/>
              </a:spcBef>
            </a:pPr>
            <a:r>
              <a:rPr lang="en-US" sz="1600" dirty="0">
                <a:solidFill>
                  <a:schemeClr val="tx1"/>
                </a:solidFill>
              </a:rPr>
              <a:t>Christie Lyn Costanza</a:t>
            </a:r>
          </a:p>
          <a:p>
            <a:pPr indent="-173034">
              <a:spcBef>
                <a:spcPts val="0"/>
              </a:spcBef>
            </a:pPr>
            <a:r>
              <a:rPr lang="en-US" sz="1600" dirty="0" err="1">
                <a:solidFill>
                  <a:schemeClr val="tx1"/>
                </a:solidFill>
              </a:rPr>
              <a:t>DaShawn</a:t>
            </a:r>
            <a:r>
              <a:rPr lang="en-US" sz="1600" dirty="0">
                <a:solidFill>
                  <a:schemeClr val="tx1"/>
                </a:solidFill>
              </a:rPr>
              <a:t> Usher</a:t>
            </a:r>
          </a:p>
          <a:p>
            <a:pPr indent="-173034">
              <a:spcBef>
                <a:spcPts val="0"/>
              </a:spcBef>
            </a:pPr>
            <a:r>
              <a:rPr lang="en-US" sz="1600" dirty="0">
                <a:solidFill>
                  <a:schemeClr val="tx1"/>
                </a:solidFill>
              </a:rPr>
              <a:t>Eddie Bravo</a:t>
            </a:r>
          </a:p>
          <a:p>
            <a:pPr indent="-173034">
              <a:spcBef>
                <a:spcPts val="0"/>
              </a:spcBef>
            </a:pPr>
            <a:r>
              <a:rPr lang="en-US" sz="1600" dirty="0">
                <a:solidFill>
                  <a:schemeClr val="tx1"/>
                </a:solidFill>
              </a:rPr>
              <a:t>Hugo Sanchez</a:t>
            </a:r>
          </a:p>
          <a:p>
            <a:pPr indent="-173034">
              <a:spcBef>
                <a:spcPts val="0"/>
              </a:spcBef>
            </a:pPr>
            <a:r>
              <a:rPr lang="en-US" sz="1600" dirty="0">
                <a:solidFill>
                  <a:schemeClr val="tx1"/>
                </a:solidFill>
              </a:rPr>
              <a:t>Jorge Benitez</a:t>
            </a:r>
          </a:p>
          <a:p>
            <a:pPr indent="-173034">
              <a:spcBef>
                <a:spcPts val="0"/>
              </a:spcBef>
            </a:pPr>
            <a:r>
              <a:rPr lang="en-US" sz="1600" dirty="0">
                <a:solidFill>
                  <a:schemeClr val="tx1"/>
                </a:solidFill>
              </a:rPr>
              <a:t>Kim Louis</a:t>
            </a:r>
          </a:p>
          <a:p>
            <a:pPr indent="-173034">
              <a:spcBef>
                <a:spcPts val="0"/>
              </a:spcBef>
            </a:pPr>
            <a:r>
              <a:rPr lang="en-US" sz="1600" dirty="0" err="1">
                <a:solidFill>
                  <a:schemeClr val="tx1"/>
                </a:solidFill>
              </a:rPr>
              <a:t>Lenka</a:t>
            </a:r>
            <a:r>
              <a:rPr lang="en-US" sz="1600" dirty="0">
                <a:solidFill>
                  <a:schemeClr val="tx1"/>
                </a:solidFill>
              </a:rPr>
              <a:t> </a:t>
            </a:r>
            <a:r>
              <a:rPr lang="en-US" sz="1600" dirty="0" err="1">
                <a:solidFill>
                  <a:schemeClr val="tx1"/>
                </a:solidFill>
              </a:rPr>
              <a:t>Tswenyana</a:t>
            </a:r>
            <a:endParaRPr lang="en-US" sz="1600" dirty="0">
              <a:solidFill>
                <a:schemeClr val="tx1"/>
              </a:solidFill>
            </a:endParaRPr>
          </a:p>
          <a:p>
            <a:pPr indent="-173034">
              <a:spcBef>
                <a:spcPts val="0"/>
              </a:spcBef>
            </a:pPr>
            <a:r>
              <a:rPr lang="en-US" sz="1600" dirty="0">
                <a:solidFill>
                  <a:schemeClr val="tx1"/>
                </a:solidFill>
              </a:rPr>
              <a:t>Luciana Kamel</a:t>
            </a:r>
          </a:p>
          <a:p>
            <a:pPr indent="-173034">
              <a:spcBef>
                <a:spcPts val="0"/>
              </a:spcBef>
            </a:pPr>
            <a:r>
              <a:rPr lang="en-US" sz="1600" dirty="0">
                <a:solidFill>
                  <a:schemeClr val="tx1"/>
                </a:solidFill>
              </a:rPr>
              <a:t>Machel Hunt</a:t>
            </a:r>
          </a:p>
          <a:p>
            <a:pPr indent="-173034">
              <a:spcBef>
                <a:spcPts val="0"/>
              </a:spcBef>
            </a:pPr>
            <a:r>
              <a:rPr lang="en-US" sz="1600" dirty="0">
                <a:solidFill>
                  <a:schemeClr val="tx1"/>
                </a:solidFill>
              </a:rPr>
              <a:t>Melissa Turner</a:t>
            </a:r>
          </a:p>
          <a:p>
            <a:pPr indent="-173034">
              <a:spcBef>
                <a:spcPts val="0"/>
              </a:spcBef>
            </a:pPr>
            <a:r>
              <a:rPr lang="en-US" sz="1600" dirty="0" err="1">
                <a:solidFill>
                  <a:schemeClr val="tx1"/>
                </a:solidFill>
              </a:rPr>
              <a:t>Noshima</a:t>
            </a:r>
            <a:r>
              <a:rPr lang="en-US" sz="1600" dirty="0">
                <a:solidFill>
                  <a:schemeClr val="tx1"/>
                </a:solidFill>
              </a:rPr>
              <a:t> Darden-Tabb</a:t>
            </a:r>
          </a:p>
          <a:p>
            <a:pPr indent="-173034">
              <a:spcBef>
                <a:spcPts val="0"/>
              </a:spcBef>
            </a:pPr>
            <a:r>
              <a:rPr lang="en-US" sz="1600" dirty="0">
                <a:solidFill>
                  <a:schemeClr val="tx1"/>
                </a:solidFill>
              </a:rPr>
              <a:t>Ntando Yola</a:t>
            </a:r>
          </a:p>
          <a:p>
            <a:pPr indent="-173034">
              <a:spcBef>
                <a:spcPts val="0"/>
              </a:spcBef>
            </a:pPr>
            <a:r>
              <a:rPr lang="en-US" sz="1600" dirty="0">
                <a:solidFill>
                  <a:schemeClr val="tx1"/>
                </a:solidFill>
              </a:rPr>
              <a:t>Rafael Gonzalez</a:t>
            </a:r>
            <a:endParaRPr lang="en-US" sz="1600" b="1" dirty="0">
              <a:solidFill>
                <a:schemeClr val="tx1"/>
              </a:solidFill>
            </a:endParaRPr>
          </a:p>
          <a:p>
            <a:pPr indent="-173034">
              <a:spcBef>
                <a:spcPts val="0"/>
              </a:spcBef>
            </a:pPr>
            <a:r>
              <a:rPr lang="en-US" sz="1600" dirty="0">
                <a:solidFill>
                  <a:schemeClr val="tx1"/>
                </a:solidFill>
              </a:rPr>
              <a:t>Samuel Cohen</a:t>
            </a:r>
          </a:p>
          <a:p>
            <a:pPr indent="-173034">
              <a:spcBef>
                <a:spcPts val="0"/>
              </a:spcBef>
            </a:pPr>
            <a:r>
              <a:rPr lang="en-US" sz="1600" dirty="0">
                <a:solidFill>
                  <a:schemeClr val="tx1"/>
                </a:solidFill>
              </a:rPr>
              <a:t>Yi-Hao Jacki Wu</a:t>
            </a:r>
          </a:p>
          <a:p>
            <a:pPr indent="-173034">
              <a:spcBef>
                <a:spcPts val="0"/>
              </a:spcBef>
            </a:pPr>
            <a:endParaRPr lang="en-US" sz="1600" dirty="0">
              <a:solidFill>
                <a:schemeClr val="tx1"/>
              </a:solidFill>
            </a:endParaRPr>
          </a:p>
          <a:p>
            <a:pPr marL="0" indent="0">
              <a:spcBef>
                <a:spcPts val="400"/>
              </a:spcBef>
              <a:buNone/>
            </a:pPr>
            <a:r>
              <a:rPr lang="en-US" sz="1600" b="1" dirty="0">
                <a:solidFill>
                  <a:schemeClr val="tx1"/>
                </a:solidFill>
              </a:rPr>
              <a:t>HVTN CEU Representatives </a:t>
            </a:r>
          </a:p>
          <a:p>
            <a:pPr indent="-173034">
              <a:spcBef>
                <a:spcPts val="0"/>
              </a:spcBef>
            </a:pPr>
            <a:r>
              <a:rPr lang="en-US" sz="1600" dirty="0">
                <a:solidFill>
                  <a:schemeClr val="tx1"/>
                </a:solidFill>
              </a:rPr>
              <a:t>Gail Broder</a:t>
            </a:r>
          </a:p>
          <a:p>
            <a:pPr indent="-173034">
              <a:spcBef>
                <a:spcPts val="0"/>
              </a:spcBef>
            </a:pPr>
            <a:r>
              <a:rPr lang="en-US" sz="1600" dirty="0" err="1">
                <a:solidFill>
                  <a:schemeClr val="tx1"/>
                </a:solidFill>
              </a:rPr>
              <a:t>Stephaun</a:t>
            </a:r>
            <a:r>
              <a:rPr lang="en-US" sz="1600" dirty="0">
                <a:solidFill>
                  <a:schemeClr val="tx1"/>
                </a:solidFill>
              </a:rPr>
              <a:t> Wallace</a:t>
            </a:r>
          </a:p>
          <a:p>
            <a:pPr marL="0" indent="0">
              <a:spcBef>
                <a:spcPts val="400"/>
              </a:spcBef>
              <a:buNone/>
            </a:pPr>
            <a:endParaRPr lang="en-US" sz="1600" dirty="0">
              <a:solidFill>
                <a:schemeClr val="tx1"/>
              </a:solidFill>
            </a:endParaRPr>
          </a:p>
          <a:p>
            <a:pPr marL="0" indent="0">
              <a:spcBef>
                <a:spcPts val="400"/>
              </a:spcBef>
              <a:buNone/>
            </a:pPr>
            <a:endParaRPr lang="en-US" sz="1600" dirty="0">
              <a:solidFill>
                <a:schemeClr val="tx1"/>
              </a:solidFill>
            </a:endParaRPr>
          </a:p>
          <a:p>
            <a:pPr marL="0" indent="0">
              <a:spcBef>
                <a:spcPts val="400"/>
              </a:spcBef>
              <a:buNone/>
            </a:pPr>
            <a:endParaRPr lang="en-US" sz="1600" dirty="0">
              <a:solidFill>
                <a:schemeClr val="tx1"/>
              </a:solidFill>
            </a:endParaRPr>
          </a:p>
          <a:p>
            <a:pPr marL="0" indent="0">
              <a:spcBef>
                <a:spcPts val="400"/>
              </a:spcBef>
              <a:buNone/>
            </a:pPr>
            <a:r>
              <a:rPr lang="en-US" sz="1600" b="1" dirty="0">
                <a:solidFill>
                  <a:schemeClr val="tx1"/>
                </a:solidFill>
              </a:rPr>
              <a:t>Clinic Coordinators</a:t>
            </a:r>
          </a:p>
          <a:p>
            <a:pPr indent="-173034">
              <a:spcBef>
                <a:spcPts val="0"/>
              </a:spcBef>
            </a:pPr>
            <a:r>
              <a:rPr lang="it-IT" sz="1600" dirty="0">
                <a:solidFill>
                  <a:schemeClr val="tx1"/>
                </a:solidFill>
              </a:rPr>
              <a:t>Ana Patricia Rimachi </a:t>
            </a:r>
          </a:p>
          <a:p>
            <a:pPr indent="-173034">
              <a:spcBef>
                <a:spcPts val="0"/>
              </a:spcBef>
            </a:pPr>
            <a:r>
              <a:rPr lang="en-US" sz="1600" dirty="0">
                <a:solidFill>
                  <a:schemeClr val="tx1"/>
                </a:solidFill>
              </a:rPr>
              <a:t>Brett Gray</a:t>
            </a:r>
          </a:p>
          <a:p>
            <a:pPr indent="-173034">
              <a:spcBef>
                <a:spcPts val="0"/>
              </a:spcBef>
            </a:pPr>
            <a:r>
              <a:rPr lang="en-US" sz="1600" dirty="0">
                <a:solidFill>
                  <a:schemeClr val="tx1"/>
                </a:solidFill>
              </a:rPr>
              <a:t>Charlie Gregor</a:t>
            </a:r>
          </a:p>
          <a:p>
            <a:pPr indent="-173034">
              <a:spcBef>
                <a:spcPts val="0"/>
              </a:spcBef>
            </a:pPr>
            <a:r>
              <a:rPr lang="it-IT" sz="1600" dirty="0">
                <a:solidFill>
                  <a:schemeClr val="tx1"/>
                </a:solidFill>
              </a:rPr>
              <a:t>Christie Heiberg</a:t>
            </a:r>
          </a:p>
          <a:p>
            <a:pPr indent="-173034">
              <a:spcBef>
                <a:spcPts val="0"/>
              </a:spcBef>
            </a:pPr>
            <a:r>
              <a:rPr lang="en-US" sz="1600" dirty="0">
                <a:solidFill>
                  <a:schemeClr val="tx1"/>
                </a:solidFill>
              </a:rPr>
              <a:t>Debbie Lucy</a:t>
            </a:r>
          </a:p>
          <a:p>
            <a:pPr indent="-173034">
              <a:spcBef>
                <a:spcPts val="0"/>
              </a:spcBef>
            </a:pPr>
            <a:r>
              <a:rPr lang="en-US" sz="1600" dirty="0">
                <a:solidFill>
                  <a:schemeClr val="tx1"/>
                </a:solidFill>
              </a:rPr>
              <a:t>Debora Dunbar</a:t>
            </a:r>
          </a:p>
          <a:p>
            <a:pPr indent="-173034">
              <a:spcBef>
                <a:spcPts val="0"/>
              </a:spcBef>
            </a:pPr>
            <a:r>
              <a:rPr lang="en-US" sz="1600" dirty="0">
                <a:solidFill>
                  <a:schemeClr val="tx1"/>
                </a:solidFill>
              </a:rPr>
              <a:t>Elvin Fontana-Martinez</a:t>
            </a:r>
          </a:p>
          <a:p>
            <a:pPr indent="-173034">
              <a:spcBef>
                <a:spcPts val="0"/>
              </a:spcBef>
            </a:pPr>
            <a:r>
              <a:rPr lang="en-US" sz="1600" dirty="0">
                <a:solidFill>
                  <a:schemeClr val="tx1"/>
                </a:solidFill>
              </a:rPr>
              <a:t>Geoffrey Kamau</a:t>
            </a:r>
          </a:p>
          <a:p>
            <a:pPr indent="-173034">
              <a:spcBef>
                <a:spcPts val="0"/>
              </a:spcBef>
            </a:pPr>
            <a:r>
              <a:rPr lang="en-US" sz="1600" dirty="0">
                <a:solidFill>
                  <a:schemeClr val="tx1"/>
                </a:solidFill>
              </a:rPr>
              <a:t>Hannah Yellin</a:t>
            </a:r>
          </a:p>
          <a:p>
            <a:pPr indent="-173034">
              <a:spcBef>
                <a:spcPts val="0"/>
              </a:spcBef>
            </a:pPr>
            <a:r>
              <a:rPr lang="en-US" sz="1600" dirty="0">
                <a:solidFill>
                  <a:schemeClr val="tx1"/>
                </a:solidFill>
              </a:rPr>
              <a:t>Julie </a:t>
            </a:r>
            <a:r>
              <a:rPr lang="en-US" sz="1600" dirty="0" err="1">
                <a:solidFill>
                  <a:schemeClr val="tx1"/>
                </a:solidFill>
              </a:rPr>
              <a:t>Czartoski</a:t>
            </a:r>
            <a:endParaRPr lang="en-US" sz="1600" dirty="0">
              <a:solidFill>
                <a:schemeClr val="tx1"/>
              </a:solidFill>
            </a:endParaRPr>
          </a:p>
          <a:p>
            <a:pPr indent="-173034">
              <a:spcBef>
                <a:spcPts val="0"/>
              </a:spcBef>
            </a:pPr>
            <a:r>
              <a:rPr lang="en-US" sz="1600" dirty="0">
                <a:solidFill>
                  <a:schemeClr val="tx1"/>
                </a:solidFill>
              </a:rPr>
              <a:t>Jun Avelino </a:t>
            </a:r>
            <a:r>
              <a:rPr lang="en-US" sz="1600" dirty="0" err="1">
                <a:solidFill>
                  <a:schemeClr val="tx1"/>
                </a:solidFill>
              </a:rPr>
              <a:t>Loquere</a:t>
            </a:r>
            <a:endParaRPr lang="en-US" sz="1600" dirty="0">
              <a:solidFill>
                <a:schemeClr val="tx1"/>
              </a:solidFill>
            </a:endParaRPr>
          </a:p>
          <a:p>
            <a:pPr indent="-173034">
              <a:spcBef>
                <a:spcPts val="0"/>
              </a:spcBef>
            </a:pPr>
            <a:r>
              <a:rPr lang="en-US" sz="1600" dirty="0">
                <a:solidFill>
                  <a:schemeClr val="tx1"/>
                </a:solidFill>
              </a:rPr>
              <a:t>Megan Henry</a:t>
            </a:r>
          </a:p>
          <a:p>
            <a:pPr indent="-173034">
              <a:spcBef>
                <a:spcPts val="0"/>
              </a:spcBef>
            </a:pPr>
            <a:r>
              <a:rPr lang="en-US" sz="1600" dirty="0">
                <a:solidFill>
                  <a:schemeClr val="tx1"/>
                </a:solidFill>
              </a:rPr>
              <a:t>Maureen </a:t>
            </a:r>
            <a:r>
              <a:rPr lang="en-US" sz="1600" dirty="0" err="1">
                <a:solidFill>
                  <a:schemeClr val="tx1"/>
                </a:solidFill>
              </a:rPr>
              <a:t>Rattley</a:t>
            </a:r>
            <a:endParaRPr lang="en-US" sz="1600" dirty="0">
              <a:solidFill>
                <a:schemeClr val="tx1"/>
              </a:solidFill>
            </a:endParaRPr>
          </a:p>
          <a:p>
            <a:pPr indent="-173034">
              <a:spcBef>
                <a:spcPts val="0"/>
              </a:spcBef>
            </a:pPr>
            <a:r>
              <a:rPr lang="en-US" sz="1600" dirty="0">
                <a:solidFill>
                  <a:schemeClr val="tx1"/>
                </a:solidFill>
              </a:rPr>
              <a:t>Milagros </a:t>
            </a:r>
            <a:r>
              <a:rPr lang="en-US" sz="1600" dirty="0" err="1">
                <a:solidFill>
                  <a:schemeClr val="tx1"/>
                </a:solidFill>
              </a:rPr>
              <a:t>Sabaduche</a:t>
            </a:r>
            <a:endParaRPr lang="en-US" sz="1600" dirty="0">
              <a:solidFill>
                <a:schemeClr val="tx1"/>
              </a:solidFill>
            </a:endParaRPr>
          </a:p>
          <a:p>
            <a:pPr indent="-173034">
              <a:spcBef>
                <a:spcPts val="0"/>
              </a:spcBef>
            </a:pPr>
            <a:r>
              <a:rPr lang="en-US" sz="1600" dirty="0">
                <a:solidFill>
                  <a:schemeClr val="tx1"/>
                </a:solidFill>
              </a:rPr>
              <a:t>Miriam </a:t>
            </a:r>
            <a:r>
              <a:rPr lang="en-US" sz="1600" dirty="0" err="1">
                <a:solidFill>
                  <a:schemeClr val="tx1"/>
                </a:solidFill>
              </a:rPr>
              <a:t>Chicurel</a:t>
            </a:r>
            <a:r>
              <a:rPr lang="en-US" sz="1600" dirty="0">
                <a:solidFill>
                  <a:schemeClr val="tx1"/>
                </a:solidFill>
              </a:rPr>
              <a:t>-Bayard</a:t>
            </a:r>
          </a:p>
          <a:p>
            <a:pPr indent="-173034">
              <a:spcBef>
                <a:spcPts val="0"/>
              </a:spcBef>
            </a:pPr>
            <a:r>
              <a:rPr lang="en-US" sz="1600" dirty="0">
                <a:solidFill>
                  <a:schemeClr val="tx1"/>
                </a:solidFill>
              </a:rPr>
              <a:t>Renata Dennis</a:t>
            </a:r>
          </a:p>
          <a:p>
            <a:pPr indent="-173034">
              <a:spcBef>
                <a:spcPts val="0"/>
              </a:spcBef>
            </a:pPr>
            <a:r>
              <a:rPr lang="en-US" sz="1600" dirty="0" err="1">
                <a:solidFill>
                  <a:schemeClr val="tx1"/>
                </a:solidFill>
              </a:rPr>
              <a:t>Rotrease</a:t>
            </a:r>
            <a:r>
              <a:rPr lang="en-US" sz="1600" dirty="0">
                <a:solidFill>
                  <a:schemeClr val="tx1"/>
                </a:solidFill>
              </a:rPr>
              <a:t> Regan</a:t>
            </a:r>
          </a:p>
          <a:p>
            <a:pPr indent="-173034">
              <a:spcBef>
                <a:spcPts val="0"/>
              </a:spcBef>
            </a:pPr>
            <a:endParaRPr lang="en-US" sz="1600" dirty="0">
              <a:solidFill>
                <a:schemeClr val="tx1"/>
              </a:solidFill>
            </a:endParaRPr>
          </a:p>
          <a:p>
            <a:pPr marL="0" indent="0">
              <a:spcBef>
                <a:spcPts val="400"/>
              </a:spcBef>
              <a:buNone/>
            </a:pPr>
            <a:r>
              <a:rPr lang="en-US" sz="1600" b="1" dirty="0">
                <a:solidFill>
                  <a:schemeClr val="tx1"/>
                </a:solidFill>
              </a:rPr>
              <a:t>Social Behavioral Scientists</a:t>
            </a:r>
          </a:p>
          <a:p>
            <a:pPr indent="-173034">
              <a:spcBef>
                <a:spcPts val="0"/>
              </a:spcBef>
            </a:pPr>
            <a:r>
              <a:rPr lang="en-US" sz="1600" dirty="0">
                <a:solidFill>
                  <a:schemeClr val="tx1"/>
                </a:solidFill>
              </a:rPr>
              <a:t>Michele </a:t>
            </a:r>
            <a:r>
              <a:rPr lang="en-US" sz="1600" dirty="0" err="1">
                <a:solidFill>
                  <a:schemeClr val="tx1"/>
                </a:solidFill>
              </a:rPr>
              <a:t>Andrasik</a:t>
            </a:r>
            <a:endParaRPr lang="en-US" sz="1600" dirty="0">
              <a:solidFill>
                <a:schemeClr val="tx1"/>
              </a:solidFill>
            </a:endParaRPr>
          </a:p>
          <a:p>
            <a:pPr marL="169866" indent="0">
              <a:spcBef>
                <a:spcPts val="0"/>
              </a:spcBef>
              <a:buNone/>
            </a:pPr>
            <a:endParaRPr lang="en-US" sz="1600" dirty="0">
              <a:solidFill>
                <a:schemeClr val="tx1"/>
              </a:solidFill>
            </a:endParaRPr>
          </a:p>
          <a:p>
            <a:pPr marL="169866" indent="0">
              <a:spcBef>
                <a:spcPts val="0"/>
              </a:spcBef>
              <a:buNone/>
            </a:pPr>
            <a:endParaRPr lang="en-US" sz="1600" dirty="0">
              <a:solidFill>
                <a:schemeClr val="tx1"/>
              </a:solidFill>
            </a:endParaRPr>
          </a:p>
          <a:p>
            <a:pPr marL="169866" indent="0">
              <a:spcBef>
                <a:spcPts val="0"/>
              </a:spcBef>
              <a:buNone/>
            </a:pPr>
            <a:endParaRPr lang="en-US" sz="1600" dirty="0">
              <a:solidFill>
                <a:schemeClr val="tx1"/>
              </a:solidFill>
            </a:endParaRPr>
          </a:p>
          <a:p>
            <a:pPr marL="0" indent="0">
              <a:spcBef>
                <a:spcPts val="400"/>
              </a:spcBef>
              <a:buNone/>
            </a:pPr>
            <a:endParaRPr lang="en-US" sz="1600" b="1" dirty="0">
              <a:solidFill>
                <a:schemeClr val="tx1"/>
              </a:solidFill>
            </a:endParaRPr>
          </a:p>
          <a:p>
            <a:pPr marL="0" indent="0">
              <a:spcBef>
                <a:spcPts val="400"/>
              </a:spcBef>
              <a:buNone/>
            </a:pPr>
            <a:r>
              <a:rPr lang="en-US" sz="1600" b="1" dirty="0">
                <a:solidFill>
                  <a:schemeClr val="tx1"/>
                </a:solidFill>
              </a:rPr>
              <a:t>HPTN Community Program Assoc.</a:t>
            </a:r>
          </a:p>
          <a:p>
            <a:pPr indent="-173034">
              <a:spcBef>
                <a:spcPts val="0"/>
              </a:spcBef>
            </a:pPr>
            <a:r>
              <a:rPr lang="en-US" sz="1600" dirty="0">
                <a:solidFill>
                  <a:schemeClr val="tx1"/>
                </a:solidFill>
              </a:rPr>
              <a:t>Abraham Johnson</a:t>
            </a:r>
          </a:p>
          <a:p>
            <a:pPr indent="-173034">
              <a:spcBef>
                <a:spcPts val="0"/>
              </a:spcBef>
            </a:pPr>
            <a:r>
              <a:rPr lang="en-US" sz="1600" dirty="0">
                <a:solidFill>
                  <a:schemeClr val="tx1"/>
                </a:solidFill>
              </a:rPr>
              <a:t>Jonathan Lucas </a:t>
            </a:r>
          </a:p>
          <a:p>
            <a:pPr indent="-173034">
              <a:spcBef>
                <a:spcPts val="0"/>
              </a:spcBef>
            </a:pPr>
            <a:r>
              <a:rPr lang="en-US" sz="1600" dirty="0" err="1">
                <a:solidFill>
                  <a:schemeClr val="tx1"/>
                </a:solidFill>
              </a:rPr>
              <a:t>Jontraye</a:t>
            </a:r>
            <a:r>
              <a:rPr lang="en-US" sz="1600" dirty="0">
                <a:solidFill>
                  <a:schemeClr val="tx1"/>
                </a:solidFill>
              </a:rPr>
              <a:t> Davis </a:t>
            </a:r>
            <a:endParaRPr lang="en-US" sz="1600" b="1" dirty="0">
              <a:solidFill>
                <a:schemeClr val="tx1"/>
              </a:solidFill>
            </a:endParaRPr>
          </a:p>
          <a:p>
            <a:pPr indent="-173034">
              <a:spcBef>
                <a:spcPts val="0"/>
              </a:spcBef>
            </a:pPr>
            <a:r>
              <a:rPr lang="en-US" sz="1600" dirty="0">
                <a:solidFill>
                  <a:schemeClr val="tx1"/>
                </a:solidFill>
              </a:rPr>
              <a:t>Marcus Bolton</a:t>
            </a:r>
          </a:p>
          <a:p>
            <a:pPr marL="0" indent="0">
              <a:spcBef>
                <a:spcPts val="400"/>
              </a:spcBef>
              <a:buNone/>
            </a:pPr>
            <a:r>
              <a:rPr lang="en-US" sz="1600" b="1" dirty="0">
                <a:solidFill>
                  <a:schemeClr val="tx1"/>
                </a:solidFill>
              </a:rPr>
              <a:t>Consultants/CERs</a:t>
            </a:r>
          </a:p>
          <a:p>
            <a:pPr indent="-173034">
              <a:spcBef>
                <a:spcPts val="0"/>
              </a:spcBef>
            </a:pPr>
            <a:r>
              <a:rPr lang="en-US" sz="1600" dirty="0">
                <a:solidFill>
                  <a:schemeClr val="tx1"/>
                </a:solidFill>
              </a:rPr>
              <a:t>Bette </a:t>
            </a:r>
            <a:r>
              <a:rPr lang="en-US" sz="1600" dirty="0" err="1">
                <a:solidFill>
                  <a:schemeClr val="tx1"/>
                </a:solidFill>
              </a:rPr>
              <a:t>Korber</a:t>
            </a:r>
            <a:endParaRPr lang="en-US" sz="1600" dirty="0">
              <a:solidFill>
                <a:schemeClr val="tx1"/>
              </a:solidFill>
            </a:endParaRPr>
          </a:p>
          <a:p>
            <a:pPr indent="-173034">
              <a:spcBef>
                <a:spcPts val="0"/>
              </a:spcBef>
            </a:pPr>
            <a:r>
              <a:rPr lang="es-ES" sz="1600" dirty="0">
                <a:solidFill>
                  <a:schemeClr val="tx1"/>
                </a:solidFill>
              </a:rPr>
              <a:t>Chelsea </a:t>
            </a:r>
            <a:r>
              <a:rPr lang="es-ES" sz="1600" dirty="0" err="1">
                <a:solidFill>
                  <a:schemeClr val="tx1"/>
                </a:solidFill>
              </a:rPr>
              <a:t>Greer</a:t>
            </a:r>
            <a:endParaRPr lang="es-ES" sz="1600" dirty="0">
              <a:solidFill>
                <a:schemeClr val="tx1"/>
              </a:solidFill>
            </a:endParaRPr>
          </a:p>
          <a:p>
            <a:pPr indent="-173034">
              <a:spcBef>
                <a:spcPts val="0"/>
              </a:spcBef>
            </a:pPr>
            <a:r>
              <a:rPr lang="es-ES" sz="1600" dirty="0">
                <a:solidFill>
                  <a:schemeClr val="tx1"/>
                </a:solidFill>
              </a:rPr>
              <a:t>Erica Lazarus</a:t>
            </a:r>
          </a:p>
          <a:p>
            <a:pPr indent="-173034">
              <a:spcBef>
                <a:spcPts val="0"/>
              </a:spcBef>
            </a:pPr>
            <a:r>
              <a:rPr lang="en-US" sz="1600" dirty="0">
                <a:solidFill>
                  <a:schemeClr val="tx1"/>
                </a:solidFill>
              </a:rPr>
              <a:t>Jorge Gallardo Cartagena</a:t>
            </a:r>
          </a:p>
          <a:p>
            <a:pPr indent="-173034">
              <a:spcBef>
                <a:spcPts val="0"/>
              </a:spcBef>
            </a:pPr>
            <a:r>
              <a:rPr lang="es-ES" sz="1600" dirty="0">
                <a:solidFill>
                  <a:schemeClr val="tx1"/>
                </a:solidFill>
              </a:rPr>
              <a:t>Ken Mayer</a:t>
            </a:r>
          </a:p>
          <a:p>
            <a:pPr indent="-173034">
              <a:spcBef>
                <a:spcPts val="0"/>
              </a:spcBef>
            </a:pPr>
            <a:r>
              <a:rPr lang="en-US" sz="1600" dirty="0" err="1">
                <a:solidFill>
                  <a:schemeClr val="tx1"/>
                </a:solidFill>
              </a:rPr>
              <a:t>Kshitij</a:t>
            </a:r>
            <a:r>
              <a:rPr lang="en-US" sz="1600" dirty="0">
                <a:solidFill>
                  <a:schemeClr val="tx1"/>
                </a:solidFill>
              </a:rPr>
              <a:t> </a:t>
            </a:r>
            <a:r>
              <a:rPr lang="en-US" sz="1600" dirty="0" err="1">
                <a:solidFill>
                  <a:schemeClr val="tx1"/>
                </a:solidFill>
              </a:rPr>
              <a:t>Wagh</a:t>
            </a:r>
            <a:endParaRPr lang="en-US" sz="1600" dirty="0">
              <a:solidFill>
                <a:schemeClr val="tx1"/>
              </a:solidFill>
            </a:endParaRPr>
          </a:p>
          <a:p>
            <a:pPr indent="-173034">
              <a:spcBef>
                <a:spcPts val="0"/>
              </a:spcBef>
            </a:pPr>
            <a:r>
              <a:rPr lang="es-ES" sz="1600" dirty="0" err="1">
                <a:solidFill>
                  <a:schemeClr val="tx1"/>
                </a:solidFill>
              </a:rPr>
              <a:t>LaRon</a:t>
            </a:r>
            <a:r>
              <a:rPr lang="es-ES" sz="1600" dirty="0">
                <a:solidFill>
                  <a:schemeClr val="tx1"/>
                </a:solidFill>
              </a:rPr>
              <a:t> Nelson</a:t>
            </a:r>
          </a:p>
          <a:p>
            <a:pPr indent="-173034">
              <a:spcBef>
                <a:spcPts val="0"/>
              </a:spcBef>
            </a:pPr>
            <a:r>
              <a:rPr lang="en-US" sz="1600" dirty="0">
                <a:solidFill>
                  <a:schemeClr val="tx1"/>
                </a:solidFill>
              </a:rPr>
              <a:t>Lucio Gama</a:t>
            </a:r>
          </a:p>
          <a:p>
            <a:pPr indent="-173034">
              <a:spcBef>
                <a:spcPts val="0"/>
              </a:spcBef>
            </a:pPr>
            <a:r>
              <a:rPr lang="en-US" sz="1600" dirty="0">
                <a:solidFill>
                  <a:schemeClr val="tx1"/>
                </a:solidFill>
              </a:rPr>
              <a:t>Michael </a:t>
            </a:r>
            <a:r>
              <a:rPr lang="en-US" sz="1600" dirty="0" err="1">
                <a:solidFill>
                  <a:schemeClr val="tx1"/>
                </a:solidFill>
              </a:rPr>
              <a:t>Sneller</a:t>
            </a:r>
            <a:endParaRPr lang="en-US" sz="1600" dirty="0">
              <a:solidFill>
                <a:schemeClr val="tx1"/>
              </a:solidFill>
            </a:endParaRPr>
          </a:p>
          <a:p>
            <a:pPr indent="-173034">
              <a:spcBef>
                <a:spcPts val="0"/>
              </a:spcBef>
            </a:pPr>
            <a:r>
              <a:rPr lang="en-US" sz="1600" dirty="0">
                <a:solidFill>
                  <a:schemeClr val="tx1"/>
                </a:solidFill>
              </a:rPr>
              <a:t>Tae-Wook Chun</a:t>
            </a:r>
          </a:p>
          <a:p>
            <a:pPr marL="0" indent="0">
              <a:spcBef>
                <a:spcPts val="400"/>
              </a:spcBef>
              <a:buNone/>
            </a:pPr>
            <a:r>
              <a:rPr lang="en-US" sz="1600" b="1" dirty="0">
                <a:solidFill>
                  <a:schemeClr val="tx1"/>
                </a:solidFill>
              </a:rPr>
              <a:t>Ethics Consultants</a:t>
            </a:r>
          </a:p>
          <a:p>
            <a:pPr indent="-173034">
              <a:spcBef>
                <a:spcPts val="0"/>
              </a:spcBef>
            </a:pPr>
            <a:r>
              <a:rPr lang="en-US" sz="1600" dirty="0">
                <a:solidFill>
                  <a:schemeClr val="tx1"/>
                </a:solidFill>
              </a:rPr>
              <a:t>Danielle </a:t>
            </a:r>
            <a:r>
              <a:rPr lang="en-US" sz="1600" dirty="0" err="1">
                <a:solidFill>
                  <a:schemeClr val="tx1"/>
                </a:solidFill>
              </a:rPr>
              <a:t>Wenner</a:t>
            </a:r>
            <a:endParaRPr lang="en-US" sz="1600" dirty="0">
              <a:solidFill>
                <a:schemeClr val="tx1"/>
              </a:solidFill>
            </a:endParaRPr>
          </a:p>
          <a:p>
            <a:pPr indent="-173034">
              <a:spcBef>
                <a:spcPts val="0"/>
              </a:spcBef>
            </a:pPr>
            <a:r>
              <a:rPr lang="en-US" sz="1600" dirty="0">
                <a:solidFill>
                  <a:schemeClr val="tx1"/>
                </a:solidFill>
              </a:rPr>
              <a:t>Mark Barnes</a:t>
            </a:r>
          </a:p>
          <a:p>
            <a:pPr indent="-173034">
              <a:spcBef>
                <a:spcPts val="0"/>
              </a:spcBef>
            </a:pPr>
            <a:r>
              <a:rPr lang="en-US" sz="1600" dirty="0">
                <a:solidFill>
                  <a:schemeClr val="tx1"/>
                </a:solidFill>
              </a:rPr>
              <a:t>Robert </a:t>
            </a:r>
            <a:r>
              <a:rPr lang="en-US" sz="1600" dirty="0" err="1">
                <a:solidFill>
                  <a:schemeClr val="tx1"/>
                </a:solidFill>
              </a:rPr>
              <a:t>Klitzman</a:t>
            </a:r>
            <a:endParaRPr lang="en-US" sz="1600" dirty="0">
              <a:solidFill>
                <a:schemeClr val="tx1"/>
              </a:solidFill>
            </a:endParaRPr>
          </a:p>
          <a:p>
            <a:pPr indent="-173034">
              <a:spcBef>
                <a:spcPts val="0"/>
              </a:spcBef>
            </a:pPr>
            <a:r>
              <a:rPr lang="en-US" sz="1600" dirty="0">
                <a:solidFill>
                  <a:schemeClr val="tx1"/>
                </a:solidFill>
              </a:rPr>
              <a:t>Stuart Rennie</a:t>
            </a:r>
          </a:p>
          <a:p>
            <a:pPr indent="-173034">
              <a:spcBef>
                <a:spcPts val="0"/>
              </a:spcBef>
            </a:pPr>
            <a:r>
              <a:rPr lang="en-US" sz="1600" dirty="0">
                <a:solidFill>
                  <a:schemeClr val="tx1"/>
                </a:solidFill>
              </a:rPr>
              <a:t>Ames </a:t>
            </a:r>
            <a:r>
              <a:rPr lang="en-US" sz="1600" dirty="0" err="1">
                <a:solidFill>
                  <a:schemeClr val="tx1"/>
                </a:solidFill>
              </a:rPr>
              <a:t>Dhai</a:t>
            </a:r>
            <a:endParaRPr lang="en-US" sz="1600" dirty="0">
              <a:solidFill>
                <a:schemeClr val="tx1"/>
              </a:solidFill>
            </a:endParaRPr>
          </a:p>
          <a:p>
            <a:pPr marL="0" indent="0">
              <a:spcBef>
                <a:spcPts val="400"/>
              </a:spcBef>
              <a:buNone/>
            </a:pPr>
            <a:endParaRPr lang="en-US" sz="1300" dirty="0">
              <a:solidFill>
                <a:schemeClr val="tx1"/>
              </a:solidFill>
            </a:endParaRPr>
          </a:p>
        </p:txBody>
      </p:sp>
    </p:spTree>
    <p:extLst>
      <p:ext uri="{BB962C8B-B14F-4D97-AF65-F5344CB8AC3E}">
        <p14:creationId xmlns:p14="http://schemas.microsoft.com/office/powerpoint/2010/main" val="2930421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65120" y="299713"/>
            <a:ext cx="8883970" cy="1223963"/>
          </a:xfrm>
        </p:spPr>
        <p:txBody>
          <a:bodyPr>
            <a:normAutofit/>
          </a:bodyPr>
          <a:lstStyle/>
          <a:p>
            <a:r>
              <a:rPr lang="en-US" sz="2800" dirty="0"/>
              <a:t>HVTN/HPTN </a:t>
            </a:r>
            <a:r>
              <a:rPr lang="en-US" sz="2800" dirty="0" err="1"/>
              <a:t>bnAb</a:t>
            </a:r>
            <a:r>
              <a:rPr lang="en-US" sz="2800" dirty="0"/>
              <a:t> Trials Protocol Team Acknowledgements</a:t>
            </a:r>
          </a:p>
        </p:txBody>
      </p:sp>
      <p:sp>
        <p:nvSpPr>
          <p:cNvPr id="4" name="Date Placeholder 3"/>
          <p:cNvSpPr>
            <a:spLocks noGrp="1"/>
          </p:cNvSpPr>
          <p:nvPr>
            <p:ph type="dt" sz="half" idx="10"/>
          </p:nvPr>
        </p:nvSpPr>
        <p:spPr/>
        <p:txBody>
          <a:bodyPr/>
          <a:lstStyle/>
          <a:p>
            <a:pPr fontAlgn="base">
              <a:spcBef>
                <a:spcPct val="0"/>
              </a:spcBef>
              <a:spcAft>
                <a:spcPct val="0"/>
              </a:spcAft>
              <a:defRPr/>
            </a:pPr>
            <a:fld id="{5C25BB12-D730-4AC7-AAC5-6099A5B9B668}" type="datetime1">
              <a:rPr lang="en-US">
                <a:latin typeface="Franklin Gothic Book" pitchFamily="34" charset="0"/>
                <a:cs typeface="Arial" charset="0"/>
              </a:rPr>
              <a:pPr fontAlgn="base">
                <a:spcBef>
                  <a:spcPct val="0"/>
                </a:spcBef>
                <a:spcAft>
                  <a:spcPct val="0"/>
                </a:spcAft>
                <a:defRPr/>
              </a:pPr>
              <a:t>10/8/2024</a:t>
            </a:fld>
            <a:endParaRPr lang="en-US">
              <a:latin typeface="Franklin Gothic Book" pitchFamily="34" charset="0"/>
              <a:cs typeface="Arial"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67BFE113-A474-4500-A60F-9CAAC80E152A}" type="slidenum">
              <a:rPr lang="en-US">
                <a:latin typeface="Franklin Gothic Book" pitchFamily="34" charset="0"/>
                <a:cs typeface="Arial" charset="0"/>
              </a:rPr>
              <a:pPr fontAlgn="base">
                <a:spcBef>
                  <a:spcPct val="0"/>
                </a:spcBef>
                <a:spcAft>
                  <a:spcPct val="0"/>
                </a:spcAft>
                <a:defRPr/>
              </a:pPr>
              <a:t>31</a:t>
            </a:fld>
            <a:endParaRPr lang="en-US">
              <a:latin typeface="Franklin Gothic Book" pitchFamily="34" charset="0"/>
              <a:cs typeface="Arial" charset="0"/>
            </a:endParaRPr>
          </a:p>
        </p:txBody>
      </p:sp>
      <p:sp>
        <p:nvSpPr>
          <p:cNvPr id="9" name="Content Placeholder 1"/>
          <p:cNvSpPr>
            <a:spLocks noGrp="1"/>
          </p:cNvSpPr>
          <p:nvPr/>
        </p:nvSpPr>
        <p:spPr bwMode="auto">
          <a:xfrm>
            <a:off x="2286000" y="1143001"/>
            <a:ext cx="3581400" cy="498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ts val="1800"/>
              </a:spcBef>
              <a:spcAft>
                <a:spcPct val="0"/>
              </a:spcAft>
              <a:buClr>
                <a:srgbClr val="DC3B0F"/>
              </a:buClr>
              <a:buFont typeface="Arial" charset="0"/>
              <a:buChar char="•"/>
              <a:defRPr sz="3400" kern="1200">
                <a:solidFill>
                  <a:schemeClr val="accent3"/>
                </a:solidFill>
                <a:latin typeface="Franklin Gothic Book" panose="020B0503020102020204" pitchFamily="34" charset="0"/>
                <a:ea typeface="+mn-ea"/>
                <a:cs typeface="+mn-cs"/>
              </a:defRPr>
            </a:lvl1pPr>
            <a:lvl2pPr marL="742950" indent="-285750" algn="l" rtl="0" eaLnBrk="1" fontAlgn="base" hangingPunct="1">
              <a:spcBef>
                <a:spcPct val="20000"/>
              </a:spcBef>
              <a:spcAft>
                <a:spcPct val="0"/>
              </a:spcAft>
              <a:buClr>
                <a:schemeClr val="bg2"/>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Clr>
                <a:schemeClr val="bg2"/>
              </a:buClr>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chemeClr val="accent4"/>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chemeClr val="accent6"/>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buNone/>
            </a:pPr>
            <a:endParaRPr lang="en-US" sz="1300">
              <a:solidFill>
                <a:srgbClr val="404041"/>
              </a:solidFill>
            </a:endParaRPr>
          </a:p>
        </p:txBody>
      </p:sp>
      <p:sp>
        <p:nvSpPr>
          <p:cNvPr id="10" name="Content Placeholder 1"/>
          <p:cNvSpPr txBox="1">
            <a:spLocks/>
          </p:cNvSpPr>
          <p:nvPr/>
        </p:nvSpPr>
        <p:spPr bwMode="auto">
          <a:xfrm>
            <a:off x="1117599" y="1509071"/>
            <a:ext cx="11074401" cy="531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4" anchor="t" anchorCtr="0" compatLnSpc="1">
            <a:prstTxWarp prst="textNoShape">
              <a:avLst/>
            </a:prstTxWarp>
            <a:noAutofit/>
          </a:bodyPr>
          <a:lstStyle>
            <a:lvl1pPr marL="342900" indent="-342900" algn="l" rtl="0" eaLnBrk="1" fontAlgn="base" hangingPunct="1">
              <a:spcBef>
                <a:spcPts val="1800"/>
              </a:spcBef>
              <a:spcAft>
                <a:spcPct val="0"/>
              </a:spcAft>
              <a:buClr>
                <a:srgbClr val="DC3B0F"/>
              </a:buClr>
              <a:buFont typeface="Arial" charset="0"/>
              <a:buChar char="•"/>
              <a:defRPr sz="3400" kern="1200">
                <a:solidFill>
                  <a:schemeClr val="accent3"/>
                </a:solidFill>
                <a:latin typeface="Franklin Gothic Book" panose="020B0503020102020204" pitchFamily="34" charset="0"/>
                <a:ea typeface="+mn-ea"/>
                <a:cs typeface="+mn-cs"/>
              </a:defRPr>
            </a:lvl1pPr>
            <a:lvl2pPr marL="742950" indent="-285750" algn="l" rtl="0" eaLnBrk="1" fontAlgn="base" hangingPunct="1">
              <a:spcBef>
                <a:spcPct val="20000"/>
              </a:spcBef>
              <a:spcAft>
                <a:spcPct val="0"/>
              </a:spcAft>
              <a:buClr>
                <a:schemeClr val="bg2"/>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Clr>
                <a:schemeClr val="bg2"/>
              </a:buClr>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chemeClr val="accent4"/>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chemeClr val="accent6"/>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00"/>
              </a:spcBef>
              <a:buNone/>
            </a:pPr>
            <a:r>
              <a:rPr lang="en-US" sz="1800" b="1" dirty="0">
                <a:solidFill>
                  <a:schemeClr val="tx1"/>
                </a:solidFill>
              </a:rPr>
              <a:t>CSS </a:t>
            </a:r>
          </a:p>
          <a:p>
            <a:pPr indent="-173034">
              <a:spcBef>
                <a:spcPts val="0"/>
              </a:spcBef>
            </a:pPr>
            <a:r>
              <a:rPr lang="en-US" sz="1800" dirty="0">
                <a:solidFill>
                  <a:schemeClr val="tx1"/>
                </a:solidFill>
              </a:rPr>
              <a:t>Maija Anderson</a:t>
            </a:r>
          </a:p>
          <a:p>
            <a:pPr indent="-173034">
              <a:spcBef>
                <a:spcPts val="0"/>
              </a:spcBef>
            </a:pPr>
            <a:r>
              <a:rPr lang="en-US" sz="1800" dirty="0">
                <a:solidFill>
                  <a:schemeClr val="tx1"/>
                </a:solidFill>
              </a:rPr>
              <a:t>Megan Jones</a:t>
            </a:r>
          </a:p>
          <a:p>
            <a:pPr marL="0" indent="0">
              <a:spcBef>
                <a:spcPts val="400"/>
              </a:spcBef>
              <a:buNone/>
            </a:pPr>
            <a:r>
              <a:rPr lang="en-US" sz="1800" b="1" dirty="0">
                <a:solidFill>
                  <a:schemeClr val="tx1"/>
                </a:solidFill>
              </a:rPr>
              <a:t>Regional Medical Liaisons</a:t>
            </a:r>
          </a:p>
          <a:p>
            <a:pPr indent="-173034">
              <a:spcBef>
                <a:spcPts val="0"/>
              </a:spcBef>
            </a:pPr>
            <a:r>
              <a:rPr lang="en-US" sz="1800" dirty="0">
                <a:solidFill>
                  <a:schemeClr val="tx1"/>
                </a:solidFill>
              </a:rPr>
              <a:t>Robert De La Grecca</a:t>
            </a:r>
          </a:p>
          <a:p>
            <a:pPr indent="-173034">
              <a:spcBef>
                <a:spcPts val="0"/>
              </a:spcBef>
            </a:pPr>
            <a:r>
              <a:rPr lang="en-US" sz="1800" dirty="0" err="1">
                <a:solidFill>
                  <a:schemeClr val="tx1"/>
                </a:solidFill>
              </a:rPr>
              <a:t>Azwi</a:t>
            </a:r>
            <a:r>
              <a:rPr lang="en-US" sz="1800" dirty="0">
                <a:solidFill>
                  <a:schemeClr val="tx1"/>
                </a:solidFill>
              </a:rPr>
              <a:t> Takalani</a:t>
            </a:r>
            <a:endParaRPr lang="en-US" sz="1300" dirty="0">
              <a:solidFill>
                <a:schemeClr val="tx1"/>
              </a:solidFill>
            </a:endParaRPr>
          </a:p>
          <a:p>
            <a:pPr marL="0" indent="0">
              <a:spcBef>
                <a:spcPts val="400"/>
              </a:spcBef>
              <a:buNone/>
            </a:pPr>
            <a:r>
              <a:rPr lang="en-US" sz="1800" b="1" dirty="0">
                <a:solidFill>
                  <a:schemeClr val="tx1"/>
                </a:solidFill>
              </a:rPr>
              <a:t>CTMs/CRMs</a:t>
            </a:r>
          </a:p>
          <a:p>
            <a:pPr indent="-173034">
              <a:spcBef>
                <a:spcPts val="0"/>
              </a:spcBef>
              <a:tabLst>
                <a:tab pos="2630422" algn="l"/>
              </a:tabLst>
            </a:pPr>
            <a:r>
              <a:rPr lang="en-US" sz="1800" dirty="0">
                <a:solidFill>
                  <a:schemeClr val="tx1"/>
                </a:solidFill>
              </a:rPr>
              <a:t>Bonnie Dye</a:t>
            </a:r>
          </a:p>
          <a:p>
            <a:pPr indent="-173034">
              <a:spcBef>
                <a:spcPts val="0"/>
              </a:spcBef>
            </a:pPr>
            <a:r>
              <a:rPr lang="en-US" sz="1800" dirty="0">
                <a:solidFill>
                  <a:schemeClr val="tx1"/>
                </a:solidFill>
              </a:rPr>
              <a:t>Carissa </a:t>
            </a:r>
            <a:r>
              <a:rPr lang="en-US" sz="1800" dirty="0" err="1">
                <a:solidFill>
                  <a:schemeClr val="tx1"/>
                </a:solidFill>
              </a:rPr>
              <a:t>Karg</a:t>
            </a:r>
            <a:endParaRPr lang="en-US" sz="1800" dirty="0">
              <a:solidFill>
                <a:schemeClr val="tx1"/>
              </a:solidFill>
            </a:endParaRPr>
          </a:p>
          <a:p>
            <a:pPr indent="-173034">
              <a:spcBef>
                <a:spcPts val="0"/>
              </a:spcBef>
            </a:pPr>
            <a:r>
              <a:rPr lang="en-US" sz="1800" dirty="0">
                <a:solidFill>
                  <a:schemeClr val="tx1"/>
                </a:solidFill>
              </a:rPr>
              <a:t>Carrie Sopher</a:t>
            </a:r>
          </a:p>
          <a:p>
            <a:pPr indent="-173034">
              <a:spcBef>
                <a:spcPts val="0"/>
              </a:spcBef>
            </a:pPr>
            <a:r>
              <a:rPr lang="en-US" sz="1800" dirty="0" err="1">
                <a:solidFill>
                  <a:schemeClr val="tx1"/>
                </a:solidFill>
              </a:rPr>
              <a:t>Dhevium</a:t>
            </a:r>
            <a:r>
              <a:rPr lang="en-US" sz="1800" dirty="0">
                <a:solidFill>
                  <a:schemeClr val="tx1"/>
                </a:solidFill>
              </a:rPr>
              <a:t> Govender</a:t>
            </a:r>
          </a:p>
          <a:p>
            <a:pPr indent="-173034">
              <a:spcBef>
                <a:spcPts val="0"/>
              </a:spcBef>
            </a:pPr>
            <a:r>
              <a:rPr lang="en-US" sz="1800" dirty="0">
                <a:solidFill>
                  <a:schemeClr val="tx1"/>
                </a:solidFill>
              </a:rPr>
              <a:t>Elizabeth Greene</a:t>
            </a:r>
          </a:p>
          <a:p>
            <a:pPr indent="-173034">
              <a:spcBef>
                <a:spcPts val="0"/>
              </a:spcBef>
            </a:pPr>
            <a:r>
              <a:rPr lang="en-US" sz="1800" dirty="0">
                <a:solidFill>
                  <a:schemeClr val="tx1"/>
                </a:solidFill>
              </a:rPr>
              <a:t>India Tindale</a:t>
            </a:r>
          </a:p>
          <a:p>
            <a:pPr indent="-173034">
              <a:spcBef>
                <a:spcPts val="0"/>
              </a:spcBef>
            </a:pPr>
            <a:r>
              <a:rPr lang="en-US" sz="1800" dirty="0">
                <a:solidFill>
                  <a:schemeClr val="tx1"/>
                </a:solidFill>
              </a:rPr>
              <a:t>Lori Proulx-Burns</a:t>
            </a:r>
          </a:p>
          <a:p>
            <a:pPr indent="-173034">
              <a:spcBef>
                <a:spcPts val="0"/>
              </a:spcBef>
            </a:pPr>
            <a:r>
              <a:rPr lang="en-US" sz="1800" dirty="0">
                <a:solidFill>
                  <a:schemeClr val="tx1"/>
                </a:solidFill>
              </a:rPr>
              <a:t>Marianne Gildea</a:t>
            </a:r>
          </a:p>
          <a:p>
            <a:pPr indent="-173034">
              <a:spcBef>
                <a:spcPts val="0"/>
              </a:spcBef>
            </a:pPr>
            <a:r>
              <a:rPr lang="en-US" sz="1800" dirty="0">
                <a:solidFill>
                  <a:schemeClr val="tx1"/>
                </a:solidFill>
              </a:rPr>
              <a:t>Phil Andrew</a:t>
            </a:r>
          </a:p>
          <a:p>
            <a:pPr indent="-173034">
              <a:spcBef>
                <a:spcPts val="0"/>
              </a:spcBef>
            </a:pPr>
            <a:r>
              <a:rPr lang="en-US" sz="1800" dirty="0">
                <a:solidFill>
                  <a:schemeClr val="tx1"/>
                </a:solidFill>
              </a:rPr>
              <a:t>Shelly Ramirez</a:t>
            </a:r>
            <a:endParaRPr lang="en-US" sz="1800" b="1" dirty="0">
              <a:solidFill>
                <a:schemeClr val="tx1"/>
              </a:solidFill>
            </a:endParaRPr>
          </a:p>
          <a:p>
            <a:pPr marL="0" indent="0">
              <a:spcBef>
                <a:spcPts val="400"/>
              </a:spcBef>
              <a:buNone/>
            </a:pPr>
            <a:r>
              <a:rPr lang="en-US" sz="1800" b="1" dirty="0">
                <a:solidFill>
                  <a:schemeClr val="tx1"/>
                </a:solidFill>
              </a:rPr>
              <a:t>Developer Representatives</a:t>
            </a:r>
          </a:p>
          <a:p>
            <a:pPr indent="-173034">
              <a:spcBef>
                <a:spcPts val="0"/>
              </a:spcBef>
            </a:pPr>
            <a:r>
              <a:rPr lang="en-US" sz="1600" dirty="0">
                <a:solidFill>
                  <a:schemeClr val="tx1"/>
                </a:solidFill>
              </a:rPr>
              <a:t>Boris </a:t>
            </a:r>
            <a:r>
              <a:rPr lang="en-US" sz="1600" dirty="0" err="1">
                <a:solidFill>
                  <a:schemeClr val="tx1"/>
                </a:solidFill>
              </a:rPr>
              <a:t>Julg</a:t>
            </a:r>
            <a:r>
              <a:rPr lang="en-US" sz="1600" dirty="0">
                <a:solidFill>
                  <a:schemeClr val="tx1"/>
                </a:solidFill>
              </a:rPr>
              <a:t>, BIDMC</a:t>
            </a:r>
          </a:p>
          <a:p>
            <a:pPr indent="-173034">
              <a:spcBef>
                <a:spcPts val="0"/>
              </a:spcBef>
            </a:pPr>
            <a:r>
              <a:rPr lang="en-US" sz="1600" dirty="0">
                <a:solidFill>
                  <a:schemeClr val="tx1"/>
                </a:solidFill>
              </a:rPr>
              <a:t>Dan Barouch, BIDMC</a:t>
            </a:r>
          </a:p>
          <a:p>
            <a:pPr indent="-173034">
              <a:spcBef>
                <a:spcPts val="0"/>
              </a:spcBef>
            </a:pPr>
            <a:r>
              <a:rPr lang="en-US" sz="1600" dirty="0">
                <a:solidFill>
                  <a:schemeClr val="tx1"/>
                </a:solidFill>
              </a:rPr>
              <a:t>Kathryn Stephenson, BIDMC</a:t>
            </a:r>
          </a:p>
          <a:p>
            <a:pPr indent="-173034">
              <a:spcBef>
                <a:spcPts val="0"/>
              </a:spcBef>
            </a:pPr>
            <a:r>
              <a:rPr lang="en-US" sz="1600" dirty="0">
                <a:solidFill>
                  <a:schemeClr val="tx1"/>
                </a:solidFill>
              </a:rPr>
              <a:t>Jennifer Grossman, DAIDS</a:t>
            </a:r>
          </a:p>
          <a:p>
            <a:pPr indent="-173034">
              <a:spcBef>
                <a:spcPts val="0"/>
              </a:spcBef>
            </a:pPr>
            <a:r>
              <a:rPr lang="en-US" sz="1600" dirty="0">
                <a:solidFill>
                  <a:schemeClr val="tx1"/>
                </a:solidFill>
              </a:rPr>
              <a:t>Nandini Sane, DAIDS</a:t>
            </a:r>
          </a:p>
          <a:p>
            <a:pPr indent="-173034">
              <a:spcBef>
                <a:spcPts val="0"/>
              </a:spcBef>
            </a:pPr>
            <a:r>
              <a:rPr lang="en-US" sz="1600" dirty="0">
                <a:solidFill>
                  <a:schemeClr val="tx1"/>
                </a:solidFill>
              </a:rPr>
              <a:t>Barney Graham, VRC</a:t>
            </a:r>
          </a:p>
          <a:p>
            <a:pPr indent="-173034">
              <a:spcBef>
                <a:spcPts val="0"/>
              </a:spcBef>
            </a:pPr>
            <a:r>
              <a:rPr lang="en-US" sz="1600" dirty="0">
                <a:solidFill>
                  <a:schemeClr val="tx1"/>
                </a:solidFill>
              </a:rPr>
              <a:t>John </a:t>
            </a:r>
            <a:r>
              <a:rPr lang="en-US" sz="1600" dirty="0" err="1">
                <a:solidFill>
                  <a:schemeClr val="tx1"/>
                </a:solidFill>
              </a:rPr>
              <a:t>Mascola</a:t>
            </a:r>
            <a:r>
              <a:rPr lang="en-US" sz="1600" dirty="0">
                <a:solidFill>
                  <a:schemeClr val="tx1"/>
                </a:solidFill>
              </a:rPr>
              <a:t>, VRC</a:t>
            </a:r>
          </a:p>
          <a:p>
            <a:pPr indent="-173034">
              <a:spcBef>
                <a:spcPts val="0"/>
              </a:spcBef>
            </a:pPr>
            <a:r>
              <a:rPr lang="en-US" sz="1600" dirty="0">
                <a:solidFill>
                  <a:schemeClr val="tx1"/>
                </a:solidFill>
              </a:rPr>
              <a:t>Julie </a:t>
            </a:r>
            <a:r>
              <a:rPr lang="en-US" sz="1600" dirty="0" err="1">
                <a:solidFill>
                  <a:schemeClr val="tx1"/>
                </a:solidFill>
              </a:rPr>
              <a:t>Ledgerwood</a:t>
            </a:r>
            <a:r>
              <a:rPr lang="en-US" sz="1600" dirty="0">
                <a:solidFill>
                  <a:schemeClr val="tx1"/>
                </a:solidFill>
              </a:rPr>
              <a:t>, VRC </a:t>
            </a:r>
          </a:p>
          <a:p>
            <a:pPr indent="-173034">
              <a:spcBef>
                <a:spcPts val="0"/>
              </a:spcBef>
            </a:pPr>
            <a:r>
              <a:rPr lang="en-US" sz="1600" dirty="0">
                <a:solidFill>
                  <a:schemeClr val="tx1"/>
                </a:solidFill>
              </a:rPr>
              <a:t>Lucio Gama, VRC</a:t>
            </a:r>
          </a:p>
          <a:p>
            <a:pPr indent="-173034">
              <a:spcBef>
                <a:spcPts val="0"/>
              </a:spcBef>
            </a:pPr>
            <a:r>
              <a:rPr lang="en-US" sz="1600" dirty="0">
                <a:solidFill>
                  <a:schemeClr val="tx1"/>
                </a:solidFill>
              </a:rPr>
              <a:t>Martin </a:t>
            </a:r>
            <a:r>
              <a:rPr lang="en-US" sz="1600" dirty="0" err="1">
                <a:solidFill>
                  <a:schemeClr val="tx1"/>
                </a:solidFill>
              </a:rPr>
              <a:t>Gaudinski</a:t>
            </a:r>
            <a:r>
              <a:rPr lang="en-US" sz="1600" dirty="0">
                <a:solidFill>
                  <a:schemeClr val="tx1"/>
                </a:solidFill>
              </a:rPr>
              <a:t>, VRC</a:t>
            </a:r>
          </a:p>
          <a:p>
            <a:pPr indent="-173034">
              <a:spcBef>
                <a:spcPts val="0"/>
              </a:spcBef>
            </a:pPr>
            <a:r>
              <a:rPr lang="en-US" sz="1600" dirty="0">
                <a:solidFill>
                  <a:schemeClr val="tx1"/>
                </a:solidFill>
              </a:rPr>
              <a:t>Mary E. </a:t>
            </a:r>
            <a:r>
              <a:rPr lang="en-US" sz="1600" dirty="0" err="1">
                <a:solidFill>
                  <a:schemeClr val="tx1"/>
                </a:solidFill>
              </a:rPr>
              <a:t>Enama</a:t>
            </a:r>
            <a:r>
              <a:rPr lang="en-US" sz="1600" dirty="0">
                <a:solidFill>
                  <a:schemeClr val="tx1"/>
                </a:solidFill>
              </a:rPr>
              <a:t>, VRC </a:t>
            </a:r>
          </a:p>
          <a:p>
            <a:pPr indent="-173034">
              <a:spcBef>
                <a:spcPts val="0"/>
              </a:spcBef>
            </a:pPr>
            <a:r>
              <a:rPr lang="en-US" sz="1600" dirty="0">
                <a:solidFill>
                  <a:schemeClr val="tx1"/>
                </a:solidFill>
              </a:rPr>
              <a:t>Marina Caskey, Rockefeller</a:t>
            </a:r>
          </a:p>
          <a:p>
            <a:pPr indent="-173034">
              <a:spcBef>
                <a:spcPts val="0"/>
              </a:spcBef>
            </a:pPr>
            <a:r>
              <a:rPr lang="en-US" sz="1600" dirty="0">
                <a:solidFill>
                  <a:schemeClr val="tx1"/>
                </a:solidFill>
              </a:rPr>
              <a:t>Michael Pensiero, DAIDS</a:t>
            </a:r>
          </a:p>
          <a:p>
            <a:pPr indent="-173034">
              <a:spcBef>
                <a:spcPts val="0"/>
              </a:spcBef>
            </a:pPr>
            <a:r>
              <a:rPr lang="en-US" sz="1600" dirty="0">
                <a:solidFill>
                  <a:schemeClr val="tx1"/>
                </a:solidFill>
              </a:rPr>
              <a:t>Michel </a:t>
            </a:r>
            <a:r>
              <a:rPr lang="en-US" sz="1600" dirty="0" err="1">
                <a:solidFill>
                  <a:schemeClr val="tx1"/>
                </a:solidFill>
              </a:rPr>
              <a:t>Nussenzweig</a:t>
            </a:r>
            <a:r>
              <a:rPr lang="en-US" sz="1600" dirty="0">
                <a:solidFill>
                  <a:schemeClr val="tx1"/>
                </a:solidFill>
              </a:rPr>
              <a:t>, Rockefeller</a:t>
            </a:r>
          </a:p>
          <a:p>
            <a:pPr indent="-173034">
              <a:spcBef>
                <a:spcPts val="0"/>
              </a:spcBef>
            </a:pPr>
            <a:r>
              <a:rPr lang="en-US" sz="1600" dirty="0">
                <a:solidFill>
                  <a:schemeClr val="tx1"/>
                </a:solidFill>
              </a:rPr>
              <a:t>Antoine </a:t>
            </a:r>
            <a:r>
              <a:rPr lang="en-US" sz="1600" dirty="0" err="1">
                <a:solidFill>
                  <a:schemeClr val="tx1"/>
                </a:solidFill>
              </a:rPr>
              <a:t>Deslandes</a:t>
            </a:r>
            <a:r>
              <a:rPr lang="en-US" sz="1600" dirty="0">
                <a:solidFill>
                  <a:schemeClr val="tx1"/>
                </a:solidFill>
              </a:rPr>
              <a:t>, Sanofi</a:t>
            </a:r>
            <a:endParaRPr lang="en-US" sz="1600" b="1" dirty="0">
              <a:solidFill>
                <a:schemeClr val="tx1"/>
              </a:solidFill>
            </a:endParaRPr>
          </a:p>
          <a:p>
            <a:pPr indent="-173034">
              <a:spcBef>
                <a:spcPts val="0"/>
              </a:spcBef>
            </a:pPr>
            <a:r>
              <a:rPr lang="en-US" sz="1600" dirty="0">
                <a:solidFill>
                  <a:schemeClr val="tx1"/>
                </a:solidFill>
              </a:rPr>
              <a:t>Carla </a:t>
            </a:r>
            <a:r>
              <a:rPr lang="en-US" sz="1600" dirty="0" err="1">
                <a:solidFill>
                  <a:schemeClr val="tx1"/>
                </a:solidFill>
              </a:rPr>
              <a:t>Lawendowski</a:t>
            </a:r>
            <a:r>
              <a:rPr lang="en-US" sz="1600" dirty="0">
                <a:solidFill>
                  <a:schemeClr val="tx1"/>
                </a:solidFill>
              </a:rPr>
              <a:t>, Sanofi</a:t>
            </a:r>
          </a:p>
          <a:p>
            <a:pPr indent="-173034">
              <a:spcBef>
                <a:spcPts val="0"/>
              </a:spcBef>
            </a:pPr>
            <a:r>
              <a:rPr lang="en-US" sz="1600" dirty="0">
                <a:solidFill>
                  <a:schemeClr val="tx1"/>
                </a:solidFill>
              </a:rPr>
              <a:t>Gary </a:t>
            </a:r>
            <a:r>
              <a:rPr lang="en-US" sz="1600" dirty="0" err="1">
                <a:solidFill>
                  <a:schemeClr val="tx1"/>
                </a:solidFill>
              </a:rPr>
              <a:t>Nabel</a:t>
            </a:r>
            <a:r>
              <a:rPr lang="en-US" sz="1600" dirty="0">
                <a:solidFill>
                  <a:schemeClr val="tx1"/>
                </a:solidFill>
              </a:rPr>
              <a:t>, Sanofi</a:t>
            </a:r>
          </a:p>
          <a:p>
            <a:pPr indent="-173034">
              <a:spcBef>
                <a:spcPts val="0"/>
              </a:spcBef>
            </a:pPr>
            <a:r>
              <a:rPr lang="en-US" sz="1600" dirty="0" err="1">
                <a:solidFill>
                  <a:schemeClr val="tx1"/>
                </a:solidFill>
              </a:rPr>
              <a:t>Jooyun</a:t>
            </a:r>
            <a:r>
              <a:rPr lang="en-US" sz="1600" dirty="0">
                <a:solidFill>
                  <a:schemeClr val="tx1"/>
                </a:solidFill>
              </a:rPr>
              <a:t> Lee, Sanofi</a:t>
            </a:r>
          </a:p>
          <a:p>
            <a:pPr marL="0" indent="0">
              <a:spcBef>
                <a:spcPts val="400"/>
              </a:spcBef>
              <a:buNone/>
            </a:pPr>
            <a:endParaRPr lang="en-US" sz="1800" b="1" dirty="0">
              <a:solidFill>
                <a:schemeClr val="tx1"/>
              </a:solidFill>
            </a:endParaRPr>
          </a:p>
          <a:p>
            <a:pPr marL="0" indent="0">
              <a:spcBef>
                <a:spcPts val="400"/>
              </a:spcBef>
              <a:buNone/>
            </a:pPr>
            <a:endParaRPr lang="en-US" sz="1800" b="1" dirty="0">
              <a:solidFill>
                <a:schemeClr val="tx1"/>
              </a:solidFill>
            </a:endParaRPr>
          </a:p>
          <a:p>
            <a:pPr marL="0" indent="0">
              <a:spcBef>
                <a:spcPts val="400"/>
              </a:spcBef>
              <a:buNone/>
            </a:pPr>
            <a:r>
              <a:rPr lang="en-US" sz="1800" b="1" dirty="0">
                <a:solidFill>
                  <a:schemeClr val="tx1"/>
                </a:solidFill>
              </a:rPr>
              <a:t>Editors</a:t>
            </a:r>
          </a:p>
          <a:p>
            <a:pPr indent="-173034">
              <a:spcBef>
                <a:spcPts val="0"/>
              </a:spcBef>
            </a:pPr>
            <a:r>
              <a:rPr lang="en-US" sz="1800" dirty="0">
                <a:solidFill>
                  <a:schemeClr val="tx1"/>
                </a:solidFill>
              </a:rPr>
              <a:t>Adi Ferrara</a:t>
            </a:r>
          </a:p>
          <a:p>
            <a:pPr indent="-173034">
              <a:spcBef>
                <a:spcPts val="0"/>
              </a:spcBef>
            </a:pPr>
            <a:r>
              <a:rPr lang="en-US" sz="1800" dirty="0">
                <a:solidFill>
                  <a:schemeClr val="tx1"/>
                </a:solidFill>
              </a:rPr>
              <a:t>Erik Schwab</a:t>
            </a:r>
          </a:p>
          <a:p>
            <a:pPr indent="-173034">
              <a:spcBef>
                <a:spcPts val="0"/>
              </a:spcBef>
            </a:pPr>
            <a:r>
              <a:rPr lang="en-US" sz="1800" dirty="0">
                <a:solidFill>
                  <a:schemeClr val="tx1"/>
                </a:solidFill>
              </a:rPr>
              <a:t>Richa Chaturvedi</a:t>
            </a:r>
          </a:p>
          <a:p>
            <a:pPr marL="0" indent="0">
              <a:spcBef>
                <a:spcPts val="400"/>
              </a:spcBef>
              <a:buNone/>
            </a:pPr>
            <a:r>
              <a:rPr lang="en-US" sz="1800" b="1" dirty="0">
                <a:solidFill>
                  <a:schemeClr val="tx1"/>
                </a:solidFill>
              </a:rPr>
              <a:t>PDMs</a:t>
            </a:r>
          </a:p>
          <a:p>
            <a:pPr indent="-173034">
              <a:spcBef>
                <a:spcPts val="0"/>
              </a:spcBef>
            </a:pPr>
            <a:r>
              <a:rPr lang="en-US" sz="1800" dirty="0">
                <a:solidFill>
                  <a:schemeClr val="tx1"/>
                </a:solidFill>
              </a:rPr>
              <a:t>Carter Bentley</a:t>
            </a:r>
          </a:p>
          <a:p>
            <a:pPr indent="-173034">
              <a:spcBef>
                <a:spcPts val="0"/>
              </a:spcBef>
            </a:pPr>
            <a:r>
              <a:rPr lang="en-US" sz="1800" dirty="0" err="1">
                <a:solidFill>
                  <a:schemeClr val="tx1"/>
                </a:solidFill>
              </a:rPr>
              <a:t>Daciana</a:t>
            </a:r>
            <a:r>
              <a:rPr lang="en-US" sz="1800" dirty="0">
                <a:solidFill>
                  <a:schemeClr val="tx1"/>
                </a:solidFill>
              </a:rPr>
              <a:t> </a:t>
            </a:r>
            <a:r>
              <a:rPr lang="en-US" sz="1800" dirty="0" err="1">
                <a:solidFill>
                  <a:schemeClr val="tx1"/>
                </a:solidFill>
              </a:rPr>
              <a:t>Margineantu</a:t>
            </a:r>
            <a:endParaRPr lang="en-US" sz="1800" dirty="0">
              <a:solidFill>
                <a:schemeClr val="tx1"/>
              </a:solidFill>
            </a:endParaRPr>
          </a:p>
          <a:p>
            <a:pPr indent="-173034">
              <a:spcBef>
                <a:spcPts val="0"/>
              </a:spcBef>
            </a:pPr>
            <a:r>
              <a:rPr lang="en-US" sz="1800" dirty="0">
                <a:solidFill>
                  <a:schemeClr val="tx1"/>
                </a:solidFill>
              </a:rPr>
              <a:t>Kajari Mondal</a:t>
            </a:r>
          </a:p>
          <a:p>
            <a:pPr indent="-173034">
              <a:spcBef>
                <a:spcPts val="0"/>
              </a:spcBef>
            </a:pPr>
            <a:r>
              <a:rPr lang="en-US" sz="1800" dirty="0">
                <a:solidFill>
                  <a:schemeClr val="tx1"/>
                </a:solidFill>
              </a:rPr>
              <a:t>Meg Trahey</a:t>
            </a:r>
          </a:p>
          <a:p>
            <a:pPr indent="-173034">
              <a:spcBef>
                <a:spcPts val="0"/>
              </a:spcBef>
            </a:pPr>
            <a:r>
              <a:rPr lang="en-US" sz="1800" dirty="0">
                <a:solidFill>
                  <a:schemeClr val="tx1"/>
                </a:solidFill>
              </a:rPr>
              <a:t>Ramey Fair</a:t>
            </a:r>
          </a:p>
          <a:p>
            <a:pPr indent="-173034">
              <a:spcBef>
                <a:spcPts val="0"/>
              </a:spcBef>
            </a:pPr>
            <a:r>
              <a:rPr lang="en-US" sz="1800" dirty="0">
                <a:solidFill>
                  <a:schemeClr val="tx1"/>
                </a:solidFill>
              </a:rPr>
              <a:t>Ryan Jensen</a:t>
            </a:r>
          </a:p>
          <a:p>
            <a:pPr marL="0" indent="0">
              <a:spcBef>
                <a:spcPts val="400"/>
              </a:spcBef>
              <a:buNone/>
            </a:pPr>
            <a:r>
              <a:rPr lang="en-US" sz="1800" b="1" dirty="0">
                <a:solidFill>
                  <a:schemeClr val="tx1"/>
                </a:solidFill>
              </a:rPr>
              <a:t>Regulatory Affairs</a:t>
            </a:r>
          </a:p>
          <a:p>
            <a:pPr indent="-173034">
              <a:spcBef>
                <a:spcPts val="0"/>
              </a:spcBef>
            </a:pPr>
            <a:r>
              <a:rPr lang="en-US" sz="1800" dirty="0">
                <a:solidFill>
                  <a:schemeClr val="tx1"/>
                </a:solidFill>
              </a:rPr>
              <a:t>Meg Brandon</a:t>
            </a:r>
          </a:p>
          <a:p>
            <a:pPr indent="-173034">
              <a:spcBef>
                <a:spcPts val="0"/>
              </a:spcBef>
            </a:pPr>
            <a:r>
              <a:rPr lang="en-US" sz="1800" dirty="0">
                <a:solidFill>
                  <a:schemeClr val="tx1"/>
                </a:solidFill>
              </a:rPr>
              <a:t>Laurie Rinn</a:t>
            </a:r>
          </a:p>
          <a:p>
            <a:pPr indent="-173034">
              <a:spcBef>
                <a:spcPts val="0"/>
              </a:spcBef>
            </a:pPr>
            <a:r>
              <a:rPr lang="en-US" sz="1800" dirty="0">
                <a:solidFill>
                  <a:schemeClr val="tx1"/>
                </a:solidFill>
              </a:rPr>
              <a:t>Liz </a:t>
            </a:r>
            <a:r>
              <a:rPr lang="en-US" sz="1800" dirty="0" err="1">
                <a:solidFill>
                  <a:schemeClr val="tx1"/>
                </a:solidFill>
              </a:rPr>
              <a:t>Briesemeister</a:t>
            </a:r>
            <a:endParaRPr lang="en-US" sz="1800" b="1" dirty="0">
              <a:solidFill>
                <a:schemeClr val="tx1"/>
              </a:solidFill>
            </a:endParaRPr>
          </a:p>
          <a:p>
            <a:pPr marL="0" indent="0">
              <a:spcBef>
                <a:spcPts val="0"/>
              </a:spcBef>
              <a:buNone/>
            </a:pPr>
            <a:r>
              <a:rPr lang="en-US" sz="1800" b="1" dirty="0">
                <a:solidFill>
                  <a:schemeClr val="tx1"/>
                </a:solidFill>
              </a:rPr>
              <a:t>HPTN LOC Director</a:t>
            </a:r>
          </a:p>
          <a:p>
            <a:pPr indent="-173034">
              <a:spcBef>
                <a:spcPts val="0"/>
              </a:spcBef>
            </a:pPr>
            <a:r>
              <a:rPr lang="en-US" sz="1800" dirty="0">
                <a:solidFill>
                  <a:schemeClr val="tx1"/>
                </a:solidFill>
              </a:rPr>
              <a:t>Nirupama Sista</a:t>
            </a:r>
            <a:endParaRPr lang="en-US" sz="1800" b="1" dirty="0">
              <a:solidFill>
                <a:schemeClr val="tx1"/>
              </a:solidFill>
            </a:endParaRPr>
          </a:p>
          <a:p>
            <a:pPr marL="0" indent="0">
              <a:spcBef>
                <a:spcPts val="400"/>
              </a:spcBef>
              <a:buNone/>
            </a:pPr>
            <a:endParaRPr lang="en-US" sz="1800" b="1" dirty="0">
              <a:solidFill>
                <a:schemeClr val="tx1"/>
              </a:solidFill>
            </a:endParaRPr>
          </a:p>
          <a:p>
            <a:pPr marL="0" indent="0">
              <a:spcBef>
                <a:spcPts val="400"/>
              </a:spcBef>
              <a:buNone/>
            </a:pPr>
            <a:endParaRPr lang="en-US" sz="1800" b="1" dirty="0">
              <a:solidFill>
                <a:schemeClr val="tx1"/>
              </a:solidFill>
            </a:endParaRPr>
          </a:p>
          <a:p>
            <a:pPr marL="0" indent="0">
              <a:spcBef>
                <a:spcPts val="400"/>
              </a:spcBef>
              <a:buNone/>
            </a:pPr>
            <a:r>
              <a:rPr lang="en-US" sz="1800" b="1" dirty="0">
                <a:solidFill>
                  <a:schemeClr val="tx1"/>
                </a:solidFill>
              </a:rPr>
              <a:t>Project Coordinators</a:t>
            </a:r>
          </a:p>
          <a:p>
            <a:pPr indent="-173034">
              <a:spcBef>
                <a:spcPts val="0"/>
              </a:spcBef>
            </a:pPr>
            <a:r>
              <a:rPr lang="en-US" sz="1800" dirty="0">
                <a:solidFill>
                  <a:schemeClr val="tx1"/>
                </a:solidFill>
              </a:rPr>
              <a:t>Anders McConachie</a:t>
            </a:r>
          </a:p>
          <a:p>
            <a:pPr indent="-173034">
              <a:spcBef>
                <a:spcPts val="0"/>
              </a:spcBef>
            </a:pPr>
            <a:r>
              <a:rPr lang="en-US" sz="1800" dirty="0">
                <a:solidFill>
                  <a:schemeClr val="tx1"/>
                </a:solidFill>
              </a:rPr>
              <a:t>Haven Wilvich</a:t>
            </a:r>
          </a:p>
          <a:p>
            <a:pPr indent="-173034">
              <a:spcBef>
                <a:spcPts val="0"/>
              </a:spcBef>
            </a:pPr>
            <a:r>
              <a:rPr lang="en-US" sz="1800" dirty="0">
                <a:solidFill>
                  <a:schemeClr val="tx1"/>
                </a:solidFill>
              </a:rPr>
              <a:t>Michelle Robinson</a:t>
            </a:r>
          </a:p>
          <a:p>
            <a:pPr marL="0" indent="0">
              <a:spcBef>
                <a:spcPts val="400"/>
              </a:spcBef>
              <a:buNone/>
            </a:pPr>
            <a:r>
              <a:rPr lang="en-US" sz="1800" b="1" dirty="0">
                <a:solidFill>
                  <a:schemeClr val="tx1"/>
                </a:solidFill>
              </a:rPr>
              <a:t>Pharmacists</a:t>
            </a:r>
          </a:p>
          <a:p>
            <a:pPr indent="-173034">
              <a:spcBef>
                <a:spcPts val="0"/>
              </a:spcBef>
            </a:pPr>
            <a:r>
              <a:rPr lang="en-US" sz="1800" dirty="0">
                <a:solidFill>
                  <a:schemeClr val="tx1"/>
                </a:solidFill>
              </a:rPr>
              <a:t>Irene </a:t>
            </a:r>
            <a:r>
              <a:rPr lang="en-US" sz="1800" dirty="0" err="1">
                <a:solidFill>
                  <a:schemeClr val="tx1"/>
                </a:solidFill>
              </a:rPr>
              <a:t>Rwakazina</a:t>
            </a:r>
            <a:endParaRPr lang="en-US" sz="1800" dirty="0">
              <a:solidFill>
                <a:schemeClr val="tx1"/>
              </a:solidFill>
            </a:endParaRPr>
          </a:p>
          <a:p>
            <a:pPr indent="-173034">
              <a:spcBef>
                <a:spcPts val="0"/>
              </a:spcBef>
            </a:pPr>
            <a:r>
              <a:rPr lang="en-US" sz="1800" dirty="0">
                <a:solidFill>
                  <a:schemeClr val="tx1"/>
                </a:solidFill>
              </a:rPr>
              <a:t>Justine Beck</a:t>
            </a:r>
          </a:p>
          <a:p>
            <a:pPr indent="-173034">
              <a:spcBef>
                <a:spcPts val="0"/>
              </a:spcBef>
            </a:pPr>
            <a:r>
              <a:rPr lang="en-US" sz="1800" dirty="0">
                <a:solidFill>
                  <a:schemeClr val="tx1"/>
                </a:solidFill>
              </a:rPr>
              <a:t>Katherine Shin</a:t>
            </a:r>
          </a:p>
          <a:p>
            <a:pPr indent="-173034">
              <a:spcBef>
                <a:spcPts val="0"/>
              </a:spcBef>
            </a:pPr>
            <a:r>
              <a:rPr lang="en-US" sz="1800" dirty="0">
                <a:solidFill>
                  <a:schemeClr val="tx1"/>
                </a:solidFill>
              </a:rPr>
              <a:t>Kelly Parsons</a:t>
            </a:r>
          </a:p>
          <a:p>
            <a:pPr indent="-173034">
              <a:spcBef>
                <a:spcPts val="0"/>
              </a:spcBef>
            </a:pPr>
            <a:r>
              <a:rPr lang="en-US" sz="1800" dirty="0">
                <a:solidFill>
                  <a:schemeClr val="tx1"/>
                </a:solidFill>
              </a:rPr>
              <a:t>Lynette Purdue</a:t>
            </a:r>
          </a:p>
          <a:p>
            <a:pPr indent="-173034">
              <a:spcBef>
                <a:spcPts val="0"/>
              </a:spcBef>
            </a:pPr>
            <a:r>
              <a:rPr lang="en-US" sz="1800" dirty="0">
                <a:solidFill>
                  <a:schemeClr val="tx1"/>
                </a:solidFill>
              </a:rPr>
              <a:t>Oladapo Alli</a:t>
            </a:r>
          </a:p>
          <a:p>
            <a:pPr indent="-173034">
              <a:spcBef>
                <a:spcPts val="0"/>
              </a:spcBef>
            </a:pPr>
            <a:r>
              <a:rPr lang="en-US" sz="1800" dirty="0" err="1">
                <a:solidFill>
                  <a:schemeClr val="tx1"/>
                </a:solidFill>
              </a:rPr>
              <a:t>Scharla</a:t>
            </a:r>
            <a:r>
              <a:rPr lang="en-US" sz="1800" dirty="0">
                <a:solidFill>
                  <a:schemeClr val="tx1"/>
                </a:solidFill>
              </a:rPr>
              <a:t> Estep</a:t>
            </a:r>
          </a:p>
          <a:p>
            <a:pPr indent="-173034">
              <a:spcBef>
                <a:spcPts val="0"/>
              </a:spcBef>
            </a:pPr>
            <a:r>
              <a:rPr lang="en-US" sz="1800" dirty="0">
                <a:solidFill>
                  <a:schemeClr val="tx1"/>
                </a:solidFill>
              </a:rPr>
              <a:t>Shawn </a:t>
            </a:r>
            <a:r>
              <a:rPr lang="en-US" sz="1800" dirty="0" err="1">
                <a:solidFill>
                  <a:schemeClr val="tx1"/>
                </a:solidFill>
              </a:rPr>
              <a:t>Chiambah</a:t>
            </a:r>
            <a:endParaRPr lang="en-US" sz="1800" dirty="0">
              <a:solidFill>
                <a:schemeClr val="tx1"/>
              </a:solidFill>
            </a:endParaRPr>
          </a:p>
          <a:p>
            <a:pPr marL="0" indent="0">
              <a:spcBef>
                <a:spcPts val="400"/>
              </a:spcBef>
              <a:buNone/>
            </a:pPr>
            <a:r>
              <a:rPr lang="en-US" sz="1800" b="1" dirty="0">
                <a:solidFill>
                  <a:schemeClr val="tx1"/>
                </a:solidFill>
              </a:rPr>
              <a:t>Pharmacologist</a:t>
            </a:r>
          </a:p>
          <a:p>
            <a:pPr indent="-173034">
              <a:spcBef>
                <a:spcPts val="0"/>
              </a:spcBef>
            </a:pPr>
            <a:r>
              <a:rPr lang="en-US" sz="1800" dirty="0">
                <a:solidFill>
                  <a:schemeClr val="tx1"/>
                </a:solidFill>
              </a:rPr>
              <a:t>Julie Dumond</a:t>
            </a:r>
          </a:p>
          <a:p>
            <a:pPr marL="168270" indent="-168270">
              <a:spcBef>
                <a:spcPts val="0"/>
              </a:spcBef>
              <a:buNone/>
            </a:pPr>
            <a:r>
              <a:rPr lang="en-US" sz="1800" b="1" dirty="0">
                <a:solidFill>
                  <a:schemeClr val="tx1"/>
                </a:solidFill>
              </a:rPr>
              <a:t>CRS Pharmacist</a:t>
            </a:r>
          </a:p>
          <a:p>
            <a:pPr indent="-173034">
              <a:spcBef>
                <a:spcPts val="0"/>
              </a:spcBef>
            </a:pPr>
            <a:r>
              <a:rPr lang="en-US" sz="1800" dirty="0">
                <a:solidFill>
                  <a:schemeClr val="tx1"/>
                </a:solidFill>
              </a:rPr>
              <a:t>Kinara Yang</a:t>
            </a:r>
            <a:endParaRPr lang="en-US" sz="1800" b="1" dirty="0">
              <a:solidFill>
                <a:schemeClr val="tx1"/>
              </a:solidFill>
            </a:endParaRPr>
          </a:p>
          <a:p>
            <a:pPr marL="169858" indent="0">
              <a:spcBef>
                <a:spcPts val="0"/>
              </a:spcBef>
              <a:buNone/>
            </a:pPr>
            <a:endParaRPr lang="en-US" sz="1800" dirty="0">
              <a:solidFill>
                <a:schemeClr val="tx1"/>
              </a:solidFill>
            </a:endParaRPr>
          </a:p>
        </p:txBody>
      </p:sp>
    </p:spTree>
    <p:extLst>
      <p:ext uri="{BB962C8B-B14F-4D97-AF65-F5344CB8AC3E}">
        <p14:creationId xmlns:p14="http://schemas.microsoft.com/office/powerpoint/2010/main" val="3449039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21280" y="288221"/>
            <a:ext cx="9127810" cy="1223963"/>
          </a:xfrm>
        </p:spPr>
        <p:txBody>
          <a:bodyPr>
            <a:noAutofit/>
          </a:bodyPr>
          <a:lstStyle/>
          <a:p>
            <a:r>
              <a:rPr lang="en-US" sz="2800" dirty="0"/>
              <a:t>Thank you to all the </a:t>
            </a:r>
            <a:r>
              <a:rPr lang="en-US" sz="2800" dirty="0">
                <a:solidFill>
                  <a:schemeClr val="tx2">
                    <a:lumMod val="60000"/>
                    <a:lumOff val="40000"/>
                  </a:schemeClr>
                </a:solidFill>
              </a:rPr>
              <a:t>site investigators</a:t>
            </a:r>
            <a:r>
              <a:rPr lang="en-US" sz="2800" dirty="0"/>
              <a:t>, </a:t>
            </a:r>
            <a:r>
              <a:rPr lang="en-US" sz="2800" dirty="0">
                <a:solidFill>
                  <a:schemeClr val="accent1">
                    <a:lumMod val="75000"/>
                  </a:schemeClr>
                </a:solidFill>
              </a:rPr>
              <a:t>clinic coordinators</a:t>
            </a:r>
            <a:r>
              <a:rPr lang="en-US" sz="2800" dirty="0"/>
              <a:t>, and </a:t>
            </a:r>
            <a:r>
              <a:rPr lang="en-US" sz="2800" dirty="0">
                <a:solidFill>
                  <a:schemeClr val="accent2">
                    <a:lumMod val="75000"/>
                  </a:schemeClr>
                </a:solidFill>
              </a:rPr>
              <a:t>pharmacists</a:t>
            </a:r>
            <a:r>
              <a:rPr lang="en-US" sz="2800" dirty="0"/>
              <a:t>.</a:t>
            </a:r>
            <a:endParaRPr lang="en-US" sz="2500" dirty="0"/>
          </a:p>
        </p:txBody>
      </p:sp>
      <p:sp>
        <p:nvSpPr>
          <p:cNvPr id="4" name="Date Placeholder 3"/>
          <p:cNvSpPr>
            <a:spLocks noGrp="1"/>
          </p:cNvSpPr>
          <p:nvPr>
            <p:ph type="dt" sz="half" idx="10"/>
          </p:nvPr>
        </p:nvSpPr>
        <p:spPr/>
        <p:txBody>
          <a:bodyPr/>
          <a:lstStyle/>
          <a:p>
            <a:pPr fontAlgn="base">
              <a:spcBef>
                <a:spcPct val="0"/>
              </a:spcBef>
              <a:spcAft>
                <a:spcPct val="0"/>
              </a:spcAft>
              <a:defRPr/>
            </a:pPr>
            <a:fld id="{5C25BB12-D730-4AC7-AAC5-6099A5B9B668}" type="datetime1">
              <a:rPr lang="en-US">
                <a:latin typeface="Franklin Gothic Book" pitchFamily="34" charset="0"/>
                <a:cs typeface="Arial" charset="0"/>
              </a:rPr>
              <a:pPr fontAlgn="base">
                <a:spcBef>
                  <a:spcPct val="0"/>
                </a:spcBef>
                <a:spcAft>
                  <a:spcPct val="0"/>
                </a:spcAft>
                <a:defRPr/>
              </a:pPr>
              <a:t>10/8/2024</a:t>
            </a:fld>
            <a:endParaRPr lang="en-US">
              <a:latin typeface="Franklin Gothic Book" pitchFamily="34" charset="0"/>
              <a:cs typeface="Arial"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67BFE113-A474-4500-A60F-9CAAC80E152A}" type="slidenum">
              <a:rPr lang="en-US">
                <a:latin typeface="Franklin Gothic Book" pitchFamily="34" charset="0"/>
                <a:cs typeface="Arial" charset="0"/>
              </a:rPr>
              <a:pPr fontAlgn="base">
                <a:spcBef>
                  <a:spcPct val="0"/>
                </a:spcBef>
                <a:spcAft>
                  <a:spcPct val="0"/>
                </a:spcAft>
                <a:defRPr/>
              </a:pPr>
              <a:t>32</a:t>
            </a:fld>
            <a:endParaRPr lang="en-US">
              <a:latin typeface="Franklin Gothic Book" pitchFamily="34" charset="0"/>
              <a:cs typeface="Arial" charset="0"/>
            </a:endParaRPr>
          </a:p>
        </p:txBody>
      </p:sp>
      <p:sp>
        <p:nvSpPr>
          <p:cNvPr id="10" name="Content Placeholder 1"/>
          <p:cNvSpPr txBox="1">
            <a:spLocks/>
          </p:cNvSpPr>
          <p:nvPr/>
        </p:nvSpPr>
        <p:spPr bwMode="auto">
          <a:xfrm>
            <a:off x="1489057" y="1874237"/>
            <a:ext cx="10824067" cy="472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3" anchor="t" anchorCtr="0" compatLnSpc="1">
            <a:prstTxWarp prst="textNoShape">
              <a:avLst/>
            </a:prstTxWarp>
            <a:normAutofit fontScale="92500" lnSpcReduction="10000"/>
          </a:bodyPr>
          <a:lstStyle>
            <a:lvl1pPr marL="342900" indent="-342900" algn="l" rtl="0" eaLnBrk="1" fontAlgn="base" hangingPunct="1">
              <a:spcBef>
                <a:spcPts val="1800"/>
              </a:spcBef>
              <a:spcAft>
                <a:spcPct val="0"/>
              </a:spcAft>
              <a:buClr>
                <a:srgbClr val="DC3B0F"/>
              </a:buClr>
              <a:buFont typeface="Arial" charset="0"/>
              <a:buChar char="•"/>
              <a:defRPr sz="3400" kern="1200">
                <a:solidFill>
                  <a:schemeClr val="accent3"/>
                </a:solidFill>
                <a:latin typeface="Franklin Gothic Book" panose="020B0503020102020204" pitchFamily="34" charset="0"/>
                <a:ea typeface="+mn-ea"/>
                <a:cs typeface="+mn-cs"/>
              </a:defRPr>
            </a:lvl1pPr>
            <a:lvl2pPr marL="742950" indent="-285750" algn="l" rtl="0" eaLnBrk="1" fontAlgn="base" hangingPunct="1">
              <a:spcBef>
                <a:spcPct val="20000"/>
              </a:spcBef>
              <a:spcAft>
                <a:spcPct val="0"/>
              </a:spcAft>
              <a:buClr>
                <a:schemeClr val="bg2"/>
              </a:buClr>
              <a:buFont typeface="Arial" charset="0"/>
              <a:buChar char="•"/>
              <a:defRPr sz="2800" kern="1200">
                <a:solidFill>
                  <a:schemeClr val="tx1"/>
                </a:solidFill>
                <a:latin typeface="Franklin Gothic Book" panose="020B0503020102020204" pitchFamily="34" charset="0"/>
                <a:ea typeface="+mn-ea"/>
                <a:cs typeface="+mn-cs"/>
              </a:defRPr>
            </a:lvl2pPr>
            <a:lvl3pPr marL="1143000" indent="-228600" algn="l" rtl="0" eaLnBrk="1" fontAlgn="base" hangingPunct="1">
              <a:spcBef>
                <a:spcPct val="20000"/>
              </a:spcBef>
              <a:spcAft>
                <a:spcPct val="0"/>
              </a:spcAft>
              <a:buClr>
                <a:schemeClr val="bg2"/>
              </a:buClr>
              <a:buFont typeface="Arial" charset="0"/>
              <a:buChar char="•"/>
              <a:defRPr sz="2400" kern="1200">
                <a:solidFill>
                  <a:schemeClr val="tx1"/>
                </a:solidFill>
                <a:latin typeface="Franklin Gothic Book" panose="020B0503020102020204" pitchFamily="34" charset="0"/>
                <a:ea typeface="+mn-ea"/>
                <a:cs typeface="+mn-cs"/>
              </a:defRPr>
            </a:lvl3pPr>
            <a:lvl4pPr marL="1600200" indent="-228600" algn="l" rtl="0" eaLnBrk="1" fontAlgn="base" hangingPunct="1">
              <a:spcBef>
                <a:spcPct val="20000"/>
              </a:spcBef>
              <a:spcAft>
                <a:spcPct val="0"/>
              </a:spcAft>
              <a:buClr>
                <a:schemeClr val="accent4"/>
              </a:buClr>
              <a:buFont typeface="Arial" charset="0"/>
              <a:buChar char="•"/>
              <a:defRPr sz="2000" kern="1200">
                <a:solidFill>
                  <a:schemeClr val="tx1"/>
                </a:solidFill>
                <a:latin typeface="Franklin Gothic Book" panose="020B0503020102020204" pitchFamily="34" charset="0"/>
                <a:ea typeface="+mn-ea"/>
                <a:cs typeface="+mn-cs"/>
              </a:defRPr>
            </a:lvl4pPr>
            <a:lvl5pPr marL="2057400" indent="-228600" algn="l" rtl="0" eaLnBrk="1" fontAlgn="base" hangingPunct="1">
              <a:spcBef>
                <a:spcPct val="20000"/>
              </a:spcBef>
              <a:spcAft>
                <a:spcPct val="0"/>
              </a:spcAft>
              <a:buClr>
                <a:schemeClr val="accent6"/>
              </a:buClr>
              <a:buFont typeface="Century Gothic"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173034">
              <a:spcBef>
                <a:spcPts val="300"/>
              </a:spcBef>
            </a:pPr>
            <a:r>
              <a:rPr lang="en-US" sz="1800" dirty="0">
                <a:solidFill>
                  <a:srgbClr val="404041"/>
                </a:solidFill>
              </a:rPr>
              <a:t>Atlanta – Hope Clinic</a:t>
            </a:r>
          </a:p>
          <a:p>
            <a:pPr indent="-173034">
              <a:spcBef>
                <a:spcPts val="300"/>
              </a:spcBef>
            </a:pPr>
            <a:r>
              <a:rPr lang="en-US" sz="1800" dirty="0">
                <a:solidFill>
                  <a:srgbClr val="404041"/>
                </a:solidFill>
              </a:rPr>
              <a:t>Atlanta – Ponce de Leon</a:t>
            </a:r>
          </a:p>
          <a:p>
            <a:pPr indent="-173034">
              <a:spcBef>
                <a:spcPts val="300"/>
              </a:spcBef>
            </a:pPr>
            <a:r>
              <a:rPr lang="en-US" sz="1800" dirty="0">
                <a:solidFill>
                  <a:srgbClr val="404041"/>
                </a:solidFill>
              </a:rPr>
              <a:t>Blantyre</a:t>
            </a:r>
          </a:p>
          <a:p>
            <a:pPr indent="-173034">
              <a:spcBef>
                <a:spcPts val="300"/>
              </a:spcBef>
            </a:pPr>
            <a:r>
              <a:rPr lang="en-US" sz="1800" dirty="0">
                <a:solidFill>
                  <a:srgbClr val="404041"/>
                </a:solidFill>
              </a:rPr>
              <a:t>Birmingham</a:t>
            </a:r>
          </a:p>
          <a:p>
            <a:pPr indent="-173034">
              <a:spcBef>
                <a:spcPts val="300"/>
              </a:spcBef>
            </a:pPr>
            <a:r>
              <a:rPr lang="en-US" sz="1800" dirty="0">
                <a:solidFill>
                  <a:srgbClr val="404041"/>
                </a:solidFill>
              </a:rPr>
              <a:t>Boston – Brigham</a:t>
            </a:r>
          </a:p>
          <a:p>
            <a:pPr indent="-173034">
              <a:spcBef>
                <a:spcPts val="300"/>
              </a:spcBef>
            </a:pPr>
            <a:r>
              <a:rPr lang="en-US" sz="1800" dirty="0">
                <a:solidFill>
                  <a:srgbClr val="404041"/>
                </a:solidFill>
              </a:rPr>
              <a:t>Boston – Fenway</a:t>
            </a:r>
          </a:p>
          <a:p>
            <a:pPr indent="-173034">
              <a:spcBef>
                <a:spcPts val="300"/>
              </a:spcBef>
            </a:pPr>
            <a:r>
              <a:rPr lang="en-US" sz="1800" dirty="0">
                <a:solidFill>
                  <a:srgbClr val="404041"/>
                </a:solidFill>
              </a:rPr>
              <a:t>Cape Town - Groote </a:t>
            </a:r>
            <a:r>
              <a:rPr lang="en-US" sz="1800" dirty="0" err="1">
                <a:solidFill>
                  <a:srgbClr val="404041"/>
                </a:solidFill>
              </a:rPr>
              <a:t>Schurr</a:t>
            </a:r>
            <a:endParaRPr lang="en-US" sz="1800" dirty="0">
              <a:solidFill>
                <a:srgbClr val="404041"/>
              </a:solidFill>
            </a:endParaRPr>
          </a:p>
          <a:p>
            <a:pPr indent="-173034">
              <a:spcBef>
                <a:spcPts val="300"/>
              </a:spcBef>
            </a:pPr>
            <a:r>
              <a:rPr lang="en-US" sz="1800" dirty="0">
                <a:solidFill>
                  <a:srgbClr val="404041"/>
                </a:solidFill>
              </a:rPr>
              <a:t>Chapel Hill</a:t>
            </a:r>
          </a:p>
          <a:p>
            <a:pPr indent="-173034">
              <a:spcBef>
                <a:spcPts val="300"/>
              </a:spcBef>
            </a:pPr>
            <a:r>
              <a:rPr lang="en-US" sz="1800" dirty="0">
                <a:solidFill>
                  <a:srgbClr val="404041"/>
                </a:solidFill>
              </a:rPr>
              <a:t>Cleveland</a:t>
            </a:r>
          </a:p>
          <a:p>
            <a:pPr indent="-173034">
              <a:spcBef>
                <a:spcPts val="300"/>
              </a:spcBef>
            </a:pPr>
            <a:r>
              <a:rPr lang="en-US" sz="1800" dirty="0">
                <a:solidFill>
                  <a:srgbClr val="404041"/>
                </a:solidFill>
              </a:rPr>
              <a:t>Durban – Botha’s Hill</a:t>
            </a:r>
          </a:p>
          <a:p>
            <a:pPr indent="-173034">
              <a:spcBef>
                <a:spcPts val="300"/>
              </a:spcBef>
            </a:pPr>
            <a:r>
              <a:rPr lang="en-US" sz="1800" dirty="0">
                <a:solidFill>
                  <a:srgbClr val="404041"/>
                </a:solidFill>
              </a:rPr>
              <a:t>Durban – Chatsworth</a:t>
            </a:r>
          </a:p>
          <a:p>
            <a:pPr indent="-173034">
              <a:spcBef>
                <a:spcPts val="300"/>
              </a:spcBef>
            </a:pPr>
            <a:r>
              <a:rPr lang="en-US" sz="1800" dirty="0">
                <a:solidFill>
                  <a:srgbClr val="404041"/>
                </a:solidFill>
              </a:rPr>
              <a:t>Durban – eThekwini</a:t>
            </a:r>
          </a:p>
          <a:p>
            <a:pPr indent="-173034">
              <a:spcBef>
                <a:spcPts val="300"/>
              </a:spcBef>
            </a:pPr>
            <a:r>
              <a:rPr lang="en-US" sz="1800" dirty="0">
                <a:solidFill>
                  <a:srgbClr val="404041"/>
                </a:solidFill>
              </a:rPr>
              <a:t>Gaborone</a:t>
            </a:r>
          </a:p>
          <a:p>
            <a:pPr indent="-173034">
              <a:spcBef>
                <a:spcPts val="300"/>
              </a:spcBef>
            </a:pPr>
            <a:r>
              <a:rPr lang="en-US" sz="1800" dirty="0">
                <a:solidFill>
                  <a:srgbClr val="404041"/>
                </a:solidFill>
              </a:rPr>
              <a:t>Harare – Milton Park</a:t>
            </a:r>
          </a:p>
          <a:p>
            <a:pPr indent="-173034">
              <a:spcBef>
                <a:spcPts val="300"/>
              </a:spcBef>
            </a:pPr>
            <a:r>
              <a:rPr lang="en-US" sz="1800" dirty="0">
                <a:solidFill>
                  <a:srgbClr val="404041"/>
                </a:solidFill>
              </a:rPr>
              <a:t>Harare – Parirenyatwa</a:t>
            </a:r>
          </a:p>
          <a:p>
            <a:pPr indent="-173034">
              <a:spcBef>
                <a:spcPts val="300"/>
              </a:spcBef>
            </a:pPr>
            <a:r>
              <a:rPr lang="en-US" sz="1800" dirty="0">
                <a:solidFill>
                  <a:srgbClr val="404041"/>
                </a:solidFill>
              </a:rPr>
              <a:t>Harare – Seke South</a:t>
            </a:r>
          </a:p>
          <a:p>
            <a:pPr indent="-173034">
              <a:spcBef>
                <a:spcPts val="300"/>
              </a:spcBef>
            </a:pPr>
            <a:r>
              <a:rPr lang="en-US" sz="1800" dirty="0">
                <a:solidFill>
                  <a:srgbClr val="404041"/>
                </a:solidFill>
              </a:rPr>
              <a:t>Harare – </a:t>
            </a:r>
            <a:r>
              <a:rPr lang="en-US" sz="1800" dirty="0" err="1">
                <a:solidFill>
                  <a:srgbClr val="404041"/>
                </a:solidFill>
              </a:rPr>
              <a:t>Spilhaus</a:t>
            </a:r>
            <a:endParaRPr lang="en-US" sz="1800" dirty="0">
              <a:solidFill>
                <a:srgbClr val="404041"/>
              </a:solidFill>
            </a:endParaRPr>
          </a:p>
          <a:p>
            <a:pPr indent="-173034">
              <a:spcBef>
                <a:spcPts val="300"/>
              </a:spcBef>
            </a:pPr>
            <a:r>
              <a:rPr lang="en-US" sz="1800" dirty="0" err="1">
                <a:solidFill>
                  <a:srgbClr val="404041"/>
                </a:solidFill>
              </a:rPr>
              <a:t>Hillbrow</a:t>
            </a:r>
            <a:r>
              <a:rPr lang="en-US" sz="1800" dirty="0">
                <a:solidFill>
                  <a:srgbClr val="404041"/>
                </a:solidFill>
              </a:rPr>
              <a:t>/Johannesburg – Ward 21</a:t>
            </a:r>
          </a:p>
          <a:p>
            <a:pPr indent="-173034">
              <a:spcBef>
                <a:spcPts val="300"/>
              </a:spcBef>
            </a:pPr>
            <a:r>
              <a:rPr lang="en-US" sz="1800" dirty="0">
                <a:solidFill>
                  <a:srgbClr val="404041"/>
                </a:solidFill>
              </a:rPr>
              <a:t>Iquitos</a:t>
            </a:r>
          </a:p>
          <a:p>
            <a:pPr indent="-173034">
              <a:spcBef>
                <a:spcPts val="300"/>
              </a:spcBef>
            </a:pPr>
            <a:r>
              <a:rPr lang="en-US" sz="1800" dirty="0">
                <a:solidFill>
                  <a:srgbClr val="404041"/>
                </a:solidFill>
              </a:rPr>
              <a:t>Kericho - KEMRI</a:t>
            </a:r>
          </a:p>
          <a:p>
            <a:pPr indent="-173034">
              <a:spcBef>
                <a:spcPts val="300"/>
              </a:spcBef>
            </a:pPr>
            <a:r>
              <a:rPr lang="en-US" sz="1800" dirty="0">
                <a:solidFill>
                  <a:srgbClr val="404041"/>
                </a:solidFill>
              </a:rPr>
              <a:t>Kisumu</a:t>
            </a:r>
          </a:p>
          <a:p>
            <a:pPr indent="-173034">
              <a:spcBef>
                <a:spcPts val="300"/>
              </a:spcBef>
            </a:pPr>
            <a:r>
              <a:rPr lang="en-US" sz="1800" dirty="0">
                <a:solidFill>
                  <a:srgbClr val="404041"/>
                </a:solidFill>
              </a:rPr>
              <a:t>Klerksdorp</a:t>
            </a:r>
          </a:p>
          <a:p>
            <a:pPr indent="-173034">
              <a:spcBef>
                <a:spcPts val="300"/>
              </a:spcBef>
            </a:pPr>
            <a:r>
              <a:rPr lang="en-US" sz="1800" dirty="0">
                <a:solidFill>
                  <a:srgbClr val="404041"/>
                </a:solidFill>
              </a:rPr>
              <a:t>Lausanne</a:t>
            </a:r>
          </a:p>
          <a:p>
            <a:pPr indent="-173034">
              <a:spcBef>
                <a:spcPts val="300"/>
              </a:spcBef>
            </a:pPr>
            <a:r>
              <a:rPr lang="en-US" sz="1800" dirty="0">
                <a:solidFill>
                  <a:srgbClr val="404041"/>
                </a:solidFill>
              </a:rPr>
              <a:t>Lilongwe</a:t>
            </a:r>
          </a:p>
          <a:p>
            <a:pPr indent="-173034">
              <a:spcBef>
                <a:spcPts val="300"/>
              </a:spcBef>
            </a:pPr>
            <a:r>
              <a:rPr lang="en-US" sz="1800" dirty="0">
                <a:solidFill>
                  <a:srgbClr val="404041"/>
                </a:solidFill>
              </a:rPr>
              <a:t>Lima – Barranco</a:t>
            </a:r>
          </a:p>
          <a:p>
            <a:pPr indent="-173034">
              <a:spcBef>
                <a:spcPts val="300"/>
              </a:spcBef>
            </a:pPr>
            <a:r>
              <a:rPr lang="en-US" sz="1800" dirty="0">
                <a:solidFill>
                  <a:srgbClr val="404041"/>
                </a:solidFill>
              </a:rPr>
              <a:t>Lima – San Marcos</a:t>
            </a:r>
          </a:p>
          <a:p>
            <a:pPr indent="-173034">
              <a:spcBef>
                <a:spcPts val="300"/>
              </a:spcBef>
            </a:pPr>
            <a:r>
              <a:rPr lang="en-US" sz="1800" dirty="0">
                <a:solidFill>
                  <a:srgbClr val="404041"/>
                </a:solidFill>
              </a:rPr>
              <a:t>Lima – San Miguel</a:t>
            </a:r>
          </a:p>
          <a:p>
            <a:pPr indent="-173034">
              <a:spcBef>
                <a:spcPts val="300"/>
              </a:spcBef>
            </a:pPr>
            <a:r>
              <a:rPr lang="en-US" sz="1800" dirty="0">
                <a:solidFill>
                  <a:srgbClr val="404041"/>
                </a:solidFill>
              </a:rPr>
              <a:t>Lima – Via Libre</a:t>
            </a:r>
          </a:p>
          <a:p>
            <a:pPr indent="-173034">
              <a:spcBef>
                <a:spcPts val="300"/>
              </a:spcBef>
            </a:pPr>
            <a:r>
              <a:rPr lang="en-US" sz="1800" dirty="0">
                <a:solidFill>
                  <a:srgbClr val="404041"/>
                </a:solidFill>
              </a:rPr>
              <a:t>Los Angeles – Vine Street</a:t>
            </a:r>
          </a:p>
          <a:p>
            <a:pPr indent="-173034">
              <a:spcBef>
                <a:spcPts val="300"/>
              </a:spcBef>
            </a:pPr>
            <a:r>
              <a:rPr lang="en-US" sz="1800" dirty="0">
                <a:solidFill>
                  <a:srgbClr val="404041"/>
                </a:solidFill>
              </a:rPr>
              <a:t>Mamelodi</a:t>
            </a:r>
          </a:p>
          <a:p>
            <a:pPr indent="-173034">
              <a:spcBef>
                <a:spcPts val="300"/>
              </a:spcBef>
            </a:pPr>
            <a:r>
              <a:rPr lang="en-US" sz="1800" dirty="0">
                <a:solidFill>
                  <a:srgbClr val="404041"/>
                </a:solidFill>
              </a:rPr>
              <a:t>Maputo</a:t>
            </a:r>
          </a:p>
          <a:p>
            <a:pPr indent="-173034">
              <a:spcBef>
                <a:spcPts val="300"/>
              </a:spcBef>
            </a:pPr>
            <a:r>
              <a:rPr lang="en-US" sz="1800" dirty="0">
                <a:solidFill>
                  <a:srgbClr val="404041"/>
                </a:solidFill>
              </a:rPr>
              <a:t>Mbeya</a:t>
            </a:r>
          </a:p>
          <a:p>
            <a:pPr indent="-173034">
              <a:spcBef>
                <a:spcPts val="300"/>
              </a:spcBef>
            </a:pPr>
            <a:r>
              <a:rPr lang="en-US" sz="1800" dirty="0">
                <a:solidFill>
                  <a:srgbClr val="404041"/>
                </a:solidFill>
              </a:rPr>
              <a:t>Nashville</a:t>
            </a:r>
          </a:p>
          <a:p>
            <a:pPr indent="-173034">
              <a:spcBef>
                <a:spcPts val="300"/>
              </a:spcBef>
            </a:pPr>
            <a:r>
              <a:rPr lang="en-US" sz="1800" dirty="0">
                <a:solidFill>
                  <a:srgbClr val="404041"/>
                </a:solidFill>
              </a:rPr>
              <a:t>Newark</a:t>
            </a:r>
          </a:p>
          <a:p>
            <a:pPr indent="-173034">
              <a:spcBef>
                <a:spcPts val="300"/>
              </a:spcBef>
            </a:pPr>
            <a:r>
              <a:rPr lang="en-US" sz="1800" dirty="0">
                <a:solidFill>
                  <a:srgbClr val="404041"/>
                </a:solidFill>
              </a:rPr>
              <a:t>New York – Bronx Prevention</a:t>
            </a:r>
          </a:p>
          <a:p>
            <a:pPr indent="-173034">
              <a:spcBef>
                <a:spcPts val="300"/>
              </a:spcBef>
            </a:pPr>
            <a:r>
              <a:rPr lang="en-US" sz="1800" dirty="0">
                <a:solidFill>
                  <a:srgbClr val="404041"/>
                </a:solidFill>
              </a:rPr>
              <a:t>New York – Harlem Prevention</a:t>
            </a:r>
          </a:p>
          <a:p>
            <a:pPr indent="-173034">
              <a:spcBef>
                <a:spcPts val="300"/>
              </a:spcBef>
            </a:pPr>
            <a:r>
              <a:rPr lang="en-US" sz="1800" dirty="0">
                <a:solidFill>
                  <a:srgbClr val="404041"/>
                </a:solidFill>
              </a:rPr>
              <a:t>New York – NYBC</a:t>
            </a:r>
          </a:p>
          <a:p>
            <a:pPr indent="-173034">
              <a:spcBef>
                <a:spcPts val="300"/>
              </a:spcBef>
            </a:pPr>
            <a:r>
              <a:rPr lang="en-US" sz="1800" dirty="0">
                <a:solidFill>
                  <a:srgbClr val="404041"/>
                </a:solidFill>
              </a:rPr>
              <a:t>New York – Physicians &amp; Surgeons</a:t>
            </a:r>
          </a:p>
          <a:p>
            <a:pPr indent="-173034">
              <a:spcBef>
                <a:spcPts val="300"/>
              </a:spcBef>
            </a:pPr>
            <a:r>
              <a:rPr lang="en-US" sz="1800" dirty="0">
                <a:solidFill>
                  <a:srgbClr val="404041"/>
                </a:solidFill>
              </a:rPr>
              <a:t>Philadelphia</a:t>
            </a:r>
          </a:p>
          <a:p>
            <a:pPr indent="-173034">
              <a:spcBef>
                <a:spcPts val="300"/>
              </a:spcBef>
            </a:pPr>
            <a:r>
              <a:rPr lang="en-US" sz="1800" dirty="0">
                <a:solidFill>
                  <a:srgbClr val="404041"/>
                </a:solidFill>
              </a:rPr>
              <a:t>Rio de Janeiro – </a:t>
            </a:r>
            <a:r>
              <a:rPr lang="en-US" sz="1800" dirty="0" err="1">
                <a:solidFill>
                  <a:srgbClr val="404041"/>
                </a:solidFill>
              </a:rPr>
              <a:t>Fiocruz</a:t>
            </a:r>
            <a:endParaRPr lang="en-US" sz="1800" dirty="0">
              <a:solidFill>
                <a:srgbClr val="404041"/>
              </a:solidFill>
            </a:endParaRPr>
          </a:p>
          <a:p>
            <a:pPr indent="-173034">
              <a:spcBef>
                <a:spcPts val="300"/>
              </a:spcBef>
            </a:pPr>
            <a:r>
              <a:rPr lang="en-US" sz="1800" dirty="0">
                <a:solidFill>
                  <a:srgbClr val="404041"/>
                </a:solidFill>
              </a:rPr>
              <a:t>Rochester</a:t>
            </a:r>
          </a:p>
          <a:p>
            <a:pPr indent="-173034">
              <a:spcBef>
                <a:spcPts val="300"/>
              </a:spcBef>
            </a:pPr>
            <a:r>
              <a:rPr lang="en-US" sz="1800" dirty="0">
                <a:solidFill>
                  <a:srgbClr val="404041"/>
                </a:solidFill>
              </a:rPr>
              <a:t>Rustenburg</a:t>
            </a:r>
          </a:p>
          <a:p>
            <a:pPr indent="-173034">
              <a:spcBef>
                <a:spcPts val="300"/>
              </a:spcBef>
            </a:pPr>
            <a:r>
              <a:rPr lang="en-US" sz="1800" dirty="0">
                <a:solidFill>
                  <a:srgbClr val="404041"/>
                </a:solidFill>
              </a:rPr>
              <a:t>San Francisco</a:t>
            </a:r>
          </a:p>
          <a:p>
            <a:pPr indent="-173034">
              <a:spcBef>
                <a:spcPts val="300"/>
              </a:spcBef>
            </a:pPr>
            <a:r>
              <a:rPr lang="en-US" sz="1800" dirty="0">
                <a:solidFill>
                  <a:srgbClr val="404041"/>
                </a:solidFill>
              </a:rPr>
              <a:t>Seattle</a:t>
            </a:r>
          </a:p>
          <a:p>
            <a:pPr indent="-173034">
              <a:spcBef>
                <a:spcPts val="300"/>
              </a:spcBef>
            </a:pPr>
            <a:r>
              <a:rPr lang="en-US" sz="1800" dirty="0">
                <a:solidFill>
                  <a:srgbClr val="404041"/>
                </a:solidFill>
              </a:rPr>
              <a:t>Soweto – Bara</a:t>
            </a:r>
          </a:p>
          <a:p>
            <a:pPr indent="-173034">
              <a:spcBef>
                <a:spcPts val="300"/>
              </a:spcBef>
            </a:pPr>
            <a:r>
              <a:rPr lang="en-US" sz="1800" dirty="0">
                <a:solidFill>
                  <a:srgbClr val="404041"/>
                </a:solidFill>
              </a:rPr>
              <a:t>Tembisa – Clinic 3</a:t>
            </a:r>
          </a:p>
          <a:p>
            <a:pPr indent="-173034">
              <a:spcBef>
                <a:spcPts val="300"/>
              </a:spcBef>
            </a:pPr>
            <a:r>
              <a:rPr lang="en-US" sz="1800" dirty="0" err="1">
                <a:solidFill>
                  <a:srgbClr val="404041"/>
                </a:solidFill>
              </a:rPr>
              <a:t>Vulindlela</a:t>
            </a:r>
            <a:endParaRPr lang="en-US" sz="1800" dirty="0">
              <a:solidFill>
                <a:srgbClr val="404041"/>
              </a:solidFill>
            </a:endParaRPr>
          </a:p>
          <a:p>
            <a:pPr indent="-173034">
              <a:spcBef>
                <a:spcPts val="300"/>
              </a:spcBef>
            </a:pPr>
            <a:r>
              <a:rPr lang="en-US" sz="1800" dirty="0">
                <a:solidFill>
                  <a:srgbClr val="404041"/>
                </a:solidFill>
              </a:rPr>
              <a:t>Washington DC – GWU</a:t>
            </a:r>
          </a:p>
          <a:p>
            <a:pPr marL="169858" indent="0">
              <a:spcBef>
                <a:spcPts val="300"/>
              </a:spcBef>
              <a:buNone/>
            </a:pPr>
            <a:endParaRPr lang="en-US" sz="1800" dirty="0">
              <a:solidFill>
                <a:srgbClr val="404041"/>
              </a:solidFill>
            </a:endParaRPr>
          </a:p>
        </p:txBody>
      </p:sp>
    </p:spTree>
    <p:extLst>
      <p:ext uri="{BB962C8B-B14F-4D97-AF65-F5344CB8AC3E}">
        <p14:creationId xmlns:p14="http://schemas.microsoft.com/office/powerpoint/2010/main" val="4076031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ED8C4-D1E4-E821-EC27-C94814D2E823}"/>
              </a:ext>
            </a:extLst>
          </p:cNvPr>
          <p:cNvSpPr>
            <a:spLocks noGrp="1"/>
          </p:cNvSpPr>
          <p:nvPr>
            <p:ph type="title"/>
          </p:nvPr>
        </p:nvSpPr>
        <p:spPr/>
        <p:txBody>
          <a:bodyPr/>
          <a:lstStyle/>
          <a:p>
            <a:r>
              <a:rPr lang="en-US" dirty="0"/>
              <a:t>Thank You</a:t>
            </a:r>
          </a:p>
        </p:txBody>
      </p:sp>
      <p:sp>
        <p:nvSpPr>
          <p:cNvPr id="4" name="Text Placeholder 3">
            <a:extLst>
              <a:ext uri="{FF2B5EF4-FFF2-40B4-BE49-F238E27FC236}">
                <a16:creationId xmlns:a16="http://schemas.microsoft.com/office/drawing/2014/main" id="{D1667FBD-5983-A0C4-EEBE-424BA8757114}"/>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572035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D20F-2C50-3F40-2A9A-F175777502D5}"/>
              </a:ext>
            </a:extLst>
          </p:cNvPr>
          <p:cNvSpPr>
            <a:spLocks noGrp="1"/>
          </p:cNvSpPr>
          <p:nvPr>
            <p:ph type="title"/>
          </p:nvPr>
        </p:nvSpPr>
        <p:spPr/>
        <p:txBody>
          <a:bodyPr/>
          <a:lstStyle/>
          <a:p>
            <a:r>
              <a:rPr lang="en-US" dirty="0"/>
              <a:t>Extra Slides</a:t>
            </a:r>
          </a:p>
        </p:txBody>
      </p:sp>
      <p:sp>
        <p:nvSpPr>
          <p:cNvPr id="3" name="Content Placeholder 2">
            <a:extLst>
              <a:ext uri="{FF2B5EF4-FFF2-40B4-BE49-F238E27FC236}">
                <a16:creationId xmlns:a16="http://schemas.microsoft.com/office/drawing/2014/main" id="{C749293C-7F87-AE03-1407-E2BDBC9EC5D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7314019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C1A8F-DEA7-4913-25D1-C86DD1CE70C9}"/>
              </a:ext>
            </a:extLst>
          </p:cNvPr>
          <p:cNvSpPr>
            <a:spLocks noGrp="1"/>
          </p:cNvSpPr>
          <p:nvPr>
            <p:ph type="title"/>
          </p:nvPr>
        </p:nvSpPr>
        <p:spPr/>
        <p:txBody>
          <a:bodyPr>
            <a:noAutofit/>
          </a:bodyPr>
          <a:lstStyle/>
          <a:p>
            <a:pPr algn="ctr"/>
            <a:r>
              <a:rPr lang="en-US" sz="4267" dirty="0">
                <a:latin typeface="Arial" panose="020B0604020202020204" pitchFamily="34" charset="0"/>
                <a:cs typeface="Arial" panose="020B0604020202020204" pitchFamily="34" charset="0"/>
              </a:rPr>
              <a:t>HIV </a:t>
            </a:r>
            <a:r>
              <a:rPr lang="en-US" sz="4267" dirty="0" err="1">
                <a:latin typeface="Arial" panose="020B0604020202020204" pitchFamily="34" charset="0"/>
                <a:cs typeface="Arial" panose="020B0604020202020204" pitchFamily="34" charset="0"/>
              </a:rPr>
              <a:t>bnAb</a:t>
            </a:r>
            <a:r>
              <a:rPr lang="en-US" sz="4267" dirty="0">
                <a:latin typeface="Arial" panose="020B0604020202020204" pitchFamily="34" charset="0"/>
                <a:cs typeface="Arial" panose="020B0604020202020204" pitchFamily="34" charset="0"/>
              </a:rPr>
              <a:t> clinical trials in adults without HIV</a:t>
            </a:r>
          </a:p>
        </p:txBody>
      </p:sp>
      <p:graphicFrame>
        <p:nvGraphicFramePr>
          <p:cNvPr id="4" name="Table 4">
            <a:extLst>
              <a:ext uri="{FF2B5EF4-FFF2-40B4-BE49-F238E27FC236}">
                <a16:creationId xmlns:a16="http://schemas.microsoft.com/office/drawing/2014/main" id="{CDC643AF-9E3A-E49F-B479-A086D3B20F8F}"/>
              </a:ext>
            </a:extLst>
          </p:cNvPr>
          <p:cNvGraphicFramePr>
            <a:graphicFrameLocks noGrp="1"/>
          </p:cNvGraphicFramePr>
          <p:nvPr>
            <p:ph idx="4294967295"/>
          </p:nvPr>
        </p:nvGraphicFramePr>
        <p:xfrm>
          <a:off x="0" y="1944688"/>
          <a:ext cx="12191999" cy="2964536"/>
        </p:xfrm>
        <a:graphic>
          <a:graphicData uri="http://schemas.openxmlformats.org/drawingml/2006/table">
            <a:tbl>
              <a:tblPr firstRow="1" bandRow="1">
                <a:tableStyleId>{5C22544A-7EE6-4342-B048-85BDC9FD1C3A}</a:tableStyleId>
              </a:tblPr>
              <a:tblGrid>
                <a:gridCol w="304999">
                  <a:extLst>
                    <a:ext uri="{9D8B030D-6E8A-4147-A177-3AD203B41FA5}">
                      <a16:colId xmlns:a16="http://schemas.microsoft.com/office/drawing/2014/main" val="1192983341"/>
                    </a:ext>
                  </a:extLst>
                </a:gridCol>
                <a:gridCol w="629656">
                  <a:extLst>
                    <a:ext uri="{9D8B030D-6E8A-4147-A177-3AD203B41FA5}">
                      <a16:colId xmlns:a16="http://schemas.microsoft.com/office/drawing/2014/main" val="2730468929"/>
                    </a:ext>
                  </a:extLst>
                </a:gridCol>
                <a:gridCol w="703584">
                  <a:extLst>
                    <a:ext uri="{9D8B030D-6E8A-4147-A177-3AD203B41FA5}">
                      <a16:colId xmlns:a16="http://schemas.microsoft.com/office/drawing/2014/main" val="2314845063"/>
                    </a:ext>
                  </a:extLst>
                </a:gridCol>
                <a:gridCol w="703584">
                  <a:extLst>
                    <a:ext uri="{9D8B030D-6E8A-4147-A177-3AD203B41FA5}">
                      <a16:colId xmlns:a16="http://schemas.microsoft.com/office/drawing/2014/main" val="1730227517"/>
                    </a:ext>
                  </a:extLst>
                </a:gridCol>
                <a:gridCol w="703584">
                  <a:extLst>
                    <a:ext uri="{9D8B030D-6E8A-4147-A177-3AD203B41FA5}">
                      <a16:colId xmlns:a16="http://schemas.microsoft.com/office/drawing/2014/main" val="2571735999"/>
                    </a:ext>
                  </a:extLst>
                </a:gridCol>
                <a:gridCol w="703584">
                  <a:extLst>
                    <a:ext uri="{9D8B030D-6E8A-4147-A177-3AD203B41FA5}">
                      <a16:colId xmlns:a16="http://schemas.microsoft.com/office/drawing/2014/main" val="1030636254"/>
                    </a:ext>
                  </a:extLst>
                </a:gridCol>
                <a:gridCol w="703584">
                  <a:extLst>
                    <a:ext uri="{9D8B030D-6E8A-4147-A177-3AD203B41FA5}">
                      <a16:colId xmlns:a16="http://schemas.microsoft.com/office/drawing/2014/main" val="1971138423"/>
                    </a:ext>
                  </a:extLst>
                </a:gridCol>
                <a:gridCol w="703584">
                  <a:extLst>
                    <a:ext uri="{9D8B030D-6E8A-4147-A177-3AD203B41FA5}">
                      <a16:colId xmlns:a16="http://schemas.microsoft.com/office/drawing/2014/main" val="150684965"/>
                    </a:ext>
                  </a:extLst>
                </a:gridCol>
                <a:gridCol w="703584">
                  <a:extLst>
                    <a:ext uri="{9D8B030D-6E8A-4147-A177-3AD203B41FA5}">
                      <a16:colId xmlns:a16="http://schemas.microsoft.com/office/drawing/2014/main" val="2251727508"/>
                    </a:ext>
                  </a:extLst>
                </a:gridCol>
                <a:gridCol w="703584">
                  <a:extLst>
                    <a:ext uri="{9D8B030D-6E8A-4147-A177-3AD203B41FA5}">
                      <a16:colId xmlns:a16="http://schemas.microsoft.com/office/drawing/2014/main" val="1920943189"/>
                    </a:ext>
                  </a:extLst>
                </a:gridCol>
                <a:gridCol w="703584">
                  <a:extLst>
                    <a:ext uri="{9D8B030D-6E8A-4147-A177-3AD203B41FA5}">
                      <a16:colId xmlns:a16="http://schemas.microsoft.com/office/drawing/2014/main" val="114558724"/>
                    </a:ext>
                  </a:extLst>
                </a:gridCol>
                <a:gridCol w="703584">
                  <a:extLst>
                    <a:ext uri="{9D8B030D-6E8A-4147-A177-3AD203B41FA5}">
                      <a16:colId xmlns:a16="http://schemas.microsoft.com/office/drawing/2014/main" val="82347998"/>
                    </a:ext>
                  </a:extLst>
                </a:gridCol>
                <a:gridCol w="703584">
                  <a:extLst>
                    <a:ext uri="{9D8B030D-6E8A-4147-A177-3AD203B41FA5}">
                      <a16:colId xmlns:a16="http://schemas.microsoft.com/office/drawing/2014/main" val="974283525"/>
                    </a:ext>
                  </a:extLst>
                </a:gridCol>
                <a:gridCol w="703584">
                  <a:extLst>
                    <a:ext uri="{9D8B030D-6E8A-4147-A177-3AD203B41FA5}">
                      <a16:colId xmlns:a16="http://schemas.microsoft.com/office/drawing/2014/main" val="549697980"/>
                    </a:ext>
                  </a:extLst>
                </a:gridCol>
                <a:gridCol w="703584">
                  <a:extLst>
                    <a:ext uri="{9D8B030D-6E8A-4147-A177-3AD203B41FA5}">
                      <a16:colId xmlns:a16="http://schemas.microsoft.com/office/drawing/2014/main" val="1904995942"/>
                    </a:ext>
                  </a:extLst>
                </a:gridCol>
                <a:gridCol w="703584">
                  <a:extLst>
                    <a:ext uri="{9D8B030D-6E8A-4147-A177-3AD203B41FA5}">
                      <a16:colId xmlns:a16="http://schemas.microsoft.com/office/drawing/2014/main" val="479570389"/>
                    </a:ext>
                  </a:extLst>
                </a:gridCol>
                <a:gridCol w="703584">
                  <a:extLst>
                    <a:ext uri="{9D8B030D-6E8A-4147-A177-3AD203B41FA5}">
                      <a16:colId xmlns:a16="http://schemas.microsoft.com/office/drawing/2014/main" val="311371009"/>
                    </a:ext>
                  </a:extLst>
                </a:gridCol>
                <a:gridCol w="703584">
                  <a:extLst>
                    <a:ext uri="{9D8B030D-6E8A-4147-A177-3AD203B41FA5}">
                      <a16:colId xmlns:a16="http://schemas.microsoft.com/office/drawing/2014/main" val="1151727518"/>
                    </a:ext>
                  </a:extLst>
                </a:gridCol>
              </a:tblGrid>
              <a:tr h="254000">
                <a:tc>
                  <a:txBody>
                    <a:bodyPr/>
                    <a:lstStyle/>
                    <a:p>
                      <a:endParaRPr lang="en-US" sz="1100"/>
                    </a:p>
                  </a:txBody>
                  <a:tcPr/>
                </a:tc>
                <a:tc>
                  <a:txBody>
                    <a:bodyPr/>
                    <a:lstStyle/>
                    <a:p>
                      <a:r>
                        <a:rPr lang="en-US" sz="1100"/>
                        <a:t>2013</a:t>
                      </a:r>
                    </a:p>
                  </a:txBody>
                  <a:tcPr/>
                </a:tc>
                <a:tc>
                  <a:txBody>
                    <a:bodyPr/>
                    <a:lstStyle/>
                    <a:p>
                      <a:r>
                        <a:rPr lang="en-US" sz="1100"/>
                        <a:t>2014</a:t>
                      </a:r>
                    </a:p>
                  </a:txBody>
                  <a:tcPr/>
                </a:tc>
                <a:tc>
                  <a:txBody>
                    <a:bodyPr/>
                    <a:lstStyle/>
                    <a:p>
                      <a:r>
                        <a:rPr lang="en-US" sz="1100"/>
                        <a:t>2015</a:t>
                      </a:r>
                    </a:p>
                  </a:txBody>
                  <a:tcPr/>
                </a:tc>
                <a:tc>
                  <a:txBody>
                    <a:bodyPr/>
                    <a:lstStyle/>
                    <a:p>
                      <a:r>
                        <a:rPr lang="en-US" sz="1100"/>
                        <a:t>2016</a:t>
                      </a:r>
                    </a:p>
                  </a:txBody>
                  <a:tcPr/>
                </a:tc>
                <a:tc>
                  <a:txBody>
                    <a:bodyPr/>
                    <a:lstStyle/>
                    <a:p>
                      <a:r>
                        <a:rPr lang="en-US" sz="1100"/>
                        <a:t>2017</a:t>
                      </a:r>
                    </a:p>
                  </a:txBody>
                  <a:tcPr/>
                </a:tc>
                <a:tc>
                  <a:txBody>
                    <a:bodyPr/>
                    <a:lstStyle/>
                    <a:p>
                      <a:r>
                        <a:rPr lang="en-US" sz="1100"/>
                        <a:t>2018</a:t>
                      </a:r>
                    </a:p>
                  </a:txBody>
                  <a:tcPr/>
                </a:tc>
                <a:tc>
                  <a:txBody>
                    <a:bodyPr/>
                    <a:lstStyle/>
                    <a:p>
                      <a:r>
                        <a:rPr lang="en-US" sz="1100"/>
                        <a:t>2019</a:t>
                      </a:r>
                    </a:p>
                  </a:txBody>
                  <a:tcPr/>
                </a:tc>
                <a:tc>
                  <a:txBody>
                    <a:bodyPr/>
                    <a:lstStyle/>
                    <a:p>
                      <a:r>
                        <a:rPr lang="en-US" sz="1100"/>
                        <a:t>2020</a:t>
                      </a:r>
                    </a:p>
                  </a:txBody>
                  <a:tcPr/>
                </a:tc>
                <a:tc>
                  <a:txBody>
                    <a:bodyPr/>
                    <a:lstStyle/>
                    <a:p>
                      <a:r>
                        <a:rPr lang="en-US" sz="1100"/>
                        <a:t>2021</a:t>
                      </a:r>
                    </a:p>
                  </a:txBody>
                  <a:tcPr/>
                </a:tc>
                <a:tc>
                  <a:txBody>
                    <a:bodyPr/>
                    <a:lstStyle/>
                    <a:p>
                      <a:r>
                        <a:rPr lang="en-US" sz="1100"/>
                        <a:t>2022</a:t>
                      </a:r>
                    </a:p>
                  </a:txBody>
                  <a:tcPr/>
                </a:tc>
                <a:tc>
                  <a:txBody>
                    <a:bodyPr/>
                    <a:lstStyle/>
                    <a:p>
                      <a:r>
                        <a:rPr lang="en-US" sz="1100"/>
                        <a:t>2023</a:t>
                      </a:r>
                    </a:p>
                  </a:txBody>
                  <a:tcPr/>
                </a:tc>
                <a:tc>
                  <a:txBody>
                    <a:bodyPr/>
                    <a:lstStyle/>
                    <a:p>
                      <a:r>
                        <a:rPr lang="en-US" sz="1100"/>
                        <a:t>2024</a:t>
                      </a:r>
                    </a:p>
                  </a:txBody>
                  <a:tcPr/>
                </a:tc>
                <a:tc>
                  <a:txBody>
                    <a:bodyPr/>
                    <a:lstStyle/>
                    <a:p>
                      <a:r>
                        <a:rPr lang="en-US" sz="1100"/>
                        <a:t>2025</a:t>
                      </a:r>
                    </a:p>
                  </a:txBody>
                  <a:tcPr/>
                </a:tc>
                <a:tc>
                  <a:txBody>
                    <a:bodyPr/>
                    <a:lstStyle/>
                    <a:p>
                      <a:r>
                        <a:rPr lang="en-US" sz="1100"/>
                        <a:t>2026</a:t>
                      </a:r>
                    </a:p>
                  </a:txBody>
                  <a:tcPr/>
                </a:tc>
                <a:tc>
                  <a:txBody>
                    <a:bodyPr/>
                    <a:lstStyle/>
                    <a:p>
                      <a:r>
                        <a:rPr lang="en-US" sz="1100"/>
                        <a:t>2027</a:t>
                      </a:r>
                    </a:p>
                  </a:txBody>
                  <a:tcPr/>
                </a:tc>
                <a:tc>
                  <a:txBody>
                    <a:bodyPr/>
                    <a:lstStyle/>
                    <a:p>
                      <a:r>
                        <a:rPr lang="en-US" sz="1100"/>
                        <a:t>2028</a:t>
                      </a:r>
                    </a:p>
                  </a:txBody>
                  <a:tcPr/>
                </a:tc>
                <a:tc>
                  <a:txBody>
                    <a:bodyPr/>
                    <a:lstStyle/>
                    <a:p>
                      <a:r>
                        <a:rPr lang="en-US" sz="1100"/>
                        <a:t>2029</a:t>
                      </a:r>
                    </a:p>
                  </a:txBody>
                  <a:tcPr/>
                </a:tc>
                <a:extLst>
                  <a:ext uri="{0D108BD9-81ED-4DB2-BD59-A6C34878D82A}">
                    <a16:rowId xmlns:a16="http://schemas.microsoft.com/office/drawing/2014/main" val="810454250"/>
                  </a:ext>
                </a:extLst>
              </a:tr>
              <a:tr h="757385">
                <a:tc>
                  <a:txBody>
                    <a:bodyPr/>
                    <a:lstStyle/>
                    <a:p>
                      <a:pPr algn="ctr"/>
                      <a:r>
                        <a:rPr lang="en-US" sz="800" b="1"/>
                        <a:t>VRC</a:t>
                      </a:r>
                    </a:p>
                  </a:txBody>
                  <a:tcPr vert="vert270" anchor="ct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extLst>
                  <a:ext uri="{0D108BD9-81ED-4DB2-BD59-A6C34878D82A}">
                    <a16:rowId xmlns:a16="http://schemas.microsoft.com/office/drawing/2014/main" val="1914208971"/>
                  </a:ext>
                </a:extLst>
              </a:tr>
              <a:tr h="1948071">
                <a:tc>
                  <a:txBody>
                    <a:bodyPr/>
                    <a:lstStyle/>
                    <a:p>
                      <a:pPr algn="ctr"/>
                      <a:r>
                        <a:rPr lang="en-US" sz="800" b="1"/>
                        <a:t>HVTN / HPTN</a:t>
                      </a:r>
                    </a:p>
                  </a:txBody>
                  <a:tcPr vert="vert270" anchor="ct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a:p>
                  </a:txBody>
                  <a:tcPr/>
                </a:tc>
                <a:tc>
                  <a:txBody>
                    <a:bodyPr/>
                    <a:lstStyle/>
                    <a:p>
                      <a:endParaRPr lang="en-US" sz="1100" dirty="0"/>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extLst>
                  <a:ext uri="{0D108BD9-81ED-4DB2-BD59-A6C34878D82A}">
                    <a16:rowId xmlns:a16="http://schemas.microsoft.com/office/drawing/2014/main" val="2413186887"/>
                  </a:ext>
                </a:extLst>
              </a:tr>
            </a:tbl>
          </a:graphicData>
        </a:graphic>
      </p:graphicFrame>
      <p:sp>
        <p:nvSpPr>
          <p:cNvPr id="10" name="TextBox 9">
            <a:extLst>
              <a:ext uri="{FF2B5EF4-FFF2-40B4-BE49-F238E27FC236}">
                <a16:creationId xmlns:a16="http://schemas.microsoft.com/office/drawing/2014/main" id="{6085417D-A1DE-8771-6197-38ED78C5B204}"/>
              </a:ext>
            </a:extLst>
          </p:cNvPr>
          <p:cNvSpPr txBox="1"/>
          <p:nvPr/>
        </p:nvSpPr>
        <p:spPr>
          <a:xfrm>
            <a:off x="618322" y="2240162"/>
            <a:ext cx="1414257" cy="123111"/>
          </a:xfrm>
          <a:prstGeom prst="rect">
            <a:avLst/>
          </a:prstGeom>
          <a:solidFill>
            <a:schemeClr val="bg1"/>
          </a:solidFill>
          <a:ln w="3175">
            <a:solidFill>
              <a:schemeClr val="tx1"/>
            </a:solidFill>
          </a:ln>
        </p:spPr>
        <p:txBody>
          <a:bodyPr wrap="square" lIns="0" tIns="0" rIns="0" bIns="0" rtlCol="0">
            <a:spAutoFit/>
          </a:bodyPr>
          <a:lstStyle/>
          <a:p>
            <a:pPr algn="ctr" defTabSz="914377">
              <a:defRPr/>
            </a:pPr>
            <a:r>
              <a:rPr lang="en-US" sz="800">
                <a:solidFill>
                  <a:prstClr val="black"/>
                </a:solidFill>
                <a:latin typeface="Calibri" panose="020F0502020204030204"/>
              </a:rPr>
              <a:t>VRC 602 – VRC01</a:t>
            </a:r>
          </a:p>
        </p:txBody>
      </p:sp>
      <p:sp>
        <p:nvSpPr>
          <p:cNvPr id="11" name="TextBox 10">
            <a:extLst>
              <a:ext uri="{FF2B5EF4-FFF2-40B4-BE49-F238E27FC236}">
                <a16:creationId xmlns:a16="http://schemas.microsoft.com/office/drawing/2014/main" id="{019B8A71-F0A7-121B-6D42-356AF26FD033}"/>
              </a:ext>
            </a:extLst>
          </p:cNvPr>
          <p:cNvSpPr txBox="1"/>
          <p:nvPr/>
        </p:nvSpPr>
        <p:spPr>
          <a:xfrm>
            <a:off x="2178586" y="2238234"/>
            <a:ext cx="1641967" cy="123111"/>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800">
                <a:solidFill>
                  <a:prstClr val="black"/>
                </a:solidFill>
                <a:latin typeface="Calibri" panose="020F0502020204030204"/>
              </a:rPr>
              <a:t>VRC 606 – VRC01LS</a:t>
            </a:r>
          </a:p>
        </p:txBody>
      </p:sp>
      <p:sp>
        <p:nvSpPr>
          <p:cNvPr id="12" name="TextBox 11">
            <a:extLst>
              <a:ext uri="{FF2B5EF4-FFF2-40B4-BE49-F238E27FC236}">
                <a16:creationId xmlns:a16="http://schemas.microsoft.com/office/drawing/2014/main" id="{42B20679-D479-B04A-E6CD-E10975C6B831}"/>
              </a:ext>
            </a:extLst>
          </p:cNvPr>
          <p:cNvSpPr txBox="1"/>
          <p:nvPr/>
        </p:nvSpPr>
        <p:spPr>
          <a:xfrm>
            <a:off x="3103786" y="2376153"/>
            <a:ext cx="1834383" cy="123111"/>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800">
                <a:solidFill>
                  <a:prstClr val="black"/>
                </a:solidFill>
                <a:latin typeface="Calibri" panose="020F0502020204030204"/>
              </a:rPr>
              <a:t>VRC 605 – VRC07-523LS</a:t>
            </a:r>
          </a:p>
        </p:txBody>
      </p:sp>
      <p:sp>
        <p:nvSpPr>
          <p:cNvPr id="14" name="TextBox 13">
            <a:extLst>
              <a:ext uri="{FF2B5EF4-FFF2-40B4-BE49-F238E27FC236}">
                <a16:creationId xmlns:a16="http://schemas.microsoft.com/office/drawing/2014/main" id="{6AA5E2D1-D13A-1338-6033-D5D846946E7A}"/>
              </a:ext>
            </a:extLst>
          </p:cNvPr>
          <p:cNvSpPr txBox="1"/>
          <p:nvPr/>
        </p:nvSpPr>
        <p:spPr>
          <a:xfrm>
            <a:off x="4049292" y="2511585"/>
            <a:ext cx="4133696" cy="123111"/>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800">
                <a:solidFill>
                  <a:prstClr val="black"/>
                </a:solidFill>
                <a:latin typeface="Calibri" panose="020F0502020204030204"/>
              </a:rPr>
              <a:t>VRC 609* – N6LS</a:t>
            </a:r>
          </a:p>
        </p:txBody>
      </p:sp>
      <p:sp>
        <p:nvSpPr>
          <p:cNvPr id="15" name="TextBox 14">
            <a:extLst>
              <a:ext uri="{FF2B5EF4-FFF2-40B4-BE49-F238E27FC236}">
                <a16:creationId xmlns:a16="http://schemas.microsoft.com/office/drawing/2014/main" id="{C0B15F47-C153-5BA1-8B12-09FA9FD46502}"/>
              </a:ext>
            </a:extLst>
          </p:cNvPr>
          <p:cNvSpPr txBox="1"/>
          <p:nvPr/>
        </p:nvSpPr>
        <p:spPr>
          <a:xfrm>
            <a:off x="4287257" y="2644593"/>
            <a:ext cx="1442428" cy="246221"/>
          </a:xfrm>
          <a:prstGeom prst="rect">
            <a:avLst/>
          </a:prstGeom>
          <a:solidFill>
            <a:srgbClr val="00B0F0"/>
          </a:solidFill>
          <a:ln w="3175">
            <a:solidFill>
              <a:schemeClr val="tx1"/>
            </a:solidFill>
          </a:ln>
        </p:spPr>
        <p:txBody>
          <a:bodyPr wrap="square" lIns="0" tIns="0" rIns="0" bIns="0" rtlCol="0">
            <a:spAutoFit/>
          </a:bodyPr>
          <a:lstStyle/>
          <a:p>
            <a:pPr algn="ctr" defTabSz="914377">
              <a:defRPr/>
            </a:pPr>
            <a:r>
              <a:rPr lang="en-US" sz="800">
                <a:solidFill>
                  <a:prstClr val="black"/>
                </a:solidFill>
                <a:latin typeface="Calibri" panose="020F0502020204030204"/>
              </a:rPr>
              <a:t>VRC 610* – 10E8VLS, VRC07-523LS</a:t>
            </a:r>
          </a:p>
          <a:p>
            <a:pPr algn="ctr" defTabSz="914377">
              <a:defRPr/>
            </a:pPr>
            <a:r>
              <a:rPr lang="en-US" sz="800">
                <a:solidFill>
                  <a:prstClr val="black"/>
                </a:solidFill>
                <a:latin typeface="Calibri" panose="020F0502020204030204"/>
              </a:rPr>
              <a:t>TERMINATED 3/2019</a:t>
            </a:r>
          </a:p>
        </p:txBody>
      </p:sp>
      <p:sp>
        <p:nvSpPr>
          <p:cNvPr id="16" name="TextBox 15">
            <a:extLst>
              <a:ext uri="{FF2B5EF4-FFF2-40B4-BE49-F238E27FC236}">
                <a16:creationId xmlns:a16="http://schemas.microsoft.com/office/drawing/2014/main" id="{907C6896-9A9A-F5D6-DB39-3C2A38E39D37}"/>
              </a:ext>
            </a:extLst>
          </p:cNvPr>
          <p:cNvSpPr txBox="1"/>
          <p:nvPr/>
        </p:nvSpPr>
        <p:spPr>
          <a:xfrm>
            <a:off x="1335451" y="2981969"/>
            <a:ext cx="2281040" cy="123111"/>
          </a:xfrm>
          <a:prstGeom prst="rect">
            <a:avLst/>
          </a:prstGeom>
          <a:solidFill>
            <a:schemeClr val="bg1"/>
          </a:solidFill>
          <a:ln w="3175">
            <a:solidFill>
              <a:schemeClr val="tx1"/>
            </a:solidFill>
          </a:ln>
        </p:spPr>
        <p:txBody>
          <a:bodyPr wrap="square" lIns="0" tIns="0" rIns="0" bIns="0" rtlCol="0">
            <a:spAutoFit/>
          </a:bodyPr>
          <a:lstStyle/>
          <a:p>
            <a:pPr algn="ctr" defTabSz="914377">
              <a:defRPr/>
            </a:pPr>
            <a:r>
              <a:rPr lang="en-US" sz="800">
                <a:solidFill>
                  <a:prstClr val="black"/>
                </a:solidFill>
                <a:latin typeface="Calibri" panose="020F0502020204030204"/>
              </a:rPr>
              <a:t>HVTN 104 – VRC01</a:t>
            </a:r>
          </a:p>
        </p:txBody>
      </p:sp>
      <p:sp>
        <p:nvSpPr>
          <p:cNvPr id="17" name="TextBox 16">
            <a:extLst>
              <a:ext uri="{FF2B5EF4-FFF2-40B4-BE49-F238E27FC236}">
                <a16:creationId xmlns:a16="http://schemas.microsoft.com/office/drawing/2014/main" id="{E12244B1-7F86-E648-2B5F-53F2B512EB3D}"/>
              </a:ext>
            </a:extLst>
          </p:cNvPr>
          <p:cNvSpPr txBox="1"/>
          <p:nvPr/>
        </p:nvSpPr>
        <p:spPr>
          <a:xfrm>
            <a:off x="2701184" y="3113177"/>
            <a:ext cx="3344069" cy="123111"/>
          </a:xfrm>
          <a:prstGeom prst="rect">
            <a:avLst/>
          </a:prstGeom>
          <a:solidFill>
            <a:schemeClr val="bg1"/>
          </a:solidFill>
          <a:ln w="3175">
            <a:solidFill>
              <a:schemeClr val="tx1"/>
            </a:solidFill>
          </a:ln>
        </p:spPr>
        <p:txBody>
          <a:bodyPr wrap="square" lIns="0" tIns="0" rIns="0" bIns="0" rtlCol="0">
            <a:spAutoFit/>
          </a:bodyPr>
          <a:lstStyle/>
          <a:p>
            <a:pPr algn="ctr" defTabSz="914377">
              <a:defRPr/>
            </a:pPr>
            <a:r>
              <a:rPr lang="en-US" sz="800">
                <a:solidFill>
                  <a:srgbClr val="FF0000"/>
                </a:solidFill>
                <a:latin typeface="Calibri" panose="020F0502020204030204"/>
              </a:rPr>
              <a:t>HVTN 703 / HPTN 081 – VRC01</a:t>
            </a:r>
          </a:p>
        </p:txBody>
      </p:sp>
      <p:sp>
        <p:nvSpPr>
          <p:cNvPr id="18" name="TextBox 17">
            <a:extLst>
              <a:ext uri="{FF2B5EF4-FFF2-40B4-BE49-F238E27FC236}">
                <a16:creationId xmlns:a16="http://schemas.microsoft.com/office/drawing/2014/main" id="{52436D53-A055-FE15-983E-782CBFBE5532}"/>
              </a:ext>
            </a:extLst>
          </p:cNvPr>
          <p:cNvSpPr txBox="1"/>
          <p:nvPr/>
        </p:nvSpPr>
        <p:spPr>
          <a:xfrm>
            <a:off x="3103785" y="3380925"/>
            <a:ext cx="5080681" cy="123111"/>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800" dirty="0">
                <a:solidFill>
                  <a:prstClr val="black"/>
                </a:solidFill>
                <a:latin typeface="Calibri" panose="020F0502020204030204"/>
              </a:rPr>
              <a:t>HVTN 116 – VRC01, VRC01LS</a:t>
            </a:r>
          </a:p>
        </p:txBody>
      </p:sp>
      <p:sp>
        <p:nvSpPr>
          <p:cNvPr id="19" name="TextBox 18">
            <a:extLst>
              <a:ext uri="{FF2B5EF4-FFF2-40B4-BE49-F238E27FC236}">
                <a16:creationId xmlns:a16="http://schemas.microsoft.com/office/drawing/2014/main" id="{CA1806B0-EA9B-4DDA-C6D3-D3D85EBC848D}"/>
              </a:ext>
            </a:extLst>
          </p:cNvPr>
          <p:cNvSpPr txBox="1"/>
          <p:nvPr/>
        </p:nvSpPr>
        <p:spPr>
          <a:xfrm>
            <a:off x="2670917" y="3246705"/>
            <a:ext cx="3374337" cy="123111"/>
          </a:xfrm>
          <a:prstGeom prst="rect">
            <a:avLst/>
          </a:prstGeom>
          <a:solidFill>
            <a:schemeClr val="bg1"/>
          </a:solidFill>
          <a:ln w="3175">
            <a:solidFill>
              <a:schemeClr val="tx1"/>
            </a:solidFill>
          </a:ln>
        </p:spPr>
        <p:txBody>
          <a:bodyPr wrap="square" lIns="0" tIns="0" rIns="0" bIns="0" rtlCol="0">
            <a:spAutoFit/>
          </a:bodyPr>
          <a:lstStyle/>
          <a:p>
            <a:pPr algn="ctr" defTabSz="914377">
              <a:defRPr/>
            </a:pPr>
            <a:r>
              <a:rPr lang="en-US" sz="800">
                <a:solidFill>
                  <a:srgbClr val="FF0000"/>
                </a:solidFill>
                <a:latin typeface="Calibri" panose="020F0502020204030204"/>
              </a:rPr>
              <a:t>HVTN 704 / HPTN 085 – VRC01</a:t>
            </a:r>
          </a:p>
        </p:txBody>
      </p:sp>
      <p:sp>
        <p:nvSpPr>
          <p:cNvPr id="20" name="TextBox 19">
            <a:extLst>
              <a:ext uri="{FF2B5EF4-FFF2-40B4-BE49-F238E27FC236}">
                <a16:creationId xmlns:a16="http://schemas.microsoft.com/office/drawing/2014/main" id="{3AE3C44D-AC16-C635-CAB8-3AB3E60F6F50}"/>
              </a:ext>
            </a:extLst>
          </p:cNvPr>
          <p:cNvSpPr txBox="1"/>
          <p:nvPr/>
        </p:nvSpPr>
        <p:spPr>
          <a:xfrm>
            <a:off x="3820551" y="3513409"/>
            <a:ext cx="4366399" cy="123111"/>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800" dirty="0">
                <a:solidFill>
                  <a:prstClr val="black"/>
                </a:solidFill>
                <a:latin typeface="Calibri" panose="020F0502020204030204"/>
              </a:rPr>
              <a:t>HVTN 127 – </a:t>
            </a:r>
            <a:r>
              <a:rPr lang="en-US" sz="800" dirty="0">
                <a:solidFill>
                  <a:prstClr val="black"/>
                </a:solidFill>
                <a:highlight>
                  <a:srgbClr val="FFFF00"/>
                </a:highlight>
                <a:latin typeface="Calibri" panose="020F0502020204030204"/>
              </a:rPr>
              <a:t>VRC07-523LS</a:t>
            </a:r>
          </a:p>
        </p:txBody>
      </p:sp>
      <p:sp>
        <p:nvSpPr>
          <p:cNvPr id="21" name="TextBox 20">
            <a:extLst>
              <a:ext uri="{FF2B5EF4-FFF2-40B4-BE49-F238E27FC236}">
                <a16:creationId xmlns:a16="http://schemas.microsoft.com/office/drawing/2014/main" id="{6442FE00-9F56-2E90-9458-2D15B24850DF}"/>
              </a:ext>
            </a:extLst>
          </p:cNvPr>
          <p:cNvSpPr txBox="1"/>
          <p:nvPr/>
        </p:nvSpPr>
        <p:spPr>
          <a:xfrm>
            <a:off x="4528631" y="3647333"/>
            <a:ext cx="3658317" cy="123111"/>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800">
                <a:solidFill>
                  <a:prstClr val="black"/>
                </a:solidFill>
                <a:latin typeface="Calibri" panose="020F0502020204030204"/>
              </a:rPr>
              <a:t>HVTN 128 / HPTN 087 – </a:t>
            </a:r>
            <a:r>
              <a:rPr lang="en-US" sz="800">
                <a:solidFill>
                  <a:prstClr val="black"/>
                </a:solidFill>
                <a:highlight>
                  <a:srgbClr val="FFFF00"/>
                </a:highlight>
                <a:latin typeface="Calibri" panose="020F0502020204030204"/>
              </a:rPr>
              <a:t>VRC07-523LS</a:t>
            </a:r>
          </a:p>
        </p:txBody>
      </p:sp>
      <p:sp>
        <p:nvSpPr>
          <p:cNvPr id="23" name="TextBox 22">
            <a:extLst>
              <a:ext uri="{FF2B5EF4-FFF2-40B4-BE49-F238E27FC236}">
                <a16:creationId xmlns:a16="http://schemas.microsoft.com/office/drawing/2014/main" id="{F8D82AB4-46D1-0054-8CF1-E099D9F43DDA}"/>
              </a:ext>
            </a:extLst>
          </p:cNvPr>
          <p:cNvSpPr txBox="1"/>
          <p:nvPr/>
        </p:nvSpPr>
        <p:spPr>
          <a:xfrm>
            <a:off x="4816638" y="3781385"/>
            <a:ext cx="3370311" cy="123111"/>
          </a:xfrm>
          <a:prstGeom prst="rect">
            <a:avLst/>
          </a:prstGeom>
          <a:solidFill>
            <a:srgbClr val="00B0F0"/>
          </a:solidFill>
          <a:ln w="3175">
            <a:solidFill>
              <a:schemeClr val="tx1"/>
            </a:solidFill>
          </a:ln>
        </p:spPr>
        <p:txBody>
          <a:bodyPr wrap="square" lIns="0" tIns="0" rIns="0" bIns="0" rtlCol="0">
            <a:spAutoFit/>
          </a:bodyPr>
          <a:lstStyle/>
          <a:p>
            <a:pPr algn="ctr" defTabSz="914377">
              <a:defRPr/>
            </a:pPr>
            <a:r>
              <a:rPr lang="en-US" sz="800">
                <a:solidFill>
                  <a:prstClr val="black"/>
                </a:solidFill>
                <a:latin typeface="Calibri" panose="020F0502020204030204"/>
              </a:rPr>
              <a:t>HVTN 130 / HPTN 089 – PGT121, PGDM1400, 10-1074, </a:t>
            </a:r>
            <a:r>
              <a:rPr lang="en-US" sz="800">
                <a:solidFill>
                  <a:prstClr val="black"/>
                </a:solidFill>
                <a:highlight>
                  <a:srgbClr val="FFFF00"/>
                </a:highlight>
                <a:latin typeface="Calibri" panose="020F0502020204030204"/>
              </a:rPr>
              <a:t>VRC07-523LS</a:t>
            </a:r>
          </a:p>
        </p:txBody>
      </p:sp>
      <p:sp>
        <p:nvSpPr>
          <p:cNvPr id="24" name="TextBox 23">
            <a:extLst>
              <a:ext uri="{FF2B5EF4-FFF2-40B4-BE49-F238E27FC236}">
                <a16:creationId xmlns:a16="http://schemas.microsoft.com/office/drawing/2014/main" id="{6F314AA0-C70E-383A-3F3E-03E7D07687C9}"/>
              </a:ext>
            </a:extLst>
          </p:cNvPr>
          <p:cNvSpPr txBox="1"/>
          <p:nvPr/>
        </p:nvSpPr>
        <p:spPr>
          <a:xfrm>
            <a:off x="5729687" y="3916398"/>
            <a:ext cx="2742068" cy="123111"/>
          </a:xfrm>
          <a:prstGeom prst="rect">
            <a:avLst/>
          </a:prstGeom>
          <a:solidFill>
            <a:srgbClr val="00B0F0"/>
          </a:solidFill>
          <a:ln w="3175">
            <a:solidFill>
              <a:schemeClr val="tx1"/>
            </a:solidFill>
          </a:ln>
        </p:spPr>
        <p:txBody>
          <a:bodyPr wrap="square" lIns="0" tIns="0" rIns="0" bIns="0" rtlCol="0">
            <a:spAutoFit/>
          </a:bodyPr>
          <a:lstStyle/>
          <a:p>
            <a:pPr algn="ctr" defTabSz="914377">
              <a:defRPr/>
            </a:pPr>
            <a:r>
              <a:rPr lang="en-US" sz="800">
                <a:solidFill>
                  <a:prstClr val="black"/>
                </a:solidFill>
                <a:latin typeface="Calibri" panose="020F0502020204030204"/>
              </a:rPr>
              <a:t>HVTN 136 / HPTN 092 – </a:t>
            </a:r>
            <a:r>
              <a:rPr lang="en-US" sz="800">
                <a:solidFill>
                  <a:prstClr val="black"/>
                </a:solidFill>
                <a:highlight>
                  <a:srgbClr val="FFFF00"/>
                </a:highlight>
                <a:latin typeface="Calibri" panose="020F0502020204030204"/>
              </a:rPr>
              <a:t>PGT121.414.LS, VRC07-523LS</a:t>
            </a:r>
          </a:p>
        </p:txBody>
      </p:sp>
      <p:sp>
        <p:nvSpPr>
          <p:cNvPr id="25" name="TextBox 24">
            <a:extLst>
              <a:ext uri="{FF2B5EF4-FFF2-40B4-BE49-F238E27FC236}">
                <a16:creationId xmlns:a16="http://schemas.microsoft.com/office/drawing/2014/main" id="{744F1DA1-45D5-8646-3F48-48B2EDB2719F}"/>
              </a:ext>
            </a:extLst>
          </p:cNvPr>
          <p:cNvSpPr txBox="1"/>
          <p:nvPr/>
        </p:nvSpPr>
        <p:spPr>
          <a:xfrm>
            <a:off x="6429374" y="4054379"/>
            <a:ext cx="2479703" cy="82010"/>
          </a:xfrm>
          <a:prstGeom prst="rect">
            <a:avLst/>
          </a:prstGeom>
          <a:solidFill>
            <a:srgbClr val="00B0F0"/>
          </a:solidFill>
          <a:ln w="3175">
            <a:solidFill>
              <a:schemeClr val="tx1"/>
            </a:solidFill>
          </a:ln>
        </p:spPr>
        <p:txBody>
          <a:bodyPr wrap="square" lIns="0" tIns="0" rIns="0" bIns="0" rtlCol="0">
            <a:spAutoFit/>
          </a:bodyPr>
          <a:lstStyle/>
          <a:p>
            <a:pPr lvl="0" algn="ctr">
              <a:defRPr/>
            </a:pPr>
            <a:r>
              <a:rPr lang="en-US" sz="533">
                <a:solidFill>
                  <a:prstClr val="black"/>
                </a:solidFill>
                <a:latin typeface="Calibri" panose="020F0502020204030204"/>
              </a:rPr>
              <a:t>HVTN 140 / HPTN 101 – </a:t>
            </a:r>
            <a:r>
              <a:rPr lang="en-US" sz="533">
                <a:solidFill>
                  <a:prstClr val="black"/>
                </a:solidFill>
                <a:highlight>
                  <a:srgbClr val="FFFF00"/>
                </a:highlight>
              </a:rPr>
              <a:t>VRC07-523LS, PGT212.414.LS, PGDM1400LS</a:t>
            </a:r>
            <a:r>
              <a:rPr lang="en-US" sz="533">
                <a:solidFill>
                  <a:prstClr val="black"/>
                </a:solidFill>
                <a:highlight>
                  <a:srgbClr val="FFFF00"/>
                </a:highlight>
                <a:latin typeface="Calibri" panose="020F0502020204030204"/>
              </a:rPr>
              <a:t> </a:t>
            </a:r>
          </a:p>
        </p:txBody>
      </p:sp>
      <p:sp>
        <p:nvSpPr>
          <p:cNvPr id="43" name="TextBox 42">
            <a:extLst>
              <a:ext uri="{FF2B5EF4-FFF2-40B4-BE49-F238E27FC236}">
                <a16:creationId xmlns:a16="http://schemas.microsoft.com/office/drawing/2014/main" id="{0C463063-206A-0144-566E-40B9BF9B3A2F}"/>
              </a:ext>
            </a:extLst>
          </p:cNvPr>
          <p:cNvSpPr txBox="1"/>
          <p:nvPr/>
        </p:nvSpPr>
        <p:spPr>
          <a:xfrm>
            <a:off x="8964271" y="4731153"/>
            <a:ext cx="2737100" cy="107722"/>
          </a:xfrm>
          <a:prstGeom prst="rect">
            <a:avLst/>
          </a:prstGeom>
          <a:solidFill>
            <a:schemeClr val="bg1">
              <a:lumMod val="75000"/>
            </a:schemeClr>
          </a:solidFill>
          <a:ln w="3175">
            <a:solidFill>
              <a:schemeClr val="tx1"/>
            </a:solidFill>
          </a:ln>
        </p:spPr>
        <p:txBody>
          <a:bodyPr wrap="square" lIns="0" tIns="0" rIns="0" bIns="0" rtlCol="0">
            <a:spAutoFit/>
          </a:bodyPr>
          <a:lstStyle/>
          <a:p>
            <a:pPr algn="ctr" defTabSz="914377">
              <a:defRPr/>
            </a:pPr>
            <a:r>
              <a:rPr lang="en-US" sz="700">
                <a:solidFill>
                  <a:prstClr val="black"/>
                </a:solidFill>
                <a:latin typeface="Calibri" panose="020F0502020204030204"/>
              </a:rPr>
              <a:t>HVTN 141 / HPTN 105 – VRC07-523LS, ePGT121v1LS, PGDM1400LS</a:t>
            </a:r>
          </a:p>
        </p:txBody>
      </p:sp>
      <p:sp>
        <p:nvSpPr>
          <p:cNvPr id="44" name="TextBox 43">
            <a:extLst>
              <a:ext uri="{FF2B5EF4-FFF2-40B4-BE49-F238E27FC236}">
                <a16:creationId xmlns:a16="http://schemas.microsoft.com/office/drawing/2014/main" id="{4458C3A1-9D78-A931-CCF8-3319FBBC6151}"/>
              </a:ext>
            </a:extLst>
          </p:cNvPr>
          <p:cNvSpPr txBox="1"/>
          <p:nvPr/>
        </p:nvSpPr>
        <p:spPr>
          <a:xfrm>
            <a:off x="7167019" y="2781650"/>
            <a:ext cx="1442428" cy="123111"/>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800">
                <a:solidFill>
                  <a:prstClr val="black"/>
                </a:solidFill>
                <a:latin typeface="Calibri" panose="020F0502020204030204"/>
              </a:rPr>
              <a:t>VRC 615 – VRC01.23LS</a:t>
            </a:r>
          </a:p>
        </p:txBody>
      </p:sp>
      <p:sp>
        <p:nvSpPr>
          <p:cNvPr id="46" name="TextBox 45">
            <a:extLst>
              <a:ext uri="{FF2B5EF4-FFF2-40B4-BE49-F238E27FC236}">
                <a16:creationId xmlns:a16="http://schemas.microsoft.com/office/drawing/2014/main" id="{7EAAC1E8-F782-9784-25F4-A4472C678015}"/>
              </a:ext>
            </a:extLst>
          </p:cNvPr>
          <p:cNvSpPr txBox="1"/>
          <p:nvPr/>
        </p:nvSpPr>
        <p:spPr>
          <a:xfrm>
            <a:off x="6588742" y="2646765"/>
            <a:ext cx="1594247" cy="123111"/>
          </a:xfrm>
          <a:prstGeom prst="rect">
            <a:avLst/>
          </a:prstGeom>
          <a:solidFill>
            <a:srgbClr val="FFC000"/>
          </a:solidFill>
          <a:ln w="3175">
            <a:solidFill>
              <a:schemeClr val="tx1"/>
            </a:solidFill>
          </a:ln>
        </p:spPr>
        <p:txBody>
          <a:bodyPr wrap="square" lIns="0" tIns="0" rIns="0" bIns="0" rtlCol="0">
            <a:spAutoFit/>
          </a:bodyPr>
          <a:lstStyle/>
          <a:p>
            <a:pPr algn="ctr" defTabSz="914377">
              <a:defRPr/>
            </a:pPr>
            <a:r>
              <a:rPr lang="en-US" sz="800">
                <a:solidFill>
                  <a:prstClr val="black"/>
                </a:solidFill>
                <a:latin typeface="Calibri" panose="020F0502020204030204"/>
              </a:rPr>
              <a:t>VRC 611 – CAP256V2LS</a:t>
            </a:r>
          </a:p>
        </p:txBody>
      </p:sp>
      <p:sp>
        <p:nvSpPr>
          <p:cNvPr id="8" name="TextBox 7">
            <a:extLst>
              <a:ext uri="{FF2B5EF4-FFF2-40B4-BE49-F238E27FC236}">
                <a16:creationId xmlns:a16="http://schemas.microsoft.com/office/drawing/2014/main" id="{DA43C27E-6993-C815-708B-103FBC75FD2D}"/>
              </a:ext>
            </a:extLst>
          </p:cNvPr>
          <p:cNvSpPr txBox="1"/>
          <p:nvPr/>
        </p:nvSpPr>
        <p:spPr>
          <a:xfrm>
            <a:off x="8841851" y="4212361"/>
            <a:ext cx="2745005" cy="115416"/>
          </a:xfrm>
          <a:prstGeom prst="rect">
            <a:avLst/>
          </a:prstGeom>
          <a:solidFill>
            <a:srgbClr val="03B0F1"/>
          </a:solidFill>
          <a:ln w="3175">
            <a:solidFill>
              <a:schemeClr val="tx1"/>
            </a:solidFill>
          </a:ln>
        </p:spPr>
        <p:txBody>
          <a:bodyPr wrap="square" lIns="0" tIns="0" rIns="0" bIns="0" rtlCol="0">
            <a:spAutoFit/>
          </a:bodyPr>
          <a:lstStyle/>
          <a:p>
            <a:pPr defTabSz="914377">
              <a:defRPr/>
            </a:pPr>
            <a:r>
              <a:rPr lang="en-US" sz="750" dirty="0">
                <a:solidFill>
                  <a:srgbClr val="FF0000"/>
                </a:solidFill>
                <a:latin typeface="Calibri" panose="020F0502020204030204"/>
              </a:rPr>
              <a:t>HVTN 206 / HPTN 114 – </a:t>
            </a:r>
            <a:r>
              <a:rPr lang="en-US" sz="750" dirty="0">
                <a:solidFill>
                  <a:srgbClr val="FF0000"/>
                </a:solidFill>
                <a:highlight>
                  <a:srgbClr val="FFFF00"/>
                </a:highlight>
                <a:latin typeface="Calibri" panose="020F0502020204030204"/>
              </a:rPr>
              <a:t>VRC07-523LS, PGT121.414.LS, PGDM1400LS</a:t>
            </a:r>
          </a:p>
        </p:txBody>
      </p:sp>
      <p:sp>
        <p:nvSpPr>
          <p:cNvPr id="13" name="TextBox 12">
            <a:extLst>
              <a:ext uri="{FF2B5EF4-FFF2-40B4-BE49-F238E27FC236}">
                <a16:creationId xmlns:a16="http://schemas.microsoft.com/office/drawing/2014/main" id="{5A87E57C-5F34-4F23-3497-968F151AD819}"/>
              </a:ext>
            </a:extLst>
          </p:cNvPr>
          <p:cNvSpPr txBox="1"/>
          <p:nvPr/>
        </p:nvSpPr>
        <p:spPr>
          <a:xfrm>
            <a:off x="9459062" y="4338041"/>
            <a:ext cx="2740037" cy="123111"/>
          </a:xfrm>
          <a:prstGeom prst="rect">
            <a:avLst/>
          </a:prstGeom>
          <a:solidFill>
            <a:srgbClr val="03B0F1"/>
          </a:solidFill>
          <a:ln w="3175">
            <a:solidFill>
              <a:schemeClr val="tx1"/>
            </a:solidFill>
          </a:ln>
        </p:spPr>
        <p:txBody>
          <a:bodyPr wrap="square" lIns="0" tIns="0" rIns="0" bIns="0" rtlCol="0">
            <a:spAutoFit/>
          </a:bodyPr>
          <a:lstStyle/>
          <a:p>
            <a:pPr algn="ctr" defTabSz="914377">
              <a:defRPr/>
            </a:pPr>
            <a:r>
              <a:rPr lang="en-US" sz="800" dirty="0">
                <a:solidFill>
                  <a:srgbClr val="FF0000"/>
                </a:solidFill>
                <a:latin typeface="Calibri" panose="020F0502020204030204"/>
              </a:rPr>
              <a:t>combo-AMP 1 – </a:t>
            </a:r>
            <a:r>
              <a:rPr lang="en-US" sz="800" dirty="0">
                <a:solidFill>
                  <a:srgbClr val="FF0000"/>
                </a:solidFill>
                <a:highlight>
                  <a:srgbClr val="FFFF00"/>
                </a:highlight>
                <a:latin typeface="Calibri" panose="020F0502020204030204"/>
              </a:rPr>
              <a:t> VRC07-523LS, PGT121.414.LS, PGDM1400LS</a:t>
            </a:r>
          </a:p>
        </p:txBody>
      </p:sp>
      <p:sp>
        <p:nvSpPr>
          <p:cNvPr id="22" name="TextBox 21">
            <a:extLst>
              <a:ext uri="{FF2B5EF4-FFF2-40B4-BE49-F238E27FC236}">
                <a16:creationId xmlns:a16="http://schemas.microsoft.com/office/drawing/2014/main" id="{589F52E3-03F2-D0A5-51A6-C7FD3065CBF9}"/>
              </a:ext>
            </a:extLst>
          </p:cNvPr>
          <p:cNvSpPr txBox="1"/>
          <p:nvPr/>
        </p:nvSpPr>
        <p:spPr>
          <a:xfrm>
            <a:off x="9455923" y="4472371"/>
            <a:ext cx="2740037" cy="123111"/>
          </a:xfrm>
          <a:prstGeom prst="rect">
            <a:avLst/>
          </a:prstGeom>
          <a:solidFill>
            <a:srgbClr val="03B0F1"/>
          </a:solidFill>
          <a:ln w="3175">
            <a:solidFill>
              <a:schemeClr val="tx1"/>
            </a:solidFill>
          </a:ln>
        </p:spPr>
        <p:txBody>
          <a:bodyPr wrap="square" lIns="0" tIns="0" rIns="0" bIns="0" rtlCol="0">
            <a:spAutoFit/>
          </a:bodyPr>
          <a:lstStyle/>
          <a:p>
            <a:pPr algn="ctr" defTabSz="914377">
              <a:defRPr/>
            </a:pPr>
            <a:r>
              <a:rPr lang="en-US" sz="800" dirty="0">
                <a:solidFill>
                  <a:srgbClr val="FF0000"/>
                </a:solidFill>
                <a:latin typeface="Calibri" panose="020F0502020204030204"/>
              </a:rPr>
              <a:t>combo-AMP 2 – </a:t>
            </a:r>
            <a:r>
              <a:rPr lang="en-US" sz="800" dirty="0">
                <a:solidFill>
                  <a:srgbClr val="FF0000"/>
                </a:solidFill>
                <a:highlight>
                  <a:srgbClr val="FFFF00"/>
                </a:highlight>
                <a:latin typeface="Calibri" panose="020F0502020204030204"/>
              </a:rPr>
              <a:t> VRC07-523LS, PGT121.414.LS, PGDM1400LS</a:t>
            </a:r>
            <a:endParaRPr lang="en-US" sz="800" dirty="0">
              <a:solidFill>
                <a:srgbClr val="FF0000"/>
              </a:solidFill>
              <a:latin typeface="Calibri" panose="020F0502020204030204"/>
            </a:endParaRPr>
          </a:p>
        </p:txBody>
      </p:sp>
      <p:grpSp>
        <p:nvGrpSpPr>
          <p:cNvPr id="45" name="Group 44">
            <a:extLst>
              <a:ext uri="{FF2B5EF4-FFF2-40B4-BE49-F238E27FC236}">
                <a16:creationId xmlns:a16="http://schemas.microsoft.com/office/drawing/2014/main" id="{FABD4CBE-E3E1-149C-4FC3-2DC79B4439B9}"/>
              </a:ext>
            </a:extLst>
          </p:cNvPr>
          <p:cNvGrpSpPr/>
          <p:nvPr/>
        </p:nvGrpSpPr>
        <p:grpSpPr>
          <a:xfrm>
            <a:off x="10332821" y="5365035"/>
            <a:ext cx="1611991" cy="1307487"/>
            <a:chOff x="357819" y="4735812"/>
            <a:chExt cx="1493196" cy="1307486"/>
          </a:xfrm>
        </p:grpSpPr>
        <p:sp>
          <p:nvSpPr>
            <p:cNvPr id="57" name="Rectangle 56">
              <a:extLst>
                <a:ext uri="{FF2B5EF4-FFF2-40B4-BE49-F238E27FC236}">
                  <a16:creationId xmlns:a16="http://schemas.microsoft.com/office/drawing/2014/main" id="{23BF187F-CF0D-47E1-1188-ED1DEA1CAE12}"/>
                </a:ext>
              </a:extLst>
            </p:cNvPr>
            <p:cNvSpPr/>
            <p:nvPr/>
          </p:nvSpPr>
          <p:spPr>
            <a:xfrm>
              <a:off x="357819" y="4735812"/>
              <a:ext cx="1493196" cy="130748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800" b="1">
                  <a:solidFill>
                    <a:prstClr val="black"/>
                  </a:solidFill>
                  <a:latin typeface="Calibri" panose="020F0502020204030204"/>
                </a:rPr>
                <a:t>Legend</a:t>
              </a:r>
            </a:p>
          </p:txBody>
        </p:sp>
        <p:sp>
          <p:nvSpPr>
            <p:cNvPr id="51" name="Rectangle 50">
              <a:extLst>
                <a:ext uri="{FF2B5EF4-FFF2-40B4-BE49-F238E27FC236}">
                  <a16:creationId xmlns:a16="http://schemas.microsoft.com/office/drawing/2014/main" id="{63CF1F9A-AEA5-194D-02CA-CFA0569FD167}"/>
                </a:ext>
              </a:extLst>
            </p:cNvPr>
            <p:cNvSpPr/>
            <p:nvPr/>
          </p:nvSpPr>
          <p:spPr>
            <a:xfrm>
              <a:off x="396673" y="4936403"/>
              <a:ext cx="1419228" cy="136913"/>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800">
                  <a:solidFill>
                    <a:prstClr val="black"/>
                  </a:solidFill>
                  <a:latin typeface="Calibri" panose="020F0502020204030204"/>
                </a:rPr>
                <a:t>Single antibodies</a:t>
              </a:r>
            </a:p>
          </p:txBody>
        </p:sp>
        <p:sp>
          <p:nvSpPr>
            <p:cNvPr id="52" name="Rectangle 51">
              <a:extLst>
                <a:ext uri="{FF2B5EF4-FFF2-40B4-BE49-F238E27FC236}">
                  <a16:creationId xmlns:a16="http://schemas.microsoft.com/office/drawing/2014/main" id="{8C9F31C0-8EC7-BE6A-3F29-45FF027E1B21}"/>
                </a:ext>
              </a:extLst>
            </p:cNvPr>
            <p:cNvSpPr/>
            <p:nvPr/>
          </p:nvSpPr>
          <p:spPr>
            <a:xfrm>
              <a:off x="396677" y="5092118"/>
              <a:ext cx="1419224" cy="134496"/>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800">
                  <a:solidFill>
                    <a:prstClr val="black"/>
                  </a:solidFill>
                  <a:latin typeface="Calibri" panose="020F0502020204030204"/>
                </a:rPr>
                <a:t>Single antibodies, LS versions</a:t>
              </a:r>
            </a:p>
          </p:txBody>
        </p:sp>
        <p:sp>
          <p:nvSpPr>
            <p:cNvPr id="53" name="Rectangle 52">
              <a:extLst>
                <a:ext uri="{FF2B5EF4-FFF2-40B4-BE49-F238E27FC236}">
                  <a16:creationId xmlns:a16="http://schemas.microsoft.com/office/drawing/2014/main" id="{7E21F339-343C-9BEF-201E-3AE657FF2508}"/>
                </a:ext>
              </a:extLst>
            </p:cNvPr>
            <p:cNvSpPr/>
            <p:nvPr/>
          </p:nvSpPr>
          <p:spPr>
            <a:xfrm>
              <a:off x="396677" y="5245416"/>
              <a:ext cx="1419224" cy="138073"/>
            </a:xfrm>
            <a:prstGeom prst="rect">
              <a:avLst/>
            </a:prstGeom>
            <a:solidFill>
              <a:srgbClr val="00B0F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800">
                  <a:solidFill>
                    <a:prstClr val="black"/>
                  </a:solidFill>
                  <a:latin typeface="Calibri" panose="020F0502020204030204"/>
                </a:rPr>
                <a:t>Antibody combinations</a:t>
              </a:r>
            </a:p>
          </p:txBody>
        </p:sp>
        <p:sp>
          <p:nvSpPr>
            <p:cNvPr id="54" name="Rectangle 53">
              <a:extLst>
                <a:ext uri="{FF2B5EF4-FFF2-40B4-BE49-F238E27FC236}">
                  <a16:creationId xmlns:a16="http://schemas.microsoft.com/office/drawing/2014/main" id="{084FE6F2-D3BF-838A-A045-328A51CB21C6}"/>
                </a:ext>
              </a:extLst>
            </p:cNvPr>
            <p:cNvSpPr/>
            <p:nvPr/>
          </p:nvSpPr>
          <p:spPr>
            <a:xfrm>
              <a:off x="396677" y="5400972"/>
              <a:ext cx="1419226" cy="137135"/>
            </a:xfrm>
            <a:prstGeom prst="rect">
              <a:avLst/>
            </a:prstGeom>
            <a:solidFill>
              <a:schemeClr val="bg1">
                <a:lumMod val="75000"/>
              </a:schemeClr>
            </a:solidFill>
            <a:ln w="63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800">
                  <a:solidFill>
                    <a:prstClr val="black"/>
                  </a:solidFill>
                  <a:latin typeface="Calibri" panose="020F0502020204030204"/>
                </a:rPr>
                <a:t>Next-generation </a:t>
              </a:r>
              <a:r>
                <a:rPr lang="en-US" sz="800" err="1">
                  <a:solidFill>
                    <a:prstClr val="black"/>
                  </a:solidFill>
                  <a:latin typeface="Calibri" panose="020F0502020204030204"/>
                </a:rPr>
                <a:t>ebnAbs</a:t>
              </a:r>
              <a:endParaRPr lang="en-US" sz="800">
                <a:solidFill>
                  <a:prstClr val="black"/>
                </a:solidFill>
                <a:latin typeface="Calibri" panose="020F0502020204030204"/>
              </a:endParaRPr>
            </a:p>
          </p:txBody>
        </p:sp>
        <p:sp>
          <p:nvSpPr>
            <p:cNvPr id="55" name="Rectangle 54">
              <a:extLst>
                <a:ext uri="{FF2B5EF4-FFF2-40B4-BE49-F238E27FC236}">
                  <a16:creationId xmlns:a16="http://schemas.microsoft.com/office/drawing/2014/main" id="{03EC35B4-CC77-8477-B900-A07F1B53DAB2}"/>
                </a:ext>
              </a:extLst>
            </p:cNvPr>
            <p:cNvSpPr/>
            <p:nvPr/>
          </p:nvSpPr>
          <p:spPr>
            <a:xfrm>
              <a:off x="396677" y="5708990"/>
              <a:ext cx="1419228" cy="136913"/>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800">
                  <a:solidFill>
                    <a:srgbClr val="FF0000"/>
                  </a:solidFill>
                  <a:latin typeface="Calibri" panose="020F0502020204030204"/>
                </a:rPr>
                <a:t>Phase 2-3 = red font</a:t>
              </a:r>
            </a:p>
          </p:txBody>
        </p:sp>
        <p:sp>
          <p:nvSpPr>
            <p:cNvPr id="56" name="Rectangle 55">
              <a:extLst>
                <a:ext uri="{FF2B5EF4-FFF2-40B4-BE49-F238E27FC236}">
                  <a16:creationId xmlns:a16="http://schemas.microsoft.com/office/drawing/2014/main" id="{C8C19EBF-804F-D03C-DA96-28C5CDCB6B71}"/>
                </a:ext>
              </a:extLst>
            </p:cNvPr>
            <p:cNvSpPr/>
            <p:nvPr/>
          </p:nvSpPr>
          <p:spPr>
            <a:xfrm>
              <a:off x="400167" y="5555590"/>
              <a:ext cx="1419228" cy="136913"/>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800">
                  <a:solidFill>
                    <a:prstClr val="black"/>
                  </a:solidFill>
                  <a:latin typeface="Calibri" panose="020F0502020204030204"/>
                </a:rPr>
                <a:t>Phase 1 = black font</a:t>
              </a:r>
            </a:p>
          </p:txBody>
        </p:sp>
        <p:sp>
          <p:nvSpPr>
            <p:cNvPr id="41" name="Rectangle 40">
              <a:extLst>
                <a:ext uri="{FF2B5EF4-FFF2-40B4-BE49-F238E27FC236}">
                  <a16:creationId xmlns:a16="http://schemas.microsoft.com/office/drawing/2014/main" id="{32A9C9F9-5E68-7EED-3D68-F4A9720C70E7}"/>
                </a:ext>
              </a:extLst>
            </p:cNvPr>
            <p:cNvSpPr/>
            <p:nvPr/>
          </p:nvSpPr>
          <p:spPr>
            <a:xfrm>
              <a:off x="394803" y="5865673"/>
              <a:ext cx="1419228" cy="13449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800">
                  <a:solidFill>
                    <a:prstClr val="black"/>
                  </a:solidFill>
                  <a:highlight>
                    <a:srgbClr val="FFFF00"/>
                  </a:highlight>
                </a:rPr>
                <a:t>combo-AMP antibodies</a:t>
              </a:r>
            </a:p>
          </p:txBody>
        </p:sp>
      </p:grpSp>
      <p:sp>
        <p:nvSpPr>
          <p:cNvPr id="34" name="TextBox 33">
            <a:extLst>
              <a:ext uri="{FF2B5EF4-FFF2-40B4-BE49-F238E27FC236}">
                <a16:creationId xmlns:a16="http://schemas.microsoft.com/office/drawing/2014/main" id="{E72CDE3E-DA35-63CC-18ED-3FFC7804F833}"/>
              </a:ext>
            </a:extLst>
          </p:cNvPr>
          <p:cNvSpPr txBox="1"/>
          <p:nvPr/>
        </p:nvSpPr>
        <p:spPr>
          <a:xfrm>
            <a:off x="10674624" y="3054243"/>
            <a:ext cx="1517375" cy="707886"/>
          </a:xfrm>
          <a:prstGeom prst="rect">
            <a:avLst/>
          </a:prstGeom>
          <a:solidFill>
            <a:schemeClr val="tx1"/>
          </a:solidFill>
        </p:spPr>
        <p:txBody>
          <a:bodyPr vert="horz" wrap="square" lIns="91440" tIns="45720" rIns="91440" bIns="45720" rtlCol="0">
            <a:spAutoFit/>
          </a:bodyPr>
          <a:lstStyle/>
          <a:p>
            <a:r>
              <a:rPr lang="en-US" sz="1000" b="1" dirty="0">
                <a:solidFill>
                  <a:schemeClr val="bg2"/>
                </a:solidFill>
              </a:rPr>
              <a:t>HVTN/HPTN</a:t>
            </a:r>
          </a:p>
          <a:p>
            <a:r>
              <a:rPr lang="en-US" sz="1000" dirty="0">
                <a:solidFill>
                  <a:schemeClr val="bg2"/>
                </a:solidFill>
              </a:rPr>
              <a:t>&gt; 4900 participants</a:t>
            </a:r>
          </a:p>
          <a:p>
            <a:r>
              <a:rPr lang="en-US" sz="1000" dirty="0">
                <a:solidFill>
                  <a:schemeClr val="bg2"/>
                </a:solidFill>
              </a:rPr>
              <a:t>&gt; 50 sites</a:t>
            </a:r>
          </a:p>
          <a:p>
            <a:r>
              <a:rPr lang="en-US" sz="1000" dirty="0">
                <a:solidFill>
                  <a:schemeClr val="bg2"/>
                </a:solidFill>
              </a:rPr>
              <a:t>11 countries</a:t>
            </a:r>
          </a:p>
        </p:txBody>
      </p:sp>
    </p:spTree>
    <p:extLst>
      <p:ext uri="{BB962C8B-B14F-4D97-AF65-F5344CB8AC3E}">
        <p14:creationId xmlns:p14="http://schemas.microsoft.com/office/powerpoint/2010/main" val="329268010"/>
      </p:ext>
    </p:extLst>
  </p:cSld>
  <p:clrMapOvr>
    <a:masterClrMapping/>
  </p:clrMapOvr>
  <p:extLst>
    <p:ext uri="{6950BFC3-D8DA-4A85-94F7-54DA5524770B}">
      <p188:commentRel xmlns=""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38E9-A059-2CC1-E94F-4E519E4F81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A73002-F004-5FBC-A512-EE183502A56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3596DB2-A881-0BB0-6338-E26E43983483}"/>
              </a:ext>
            </a:extLst>
          </p:cNvPr>
          <p:cNvPicPr>
            <a:picLocks noChangeAspect="1"/>
          </p:cNvPicPr>
          <p:nvPr/>
        </p:nvPicPr>
        <p:blipFill>
          <a:blip r:embed="rId2"/>
          <a:stretch>
            <a:fillRect/>
          </a:stretch>
        </p:blipFill>
        <p:spPr>
          <a:xfrm>
            <a:off x="7462634" y="1665288"/>
            <a:ext cx="4450688" cy="4604084"/>
          </a:xfrm>
          <a:prstGeom prst="rect">
            <a:avLst/>
          </a:prstGeom>
        </p:spPr>
      </p:pic>
    </p:spTree>
    <p:extLst>
      <p:ext uri="{BB962C8B-B14F-4D97-AF65-F5344CB8AC3E}">
        <p14:creationId xmlns:p14="http://schemas.microsoft.com/office/powerpoint/2010/main" val="130373376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4F5B51-2A82-F3FA-2105-4D0812BE31B4}"/>
              </a:ext>
            </a:extLst>
          </p:cNvPr>
          <p:cNvPicPr>
            <a:picLocks noChangeAspect="1"/>
          </p:cNvPicPr>
          <p:nvPr/>
        </p:nvPicPr>
        <p:blipFill>
          <a:blip r:embed="rId3"/>
          <a:stretch>
            <a:fillRect/>
          </a:stretch>
        </p:blipFill>
        <p:spPr>
          <a:xfrm>
            <a:off x="7711441" y="1630890"/>
            <a:ext cx="4396739" cy="3367402"/>
          </a:xfrm>
          <a:prstGeom prst="rect">
            <a:avLst/>
          </a:prstGeom>
        </p:spPr>
      </p:pic>
      <p:pic>
        <p:nvPicPr>
          <p:cNvPr id="7" name="Picture 6">
            <a:extLst>
              <a:ext uri="{FF2B5EF4-FFF2-40B4-BE49-F238E27FC236}">
                <a16:creationId xmlns:a16="http://schemas.microsoft.com/office/drawing/2014/main" id="{AECD34E9-EF41-6B70-D3CC-1767B6572433}"/>
              </a:ext>
            </a:extLst>
          </p:cNvPr>
          <p:cNvPicPr>
            <a:picLocks noChangeAspect="1"/>
          </p:cNvPicPr>
          <p:nvPr/>
        </p:nvPicPr>
        <p:blipFill>
          <a:blip r:embed="rId4"/>
          <a:stretch>
            <a:fillRect/>
          </a:stretch>
        </p:blipFill>
        <p:spPr>
          <a:xfrm>
            <a:off x="4057650" y="1647322"/>
            <a:ext cx="4265483" cy="3356091"/>
          </a:xfrm>
          <a:prstGeom prst="rect">
            <a:avLst/>
          </a:prstGeom>
        </p:spPr>
      </p:pic>
      <p:sp>
        <p:nvSpPr>
          <p:cNvPr id="3" name="Content Placeholder 2">
            <a:extLst>
              <a:ext uri="{FF2B5EF4-FFF2-40B4-BE49-F238E27FC236}">
                <a16:creationId xmlns:a16="http://schemas.microsoft.com/office/drawing/2014/main" id="{E632D73C-B606-CC13-B48A-F7E96731F740}"/>
              </a:ext>
            </a:extLst>
          </p:cNvPr>
          <p:cNvSpPr>
            <a:spLocks noGrp="1"/>
          </p:cNvSpPr>
          <p:nvPr>
            <p:ph sz="quarter" idx="13"/>
          </p:nvPr>
        </p:nvSpPr>
        <p:spPr/>
        <p:txBody>
          <a:bodyPr/>
          <a:lstStyle/>
          <a:p>
            <a:endParaRPr lang="en-US"/>
          </a:p>
        </p:txBody>
      </p:sp>
      <p:sp>
        <p:nvSpPr>
          <p:cNvPr id="4" name="Content Placeholder 3">
            <a:extLst>
              <a:ext uri="{FF2B5EF4-FFF2-40B4-BE49-F238E27FC236}">
                <a16:creationId xmlns:a16="http://schemas.microsoft.com/office/drawing/2014/main" id="{C60C5ACD-E7AA-75E8-82FE-9883DE81C1A6}"/>
              </a:ext>
            </a:extLst>
          </p:cNvPr>
          <p:cNvSpPr>
            <a:spLocks noGrp="1"/>
          </p:cNvSpPr>
          <p:nvPr>
            <p:ph sz="quarter" idx="14"/>
          </p:nvPr>
        </p:nvSpPr>
        <p:spPr/>
        <p:txBody>
          <a:bodyPr/>
          <a:lstStyle/>
          <a:p>
            <a:endParaRPr lang="en-US"/>
          </a:p>
        </p:txBody>
      </p:sp>
      <p:sp>
        <p:nvSpPr>
          <p:cNvPr id="6" name="Text Placeholder 5">
            <a:extLst>
              <a:ext uri="{FF2B5EF4-FFF2-40B4-BE49-F238E27FC236}">
                <a16:creationId xmlns:a16="http://schemas.microsoft.com/office/drawing/2014/main" id="{2CC6552B-121D-56DE-77D6-A2311C7AC1F9}"/>
              </a:ext>
            </a:extLst>
          </p:cNvPr>
          <p:cNvSpPr>
            <a:spLocks noGrp="1"/>
          </p:cNvSpPr>
          <p:nvPr>
            <p:ph type="body" sz="quarter" idx="15"/>
          </p:nvPr>
        </p:nvSpPr>
        <p:spPr/>
        <p:txBody>
          <a:bodyPr/>
          <a:lstStyle/>
          <a:p>
            <a:endParaRPr lang="en-US"/>
          </a:p>
        </p:txBody>
      </p:sp>
      <p:sp>
        <p:nvSpPr>
          <p:cNvPr id="2" name="Title 1">
            <a:extLst>
              <a:ext uri="{FF2B5EF4-FFF2-40B4-BE49-F238E27FC236}">
                <a16:creationId xmlns:a16="http://schemas.microsoft.com/office/drawing/2014/main" id="{8684C9B9-2F51-07A2-CB4B-9B34D6226495}"/>
              </a:ext>
            </a:extLst>
          </p:cNvPr>
          <p:cNvSpPr>
            <a:spLocks noGrp="1"/>
          </p:cNvSpPr>
          <p:nvPr>
            <p:ph type="title"/>
          </p:nvPr>
        </p:nvSpPr>
        <p:spPr>
          <a:xfrm>
            <a:off x="2895600" y="441325"/>
            <a:ext cx="8853491" cy="1223964"/>
          </a:xfrm>
        </p:spPr>
        <p:txBody>
          <a:bodyPr>
            <a:normAutofit/>
          </a:bodyPr>
          <a:lstStyle/>
          <a:p>
            <a:r>
              <a:rPr lang="en-US" sz="3600" dirty="0"/>
              <a:t>Observed Serum Concentrations of LS-</a:t>
            </a:r>
            <a:r>
              <a:rPr lang="en-US" sz="3600" dirty="0" err="1"/>
              <a:t>bnAbs</a:t>
            </a:r>
            <a:endParaRPr lang="en-US" sz="3600" dirty="0"/>
          </a:p>
        </p:txBody>
      </p:sp>
      <p:pic>
        <p:nvPicPr>
          <p:cNvPr id="5" name="Picture 4">
            <a:extLst>
              <a:ext uri="{FF2B5EF4-FFF2-40B4-BE49-F238E27FC236}">
                <a16:creationId xmlns:a16="http://schemas.microsoft.com/office/drawing/2014/main" id="{0338F767-EE8C-EF54-2749-22DBD111631E}"/>
              </a:ext>
            </a:extLst>
          </p:cNvPr>
          <p:cNvPicPr>
            <a:picLocks noChangeAspect="1"/>
          </p:cNvPicPr>
          <p:nvPr/>
        </p:nvPicPr>
        <p:blipFill>
          <a:blip r:embed="rId5"/>
          <a:stretch>
            <a:fillRect/>
          </a:stretch>
        </p:blipFill>
        <p:spPr>
          <a:xfrm>
            <a:off x="191535" y="1647322"/>
            <a:ext cx="4346175" cy="3356092"/>
          </a:xfrm>
          <a:prstGeom prst="rect">
            <a:avLst/>
          </a:prstGeom>
        </p:spPr>
      </p:pic>
      <p:pic>
        <p:nvPicPr>
          <p:cNvPr id="11" name="Picture 10">
            <a:extLst>
              <a:ext uri="{FF2B5EF4-FFF2-40B4-BE49-F238E27FC236}">
                <a16:creationId xmlns:a16="http://schemas.microsoft.com/office/drawing/2014/main" id="{DF74C1BF-72A1-F566-DD99-47CEE94D9F4E}"/>
              </a:ext>
            </a:extLst>
          </p:cNvPr>
          <p:cNvPicPr>
            <a:picLocks noChangeAspect="1"/>
          </p:cNvPicPr>
          <p:nvPr/>
        </p:nvPicPr>
        <p:blipFill>
          <a:blip r:embed="rId6"/>
          <a:stretch>
            <a:fillRect/>
          </a:stretch>
        </p:blipFill>
        <p:spPr>
          <a:xfrm>
            <a:off x="4761547" y="5549265"/>
            <a:ext cx="657225" cy="285750"/>
          </a:xfrm>
          <a:prstGeom prst="rect">
            <a:avLst/>
          </a:prstGeom>
        </p:spPr>
      </p:pic>
      <p:pic>
        <p:nvPicPr>
          <p:cNvPr id="13" name="Picture 12">
            <a:extLst>
              <a:ext uri="{FF2B5EF4-FFF2-40B4-BE49-F238E27FC236}">
                <a16:creationId xmlns:a16="http://schemas.microsoft.com/office/drawing/2014/main" id="{5CE14405-6CF9-9519-6FAA-5E00A4FB63C5}"/>
              </a:ext>
            </a:extLst>
          </p:cNvPr>
          <p:cNvPicPr>
            <a:picLocks noChangeAspect="1"/>
          </p:cNvPicPr>
          <p:nvPr/>
        </p:nvPicPr>
        <p:blipFill>
          <a:blip r:embed="rId7"/>
          <a:stretch>
            <a:fillRect/>
          </a:stretch>
        </p:blipFill>
        <p:spPr>
          <a:xfrm>
            <a:off x="6190391" y="5577840"/>
            <a:ext cx="704850" cy="257175"/>
          </a:xfrm>
          <a:prstGeom prst="rect">
            <a:avLst/>
          </a:prstGeom>
        </p:spPr>
      </p:pic>
      <p:sp>
        <p:nvSpPr>
          <p:cNvPr id="15" name="TextBox 14">
            <a:extLst>
              <a:ext uri="{FF2B5EF4-FFF2-40B4-BE49-F238E27FC236}">
                <a16:creationId xmlns:a16="http://schemas.microsoft.com/office/drawing/2014/main" id="{66FDDCCC-EEBC-ABD6-C216-ABB7E01935F8}"/>
              </a:ext>
            </a:extLst>
          </p:cNvPr>
          <p:cNvSpPr txBox="1"/>
          <p:nvPr/>
        </p:nvSpPr>
        <p:spPr>
          <a:xfrm>
            <a:off x="2038350" y="1529834"/>
            <a:ext cx="1162050" cy="369332"/>
          </a:xfrm>
          <a:prstGeom prst="rect">
            <a:avLst/>
          </a:prstGeom>
          <a:noFill/>
        </p:spPr>
        <p:txBody>
          <a:bodyPr wrap="square">
            <a:spAutoFit/>
          </a:bodyPr>
          <a:lstStyle/>
          <a:p>
            <a:pPr algn="ctr"/>
            <a:r>
              <a:rPr lang="en-US" sz="1800" kern="1200">
                <a:solidFill>
                  <a:schemeClr val="tx1"/>
                </a:solidFill>
                <a:latin typeface="+mn-lt"/>
                <a:ea typeface="+mn-ea"/>
                <a:cs typeface="+mn-cs"/>
              </a:rPr>
              <a:t>(n=187)</a:t>
            </a:r>
          </a:p>
        </p:txBody>
      </p:sp>
      <p:sp>
        <p:nvSpPr>
          <p:cNvPr id="16" name="TextBox 15">
            <a:extLst>
              <a:ext uri="{FF2B5EF4-FFF2-40B4-BE49-F238E27FC236}">
                <a16:creationId xmlns:a16="http://schemas.microsoft.com/office/drawing/2014/main" id="{DCA81473-B993-6A6D-8D81-9A5D1DCCC53C}"/>
              </a:ext>
            </a:extLst>
          </p:cNvPr>
          <p:cNvSpPr txBox="1"/>
          <p:nvPr/>
        </p:nvSpPr>
        <p:spPr>
          <a:xfrm>
            <a:off x="9644155" y="1516618"/>
            <a:ext cx="1096033" cy="369332"/>
          </a:xfrm>
          <a:prstGeom prst="rect">
            <a:avLst/>
          </a:prstGeom>
          <a:noFill/>
        </p:spPr>
        <p:txBody>
          <a:bodyPr wrap="square">
            <a:spAutoFit/>
          </a:bodyPr>
          <a:lstStyle/>
          <a:p>
            <a:pPr algn="ctr"/>
            <a:r>
              <a:rPr lang="en-US" sz="1800" kern="1200" dirty="0">
                <a:solidFill>
                  <a:schemeClr val="tx1"/>
                </a:solidFill>
                <a:latin typeface="+mn-lt"/>
                <a:ea typeface="+mn-ea"/>
                <a:cs typeface="+mn-cs"/>
              </a:rPr>
              <a:t>(n=15)</a:t>
            </a:r>
          </a:p>
        </p:txBody>
      </p:sp>
      <p:sp>
        <p:nvSpPr>
          <p:cNvPr id="17" name="TextBox 16">
            <a:extLst>
              <a:ext uri="{FF2B5EF4-FFF2-40B4-BE49-F238E27FC236}">
                <a16:creationId xmlns:a16="http://schemas.microsoft.com/office/drawing/2014/main" id="{A542919E-8D8E-171E-0F79-86EF1E795EBC}"/>
              </a:ext>
            </a:extLst>
          </p:cNvPr>
          <p:cNvSpPr txBox="1"/>
          <p:nvPr/>
        </p:nvSpPr>
        <p:spPr>
          <a:xfrm>
            <a:off x="5974950" y="1548884"/>
            <a:ext cx="1009650" cy="369332"/>
          </a:xfrm>
          <a:prstGeom prst="rect">
            <a:avLst/>
          </a:prstGeom>
          <a:noFill/>
        </p:spPr>
        <p:txBody>
          <a:bodyPr wrap="square">
            <a:spAutoFit/>
          </a:bodyPr>
          <a:lstStyle/>
          <a:p>
            <a:pPr algn="ctr"/>
            <a:r>
              <a:rPr lang="en-US" sz="1800" kern="1200">
                <a:solidFill>
                  <a:schemeClr val="tx1"/>
                </a:solidFill>
                <a:latin typeface="+mn-lt"/>
                <a:ea typeface="+mn-ea"/>
                <a:cs typeface="+mn-cs"/>
              </a:rPr>
              <a:t>(n=</a:t>
            </a:r>
            <a:r>
              <a:rPr lang="en-US"/>
              <a:t>32</a:t>
            </a:r>
            <a:r>
              <a:rPr lang="en-US" sz="1800" kern="1200">
                <a:solidFill>
                  <a:schemeClr val="tx1"/>
                </a:solidFill>
                <a:latin typeface="+mn-lt"/>
                <a:ea typeface="+mn-ea"/>
                <a:cs typeface="+mn-cs"/>
              </a:rPr>
              <a:t>)</a:t>
            </a:r>
          </a:p>
        </p:txBody>
      </p:sp>
    </p:spTree>
    <p:extLst>
      <p:ext uri="{BB962C8B-B14F-4D97-AF65-F5344CB8AC3E}">
        <p14:creationId xmlns:p14="http://schemas.microsoft.com/office/powerpoint/2010/main" val="1618189373"/>
      </p:ext>
    </p:extLst>
  </p:cSld>
  <p:clrMapOvr>
    <a:masterClrMapping/>
  </p:clrMapOvr>
  <p:extLst>
    <p:ext uri="{6950BFC3-D8DA-4A85-94F7-54DA5524770B}">
      <p188:commentRel xmlns="" xmlns:p188="http://schemas.microsoft.com/office/powerpoint/2018/8/main" r:id="rId8"/>
    </p:ext>
  </p:extLs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9191-AACF-D4A7-91BF-D00BC2A23007}"/>
              </a:ext>
            </a:extLst>
          </p:cNvPr>
          <p:cNvSpPr>
            <a:spLocks noGrp="1"/>
          </p:cNvSpPr>
          <p:nvPr>
            <p:ph type="title"/>
          </p:nvPr>
        </p:nvSpPr>
        <p:spPr>
          <a:xfrm>
            <a:off x="2959510" y="441325"/>
            <a:ext cx="8789580" cy="1223963"/>
          </a:xfrm>
        </p:spPr>
        <p:txBody>
          <a:bodyPr>
            <a:normAutofit fontScale="90000"/>
          </a:bodyPr>
          <a:lstStyle/>
          <a:p>
            <a:r>
              <a:rPr lang="en-US" dirty="0"/>
              <a:t>Improved neutralization with new and “enhanced” </a:t>
            </a:r>
            <a:r>
              <a:rPr lang="en-US" dirty="0" err="1"/>
              <a:t>bnAbs</a:t>
            </a:r>
            <a:endParaRPr lang="en-US" dirty="0"/>
          </a:p>
        </p:txBody>
      </p:sp>
      <p:sp>
        <p:nvSpPr>
          <p:cNvPr id="3" name="Content Placeholder 2">
            <a:extLst>
              <a:ext uri="{FF2B5EF4-FFF2-40B4-BE49-F238E27FC236}">
                <a16:creationId xmlns:a16="http://schemas.microsoft.com/office/drawing/2014/main" id="{CAD9AB12-F270-B185-6865-62CD2BAFFE3C}"/>
              </a:ext>
            </a:extLst>
          </p:cNvPr>
          <p:cNvSpPr>
            <a:spLocks noGrp="1"/>
          </p:cNvSpPr>
          <p:nvPr>
            <p:ph idx="1"/>
          </p:nvPr>
        </p:nvSpPr>
        <p:spPr>
          <a:xfrm>
            <a:off x="442913" y="2126585"/>
            <a:ext cx="11306169" cy="4103687"/>
          </a:xfrm>
        </p:spPr>
        <p:txBody>
          <a:bodyPr/>
          <a:lstStyle/>
          <a:p>
            <a:endParaRPr lang="en-US"/>
          </a:p>
        </p:txBody>
      </p:sp>
      <p:pic>
        <p:nvPicPr>
          <p:cNvPr id="5" name="Picture 4">
            <a:extLst>
              <a:ext uri="{FF2B5EF4-FFF2-40B4-BE49-F238E27FC236}">
                <a16:creationId xmlns:a16="http://schemas.microsoft.com/office/drawing/2014/main" id="{F2E17839-E961-03EA-DD5C-0836D86C10C9}"/>
              </a:ext>
            </a:extLst>
          </p:cNvPr>
          <p:cNvPicPr>
            <a:picLocks noChangeAspect="1"/>
          </p:cNvPicPr>
          <p:nvPr/>
        </p:nvPicPr>
        <p:blipFill>
          <a:blip r:embed="rId2"/>
          <a:stretch>
            <a:fillRect/>
          </a:stretch>
        </p:blipFill>
        <p:spPr>
          <a:xfrm>
            <a:off x="1312605" y="1879939"/>
            <a:ext cx="10879391" cy="5037307"/>
          </a:xfrm>
          <a:prstGeom prst="rect">
            <a:avLst/>
          </a:prstGeom>
        </p:spPr>
      </p:pic>
      <p:sp>
        <p:nvSpPr>
          <p:cNvPr id="6" name="Rectangle 5">
            <a:extLst>
              <a:ext uri="{FF2B5EF4-FFF2-40B4-BE49-F238E27FC236}">
                <a16:creationId xmlns:a16="http://schemas.microsoft.com/office/drawing/2014/main" id="{8A2F0B58-E15E-CFE4-1E11-002827079700}"/>
              </a:ext>
            </a:extLst>
          </p:cNvPr>
          <p:cNvSpPr/>
          <p:nvPr/>
        </p:nvSpPr>
        <p:spPr>
          <a:xfrm>
            <a:off x="1445342" y="6486249"/>
            <a:ext cx="1749287" cy="3717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7303A1-30FC-2CD6-D09F-F98D3A5CC070}"/>
              </a:ext>
            </a:extLst>
          </p:cNvPr>
          <p:cNvSpPr/>
          <p:nvPr/>
        </p:nvSpPr>
        <p:spPr>
          <a:xfrm>
            <a:off x="10152112" y="5514688"/>
            <a:ext cx="2325757" cy="143116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78059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0EE33D-BF71-891D-A170-31F399B812D3}"/>
              </a:ext>
            </a:extLst>
          </p:cNvPr>
          <p:cNvSpPr>
            <a:spLocks noGrp="1"/>
          </p:cNvSpPr>
          <p:nvPr>
            <p:ph type="title"/>
          </p:nvPr>
        </p:nvSpPr>
        <p:spPr>
          <a:xfrm>
            <a:off x="442912" y="445595"/>
            <a:ext cx="9223601" cy="1223964"/>
          </a:xfrm>
        </p:spPr>
        <p:txBody>
          <a:bodyPr>
            <a:noAutofit/>
          </a:bodyPr>
          <a:lstStyle/>
          <a:p>
            <a:r>
              <a:rPr lang="en-US" sz="3200" dirty="0"/>
              <a:t>WHO Preferred Product Characteristics of </a:t>
            </a:r>
            <a:r>
              <a:rPr lang="en-US" sz="3200" dirty="0" err="1"/>
              <a:t>bnAbs</a:t>
            </a:r>
            <a:r>
              <a:rPr lang="en-US" sz="3200" dirty="0"/>
              <a:t> for HIV Prevention	</a:t>
            </a:r>
          </a:p>
        </p:txBody>
      </p:sp>
      <p:graphicFrame>
        <p:nvGraphicFramePr>
          <p:cNvPr id="8" name="Table 7">
            <a:extLst>
              <a:ext uri="{FF2B5EF4-FFF2-40B4-BE49-F238E27FC236}">
                <a16:creationId xmlns:a16="http://schemas.microsoft.com/office/drawing/2014/main" id="{A0677287-3874-1459-15C3-AE03B7CDD734}"/>
              </a:ext>
            </a:extLst>
          </p:cNvPr>
          <p:cNvGraphicFramePr>
            <a:graphicFrameLocks noGrp="1"/>
          </p:cNvGraphicFramePr>
          <p:nvPr/>
        </p:nvGraphicFramePr>
        <p:xfrm>
          <a:off x="92990" y="1494811"/>
          <a:ext cx="11995688" cy="5090160"/>
        </p:xfrm>
        <a:graphic>
          <a:graphicData uri="http://schemas.openxmlformats.org/drawingml/2006/table">
            <a:tbl>
              <a:tblPr firstRow="1" bandRow="1">
                <a:tableStyleId>{5C22544A-7EE6-4342-B048-85BDC9FD1C3A}</a:tableStyleId>
              </a:tblPr>
              <a:tblGrid>
                <a:gridCol w="3060915">
                  <a:extLst>
                    <a:ext uri="{9D8B030D-6E8A-4147-A177-3AD203B41FA5}">
                      <a16:colId xmlns:a16="http://schemas.microsoft.com/office/drawing/2014/main" val="3687683144"/>
                    </a:ext>
                  </a:extLst>
                </a:gridCol>
                <a:gridCol w="8934773">
                  <a:extLst>
                    <a:ext uri="{9D8B030D-6E8A-4147-A177-3AD203B41FA5}">
                      <a16:colId xmlns:a16="http://schemas.microsoft.com/office/drawing/2014/main" val="2659983035"/>
                    </a:ext>
                  </a:extLst>
                </a:gridCol>
              </a:tblGrid>
              <a:tr h="370840">
                <a:tc>
                  <a:txBody>
                    <a:bodyPr/>
                    <a:lstStyle/>
                    <a:p>
                      <a:r>
                        <a:rPr lang="en-US" dirty="0"/>
                        <a:t>Parameter</a:t>
                      </a:r>
                    </a:p>
                  </a:txBody>
                  <a:tcPr/>
                </a:tc>
                <a:tc>
                  <a:txBody>
                    <a:bodyPr/>
                    <a:lstStyle/>
                    <a:p>
                      <a:r>
                        <a:rPr lang="en-US" dirty="0"/>
                        <a:t>Characteristic</a:t>
                      </a:r>
                    </a:p>
                  </a:txBody>
                  <a:tcPr/>
                </a:tc>
                <a:extLst>
                  <a:ext uri="{0D108BD9-81ED-4DB2-BD59-A6C34878D82A}">
                    <a16:rowId xmlns:a16="http://schemas.microsoft.com/office/drawing/2014/main" val="3509255072"/>
                  </a:ext>
                </a:extLst>
              </a:tr>
              <a:tr h="370840">
                <a:tc>
                  <a:txBody>
                    <a:bodyPr/>
                    <a:lstStyle/>
                    <a:p>
                      <a:r>
                        <a:rPr lang="en-US" dirty="0"/>
                        <a:t>Indication</a:t>
                      </a:r>
                    </a:p>
                  </a:txBody>
                  <a:tcPr/>
                </a:tc>
                <a:tc>
                  <a:txBody>
                    <a:bodyPr/>
                    <a:lstStyle/>
                    <a:p>
                      <a:r>
                        <a:rPr lang="en-US" dirty="0"/>
                        <a:t>Prevention among confirmed HIV-1 negative individuals &amp; neonates and infants with HIV exposure</a:t>
                      </a:r>
                    </a:p>
                  </a:txBody>
                  <a:tcPr/>
                </a:tc>
                <a:extLst>
                  <a:ext uri="{0D108BD9-81ED-4DB2-BD59-A6C34878D82A}">
                    <a16:rowId xmlns:a16="http://schemas.microsoft.com/office/drawing/2014/main" val="3633088439"/>
                  </a:ext>
                </a:extLst>
              </a:tr>
              <a:tr h="370840">
                <a:tc>
                  <a:txBody>
                    <a:bodyPr/>
                    <a:lstStyle/>
                    <a:p>
                      <a:r>
                        <a:rPr lang="en-US" dirty="0"/>
                        <a:t>Target Populations</a:t>
                      </a:r>
                    </a:p>
                  </a:txBody>
                  <a:tcPr/>
                </a:tc>
                <a:tc>
                  <a:txBody>
                    <a:bodyPr/>
                    <a:lstStyle/>
                    <a:p>
                      <a:r>
                        <a:rPr lang="en-US" dirty="0"/>
                        <a:t>People with HIV risk and their sexual partners</a:t>
                      </a:r>
                    </a:p>
                  </a:txBody>
                  <a:tcPr/>
                </a:tc>
                <a:extLst>
                  <a:ext uri="{0D108BD9-81ED-4DB2-BD59-A6C34878D82A}">
                    <a16:rowId xmlns:a16="http://schemas.microsoft.com/office/drawing/2014/main" val="3633097411"/>
                  </a:ext>
                </a:extLst>
              </a:tr>
              <a:tr h="370840">
                <a:tc>
                  <a:txBody>
                    <a:bodyPr/>
                    <a:lstStyle/>
                    <a:p>
                      <a:r>
                        <a:rPr lang="en-US" dirty="0"/>
                        <a:t>Access and Affordability</a:t>
                      </a:r>
                    </a:p>
                  </a:txBody>
                  <a:tcPr/>
                </a:tc>
                <a:tc>
                  <a:txBody>
                    <a:bodyPr/>
                    <a:lstStyle/>
                    <a:p>
                      <a:r>
                        <a:rPr lang="en-US" dirty="0"/>
                        <a:t>Affordable and Cost-effective in LMIC</a:t>
                      </a:r>
                    </a:p>
                  </a:txBody>
                  <a:tcPr/>
                </a:tc>
                <a:extLst>
                  <a:ext uri="{0D108BD9-81ED-4DB2-BD59-A6C34878D82A}">
                    <a16:rowId xmlns:a16="http://schemas.microsoft.com/office/drawing/2014/main" val="3318891640"/>
                  </a:ext>
                </a:extLst>
              </a:tr>
              <a:tr h="370840">
                <a:tc>
                  <a:txBody>
                    <a:bodyPr/>
                    <a:lstStyle/>
                    <a:p>
                      <a:r>
                        <a:rPr lang="en-US" dirty="0"/>
                        <a:t>Delivery Strategies</a:t>
                      </a:r>
                    </a:p>
                  </a:txBody>
                  <a:tcPr/>
                </a:tc>
                <a:tc>
                  <a:txBody>
                    <a:bodyPr/>
                    <a:lstStyle/>
                    <a:p>
                      <a:r>
                        <a:rPr lang="en-US" dirty="0"/>
                        <a:t>Integration and alignment with existing infrastructure</a:t>
                      </a:r>
                    </a:p>
                  </a:txBody>
                  <a:tcPr/>
                </a:tc>
                <a:extLst>
                  <a:ext uri="{0D108BD9-81ED-4DB2-BD59-A6C34878D82A}">
                    <a16:rowId xmlns:a16="http://schemas.microsoft.com/office/drawing/2014/main" val="3042540536"/>
                  </a:ext>
                </a:extLst>
              </a:tr>
              <a:tr h="370840">
                <a:tc>
                  <a:txBody>
                    <a:bodyPr/>
                    <a:lstStyle/>
                    <a:p>
                      <a:r>
                        <a:rPr lang="en-US" dirty="0"/>
                        <a:t>Safety</a:t>
                      </a:r>
                    </a:p>
                  </a:txBody>
                  <a:tcPr/>
                </a:tc>
                <a:tc>
                  <a:txBody>
                    <a:bodyPr/>
                    <a:lstStyle/>
                    <a:p>
                      <a:r>
                        <a:rPr lang="en-US" dirty="0"/>
                        <a:t>Safe for all target pop. with favorable reactogenicity</a:t>
                      </a:r>
                    </a:p>
                  </a:txBody>
                  <a:tcPr/>
                </a:tc>
                <a:extLst>
                  <a:ext uri="{0D108BD9-81ED-4DB2-BD59-A6C34878D82A}">
                    <a16:rowId xmlns:a16="http://schemas.microsoft.com/office/drawing/2014/main" val="387594331"/>
                  </a:ext>
                </a:extLst>
              </a:tr>
              <a:tr h="370840">
                <a:tc>
                  <a:txBody>
                    <a:bodyPr/>
                    <a:lstStyle/>
                    <a:p>
                      <a:r>
                        <a:rPr lang="en-US" dirty="0"/>
                        <a:t>Efficacy</a:t>
                      </a:r>
                    </a:p>
                  </a:txBody>
                  <a:tcPr/>
                </a:tc>
                <a:tc>
                  <a:txBody>
                    <a:bodyPr/>
                    <a:lstStyle/>
                    <a:p>
                      <a:r>
                        <a:rPr lang="en-US" dirty="0"/>
                        <a:t>Efficacy with repeated use and clinical benefit from standard of care</a:t>
                      </a:r>
                    </a:p>
                  </a:txBody>
                  <a:tcPr/>
                </a:tc>
                <a:extLst>
                  <a:ext uri="{0D108BD9-81ED-4DB2-BD59-A6C34878D82A}">
                    <a16:rowId xmlns:a16="http://schemas.microsoft.com/office/drawing/2014/main" val="1460553212"/>
                  </a:ext>
                </a:extLst>
              </a:tr>
              <a:tr h="370840">
                <a:tc>
                  <a:txBody>
                    <a:bodyPr/>
                    <a:lstStyle/>
                    <a:p>
                      <a:r>
                        <a:rPr lang="en-US" dirty="0"/>
                        <a:t>Formulation</a:t>
                      </a:r>
                    </a:p>
                  </a:txBody>
                  <a:tcPr/>
                </a:tc>
                <a:tc>
                  <a:txBody>
                    <a:bodyPr/>
                    <a:lstStyle/>
                    <a:p>
                      <a:r>
                        <a:rPr lang="en-US" dirty="0"/>
                        <a:t>Single vial product is preferred</a:t>
                      </a:r>
                    </a:p>
                  </a:txBody>
                  <a:tcPr/>
                </a:tc>
                <a:extLst>
                  <a:ext uri="{0D108BD9-81ED-4DB2-BD59-A6C34878D82A}">
                    <a16:rowId xmlns:a16="http://schemas.microsoft.com/office/drawing/2014/main" val="3511937525"/>
                  </a:ext>
                </a:extLst>
              </a:tr>
              <a:tr h="370840">
                <a:tc>
                  <a:txBody>
                    <a:bodyPr/>
                    <a:lstStyle/>
                    <a:p>
                      <a:r>
                        <a:rPr lang="en-US" dirty="0"/>
                        <a:t>Dose Regimen</a:t>
                      </a:r>
                    </a:p>
                  </a:txBody>
                  <a:tcPr/>
                </a:tc>
                <a:tc>
                  <a:txBody>
                    <a:bodyPr/>
                    <a:lstStyle/>
                    <a:p>
                      <a:r>
                        <a:rPr lang="en-US" dirty="0"/>
                        <a:t>Dosing every 3 months or longer; fixed dosing</a:t>
                      </a:r>
                      <a:r>
                        <a:rPr lang="en-US"/>
                        <a:t>; coformulation</a:t>
                      </a:r>
                      <a:endParaRPr lang="en-US" dirty="0"/>
                    </a:p>
                  </a:txBody>
                  <a:tcPr/>
                </a:tc>
                <a:extLst>
                  <a:ext uri="{0D108BD9-81ED-4DB2-BD59-A6C34878D82A}">
                    <a16:rowId xmlns:a16="http://schemas.microsoft.com/office/drawing/2014/main" val="2199159819"/>
                  </a:ext>
                </a:extLst>
              </a:tr>
              <a:tr h="370840">
                <a:tc>
                  <a:txBody>
                    <a:bodyPr/>
                    <a:lstStyle/>
                    <a:p>
                      <a:r>
                        <a:rPr lang="en-US" dirty="0"/>
                        <a:t>Co-administration</a:t>
                      </a:r>
                    </a:p>
                  </a:txBody>
                  <a:tcPr/>
                </a:tc>
                <a:tc>
                  <a:txBody>
                    <a:bodyPr/>
                    <a:lstStyle/>
                    <a:p>
                      <a:r>
                        <a:rPr lang="en-US" dirty="0"/>
                        <a:t>Favorable safety with coadministration with other </a:t>
                      </a:r>
                      <a:r>
                        <a:rPr lang="en-US" dirty="0" err="1"/>
                        <a:t>bnAbs</a:t>
                      </a:r>
                      <a:endParaRPr lang="en-US" dirty="0"/>
                    </a:p>
                  </a:txBody>
                  <a:tcPr/>
                </a:tc>
                <a:extLst>
                  <a:ext uri="{0D108BD9-81ED-4DB2-BD59-A6C34878D82A}">
                    <a16:rowId xmlns:a16="http://schemas.microsoft.com/office/drawing/2014/main" val="1803036073"/>
                  </a:ext>
                </a:extLst>
              </a:tr>
              <a:tr h="370840">
                <a:tc>
                  <a:txBody>
                    <a:bodyPr/>
                    <a:lstStyle/>
                    <a:p>
                      <a:r>
                        <a:rPr lang="en-US" dirty="0"/>
                        <a:t>Route of Administration</a:t>
                      </a:r>
                    </a:p>
                  </a:txBody>
                  <a:tcPr/>
                </a:tc>
                <a:tc>
                  <a:txBody>
                    <a:bodyPr/>
                    <a:lstStyle/>
                    <a:p>
                      <a:r>
                        <a:rPr lang="en-US" dirty="0"/>
                        <a:t>SC or IM preferred in LMICs</a:t>
                      </a:r>
                    </a:p>
                  </a:txBody>
                  <a:tcPr/>
                </a:tc>
                <a:extLst>
                  <a:ext uri="{0D108BD9-81ED-4DB2-BD59-A6C34878D82A}">
                    <a16:rowId xmlns:a16="http://schemas.microsoft.com/office/drawing/2014/main" val="3681730084"/>
                  </a:ext>
                </a:extLst>
              </a:tr>
              <a:tr h="370840">
                <a:tc>
                  <a:txBody>
                    <a:bodyPr/>
                    <a:lstStyle/>
                    <a:p>
                      <a:r>
                        <a:rPr lang="en-US" dirty="0"/>
                        <a:t>Stability and Storage</a:t>
                      </a:r>
                    </a:p>
                  </a:txBody>
                  <a:tcPr/>
                </a:tc>
                <a:tc>
                  <a:txBody>
                    <a:bodyPr/>
                    <a:lstStyle/>
                    <a:p>
                      <a:r>
                        <a:rPr lang="en-US" dirty="0"/>
                        <a:t>2-8C preferred with minimal storage footprint</a:t>
                      </a:r>
                    </a:p>
                  </a:txBody>
                  <a:tcPr/>
                </a:tc>
                <a:extLst>
                  <a:ext uri="{0D108BD9-81ED-4DB2-BD59-A6C34878D82A}">
                    <a16:rowId xmlns:a16="http://schemas.microsoft.com/office/drawing/2014/main" val="2008807469"/>
                  </a:ext>
                </a:extLst>
              </a:tr>
              <a:tr h="370840">
                <a:tc>
                  <a:txBody>
                    <a:bodyPr/>
                    <a:lstStyle/>
                    <a:p>
                      <a:r>
                        <a:rPr lang="en-US" dirty="0"/>
                        <a:t>Sustainability</a:t>
                      </a:r>
                    </a:p>
                  </a:txBody>
                  <a:tcPr/>
                </a:tc>
                <a:tc>
                  <a:txBody>
                    <a:bodyPr/>
                    <a:lstStyle/>
                    <a:p>
                      <a:r>
                        <a:rPr lang="en-US" dirty="0"/>
                        <a:t>WHO pre-qualifications preferred</a:t>
                      </a:r>
                    </a:p>
                  </a:txBody>
                  <a:tcPr/>
                </a:tc>
                <a:extLst>
                  <a:ext uri="{0D108BD9-81ED-4DB2-BD59-A6C34878D82A}">
                    <a16:rowId xmlns:a16="http://schemas.microsoft.com/office/drawing/2014/main" val="3160457118"/>
                  </a:ext>
                </a:extLst>
              </a:tr>
            </a:tbl>
          </a:graphicData>
        </a:graphic>
      </p:graphicFrame>
    </p:spTree>
    <p:extLst>
      <p:ext uri="{BB962C8B-B14F-4D97-AF65-F5344CB8AC3E}">
        <p14:creationId xmlns:p14="http://schemas.microsoft.com/office/powerpoint/2010/main" val="3056175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8957C97-37BA-BB30-AB54-F42A7CB98866}"/>
              </a:ext>
            </a:extLst>
          </p:cNvPr>
          <p:cNvSpPr>
            <a:spLocks noGrp="1"/>
          </p:cNvSpPr>
          <p:nvPr>
            <p:ph type="title"/>
          </p:nvPr>
        </p:nvSpPr>
        <p:spPr>
          <a:xfrm>
            <a:off x="2595716" y="240643"/>
            <a:ext cx="9153375" cy="1223964"/>
          </a:xfrm>
        </p:spPr>
        <p:txBody>
          <a:bodyPr/>
          <a:lstStyle/>
          <a:p>
            <a:r>
              <a:rPr lang="en-US" dirty="0"/>
              <a:t>Number of People Who Have Used PrEP at Least Once</a:t>
            </a:r>
          </a:p>
        </p:txBody>
      </p:sp>
      <p:pic>
        <p:nvPicPr>
          <p:cNvPr id="17" name="Picture 16">
            <a:extLst>
              <a:ext uri="{FF2B5EF4-FFF2-40B4-BE49-F238E27FC236}">
                <a16:creationId xmlns:a16="http://schemas.microsoft.com/office/drawing/2014/main" id="{FF3E066C-9B2E-655A-FFE2-81D2BC7A5C25}"/>
              </a:ext>
            </a:extLst>
          </p:cNvPr>
          <p:cNvPicPr>
            <a:picLocks noChangeAspect="1"/>
          </p:cNvPicPr>
          <p:nvPr/>
        </p:nvPicPr>
        <p:blipFill>
          <a:blip r:embed="rId3"/>
          <a:stretch>
            <a:fillRect/>
          </a:stretch>
        </p:blipFill>
        <p:spPr>
          <a:xfrm>
            <a:off x="2595716" y="1464607"/>
            <a:ext cx="7492835" cy="5393393"/>
          </a:xfrm>
          <a:prstGeom prst="rect">
            <a:avLst/>
          </a:prstGeom>
        </p:spPr>
      </p:pic>
      <p:sp>
        <p:nvSpPr>
          <p:cNvPr id="18" name="TextBox 17">
            <a:extLst>
              <a:ext uri="{FF2B5EF4-FFF2-40B4-BE49-F238E27FC236}">
                <a16:creationId xmlns:a16="http://schemas.microsoft.com/office/drawing/2014/main" id="{753F267C-B8B2-3D78-F9CE-B465F314340F}"/>
              </a:ext>
            </a:extLst>
          </p:cNvPr>
          <p:cNvSpPr txBox="1"/>
          <p:nvPr/>
        </p:nvSpPr>
        <p:spPr>
          <a:xfrm>
            <a:off x="8343901" y="6427113"/>
            <a:ext cx="4210050" cy="430887"/>
          </a:xfrm>
          <a:prstGeom prst="rect">
            <a:avLst/>
          </a:prstGeom>
          <a:noFill/>
        </p:spPr>
        <p:txBody>
          <a:bodyPr wrap="square" rtlCol="0">
            <a:spAutoFit/>
          </a:bodyPr>
          <a:lstStyle/>
          <a:p>
            <a:r>
              <a:rPr lang="en-US" sz="1100" dirty="0"/>
              <a:t>The urgency of now: AIDS at a crossroads. Geneva: Joint United Nations </a:t>
            </a:r>
            <a:r>
              <a:rPr lang="en-US" sz="1100" dirty="0" err="1"/>
              <a:t>Programme</a:t>
            </a:r>
            <a:r>
              <a:rPr lang="en-US" sz="1100" dirty="0"/>
              <a:t> on HIV/AIDS; 2024</a:t>
            </a:r>
          </a:p>
        </p:txBody>
      </p:sp>
    </p:spTree>
    <p:extLst>
      <p:ext uri="{BB962C8B-B14F-4D97-AF65-F5344CB8AC3E}">
        <p14:creationId xmlns:p14="http://schemas.microsoft.com/office/powerpoint/2010/main" val="3686509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sz="quarter" idx="13"/>
          </p:nvPr>
        </p:nvSpPr>
        <p:spPr/>
        <p:txBody>
          <a:bodyPr/>
          <a:lstStyle/>
          <a:p>
            <a:pPr marL="342900" indent="-342900">
              <a:buFont typeface="Arial" panose="020B0604020202020204" pitchFamily="34" charset="0"/>
              <a:buChar char="•"/>
            </a:pPr>
            <a:r>
              <a:rPr lang="en-US" dirty="0"/>
              <a:t>Mixed methods study of 131 participants in AMP between 2018-2019.</a:t>
            </a:r>
          </a:p>
          <a:p>
            <a:pPr marL="342900" indent="-342900">
              <a:buFont typeface="Arial" panose="020B0604020202020204" pitchFamily="34" charset="0"/>
              <a:buChar char="•"/>
            </a:pPr>
            <a:r>
              <a:rPr lang="en-US" dirty="0"/>
              <a:t>The main factors that influenced choice were:</a:t>
            </a:r>
          </a:p>
          <a:p>
            <a:pPr marL="800089" lvl="1" indent="-342900">
              <a:buFont typeface="Arial" panose="020B0604020202020204" pitchFamily="34" charset="0"/>
              <a:buChar char="•"/>
            </a:pPr>
            <a:r>
              <a:rPr lang="en-US" dirty="0">
                <a:solidFill>
                  <a:schemeClr val="tx2"/>
                </a:solidFill>
              </a:rPr>
              <a:t>Convenience</a:t>
            </a:r>
          </a:p>
          <a:p>
            <a:pPr marL="800089" lvl="1" indent="-342900">
              <a:buFont typeface="Arial" panose="020B0604020202020204" pitchFamily="34" charset="0"/>
              <a:buChar char="•"/>
            </a:pPr>
            <a:r>
              <a:rPr lang="en-US" dirty="0">
                <a:solidFill>
                  <a:schemeClr val="tx2"/>
                </a:solidFill>
              </a:rPr>
              <a:t>Ease of use</a:t>
            </a:r>
          </a:p>
          <a:p>
            <a:pPr marL="800089" lvl="1" indent="-342900">
              <a:buFont typeface="Arial" panose="020B0604020202020204" pitchFamily="34" charset="0"/>
              <a:buChar char="•"/>
            </a:pPr>
            <a:r>
              <a:rPr lang="en-US" dirty="0">
                <a:solidFill>
                  <a:schemeClr val="tx2"/>
                </a:solidFill>
              </a:rPr>
              <a:t>Familiarity</a:t>
            </a:r>
          </a:p>
        </p:txBody>
      </p:sp>
      <p:sp>
        <p:nvSpPr>
          <p:cNvPr id="7" name="Content Placeholder 6">
            <a:extLst>
              <a:ext uri="{FF2B5EF4-FFF2-40B4-BE49-F238E27FC236}">
                <a16:creationId xmlns:a16="http://schemas.microsoft.com/office/drawing/2014/main" id="{29A059D9-53BD-F6BE-249F-1A2CA8F09279}"/>
              </a:ext>
            </a:extLst>
          </p:cNvPr>
          <p:cNvSpPr>
            <a:spLocks noGrp="1"/>
          </p:cNvSpPr>
          <p:nvPr>
            <p:ph sz="quarter" idx="14"/>
          </p:nvPr>
        </p:nvSpPr>
        <p:spPr/>
        <p:txBody>
          <a:bodyPr/>
          <a:lstStyle/>
          <a:p>
            <a:endParaRPr lang="en-US" dirty="0"/>
          </a:p>
        </p:txBody>
      </p:sp>
      <p:sp>
        <p:nvSpPr>
          <p:cNvPr id="2" name="Title 1"/>
          <p:cNvSpPr>
            <a:spLocks noGrp="1"/>
          </p:cNvSpPr>
          <p:nvPr>
            <p:ph type="title"/>
          </p:nvPr>
        </p:nvSpPr>
        <p:spPr>
          <a:xfrm>
            <a:off x="3224981" y="244685"/>
            <a:ext cx="8524110" cy="1223964"/>
          </a:xfrm>
        </p:spPr>
        <p:txBody>
          <a:bodyPr>
            <a:normAutofit/>
          </a:bodyPr>
          <a:lstStyle/>
          <a:p>
            <a:r>
              <a:rPr lang="en-US" dirty="0"/>
              <a:t>Product Preference Among US AMP Participants</a:t>
            </a:r>
          </a:p>
        </p:txBody>
      </p:sp>
      <p:pic>
        <p:nvPicPr>
          <p:cNvPr id="4" name="Picture 3"/>
          <p:cNvPicPr>
            <a:picLocks noChangeAspect="1"/>
          </p:cNvPicPr>
          <p:nvPr/>
        </p:nvPicPr>
        <p:blipFill>
          <a:blip r:embed="rId3"/>
          <a:stretch>
            <a:fillRect/>
          </a:stretch>
        </p:blipFill>
        <p:spPr>
          <a:xfrm>
            <a:off x="6965576" y="1494437"/>
            <a:ext cx="4866779" cy="5107154"/>
          </a:xfrm>
          <a:prstGeom prst="rect">
            <a:avLst/>
          </a:prstGeom>
        </p:spPr>
      </p:pic>
      <p:sp>
        <p:nvSpPr>
          <p:cNvPr id="5" name="TextBox 4"/>
          <p:cNvSpPr txBox="1"/>
          <p:nvPr/>
        </p:nvSpPr>
        <p:spPr>
          <a:xfrm>
            <a:off x="9479164" y="6550223"/>
            <a:ext cx="3820556" cy="307777"/>
          </a:xfrm>
          <a:prstGeom prst="rect">
            <a:avLst/>
          </a:prstGeom>
          <a:noFill/>
        </p:spPr>
        <p:txBody>
          <a:bodyPr wrap="square" rtlCol="0">
            <a:spAutoFit/>
          </a:bodyPr>
          <a:lstStyle/>
          <a:p>
            <a:r>
              <a:rPr lang="en-US" sz="1400" dirty="0"/>
              <a:t>Gonzalez et al AIDS 2020</a:t>
            </a:r>
          </a:p>
        </p:txBody>
      </p:sp>
      <p:sp>
        <p:nvSpPr>
          <p:cNvPr id="6" name="Rectangle 5"/>
          <p:cNvSpPr/>
          <p:nvPr/>
        </p:nvSpPr>
        <p:spPr>
          <a:xfrm>
            <a:off x="6831107" y="4512621"/>
            <a:ext cx="5001248" cy="443346"/>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0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CCA09-2F43-033B-BD2A-06E234AF4870}"/>
              </a:ext>
            </a:extLst>
          </p:cNvPr>
          <p:cNvSpPr>
            <a:spLocks noGrp="1"/>
          </p:cNvSpPr>
          <p:nvPr>
            <p:ph type="title"/>
          </p:nvPr>
        </p:nvSpPr>
        <p:spPr>
          <a:xfrm>
            <a:off x="2868930" y="441325"/>
            <a:ext cx="8880160" cy="1223963"/>
          </a:xfrm>
        </p:spPr>
        <p:txBody>
          <a:bodyPr/>
          <a:lstStyle/>
          <a:p>
            <a:r>
              <a:rPr lang="en-US" dirty="0"/>
              <a:t>Preferred Product Characteristics</a:t>
            </a:r>
          </a:p>
        </p:txBody>
      </p:sp>
      <p:graphicFrame>
        <p:nvGraphicFramePr>
          <p:cNvPr id="4" name="Content Placeholder 3">
            <a:extLst>
              <a:ext uri="{FF2B5EF4-FFF2-40B4-BE49-F238E27FC236}">
                <a16:creationId xmlns:a16="http://schemas.microsoft.com/office/drawing/2014/main" id="{F0334A3C-A0C5-4C75-3DB4-F548334F29EB}"/>
              </a:ext>
            </a:extLst>
          </p:cNvPr>
          <p:cNvGraphicFramePr>
            <a:graphicFrameLocks/>
          </p:cNvGraphicFramePr>
          <p:nvPr>
            <p:extLst>
              <p:ext uri="{D42A27DB-BD31-4B8C-83A1-F6EECF244321}">
                <p14:modId xmlns:p14="http://schemas.microsoft.com/office/powerpoint/2010/main" val="1771637545"/>
              </p:ext>
            </p:extLst>
          </p:nvPr>
        </p:nvGraphicFramePr>
        <p:xfrm>
          <a:off x="442921" y="1698467"/>
          <a:ext cx="11306169" cy="5114925"/>
        </p:xfrm>
        <a:graphic>
          <a:graphicData uri="http://schemas.openxmlformats.org/drawingml/2006/table">
            <a:tbl>
              <a:tblPr firstRow="1" firstCol="1" lastRow="1" lastCol="1" bandRow="1" bandCol="1">
                <a:tableStyleId>{2D5ABB26-0587-4C30-8999-92F81FD0307C}</a:tableStyleId>
              </a:tblPr>
              <a:tblGrid>
                <a:gridCol w="2362483">
                  <a:extLst>
                    <a:ext uri="{9D8B030D-6E8A-4147-A177-3AD203B41FA5}">
                      <a16:colId xmlns:a16="http://schemas.microsoft.com/office/drawing/2014/main" val="3247325871"/>
                    </a:ext>
                  </a:extLst>
                </a:gridCol>
                <a:gridCol w="8943686">
                  <a:extLst>
                    <a:ext uri="{9D8B030D-6E8A-4147-A177-3AD203B41FA5}">
                      <a16:colId xmlns:a16="http://schemas.microsoft.com/office/drawing/2014/main" val="4160959937"/>
                    </a:ext>
                  </a:extLst>
                </a:gridCol>
              </a:tblGrid>
              <a:tr h="116765">
                <a:tc>
                  <a:txBody>
                    <a:bodyPr/>
                    <a:lstStyle/>
                    <a:p>
                      <a:pPr marL="0" marR="0">
                        <a:spcBef>
                          <a:spcPts val="575"/>
                        </a:spcBef>
                        <a:spcAft>
                          <a:spcPts val="0"/>
                        </a:spcAft>
                      </a:pPr>
                      <a:r>
                        <a:rPr lang="en-US" sz="1600" b="1" kern="100" spc="-10" dirty="0">
                          <a:solidFill>
                            <a:srgbClr val="FF0000"/>
                          </a:solidFill>
                          <a:effectLst/>
                          <a:latin typeface="+mn-lt"/>
                        </a:rPr>
                        <a:t>Parameter</a:t>
                      </a:r>
                      <a:endParaRPr lang="en-US" sz="1600" b="1" kern="100" dirty="0">
                        <a:solidFill>
                          <a:srgbClr val="FF0000"/>
                        </a:solidFill>
                        <a:effectLst/>
                        <a:latin typeface="+mn-lt"/>
                        <a:ea typeface="Arial" panose="020B0604020202020204" pitchFamily="34" charset="0"/>
                        <a:cs typeface="Times New Roman" panose="02020603050405020304" pitchFamily="18" charset="0"/>
                      </a:endParaRPr>
                    </a:p>
                  </a:txBody>
                  <a:tcPr marL="11243" marR="11243" marT="0" marB="0">
                    <a:lnB w="12700" cap="flat" cmpd="sng" algn="ctr">
                      <a:solidFill>
                        <a:schemeClr val="tx1"/>
                      </a:solidFill>
                      <a:prstDash val="solid"/>
                      <a:round/>
                      <a:headEnd type="none" w="med" len="med"/>
                      <a:tailEnd type="none" w="med" len="med"/>
                    </a:lnB>
                  </a:tcPr>
                </a:tc>
                <a:tc>
                  <a:txBody>
                    <a:bodyPr/>
                    <a:lstStyle/>
                    <a:p>
                      <a:pPr marL="0" marR="0">
                        <a:spcBef>
                          <a:spcPts val="575"/>
                        </a:spcBef>
                        <a:spcAft>
                          <a:spcPts val="0"/>
                        </a:spcAft>
                      </a:pPr>
                      <a:r>
                        <a:rPr lang="en-US" sz="1600" b="1" kern="100" spc="-10" dirty="0">
                          <a:solidFill>
                            <a:srgbClr val="FF0000"/>
                          </a:solidFill>
                          <a:effectLst/>
                          <a:latin typeface="+mn-lt"/>
                        </a:rPr>
                        <a:t>Preferred characteristic</a:t>
                      </a:r>
                      <a:endParaRPr lang="en-US" sz="1600" b="1" kern="100" dirty="0">
                        <a:solidFill>
                          <a:srgbClr val="FF0000"/>
                        </a:solidFill>
                        <a:effectLst/>
                        <a:latin typeface="+mn-lt"/>
                        <a:ea typeface="Arial" panose="020B0604020202020204" pitchFamily="34" charset="0"/>
                        <a:cs typeface="Times New Roman" panose="02020603050405020304" pitchFamily="18" charset="0"/>
                      </a:endParaRPr>
                    </a:p>
                  </a:txBody>
                  <a:tcPr marL="11243" marR="11243"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4826529"/>
                  </a:ext>
                </a:extLst>
              </a:tr>
              <a:tr h="116765">
                <a:tc>
                  <a:txBody>
                    <a:bodyPr/>
                    <a:lstStyle/>
                    <a:p>
                      <a:pPr marL="0" marR="0">
                        <a:spcBef>
                          <a:spcPts val="150"/>
                        </a:spcBef>
                        <a:spcAft>
                          <a:spcPts val="0"/>
                        </a:spcAft>
                      </a:pPr>
                      <a:r>
                        <a:rPr lang="en-US" sz="1200" b="1" kern="100">
                          <a:effectLst/>
                          <a:latin typeface="+mn-lt"/>
                        </a:rPr>
                        <a:t>Indication</a:t>
                      </a:r>
                      <a:r>
                        <a:rPr lang="en-US" sz="1200" b="1" kern="100" spc="-90">
                          <a:effectLst/>
                          <a:latin typeface="+mn-lt"/>
                        </a:rPr>
                        <a:t> </a:t>
                      </a:r>
                      <a:r>
                        <a:rPr lang="en-US" sz="1200" b="1" kern="100">
                          <a:effectLst/>
                          <a:latin typeface="+mn-lt"/>
                        </a:rPr>
                        <a:t>for</a:t>
                      </a:r>
                      <a:r>
                        <a:rPr lang="en-US" sz="1200" b="1" kern="100" spc="-85">
                          <a:effectLst/>
                          <a:latin typeface="+mn-lt"/>
                        </a:rPr>
                        <a:t> </a:t>
                      </a:r>
                      <a:r>
                        <a:rPr lang="en-US" sz="1200" b="1" kern="100" spc="-25">
                          <a:effectLst/>
                          <a:latin typeface="+mn-lt"/>
                        </a:rPr>
                        <a:t>use</a:t>
                      </a:r>
                      <a:endParaRPr lang="en-US" sz="1200" b="1" kern="10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Prevention of HIV-1 infection</a:t>
                      </a:r>
                      <a:endParaRPr lang="en-US" sz="1200"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827359"/>
                  </a:ext>
                </a:extLst>
              </a:tr>
              <a:tr h="116765">
                <a:tc>
                  <a:txBody>
                    <a:bodyPr/>
                    <a:lstStyle/>
                    <a:p>
                      <a:pPr marL="0" marR="0">
                        <a:spcBef>
                          <a:spcPts val="100"/>
                        </a:spcBef>
                        <a:spcAft>
                          <a:spcPts val="0"/>
                        </a:spcAft>
                      </a:pPr>
                      <a:r>
                        <a:rPr lang="en-US" sz="1200" b="1" kern="100" spc="-30">
                          <a:effectLst/>
                          <a:latin typeface="+mn-lt"/>
                        </a:rPr>
                        <a:t>Target</a:t>
                      </a:r>
                      <a:r>
                        <a:rPr lang="en-US" sz="1200" b="1" kern="100" spc="-45">
                          <a:effectLst/>
                          <a:latin typeface="+mn-lt"/>
                        </a:rPr>
                        <a:t> </a:t>
                      </a:r>
                      <a:r>
                        <a:rPr lang="en-US" sz="1200" b="1" kern="100" spc="-10">
                          <a:effectLst/>
                          <a:latin typeface="+mn-lt"/>
                        </a:rPr>
                        <a:t>populations</a:t>
                      </a:r>
                      <a:endParaRPr lang="en-US" sz="1200" b="1" kern="10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People at risk of HIV-1 infection</a:t>
                      </a:r>
                      <a:endParaRPr lang="en-US" sz="1200"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2399952"/>
                  </a:ext>
                </a:extLst>
              </a:tr>
              <a:tr h="108576">
                <a:tc>
                  <a:txBody>
                    <a:bodyPr/>
                    <a:lstStyle/>
                    <a:p>
                      <a:pPr marL="0" marR="0">
                        <a:lnSpc>
                          <a:spcPct val="93000"/>
                        </a:lnSpc>
                        <a:spcBef>
                          <a:spcPts val="135"/>
                        </a:spcBef>
                        <a:spcAft>
                          <a:spcPts val="0"/>
                        </a:spcAft>
                      </a:pPr>
                      <a:r>
                        <a:rPr lang="en-US" sz="1200" b="1" kern="100" dirty="0">
                          <a:effectLst/>
                          <a:latin typeface="+mn-lt"/>
                        </a:rPr>
                        <a:t>Access</a:t>
                      </a:r>
                      <a:r>
                        <a:rPr lang="en-US" sz="1200" b="1" kern="100" spc="-100" dirty="0">
                          <a:effectLst/>
                          <a:latin typeface="+mn-lt"/>
                        </a:rPr>
                        <a:t> </a:t>
                      </a:r>
                      <a:r>
                        <a:rPr lang="en-US" sz="1200" b="1" kern="100" dirty="0">
                          <a:effectLst/>
                          <a:latin typeface="+mn-lt"/>
                        </a:rPr>
                        <a:t>and </a:t>
                      </a:r>
                      <a:r>
                        <a:rPr lang="en-US" sz="1200" b="1" kern="100" spc="-10" dirty="0">
                          <a:effectLst/>
                          <a:latin typeface="+mn-lt"/>
                        </a:rPr>
                        <a:t>affordability</a:t>
                      </a:r>
                      <a:endParaRPr lang="en-US" sz="1200" b="1"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Product and delivery costs should be affordable in LMIC</a:t>
                      </a:r>
                      <a:endParaRPr lang="en-US" sz="1200"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6715076"/>
                  </a:ext>
                </a:extLst>
              </a:tr>
              <a:tr h="841116">
                <a:tc>
                  <a:txBody>
                    <a:bodyPr/>
                    <a:lstStyle/>
                    <a:p>
                      <a:pPr marL="0" marR="0">
                        <a:lnSpc>
                          <a:spcPct val="93000"/>
                        </a:lnSpc>
                        <a:spcBef>
                          <a:spcPts val="135"/>
                        </a:spcBef>
                        <a:spcAft>
                          <a:spcPts val="0"/>
                        </a:spcAft>
                      </a:pPr>
                      <a:r>
                        <a:rPr lang="en-US" sz="1200" b="1" kern="100" dirty="0">
                          <a:effectLst/>
                          <a:latin typeface="+mn-lt"/>
                        </a:rPr>
                        <a:t>Delivery strategies</a:t>
                      </a:r>
                      <a:endParaRPr lang="en-US" sz="1200" b="1"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112395" lvl="0" indent="-342900" algn="l" defTabSz="914400" rtl="0" eaLnBrk="1" fontAlgn="auto" latinLnBrk="0" hangingPunct="1">
                        <a:lnSpc>
                          <a:spcPct val="93000"/>
                        </a:lnSpc>
                        <a:spcBef>
                          <a:spcPts val="210"/>
                        </a:spcBef>
                        <a:spcAft>
                          <a:spcPts val="0"/>
                        </a:spcAft>
                        <a:buClrTx/>
                        <a:buSzTx/>
                        <a:buFont typeface="Symbol" pitchFamily="2" charset="2"/>
                        <a:buChar char=""/>
                        <a:tabLst/>
                        <a:defRPr/>
                      </a:pPr>
                      <a:r>
                        <a:rPr lang="en-US" sz="1200" kern="100" spc="-20" dirty="0">
                          <a:effectLst/>
                          <a:latin typeface="+mn-lt"/>
                        </a:rPr>
                        <a:t>Integration with HIV and STD prevention programs, harm reduction services</a:t>
                      </a:r>
                      <a:r>
                        <a:rPr lang="en-US" sz="1200" kern="100" spc="0" dirty="0">
                          <a:effectLst/>
                          <a:latin typeface="+mn-lt"/>
                        </a:rPr>
                        <a:t>, </a:t>
                      </a:r>
                      <a:r>
                        <a:rPr lang="en-US" sz="1200" kern="100" spc="-20" dirty="0">
                          <a:effectLst/>
                          <a:latin typeface="+mn-lt"/>
                        </a:rPr>
                        <a:t>other Q6M delivered services (family planning)</a:t>
                      </a:r>
                      <a:endParaRPr lang="en-US" sz="1200" kern="100" spc="0" dirty="0">
                        <a:effectLst/>
                        <a:latin typeface="+mn-lt"/>
                      </a:endParaRPr>
                    </a:p>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School-based delivery (similar to mass vaccination &amp; mass-drug administration)</a:t>
                      </a:r>
                      <a:endParaRPr lang="en-US" sz="1200" kern="100" spc="0" dirty="0">
                        <a:effectLst/>
                        <a:latin typeface="+mn-lt"/>
                      </a:endParaRPr>
                    </a:p>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Delivery outside health care settings (spas, barbershops, pharmacies, </a:t>
                      </a:r>
                      <a:r>
                        <a:rPr lang="en-US" sz="1200" kern="100" spc="-20" dirty="0" err="1">
                          <a:effectLst/>
                          <a:latin typeface="+mn-lt"/>
                        </a:rPr>
                        <a:t>etc</a:t>
                      </a:r>
                      <a:r>
                        <a:rPr lang="en-US" sz="1200" kern="100" spc="-20" dirty="0">
                          <a:effectLst/>
                          <a:latin typeface="+mn-lt"/>
                        </a:rPr>
                        <a:t>)</a:t>
                      </a:r>
                      <a:endParaRPr lang="en-US" sz="1200" kern="100" spc="0" dirty="0">
                        <a:effectLst/>
                        <a:latin typeface="+mn-lt"/>
                      </a:endParaRPr>
                    </a:p>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Tailored programs &amp; integration with HIV prevention programs and other sexual and reproductive health services for populations with high likelihood of HIV acquisition</a:t>
                      </a:r>
                    </a:p>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Pregnancy:</a:t>
                      </a:r>
                      <a:endParaRPr lang="en-US" sz="1200" kern="100" dirty="0">
                        <a:effectLst/>
                        <a:latin typeface="+mn-lt"/>
                      </a:endParaRPr>
                    </a:p>
                    <a:p>
                      <a:pPr marL="742950" marR="112395" lvl="1" indent="-285750">
                        <a:lnSpc>
                          <a:spcPct val="93000"/>
                        </a:lnSpc>
                        <a:spcBef>
                          <a:spcPts val="210"/>
                        </a:spcBef>
                        <a:spcAft>
                          <a:spcPts val="0"/>
                        </a:spcAft>
                        <a:buFont typeface="Courier New" panose="02070309020205020404" pitchFamily="49" charset="0"/>
                        <a:buChar char="o"/>
                      </a:pPr>
                      <a:r>
                        <a:rPr lang="en-US" sz="1200" kern="100" spc="-20" dirty="0">
                          <a:effectLst/>
                          <a:latin typeface="+mn-lt"/>
                        </a:rPr>
                        <a:t>Consider providing to all HIV-1 negative pregnant women (may also protect infant after birth up to 3-4 months)</a:t>
                      </a:r>
                      <a:endParaRPr lang="en-US" sz="1200" kern="100" dirty="0">
                        <a:effectLst/>
                        <a:latin typeface="+mn-lt"/>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076994"/>
                  </a:ext>
                </a:extLst>
              </a:tr>
              <a:tr h="108576">
                <a:tc>
                  <a:txBody>
                    <a:bodyPr/>
                    <a:lstStyle/>
                    <a:p>
                      <a:pPr marL="0" marR="0">
                        <a:lnSpc>
                          <a:spcPct val="93000"/>
                        </a:lnSpc>
                        <a:spcBef>
                          <a:spcPts val="135"/>
                        </a:spcBef>
                        <a:spcAft>
                          <a:spcPts val="0"/>
                        </a:spcAft>
                      </a:pPr>
                      <a:r>
                        <a:rPr lang="en-US" sz="1200" b="1" kern="100" dirty="0">
                          <a:effectLst/>
                          <a:latin typeface="+mn-lt"/>
                        </a:rPr>
                        <a:t>Safety</a:t>
                      </a:r>
                      <a:endParaRPr lang="en-US" sz="1200" b="1"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Should have a favorable and acceptable safety profile.</a:t>
                      </a:r>
                      <a:endParaRPr lang="en-US" sz="1200"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7493809"/>
                  </a:ext>
                </a:extLst>
              </a:tr>
              <a:tr h="482954">
                <a:tc>
                  <a:txBody>
                    <a:bodyPr/>
                    <a:lstStyle/>
                    <a:p>
                      <a:pPr marL="0" marR="0">
                        <a:lnSpc>
                          <a:spcPct val="93000"/>
                        </a:lnSpc>
                        <a:spcBef>
                          <a:spcPts val="135"/>
                        </a:spcBef>
                        <a:spcAft>
                          <a:spcPts val="0"/>
                        </a:spcAft>
                      </a:pPr>
                      <a:r>
                        <a:rPr lang="en-US" sz="1200" b="1" kern="100" dirty="0">
                          <a:effectLst/>
                          <a:latin typeface="+mn-lt"/>
                        </a:rPr>
                        <a:t>Efficacy</a:t>
                      </a:r>
                      <a:endParaRPr lang="en-US" sz="1200" b="1"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Efficacy trial with local standard of prevention offered/incorporated</a:t>
                      </a:r>
                      <a:endParaRPr lang="en-US" sz="1200" kern="100" dirty="0">
                        <a:effectLst/>
                        <a:latin typeface="+mn-lt"/>
                      </a:endParaRPr>
                    </a:p>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Demonstrated clinical benefit or equivalence, and benefits compared to standard of care</a:t>
                      </a:r>
                      <a:endParaRPr lang="en-US" sz="1200" kern="100" dirty="0">
                        <a:effectLst/>
                        <a:latin typeface="+mn-lt"/>
                      </a:endParaRPr>
                    </a:p>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Evidence of broad coverage for relevant local HIV-1 strains</a:t>
                      </a:r>
                      <a:endParaRPr lang="en-US" sz="1200" kern="100" dirty="0">
                        <a:effectLst/>
                        <a:latin typeface="+mn-lt"/>
                      </a:endParaRPr>
                    </a:p>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Efficacy maintained with repeated use</a:t>
                      </a:r>
                      <a:endParaRPr lang="en-US" sz="1200"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6543773"/>
                  </a:ext>
                </a:extLst>
              </a:tr>
              <a:tr h="108576">
                <a:tc>
                  <a:txBody>
                    <a:bodyPr/>
                    <a:lstStyle/>
                    <a:p>
                      <a:pPr marL="0" marR="0">
                        <a:lnSpc>
                          <a:spcPct val="93000"/>
                        </a:lnSpc>
                        <a:spcBef>
                          <a:spcPts val="135"/>
                        </a:spcBef>
                        <a:spcAft>
                          <a:spcPts val="0"/>
                        </a:spcAft>
                      </a:pPr>
                      <a:r>
                        <a:rPr lang="en-US" sz="1200" b="1" kern="100" dirty="0">
                          <a:effectLst/>
                          <a:latin typeface="+mn-lt"/>
                        </a:rPr>
                        <a:t>Formulation/ presentation</a:t>
                      </a:r>
                      <a:endParaRPr lang="en-US" sz="1200" b="1"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Separate vials for each antibody, fixed dose, several to be injected into 1 or more 100-150 ml IV bags for IV administration</a:t>
                      </a:r>
                      <a:endParaRPr lang="en-US" sz="1200" kern="100" dirty="0">
                        <a:effectLst/>
                        <a:latin typeface="+mn-lt"/>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3682494"/>
                  </a:ext>
                </a:extLst>
              </a:tr>
              <a:tr h="233369">
                <a:tc>
                  <a:txBody>
                    <a:bodyPr/>
                    <a:lstStyle/>
                    <a:p>
                      <a:pPr marL="0" marR="0">
                        <a:lnSpc>
                          <a:spcPct val="93000"/>
                        </a:lnSpc>
                        <a:spcBef>
                          <a:spcPts val="135"/>
                        </a:spcBef>
                        <a:spcAft>
                          <a:spcPts val="0"/>
                        </a:spcAft>
                      </a:pPr>
                      <a:r>
                        <a:rPr lang="en-US" sz="1200" b="1" kern="100" dirty="0">
                          <a:effectLst/>
                          <a:latin typeface="+mn-lt"/>
                        </a:rPr>
                        <a:t>Dose regimen</a:t>
                      </a:r>
                      <a:endParaRPr lang="en-US" sz="1200" b="1"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Administration every 6 months</a:t>
                      </a:r>
                      <a:endParaRPr lang="en-US" sz="1200" kern="100" dirty="0">
                        <a:effectLst/>
                        <a:latin typeface="+mn-lt"/>
                      </a:endParaRPr>
                    </a:p>
                    <a:p>
                      <a:pPr marL="342900" marR="112395" lvl="0" indent="-342900">
                        <a:lnSpc>
                          <a:spcPct val="93000"/>
                        </a:lnSpc>
                        <a:spcBef>
                          <a:spcPts val="210"/>
                        </a:spcBef>
                        <a:spcAft>
                          <a:spcPts val="0"/>
                        </a:spcAft>
                        <a:buFont typeface="Symbol" pitchFamily="2" charset="2"/>
                        <a:buChar char=""/>
                      </a:pPr>
                      <a:r>
                        <a:rPr lang="en-US" sz="1200" kern="100" spc="-20" dirty="0">
                          <a:effectLst/>
                          <a:latin typeface="+mn-lt"/>
                        </a:rPr>
                        <a:t>Fixed (non-weight-based) dose</a:t>
                      </a:r>
                      <a:endParaRPr lang="en-US" sz="1200" kern="100" dirty="0">
                        <a:effectLst/>
                        <a:latin typeface="+mn-lt"/>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9729618"/>
                  </a:ext>
                </a:extLst>
              </a:tr>
              <a:tr h="108576">
                <a:tc>
                  <a:txBody>
                    <a:bodyPr/>
                    <a:lstStyle/>
                    <a:p>
                      <a:pPr marL="47625" marR="0">
                        <a:lnSpc>
                          <a:spcPct val="93000"/>
                        </a:lnSpc>
                        <a:spcBef>
                          <a:spcPts val="135"/>
                        </a:spcBef>
                        <a:spcAft>
                          <a:spcPts val="0"/>
                        </a:spcAft>
                      </a:pPr>
                      <a:r>
                        <a:rPr lang="en-US" sz="1200" b="1" kern="100" dirty="0">
                          <a:solidFill>
                            <a:schemeClr val="tx1"/>
                          </a:solidFill>
                          <a:effectLst/>
                          <a:latin typeface="+mn-lt"/>
                          <a:ea typeface="+mn-ea"/>
                          <a:cs typeface="+mn-cs"/>
                        </a:rPr>
                        <a:t>Route of administration</a:t>
                      </a: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112395" lvl="0" indent="-342900" algn="l" defTabSz="914400" rtl="0" eaLnBrk="1" fontAlgn="auto" latinLnBrk="0" hangingPunct="1">
                        <a:lnSpc>
                          <a:spcPct val="93000"/>
                        </a:lnSpc>
                        <a:spcBef>
                          <a:spcPts val="210"/>
                        </a:spcBef>
                        <a:spcAft>
                          <a:spcPts val="0"/>
                        </a:spcAft>
                        <a:buClrTx/>
                        <a:buSzTx/>
                        <a:buFont typeface="Symbol" pitchFamily="2" charset="2"/>
                        <a:buChar char=""/>
                        <a:tabLst/>
                        <a:defRPr/>
                      </a:pPr>
                      <a:r>
                        <a:rPr lang="en-US" sz="1200" kern="100" spc="-20" dirty="0">
                          <a:effectLst/>
                          <a:latin typeface="+mn-lt"/>
                        </a:rPr>
                        <a:t>IV because </a:t>
                      </a:r>
                      <a:r>
                        <a:rPr lang="en-US" sz="1200" kern="100" dirty="0">
                          <a:effectLst/>
                          <a:latin typeface="+mn-lt"/>
                        </a:rPr>
                        <a:t>IM and SC not feasible yet for adults (volume to be injected &gt; 10ml possibly 60ml)</a:t>
                      </a:r>
                      <a:endParaRPr lang="en-US" sz="1200"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7934919"/>
                  </a:ext>
                </a:extLst>
              </a:tr>
              <a:tr h="233369">
                <a:tc>
                  <a:txBody>
                    <a:bodyPr/>
                    <a:lstStyle/>
                    <a:p>
                      <a:pPr marL="47625" marR="0">
                        <a:lnSpc>
                          <a:spcPct val="93000"/>
                        </a:lnSpc>
                        <a:spcBef>
                          <a:spcPts val="135"/>
                        </a:spcBef>
                        <a:spcAft>
                          <a:spcPts val="0"/>
                        </a:spcAft>
                      </a:pPr>
                      <a:r>
                        <a:rPr lang="en-US" sz="1200" b="1" kern="100" dirty="0">
                          <a:solidFill>
                            <a:schemeClr val="tx1"/>
                          </a:solidFill>
                          <a:effectLst/>
                          <a:latin typeface="+mn-lt"/>
                          <a:ea typeface="+mn-ea"/>
                          <a:cs typeface="+mn-cs"/>
                        </a:rPr>
                        <a:t>Product stability and storage</a:t>
                      </a: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112395" lvl="0" indent="-342900">
                        <a:lnSpc>
                          <a:spcPct val="93000"/>
                        </a:lnSpc>
                        <a:spcBef>
                          <a:spcPts val="210"/>
                        </a:spcBef>
                        <a:spcAft>
                          <a:spcPts val="0"/>
                        </a:spcAft>
                        <a:buFont typeface="Symbol" pitchFamily="2" charset="2"/>
                        <a:buChar char=""/>
                      </a:pPr>
                      <a:r>
                        <a:rPr lang="en-US" sz="1200" kern="100" dirty="0">
                          <a:effectLst/>
                          <a:latin typeface="+mn-lt"/>
                        </a:rPr>
                        <a:t>Stable at refrigerated condition (2–8°C) preferably for 2–3 years</a:t>
                      </a:r>
                    </a:p>
                    <a:p>
                      <a:pPr marL="342900" marR="112395" lvl="0" indent="-342900">
                        <a:lnSpc>
                          <a:spcPct val="93000"/>
                        </a:lnSpc>
                        <a:spcBef>
                          <a:spcPts val="210"/>
                        </a:spcBef>
                        <a:spcAft>
                          <a:spcPts val="0"/>
                        </a:spcAft>
                        <a:buFont typeface="Symbol" pitchFamily="2" charset="2"/>
                        <a:buChar char=""/>
                      </a:pPr>
                      <a:r>
                        <a:rPr lang="en-US" sz="1200" kern="100" dirty="0">
                          <a:effectLst/>
                          <a:latin typeface="+mn-lt"/>
                        </a:rPr>
                        <a:t>Minimal storage footprint.</a:t>
                      </a:r>
                      <a:endParaRPr lang="en-US" sz="1200"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0805041"/>
                  </a:ext>
                </a:extLst>
              </a:tr>
              <a:tr h="217151">
                <a:tc>
                  <a:txBody>
                    <a:bodyPr/>
                    <a:lstStyle/>
                    <a:p>
                      <a:pPr marL="47625" marR="0">
                        <a:lnSpc>
                          <a:spcPct val="93000"/>
                        </a:lnSpc>
                        <a:spcBef>
                          <a:spcPts val="135"/>
                        </a:spcBef>
                        <a:spcAft>
                          <a:spcPts val="0"/>
                        </a:spcAft>
                      </a:pPr>
                      <a:r>
                        <a:rPr lang="en-US" sz="1200" b="1" kern="100" dirty="0">
                          <a:solidFill>
                            <a:schemeClr val="tx1"/>
                          </a:solidFill>
                          <a:effectLst/>
                          <a:latin typeface="+mn-lt"/>
                          <a:ea typeface="+mn-ea"/>
                          <a:cs typeface="+mn-cs"/>
                        </a:rPr>
                        <a:t>Registration, prequalification and programmatic suitability</a:t>
                      </a:r>
                    </a:p>
                  </a:txBody>
                  <a:tcPr marL="11243" marR="11243" marT="0" marB="0">
                    <a:lnT w="12700" cap="flat" cmpd="sng" algn="ctr">
                      <a:solidFill>
                        <a:schemeClr val="tx1"/>
                      </a:solidFill>
                      <a:prstDash val="solid"/>
                      <a:round/>
                      <a:headEnd type="none" w="med" len="med"/>
                      <a:tailEnd type="none" w="med" len="med"/>
                    </a:lnT>
                  </a:tcPr>
                </a:tc>
                <a:tc>
                  <a:txBody>
                    <a:bodyPr/>
                    <a:lstStyle/>
                    <a:p>
                      <a:pPr marL="342900" marR="112395" lvl="0" indent="-342900" algn="l" defTabSz="914400" rtl="0" eaLnBrk="1" fontAlgn="auto" latinLnBrk="0" hangingPunct="1">
                        <a:lnSpc>
                          <a:spcPct val="93000"/>
                        </a:lnSpc>
                        <a:spcBef>
                          <a:spcPts val="210"/>
                        </a:spcBef>
                        <a:spcAft>
                          <a:spcPts val="0"/>
                        </a:spcAft>
                        <a:buClrTx/>
                        <a:buSzTx/>
                        <a:buFont typeface="Symbol" pitchFamily="2" charset="2"/>
                        <a:buChar char=""/>
                        <a:tabLst/>
                        <a:defRPr/>
                      </a:pPr>
                      <a:r>
                        <a:rPr lang="en-US" sz="1200" kern="100" dirty="0">
                          <a:effectLst/>
                          <a:latin typeface="+mn-lt"/>
                        </a:rPr>
                        <a:t>WHO prequalification preferred</a:t>
                      </a:r>
                      <a:endParaRPr lang="en-US" sz="1200" kern="100" dirty="0">
                        <a:effectLst/>
                        <a:latin typeface="+mn-lt"/>
                        <a:ea typeface="Arial" panose="020B0604020202020204" pitchFamily="34" charset="0"/>
                        <a:cs typeface="Times New Roman" panose="02020603050405020304" pitchFamily="18" charset="0"/>
                      </a:endParaRPr>
                    </a:p>
                  </a:txBody>
                  <a:tcPr marL="11243" marR="11243"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5522623"/>
                  </a:ext>
                </a:extLst>
              </a:tr>
            </a:tbl>
          </a:graphicData>
        </a:graphic>
      </p:graphicFrame>
    </p:spTree>
    <p:extLst>
      <p:ext uri="{BB962C8B-B14F-4D97-AF65-F5344CB8AC3E}">
        <p14:creationId xmlns:p14="http://schemas.microsoft.com/office/powerpoint/2010/main" val="2098743844"/>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BCE0-4CBE-470C-A0C1-390375800A99}"/>
              </a:ext>
            </a:extLst>
          </p:cNvPr>
          <p:cNvSpPr>
            <a:spLocks noGrp="1"/>
          </p:cNvSpPr>
          <p:nvPr>
            <p:ph type="title"/>
          </p:nvPr>
        </p:nvSpPr>
        <p:spPr>
          <a:xfrm>
            <a:off x="3057832" y="441325"/>
            <a:ext cx="8691258" cy="1223963"/>
          </a:xfrm>
        </p:spPr>
        <p:txBody>
          <a:bodyPr/>
          <a:lstStyle/>
          <a:p>
            <a:r>
              <a:rPr lang="en-US" dirty="0"/>
              <a:t>Filling in the Biomedical HIV Prevention Mosaic</a:t>
            </a:r>
          </a:p>
        </p:txBody>
      </p:sp>
      <p:sp>
        <p:nvSpPr>
          <p:cNvPr id="15" name="Content Placeholder 14">
            <a:extLst>
              <a:ext uri="{FF2B5EF4-FFF2-40B4-BE49-F238E27FC236}">
                <a16:creationId xmlns:a16="http://schemas.microsoft.com/office/drawing/2014/main" id="{5C2531D4-F909-8E2B-5947-CB2781868B6C}"/>
              </a:ext>
            </a:extLst>
          </p:cNvPr>
          <p:cNvSpPr>
            <a:spLocks noGrp="1"/>
          </p:cNvSpPr>
          <p:nvPr>
            <p:ph idx="1"/>
          </p:nvPr>
        </p:nvSpPr>
        <p:spPr/>
        <p:txBody>
          <a:bodyPr/>
          <a:lstStyle/>
          <a:p>
            <a:endParaRPr lang="en-US" dirty="0"/>
          </a:p>
        </p:txBody>
      </p:sp>
      <p:sp>
        <p:nvSpPr>
          <p:cNvPr id="26" name="Freeform 6">
            <a:extLst>
              <a:ext uri="{FF2B5EF4-FFF2-40B4-BE49-F238E27FC236}">
                <a16:creationId xmlns:a16="http://schemas.microsoft.com/office/drawing/2014/main" id="{D6A43405-B7A1-7210-958C-6F7EA1F14FA6}"/>
              </a:ext>
            </a:extLst>
          </p:cNvPr>
          <p:cNvSpPr>
            <a:spLocks/>
          </p:cNvSpPr>
          <p:nvPr/>
        </p:nvSpPr>
        <p:spPr bwMode="auto">
          <a:xfrm rot="1033731">
            <a:off x="6864499" y="3288317"/>
            <a:ext cx="1571625" cy="1881187"/>
          </a:xfrm>
          <a:custGeom>
            <a:avLst/>
            <a:gdLst>
              <a:gd name="T0" fmla="*/ 1085 w 1979"/>
              <a:gd name="T1" fmla="*/ 386 h 2371"/>
              <a:gd name="T2" fmla="*/ 1070 w 1979"/>
              <a:gd name="T3" fmla="*/ 368 h 2371"/>
              <a:gd name="T4" fmla="*/ 1073 w 1979"/>
              <a:gd name="T5" fmla="*/ 345 h 2371"/>
              <a:gd name="T6" fmla="*/ 1094 w 1979"/>
              <a:gd name="T7" fmla="*/ 323 h 2371"/>
              <a:gd name="T8" fmla="*/ 1124 w 1979"/>
              <a:gd name="T9" fmla="*/ 305 h 2371"/>
              <a:gd name="T10" fmla="*/ 1166 w 1979"/>
              <a:gd name="T11" fmla="*/ 265 h 2371"/>
              <a:gd name="T12" fmla="*/ 1188 w 1979"/>
              <a:gd name="T13" fmla="*/ 215 h 2371"/>
              <a:gd name="T14" fmla="*/ 1190 w 1979"/>
              <a:gd name="T15" fmla="*/ 164 h 2371"/>
              <a:gd name="T16" fmla="*/ 1163 w 1979"/>
              <a:gd name="T17" fmla="*/ 96 h 2371"/>
              <a:gd name="T18" fmla="*/ 1108 w 1979"/>
              <a:gd name="T19" fmla="*/ 42 h 2371"/>
              <a:gd name="T20" fmla="*/ 1030 w 1979"/>
              <a:gd name="T21" fmla="*/ 7 h 2371"/>
              <a:gd name="T22" fmla="*/ 963 w 1979"/>
              <a:gd name="T23" fmla="*/ 0 h 2371"/>
              <a:gd name="T24" fmla="*/ 873 w 1979"/>
              <a:gd name="T25" fmla="*/ 13 h 2371"/>
              <a:gd name="T26" fmla="*/ 800 w 1979"/>
              <a:gd name="T27" fmla="*/ 54 h 2371"/>
              <a:gd name="T28" fmla="*/ 750 w 1979"/>
              <a:gd name="T29" fmla="*/ 112 h 2371"/>
              <a:gd name="T30" fmla="*/ 732 w 1979"/>
              <a:gd name="T31" fmla="*/ 184 h 2371"/>
              <a:gd name="T32" fmla="*/ 740 w 1979"/>
              <a:gd name="T33" fmla="*/ 229 h 2371"/>
              <a:gd name="T34" fmla="*/ 765 w 1979"/>
              <a:gd name="T35" fmla="*/ 274 h 2371"/>
              <a:gd name="T36" fmla="*/ 813 w 1979"/>
              <a:gd name="T37" fmla="*/ 312 h 2371"/>
              <a:gd name="T38" fmla="*/ 837 w 1979"/>
              <a:gd name="T39" fmla="*/ 329 h 2371"/>
              <a:gd name="T40" fmla="*/ 852 w 1979"/>
              <a:gd name="T41" fmla="*/ 351 h 2371"/>
              <a:gd name="T42" fmla="*/ 850 w 1979"/>
              <a:gd name="T43" fmla="*/ 374 h 2371"/>
              <a:gd name="T44" fmla="*/ 831 w 1979"/>
              <a:gd name="T45" fmla="*/ 389 h 2371"/>
              <a:gd name="T46" fmla="*/ 0 w 1979"/>
              <a:gd name="T47" fmla="*/ 1233 h 2371"/>
              <a:gd name="T48" fmla="*/ 33 w 1979"/>
              <a:gd name="T49" fmla="*/ 1244 h 2371"/>
              <a:gd name="T50" fmla="*/ 70 w 1979"/>
              <a:gd name="T51" fmla="*/ 1205 h 2371"/>
              <a:gd name="T52" fmla="*/ 102 w 1979"/>
              <a:gd name="T53" fmla="*/ 1165 h 2371"/>
              <a:gd name="T54" fmla="*/ 142 w 1979"/>
              <a:gd name="T55" fmla="*/ 1138 h 2371"/>
              <a:gd name="T56" fmla="*/ 200 w 1979"/>
              <a:gd name="T57" fmla="*/ 1124 h 2371"/>
              <a:gd name="T58" fmla="*/ 254 w 1979"/>
              <a:gd name="T59" fmla="*/ 1135 h 2371"/>
              <a:gd name="T60" fmla="*/ 317 w 1979"/>
              <a:gd name="T61" fmla="*/ 1176 h 2371"/>
              <a:gd name="T62" fmla="*/ 362 w 1979"/>
              <a:gd name="T63" fmla="*/ 1245 h 2371"/>
              <a:gd name="T64" fmla="*/ 383 w 1979"/>
              <a:gd name="T65" fmla="*/ 1330 h 2371"/>
              <a:gd name="T66" fmla="*/ 380 w 1979"/>
              <a:gd name="T67" fmla="*/ 1401 h 2371"/>
              <a:gd name="T68" fmla="*/ 353 w 1979"/>
              <a:gd name="T69" fmla="*/ 1483 h 2371"/>
              <a:gd name="T70" fmla="*/ 303 w 1979"/>
              <a:gd name="T71" fmla="*/ 1544 h 2371"/>
              <a:gd name="T72" fmla="*/ 238 w 1979"/>
              <a:gd name="T73" fmla="*/ 1579 h 2371"/>
              <a:gd name="T74" fmla="*/ 184 w 1979"/>
              <a:gd name="T75" fmla="*/ 1583 h 2371"/>
              <a:gd name="T76" fmla="*/ 130 w 1979"/>
              <a:gd name="T77" fmla="*/ 1565 h 2371"/>
              <a:gd name="T78" fmla="*/ 88 w 1979"/>
              <a:gd name="T79" fmla="*/ 1528 h 2371"/>
              <a:gd name="T80" fmla="*/ 63 w 1979"/>
              <a:gd name="T81" fmla="*/ 1489 h 2371"/>
              <a:gd name="T82" fmla="*/ 24 w 1979"/>
              <a:gd name="T83" fmla="*/ 1462 h 2371"/>
              <a:gd name="T84" fmla="*/ 0 w 1979"/>
              <a:gd name="T85" fmla="*/ 2371 h 2371"/>
              <a:gd name="T86" fmla="*/ 853 w 1979"/>
              <a:gd name="T87" fmla="*/ 2356 h 2371"/>
              <a:gd name="T88" fmla="*/ 836 w 1979"/>
              <a:gd name="T89" fmla="*/ 2322 h 2371"/>
              <a:gd name="T90" fmla="*/ 800 w 1979"/>
              <a:gd name="T91" fmla="*/ 2298 h 2371"/>
              <a:gd name="T92" fmla="*/ 758 w 1979"/>
              <a:gd name="T93" fmla="*/ 2257 h 2371"/>
              <a:gd name="T94" fmla="*/ 735 w 1979"/>
              <a:gd name="T95" fmla="*/ 2208 h 2371"/>
              <a:gd name="T96" fmla="*/ 734 w 1979"/>
              <a:gd name="T97" fmla="*/ 2157 h 2371"/>
              <a:gd name="T98" fmla="*/ 759 w 1979"/>
              <a:gd name="T99" fmla="*/ 2088 h 2371"/>
              <a:gd name="T100" fmla="*/ 816 w 1979"/>
              <a:gd name="T101" fmla="*/ 2035 h 2371"/>
              <a:gd name="T102" fmla="*/ 894 w 1979"/>
              <a:gd name="T103" fmla="*/ 2000 h 2371"/>
              <a:gd name="T104" fmla="*/ 961 w 1979"/>
              <a:gd name="T105" fmla="*/ 1993 h 2371"/>
              <a:gd name="T106" fmla="*/ 1051 w 1979"/>
              <a:gd name="T107" fmla="*/ 2006 h 2371"/>
              <a:gd name="T108" fmla="*/ 1124 w 1979"/>
              <a:gd name="T109" fmla="*/ 2046 h 2371"/>
              <a:gd name="T110" fmla="*/ 1173 w 1979"/>
              <a:gd name="T111" fmla="*/ 2105 h 2371"/>
              <a:gd name="T112" fmla="*/ 1191 w 1979"/>
              <a:gd name="T113" fmla="*/ 2177 h 2371"/>
              <a:gd name="T114" fmla="*/ 1184 w 1979"/>
              <a:gd name="T115" fmla="*/ 2221 h 2371"/>
              <a:gd name="T116" fmla="*/ 1158 w 1979"/>
              <a:gd name="T117" fmla="*/ 2266 h 2371"/>
              <a:gd name="T118" fmla="*/ 1111 w 1979"/>
              <a:gd name="T119" fmla="*/ 2305 h 2371"/>
              <a:gd name="T120" fmla="*/ 1079 w 1979"/>
              <a:gd name="T121" fmla="*/ 2329 h 2371"/>
              <a:gd name="T122" fmla="*/ 1072 w 1979"/>
              <a:gd name="T123" fmla="*/ 2363 h 2371"/>
              <a:gd name="T124" fmla="*/ 1100 w 1979"/>
              <a:gd name="T125" fmla="*/ 392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1">
                <a:moveTo>
                  <a:pt x="1100" y="392"/>
                </a:moveTo>
                <a:lnTo>
                  <a:pt x="1100" y="392"/>
                </a:lnTo>
                <a:lnTo>
                  <a:pt x="1093" y="389"/>
                </a:lnTo>
                <a:lnTo>
                  <a:pt x="1085" y="386"/>
                </a:lnTo>
                <a:lnTo>
                  <a:pt x="1081" y="383"/>
                </a:lnTo>
                <a:lnTo>
                  <a:pt x="1076" y="378"/>
                </a:lnTo>
                <a:lnTo>
                  <a:pt x="1073" y="374"/>
                </a:lnTo>
                <a:lnTo>
                  <a:pt x="1070" y="368"/>
                </a:lnTo>
                <a:lnTo>
                  <a:pt x="1070" y="363"/>
                </a:lnTo>
                <a:lnTo>
                  <a:pt x="1070" y="357"/>
                </a:lnTo>
                <a:lnTo>
                  <a:pt x="1072" y="351"/>
                </a:lnTo>
                <a:lnTo>
                  <a:pt x="1073" y="345"/>
                </a:lnTo>
                <a:lnTo>
                  <a:pt x="1078" y="339"/>
                </a:lnTo>
                <a:lnTo>
                  <a:pt x="1082" y="333"/>
                </a:lnTo>
                <a:lnTo>
                  <a:pt x="1087" y="329"/>
                </a:lnTo>
                <a:lnTo>
                  <a:pt x="1094" y="323"/>
                </a:lnTo>
                <a:lnTo>
                  <a:pt x="1102" y="317"/>
                </a:lnTo>
                <a:lnTo>
                  <a:pt x="1111" y="312"/>
                </a:lnTo>
                <a:lnTo>
                  <a:pt x="1111" y="312"/>
                </a:lnTo>
                <a:lnTo>
                  <a:pt x="1124" y="305"/>
                </a:lnTo>
                <a:lnTo>
                  <a:pt x="1136" y="296"/>
                </a:lnTo>
                <a:lnTo>
                  <a:pt x="1151" y="283"/>
                </a:lnTo>
                <a:lnTo>
                  <a:pt x="1158" y="274"/>
                </a:lnTo>
                <a:lnTo>
                  <a:pt x="1166" y="265"/>
                </a:lnTo>
                <a:lnTo>
                  <a:pt x="1173" y="254"/>
                </a:lnTo>
                <a:lnTo>
                  <a:pt x="1179" y="242"/>
                </a:lnTo>
                <a:lnTo>
                  <a:pt x="1184" y="229"/>
                </a:lnTo>
                <a:lnTo>
                  <a:pt x="1188" y="215"/>
                </a:lnTo>
                <a:lnTo>
                  <a:pt x="1190" y="200"/>
                </a:lnTo>
                <a:lnTo>
                  <a:pt x="1191" y="184"/>
                </a:lnTo>
                <a:lnTo>
                  <a:pt x="1191" y="184"/>
                </a:lnTo>
                <a:lnTo>
                  <a:pt x="1190" y="164"/>
                </a:lnTo>
                <a:lnTo>
                  <a:pt x="1187" y="147"/>
                </a:lnTo>
                <a:lnTo>
                  <a:pt x="1181" y="129"/>
                </a:lnTo>
                <a:lnTo>
                  <a:pt x="1173" y="112"/>
                </a:lnTo>
                <a:lnTo>
                  <a:pt x="1163" y="96"/>
                </a:lnTo>
                <a:lnTo>
                  <a:pt x="1152" y="81"/>
                </a:lnTo>
                <a:lnTo>
                  <a:pt x="1139" y="66"/>
                </a:lnTo>
                <a:lnTo>
                  <a:pt x="1124" y="54"/>
                </a:lnTo>
                <a:lnTo>
                  <a:pt x="1108" y="42"/>
                </a:lnTo>
                <a:lnTo>
                  <a:pt x="1090" y="31"/>
                </a:lnTo>
                <a:lnTo>
                  <a:pt x="1072" y="21"/>
                </a:lnTo>
                <a:lnTo>
                  <a:pt x="1051" y="13"/>
                </a:lnTo>
                <a:lnTo>
                  <a:pt x="1030" y="7"/>
                </a:lnTo>
                <a:lnTo>
                  <a:pt x="1007" y="3"/>
                </a:lnTo>
                <a:lnTo>
                  <a:pt x="985" y="0"/>
                </a:lnTo>
                <a:lnTo>
                  <a:pt x="963" y="0"/>
                </a:lnTo>
                <a:lnTo>
                  <a:pt x="963" y="0"/>
                </a:lnTo>
                <a:lnTo>
                  <a:pt x="939" y="0"/>
                </a:lnTo>
                <a:lnTo>
                  <a:pt x="916" y="3"/>
                </a:lnTo>
                <a:lnTo>
                  <a:pt x="894" y="7"/>
                </a:lnTo>
                <a:lnTo>
                  <a:pt x="873" y="13"/>
                </a:lnTo>
                <a:lnTo>
                  <a:pt x="852" y="21"/>
                </a:lnTo>
                <a:lnTo>
                  <a:pt x="834" y="31"/>
                </a:lnTo>
                <a:lnTo>
                  <a:pt x="816" y="42"/>
                </a:lnTo>
                <a:lnTo>
                  <a:pt x="800" y="54"/>
                </a:lnTo>
                <a:lnTo>
                  <a:pt x="785" y="66"/>
                </a:lnTo>
                <a:lnTo>
                  <a:pt x="771" y="81"/>
                </a:lnTo>
                <a:lnTo>
                  <a:pt x="761" y="96"/>
                </a:lnTo>
                <a:lnTo>
                  <a:pt x="750" y="112"/>
                </a:lnTo>
                <a:lnTo>
                  <a:pt x="743" y="129"/>
                </a:lnTo>
                <a:lnTo>
                  <a:pt x="737" y="147"/>
                </a:lnTo>
                <a:lnTo>
                  <a:pt x="734" y="164"/>
                </a:lnTo>
                <a:lnTo>
                  <a:pt x="732" y="184"/>
                </a:lnTo>
                <a:lnTo>
                  <a:pt x="732" y="184"/>
                </a:lnTo>
                <a:lnTo>
                  <a:pt x="734" y="200"/>
                </a:lnTo>
                <a:lnTo>
                  <a:pt x="735" y="215"/>
                </a:lnTo>
                <a:lnTo>
                  <a:pt x="740" y="229"/>
                </a:lnTo>
                <a:lnTo>
                  <a:pt x="744" y="242"/>
                </a:lnTo>
                <a:lnTo>
                  <a:pt x="752" y="254"/>
                </a:lnTo>
                <a:lnTo>
                  <a:pt x="758" y="265"/>
                </a:lnTo>
                <a:lnTo>
                  <a:pt x="765" y="274"/>
                </a:lnTo>
                <a:lnTo>
                  <a:pt x="773" y="283"/>
                </a:lnTo>
                <a:lnTo>
                  <a:pt x="788" y="296"/>
                </a:lnTo>
                <a:lnTo>
                  <a:pt x="800" y="305"/>
                </a:lnTo>
                <a:lnTo>
                  <a:pt x="813" y="312"/>
                </a:lnTo>
                <a:lnTo>
                  <a:pt x="813" y="312"/>
                </a:lnTo>
                <a:lnTo>
                  <a:pt x="822" y="317"/>
                </a:lnTo>
                <a:lnTo>
                  <a:pt x="830" y="323"/>
                </a:lnTo>
                <a:lnTo>
                  <a:pt x="837" y="329"/>
                </a:lnTo>
                <a:lnTo>
                  <a:pt x="843" y="333"/>
                </a:lnTo>
                <a:lnTo>
                  <a:pt x="847" y="339"/>
                </a:lnTo>
                <a:lnTo>
                  <a:pt x="850" y="345"/>
                </a:lnTo>
                <a:lnTo>
                  <a:pt x="852" y="351"/>
                </a:lnTo>
                <a:lnTo>
                  <a:pt x="853" y="357"/>
                </a:lnTo>
                <a:lnTo>
                  <a:pt x="853" y="363"/>
                </a:lnTo>
                <a:lnTo>
                  <a:pt x="853" y="368"/>
                </a:lnTo>
                <a:lnTo>
                  <a:pt x="850" y="374"/>
                </a:lnTo>
                <a:lnTo>
                  <a:pt x="847" y="378"/>
                </a:lnTo>
                <a:lnTo>
                  <a:pt x="843" y="383"/>
                </a:lnTo>
                <a:lnTo>
                  <a:pt x="839" y="386"/>
                </a:lnTo>
                <a:lnTo>
                  <a:pt x="831" y="389"/>
                </a:lnTo>
                <a:lnTo>
                  <a:pt x="824" y="392"/>
                </a:lnTo>
                <a:lnTo>
                  <a:pt x="0" y="392"/>
                </a:lnTo>
                <a:lnTo>
                  <a:pt x="0" y="1233"/>
                </a:lnTo>
                <a:lnTo>
                  <a:pt x="0" y="1233"/>
                </a:lnTo>
                <a:lnTo>
                  <a:pt x="6" y="1241"/>
                </a:lnTo>
                <a:lnTo>
                  <a:pt x="15" y="1245"/>
                </a:lnTo>
                <a:lnTo>
                  <a:pt x="24" y="1245"/>
                </a:lnTo>
                <a:lnTo>
                  <a:pt x="33" y="1244"/>
                </a:lnTo>
                <a:lnTo>
                  <a:pt x="43" y="1239"/>
                </a:lnTo>
                <a:lnTo>
                  <a:pt x="54" y="1230"/>
                </a:lnTo>
                <a:lnTo>
                  <a:pt x="63" y="1220"/>
                </a:lnTo>
                <a:lnTo>
                  <a:pt x="70" y="1205"/>
                </a:lnTo>
                <a:lnTo>
                  <a:pt x="70" y="1205"/>
                </a:lnTo>
                <a:lnTo>
                  <a:pt x="78" y="1193"/>
                </a:lnTo>
                <a:lnTo>
                  <a:pt x="88" y="1179"/>
                </a:lnTo>
                <a:lnTo>
                  <a:pt x="102" y="1165"/>
                </a:lnTo>
                <a:lnTo>
                  <a:pt x="109" y="1157"/>
                </a:lnTo>
                <a:lnTo>
                  <a:pt x="120" y="1150"/>
                </a:lnTo>
                <a:lnTo>
                  <a:pt x="130" y="1144"/>
                </a:lnTo>
                <a:lnTo>
                  <a:pt x="142" y="1138"/>
                </a:lnTo>
                <a:lnTo>
                  <a:pt x="154" y="1132"/>
                </a:lnTo>
                <a:lnTo>
                  <a:pt x="169" y="1129"/>
                </a:lnTo>
                <a:lnTo>
                  <a:pt x="184" y="1126"/>
                </a:lnTo>
                <a:lnTo>
                  <a:pt x="200" y="1124"/>
                </a:lnTo>
                <a:lnTo>
                  <a:pt x="200" y="1124"/>
                </a:lnTo>
                <a:lnTo>
                  <a:pt x="218" y="1126"/>
                </a:lnTo>
                <a:lnTo>
                  <a:pt x="238" y="1129"/>
                </a:lnTo>
                <a:lnTo>
                  <a:pt x="254" y="1135"/>
                </a:lnTo>
                <a:lnTo>
                  <a:pt x="272" y="1142"/>
                </a:lnTo>
                <a:lnTo>
                  <a:pt x="287" y="1153"/>
                </a:lnTo>
                <a:lnTo>
                  <a:pt x="303" y="1163"/>
                </a:lnTo>
                <a:lnTo>
                  <a:pt x="317" y="1176"/>
                </a:lnTo>
                <a:lnTo>
                  <a:pt x="330" y="1191"/>
                </a:lnTo>
                <a:lnTo>
                  <a:pt x="342" y="1208"/>
                </a:lnTo>
                <a:lnTo>
                  <a:pt x="353" y="1226"/>
                </a:lnTo>
                <a:lnTo>
                  <a:pt x="362" y="1245"/>
                </a:lnTo>
                <a:lnTo>
                  <a:pt x="369" y="1265"/>
                </a:lnTo>
                <a:lnTo>
                  <a:pt x="375" y="1286"/>
                </a:lnTo>
                <a:lnTo>
                  <a:pt x="380" y="1308"/>
                </a:lnTo>
                <a:lnTo>
                  <a:pt x="383" y="1330"/>
                </a:lnTo>
                <a:lnTo>
                  <a:pt x="384" y="1354"/>
                </a:lnTo>
                <a:lnTo>
                  <a:pt x="384" y="1354"/>
                </a:lnTo>
                <a:lnTo>
                  <a:pt x="383" y="1377"/>
                </a:lnTo>
                <a:lnTo>
                  <a:pt x="380" y="1401"/>
                </a:lnTo>
                <a:lnTo>
                  <a:pt x="375" y="1422"/>
                </a:lnTo>
                <a:lnTo>
                  <a:pt x="369" y="1443"/>
                </a:lnTo>
                <a:lnTo>
                  <a:pt x="362" y="1463"/>
                </a:lnTo>
                <a:lnTo>
                  <a:pt x="353" y="1483"/>
                </a:lnTo>
                <a:lnTo>
                  <a:pt x="342" y="1499"/>
                </a:lnTo>
                <a:lnTo>
                  <a:pt x="330" y="1516"/>
                </a:lnTo>
                <a:lnTo>
                  <a:pt x="317" y="1531"/>
                </a:lnTo>
                <a:lnTo>
                  <a:pt x="303" y="1544"/>
                </a:lnTo>
                <a:lnTo>
                  <a:pt x="287" y="1556"/>
                </a:lnTo>
                <a:lnTo>
                  <a:pt x="272" y="1565"/>
                </a:lnTo>
                <a:lnTo>
                  <a:pt x="254" y="1573"/>
                </a:lnTo>
                <a:lnTo>
                  <a:pt x="238" y="1579"/>
                </a:lnTo>
                <a:lnTo>
                  <a:pt x="218" y="1582"/>
                </a:lnTo>
                <a:lnTo>
                  <a:pt x="200" y="1583"/>
                </a:lnTo>
                <a:lnTo>
                  <a:pt x="200" y="1583"/>
                </a:lnTo>
                <a:lnTo>
                  <a:pt x="184" y="1583"/>
                </a:lnTo>
                <a:lnTo>
                  <a:pt x="169" y="1580"/>
                </a:lnTo>
                <a:lnTo>
                  <a:pt x="154" y="1576"/>
                </a:lnTo>
                <a:lnTo>
                  <a:pt x="142" y="1571"/>
                </a:lnTo>
                <a:lnTo>
                  <a:pt x="130" y="1565"/>
                </a:lnTo>
                <a:lnTo>
                  <a:pt x="120" y="1558"/>
                </a:lnTo>
                <a:lnTo>
                  <a:pt x="109" y="1550"/>
                </a:lnTo>
                <a:lnTo>
                  <a:pt x="102" y="1543"/>
                </a:lnTo>
                <a:lnTo>
                  <a:pt x="88" y="1528"/>
                </a:lnTo>
                <a:lnTo>
                  <a:pt x="78" y="1516"/>
                </a:lnTo>
                <a:lnTo>
                  <a:pt x="70" y="1502"/>
                </a:lnTo>
                <a:lnTo>
                  <a:pt x="70" y="1502"/>
                </a:lnTo>
                <a:lnTo>
                  <a:pt x="63" y="1489"/>
                </a:lnTo>
                <a:lnTo>
                  <a:pt x="54" y="1477"/>
                </a:lnTo>
                <a:lnTo>
                  <a:pt x="43" y="1469"/>
                </a:lnTo>
                <a:lnTo>
                  <a:pt x="33" y="1463"/>
                </a:lnTo>
                <a:lnTo>
                  <a:pt x="24" y="1462"/>
                </a:lnTo>
                <a:lnTo>
                  <a:pt x="15" y="1463"/>
                </a:lnTo>
                <a:lnTo>
                  <a:pt x="6" y="1468"/>
                </a:lnTo>
                <a:lnTo>
                  <a:pt x="0" y="1474"/>
                </a:lnTo>
                <a:lnTo>
                  <a:pt x="0" y="2371"/>
                </a:lnTo>
                <a:lnTo>
                  <a:pt x="847" y="2371"/>
                </a:lnTo>
                <a:lnTo>
                  <a:pt x="847" y="2371"/>
                </a:lnTo>
                <a:lnTo>
                  <a:pt x="852" y="2363"/>
                </a:lnTo>
                <a:lnTo>
                  <a:pt x="853" y="2356"/>
                </a:lnTo>
                <a:lnTo>
                  <a:pt x="853" y="2347"/>
                </a:lnTo>
                <a:lnTo>
                  <a:pt x="850" y="2338"/>
                </a:lnTo>
                <a:lnTo>
                  <a:pt x="844" y="2329"/>
                </a:lnTo>
                <a:lnTo>
                  <a:pt x="836" y="2322"/>
                </a:lnTo>
                <a:lnTo>
                  <a:pt x="825" y="2313"/>
                </a:lnTo>
                <a:lnTo>
                  <a:pt x="813" y="2305"/>
                </a:lnTo>
                <a:lnTo>
                  <a:pt x="813" y="2305"/>
                </a:lnTo>
                <a:lnTo>
                  <a:pt x="800" y="2298"/>
                </a:lnTo>
                <a:lnTo>
                  <a:pt x="788" y="2289"/>
                </a:lnTo>
                <a:lnTo>
                  <a:pt x="773" y="2275"/>
                </a:lnTo>
                <a:lnTo>
                  <a:pt x="765" y="2266"/>
                </a:lnTo>
                <a:lnTo>
                  <a:pt x="758" y="2257"/>
                </a:lnTo>
                <a:lnTo>
                  <a:pt x="750" y="2247"/>
                </a:lnTo>
                <a:lnTo>
                  <a:pt x="744" y="2235"/>
                </a:lnTo>
                <a:lnTo>
                  <a:pt x="740" y="2221"/>
                </a:lnTo>
                <a:lnTo>
                  <a:pt x="735" y="2208"/>
                </a:lnTo>
                <a:lnTo>
                  <a:pt x="732" y="2193"/>
                </a:lnTo>
                <a:lnTo>
                  <a:pt x="732" y="2177"/>
                </a:lnTo>
                <a:lnTo>
                  <a:pt x="732" y="2177"/>
                </a:lnTo>
                <a:lnTo>
                  <a:pt x="734" y="2157"/>
                </a:lnTo>
                <a:lnTo>
                  <a:pt x="737" y="2139"/>
                </a:lnTo>
                <a:lnTo>
                  <a:pt x="743" y="2121"/>
                </a:lnTo>
                <a:lnTo>
                  <a:pt x="750" y="2105"/>
                </a:lnTo>
                <a:lnTo>
                  <a:pt x="759" y="2088"/>
                </a:lnTo>
                <a:lnTo>
                  <a:pt x="771" y="2073"/>
                </a:lnTo>
                <a:lnTo>
                  <a:pt x="785" y="2060"/>
                </a:lnTo>
                <a:lnTo>
                  <a:pt x="800" y="2046"/>
                </a:lnTo>
                <a:lnTo>
                  <a:pt x="816" y="2035"/>
                </a:lnTo>
                <a:lnTo>
                  <a:pt x="833" y="2024"/>
                </a:lnTo>
                <a:lnTo>
                  <a:pt x="852" y="2015"/>
                </a:lnTo>
                <a:lnTo>
                  <a:pt x="873" y="2006"/>
                </a:lnTo>
                <a:lnTo>
                  <a:pt x="894" y="2000"/>
                </a:lnTo>
                <a:lnTo>
                  <a:pt x="915" y="1996"/>
                </a:lnTo>
                <a:lnTo>
                  <a:pt x="939" y="1993"/>
                </a:lnTo>
                <a:lnTo>
                  <a:pt x="961" y="1993"/>
                </a:lnTo>
                <a:lnTo>
                  <a:pt x="961" y="1993"/>
                </a:lnTo>
                <a:lnTo>
                  <a:pt x="985" y="1993"/>
                </a:lnTo>
                <a:lnTo>
                  <a:pt x="1007" y="1996"/>
                </a:lnTo>
                <a:lnTo>
                  <a:pt x="1030" y="2000"/>
                </a:lnTo>
                <a:lnTo>
                  <a:pt x="1051" y="2006"/>
                </a:lnTo>
                <a:lnTo>
                  <a:pt x="1070" y="2015"/>
                </a:lnTo>
                <a:lnTo>
                  <a:pt x="1090" y="2024"/>
                </a:lnTo>
                <a:lnTo>
                  <a:pt x="1108" y="2035"/>
                </a:lnTo>
                <a:lnTo>
                  <a:pt x="1124" y="2046"/>
                </a:lnTo>
                <a:lnTo>
                  <a:pt x="1139" y="2060"/>
                </a:lnTo>
                <a:lnTo>
                  <a:pt x="1152" y="2073"/>
                </a:lnTo>
                <a:lnTo>
                  <a:pt x="1163" y="2088"/>
                </a:lnTo>
                <a:lnTo>
                  <a:pt x="1173" y="2105"/>
                </a:lnTo>
                <a:lnTo>
                  <a:pt x="1181" y="2121"/>
                </a:lnTo>
                <a:lnTo>
                  <a:pt x="1187" y="2139"/>
                </a:lnTo>
                <a:lnTo>
                  <a:pt x="1190" y="2157"/>
                </a:lnTo>
                <a:lnTo>
                  <a:pt x="1191" y="2177"/>
                </a:lnTo>
                <a:lnTo>
                  <a:pt x="1191" y="2177"/>
                </a:lnTo>
                <a:lnTo>
                  <a:pt x="1190" y="2193"/>
                </a:lnTo>
                <a:lnTo>
                  <a:pt x="1187" y="2208"/>
                </a:lnTo>
                <a:lnTo>
                  <a:pt x="1184" y="2221"/>
                </a:lnTo>
                <a:lnTo>
                  <a:pt x="1178" y="2235"/>
                </a:lnTo>
                <a:lnTo>
                  <a:pt x="1172" y="2247"/>
                </a:lnTo>
                <a:lnTo>
                  <a:pt x="1166" y="2257"/>
                </a:lnTo>
                <a:lnTo>
                  <a:pt x="1158" y="2266"/>
                </a:lnTo>
                <a:lnTo>
                  <a:pt x="1151" y="2275"/>
                </a:lnTo>
                <a:lnTo>
                  <a:pt x="1136" y="2289"/>
                </a:lnTo>
                <a:lnTo>
                  <a:pt x="1123" y="2298"/>
                </a:lnTo>
                <a:lnTo>
                  <a:pt x="1111" y="2305"/>
                </a:lnTo>
                <a:lnTo>
                  <a:pt x="1111" y="2305"/>
                </a:lnTo>
                <a:lnTo>
                  <a:pt x="1097" y="2313"/>
                </a:lnTo>
                <a:lnTo>
                  <a:pt x="1087" y="2322"/>
                </a:lnTo>
                <a:lnTo>
                  <a:pt x="1079" y="2329"/>
                </a:lnTo>
                <a:lnTo>
                  <a:pt x="1073" y="2338"/>
                </a:lnTo>
                <a:lnTo>
                  <a:pt x="1070" y="2347"/>
                </a:lnTo>
                <a:lnTo>
                  <a:pt x="1070" y="2356"/>
                </a:lnTo>
                <a:lnTo>
                  <a:pt x="1072" y="2363"/>
                </a:lnTo>
                <a:lnTo>
                  <a:pt x="1076" y="2371"/>
                </a:lnTo>
                <a:lnTo>
                  <a:pt x="1979" y="2371"/>
                </a:lnTo>
                <a:lnTo>
                  <a:pt x="1979" y="392"/>
                </a:lnTo>
                <a:lnTo>
                  <a:pt x="1100" y="392"/>
                </a:lnTo>
                <a:close/>
              </a:path>
            </a:pathLst>
          </a:custGeom>
          <a:solidFill>
            <a:srgbClr val="990000">
              <a:lumMod val="75000"/>
            </a:srgbClr>
          </a:solidFill>
          <a:ln w="28575">
            <a:solidFill>
              <a:srgbClr val="FFFFFF">
                <a:lumMod val="50000"/>
              </a:srgbClr>
            </a:solidFill>
            <a:prstDash val="solid"/>
            <a:round/>
            <a:headEnd/>
            <a:tailEnd/>
          </a:ln>
        </p:spPr>
        <p:txBody>
          <a:bodyPr bIns="36000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a:cs typeface="Arial" charset="0"/>
              </a:rPr>
              <a:t>Vaginal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a:cs typeface="Arial" charset="0"/>
              </a:rPr>
              <a:t>Ring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cs typeface="Arial" charset="0"/>
            </a:endParaRPr>
          </a:p>
        </p:txBody>
      </p:sp>
      <p:sp>
        <p:nvSpPr>
          <p:cNvPr id="27" name="Freeform 12">
            <a:extLst>
              <a:ext uri="{FF2B5EF4-FFF2-40B4-BE49-F238E27FC236}">
                <a16:creationId xmlns:a16="http://schemas.microsoft.com/office/drawing/2014/main" id="{FDCA8D79-5D83-3F8B-C106-9F68CCFE7BA1}"/>
              </a:ext>
            </a:extLst>
          </p:cNvPr>
          <p:cNvSpPr>
            <a:spLocks/>
          </p:cNvSpPr>
          <p:nvPr/>
        </p:nvSpPr>
        <p:spPr bwMode="auto">
          <a:xfrm>
            <a:off x="6378163" y="1884723"/>
            <a:ext cx="1887537" cy="1568450"/>
          </a:xfrm>
          <a:custGeom>
            <a:avLst/>
            <a:gdLst>
              <a:gd name="T0" fmla="*/ 1586 w 2377"/>
              <a:gd name="T1" fmla="*/ 1797 h 1975"/>
              <a:gd name="T2" fmla="*/ 1564 w 2377"/>
              <a:gd name="T3" fmla="*/ 1845 h 1975"/>
              <a:gd name="T4" fmla="*/ 1522 w 2377"/>
              <a:gd name="T5" fmla="*/ 1886 h 1975"/>
              <a:gd name="T6" fmla="*/ 1489 w 2377"/>
              <a:gd name="T7" fmla="*/ 1906 h 1975"/>
              <a:gd name="T8" fmla="*/ 1470 w 2377"/>
              <a:gd name="T9" fmla="*/ 1933 h 1975"/>
              <a:gd name="T10" fmla="*/ 1473 w 2377"/>
              <a:gd name="T11" fmla="*/ 1957 h 1975"/>
              <a:gd name="T12" fmla="*/ 1500 w 2377"/>
              <a:gd name="T13" fmla="*/ 1973 h 1975"/>
              <a:gd name="T14" fmla="*/ 2377 w 2377"/>
              <a:gd name="T15" fmla="*/ 0 h 1975"/>
              <a:gd name="T16" fmla="*/ 395 w 2377"/>
              <a:gd name="T17" fmla="*/ 855 h 1975"/>
              <a:gd name="T18" fmla="*/ 390 w 2377"/>
              <a:gd name="T19" fmla="*/ 886 h 1975"/>
              <a:gd name="T20" fmla="*/ 371 w 2377"/>
              <a:gd name="T21" fmla="*/ 907 h 1975"/>
              <a:gd name="T22" fmla="*/ 346 w 2377"/>
              <a:gd name="T23" fmla="*/ 904 h 1975"/>
              <a:gd name="T24" fmla="*/ 320 w 2377"/>
              <a:gd name="T25" fmla="*/ 877 h 1975"/>
              <a:gd name="T26" fmla="*/ 298 w 2377"/>
              <a:gd name="T27" fmla="*/ 842 h 1975"/>
              <a:gd name="T28" fmla="*/ 254 w 2377"/>
              <a:gd name="T29" fmla="*/ 806 h 1975"/>
              <a:gd name="T30" fmla="*/ 201 w 2377"/>
              <a:gd name="T31" fmla="*/ 788 h 1975"/>
              <a:gd name="T32" fmla="*/ 148 w 2377"/>
              <a:gd name="T33" fmla="*/ 792 h 1975"/>
              <a:gd name="T34" fmla="*/ 83 w 2377"/>
              <a:gd name="T35" fmla="*/ 827 h 1975"/>
              <a:gd name="T36" fmla="*/ 32 w 2377"/>
              <a:gd name="T37" fmla="*/ 888 h 1975"/>
              <a:gd name="T38" fmla="*/ 5 w 2377"/>
              <a:gd name="T39" fmla="*/ 970 h 1975"/>
              <a:gd name="T40" fmla="*/ 2 w 2377"/>
              <a:gd name="T41" fmla="*/ 1040 h 1975"/>
              <a:gd name="T42" fmla="*/ 23 w 2377"/>
              <a:gd name="T43" fmla="*/ 1126 h 1975"/>
              <a:gd name="T44" fmla="*/ 68 w 2377"/>
              <a:gd name="T45" fmla="*/ 1193 h 1975"/>
              <a:gd name="T46" fmla="*/ 130 w 2377"/>
              <a:gd name="T47" fmla="*/ 1236 h 1975"/>
              <a:gd name="T48" fmla="*/ 184 w 2377"/>
              <a:gd name="T49" fmla="*/ 1245 h 1975"/>
              <a:gd name="T50" fmla="*/ 243 w 2377"/>
              <a:gd name="T51" fmla="*/ 1233 h 1975"/>
              <a:gd name="T52" fmla="*/ 283 w 2377"/>
              <a:gd name="T53" fmla="*/ 1206 h 1975"/>
              <a:gd name="T54" fmla="*/ 314 w 2377"/>
              <a:gd name="T55" fmla="*/ 1166 h 1975"/>
              <a:gd name="T56" fmla="*/ 340 w 2377"/>
              <a:gd name="T57" fmla="*/ 1133 h 1975"/>
              <a:gd name="T58" fmla="*/ 365 w 2377"/>
              <a:gd name="T59" fmla="*/ 1124 h 1975"/>
              <a:gd name="T60" fmla="*/ 388 w 2377"/>
              <a:gd name="T61" fmla="*/ 1139 h 1975"/>
              <a:gd name="T62" fmla="*/ 395 w 2377"/>
              <a:gd name="T63" fmla="*/ 1178 h 1975"/>
              <a:gd name="T64" fmla="*/ 1199 w 2377"/>
              <a:gd name="T65" fmla="*/ 1975 h 1975"/>
              <a:gd name="T66" fmla="*/ 1229 w 2377"/>
              <a:gd name="T67" fmla="*/ 1970 h 1975"/>
              <a:gd name="T68" fmla="*/ 1250 w 2377"/>
              <a:gd name="T69" fmla="*/ 1951 h 1975"/>
              <a:gd name="T70" fmla="*/ 1247 w 2377"/>
              <a:gd name="T71" fmla="*/ 1925 h 1975"/>
              <a:gd name="T72" fmla="*/ 1222 w 2377"/>
              <a:gd name="T73" fmla="*/ 1900 h 1975"/>
              <a:gd name="T74" fmla="*/ 1186 w 2377"/>
              <a:gd name="T75" fmla="*/ 1878 h 1975"/>
              <a:gd name="T76" fmla="*/ 1150 w 2377"/>
              <a:gd name="T77" fmla="*/ 1834 h 1975"/>
              <a:gd name="T78" fmla="*/ 1132 w 2377"/>
              <a:gd name="T79" fmla="*/ 1780 h 1975"/>
              <a:gd name="T80" fmla="*/ 1135 w 2377"/>
              <a:gd name="T81" fmla="*/ 1728 h 1975"/>
              <a:gd name="T82" fmla="*/ 1169 w 2377"/>
              <a:gd name="T83" fmla="*/ 1662 h 1975"/>
              <a:gd name="T84" fmla="*/ 1232 w 2377"/>
              <a:gd name="T85" fmla="*/ 1611 h 1975"/>
              <a:gd name="T86" fmla="*/ 1314 w 2377"/>
              <a:gd name="T87" fmla="*/ 1585 h 1975"/>
              <a:gd name="T88" fmla="*/ 1383 w 2377"/>
              <a:gd name="T89" fmla="*/ 1582 h 1975"/>
              <a:gd name="T90" fmla="*/ 1470 w 2377"/>
              <a:gd name="T91" fmla="*/ 1602 h 1975"/>
              <a:gd name="T92" fmla="*/ 1537 w 2377"/>
              <a:gd name="T93" fmla="*/ 1647 h 1975"/>
              <a:gd name="T94" fmla="*/ 1579 w 2377"/>
              <a:gd name="T95" fmla="*/ 1710 h 1975"/>
              <a:gd name="T96" fmla="*/ 1589 w 2377"/>
              <a:gd name="T97" fmla="*/ 1764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5">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solidFill>
            <a:srgbClr val="00B0F0"/>
          </a:solidFill>
          <a:ln w="28575">
            <a:solidFill>
              <a:srgbClr val="FFFFFF">
                <a:lumMod val="50000"/>
              </a:srgbClr>
            </a:solidFill>
            <a:prstDash val="solid"/>
            <a:round/>
            <a:headEnd/>
            <a:tailEnd/>
          </a:ln>
        </p:spPr>
        <p:txBody>
          <a:bodyPr bIns="36000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a:cs typeface="Arial" charset="0"/>
              </a:rPr>
              <a:t>   Injectable</a:t>
            </a:r>
          </a:p>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srgbClr val="FFFFFF"/>
                </a:solidFill>
                <a:latin typeface="Calibri" panose="020F0502020204030204"/>
                <a:cs typeface="Arial" charset="0"/>
              </a:rPr>
              <a:t>PrEP</a:t>
            </a:r>
            <a:endParaRPr kumimoji="0" lang="en-GB" sz="1800" b="0" i="0" u="none" strike="noStrike" kern="0" cap="none" spc="0" normalizeH="0" baseline="0" noProof="0" dirty="0">
              <a:ln>
                <a:noFill/>
              </a:ln>
              <a:solidFill>
                <a:srgbClr val="FFFFFF"/>
              </a:solidFill>
              <a:effectLst/>
              <a:uLnTx/>
              <a:uFillTx/>
              <a:latin typeface="Calibri" panose="020F0502020204030204"/>
              <a:cs typeface="Arial" charset="0"/>
            </a:endParaRPr>
          </a:p>
        </p:txBody>
      </p:sp>
      <p:sp>
        <p:nvSpPr>
          <p:cNvPr id="28" name="Freeform 13">
            <a:extLst>
              <a:ext uri="{FF2B5EF4-FFF2-40B4-BE49-F238E27FC236}">
                <a16:creationId xmlns:a16="http://schemas.microsoft.com/office/drawing/2014/main" id="{3EBC091C-E354-D432-1CDD-513F746D0244}"/>
              </a:ext>
            </a:extLst>
          </p:cNvPr>
          <p:cNvSpPr>
            <a:spLocks/>
          </p:cNvSpPr>
          <p:nvPr/>
        </p:nvSpPr>
        <p:spPr bwMode="auto">
          <a:xfrm rot="2687460">
            <a:off x="7308203" y="4695581"/>
            <a:ext cx="1570037" cy="1885950"/>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solidFill>
            <a:schemeClr val="accent5">
              <a:lumMod val="75000"/>
            </a:schemeClr>
          </a:solidFill>
          <a:ln w="28575">
            <a:solidFill>
              <a:srgbClr val="FFFFFF">
                <a:lumMod val="50000"/>
              </a:srgbClr>
            </a:solidFill>
            <a:prstDash val="solid"/>
            <a:round/>
            <a:headEnd/>
            <a:tailEnd/>
          </a:ln>
        </p:spPr>
        <p:txBody>
          <a:bodyPr bIns="36000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a:cs typeface="Arial" charset="0"/>
              </a:rPr>
              <a:t>PrEP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a:cs typeface="Arial" charset="0"/>
              </a:rPr>
              <a:t>Implants</a:t>
            </a:r>
          </a:p>
        </p:txBody>
      </p:sp>
      <p:sp>
        <p:nvSpPr>
          <p:cNvPr id="29" name="Freeform 11">
            <a:extLst>
              <a:ext uri="{FF2B5EF4-FFF2-40B4-BE49-F238E27FC236}">
                <a16:creationId xmlns:a16="http://schemas.microsoft.com/office/drawing/2014/main" id="{FF519C8E-276A-91D0-96CB-32B852B9F1E5}"/>
              </a:ext>
            </a:extLst>
          </p:cNvPr>
          <p:cNvSpPr>
            <a:spLocks/>
          </p:cNvSpPr>
          <p:nvPr/>
        </p:nvSpPr>
        <p:spPr bwMode="auto">
          <a:xfrm rot="1388542">
            <a:off x="3238811" y="5019763"/>
            <a:ext cx="1887537" cy="1570038"/>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rgbClr val="EEA341"/>
          </a:solidFill>
          <a:ln w="28575">
            <a:solidFill>
              <a:srgbClr val="FFFFFF">
                <a:lumMod val="50000"/>
              </a:srgbClr>
            </a:solidFill>
            <a:prstDash val="solid"/>
            <a:round/>
            <a:headEnd/>
            <a:tailEnd/>
          </a:ln>
        </p:spPr>
        <p:txBody>
          <a:bodyPr bIns="360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FFFFFF"/>
                </a:solidFill>
                <a:effectLst/>
                <a:uLnTx/>
                <a:uFillTx/>
                <a:latin typeface="Calibri" panose="020F0502020204030204"/>
                <a:cs typeface="Arial" charset="0"/>
              </a:rPr>
              <a:t>bnAbs</a:t>
            </a:r>
            <a:endParaRPr kumimoji="0" lang="en-GB" sz="1800" b="0" i="0" u="none" strike="noStrike" kern="0" cap="none" spc="0" normalizeH="0" baseline="0" noProof="0" dirty="0">
              <a:ln>
                <a:noFill/>
              </a:ln>
              <a:solidFill>
                <a:srgbClr val="FFFFFF"/>
              </a:solidFill>
              <a:effectLst/>
              <a:uLnTx/>
              <a:uFillTx/>
              <a:latin typeface="Calibri" panose="020F0502020204030204"/>
              <a:cs typeface="Arial" charset="0"/>
            </a:endParaRPr>
          </a:p>
        </p:txBody>
      </p:sp>
      <p:sp>
        <p:nvSpPr>
          <p:cNvPr id="30" name="Freeform 5">
            <a:extLst>
              <a:ext uri="{FF2B5EF4-FFF2-40B4-BE49-F238E27FC236}">
                <a16:creationId xmlns:a16="http://schemas.microsoft.com/office/drawing/2014/main" id="{2ACE5E26-8FC2-D8C0-CAB3-9DADCDDC6E86}"/>
              </a:ext>
            </a:extLst>
          </p:cNvPr>
          <p:cNvSpPr>
            <a:spLocks/>
          </p:cNvSpPr>
          <p:nvPr/>
        </p:nvSpPr>
        <p:spPr bwMode="auto">
          <a:xfrm>
            <a:off x="3522957" y="3458656"/>
            <a:ext cx="1571625" cy="1887537"/>
          </a:xfrm>
          <a:custGeom>
            <a:avLst/>
            <a:gdLst>
              <a:gd name="T0" fmla="*/ 1810 w 1979"/>
              <a:gd name="T1" fmla="*/ 795 h 2378"/>
              <a:gd name="T2" fmla="*/ 1859 w 1979"/>
              <a:gd name="T3" fmla="*/ 816 h 2378"/>
              <a:gd name="T4" fmla="*/ 1901 w 1979"/>
              <a:gd name="T5" fmla="*/ 859 h 2378"/>
              <a:gd name="T6" fmla="*/ 1925 w 1979"/>
              <a:gd name="T7" fmla="*/ 897 h 2378"/>
              <a:gd name="T8" fmla="*/ 1964 w 1979"/>
              <a:gd name="T9" fmla="*/ 912 h 2378"/>
              <a:gd name="T10" fmla="*/ 1131 w 1979"/>
              <a:gd name="T11" fmla="*/ 0 h 2378"/>
              <a:gd name="T12" fmla="*/ 1125 w 1979"/>
              <a:gd name="T13" fmla="*/ 24 h 2378"/>
              <a:gd name="T14" fmla="*/ 1152 w 1979"/>
              <a:gd name="T15" fmla="*/ 58 h 2378"/>
              <a:gd name="T16" fmla="*/ 1191 w 1979"/>
              <a:gd name="T17" fmla="*/ 82 h 2378"/>
              <a:gd name="T18" fmla="*/ 1229 w 1979"/>
              <a:gd name="T19" fmla="*/ 125 h 2378"/>
              <a:gd name="T20" fmla="*/ 1245 w 1979"/>
              <a:gd name="T21" fmla="*/ 178 h 2378"/>
              <a:gd name="T22" fmla="*/ 1242 w 1979"/>
              <a:gd name="T23" fmla="*/ 231 h 2378"/>
              <a:gd name="T24" fmla="*/ 1208 w 1979"/>
              <a:gd name="T25" fmla="*/ 297 h 2378"/>
              <a:gd name="T26" fmla="*/ 1145 w 1979"/>
              <a:gd name="T27" fmla="*/ 348 h 2378"/>
              <a:gd name="T28" fmla="*/ 1063 w 1979"/>
              <a:gd name="T29" fmla="*/ 375 h 2378"/>
              <a:gd name="T30" fmla="*/ 994 w 1979"/>
              <a:gd name="T31" fmla="*/ 378 h 2378"/>
              <a:gd name="T32" fmla="*/ 907 w 1979"/>
              <a:gd name="T33" fmla="*/ 357 h 2378"/>
              <a:gd name="T34" fmla="*/ 840 w 1979"/>
              <a:gd name="T35" fmla="*/ 312 h 2378"/>
              <a:gd name="T36" fmla="*/ 798 w 1979"/>
              <a:gd name="T37" fmla="*/ 249 h 2378"/>
              <a:gd name="T38" fmla="*/ 788 w 1979"/>
              <a:gd name="T39" fmla="*/ 194 h 2378"/>
              <a:gd name="T40" fmla="*/ 800 w 1979"/>
              <a:gd name="T41" fmla="*/ 136 h 2378"/>
              <a:gd name="T42" fmla="*/ 828 w 1979"/>
              <a:gd name="T43" fmla="*/ 95 h 2378"/>
              <a:gd name="T44" fmla="*/ 868 w 1979"/>
              <a:gd name="T45" fmla="*/ 65 h 2378"/>
              <a:gd name="T46" fmla="*/ 906 w 1979"/>
              <a:gd name="T47" fmla="*/ 33 h 2378"/>
              <a:gd name="T48" fmla="*/ 903 w 1979"/>
              <a:gd name="T49" fmla="*/ 0 h 2378"/>
              <a:gd name="T50" fmla="*/ 856 w 1979"/>
              <a:gd name="T51" fmla="*/ 1982 h 2378"/>
              <a:gd name="T52" fmla="*/ 894 w 1979"/>
              <a:gd name="T53" fmla="*/ 1991 h 2378"/>
              <a:gd name="T54" fmla="*/ 909 w 1979"/>
              <a:gd name="T55" fmla="*/ 2013 h 2378"/>
              <a:gd name="T56" fmla="*/ 900 w 1979"/>
              <a:gd name="T57" fmla="*/ 2039 h 2378"/>
              <a:gd name="T58" fmla="*/ 868 w 1979"/>
              <a:gd name="T59" fmla="*/ 2064 h 2378"/>
              <a:gd name="T60" fmla="*/ 828 w 1979"/>
              <a:gd name="T61" fmla="*/ 2095 h 2378"/>
              <a:gd name="T62" fmla="*/ 800 w 1979"/>
              <a:gd name="T63" fmla="*/ 2134 h 2378"/>
              <a:gd name="T64" fmla="*/ 788 w 1979"/>
              <a:gd name="T65" fmla="*/ 2193 h 2378"/>
              <a:gd name="T66" fmla="*/ 798 w 1979"/>
              <a:gd name="T67" fmla="*/ 2248 h 2378"/>
              <a:gd name="T68" fmla="*/ 840 w 1979"/>
              <a:gd name="T69" fmla="*/ 2311 h 2378"/>
              <a:gd name="T70" fmla="*/ 907 w 1979"/>
              <a:gd name="T71" fmla="*/ 2356 h 2378"/>
              <a:gd name="T72" fmla="*/ 994 w 1979"/>
              <a:gd name="T73" fmla="*/ 2376 h 2378"/>
              <a:gd name="T74" fmla="*/ 1063 w 1979"/>
              <a:gd name="T75" fmla="*/ 2374 h 2378"/>
              <a:gd name="T76" fmla="*/ 1145 w 1979"/>
              <a:gd name="T77" fmla="*/ 2347 h 2378"/>
              <a:gd name="T78" fmla="*/ 1206 w 1979"/>
              <a:gd name="T79" fmla="*/ 2296 h 2378"/>
              <a:gd name="T80" fmla="*/ 1242 w 1979"/>
              <a:gd name="T81" fmla="*/ 2230 h 2378"/>
              <a:gd name="T82" fmla="*/ 1245 w 1979"/>
              <a:gd name="T83" fmla="*/ 2178 h 2378"/>
              <a:gd name="T84" fmla="*/ 1227 w 1979"/>
              <a:gd name="T85" fmla="*/ 2124 h 2378"/>
              <a:gd name="T86" fmla="*/ 1191 w 1979"/>
              <a:gd name="T87" fmla="*/ 2081 h 2378"/>
              <a:gd name="T88" fmla="*/ 1155 w 1979"/>
              <a:gd name="T89" fmla="*/ 2058 h 2378"/>
              <a:gd name="T90" fmla="*/ 1128 w 1979"/>
              <a:gd name="T91" fmla="*/ 2033 h 2378"/>
              <a:gd name="T92" fmla="*/ 1127 w 1979"/>
              <a:gd name="T93" fmla="*/ 2006 h 2378"/>
              <a:gd name="T94" fmla="*/ 1146 w 1979"/>
              <a:gd name="T95" fmla="*/ 1988 h 2378"/>
              <a:gd name="T96" fmla="*/ 1979 w 1979"/>
              <a:gd name="T97" fmla="*/ 1982 h 2378"/>
              <a:gd name="T98" fmla="*/ 1964 w 1979"/>
              <a:gd name="T99" fmla="*/ 1130 h 2378"/>
              <a:gd name="T100" fmla="*/ 1925 w 1979"/>
              <a:gd name="T101" fmla="*/ 1143 h 2378"/>
              <a:gd name="T102" fmla="*/ 1901 w 1979"/>
              <a:gd name="T103" fmla="*/ 1182 h 2378"/>
              <a:gd name="T104" fmla="*/ 1859 w 1979"/>
              <a:gd name="T105" fmla="*/ 1224 h 2378"/>
              <a:gd name="T106" fmla="*/ 1810 w 1979"/>
              <a:gd name="T107" fmla="*/ 1246 h 2378"/>
              <a:gd name="T108" fmla="*/ 1759 w 1979"/>
              <a:gd name="T109" fmla="*/ 1248 h 2378"/>
              <a:gd name="T110" fmla="*/ 1690 w 1979"/>
              <a:gd name="T111" fmla="*/ 1222 h 2378"/>
              <a:gd name="T112" fmla="*/ 1637 w 1979"/>
              <a:gd name="T113" fmla="*/ 1166 h 2378"/>
              <a:gd name="T114" fmla="*/ 1602 w 1979"/>
              <a:gd name="T115" fmla="*/ 1088 h 2378"/>
              <a:gd name="T116" fmla="*/ 1595 w 1979"/>
              <a:gd name="T117" fmla="*/ 1021 h 2378"/>
              <a:gd name="T118" fmla="*/ 1610 w 1979"/>
              <a:gd name="T119" fmla="*/ 931 h 2378"/>
              <a:gd name="T120" fmla="*/ 1649 w 1979"/>
              <a:gd name="T121" fmla="*/ 858 h 2378"/>
              <a:gd name="T122" fmla="*/ 1707 w 1979"/>
              <a:gd name="T123" fmla="*/ 808 h 2378"/>
              <a:gd name="T124" fmla="*/ 1779 w 1979"/>
              <a:gd name="T125" fmla="*/ 79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8">
                <a:moveTo>
                  <a:pt x="1779" y="790"/>
                </a:moveTo>
                <a:lnTo>
                  <a:pt x="1779" y="790"/>
                </a:lnTo>
                <a:lnTo>
                  <a:pt x="1795" y="792"/>
                </a:lnTo>
                <a:lnTo>
                  <a:pt x="1810" y="795"/>
                </a:lnTo>
                <a:lnTo>
                  <a:pt x="1825" y="798"/>
                </a:lnTo>
                <a:lnTo>
                  <a:pt x="1837" y="804"/>
                </a:lnTo>
                <a:lnTo>
                  <a:pt x="1849" y="810"/>
                </a:lnTo>
                <a:lnTo>
                  <a:pt x="1859" y="816"/>
                </a:lnTo>
                <a:lnTo>
                  <a:pt x="1868" y="823"/>
                </a:lnTo>
                <a:lnTo>
                  <a:pt x="1877" y="831"/>
                </a:lnTo>
                <a:lnTo>
                  <a:pt x="1891" y="846"/>
                </a:lnTo>
                <a:lnTo>
                  <a:pt x="1901" y="859"/>
                </a:lnTo>
                <a:lnTo>
                  <a:pt x="1909" y="871"/>
                </a:lnTo>
                <a:lnTo>
                  <a:pt x="1909" y="871"/>
                </a:lnTo>
                <a:lnTo>
                  <a:pt x="1916" y="886"/>
                </a:lnTo>
                <a:lnTo>
                  <a:pt x="1925" y="897"/>
                </a:lnTo>
                <a:lnTo>
                  <a:pt x="1936" y="906"/>
                </a:lnTo>
                <a:lnTo>
                  <a:pt x="1945" y="910"/>
                </a:lnTo>
                <a:lnTo>
                  <a:pt x="1955" y="913"/>
                </a:lnTo>
                <a:lnTo>
                  <a:pt x="1964" y="912"/>
                </a:lnTo>
                <a:lnTo>
                  <a:pt x="1972" y="907"/>
                </a:lnTo>
                <a:lnTo>
                  <a:pt x="1979" y="900"/>
                </a:lnTo>
                <a:lnTo>
                  <a:pt x="1979" y="0"/>
                </a:lnTo>
                <a:lnTo>
                  <a:pt x="1131" y="0"/>
                </a:lnTo>
                <a:lnTo>
                  <a:pt x="1131" y="0"/>
                </a:lnTo>
                <a:lnTo>
                  <a:pt x="1127" y="7"/>
                </a:lnTo>
                <a:lnTo>
                  <a:pt x="1125" y="15"/>
                </a:lnTo>
                <a:lnTo>
                  <a:pt x="1125" y="24"/>
                </a:lnTo>
                <a:lnTo>
                  <a:pt x="1128" y="33"/>
                </a:lnTo>
                <a:lnTo>
                  <a:pt x="1134" y="42"/>
                </a:lnTo>
                <a:lnTo>
                  <a:pt x="1142" y="50"/>
                </a:lnTo>
                <a:lnTo>
                  <a:pt x="1152" y="58"/>
                </a:lnTo>
                <a:lnTo>
                  <a:pt x="1166" y="65"/>
                </a:lnTo>
                <a:lnTo>
                  <a:pt x="1166" y="65"/>
                </a:lnTo>
                <a:lnTo>
                  <a:pt x="1179" y="73"/>
                </a:lnTo>
                <a:lnTo>
                  <a:pt x="1191" y="82"/>
                </a:lnTo>
                <a:lnTo>
                  <a:pt x="1206" y="95"/>
                </a:lnTo>
                <a:lnTo>
                  <a:pt x="1214" y="104"/>
                </a:lnTo>
                <a:lnTo>
                  <a:pt x="1221" y="113"/>
                </a:lnTo>
                <a:lnTo>
                  <a:pt x="1229" y="125"/>
                </a:lnTo>
                <a:lnTo>
                  <a:pt x="1235" y="136"/>
                </a:lnTo>
                <a:lnTo>
                  <a:pt x="1239" y="149"/>
                </a:lnTo>
                <a:lnTo>
                  <a:pt x="1244" y="163"/>
                </a:lnTo>
                <a:lnTo>
                  <a:pt x="1245" y="178"/>
                </a:lnTo>
                <a:lnTo>
                  <a:pt x="1247" y="194"/>
                </a:lnTo>
                <a:lnTo>
                  <a:pt x="1247" y="194"/>
                </a:lnTo>
                <a:lnTo>
                  <a:pt x="1245" y="213"/>
                </a:lnTo>
                <a:lnTo>
                  <a:pt x="1242" y="231"/>
                </a:lnTo>
                <a:lnTo>
                  <a:pt x="1236" y="249"/>
                </a:lnTo>
                <a:lnTo>
                  <a:pt x="1229" y="266"/>
                </a:lnTo>
                <a:lnTo>
                  <a:pt x="1218" y="282"/>
                </a:lnTo>
                <a:lnTo>
                  <a:pt x="1208" y="297"/>
                </a:lnTo>
                <a:lnTo>
                  <a:pt x="1194" y="312"/>
                </a:lnTo>
                <a:lnTo>
                  <a:pt x="1179" y="326"/>
                </a:lnTo>
                <a:lnTo>
                  <a:pt x="1163" y="336"/>
                </a:lnTo>
                <a:lnTo>
                  <a:pt x="1145" y="348"/>
                </a:lnTo>
                <a:lnTo>
                  <a:pt x="1127" y="357"/>
                </a:lnTo>
                <a:lnTo>
                  <a:pt x="1106" y="364"/>
                </a:lnTo>
                <a:lnTo>
                  <a:pt x="1085" y="370"/>
                </a:lnTo>
                <a:lnTo>
                  <a:pt x="1063" y="375"/>
                </a:lnTo>
                <a:lnTo>
                  <a:pt x="1040" y="378"/>
                </a:lnTo>
                <a:lnTo>
                  <a:pt x="1018" y="379"/>
                </a:lnTo>
                <a:lnTo>
                  <a:pt x="1018" y="379"/>
                </a:lnTo>
                <a:lnTo>
                  <a:pt x="994" y="378"/>
                </a:lnTo>
                <a:lnTo>
                  <a:pt x="972" y="375"/>
                </a:lnTo>
                <a:lnTo>
                  <a:pt x="949" y="370"/>
                </a:lnTo>
                <a:lnTo>
                  <a:pt x="928" y="364"/>
                </a:lnTo>
                <a:lnTo>
                  <a:pt x="907" y="357"/>
                </a:lnTo>
                <a:lnTo>
                  <a:pt x="889" y="348"/>
                </a:lnTo>
                <a:lnTo>
                  <a:pt x="871" y="336"/>
                </a:lnTo>
                <a:lnTo>
                  <a:pt x="855" y="326"/>
                </a:lnTo>
                <a:lnTo>
                  <a:pt x="840" y="312"/>
                </a:lnTo>
                <a:lnTo>
                  <a:pt x="827" y="297"/>
                </a:lnTo>
                <a:lnTo>
                  <a:pt x="816" y="282"/>
                </a:lnTo>
                <a:lnTo>
                  <a:pt x="806" y="266"/>
                </a:lnTo>
                <a:lnTo>
                  <a:pt x="798" y="249"/>
                </a:lnTo>
                <a:lnTo>
                  <a:pt x="792" y="231"/>
                </a:lnTo>
                <a:lnTo>
                  <a:pt x="789" y="213"/>
                </a:lnTo>
                <a:lnTo>
                  <a:pt x="788" y="194"/>
                </a:lnTo>
                <a:lnTo>
                  <a:pt x="788" y="194"/>
                </a:lnTo>
                <a:lnTo>
                  <a:pt x="789" y="178"/>
                </a:lnTo>
                <a:lnTo>
                  <a:pt x="791" y="163"/>
                </a:lnTo>
                <a:lnTo>
                  <a:pt x="795" y="149"/>
                </a:lnTo>
                <a:lnTo>
                  <a:pt x="800" y="136"/>
                </a:lnTo>
                <a:lnTo>
                  <a:pt x="807" y="125"/>
                </a:lnTo>
                <a:lnTo>
                  <a:pt x="813" y="113"/>
                </a:lnTo>
                <a:lnTo>
                  <a:pt x="821" y="104"/>
                </a:lnTo>
                <a:lnTo>
                  <a:pt x="828" y="95"/>
                </a:lnTo>
                <a:lnTo>
                  <a:pt x="843" y="82"/>
                </a:lnTo>
                <a:lnTo>
                  <a:pt x="855" y="73"/>
                </a:lnTo>
                <a:lnTo>
                  <a:pt x="868" y="65"/>
                </a:lnTo>
                <a:lnTo>
                  <a:pt x="868" y="65"/>
                </a:lnTo>
                <a:lnTo>
                  <a:pt x="882" y="58"/>
                </a:lnTo>
                <a:lnTo>
                  <a:pt x="892" y="50"/>
                </a:lnTo>
                <a:lnTo>
                  <a:pt x="900" y="42"/>
                </a:lnTo>
                <a:lnTo>
                  <a:pt x="906" y="33"/>
                </a:lnTo>
                <a:lnTo>
                  <a:pt x="909" y="24"/>
                </a:lnTo>
                <a:lnTo>
                  <a:pt x="909" y="15"/>
                </a:lnTo>
                <a:lnTo>
                  <a:pt x="907" y="7"/>
                </a:lnTo>
                <a:lnTo>
                  <a:pt x="903" y="0"/>
                </a:lnTo>
                <a:lnTo>
                  <a:pt x="0" y="0"/>
                </a:lnTo>
                <a:lnTo>
                  <a:pt x="0" y="1982"/>
                </a:lnTo>
                <a:lnTo>
                  <a:pt x="856" y="1982"/>
                </a:lnTo>
                <a:lnTo>
                  <a:pt x="856" y="1982"/>
                </a:lnTo>
                <a:lnTo>
                  <a:pt x="867" y="1983"/>
                </a:lnTo>
                <a:lnTo>
                  <a:pt x="877" y="1985"/>
                </a:lnTo>
                <a:lnTo>
                  <a:pt x="886" y="1988"/>
                </a:lnTo>
                <a:lnTo>
                  <a:pt x="894" y="1991"/>
                </a:lnTo>
                <a:lnTo>
                  <a:pt x="900" y="1995"/>
                </a:lnTo>
                <a:lnTo>
                  <a:pt x="904" y="2001"/>
                </a:lnTo>
                <a:lnTo>
                  <a:pt x="907" y="2006"/>
                </a:lnTo>
                <a:lnTo>
                  <a:pt x="909" y="2013"/>
                </a:lnTo>
                <a:lnTo>
                  <a:pt x="909" y="2019"/>
                </a:lnTo>
                <a:lnTo>
                  <a:pt x="907" y="2025"/>
                </a:lnTo>
                <a:lnTo>
                  <a:pt x="904" y="2033"/>
                </a:lnTo>
                <a:lnTo>
                  <a:pt x="900" y="2039"/>
                </a:lnTo>
                <a:lnTo>
                  <a:pt x="894" y="2046"/>
                </a:lnTo>
                <a:lnTo>
                  <a:pt x="886" y="2052"/>
                </a:lnTo>
                <a:lnTo>
                  <a:pt x="877" y="2058"/>
                </a:lnTo>
                <a:lnTo>
                  <a:pt x="868" y="2064"/>
                </a:lnTo>
                <a:lnTo>
                  <a:pt x="868" y="2064"/>
                </a:lnTo>
                <a:lnTo>
                  <a:pt x="855" y="2072"/>
                </a:lnTo>
                <a:lnTo>
                  <a:pt x="843" y="2081"/>
                </a:lnTo>
                <a:lnTo>
                  <a:pt x="828" y="2095"/>
                </a:lnTo>
                <a:lnTo>
                  <a:pt x="821" y="2103"/>
                </a:lnTo>
                <a:lnTo>
                  <a:pt x="813" y="2113"/>
                </a:lnTo>
                <a:lnTo>
                  <a:pt x="806" y="2124"/>
                </a:lnTo>
                <a:lnTo>
                  <a:pt x="800" y="2134"/>
                </a:lnTo>
                <a:lnTo>
                  <a:pt x="795" y="2148"/>
                </a:lnTo>
                <a:lnTo>
                  <a:pt x="791" y="2161"/>
                </a:lnTo>
                <a:lnTo>
                  <a:pt x="788" y="2178"/>
                </a:lnTo>
                <a:lnTo>
                  <a:pt x="788" y="2193"/>
                </a:lnTo>
                <a:lnTo>
                  <a:pt x="788" y="2193"/>
                </a:lnTo>
                <a:lnTo>
                  <a:pt x="789" y="2212"/>
                </a:lnTo>
                <a:lnTo>
                  <a:pt x="792" y="2230"/>
                </a:lnTo>
                <a:lnTo>
                  <a:pt x="798" y="2248"/>
                </a:lnTo>
                <a:lnTo>
                  <a:pt x="806" y="2264"/>
                </a:lnTo>
                <a:lnTo>
                  <a:pt x="815" y="2281"/>
                </a:lnTo>
                <a:lnTo>
                  <a:pt x="827" y="2296"/>
                </a:lnTo>
                <a:lnTo>
                  <a:pt x="840" y="2311"/>
                </a:lnTo>
                <a:lnTo>
                  <a:pt x="855" y="2324"/>
                </a:lnTo>
                <a:lnTo>
                  <a:pt x="871" y="2336"/>
                </a:lnTo>
                <a:lnTo>
                  <a:pt x="888" y="2347"/>
                </a:lnTo>
                <a:lnTo>
                  <a:pt x="907" y="2356"/>
                </a:lnTo>
                <a:lnTo>
                  <a:pt x="928" y="2363"/>
                </a:lnTo>
                <a:lnTo>
                  <a:pt x="949" y="2369"/>
                </a:lnTo>
                <a:lnTo>
                  <a:pt x="970" y="2374"/>
                </a:lnTo>
                <a:lnTo>
                  <a:pt x="994" y="2376"/>
                </a:lnTo>
                <a:lnTo>
                  <a:pt x="1016" y="2378"/>
                </a:lnTo>
                <a:lnTo>
                  <a:pt x="1016" y="2378"/>
                </a:lnTo>
                <a:lnTo>
                  <a:pt x="1040" y="2376"/>
                </a:lnTo>
                <a:lnTo>
                  <a:pt x="1063" y="2374"/>
                </a:lnTo>
                <a:lnTo>
                  <a:pt x="1085" y="2369"/>
                </a:lnTo>
                <a:lnTo>
                  <a:pt x="1106" y="2363"/>
                </a:lnTo>
                <a:lnTo>
                  <a:pt x="1125" y="2356"/>
                </a:lnTo>
                <a:lnTo>
                  <a:pt x="1145" y="2347"/>
                </a:lnTo>
                <a:lnTo>
                  <a:pt x="1163" y="2336"/>
                </a:lnTo>
                <a:lnTo>
                  <a:pt x="1179" y="2324"/>
                </a:lnTo>
                <a:lnTo>
                  <a:pt x="1194" y="2311"/>
                </a:lnTo>
                <a:lnTo>
                  <a:pt x="1206" y="2296"/>
                </a:lnTo>
                <a:lnTo>
                  <a:pt x="1218" y="2281"/>
                </a:lnTo>
                <a:lnTo>
                  <a:pt x="1229" y="2264"/>
                </a:lnTo>
                <a:lnTo>
                  <a:pt x="1236" y="2248"/>
                </a:lnTo>
                <a:lnTo>
                  <a:pt x="1242" y="2230"/>
                </a:lnTo>
                <a:lnTo>
                  <a:pt x="1245" y="2212"/>
                </a:lnTo>
                <a:lnTo>
                  <a:pt x="1247" y="2193"/>
                </a:lnTo>
                <a:lnTo>
                  <a:pt x="1247" y="2193"/>
                </a:lnTo>
                <a:lnTo>
                  <a:pt x="1245" y="2178"/>
                </a:lnTo>
                <a:lnTo>
                  <a:pt x="1242" y="2161"/>
                </a:lnTo>
                <a:lnTo>
                  <a:pt x="1239" y="2148"/>
                </a:lnTo>
                <a:lnTo>
                  <a:pt x="1233" y="2134"/>
                </a:lnTo>
                <a:lnTo>
                  <a:pt x="1227" y="2124"/>
                </a:lnTo>
                <a:lnTo>
                  <a:pt x="1221" y="2113"/>
                </a:lnTo>
                <a:lnTo>
                  <a:pt x="1214" y="2103"/>
                </a:lnTo>
                <a:lnTo>
                  <a:pt x="1206" y="2095"/>
                </a:lnTo>
                <a:lnTo>
                  <a:pt x="1191" y="2081"/>
                </a:lnTo>
                <a:lnTo>
                  <a:pt x="1178" y="2072"/>
                </a:lnTo>
                <a:lnTo>
                  <a:pt x="1166" y="2064"/>
                </a:lnTo>
                <a:lnTo>
                  <a:pt x="1166" y="2064"/>
                </a:lnTo>
                <a:lnTo>
                  <a:pt x="1155" y="2058"/>
                </a:lnTo>
                <a:lnTo>
                  <a:pt x="1146" y="2052"/>
                </a:lnTo>
                <a:lnTo>
                  <a:pt x="1139" y="2046"/>
                </a:lnTo>
                <a:lnTo>
                  <a:pt x="1133" y="2039"/>
                </a:lnTo>
                <a:lnTo>
                  <a:pt x="1128" y="2033"/>
                </a:lnTo>
                <a:lnTo>
                  <a:pt x="1125" y="2025"/>
                </a:lnTo>
                <a:lnTo>
                  <a:pt x="1125" y="2019"/>
                </a:lnTo>
                <a:lnTo>
                  <a:pt x="1125" y="2013"/>
                </a:lnTo>
                <a:lnTo>
                  <a:pt x="1127" y="2006"/>
                </a:lnTo>
                <a:lnTo>
                  <a:pt x="1130" y="2001"/>
                </a:lnTo>
                <a:lnTo>
                  <a:pt x="1134" y="1995"/>
                </a:lnTo>
                <a:lnTo>
                  <a:pt x="1140" y="1991"/>
                </a:lnTo>
                <a:lnTo>
                  <a:pt x="1146" y="1988"/>
                </a:lnTo>
                <a:lnTo>
                  <a:pt x="1155" y="1985"/>
                </a:lnTo>
                <a:lnTo>
                  <a:pt x="1166" y="1983"/>
                </a:lnTo>
                <a:lnTo>
                  <a:pt x="1178" y="1982"/>
                </a:lnTo>
                <a:lnTo>
                  <a:pt x="1979" y="1982"/>
                </a:lnTo>
                <a:lnTo>
                  <a:pt x="1979" y="1142"/>
                </a:lnTo>
                <a:lnTo>
                  <a:pt x="1979" y="1142"/>
                </a:lnTo>
                <a:lnTo>
                  <a:pt x="1972" y="1134"/>
                </a:lnTo>
                <a:lnTo>
                  <a:pt x="1964" y="1130"/>
                </a:lnTo>
                <a:lnTo>
                  <a:pt x="1955" y="1128"/>
                </a:lnTo>
                <a:lnTo>
                  <a:pt x="1945" y="1130"/>
                </a:lnTo>
                <a:lnTo>
                  <a:pt x="1936" y="1136"/>
                </a:lnTo>
                <a:lnTo>
                  <a:pt x="1925" y="1143"/>
                </a:lnTo>
                <a:lnTo>
                  <a:pt x="1916" y="1155"/>
                </a:lnTo>
                <a:lnTo>
                  <a:pt x="1909" y="1170"/>
                </a:lnTo>
                <a:lnTo>
                  <a:pt x="1909" y="1170"/>
                </a:lnTo>
                <a:lnTo>
                  <a:pt x="1901" y="1182"/>
                </a:lnTo>
                <a:lnTo>
                  <a:pt x="1891" y="1196"/>
                </a:lnTo>
                <a:lnTo>
                  <a:pt x="1877" y="1209"/>
                </a:lnTo>
                <a:lnTo>
                  <a:pt x="1868" y="1216"/>
                </a:lnTo>
                <a:lnTo>
                  <a:pt x="1859" y="1224"/>
                </a:lnTo>
                <a:lnTo>
                  <a:pt x="1849" y="1231"/>
                </a:lnTo>
                <a:lnTo>
                  <a:pt x="1837" y="1237"/>
                </a:lnTo>
                <a:lnTo>
                  <a:pt x="1825" y="1242"/>
                </a:lnTo>
                <a:lnTo>
                  <a:pt x="1810" y="1246"/>
                </a:lnTo>
                <a:lnTo>
                  <a:pt x="1795" y="1249"/>
                </a:lnTo>
                <a:lnTo>
                  <a:pt x="1779" y="1249"/>
                </a:lnTo>
                <a:lnTo>
                  <a:pt x="1779" y="1249"/>
                </a:lnTo>
                <a:lnTo>
                  <a:pt x="1759" y="1248"/>
                </a:lnTo>
                <a:lnTo>
                  <a:pt x="1741" y="1245"/>
                </a:lnTo>
                <a:lnTo>
                  <a:pt x="1723" y="1239"/>
                </a:lnTo>
                <a:lnTo>
                  <a:pt x="1707" y="1231"/>
                </a:lnTo>
                <a:lnTo>
                  <a:pt x="1690" y="1222"/>
                </a:lnTo>
                <a:lnTo>
                  <a:pt x="1676" y="1211"/>
                </a:lnTo>
                <a:lnTo>
                  <a:pt x="1662" y="1197"/>
                </a:lnTo>
                <a:lnTo>
                  <a:pt x="1649" y="1182"/>
                </a:lnTo>
                <a:lnTo>
                  <a:pt x="1637" y="1166"/>
                </a:lnTo>
                <a:lnTo>
                  <a:pt x="1626" y="1149"/>
                </a:lnTo>
                <a:lnTo>
                  <a:pt x="1617" y="1130"/>
                </a:lnTo>
                <a:lnTo>
                  <a:pt x="1610" y="1110"/>
                </a:lnTo>
                <a:lnTo>
                  <a:pt x="1602" y="1088"/>
                </a:lnTo>
                <a:lnTo>
                  <a:pt x="1598" y="1067"/>
                </a:lnTo>
                <a:lnTo>
                  <a:pt x="1595" y="1043"/>
                </a:lnTo>
                <a:lnTo>
                  <a:pt x="1595" y="1021"/>
                </a:lnTo>
                <a:lnTo>
                  <a:pt x="1595" y="1021"/>
                </a:lnTo>
                <a:lnTo>
                  <a:pt x="1595" y="997"/>
                </a:lnTo>
                <a:lnTo>
                  <a:pt x="1598" y="974"/>
                </a:lnTo>
                <a:lnTo>
                  <a:pt x="1602" y="952"/>
                </a:lnTo>
                <a:lnTo>
                  <a:pt x="1610" y="931"/>
                </a:lnTo>
                <a:lnTo>
                  <a:pt x="1617" y="912"/>
                </a:lnTo>
                <a:lnTo>
                  <a:pt x="1626" y="892"/>
                </a:lnTo>
                <a:lnTo>
                  <a:pt x="1637" y="874"/>
                </a:lnTo>
                <a:lnTo>
                  <a:pt x="1649" y="858"/>
                </a:lnTo>
                <a:lnTo>
                  <a:pt x="1662" y="843"/>
                </a:lnTo>
                <a:lnTo>
                  <a:pt x="1676" y="831"/>
                </a:lnTo>
                <a:lnTo>
                  <a:pt x="1690" y="819"/>
                </a:lnTo>
                <a:lnTo>
                  <a:pt x="1707" y="808"/>
                </a:lnTo>
                <a:lnTo>
                  <a:pt x="1723" y="801"/>
                </a:lnTo>
                <a:lnTo>
                  <a:pt x="1741" y="795"/>
                </a:lnTo>
                <a:lnTo>
                  <a:pt x="1759" y="792"/>
                </a:lnTo>
                <a:lnTo>
                  <a:pt x="1779" y="790"/>
                </a:lnTo>
                <a:lnTo>
                  <a:pt x="1779" y="790"/>
                </a:lnTo>
                <a:close/>
              </a:path>
            </a:pathLst>
          </a:custGeom>
          <a:solidFill>
            <a:srgbClr val="999999"/>
          </a:solidFill>
          <a:ln w="28575">
            <a:solidFill>
              <a:srgbClr val="FFFFFF">
                <a:lumMod val="50000"/>
              </a:srgbClr>
            </a:solidFill>
            <a:prstDash val="solid"/>
            <a:round/>
            <a:headEnd/>
            <a:tailEnd/>
          </a:ln>
        </p:spPr>
        <p:txBody>
          <a:bodyPr bIns="360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a:cs typeface="Arial" charset="0"/>
              </a:rPr>
              <a:t>Condoms</a:t>
            </a:r>
          </a:p>
        </p:txBody>
      </p:sp>
      <p:sp>
        <p:nvSpPr>
          <p:cNvPr id="31" name="Freeform 10">
            <a:extLst>
              <a:ext uri="{FF2B5EF4-FFF2-40B4-BE49-F238E27FC236}">
                <a16:creationId xmlns:a16="http://schemas.microsoft.com/office/drawing/2014/main" id="{8C5F7B5D-9F54-A7DB-9886-15FD9BBFC2C6}"/>
              </a:ext>
            </a:extLst>
          </p:cNvPr>
          <p:cNvSpPr>
            <a:spLocks/>
          </p:cNvSpPr>
          <p:nvPr/>
        </p:nvSpPr>
        <p:spPr bwMode="auto">
          <a:xfrm>
            <a:off x="3526132" y="1873338"/>
            <a:ext cx="1568450" cy="1885950"/>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solidFill>
            <a:srgbClr val="00B0F0"/>
          </a:solidFill>
          <a:ln w="28575">
            <a:solidFill>
              <a:srgbClr val="FFFFFF">
                <a:lumMod val="50000"/>
              </a:srgbClr>
            </a:solidFill>
            <a:prstDash val="solid"/>
            <a:round/>
            <a:headEnd/>
            <a:tailEnd/>
          </a:ln>
        </p:spPr>
        <p:txBody>
          <a:bodyPr bIns="360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a:cs typeface="Arial" charset="0"/>
              </a:rPr>
              <a:t>Daily Oral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a:cs typeface="Arial" charset="0"/>
              </a:rPr>
              <a:t>PrEP</a:t>
            </a:r>
          </a:p>
        </p:txBody>
      </p:sp>
      <p:sp>
        <p:nvSpPr>
          <p:cNvPr id="32" name="Freeform 7">
            <a:extLst>
              <a:ext uri="{FF2B5EF4-FFF2-40B4-BE49-F238E27FC236}">
                <a16:creationId xmlns:a16="http://schemas.microsoft.com/office/drawing/2014/main" id="{F16B9350-58A7-92B1-2271-8E83A3BEE77F}"/>
              </a:ext>
            </a:extLst>
          </p:cNvPr>
          <p:cNvSpPr>
            <a:spLocks/>
          </p:cNvSpPr>
          <p:nvPr/>
        </p:nvSpPr>
        <p:spPr bwMode="auto">
          <a:xfrm rot="20323993">
            <a:off x="5175856" y="4649998"/>
            <a:ext cx="1884362" cy="1884362"/>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rgbClr val="EEA341"/>
          </a:solidFill>
          <a:ln w="28575">
            <a:solidFill>
              <a:srgbClr val="FFFFFF">
                <a:lumMod val="50000"/>
              </a:srgbClr>
            </a:solidFill>
            <a:prstDash val="solid"/>
            <a:round/>
            <a:headEnd/>
            <a:tailEnd/>
          </a:ln>
        </p:spPr>
        <p:txBody>
          <a:bodyPr bIns="36000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a:cs typeface="Arial" charset="0"/>
              </a:rPr>
              <a:t>HIV Vaccine</a:t>
            </a:r>
          </a:p>
        </p:txBody>
      </p:sp>
      <p:sp>
        <p:nvSpPr>
          <p:cNvPr id="33" name="Freeform 8">
            <a:extLst>
              <a:ext uri="{FF2B5EF4-FFF2-40B4-BE49-F238E27FC236}">
                <a16:creationId xmlns:a16="http://schemas.microsoft.com/office/drawing/2014/main" id="{F5B5B878-A05C-FA64-2B9E-C7CDE1A9A7AC}"/>
              </a:ext>
            </a:extLst>
          </p:cNvPr>
          <p:cNvSpPr>
            <a:spLocks/>
          </p:cNvSpPr>
          <p:nvPr/>
        </p:nvSpPr>
        <p:spPr bwMode="auto">
          <a:xfrm>
            <a:off x="4793328" y="1886038"/>
            <a:ext cx="1885950" cy="1882775"/>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solidFill>
            <a:srgbClr val="00B0F0"/>
          </a:solidFill>
          <a:ln w="28575">
            <a:solidFill>
              <a:srgbClr val="FFFFFF">
                <a:lumMod val="50000"/>
              </a:srgbClr>
            </a:solidFill>
            <a:prstDash val="solid"/>
            <a:round/>
            <a:headEnd/>
            <a:tailEnd/>
          </a:ln>
        </p:spPr>
        <p:txBody>
          <a:bodyPr bIns="360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a:cs typeface="Arial" charset="0"/>
              </a:rPr>
              <a:t>On-Demand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alibri" panose="020F0502020204030204"/>
                <a:cs typeface="Arial" charset="0"/>
              </a:rPr>
              <a:t>PrEP</a:t>
            </a:r>
          </a:p>
        </p:txBody>
      </p:sp>
      <p:sp>
        <p:nvSpPr>
          <p:cNvPr id="34" name="Freeform 9">
            <a:extLst>
              <a:ext uri="{FF2B5EF4-FFF2-40B4-BE49-F238E27FC236}">
                <a16:creationId xmlns:a16="http://schemas.microsoft.com/office/drawing/2014/main" id="{7074EFD8-59AC-0DAD-E456-C9E0AE5A3D64}"/>
              </a:ext>
            </a:extLst>
          </p:cNvPr>
          <p:cNvSpPr>
            <a:spLocks/>
          </p:cNvSpPr>
          <p:nvPr/>
        </p:nvSpPr>
        <p:spPr bwMode="auto">
          <a:xfrm>
            <a:off x="4786793" y="3463958"/>
            <a:ext cx="2200275" cy="1568450"/>
          </a:xfrm>
          <a:custGeom>
            <a:avLst/>
            <a:gdLst>
              <a:gd name="T0" fmla="*/ 2529 w 2773"/>
              <a:gd name="T1" fmla="*/ 743 h 1976"/>
              <a:gd name="T2" fmla="*/ 2466 w 2773"/>
              <a:gd name="T3" fmla="*/ 798 h 1976"/>
              <a:gd name="T4" fmla="*/ 2421 w 2773"/>
              <a:gd name="T5" fmla="*/ 849 h 1976"/>
              <a:gd name="T6" fmla="*/ 2382 w 2773"/>
              <a:gd name="T7" fmla="*/ 831 h 1976"/>
              <a:gd name="T8" fmla="*/ 2375 w 2773"/>
              <a:gd name="T9" fmla="*/ 0 h 1976"/>
              <a:gd name="T10" fmla="*/ 1536 w 2773"/>
              <a:gd name="T11" fmla="*/ 9 h 1976"/>
              <a:gd name="T12" fmla="*/ 1523 w 2773"/>
              <a:gd name="T13" fmla="*/ 43 h 1976"/>
              <a:gd name="T14" fmla="*/ 1562 w 2773"/>
              <a:gd name="T15" fmla="*/ 82 h 1976"/>
              <a:gd name="T16" fmla="*/ 1617 w 2773"/>
              <a:gd name="T17" fmla="*/ 130 h 1976"/>
              <a:gd name="T18" fmla="*/ 1643 w 2773"/>
              <a:gd name="T19" fmla="*/ 210 h 1976"/>
              <a:gd name="T20" fmla="*/ 1614 w 2773"/>
              <a:gd name="T21" fmla="*/ 299 h 1976"/>
              <a:gd name="T22" fmla="*/ 1521 w 2773"/>
              <a:gd name="T23" fmla="*/ 373 h 1976"/>
              <a:gd name="T24" fmla="*/ 1412 w 2773"/>
              <a:gd name="T25" fmla="*/ 396 h 1976"/>
              <a:gd name="T26" fmla="*/ 1284 w 2773"/>
              <a:gd name="T27" fmla="*/ 363 h 1976"/>
              <a:gd name="T28" fmla="*/ 1202 w 2773"/>
              <a:gd name="T29" fmla="*/ 282 h 1976"/>
              <a:gd name="T30" fmla="*/ 1184 w 2773"/>
              <a:gd name="T31" fmla="*/ 194 h 1976"/>
              <a:gd name="T32" fmla="*/ 1217 w 2773"/>
              <a:gd name="T33" fmla="*/ 121 h 1976"/>
              <a:gd name="T34" fmla="*/ 1275 w 2773"/>
              <a:gd name="T35" fmla="*/ 76 h 1976"/>
              <a:gd name="T36" fmla="*/ 1305 w 2773"/>
              <a:gd name="T37" fmla="*/ 37 h 1976"/>
              <a:gd name="T38" fmla="*/ 1282 w 2773"/>
              <a:gd name="T39" fmla="*/ 6 h 1976"/>
              <a:gd name="T40" fmla="*/ 394 w 2773"/>
              <a:gd name="T41" fmla="*/ 454 h 1976"/>
              <a:gd name="T42" fmla="*/ 384 w 2773"/>
              <a:gd name="T43" fmla="*/ 897 h 1976"/>
              <a:gd name="T44" fmla="*/ 341 w 2773"/>
              <a:gd name="T45" fmla="*/ 903 h 1976"/>
              <a:gd name="T46" fmla="*/ 296 w 2773"/>
              <a:gd name="T47" fmla="*/ 843 h 1976"/>
              <a:gd name="T48" fmla="*/ 230 w 2773"/>
              <a:gd name="T49" fmla="*/ 795 h 1976"/>
              <a:gd name="T50" fmla="*/ 146 w 2773"/>
              <a:gd name="T51" fmla="*/ 792 h 1976"/>
              <a:gd name="T52" fmla="*/ 54 w 2773"/>
              <a:gd name="T53" fmla="*/ 855 h 1976"/>
              <a:gd name="T54" fmla="*/ 3 w 2773"/>
              <a:gd name="T55" fmla="*/ 971 h 1976"/>
              <a:gd name="T56" fmla="*/ 7 w 2773"/>
              <a:gd name="T57" fmla="*/ 1085 h 1976"/>
              <a:gd name="T58" fmla="*/ 67 w 2773"/>
              <a:gd name="T59" fmla="*/ 1194 h 1976"/>
              <a:gd name="T60" fmla="*/ 166 w 2773"/>
              <a:gd name="T61" fmla="*/ 1245 h 1976"/>
              <a:gd name="T62" fmla="*/ 242 w 2773"/>
              <a:gd name="T63" fmla="*/ 1234 h 1976"/>
              <a:gd name="T64" fmla="*/ 306 w 2773"/>
              <a:gd name="T65" fmla="*/ 1179 h 1976"/>
              <a:gd name="T66" fmla="*/ 350 w 2773"/>
              <a:gd name="T67" fmla="*/ 1127 h 1976"/>
              <a:gd name="T68" fmla="*/ 388 w 2773"/>
              <a:gd name="T69" fmla="*/ 1145 h 1976"/>
              <a:gd name="T70" fmla="*/ 396 w 2773"/>
              <a:gd name="T71" fmla="*/ 1976 h 1976"/>
              <a:gd name="T72" fmla="*/ 1236 w 2773"/>
              <a:gd name="T73" fmla="*/ 1967 h 1976"/>
              <a:gd name="T74" fmla="*/ 1249 w 2773"/>
              <a:gd name="T75" fmla="*/ 1933 h 1976"/>
              <a:gd name="T76" fmla="*/ 1211 w 2773"/>
              <a:gd name="T77" fmla="*/ 1894 h 1976"/>
              <a:gd name="T78" fmla="*/ 1155 w 2773"/>
              <a:gd name="T79" fmla="*/ 1846 h 1976"/>
              <a:gd name="T80" fmla="*/ 1130 w 2773"/>
              <a:gd name="T81" fmla="*/ 1765 h 1976"/>
              <a:gd name="T82" fmla="*/ 1157 w 2773"/>
              <a:gd name="T83" fmla="*/ 1677 h 1976"/>
              <a:gd name="T84" fmla="*/ 1249 w 2773"/>
              <a:gd name="T85" fmla="*/ 1604 h 1976"/>
              <a:gd name="T86" fmla="*/ 1359 w 2773"/>
              <a:gd name="T87" fmla="*/ 1581 h 1976"/>
              <a:gd name="T88" fmla="*/ 1487 w 2773"/>
              <a:gd name="T89" fmla="*/ 1613 h 1976"/>
              <a:gd name="T90" fmla="*/ 1571 w 2773"/>
              <a:gd name="T91" fmla="*/ 1693 h 1976"/>
              <a:gd name="T92" fmla="*/ 1587 w 2773"/>
              <a:gd name="T93" fmla="*/ 1782 h 1976"/>
              <a:gd name="T94" fmla="*/ 1556 w 2773"/>
              <a:gd name="T95" fmla="*/ 1855 h 1976"/>
              <a:gd name="T96" fmla="*/ 1498 w 2773"/>
              <a:gd name="T97" fmla="*/ 1900 h 1976"/>
              <a:gd name="T98" fmla="*/ 1468 w 2773"/>
              <a:gd name="T99" fmla="*/ 1940 h 1976"/>
              <a:gd name="T100" fmla="*/ 1489 w 2773"/>
              <a:gd name="T101" fmla="*/ 1971 h 1976"/>
              <a:gd name="T102" fmla="*/ 2376 w 2773"/>
              <a:gd name="T103" fmla="*/ 1521 h 1976"/>
              <a:gd name="T104" fmla="*/ 2387 w 2773"/>
              <a:gd name="T105" fmla="*/ 1079 h 1976"/>
              <a:gd name="T106" fmla="*/ 2432 w 2773"/>
              <a:gd name="T107" fmla="*/ 1074 h 1976"/>
              <a:gd name="T108" fmla="*/ 2475 w 2773"/>
              <a:gd name="T109" fmla="*/ 1133 h 1976"/>
              <a:gd name="T110" fmla="*/ 2542 w 2773"/>
              <a:gd name="T111" fmla="*/ 1181 h 1976"/>
              <a:gd name="T112" fmla="*/ 2625 w 2773"/>
              <a:gd name="T113" fmla="*/ 1184 h 1976"/>
              <a:gd name="T114" fmla="*/ 2719 w 2773"/>
              <a:gd name="T115" fmla="*/ 1121 h 1976"/>
              <a:gd name="T116" fmla="*/ 2768 w 2773"/>
              <a:gd name="T117" fmla="*/ 1006 h 1976"/>
              <a:gd name="T118" fmla="*/ 2764 w 2773"/>
              <a:gd name="T119" fmla="*/ 891 h 1976"/>
              <a:gd name="T120" fmla="*/ 2705 w 2773"/>
              <a:gd name="T121" fmla="*/ 781 h 1976"/>
              <a:gd name="T122" fmla="*/ 2607 w 2773"/>
              <a:gd name="T123" fmla="*/ 731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1976">
                <a:moveTo>
                  <a:pt x="2587" y="729"/>
                </a:moveTo>
                <a:lnTo>
                  <a:pt x="2587" y="729"/>
                </a:lnTo>
                <a:lnTo>
                  <a:pt x="2571" y="731"/>
                </a:lnTo>
                <a:lnTo>
                  <a:pt x="2556" y="734"/>
                </a:lnTo>
                <a:lnTo>
                  <a:pt x="2542" y="737"/>
                </a:lnTo>
                <a:lnTo>
                  <a:pt x="2529" y="743"/>
                </a:lnTo>
                <a:lnTo>
                  <a:pt x="2518" y="749"/>
                </a:lnTo>
                <a:lnTo>
                  <a:pt x="2507" y="755"/>
                </a:lnTo>
                <a:lnTo>
                  <a:pt x="2498" y="762"/>
                </a:lnTo>
                <a:lnTo>
                  <a:pt x="2489" y="770"/>
                </a:lnTo>
                <a:lnTo>
                  <a:pt x="2475" y="784"/>
                </a:lnTo>
                <a:lnTo>
                  <a:pt x="2466" y="798"/>
                </a:lnTo>
                <a:lnTo>
                  <a:pt x="2459" y="810"/>
                </a:lnTo>
                <a:lnTo>
                  <a:pt x="2459" y="810"/>
                </a:lnTo>
                <a:lnTo>
                  <a:pt x="2450" y="825"/>
                </a:lnTo>
                <a:lnTo>
                  <a:pt x="2441" y="835"/>
                </a:lnTo>
                <a:lnTo>
                  <a:pt x="2432" y="844"/>
                </a:lnTo>
                <a:lnTo>
                  <a:pt x="2421" y="849"/>
                </a:lnTo>
                <a:lnTo>
                  <a:pt x="2412" y="850"/>
                </a:lnTo>
                <a:lnTo>
                  <a:pt x="2403" y="850"/>
                </a:lnTo>
                <a:lnTo>
                  <a:pt x="2394" y="846"/>
                </a:lnTo>
                <a:lnTo>
                  <a:pt x="2387" y="838"/>
                </a:lnTo>
                <a:lnTo>
                  <a:pt x="2387" y="838"/>
                </a:lnTo>
                <a:lnTo>
                  <a:pt x="2382" y="831"/>
                </a:lnTo>
                <a:lnTo>
                  <a:pt x="2379" y="822"/>
                </a:lnTo>
                <a:lnTo>
                  <a:pt x="2378" y="810"/>
                </a:lnTo>
                <a:lnTo>
                  <a:pt x="2376" y="798"/>
                </a:lnTo>
                <a:lnTo>
                  <a:pt x="2376" y="547"/>
                </a:lnTo>
                <a:lnTo>
                  <a:pt x="2375" y="547"/>
                </a:lnTo>
                <a:lnTo>
                  <a:pt x="2375" y="0"/>
                </a:lnTo>
                <a:lnTo>
                  <a:pt x="1574" y="0"/>
                </a:lnTo>
                <a:lnTo>
                  <a:pt x="1574" y="0"/>
                </a:lnTo>
                <a:lnTo>
                  <a:pt x="1562" y="1"/>
                </a:lnTo>
                <a:lnTo>
                  <a:pt x="1551" y="3"/>
                </a:lnTo>
                <a:lnTo>
                  <a:pt x="1542" y="6"/>
                </a:lnTo>
                <a:lnTo>
                  <a:pt x="1536" y="9"/>
                </a:lnTo>
                <a:lnTo>
                  <a:pt x="1530" y="13"/>
                </a:lnTo>
                <a:lnTo>
                  <a:pt x="1526" y="18"/>
                </a:lnTo>
                <a:lnTo>
                  <a:pt x="1523" y="24"/>
                </a:lnTo>
                <a:lnTo>
                  <a:pt x="1521" y="30"/>
                </a:lnTo>
                <a:lnTo>
                  <a:pt x="1521" y="37"/>
                </a:lnTo>
                <a:lnTo>
                  <a:pt x="1523" y="43"/>
                </a:lnTo>
                <a:lnTo>
                  <a:pt x="1524" y="50"/>
                </a:lnTo>
                <a:lnTo>
                  <a:pt x="1529" y="56"/>
                </a:lnTo>
                <a:lnTo>
                  <a:pt x="1535" y="64"/>
                </a:lnTo>
                <a:lnTo>
                  <a:pt x="1542" y="70"/>
                </a:lnTo>
                <a:lnTo>
                  <a:pt x="1551" y="76"/>
                </a:lnTo>
                <a:lnTo>
                  <a:pt x="1562" y="82"/>
                </a:lnTo>
                <a:lnTo>
                  <a:pt x="1562" y="82"/>
                </a:lnTo>
                <a:lnTo>
                  <a:pt x="1574" y="89"/>
                </a:lnTo>
                <a:lnTo>
                  <a:pt x="1587" y="98"/>
                </a:lnTo>
                <a:lnTo>
                  <a:pt x="1602" y="112"/>
                </a:lnTo>
                <a:lnTo>
                  <a:pt x="1610" y="121"/>
                </a:lnTo>
                <a:lnTo>
                  <a:pt x="1617" y="130"/>
                </a:lnTo>
                <a:lnTo>
                  <a:pt x="1623" y="140"/>
                </a:lnTo>
                <a:lnTo>
                  <a:pt x="1629" y="152"/>
                </a:lnTo>
                <a:lnTo>
                  <a:pt x="1635" y="166"/>
                </a:lnTo>
                <a:lnTo>
                  <a:pt x="1638" y="179"/>
                </a:lnTo>
                <a:lnTo>
                  <a:pt x="1641" y="194"/>
                </a:lnTo>
                <a:lnTo>
                  <a:pt x="1643" y="210"/>
                </a:lnTo>
                <a:lnTo>
                  <a:pt x="1643" y="210"/>
                </a:lnTo>
                <a:lnTo>
                  <a:pt x="1641" y="230"/>
                </a:lnTo>
                <a:lnTo>
                  <a:pt x="1638" y="248"/>
                </a:lnTo>
                <a:lnTo>
                  <a:pt x="1632" y="266"/>
                </a:lnTo>
                <a:lnTo>
                  <a:pt x="1625" y="282"/>
                </a:lnTo>
                <a:lnTo>
                  <a:pt x="1614" y="299"/>
                </a:lnTo>
                <a:lnTo>
                  <a:pt x="1604" y="314"/>
                </a:lnTo>
                <a:lnTo>
                  <a:pt x="1590" y="329"/>
                </a:lnTo>
                <a:lnTo>
                  <a:pt x="1575" y="340"/>
                </a:lnTo>
                <a:lnTo>
                  <a:pt x="1559" y="352"/>
                </a:lnTo>
                <a:lnTo>
                  <a:pt x="1541" y="363"/>
                </a:lnTo>
                <a:lnTo>
                  <a:pt x="1521" y="373"/>
                </a:lnTo>
                <a:lnTo>
                  <a:pt x="1502" y="381"/>
                </a:lnTo>
                <a:lnTo>
                  <a:pt x="1481" y="387"/>
                </a:lnTo>
                <a:lnTo>
                  <a:pt x="1459" y="391"/>
                </a:lnTo>
                <a:lnTo>
                  <a:pt x="1436" y="394"/>
                </a:lnTo>
                <a:lnTo>
                  <a:pt x="1412" y="396"/>
                </a:lnTo>
                <a:lnTo>
                  <a:pt x="1412" y="396"/>
                </a:lnTo>
                <a:lnTo>
                  <a:pt x="1390" y="394"/>
                </a:lnTo>
                <a:lnTo>
                  <a:pt x="1366" y="391"/>
                </a:lnTo>
                <a:lnTo>
                  <a:pt x="1345" y="387"/>
                </a:lnTo>
                <a:lnTo>
                  <a:pt x="1324" y="381"/>
                </a:lnTo>
                <a:lnTo>
                  <a:pt x="1303" y="373"/>
                </a:lnTo>
                <a:lnTo>
                  <a:pt x="1284" y="363"/>
                </a:lnTo>
                <a:lnTo>
                  <a:pt x="1267" y="352"/>
                </a:lnTo>
                <a:lnTo>
                  <a:pt x="1251" y="340"/>
                </a:lnTo>
                <a:lnTo>
                  <a:pt x="1236" y="329"/>
                </a:lnTo>
                <a:lnTo>
                  <a:pt x="1223" y="314"/>
                </a:lnTo>
                <a:lnTo>
                  <a:pt x="1211" y="299"/>
                </a:lnTo>
                <a:lnTo>
                  <a:pt x="1202" y="282"/>
                </a:lnTo>
                <a:lnTo>
                  <a:pt x="1194" y="266"/>
                </a:lnTo>
                <a:lnTo>
                  <a:pt x="1188" y="248"/>
                </a:lnTo>
                <a:lnTo>
                  <a:pt x="1185" y="230"/>
                </a:lnTo>
                <a:lnTo>
                  <a:pt x="1184" y="210"/>
                </a:lnTo>
                <a:lnTo>
                  <a:pt x="1184" y="210"/>
                </a:lnTo>
                <a:lnTo>
                  <a:pt x="1184" y="194"/>
                </a:lnTo>
                <a:lnTo>
                  <a:pt x="1187" y="179"/>
                </a:lnTo>
                <a:lnTo>
                  <a:pt x="1191" y="166"/>
                </a:lnTo>
                <a:lnTo>
                  <a:pt x="1196" y="152"/>
                </a:lnTo>
                <a:lnTo>
                  <a:pt x="1202" y="140"/>
                </a:lnTo>
                <a:lnTo>
                  <a:pt x="1209" y="130"/>
                </a:lnTo>
                <a:lnTo>
                  <a:pt x="1217" y="121"/>
                </a:lnTo>
                <a:lnTo>
                  <a:pt x="1224" y="112"/>
                </a:lnTo>
                <a:lnTo>
                  <a:pt x="1239" y="98"/>
                </a:lnTo>
                <a:lnTo>
                  <a:pt x="1251" y="89"/>
                </a:lnTo>
                <a:lnTo>
                  <a:pt x="1264" y="82"/>
                </a:lnTo>
                <a:lnTo>
                  <a:pt x="1264" y="82"/>
                </a:lnTo>
                <a:lnTo>
                  <a:pt x="1275" y="76"/>
                </a:lnTo>
                <a:lnTo>
                  <a:pt x="1282" y="70"/>
                </a:lnTo>
                <a:lnTo>
                  <a:pt x="1290" y="64"/>
                </a:lnTo>
                <a:lnTo>
                  <a:pt x="1296" y="56"/>
                </a:lnTo>
                <a:lnTo>
                  <a:pt x="1300" y="50"/>
                </a:lnTo>
                <a:lnTo>
                  <a:pt x="1303" y="43"/>
                </a:lnTo>
                <a:lnTo>
                  <a:pt x="1305" y="37"/>
                </a:lnTo>
                <a:lnTo>
                  <a:pt x="1305" y="30"/>
                </a:lnTo>
                <a:lnTo>
                  <a:pt x="1303" y="24"/>
                </a:lnTo>
                <a:lnTo>
                  <a:pt x="1300" y="18"/>
                </a:lnTo>
                <a:lnTo>
                  <a:pt x="1296" y="13"/>
                </a:lnTo>
                <a:lnTo>
                  <a:pt x="1290" y="9"/>
                </a:lnTo>
                <a:lnTo>
                  <a:pt x="1282" y="6"/>
                </a:lnTo>
                <a:lnTo>
                  <a:pt x="1273" y="3"/>
                </a:lnTo>
                <a:lnTo>
                  <a:pt x="1263" y="1"/>
                </a:lnTo>
                <a:lnTo>
                  <a:pt x="1252" y="0"/>
                </a:lnTo>
                <a:lnTo>
                  <a:pt x="396" y="0"/>
                </a:lnTo>
                <a:lnTo>
                  <a:pt x="396" y="454"/>
                </a:lnTo>
                <a:lnTo>
                  <a:pt x="394" y="454"/>
                </a:lnTo>
                <a:lnTo>
                  <a:pt x="394" y="856"/>
                </a:lnTo>
                <a:lnTo>
                  <a:pt x="394" y="856"/>
                </a:lnTo>
                <a:lnTo>
                  <a:pt x="394" y="868"/>
                </a:lnTo>
                <a:lnTo>
                  <a:pt x="391" y="880"/>
                </a:lnTo>
                <a:lnTo>
                  <a:pt x="388" y="889"/>
                </a:lnTo>
                <a:lnTo>
                  <a:pt x="384" y="897"/>
                </a:lnTo>
                <a:lnTo>
                  <a:pt x="384" y="897"/>
                </a:lnTo>
                <a:lnTo>
                  <a:pt x="378" y="904"/>
                </a:lnTo>
                <a:lnTo>
                  <a:pt x="369" y="909"/>
                </a:lnTo>
                <a:lnTo>
                  <a:pt x="360" y="909"/>
                </a:lnTo>
                <a:lnTo>
                  <a:pt x="350" y="907"/>
                </a:lnTo>
                <a:lnTo>
                  <a:pt x="341" y="903"/>
                </a:lnTo>
                <a:lnTo>
                  <a:pt x="330" y="894"/>
                </a:lnTo>
                <a:lnTo>
                  <a:pt x="321" y="883"/>
                </a:lnTo>
                <a:lnTo>
                  <a:pt x="314" y="868"/>
                </a:lnTo>
                <a:lnTo>
                  <a:pt x="314" y="868"/>
                </a:lnTo>
                <a:lnTo>
                  <a:pt x="306" y="855"/>
                </a:lnTo>
                <a:lnTo>
                  <a:pt x="296" y="843"/>
                </a:lnTo>
                <a:lnTo>
                  <a:pt x="282" y="828"/>
                </a:lnTo>
                <a:lnTo>
                  <a:pt x="273" y="820"/>
                </a:lnTo>
                <a:lnTo>
                  <a:pt x="264" y="813"/>
                </a:lnTo>
                <a:lnTo>
                  <a:pt x="254" y="807"/>
                </a:lnTo>
                <a:lnTo>
                  <a:pt x="242" y="801"/>
                </a:lnTo>
                <a:lnTo>
                  <a:pt x="230" y="795"/>
                </a:lnTo>
                <a:lnTo>
                  <a:pt x="215" y="790"/>
                </a:lnTo>
                <a:lnTo>
                  <a:pt x="200" y="789"/>
                </a:lnTo>
                <a:lnTo>
                  <a:pt x="184" y="787"/>
                </a:lnTo>
                <a:lnTo>
                  <a:pt x="184" y="787"/>
                </a:lnTo>
                <a:lnTo>
                  <a:pt x="166" y="789"/>
                </a:lnTo>
                <a:lnTo>
                  <a:pt x="146" y="792"/>
                </a:lnTo>
                <a:lnTo>
                  <a:pt x="128" y="798"/>
                </a:lnTo>
                <a:lnTo>
                  <a:pt x="112" y="805"/>
                </a:lnTo>
                <a:lnTo>
                  <a:pt x="95" y="816"/>
                </a:lnTo>
                <a:lnTo>
                  <a:pt x="81" y="826"/>
                </a:lnTo>
                <a:lnTo>
                  <a:pt x="67" y="840"/>
                </a:lnTo>
                <a:lnTo>
                  <a:pt x="54" y="855"/>
                </a:lnTo>
                <a:lnTo>
                  <a:pt x="42" y="871"/>
                </a:lnTo>
                <a:lnTo>
                  <a:pt x="31" y="889"/>
                </a:lnTo>
                <a:lnTo>
                  <a:pt x="22" y="907"/>
                </a:lnTo>
                <a:lnTo>
                  <a:pt x="15" y="928"/>
                </a:lnTo>
                <a:lnTo>
                  <a:pt x="7" y="949"/>
                </a:lnTo>
                <a:lnTo>
                  <a:pt x="3" y="971"/>
                </a:lnTo>
                <a:lnTo>
                  <a:pt x="1" y="994"/>
                </a:lnTo>
                <a:lnTo>
                  <a:pt x="0" y="1018"/>
                </a:lnTo>
                <a:lnTo>
                  <a:pt x="0" y="1018"/>
                </a:lnTo>
                <a:lnTo>
                  <a:pt x="1" y="1040"/>
                </a:lnTo>
                <a:lnTo>
                  <a:pt x="3" y="1064"/>
                </a:lnTo>
                <a:lnTo>
                  <a:pt x="7" y="1085"/>
                </a:lnTo>
                <a:lnTo>
                  <a:pt x="15" y="1106"/>
                </a:lnTo>
                <a:lnTo>
                  <a:pt x="22" y="1127"/>
                </a:lnTo>
                <a:lnTo>
                  <a:pt x="31" y="1145"/>
                </a:lnTo>
                <a:lnTo>
                  <a:pt x="42" y="1163"/>
                </a:lnTo>
                <a:lnTo>
                  <a:pt x="54" y="1179"/>
                </a:lnTo>
                <a:lnTo>
                  <a:pt x="67" y="1194"/>
                </a:lnTo>
                <a:lnTo>
                  <a:pt x="81" y="1208"/>
                </a:lnTo>
                <a:lnTo>
                  <a:pt x="95" y="1219"/>
                </a:lnTo>
                <a:lnTo>
                  <a:pt x="112" y="1228"/>
                </a:lnTo>
                <a:lnTo>
                  <a:pt x="128" y="1236"/>
                </a:lnTo>
                <a:lnTo>
                  <a:pt x="146" y="1242"/>
                </a:lnTo>
                <a:lnTo>
                  <a:pt x="166" y="1245"/>
                </a:lnTo>
                <a:lnTo>
                  <a:pt x="184" y="1246"/>
                </a:lnTo>
                <a:lnTo>
                  <a:pt x="184" y="1246"/>
                </a:lnTo>
                <a:lnTo>
                  <a:pt x="200" y="1245"/>
                </a:lnTo>
                <a:lnTo>
                  <a:pt x="215" y="1243"/>
                </a:lnTo>
                <a:lnTo>
                  <a:pt x="230" y="1239"/>
                </a:lnTo>
                <a:lnTo>
                  <a:pt x="242" y="1234"/>
                </a:lnTo>
                <a:lnTo>
                  <a:pt x="254" y="1228"/>
                </a:lnTo>
                <a:lnTo>
                  <a:pt x="264" y="1221"/>
                </a:lnTo>
                <a:lnTo>
                  <a:pt x="273" y="1213"/>
                </a:lnTo>
                <a:lnTo>
                  <a:pt x="282" y="1206"/>
                </a:lnTo>
                <a:lnTo>
                  <a:pt x="296" y="1191"/>
                </a:lnTo>
                <a:lnTo>
                  <a:pt x="306" y="1179"/>
                </a:lnTo>
                <a:lnTo>
                  <a:pt x="314" y="1166"/>
                </a:lnTo>
                <a:lnTo>
                  <a:pt x="314" y="1166"/>
                </a:lnTo>
                <a:lnTo>
                  <a:pt x="321" y="1152"/>
                </a:lnTo>
                <a:lnTo>
                  <a:pt x="330" y="1140"/>
                </a:lnTo>
                <a:lnTo>
                  <a:pt x="341" y="1131"/>
                </a:lnTo>
                <a:lnTo>
                  <a:pt x="350" y="1127"/>
                </a:lnTo>
                <a:lnTo>
                  <a:pt x="360" y="1125"/>
                </a:lnTo>
                <a:lnTo>
                  <a:pt x="369" y="1127"/>
                </a:lnTo>
                <a:lnTo>
                  <a:pt x="378" y="1130"/>
                </a:lnTo>
                <a:lnTo>
                  <a:pt x="384" y="1137"/>
                </a:lnTo>
                <a:lnTo>
                  <a:pt x="384" y="1137"/>
                </a:lnTo>
                <a:lnTo>
                  <a:pt x="388" y="1145"/>
                </a:lnTo>
                <a:lnTo>
                  <a:pt x="391" y="1154"/>
                </a:lnTo>
                <a:lnTo>
                  <a:pt x="394" y="1166"/>
                </a:lnTo>
                <a:lnTo>
                  <a:pt x="394" y="1178"/>
                </a:lnTo>
                <a:lnTo>
                  <a:pt x="394" y="1429"/>
                </a:lnTo>
                <a:lnTo>
                  <a:pt x="396" y="1429"/>
                </a:lnTo>
                <a:lnTo>
                  <a:pt x="396" y="1976"/>
                </a:lnTo>
                <a:lnTo>
                  <a:pt x="1199" y="1976"/>
                </a:lnTo>
                <a:lnTo>
                  <a:pt x="1199" y="1976"/>
                </a:lnTo>
                <a:lnTo>
                  <a:pt x="1209" y="1976"/>
                </a:lnTo>
                <a:lnTo>
                  <a:pt x="1220" y="1973"/>
                </a:lnTo>
                <a:lnTo>
                  <a:pt x="1229" y="1971"/>
                </a:lnTo>
                <a:lnTo>
                  <a:pt x="1236" y="1967"/>
                </a:lnTo>
                <a:lnTo>
                  <a:pt x="1242" y="1962"/>
                </a:lnTo>
                <a:lnTo>
                  <a:pt x="1246" y="1958"/>
                </a:lnTo>
                <a:lnTo>
                  <a:pt x="1249" y="1952"/>
                </a:lnTo>
                <a:lnTo>
                  <a:pt x="1251" y="1946"/>
                </a:lnTo>
                <a:lnTo>
                  <a:pt x="1251" y="1940"/>
                </a:lnTo>
                <a:lnTo>
                  <a:pt x="1249" y="1933"/>
                </a:lnTo>
                <a:lnTo>
                  <a:pt x="1246" y="1927"/>
                </a:lnTo>
                <a:lnTo>
                  <a:pt x="1242" y="1919"/>
                </a:lnTo>
                <a:lnTo>
                  <a:pt x="1236" y="1913"/>
                </a:lnTo>
                <a:lnTo>
                  <a:pt x="1229" y="1906"/>
                </a:lnTo>
                <a:lnTo>
                  <a:pt x="1220" y="1900"/>
                </a:lnTo>
                <a:lnTo>
                  <a:pt x="1211" y="1894"/>
                </a:lnTo>
                <a:lnTo>
                  <a:pt x="1211" y="1894"/>
                </a:lnTo>
                <a:lnTo>
                  <a:pt x="1197" y="1886"/>
                </a:lnTo>
                <a:lnTo>
                  <a:pt x="1185" y="1877"/>
                </a:lnTo>
                <a:lnTo>
                  <a:pt x="1170" y="1864"/>
                </a:lnTo>
                <a:lnTo>
                  <a:pt x="1163" y="1855"/>
                </a:lnTo>
                <a:lnTo>
                  <a:pt x="1155" y="1846"/>
                </a:lnTo>
                <a:lnTo>
                  <a:pt x="1148" y="1835"/>
                </a:lnTo>
                <a:lnTo>
                  <a:pt x="1142" y="1823"/>
                </a:lnTo>
                <a:lnTo>
                  <a:pt x="1137" y="1810"/>
                </a:lnTo>
                <a:lnTo>
                  <a:pt x="1133" y="1796"/>
                </a:lnTo>
                <a:lnTo>
                  <a:pt x="1130" y="1782"/>
                </a:lnTo>
                <a:lnTo>
                  <a:pt x="1130" y="1765"/>
                </a:lnTo>
                <a:lnTo>
                  <a:pt x="1130" y="1765"/>
                </a:lnTo>
                <a:lnTo>
                  <a:pt x="1131" y="1746"/>
                </a:lnTo>
                <a:lnTo>
                  <a:pt x="1134" y="1728"/>
                </a:lnTo>
                <a:lnTo>
                  <a:pt x="1140" y="1710"/>
                </a:lnTo>
                <a:lnTo>
                  <a:pt x="1148" y="1693"/>
                </a:lnTo>
                <a:lnTo>
                  <a:pt x="1157" y="1677"/>
                </a:lnTo>
                <a:lnTo>
                  <a:pt x="1169" y="1662"/>
                </a:lnTo>
                <a:lnTo>
                  <a:pt x="1182" y="1648"/>
                </a:lnTo>
                <a:lnTo>
                  <a:pt x="1197" y="1635"/>
                </a:lnTo>
                <a:lnTo>
                  <a:pt x="1214" y="1623"/>
                </a:lnTo>
                <a:lnTo>
                  <a:pt x="1230" y="1613"/>
                </a:lnTo>
                <a:lnTo>
                  <a:pt x="1249" y="1604"/>
                </a:lnTo>
                <a:lnTo>
                  <a:pt x="1269" y="1595"/>
                </a:lnTo>
                <a:lnTo>
                  <a:pt x="1291" y="1589"/>
                </a:lnTo>
                <a:lnTo>
                  <a:pt x="1312" y="1584"/>
                </a:lnTo>
                <a:lnTo>
                  <a:pt x="1336" y="1581"/>
                </a:lnTo>
                <a:lnTo>
                  <a:pt x="1359" y="1581"/>
                </a:lnTo>
                <a:lnTo>
                  <a:pt x="1359" y="1581"/>
                </a:lnTo>
                <a:lnTo>
                  <a:pt x="1382" y="1581"/>
                </a:lnTo>
                <a:lnTo>
                  <a:pt x="1405" y="1584"/>
                </a:lnTo>
                <a:lnTo>
                  <a:pt x="1427" y="1589"/>
                </a:lnTo>
                <a:lnTo>
                  <a:pt x="1448" y="1595"/>
                </a:lnTo>
                <a:lnTo>
                  <a:pt x="1468" y="1604"/>
                </a:lnTo>
                <a:lnTo>
                  <a:pt x="1487" y="1613"/>
                </a:lnTo>
                <a:lnTo>
                  <a:pt x="1505" y="1623"/>
                </a:lnTo>
                <a:lnTo>
                  <a:pt x="1521" y="1635"/>
                </a:lnTo>
                <a:lnTo>
                  <a:pt x="1536" y="1648"/>
                </a:lnTo>
                <a:lnTo>
                  <a:pt x="1548" y="1662"/>
                </a:lnTo>
                <a:lnTo>
                  <a:pt x="1560" y="1677"/>
                </a:lnTo>
                <a:lnTo>
                  <a:pt x="1571" y="1693"/>
                </a:lnTo>
                <a:lnTo>
                  <a:pt x="1578" y="1710"/>
                </a:lnTo>
                <a:lnTo>
                  <a:pt x="1584" y="1728"/>
                </a:lnTo>
                <a:lnTo>
                  <a:pt x="1587" y="1746"/>
                </a:lnTo>
                <a:lnTo>
                  <a:pt x="1589" y="1765"/>
                </a:lnTo>
                <a:lnTo>
                  <a:pt x="1589" y="1765"/>
                </a:lnTo>
                <a:lnTo>
                  <a:pt x="1587" y="1782"/>
                </a:lnTo>
                <a:lnTo>
                  <a:pt x="1584" y="1796"/>
                </a:lnTo>
                <a:lnTo>
                  <a:pt x="1581" y="1810"/>
                </a:lnTo>
                <a:lnTo>
                  <a:pt x="1575" y="1823"/>
                </a:lnTo>
                <a:lnTo>
                  <a:pt x="1569" y="1835"/>
                </a:lnTo>
                <a:lnTo>
                  <a:pt x="1563" y="1846"/>
                </a:lnTo>
                <a:lnTo>
                  <a:pt x="1556" y="1855"/>
                </a:lnTo>
                <a:lnTo>
                  <a:pt x="1548" y="1864"/>
                </a:lnTo>
                <a:lnTo>
                  <a:pt x="1533" y="1877"/>
                </a:lnTo>
                <a:lnTo>
                  <a:pt x="1520" y="1886"/>
                </a:lnTo>
                <a:lnTo>
                  <a:pt x="1508" y="1894"/>
                </a:lnTo>
                <a:lnTo>
                  <a:pt x="1508" y="1894"/>
                </a:lnTo>
                <a:lnTo>
                  <a:pt x="1498" y="1900"/>
                </a:lnTo>
                <a:lnTo>
                  <a:pt x="1489" y="1906"/>
                </a:lnTo>
                <a:lnTo>
                  <a:pt x="1481" y="1913"/>
                </a:lnTo>
                <a:lnTo>
                  <a:pt x="1475" y="1919"/>
                </a:lnTo>
                <a:lnTo>
                  <a:pt x="1471" y="1927"/>
                </a:lnTo>
                <a:lnTo>
                  <a:pt x="1468" y="1933"/>
                </a:lnTo>
                <a:lnTo>
                  <a:pt x="1468" y="1940"/>
                </a:lnTo>
                <a:lnTo>
                  <a:pt x="1468" y="1946"/>
                </a:lnTo>
                <a:lnTo>
                  <a:pt x="1469" y="1952"/>
                </a:lnTo>
                <a:lnTo>
                  <a:pt x="1472" y="1958"/>
                </a:lnTo>
                <a:lnTo>
                  <a:pt x="1477" y="1962"/>
                </a:lnTo>
                <a:lnTo>
                  <a:pt x="1483" y="1967"/>
                </a:lnTo>
                <a:lnTo>
                  <a:pt x="1489" y="1971"/>
                </a:lnTo>
                <a:lnTo>
                  <a:pt x="1498" y="1973"/>
                </a:lnTo>
                <a:lnTo>
                  <a:pt x="1508" y="1976"/>
                </a:lnTo>
                <a:lnTo>
                  <a:pt x="1520" y="1976"/>
                </a:lnTo>
                <a:lnTo>
                  <a:pt x="2375" y="1976"/>
                </a:lnTo>
                <a:lnTo>
                  <a:pt x="2375" y="1521"/>
                </a:lnTo>
                <a:lnTo>
                  <a:pt x="2376" y="1521"/>
                </a:lnTo>
                <a:lnTo>
                  <a:pt x="2376" y="1119"/>
                </a:lnTo>
                <a:lnTo>
                  <a:pt x="2376" y="1119"/>
                </a:lnTo>
                <a:lnTo>
                  <a:pt x="2378" y="1107"/>
                </a:lnTo>
                <a:lnTo>
                  <a:pt x="2379" y="1097"/>
                </a:lnTo>
                <a:lnTo>
                  <a:pt x="2382" y="1086"/>
                </a:lnTo>
                <a:lnTo>
                  <a:pt x="2387" y="1079"/>
                </a:lnTo>
                <a:lnTo>
                  <a:pt x="2387" y="1079"/>
                </a:lnTo>
                <a:lnTo>
                  <a:pt x="2394" y="1073"/>
                </a:lnTo>
                <a:lnTo>
                  <a:pt x="2403" y="1068"/>
                </a:lnTo>
                <a:lnTo>
                  <a:pt x="2412" y="1067"/>
                </a:lnTo>
                <a:lnTo>
                  <a:pt x="2421" y="1068"/>
                </a:lnTo>
                <a:lnTo>
                  <a:pt x="2432" y="1074"/>
                </a:lnTo>
                <a:lnTo>
                  <a:pt x="2441" y="1082"/>
                </a:lnTo>
                <a:lnTo>
                  <a:pt x="2450" y="1094"/>
                </a:lnTo>
                <a:lnTo>
                  <a:pt x="2459" y="1107"/>
                </a:lnTo>
                <a:lnTo>
                  <a:pt x="2459" y="1107"/>
                </a:lnTo>
                <a:lnTo>
                  <a:pt x="2466" y="1121"/>
                </a:lnTo>
                <a:lnTo>
                  <a:pt x="2475" y="1133"/>
                </a:lnTo>
                <a:lnTo>
                  <a:pt x="2489" y="1148"/>
                </a:lnTo>
                <a:lnTo>
                  <a:pt x="2498" y="1155"/>
                </a:lnTo>
                <a:lnTo>
                  <a:pt x="2507" y="1163"/>
                </a:lnTo>
                <a:lnTo>
                  <a:pt x="2518" y="1170"/>
                </a:lnTo>
                <a:lnTo>
                  <a:pt x="2529" y="1176"/>
                </a:lnTo>
                <a:lnTo>
                  <a:pt x="2542" y="1181"/>
                </a:lnTo>
                <a:lnTo>
                  <a:pt x="2556" y="1185"/>
                </a:lnTo>
                <a:lnTo>
                  <a:pt x="2571" y="1188"/>
                </a:lnTo>
                <a:lnTo>
                  <a:pt x="2587" y="1188"/>
                </a:lnTo>
                <a:lnTo>
                  <a:pt x="2587" y="1188"/>
                </a:lnTo>
                <a:lnTo>
                  <a:pt x="2607" y="1187"/>
                </a:lnTo>
                <a:lnTo>
                  <a:pt x="2625" y="1184"/>
                </a:lnTo>
                <a:lnTo>
                  <a:pt x="2643" y="1178"/>
                </a:lnTo>
                <a:lnTo>
                  <a:pt x="2659" y="1170"/>
                </a:lnTo>
                <a:lnTo>
                  <a:pt x="2675" y="1161"/>
                </a:lnTo>
                <a:lnTo>
                  <a:pt x="2690" y="1149"/>
                </a:lnTo>
                <a:lnTo>
                  <a:pt x="2705" y="1136"/>
                </a:lnTo>
                <a:lnTo>
                  <a:pt x="2719" y="1121"/>
                </a:lnTo>
                <a:lnTo>
                  <a:pt x="2729" y="1104"/>
                </a:lnTo>
                <a:lnTo>
                  <a:pt x="2741" y="1088"/>
                </a:lnTo>
                <a:lnTo>
                  <a:pt x="2750" y="1068"/>
                </a:lnTo>
                <a:lnTo>
                  <a:pt x="2758" y="1048"/>
                </a:lnTo>
                <a:lnTo>
                  <a:pt x="2764" y="1027"/>
                </a:lnTo>
                <a:lnTo>
                  <a:pt x="2768" y="1006"/>
                </a:lnTo>
                <a:lnTo>
                  <a:pt x="2771" y="982"/>
                </a:lnTo>
                <a:lnTo>
                  <a:pt x="2773" y="959"/>
                </a:lnTo>
                <a:lnTo>
                  <a:pt x="2773" y="959"/>
                </a:lnTo>
                <a:lnTo>
                  <a:pt x="2771" y="935"/>
                </a:lnTo>
                <a:lnTo>
                  <a:pt x="2768" y="913"/>
                </a:lnTo>
                <a:lnTo>
                  <a:pt x="2764" y="891"/>
                </a:lnTo>
                <a:lnTo>
                  <a:pt x="2758" y="870"/>
                </a:lnTo>
                <a:lnTo>
                  <a:pt x="2750" y="850"/>
                </a:lnTo>
                <a:lnTo>
                  <a:pt x="2741" y="831"/>
                </a:lnTo>
                <a:lnTo>
                  <a:pt x="2729" y="813"/>
                </a:lnTo>
                <a:lnTo>
                  <a:pt x="2719" y="796"/>
                </a:lnTo>
                <a:lnTo>
                  <a:pt x="2705" y="781"/>
                </a:lnTo>
                <a:lnTo>
                  <a:pt x="2690" y="768"/>
                </a:lnTo>
                <a:lnTo>
                  <a:pt x="2675" y="758"/>
                </a:lnTo>
                <a:lnTo>
                  <a:pt x="2659" y="747"/>
                </a:lnTo>
                <a:lnTo>
                  <a:pt x="2643" y="740"/>
                </a:lnTo>
                <a:lnTo>
                  <a:pt x="2625" y="734"/>
                </a:lnTo>
                <a:lnTo>
                  <a:pt x="2607" y="731"/>
                </a:lnTo>
                <a:lnTo>
                  <a:pt x="2587" y="729"/>
                </a:lnTo>
                <a:lnTo>
                  <a:pt x="2587" y="729"/>
                </a:lnTo>
                <a:close/>
              </a:path>
            </a:pathLst>
          </a:custGeom>
          <a:solidFill>
            <a:srgbClr val="00A3DA">
              <a:lumMod val="75000"/>
            </a:srgbClr>
          </a:solidFill>
          <a:ln w="28575">
            <a:solidFill>
              <a:srgbClr val="FFFFFF">
                <a:lumMod val="50000"/>
              </a:srgbClr>
            </a:solidFill>
            <a:prstDash val="solid"/>
            <a:round/>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cs typeface="Arial" charset="0"/>
              </a:rPr>
              <a:t>STI Testing</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FFFFFF"/>
                </a:solidFill>
                <a:latin typeface="Calibri" panose="020F0502020204030204"/>
                <a:cs typeface="Arial" charset="0"/>
              </a:rPr>
              <a:t>&amp;</a:t>
            </a:r>
            <a:br>
              <a:rPr lang="en-US" kern="0" dirty="0">
                <a:solidFill>
                  <a:srgbClr val="FFFFFF"/>
                </a:solidFill>
                <a:latin typeface="Calibri" panose="020F0502020204030204"/>
                <a:cs typeface="Arial" charset="0"/>
              </a:rPr>
            </a:br>
            <a:r>
              <a:rPr lang="en-US" kern="0" dirty="0">
                <a:solidFill>
                  <a:srgbClr val="FFFFFF"/>
                </a:solidFill>
                <a:latin typeface="Calibri" panose="020F0502020204030204"/>
                <a:cs typeface="Arial" charset="0"/>
              </a:rPr>
              <a:t>Treatment</a:t>
            </a:r>
            <a:r>
              <a:rPr kumimoji="0" lang="en-US" sz="1800" b="0" i="0" u="none" strike="noStrike" kern="0" cap="none" spc="0" normalizeH="0" baseline="0" noProof="0" dirty="0">
                <a:ln>
                  <a:noFill/>
                </a:ln>
                <a:solidFill>
                  <a:srgbClr val="FFFFFF"/>
                </a:solidFill>
                <a:effectLst/>
                <a:uLnTx/>
                <a:uFillTx/>
                <a:latin typeface="Calibri" panose="020F0502020204030204"/>
                <a:cs typeface="Arial" charset="0"/>
              </a:rPr>
              <a:t> </a:t>
            </a:r>
            <a:endParaRPr kumimoji="0" lang="en-GB" sz="1800" b="0" i="0" u="none" strike="noStrike" kern="0" cap="none" spc="0" normalizeH="0" baseline="0" noProof="0" dirty="0">
              <a:ln>
                <a:noFill/>
              </a:ln>
              <a:solidFill>
                <a:srgbClr val="FFFFFF"/>
              </a:solidFill>
              <a:effectLst/>
              <a:uLnTx/>
              <a:uFillTx/>
              <a:latin typeface="Calibri" panose="020F0502020204030204"/>
              <a:cs typeface="Arial" charset="0"/>
            </a:endParaRPr>
          </a:p>
        </p:txBody>
      </p:sp>
    </p:spTree>
    <p:extLst>
      <p:ext uri="{BB962C8B-B14F-4D97-AF65-F5344CB8AC3E}">
        <p14:creationId xmlns:p14="http://schemas.microsoft.com/office/powerpoint/2010/main" val="220070124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Map&#10;&#10;Description automatically generated">
            <a:extLst>
              <a:ext uri="{FF2B5EF4-FFF2-40B4-BE49-F238E27FC236}">
                <a16:creationId xmlns:a16="http://schemas.microsoft.com/office/drawing/2014/main" id="{5C4D481D-A3D6-85F0-6F6E-B3C11437CA5D}"/>
              </a:ext>
            </a:extLst>
          </p:cNvPr>
          <p:cNvPicPr>
            <a:picLocks noGrp="1" noChangeAspect="1"/>
          </p:cNvPicPr>
          <p:nvPr>
            <p:ph sz="quarter" idx="13"/>
          </p:nvPr>
        </p:nvPicPr>
        <p:blipFill>
          <a:blip r:embed="rId2"/>
          <a:srcRect t="9734" b="6471"/>
          <a:stretch/>
        </p:blipFill>
        <p:spPr>
          <a:xfrm>
            <a:off x="964903" y="1465705"/>
            <a:ext cx="10377755" cy="4950969"/>
          </a:xfrm>
        </p:spPr>
      </p:pic>
      <p:sp>
        <p:nvSpPr>
          <p:cNvPr id="4" name="Title 3">
            <a:extLst>
              <a:ext uri="{FF2B5EF4-FFF2-40B4-BE49-F238E27FC236}">
                <a16:creationId xmlns:a16="http://schemas.microsoft.com/office/drawing/2014/main" id="{53D6E8CB-E208-9933-9F48-AB1F1C63BD5A}"/>
              </a:ext>
            </a:extLst>
          </p:cNvPr>
          <p:cNvSpPr>
            <a:spLocks noGrp="1"/>
          </p:cNvSpPr>
          <p:nvPr>
            <p:ph type="title"/>
          </p:nvPr>
        </p:nvSpPr>
        <p:spPr>
          <a:xfrm>
            <a:off x="2816942" y="441325"/>
            <a:ext cx="8932149" cy="1223964"/>
          </a:xfrm>
        </p:spPr>
        <p:txBody>
          <a:bodyPr/>
          <a:lstStyle/>
          <a:p>
            <a:r>
              <a:rPr lang="en-US" dirty="0"/>
              <a:t>PrEP Initiations by Country, August 2024</a:t>
            </a:r>
          </a:p>
        </p:txBody>
      </p:sp>
      <p:sp>
        <p:nvSpPr>
          <p:cNvPr id="7" name="TextBox 6">
            <a:extLst>
              <a:ext uri="{FF2B5EF4-FFF2-40B4-BE49-F238E27FC236}">
                <a16:creationId xmlns:a16="http://schemas.microsoft.com/office/drawing/2014/main" id="{4FBCE575-770F-36E4-E405-597197C7198B}"/>
              </a:ext>
            </a:extLst>
          </p:cNvPr>
          <p:cNvSpPr txBox="1"/>
          <p:nvPr/>
        </p:nvSpPr>
        <p:spPr>
          <a:xfrm>
            <a:off x="6311903" y="6332498"/>
            <a:ext cx="5673620" cy="430887"/>
          </a:xfrm>
          <a:prstGeom prst="rect">
            <a:avLst/>
          </a:prstGeom>
          <a:noFill/>
        </p:spPr>
        <p:txBody>
          <a:bodyPr wrap="square" rtlCol="0">
            <a:spAutoFit/>
          </a:bodyPr>
          <a:lstStyle/>
          <a:p>
            <a:r>
              <a:rPr lang="en-US" sz="1100" dirty="0"/>
              <a:t>AVAC Global PrEP Tracker, Q2 2024</a:t>
            </a:r>
          </a:p>
          <a:p>
            <a:r>
              <a:rPr lang="en-US" sz="1100" dirty="0"/>
              <a:t>https://avac.org/resource/infographic/prep-initiations-by-country-worldwide</a:t>
            </a:r>
          </a:p>
        </p:txBody>
      </p:sp>
    </p:spTree>
    <p:extLst>
      <p:ext uri="{BB962C8B-B14F-4D97-AF65-F5344CB8AC3E}">
        <p14:creationId xmlns:p14="http://schemas.microsoft.com/office/powerpoint/2010/main" val="977262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E841933-9542-5BA1-7C55-D8F6A2F45E7E}"/>
              </a:ext>
            </a:extLst>
          </p:cNvPr>
          <p:cNvSpPr>
            <a:spLocks noGrp="1"/>
          </p:cNvSpPr>
          <p:nvPr>
            <p:ph sz="quarter" idx="13"/>
          </p:nvPr>
        </p:nvSpPr>
        <p:spPr/>
        <p:txBody>
          <a:bodyPr/>
          <a:lstStyle/>
          <a:p>
            <a:endParaRPr lang="en-US"/>
          </a:p>
        </p:txBody>
      </p:sp>
      <p:sp>
        <p:nvSpPr>
          <p:cNvPr id="7" name="Content Placeholder 6">
            <a:extLst>
              <a:ext uri="{FF2B5EF4-FFF2-40B4-BE49-F238E27FC236}">
                <a16:creationId xmlns:a16="http://schemas.microsoft.com/office/drawing/2014/main" id="{5BE80919-6C15-62B4-9CF4-2D777CF283CD}"/>
              </a:ext>
            </a:extLst>
          </p:cNvPr>
          <p:cNvSpPr>
            <a:spLocks noGrp="1"/>
          </p:cNvSpPr>
          <p:nvPr>
            <p:ph sz="quarter" idx="14"/>
          </p:nvPr>
        </p:nvSpPr>
        <p:spPr/>
        <p:txBody>
          <a:bodyPr/>
          <a:lstStyle/>
          <a:p>
            <a:endParaRPr lang="en-US"/>
          </a:p>
        </p:txBody>
      </p:sp>
      <p:sp>
        <p:nvSpPr>
          <p:cNvPr id="8" name="Text Placeholder 7">
            <a:extLst>
              <a:ext uri="{FF2B5EF4-FFF2-40B4-BE49-F238E27FC236}">
                <a16:creationId xmlns:a16="http://schemas.microsoft.com/office/drawing/2014/main" id="{5DF19572-3CB8-82EA-E47E-E98AAF30CB0B}"/>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31422575-58C6-69D7-47D5-5C9D70F0C46B}"/>
              </a:ext>
            </a:extLst>
          </p:cNvPr>
          <p:cNvSpPr>
            <a:spLocks noGrp="1"/>
          </p:cNvSpPr>
          <p:nvPr>
            <p:ph type="body" sz="quarter" idx="16"/>
          </p:nvPr>
        </p:nvSpPr>
        <p:spPr/>
        <p:txBody>
          <a:bodyPr/>
          <a:lstStyle/>
          <a:p>
            <a:endParaRPr lang="en-US"/>
          </a:p>
        </p:txBody>
      </p:sp>
      <p:sp>
        <p:nvSpPr>
          <p:cNvPr id="5" name="Title 4">
            <a:extLst>
              <a:ext uri="{FF2B5EF4-FFF2-40B4-BE49-F238E27FC236}">
                <a16:creationId xmlns:a16="http://schemas.microsoft.com/office/drawing/2014/main" id="{4EE0D0C9-179B-EB8E-AB67-9AE2BABF1517}"/>
              </a:ext>
            </a:extLst>
          </p:cNvPr>
          <p:cNvSpPr>
            <a:spLocks noGrp="1"/>
          </p:cNvSpPr>
          <p:nvPr>
            <p:ph type="title"/>
          </p:nvPr>
        </p:nvSpPr>
        <p:spPr>
          <a:xfrm>
            <a:off x="2703443" y="441325"/>
            <a:ext cx="9045648" cy="1223964"/>
          </a:xfrm>
        </p:spPr>
        <p:txBody>
          <a:bodyPr>
            <a:normAutofit/>
          </a:bodyPr>
          <a:lstStyle/>
          <a:p>
            <a:r>
              <a:rPr lang="en-US" dirty="0"/>
              <a:t>Antibodies Approved by EMA and FDA - 1997-2023</a:t>
            </a:r>
          </a:p>
        </p:txBody>
      </p:sp>
      <p:pic>
        <p:nvPicPr>
          <p:cNvPr id="13" name="Picture 12">
            <a:extLst>
              <a:ext uri="{FF2B5EF4-FFF2-40B4-BE49-F238E27FC236}">
                <a16:creationId xmlns:a16="http://schemas.microsoft.com/office/drawing/2014/main" id="{0E474B85-3697-4E0C-83C9-A74389D185B3}"/>
              </a:ext>
            </a:extLst>
          </p:cNvPr>
          <p:cNvPicPr>
            <a:picLocks noChangeAspect="1"/>
          </p:cNvPicPr>
          <p:nvPr/>
        </p:nvPicPr>
        <p:blipFill>
          <a:blip r:embed="rId3"/>
          <a:srcRect l="3714" r="4156"/>
          <a:stretch/>
        </p:blipFill>
        <p:spPr>
          <a:xfrm>
            <a:off x="567614" y="2420938"/>
            <a:ext cx="11056775" cy="3581400"/>
          </a:xfrm>
          <a:prstGeom prst="rect">
            <a:avLst/>
          </a:prstGeom>
        </p:spPr>
      </p:pic>
      <p:sp>
        <p:nvSpPr>
          <p:cNvPr id="15" name="TextBox 14">
            <a:extLst>
              <a:ext uri="{FF2B5EF4-FFF2-40B4-BE49-F238E27FC236}">
                <a16:creationId xmlns:a16="http://schemas.microsoft.com/office/drawing/2014/main" id="{27DD4255-C12D-A2BD-FEEA-E8AE25A42C96}"/>
              </a:ext>
            </a:extLst>
          </p:cNvPr>
          <p:cNvSpPr txBox="1"/>
          <p:nvPr/>
        </p:nvSpPr>
        <p:spPr>
          <a:xfrm>
            <a:off x="7633252" y="6472184"/>
            <a:ext cx="4393096" cy="261610"/>
          </a:xfrm>
          <a:prstGeom prst="rect">
            <a:avLst/>
          </a:prstGeom>
          <a:noFill/>
        </p:spPr>
        <p:txBody>
          <a:bodyPr wrap="square" rtlCol="0">
            <a:spAutoFit/>
          </a:bodyPr>
          <a:lstStyle/>
          <a:p>
            <a:r>
              <a:rPr lang="en-US" sz="1100" dirty="0"/>
              <a:t>www.antibodysociety.org/resources/approved-antibodies/</a:t>
            </a:r>
          </a:p>
        </p:txBody>
      </p:sp>
    </p:spTree>
    <p:extLst>
      <p:ext uri="{BB962C8B-B14F-4D97-AF65-F5344CB8AC3E}">
        <p14:creationId xmlns:p14="http://schemas.microsoft.com/office/powerpoint/2010/main" val="3708769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40C03C2-BFAF-A3B6-D6C5-8E26CA975383}"/>
              </a:ext>
            </a:extLst>
          </p:cNvPr>
          <p:cNvSpPr>
            <a:spLocks noGrp="1"/>
          </p:cNvSpPr>
          <p:nvPr>
            <p:ph sz="quarter" idx="14"/>
          </p:nvPr>
        </p:nvSpPr>
        <p:spPr/>
        <p:txBody>
          <a:bodyPr/>
          <a:lstStyle/>
          <a:p>
            <a:endParaRPr lang="en-US"/>
          </a:p>
        </p:txBody>
      </p:sp>
      <p:sp>
        <p:nvSpPr>
          <p:cNvPr id="5" name="Title 4">
            <a:extLst>
              <a:ext uri="{FF2B5EF4-FFF2-40B4-BE49-F238E27FC236}">
                <a16:creationId xmlns:a16="http://schemas.microsoft.com/office/drawing/2014/main" id="{4CE1ED1D-E840-2A5D-D323-73D2238937AD}"/>
              </a:ext>
            </a:extLst>
          </p:cNvPr>
          <p:cNvSpPr>
            <a:spLocks noGrp="1"/>
          </p:cNvSpPr>
          <p:nvPr>
            <p:ph type="title"/>
          </p:nvPr>
        </p:nvSpPr>
        <p:spPr>
          <a:xfrm>
            <a:off x="442913" y="1665293"/>
            <a:ext cx="5437187" cy="3703119"/>
          </a:xfrm>
        </p:spPr>
        <p:txBody>
          <a:bodyPr>
            <a:normAutofit/>
          </a:bodyPr>
          <a:lstStyle/>
          <a:p>
            <a:r>
              <a:rPr lang="en-US" dirty="0"/>
              <a:t>Antibodies in Development for Prevention of  Infectious Diseases</a:t>
            </a:r>
          </a:p>
        </p:txBody>
      </p:sp>
      <p:pic>
        <p:nvPicPr>
          <p:cNvPr id="8" name="Picture 7">
            <a:extLst>
              <a:ext uri="{FF2B5EF4-FFF2-40B4-BE49-F238E27FC236}">
                <a16:creationId xmlns:a16="http://schemas.microsoft.com/office/drawing/2014/main" id="{1CB1A794-B8EB-61C2-01A4-952B1709339D}"/>
              </a:ext>
            </a:extLst>
          </p:cNvPr>
          <p:cNvPicPr>
            <a:picLocks noChangeAspect="1"/>
          </p:cNvPicPr>
          <p:nvPr/>
        </p:nvPicPr>
        <p:blipFill>
          <a:blip r:embed="rId3"/>
          <a:stretch>
            <a:fillRect/>
          </a:stretch>
        </p:blipFill>
        <p:spPr>
          <a:xfrm>
            <a:off x="6932645" y="-214606"/>
            <a:ext cx="5329081" cy="7538071"/>
          </a:xfrm>
          <a:prstGeom prst="rect">
            <a:avLst/>
          </a:prstGeom>
        </p:spPr>
      </p:pic>
    </p:spTree>
    <p:extLst>
      <p:ext uri="{BB962C8B-B14F-4D97-AF65-F5344CB8AC3E}">
        <p14:creationId xmlns:p14="http://schemas.microsoft.com/office/powerpoint/2010/main" val="746166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7F5AAE-B662-5A2D-2091-22968194BAC1}"/>
              </a:ext>
            </a:extLst>
          </p:cNvPr>
          <p:cNvPicPr>
            <a:picLocks noChangeAspect="1"/>
          </p:cNvPicPr>
          <p:nvPr/>
        </p:nvPicPr>
        <p:blipFill>
          <a:blip r:embed="rId3"/>
          <a:stretch>
            <a:fillRect/>
          </a:stretch>
        </p:blipFill>
        <p:spPr>
          <a:xfrm>
            <a:off x="762000" y="1633073"/>
            <a:ext cx="8366188" cy="4581856"/>
          </a:xfrm>
          <a:prstGeom prst="rect">
            <a:avLst/>
          </a:prstGeom>
        </p:spPr>
      </p:pic>
      <p:sp>
        <p:nvSpPr>
          <p:cNvPr id="2" name="Title 1">
            <a:extLst>
              <a:ext uri="{FF2B5EF4-FFF2-40B4-BE49-F238E27FC236}">
                <a16:creationId xmlns:a16="http://schemas.microsoft.com/office/drawing/2014/main" id="{18F016B8-8582-B640-2011-DBDC046E447D}"/>
              </a:ext>
            </a:extLst>
          </p:cNvPr>
          <p:cNvSpPr>
            <a:spLocks noGrp="1"/>
          </p:cNvSpPr>
          <p:nvPr>
            <p:ph type="title"/>
          </p:nvPr>
        </p:nvSpPr>
        <p:spPr>
          <a:xfrm>
            <a:off x="2692400" y="441325"/>
            <a:ext cx="9056691" cy="1223964"/>
          </a:xfrm>
        </p:spPr>
        <p:txBody>
          <a:bodyPr>
            <a:noAutofit/>
          </a:bodyPr>
          <a:lstStyle/>
          <a:p>
            <a:pPr algn="ctr"/>
            <a:r>
              <a:rPr lang="en-US" sz="2800" b="1" dirty="0"/>
              <a:t>Improved (LS vs. Parental) PK with ~3-fold Longer Elimination Half-life, Enabling 6-Monthly Administrations</a:t>
            </a:r>
          </a:p>
        </p:txBody>
      </p:sp>
      <p:sp>
        <p:nvSpPr>
          <p:cNvPr id="5" name="Slide Number Placeholder 4">
            <a:extLst>
              <a:ext uri="{FF2B5EF4-FFF2-40B4-BE49-F238E27FC236}">
                <a16:creationId xmlns:a16="http://schemas.microsoft.com/office/drawing/2014/main" id="{B5D6F48F-EF78-D7C5-8793-5CFA5945C256}"/>
              </a:ext>
            </a:extLst>
          </p:cNvPr>
          <p:cNvSpPr>
            <a:spLocks noGrp="1"/>
          </p:cNvSpPr>
          <p:nvPr>
            <p:ph type="sldNum" sz="quarter" idx="4294967295"/>
          </p:nvPr>
        </p:nvSpPr>
        <p:spPr>
          <a:xfrm>
            <a:off x="0" y="0"/>
            <a:ext cx="0" cy="0"/>
          </a:xfrm>
        </p:spPr>
        <p:txBody>
          <a:bodyPr/>
          <a:lstStyle/>
          <a:p>
            <a:fld id="{402AF41C-0C01-4292-8B40-325CC9F1007B}" type="slidenum">
              <a:rPr lang="en-US" smtClean="0"/>
              <a:t>46</a:t>
            </a:fld>
            <a:endParaRPr lang="en-US"/>
          </a:p>
        </p:txBody>
      </p:sp>
      <p:sp>
        <p:nvSpPr>
          <p:cNvPr id="10" name="Text Placeholder 7">
            <a:extLst>
              <a:ext uri="{FF2B5EF4-FFF2-40B4-BE49-F238E27FC236}">
                <a16:creationId xmlns:a16="http://schemas.microsoft.com/office/drawing/2014/main" id="{4B473DAA-21B6-8EAE-B1C4-78546179C8AB}"/>
              </a:ext>
            </a:extLst>
          </p:cNvPr>
          <p:cNvSpPr txBox="1">
            <a:spLocks/>
          </p:cNvSpPr>
          <p:nvPr/>
        </p:nvSpPr>
        <p:spPr>
          <a:xfrm>
            <a:off x="9128188" y="6436639"/>
            <a:ext cx="4597400" cy="432061"/>
          </a:xfrm>
          <a:prstGeom prst="rect">
            <a:avLst/>
          </a:prstGeom>
        </p:spPr>
        <p:txBody>
          <a:bodyPr vert="horz" lIns="0" tIns="0" rIns="0" bIns="0" rtlCol="0">
            <a:normAutofit/>
          </a:bodyPr>
          <a:lstStyle>
            <a:lvl1pPr marL="2286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800" dirty="0">
                <a:solidFill>
                  <a:schemeClr val="tx2">
                    <a:lumMod val="50000"/>
                  </a:schemeClr>
                </a:solidFill>
                <a:latin typeface="Franklin Gothic Book" panose="020B0503020102020204" pitchFamily="34" charset="0"/>
              </a:rPr>
              <a:t>*</a:t>
            </a:r>
            <a:r>
              <a:rPr lang="en-US" sz="1200" dirty="0">
                <a:solidFill>
                  <a:schemeClr val="tx2">
                    <a:lumMod val="50000"/>
                  </a:schemeClr>
                </a:solidFill>
                <a:latin typeface="Franklin Gothic Book" panose="020B0503020102020204" pitchFamily="34" charset="0"/>
              </a:rPr>
              <a:t>Mayer B, Zhang L et al, Under Revision. </a:t>
            </a:r>
            <a:endParaRPr lang="en-US" sz="800" dirty="0">
              <a:solidFill>
                <a:schemeClr val="tx2">
                  <a:lumMod val="50000"/>
                </a:schemeClr>
              </a:solidFill>
              <a:latin typeface="Franklin Gothic Book" panose="020B0503020102020204" pitchFamily="34" charset="0"/>
            </a:endParaRPr>
          </a:p>
        </p:txBody>
      </p:sp>
      <p:sp>
        <p:nvSpPr>
          <p:cNvPr id="11" name="Oval 10">
            <a:extLst>
              <a:ext uri="{FF2B5EF4-FFF2-40B4-BE49-F238E27FC236}">
                <a16:creationId xmlns:a16="http://schemas.microsoft.com/office/drawing/2014/main" id="{4FEE49E5-5B30-FE46-DA5E-0C27DCBB9EF3}"/>
              </a:ext>
            </a:extLst>
          </p:cNvPr>
          <p:cNvSpPr/>
          <p:nvPr/>
        </p:nvSpPr>
        <p:spPr>
          <a:xfrm>
            <a:off x="2950210" y="1974081"/>
            <a:ext cx="670560" cy="487680"/>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B3480F3-F37F-21AF-2A0E-DB4DC7962536}"/>
              </a:ext>
            </a:extLst>
          </p:cNvPr>
          <p:cNvSpPr/>
          <p:nvPr/>
        </p:nvSpPr>
        <p:spPr>
          <a:xfrm>
            <a:off x="8045513" y="2001123"/>
            <a:ext cx="670560" cy="487680"/>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7F9D20F-BD91-8450-B58D-045F120732C2}"/>
              </a:ext>
            </a:extLst>
          </p:cNvPr>
          <p:cNvSpPr/>
          <p:nvPr/>
        </p:nvSpPr>
        <p:spPr>
          <a:xfrm>
            <a:off x="5508800" y="1991226"/>
            <a:ext cx="670560" cy="487680"/>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D3EE961-0620-B051-7925-87B4CEBF3657}"/>
              </a:ext>
            </a:extLst>
          </p:cNvPr>
          <p:cNvSpPr/>
          <p:nvPr/>
        </p:nvSpPr>
        <p:spPr>
          <a:xfrm>
            <a:off x="9367520" y="1680972"/>
            <a:ext cx="2062480" cy="41229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62174A3-956F-E9DE-051A-E60EC674DBC7}"/>
              </a:ext>
            </a:extLst>
          </p:cNvPr>
          <p:cNvSpPr txBox="1"/>
          <p:nvPr/>
        </p:nvSpPr>
        <p:spPr>
          <a:xfrm>
            <a:off x="9418580" y="1805955"/>
            <a:ext cx="2659120" cy="2862322"/>
          </a:xfrm>
          <a:prstGeom prst="rect">
            <a:avLst/>
          </a:prstGeom>
          <a:noFill/>
        </p:spPr>
        <p:txBody>
          <a:bodyPr wrap="square" rtlCol="0">
            <a:spAutoFit/>
          </a:bodyPr>
          <a:lstStyle/>
          <a:p>
            <a:r>
              <a:rPr lang="en-US" sz="2000" b="1" dirty="0"/>
              <a:t>Elimination half-life of LS-</a:t>
            </a:r>
            <a:r>
              <a:rPr lang="en-US" sz="2000" b="1" dirty="0" err="1"/>
              <a:t>mAbs</a:t>
            </a:r>
            <a:r>
              <a:rPr lang="en-US" sz="2000" b="1" dirty="0"/>
              <a:t>: </a:t>
            </a:r>
          </a:p>
          <a:p>
            <a:r>
              <a:rPr lang="en-US" sz="2000" b="1" dirty="0"/>
              <a:t>50 to 70 days</a:t>
            </a:r>
          </a:p>
          <a:p>
            <a:endParaRPr lang="en-US" sz="2000" b="1" dirty="0"/>
          </a:p>
          <a:p>
            <a:endParaRPr lang="en-US" sz="2000" b="1" dirty="0"/>
          </a:p>
          <a:p>
            <a:r>
              <a:rPr lang="en-US" sz="2000" b="1" dirty="0"/>
              <a:t>Elimination half-life of parental-</a:t>
            </a:r>
            <a:r>
              <a:rPr lang="en-US" sz="2000" b="1" dirty="0" err="1"/>
              <a:t>mAbs</a:t>
            </a:r>
            <a:r>
              <a:rPr lang="en-US" sz="2000" b="1" dirty="0"/>
              <a:t>: 15 to 20 days</a:t>
            </a:r>
          </a:p>
          <a:p>
            <a:endParaRPr lang="en-US" sz="2000" b="1" dirty="0"/>
          </a:p>
        </p:txBody>
      </p:sp>
      <p:sp>
        <p:nvSpPr>
          <p:cNvPr id="17" name="Arrow: Left 16">
            <a:extLst>
              <a:ext uri="{FF2B5EF4-FFF2-40B4-BE49-F238E27FC236}">
                <a16:creationId xmlns:a16="http://schemas.microsoft.com/office/drawing/2014/main" id="{19FD116C-4364-20E4-BDE5-E997031BF5C6}"/>
              </a:ext>
            </a:extLst>
          </p:cNvPr>
          <p:cNvSpPr/>
          <p:nvPr/>
        </p:nvSpPr>
        <p:spPr>
          <a:xfrm>
            <a:off x="9128188" y="2063988"/>
            <a:ext cx="255664" cy="158512"/>
          </a:xfrm>
          <a:prstGeom prst="leftArrow">
            <a:avLst/>
          </a:prstGeom>
          <a:solidFill>
            <a:srgbClr val="FF0000"/>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accent1"/>
              </a:solidFill>
            </a:endParaRPr>
          </a:p>
        </p:txBody>
      </p:sp>
      <p:pic>
        <p:nvPicPr>
          <p:cNvPr id="23" name="Picture 22">
            <a:extLst>
              <a:ext uri="{FF2B5EF4-FFF2-40B4-BE49-F238E27FC236}">
                <a16:creationId xmlns:a16="http://schemas.microsoft.com/office/drawing/2014/main" id="{08B92A09-28A1-2862-D778-D10B0A63D38F}"/>
              </a:ext>
            </a:extLst>
          </p:cNvPr>
          <p:cNvPicPr>
            <a:picLocks noChangeAspect="1"/>
          </p:cNvPicPr>
          <p:nvPr/>
        </p:nvPicPr>
        <p:blipFill>
          <a:blip r:embed="rId4"/>
          <a:stretch>
            <a:fillRect/>
          </a:stretch>
        </p:blipFill>
        <p:spPr>
          <a:xfrm>
            <a:off x="4079240" y="6288137"/>
            <a:ext cx="3762375" cy="342900"/>
          </a:xfrm>
          <a:prstGeom prst="rect">
            <a:avLst/>
          </a:prstGeom>
        </p:spPr>
      </p:pic>
    </p:spTree>
    <p:extLst>
      <p:ext uri="{BB962C8B-B14F-4D97-AF65-F5344CB8AC3E}">
        <p14:creationId xmlns:p14="http://schemas.microsoft.com/office/powerpoint/2010/main" val="1327392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314F5-3BE0-7168-7F02-70020CAC4323}"/>
              </a:ext>
            </a:extLst>
          </p:cNvPr>
          <p:cNvSpPr>
            <a:spLocks noGrp="1"/>
          </p:cNvSpPr>
          <p:nvPr>
            <p:ph type="title"/>
          </p:nvPr>
        </p:nvSpPr>
        <p:spPr>
          <a:xfrm>
            <a:off x="3032449" y="441325"/>
            <a:ext cx="8716641" cy="1223963"/>
          </a:xfrm>
        </p:spPr>
        <p:txBody>
          <a:bodyPr>
            <a:normAutofit/>
          </a:bodyPr>
          <a:lstStyle/>
          <a:p>
            <a:r>
              <a:rPr lang="en-US" dirty="0"/>
              <a:t>The Impact of Supporting PrEP Choice</a:t>
            </a:r>
          </a:p>
        </p:txBody>
      </p:sp>
      <p:sp>
        <p:nvSpPr>
          <p:cNvPr id="3" name="Content Placeholder 2">
            <a:extLst>
              <a:ext uri="{FF2B5EF4-FFF2-40B4-BE49-F238E27FC236}">
                <a16:creationId xmlns:a16="http://schemas.microsoft.com/office/drawing/2014/main" id="{9747E690-0B0D-7E9A-9C7D-119CE5F1E6E9}"/>
              </a:ext>
            </a:extLst>
          </p:cNvPr>
          <p:cNvSpPr>
            <a:spLocks noGrp="1"/>
          </p:cNvSpPr>
          <p:nvPr>
            <p:ph idx="1"/>
          </p:nvPr>
        </p:nvSpPr>
        <p:spPr>
          <a:xfrm>
            <a:off x="442914" y="2097089"/>
            <a:ext cx="11268972" cy="4471662"/>
          </a:xfrm>
        </p:spPr>
        <p:txBody>
          <a:bodyPr>
            <a:normAutofit/>
          </a:bodyPr>
          <a:lstStyle/>
          <a:p>
            <a:r>
              <a:rPr lang="en-US" sz="1800" dirty="0"/>
              <a:t>SEARCH Dynamic Choice Intervention</a:t>
            </a:r>
          </a:p>
          <a:p>
            <a:pPr marL="914400" lvl="1" indent="-457200">
              <a:buFont typeface="+mj-lt"/>
              <a:buAutoNum type="arabicPeriod"/>
            </a:pPr>
            <a:r>
              <a:rPr lang="en-US" sz="1800" dirty="0">
                <a:solidFill>
                  <a:srgbClr val="FF0000"/>
                </a:solidFill>
              </a:rPr>
              <a:t>Client choice of PrEP or PEP product, </a:t>
            </a:r>
            <a:r>
              <a:rPr lang="en-US" sz="1800" dirty="0"/>
              <a:t>service location (clinic or out-of-clinic) and HIV testing modality (self-test or rapid test;</a:t>
            </a:r>
          </a:p>
          <a:p>
            <a:pPr marL="914400" lvl="1" indent="-457200">
              <a:buFont typeface="+mj-lt"/>
              <a:buAutoNum type="arabicPeriod"/>
            </a:pPr>
            <a:r>
              <a:rPr lang="en-US" sz="1800" dirty="0"/>
              <a:t>A structured assessment of patient barriers and development of a personalized support plan; </a:t>
            </a:r>
          </a:p>
          <a:p>
            <a:pPr marL="914400" lvl="1" indent="-457200">
              <a:buFont typeface="+mj-lt"/>
              <a:buAutoNum type="arabicPeriod"/>
            </a:pPr>
            <a:r>
              <a:rPr lang="en-US" sz="1800" dirty="0"/>
              <a:t>Phone access to a clinician 24/7</a:t>
            </a:r>
          </a:p>
          <a:p>
            <a:pPr lvl="1"/>
            <a:endParaRPr lang="en-US" sz="1800" dirty="0"/>
          </a:p>
        </p:txBody>
      </p:sp>
      <p:sp>
        <p:nvSpPr>
          <p:cNvPr id="8" name="TextBox 7">
            <a:extLst>
              <a:ext uri="{FF2B5EF4-FFF2-40B4-BE49-F238E27FC236}">
                <a16:creationId xmlns:a16="http://schemas.microsoft.com/office/drawing/2014/main" id="{A13FD6E7-F20A-D693-3000-04A1AF482E06}"/>
              </a:ext>
            </a:extLst>
          </p:cNvPr>
          <p:cNvSpPr txBox="1"/>
          <p:nvPr/>
        </p:nvSpPr>
        <p:spPr>
          <a:xfrm>
            <a:off x="8785554" y="6465278"/>
            <a:ext cx="3564293" cy="338554"/>
          </a:xfrm>
          <a:prstGeom prst="rect">
            <a:avLst/>
          </a:prstGeom>
          <a:noFill/>
        </p:spPr>
        <p:txBody>
          <a:bodyPr wrap="square" rtlCol="0">
            <a:spAutoFit/>
          </a:bodyPr>
          <a:lstStyle/>
          <a:p>
            <a:r>
              <a:rPr lang="en-US" sz="1600" dirty="0"/>
              <a:t>Moses, et al. CROI 2024 #172</a:t>
            </a:r>
          </a:p>
        </p:txBody>
      </p:sp>
      <p:graphicFrame>
        <p:nvGraphicFramePr>
          <p:cNvPr id="4" name="Table 3">
            <a:extLst>
              <a:ext uri="{FF2B5EF4-FFF2-40B4-BE49-F238E27FC236}">
                <a16:creationId xmlns:a16="http://schemas.microsoft.com/office/drawing/2014/main" id="{7CD0E243-55B2-EE87-A0B6-3C8437E23470}"/>
              </a:ext>
            </a:extLst>
          </p:cNvPr>
          <p:cNvGraphicFramePr>
            <a:graphicFrameLocks noGrp="1"/>
          </p:cNvGraphicFramePr>
          <p:nvPr>
            <p:extLst>
              <p:ext uri="{D42A27DB-BD31-4B8C-83A1-F6EECF244321}">
                <p14:modId xmlns:p14="http://schemas.microsoft.com/office/powerpoint/2010/main" val="2805200632"/>
              </p:ext>
            </p:extLst>
          </p:nvPr>
        </p:nvGraphicFramePr>
        <p:xfrm>
          <a:off x="6558126" y="3626137"/>
          <a:ext cx="5060454" cy="2123440"/>
        </p:xfrm>
        <a:graphic>
          <a:graphicData uri="http://schemas.openxmlformats.org/drawingml/2006/table">
            <a:tbl>
              <a:tblPr firstRow="1" bandRow="1">
                <a:tableStyleId>{5C22544A-7EE6-4342-B048-85BDC9FD1C3A}</a:tableStyleId>
              </a:tblPr>
              <a:tblGrid>
                <a:gridCol w="1832063">
                  <a:extLst>
                    <a:ext uri="{9D8B030D-6E8A-4147-A177-3AD203B41FA5}">
                      <a16:colId xmlns:a16="http://schemas.microsoft.com/office/drawing/2014/main" val="4011063064"/>
                    </a:ext>
                  </a:extLst>
                </a:gridCol>
                <a:gridCol w="1520889">
                  <a:extLst>
                    <a:ext uri="{9D8B030D-6E8A-4147-A177-3AD203B41FA5}">
                      <a16:colId xmlns:a16="http://schemas.microsoft.com/office/drawing/2014/main" val="2759226807"/>
                    </a:ext>
                  </a:extLst>
                </a:gridCol>
                <a:gridCol w="1707502">
                  <a:extLst>
                    <a:ext uri="{9D8B030D-6E8A-4147-A177-3AD203B41FA5}">
                      <a16:colId xmlns:a16="http://schemas.microsoft.com/office/drawing/2014/main" val="3850408217"/>
                    </a:ext>
                  </a:extLst>
                </a:gridCol>
              </a:tblGrid>
              <a:tr h="370840">
                <a:tc>
                  <a:txBody>
                    <a:bodyPr/>
                    <a:lstStyle/>
                    <a:p>
                      <a:r>
                        <a:rPr lang="en-US" dirty="0"/>
                        <a:t>Product Use </a:t>
                      </a:r>
                    </a:p>
                    <a:p>
                      <a:r>
                        <a:rPr lang="en-US" dirty="0"/>
                        <a:t>(ever)</a:t>
                      </a:r>
                    </a:p>
                  </a:txBody>
                  <a:tcPr/>
                </a:tc>
                <a:tc>
                  <a:txBody>
                    <a:bodyPr/>
                    <a:lstStyle/>
                    <a:p>
                      <a:r>
                        <a:rPr lang="en-US" dirty="0"/>
                        <a:t>Dynamic Choice</a:t>
                      </a:r>
                    </a:p>
                  </a:txBody>
                  <a:tcPr/>
                </a:tc>
                <a:tc>
                  <a:txBody>
                    <a:bodyPr/>
                    <a:lstStyle/>
                    <a:p>
                      <a:r>
                        <a:rPr lang="en-US" dirty="0"/>
                        <a:t>Standard of Care</a:t>
                      </a:r>
                    </a:p>
                  </a:txBody>
                  <a:tcPr/>
                </a:tc>
                <a:extLst>
                  <a:ext uri="{0D108BD9-81ED-4DB2-BD59-A6C34878D82A}">
                    <a16:rowId xmlns:a16="http://schemas.microsoft.com/office/drawing/2014/main" val="2731425912"/>
                  </a:ext>
                </a:extLst>
              </a:tr>
              <a:tr h="370840">
                <a:tc>
                  <a:txBody>
                    <a:bodyPr/>
                    <a:lstStyle/>
                    <a:p>
                      <a:r>
                        <a:rPr lang="en-US" dirty="0"/>
                        <a:t>CAB-LA</a:t>
                      </a:r>
                    </a:p>
                  </a:txBody>
                  <a:tcPr/>
                </a:tc>
                <a:tc>
                  <a:txBody>
                    <a:bodyPr/>
                    <a:lstStyle/>
                    <a:p>
                      <a:r>
                        <a:rPr lang="en-US" dirty="0"/>
                        <a:t>56%</a:t>
                      </a:r>
                    </a:p>
                  </a:txBody>
                  <a:tcPr/>
                </a:tc>
                <a:tc>
                  <a:txBody>
                    <a:bodyPr/>
                    <a:lstStyle/>
                    <a:p>
                      <a:r>
                        <a:rPr lang="en-US" dirty="0"/>
                        <a:t>0%</a:t>
                      </a:r>
                    </a:p>
                  </a:txBody>
                  <a:tcPr/>
                </a:tc>
                <a:extLst>
                  <a:ext uri="{0D108BD9-81ED-4DB2-BD59-A6C34878D82A}">
                    <a16:rowId xmlns:a16="http://schemas.microsoft.com/office/drawing/2014/main" val="2348074803"/>
                  </a:ext>
                </a:extLst>
              </a:tr>
              <a:tr h="370840">
                <a:tc>
                  <a:txBody>
                    <a:bodyPr/>
                    <a:lstStyle/>
                    <a:p>
                      <a:r>
                        <a:rPr lang="en-US" dirty="0"/>
                        <a:t>Oral PrEP</a:t>
                      </a:r>
                    </a:p>
                  </a:txBody>
                  <a:tcPr/>
                </a:tc>
                <a:tc>
                  <a:txBody>
                    <a:bodyPr/>
                    <a:lstStyle/>
                    <a:p>
                      <a:r>
                        <a:rPr lang="en-US" dirty="0"/>
                        <a:t>53%</a:t>
                      </a:r>
                    </a:p>
                  </a:txBody>
                  <a:tcPr/>
                </a:tc>
                <a:tc>
                  <a:txBody>
                    <a:bodyPr/>
                    <a:lstStyle/>
                    <a:p>
                      <a:r>
                        <a:rPr lang="en-US" dirty="0"/>
                        <a:t>19%</a:t>
                      </a:r>
                    </a:p>
                  </a:txBody>
                  <a:tcPr/>
                </a:tc>
                <a:extLst>
                  <a:ext uri="{0D108BD9-81ED-4DB2-BD59-A6C34878D82A}">
                    <a16:rowId xmlns:a16="http://schemas.microsoft.com/office/drawing/2014/main" val="1803066725"/>
                  </a:ext>
                </a:extLst>
              </a:tr>
              <a:tr h="370840">
                <a:tc>
                  <a:txBody>
                    <a:bodyPr/>
                    <a:lstStyle/>
                    <a:p>
                      <a:r>
                        <a:rPr lang="en-US" dirty="0"/>
                        <a:t>PEP</a:t>
                      </a:r>
                    </a:p>
                  </a:txBody>
                  <a:tcPr/>
                </a:tc>
                <a:tc>
                  <a:txBody>
                    <a:bodyPr/>
                    <a:lstStyle/>
                    <a:p>
                      <a:r>
                        <a:rPr lang="en-US" dirty="0"/>
                        <a:t>2%</a:t>
                      </a:r>
                    </a:p>
                  </a:txBody>
                  <a:tcPr/>
                </a:tc>
                <a:tc>
                  <a:txBody>
                    <a:bodyPr/>
                    <a:lstStyle/>
                    <a:p>
                      <a:r>
                        <a:rPr lang="en-US" dirty="0"/>
                        <a:t>1%</a:t>
                      </a:r>
                    </a:p>
                  </a:txBody>
                  <a:tcPr/>
                </a:tc>
                <a:extLst>
                  <a:ext uri="{0D108BD9-81ED-4DB2-BD59-A6C34878D82A}">
                    <a16:rowId xmlns:a16="http://schemas.microsoft.com/office/drawing/2014/main" val="1113397927"/>
                  </a:ext>
                </a:extLst>
              </a:tr>
              <a:tr h="370840">
                <a:tc>
                  <a:txBody>
                    <a:bodyPr/>
                    <a:lstStyle/>
                    <a:p>
                      <a:r>
                        <a:rPr lang="en-US" dirty="0"/>
                        <a:t>2+ products</a:t>
                      </a:r>
                    </a:p>
                  </a:txBody>
                  <a:tcPr/>
                </a:tc>
                <a:tc>
                  <a:txBody>
                    <a:bodyPr/>
                    <a:lstStyle/>
                    <a:p>
                      <a:r>
                        <a:rPr lang="en-US" dirty="0"/>
                        <a:t>28%</a:t>
                      </a:r>
                    </a:p>
                  </a:txBody>
                  <a:tcPr/>
                </a:tc>
                <a:tc>
                  <a:txBody>
                    <a:bodyPr/>
                    <a:lstStyle/>
                    <a:p>
                      <a:r>
                        <a:rPr lang="en-US" dirty="0"/>
                        <a:t>0.4%</a:t>
                      </a:r>
                    </a:p>
                  </a:txBody>
                  <a:tcPr/>
                </a:tc>
                <a:extLst>
                  <a:ext uri="{0D108BD9-81ED-4DB2-BD59-A6C34878D82A}">
                    <a16:rowId xmlns:a16="http://schemas.microsoft.com/office/drawing/2014/main" val="1243898872"/>
                  </a:ext>
                </a:extLst>
              </a:tr>
            </a:tbl>
          </a:graphicData>
        </a:graphic>
      </p:graphicFrame>
      <p:sp>
        <p:nvSpPr>
          <p:cNvPr id="9" name="TextBox 8">
            <a:extLst>
              <a:ext uri="{FF2B5EF4-FFF2-40B4-BE49-F238E27FC236}">
                <a16:creationId xmlns:a16="http://schemas.microsoft.com/office/drawing/2014/main" id="{9947B62F-26C1-006D-A87B-4039D51454D4}"/>
              </a:ext>
            </a:extLst>
          </p:cNvPr>
          <p:cNvSpPr txBox="1"/>
          <p:nvPr/>
        </p:nvSpPr>
        <p:spPr>
          <a:xfrm>
            <a:off x="442913" y="3823970"/>
            <a:ext cx="585592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HIV prevention Coverage was 56.4% higher (p&lt;0.001) (DCP: 69.7% vs SoC: 13.3%)  </a:t>
            </a:r>
          </a:p>
          <a:p>
            <a:pPr marL="742950" lvl="1" indent="-285750">
              <a:buFont typeface="Arial" panose="020B0604020202020204" pitchFamily="34" charset="0"/>
              <a:buChar char="•"/>
            </a:pPr>
            <a:r>
              <a:rPr lang="en-US" dirty="0"/>
              <a:t>Significant increases across all subgroups (CGW, CGM, 15-24years, 25+ years)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&gt;50% choose CAB-LA when offered. Many (42%) hadn’t used PrEP in the prior month.</a:t>
            </a:r>
          </a:p>
        </p:txBody>
      </p:sp>
      <p:sp>
        <p:nvSpPr>
          <p:cNvPr id="10" name="TextBox 9">
            <a:extLst>
              <a:ext uri="{FF2B5EF4-FFF2-40B4-BE49-F238E27FC236}">
                <a16:creationId xmlns:a16="http://schemas.microsoft.com/office/drawing/2014/main" id="{D525745B-8850-FE0C-B77C-83333770CAEA}"/>
              </a:ext>
            </a:extLst>
          </p:cNvPr>
          <p:cNvSpPr txBox="1"/>
          <p:nvPr/>
        </p:nvSpPr>
        <p:spPr>
          <a:xfrm>
            <a:off x="1461023" y="6265537"/>
            <a:ext cx="7324531" cy="369332"/>
          </a:xfrm>
          <a:prstGeom prst="rect">
            <a:avLst/>
          </a:prstGeom>
          <a:solidFill>
            <a:srgbClr val="FFC000"/>
          </a:solidFill>
        </p:spPr>
        <p:txBody>
          <a:bodyPr wrap="square" rtlCol="0">
            <a:spAutoFit/>
          </a:bodyPr>
          <a:lstStyle/>
          <a:p>
            <a:pPr algn="ctr"/>
            <a:r>
              <a:rPr lang="en-US" b="1" dirty="0"/>
              <a:t>HIV Incidence: DCP: 0% vs SoC: 1.8% </a:t>
            </a:r>
          </a:p>
        </p:txBody>
      </p:sp>
      <p:pic>
        <p:nvPicPr>
          <p:cNvPr id="17" name="Picture 16" descr="Icon&#10;&#10;Description automatically generated">
            <a:extLst>
              <a:ext uri="{FF2B5EF4-FFF2-40B4-BE49-F238E27FC236}">
                <a16:creationId xmlns:a16="http://schemas.microsoft.com/office/drawing/2014/main" id="{545E3E00-93F5-0F3B-9AE4-BFAC7E808FA5}"/>
              </a:ext>
            </a:extLst>
          </p:cNvPr>
          <p:cNvPicPr>
            <a:picLocks noChangeAspect="1"/>
          </p:cNvPicPr>
          <p:nvPr/>
        </p:nvPicPr>
        <p:blipFill>
          <a:blip r:embed="rId3"/>
          <a:stretch>
            <a:fillRect/>
          </a:stretch>
        </p:blipFill>
        <p:spPr>
          <a:xfrm>
            <a:off x="10106037" y="5949318"/>
            <a:ext cx="923328" cy="530059"/>
          </a:xfrm>
          <a:prstGeom prst="rect">
            <a:avLst/>
          </a:prstGeom>
        </p:spPr>
      </p:pic>
    </p:spTree>
    <p:extLst>
      <p:ext uri="{BB962C8B-B14F-4D97-AF65-F5344CB8AC3E}">
        <p14:creationId xmlns:p14="http://schemas.microsoft.com/office/powerpoint/2010/main" val="3361300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C63E90-4A2D-9408-6C87-51A913B3150B}"/>
              </a:ext>
            </a:extLst>
          </p:cNvPr>
          <p:cNvSpPr>
            <a:spLocks noGrp="1"/>
          </p:cNvSpPr>
          <p:nvPr>
            <p:ph type="title"/>
          </p:nvPr>
        </p:nvSpPr>
        <p:spPr>
          <a:xfrm>
            <a:off x="2802194" y="441325"/>
            <a:ext cx="8946896" cy="1223963"/>
          </a:xfrm>
        </p:spPr>
        <p:txBody>
          <a:bodyPr>
            <a:normAutofit/>
          </a:bodyPr>
          <a:lstStyle/>
          <a:p>
            <a:r>
              <a:rPr lang="en-US" dirty="0"/>
              <a:t>Long History of Passive Immunization with Abs</a:t>
            </a:r>
          </a:p>
        </p:txBody>
      </p:sp>
      <p:graphicFrame>
        <p:nvGraphicFramePr>
          <p:cNvPr id="7" name="Content Placeholder 6">
            <a:extLst>
              <a:ext uri="{FF2B5EF4-FFF2-40B4-BE49-F238E27FC236}">
                <a16:creationId xmlns:a16="http://schemas.microsoft.com/office/drawing/2014/main" id="{345979B2-B596-FE29-22EE-77C7FB982B74}"/>
              </a:ext>
            </a:extLst>
          </p:cNvPr>
          <p:cNvGraphicFramePr>
            <a:graphicFrameLocks/>
          </p:cNvGraphicFramePr>
          <p:nvPr>
            <p:extLst>
              <p:ext uri="{D42A27DB-BD31-4B8C-83A1-F6EECF244321}">
                <p14:modId xmlns:p14="http://schemas.microsoft.com/office/powerpoint/2010/main" val="3680502730"/>
              </p:ext>
            </p:extLst>
          </p:nvPr>
        </p:nvGraphicFramePr>
        <p:xfrm>
          <a:off x="1170040" y="1837358"/>
          <a:ext cx="10314038" cy="5020642"/>
        </p:xfrm>
        <a:graphic>
          <a:graphicData uri="http://schemas.openxmlformats.org/drawingml/2006/table">
            <a:tbl>
              <a:tblPr firstRow="1" firstCol="1" bandRow="1">
                <a:tableStyleId>{5940675A-B579-460E-94D1-54222C63F5DA}</a:tableStyleId>
              </a:tblPr>
              <a:tblGrid>
                <a:gridCol w="1605657">
                  <a:extLst>
                    <a:ext uri="{9D8B030D-6E8A-4147-A177-3AD203B41FA5}">
                      <a16:colId xmlns:a16="http://schemas.microsoft.com/office/drawing/2014/main" val="20000"/>
                    </a:ext>
                  </a:extLst>
                </a:gridCol>
                <a:gridCol w="3390292">
                  <a:extLst>
                    <a:ext uri="{9D8B030D-6E8A-4147-A177-3AD203B41FA5}">
                      <a16:colId xmlns:a16="http://schemas.microsoft.com/office/drawing/2014/main" val="145281779"/>
                    </a:ext>
                  </a:extLst>
                </a:gridCol>
                <a:gridCol w="4413036">
                  <a:extLst>
                    <a:ext uri="{9D8B030D-6E8A-4147-A177-3AD203B41FA5}">
                      <a16:colId xmlns:a16="http://schemas.microsoft.com/office/drawing/2014/main" val="20001"/>
                    </a:ext>
                  </a:extLst>
                </a:gridCol>
                <a:gridCol w="905053">
                  <a:extLst>
                    <a:ext uri="{9D8B030D-6E8A-4147-A177-3AD203B41FA5}">
                      <a16:colId xmlns:a16="http://schemas.microsoft.com/office/drawing/2014/main" val="1456164940"/>
                    </a:ext>
                  </a:extLst>
                </a:gridCol>
              </a:tblGrid>
              <a:tr h="292411">
                <a:tc>
                  <a:txBody>
                    <a:bodyPr/>
                    <a:lstStyle/>
                    <a:p>
                      <a:pPr marL="0" marR="0" algn="ctr">
                        <a:spcBef>
                          <a:spcPts val="0"/>
                        </a:spcBef>
                        <a:spcAft>
                          <a:spcPts val="0"/>
                        </a:spcAft>
                      </a:pPr>
                      <a:r>
                        <a:rPr lang="en-US" sz="1400" b="1" i="0" u="none" dirty="0">
                          <a:solidFill>
                            <a:schemeClr val="tx2"/>
                          </a:solidFill>
                          <a:effectLst/>
                          <a:latin typeface="+mn-lt"/>
                          <a:ea typeface="MS Mincho" panose="02020609040205080304" pitchFamily="49" charset="-128"/>
                          <a:cs typeface="Calibri" panose="020F0502020204030204" pitchFamily="34" charset="0"/>
                        </a:rPr>
                        <a:t>INFECTION</a:t>
                      </a:r>
                    </a:p>
                  </a:txBody>
                  <a:tcPr marL="51435" marR="51435"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u="none" dirty="0">
                          <a:solidFill>
                            <a:schemeClr val="tx2"/>
                          </a:solidFill>
                          <a:effectLst/>
                        </a:rPr>
                        <a:t>INDICATION</a:t>
                      </a:r>
                      <a:endParaRPr lang="en-US" sz="1400" b="1" i="1" u="none" dirty="0">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u="none" dirty="0">
                          <a:solidFill>
                            <a:schemeClr val="tx2"/>
                          </a:solidFill>
                          <a:effectLst/>
                        </a:rPr>
                        <a:t>PRODUCT</a:t>
                      </a:r>
                      <a:endParaRPr lang="en-US" sz="1400" b="1" i="1" u="none" dirty="0">
                        <a:solidFill>
                          <a:schemeClr val="tx2"/>
                        </a:solidFill>
                        <a:effectLst/>
                        <a:latin typeface="Calibri" panose="020F0502020204030204" pitchFamily="34" charset="0"/>
                        <a:ea typeface="MS Mincho" panose="02020609040205080304" pitchFamily="49" charset="-128"/>
                        <a:cs typeface="Calibri" panose="020F0502020204030204" pitchFamily="34" charset="0"/>
                      </a:endParaRPr>
                    </a:p>
                  </a:txBody>
                  <a:tcPr marL="51435" marR="51435"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400" b="1" i="0" u="none" dirty="0">
                          <a:solidFill>
                            <a:schemeClr val="tx2"/>
                          </a:solidFill>
                          <a:effectLst/>
                          <a:latin typeface="+mn-lt"/>
                          <a:ea typeface="MS Mincho" panose="02020609040205080304" pitchFamily="49" charset="-128"/>
                          <a:cs typeface="Calibri" panose="020F0502020204030204" pitchFamily="34" charset="0"/>
                        </a:rPr>
                        <a:t>YEAR</a:t>
                      </a:r>
                    </a:p>
                  </a:txBody>
                  <a:tcPr marL="51435" marR="51435"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9920">
                <a:tc rowSpan="2">
                  <a:txBody>
                    <a:bodyPr/>
                    <a:lstStyle/>
                    <a:p>
                      <a:pPr marL="0" marR="0" algn="ctr">
                        <a:spcBef>
                          <a:spcPts val="0"/>
                        </a:spcBef>
                        <a:spcAft>
                          <a:spcPts val="0"/>
                        </a:spcAft>
                      </a:pPr>
                      <a:r>
                        <a:rPr lang="en-US" sz="1200" b="0" dirty="0">
                          <a:effectLst/>
                          <a:latin typeface="+mn-lt"/>
                          <a:ea typeface="MS Mincho" panose="02020609040205080304" pitchFamily="49" charset="-128"/>
                          <a:cs typeface="Calibri" panose="020F0502020204030204" pitchFamily="34" charset="0"/>
                        </a:rPr>
                        <a:t>Tetanus</a:t>
                      </a:r>
                    </a:p>
                  </a:txBody>
                  <a:tcPr marL="51435" marR="51435"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gn="ctr">
                        <a:spcBef>
                          <a:spcPts val="0"/>
                        </a:spcBef>
                        <a:spcAft>
                          <a:spcPts val="0"/>
                        </a:spcAft>
                      </a:pPr>
                      <a:r>
                        <a:rPr lang="en-US" sz="1200" b="0" dirty="0">
                          <a:effectLst/>
                          <a:latin typeface="+mn-lt"/>
                          <a:ea typeface="MS Mincho" panose="02020609040205080304" pitchFamily="49" charset="-128"/>
                          <a:cs typeface="Calibri" panose="020F0502020204030204" pitchFamily="34" charset="0"/>
                        </a:rPr>
                        <a:t>Prevention, Treatment</a:t>
                      </a:r>
                    </a:p>
                  </a:txBody>
                  <a:tcPr marL="51435" marR="51435"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a:effectLst/>
                          <a:latin typeface="+mn-lt"/>
                          <a:ea typeface="MS Mincho" panose="02020609040205080304" pitchFamily="49" charset="-128"/>
                          <a:cs typeface="Calibri" panose="020F0502020204030204" pitchFamily="34" charset="0"/>
                        </a:rPr>
                        <a:t>Equine antitoxin</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a:effectLst/>
                          <a:latin typeface="+mn-lt"/>
                          <a:ea typeface="MS Mincho" panose="02020609040205080304" pitchFamily="49" charset="-128"/>
                          <a:cs typeface="Calibri" panose="020F0502020204030204" pitchFamily="34" charset="0"/>
                        </a:rPr>
                        <a:t>1890</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2119524"/>
                  </a:ext>
                </a:extLst>
              </a:tr>
              <a:tr h="259920">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effectLst/>
                          <a:latin typeface="+mn-lt"/>
                          <a:ea typeface="MS Mincho" panose="02020609040205080304" pitchFamily="49" charset="-128"/>
                          <a:cs typeface="Calibri" panose="020F0502020204030204" pitchFamily="34" charset="0"/>
                        </a:rPr>
                        <a:t>Human tetanus immune globulin (TIG)</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ea typeface="MS Mincho" panose="02020609040205080304" pitchFamily="49" charset="-128"/>
                          <a:cs typeface="Calibri" panose="020F0502020204030204" pitchFamily="34" charset="0"/>
                        </a:rPr>
                        <a:t>1960</a:t>
                      </a:r>
                    </a:p>
                  </a:txBody>
                  <a:tcPr marL="51435" marR="51435" marT="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0726859"/>
                  </a:ext>
                </a:extLst>
              </a:tr>
              <a:tr h="259920">
                <a:tc>
                  <a:txBody>
                    <a:bodyPr/>
                    <a:lstStyle/>
                    <a:p>
                      <a:pPr marL="0" marR="0" algn="ctr">
                        <a:spcBef>
                          <a:spcPts val="0"/>
                        </a:spcBef>
                        <a:spcAft>
                          <a:spcPts val="0"/>
                        </a:spcAft>
                      </a:pPr>
                      <a:r>
                        <a:rPr lang="en-US" sz="1200" b="0" dirty="0">
                          <a:effectLst/>
                          <a:latin typeface="+mn-lt"/>
                        </a:rPr>
                        <a:t>Measles</a:t>
                      </a:r>
                      <a:endParaRPr lang="en-US" sz="1200" b="0" dirty="0">
                        <a:effectLst/>
                        <a:latin typeface="+mn-lt"/>
                        <a:ea typeface="MS Mincho" panose="02020609040205080304" pitchFamily="49" charset="-128"/>
                        <a:cs typeface="Calibri" panose="020F0502020204030204" pitchFamily="34" charset="0"/>
                      </a:endParaRPr>
                    </a:p>
                  </a:txBody>
                  <a:tcPr marL="51435" marR="5143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rPr>
                        <a:t>Prevention</a:t>
                      </a:r>
                      <a:endParaRPr lang="en-US" sz="1200" b="0" dirty="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a:effectLst/>
                          <a:latin typeface="+mn-lt"/>
                        </a:rPr>
                        <a:t>Concentrated human gamma globulin</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ea typeface="MS Mincho" panose="02020609040205080304" pitchFamily="49" charset="-128"/>
                          <a:cs typeface="Calibri" panose="020F0502020204030204" pitchFamily="34" charset="0"/>
                        </a:rPr>
                        <a:t>1944</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49757">
                <a:tc>
                  <a:txBody>
                    <a:bodyPr/>
                    <a:lstStyle/>
                    <a:p>
                      <a:pPr marL="0" marR="0" algn="ctr">
                        <a:spcBef>
                          <a:spcPts val="0"/>
                        </a:spcBef>
                        <a:spcAft>
                          <a:spcPts val="0"/>
                        </a:spcAft>
                      </a:pPr>
                      <a:r>
                        <a:rPr lang="en-US" sz="1200" b="0">
                          <a:effectLst/>
                          <a:latin typeface="+mn-lt"/>
                        </a:rPr>
                        <a:t>Hepatitis A</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rPr>
                        <a:t>Prevention (travel), post exposure</a:t>
                      </a:r>
                      <a:endParaRPr lang="en-US" sz="1200" b="0" dirty="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a:effectLst/>
                          <a:latin typeface="+mn-lt"/>
                        </a:rPr>
                        <a:t>Immune serum globulin (ISG)</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ea typeface="MS Mincho" panose="02020609040205080304" pitchFamily="49" charset="-128"/>
                          <a:cs typeface="Calibri" panose="020F0502020204030204" pitchFamily="34" charset="0"/>
                        </a:rPr>
                        <a:t>1945</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389204"/>
                  </a:ext>
                </a:extLst>
              </a:tr>
              <a:tr h="259920">
                <a:tc>
                  <a:txBody>
                    <a:bodyPr/>
                    <a:lstStyle/>
                    <a:p>
                      <a:pPr marL="0" marR="0" algn="ctr">
                        <a:spcBef>
                          <a:spcPts val="0"/>
                        </a:spcBef>
                        <a:spcAft>
                          <a:spcPts val="0"/>
                        </a:spcAft>
                      </a:pPr>
                      <a:r>
                        <a:rPr lang="en-US" sz="1200" b="0">
                          <a:effectLst/>
                          <a:latin typeface="+mn-lt"/>
                        </a:rPr>
                        <a:t>Polio</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rPr>
                        <a:t>Prevention</a:t>
                      </a:r>
                      <a:endParaRPr lang="en-US" sz="1200" b="0" dirty="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rPr>
                        <a:t>Concentrated human gamma globulin</a:t>
                      </a:r>
                      <a:endParaRPr lang="en-US" sz="1200" b="0" dirty="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ea typeface="MS Mincho" panose="02020609040205080304" pitchFamily="49" charset="-128"/>
                          <a:cs typeface="Calibri" panose="020F0502020204030204" pitchFamily="34" charset="0"/>
                        </a:rPr>
                        <a:t>1951</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9920">
                <a:tc>
                  <a:txBody>
                    <a:bodyPr/>
                    <a:lstStyle/>
                    <a:p>
                      <a:pPr marL="0" marR="0" algn="ctr">
                        <a:spcBef>
                          <a:spcPts val="0"/>
                        </a:spcBef>
                        <a:spcAft>
                          <a:spcPts val="0"/>
                        </a:spcAft>
                      </a:pPr>
                      <a:r>
                        <a:rPr lang="en-US" sz="1200" b="0">
                          <a:effectLst/>
                          <a:latin typeface="+mn-lt"/>
                        </a:rPr>
                        <a:t>Rabies</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a:effectLst/>
                          <a:latin typeface="+mn-lt"/>
                        </a:rPr>
                        <a:t>Post exposure</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rPr>
                        <a:t>Rabies Immune Globulin </a:t>
                      </a:r>
                      <a:endParaRPr lang="en-US" sz="1200" b="0" dirty="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ea typeface="MS Mincho" panose="02020609040205080304" pitchFamily="49" charset="-128"/>
                          <a:cs typeface="Calibri" panose="020F0502020204030204" pitchFamily="34" charset="0"/>
                        </a:rPr>
                        <a:t>1954</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8454783"/>
                  </a:ext>
                </a:extLst>
              </a:tr>
              <a:tr h="449757">
                <a:tc>
                  <a:txBody>
                    <a:bodyPr/>
                    <a:lstStyle/>
                    <a:p>
                      <a:pPr marL="0" marR="0" algn="ctr">
                        <a:spcBef>
                          <a:spcPts val="0"/>
                        </a:spcBef>
                        <a:spcAft>
                          <a:spcPts val="0"/>
                        </a:spcAft>
                      </a:pPr>
                      <a:r>
                        <a:rPr lang="en-US" sz="1200" b="0">
                          <a:effectLst/>
                          <a:latin typeface="+mn-lt"/>
                        </a:rPr>
                        <a:t>Varicella Zoster</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a:effectLst/>
                          <a:latin typeface="+mn-lt"/>
                        </a:rPr>
                        <a:t>Post exposure</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rPr>
                        <a:t>Varicella Zoster Immune Globulin</a:t>
                      </a:r>
                      <a:endParaRPr lang="en-US" sz="1200" b="0" dirty="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ea typeface="MS Mincho" panose="02020609040205080304" pitchFamily="49" charset="-128"/>
                          <a:cs typeface="Calibri" panose="020F0502020204030204" pitchFamily="34" charset="0"/>
                        </a:rPr>
                        <a:t>1978</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59920">
                <a:tc>
                  <a:txBody>
                    <a:bodyPr/>
                    <a:lstStyle/>
                    <a:p>
                      <a:pPr marL="0" marR="0" algn="ctr">
                        <a:spcBef>
                          <a:spcPts val="0"/>
                        </a:spcBef>
                        <a:spcAft>
                          <a:spcPts val="0"/>
                        </a:spcAft>
                      </a:pPr>
                      <a:r>
                        <a:rPr lang="en-US" sz="1200" b="0">
                          <a:effectLst/>
                          <a:latin typeface="+mn-lt"/>
                        </a:rPr>
                        <a:t>Hepatitis B</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a:effectLst/>
                          <a:latin typeface="+mn-lt"/>
                        </a:rPr>
                        <a:t>Post exposure</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rPr>
                        <a:t>Hepatitis B Immune Globulin</a:t>
                      </a:r>
                      <a:endParaRPr lang="en-US" sz="1200" b="0" dirty="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ea typeface="MS Mincho" panose="02020609040205080304" pitchFamily="49" charset="-128"/>
                          <a:cs typeface="Calibri" panose="020F0502020204030204" pitchFamily="34" charset="0"/>
                        </a:rPr>
                        <a:t>1984</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49757">
                <a:tc>
                  <a:txBody>
                    <a:bodyPr/>
                    <a:lstStyle/>
                    <a:p>
                      <a:pPr marL="0" marR="0" algn="ctr">
                        <a:spcBef>
                          <a:spcPts val="0"/>
                        </a:spcBef>
                        <a:spcAft>
                          <a:spcPts val="0"/>
                        </a:spcAft>
                      </a:pPr>
                      <a:r>
                        <a:rPr lang="en-US" sz="1200" b="0">
                          <a:effectLst/>
                          <a:latin typeface="+mn-lt"/>
                        </a:rPr>
                        <a:t>Cytomegalovirus</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a:effectLst/>
                          <a:latin typeface="+mn-lt"/>
                        </a:rPr>
                        <a:t>Prevention </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rPr>
                        <a:t>Cytomegalovirus Immune Globulin </a:t>
                      </a:r>
                      <a:endParaRPr lang="en-US" sz="1200" b="0" dirty="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ea typeface="MS Mincho" panose="02020609040205080304" pitchFamily="49" charset="-128"/>
                          <a:cs typeface="Calibri" panose="020F0502020204030204" pitchFamily="34" charset="0"/>
                        </a:rPr>
                        <a:t>1987</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1727666"/>
                  </a:ext>
                </a:extLst>
              </a:tr>
              <a:tr h="259920">
                <a:tc rowSpan="3">
                  <a:txBody>
                    <a:bodyPr/>
                    <a:lstStyle/>
                    <a:p>
                      <a:pPr marL="0" marR="0" algn="ctr">
                        <a:spcBef>
                          <a:spcPts val="0"/>
                        </a:spcBef>
                        <a:spcAft>
                          <a:spcPts val="0"/>
                        </a:spcAft>
                      </a:pPr>
                      <a:r>
                        <a:rPr lang="en-US" sz="1200" b="0" dirty="0">
                          <a:solidFill>
                            <a:schemeClr val="tx1"/>
                          </a:solidFill>
                          <a:effectLst/>
                          <a:latin typeface="+mn-lt"/>
                        </a:rPr>
                        <a:t>RSV</a:t>
                      </a:r>
                      <a:endParaRPr lang="en-US" sz="1200" b="0" dirty="0">
                        <a:solidFill>
                          <a:schemeClr val="tx1"/>
                        </a:solidFill>
                        <a:effectLst/>
                        <a:latin typeface="+mn-lt"/>
                        <a:ea typeface="MS Mincho" panose="02020609040205080304" pitchFamily="49" charset="-128"/>
                        <a:cs typeface="Calibri" panose="020F0502020204030204" pitchFamily="34" charset="0"/>
                      </a:endParaRPr>
                    </a:p>
                  </a:txBody>
                  <a:tcPr marL="51435" marR="5143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algn="ctr">
                        <a:spcBef>
                          <a:spcPts val="0"/>
                        </a:spcBef>
                        <a:spcAft>
                          <a:spcPts val="0"/>
                        </a:spcAft>
                      </a:pPr>
                      <a:r>
                        <a:rPr lang="en-US" sz="1200" b="0">
                          <a:solidFill>
                            <a:schemeClr val="tx1"/>
                          </a:solidFill>
                          <a:effectLst/>
                          <a:latin typeface="+mn-lt"/>
                        </a:rPr>
                        <a:t>Prevention</a:t>
                      </a:r>
                      <a:endParaRPr lang="en-US" sz="1200" b="0">
                        <a:solidFill>
                          <a:schemeClr val="tx1"/>
                        </a:solidFill>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solidFill>
                            <a:schemeClr val="tx1"/>
                          </a:solidFill>
                          <a:effectLst/>
                          <a:latin typeface="+mn-lt"/>
                          <a:ea typeface="MS Mincho" panose="02020609040205080304" pitchFamily="49" charset="-128"/>
                          <a:cs typeface="Calibri" panose="020F0502020204030204" pitchFamily="34" charset="0"/>
                        </a:rPr>
                        <a:t>Pooled human Immune Globulin</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solidFill>
                            <a:schemeClr val="tx1"/>
                          </a:solidFill>
                          <a:effectLst/>
                          <a:latin typeface="+mn-lt"/>
                          <a:ea typeface="MS Mincho" panose="02020609040205080304" pitchFamily="49" charset="-128"/>
                          <a:cs typeface="Calibri" panose="020F0502020204030204" pitchFamily="34" charset="0"/>
                        </a:rPr>
                        <a:t>1995</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5992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b="0" dirty="0">
                          <a:solidFill>
                            <a:schemeClr val="tx1"/>
                          </a:solidFill>
                          <a:effectLst/>
                          <a:latin typeface="+mn-lt"/>
                        </a:rPr>
                        <a:t>Monoclonal antibody (palivizumab)</a:t>
                      </a:r>
                      <a:endParaRPr lang="en-US" sz="1200" b="0" dirty="0">
                        <a:solidFill>
                          <a:schemeClr val="tx1"/>
                        </a:solidFill>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solidFill>
                            <a:schemeClr val="tx1"/>
                          </a:solidFill>
                          <a:effectLst/>
                          <a:latin typeface="+mn-lt"/>
                          <a:ea typeface="MS Mincho" panose="02020609040205080304" pitchFamily="49" charset="-128"/>
                          <a:cs typeface="Calibri" panose="020F0502020204030204" pitchFamily="34" charset="0"/>
                        </a:rPr>
                        <a:t>1998</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4234730"/>
                  </a:ext>
                </a:extLst>
              </a:tr>
              <a:tr h="259920">
                <a:tc vMerge="1">
                  <a:txBody>
                    <a:bodyPr/>
                    <a:lstStyle/>
                    <a:p>
                      <a:pPr marL="0" marR="0" algn="ctr">
                        <a:spcBef>
                          <a:spcPts val="0"/>
                        </a:spcBef>
                        <a:spcAft>
                          <a:spcPts val="0"/>
                        </a:spcAft>
                      </a:pPr>
                      <a:endParaRPr lang="en-US" sz="1600" b="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tc>
                <a:tc vMerge="1">
                  <a:txBody>
                    <a:bodyPr/>
                    <a:lstStyle/>
                    <a:p>
                      <a:pPr marL="0" marR="0" algn="ctr">
                        <a:spcBef>
                          <a:spcPts val="0"/>
                        </a:spcBef>
                        <a:spcAft>
                          <a:spcPts val="0"/>
                        </a:spcAft>
                      </a:pPr>
                      <a:endParaRPr lang="en-US" sz="1600" b="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200" b="0">
                          <a:effectLst/>
                          <a:latin typeface="+mn-lt"/>
                          <a:ea typeface="MS Mincho" panose="02020609040205080304" pitchFamily="49" charset="-128"/>
                          <a:cs typeface="Calibri" panose="020F0502020204030204" pitchFamily="34" charset="0"/>
                        </a:rPr>
                        <a:t>Monoclonal antibody (</a:t>
                      </a:r>
                      <a:r>
                        <a:rPr lang="en-US" sz="1200" b="0" err="1">
                          <a:effectLst/>
                          <a:latin typeface="+mn-lt"/>
                          <a:ea typeface="MS Mincho" panose="02020609040205080304" pitchFamily="49" charset="-128"/>
                          <a:cs typeface="Calibri" panose="020F0502020204030204" pitchFamily="34" charset="0"/>
                        </a:rPr>
                        <a:t>nirsevimab</a:t>
                      </a:r>
                      <a:r>
                        <a:rPr lang="en-US" sz="1200" b="0">
                          <a:effectLst/>
                          <a:latin typeface="+mn-lt"/>
                          <a:ea typeface="MS Mincho" panose="02020609040205080304" pitchFamily="49" charset="-128"/>
                          <a:cs typeface="Calibri" panose="020F0502020204030204" pitchFamily="34" charset="0"/>
                        </a:rPr>
                        <a:t>)</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ea typeface="MS Mincho" panose="02020609040205080304" pitchFamily="49" charset="-128"/>
                          <a:cs typeface="Calibri" panose="020F0502020204030204" pitchFamily="34" charset="0"/>
                        </a:rPr>
                        <a:t>2022</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8651051"/>
                  </a:ext>
                </a:extLst>
              </a:tr>
              <a:tr h="259920">
                <a:tc>
                  <a:txBody>
                    <a:bodyPr/>
                    <a:lstStyle/>
                    <a:p>
                      <a:pPr marL="0" marR="0" algn="ctr" defTabSz="914400" rtl="0" eaLnBrk="1" latinLnBrk="0" hangingPunct="1">
                        <a:spcBef>
                          <a:spcPts val="0"/>
                        </a:spcBef>
                        <a:spcAft>
                          <a:spcPts val="0"/>
                        </a:spcAft>
                      </a:pPr>
                      <a:r>
                        <a:rPr lang="en-US" sz="1200" b="0">
                          <a:effectLst/>
                          <a:latin typeface="+mn-lt"/>
                          <a:ea typeface="MS Mincho" panose="02020609040205080304" pitchFamily="49" charset="-128"/>
                          <a:cs typeface="Calibri" panose="020F0502020204030204" pitchFamily="34" charset="0"/>
                        </a:rPr>
                        <a:t>Ebola virus</a:t>
                      </a:r>
                      <a:endParaRPr lang="en-US" sz="1200" b="0" kern="1200">
                        <a:solidFill>
                          <a:schemeClr val="tx1"/>
                        </a:solidFill>
                        <a:effectLst/>
                        <a:latin typeface="+mn-lt"/>
                        <a:ea typeface="MS Mincho" panose="02020609040205080304" pitchFamily="49" charset="-128"/>
                        <a:cs typeface="+mn-cs"/>
                      </a:endParaRPr>
                    </a:p>
                  </a:txBody>
                  <a:tcPr marL="51435" marR="5143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0">
                          <a:effectLst/>
                          <a:latin typeface="+mn-lt"/>
                          <a:ea typeface="MS Mincho" panose="02020609040205080304" pitchFamily="49" charset="-128"/>
                          <a:cs typeface="Calibri" panose="020F0502020204030204" pitchFamily="34" charset="0"/>
                        </a:rPr>
                        <a:t>Treatment</a:t>
                      </a:r>
                      <a:endParaRPr lang="en-US" sz="1200" b="0" kern="1200">
                        <a:solidFill>
                          <a:schemeClr val="tx1"/>
                        </a:solidFill>
                        <a:effectLst/>
                        <a:latin typeface="+mn-lt"/>
                        <a:ea typeface="MS Mincho" panose="02020609040205080304" pitchFamily="49" charset="-128"/>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0">
                          <a:effectLst/>
                          <a:latin typeface="+mn-lt"/>
                          <a:ea typeface="MS Mincho" panose="02020609040205080304" pitchFamily="49" charset="-128"/>
                          <a:cs typeface="Calibri" panose="020F0502020204030204" pitchFamily="34" charset="0"/>
                        </a:rPr>
                        <a:t>Monoclonal antibodies</a:t>
                      </a:r>
                      <a:endParaRPr lang="en-US" sz="1200" b="0" kern="1200">
                        <a:solidFill>
                          <a:schemeClr val="tx1"/>
                        </a:solidFill>
                        <a:effectLst/>
                        <a:latin typeface="+mn-lt"/>
                        <a:ea typeface="MS Mincho" panose="02020609040205080304" pitchFamily="49" charset="-128"/>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spcBef>
                          <a:spcPts val="0"/>
                        </a:spcBef>
                        <a:spcAft>
                          <a:spcPts val="0"/>
                        </a:spcAft>
                      </a:pPr>
                      <a:r>
                        <a:rPr lang="en-US" sz="1200" b="0" dirty="0">
                          <a:effectLst/>
                          <a:latin typeface="+mn-lt"/>
                          <a:ea typeface="MS Mincho" panose="02020609040205080304" pitchFamily="49" charset="-128"/>
                          <a:cs typeface="Calibri" panose="020F0502020204030204" pitchFamily="34" charset="0"/>
                        </a:rPr>
                        <a:t>2020</a:t>
                      </a:r>
                      <a:endParaRPr lang="en-US" sz="1200" b="0" kern="1200" dirty="0">
                        <a:solidFill>
                          <a:schemeClr val="tx1"/>
                        </a:solidFill>
                        <a:effectLst/>
                        <a:latin typeface="+mn-lt"/>
                        <a:ea typeface="MS Mincho" panose="02020609040205080304" pitchFamily="49" charset="-128"/>
                        <a:cs typeface="+mn-cs"/>
                      </a:endParaRP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017307"/>
                  </a:ext>
                </a:extLst>
              </a:tr>
              <a:tr h="259920">
                <a:tc>
                  <a:txBody>
                    <a:bodyPr/>
                    <a:lstStyle/>
                    <a:p>
                      <a:pPr marL="0" marR="0" algn="ctr">
                        <a:spcBef>
                          <a:spcPts val="0"/>
                        </a:spcBef>
                        <a:spcAft>
                          <a:spcPts val="0"/>
                        </a:spcAft>
                      </a:pPr>
                      <a:r>
                        <a:rPr lang="en-US" sz="1200" b="0">
                          <a:effectLst/>
                          <a:latin typeface="+mn-lt"/>
                        </a:rPr>
                        <a:t>SARS-CoV-2</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rPr>
                        <a:t>Prevention, Treatment</a:t>
                      </a:r>
                      <a:endParaRPr lang="en-US" sz="1200" b="0" dirty="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a:effectLst/>
                          <a:latin typeface="+mn-lt"/>
                        </a:rPr>
                        <a:t>Monoclonal antibodies</a:t>
                      </a:r>
                      <a:endParaRPr lang="en-US" sz="1200" b="0">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effectLst/>
                          <a:latin typeface="+mn-lt"/>
                          <a:ea typeface="MS Mincho" panose="02020609040205080304" pitchFamily="49" charset="-128"/>
                          <a:cs typeface="Calibri" panose="020F0502020204030204" pitchFamily="34" charset="0"/>
                        </a:rPr>
                        <a:t>2020</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0579583"/>
                  </a:ext>
                </a:extLst>
              </a:tr>
              <a:tr h="259920">
                <a:tc>
                  <a:txBody>
                    <a:bodyPr/>
                    <a:lstStyle/>
                    <a:p>
                      <a:pPr marL="0" marR="0" algn="ctr">
                        <a:spcBef>
                          <a:spcPts val="0"/>
                        </a:spcBef>
                        <a:spcAft>
                          <a:spcPts val="0"/>
                        </a:spcAft>
                      </a:pPr>
                      <a:r>
                        <a:rPr lang="en-US" sz="1200" b="0">
                          <a:solidFill>
                            <a:schemeClr val="bg1">
                              <a:lumMod val="75000"/>
                            </a:schemeClr>
                          </a:solidFill>
                          <a:effectLst/>
                          <a:latin typeface="+mn-lt"/>
                          <a:ea typeface="MS Mincho" panose="02020609040205080304" pitchFamily="49" charset="-128"/>
                          <a:cs typeface="Calibri" panose="020F0502020204030204" pitchFamily="34" charset="0"/>
                        </a:rPr>
                        <a:t>HIV</a:t>
                      </a:r>
                    </a:p>
                  </a:txBody>
                  <a:tcPr marL="51435" marR="5143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a:solidFill>
                            <a:schemeClr val="bg1">
                              <a:lumMod val="75000"/>
                            </a:schemeClr>
                          </a:solidFill>
                          <a:effectLst/>
                          <a:latin typeface="+mn-lt"/>
                          <a:ea typeface="MS Mincho" panose="02020609040205080304" pitchFamily="49" charset="-128"/>
                          <a:cs typeface="Calibri" panose="020F0502020204030204" pitchFamily="34" charset="0"/>
                        </a:rPr>
                        <a:t>Prevention, treatment</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bg1">
                              <a:lumMod val="75000"/>
                            </a:schemeClr>
                          </a:solidFill>
                          <a:effectLst/>
                          <a:latin typeface="+mn-lt"/>
                          <a:ea typeface="MS Mincho" panose="02020609040205080304" pitchFamily="49" charset="-128"/>
                          <a:cs typeface="Calibri" panose="020F0502020204030204" pitchFamily="34" charset="0"/>
                        </a:rPr>
                        <a:t>Monoclonal antibodies</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lumMod val="75000"/>
                            </a:schemeClr>
                          </a:solidFill>
                          <a:effectLst/>
                          <a:latin typeface="+mn-lt"/>
                          <a:ea typeface="MS Mincho" panose="02020609040205080304" pitchFamily="49" charset="-128"/>
                          <a:cs typeface="Calibri" panose="020F0502020204030204" pitchFamily="34" charset="0"/>
                        </a:rPr>
                        <a:t>2021</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7158665"/>
                  </a:ext>
                </a:extLst>
              </a:tr>
              <a:tr h="259920">
                <a:tc>
                  <a:txBody>
                    <a:bodyPr/>
                    <a:lstStyle/>
                    <a:p>
                      <a:pPr marL="0" marR="0" algn="ctr">
                        <a:spcBef>
                          <a:spcPts val="0"/>
                        </a:spcBef>
                        <a:spcAft>
                          <a:spcPts val="0"/>
                        </a:spcAft>
                      </a:pPr>
                      <a:r>
                        <a:rPr lang="en-US" sz="1200" b="0" dirty="0">
                          <a:solidFill>
                            <a:schemeClr val="bg1">
                              <a:lumMod val="75000"/>
                            </a:schemeClr>
                          </a:solidFill>
                          <a:effectLst/>
                          <a:latin typeface="+mn-lt"/>
                          <a:ea typeface="MS Mincho" panose="02020609040205080304" pitchFamily="49" charset="-128"/>
                          <a:cs typeface="Calibri" panose="020F0502020204030204" pitchFamily="34" charset="0"/>
                        </a:rPr>
                        <a:t>Malaria</a:t>
                      </a:r>
                    </a:p>
                  </a:txBody>
                  <a:tcPr marL="51435" marR="51435"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b="0" dirty="0">
                          <a:solidFill>
                            <a:schemeClr val="bg1">
                              <a:lumMod val="75000"/>
                            </a:schemeClr>
                          </a:solidFill>
                          <a:effectLst/>
                          <a:latin typeface="+mn-lt"/>
                          <a:ea typeface="MS Mincho" panose="02020609040205080304" pitchFamily="49" charset="-128"/>
                          <a:cs typeface="Calibri" panose="020F0502020204030204" pitchFamily="34" charset="0"/>
                        </a:rPr>
                        <a:t>Prevention</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bg1">
                              <a:lumMod val="75000"/>
                            </a:schemeClr>
                          </a:solidFill>
                          <a:effectLst/>
                          <a:latin typeface="+mn-lt"/>
                        </a:rPr>
                        <a:t>Monoclonal antibody</a:t>
                      </a:r>
                      <a:endParaRPr lang="en-US" sz="1200" b="0">
                        <a:solidFill>
                          <a:schemeClr val="bg1">
                            <a:lumMod val="75000"/>
                          </a:schemeClr>
                        </a:solidFill>
                        <a:effectLst/>
                        <a:latin typeface="+mn-lt"/>
                        <a:ea typeface="MS Mincho" panose="02020609040205080304" pitchFamily="49" charset="-128"/>
                        <a:cs typeface="Calibri" panose="020F0502020204030204" pitchFamily="34" charset="0"/>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lumMod val="75000"/>
                            </a:schemeClr>
                          </a:solidFill>
                          <a:effectLst/>
                          <a:latin typeface="+mn-lt"/>
                          <a:ea typeface="MS Mincho" panose="02020609040205080304" pitchFamily="49" charset="-128"/>
                          <a:cs typeface="Calibri" panose="020F0502020204030204" pitchFamily="34" charset="0"/>
                        </a:rPr>
                        <a:t>2022</a:t>
                      </a:r>
                    </a:p>
                  </a:txBody>
                  <a:tcPr marL="51435" marR="5143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893020"/>
                  </a:ext>
                </a:extLst>
              </a:tr>
            </a:tbl>
          </a:graphicData>
        </a:graphic>
      </p:graphicFrame>
    </p:spTree>
    <p:extLst>
      <p:ext uri="{BB962C8B-B14F-4D97-AF65-F5344CB8AC3E}">
        <p14:creationId xmlns:p14="http://schemas.microsoft.com/office/powerpoint/2010/main" val="949455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9159C9-F45C-D404-58A4-D5526D802A90}"/>
              </a:ext>
            </a:extLst>
          </p:cNvPr>
          <p:cNvSpPr>
            <a:spLocks noGrp="1"/>
          </p:cNvSpPr>
          <p:nvPr>
            <p:ph type="title"/>
          </p:nvPr>
        </p:nvSpPr>
        <p:spPr>
          <a:xfrm>
            <a:off x="2901820" y="441325"/>
            <a:ext cx="8847270" cy="1223963"/>
          </a:xfrm>
        </p:spPr>
        <p:txBody>
          <a:bodyPr/>
          <a:lstStyle/>
          <a:p>
            <a:r>
              <a:rPr lang="en-US" dirty="0" err="1"/>
              <a:t>bnAbs</a:t>
            </a:r>
            <a:r>
              <a:rPr lang="en-US" dirty="0"/>
              <a:t> for HIV Prevention</a:t>
            </a:r>
          </a:p>
        </p:txBody>
      </p:sp>
      <p:sp>
        <p:nvSpPr>
          <p:cNvPr id="6" name="Content Placeholder 5">
            <a:extLst>
              <a:ext uri="{FF2B5EF4-FFF2-40B4-BE49-F238E27FC236}">
                <a16:creationId xmlns:a16="http://schemas.microsoft.com/office/drawing/2014/main" id="{A3E1B323-6C18-40FB-4F9D-B38456902E6B}"/>
              </a:ext>
            </a:extLst>
          </p:cNvPr>
          <p:cNvSpPr>
            <a:spLocks noGrp="1"/>
          </p:cNvSpPr>
          <p:nvPr>
            <p:ph idx="1"/>
          </p:nvPr>
        </p:nvSpPr>
        <p:spPr>
          <a:xfrm>
            <a:off x="3536302" y="2097089"/>
            <a:ext cx="8212780" cy="4103687"/>
          </a:xfrm>
        </p:spPr>
        <p:txBody>
          <a:bodyPr/>
          <a:lstStyle/>
          <a:p>
            <a:r>
              <a:rPr lang="en-US" dirty="0"/>
              <a:t>&gt;300 different HIV </a:t>
            </a:r>
            <a:r>
              <a:rPr lang="en-US" dirty="0" err="1"/>
              <a:t>bnAbs</a:t>
            </a:r>
            <a:r>
              <a:rPr lang="en-US" dirty="0"/>
              <a:t> have been isolated from people living with HIV</a:t>
            </a:r>
          </a:p>
          <a:p>
            <a:r>
              <a:rPr lang="en-US" dirty="0"/>
              <a:t>Target various conserved sites on the HIV Envelope (Env)</a:t>
            </a:r>
          </a:p>
        </p:txBody>
      </p:sp>
      <p:pic>
        <p:nvPicPr>
          <p:cNvPr id="7" name="Picture 6">
            <a:extLst>
              <a:ext uri="{FF2B5EF4-FFF2-40B4-BE49-F238E27FC236}">
                <a16:creationId xmlns:a16="http://schemas.microsoft.com/office/drawing/2014/main" id="{D4F9B099-B91E-909B-227A-9EA3C0FD64DC}"/>
              </a:ext>
            </a:extLst>
          </p:cNvPr>
          <p:cNvPicPr>
            <a:picLocks noChangeAspect="1"/>
          </p:cNvPicPr>
          <p:nvPr/>
        </p:nvPicPr>
        <p:blipFill>
          <a:blip r:embed="rId3"/>
          <a:stretch>
            <a:fillRect/>
          </a:stretch>
        </p:blipFill>
        <p:spPr>
          <a:xfrm>
            <a:off x="4519890" y="3467277"/>
            <a:ext cx="6100896" cy="2867972"/>
          </a:xfrm>
          <a:prstGeom prst="rect">
            <a:avLst/>
          </a:prstGeom>
        </p:spPr>
      </p:pic>
      <p:pic>
        <p:nvPicPr>
          <p:cNvPr id="8" name="Picture 7">
            <a:extLst>
              <a:ext uri="{FF2B5EF4-FFF2-40B4-BE49-F238E27FC236}">
                <a16:creationId xmlns:a16="http://schemas.microsoft.com/office/drawing/2014/main" id="{9524DD08-CEE5-A3AD-4B12-2F70EAC4F022}"/>
              </a:ext>
            </a:extLst>
          </p:cNvPr>
          <p:cNvPicPr>
            <a:picLocks noChangeAspect="1"/>
          </p:cNvPicPr>
          <p:nvPr/>
        </p:nvPicPr>
        <p:blipFill>
          <a:blip r:embed="rId4"/>
          <a:srcRect r="37448" b="1704"/>
          <a:stretch/>
        </p:blipFill>
        <p:spPr>
          <a:xfrm>
            <a:off x="270488" y="1772817"/>
            <a:ext cx="3097864" cy="4842588"/>
          </a:xfrm>
          <a:prstGeom prst="rect">
            <a:avLst/>
          </a:prstGeom>
        </p:spPr>
      </p:pic>
      <p:sp>
        <p:nvSpPr>
          <p:cNvPr id="9" name="Rectangle 8">
            <a:extLst>
              <a:ext uri="{FF2B5EF4-FFF2-40B4-BE49-F238E27FC236}">
                <a16:creationId xmlns:a16="http://schemas.microsoft.com/office/drawing/2014/main" id="{4F662EBF-354C-419C-D067-26DFDEF7C585}"/>
              </a:ext>
            </a:extLst>
          </p:cNvPr>
          <p:cNvSpPr/>
          <p:nvPr/>
        </p:nvSpPr>
        <p:spPr>
          <a:xfrm>
            <a:off x="2901820" y="3517641"/>
            <a:ext cx="1054360" cy="3181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6572F9D-510A-3D42-26A7-6ADF0CA0BD49}"/>
              </a:ext>
            </a:extLst>
          </p:cNvPr>
          <p:cNvSpPr txBox="1"/>
          <p:nvPr/>
        </p:nvSpPr>
        <p:spPr>
          <a:xfrm>
            <a:off x="3158126" y="6550223"/>
            <a:ext cx="9033874" cy="307777"/>
          </a:xfrm>
          <a:prstGeom prst="rect">
            <a:avLst/>
          </a:prstGeom>
          <a:noFill/>
        </p:spPr>
        <p:txBody>
          <a:bodyPr wrap="square" rtlCol="0">
            <a:spAutoFit/>
          </a:bodyPr>
          <a:lstStyle/>
          <a:p>
            <a:r>
              <a:rPr lang="en-US" sz="1400" dirty="0" err="1"/>
              <a:t>Gruell</a:t>
            </a:r>
            <a:r>
              <a:rPr lang="en-US" sz="1400" dirty="0"/>
              <a:t> et al Nature Med 2014, Yoon et al </a:t>
            </a:r>
            <a:r>
              <a:rPr lang="en-US" sz="1400" i="1" dirty="0"/>
              <a:t>Nucleic Acids Res</a:t>
            </a:r>
            <a:r>
              <a:rPr lang="en-US" sz="1400" dirty="0"/>
              <a:t> 2015, Griffith et al Front </a:t>
            </a:r>
            <a:r>
              <a:rPr lang="en-US" sz="1400" dirty="0" err="1"/>
              <a:t>Immol</a:t>
            </a:r>
            <a:r>
              <a:rPr lang="en-US" sz="1400" dirty="0"/>
              <a:t> 2021</a:t>
            </a:r>
          </a:p>
        </p:txBody>
      </p:sp>
    </p:spTree>
    <p:extLst>
      <p:ext uri="{BB962C8B-B14F-4D97-AF65-F5344CB8AC3E}">
        <p14:creationId xmlns:p14="http://schemas.microsoft.com/office/powerpoint/2010/main" val="3460721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A637-3888-A80F-CEA7-66696FBB813A}"/>
              </a:ext>
            </a:extLst>
          </p:cNvPr>
          <p:cNvSpPr>
            <a:spLocks noGrp="1"/>
          </p:cNvSpPr>
          <p:nvPr>
            <p:ph type="title"/>
          </p:nvPr>
        </p:nvSpPr>
        <p:spPr>
          <a:xfrm>
            <a:off x="3957566" y="441325"/>
            <a:ext cx="8134906" cy="1223963"/>
          </a:xfrm>
        </p:spPr>
        <p:txBody>
          <a:bodyPr/>
          <a:lstStyle/>
          <a:p>
            <a:r>
              <a:rPr lang="en-US" dirty="0" err="1"/>
              <a:t>bnAbs</a:t>
            </a:r>
            <a:r>
              <a:rPr lang="en-US" dirty="0"/>
              <a:t> in Clinical Development</a:t>
            </a:r>
          </a:p>
        </p:txBody>
      </p:sp>
      <p:pic>
        <p:nvPicPr>
          <p:cNvPr id="6" name="Picture 5" descr="A diagram of a cell&#10;&#10;Description automatically generated">
            <a:extLst>
              <a:ext uri="{FF2B5EF4-FFF2-40B4-BE49-F238E27FC236}">
                <a16:creationId xmlns:a16="http://schemas.microsoft.com/office/drawing/2014/main" id="{2C4CB4A9-756A-0888-CBA6-E00544249D43}"/>
              </a:ext>
            </a:extLst>
          </p:cNvPr>
          <p:cNvPicPr>
            <a:picLocks noChangeAspect="1"/>
          </p:cNvPicPr>
          <p:nvPr/>
        </p:nvPicPr>
        <p:blipFill>
          <a:blip r:embed="rId3"/>
          <a:stretch>
            <a:fillRect/>
          </a:stretch>
        </p:blipFill>
        <p:spPr>
          <a:xfrm>
            <a:off x="2480907" y="2040125"/>
            <a:ext cx="8134906" cy="4817875"/>
          </a:xfrm>
          <a:prstGeom prst="rect">
            <a:avLst/>
          </a:prstGeom>
        </p:spPr>
      </p:pic>
      <p:sp>
        <p:nvSpPr>
          <p:cNvPr id="13" name="Rectangle 12">
            <a:extLst>
              <a:ext uri="{FF2B5EF4-FFF2-40B4-BE49-F238E27FC236}">
                <a16:creationId xmlns:a16="http://schemas.microsoft.com/office/drawing/2014/main" id="{53C39053-D64E-A97B-B268-6C431A6CB35F}"/>
              </a:ext>
            </a:extLst>
          </p:cNvPr>
          <p:cNvSpPr/>
          <p:nvPr/>
        </p:nvSpPr>
        <p:spPr>
          <a:xfrm>
            <a:off x="8355045" y="1808928"/>
            <a:ext cx="2561771" cy="727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4" name="Rectangle 13">
            <a:extLst>
              <a:ext uri="{FF2B5EF4-FFF2-40B4-BE49-F238E27FC236}">
                <a16:creationId xmlns:a16="http://schemas.microsoft.com/office/drawing/2014/main" id="{5D06A418-8B58-B648-8569-B87BE1FC5AC1}"/>
              </a:ext>
            </a:extLst>
          </p:cNvPr>
          <p:cNvSpPr/>
          <p:nvPr/>
        </p:nvSpPr>
        <p:spPr>
          <a:xfrm>
            <a:off x="8507445" y="4411739"/>
            <a:ext cx="2561771" cy="986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15" name="Picture 14">
            <a:extLst>
              <a:ext uri="{FF2B5EF4-FFF2-40B4-BE49-F238E27FC236}">
                <a16:creationId xmlns:a16="http://schemas.microsoft.com/office/drawing/2014/main" id="{6A117E19-EED7-08C4-FB50-6D506F7E8166}"/>
              </a:ext>
            </a:extLst>
          </p:cNvPr>
          <p:cNvPicPr>
            <a:picLocks noChangeAspect="1"/>
          </p:cNvPicPr>
          <p:nvPr/>
        </p:nvPicPr>
        <p:blipFill rotWithShape="1">
          <a:blip r:embed="rId4"/>
          <a:srcRect l="74266" t="60171" b="29949"/>
          <a:stretch/>
        </p:blipFill>
        <p:spPr>
          <a:xfrm>
            <a:off x="8494405" y="4449062"/>
            <a:ext cx="2121408" cy="481985"/>
          </a:xfrm>
          <a:prstGeom prst="rect">
            <a:avLst/>
          </a:prstGeom>
        </p:spPr>
      </p:pic>
      <p:sp>
        <p:nvSpPr>
          <p:cNvPr id="4" name="TextBox 3">
            <a:extLst>
              <a:ext uri="{FF2B5EF4-FFF2-40B4-BE49-F238E27FC236}">
                <a16:creationId xmlns:a16="http://schemas.microsoft.com/office/drawing/2014/main" id="{D45ACEF4-ECD5-B4F3-83A9-49A294BCEFE9}"/>
              </a:ext>
            </a:extLst>
          </p:cNvPr>
          <p:cNvSpPr txBox="1"/>
          <p:nvPr/>
        </p:nvSpPr>
        <p:spPr>
          <a:xfrm>
            <a:off x="8499230" y="6482751"/>
            <a:ext cx="3786554" cy="338554"/>
          </a:xfrm>
          <a:prstGeom prst="rect">
            <a:avLst/>
          </a:prstGeom>
          <a:solidFill>
            <a:schemeClr val="bg2"/>
          </a:solidFill>
        </p:spPr>
        <p:txBody>
          <a:bodyPr wrap="square" rtlCol="0">
            <a:spAutoFit/>
          </a:bodyPr>
          <a:lstStyle/>
          <a:p>
            <a:r>
              <a:rPr lang="en-US" sz="1600" dirty="0" err="1"/>
              <a:t>Thavarajah</a:t>
            </a:r>
            <a:r>
              <a:rPr lang="en-US" sz="1600" dirty="0"/>
              <a:t> et al Viruses 2024</a:t>
            </a:r>
          </a:p>
        </p:txBody>
      </p:sp>
      <p:sp>
        <p:nvSpPr>
          <p:cNvPr id="5" name="TextBox 4">
            <a:extLst>
              <a:ext uri="{FF2B5EF4-FFF2-40B4-BE49-F238E27FC236}">
                <a16:creationId xmlns:a16="http://schemas.microsoft.com/office/drawing/2014/main" id="{8355F973-C96D-6FEF-2FCB-0A5C1CF8B549}"/>
              </a:ext>
            </a:extLst>
          </p:cNvPr>
          <p:cNvSpPr txBox="1"/>
          <p:nvPr/>
        </p:nvSpPr>
        <p:spPr>
          <a:xfrm>
            <a:off x="5227358" y="2273576"/>
            <a:ext cx="947017" cy="246221"/>
          </a:xfrm>
          <a:prstGeom prst="rect">
            <a:avLst/>
          </a:prstGeom>
          <a:solidFill>
            <a:schemeClr val="bg2"/>
          </a:solidFill>
        </p:spPr>
        <p:txBody>
          <a:bodyPr wrap="square" rtlCol="0">
            <a:spAutoFit/>
          </a:bodyPr>
          <a:lstStyle/>
          <a:p>
            <a:r>
              <a:rPr lang="en-US" sz="1000" b="1" dirty="0">
                <a:latin typeface="Aptos Display" panose="020B0004020202020204" pitchFamily="34" charset="0"/>
                <a:cs typeface="Arial" panose="020B0604020202020204" pitchFamily="34" charset="0"/>
              </a:rPr>
              <a:t>V1/V2 apex</a:t>
            </a:r>
          </a:p>
        </p:txBody>
      </p:sp>
      <p:sp>
        <p:nvSpPr>
          <p:cNvPr id="8" name="TextBox 7">
            <a:extLst>
              <a:ext uri="{FF2B5EF4-FFF2-40B4-BE49-F238E27FC236}">
                <a16:creationId xmlns:a16="http://schemas.microsoft.com/office/drawing/2014/main" id="{806ECDDF-494B-E57F-3A8A-B5CD6591CAA2}"/>
              </a:ext>
            </a:extLst>
          </p:cNvPr>
          <p:cNvSpPr txBox="1"/>
          <p:nvPr/>
        </p:nvSpPr>
        <p:spPr>
          <a:xfrm>
            <a:off x="8611035" y="3286615"/>
            <a:ext cx="799447" cy="153888"/>
          </a:xfrm>
          <a:prstGeom prst="rect">
            <a:avLst/>
          </a:prstGeom>
          <a:solidFill>
            <a:schemeClr val="bg1"/>
          </a:solidFill>
        </p:spPr>
        <p:txBody>
          <a:bodyPr wrap="square" rtlCol="0">
            <a:spAutoFit/>
          </a:bodyPr>
          <a:lstStyle/>
          <a:p>
            <a:endParaRPr lang="en-US" sz="400" dirty="0"/>
          </a:p>
        </p:txBody>
      </p:sp>
      <p:sp>
        <p:nvSpPr>
          <p:cNvPr id="7" name="TextBox 6">
            <a:extLst>
              <a:ext uri="{FF2B5EF4-FFF2-40B4-BE49-F238E27FC236}">
                <a16:creationId xmlns:a16="http://schemas.microsoft.com/office/drawing/2014/main" id="{0611B406-026F-5C0B-0D9E-CE344251259A}"/>
              </a:ext>
            </a:extLst>
          </p:cNvPr>
          <p:cNvSpPr txBox="1"/>
          <p:nvPr/>
        </p:nvSpPr>
        <p:spPr>
          <a:xfrm>
            <a:off x="8558149" y="3240448"/>
            <a:ext cx="947017" cy="246221"/>
          </a:xfrm>
          <a:prstGeom prst="rect">
            <a:avLst/>
          </a:prstGeom>
          <a:noFill/>
        </p:spPr>
        <p:txBody>
          <a:bodyPr wrap="square" rtlCol="0">
            <a:spAutoFit/>
          </a:bodyPr>
          <a:lstStyle/>
          <a:p>
            <a:r>
              <a:rPr lang="en-US" sz="1000" b="1" dirty="0">
                <a:latin typeface="Aptos Display" panose="020B0004020202020204" pitchFamily="34" charset="0"/>
                <a:cs typeface="Arial" panose="020B0604020202020204" pitchFamily="34" charset="0"/>
              </a:rPr>
              <a:t>V1/V2 apex</a:t>
            </a:r>
          </a:p>
        </p:txBody>
      </p:sp>
    </p:spTree>
    <p:extLst>
      <p:ext uri="{BB962C8B-B14F-4D97-AF65-F5344CB8AC3E}">
        <p14:creationId xmlns:p14="http://schemas.microsoft.com/office/powerpoint/2010/main" val="1555960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EF16-3569-4D4B-752E-4EE1E1F4ABA1}"/>
              </a:ext>
            </a:extLst>
          </p:cNvPr>
          <p:cNvSpPr>
            <a:spLocks noGrp="1"/>
          </p:cNvSpPr>
          <p:nvPr>
            <p:ph type="title"/>
          </p:nvPr>
        </p:nvSpPr>
        <p:spPr>
          <a:xfrm>
            <a:off x="2995127" y="441325"/>
            <a:ext cx="8753963" cy="1223963"/>
          </a:xfrm>
        </p:spPr>
        <p:txBody>
          <a:bodyPr/>
          <a:lstStyle/>
          <a:p>
            <a:r>
              <a:rPr lang="en-US" dirty="0"/>
              <a:t>Some </a:t>
            </a:r>
            <a:r>
              <a:rPr lang="en-US" dirty="0" err="1"/>
              <a:t>bnAbs</a:t>
            </a:r>
            <a:r>
              <a:rPr lang="en-US" dirty="0"/>
              <a:t> are “Elite”</a:t>
            </a:r>
          </a:p>
        </p:txBody>
      </p:sp>
      <p:pic>
        <p:nvPicPr>
          <p:cNvPr id="5" name="Content Placeholder 4" descr="Chart, scatter chart&#10;&#10;Description automatically generated with medium confidence">
            <a:extLst>
              <a:ext uri="{FF2B5EF4-FFF2-40B4-BE49-F238E27FC236}">
                <a16:creationId xmlns:a16="http://schemas.microsoft.com/office/drawing/2014/main" id="{A52EAD77-F51C-CC1A-B5FD-7C7E8BCE7A87}"/>
              </a:ext>
            </a:extLst>
          </p:cNvPr>
          <p:cNvPicPr>
            <a:picLocks noGrp="1" noChangeAspect="1"/>
          </p:cNvPicPr>
          <p:nvPr>
            <p:ph idx="1"/>
          </p:nvPr>
        </p:nvPicPr>
        <p:blipFill>
          <a:blip r:embed="rId3"/>
          <a:srcRect t="55388"/>
          <a:stretch/>
        </p:blipFill>
        <p:spPr>
          <a:xfrm>
            <a:off x="1564861" y="2721492"/>
            <a:ext cx="9604440" cy="3654813"/>
          </a:xfrm>
        </p:spPr>
      </p:pic>
      <p:sp>
        <p:nvSpPr>
          <p:cNvPr id="6" name="TextBox 5">
            <a:extLst>
              <a:ext uri="{FF2B5EF4-FFF2-40B4-BE49-F238E27FC236}">
                <a16:creationId xmlns:a16="http://schemas.microsoft.com/office/drawing/2014/main" id="{4D81735F-962B-0075-517B-4295C765EC36}"/>
              </a:ext>
            </a:extLst>
          </p:cNvPr>
          <p:cNvSpPr txBox="1"/>
          <p:nvPr/>
        </p:nvSpPr>
        <p:spPr>
          <a:xfrm>
            <a:off x="8434873" y="6470007"/>
            <a:ext cx="4264090" cy="307777"/>
          </a:xfrm>
          <a:prstGeom prst="rect">
            <a:avLst/>
          </a:prstGeom>
          <a:noFill/>
        </p:spPr>
        <p:txBody>
          <a:bodyPr wrap="square" rtlCol="0">
            <a:spAutoFit/>
          </a:bodyPr>
          <a:lstStyle/>
          <a:p>
            <a:r>
              <a:rPr lang="en-US" sz="1400" dirty="0"/>
              <a:t>Griffith et al Front </a:t>
            </a:r>
            <a:r>
              <a:rPr lang="en-US" sz="1400" dirty="0" err="1"/>
              <a:t>Immol</a:t>
            </a:r>
            <a:r>
              <a:rPr lang="en-US" sz="1400" dirty="0"/>
              <a:t> 2021</a:t>
            </a:r>
          </a:p>
        </p:txBody>
      </p:sp>
      <p:sp>
        <p:nvSpPr>
          <p:cNvPr id="7" name="Oval 6">
            <a:extLst>
              <a:ext uri="{FF2B5EF4-FFF2-40B4-BE49-F238E27FC236}">
                <a16:creationId xmlns:a16="http://schemas.microsoft.com/office/drawing/2014/main" id="{491C15A4-A518-B6A9-413B-695D8D1DA2DA}"/>
              </a:ext>
            </a:extLst>
          </p:cNvPr>
          <p:cNvSpPr/>
          <p:nvPr/>
        </p:nvSpPr>
        <p:spPr>
          <a:xfrm>
            <a:off x="4310744" y="2985797"/>
            <a:ext cx="522514" cy="2146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0E5BF4F-9E40-63A0-D105-376E9FC4A5CC}"/>
              </a:ext>
            </a:extLst>
          </p:cNvPr>
          <p:cNvSpPr/>
          <p:nvPr/>
        </p:nvSpPr>
        <p:spPr>
          <a:xfrm>
            <a:off x="2733870" y="3181739"/>
            <a:ext cx="774440" cy="3265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EDA5148-4956-525D-A74E-3435334BBDB4}"/>
              </a:ext>
            </a:extLst>
          </p:cNvPr>
          <p:cNvSpPr/>
          <p:nvPr/>
        </p:nvSpPr>
        <p:spPr>
          <a:xfrm>
            <a:off x="3352800" y="3704191"/>
            <a:ext cx="706016" cy="25503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596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heme/theme1.xml><?xml version="1.0" encoding="utf-8"?>
<a:theme xmlns:a="http://schemas.openxmlformats.org/drawingml/2006/main" name="HIVR4P2023">
  <a:themeElements>
    <a:clrScheme name="HIVR4P 2023">
      <a:dk1>
        <a:srgbClr val="000000"/>
      </a:dk1>
      <a:lt1>
        <a:srgbClr val="FFFFFF"/>
      </a:lt1>
      <a:dk2>
        <a:srgbClr val="DB2415"/>
      </a:dk2>
      <a:lt2>
        <a:srgbClr val="FFFFFF"/>
      </a:lt2>
      <a:accent1>
        <a:srgbClr val="DB2415"/>
      </a:accent1>
      <a:accent2>
        <a:srgbClr val="DE9343"/>
      </a:accent2>
      <a:accent3>
        <a:srgbClr val="45ABBF"/>
      </a:accent3>
      <a:accent4>
        <a:srgbClr val="E271A9"/>
      </a:accent4>
      <a:accent5>
        <a:srgbClr val="D80561"/>
      </a:accent5>
      <a:accent6>
        <a:srgbClr val="242C4B"/>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VR4P-2024-Oral-Abstract-speaker-template_Verdana.cleaned" id="{57CE44B8-95A9-4B5A-9D1F-7AB89FE2AD02}" vid="{80C5396C-CD3B-463C-8BA0-3D975F072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1194f9f-2488-4a0a-9d78-a69298148d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8F7C6492EC8AE4C8F4CD6884BA9D4D6" ma:contentTypeVersion="16" ma:contentTypeDescription="Create a new document." ma:contentTypeScope="" ma:versionID="b15e1c78a9b2035436b34af12c3c415a">
  <xsd:schema xmlns:xsd="http://www.w3.org/2001/XMLSchema" xmlns:xs="http://www.w3.org/2001/XMLSchema" xmlns:p="http://schemas.microsoft.com/office/2006/metadata/properties" xmlns:ns3="12c9e9a9-fd08-4c0f-9de1-ff7af887db14" xmlns:ns4="e1194f9f-2488-4a0a-9d78-a69298148db2" targetNamespace="http://schemas.microsoft.com/office/2006/metadata/properties" ma:root="true" ma:fieldsID="2158ebb76ba185f94d6996d9856b431e" ns3:_="" ns4:_="">
    <xsd:import namespace="12c9e9a9-fd08-4c0f-9de1-ff7af887db14"/>
    <xsd:import namespace="e1194f9f-2488-4a0a-9d78-a69298148db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element ref="ns4:_activity" minOccurs="0"/>
                <xsd:element ref="ns4:MediaServiceObjectDetectorVersions" minOccurs="0"/>
                <xsd:element ref="ns4:MediaServiceSearchPropertie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c9e9a9-fd08-4c0f-9de1-ff7af887db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194f9f-2488-4a0a-9d78-a69298148db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AB802A-AF46-48F3-BC70-930B76DACB3D}">
  <ds:schemaRefs>
    <ds:schemaRef ds:uri="http://schemas.microsoft.com/sharepoint/v3/contenttype/forms"/>
  </ds:schemaRefs>
</ds:datastoreItem>
</file>

<file path=customXml/itemProps2.xml><?xml version="1.0" encoding="utf-8"?>
<ds:datastoreItem xmlns:ds="http://schemas.openxmlformats.org/officeDocument/2006/customXml" ds:itemID="{70AC164D-1427-4CFC-A10B-8EDA77DF60E7}">
  <ds:schemaRefs>
    <ds:schemaRef ds:uri="http://purl.org/dc/terms/"/>
    <ds:schemaRef ds:uri="http://schemas.openxmlformats.org/package/2006/metadata/core-properties"/>
    <ds:schemaRef ds:uri="12c9e9a9-fd08-4c0f-9de1-ff7af887db14"/>
    <ds:schemaRef ds:uri="http://purl.org/dc/dcmitype/"/>
    <ds:schemaRef ds:uri="http://schemas.microsoft.com/office/infopath/2007/PartnerControls"/>
    <ds:schemaRef ds:uri="http://schemas.microsoft.com/office/2006/documentManagement/types"/>
    <ds:schemaRef ds:uri="http://schemas.microsoft.com/office/2006/metadata/properties"/>
    <ds:schemaRef ds:uri="e1194f9f-2488-4a0a-9d78-a69298148db2"/>
    <ds:schemaRef ds:uri="http://www.w3.org/XML/1998/namespace"/>
    <ds:schemaRef ds:uri="http://purl.org/dc/elements/1.1/"/>
  </ds:schemaRefs>
</ds:datastoreItem>
</file>

<file path=customXml/itemProps3.xml><?xml version="1.0" encoding="utf-8"?>
<ds:datastoreItem xmlns:ds="http://schemas.openxmlformats.org/officeDocument/2006/customXml" ds:itemID="{D2C68E46-99DF-489D-AE5E-9699027F2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c9e9a9-fd08-4c0f-9de1-ff7af887db14"/>
    <ds:schemaRef ds:uri="e1194f9f-2488-4a0a-9d78-a69298148d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1739</TotalTime>
  <Words>6575</Words>
  <Application>Microsoft Office PowerPoint</Application>
  <PresentationFormat>Widescreen</PresentationFormat>
  <Paragraphs>1012</Paragraphs>
  <Slides>46</Slides>
  <Notes>38</Notes>
  <HiddenSlides>10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65" baseType="lpstr">
      <vt:lpstr>MS Mincho</vt:lpstr>
      <vt:lpstr>SimSun</vt:lpstr>
      <vt:lpstr>Aptos</vt:lpstr>
      <vt:lpstr>Aptos Display</vt:lpstr>
      <vt:lpstr>Arial</vt:lpstr>
      <vt:lpstr>Calibri</vt:lpstr>
      <vt:lpstr>Calibri Light</vt:lpstr>
      <vt:lpstr>Courier New</vt:lpstr>
      <vt:lpstr>Franklin Gothic Book</vt:lpstr>
      <vt:lpstr>Helvetica Neue</vt:lpstr>
      <vt:lpstr>IAS Ribbon Sans Bold</vt:lpstr>
      <vt:lpstr>IAS Ribbon Sans Regular</vt:lpstr>
      <vt:lpstr>Open Sans</vt:lpstr>
      <vt:lpstr>Symbol</vt:lpstr>
      <vt:lpstr>Times New Roman</vt:lpstr>
      <vt:lpstr>Verdana</vt:lpstr>
      <vt:lpstr>Verdana Bold</vt:lpstr>
      <vt:lpstr>HIVR4P2023</vt:lpstr>
      <vt:lpstr>Prism 7</vt:lpstr>
      <vt:lpstr>Broadly Neutralizing Antibodies (bnAbs) For HIV Prevention</vt:lpstr>
      <vt:lpstr>Summary</vt:lpstr>
      <vt:lpstr>PowerPoint Presentation</vt:lpstr>
      <vt:lpstr>Number of People Who Have Used PrEP at Least Once</vt:lpstr>
      <vt:lpstr>The Impact of Supporting PrEP Choice</vt:lpstr>
      <vt:lpstr>Long History of Passive Immunization with Abs</vt:lpstr>
      <vt:lpstr>bnAbs for HIV Prevention</vt:lpstr>
      <vt:lpstr>bnAbs in Clinical Development</vt:lpstr>
      <vt:lpstr>Some bnAbs are “Elite”</vt:lpstr>
      <vt:lpstr>HIV bnAb clinical trials in adults without HIV – HVTN/HPTN &amp; VRC</vt:lpstr>
      <vt:lpstr>Antibody Mediated Prevention (AMP) Trials  HVTN 703/HPTN 081 &amp; HVTN 704/HPTN 085</vt:lpstr>
      <vt:lpstr>AMP studies gave a roadmap for bnAbs for HIV Prevention</vt:lpstr>
      <vt:lpstr>Improved PK with “LS” Mutation</vt:lpstr>
      <vt:lpstr>Designing the next bnAb Trial(s)</vt:lpstr>
      <vt:lpstr>Improved Breadth and Potency of a Triple bnAb Combination</vt:lpstr>
      <vt:lpstr>Complementary Coverage of HIV Isolates from AMP</vt:lpstr>
      <vt:lpstr>bnABs in Clinical Development for Likely Efficacy Trial</vt:lpstr>
      <vt:lpstr>Three Leading LS-bnAbs with Safety, Pharmacokinetics and Neutralization Data</vt:lpstr>
      <vt:lpstr>6 Phase 1 HIV bnAb trials since AMP by HVTN/HPTN Partnership</vt:lpstr>
      <vt:lpstr>PK model fits observed concentration data for each bnAb</vt:lpstr>
      <vt:lpstr>Neutralization up to 6 months post bnAb administration (Data from HVTN 140 / HPTN 101 part B) </vt:lpstr>
      <vt:lpstr>Time-averaged (median) PT80 across individuals and viruses </vt:lpstr>
      <vt:lpstr>Triple-bnAb combination predicted PT80 efficacy compared to single bnAb in AMP </vt:lpstr>
      <vt:lpstr>bnAb Efficacy Trial Design Considerations</vt:lpstr>
      <vt:lpstr>PrEP Product level Considerations</vt:lpstr>
      <vt:lpstr>Product Preferences among Young MSM in the US</vt:lpstr>
      <vt:lpstr>Summary</vt:lpstr>
      <vt:lpstr>HVTN/HPTN bnAb Trials Protocol Team Acknowledgements</vt:lpstr>
      <vt:lpstr>HVTN/HPTN bnAb Trials Protocol Team Acknowledgements</vt:lpstr>
      <vt:lpstr>HVTN/HPTN bnAb Trials Protocol Team Acknowledgements</vt:lpstr>
      <vt:lpstr>HVTN/HPTN bnAb Trials Protocol Team Acknowledgements</vt:lpstr>
      <vt:lpstr>Thank you to all the site investigators, clinic coordinators, and pharmacists.</vt:lpstr>
      <vt:lpstr>Thank You</vt:lpstr>
      <vt:lpstr>Extra Slides</vt:lpstr>
      <vt:lpstr>HIV bnAb clinical trials in adults without HIV</vt:lpstr>
      <vt:lpstr>PowerPoint Presentation</vt:lpstr>
      <vt:lpstr>Observed Serum Concentrations of LS-bnAbs</vt:lpstr>
      <vt:lpstr>Improved neutralization with new and “enhanced” bnAbs</vt:lpstr>
      <vt:lpstr>WHO Preferred Product Characteristics of bnAbs for HIV Prevention </vt:lpstr>
      <vt:lpstr>Product Preference Among US AMP Participants</vt:lpstr>
      <vt:lpstr>Preferred Product Characteristics</vt:lpstr>
      <vt:lpstr>Filling in the Biomedical HIV Prevention Mosaic</vt:lpstr>
      <vt:lpstr>PrEP Initiations by Country, August 2024</vt:lpstr>
      <vt:lpstr>Antibodies Approved by EMA and FDA - 1997-2023</vt:lpstr>
      <vt:lpstr>Antibodies in Development for Prevention of  Infectious Diseases</vt:lpstr>
      <vt:lpstr>Improved (LS vs. Parental) PK with ~3-fold Longer Elimination Half-life, Enabling 6-Monthly Administrations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Cai Morris</dc:creator>
  <cp:lastModifiedBy>Preview 3</cp:lastModifiedBy>
  <cp:revision>27</cp:revision>
  <dcterms:created xsi:type="dcterms:W3CDTF">2023-09-19T10:13:29Z</dcterms:created>
  <dcterms:modified xsi:type="dcterms:W3CDTF">2024-10-08T12:48:21Z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0x010100C8F7C6492EC8AE4C8F4CD6884BA9D4D6</vt:lpwstr>
  </property>
</Properties>
</file>