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35.jpg" ContentType="image/jpg"/>
  <Override PartName="/ppt/media/image36.jpg" ContentType="image/jpg"/>
  <Override PartName="/ppt/media/image37.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6" r:id="rId4"/>
  </p:sldMasterIdLst>
  <p:notesMasterIdLst>
    <p:notesMasterId r:id="rId40"/>
  </p:notesMasterIdLst>
  <p:handoutMasterIdLst>
    <p:handoutMasterId r:id="rId41"/>
  </p:handoutMasterIdLst>
  <p:sldIdLst>
    <p:sldId id="256" r:id="rId5"/>
    <p:sldId id="2147377858" r:id="rId6"/>
    <p:sldId id="2147377825" r:id="rId7"/>
    <p:sldId id="2147377826" r:id="rId8"/>
    <p:sldId id="258" r:id="rId9"/>
    <p:sldId id="2147473126" r:id="rId10"/>
    <p:sldId id="2147473125" r:id="rId11"/>
    <p:sldId id="259" r:id="rId12"/>
    <p:sldId id="2147377817" r:id="rId13"/>
    <p:sldId id="2147377839" r:id="rId14"/>
    <p:sldId id="2147377768" r:id="rId15"/>
    <p:sldId id="288" r:id="rId16"/>
    <p:sldId id="2147377828" r:id="rId17"/>
    <p:sldId id="2147377796" r:id="rId18"/>
    <p:sldId id="2147377794" r:id="rId19"/>
    <p:sldId id="2147377823" r:id="rId20"/>
    <p:sldId id="2147473127" r:id="rId21"/>
    <p:sldId id="2147473128" r:id="rId22"/>
    <p:sldId id="2147473129" r:id="rId23"/>
    <p:sldId id="2147377840" r:id="rId24"/>
    <p:sldId id="2147473130" r:id="rId25"/>
    <p:sldId id="2147377798" r:id="rId26"/>
    <p:sldId id="275" r:id="rId27"/>
    <p:sldId id="2147377849" r:id="rId28"/>
    <p:sldId id="1372" r:id="rId29"/>
    <p:sldId id="2147377852" r:id="rId30"/>
    <p:sldId id="2147377746" r:id="rId31"/>
    <p:sldId id="1080" r:id="rId32"/>
    <p:sldId id="2147377846" r:id="rId33"/>
    <p:sldId id="2147377843" r:id="rId34"/>
    <p:sldId id="2147377847" r:id="rId35"/>
    <p:sldId id="2147473133" r:id="rId36"/>
    <p:sldId id="2147377780" r:id="rId37"/>
    <p:sldId id="2147473134" r:id="rId38"/>
    <p:sldId id="214737774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22"/>
    <p:restoredTop sz="75426" autoAdjust="0"/>
  </p:normalViewPr>
  <p:slideViewPr>
    <p:cSldViewPr snapToGrid="0" snapToObjects="1">
      <p:cViewPr varScale="1">
        <p:scale>
          <a:sx n="90" d="100"/>
          <a:sy n="90" d="100"/>
        </p:scale>
        <p:origin x="65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51" d="100"/>
          <a:sy n="151" d="100"/>
        </p:scale>
        <p:origin x="365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403986-A93A-5046-AE32-21BB90437027}" type="datetimeFigureOut">
              <a:rPr lang="en-GB" smtClean="0"/>
              <a:t>08/10/2024</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8:32:39.367"/>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8:32:39.368"/>
    </inkml:context>
    <inkml:brush xml:id="br0">
      <inkml:brushProperty name="width" value="0.05" units="cm"/>
      <inkml:brushProperty name="height" value="0.05" units="cm"/>
    </inkml:brush>
  </inkml:definitions>
  <inkml:trace contextRef="#ctx0" brushRef="#br0">0 1 24575,'7'8'0,"-2"0"0,0-1 0,-2-5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8:32:39.369"/>
    </inkml:context>
    <inkml:brush xml:id="br0">
      <inkml:brushProperty name="width" value="0.05" units="cm"/>
      <inkml:brushProperty name="height" value="0.05" units="cm"/>
    </inkml:brush>
  </inkml:definitions>
  <inkml:trace contextRef="#ctx0" brushRef="#br0">24 4 24575,'-12'-3'0,"4"3"0,4-1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8:32:39.370"/>
    </inkml:context>
    <inkml:brush xml:id="br0">
      <inkml:brushProperty name="width" value="0.05" units="cm"/>
      <inkml:brushProperty name="height" value="0.05" units="cm"/>
    </inkml:brush>
  </inkml:definitions>
  <inkml:trace contextRef="#ctx0" brushRef="#br0">0 1 24575,'5'0'0,"-1"0"0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books/NBK560808/#__NBK560808_ai__"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a:t>
            </a:fld>
            <a:endParaRPr lang="en-US"/>
          </a:p>
        </p:txBody>
      </p:sp>
    </p:spTree>
    <p:extLst>
      <p:ext uri="{BB962C8B-B14F-4D97-AF65-F5344CB8AC3E}">
        <p14:creationId xmlns:p14="http://schemas.microsoft.com/office/powerpoint/2010/main" val="3964078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10</a:t>
            </a:fld>
            <a:endParaRPr lang="en-US"/>
          </a:p>
        </p:txBody>
      </p:sp>
    </p:spTree>
    <p:extLst>
      <p:ext uri="{BB962C8B-B14F-4D97-AF65-F5344CB8AC3E}">
        <p14:creationId xmlns:p14="http://schemas.microsoft.com/office/powerpoint/2010/main" val="377729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11</a:t>
            </a:fld>
            <a:endParaRPr lang="en-US"/>
          </a:p>
        </p:txBody>
      </p:sp>
    </p:spTree>
    <p:extLst>
      <p:ext uri="{BB962C8B-B14F-4D97-AF65-F5344CB8AC3E}">
        <p14:creationId xmlns:p14="http://schemas.microsoft.com/office/powerpoint/2010/main" val="350993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12</a:t>
            </a:fld>
            <a:endParaRPr lang="en-US"/>
          </a:p>
        </p:txBody>
      </p:sp>
    </p:spTree>
    <p:extLst>
      <p:ext uri="{BB962C8B-B14F-4D97-AF65-F5344CB8AC3E}">
        <p14:creationId xmlns:p14="http://schemas.microsoft.com/office/powerpoint/2010/main" val="425198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Cambria" panose="02040503050406030204" pitchFamily="18" charset="0"/>
              </a:rPr>
              <a:t>Low adherence has likely played an important role in many of these trials being unable to accurately characterize the biological efficacy of the candidate products</a:t>
            </a:r>
            <a:endParaRPr lang="en-US" sz="1200" kern="100" dirty="0">
              <a:effectLst/>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r>
              <a:rPr lang="en-US" b="0" i="0" u="none" strike="noStrike" dirty="0" err="1">
                <a:solidFill>
                  <a:srgbClr val="212121"/>
                </a:solidFill>
                <a:effectLst/>
                <a:latin typeface="Roboto" panose="02000000000000000000" pitchFamily="2" charset="0"/>
              </a:rPr>
              <a:t>Obiero</a:t>
            </a:r>
            <a:r>
              <a:rPr lang="en-US" b="0" i="0" u="none" strike="noStrike" dirty="0">
                <a:solidFill>
                  <a:srgbClr val="212121"/>
                </a:solidFill>
                <a:effectLst/>
                <a:latin typeface="Roboto" panose="02000000000000000000" pitchFamily="2" charset="0"/>
              </a:rPr>
              <a:t> J, </a:t>
            </a:r>
            <a:r>
              <a:rPr lang="en-US" b="0" i="0" u="none" strike="noStrike" dirty="0" err="1">
                <a:solidFill>
                  <a:srgbClr val="212121"/>
                </a:solidFill>
                <a:effectLst/>
                <a:latin typeface="Roboto" panose="02000000000000000000" pitchFamily="2" charset="0"/>
              </a:rPr>
              <a:t>Ogongo</a:t>
            </a:r>
            <a:r>
              <a:rPr lang="en-US" b="0" i="0" u="none" strike="noStrike" dirty="0">
                <a:solidFill>
                  <a:srgbClr val="212121"/>
                </a:solidFill>
                <a:effectLst/>
                <a:latin typeface="Roboto" panose="02000000000000000000" pitchFamily="2" charset="0"/>
              </a:rPr>
              <a:t> P, </a:t>
            </a:r>
            <a:r>
              <a:rPr lang="en-US" b="0" i="0" u="none" strike="noStrike" dirty="0" err="1">
                <a:solidFill>
                  <a:srgbClr val="212121"/>
                </a:solidFill>
                <a:effectLst/>
                <a:latin typeface="Roboto" panose="02000000000000000000" pitchFamily="2" charset="0"/>
              </a:rPr>
              <a:t>Mwethera</a:t>
            </a:r>
            <a:r>
              <a:rPr lang="en-US" b="0" i="0" u="none" strike="noStrike" dirty="0">
                <a:solidFill>
                  <a:srgbClr val="212121"/>
                </a:solidFill>
                <a:effectLst/>
                <a:latin typeface="Roboto" panose="02000000000000000000" pitchFamily="2" charset="0"/>
              </a:rPr>
              <a:t> PG, </a:t>
            </a:r>
            <a:r>
              <a:rPr lang="en-US" b="0" i="0" u="none" strike="noStrike" dirty="0" err="1">
                <a:solidFill>
                  <a:srgbClr val="212121"/>
                </a:solidFill>
                <a:effectLst/>
                <a:latin typeface="Roboto" panose="02000000000000000000" pitchFamily="2" charset="0"/>
              </a:rPr>
              <a:t>Wiysonge</a:t>
            </a:r>
            <a:r>
              <a:rPr lang="en-US" b="0" i="0" u="none" strike="noStrike" dirty="0">
                <a:solidFill>
                  <a:srgbClr val="212121"/>
                </a:solidFill>
                <a:effectLst/>
                <a:latin typeface="Roboto" panose="02000000000000000000" pitchFamily="2" charset="0"/>
              </a:rPr>
              <a:t> CS. Topical microbicides for preventing sexually transmitted infections. Cochrane Database Syst Rev. 2021 Mar 13;3(3):CD007961. </a:t>
            </a:r>
            <a:r>
              <a:rPr lang="en-US" b="0" i="0" u="none" strike="noStrike" dirty="0" err="1">
                <a:solidFill>
                  <a:srgbClr val="212121"/>
                </a:solidFill>
                <a:effectLst/>
                <a:latin typeface="Roboto" panose="02000000000000000000" pitchFamily="2" charset="0"/>
              </a:rPr>
              <a:t>doi</a:t>
            </a:r>
            <a:r>
              <a:rPr lang="en-US" b="0" i="0" u="none" strike="noStrike" dirty="0">
                <a:solidFill>
                  <a:srgbClr val="212121"/>
                </a:solidFill>
                <a:effectLst/>
                <a:latin typeface="Roboto" panose="02000000000000000000" pitchFamily="2" charset="0"/>
              </a:rPr>
              <a:t>: 10.1002/14651858.CD007961.pub3. PMID: 33719075; PMCID: PMC8092571.</a:t>
            </a:r>
          </a:p>
          <a:p>
            <a:endParaRPr lang="en-US"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SansPro"/>
              </a:rPr>
              <a:t>All 12 trials were conducted in sub-Saharan Africa, with one having a study site in the USA, and another having a site in India. Vaginal microbicides tested were </a:t>
            </a:r>
            <a:r>
              <a:rPr lang="en-US" sz="1200" dirty="0" err="1">
                <a:effectLst/>
                <a:latin typeface="SourceSansPro"/>
              </a:rPr>
              <a:t>BufferGel</a:t>
            </a:r>
            <a:r>
              <a:rPr lang="en-US" sz="1200" dirty="0">
                <a:effectLst/>
                <a:latin typeface="SourceSansPro"/>
              </a:rPr>
              <a:t> and PRO 2000 (1 trial, 3101 women), </a:t>
            </a:r>
            <a:r>
              <a:rPr lang="en-US" sz="1200" dirty="0" err="1">
                <a:effectLst/>
                <a:latin typeface="SourceSansPro"/>
              </a:rPr>
              <a:t>Carraguard</a:t>
            </a:r>
            <a:r>
              <a:rPr lang="en-US" sz="1200" dirty="0">
                <a:effectLst/>
                <a:latin typeface="SourceSansPro"/>
              </a:rPr>
              <a:t> (1 trial, 6202 women), cellulose sulphate (2 trials, 3069 women), </a:t>
            </a:r>
            <a:r>
              <a:rPr lang="en-US" sz="1200" dirty="0" err="1">
                <a:effectLst/>
                <a:latin typeface="SourceSansPro"/>
              </a:rPr>
              <a:t>dapivirine</a:t>
            </a:r>
            <a:r>
              <a:rPr lang="en-US" sz="1200" dirty="0">
                <a:effectLst/>
                <a:latin typeface="SourceSansPro"/>
              </a:rPr>
              <a:t> (2 trials, 4588 women), PRO 2000 (1 trial, 9385 women), C31G (SAVVY) (2 trials, 4295 women), and tenofovir (3 trials, 4958 women). All microbicides were compared to placebo and all trials had low risk of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ourceSansPro"/>
            </a:endParaRPr>
          </a:p>
          <a:p>
            <a:endParaRPr lang="en-US" b="0" i="0" u="none" strike="noStrike"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SansPro"/>
              </a:rPr>
              <a:t>Compared with placebo, the rate of HIV infection was lower in the group that took vaginal inserts containing the antiretroviral drug known as </a:t>
            </a:r>
            <a:r>
              <a:rPr lang="en-US" sz="1200" dirty="0" err="1">
                <a:effectLst/>
                <a:latin typeface="SourceSansPro"/>
              </a:rPr>
              <a:t>dapivirine</a:t>
            </a:r>
            <a:r>
              <a:rPr lang="en-US" sz="1200" dirty="0">
                <a:effectLst/>
                <a:latin typeface="SourceSansPro"/>
              </a:rPr>
              <a:t>, but other STIs occurred at similar rates in </a:t>
            </a:r>
            <a:r>
              <a:rPr lang="en-US" sz="1200" dirty="0" err="1">
                <a:effectLst/>
                <a:latin typeface="SourceSansPro"/>
              </a:rPr>
              <a:t>dapivirine</a:t>
            </a:r>
            <a:r>
              <a:rPr lang="en-US" sz="1200" dirty="0">
                <a:effectLst/>
                <a:latin typeface="SourceSansPro"/>
              </a:rPr>
              <a:t> and placebo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SansPro"/>
              </a:rPr>
              <a:t>Tenofovir gel may also reduce the rates of herpes simplex virus infection, but not other STIs.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ourceSansPro"/>
              </a:rPr>
              <a:t> In addition, the cellulose sulphate gel resulted in lower rates of chlamydia infection, compared to placebo. </a:t>
            </a:r>
          </a:p>
          <a:p>
            <a:endParaRPr lang="en-US" b="0" i="0" u="none" strike="noStrike" dirty="0">
              <a:solidFill>
                <a:srgbClr val="212121"/>
              </a:solidFill>
              <a:effectLst/>
              <a:latin typeface="Roboto" panose="02000000000000000000" pitchFamily="2" charset="0"/>
            </a:endParaRPr>
          </a:p>
          <a:p>
            <a:r>
              <a:rPr lang="en-US" b="0" i="0" u="none" strike="noStrike" dirty="0" err="1">
                <a:solidFill>
                  <a:srgbClr val="212121"/>
                </a:solidFill>
                <a:effectLst/>
                <a:latin typeface="Roboto" panose="02000000000000000000" pitchFamily="2" charset="0"/>
              </a:rPr>
              <a:t>Certainiy</a:t>
            </a:r>
            <a:r>
              <a:rPr lang="en-US" b="0" i="0" u="none" strike="noStrike" dirty="0">
                <a:solidFill>
                  <a:srgbClr val="212121"/>
                </a:solidFill>
                <a:effectLst/>
                <a:latin typeface="Roboto" panose="02000000000000000000" pitchFamily="2" charset="0"/>
              </a:rPr>
              <a:t> of evidence: Low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13</a:t>
            </a:fld>
            <a:endParaRPr lang="en-US"/>
          </a:p>
        </p:txBody>
      </p:sp>
    </p:spTree>
    <p:extLst>
      <p:ext uri="{BB962C8B-B14F-4D97-AF65-F5344CB8AC3E}">
        <p14:creationId xmlns:p14="http://schemas.microsoft.com/office/powerpoint/2010/main" val="55667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Hope with CAPRISA results not realized in FACT 001</a:t>
            </a:r>
          </a:p>
          <a:p>
            <a:endParaRPr lang="en-US" dirty="0"/>
          </a:p>
          <a:p>
            <a:r>
              <a:rPr lang="en-US" sz="1200" b="0" i="0" dirty="0">
                <a:latin typeface="Verdana" panose="020B0604030504040204" pitchFamily="34" charset="0"/>
                <a:ea typeface="Verdana" panose="020B0604030504040204" pitchFamily="34" charset="0"/>
                <a:cs typeface="Verdana" panose="020B0604030504040204" pitchFamily="34" charset="0"/>
              </a:rPr>
              <a:t>(</a:t>
            </a:r>
            <a:r>
              <a:rPr lang="en-US" sz="1200" b="0" i="0" dirty="0" err="1">
                <a:latin typeface="Verdana" panose="020B0604030504040204" pitchFamily="34" charset="0"/>
                <a:ea typeface="Verdana" panose="020B0604030504040204" pitchFamily="34" charset="0"/>
                <a:cs typeface="Verdana" panose="020B0604030504040204" pitchFamily="34" charset="0"/>
              </a:rPr>
              <a:t>Celum</a:t>
            </a:r>
            <a:r>
              <a:rPr lang="en-US" sz="1200" b="0" i="0" dirty="0">
                <a:latin typeface="Verdana" panose="020B0604030504040204" pitchFamily="34" charset="0"/>
                <a:ea typeface="Verdana" panose="020B0604030504040204" pitchFamily="34" charset="0"/>
                <a:cs typeface="Verdana" panose="020B0604030504040204" pitchFamily="34" charset="0"/>
              </a:rPr>
              <a:t> C. Ann Intern Med 2014, </a:t>
            </a:r>
            <a:r>
              <a:rPr lang="en-US" sz="1200" b="0" i="0" dirty="0" err="1">
                <a:latin typeface="Verdana" panose="020B0604030504040204" pitchFamily="34" charset="0"/>
                <a:ea typeface="Verdana" panose="020B0604030504040204" pitchFamily="34" charset="0"/>
                <a:cs typeface="Verdana" panose="020B0604030504040204" pitchFamily="34" charset="0"/>
              </a:rPr>
              <a:t>Marrazzo</a:t>
            </a:r>
            <a:r>
              <a:rPr lang="en-US" sz="1200" b="0" i="0" dirty="0">
                <a:latin typeface="Verdana" panose="020B0604030504040204" pitchFamily="34" charset="0"/>
                <a:ea typeface="Verdana" panose="020B0604030504040204" pitchFamily="34" charset="0"/>
                <a:cs typeface="Verdana" panose="020B0604030504040204" pitchFamily="34" charset="0"/>
              </a:rPr>
              <a:t> M JID 2019, Marcus JL </a:t>
            </a:r>
            <a:r>
              <a:rPr lang="en-US" sz="1200" b="0" i="0" dirty="0" err="1">
                <a:latin typeface="Verdana" panose="020B0604030504040204" pitchFamily="34" charset="0"/>
                <a:ea typeface="Verdana" panose="020B0604030504040204" pitchFamily="34" charset="0"/>
                <a:cs typeface="Verdana" panose="020B0604030504040204" pitchFamily="34" charset="0"/>
              </a:rPr>
              <a:t>PLoS</a:t>
            </a:r>
            <a:r>
              <a:rPr lang="en-US" sz="1200" b="0" i="0" dirty="0">
                <a:latin typeface="Verdana" panose="020B0604030504040204" pitchFamily="34" charset="0"/>
                <a:ea typeface="Verdana" panose="020B0604030504040204" pitchFamily="34" charset="0"/>
                <a:cs typeface="Verdana" panose="020B0604030504040204" pitchFamily="34" charset="0"/>
              </a:rPr>
              <a:t> One 2014)</a:t>
            </a:r>
            <a:endParaRPr lang="en-US" b="0" i="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14</a:t>
            </a:fld>
            <a:endParaRPr lang="en-US"/>
          </a:p>
        </p:txBody>
      </p:sp>
    </p:spTree>
    <p:extLst>
      <p:ext uri="{BB962C8B-B14F-4D97-AF65-F5344CB8AC3E}">
        <p14:creationId xmlns:p14="http://schemas.microsoft.com/office/powerpoint/2010/main" val="3958281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15</a:t>
            </a:fld>
            <a:endParaRPr lang="en-US"/>
          </a:p>
        </p:txBody>
      </p:sp>
    </p:spTree>
    <p:extLst>
      <p:ext uri="{BB962C8B-B14F-4D97-AF65-F5344CB8AC3E}">
        <p14:creationId xmlns:p14="http://schemas.microsoft.com/office/powerpoint/2010/main" val="263525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30000" dirty="0">
                <a:solidFill>
                  <a:srgbClr val="212121"/>
                </a:solidFill>
                <a:effectLst/>
                <a:latin typeface="BlinkMacSystemFont"/>
              </a:rPr>
              <a:t>1</a:t>
            </a:r>
            <a:r>
              <a:rPr lang="en-US" b="0" i="0" u="none" strike="noStrike" dirty="0">
                <a:solidFill>
                  <a:srgbClr val="212121"/>
                </a:solidFill>
                <a:effectLst/>
                <a:latin typeface="BlinkMacSystemFont"/>
              </a:rPr>
              <a:t>Miller L, Prieto Merino D, Baisley K, Hayes R. Hidden heterogeneity: Uncovering patterns of adherence in microbicide trials for HIV prevention. </a:t>
            </a:r>
            <a:r>
              <a:rPr lang="en-US" b="0" i="0" u="none" strike="noStrike" dirty="0" err="1">
                <a:solidFill>
                  <a:srgbClr val="212121"/>
                </a:solidFill>
                <a:effectLst/>
                <a:latin typeface="BlinkMacSystemFont"/>
              </a:rPr>
              <a:t>PLoS</a:t>
            </a:r>
            <a:r>
              <a:rPr lang="en-US" b="0" i="0" u="none" strike="noStrike" dirty="0">
                <a:solidFill>
                  <a:srgbClr val="212121"/>
                </a:solidFill>
                <a:effectLst/>
                <a:latin typeface="BlinkMacSystemFont"/>
              </a:rPr>
              <a:t> One. 2022 May 12;17(5):e0267011.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10.1371/journal.pone.0267011. PMID: 35551324; PMCID: PMC9098085.</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BlinkMacSystemFont"/>
            </a:endParaRPr>
          </a:p>
          <a:p>
            <a:r>
              <a:rPr lang="en-US" b="0" i="0" u="none" strike="noStrike" baseline="30000" dirty="0">
                <a:solidFill>
                  <a:srgbClr val="212121"/>
                </a:solidFill>
                <a:effectLst/>
                <a:latin typeface="BlinkMacSystemFont"/>
              </a:rPr>
              <a:t>2</a:t>
            </a:r>
            <a:r>
              <a:rPr lang="en-US" b="0" i="0" u="none" strike="noStrike" dirty="0">
                <a:solidFill>
                  <a:srgbClr val="212121"/>
                </a:solidFill>
                <a:effectLst/>
                <a:latin typeface="BlinkMacSystemFont"/>
              </a:rPr>
              <a:t>Miller L, </a:t>
            </a:r>
            <a:r>
              <a:rPr lang="en-US" b="0" i="0" u="none" strike="noStrike" dirty="0" err="1">
                <a:solidFill>
                  <a:srgbClr val="212121"/>
                </a:solidFill>
                <a:effectLst/>
                <a:latin typeface="BlinkMacSystemFont"/>
              </a:rPr>
              <a:t>Morar</a:t>
            </a:r>
            <a:r>
              <a:rPr lang="en-US" b="0" i="0" u="none" strike="noStrike" dirty="0">
                <a:solidFill>
                  <a:srgbClr val="212121"/>
                </a:solidFill>
                <a:effectLst/>
                <a:latin typeface="BlinkMacSystemFont"/>
              </a:rPr>
              <a:t> N, </a:t>
            </a:r>
            <a:r>
              <a:rPr lang="en-US" b="0" i="0" u="none" strike="noStrike" dirty="0" err="1">
                <a:solidFill>
                  <a:srgbClr val="212121"/>
                </a:solidFill>
                <a:effectLst/>
                <a:latin typeface="BlinkMacSystemFont"/>
              </a:rPr>
              <a:t>Kapiga</a:t>
            </a:r>
            <a:r>
              <a:rPr lang="en-US" b="0" i="0" u="none" strike="noStrike" dirty="0">
                <a:solidFill>
                  <a:srgbClr val="212121"/>
                </a:solidFill>
                <a:effectLst/>
                <a:latin typeface="BlinkMacSystemFont"/>
              </a:rPr>
              <a:t> S, </a:t>
            </a:r>
            <a:r>
              <a:rPr lang="en-US" b="0" i="0" u="none" strike="noStrike" dirty="0" err="1">
                <a:solidFill>
                  <a:srgbClr val="212121"/>
                </a:solidFill>
                <a:effectLst/>
                <a:latin typeface="BlinkMacSystemFont"/>
              </a:rPr>
              <a:t>Ramjee</a:t>
            </a:r>
            <a:r>
              <a:rPr lang="en-US" b="0" i="0" u="none" strike="noStrike" dirty="0">
                <a:solidFill>
                  <a:srgbClr val="212121"/>
                </a:solidFill>
                <a:effectLst/>
                <a:latin typeface="BlinkMacSystemFont"/>
              </a:rPr>
              <a:t> G, Hayes R. Prevention, Partners, and Power Imbalances: Women's Views on How Male Partners Affected Their Adherence to Vaginal Microbicide Gels During HIV Prevention Trials in Africa. J </a:t>
            </a:r>
            <a:r>
              <a:rPr lang="en-US" b="0" i="0" u="none" strike="noStrike" dirty="0" err="1">
                <a:solidFill>
                  <a:srgbClr val="212121"/>
                </a:solidFill>
                <a:effectLst/>
                <a:latin typeface="BlinkMacSystemFont"/>
              </a:rPr>
              <a:t>Acquir</a:t>
            </a:r>
            <a:r>
              <a:rPr lang="en-US" b="0" i="0" u="none" strike="noStrike" dirty="0">
                <a:solidFill>
                  <a:srgbClr val="212121"/>
                </a:solidFill>
                <a:effectLst/>
                <a:latin typeface="BlinkMacSystemFont"/>
              </a:rPr>
              <a:t> Immune </a:t>
            </a:r>
            <a:r>
              <a:rPr lang="en-US" b="0" i="0" u="none" strike="noStrike" dirty="0" err="1">
                <a:solidFill>
                  <a:srgbClr val="212121"/>
                </a:solidFill>
                <a:effectLst/>
                <a:latin typeface="BlinkMacSystemFont"/>
              </a:rPr>
              <a:t>Defic</a:t>
            </a:r>
            <a:r>
              <a:rPr lang="en-US" b="0" i="0" u="none" strike="noStrike" dirty="0">
                <a:solidFill>
                  <a:srgbClr val="212121"/>
                </a:solidFill>
                <a:effectLst/>
                <a:latin typeface="BlinkMacSystemFont"/>
              </a:rPr>
              <a:t> </a:t>
            </a:r>
            <a:r>
              <a:rPr lang="en-US" b="0" i="0" u="none" strike="noStrike" dirty="0" err="1">
                <a:solidFill>
                  <a:srgbClr val="212121"/>
                </a:solidFill>
                <a:effectLst/>
                <a:latin typeface="BlinkMacSystemFont"/>
              </a:rPr>
              <a:t>Syndr</a:t>
            </a:r>
            <a:r>
              <a:rPr lang="en-US" b="0" i="0" u="none" strike="noStrike" dirty="0">
                <a:solidFill>
                  <a:srgbClr val="212121"/>
                </a:solidFill>
                <a:effectLst/>
                <a:latin typeface="BlinkMacSystemFont"/>
              </a:rPr>
              <a:t>. 2020 Dec 1;85(4):458-465.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10.1097/QAI.0000000000002463. PMID: 33136745; PMCID: PMC7993915.</a:t>
            </a:r>
            <a:endParaRPr lang="en-US" b="0" i="0" u="none" strike="noStrike" dirty="0">
              <a:solidFill>
                <a:srgbClr val="212121"/>
              </a:solidFill>
              <a:effectLst/>
              <a:latin typeface="Roboto" panose="02000000000000000000" pitchFamily="2" charset="0"/>
            </a:endParaRPr>
          </a:p>
          <a:p>
            <a:r>
              <a:rPr lang="en-US" b="0" i="0" u="none" strike="noStrike" dirty="0">
                <a:solidFill>
                  <a:srgbClr val="212121"/>
                </a:solidFill>
                <a:effectLst/>
                <a:latin typeface="Cambria" panose="02040503050406030204" pitchFamily="18" charset="0"/>
              </a:rPr>
              <a:t>imbalance of power in intimate relationships affects the ability of women to use microbicides as directed</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r>
              <a:rPr lang="en-US" sz="1800" dirty="0">
                <a:effectLst/>
                <a:latin typeface="SourceSansPro"/>
              </a:rPr>
              <a:t>. </a:t>
            </a:r>
            <a:endParaRPr lang="en-US" dirty="0"/>
          </a:p>
          <a:p>
            <a:endParaRPr lang="en-US" b="0" i="0" u="none" strike="noStrike" dirty="0">
              <a:solidFill>
                <a:srgbClr val="21212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8897D031-9E5C-5949-A31E-BCD5FE8BE7B8}" type="slidenum">
              <a:rPr lang="en-US" smtClean="0"/>
              <a:t>16</a:t>
            </a:fld>
            <a:endParaRPr lang="en-US"/>
          </a:p>
        </p:txBody>
      </p:sp>
    </p:spTree>
    <p:extLst>
      <p:ext uri="{BB962C8B-B14F-4D97-AF65-F5344CB8AC3E}">
        <p14:creationId xmlns:p14="http://schemas.microsoft.com/office/powerpoint/2010/main" val="4282167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30000" dirty="0">
                <a:solidFill>
                  <a:srgbClr val="212121"/>
                </a:solidFill>
                <a:effectLst/>
                <a:latin typeface="BlinkMacSystemFont"/>
              </a:rPr>
              <a:t>1</a:t>
            </a:r>
            <a:r>
              <a:rPr lang="en-US" b="0" i="0" u="none" strike="noStrike" dirty="0">
                <a:solidFill>
                  <a:srgbClr val="212121"/>
                </a:solidFill>
                <a:effectLst/>
                <a:latin typeface="BlinkMacSystemFont"/>
              </a:rPr>
              <a:t>Miller L, Prieto Merino D, Baisley K, Hayes R. Hidden heterogeneity: Uncovering patterns of adherence in microbicide trials for HIV prevention. </a:t>
            </a:r>
            <a:r>
              <a:rPr lang="en-US" b="0" i="0" u="none" strike="noStrike" dirty="0" err="1">
                <a:solidFill>
                  <a:srgbClr val="212121"/>
                </a:solidFill>
                <a:effectLst/>
                <a:latin typeface="BlinkMacSystemFont"/>
              </a:rPr>
              <a:t>PLoS</a:t>
            </a:r>
            <a:r>
              <a:rPr lang="en-US" b="0" i="0" u="none" strike="noStrike" dirty="0">
                <a:solidFill>
                  <a:srgbClr val="212121"/>
                </a:solidFill>
                <a:effectLst/>
                <a:latin typeface="BlinkMacSystemFont"/>
              </a:rPr>
              <a:t> One. 2022 May 12;17(5):e0267011.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10.1371/journal.pone.0267011. PMID: 35551324; PMCID: PMC9098085.</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BlinkMacSystemFont"/>
            </a:endParaRPr>
          </a:p>
          <a:p>
            <a:r>
              <a:rPr lang="en-US" b="0" i="0" u="none" strike="noStrike" baseline="30000" dirty="0">
                <a:solidFill>
                  <a:srgbClr val="212121"/>
                </a:solidFill>
                <a:effectLst/>
                <a:latin typeface="BlinkMacSystemFont"/>
              </a:rPr>
              <a:t>2</a:t>
            </a:r>
            <a:r>
              <a:rPr lang="en-US" b="0" i="0" u="none" strike="noStrike" dirty="0">
                <a:solidFill>
                  <a:srgbClr val="212121"/>
                </a:solidFill>
                <a:effectLst/>
                <a:latin typeface="BlinkMacSystemFont"/>
              </a:rPr>
              <a:t>Miller L, </a:t>
            </a:r>
            <a:r>
              <a:rPr lang="en-US" b="0" i="0" u="none" strike="noStrike" dirty="0" err="1">
                <a:solidFill>
                  <a:srgbClr val="212121"/>
                </a:solidFill>
                <a:effectLst/>
                <a:latin typeface="BlinkMacSystemFont"/>
              </a:rPr>
              <a:t>Morar</a:t>
            </a:r>
            <a:r>
              <a:rPr lang="en-US" b="0" i="0" u="none" strike="noStrike" dirty="0">
                <a:solidFill>
                  <a:srgbClr val="212121"/>
                </a:solidFill>
                <a:effectLst/>
                <a:latin typeface="BlinkMacSystemFont"/>
              </a:rPr>
              <a:t> N, </a:t>
            </a:r>
            <a:r>
              <a:rPr lang="en-US" b="0" i="0" u="none" strike="noStrike" dirty="0" err="1">
                <a:solidFill>
                  <a:srgbClr val="212121"/>
                </a:solidFill>
                <a:effectLst/>
                <a:latin typeface="BlinkMacSystemFont"/>
              </a:rPr>
              <a:t>Kapiga</a:t>
            </a:r>
            <a:r>
              <a:rPr lang="en-US" b="0" i="0" u="none" strike="noStrike" dirty="0">
                <a:solidFill>
                  <a:srgbClr val="212121"/>
                </a:solidFill>
                <a:effectLst/>
                <a:latin typeface="BlinkMacSystemFont"/>
              </a:rPr>
              <a:t> S, </a:t>
            </a:r>
            <a:r>
              <a:rPr lang="en-US" b="0" i="0" u="none" strike="noStrike" dirty="0" err="1">
                <a:solidFill>
                  <a:srgbClr val="212121"/>
                </a:solidFill>
                <a:effectLst/>
                <a:latin typeface="BlinkMacSystemFont"/>
              </a:rPr>
              <a:t>Ramjee</a:t>
            </a:r>
            <a:r>
              <a:rPr lang="en-US" b="0" i="0" u="none" strike="noStrike" dirty="0">
                <a:solidFill>
                  <a:srgbClr val="212121"/>
                </a:solidFill>
                <a:effectLst/>
                <a:latin typeface="BlinkMacSystemFont"/>
              </a:rPr>
              <a:t> G, Hayes R. Prevention, Partners, and Power Imbalances: Women's Views on How Male Partners Affected Their Adherence to Vaginal Microbicide Gels During HIV Prevention Trials in Africa. J </a:t>
            </a:r>
            <a:r>
              <a:rPr lang="en-US" b="0" i="0" u="none" strike="noStrike" dirty="0" err="1">
                <a:solidFill>
                  <a:srgbClr val="212121"/>
                </a:solidFill>
                <a:effectLst/>
                <a:latin typeface="BlinkMacSystemFont"/>
              </a:rPr>
              <a:t>Acquir</a:t>
            </a:r>
            <a:r>
              <a:rPr lang="en-US" b="0" i="0" u="none" strike="noStrike" dirty="0">
                <a:solidFill>
                  <a:srgbClr val="212121"/>
                </a:solidFill>
                <a:effectLst/>
                <a:latin typeface="BlinkMacSystemFont"/>
              </a:rPr>
              <a:t> Immune </a:t>
            </a:r>
            <a:r>
              <a:rPr lang="en-US" b="0" i="0" u="none" strike="noStrike" dirty="0" err="1">
                <a:solidFill>
                  <a:srgbClr val="212121"/>
                </a:solidFill>
                <a:effectLst/>
                <a:latin typeface="BlinkMacSystemFont"/>
              </a:rPr>
              <a:t>Defic</a:t>
            </a:r>
            <a:r>
              <a:rPr lang="en-US" b="0" i="0" u="none" strike="noStrike" dirty="0">
                <a:solidFill>
                  <a:srgbClr val="212121"/>
                </a:solidFill>
                <a:effectLst/>
                <a:latin typeface="BlinkMacSystemFont"/>
              </a:rPr>
              <a:t> </a:t>
            </a:r>
            <a:r>
              <a:rPr lang="en-US" b="0" i="0" u="none" strike="noStrike" dirty="0" err="1">
                <a:solidFill>
                  <a:srgbClr val="212121"/>
                </a:solidFill>
                <a:effectLst/>
                <a:latin typeface="BlinkMacSystemFont"/>
              </a:rPr>
              <a:t>Syndr</a:t>
            </a:r>
            <a:r>
              <a:rPr lang="en-US" b="0" i="0" u="none" strike="noStrike" dirty="0">
                <a:solidFill>
                  <a:srgbClr val="212121"/>
                </a:solidFill>
                <a:effectLst/>
                <a:latin typeface="BlinkMacSystemFont"/>
              </a:rPr>
              <a:t>. 2020 Dec 1;85(4):458-465.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10.1097/QAI.0000000000002463. PMID: 33136745; PMCID: PMC7993915.</a:t>
            </a:r>
            <a:endParaRPr lang="en-US" b="0" i="0" u="none" strike="noStrike" dirty="0">
              <a:solidFill>
                <a:srgbClr val="212121"/>
              </a:solidFill>
              <a:effectLst/>
              <a:latin typeface="Roboto" panose="02000000000000000000" pitchFamily="2" charset="0"/>
            </a:endParaRPr>
          </a:p>
          <a:p>
            <a:r>
              <a:rPr lang="en-US" b="0" i="0" u="none" strike="noStrike" dirty="0">
                <a:solidFill>
                  <a:srgbClr val="212121"/>
                </a:solidFill>
                <a:effectLst/>
                <a:latin typeface="Cambria" panose="02040503050406030204" pitchFamily="18" charset="0"/>
              </a:rPr>
              <a:t>imbalance of power in intimate relationships affects the ability of women to use microbicides as directed</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r>
              <a:rPr lang="en-US" sz="1800" dirty="0">
                <a:effectLst/>
                <a:latin typeface="SourceSansPro"/>
              </a:rPr>
              <a:t>. </a:t>
            </a:r>
            <a:endParaRPr lang="en-US" dirty="0"/>
          </a:p>
          <a:p>
            <a:endParaRPr lang="en-US" b="0" i="0" u="none" strike="noStrike" dirty="0">
              <a:solidFill>
                <a:srgbClr val="21212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8897D031-9E5C-5949-A31E-BCD5FE8BE7B8}" type="slidenum">
              <a:rPr lang="en-US" smtClean="0"/>
              <a:t>17</a:t>
            </a:fld>
            <a:endParaRPr lang="en-US"/>
          </a:p>
        </p:txBody>
      </p:sp>
    </p:spTree>
    <p:extLst>
      <p:ext uri="{BB962C8B-B14F-4D97-AF65-F5344CB8AC3E}">
        <p14:creationId xmlns:p14="http://schemas.microsoft.com/office/powerpoint/2010/main" val="170873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30000" dirty="0">
                <a:solidFill>
                  <a:srgbClr val="212121"/>
                </a:solidFill>
                <a:effectLst/>
                <a:latin typeface="BlinkMacSystemFont"/>
              </a:rPr>
              <a:t>1</a:t>
            </a:r>
            <a:r>
              <a:rPr lang="en-US" b="0" i="0" u="none" strike="noStrike" dirty="0">
                <a:solidFill>
                  <a:srgbClr val="212121"/>
                </a:solidFill>
                <a:effectLst/>
                <a:latin typeface="BlinkMacSystemFont"/>
              </a:rPr>
              <a:t>Miller L, Prieto Merino D, Baisley K, Hayes R. Hidden heterogeneity: Uncovering patterns of adherence in microbicide trials for HIV prevention. </a:t>
            </a:r>
            <a:r>
              <a:rPr lang="en-US" b="0" i="0" u="none" strike="noStrike" dirty="0" err="1">
                <a:solidFill>
                  <a:srgbClr val="212121"/>
                </a:solidFill>
                <a:effectLst/>
                <a:latin typeface="BlinkMacSystemFont"/>
              </a:rPr>
              <a:t>PLoS</a:t>
            </a:r>
            <a:r>
              <a:rPr lang="en-US" b="0" i="0" u="none" strike="noStrike" dirty="0">
                <a:solidFill>
                  <a:srgbClr val="212121"/>
                </a:solidFill>
                <a:effectLst/>
                <a:latin typeface="BlinkMacSystemFont"/>
              </a:rPr>
              <a:t> One. 2022 May 12;17(5):e0267011.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10.1371/journal.pone.0267011. PMID: 35551324; PMCID: PMC9098085.</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BlinkMacSystemFont"/>
            </a:endParaRPr>
          </a:p>
          <a:p>
            <a:r>
              <a:rPr lang="en-US" b="0" i="0" u="none" strike="noStrike" baseline="30000" dirty="0">
                <a:solidFill>
                  <a:srgbClr val="212121"/>
                </a:solidFill>
                <a:effectLst/>
                <a:latin typeface="BlinkMacSystemFont"/>
              </a:rPr>
              <a:t>2</a:t>
            </a:r>
            <a:r>
              <a:rPr lang="en-US" b="0" i="0" u="none" strike="noStrike" dirty="0">
                <a:solidFill>
                  <a:srgbClr val="212121"/>
                </a:solidFill>
                <a:effectLst/>
                <a:latin typeface="BlinkMacSystemFont"/>
              </a:rPr>
              <a:t>Miller L, </a:t>
            </a:r>
            <a:r>
              <a:rPr lang="en-US" b="0" i="0" u="none" strike="noStrike" dirty="0" err="1">
                <a:solidFill>
                  <a:srgbClr val="212121"/>
                </a:solidFill>
                <a:effectLst/>
                <a:latin typeface="BlinkMacSystemFont"/>
              </a:rPr>
              <a:t>Morar</a:t>
            </a:r>
            <a:r>
              <a:rPr lang="en-US" b="0" i="0" u="none" strike="noStrike" dirty="0">
                <a:solidFill>
                  <a:srgbClr val="212121"/>
                </a:solidFill>
                <a:effectLst/>
                <a:latin typeface="BlinkMacSystemFont"/>
              </a:rPr>
              <a:t> N, </a:t>
            </a:r>
            <a:r>
              <a:rPr lang="en-US" b="0" i="0" u="none" strike="noStrike" dirty="0" err="1">
                <a:solidFill>
                  <a:srgbClr val="212121"/>
                </a:solidFill>
                <a:effectLst/>
                <a:latin typeface="BlinkMacSystemFont"/>
              </a:rPr>
              <a:t>Kapiga</a:t>
            </a:r>
            <a:r>
              <a:rPr lang="en-US" b="0" i="0" u="none" strike="noStrike" dirty="0">
                <a:solidFill>
                  <a:srgbClr val="212121"/>
                </a:solidFill>
                <a:effectLst/>
                <a:latin typeface="BlinkMacSystemFont"/>
              </a:rPr>
              <a:t> S, </a:t>
            </a:r>
            <a:r>
              <a:rPr lang="en-US" b="0" i="0" u="none" strike="noStrike" dirty="0" err="1">
                <a:solidFill>
                  <a:srgbClr val="212121"/>
                </a:solidFill>
                <a:effectLst/>
                <a:latin typeface="BlinkMacSystemFont"/>
              </a:rPr>
              <a:t>Ramjee</a:t>
            </a:r>
            <a:r>
              <a:rPr lang="en-US" b="0" i="0" u="none" strike="noStrike" dirty="0">
                <a:solidFill>
                  <a:srgbClr val="212121"/>
                </a:solidFill>
                <a:effectLst/>
                <a:latin typeface="BlinkMacSystemFont"/>
              </a:rPr>
              <a:t> G, Hayes R. Prevention, Partners, and Power Imbalances: Women's Views on How Male Partners Affected Their Adherence to Vaginal Microbicide Gels During HIV Prevention Trials in Africa. J </a:t>
            </a:r>
            <a:r>
              <a:rPr lang="en-US" b="0" i="0" u="none" strike="noStrike" dirty="0" err="1">
                <a:solidFill>
                  <a:srgbClr val="212121"/>
                </a:solidFill>
                <a:effectLst/>
                <a:latin typeface="BlinkMacSystemFont"/>
              </a:rPr>
              <a:t>Acquir</a:t>
            </a:r>
            <a:r>
              <a:rPr lang="en-US" b="0" i="0" u="none" strike="noStrike" dirty="0">
                <a:solidFill>
                  <a:srgbClr val="212121"/>
                </a:solidFill>
                <a:effectLst/>
                <a:latin typeface="BlinkMacSystemFont"/>
              </a:rPr>
              <a:t> Immune </a:t>
            </a:r>
            <a:r>
              <a:rPr lang="en-US" b="0" i="0" u="none" strike="noStrike" dirty="0" err="1">
                <a:solidFill>
                  <a:srgbClr val="212121"/>
                </a:solidFill>
                <a:effectLst/>
                <a:latin typeface="BlinkMacSystemFont"/>
              </a:rPr>
              <a:t>Defic</a:t>
            </a:r>
            <a:r>
              <a:rPr lang="en-US" b="0" i="0" u="none" strike="noStrike" dirty="0">
                <a:solidFill>
                  <a:srgbClr val="212121"/>
                </a:solidFill>
                <a:effectLst/>
                <a:latin typeface="BlinkMacSystemFont"/>
              </a:rPr>
              <a:t> </a:t>
            </a:r>
            <a:r>
              <a:rPr lang="en-US" b="0" i="0" u="none" strike="noStrike" dirty="0" err="1">
                <a:solidFill>
                  <a:srgbClr val="212121"/>
                </a:solidFill>
                <a:effectLst/>
                <a:latin typeface="BlinkMacSystemFont"/>
              </a:rPr>
              <a:t>Syndr</a:t>
            </a:r>
            <a:r>
              <a:rPr lang="en-US" b="0" i="0" u="none" strike="noStrike" dirty="0">
                <a:solidFill>
                  <a:srgbClr val="212121"/>
                </a:solidFill>
                <a:effectLst/>
                <a:latin typeface="BlinkMacSystemFont"/>
              </a:rPr>
              <a:t>. 2020 Dec 1;85(4):458-465.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10.1097/QAI.0000000000002463. PMID: 33136745; PMCID: PMC7993915.</a:t>
            </a:r>
            <a:endParaRPr lang="en-US" b="0" i="0" u="none" strike="noStrike" dirty="0">
              <a:solidFill>
                <a:srgbClr val="212121"/>
              </a:solidFill>
              <a:effectLst/>
              <a:latin typeface="Roboto" panose="02000000000000000000" pitchFamily="2" charset="0"/>
            </a:endParaRPr>
          </a:p>
          <a:p>
            <a:r>
              <a:rPr lang="en-US" b="0" i="0" u="none" strike="noStrike" dirty="0">
                <a:solidFill>
                  <a:srgbClr val="212121"/>
                </a:solidFill>
                <a:effectLst/>
                <a:latin typeface="Cambria" panose="02040503050406030204" pitchFamily="18" charset="0"/>
              </a:rPr>
              <a:t>imbalance of power in intimate relationships affects the ability of women to use microbicides as directed</a:t>
            </a:r>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endParaRPr lang="en-US" b="0" i="0" u="none" strike="noStrike" dirty="0">
              <a:solidFill>
                <a:srgbClr val="212121"/>
              </a:solidFill>
              <a:effectLst/>
              <a:latin typeface="Roboto" panose="02000000000000000000" pitchFamily="2" charset="0"/>
            </a:endParaRPr>
          </a:p>
          <a:p>
            <a:r>
              <a:rPr lang="en-US" sz="1800" dirty="0">
                <a:effectLst/>
                <a:latin typeface="SourceSansPro"/>
              </a:rPr>
              <a:t>. </a:t>
            </a:r>
            <a:endParaRPr lang="en-US" dirty="0"/>
          </a:p>
          <a:p>
            <a:endParaRPr lang="en-US" b="0" i="0" u="none" strike="noStrike" dirty="0">
              <a:solidFill>
                <a:srgbClr val="212121"/>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8897D031-9E5C-5949-A31E-BCD5FE8BE7B8}" type="slidenum">
              <a:rPr lang="en-US" smtClean="0"/>
              <a:t>18</a:t>
            </a:fld>
            <a:endParaRPr lang="en-US"/>
          </a:p>
        </p:txBody>
      </p:sp>
    </p:spTree>
    <p:extLst>
      <p:ext uri="{BB962C8B-B14F-4D97-AF65-F5344CB8AC3E}">
        <p14:creationId xmlns:p14="http://schemas.microsoft.com/office/powerpoint/2010/main" val="149555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solidFill>
                  <a:srgbClr val="212121"/>
                </a:solidFill>
                <a:effectLst/>
                <a:latin typeface="BlinkMacSystemFont"/>
              </a:rPr>
              <a:t>Baeten</a:t>
            </a:r>
            <a:r>
              <a:rPr lang="en-US" b="0" i="0" u="none" strike="noStrike" dirty="0">
                <a:solidFill>
                  <a:srgbClr val="212121"/>
                </a:solidFill>
                <a:effectLst/>
                <a:latin typeface="BlinkMacSystemFont"/>
              </a:rPr>
              <a:t> JM, Hendrix CW, Hillier SL. Topical Microbicides in HIV Prevention: State of the Promise. Annu Rev Med. 2020 Jan 27;71:361-377. </a:t>
            </a:r>
            <a:r>
              <a:rPr lang="en-US" b="0" i="0" u="none" strike="noStrike" dirty="0" err="1">
                <a:solidFill>
                  <a:srgbClr val="212121"/>
                </a:solidFill>
                <a:effectLst/>
                <a:latin typeface="BlinkMacSystemFont"/>
              </a:rPr>
              <a:t>doi</a:t>
            </a:r>
            <a:r>
              <a:rPr lang="en-US" b="0" i="0" u="none" strike="noStrike" dirty="0">
                <a:solidFill>
                  <a:srgbClr val="212121"/>
                </a:solidFill>
                <a:effectLst/>
                <a:latin typeface="BlinkMacSystemFont"/>
              </a:rPr>
              <a:t>: 10.1146/annurev-med-090518-093731. </a:t>
            </a:r>
            <a:r>
              <a:rPr lang="en-US" b="0" i="0" u="none" strike="noStrike" dirty="0" err="1">
                <a:solidFill>
                  <a:srgbClr val="212121"/>
                </a:solidFill>
                <a:effectLst/>
                <a:latin typeface="BlinkMacSystemFont"/>
              </a:rPr>
              <a:t>Epub</a:t>
            </a:r>
            <a:r>
              <a:rPr lang="en-US" b="0" i="0" u="none" strike="noStrike" dirty="0">
                <a:solidFill>
                  <a:srgbClr val="212121"/>
                </a:solidFill>
                <a:effectLst/>
                <a:latin typeface="BlinkMacSystemFont"/>
              </a:rPr>
              <a:t> 2019 Oct 15. PMID: 31613684; PMCID: PMC8038211.</a:t>
            </a:r>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19</a:t>
            </a:fld>
            <a:endParaRPr lang="en-US"/>
          </a:p>
        </p:txBody>
      </p:sp>
    </p:spTree>
    <p:extLst>
      <p:ext uri="{BB962C8B-B14F-4D97-AF65-F5344CB8AC3E}">
        <p14:creationId xmlns:p14="http://schemas.microsoft.com/office/powerpoint/2010/main" val="423782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memory of a friend and colleague</a:t>
            </a:r>
          </a:p>
          <a:p>
            <a:r>
              <a:rPr lang="en-US" dirty="0"/>
              <a:t>Whose contributions to HIV prevention field, and MPTs has touched </a:t>
            </a:r>
            <a:r>
              <a:rPr lang="en-US" dirty="0" err="1"/>
              <a:t>womens</a:t>
            </a:r>
            <a:r>
              <a:rPr lang="en-US" dirty="0"/>
              <a:t> lives in Kenya and beyond</a:t>
            </a:r>
          </a:p>
          <a:p>
            <a:r>
              <a:rPr lang="en-US" dirty="0" err="1"/>
              <a:t>Kawango</a:t>
            </a:r>
            <a:r>
              <a:rPr lang="en-US" dirty="0"/>
              <a:t> was a true warrior who cared deeply for communities and the well being of young women</a:t>
            </a:r>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71480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2431236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mbria" panose="02040503050406030204" pitchFamily="18" charset="0"/>
              </a:rPr>
              <a:t>There is not one product or attribute preferable to all groups. Prevention products will need to be developed and promoted to reflect that diversity. Given that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technologies have been solely informed by System 2 attributes, efforts to integrate System 1 attributes into ongoing and future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choice experiments are pivotal to advance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acceptability research and interventions to support their implementation</a:t>
            </a:r>
          </a:p>
          <a:p>
            <a:endParaRPr lang="en-US" b="0" i="0" u="none" strike="noStrike" dirty="0">
              <a:solidFill>
                <a:srgbClr val="212121"/>
              </a:solidFill>
              <a:effectLst/>
              <a:latin typeface="Cambria" panose="02040503050406030204" pitchFamily="18" charset="0"/>
            </a:endParaRPr>
          </a:p>
          <a:p>
            <a:r>
              <a:rPr lang="en-US" b="0" i="0" u="none" strike="noStrike" dirty="0" err="1">
                <a:solidFill>
                  <a:srgbClr val="212121"/>
                </a:solidFill>
                <a:effectLst/>
                <a:latin typeface="Roboto" panose="02000000000000000000" pitchFamily="2" charset="0"/>
              </a:rPr>
              <a:t>Bauermeister</a:t>
            </a:r>
            <a:r>
              <a:rPr lang="en-US" b="0" i="0" u="none" strike="noStrike" dirty="0">
                <a:solidFill>
                  <a:srgbClr val="212121"/>
                </a:solidFill>
                <a:effectLst/>
                <a:latin typeface="Roboto" panose="02000000000000000000" pitchFamily="2" charset="0"/>
              </a:rPr>
              <a:t> JA, Downs JS, </a:t>
            </a:r>
            <a:r>
              <a:rPr lang="en-US" b="0" i="0" u="none" strike="noStrike" dirty="0" err="1">
                <a:solidFill>
                  <a:srgbClr val="212121"/>
                </a:solidFill>
                <a:effectLst/>
                <a:latin typeface="Roboto" panose="02000000000000000000" pitchFamily="2" charset="0"/>
              </a:rPr>
              <a:t>Krakower</a:t>
            </a:r>
            <a:r>
              <a:rPr lang="en-US" b="0" i="0" u="none" strike="noStrike" dirty="0">
                <a:solidFill>
                  <a:srgbClr val="212121"/>
                </a:solidFill>
                <a:effectLst/>
                <a:latin typeface="Roboto" panose="02000000000000000000" pitchFamily="2" charset="0"/>
              </a:rPr>
              <a:t> DS. </a:t>
            </a:r>
            <a:r>
              <a:rPr lang="en-US" b="0" i="0" u="none" strike="noStrike" dirty="0" err="1">
                <a:solidFill>
                  <a:srgbClr val="212121"/>
                </a:solidFill>
                <a:effectLst/>
                <a:latin typeface="Roboto" panose="02000000000000000000" pitchFamily="2" charset="0"/>
              </a:rPr>
              <a:t>PrEP</a:t>
            </a:r>
            <a:r>
              <a:rPr lang="en-US" b="0" i="0" u="none" strike="noStrike" dirty="0">
                <a:solidFill>
                  <a:srgbClr val="212121"/>
                </a:solidFill>
                <a:effectLst/>
                <a:latin typeface="Roboto" panose="02000000000000000000" pitchFamily="2" charset="0"/>
              </a:rPr>
              <a:t> Product Acceptability and Dual Process Decision-Making Among Men Who Have Sex with Men. Curr HIV/AIDS Rep. 2020 Jun;17(3):161-170. </a:t>
            </a:r>
            <a:r>
              <a:rPr lang="en-US" b="0" i="0" u="none" strike="noStrike" dirty="0" err="1">
                <a:solidFill>
                  <a:srgbClr val="212121"/>
                </a:solidFill>
                <a:effectLst/>
                <a:latin typeface="Roboto" panose="02000000000000000000" pitchFamily="2" charset="0"/>
              </a:rPr>
              <a:t>doi</a:t>
            </a:r>
            <a:r>
              <a:rPr lang="en-US" b="0" i="0" u="none" strike="noStrike" dirty="0">
                <a:solidFill>
                  <a:srgbClr val="212121"/>
                </a:solidFill>
                <a:effectLst/>
                <a:latin typeface="Roboto" panose="02000000000000000000" pitchFamily="2" charset="0"/>
              </a:rPr>
              <a:t>: 10.1007/s11904-020-00497-z. PMID: 32297220; PMCID: PMC7260091.</a:t>
            </a:r>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21</a:t>
            </a:fld>
            <a:endParaRPr lang="en-US"/>
          </a:p>
        </p:txBody>
      </p:sp>
    </p:spTree>
    <p:extLst>
      <p:ext uri="{BB962C8B-B14F-4D97-AF65-F5344CB8AC3E}">
        <p14:creationId xmlns:p14="http://schemas.microsoft.com/office/powerpoint/2010/main" val="203120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mbria" panose="02040503050406030204" pitchFamily="18" charset="0"/>
              </a:rPr>
              <a:t>There is not one product or attribute preferable to all groups. Prevention products will need to be developed and promoted to reflect that diversity. Given that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technologies have been solely informed by System 2 attributes, efforts to integrate System 1 attributes into ongoing and future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choice experiments are pivotal to advance </a:t>
            </a:r>
            <a:r>
              <a:rPr lang="en-US" b="0" i="0" u="none" strike="noStrike" dirty="0" err="1">
                <a:solidFill>
                  <a:srgbClr val="212121"/>
                </a:solidFill>
                <a:effectLst/>
                <a:latin typeface="Cambria" panose="02040503050406030204" pitchFamily="18" charset="0"/>
              </a:rPr>
              <a:t>PrEP</a:t>
            </a:r>
            <a:r>
              <a:rPr lang="en-US" b="0" i="0" u="none" strike="noStrike" dirty="0">
                <a:solidFill>
                  <a:srgbClr val="212121"/>
                </a:solidFill>
                <a:effectLst/>
                <a:latin typeface="Cambria" panose="02040503050406030204" pitchFamily="18" charset="0"/>
              </a:rPr>
              <a:t> acceptability research and interventions to support their implementation</a:t>
            </a:r>
          </a:p>
          <a:p>
            <a:endParaRPr lang="en-US" b="0" i="0" u="none" strike="noStrike" dirty="0">
              <a:solidFill>
                <a:srgbClr val="212121"/>
              </a:solidFill>
              <a:effectLst/>
              <a:latin typeface="Cambria" panose="02040503050406030204" pitchFamily="18" charset="0"/>
            </a:endParaRPr>
          </a:p>
          <a:p>
            <a:r>
              <a:rPr lang="en-US" b="0" i="0" u="none" strike="noStrike" dirty="0" err="1">
                <a:solidFill>
                  <a:srgbClr val="212121"/>
                </a:solidFill>
                <a:effectLst/>
                <a:latin typeface="Roboto" panose="02000000000000000000" pitchFamily="2" charset="0"/>
              </a:rPr>
              <a:t>Bauermeister</a:t>
            </a:r>
            <a:r>
              <a:rPr lang="en-US" b="0" i="0" u="none" strike="noStrike" dirty="0">
                <a:solidFill>
                  <a:srgbClr val="212121"/>
                </a:solidFill>
                <a:effectLst/>
                <a:latin typeface="Roboto" panose="02000000000000000000" pitchFamily="2" charset="0"/>
              </a:rPr>
              <a:t> JA, Downs JS, </a:t>
            </a:r>
            <a:r>
              <a:rPr lang="en-US" b="0" i="0" u="none" strike="noStrike" dirty="0" err="1">
                <a:solidFill>
                  <a:srgbClr val="212121"/>
                </a:solidFill>
                <a:effectLst/>
                <a:latin typeface="Roboto" panose="02000000000000000000" pitchFamily="2" charset="0"/>
              </a:rPr>
              <a:t>Krakower</a:t>
            </a:r>
            <a:r>
              <a:rPr lang="en-US" b="0" i="0" u="none" strike="noStrike" dirty="0">
                <a:solidFill>
                  <a:srgbClr val="212121"/>
                </a:solidFill>
                <a:effectLst/>
                <a:latin typeface="Roboto" panose="02000000000000000000" pitchFamily="2" charset="0"/>
              </a:rPr>
              <a:t> DS. </a:t>
            </a:r>
            <a:r>
              <a:rPr lang="en-US" b="0" i="0" u="none" strike="noStrike" dirty="0" err="1">
                <a:solidFill>
                  <a:srgbClr val="212121"/>
                </a:solidFill>
                <a:effectLst/>
                <a:latin typeface="Roboto" panose="02000000000000000000" pitchFamily="2" charset="0"/>
              </a:rPr>
              <a:t>PrEP</a:t>
            </a:r>
            <a:r>
              <a:rPr lang="en-US" b="0" i="0" u="none" strike="noStrike" dirty="0">
                <a:solidFill>
                  <a:srgbClr val="212121"/>
                </a:solidFill>
                <a:effectLst/>
                <a:latin typeface="Roboto" panose="02000000000000000000" pitchFamily="2" charset="0"/>
              </a:rPr>
              <a:t> Product Acceptability and Dual Process Decision-Making Among Men Who Have Sex with Men. Curr HIV/AIDS Rep. 2020 Jun;17(3):161-170. </a:t>
            </a:r>
            <a:r>
              <a:rPr lang="en-US" b="0" i="0" u="none" strike="noStrike" dirty="0" err="1">
                <a:solidFill>
                  <a:srgbClr val="212121"/>
                </a:solidFill>
                <a:effectLst/>
                <a:latin typeface="Roboto" panose="02000000000000000000" pitchFamily="2" charset="0"/>
              </a:rPr>
              <a:t>doi</a:t>
            </a:r>
            <a:r>
              <a:rPr lang="en-US" b="0" i="0" u="none" strike="noStrike" dirty="0">
                <a:solidFill>
                  <a:srgbClr val="212121"/>
                </a:solidFill>
                <a:effectLst/>
                <a:latin typeface="Roboto" panose="02000000000000000000" pitchFamily="2" charset="0"/>
              </a:rPr>
              <a:t>: 10.1007/s11904-020-00497-z. PMID: 32297220; PMCID: PMC7260091.</a:t>
            </a:r>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22</a:t>
            </a:fld>
            <a:endParaRPr lang="en-US"/>
          </a:p>
        </p:txBody>
      </p:sp>
    </p:spTree>
    <p:extLst>
      <p:ext uri="{BB962C8B-B14F-4D97-AF65-F5344CB8AC3E}">
        <p14:creationId xmlns:p14="http://schemas.microsoft.com/office/powerpoint/2010/main" val="597648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a:p>
        </p:txBody>
      </p:sp>
    </p:spTree>
    <p:extLst>
      <p:ext uri="{BB962C8B-B14F-4D97-AF65-F5344CB8AC3E}">
        <p14:creationId xmlns:p14="http://schemas.microsoft.com/office/powerpoint/2010/main" val="2611963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24</a:t>
            </a:fld>
            <a:endParaRPr lang="en-US"/>
          </a:p>
        </p:txBody>
      </p:sp>
    </p:spTree>
    <p:extLst>
      <p:ext uri="{BB962C8B-B14F-4D97-AF65-F5344CB8AC3E}">
        <p14:creationId xmlns:p14="http://schemas.microsoft.com/office/powerpoint/2010/main" val="259605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lets now look at what is in the MPT R&amp;D pipeline</a:t>
            </a:r>
          </a:p>
          <a:p>
            <a:endParaRPr lang="en-US" dirty="0"/>
          </a:p>
          <a:p>
            <a:r>
              <a:rPr lang="en-US" dirty="0"/>
              <a:t>This slide illustrate the diversity of delivery types of MPTs in the pipeline that can fit the different needs of diverse users</a:t>
            </a:r>
          </a:p>
          <a:p>
            <a:endParaRPr lang="en-US" dirty="0"/>
          </a:p>
          <a:p>
            <a:r>
              <a:rPr lang="en-US" dirty="0"/>
              <a:t>These include topical candidates including intravaginal rings, fast dissolving inserts, vaginal films and vaginal and rectal inserts.</a:t>
            </a:r>
          </a:p>
          <a:p>
            <a:r>
              <a:rPr lang="en-US" dirty="0"/>
              <a:t>Other MPT candidates aim to provide systemic protection, including implants, long-acting injectables, oral pills (also referred to as dual prevention pills), </a:t>
            </a:r>
          </a:p>
          <a:p>
            <a:endParaRPr lang="en-US" dirty="0"/>
          </a:p>
        </p:txBody>
      </p:sp>
      <p:sp>
        <p:nvSpPr>
          <p:cNvPr id="4" name="Slide Number Placeholder 3"/>
          <p:cNvSpPr>
            <a:spLocks noGrp="1"/>
          </p:cNvSpPr>
          <p:nvPr>
            <p:ph type="sldNum" sz="quarter" idx="5"/>
          </p:nvPr>
        </p:nvSpPr>
        <p:spPr/>
        <p:txBody>
          <a:bodyPr/>
          <a:lstStyle/>
          <a:p>
            <a:fld id="{23616403-472D-4A26-8900-F2B3866A1D0A}" type="slidenum">
              <a:rPr lang="en-US" smtClean="0"/>
              <a:t>25</a:t>
            </a:fld>
            <a:endParaRPr lang="en-US"/>
          </a:p>
        </p:txBody>
      </p:sp>
    </p:spTree>
    <p:extLst>
      <p:ext uri="{BB962C8B-B14F-4D97-AF65-F5344CB8AC3E}">
        <p14:creationId xmlns:p14="http://schemas.microsoft.com/office/powerpoint/2010/main" val="196688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26</a:t>
            </a:fld>
            <a:endParaRPr lang="en-US"/>
          </a:p>
        </p:txBody>
      </p:sp>
    </p:spTree>
    <p:extLst>
      <p:ext uri="{BB962C8B-B14F-4D97-AF65-F5344CB8AC3E}">
        <p14:creationId xmlns:p14="http://schemas.microsoft.com/office/powerpoint/2010/main" val="4134444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0" i="1" u="none" strike="noStrike" dirty="0">
                <a:solidFill>
                  <a:srgbClr val="002060"/>
                </a:solidFill>
                <a:effectLst/>
                <a:latin typeface="Aptos" panose="020B0004020202020204" pitchFamily="34" charset="0"/>
              </a:rPr>
              <a:t>PDUFA Waivers</a:t>
            </a:r>
            <a:endParaRPr dirty="0"/>
          </a:p>
        </p:txBody>
      </p:sp>
    </p:spTree>
    <p:extLst>
      <p:ext uri="{BB962C8B-B14F-4D97-AF65-F5344CB8AC3E}">
        <p14:creationId xmlns:p14="http://schemas.microsoft.com/office/powerpoint/2010/main" val="236491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highlight>
                  <a:srgbClr val="F7F7F7"/>
                </a:highlight>
                <a:latin typeface="MuseoSans"/>
              </a:rPr>
              <a:t>This is the first study conducted among women in Africa to evaluate two IVRs releasing TFV and TFV/LNG. Data showed the IVRs were acceptable, safe and well tolerated in this small sample of selected Kenyan women. High vaginal TFV and serum LNG concentrations for the median duration of use and consistent PK profile and surrogates of protection against HIV-1, HSV-2 and pregnancy suggest good potential for these vaginal rings as multipurpose prevention technologies, expanding choice and prevention tools among adolescent girls and women.</a:t>
            </a:r>
            <a:endParaRPr lang="en-KE" dirty="0"/>
          </a:p>
        </p:txBody>
      </p:sp>
      <p:sp>
        <p:nvSpPr>
          <p:cNvPr id="4" name="Slide Number Placeholder 3"/>
          <p:cNvSpPr>
            <a:spLocks noGrp="1"/>
          </p:cNvSpPr>
          <p:nvPr>
            <p:ph type="sldNum" sz="quarter" idx="5"/>
          </p:nvPr>
        </p:nvSpPr>
        <p:spPr/>
        <p:txBody>
          <a:bodyPr/>
          <a:lstStyle/>
          <a:p>
            <a:fld id="{78BC31FF-0354-488B-B243-60A697BF4250}" type="slidenum">
              <a:rPr lang="en-KE" smtClean="0"/>
              <a:t>28</a:t>
            </a:fld>
            <a:endParaRPr lang="en-KE"/>
          </a:p>
        </p:txBody>
      </p:sp>
    </p:spTree>
    <p:extLst>
      <p:ext uri="{BB962C8B-B14F-4D97-AF65-F5344CB8AC3E}">
        <p14:creationId xmlns:p14="http://schemas.microsoft.com/office/powerpoint/2010/main" val="3237241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29</a:t>
            </a:fld>
            <a:endParaRPr lang="en-US"/>
          </a:p>
        </p:txBody>
      </p:sp>
    </p:spTree>
    <p:extLst>
      <p:ext uri="{BB962C8B-B14F-4D97-AF65-F5344CB8AC3E}">
        <p14:creationId xmlns:p14="http://schemas.microsoft.com/office/powerpoint/2010/main" val="73201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member of the MATRIX Consortium, a project that is advancing research and development of innovative HIV prevention products for women</a:t>
            </a:r>
          </a:p>
        </p:txBody>
      </p:sp>
      <p:sp>
        <p:nvSpPr>
          <p:cNvPr id="4" name="Slide Number Placeholder 3"/>
          <p:cNvSpPr>
            <a:spLocks noGrp="1"/>
          </p:cNvSpPr>
          <p:nvPr>
            <p:ph type="sldNum" sz="quarter" idx="5"/>
          </p:nvPr>
        </p:nvSpPr>
        <p:spPr/>
        <p:txBody>
          <a:bodyPr/>
          <a:lstStyle/>
          <a:p>
            <a:fld id="{8897D031-9E5C-5949-A31E-BCD5FE8BE7B8}" type="slidenum">
              <a:rPr lang="en-US" smtClean="0"/>
              <a:t>3</a:t>
            </a:fld>
            <a:endParaRPr lang="en-US"/>
          </a:p>
        </p:txBody>
      </p:sp>
    </p:spTree>
    <p:extLst>
      <p:ext uri="{BB962C8B-B14F-4D97-AF65-F5344CB8AC3E}">
        <p14:creationId xmlns:p14="http://schemas.microsoft.com/office/powerpoint/2010/main" val="226703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30</a:t>
            </a:fld>
            <a:endParaRPr lang="en-US"/>
          </a:p>
        </p:txBody>
      </p:sp>
    </p:spTree>
    <p:extLst>
      <p:ext uri="{BB962C8B-B14F-4D97-AF65-F5344CB8AC3E}">
        <p14:creationId xmlns:p14="http://schemas.microsoft.com/office/powerpoint/2010/main" val="2443074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31</a:t>
            </a:fld>
            <a:endParaRPr lang="en-US"/>
          </a:p>
        </p:txBody>
      </p:sp>
    </p:spTree>
    <p:extLst>
      <p:ext uri="{BB962C8B-B14F-4D97-AF65-F5344CB8AC3E}">
        <p14:creationId xmlns:p14="http://schemas.microsoft.com/office/powerpoint/2010/main" val="177846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32</a:t>
            </a:fld>
            <a:endParaRPr lang="en-GB"/>
          </a:p>
        </p:txBody>
      </p:sp>
    </p:spTree>
    <p:extLst>
      <p:ext uri="{BB962C8B-B14F-4D97-AF65-F5344CB8AC3E}">
        <p14:creationId xmlns:p14="http://schemas.microsoft.com/office/powerpoint/2010/main" val="181306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33</a:t>
            </a:fld>
            <a:endParaRPr lang="en-US"/>
          </a:p>
        </p:txBody>
      </p:sp>
    </p:spTree>
    <p:extLst>
      <p:ext uri="{BB962C8B-B14F-4D97-AF65-F5344CB8AC3E}">
        <p14:creationId xmlns:p14="http://schemas.microsoft.com/office/powerpoint/2010/main" val="2107400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ll</a:t>
            </a:r>
            <a:r>
              <a:rPr lang="en-US" dirty="0"/>
              <a:t> get a link that actually works, just need to figure it 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97D031-9E5C-5949-A31E-BCD5FE8BE7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537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insititutions</a:t>
            </a:r>
            <a:r>
              <a:rPr lang="en-US" dirty="0"/>
              <a:t> next to individual names</a:t>
            </a:r>
          </a:p>
        </p:txBody>
      </p:sp>
      <p:sp>
        <p:nvSpPr>
          <p:cNvPr id="4" name="Slide Number Placeholder 3"/>
          <p:cNvSpPr>
            <a:spLocks noGrp="1"/>
          </p:cNvSpPr>
          <p:nvPr>
            <p:ph type="sldNum" sz="quarter" idx="5"/>
          </p:nvPr>
        </p:nvSpPr>
        <p:spPr/>
        <p:txBody>
          <a:bodyPr/>
          <a:lstStyle/>
          <a:p>
            <a:fld id="{1BE8DCDC-D13C-2549-BE6A-717E9EED41AD}" type="slidenum">
              <a:rPr lang="en-GB" smtClean="0"/>
              <a:t>35</a:t>
            </a:fld>
            <a:endParaRPr lang="en-GB"/>
          </a:p>
        </p:txBody>
      </p:sp>
    </p:spTree>
    <p:extLst>
      <p:ext uri="{BB962C8B-B14F-4D97-AF65-F5344CB8AC3E}">
        <p14:creationId xmlns:p14="http://schemas.microsoft.com/office/powerpoint/2010/main" val="217476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talk today, I will discuss</a:t>
            </a:r>
          </a:p>
        </p:txBody>
      </p:sp>
      <p:sp>
        <p:nvSpPr>
          <p:cNvPr id="4" name="Slide Number Placeholder 3"/>
          <p:cNvSpPr>
            <a:spLocks noGrp="1"/>
          </p:cNvSpPr>
          <p:nvPr>
            <p:ph type="sldNum" sz="quarter" idx="5"/>
          </p:nvPr>
        </p:nvSpPr>
        <p:spPr/>
        <p:txBody>
          <a:bodyPr/>
          <a:lstStyle/>
          <a:p>
            <a:fld id="{8897D031-9E5C-5949-A31E-BCD5FE8BE7B8}" type="slidenum">
              <a:rPr lang="en-US" smtClean="0"/>
              <a:t>4</a:t>
            </a:fld>
            <a:endParaRPr lang="en-US"/>
          </a:p>
        </p:txBody>
      </p:sp>
    </p:spTree>
    <p:extLst>
      <p:ext uri="{BB962C8B-B14F-4D97-AF65-F5344CB8AC3E}">
        <p14:creationId xmlns:p14="http://schemas.microsoft.com/office/powerpoint/2010/main" val="29502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0000"/>
              </a:solidFill>
              <a:latin typeface="Century Gothic" panose="020B0502020202020204" pitchFamily="34" charset="0"/>
            </a:endParaRPr>
          </a:p>
          <a:p>
            <a:pPr marL="0" indent="0">
              <a:buNone/>
            </a:pPr>
            <a:r>
              <a:rPr lang="en-US" sz="1800" b="0" i="0" u="none" strike="noStrike" dirty="0">
                <a:solidFill>
                  <a:srgbClr val="282828"/>
                </a:solidFill>
                <a:effectLst/>
                <a:latin typeface="MuseoSans"/>
              </a:rPr>
              <a:t>The HIV/sexually transmitted infection (STI) </a:t>
            </a:r>
            <a:r>
              <a:rPr lang="en-US" sz="1800" b="0" i="0" u="none" strike="noStrike" dirty="0" err="1">
                <a:solidFill>
                  <a:srgbClr val="282828"/>
                </a:solidFill>
                <a:effectLst/>
                <a:latin typeface="MuseoSans"/>
              </a:rPr>
              <a:t>syndemics</a:t>
            </a:r>
            <a:r>
              <a:rPr lang="en-US" sz="1800" b="0" i="0" u="none" strike="noStrike" dirty="0">
                <a:solidFill>
                  <a:srgbClr val="282828"/>
                </a:solidFill>
                <a:effectLst/>
                <a:latin typeface="MuseoSans"/>
              </a:rPr>
              <a:t> and the unmet need for modern contraceptive methods continue to pose significant health risks for women and other people worldwide. </a:t>
            </a:r>
          </a:p>
          <a:p>
            <a:pPr marL="0" indent="0">
              <a:buNone/>
            </a:pPr>
            <a:r>
              <a:rPr lang="en-US" sz="1800" b="0" i="0" u="none" strike="noStrike" dirty="0">
                <a:solidFill>
                  <a:srgbClr val="282828"/>
                </a:solidFill>
                <a:effectLst/>
                <a:latin typeface="MuseoSans"/>
              </a:rPr>
              <a:t>All three are interlinked risks, bringing forth the need for new technologies that combine protection against unintended pregnancy, HIV and other STIs as a research priority. </a:t>
            </a:r>
          </a:p>
          <a:p>
            <a:pPr marL="0" indent="0">
              <a:buNone/>
            </a:pPr>
            <a:endParaRPr lang="en-US" sz="1800" b="0" i="0" u="none" strike="noStrike" dirty="0">
              <a:solidFill>
                <a:srgbClr val="282828"/>
              </a:solidFill>
              <a:effectLst/>
              <a:latin typeface="MuseoSans"/>
            </a:endParaRPr>
          </a:p>
          <a:p>
            <a:pPr marL="0" indent="0">
              <a:buNone/>
            </a:pPr>
            <a:r>
              <a:rPr lang="en-US" sz="1800" b="0" i="0" u="none" strike="noStrike" dirty="0">
                <a:solidFill>
                  <a:srgbClr val="282828"/>
                </a:solidFill>
                <a:effectLst/>
                <a:latin typeface="MuseoSans"/>
              </a:rPr>
              <a:t>Multipurpose Prevention Technologies (MPTs) are products that simultaneously prevent HIV, other STIs, and/or unintended pregnancy. </a:t>
            </a:r>
            <a:endParaRPr lang="en-US" sz="1800" dirty="0"/>
          </a:p>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5</a:t>
            </a:fld>
            <a:endParaRPr lang="en-US"/>
          </a:p>
        </p:txBody>
      </p:sp>
    </p:spTree>
    <p:extLst>
      <p:ext uri="{BB962C8B-B14F-4D97-AF65-F5344CB8AC3E}">
        <p14:creationId xmlns:p14="http://schemas.microsoft.com/office/powerpoint/2010/main" val="84781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fontAlgn="base" hangingPunct="1">
              <a:spcBef>
                <a:spcPct val="0"/>
              </a:spcBef>
              <a:spcAft>
                <a:spcPct val="100000"/>
              </a:spcAft>
              <a:buClr>
                <a:srgbClr val="1CB2BB"/>
              </a:buClr>
              <a:buSzPct val="150000"/>
              <a:buFont typeface="Arial" panose="020B0604020202020204" pitchFamily="34" charset="0"/>
              <a:buChar char="•"/>
              <a:defRPr/>
            </a:pPr>
            <a:r>
              <a:rPr lang="en-US" altLang="en-US" sz="2400" dirty="0">
                <a:solidFill>
                  <a:prstClr val="black"/>
                </a:solidFill>
                <a:latin typeface="+mn-lt"/>
                <a:ea typeface="ＭＳ Ｐゴシック"/>
                <a:cs typeface="Arial"/>
              </a:rPr>
              <a:t>Globally the burden of HIV, unintended pregnancies and STIs is large</a:t>
            </a:r>
          </a:p>
          <a:p>
            <a:pPr marL="285750" indent="-285750" eaLnBrk="1" fontAlgn="base" hangingPunct="1">
              <a:spcBef>
                <a:spcPct val="0"/>
              </a:spcBef>
              <a:spcAft>
                <a:spcPct val="100000"/>
              </a:spcAft>
              <a:buClr>
                <a:srgbClr val="1CB2BB"/>
              </a:buClr>
              <a:buSzPct val="150000"/>
              <a:buFont typeface="Arial" panose="020B0604020202020204" pitchFamily="34" charset="0"/>
              <a:buChar char="•"/>
              <a:defRPr/>
            </a:pPr>
            <a:r>
              <a:rPr lang="en-US" altLang="en-US" sz="2400" dirty="0">
                <a:solidFill>
                  <a:prstClr val="black"/>
                </a:solidFill>
                <a:latin typeface="+mn-lt"/>
                <a:ea typeface="ＭＳ Ｐゴシック"/>
                <a:cs typeface="Arial"/>
              </a:rPr>
              <a:t>Each day 3600 people die from HIV infection, 44% of them women, majority from LMIC</a:t>
            </a:r>
          </a:p>
          <a:p>
            <a:pPr marL="285750" indent="-285750" eaLnBrk="1" fontAlgn="base" hangingPunct="1">
              <a:spcBef>
                <a:spcPct val="0"/>
              </a:spcBef>
              <a:spcAft>
                <a:spcPct val="100000"/>
              </a:spcAft>
              <a:buClr>
                <a:srgbClr val="1CB2BB"/>
              </a:buClr>
              <a:buSzPct val="150000"/>
              <a:buFont typeface="Arial" panose="020B0604020202020204" pitchFamily="34" charset="0"/>
              <a:buChar char="•"/>
              <a:defRPr/>
            </a:pPr>
            <a:endParaRPr lang="en-US" altLang="en-US" sz="2400" dirty="0">
              <a:solidFill>
                <a:prstClr val="black"/>
              </a:solidFill>
              <a:latin typeface="+mn-lt"/>
              <a:ea typeface="ＭＳ Ｐゴシック"/>
              <a:cs typeface="Arial"/>
            </a:endParaRPr>
          </a:p>
          <a:p>
            <a:pPr algn="l"/>
            <a:endParaRPr lang="en-US" b="1" i="0" u="none" strike="noStrike" dirty="0">
              <a:solidFill>
                <a:srgbClr val="000000"/>
              </a:solidFill>
              <a:effectLst/>
              <a:latin typeface="arial" panose="020B0604020202020204" pitchFamily="34" charset="0"/>
            </a:endParaRPr>
          </a:p>
          <a:p>
            <a:pPr algn="l"/>
            <a:endParaRPr lang="en-US" b="1" i="0" u="none" strike="noStrike" dirty="0">
              <a:solidFill>
                <a:srgbClr val="000000"/>
              </a:solidFill>
              <a:effectLst/>
              <a:latin typeface="arial" panose="020B0604020202020204" pitchFamily="34" charset="0"/>
            </a:endParaRPr>
          </a:p>
          <a:p>
            <a:pPr algn="l"/>
            <a:endParaRPr lang="en-US" b="1" i="0" u="none" strike="noStrike" dirty="0">
              <a:solidFill>
                <a:srgbClr val="000000"/>
              </a:solidFill>
              <a:effectLst/>
              <a:latin typeface="arial" panose="020B0604020202020204" pitchFamily="34" charset="0"/>
            </a:endParaRPr>
          </a:p>
          <a:p>
            <a:pPr algn="l"/>
            <a:endParaRPr lang="en-US" b="1" i="0" u="none" strike="noStrike" dirty="0">
              <a:solidFill>
                <a:srgbClr val="000000"/>
              </a:solidFill>
              <a:effectLst/>
              <a:latin typeface="arial" panose="020B0604020202020204" pitchFamily="34" charset="0"/>
            </a:endParaRPr>
          </a:p>
          <a:p>
            <a:pPr algn="l"/>
            <a:r>
              <a:rPr lang="en-US" b="1" i="0" u="none" strike="noStrike" dirty="0">
                <a:solidFill>
                  <a:srgbClr val="000000"/>
                </a:solidFill>
                <a:effectLst/>
                <a:latin typeface="arial" panose="020B0604020202020204" pitchFamily="34" charset="0"/>
              </a:rPr>
              <a:t>Sexually Transmitted Infections</a:t>
            </a:r>
          </a:p>
          <a:p>
            <a:pPr algn="l"/>
            <a:r>
              <a:rPr lang="en-US" b="0" i="0" u="none" strike="noStrike" dirty="0">
                <a:solidFill>
                  <a:srgbClr val="000000"/>
                </a:solidFill>
                <a:effectLst/>
                <a:latin typeface="arial" panose="020B0604020202020204" pitchFamily="34" charset="0"/>
              </a:rPr>
              <a:t>Michael Ray Garcia; Stephen W. Leslie; Anton A. Wray.</a:t>
            </a:r>
          </a:p>
          <a:p>
            <a:pPr algn="l"/>
            <a:r>
              <a:rPr lang="en-US" b="0" i="0" u="none" strike="noStrike" dirty="0">
                <a:solidFill>
                  <a:srgbClr val="642A8F"/>
                </a:solidFill>
                <a:effectLst/>
                <a:latin typeface="arial" panose="020B0604020202020204" pitchFamily="34" charset="0"/>
                <a:hlinkClick r:id="rId3"/>
              </a:rPr>
              <a:t>Author Information and Affiliations</a:t>
            </a:r>
            <a:endParaRPr lang="en-US" b="0" i="0" u="none" strike="noStrike" dirty="0">
              <a:solidFill>
                <a:srgbClr val="000000"/>
              </a:solidFill>
              <a:effectLst/>
              <a:latin typeface="arial" panose="020B0604020202020204" pitchFamily="34" charset="0"/>
            </a:endParaRPr>
          </a:p>
          <a:p>
            <a:pPr algn="l"/>
            <a:r>
              <a:rPr lang="en-US" b="0" i="0" u="none" strike="noStrike" dirty="0">
                <a:solidFill>
                  <a:srgbClr val="000000"/>
                </a:solidFill>
                <a:effectLst/>
                <a:latin typeface="arial" panose="020B0604020202020204" pitchFamily="34" charset="0"/>
              </a:rPr>
              <a:t>Last Update: April 20, 2024.</a:t>
            </a:r>
          </a:p>
          <a:p>
            <a:endParaRPr lang="en-US" dirty="0">
              <a:latin typeface="+mn-lt"/>
            </a:endParaRPr>
          </a:p>
        </p:txBody>
      </p:sp>
      <p:sp>
        <p:nvSpPr>
          <p:cNvPr id="4" name="Slide Number Placeholder 3"/>
          <p:cNvSpPr>
            <a:spLocks noGrp="1"/>
          </p:cNvSpPr>
          <p:nvPr>
            <p:ph type="sldNum" sz="quarter" idx="5"/>
          </p:nvPr>
        </p:nvSpPr>
        <p:spPr/>
        <p:txBody>
          <a:bodyPr/>
          <a:lstStyle/>
          <a:p>
            <a:fld id="{8897D031-9E5C-5949-A31E-BCD5FE8BE7B8}" type="slidenum">
              <a:rPr lang="en-US" smtClean="0"/>
              <a:t>6</a:t>
            </a:fld>
            <a:endParaRPr lang="en-US"/>
          </a:p>
        </p:txBody>
      </p:sp>
    </p:spTree>
    <p:extLst>
      <p:ext uri="{BB962C8B-B14F-4D97-AF65-F5344CB8AC3E}">
        <p14:creationId xmlns:p14="http://schemas.microsoft.com/office/powerpoint/2010/main" val="77229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solidFill>
                  <a:schemeClr val="accent6"/>
                </a:solidFill>
              </a:rPr>
              <a:t>The world lacks access to diagnostic tools for common sexually transmitted infections</a:t>
            </a:r>
            <a:r>
              <a:rPr lang="en-US" sz="1200" b="1" dirty="0">
                <a:solidFill>
                  <a:schemeClr val="accent6"/>
                </a:solidFill>
              </a:rPr>
              <a:t> </a:t>
            </a:r>
          </a:p>
          <a:p>
            <a:endParaRPr lang="en-US" sz="1200" b="1" dirty="0">
              <a:solidFill>
                <a:schemeClr val="accent6"/>
              </a:solidFill>
            </a:endParaRPr>
          </a:p>
          <a:p>
            <a:br>
              <a:rPr lang="en-US" dirty="0">
                <a:effectLst/>
                <a:latin typeface="Calibri" panose="020F0502020204030204" pitchFamily="34" charset="0"/>
              </a:rPr>
            </a:br>
            <a:endParaRPr lang="en-US" dirty="0">
              <a:effectLst/>
              <a:latin typeface="Calibri" panose="020F0502020204030204" pitchFamily="34" charset="0"/>
            </a:endParaRPr>
          </a:p>
          <a:p>
            <a:r>
              <a:rPr lang="en-US" dirty="0">
                <a:solidFill>
                  <a:srgbClr val="000000"/>
                </a:solidFill>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6958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7D031-9E5C-5949-A31E-BCD5FE8BE7B8}" type="slidenum">
              <a:rPr lang="en-US" smtClean="0"/>
              <a:t>8</a:t>
            </a:fld>
            <a:endParaRPr lang="en-US"/>
          </a:p>
        </p:txBody>
      </p:sp>
    </p:spTree>
    <p:extLst>
      <p:ext uri="{BB962C8B-B14F-4D97-AF65-F5344CB8AC3E}">
        <p14:creationId xmlns:p14="http://schemas.microsoft.com/office/powerpoint/2010/main" val="90241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 photo of women and people of different races</a:t>
            </a:r>
          </a:p>
          <a:p>
            <a:r>
              <a:rPr lang="en-US" dirty="0"/>
              <a:t>Plus LGBT</a:t>
            </a:r>
          </a:p>
          <a:p>
            <a:endParaRPr lang="en-US" dirty="0"/>
          </a:p>
          <a:p>
            <a:r>
              <a:rPr lang="en-US" dirty="0"/>
              <a:t>Social constructs of intervention</a:t>
            </a:r>
          </a:p>
        </p:txBody>
      </p:sp>
      <p:sp>
        <p:nvSpPr>
          <p:cNvPr id="4" name="Slide Number Placeholder 3"/>
          <p:cNvSpPr>
            <a:spLocks noGrp="1"/>
          </p:cNvSpPr>
          <p:nvPr>
            <p:ph type="sldNum" sz="quarter" idx="5"/>
          </p:nvPr>
        </p:nvSpPr>
        <p:spPr/>
        <p:txBody>
          <a:bodyPr/>
          <a:lstStyle/>
          <a:p>
            <a:fld id="{8897D031-9E5C-5949-A31E-BCD5FE8BE7B8}" type="slidenum">
              <a:rPr lang="en-US" smtClean="0"/>
              <a:t>9</a:t>
            </a:fld>
            <a:endParaRPr lang="en-US"/>
          </a:p>
        </p:txBody>
      </p:sp>
    </p:spTree>
    <p:extLst>
      <p:ext uri="{BB962C8B-B14F-4D97-AF65-F5344CB8AC3E}">
        <p14:creationId xmlns:p14="http://schemas.microsoft.com/office/powerpoint/2010/main" val="3861926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2CD3-9579-9EB2-5FB4-6F1A0BD2F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67356-5DD4-D45C-17EF-EC4B3AF05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8BBBA-468F-F849-4D11-B719D9D10B30}"/>
              </a:ext>
            </a:extLst>
          </p:cNvPr>
          <p:cNvSpPr>
            <a:spLocks noGrp="1"/>
          </p:cNvSpPr>
          <p:nvPr>
            <p:ph type="dt" sz="half" idx="10"/>
          </p:nvPr>
        </p:nvSpPr>
        <p:spPr/>
        <p:txBody>
          <a:bodyPr/>
          <a:lstStyle/>
          <a:p>
            <a:fld id="{F19BE670-4CEF-9F43-A891-DCCE5A29E879}" type="datetimeFigureOut">
              <a:rPr lang="en-US" smtClean="0"/>
              <a:t>10/8/2024</a:t>
            </a:fld>
            <a:endParaRPr lang="en-US"/>
          </a:p>
        </p:txBody>
      </p:sp>
      <p:sp>
        <p:nvSpPr>
          <p:cNvPr id="5" name="Footer Placeholder 4">
            <a:extLst>
              <a:ext uri="{FF2B5EF4-FFF2-40B4-BE49-F238E27FC236}">
                <a16:creationId xmlns:a16="http://schemas.microsoft.com/office/drawing/2014/main" id="{373AA747-99AA-21AB-08FC-566716912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C42AE-145D-0856-B70A-43C8DCA01EF2}"/>
              </a:ext>
            </a:extLst>
          </p:cNvPr>
          <p:cNvSpPr>
            <a:spLocks noGrp="1"/>
          </p:cNvSpPr>
          <p:nvPr>
            <p:ph type="sldNum" sz="quarter" idx="12"/>
          </p:nvPr>
        </p:nvSpPr>
        <p:spPr/>
        <p:txBody>
          <a:bodyPr/>
          <a:lstStyle/>
          <a:p>
            <a:fld id="{E2F99DC1-0697-D245-8436-129A494F0B6B}" type="slidenum">
              <a:rPr lang="en-US" smtClean="0"/>
              <a:t>‹#›</a:t>
            </a:fld>
            <a:endParaRPr lang="en-US"/>
          </a:p>
        </p:txBody>
      </p:sp>
    </p:spTree>
    <p:extLst>
      <p:ext uri="{BB962C8B-B14F-4D97-AF65-F5344CB8AC3E}">
        <p14:creationId xmlns:p14="http://schemas.microsoft.com/office/powerpoint/2010/main" val="259571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169E82"/>
                </a:solidFill>
                <a:latin typeface="Calibri"/>
                <a:cs typeface="Calibri"/>
              </a:defRPr>
            </a:lvl1pPr>
          </a:lstStyle>
          <a:p>
            <a:endParaRPr/>
          </a:p>
        </p:txBody>
      </p:sp>
      <p:sp>
        <p:nvSpPr>
          <p:cNvPr id="3" name="Holder 3"/>
          <p:cNvSpPr>
            <a:spLocks noGrp="1"/>
          </p:cNvSpPr>
          <p:nvPr>
            <p:ph sz="half" idx="2"/>
          </p:nvPr>
        </p:nvSpPr>
        <p:spPr>
          <a:xfrm>
            <a:off x="664457" y="2055255"/>
            <a:ext cx="4065904" cy="4077335"/>
          </a:xfrm>
          <a:prstGeom prst="rect">
            <a:avLst/>
          </a:prstGeom>
        </p:spPr>
        <p:txBody>
          <a:bodyPr wrap="square" lIns="0" tIns="0" rIns="0" bIns="0">
            <a:spAutoFit/>
          </a:bodyPr>
          <a:lstStyle>
            <a:lvl1pPr>
              <a:defRPr sz="2800" b="1" i="0">
                <a:solidFill>
                  <a:srgbClr val="2BACD7"/>
                </a:solidFill>
                <a:latin typeface="Arial"/>
                <a:cs typeface="Arial"/>
              </a:defRPr>
            </a:lvl1pPr>
          </a:lstStyle>
          <a:p>
            <a:endParaRPr/>
          </a:p>
        </p:txBody>
      </p:sp>
      <p:sp>
        <p:nvSpPr>
          <p:cNvPr id="4" name="Holder 4"/>
          <p:cNvSpPr>
            <a:spLocks noGrp="1"/>
          </p:cNvSpPr>
          <p:nvPr>
            <p:ph sz="half" idx="3"/>
          </p:nvPr>
        </p:nvSpPr>
        <p:spPr>
          <a:xfrm>
            <a:off x="7579983" y="1662064"/>
            <a:ext cx="3969384" cy="3855085"/>
          </a:xfrm>
          <a:prstGeom prst="rect">
            <a:avLst/>
          </a:prstGeom>
        </p:spPr>
        <p:txBody>
          <a:bodyPr wrap="square" lIns="0" tIns="0" rIns="0" bIns="0">
            <a:spAutoFit/>
          </a:bodyPr>
          <a:lstStyle>
            <a:lvl1pPr>
              <a:defRPr sz="2800" b="1" i="0">
                <a:solidFill>
                  <a:srgbClr val="2BACD7"/>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10/8/2024</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400">
              <a:lnSpc>
                <a:spcPct val="100000"/>
              </a:lnSpc>
            </a:pPr>
            <a:fld id="{81D60167-4931-47E6-BA6A-407CBD079E47}" type="slidenum">
              <a:rPr spc="-10" dirty="0">
                <a:latin typeface="Calibri"/>
                <a:cs typeface="Calibri"/>
              </a:rPr>
              <a:t>‹#›</a:t>
            </a:fld>
            <a:endParaRPr spc="-10" dirty="0">
              <a:latin typeface="Calibri"/>
              <a:cs typeface="Calibri"/>
            </a:endParaRPr>
          </a:p>
        </p:txBody>
      </p:sp>
    </p:spTree>
    <p:extLst>
      <p:ext uri="{BB962C8B-B14F-4D97-AF65-F5344CB8AC3E}">
        <p14:creationId xmlns:p14="http://schemas.microsoft.com/office/powerpoint/2010/main" val="123061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4900-14D4-9415-D903-E741A37A0E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B762ED-B3F7-9B91-1FFF-418F7BAC1A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9A2B35-CBE4-A373-346A-24F2BB69E2A3}"/>
              </a:ext>
            </a:extLst>
          </p:cNvPr>
          <p:cNvSpPr>
            <a:spLocks noGrp="1"/>
          </p:cNvSpPr>
          <p:nvPr>
            <p:ph type="dt" sz="half" idx="10"/>
          </p:nvPr>
        </p:nvSpPr>
        <p:spPr/>
        <p:txBody>
          <a:bodyPr/>
          <a:lstStyle/>
          <a:p>
            <a:fld id="{F19BE670-4CEF-9F43-A891-DCCE5A29E879}" type="datetimeFigureOut">
              <a:rPr lang="en-US" smtClean="0"/>
              <a:t>10/8/2024</a:t>
            </a:fld>
            <a:endParaRPr lang="en-US"/>
          </a:p>
        </p:txBody>
      </p:sp>
      <p:sp>
        <p:nvSpPr>
          <p:cNvPr id="5" name="Footer Placeholder 4">
            <a:extLst>
              <a:ext uri="{FF2B5EF4-FFF2-40B4-BE49-F238E27FC236}">
                <a16:creationId xmlns:a16="http://schemas.microsoft.com/office/drawing/2014/main" id="{57F70010-7525-7FC1-DB19-22074273C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D32B7-10A1-D0F2-D967-7CA2A9DCD5B0}"/>
              </a:ext>
            </a:extLst>
          </p:cNvPr>
          <p:cNvSpPr>
            <a:spLocks noGrp="1"/>
          </p:cNvSpPr>
          <p:nvPr>
            <p:ph type="sldNum" sz="quarter" idx="12"/>
          </p:nvPr>
        </p:nvSpPr>
        <p:spPr/>
        <p:txBody>
          <a:bodyPr/>
          <a:lstStyle/>
          <a:p>
            <a:fld id="{E2F99DC1-0697-D245-8436-129A494F0B6B}" type="slidenum">
              <a:rPr lang="en-US" smtClean="0"/>
              <a:t>‹#›</a:t>
            </a:fld>
            <a:endParaRPr lang="en-US"/>
          </a:p>
        </p:txBody>
      </p:sp>
    </p:spTree>
    <p:extLst>
      <p:ext uri="{BB962C8B-B14F-4D97-AF65-F5344CB8AC3E}">
        <p14:creationId xmlns:p14="http://schemas.microsoft.com/office/powerpoint/2010/main" val="350896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US" noProof="0"/>
              <a:t>Click to edit Master title style</a:t>
            </a:r>
            <a:endParaRPr lang="en-GB" noProof="0"/>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a:extLst>
              <a:ext uri="{FF2B5EF4-FFF2-40B4-BE49-F238E27FC236}">
                <a16:creationId xmlns:a16="http://schemas.microsoft.com/office/drawing/2014/main" id="{50996E0E-C323-7488-C5C5-A730ED0AAA73}"/>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21303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5BCB-BA5E-FE85-793F-9B833C9A1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1631D-B46F-C1B4-4840-4FC044D494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26B97-AA4D-7416-92DB-A606C9BC302E}"/>
              </a:ext>
            </a:extLst>
          </p:cNvPr>
          <p:cNvSpPr>
            <a:spLocks noGrp="1"/>
          </p:cNvSpPr>
          <p:nvPr>
            <p:ph type="dt" sz="half" idx="10"/>
          </p:nvPr>
        </p:nvSpPr>
        <p:spPr/>
        <p:txBody>
          <a:bodyPr/>
          <a:lstStyle/>
          <a:p>
            <a:fld id="{F19BE670-4CEF-9F43-A891-DCCE5A29E879}" type="datetimeFigureOut">
              <a:rPr lang="en-US" smtClean="0"/>
              <a:t>10/8/2024</a:t>
            </a:fld>
            <a:endParaRPr lang="en-US"/>
          </a:p>
        </p:txBody>
      </p:sp>
      <p:sp>
        <p:nvSpPr>
          <p:cNvPr id="5" name="Footer Placeholder 4">
            <a:extLst>
              <a:ext uri="{FF2B5EF4-FFF2-40B4-BE49-F238E27FC236}">
                <a16:creationId xmlns:a16="http://schemas.microsoft.com/office/drawing/2014/main" id="{E03307AB-354D-5CBC-2D3B-7AC1704D0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6F126-EBF1-BE45-1A8D-35081730C5E8}"/>
              </a:ext>
            </a:extLst>
          </p:cNvPr>
          <p:cNvSpPr>
            <a:spLocks noGrp="1"/>
          </p:cNvSpPr>
          <p:nvPr>
            <p:ph type="sldNum" sz="quarter" idx="12"/>
          </p:nvPr>
        </p:nvSpPr>
        <p:spPr/>
        <p:txBody>
          <a:bodyPr/>
          <a:lstStyle/>
          <a:p>
            <a:fld id="{E2F99DC1-0697-D245-8436-129A494F0B6B}" type="slidenum">
              <a:rPr lang="en-US" smtClean="0"/>
              <a:t>‹#›</a:t>
            </a:fld>
            <a:endParaRPr lang="en-US"/>
          </a:p>
        </p:txBody>
      </p:sp>
    </p:spTree>
    <p:extLst>
      <p:ext uri="{BB962C8B-B14F-4D97-AF65-F5344CB8AC3E}">
        <p14:creationId xmlns:p14="http://schemas.microsoft.com/office/powerpoint/2010/main" val="97434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14"/>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15"/>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2" r:id="rId3"/>
    <p:sldLayoutId id="2147483705" r:id="rId4"/>
    <p:sldLayoutId id="2147483707" r:id="rId5"/>
    <p:sldLayoutId id="2147483708" r:id="rId6"/>
    <p:sldLayoutId id="2147483710" r:id="rId7"/>
    <p:sldLayoutId id="2147483712"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60.png"/><Relationship Id="rId5" Type="http://schemas.openxmlformats.org/officeDocument/2006/relationships/customXml" Target="../ink/ink2.xml"/><Relationship Id="rId10" Type="http://schemas.openxmlformats.org/officeDocument/2006/relationships/customXml" Target="../ink/ink4.xml"/><Relationship Id="rId4" Type="http://schemas.openxmlformats.org/officeDocument/2006/relationships/image" Target="../media/image170.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mtnstopshiv.org/sites/default/files/mtn_036_idiguide_v1.1_19feb18.pdf" TargetMode="External"/><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matrix4prevention.org/"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www.matrix4prevention.org/"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www.unaids.org/en/resources/fact-shee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hyperlink" Target="https://www.unicef.org/health/maternal-and-newborn-heal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creativecommons.org/licenses/by-nc-nd/3.0/" TargetMode="External"/><Relationship Id="rId5" Type="http://schemas.openxmlformats.org/officeDocument/2006/relationships/hyperlink" Target="https://www.filmmakers.co.kr/performerWanted/9535791"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1007-2A48-651F-D50F-42EF02052CB9}"/>
              </a:ext>
            </a:extLst>
          </p:cNvPr>
          <p:cNvSpPr>
            <a:spLocks noGrp="1"/>
          </p:cNvSpPr>
          <p:nvPr>
            <p:ph type="ctrTitle"/>
          </p:nvPr>
        </p:nvSpPr>
        <p:spPr>
          <a:xfrm>
            <a:off x="381000" y="1571298"/>
            <a:ext cx="11429999" cy="1527502"/>
          </a:xfrm>
        </p:spPr>
        <p:txBody>
          <a:bodyPr>
            <a:normAutofit fontScale="90000"/>
          </a:bodyPr>
          <a:lstStyle/>
          <a:p>
            <a:r>
              <a:rPr lang="en-US" sz="4000" dirty="0"/>
              <a:t>Multiple needs – one technology: The promise and pitfalls of multiple purpose prevention technology</a:t>
            </a:r>
          </a:p>
        </p:txBody>
      </p:sp>
      <p:sp>
        <p:nvSpPr>
          <p:cNvPr id="3" name="Subtitle 2">
            <a:extLst>
              <a:ext uri="{FF2B5EF4-FFF2-40B4-BE49-F238E27FC236}">
                <a16:creationId xmlns:a16="http://schemas.microsoft.com/office/drawing/2014/main" id="{9B3DB054-A562-2737-3410-25A417FBB7E8}"/>
              </a:ext>
            </a:extLst>
          </p:cNvPr>
          <p:cNvSpPr>
            <a:spLocks noGrp="1"/>
          </p:cNvSpPr>
          <p:nvPr>
            <p:ph type="subTitle" idx="1"/>
          </p:nvPr>
        </p:nvSpPr>
        <p:spPr>
          <a:xfrm>
            <a:off x="1439916" y="3428999"/>
            <a:ext cx="9101959" cy="1857703"/>
          </a:xfrm>
          <a:ln>
            <a:solidFill>
              <a:schemeClr val="bg1">
                <a:lumMod val="50000"/>
              </a:schemeClr>
            </a:solidFill>
          </a:ln>
        </p:spPr>
        <p:txBody>
          <a:bodyPr>
            <a:normAutofit fontScale="25000" lnSpcReduction="20000"/>
          </a:bodyPr>
          <a:lstStyle/>
          <a:p>
            <a:pPr>
              <a:lnSpc>
                <a:spcPct val="120000"/>
              </a:lnSpc>
            </a:pPr>
            <a:r>
              <a:rPr lang="en-US" sz="9600" dirty="0"/>
              <a:t>Nelly </a:t>
            </a:r>
            <a:r>
              <a:rPr lang="en-US" sz="9600" dirty="0" err="1"/>
              <a:t>Rwamba</a:t>
            </a:r>
            <a:r>
              <a:rPr lang="en-US" sz="9600" dirty="0"/>
              <a:t> Mugo</a:t>
            </a:r>
          </a:p>
          <a:p>
            <a:pPr>
              <a:lnSpc>
                <a:spcPct val="120000"/>
              </a:lnSpc>
            </a:pPr>
            <a:r>
              <a:rPr lang="en-US" sz="9600" dirty="0"/>
              <a:t>MBChB, </a:t>
            </a:r>
            <a:r>
              <a:rPr lang="en-US" sz="9600" dirty="0" err="1"/>
              <a:t>MMed</a:t>
            </a:r>
            <a:r>
              <a:rPr lang="en-US" sz="9600" dirty="0"/>
              <a:t> Ob/Gyn; MPH</a:t>
            </a:r>
          </a:p>
          <a:p>
            <a:pPr>
              <a:lnSpc>
                <a:spcPct val="120000"/>
              </a:lnSpc>
            </a:pPr>
            <a:r>
              <a:rPr lang="en-US" sz="9600" dirty="0"/>
              <a:t>Kenya Medical Research Institute (KEMRI)</a:t>
            </a:r>
            <a:br>
              <a:rPr lang="en-US" sz="9600" dirty="0"/>
            </a:br>
            <a:r>
              <a:rPr lang="en-US" sz="9600" dirty="0"/>
              <a:t>University of Washington, Department of Global Health</a:t>
            </a:r>
          </a:p>
          <a:p>
            <a:pPr>
              <a:lnSpc>
                <a:spcPct val="120000"/>
              </a:lnSpc>
            </a:pPr>
            <a:endParaRPr lang="en-US" sz="9600" dirty="0"/>
          </a:p>
          <a:p>
            <a:pPr>
              <a:lnSpc>
                <a:spcPct val="120000"/>
              </a:lnSpc>
            </a:pPr>
            <a:r>
              <a:rPr lang="en-US" sz="9600" dirty="0"/>
              <a:t>HIVR4P 2024</a:t>
            </a:r>
          </a:p>
          <a:p>
            <a:pPr>
              <a:lnSpc>
                <a:spcPct val="120000"/>
              </a:lnSpc>
            </a:pPr>
            <a:r>
              <a:rPr lang="en-US" sz="9600" dirty="0"/>
              <a:t>6 – 10</a:t>
            </a:r>
            <a:r>
              <a:rPr lang="en-US" sz="9600" baseline="30000" dirty="0"/>
              <a:t>th</a:t>
            </a:r>
            <a:r>
              <a:rPr lang="en-US" sz="9600" dirty="0"/>
              <a:t> October    Lima, PERU</a:t>
            </a:r>
          </a:p>
          <a:p>
            <a:endParaRPr lang="en-US" dirty="0"/>
          </a:p>
        </p:txBody>
      </p:sp>
      <p:sp>
        <p:nvSpPr>
          <p:cNvPr id="4" name="TextBox 3">
            <a:extLst>
              <a:ext uri="{FF2B5EF4-FFF2-40B4-BE49-F238E27FC236}">
                <a16:creationId xmlns:a16="http://schemas.microsoft.com/office/drawing/2014/main" id="{5D8750B7-B834-6575-7F24-77014303E050}"/>
              </a:ext>
            </a:extLst>
          </p:cNvPr>
          <p:cNvSpPr txBox="1"/>
          <p:nvPr/>
        </p:nvSpPr>
        <p:spPr>
          <a:xfrm>
            <a:off x="9277527" y="5815499"/>
            <a:ext cx="3074894" cy="646331"/>
          </a:xfrm>
          <a:prstGeom prst="rect">
            <a:avLst/>
          </a:prstGeom>
          <a:noFill/>
        </p:spPr>
        <p:txBody>
          <a:bodyPr wrap="square" rtlCol="0">
            <a:spAutoFit/>
          </a:bodyPr>
          <a:lstStyle/>
          <a:p>
            <a:r>
              <a:rPr lang="en-US" dirty="0"/>
              <a:t>HIVR4P Abstracts</a:t>
            </a:r>
          </a:p>
          <a:p>
            <a:r>
              <a:rPr lang="en-US" i="0" u="none" strike="noStrike" dirty="0">
                <a:solidFill>
                  <a:srgbClr val="333333"/>
                </a:solidFill>
                <a:effectLst/>
              </a:rPr>
              <a:t>PL02</a:t>
            </a:r>
            <a:endParaRPr lang="en-US" dirty="0"/>
          </a:p>
        </p:txBody>
      </p:sp>
      <p:pic>
        <p:nvPicPr>
          <p:cNvPr id="5" name="Picture 4">
            <a:extLst>
              <a:ext uri="{FF2B5EF4-FFF2-40B4-BE49-F238E27FC236}">
                <a16:creationId xmlns:a16="http://schemas.microsoft.com/office/drawing/2014/main" id="{904C071C-6E5C-81F3-B1AB-4019B4FF22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58286"/>
            <a:ext cx="855575" cy="855575"/>
          </a:xfrm>
          <a:prstGeom prst="rect">
            <a:avLst/>
          </a:prstGeom>
        </p:spPr>
      </p:pic>
      <p:pic>
        <p:nvPicPr>
          <p:cNvPr id="6" name="Picture 1">
            <a:extLst>
              <a:ext uri="{FF2B5EF4-FFF2-40B4-BE49-F238E27FC236}">
                <a16:creationId xmlns:a16="http://schemas.microsoft.com/office/drawing/2014/main" id="{5C199723-4C5D-B67B-2750-226FDFC1D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333615"/>
            <a:ext cx="2874731" cy="85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81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4CF3-2972-BA6A-9529-B7C3EB42B224}"/>
              </a:ext>
            </a:extLst>
          </p:cNvPr>
          <p:cNvSpPr>
            <a:spLocks noGrp="1"/>
          </p:cNvSpPr>
          <p:nvPr>
            <p:ph type="title"/>
          </p:nvPr>
        </p:nvSpPr>
        <p:spPr>
          <a:xfrm>
            <a:off x="2004996" y="241932"/>
            <a:ext cx="9544658" cy="1232537"/>
          </a:xfrm>
        </p:spPr>
        <p:txBody>
          <a:bodyPr>
            <a:normAutofit/>
          </a:bodyPr>
          <a:lstStyle/>
          <a:p>
            <a:pPr algn="ctr"/>
            <a:r>
              <a:rPr lang="en-US" sz="3600" b="1" dirty="0">
                <a:solidFill>
                  <a:schemeClr val="accent1"/>
                </a:solidFill>
              </a:rPr>
              <a:t>The condom was the first MPT: </a:t>
            </a:r>
            <a:br>
              <a:rPr lang="en-US" sz="3600" b="1" dirty="0">
                <a:solidFill>
                  <a:schemeClr val="accent1"/>
                </a:solidFill>
              </a:rPr>
            </a:br>
            <a:r>
              <a:rPr lang="en-US" sz="3600" b="1" dirty="0">
                <a:solidFill>
                  <a:schemeClr val="accent1"/>
                </a:solidFill>
              </a:rPr>
              <a:t>(patented in 1844)</a:t>
            </a:r>
          </a:p>
        </p:txBody>
      </p:sp>
      <p:sp>
        <p:nvSpPr>
          <p:cNvPr id="3" name="Content Placeholder 2">
            <a:extLst>
              <a:ext uri="{FF2B5EF4-FFF2-40B4-BE49-F238E27FC236}">
                <a16:creationId xmlns:a16="http://schemas.microsoft.com/office/drawing/2014/main" id="{0E93652C-FF90-1F4F-C69A-F93F75519038}"/>
              </a:ext>
            </a:extLst>
          </p:cNvPr>
          <p:cNvSpPr>
            <a:spLocks noGrp="1"/>
          </p:cNvSpPr>
          <p:nvPr>
            <p:ph idx="1"/>
          </p:nvPr>
        </p:nvSpPr>
        <p:spPr>
          <a:xfrm>
            <a:off x="2171700" y="1799342"/>
            <a:ext cx="10020300" cy="5054408"/>
          </a:xfrm>
        </p:spPr>
        <p:txBody>
          <a:bodyPr>
            <a:normAutofit lnSpcReduction="10000"/>
          </a:bodyPr>
          <a:lstStyle/>
          <a:p>
            <a:pPr>
              <a:lnSpc>
                <a:spcPct val="120000"/>
              </a:lnSpc>
            </a:pPr>
            <a:r>
              <a:rPr lang="en-US" dirty="0"/>
              <a:t>Condoms have faced historical challenges similar to modern day HIV prevention interventions </a:t>
            </a:r>
          </a:p>
          <a:p>
            <a:pPr lvl="1">
              <a:lnSpc>
                <a:spcPct val="120000"/>
              </a:lnSpc>
            </a:pPr>
            <a:r>
              <a:rPr lang="en-US" dirty="0"/>
              <a:t>Legal barriers</a:t>
            </a:r>
          </a:p>
          <a:p>
            <a:pPr lvl="2">
              <a:lnSpc>
                <a:spcPct val="120000"/>
              </a:lnSpc>
              <a:buFont typeface="Courier New" panose="02070309020205020404" pitchFamily="49" charset="0"/>
              <a:buChar char="o"/>
            </a:pPr>
            <a:r>
              <a:rPr lang="en-US" sz="1600" dirty="0"/>
              <a:t>Illegal in 19</a:t>
            </a:r>
            <a:r>
              <a:rPr lang="en-US" sz="1600" baseline="30000" dirty="0"/>
              <a:t>th</a:t>
            </a:r>
            <a:r>
              <a:rPr lang="en-US" sz="1600" dirty="0"/>
              <a:t> century Germany and Italy and only allowed for disease prevention</a:t>
            </a:r>
          </a:p>
          <a:p>
            <a:pPr lvl="2">
              <a:lnSpc>
                <a:spcPct val="120000"/>
              </a:lnSpc>
              <a:buFont typeface="Courier New" panose="02070309020205020404" pitchFamily="49" charset="0"/>
              <a:buChar char="o"/>
            </a:pPr>
            <a:r>
              <a:rPr lang="en-US" sz="1600" dirty="0"/>
              <a:t>The USA did not allow distribution through mail (Comstock Act 1873)</a:t>
            </a:r>
          </a:p>
          <a:p>
            <a:pPr lvl="1">
              <a:lnSpc>
                <a:spcPct val="120000"/>
              </a:lnSpc>
            </a:pPr>
            <a:r>
              <a:rPr lang="en-US" dirty="0"/>
              <a:t>Implications on morality are part of its long history</a:t>
            </a:r>
          </a:p>
          <a:p>
            <a:pPr lvl="2">
              <a:lnSpc>
                <a:spcPct val="120000"/>
              </a:lnSpc>
            </a:pPr>
            <a:r>
              <a:rPr lang="en-US" sz="1600" dirty="0"/>
              <a:t>Concerns about pleasure, efficacy &amp; safety</a:t>
            </a:r>
          </a:p>
          <a:p>
            <a:pPr lvl="1">
              <a:lnSpc>
                <a:spcPct val="120000"/>
              </a:lnSpc>
            </a:pPr>
            <a:r>
              <a:rPr lang="en-US" dirty="0"/>
              <a:t>Gender dynamics</a:t>
            </a:r>
          </a:p>
          <a:p>
            <a:pPr lvl="2">
              <a:lnSpc>
                <a:spcPct val="120000"/>
              </a:lnSpc>
            </a:pPr>
            <a:r>
              <a:rPr lang="en-US" sz="1600" dirty="0"/>
              <a:t>Labelled “male shield/rubber gold” “a little something for the weekend” and often distributed through barber shops</a:t>
            </a:r>
          </a:p>
          <a:p>
            <a:pPr lvl="2">
              <a:lnSpc>
                <a:spcPct val="120000"/>
              </a:lnSpc>
            </a:pPr>
            <a:r>
              <a:rPr lang="en-US" sz="1800" dirty="0"/>
              <a:t>Women activists distrusted a ‘male controlled method’ and advocated for </a:t>
            </a:r>
            <a:r>
              <a:rPr lang="en-US" sz="1800" dirty="0" err="1"/>
              <a:t>diagphram</a:t>
            </a:r>
            <a:r>
              <a:rPr lang="en-US" sz="1800" dirty="0"/>
              <a:t> and spermicide douches</a:t>
            </a:r>
          </a:p>
          <a:p>
            <a:pPr marL="0" indent="0" algn="ctr">
              <a:lnSpc>
                <a:spcPct val="120000"/>
              </a:lnSpc>
              <a:buNone/>
            </a:pPr>
            <a:r>
              <a:rPr lang="en-US" sz="1800" b="1" dirty="0"/>
              <a:t>	The world war II and upsurge in STI s and the HIV epidemic changed 	the public health perspectives on condom use</a:t>
            </a:r>
          </a:p>
        </p:txBody>
      </p:sp>
      <p:pic>
        <p:nvPicPr>
          <p:cNvPr id="7" name="Picture 6">
            <a:extLst>
              <a:ext uri="{FF2B5EF4-FFF2-40B4-BE49-F238E27FC236}">
                <a16:creationId xmlns:a16="http://schemas.microsoft.com/office/drawing/2014/main" id="{96B4AA5C-14A7-67D7-474A-FF4E7F0B016D}"/>
              </a:ext>
            </a:extLst>
          </p:cNvPr>
          <p:cNvPicPr>
            <a:picLocks noChangeAspect="1"/>
          </p:cNvPicPr>
          <p:nvPr/>
        </p:nvPicPr>
        <p:blipFill>
          <a:blip r:embed="rId3"/>
          <a:stretch>
            <a:fillRect/>
          </a:stretch>
        </p:blipFill>
        <p:spPr>
          <a:xfrm>
            <a:off x="83352" y="1799342"/>
            <a:ext cx="2004996" cy="1423918"/>
          </a:xfrm>
          <a:prstGeom prst="rect">
            <a:avLst/>
          </a:prstGeom>
        </p:spPr>
      </p:pic>
      <p:pic>
        <p:nvPicPr>
          <p:cNvPr id="2052" name="Picture 4">
            <a:extLst>
              <a:ext uri="{FF2B5EF4-FFF2-40B4-BE49-F238E27FC236}">
                <a16:creationId xmlns:a16="http://schemas.microsoft.com/office/drawing/2014/main" id="{182741B5-B45D-661E-2739-804BC12B6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2" y="3429000"/>
            <a:ext cx="2004996" cy="285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8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374AD-27FC-8AB1-8610-B328B7895CFB}"/>
              </a:ext>
            </a:extLst>
          </p:cNvPr>
          <p:cNvPicPr>
            <a:picLocks noChangeAspect="1"/>
          </p:cNvPicPr>
          <p:nvPr/>
        </p:nvPicPr>
        <p:blipFill>
          <a:blip r:embed="rId3"/>
          <a:stretch>
            <a:fillRect/>
          </a:stretch>
        </p:blipFill>
        <p:spPr>
          <a:xfrm>
            <a:off x="-60107" y="0"/>
            <a:ext cx="12252107" cy="6858000"/>
          </a:xfrm>
          <a:prstGeom prst="rect">
            <a:avLst/>
          </a:prstGeom>
        </p:spPr>
      </p:pic>
    </p:spTree>
    <p:extLst>
      <p:ext uri="{BB962C8B-B14F-4D97-AF65-F5344CB8AC3E}">
        <p14:creationId xmlns:p14="http://schemas.microsoft.com/office/powerpoint/2010/main" val="250485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id="{245874F8-F990-04CF-46A5-6DA271EF84AB}"/>
              </a:ext>
            </a:extLst>
          </p:cNvPr>
          <p:cNvSpPr>
            <a:spLocks noChangeShapeType="1"/>
          </p:cNvSpPr>
          <p:nvPr/>
        </p:nvSpPr>
        <p:spPr bwMode="auto">
          <a:xfrm>
            <a:off x="8244268" y="2362879"/>
            <a:ext cx="0" cy="207332"/>
          </a:xfrm>
          <a:prstGeom prst="line">
            <a:avLst/>
          </a:prstGeom>
          <a:noFill/>
          <a:ln w="38100" cmpd="dbl">
            <a:solidFill>
              <a:srgbClr val="9900CC"/>
            </a:solidFill>
            <a:round/>
          </a:ln>
        </p:spPr>
        <p:txBody>
          <a:bodyPr/>
          <a:lstStyle/>
          <a:p>
            <a:endParaRPr lang="en-US" sz="1351"/>
          </a:p>
        </p:txBody>
      </p:sp>
      <p:sp>
        <p:nvSpPr>
          <p:cNvPr id="6" name="Line 8">
            <a:extLst>
              <a:ext uri="{FF2B5EF4-FFF2-40B4-BE49-F238E27FC236}">
                <a16:creationId xmlns:a16="http://schemas.microsoft.com/office/drawing/2014/main" id="{6A98734C-F77E-0D01-083C-8828D781FB77}"/>
              </a:ext>
            </a:extLst>
          </p:cNvPr>
          <p:cNvSpPr>
            <a:spLocks noChangeShapeType="1"/>
          </p:cNvSpPr>
          <p:nvPr/>
        </p:nvSpPr>
        <p:spPr bwMode="auto">
          <a:xfrm>
            <a:off x="7364109" y="2368716"/>
            <a:ext cx="1619" cy="207333"/>
          </a:xfrm>
          <a:prstGeom prst="line">
            <a:avLst/>
          </a:prstGeom>
          <a:noFill/>
          <a:ln w="38100" cmpd="dbl">
            <a:solidFill>
              <a:srgbClr val="9900CC"/>
            </a:solidFill>
            <a:round/>
          </a:ln>
        </p:spPr>
        <p:txBody>
          <a:bodyPr/>
          <a:lstStyle/>
          <a:p>
            <a:endParaRPr lang="en-US" sz="1351"/>
          </a:p>
        </p:txBody>
      </p:sp>
      <p:sp>
        <p:nvSpPr>
          <p:cNvPr id="7" name="Text Box 12">
            <a:extLst>
              <a:ext uri="{FF2B5EF4-FFF2-40B4-BE49-F238E27FC236}">
                <a16:creationId xmlns:a16="http://schemas.microsoft.com/office/drawing/2014/main" id="{1D43D74F-CE65-0AE7-E166-60DC5D5C5900}"/>
              </a:ext>
            </a:extLst>
          </p:cNvPr>
          <p:cNvSpPr txBox="1">
            <a:spLocks noChangeArrowheads="1"/>
          </p:cNvSpPr>
          <p:nvPr/>
        </p:nvSpPr>
        <p:spPr bwMode="auto">
          <a:xfrm>
            <a:off x="7002546" y="2445004"/>
            <a:ext cx="232756" cy="300210"/>
          </a:xfrm>
          <a:prstGeom prst="rect">
            <a:avLst/>
          </a:prstGeom>
          <a:noFill/>
          <a:ln>
            <a:noFill/>
          </a:ln>
        </p:spPr>
        <p:txBody>
          <a:bodyPr wrap="none">
            <a:spAutoFit/>
          </a:bodyPr>
          <a:lstStyle>
            <a:lvl1pPr>
              <a:defRPr>
                <a:solidFill>
                  <a:schemeClr val="tx1"/>
                </a:solidFill>
                <a:uFillTx/>
                <a:latin typeface="Calibri" pitchFamily="34" charset="0"/>
              </a:defRPr>
            </a:lvl1pPr>
            <a:lvl2pPr marL="742950" indent="-285750">
              <a:defRPr>
                <a:solidFill>
                  <a:schemeClr val="tx1"/>
                </a:solidFill>
                <a:uFillTx/>
                <a:latin typeface="Calibri" pitchFamily="34" charset="0"/>
              </a:defRPr>
            </a:lvl2pPr>
            <a:lvl3pPr marL="1143000" indent="-228600">
              <a:defRPr>
                <a:solidFill>
                  <a:schemeClr val="tx1"/>
                </a:solidFill>
                <a:uFillTx/>
                <a:latin typeface="Calibri" pitchFamily="34" charset="0"/>
              </a:defRPr>
            </a:lvl3pPr>
            <a:lvl4pPr marL="1600200" indent="-228600">
              <a:defRPr>
                <a:solidFill>
                  <a:schemeClr val="tx1"/>
                </a:solidFill>
                <a:uFillTx/>
                <a:latin typeface="Calibri" pitchFamily="34" charset="0"/>
              </a:defRPr>
            </a:lvl4pPr>
            <a:lvl5pPr marL="2057400" indent="-228600">
              <a:defRPr>
                <a:solidFill>
                  <a:schemeClr val="tx1"/>
                </a:solidFill>
                <a:uFillTx/>
                <a:latin typeface="Calibri" pitchFamily="34" charset="0"/>
              </a:defRPr>
            </a:lvl5pPr>
            <a:lvl6pPr marL="2514600" indent="-228600" fontAlgn="base">
              <a:spcBef>
                <a:spcPct val="0"/>
              </a:spcBef>
              <a:spcAft>
                <a:spcPct val="0"/>
              </a:spcAft>
              <a:defRPr>
                <a:solidFill>
                  <a:schemeClr val="tx1"/>
                </a:solidFill>
                <a:uFillTx/>
                <a:latin typeface="Calibri" pitchFamily="34" charset="0"/>
              </a:defRPr>
            </a:lvl6pPr>
            <a:lvl7pPr marL="2971800" indent="-228600" fontAlgn="base">
              <a:spcBef>
                <a:spcPct val="0"/>
              </a:spcBef>
              <a:spcAft>
                <a:spcPct val="0"/>
              </a:spcAft>
              <a:defRPr>
                <a:solidFill>
                  <a:schemeClr val="tx1"/>
                </a:solidFill>
                <a:uFillTx/>
                <a:latin typeface="Calibri" pitchFamily="34" charset="0"/>
              </a:defRPr>
            </a:lvl7pPr>
            <a:lvl8pPr marL="3429000" indent="-228600" fontAlgn="base">
              <a:spcBef>
                <a:spcPct val="0"/>
              </a:spcBef>
              <a:spcAft>
                <a:spcPct val="0"/>
              </a:spcAft>
              <a:defRPr>
                <a:solidFill>
                  <a:schemeClr val="tx1"/>
                </a:solidFill>
                <a:uFillTx/>
                <a:latin typeface="Calibri" pitchFamily="34" charset="0"/>
              </a:defRPr>
            </a:lvl8pPr>
            <a:lvl9pPr marL="3886200" indent="-228600" fontAlgn="base">
              <a:spcBef>
                <a:spcPct val="0"/>
              </a:spcBef>
              <a:spcAft>
                <a:spcPct val="0"/>
              </a:spcAft>
              <a:defRPr>
                <a:solidFill>
                  <a:schemeClr val="tx1"/>
                </a:solidFill>
                <a:uFillTx/>
                <a:latin typeface="Calibri" pitchFamily="34" charset="0"/>
              </a:defRPr>
            </a:lvl9pPr>
          </a:lstStyle>
          <a:p>
            <a:pPr algn="ctr"/>
            <a:r>
              <a:rPr lang="en-US" sz="1351" dirty="0">
                <a:latin typeface="Arial" charset="0"/>
              </a:rPr>
              <a:t>I</a:t>
            </a:r>
          </a:p>
        </p:txBody>
      </p:sp>
      <p:sp>
        <p:nvSpPr>
          <p:cNvPr id="8" name="Text Box 13">
            <a:extLst>
              <a:ext uri="{FF2B5EF4-FFF2-40B4-BE49-F238E27FC236}">
                <a16:creationId xmlns:a16="http://schemas.microsoft.com/office/drawing/2014/main" id="{4A5B8391-5287-EFB2-7BCB-C0EDA1EC52B9}"/>
              </a:ext>
            </a:extLst>
          </p:cNvPr>
          <p:cNvSpPr txBox="1">
            <a:spLocks noChangeArrowheads="1"/>
          </p:cNvSpPr>
          <p:nvPr/>
        </p:nvSpPr>
        <p:spPr bwMode="auto">
          <a:xfrm>
            <a:off x="7631359" y="2466544"/>
            <a:ext cx="280846" cy="300210"/>
          </a:xfrm>
          <a:prstGeom prst="rect">
            <a:avLst/>
          </a:prstGeom>
          <a:noFill/>
          <a:ln>
            <a:noFill/>
          </a:ln>
        </p:spPr>
        <p:txBody>
          <a:bodyPr wrap="none">
            <a:spAutoFit/>
          </a:bodyPr>
          <a:lstStyle>
            <a:lvl1pPr>
              <a:defRPr>
                <a:solidFill>
                  <a:schemeClr val="tx1"/>
                </a:solidFill>
                <a:uFillTx/>
                <a:latin typeface="Calibri" pitchFamily="34" charset="0"/>
              </a:defRPr>
            </a:lvl1pPr>
            <a:lvl2pPr marL="742950" indent="-285750">
              <a:defRPr>
                <a:solidFill>
                  <a:schemeClr val="tx1"/>
                </a:solidFill>
                <a:uFillTx/>
                <a:latin typeface="Calibri" pitchFamily="34" charset="0"/>
              </a:defRPr>
            </a:lvl2pPr>
            <a:lvl3pPr marL="1143000" indent="-228600">
              <a:defRPr>
                <a:solidFill>
                  <a:schemeClr val="tx1"/>
                </a:solidFill>
                <a:uFillTx/>
                <a:latin typeface="Calibri" pitchFamily="34" charset="0"/>
              </a:defRPr>
            </a:lvl3pPr>
            <a:lvl4pPr marL="1600200" indent="-228600">
              <a:defRPr>
                <a:solidFill>
                  <a:schemeClr val="tx1"/>
                </a:solidFill>
                <a:uFillTx/>
                <a:latin typeface="Calibri" pitchFamily="34" charset="0"/>
              </a:defRPr>
            </a:lvl4pPr>
            <a:lvl5pPr marL="2057400" indent="-228600">
              <a:defRPr>
                <a:solidFill>
                  <a:schemeClr val="tx1"/>
                </a:solidFill>
                <a:uFillTx/>
                <a:latin typeface="Calibri" pitchFamily="34" charset="0"/>
              </a:defRPr>
            </a:lvl5pPr>
            <a:lvl6pPr marL="2514600" indent="-228600" fontAlgn="base">
              <a:spcBef>
                <a:spcPct val="0"/>
              </a:spcBef>
              <a:spcAft>
                <a:spcPct val="0"/>
              </a:spcAft>
              <a:defRPr>
                <a:solidFill>
                  <a:schemeClr val="tx1"/>
                </a:solidFill>
                <a:uFillTx/>
                <a:latin typeface="Calibri" pitchFamily="34" charset="0"/>
              </a:defRPr>
            </a:lvl6pPr>
            <a:lvl7pPr marL="2971800" indent="-228600" fontAlgn="base">
              <a:spcBef>
                <a:spcPct val="0"/>
              </a:spcBef>
              <a:spcAft>
                <a:spcPct val="0"/>
              </a:spcAft>
              <a:defRPr>
                <a:solidFill>
                  <a:schemeClr val="tx1"/>
                </a:solidFill>
                <a:uFillTx/>
                <a:latin typeface="Calibri" pitchFamily="34" charset="0"/>
              </a:defRPr>
            </a:lvl7pPr>
            <a:lvl8pPr marL="3429000" indent="-228600" fontAlgn="base">
              <a:spcBef>
                <a:spcPct val="0"/>
              </a:spcBef>
              <a:spcAft>
                <a:spcPct val="0"/>
              </a:spcAft>
              <a:defRPr>
                <a:solidFill>
                  <a:schemeClr val="tx1"/>
                </a:solidFill>
                <a:uFillTx/>
                <a:latin typeface="Calibri" pitchFamily="34" charset="0"/>
              </a:defRPr>
            </a:lvl8pPr>
            <a:lvl9pPr marL="3886200" indent="-228600" fontAlgn="base">
              <a:spcBef>
                <a:spcPct val="0"/>
              </a:spcBef>
              <a:spcAft>
                <a:spcPct val="0"/>
              </a:spcAft>
              <a:defRPr>
                <a:solidFill>
                  <a:schemeClr val="tx1"/>
                </a:solidFill>
                <a:uFillTx/>
                <a:latin typeface="Calibri" pitchFamily="34" charset="0"/>
              </a:defRPr>
            </a:lvl9pPr>
          </a:lstStyle>
          <a:p>
            <a:pPr algn="ctr"/>
            <a:r>
              <a:rPr lang="en-US" sz="1351" dirty="0">
                <a:latin typeface="Arial" charset="0"/>
              </a:rPr>
              <a:t>II</a:t>
            </a:r>
          </a:p>
        </p:txBody>
      </p:sp>
      <p:sp>
        <p:nvSpPr>
          <p:cNvPr id="9" name="Text Box 14">
            <a:extLst>
              <a:ext uri="{FF2B5EF4-FFF2-40B4-BE49-F238E27FC236}">
                <a16:creationId xmlns:a16="http://schemas.microsoft.com/office/drawing/2014/main" id="{7C95F1BA-8AB0-D7ED-81DF-CED75912572A}"/>
              </a:ext>
            </a:extLst>
          </p:cNvPr>
          <p:cNvSpPr txBox="1">
            <a:spLocks noChangeArrowheads="1"/>
          </p:cNvSpPr>
          <p:nvPr/>
        </p:nvSpPr>
        <p:spPr bwMode="auto">
          <a:xfrm>
            <a:off x="8536505" y="2445004"/>
            <a:ext cx="328936" cy="300210"/>
          </a:xfrm>
          <a:prstGeom prst="rect">
            <a:avLst/>
          </a:prstGeom>
          <a:noFill/>
          <a:ln>
            <a:noFill/>
          </a:ln>
        </p:spPr>
        <p:txBody>
          <a:bodyPr wrap="none">
            <a:spAutoFit/>
          </a:bodyPr>
          <a:lstStyle>
            <a:lvl1pPr>
              <a:defRPr>
                <a:solidFill>
                  <a:schemeClr val="tx1"/>
                </a:solidFill>
                <a:uFillTx/>
                <a:latin typeface="Calibri" pitchFamily="34" charset="0"/>
              </a:defRPr>
            </a:lvl1pPr>
            <a:lvl2pPr marL="742950" indent="-285750">
              <a:defRPr>
                <a:solidFill>
                  <a:schemeClr val="tx1"/>
                </a:solidFill>
                <a:uFillTx/>
                <a:latin typeface="Calibri" pitchFamily="34" charset="0"/>
              </a:defRPr>
            </a:lvl2pPr>
            <a:lvl3pPr marL="1143000" indent="-228600">
              <a:defRPr>
                <a:solidFill>
                  <a:schemeClr val="tx1"/>
                </a:solidFill>
                <a:uFillTx/>
                <a:latin typeface="Calibri" pitchFamily="34" charset="0"/>
              </a:defRPr>
            </a:lvl3pPr>
            <a:lvl4pPr marL="1600200" indent="-228600">
              <a:defRPr>
                <a:solidFill>
                  <a:schemeClr val="tx1"/>
                </a:solidFill>
                <a:uFillTx/>
                <a:latin typeface="Calibri" pitchFamily="34" charset="0"/>
              </a:defRPr>
            </a:lvl4pPr>
            <a:lvl5pPr marL="2057400" indent="-228600">
              <a:defRPr>
                <a:solidFill>
                  <a:schemeClr val="tx1"/>
                </a:solidFill>
                <a:uFillTx/>
                <a:latin typeface="Calibri" pitchFamily="34" charset="0"/>
              </a:defRPr>
            </a:lvl5pPr>
            <a:lvl6pPr marL="2514600" indent="-228600" fontAlgn="base">
              <a:spcBef>
                <a:spcPct val="0"/>
              </a:spcBef>
              <a:spcAft>
                <a:spcPct val="0"/>
              </a:spcAft>
              <a:defRPr>
                <a:solidFill>
                  <a:schemeClr val="tx1"/>
                </a:solidFill>
                <a:uFillTx/>
                <a:latin typeface="Calibri" pitchFamily="34" charset="0"/>
              </a:defRPr>
            </a:lvl6pPr>
            <a:lvl7pPr marL="2971800" indent="-228600" fontAlgn="base">
              <a:spcBef>
                <a:spcPct val="0"/>
              </a:spcBef>
              <a:spcAft>
                <a:spcPct val="0"/>
              </a:spcAft>
              <a:defRPr>
                <a:solidFill>
                  <a:schemeClr val="tx1"/>
                </a:solidFill>
                <a:uFillTx/>
                <a:latin typeface="Calibri" pitchFamily="34" charset="0"/>
              </a:defRPr>
            </a:lvl7pPr>
            <a:lvl8pPr marL="3429000" indent="-228600" fontAlgn="base">
              <a:spcBef>
                <a:spcPct val="0"/>
              </a:spcBef>
              <a:spcAft>
                <a:spcPct val="0"/>
              </a:spcAft>
              <a:defRPr>
                <a:solidFill>
                  <a:schemeClr val="tx1"/>
                </a:solidFill>
                <a:uFillTx/>
                <a:latin typeface="Calibri" pitchFamily="34" charset="0"/>
              </a:defRPr>
            </a:lvl8pPr>
            <a:lvl9pPr marL="3886200" indent="-228600" fontAlgn="base">
              <a:spcBef>
                <a:spcPct val="0"/>
              </a:spcBef>
              <a:spcAft>
                <a:spcPct val="0"/>
              </a:spcAft>
              <a:defRPr>
                <a:solidFill>
                  <a:schemeClr val="tx1"/>
                </a:solidFill>
                <a:uFillTx/>
                <a:latin typeface="Calibri" pitchFamily="34" charset="0"/>
              </a:defRPr>
            </a:lvl9pPr>
          </a:lstStyle>
          <a:p>
            <a:pPr algn="ctr"/>
            <a:r>
              <a:rPr lang="en-US" sz="1351" dirty="0">
                <a:latin typeface="Arial" charset="0"/>
              </a:rPr>
              <a:t>III</a:t>
            </a:r>
          </a:p>
        </p:txBody>
      </p:sp>
      <p:sp>
        <p:nvSpPr>
          <p:cNvPr id="10" name="Line 17">
            <a:extLst>
              <a:ext uri="{FF2B5EF4-FFF2-40B4-BE49-F238E27FC236}">
                <a16:creationId xmlns:a16="http://schemas.microsoft.com/office/drawing/2014/main" id="{A0AC6E9F-68AF-AD4B-C518-C67A059F329B}"/>
              </a:ext>
            </a:extLst>
          </p:cNvPr>
          <p:cNvSpPr>
            <a:spLocks noChangeShapeType="1"/>
          </p:cNvSpPr>
          <p:nvPr/>
        </p:nvSpPr>
        <p:spPr bwMode="auto">
          <a:xfrm>
            <a:off x="9209937" y="2386470"/>
            <a:ext cx="1617" cy="207333"/>
          </a:xfrm>
          <a:prstGeom prst="line">
            <a:avLst/>
          </a:prstGeom>
          <a:noFill/>
          <a:ln w="38100" cmpd="dbl">
            <a:solidFill>
              <a:srgbClr val="9900CC"/>
            </a:solidFill>
            <a:round/>
          </a:ln>
        </p:spPr>
        <p:txBody>
          <a:bodyPr/>
          <a:lstStyle/>
          <a:p>
            <a:endParaRPr lang="en-US" sz="1351"/>
          </a:p>
        </p:txBody>
      </p:sp>
      <p:sp>
        <p:nvSpPr>
          <p:cNvPr id="11" name="Line 18">
            <a:extLst>
              <a:ext uri="{FF2B5EF4-FFF2-40B4-BE49-F238E27FC236}">
                <a16:creationId xmlns:a16="http://schemas.microsoft.com/office/drawing/2014/main" id="{8CEB817C-7D53-8C12-C867-20D489E64817}"/>
              </a:ext>
            </a:extLst>
          </p:cNvPr>
          <p:cNvSpPr>
            <a:spLocks noChangeShapeType="1"/>
          </p:cNvSpPr>
          <p:nvPr/>
        </p:nvSpPr>
        <p:spPr bwMode="auto">
          <a:xfrm flipH="1">
            <a:off x="791594" y="2472924"/>
            <a:ext cx="10462271" cy="0"/>
          </a:xfrm>
          <a:prstGeom prst="line">
            <a:avLst/>
          </a:prstGeom>
          <a:noFill/>
          <a:ln w="57150">
            <a:solidFill>
              <a:srgbClr val="C0C0C0"/>
            </a:solidFill>
            <a:round/>
          </a:ln>
        </p:spPr>
        <p:txBody>
          <a:bodyPr/>
          <a:lstStyle/>
          <a:p>
            <a:endParaRPr lang="en-US" sz="1351"/>
          </a:p>
        </p:txBody>
      </p:sp>
      <p:sp>
        <p:nvSpPr>
          <p:cNvPr id="12" name="Rectangle 11">
            <a:extLst>
              <a:ext uri="{FF2B5EF4-FFF2-40B4-BE49-F238E27FC236}">
                <a16:creationId xmlns:a16="http://schemas.microsoft.com/office/drawing/2014/main" id="{2D1F0F6F-5759-C13B-DAE4-D0F67B8F6A33}"/>
              </a:ext>
            </a:extLst>
          </p:cNvPr>
          <p:cNvSpPr/>
          <p:nvPr/>
        </p:nvSpPr>
        <p:spPr>
          <a:xfrm>
            <a:off x="1901799" y="1645435"/>
            <a:ext cx="4865071" cy="637725"/>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rgbClr val="3439FC"/>
              </a:solidFill>
            </a:endParaRPr>
          </a:p>
        </p:txBody>
      </p:sp>
      <p:sp>
        <p:nvSpPr>
          <p:cNvPr id="13" name="Rectangle 12">
            <a:extLst>
              <a:ext uri="{FF2B5EF4-FFF2-40B4-BE49-F238E27FC236}">
                <a16:creationId xmlns:a16="http://schemas.microsoft.com/office/drawing/2014/main" id="{EF0BF570-BD6C-3B48-BDF9-EC0337851C29}"/>
              </a:ext>
            </a:extLst>
          </p:cNvPr>
          <p:cNvSpPr/>
          <p:nvPr/>
        </p:nvSpPr>
        <p:spPr>
          <a:xfrm>
            <a:off x="6810896" y="1584135"/>
            <a:ext cx="2400659" cy="74647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tx1"/>
                </a:solidFill>
              </a:rPr>
              <a:t>Clinical Trials</a:t>
            </a:r>
          </a:p>
        </p:txBody>
      </p:sp>
      <p:sp>
        <p:nvSpPr>
          <p:cNvPr id="14" name="TextBox 13">
            <a:extLst>
              <a:ext uri="{FF2B5EF4-FFF2-40B4-BE49-F238E27FC236}">
                <a16:creationId xmlns:a16="http://schemas.microsoft.com/office/drawing/2014/main" id="{652C03AF-18FE-0BE4-19C7-F5491507FE56}"/>
              </a:ext>
            </a:extLst>
          </p:cNvPr>
          <p:cNvSpPr txBox="1"/>
          <p:nvPr/>
        </p:nvSpPr>
        <p:spPr>
          <a:xfrm>
            <a:off x="7277370" y="2776530"/>
            <a:ext cx="776751" cy="338554"/>
          </a:xfrm>
          <a:prstGeom prst="rect">
            <a:avLst/>
          </a:prstGeom>
          <a:noFill/>
        </p:spPr>
        <p:txBody>
          <a:bodyPr wrap="none" rtlCol="0">
            <a:spAutoFit/>
          </a:bodyPr>
          <a:lstStyle/>
          <a:p>
            <a:r>
              <a:rPr lang="en-US" sz="1600" dirty="0"/>
              <a:t>Safety </a:t>
            </a:r>
          </a:p>
        </p:txBody>
      </p:sp>
      <p:sp>
        <p:nvSpPr>
          <p:cNvPr id="15" name="TextBox 14">
            <a:extLst>
              <a:ext uri="{FF2B5EF4-FFF2-40B4-BE49-F238E27FC236}">
                <a16:creationId xmlns:a16="http://schemas.microsoft.com/office/drawing/2014/main" id="{CB5282B3-A456-8AD0-F8AC-DD41055BB5F2}"/>
              </a:ext>
            </a:extLst>
          </p:cNvPr>
          <p:cNvSpPr txBox="1"/>
          <p:nvPr/>
        </p:nvSpPr>
        <p:spPr>
          <a:xfrm>
            <a:off x="8063433" y="2787327"/>
            <a:ext cx="929935" cy="338554"/>
          </a:xfrm>
          <a:prstGeom prst="rect">
            <a:avLst/>
          </a:prstGeom>
          <a:noFill/>
        </p:spPr>
        <p:txBody>
          <a:bodyPr wrap="none" rtlCol="0">
            <a:spAutoFit/>
          </a:bodyPr>
          <a:lstStyle/>
          <a:p>
            <a:r>
              <a:rPr lang="en-US" sz="1600" dirty="0"/>
              <a:t>Efficacy </a:t>
            </a:r>
          </a:p>
        </p:txBody>
      </p:sp>
      <p:sp>
        <p:nvSpPr>
          <p:cNvPr id="16" name="Rectangle 15">
            <a:extLst>
              <a:ext uri="{FF2B5EF4-FFF2-40B4-BE49-F238E27FC236}">
                <a16:creationId xmlns:a16="http://schemas.microsoft.com/office/drawing/2014/main" id="{A2CBAF19-2510-84A6-48DD-A45BF887BBB3}"/>
              </a:ext>
            </a:extLst>
          </p:cNvPr>
          <p:cNvSpPr/>
          <p:nvPr/>
        </p:nvSpPr>
        <p:spPr>
          <a:xfrm>
            <a:off x="791597" y="1664884"/>
            <a:ext cx="1052825" cy="6377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tx1"/>
                </a:solidFill>
                <a:latin typeface="Arial" charset="0"/>
              </a:rPr>
              <a:t>Basic Science</a:t>
            </a:r>
          </a:p>
        </p:txBody>
      </p:sp>
      <p:sp>
        <p:nvSpPr>
          <p:cNvPr id="17" name="TextBox 16">
            <a:extLst>
              <a:ext uri="{FF2B5EF4-FFF2-40B4-BE49-F238E27FC236}">
                <a16:creationId xmlns:a16="http://schemas.microsoft.com/office/drawing/2014/main" id="{0F0D08F0-C8D1-7B16-0ED3-8AD0508FFEB5}"/>
              </a:ext>
            </a:extLst>
          </p:cNvPr>
          <p:cNvSpPr txBox="1"/>
          <p:nvPr/>
        </p:nvSpPr>
        <p:spPr>
          <a:xfrm>
            <a:off x="6774411" y="1754450"/>
            <a:ext cx="553357" cy="507831"/>
          </a:xfrm>
          <a:prstGeom prst="rect">
            <a:avLst/>
          </a:prstGeom>
          <a:noFill/>
        </p:spPr>
        <p:txBody>
          <a:bodyPr wrap="none" rtlCol="0">
            <a:spAutoFit/>
          </a:bodyPr>
          <a:lstStyle/>
          <a:p>
            <a:pPr algn="ctr"/>
            <a:r>
              <a:rPr lang="en-US" sz="900" dirty="0"/>
              <a:t>First </a:t>
            </a:r>
          </a:p>
          <a:p>
            <a:pPr algn="ctr"/>
            <a:r>
              <a:rPr lang="en-US" sz="900" dirty="0"/>
              <a:t>In</a:t>
            </a:r>
          </a:p>
          <a:p>
            <a:pPr algn="ctr"/>
            <a:r>
              <a:rPr lang="en-US" sz="900" dirty="0"/>
              <a:t>Human</a:t>
            </a:r>
          </a:p>
        </p:txBody>
      </p:sp>
      <p:sp>
        <p:nvSpPr>
          <p:cNvPr id="18" name="Text Box 9">
            <a:extLst>
              <a:ext uri="{FF2B5EF4-FFF2-40B4-BE49-F238E27FC236}">
                <a16:creationId xmlns:a16="http://schemas.microsoft.com/office/drawing/2014/main" id="{C61A0E2F-3B39-2079-0810-66ED777A1FCF}"/>
              </a:ext>
            </a:extLst>
          </p:cNvPr>
          <p:cNvSpPr txBox="1">
            <a:spLocks noChangeArrowheads="1"/>
          </p:cNvSpPr>
          <p:nvPr/>
        </p:nvSpPr>
        <p:spPr bwMode="auto">
          <a:xfrm>
            <a:off x="1981687" y="1655912"/>
            <a:ext cx="1666220" cy="508088"/>
          </a:xfrm>
          <a:prstGeom prst="rect">
            <a:avLst/>
          </a:prstGeom>
          <a:noFill/>
          <a:ln w="50800">
            <a:solidFill>
              <a:srgbClr val="92D050"/>
            </a:solidFill>
          </a:ln>
        </p:spPr>
        <p:txBody>
          <a:bodyPr wrap="square">
            <a:spAutoFit/>
          </a:bodyPr>
          <a:lstStyle>
            <a:lvl1pPr>
              <a:defRPr>
                <a:solidFill>
                  <a:schemeClr val="tx1"/>
                </a:solidFill>
                <a:uFillTx/>
                <a:latin typeface="Calibri" pitchFamily="34" charset="0"/>
              </a:defRPr>
            </a:lvl1pPr>
            <a:lvl2pPr marL="742950" indent="-285750">
              <a:defRPr>
                <a:solidFill>
                  <a:schemeClr val="tx1"/>
                </a:solidFill>
                <a:uFillTx/>
                <a:latin typeface="Calibri" pitchFamily="34" charset="0"/>
              </a:defRPr>
            </a:lvl2pPr>
            <a:lvl3pPr marL="1143000" indent="-228600">
              <a:defRPr>
                <a:solidFill>
                  <a:schemeClr val="tx1"/>
                </a:solidFill>
                <a:uFillTx/>
                <a:latin typeface="Calibri" pitchFamily="34" charset="0"/>
              </a:defRPr>
            </a:lvl3pPr>
            <a:lvl4pPr marL="1600200" indent="-228600">
              <a:defRPr>
                <a:solidFill>
                  <a:schemeClr val="tx1"/>
                </a:solidFill>
                <a:uFillTx/>
                <a:latin typeface="Calibri" pitchFamily="34" charset="0"/>
              </a:defRPr>
            </a:lvl4pPr>
            <a:lvl5pPr marL="2057400" indent="-228600">
              <a:defRPr>
                <a:solidFill>
                  <a:schemeClr val="tx1"/>
                </a:solidFill>
                <a:uFillTx/>
                <a:latin typeface="Calibri" pitchFamily="34" charset="0"/>
              </a:defRPr>
            </a:lvl5pPr>
            <a:lvl6pPr marL="2514600" indent="-228600" fontAlgn="base">
              <a:spcBef>
                <a:spcPct val="0"/>
              </a:spcBef>
              <a:spcAft>
                <a:spcPct val="0"/>
              </a:spcAft>
              <a:defRPr>
                <a:solidFill>
                  <a:schemeClr val="tx1"/>
                </a:solidFill>
                <a:uFillTx/>
                <a:latin typeface="Calibri" pitchFamily="34" charset="0"/>
              </a:defRPr>
            </a:lvl6pPr>
            <a:lvl7pPr marL="2971800" indent="-228600" fontAlgn="base">
              <a:spcBef>
                <a:spcPct val="0"/>
              </a:spcBef>
              <a:spcAft>
                <a:spcPct val="0"/>
              </a:spcAft>
              <a:defRPr>
                <a:solidFill>
                  <a:schemeClr val="tx1"/>
                </a:solidFill>
                <a:uFillTx/>
                <a:latin typeface="Calibri" pitchFamily="34" charset="0"/>
              </a:defRPr>
            </a:lvl7pPr>
            <a:lvl8pPr marL="3429000" indent="-228600" fontAlgn="base">
              <a:spcBef>
                <a:spcPct val="0"/>
              </a:spcBef>
              <a:spcAft>
                <a:spcPct val="0"/>
              </a:spcAft>
              <a:defRPr>
                <a:solidFill>
                  <a:schemeClr val="tx1"/>
                </a:solidFill>
                <a:uFillTx/>
                <a:latin typeface="Calibri" pitchFamily="34" charset="0"/>
              </a:defRPr>
            </a:lvl8pPr>
            <a:lvl9pPr marL="3886200" indent="-228600" fontAlgn="base">
              <a:spcBef>
                <a:spcPct val="0"/>
              </a:spcBef>
              <a:spcAft>
                <a:spcPct val="0"/>
              </a:spcAft>
              <a:defRPr>
                <a:solidFill>
                  <a:schemeClr val="tx1"/>
                </a:solidFill>
                <a:uFillTx/>
                <a:latin typeface="Calibri" pitchFamily="34" charset="0"/>
              </a:defRPr>
            </a:lvl9pPr>
          </a:lstStyle>
          <a:p>
            <a:pPr algn="ctr"/>
            <a:r>
              <a:rPr lang="en-US" sz="1351" dirty="0">
                <a:latin typeface="Arial" charset="0"/>
              </a:rPr>
              <a:t>Drug </a:t>
            </a:r>
          </a:p>
          <a:p>
            <a:pPr algn="ctr"/>
            <a:r>
              <a:rPr lang="en-US" sz="1351" dirty="0">
                <a:latin typeface="Arial" charset="0"/>
              </a:rPr>
              <a:t>Discovery</a:t>
            </a:r>
          </a:p>
        </p:txBody>
      </p:sp>
      <p:sp>
        <p:nvSpPr>
          <p:cNvPr id="19" name="Text Box 9">
            <a:extLst>
              <a:ext uri="{FF2B5EF4-FFF2-40B4-BE49-F238E27FC236}">
                <a16:creationId xmlns:a16="http://schemas.microsoft.com/office/drawing/2014/main" id="{08BE62D0-541C-DB0F-1F84-4C874D7C1A08}"/>
              </a:ext>
            </a:extLst>
          </p:cNvPr>
          <p:cNvSpPr txBox="1">
            <a:spLocks noChangeArrowheads="1"/>
          </p:cNvSpPr>
          <p:nvPr/>
        </p:nvSpPr>
        <p:spPr bwMode="auto">
          <a:xfrm>
            <a:off x="3665192" y="1651888"/>
            <a:ext cx="3099819" cy="508088"/>
          </a:xfrm>
          <a:prstGeom prst="rect">
            <a:avLst/>
          </a:prstGeom>
          <a:noFill/>
          <a:ln w="50800">
            <a:solidFill>
              <a:srgbClr val="00B050"/>
            </a:solidFill>
          </a:ln>
        </p:spPr>
        <p:txBody>
          <a:bodyPr wrap="square">
            <a:spAutoFit/>
          </a:bodyPr>
          <a:lstStyle>
            <a:lvl1pPr>
              <a:defRPr>
                <a:solidFill>
                  <a:schemeClr val="tx1"/>
                </a:solidFill>
                <a:uFillTx/>
                <a:latin typeface="Calibri" pitchFamily="34" charset="0"/>
              </a:defRPr>
            </a:lvl1pPr>
            <a:lvl2pPr marL="742950" indent="-285750">
              <a:defRPr>
                <a:solidFill>
                  <a:schemeClr val="tx1"/>
                </a:solidFill>
                <a:uFillTx/>
                <a:latin typeface="Calibri" pitchFamily="34" charset="0"/>
              </a:defRPr>
            </a:lvl2pPr>
            <a:lvl3pPr marL="1143000" indent="-228600">
              <a:defRPr>
                <a:solidFill>
                  <a:schemeClr val="tx1"/>
                </a:solidFill>
                <a:uFillTx/>
                <a:latin typeface="Calibri" pitchFamily="34" charset="0"/>
              </a:defRPr>
            </a:lvl3pPr>
            <a:lvl4pPr marL="1600200" indent="-228600">
              <a:defRPr>
                <a:solidFill>
                  <a:schemeClr val="tx1"/>
                </a:solidFill>
                <a:uFillTx/>
                <a:latin typeface="Calibri" pitchFamily="34" charset="0"/>
              </a:defRPr>
            </a:lvl4pPr>
            <a:lvl5pPr marL="2057400" indent="-228600">
              <a:defRPr>
                <a:solidFill>
                  <a:schemeClr val="tx1"/>
                </a:solidFill>
                <a:uFillTx/>
                <a:latin typeface="Calibri" pitchFamily="34" charset="0"/>
              </a:defRPr>
            </a:lvl5pPr>
            <a:lvl6pPr marL="2514600" indent="-228600" fontAlgn="base">
              <a:spcBef>
                <a:spcPct val="0"/>
              </a:spcBef>
              <a:spcAft>
                <a:spcPct val="0"/>
              </a:spcAft>
              <a:defRPr>
                <a:solidFill>
                  <a:schemeClr val="tx1"/>
                </a:solidFill>
                <a:uFillTx/>
                <a:latin typeface="Calibri" pitchFamily="34" charset="0"/>
              </a:defRPr>
            </a:lvl6pPr>
            <a:lvl7pPr marL="2971800" indent="-228600" fontAlgn="base">
              <a:spcBef>
                <a:spcPct val="0"/>
              </a:spcBef>
              <a:spcAft>
                <a:spcPct val="0"/>
              </a:spcAft>
              <a:defRPr>
                <a:solidFill>
                  <a:schemeClr val="tx1"/>
                </a:solidFill>
                <a:uFillTx/>
                <a:latin typeface="Calibri" pitchFamily="34" charset="0"/>
              </a:defRPr>
            </a:lvl7pPr>
            <a:lvl8pPr marL="3429000" indent="-228600" fontAlgn="base">
              <a:spcBef>
                <a:spcPct val="0"/>
              </a:spcBef>
              <a:spcAft>
                <a:spcPct val="0"/>
              </a:spcAft>
              <a:defRPr>
                <a:solidFill>
                  <a:schemeClr val="tx1"/>
                </a:solidFill>
                <a:uFillTx/>
                <a:latin typeface="Calibri" pitchFamily="34" charset="0"/>
              </a:defRPr>
            </a:lvl8pPr>
            <a:lvl9pPr marL="3886200" indent="-228600" fontAlgn="base">
              <a:spcBef>
                <a:spcPct val="0"/>
              </a:spcBef>
              <a:spcAft>
                <a:spcPct val="0"/>
              </a:spcAft>
              <a:defRPr>
                <a:solidFill>
                  <a:schemeClr val="tx1"/>
                </a:solidFill>
                <a:uFillTx/>
                <a:latin typeface="Calibri" pitchFamily="34" charset="0"/>
              </a:defRPr>
            </a:lvl9pPr>
          </a:lstStyle>
          <a:p>
            <a:pPr algn="ctr"/>
            <a:r>
              <a:rPr lang="en-US" sz="1351" dirty="0">
                <a:latin typeface="Arial" charset="0"/>
              </a:rPr>
              <a:t>Translational </a:t>
            </a:r>
          </a:p>
          <a:p>
            <a:pPr algn="ctr"/>
            <a:r>
              <a:rPr lang="en-US" sz="1351" dirty="0">
                <a:latin typeface="Arial" charset="0"/>
              </a:rPr>
              <a:t>Research </a:t>
            </a:r>
          </a:p>
        </p:txBody>
      </p:sp>
      <p:sp>
        <p:nvSpPr>
          <p:cNvPr id="20" name="Rectangle 19">
            <a:extLst>
              <a:ext uri="{FF2B5EF4-FFF2-40B4-BE49-F238E27FC236}">
                <a16:creationId xmlns:a16="http://schemas.microsoft.com/office/drawing/2014/main" id="{809747EA-2655-DB90-EC98-C25EFB787893}"/>
              </a:ext>
            </a:extLst>
          </p:cNvPr>
          <p:cNvSpPr/>
          <p:nvPr/>
        </p:nvSpPr>
        <p:spPr>
          <a:xfrm>
            <a:off x="9444729" y="1643513"/>
            <a:ext cx="2056635" cy="6244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solidFill>
                  <a:schemeClr val="tx1"/>
                </a:solidFill>
                <a:latin typeface="Arial" charset="0"/>
              </a:rPr>
              <a:t>Clinical </a:t>
            </a:r>
          </a:p>
          <a:p>
            <a:pPr algn="ctr"/>
            <a:r>
              <a:rPr lang="en-US" sz="1351" dirty="0">
                <a:solidFill>
                  <a:schemeClr val="tx1"/>
                </a:solidFill>
                <a:latin typeface="Arial" charset="0"/>
              </a:rPr>
              <a:t>Practice</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A5E9DE8A-6BAC-82B9-EB44-77218F33FE42}"/>
                  </a:ext>
                </a:extLst>
              </p14:cNvPr>
              <p14:cNvContentPartPr/>
              <p14:nvPr/>
            </p14:nvContentPartPr>
            <p14:xfrm>
              <a:off x="1242643" y="2502495"/>
              <a:ext cx="360" cy="360"/>
            </p14:xfrm>
          </p:contentPart>
        </mc:Choice>
        <mc:Fallback xmlns="">
          <p:pic>
            <p:nvPicPr>
              <p:cNvPr id="21" name="Ink 20">
                <a:extLst>
                  <a:ext uri="{FF2B5EF4-FFF2-40B4-BE49-F238E27FC236}">
                    <a16:creationId xmlns:a16="http://schemas.microsoft.com/office/drawing/2014/main" id="{A5E9DE8A-6BAC-82B9-EB44-77218F33FE42}"/>
                  </a:ext>
                </a:extLst>
              </p:cNvPr>
              <p:cNvPicPr/>
              <p:nvPr/>
            </p:nvPicPr>
            <p:blipFill>
              <a:blip r:embed="rId4"/>
              <a:stretch>
                <a:fillRect/>
              </a:stretch>
            </p:blipFill>
            <p:spPr>
              <a:xfrm>
                <a:off x="1233643" y="24934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A4877484-F386-BA3C-B0A8-31D3304E2B76}"/>
                  </a:ext>
                </a:extLst>
              </p14:cNvPr>
              <p14:cNvContentPartPr/>
              <p14:nvPr/>
            </p14:nvContentPartPr>
            <p14:xfrm>
              <a:off x="172003" y="2287575"/>
              <a:ext cx="7560" cy="9360"/>
            </p14:xfrm>
          </p:contentPart>
        </mc:Choice>
        <mc:Fallback xmlns="">
          <p:pic>
            <p:nvPicPr>
              <p:cNvPr id="22" name="Ink 21">
                <a:extLst>
                  <a:ext uri="{FF2B5EF4-FFF2-40B4-BE49-F238E27FC236}">
                    <a16:creationId xmlns:a16="http://schemas.microsoft.com/office/drawing/2014/main" id="{A4877484-F386-BA3C-B0A8-31D3304E2B76}"/>
                  </a:ext>
                </a:extLst>
              </p:cNvPr>
              <p:cNvPicPr/>
              <p:nvPr/>
            </p:nvPicPr>
            <p:blipFill>
              <a:blip r:embed="rId6"/>
              <a:stretch>
                <a:fillRect/>
              </a:stretch>
            </p:blipFill>
            <p:spPr>
              <a:xfrm>
                <a:off x="163003" y="2278575"/>
                <a:ext cx="25200" cy="27000"/>
              </a:xfrm>
              <a:prstGeom prst="rect">
                <a:avLst/>
              </a:prstGeom>
            </p:spPr>
          </p:pic>
        </mc:Fallback>
      </mc:AlternateContent>
      <p:sp>
        <p:nvSpPr>
          <p:cNvPr id="24" name="Line 5">
            <a:extLst>
              <a:ext uri="{FF2B5EF4-FFF2-40B4-BE49-F238E27FC236}">
                <a16:creationId xmlns:a16="http://schemas.microsoft.com/office/drawing/2014/main" id="{3E9D0A3E-9762-DBDC-A517-951B8B891D98}"/>
              </a:ext>
            </a:extLst>
          </p:cNvPr>
          <p:cNvSpPr>
            <a:spLocks noChangeShapeType="1"/>
          </p:cNvSpPr>
          <p:nvPr/>
        </p:nvSpPr>
        <p:spPr bwMode="auto">
          <a:xfrm>
            <a:off x="9442528" y="1608623"/>
            <a:ext cx="31257" cy="5185471"/>
          </a:xfrm>
          <a:prstGeom prst="line">
            <a:avLst/>
          </a:prstGeom>
          <a:noFill/>
          <a:ln w="60325" cmpd="dbl">
            <a:solidFill>
              <a:schemeClr val="bg1">
                <a:lumMod val="85000"/>
              </a:schemeClr>
            </a:solidFill>
            <a:round/>
          </a:ln>
        </p:spPr>
        <p:txBody>
          <a:bodyPr/>
          <a:lstStyle/>
          <a:p>
            <a:endParaRPr lang="en-US" sz="1351" dirty="0"/>
          </a:p>
        </p:txBody>
      </p:sp>
      <p:sp>
        <p:nvSpPr>
          <p:cNvPr id="25" name="Rectangle 24">
            <a:extLst>
              <a:ext uri="{FF2B5EF4-FFF2-40B4-BE49-F238E27FC236}">
                <a16:creationId xmlns:a16="http://schemas.microsoft.com/office/drawing/2014/main" id="{4434FCF0-B38B-6CB7-FF3E-53A93B5538CF}"/>
              </a:ext>
            </a:extLst>
          </p:cNvPr>
          <p:cNvSpPr/>
          <p:nvPr/>
        </p:nvSpPr>
        <p:spPr>
          <a:xfrm>
            <a:off x="9209937" y="1448203"/>
            <a:ext cx="234793" cy="138067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TextBox 25">
            <a:extLst>
              <a:ext uri="{FF2B5EF4-FFF2-40B4-BE49-F238E27FC236}">
                <a16:creationId xmlns:a16="http://schemas.microsoft.com/office/drawing/2014/main" id="{EC585494-ECDB-7794-D063-A9BBD06DBE64}"/>
              </a:ext>
            </a:extLst>
          </p:cNvPr>
          <p:cNvSpPr txBox="1"/>
          <p:nvPr/>
        </p:nvSpPr>
        <p:spPr>
          <a:xfrm rot="5400000">
            <a:off x="8804792" y="1895591"/>
            <a:ext cx="1095556" cy="338554"/>
          </a:xfrm>
          <a:prstGeom prst="rect">
            <a:avLst/>
          </a:prstGeom>
          <a:noFill/>
        </p:spPr>
        <p:txBody>
          <a:bodyPr wrap="none" rtlCol="0">
            <a:spAutoFit/>
          </a:bodyPr>
          <a:lstStyle/>
          <a:p>
            <a:r>
              <a:rPr lang="en-US" sz="1600" dirty="0"/>
              <a:t>Licensure </a:t>
            </a:r>
          </a:p>
        </p:txBody>
      </p:sp>
      <p:sp>
        <p:nvSpPr>
          <p:cNvPr id="27" name="Line 5">
            <a:extLst>
              <a:ext uri="{FF2B5EF4-FFF2-40B4-BE49-F238E27FC236}">
                <a16:creationId xmlns:a16="http://schemas.microsoft.com/office/drawing/2014/main" id="{01B9BFFB-8AD9-1177-1937-9D84B1E3E790}"/>
              </a:ext>
            </a:extLst>
          </p:cNvPr>
          <p:cNvSpPr>
            <a:spLocks noChangeShapeType="1"/>
          </p:cNvSpPr>
          <p:nvPr/>
        </p:nvSpPr>
        <p:spPr bwMode="auto">
          <a:xfrm flipH="1">
            <a:off x="6792346" y="1568871"/>
            <a:ext cx="18551" cy="5225223"/>
          </a:xfrm>
          <a:prstGeom prst="line">
            <a:avLst/>
          </a:prstGeom>
          <a:noFill/>
          <a:ln w="60325" cmpd="dbl">
            <a:solidFill>
              <a:schemeClr val="bg1">
                <a:lumMod val="85000"/>
              </a:schemeClr>
            </a:solidFill>
            <a:round/>
          </a:ln>
        </p:spPr>
        <p:txBody>
          <a:bodyPr/>
          <a:lstStyle/>
          <a:p>
            <a:endParaRPr lang="en-US" sz="1351" dirty="0"/>
          </a:p>
        </p:txBody>
      </p:sp>
      <p:sp>
        <p:nvSpPr>
          <p:cNvPr id="28" name="Line 5">
            <a:extLst>
              <a:ext uri="{FF2B5EF4-FFF2-40B4-BE49-F238E27FC236}">
                <a16:creationId xmlns:a16="http://schemas.microsoft.com/office/drawing/2014/main" id="{EAC4C5AB-2232-489D-54C7-49614EC551C3}"/>
              </a:ext>
            </a:extLst>
          </p:cNvPr>
          <p:cNvSpPr>
            <a:spLocks noChangeShapeType="1"/>
          </p:cNvSpPr>
          <p:nvPr/>
        </p:nvSpPr>
        <p:spPr bwMode="auto">
          <a:xfrm>
            <a:off x="3556517" y="1575942"/>
            <a:ext cx="75744" cy="5225260"/>
          </a:xfrm>
          <a:prstGeom prst="line">
            <a:avLst/>
          </a:prstGeom>
          <a:noFill/>
          <a:ln w="60325" cmpd="dbl">
            <a:solidFill>
              <a:schemeClr val="bg1">
                <a:lumMod val="85000"/>
              </a:schemeClr>
            </a:solidFill>
            <a:round/>
          </a:ln>
        </p:spPr>
        <p:txBody>
          <a:bodyPr/>
          <a:lstStyle/>
          <a:p>
            <a:endParaRPr lang="en-US" sz="1351" dirty="0"/>
          </a:p>
        </p:txBody>
      </p:sp>
      <p:sp>
        <p:nvSpPr>
          <p:cNvPr id="29" name="Line 5">
            <a:extLst>
              <a:ext uri="{FF2B5EF4-FFF2-40B4-BE49-F238E27FC236}">
                <a16:creationId xmlns:a16="http://schemas.microsoft.com/office/drawing/2014/main" id="{96306BF7-713C-6EE4-E25C-A17CCC36DE98}"/>
              </a:ext>
            </a:extLst>
          </p:cNvPr>
          <p:cNvSpPr>
            <a:spLocks noChangeShapeType="1"/>
          </p:cNvSpPr>
          <p:nvPr/>
        </p:nvSpPr>
        <p:spPr bwMode="auto">
          <a:xfrm flipH="1">
            <a:off x="1828399" y="1533935"/>
            <a:ext cx="68779" cy="5225260"/>
          </a:xfrm>
          <a:prstGeom prst="line">
            <a:avLst/>
          </a:prstGeom>
          <a:noFill/>
          <a:ln w="60325" cmpd="dbl">
            <a:solidFill>
              <a:schemeClr val="bg1">
                <a:lumMod val="85000"/>
              </a:schemeClr>
            </a:solidFill>
            <a:round/>
          </a:ln>
        </p:spPr>
        <p:txBody>
          <a:bodyPr/>
          <a:lstStyle/>
          <a:p>
            <a:endParaRPr lang="en-US" sz="1351" dirty="0"/>
          </a:p>
        </p:txBody>
      </p:sp>
      <p:sp>
        <p:nvSpPr>
          <p:cNvPr id="30" name="TextBox 29">
            <a:extLst>
              <a:ext uri="{FF2B5EF4-FFF2-40B4-BE49-F238E27FC236}">
                <a16:creationId xmlns:a16="http://schemas.microsoft.com/office/drawing/2014/main" id="{C019694E-DE16-089E-2798-26D15D410813}"/>
              </a:ext>
            </a:extLst>
          </p:cNvPr>
          <p:cNvSpPr txBox="1"/>
          <p:nvPr/>
        </p:nvSpPr>
        <p:spPr>
          <a:xfrm>
            <a:off x="5193139" y="156270"/>
            <a:ext cx="2719066" cy="646331"/>
          </a:xfrm>
          <a:prstGeom prst="rect">
            <a:avLst/>
          </a:prstGeom>
          <a:noFill/>
        </p:spPr>
        <p:txBody>
          <a:bodyPr wrap="square" rtlCol="0">
            <a:spAutoFit/>
          </a:bodyPr>
          <a:lstStyle/>
          <a:p>
            <a:r>
              <a:rPr lang="en-US" sz="3600" b="1" dirty="0">
                <a:solidFill>
                  <a:schemeClr val="accent1"/>
                </a:solidFill>
              </a:rPr>
              <a:t>Pitfalls</a:t>
            </a:r>
          </a:p>
        </p:txBody>
      </p:sp>
      <p:sp>
        <p:nvSpPr>
          <p:cNvPr id="33" name="Rectangle 32">
            <a:extLst>
              <a:ext uri="{FF2B5EF4-FFF2-40B4-BE49-F238E27FC236}">
                <a16:creationId xmlns:a16="http://schemas.microsoft.com/office/drawing/2014/main" id="{10F9344F-4E9C-759F-E429-C19CF3539617}"/>
              </a:ext>
            </a:extLst>
          </p:cNvPr>
          <p:cNvSpPr/>
          <p:nvPr/>
        </p:nvSpPr>
        <p:spPr>
          <a:xfrm>
            <a:off x="1899409" y="1152447"/>
            <a:ext cx="4911489" cy="456175"/>
          </a:xfrm>
          <a:prstGeom prst="rect">
            <a:avLst/>
          </a:prstGeom>
          <a:pattFill prst="pct25">
            <a:fgClr>
              <a:schemeClr val="accent2">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b="1" dirty="0">
                <a:solidFill>
                  <a:schemeClr val="tx1"/>
                </a:solidFill>
              </a:rPr>
              <a:t>Product Development</a:t>
            </a:r>
          </a:p>
        </p:txBody>
      </p:sp>
      <p:grpSp>
        <p:nvGrpSpPr>
          <p:cNvPr id="35" name="Group 34">
            <a:extLst>
              <a:ext uri="{FF2B5EF4-FFF2-40B4-BE49-F238E27FC236}">
                <a16:creationId xmlns:a16="http://schemas.microsoft.com/office/drawing/2014/main" id="{CE85D318-37F4-47FB-E14C-92984D442AD0}"/>
              </a:ext>
            </a:extLst>
          </p:cNvPr>
          <p:cNvGrpSpPr/>
          <p:nvPr/>
        </p:nvGrpSpPr>
        <p:grpSpPr>
          <a:xfrm>
            <a:off x="545192" y="3175570"/>
            <a:ext cx="11073987" cy="1093417"/>
            <a:chOff x="360343" y="4451488"/>
            <a:chExt cx="11073987" cy="1423990"/>
          </a:xfrm>
        </p:grpSpPr>
        <p:grpSp>
          <p:nvGrpSpPr>
            <p:cNvPr id="38" name="Group 37">
              <a:extLst>
                <a:ext uri="{FF2B5EF4-FFF2-40B4-BE49-F238E27FC236}">
                  <a16:creationId xmlns:a16="http://schemas.microsoft.com/office/drawing/2014/main" id="{2E8358CF-C66A-1D4C-EC1C-A48215891158}"/>
                </a:ext>
              </a:extLst>
            </p:cNvPr>
            <p:cNvGrpSpPr/>
            <p:nvPr/>
          </p:nvGrpSpPr>
          <p:grpSpPr>
            <a:xfrm>
              <a:off x="360343" y="4451488"/>
              <a:ext cx="11073987" cy="1423990"/>
              <a:chOff x="502816" y="4576520"/>
              <a:chExt cx="11073987" cy="1769701"/>
            </a:xfrm>
          </p:grpSpPr>
          <p:sp>
            <p:nvSpPr>
              <p:cNvPr id="40" name="TextBox 39">
                <a:extLst>
                  <a:ext uri="{FF2B5EF4-FFF2-40B4-BE49-F238E27FC236}">
                    <a16:creationId xmlns:a16="http://schemas.microsoft.com/office/drawing/2014/main" id="{1C2B4B5E-7CD5-4CB2-9E35-7244E1AB27D7}"/>
                  </a:ext>
                </a:extLst>
              </p:cNvPr>
              <p:cNvSpPr txBox="1"/>
              <p:nvPr/>
            </p:nvSpPr>
            <p:spPr>
              <a:xfrm>
                <a:off x="5115984" y="4576520"/>
                <a:ext cx="1149528" cy="1344973"/>
              </a:xfrm>
              <a:prstGeom prst="rect">
                <a:avLst/>
              </a:prstGeom>
              <a:noFill/>
            </p:spPr>
            <p:txBody>
              <a:bodyPr wrap="square" rtlCol="0">
                <a:spAutoFit/>
              </a:bodyPr>
              <a:lstStyle/>
              <a:p>
                <a:pPr algn="ctr"/>
                <a:r>
                  <a:rPr lang="en-US" sz="1600" dirty="0"/>
                  <a:t>Valley</a:t>
                </a:r>
              </a:p>
              <a:p>
                <a:pPr algn="ctr"/>
                <a:r>
                  <a:rPr lang="en-US" sz="1600" dirty="0"/>
                  <a:t>Of </a:t>
                </a:r>
              </a:p>
              <a:p>
                <a:pPr algn="ctr"/>
                <a:r>
                  <a:rPr lang="en-US" sz="1600" dirty="0"/>
                  <a:t>Death</a:t>
                </a:r>
              </a:p>
            </p:txBody>
          </p:sp>
          <p:pic>
            <p:nvPicPr>
              <p:cNvPr id="41" name="Picture 2" descr="Label">
                <a:extLst>
                  <a:ext uri="{FF2B5EF4-FFF2-40B4-BE49-F238E27FC236}">
                    <a16:creationId xmlns:a16="http://schemas.microsoft.com/office/drawing/2014/main" id="{1D99670B-2B4F-9574-7783-09C2F7355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21346" y="4674424"/>
                <a:ext cx="939360" cy="11178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42" name="Ink 41">
                    <a:extLst>
                      <a:ext uri="{FF2B5EF4-FFF2-40B4-BE49-F238E27FC236}">
                        <a16:creationId xmlns:a16="http://schemas.microsoft.com/office/drawing/2014/main" id="{FA3B512D-B4D7-1977-0031-615AC180AFA3}"/>
                      </a:ext>
                    </a:extLst>
                  </p14:cNvPr>
                  <p14:cNvContentPartPr/>
                  <p14:nvPr/>
                </p14:nvContentPartPr>
                <p14:xfrm>
                  <a:off x="8238745" y="6326128"/>
                  <a:ext cx="9000" cy="2160"/>
                </p14:xfrm>
              </p:contentPart>
            </mc:Choice>
            <mc:Fallback xmlns="">
              <p:pic>
                <p:nvPicPr>
                  <p:cNvPr id="38" name="Ink 37">
                    <a:extLst>
                      <a:ext uri="{FF2B5EF4-FFF2-40B4-BE49-F238E27FC236}">
                        <a16:creationId xmlns:a16="http://schemas.microsoft.com/office/drawing/2014/main" id="{A874BACD-22A9-20C8-7C4E-EF4B8D073500}"/>
                      </a:ext>
                    </a:extLst>
                  </p:cNvPr>
                  <p:cNvPicPr/>
                  <p:nvPr/>
                </p:nvPicPr>
                <p:blipFill>
                  <a:blip r:embed="rId9"/>
                  <a:stretch>
                    <a:fillRect/>
                  </a:stretch>
                </p:blipFill>
                <p:spPr>
                  <a:xfrm>
                    <a:off x="8229745" y="6315328"/>
                    <a:ext cx="26640" cy="233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a:extLst>
                      <a:ext uri="{FF2B5EF4-FFF2-40B4-BE49-F238E27FC236}">
                        <a16:creationId xmlns:a16="http://schemas.microsoft.com/office/drawing/2014/main" id="{6F08A4F8-B55F-7F04-610E-E6789A16090C}"/>
                      </a:ext>
                    </a:extLst>
                  </p14:cNvPr>
                  <p14:cNvContentPartPr/>
                  <p14:nvPr/>
                </p14:nvContentPartPr>
                <p14:xfrm>
                  <a:off x="7240825" y="4744648"/>
                  <a:ext cx="3240" cy="360"/>
                </p14:xfrm>
              </p:contentPart>
            </mc:Choice>
            <mc:Fallback xmlns="">
              <p:pic>
                <p:nvPicPr>
                  <p:cNvPr id="39" name="Ink 38">
                    <a:extLst>
                      <a:ext uri="{FF2B5EF4-FFF2-40B4-BE49-F238E27FC236}">
                        <a16:creationId xmlns:a16="http://schemas.microsoft.com/office/drawing/2014/main" id="{7A7B0DBC-64C9-E3A5-4E4C-9DF417D5C7E9}"/>
                      </a:ext>
                    </a:extLst>
                  </p:cNvPr>
                  <p:cNvPicPr/>
                  <p:nvPr/>
                </p:nvPicPr>
                <p:blipFill>
                  <a:blip r:embed="rId11"/>
                  <a:stretch>
                    <a:fillRect/>
                  </a:stretch>
                </p:blipFill>
                <p:spPr>
                  <a:xfrm>
                    <a:off x="7232725" y="4735648"/>
                    <a:ext cx="19116" cy="18000"/>
                  </a:xfrm>
                  <a:prstGeom prst="rect">
                    <a:avLst/>
                  </a:prstGeom>
                </p:spPr>
              </p:pic>
            </mc:Fallback>
          </mc:AlternateContent>
          <p:cxnSp>
            <p:nvCxnSpPr>
              <p:cNvPr id="44" name="Straight Connector 43">
                <a:extLst>
                  <a:ext uri="{FF2B5EF4-FFF2-40B4-BE49-F238E27FC236}">
                    <a16:creationId xmlns:a16="http://schemas.microsoft.com/office/drawing/2014/main" id="{E1511178-396B-73DC-46C7-344E22183FF7}"/>
                  </a:ext>
                </a:extLst>
              </p:cNvPr>
              <p:cNvCxnSpPr>
                <a:cxnSpLocks/>
              </p:cNvCxnSpPr>
              <p:nvPr/>
            </p:nvCxnSpPr>
            <p:spPr>
              <a:xfrm>
                <a:off x="9657187" y="6282852"/>
                <a:ext cx="947778" cy="0"/>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81F8FEB-56EF-A448-601B-FAD1D0A959C1}"/>
                  </a:ext>
                </a:extLst>
              </p:cNvPr>
              <p:cNvCxnSpPr>
                <a:cxnSpLocks/>
              </p:cNvCxnSpPr>
              <p:nvPr/>
            </p:nvCxnSpPr>
            <p:spPr>
              <a:xfrm>
                <a:off x="3667480" y="4993146"/>
                <a:ext cx="931445" cy="1332982"/>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6AB6B1E-085B-EB49-CD3D-C1C2C393F203}"/>
                  </a:ext>
                </a:extLst>
              </p:cNvPr>
              <p:cNvCxnSpPr>
                <a:cxnSpLocks/>
              </p:cNvCxnSpPr>
              <p:nvPr/>
            </p:nvCxnSpPr>
            <p:spPr>
              <a:xfrm flipV="1">
                <a:off x="4598925" y="6326128"/>
                <a:ext cx="1844624" cy="20093"/>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6178BD1-A83C-013B-7713-01F93C23B64D}"/>
                  </a:ext>
                </a:extLst>
              </p:cNvPr>
              <p:cNvCxnSpPr>
                <a:cxnSpLocks/>
              </p:cNvCxnSpPr>
              <p:nvPr/>
            </p:nvCxnSpPr>
            <p:spPr>
              <a:xfrm flipV="1">
                <a:off x="6443549" y="5104201"/>
                <a:ext cx="908554" cy="1221928"/>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2347E4-CAE4-9DFB-9112-7A15FC92EA38}"/>
                  </a:ext>
                </a:extLst>
              </p:cNvPr>
              <p:cNvCxnSpPr>
                <a:cxnSpLocks/>
              </p:cNvCxnSpPr>
              <p:nvPr/>
            </p:nvCxnSpPr>
            <p:spPr>
              <a:xfrm flipV="1">
                <a:off x="7381034" y="5049683"/>
                <a:ext cx="2094023" cy="10122"/>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CAA21A5-B471-E110-9093-64D6CCD70650}"/>
                  </a:ext>
                </a:extLst>
              </p:cNvPr>
              <p:cNvCxnSpPr>
                <a:cxnSpLocks/>
              </p:cNvCxnSpPr>
              <p:nvPr/>
            </p:nvCxnSpPr>
            <p:spPr>
              <a:xfrm>
                <a:off x="9487442" y="5067929"/>
                <a:ext cx="169745" cy="1242430"/>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8FB53F-A5A9-8C64-0D50-B93074945158}"/>
                  </a:ext>
                </a:extLst>
              </p:cNvPr>
              <p:cNvCxnSpPr>
                <a:cxnSpLocks/>
              </p:cNvCxnSpPr>
              <p:nvPr/>
            </p:nvCxnSpPr>
            <p:spPr>
              <a:xfrm>
                <a:off x="502816" y="4993146"/>
                <a:ext cx="3164816" cy="0"/>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88AC416-A301-4635-EB36-9EEBE115D99C}"/>
                  </a:ext>
                </a:extLst>
              </p:cNvPr>
              <p:cNvCxnSpPr>
                <a:cxnSpLocks/>
              </p:cNvCxnSpPr>
              <p:nvPr/>
            </p:nvCxnSpPr>
            <p:spPr>
              <a:xfrm flipV="1">
                <a:off x="10604965" y="5049684"/>
                <a:ext cx="373783" cy="1233168"/>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941BB67-4697-5B96-08B7-487AFBC53909}"/>
                  </a:ext>
                </a:extLst>
              </p:cNvPr>
              <p:cNvCxnSpPr>
                <a:cxnSpLocks/>
              </p:cNvCxnSpPr>
              <p:nvPr/>
            </p:nvCxnSpPr>
            <p:spPr>
              <a:xfrm>
                <a:off x="10978748" y="5049685"/>
                <a:ext cx="598055" cy="0"/>
              </a:xfrm>
              <a:prstGeom prst="line">
                <a:avLst/>
              </a:prstGeom>
              <a:ln w="60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39" name="Picture 2" descr="Label">
              <a:extLst>
                <a:ext uri="{FF2B5EF4-FFF2-40B4-BE49-F238E27FC236}">
                  <a16:creationId xmlns:a16="http://schemas.microsoft.com/office/drawing/2014/main" id="{A63E6E29-E27A-E2D1-FC4E-50E5819167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203326" y="4475939"/>
              <a:ext cx="851531" cy="89946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a:extLst>
              <a:ext uri="{FF2B5EF4-FFF2-40B4-BE49-F238E27FC236}">
                <a16:creationId xmlns:a16="http://schemas.microsoft.com/office/drawing/2014/main" id="{C50A006E-A9AC-A075-A53D-6A1D5DA79775}"/>
              </a:ext>
            </a:extLst>
          </p:cNvPr>
          <p:cNvSpPr/>
          <p:nvPr/>
        </p:nvSpPr>
        <p:spPr>
          <a:xfrm>
            <a:off x="285479" y="3178375"/>
            <a:ext cx="1449712" cy="50906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3" name="TextBox 52">
            <a:extLst>
              <a:ext uri="{FF2B5EF4-FFF2-40B4-BE49-F238E27FC236}">
                <a16:creationId xmlns:a16="http://schemas.microsoft.com/office/drawing/2014/main" id="{DAEF581A-3C65-E2ED-E58A-650674AA6455}"/>
              </a:ext>
            </a:extLst>
          </p:cNvPr>
          <p:cNvSpPr txBox="1"/>
          <p:nvPr/>
        </p:nvSpPr>
        <p:spPr>
          <a:xfrm>
            <a:off x="3967823" y="4606420"/>
            <a:ext cx="2599943" cy="2062103"/>
          </a:xfrm>
          <a:prstGeom prst="rect">
            <a:avLst/>
          </a:prstGeom>
          <a:noFill/>
        </p:spPr>
        <p:txBody>
          <a:bodyPr wrap="none" rtlCol="0">
            <a:spAutoFit/>
          </a:bodyPr>
          <a:lstStyle/>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Safety Signals</a:t>
            </a:r>
          </a:p>
          <a:p>
            <a:pPr marL="742932" lvl="1" indent="-28574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IND enabling</a:t>
            </a:r>
          </a:p>
          <a:p>
            <a:pPr marL="742932" lvl="1" indent="-28574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Initial clinical trials</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Regulatory failure</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Manufacturing Issues</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Funding</a:t>
            </a:r>
          </a:p>
          <a:p>
            <a:r>
              <a:rPr lang="en-US" sz="1600" dirty="0">
                <a:latin typeface="Tahoma" panose="020B0604030504040204" pitchFamily="34" charset="0"/>
                <a:ea typeface="Tahoma" panose="020B0604030504040204" pitchFamily="34" charset="0"/>
                <a:cs typeface="Tahoma" panose="020B0604030504040204" pitchFamily="34" charset="0"/>
              </a:rPr>
              <a:t>Etc. </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FF277169-7E61-73E1-D3D1-76271EDF5D91}"/>
              </a:ext>
            </a:extLst>
          </p:cNvPr>
          <p:cNvSpPr txBox="1"/>
          <p:nvPr/>
        </p:nvSpPr>
        <p:spPr>
          <a:xfrm>
            <a:off x="7235302" y="4572224"/>
            <a:ext cx="3625420" cy="2308324"/>
          </a:xfrm>
          <a:prstGeom prst="rect">
            <a:avLst/>
          </a:prstGeom>
          <a:noFill/>
        </p:spPr>
        <p:txBody>
          <a:bodyPr wrap="square" rtlCol="0">
            <a:spAutoFit/>
          </a:bodyPr>
          <a:lstStyle/>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Costly</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Last mile/distribution issues</a:t>
            </a:r>
          </a:p>
          <a:p>
            <a:pPr marL="228594" indent="-228594">
              <a:buFont typeface="Arial" panose="020B0604020202020204" pitchFamily="34" charset="0"/>
              <a:buChar char="•"/>
            </a:pPr>
            <a:r>
              <a:rPr lang="en-US" sz="1600" b="1" dirty="0">
                <a:latin typeface="Tahoma" panose="020B0604030504040204" pitchFamily="34" charset="0"/>
                <a:ea typeface="Tahoma" panose="020B0604030504040204" pitchFamily="34" charset="0"/>
                <a:cs typeface="Tahoma" panose="020B0604030504040204" pitchFamily="34" charset="0"/>
              </a:rPr>
              <a:t>End users do not like</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Insurers won’t cover</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Resistance by Health Care Providers</a:t>
            </a:r>
          </a:p>
          <a:p>
            <a:pPr marL="228594" indent="-228594">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Ministries of Health do not support </a:t>
            </a:r>
          </a:p>
          <a:p>
            <a:r>
              <a:rPr lang="en-US" sz="1600" dirty="0">
                <a:latin typeface="Tahoma" panose="020B0604030504040204" pitchFamily="34" charset="0"/>
                <a:ea typeface="Tahoma" panose="020B0604030504040204" pitchFamily="34" charset="0"/>
                <a:cs typeface="Tahoma" panose="020B0604030504040204" pitchFamily="34" charset="0"/>
              </a:rPr>
              <a:t> Etc. </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8EA2900A-DC9F-24BA-1168-EFA6F581507D}"/>
              </a:ext>
            </a:extLst>
          </p:cNvPr>
          <p:cNvSpPr txBox="1"/>
          <p:nvPr/>
        </p:nvSpPr>
        <p:spPr>
          <a:xfrm>
            <a:off x="7502575" y="37928"/>
            <a:ext cx="4689425" cy="307777"/>
          </a:xfrm>
          <a:prstGeom prst="rect">
            <a:avLst/>
          </a:prstGeom>
          <a:noFill/>
        </p:spPr>
        <p:txBody>
          <a:bodyPr wrap="square" rtlCol="0">
            <a:spAutoFit/>
          </a:bodyPr>
          <a:lstStyle/>
          <a:p>
            <a:r>
              <a:rPr lang="en-US" sz="1400" dirty="0"/>
              <a:t>Courtesy Jim Turpin (Summit IMPT 2024 Meeting) </a:t>
            </a:r>
          </a:p>
        </p:txBody>
      </p:sp>
    </p:spTree>
    <p:extLst>
      <p:ext uri="{BB962C8B-B14F-4D97-AF65-F5344CB8AC3E}">
        <p14:creationId xmlns:p14="http://schemas.microsoft.com/office/powerpoint/2010/main" val="67569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5688-2F45-6900-B1C9-3A2AD3E2D80A}"/>
              </a:ext>
            </a:extLst>
          </p:cNvPr>
          <p:cNvSpPr>
            <a:spLocks noGrp="1"/>
          </p:cNvSpPr>
          <p:nvPr>
            <p:ph type="title"/>
          </p:nvPr>
        </p:nvSpPr>
        <p:spPr>
          <a:xfrm>
            <a:off x="1383030" y="0"/>
            <a:ext cx="10275570" cy="1364899"/>
          </a:xfrm>
        </p:spPr>
        <p:txBody>
          <a:bodyPr>
            <a:noAutofit/>
          </a:bodyPr>
          <a:lstStyle/>
          <a:p>
            <a:pPr algn="ctr"/>
            <a:r>
              <a:rPr lang="en-US" sz="3600" b="1" dirty="0">
                <a:solidFill>
                  <a:schemeClr val="accent1"/>
                </a:solidFill>
              </a:rPr>
              <a:t>Intravaginal gels 2002 to 2015 Phase III Trials</a:t>
            </a:r>
          </a:p>
        </p:txBody>
      </p:sp>
      <p:graphicFrame>
        <p:nvGraphicFramePr>
          <p:cNvPr id="4" name="Content Placeholder 3">
            <a:extLst>
              <a:ext uri="{FF2B5EF4-FFF2-40B4-BE49-F238E27FC236}">
                <a16:creationId xmlns:a16="http://schemas.microsoft.com/office/drawing/2014/main" id="{868055E9-B0B2-A198-4CF3-96B88698F08D}"/>
              </a:ext>
            </a:extLst>
          </p:cNvPr>
          <p:cNvGraphicFramePr>
            <a:graphicFrameLocks noGrp="1"/>
          </p:cNvGraphicFramePr>
          <p:nvPr>
            <p:ph idx="1"/>
            <p:extLst>
              <p:ext uri="{D42A27DB-BD31-4B8C-83A1-F6EECF244321}">
                <p14:modId xmlns:p14="http://schemas.microsoft.com/office/powerpoint/2010/main" val="444217315"/>
              </p:ext>
            </p:extLst>
          </p:nvPr>
        </p:nvGraphicFramePr>
        <p:xfrm>
          <a:off x="50387" y="1490629"/>
          <a:ext cx="8146505" cy="5067402"/>
        </p:xfrm>
        <a:graphic>
          <a:graphicData uri="http://schemas.openxmlformats.org/drawingml/2006/table">
            <a:tbl>
              <a:tblPr firstRow="1" firstCol="1" bandRow="1">
                <a:tableStyleId>{5C22544A-7EE6-4342-B048-85BDC9FD1C3A}</a:tableStyleId>
              </a:tblPr>
              <a:tblGrid>
                <a:gridCol w="1267234">
                  <a:extLst>
                    <a:ext uri="{9D8B030D-6E8A-4147-A177-3AD203B41FA5}">
                      <a16:colId xmlns:a16="http://schemas.microsoft.com/office/drawing/2014/main" val="458376762"/>
                    </a:ext>
                  </a:extLst>
                </a:gridCol>
                <a:gridCol w="1629303">
                  <a:extLst>
                    <a:ext uri="{9D8B030D-6E8A-4147-A177-3AD203B41FA5}">
                      <a16:colId xmlns:a16="http://schemas.microsoft.com/office/drawing/2014/main" val="3726290209"/>
                    </a:ext>
                  </a:extLst>
                </a:gridCol>
                <a:gridCol w="724134">
                  <a:extLst>
                    <a:ext uri="{9D8B030D-6E8A-4147-A177-3AD203B41FA5}">
                      <a16:colId xmlns:a16="http://schemas.microsoft.com/office/drawing/2014/main" val="1260394214"/>
                    </a:ext>
                  </a:extLst>
                </a:gridCol>
                <a:gridCol w="1357750">
                  <a:extLst>
                    <a:ext uri="{9D8B030D-6E8A-4147-A177-3AD203B41FA5}">
                      <a16:colId xmlns:a16="http://schemas.microsoft.com/office/drawing/2014/main" val="684351944"/>
                    </a:ext>
                  </a:extLst>
                </a:gridCol>
                <a:gridCol w="1086200">
                  <a:extLst>
                    <a:ext uri="{9D8B030D-6E8A-4147-A177-3AD203B41FA5}">
                      <a16:colId xmlns:a16="http://schemas.microsoft.com/office/drawing/2014/main" val="1964347383"/>
                    </a:ext>
                  </a:extLst>
                </a:gridCol>
                <a:gridCol w="2081884">
                  <a:extLst>
                    <a:ext uri="{9D8B030D-6E8A-4147-A177-3AD203B41FA5}">
                      <a16:colId xmlns:a16="http://schemas.microsoft.com/office/drawing/2014/main" val="2585226632"/>
                    </a:ext>
                  </a:extLst>
                </a:gridCol>
              </a:tblGrid>
              <a:tr h="326640">
                <a:tc>
                  <a:txBody>
                    <a:bodyPr/>
                    <a:lstStyle/>
                    <a:p>
                      <a:pPr marL="0" marR="0">
                        <a:spcBef>
                          <a:spcPts val="0"/>
                        </a:spcBef>
                        <a:spcAft>
                          <a:spcPts val="0"/>
                        </a:spcAft>
                      </a:pPr>
                      <a:r>
                        <a:rPr lang="en-US" sz="1100" kern="100">
                          <a:effectLst/>
                        </a:rPr>
                        <a:t>Year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Gel-Products</a:t>
                      </a:r>
                      <a:endParaRPr lang="en-US" sz="1800" kern="100" dirty="0">
                        <a:effectLst/>
                      </a:endParaRPr>
                    </a:p>
                    <a:p>
                      <a:pPr marL="0" marR="0">
                        <a:spcBef>
                          <a:spcPts val="0"/>
                        </a:spcBef>
                        <a:spcAft>
                          <a:spcPts val="0"/>
                        </a:spcAft>
                      </a:pPr>
                      <a:r>
                        <a:rPr lang="en-US" sz="1100" kern="100" dirty="0">
                          <a:effectLst/>
                        </a:rPr>
                        <a:t>(@ coitus)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HIV Outcome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Adherence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Comment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612853796"/>
                  </a:ext>
                </a:extLst>
              </a:tr>
              <a:tr h="284269">
                <a:tc>
                  <a:txBody>
                    <a:bodyPr/>
                    <a:lstStyle/>
                    <a:p>
                      <a:pPr marL="0" marR="0">
                        <a:spcBef>
                          <a:spcPts val="0"/>
                        </a:spcBef>
                        <a:spcAft>
                          <a:spcPts val="0"/>
                        </a:spcAft>
                      </a:pPr>
                      <a:r>
                        <a:rPr lang="en-US" sz="1100" kern="100">
                          <a:effectLst/>
                        </a:rPr>
                        <a:t>2002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Nonoxynol-9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634572802"/>
                  </a:ext>
                </a:extLst>
              </a:tr>
              <a:tr h="852804">
                <a:tc>
                  <a:txBody>
                    <a:bodyPr/>
                    <a:lstStyle/>
                    <a:p>
                      <a:pPr marL="0" marR="0">
                        <a:spcBef>
                          <a:spcPts val="0"/>
                        </a:spcBef>
                        <a:spcAft>
                          <a:spcPts val="0"/>
                        </a:spcAft>
                      </a:pPr>
                      <a:r>
                        <a:rPr lang="en-US" sz="1100" kern="100" dirty="0">
                          <a:effectLst/>
                        </a:rPr>
                        <a:t>2004 - 2006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1.0% C31G (SAVVY)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2142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HR 0.88 (95% CI 0.33, 2.27)</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SAVVY group reported reproductive tract adverse events than in the placebo group (13.0% versus 9.4%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530871745"/>
                  </a:ext>
                </a:extLst>
              </a:tr>
              <a:tr h="757001">
                <a:tc>
                  <a:txBody>
                    <a:bodyPr/>
                    <a:lstStyle/>
                    <a:p>
                      <a:pPr marL="0" marR="0">
                        <a:spcBef>
                          <a:spcPts val="0"/>
                        </a:spcBef>
                        <a:spcAft>
                          <a:spcPts val="0"/>
                        </a:spcAft>
                      </a:pPr>
                      <a:r>
                        <a:rPr lang="en-US" sz="1100" kern="100" dirty="0" err="1">
                          <a:effectLst/>
                        </a:rPr>
                        <a:t>Skoler-Karpoff</a:t>
                      </a:r>
                      <a:r>
                        <a:rPr lang="en-US" sz="1100" kern="100" dirty="0">
                          <a:effectLst/>
                        </a:rPr>
                        <a:t> S. Lancet 2008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err="1">
                          <a:effectLst/>
                        </a:rPr>
                        <a:t>Carraguard</a:t>
                      </a:r>
                      <a:r>
                        <a:rPr lang="en-US" sz="1100" kern="100" dirty="0">
                          <a:effectLst/>
                        </a:rPr>
                        <a:t> Gel</a:t>
                      </a:r>
                      <a:endParaRPr lang="en-US" sz="1800" kern="100" dirty="0">
                        <a:effectLst/>
                      </a:endParaRPr>
                    </a:p>
                    <a:p>
                      <a:pPr marL="0" marR="0">
                        <a:spcBef>
                          <a:spcPts val="0"/>
                        </a:spcBef>
                        <a:spcAft>
                          <a:spcPts val="0"/>
                        </a:spcAft>
                      </a:pPr>
                      <a:r>
                        <a:rPr lang="en-US" sz="1100" kern="100" dirty="0">
                          <a:effectLst/>
                        </a:rPr>
                        <a:t>(derivative of sea weed)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6202</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No difference in HIV incidence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42% by actual use</a:t>
                      </a:r>
                      <a:endParaRPr lang="en-US" sz="1800" kern="100">
                        <a:effectLst/>
                      </a:endParaRPr>
                    </a:p>
                    <a:p>
                      <a:pPr marL="0" marR="0">
                        <a:spcBef>
                          <a:spcPts val="0"/>
                        </a:spcBef>
                        <a:spcAft>
                          <a:spcPts val="0"/>
                        </a:spcAft>
                      </a:pPr>
                      <a:r>
                        <a:rPr lang="en-US" sz="1100" kern="100">
                          <a:effectLst/>
                        </a:rPr>
                        <a:t>96% by self-report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395746163"/>
                  </a:ext>
                </a:extLst>
              </a:tr>
              <a:tr h="710671">
                <a:tc>
                  <a:txBody>
                    <a:bodyPr/>
                    <a:lstStyle/>
                    <a:p>
                      <a:pPr marL="0" marR="0">
                        <a:spcBef>
                          <a:spcPts val="0"/>
                        </a:spcBef>
                        <a:spcAft>
                          <a:spcPts val="0"/>
                        </a:spcAft>
                      </a:pPr>
                      <a:r>
                        <a:rPr lang="en-US" sz="1100" kern="100" dirty="0">
                          <a:effectLst/>
                        </a:rPr>
                        <a:t>Van Damme NEJM 2008</a:t>
                      </a:r>
                      <a:endParaRPr lang="en-US" sz="1800" kern="100" dirty="0">
                        <a:effectLst/>
                      </a:endParaRPr>
                    </a:p>
                    <a:p>
                      <a:pPr marL="0" marR="0">
                        <a:spcBef>
                          <a:spcPts val="0"/>
                        </a:spcBef>
                        <a:spcAft>
                          <a:spcPts val="0"/>
                        </a:spcAft>
                      </a:pPr>
                      <a:r>
                        <a:rPr lang="en-US" sz="1100" kern="100" dirty="0">
                          <a:effectLst/>
                        </a:rPr>
                        <a:t>2005 -2007</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6% Cellulose sulphate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1398</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Stopped for possible harm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87%</a:t>
                      </a:r>
                      <a:endParaRPr lang="en-US" sz="1800" kern="100">
                        <a:effectLst/>
                      </a:endParaRPr>
                    </a:p>
                    <a:p>
                      <a:pPr marL="0" marR="0">
                        <a:spcBef>
                          <a:spcPts val="0"/>
                        </a:spcBef>
                        <a:spcAft>
                          <a:spcPts val="0"/>
                        </a:spcAft>
                      </a:pPr>
                      <a:r>
                        <a:rPr lang="en-US" sz="1100" kern="100">
                          <a:effectLst/>
                        </a:rPr>
                        <a:t>46%  with condoms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Chlamydia T.</a:t>
                      </a:r>
                      <a:endParaRPr lang="en-US" sz="1800" kern="100">
                        <a:effectLst/>
                      </a:endParaRPr>
                    </a:p>
                    <a:p>
                      <a:pPr marL="0" marR="0">
                        <a:spcBef>
                          <a:spcPts val="0"/>
                        </a:spcBef>
                        <a:spcAft>
                          <a:spcPts val="0"/>
                        </a:spcAft>
                      </a:pPr>
                      <a:r>
                        <a:rPr lang="en-US" sz="1100" kern="100">
                          <a:effectLst/>
                        </a:rPr>
                        <a:t> </a:t>
                      </a:r>
                      <a:endParaRPr lang="en-US" sz="1800" kern="100">
                        <a:effectLst/>
                      </a:endParaRPr>
                    </a:p>
                    <a:p>
                      <a:pPr marL="0" marR="0">
                        <a:spcBef>
                          <a:spcPts val="0"/>
                        </a:spcBef>
                        <a:spcAft>
                          <a:spcPts val="0"/>
                        </a:spcAft>
                      </a:pPr>
                      <a:r>
                        <a:rPr lang="en-US" sz="1100" kern="100">
                          <a:effectLst/>
                        </a:rPr>
                        <a:t>RR 0.70 [95% CI 0.49, 0.99]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552183054"/>
                  </a:ext>
                </a:extLst>
              </a:tr>
              <a:tr h="852804">
                <a:tc>
                  <a:txBody>
                    <a:bodyPr/>
                    <a:lstStyle/>
                    <a:p>
                      <a:pPr marL="0" marR="0">
                        <a:spcBef>
                          <a:spcPts val="0"/>
                        </a:spcBef>
                        <a:spcAft>
                          <a:spcPts val="0"/>
                        </a:spcAft>
                      </a:pPr>
                      <a:r>
                        <a:rPr lang="en-US" sz="1100" kern="100" dirty="0">
                          <a:effectLst/>
                        </a:rPr>
                        <a:t>2005 - 2008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PRO2000 vaginal gel</a:t>
                      </a:r>
                      <a:endParaRPr lang="en-US" sz="1800" kern="100" dirty="0">
                        <a:effectLst/>
                      </a:endParaRPr>
                    </a:p>
                    <a:p>
                      <a:pPr marL="0" marR="0">
                        <a:spcBef>
                          <a:spcPts val="0"/>
                        </a:spcBef>
                        <a:spcAft>
                          <a:spcPts val="0"/>
                        </a:spcAft>
                      </a:pPr>
                      <a:r>
                        <a:rPr lang="en-US" sz="1100" kern="1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 9404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No difference in HIV incidence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not effective in protection against HIV, NG,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3534309011"/>
                  </a:ext>
                </a:extLst>
              </a:tr>
              <a:tr h="706036">
                <a:tc>
                  <a:txBody>
                    <a:bodyPr/>
                    <a:lstStyle/>
                    <a:p>
                      <a:pPr marL="0" marR="0">
                        <a:spcBef>
                          <a:spcPts val="0"/>
                        </a:spcBef>
                        <a:spcAft>
                          <a:spcPts val="0"/>
                        </a:spcAft>
                      </a:pPr>
                      <a:r>
                        <a:rPr lang="en-US" sz="1100" kern="100">
                          <a:effectLst/>
                        </a:rPr>
                        <a:t>FACT – 001 2011 - 2014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1% Tenofovir gel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2059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 </a:t>
                      </a:r>
                      <a:r>
                        <a:rPr lang="en-US" sz="1050" kern="100" dirty="0">
                          <a:effectLst/>
                        </a:rPr>
                        <a:t>4% in active arm</a:t>
                      </a:r>
                      <a:endParaRPr lang="en-US" sz="1600" kern="100" dirty="0">
                        <a:effectLst/>
                      </a:endParaRPr>
                    </a:p>
                    <a:p>
                      <a:pPr marL="0" marR="0">
                        <a:spcBef>
                          <a:spcPts val="0"/>
                        </a:spcBef>
                        <a:spcAft>
                          <a:spcPts val="0"/>
                        </a:spcAft>
                      </a:pPr>
                      <a:r>
                        <a:rPr lang="en-US" sz="1050" kern="100" dirty="0">
                          <a:effectLst/>
                        </a:rPr>
                        <a:t>4% in placebo</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19%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Reduced HIV incidence with gel use</a:t>
                      </a:r>
                      <a:endParaRPr lang="en-US" sz="1800" kern="100">
                        <a:effectLst/>
                      </a:endParaRPr>
                    </a:p>
                    <a:p>
                      <a:pPr marL="0" marR="0">
                        <a:spcBef>
                          <a:spcPts val="0"/>
                        </a:spcBef>
                        <a:spcAft>
                          <a:spcPts val="0"/>
                        </a:spcAft>
                      </a:pPr>
                      <a:r>
                        <a:rPr lang="en-US" sz="1100" kern="100">
                          <a:effectLst/>
                        </a:rPr>
                        <a:t>HR 0.48 ( 95% CI 0.26 – 0.89)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2145319440"/>
                  </a:ext>
                </a:extLst>
              </a:tr>
              <a:tr h="568537">
                <a:tc>
                  <a:txBody>
                    <a:bodyPr/>
                    <a:lstStyle/>
                    <a:p>
                      <a:pPr marL="0" marR="0">
                        <a:spcBef>
                          <a:spcPts val="0"/>
                        </a:spcBef>
                        <a:spcAft>
                          <a:spcPts val="0"/>
                        </a:spcAft>
                      </a:pPr>
                      <a:r>
                        <a:rPr lang="en-US" sz="1100" kern="100">
                          <a:effectLst/>
                        </a:rPr>
                        <a:t>CAPRISA – 004</a:t>
                      </a:r>
                      <a:endParaRPr lang="en-US" sz="1800" kern="100">
                        <a:effectLst/>
                      </a:endParaRPr>
                    </a:p>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1% Tenofovir gel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889</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a:effectLst/>
                        </a:rPr>
                        <a:t>39% reduction in HIV</a:t>
                      </a:r>
                      <a:endParaRPr lang="en-US" sz="1800" kern="100">
                        <a:effectLst/>
                      </a:endParaRPr>
                    </a:p>
                    <a:p>
                      <a:pPr marL="0" marR="0">
                        <a:spcBef>
                          <a:spcPts val="0"/>
                        </a:spcBef>
                        <a:spcAft>
                          <a:spcPts val="0"/>
                        </a:spcAft>
                      </a:pPr>
                      <a:r>
                        <a:rPr lang="en-US" sz="1100" kern="100">
                          <a:effectLst/>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tc>
                  <a:txBody>
                    <a:bodyPr/>
                    <a:lstStyle/>
                    <a:p>
                      <a:pPr marL="0" marR="0">
                        <a:spcBef>
                          <a:spcPts val="0"/>
                        </a:spcBef>
                        <a:spcAft>
                          <a:spcPts val="0"/>
                        </a:spcAft>
                      </a:pPr>
                      <a:r>
                        <a:rPr lang="en-US" sz="1100" kern="100" dirty="0">
                          <a:effectLst/>
                        </a:rPr>
                        <a:t>HIV reduction 53% with &gt;80% adherence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7990" marR="67990" marT="0" marB="0"/>
                </a:tc>
                <a:extLst>
                  <a:ext uri="{0D108BD9-81ED-4DB2-BD59-A6C34878D82A}">
                    <a16:rowId xmlns:a16="http://schemas.microsoft.com/office/drawing/2014/main" val="1278427096"/>
                  </a:ext>
                </a:extLst>
              </a:tr>
            </a:tbl>
          </a:graphicData>
        </a:graphic>
      </p:graphicFrame>
      <p:pic>
        <p:nvPicPr>
          <p:cNvPr id="7" name="Picture 2" descr="Tenofovir gel use lowers HSV-2 risk in ...">
            <a:extLst>
              <a:ext uri="{FF2B5EF4-FFF2-40B4-BE49-F238E27FC236}">
                <a16:creationId xmlns:a16="http://schemas.microsoft.com/office/drawing/2014/main" id="{722B80FA-CA9D-C60A-088D-742E0B7D9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386" y="1490629"/>
            <a:ext cx="2381324" cy="174804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582D36-335E-1729-1416-B049C84F0FAB}"/>
              </a:ext>
            </a:extLst>
          </p:cNvPr>
          <p:cNvSpPr txBox="1"/>
          <p:nvPr/>
        </p:nvSpPr>
        <p:spPr>
          <a:xfrm>
            <a:off x="2589906" y="6558466"/>
            <a:ext cx="4010489" cy="261610"/>
          </a:xfrm>
          <a:prstGeom prst="rect">
            <a:avLst/>
          </a:prstGeom>
          <a:noFill/>
        </p:spPr>
        <p:txBody>
          <a:bodyPr wrap="square" rtlCol="0">
            <a:spAutoFit/>
          </a:bodyPr>
          <a:lstStyle/>
          <a:p>
            <a:r>
              <a:rPr lang="en-US" sz="1100" dirty="0" err="1"/>
              <a:t>Obiero</a:t>
            </a:r>
            <a:r>
              <a:rPr lang="en-US" sz="1100" dirty="0"/>
              <a:t> J. et al Cochrane Database Syst Rev 2021</a:t>
            </a:r>
          </a:p>
        </p:txBody>
      </p:sp>
      <p:sp>
        <p:nvSpPr>
          <p:cNvPr id="3" name="Rectangle 1">
            <a:extLst>
              <a:ext uri="{FF2B5EF4-FFF2-40B4-BE49-F238E27FC236}">
                <a16:creationId xmlns:a16="http://schemas.microsoft.com/office/drawing/2014/main" id="{28366D36-5B0D-6E8B-53C0-73E16C1D76E5}"/>
              </a:ext>
            </a:extLst>
          </p:cNvPr>
          <p:cNvSpPr>
            <a:spLocks noChangeArrowheads="1"/>
          </p:cNvSpPr>
          <p:nvPr/>
        </p:nvSpPr>
        <p:spPr bwMode="auto">
          <a:xfrm>
            <a:off x="8266464" y="3282095"/>
            <a:ext cx="392553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mn-ea"/>
                <a:cs typeface="+mn-cs"/>
              </a:rPr>
              <a:t>Held great promise from pre-clinical animal studies </a:t>
            </a:r>
            <a:r>
              <a:rPr kumimoji="0" lang="en-US" altLang="en-US" sz="2400" b="1" i="0" u="none" strike="noStrike" cap="none" normalizeH="0" baseline="0" dirty="0">
                <a:ln>
                  <a:noFill/>
                </a:ln>
                <a:solidFill>
                  <a:schemeClr val="tx1"/>
                </a:solidFill>
                <a:effectLst/>
                <a:latin typeface="Calibri" panose="020F0502020204030204" pitchFamily="34" charset="0"/>
                <a:ea typeface="+mn-ea"/>
                <a:cs typeface="+mn-cs"/>
              </a:rPr>
              <a:t>BUT did not prevent HIV infection </a:t>
            </a:r>
            <a:r>
              <a:rPr kumimoji="0" lang="en-US" altLang="en-US" sz="2400" b="0" i="0" u="none" strike="noStrike" cap="none" normalizeH="0" baseline="0" dirty="0">
                <a:ln>
                  <a:noFill/>
                </a:ln>
                <a:solidFill>
                  <a:schemeClr val="tx1"/>
                </a:solidFill>
                <a:effectLst/>
                <a:latin typeface="Calibri" panose="020F0502020204030204" pitchFamily="34" charset="0"/>
                <a:ea typeface="+mn-ea"/>
                <a:cs typeface="+mn-cs"/>
              </a:rPr>
              <a:t>during  clinical trial evaluation</a:t>
            </a:r>
            <a:endParaRPr kumimoji="0" lang="en-US" altLang="en-US"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mn-ea"/>
                <a:cs typeface="+mn-cs"/>
              </a:rPr>
              <a:t>Low adherence likely played an important role in trials unable to accurately characterize biological efficacy of products</a:t>
            </a:r>
            <a:endParaRPr kumimoji="0" lang="en-US" altLang="en-US" sz="36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916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191B-5C45-B985-4B75-736676F9F672}"/>
              </a:ext>
            </a:extLst>
          </p:cNvPr>
          <p:cNvSpPr>
            <a:spLocks noGrp="1"/>
          </p:cNvSpPr>
          <p:nvPr>
            <p:ph type="title"/>
          </p:nvPr>
        </p:nvSpPr>
        <p:spPr>
          <a:xfrm>
            <a:off x="1405890" y="214686"/>
            <a:ext cx="10491712" cy="1470067"/>
          </a:xfrm>
        </p:spPr>
        <p:txBody>
          <a:bodyPr>
            <a:normAutofit fontScale="90000"/>
          </a:bodyPr>
          <a:lstStyle/>
          <a:p>
            <a:pPr algn="ctr"/>
            <a:r>
              <a:rPr lang="en-US" sz="4000" b="1" dirty="0">
                <a:solidFill>
                  <a:schemeClr val="accent1"/>
                </a:solidFill>
              </a:rPr>
              <a:t>Tenofovir gel: </a:t>
            </a:r>
            <a:r>
              <a:rPr lang="en-US" sz="4000" dirty="0">
                <a:solidFill>
                  <a:schemeClr val="accent1"/>
                </a:solidFill>
              </a:rPr>
              <a:t>Adherence impact </a:t>
            </a:r>
            <a:r>
              <a:rPr lang="en-US" sz="4000" b="1" dirty="0">
                <a:solidFill>
                  <a:schemeClr val="accent1"/>
                </a:solidFill>
              </a:rPr>
              <a:t>CAPRISA 004 &amp; FACTS 001</a:t>
            </a:r>
            <a:br>
              <a:rPr lang="en-US" sz="4000" b="1" dirty="0">
                <a:solidFill>
                  <a:schemeClr val="accent1"/>
                </a:solidFill>
              </a:rPr>
            </a:br>
            <a:endParaRPr lang="en-US" sz="4000" b="1" dirty="0">
              <a:solidFill>
                <a:schemeClr val="accent1"/>
              </a:solidFill>
            </a:endParaRPr>
          </a:p>
        </p:txBody>
      </p:sp>
      <p:sp>
        <p:nvSpPr>
          <p:cNvPr id="3" name="Content Placeholder 2">
            <a:extLst>
              <a:ext uri="{FF2B5EF4-FFF2-40B4-BE49-F238E27FC236}">
                <a16:creationId xmlns:a16="http://schemas.microsoft.com/office/drawing/2014/main" id="{82326D09-E74B-9AC5-0A18-5D638BA1C3BD}"/>
              </a:ext>
            </a:extLst>
          </p:cNvPr>
          <p:cNvSpPr>
            <a:spLocks noGrp="1"/>
          </p:cNvSpPr>
          <p:nvPr>
            <p:ph idx="1"/>
          </p:nvPr>
        </p:nvSpPr>
        <p:spPr>
          <a:xfrm>
            <a:off x="165735" y="2297299"/>
            <a:ext cx="8430623" cy="3752002"/>
          </a:xfrm>
          <a:ln>
            <a:solidFill>
              <a:schemeClr val="bg2">
                <a:lumMod val="90000"/>
              </a:schemeClr>
            </a:solidFill>
          </a:ln>
        </p:spPr>
        <p:txBody>
          <a:bodyPr>
            <a:normAutofit/>
          </a:bodyPr>
          <a:lstStyle/>
          <a:p>
            <a:pPr>
              <a:lnSpc>
                <a:spcPct val="120000"/>
              </a:lnSpc>
            </a:pPr>
            <a:r>
              <a:rPr lang="en-US" sz="1900" b="1" dirty="0"/>
              <a:t>Effective prevention of HIV-1: CAPRISA 004 </a:t>
            </a:r>
            <a:r>
              <a:rPr lang="en-US" sz="2100" dirty="0"/>
              <a:t>demonstrated reduction in HIV-1 acquisition (39%) &amp; HSV-2 (51%)               </a:t>
            </a:r>
            <a:r>
              <a:rPr lang="en-US" sz="1500" dirty="0"/>
              <a:t>(Karim QA. Science 2010, Karim A. NEJM 2015)</a:t>
            </a:r>
          </a:p>
          <a:p>
            <a:pPr lvl="1">
              <a:lnSpc>
                <a:spcPct val="120000"/>
              </a:lnSpc>
            </a:pPr>
            <a:r>
              <a:rPr lang="en-US" sz="1600" dirty="0"/>
              <a:t>Efficacy increased with use (</a:t>
            </a:r>
            <a:r>
              <a:rPr lang="en-US" sz="1600" dirty="0" err="1"/>
              <a:t>Kashuba</a:t>
            </a:r>
            <a:r>
              <a:rPr lang="en-US" sz="1600" dirty="0"/>
              <a:t> JAIDS 2015)</a:t>
            </a:r>
          </a:p>
          <a:p>
            <a:pPr lvl="2">
              <a:lnSpc>
                <a:spcPct val="120000"/>
              </a:lnSpc>
            </a:pPr>
            <a:r>
              <a:rPr lang="en-US" sz="1600" dirty="0"/>
              <a:t>54% when gel was detected</a:t>
            </a:r>
          </a:p>
          <a:p>
            <a:pPr lvl="2">
              <a:lnSpc>
                <a:spcPct val="120000"/>
              </a:lnSpc>
            </a:pPr>
            <a:r>
              <a:rPr lang="en-US" sz="1600" dirty="0"/>
              <a:t>76% with regular use</a:t>
            </a:r>
          </a:p>
          <a:p>
            <a:pPr>
              <a:lnSpc>
                <a:spcPct val="120000"/>
              </a:lnSpc>
            </a:pPr>
            <a:r>
              <a:rPr lang="en-US" sz="1900" b="1" dirty="0"/>
              <a:t>Not effective in prevention of HIV-1:</a:t>
            </a:r>
            <a:r>
              <a:rPr lang="en-US" sz="1900" dirty="0"/>
              <a:t> </a:t>
            </a:r>
            <a:r>
              <a:rPr lang="en-US" sz="1900" b="1" dirty="0"/>
              <a:t>FACTS-001  </a:t>
            </a:r>
            <a:r>
              <a:rPr lang="en-US" sz="1900" dirty="0"/>
              <a:t>             </a:t>
            </a:r>
            <a:r>
              <a:rPr lang="en-US" sz="1500" dirty="0"/>
              <a:t>(</a:t>
            </a:r>
            <a:r>
              <a:rPr lang="en-US" sz="1500" b="0" i="0" dirty="0">
                <a:effectLst/>
                <a:ea typeface="Verdana" panose="020B0604030504040204" pitchFamily="34" charset="0"/>
                <a:cs typeface="Verdana" panose="020B0604030504040204" pitchFamily="34" charset="0"/>
              </a:rPr>
              <a:t>Sinead Delany-</a:t>
            </a:r>
            <a:r>
              <a:rPr lang="en-US" sz="1500" b="0" i="0" dirty="0" err="1">
                <a:effectLst/>
                <a:ea typeface="Verdana" panose="020B0604030504040204" pitchFamily="34" charset="0"/>
                <a:cs typeface="Verdana" panose="020B0604030504040204" pitchFamily="34" charset="0"/>
              </a:rPr>
              <a:t>Moretlwe</a:t>
            </a:r>
            <a:r>
              <a:rPr lang="en-US" sz="1500" b="0" i="0" dirty="0">
                <a:effectLst/>
                <a:ea typeface="Verdana" panose="020B0604030504040204" pitchFamily="34" charset="0"/>
                <a:cs typeface="Verdana" panose="020B0604030504040204" pitchFamily="34" charset="0"/>
              </a:rPr>
              <a:t>, Lancet Infect Dis 2018</a:t>
            </a:r>
            <a:r>
              <a:rPr lang="en-US" sz="1500" dirty="0"/>
              <a:t>)</a:t>
            </a:r>
          </a:p>
          <a:p>
            <a:pPr lvl="2">
              <a:lnSpc>
                <a:spcPct val="120000"/>
              </a:lnSpc>
            </a:pPr>
            <a:r>
              <a:rPr lang="en-US" sz="1600" u="sng" dirty="0"/>
              <a:t>BUT</a:t>
            </a:r>
            <a:r>
              <a:rPr lang="en-US" sz="1600" dirty="0"/>
              <a:t> among users – evidence of impact on HIV prevention</a:t>
            </a:r>
          </a:p>
          <a:p>
            <a:pPr>
              <a:lnSpc>
                <a:spcPct val="120000"/>
              </a:lnSpc>
            </a:pPr>
            <a:endParaRPr lang="en-US" sz="1600" dirty="0"/>
          </a:p>
          <a:p>
            <a:pPr lvl="1">
              <a:lnSpc>
                <a:spcPct val="120000"/>
              </a:lnSpc>
            </a:pPr>
            <a:endParaRPr lang="en-US" sz="1200" dirty="0"/>
          </a:p>
          <a:p>
            <a:pPr>
              <a:lnSpc>
                <a:spcPct val="120000"/>
              </a:lnSpc>
            </a:pPr>
            <a:endParaRPr lang="en-US" sz="1600" dirty="0"/>
          </a:p>
          <a:p>
            <a:pPr>
              <a:lnSpc>
                <a:spcPct val="120000"/>
              </a:lnSpc>
            </a:pPr>
            <a:endParaRPr lang="en-US" sz="1600" dirty="0"/>
          </a:p>
        </p:txBody>
      </p:sp>
      <p:pic>
        <p:nvPicPr>
          <p:cNvPr id="5" name="Picture 4">
            <a:extLst>
              <a:ext uri="{FF2B5EF4-FFF2-40B4-BE49-F238E27FC236}">
                <a16:creationId xmlns:a16="http://schemas.microsoft.com/office/drawing/2014/main" id="{02AAFA8C-2BBE-199C-36CB-2F73D67A06DB}"/>
              </a:ext>
            </a:extLst>
          </p:cNvPr>
          <p:cNvPicPr>
            <a:picLocks noChangeAspect="1"/>
          </p:cNvPicPr>
          <p:nvPr/>
        </p:nvPicPr>
        <p:blipFill>
          <a:blip r:embed="rId3"/>
          <a:stretch>
            <a:fillRect/>
          </a:stretch>
        </p:blipFill>
        <p:spPr>
          <a:xfrm>
            <a:off x="8596358" y="1488600"/>
            <a:ext cx="3429907" cy="2550388"/>
          </a:xfrm>
          <a:prstGeom prst="rect">
            <a:avLst/>
          </a:prstGeom>
        </p:spPr>
      </p:pic>
      <p:pic>
        <p:nvPicPr>
          <p:cNvPr id="6" name="Picture 5" descr="CAPRISA 004 Tenofovir Gel Trial ...">
            <a:extLst>
              <a:ext uri="{FF2B5EF4-FFF2-40B4-BE49-F238E27FC236}">
                <a16:creationId xmlns:a16="http://schemas.microsoft.com/office/drawing/2014/main" id="{B724DE5E-DA5A-5E55-3FA1-6969AE7D0F65}"/>
              </a:ext>
            </a:extLst>
          </p:cNvPr>
          <p:cNvPicPr>
            <a:picLocks noChangeAspect="1"/>
          </p:cNvPicPr>
          <p:nvPr/>
        </p:nvPicPr>
        <p:blipFill rotWithShape="1">
          <a:blip r:embed="rId4">
            <a:extLst>
              <a:ext uri="{28A0092B-C50C-407E-A947-70E740481C1C}">
                <a14:useLocalDpi xmlns:a14="http://schemas.microsoft.com/office/drawing/2010/main" val="0"/>
              </a:ext>
            </a:extLst>
          </a:blip>
          <a:srcRect l="49934"/>
          <a:stretch/>
        </p:blipFill>
        <p:spPr bwMode="auto">
          <a:xfrm>
            <a:off x="8607031" y="4265182"/>
            <a:ext cx="3419233" cy="163449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65CCB4B-3C61-E42C-49C8-36A82C66E054}"/>
              </a:ext>
            </a:extLst>
          </p:cNvPr>
          <p:cNvSpPr txBox="1"/>
          <p:nvPr/>
        </p:nvSpPr>
        <p:spPr>
          <a:xfrm>
            <a:off x="96158" y="5555191"/>
            <a:ext cx="8430623" cy="1339149"/>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900" b="1" dirty="0"/>
              <a:t>Oral tenofovir is effective in HSV-2 prevention :</a:t>
            </a:r>
            <a:r>
              <a:rPr lang="en-US" sz="1900" dirty="0"/>
              <a:t> </a:t>
            </a:r>
            <a:r>
              <a:rPr lang="en-US" sz="1800" dirty="0"/>
              <a:t>evidence from studies among heterosexual couples, and young women and genital ulcers in MSM                                                                       </a:t>
            </a:r>
            <a:r>
              <a:rPr lang="en-US" sz="1400" b="0" i="0" dirty="0">
                <a:latin typeface="Verdana" panose="020B0604030504040204" pitchFamily="34" charset="0"/>
                <a:ea typeface="Verdana" panose="020B0604030504040204" pitchFamily="34" charset="0"/>
                <a:cs typeface="Verdana" panose="020B0604030504040204" pitchFamily="34" charset="0"/>
              </a:rPr>
              <a:t>(</a:t>
            </a:r>
            <a:r>
              <a:rPr lang="en-US" sz="1400" b="0" i="0" dirty="0" err="1">
                <a:latin typeface="Verdana" panose="020B0604030504040204" pitchFamily="34" charset="0"/>
                <a:ea typeface="Verdana" panose="020B0604030504040204" pitchFamily="34" charset="0"/>
                <a:cs typeface="Verdana" panose="020B0604030504040204" pitchFamily="34" charset="0"/>
              </a:rPr>
              <a:t>Celum</a:t>
            </a:r>
            <a:r>
              <a:rPr lang="en-US" sz="1400" b="0" i="0" dirty="0">
                <a:latin typeface="Verdana" panose="020B0604030504040204" pitchFamily="34" charset="0"/>
                <a:ea typeface="Verdana" panose="020B0604030504040204" pitchFamily="34" charset="0"/>
                <a:cs typeface="Verdana" panose="020B0604030504040204" pitchFamily="34" charset="0"/>
              </a:rPr>
              <a:t> C. Ann Intern Med 2014, </a:t>
            </a:r>
            <a:r>
              <a:rPr lang="en-US" sz="1400" b="0" i="0" dirty="0" err="1">
                <a:latin typeface="Verdana" panose="020B0604030504040204" pitchFamily="34" charset="0"/>
                <a:ea typeface="Verdana" panose="020B0604030504040204" pitchFamily="34" charset="0"/>
                <a:cs typeface="Verdana" panose="020B0604030504040204" pitchFamily="34" charset="0"/>
              </a:rPr>
              <a:t>Marrazzo</a:t>
            </a:r>
            <a:r>
              <a:rPr lang="en-US" sz="1400" b="0" i="0" dirty="0">
                <a:latin typeface="Verdana" panose="020B0604030504040204" pitchFamily="34" charset="0"/>
                <a:ea typeface="Verdana" panose="020B0604030504040204" pitchFamily="34" charset="0"/>
                <a:cs typeface="Verdana" panose="020B0604030504040204" pitchFamily="34" charset="0"/>
              </a:rPr>
              <a:t> M JID 2019, Marcus JL </a:t>
            </a:r>
            <a:r>
              <a:rPr lang="en-US" sz="1400" b="0" i="0" dirty="0" err="1">
                <a:latin typeface="Verdana" panose="020B0604030504040204" pitchFamily="34" charset="0"/>
                <a:ea typeface="Verdana" panose="020B0604030504040204" pitchFamily="34" charset="0"/>
                <a:cs typeface="Verdana" panose="020B0604030504040204" pitchFamily="34" charset="0"/>
              </a:rPr>
              <a:t>PLoS</a:t>
            </a:r>
            <a:r>
              <a:rPr lang="en-US" sz="1400" b="0" i="0" dirty="0">
                <a:latin typeface="Verdana" panose="020B0604030504040204" pitchFamily="34" charset="0"/>
                <a:ea typeface="Verdana" panose="020B0604030504040204" pitchFamily="34" charset="0"/>
                <a:cs typeface="Verdana" panose="020B0604030504040204" pitchFamily="34" charset="0"/>
              </a:rPr>
              <a:t> One 2014)</a:t>
            </a:r>
          </a:p>
        </p:txBody>
      </p:sp>
      <p:sp>
        <p:nvSpPr>
          <p:cNvPr id="8" name="TextBox 7">
            <a:extLst>
              <a:ext uri="{FF2B5EF4-FFF2-40B4-BE49-F238E27FC236}">
                <a16:creationId xmlns:a16="http://schemas.microsoft.com/office/drawing/2014/main" id="{3BA3DF8A-BD56-2F88-9DF7-58DECFCA417E}"/>
              </a:ext>
            </a:extLst>
          </p:cNvPr>
          <p:cNvSpPr txBox="1"/>
          <p:nvPr/>
        </p:nvSpPr>
        <p:spPr>
          <a:xfrm>
            <a:off x="96158" y="1601330"/>
            <a:ext cx="8350611" cy="646331"/>
          </a:xfrm>
          <a:prstGeom prst="rect">
            <a:avLst/>
          </a:prstGeom>
          <a:noFill/>
        </p:spPr>
        <p:txBody>
          <a:bodyPr wrap="square" rtlCol="0">
            <a:spAutoFit/>
          </a:bodyPr>
          <a:lstStyle/>
          <a:p>
            <a:r>
              <a:rPr lang="en-US" b="1" dirty="0"/>
              <a:t>1% </a:t>
            </a:r>
            <a:r>
              <a:rPr lang="en-US" dirty="0"/>
              <a:t>Tenofovir (TFV) diphosphate gel has concentration 100-fold higher concentration than oral dosing</a:t>
            </a:r>
          </a:p>
        </p:txBody>
      </p:sp>
    </p:spTree>
    <p:extLst>
      <p:ext uri="{BB962C8B-B14F-4D97-AF65-F5344CB8AC3E}">
        <p14:creationId xmlns:p14="http://schemas.microsoft.com/office/powerpoint/2010/main" val="3582299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8909-74C4-1BDF-1FA6-21EDC54356F7}"/>
              </a:ext>
            </a:extLst>
          </p:cNvPr>
          <p:cNvSpPr>
            <a:spLocks noGrp="1"/>
          </p:cNvSpPr>
          <p:nvPr>
            <p:ph type="title"/>
          </p:nvPr>
        </p:nvSpPr>
        <p:spPr>
          <a:xfrm>
            <a:off x="699655" y="2228821"/>
            <a:ext cx="10515600" cy="1325563"/>
          </a:xfrm>
        </p:spPr>
        <p:txBody>
          <a:bodyPr>
            <a:normAutofit/>
          </a:bodyPr>
          <a:lstStyle/>
          <a:p>
            <a:pPr algn="ctr"/>
            <a:r>
              <a:rPr lang="en-US" sz="4000" b="1" dirty="0">
                <a:solidFill>
                  <a:schemeClr val="accent1"/>
                </a:solidFill>
              </a:rPr>
              <a:t>Why great ideas don’t always turn to meaningful solutions</a:t>
            </a:r>
          </a:p>
        </p:txBody>
      </p:sp>
      <p:sp>
        <p:nvSpPr>
          <p:cNvPr id="3" name="Content Placeholder 2">
            <a:extLst>
              <a:ext uri="{FF2B5EF4-FFF2-40B4-BE49-F238E27FC236}">
                <a16:creationId xmlns:a16="http://schemas.microsoft.com/office/drawing/2014/main" id="{003D7655-BAF4-5A46-3817-63296F557D1E}"/>
              </a:ext>
            </a:extLst>
          </p:cNvPr>
          <p:cNvSpPr>
            <a:spLocks noGrp="1"/>
          </p:cNvSpPr>
          <p:nvPr>
            <p:ph idx="1"/>
          </p:nvPr>
        </p:nvSpPr>
        <p:spPr>
          <a:xfrm>
            <a:off x="3694029" y="4046220"/>
            <a:ext cx="4803942" cy="699653"/>
          </a:xfrm>
        </p:spPr>
        <p:txBody>
          <a:bodyPr>
            <a:normAutofit/>
          </a:bodyPr>
          <a:lstStyle/>
          <a:p>
            <a:pPr marL="0" indent="0">
              <a:buNone/>
            </a:pPr>
            <a:r>
              <a:rPr lang="en-US" sz="2400" dirty="0"/>
              <a:t>If we build it, will they use it?</a:t>
            </a:r>
          </a:p>
        </p:txBody>
      </p:sp>
    </p:spTree>
    <p:extLst>
      <p:ext uri="{BB962C8B-B14F-4D97-AF65-F5344CB8AC3E}">
        <p14:creationId xmlns:p14="http://schemas.microsoft.com/office/powerpoint/2010/main" val="187894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31B4-BACF-785E-A34D-B10CC41BBBA9}"/>
              </a:ext>
            </a:extLst>
          </p:cNvPr>
          <p:cNvSpPr>
            <a:spLocks noGrp="1"/>
          </p:cNvSpPr>
          <p:nvPr>
            <p:ph type="title"/>
          </p:nvPr>
        </p:nvSpPr>
        <p:spPr>
          <a:xfrm>
            <a:off x="1257300" y="295478"/>
            <a:ext cx="10515600" cy="922413"/>
          </a:xfrm>
          <a:ln>
            <a:noFill/>
          </a:ln>
        </p:spPr>
        <p:txBody>
          <a:bodyPr>
            <a:normAutofit fontScale="90000"/>
          </a:bodyPr>
          <a:lstStyle/>
          <a:p>
            <a:pPr algn="ctr"/>
            <a:r>
              <a:rPr lang="en-US" sz="4000" b="1" dirty="0">
                <a:solidFill>
                  <a:schemeClr val="accent1"/>
                </a:solidFill>
              </a:rPr>
              <a:t>Uncovering the adherence dilemma</a:t>
            </a:r>
            <a:br>
              <a:rPr lang="en-US" sz="4000" b="1" dirty="0">
                <a:solidFill>
                  <a:schemeClr val="accent1"/>
                </a:solidFill>
              </a:rPr>
            </a:br>
            <a:r>
              <a:rPr lang="en-US" sz="4000" b="1" dirty="0">
                <a:solidFill>
                  <a:schemeClr val="accent1"/>
                </a:solidFill>
              </a:rPr>
              <a:t>social </a:t>
            </a:r>
            <a:r>
              <a:rPr lang="en-US" sz="4000" b="1" dirty="0" err="1">
                <a:solidFill>
                  <a:schemeClr val="accent1"/>
                </a:solidFill>
              </a:rPr>
              <a:t>behavioural</a:t>
            </a:r>
            <a:r>
              <a:rPr lang="en-US" sz="4000" b="1" dirty="0">
                <a:solidFill>
                  <a:schemeClr val="accent1"/>
                </a:solidFill>
              </a:rPr>
              <a:t> studies</a:t>
            </a:r>
          </a:p>
        </p:txBody>
      </p:sp>
      <p:sp>
        <p:nvSpPr>
          <p:cNvPr id="3" name="Content Placeholder 2">
            <a:extLst>
              <a:ext uri="{FF2B5EF4-FFF2-40B4-BE49-F238E27FC236}">
                <a16:creationId xmlns:a16="http://schemas.microsoft.com/office/drawing/2014/main" id="{D6DC438B-4E0F-DEC0-8460-3956C000376D}"/>
              </a:ext>
            </a:extLst>
          </p:cNvPr>
          <p:cNvSpPr>
            <a:spLocks noGrp="1"/>
          </p:cNvSpPr>
          <p:nvPr>
            <p:ph idx="1"/>
          </p:nvPr>
        </p:nvSpPr>
        <p:spPr>
          <a:xfrm>
            <a:off x="430488" y="2715640"/>
            <a:ext cx="11331023" cy="3751390"/>
          </a:xfrm>
          <a:ln>
            <a:solidFill>
              <a:schemeClr val="bg2">
                <a:lumMod val="90000"/>
              </a:schemeClr>
            </a:solidFill>
          </a:ln>
        </p:spPr>
        <p:txBody>
          <a:bodyPr>
            <a:normAutofit/>
          </a:bodyPr>
          <a:lstStyle/>
          <a:p>
            <a:r>
              <a:rPr lang="en-US" sz="2400" b="1" i="0" u="none" strike="noStrike" dirty="0">
                <a:solidFill>
                  <a:srgbClr val="212121"/>
                </a:solidFill>
                <a:effectLst/>
              </a:rPr>
              <a:t>Desire for on-demand topical HIV prevention </a:t>
            </a:r>
            <a:r>
              <a:rPr lang="en-US" sz="2400" b="0" i="0" u="none" strike="noStrike" dirty="0">
                <a:solidFill>
                  <a:srgbClr val="212121"/>
                </a:solidFill>
                <a:effectLst/>
              </a:rPr>
              <a:t>products prevailed and was driven by</a:t>
            </a:r>
          </a:p>
          <a:p>
            <a:pPr lvl="2"/>
            <a:r>
              <a:rPr lang="en-US" sz="2200" dirty="0">
                <a:solidFill>
                  <a:srgbClr val="212121"/>
                </a:solidFill>
              </a:rPr>
              <a:t>Concerns regarding partner fidelity and HIV risk</a:t>
            </a:r>
          </a:p>
          <a:p>
            <a:pPr lvl="2"/>
            <a:r>
              <a:rPr lang="en-US" sz="2200" dirty="0">
                <a:solidFill>
                  <a:srgbClr val="212121"/>
                </a:solidFill>
              </a:rPr>
              <a:t>Male partners decline to use condoms</a:t>
            </a:r>
          </a:p>
          <a:p>
            <a:pPr marL="914400" lvl="2" indent="0">
              <a:buNone/>
            </a:pPr>
            <a:endParaRPr lang="en-US" sz="2400" b="0" i="0" u="none" strike="noStrike" dirty="0">
              <a:solidFill>
                <a:srgbClr val="212121"/>
              </a:solidFill>
              <a:effectLst/>
            </a:endParaRPr>
          </a:p>
          <a:p>
            <a:r>
              <a:rPr lang="en-US" sz="2400" b="1" i="0" u="none" strike="noStrike" dirty="0">
                <a:solidFill>
                  <a:srgbClr val="212121"/>
                </a:solidFill>
                <a:effectLst/>
              </a:rPr>
              <a:t>Need for Choice</a:t>
            </a:r>
          </a:p>
          <a:p>
            <a:pPr lvl="2"/>
            <a:r>
              <a:rPr lang="en-US" sz="2200" b="0" i="0" u="none" strike="noStrike" dirty="0">
                <a:solidFill>
                  <a:srgbClr val="212121"/>
                </a:solidFill>
                <a:effectLst/>
              </a:rPr>
              <a:t>No one size fits all: The same reason one person did not like a product, was given as a reason for liking the product by someone else</a:t>
            </a:r>
          </a:p>
          <a:p>
            <a:pPr lvl="1"/>
            <a:endParaRPr lang="en-US" sz="2400" b="0" i="0" u="none" strike="noStrike" dirty="0">
              <a:solidFill>
                <a:srgbClr val="212121"/>
              </a:solidFill>
              <a:effectLst/>
            </a:endParaRPr>
          </a:p>
          <a:p>
            <a:pPr marL="1371600" lvl="3" indent="0">
              <a:buNone/>
            </a:pPr>
            <a:endParaRPr lang="en-US" sz="2400" dirty="0">
              <a:solidFill>
                <a:srgbClr val="212121"/>
              </a:solidFill>
            </a:endParaRPr>
          </a:p>
          <a:p>
            <a:pPr lvl="2"/>
            <a:endParaRPr lang="en-US" b="0" i="0" u="none" strike="noStrike" dirty="0">
              <a:solidFill>
                <a:srgbClr val="212121"/>
              </a:solidFill>
              <a:effectLst/>
            </a:endParaRPr>
          </a:p>
          <a:p>
            <a:pPr marL="457200" lvl="1" indent="0">
              <a:buNone/>
            </a:pPr>
            <a:endParaRPr lang="en-US" b="0" i="0" u="none" strike="noStrike" dirty="0">
              <a:solidFill>
                <a:srgbClr val="212121"/>
              </a:solidFill>
              <a:effectLst/>
            </a:endParaRPr>
          </a:p>
          <a:p>
            <a:endParaRPr lang="en-US" b="0" i="0" u="none" strike="noStrike" baseline="30000" dirty="0">
              <a:solidFill>
                <a:srgbClr val="212121"/>
              </a:solidFill>
              <a:effectLst/>
            </a:endParaRPr>
          </a:p>
          <a:p>
            <a:endParaRPr lang="en-US" b="0" i="0" u="none" strike="noStrike" baseline="30000" dirty="0">
              <a:solidFill>
                <a:srgbClr val="212121"/>
              </a:solidFill>
              <a:effectLst/>
            </a:endParaRPr>
          </a:p>
          <a:p>
            <a:pPr marL="0" indent="0">
              <a:buNone/>
            </a:pPr>
            <a:endParaRPr lang="en-US" dirty="0"/>
          </a:p>
        </p:txBody>
      </p:sp>
      <p:sp>
        <p:nvSpPr>
          <p:cNvPr id="4" name="TextBox 3">
            <a:extLst>
              <a:ext uri="{FF2B5EF4-FFF2-40B4-BE49-F238E27FC236}">
                <a16:creationId xmlns:a16="http://schemas.microsoft.com/office/drawing/2014/main" id="{6017F39F-385F-89FF-4A74-558039620A82}"/>
              </a:ext>
            </a:extLst>
          </p:cNvPr>
          <p:cNvSpPr txBox="1"/>
          <p:nvPr/>
        </p:nvSpPr>
        <p:spPr>
          <a:xfrm>
            <a:off x="9268326" y="1783121"/>
            <a:ext cx="2923674" cy="523220"/>
          </a:xfrm>
          <a:prstGeom prst="rect">
            <a:avLst/>
          </a:prstGeom>
          <a:noFill/>
        </p:spPr>
        <p:txBody>
          <a:bodyPr wrap="square" rtlCol="0">
            <a:spAutoFit/>
          </a:bodyPr>
          <a:lstStyle/>
          <a:p>
            <a:r>
              <a:rPr lang="en-US" sz="1400" dirty="0"/>
              <a:t>Miller L, et al. </a:t>
            </a:r>
            <a:r>
              <a:rPr lang="en-US" sz="1400" dirty="0" err="1"/>
              <a:t>PLoS</a:t>
            </a:r>
            <a:r>
              <a:rPr lang="en-US" sz="1400" dirty="0"/>
              <a:t> One 2022, </a:t>
            </a:r>
          </a:p>
          <a:p>
            <a:r>
              <a:rPr lang="en-US" sz="1400" dirty="0"/>
              <a:t>Miller L. et al JAIDS 2020</a:t>
            </a:r>
          </a:p>
        </p:txBody>
      </p:sp>
      <p:sp>
        <p:nvSpPr>
          <p:cNvPr id="6" name="TextBox 5">
            <a:extLst>
              <a:ext uri="{FF2B5EF4-FFF2-40B4-BE49-F238E27FC236}">
                <a16:creationId xmlns:a16="http://schemas.microsoft.com/office/drawing/2014/main" id="{34A26668-A35E-4B2B-C449-FC4A2CC3D555}"/>
              </a:ext>
            </a:extLst>
          </p:cNvPr>
          <p:cNvSpPr txBox="1"/>
          <p:nvPr/>
        </p:nvSpPr>
        <p:spPr>
          <a:xfrm>
            <a:off x="2171700" y="1735974"/>
            <a:ext cx="7257047" cy="461665"/>
          </a:xfrm>
          <a:prstGeom prst="rect">
            <a:avLst/>
          </a:prstGeom>
          <a:noFill/>
        </p:spPr>
        <p:txBody>
          <a:bodyPr wrap="square" rtlCol="0">
            <a:spAutoFit/>
          </a:bodyPr>
          <a:lstStyle/>
          <a:p>
            <a:r>
              <a:rPr lang="en-US" sz="2400" b="1" i="0" u="none" strike="noStrike" dirty="0">
                <a:solidFill>
                  <a:srgbClr val="212121"/>
                </a:solidFill>
                <a:effectLst/>
              </a:rPr>
              <a:t>Interviews with prior study participants</a:t>
            </a:r>
          </a:p>
        </p:txBody>
      </p:sp>
    </p:spTree>
    <p:extLst>
      <p:ext uri="{BB962C8B-B14F-4D97-AF65-F5344CB8AC3E}">
        <p14:creationId xmlns:p14="http://schemas.microsoft.com/office/powerpoint/2010/main" val="3995935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31B4-BACF-785E-A34D-B10CC41BBBA9}"/>
              </a:ext>
            </a:extLst>
          </p:cNvPr>
          <p:cNvSpPr>
            <a:spLocks noGrp="1"/>
          </p:cNvSpPr>
          <p:nvPr>
            <p:ph type="title"/>
          </p:nvPr>
        </p:nvSpPr>
        <p:spPr>
          <a:xfrm>
            <a:off x="1257300" y="249036"/>
            <a:ext cx="10515600" cy="922413"/>
          </a:xfrm>
          <a:ln>
            <a:noFill/>
          </a:ln>
        </p:spPr>
        <p:txBody>
          <a:bodyPr>
            <a:normAutofit fontScale="90000"/>
          </a:bodyPr>
          <a:lstStyle/>
          <a:p>
            <a:pPr algn="ctr"/>
            <a:r>
              <a:rPr lang="en-US" sz="4000" b="1" dirty="0">
                <a:solidFill>
                  <a:schemeClr val="accent1"/>
                </a:solidFill>
              </a:rPr>
              <a:t>Uncovering the adherence dilemma</a:t>
            </a:r>
            <a:br>
              <a:rPr lang="en-US" sz="4000" b="1" dirty="0">
                <a:solidFill>
                  <a:schemeClr val="accent1"/>
                </a:solidFill>
              </a:rPr>
            </a:br>
            <a:r>
              <a:rPr lang="en-US" sz="4000" b="1" dirty="0">
                <a:solidFill>
                  <a:schemeClr val="accent1"/>
                </a:solidFill>
              </a:rPr>
              <a:t>social </a:t>
            </a:r>
            <a:r>
              <a:rPr lang="en-US" sz="4000" b="1" dirty="0" err="1">
                <a:solidFill>
                  <a:schemeClr val="accent1"/>
                </a:solidFill>
              </a:rPr>
              <a:t>behavioural</a:t>
            </a:r>
            <a:r>
              <a:rPr lang="en-US" sz="4000" b="1" dirty="0">
                <a:solidFill>
                  <a:schemeClr val="accent1"/>
                </a:solidFill>
              </a:rPr>
              <a:t> studies</a:t>
            </a:r>
          </a:p>
        </p:txBody>
      </p:sp>
      <p:sp>
        <p:nvSpPr>
          <p:cNvPr id="3" name="Content Placeholder 2">
            <a:extLst>
              <a:ext uri="{FF2B5EF4-FFF2-40B4-BE49-F238E27FC236}">
                <a16:creationId xmlns:a16="http://schemas.microsoft.com/office/drawing/2014/main" id="{D6DC438B-4E0F-DEC0-8460-3956C000376D}"/>
              </a:ext>
            </a:extLst>
          </p:cNvPr>
          <p:cNvSpPr>
            <a:spLocks noGrp="1"/>
          </p:cNvSpPr>
          <p:nvPr>
            <p:ph idx="1"/>
          </p:nvPr>
        </p:nvSpPr>
        <p:spPr>
          <a:xfrm>
            <a:off x="-213698" y="2448826"/>
            <a:ext cx="11854915" cy="4306938"/>
          </a:xfrm>
          <a:ln>
            <a:noFill/>
          </a:ln>
        </p:spPr>
        <p:txBody>
          <a:bodyPr>
            <a:normAutofit/>
          </a:bodyPr>
          <a:lstStyle/>
          <a:p>
            <a:pPr lvl="1"/>
            <a:endParaRPr lang="en-US" sz="2400" b="0" i="0" u="none" strike="noStrike" dirty="0">
              <a:solidFill>
                <a:srgbClr val="212121"/>
              </a:solidFill>
              <a:effectLst/>
            </a:endParaRPr>
          </a:p>
          <a:p>
            <a:pPr lvl="2"/>
            <a:r>
              <a:rPr lang="en-US" sz="2400" b="1" dirty="0">
                <a:solidFill>
                  <a:srgbClr val="212121"/>
                </a:solidFill>
              </a:rPr>
              <a:t>Gel attributes</a:t>
            </a:r>
          </a:p>
          <a:p>
            <a:pPr lvl="3"/>
            <a:r>
              <a:rPr lang="en-US" sz="2400" dirty="0">
                <a:solidFill>
                  <a:srgbClr val="212121"/>
                </a:solidFill>
              </a:rPr>
              <a:t>Leaky wet gel</a:t>
            </a:r>
          </a:p>
          <a:p>
            <a:pPr lvl="3"/>
            <a:r>
              <a:rPr lang="en-US" sz="2400" dirty="0">
                <a:solidFill>
                  <a:srgbClr val="212121"/>
                </a:solidFill>
              </a:rPr>
              <a:t>Inserts difficult to use discretely</a:t>
            </a:r>
            <a:endParaRPr lang="en-US" b="0" i="0" u="none" strike="noStrike" dirty="0">
              <a:solidFill>
                <a:srgbClr val="212121"/>
              </a:solidFill>
              <a:effectLst/>
            </a:endParaRPr>
          </a:p>
          <a:p>
            <a:pPr marL="457200" lvl="1" indent="0">
              <a:buNone/>
            </a:pPr>
            <a:endParaRPr lang="en-US" b="0" i="0" u="none" strike="noStrike" dirty="0">
              <a:solidFill>
                <a:srgbClr val="212121"/>
              </a:solidFill>
              <a:effectLst/>
            </a:endParaRPr>
          </a:p>
          <a:p>
            <a:pPr lvl="2"/>
            <a:r>
              <a:rPr lang="en-US" sz="2400" b="1" dirty="0">
                <a:solidFill>
                  <a:srgbClr val="212121"/>
                </a:solidFill>
              </a:rPr>
              <a:t>Coitally dependent products</a:t>
            </a:r>
          </a:p>
          <a:p>
            <a:pPr lvl="3"/>
            <a:r>
              <a:rPr lang="en-US" sz="2400" dirty="0">
                <a:solidFill>
                  <a:srgbClr val="212121"/>
                </a:solidFill>
              </a:rPr>
              <a:t>Social environment that lack privacy</a:t>
            </a:r>
          </a:p>
          <a:p>
            <a:pPr lvl="3"/>
            <a:r>
              <a:rPr lang="en-US" sz="2400" dirty="0">
                <a:solidFill>
                  <a:srgbClr val="212121"/>
                </a:solidFill>
              </a:rPr>
              <a:t>Sex on demand does not allow for before and use products</a:t>
            </a:r>
          </a:p>
          <a:p>
            <a:pPr lvl="3"/>
            <a:r>
              <a:rPr lang="en-US" sz="2400" dirty="0">
                <a:solidFill>
                  <a:srgbClr val="212121"/>
                </a:solidFill>
              </a:rPr>
              <a:t>Applicators difficult to conceal</a:t>
            </a:r>
          </a:p>
          <a:p>
            <a:endParaRPr lang="en-US" b="0" i="0" u="none" strike="noStrike" baseline="30000" dirty="0">
              <a:solidFill>
                <a:srgbClr val="212121"/>
              </a:solidFill>
              <a:effectLst/>
            </a:endParaRPr>
          </a:p>
          <a:p>
            <a:endParaRPr lang="en-US" b="0" i="0" u="none" strike="noStrike" baseline="30000" dirty="0">
              <a:solidFill>
                <a:srgbClr val="212121"/>
              </a:solidFill>
              <a:effectLst/>
            </a:endParaRPr>
          </a:p>
          <a:p>
            <a:pPr marL="0" indent="0">
              <a:buNone/>
            </a:pPr>
            <a:endParaRPr lang="en-US" dirty="0"/>
          </a:p>
        </p:txBody>
      </p:sp>
      <p:sp>
        <p:nvSpPr>
          <p:cNvPr id="4" name="TextBox 3">
            <a:extLst>
              <a:ext uri="{FF2B5EF4-FFF2-40B4-BE49-F238E27FC236}">
                <a16:creationId xmlns:a16="http://schemas.microsoft.com/office/drawing/2014/main" id="{6017F39F-385F-89FF-4A74-558039620A82}"/>
              </a:ext>
            </a:extLst>
          </p:cNvPr>
          <p:cNvSpPr txBox="1"/>
          <p:nvPr/>
        </p:nvSpPr>
        <p:spPr>
          <a:xfrm>
            <a:off x="9377012" y="1732486"/>
            <a:ext cx="2923674" cy="523220"/>
          </a:xfrm>
          <a:prstGeom prst="rect">
            <a:avLst/>
          </a:prstGeom>
          <a:noFill/>
        </p:spPr>
        <p:txBody>
          <a:bodyPr wrap="square" rtlCol="0">
            <a:spAutoFit/>
          </a:bodyPr>
          <a:lstStyle/>
          <a:p>
            <a:r>
              <a:rPr lang="en-US" sz="1400" dirty="0"/>
              <a:t>Miller L, et al. </a:t>
            </a:r>
            <a:r>
              <a:rPr lang="en-US" sz="1400" dirty="0" err="1"/>
              <a:t>PLoS</a:t>
            </a:r>
            <a:r>
              <a:rPr lang="en-US" sz="1400" dirty="0"/>
              <a:t> One 2022, </a:t>
            </a:r>
          </a:p>
          <a:p>
            <a:r>
              <a:rPr lang="en-US" sz="1400" dirty="0"/>
              <a:t>Miller L. et al JAIDS 2020</a:t>
            </a:r>
          </a:p>
        </p:txBody>
      </p:sp>
      <p:sp>
        <p:nvSpPr>
          <p:cNvPr id="6" name="TextBox 5">
            <a:extLst>
              <a:ext uri="{FF2B5EF4-FFF2-40B4-BE49-F238E27FC236}">
                <a16:creationId xmlns:a16="http://schemas.microsoft.com/office/drawing/2014/main" id="{34A26668-A35E-4B2B-C449-FC4A2CC3D555}"/>
              </a:ext>
            </a:extLst>
          </p:cNvPr>
          <p:cNvSpPr txBox="1"/>
          <p:nvPr/>
        </p:nvSpPr>
        <p:spPr>
          <a:xfrm>
            <a:off x="3357614" y="1732486"/>
            <a:ext cx="5722218" cy="461665"/>
          </a:xfrm>
          <a:prstGeom prst="rect">
            <a:avLst/>
          </a:prstGeom>
          <a:noFill/>
        </p:spPr>
        <p:txBody>
          <a:bodyPr wrap="square" rtlCol="0">
            <a:spAutoFit/>
          </a:bodyPr>
          <a:lstStyle/>
          <a:p>
            <a:r>
              <a:rPr lang="en-US" sz="2400" b="1" i="0" u="none" strike="noStrike" dirty="0">
                <a:solidFill>
                  <a:srgbClr val="212121"/>
                </a:solidFill>
                <a:effectLst/>
              </a:rPr>
              <a:t>Impediments to product use</a:t>
            </a:r>
          </a:p>
        </p:txBody>
      </p:sp>
    </p:spTree>
    <p:extLst>
      <p:ext uri="{BB962C8B-B14F-4D97-AF65-F5344CB8AC3E}">
        <p14:creationId xmlns:p14="http://schemas.microsoft.com/office/powerpoint/2010/main" val="354629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31B4-BACF-785E-A34D-B10CC41BBBA9}"/>
              </a:ext>
            </a:extLst>
          </p:cNvPr>
          <p:cNvSpPr>
            <a:spLocks noGrp="1"/>
          </p:cNvSpPr>
          <p:nvPr>
            <p:ph type="title"/>
          </p:nvPr>
        </p:nvSpPr>
        <p:spPr>
          <a:xfrm>
            <a:off x="1257300" y="249036"/>
            <a:ext cx="10515600" cy="922413"/>
          </a:xfrm>
          <a:ln>
            <a:solidFill>
              <a:schemeClr val="bg2">
                <a:lumMod val="90000"/>
              </a:schemeClr>
            </a:solidFill>
          </a:ln>
        </p:spPr>
        <p:txBody>
          <a:bodyPr>
            <a:normAutofit fontScale="90000"/>
          </a:bodyPr>
          <a:lstStyle/>
          <a:p>
            <a:pPr algn="ctr"/>
            <a:r>
              <a:rPr lang="en-US" sz="4000" b="1" dirty="0">
                <a:solidFill>
                  <a:schemeClr val="accent1"/>
                </a:solidFill>
              </a:rPr>
              <a:t>Uncovering the adherence dilemma</a:t>
            </a:r>
            <a:br>
              <a:rPr lang="en-US" sz="4000" b="1" dirty="0">
                <a:solidFill>
                  <a:schemeClr val="accent1"/>
                </a:solidFill>
              </a:rPr>
            </a:br>
            <a:r>
              <a:rPr lang="en-US" sz="4000" b="1" dirty="0">
                <a:solidFill>
                  <a:schemeClr val="accent1"/>
                </a:solidFill>
              </a:rPr>
              <a:t>social </a:t>
            </a:r>
            <a:r>
              <a:rPr lang="en-US" sz="4000" b="1" dirty="0" err="1">
                <a:solidFill>
                  <a:schemeClr val="accent1"/>
                </a:solidFill>
              </a:rPr>
              <a:t>behavioural</a:t>
            </a:r>
            <a:r>
              <a:rPr lang="en-US" sz="4000" b="1" dirty="0">
                <a:solidFill>
                  <a:schemeClr val="accent1"/>
                </a:solidFill>
              </a:rPr>
              <a:t> studies</a:t>
            </a:r>
          </a:p>
        </p:txBody>
      </p:sp>
      <p:sp>
        <p:nvSpPr>
          <p:cNvPr id="4" name="TextBox 3">
            <a:extLst>
              <a:ext uri="{FF2B5EF4-FFF2-40B4-BE49-F238E27FC236}">
                <a16:creationId xmlns:a16="http://schemas.microsoft.com/office/drawing/2014/main" id="{6017F39F-385F-89FF-4A74-558039620A82}"/>
              </a:ext>
            </a:extLst>
          </p:cNvPr>
          <p:cNvSpPr txBox="1"/>
          <p:nvPr/>
        </p:nvSpPr>
        <p:spPr>
          <a:xfrm>
            <a:off x="9268326" y="1804906"/>
            <a:ext cx="2923674" cy="523220"/>
          </a:xfrm>
          <a:prstGeom prst="rect">
            <a:avLst/>
          </a:prstGeom>
          <a:noFill/>
        </p:spPr>
        <p:txBody>
          <a:bodyPr wrap="square" rtlCol="0">
            <a:spAutoFit/>
          </a:bodyPr>
          <a:lstStyle/>
          <a:p>
            <a:r>
              <a:rPr lang="en-US" sz="1400" dirty="0"/>
              <a:t>Miller L, et al. </a:t>
            </a:r>
            <a:r>
              <a:rPr lang="en-US" sz="1400" dirty="0" err="1"/>
              <a:t>PLoS</a:t>
            </a:r>
            <a:r>
              <a:rPr lang="en-US" sz="1400" dirty="0"/>
              <a:t> One 2022, </a:t>
            </a:r>
          </a:p>
          <a:p>
            <a:r>
              <a:rPr lang="en-US" sz="1400" dirty="0"/>
              <a:t>Miller L. et al JAIDS 2020</a:t>
            </a:r>
          </a:p>
        </p:txBody>
      </p:sp>
      <p:sp>
        <p:nvSpPr>
          <p:cNvPr id="6" name="TextBox 5">
            <a:extLst>
              <a:ext uri="{FF2B5EF4-FFF2-40B4-BE49-F238E27FC236}">
                <a16:creationId xmlns:a16="http://schemas.microsoft.com/office/drawing/2014/main" id="{34A26668-A35E-4B2B-C449-FC4A2CC3D555}"/>
              </a:ext>
            </a:extLst>
          </p:cNvPr>
          <p:cNvSpPr txBox="1"/>
          <p:nvPr/>
        </p:nvSpPr>
        <p:spPr>
          <a:xfrm>
            <a:off x="4165464" y="1818088"/>
            <a:ext cx="5722218" cy="461665"/>
          </a:xfrm>
          <a:prstGeom prst="rect">
            <a:avLst/>
          </a:prstGeom>
          <a:noFill/>
        </p:spPr>
        <p:txBody>
          <a:bodyPr wrap="square" rtlCol="0">
            <a:spAutoFit/>
          </a:bodyPr>
          <a:lstStyle/>
          <a:p>
            <a:r>
              <a:rPr lang="en-US" sz="2400" b="1" i="0" u="none" strike="noStrike" dirty="0">
                <a:solidFill>
                  <a:srgbClr val="212121"/>
                </a:solidFill>
                <a:effectLst/>
              </a:rPr>
              <a:t>Gender dynamics</a:t>
            </a:r>
          </a:p>
        </p:txBody>
      </p:sp>
      <p:sp>
        <p:nvSpPr>
          <p:cNvPr id="8" name="Content Placeholder 7">
            <a:extLst>
              <a:ext uri="{FF2B5EF4-FFF2-40B4-BE49-F238E27FC236}">
                <a16:creationId xmlns:a16="http://schemas.microsoft.com/office/drawing/2014/main" id="{E5D520FF-D181-63AF-2B11-1866CB266465}"/>
              </a:ext>
            </a:extLst>
          </p:cNvPr>
          <p:cNvSpPr>
            <a:spLocks noGrp="1"/>
          </p:cNvSpPr>
          <p:nvPr>
            <p:ph idx="1"/>
          </p:nvPr>
        </p:nvSpPr>
        <p:spPr>
          <a:xfrm>
            <a:off x="302389" y="2598953"/>
            <a:ext cx="11470511" cy="3532115"/>
          </a:xfrm>
        </p:spPr>
        <p:txBody>
          <a:bodyPr/>
          <a:lstStyle/>
          <a:p>
            <a:r>
              <a:rPr lang="en-US" sz="2400" b="1" dirty="0">
                <a:solidFill>
                  <a:srgbClr val="212121"/>
                </a:solidFill>
              </a:rPr>
              <a:t>Partners</a:t>
            </a:r>
          </a:p>
          <a:p>
            <a:pPr lvl="2"/>
            <a:r>
              <a:rPr lang="en-US" sz="2400" dirty="0">
                <a:solidFill>
                  <a:srgbClr val="212121"/>
                </a:solidFill>
              </a:rPr>
              <a:t>Sexual male partners desired to be educated on the products their partners' use</a:t>
            </a:r>
          </a:p>
          <a:p>
            <a:pPr lvl="2"/>
            <a:r>
              <a:rPr lang="en-US" sz="2400" dirty="0">
                <a:solidFill>
                  <a:srgbClr val="212121"/>
                </a:solidFill>
              </a:rPr>
              <a:t>Desired to be part of the decision-making process</a:t>
            </a:r>
          </a:p>
          <a:p>
            <a:pPr lvl="2"/>
            <a:r>
              <a:rPr lang="en-US" sz="2400" dirty="0">
                <a:solidFill>
                  <a:srgbClr val="212121"/>
                </a:solidFill>
              </a:rPr>
              <a:t>They had great influence on their partners decision to use and adhere to product use</a:t>
            </a:r>
          </a:p>
          <a:p>
            <a:r>
              <a:rPr lang="en-US" sz="2400" b="1" dirty="0">
                <a:solidFill>
                  <a:srgbClr val="212121"/>
                </a:solidFill>
              </a:rPr>
              <a:t>Sexual experience</a:t>
            </a:r>
          </a:p>
          <a:p>
            <a:pPr lvl="2"/>
            <a:r>
              <a:rPr lang="en-US" sz="2400" dirty="0">
                <a:solidFill>
                  <a:srgbClr val="212121"/>
                </a:solidFill>
              </a:rPr>
              <a:t>Preference for products that do not influence libido or sexual encounter</a:t>
            </a:r>
          </a:p>
          <a:p>
            <a:endParaRPr lang="en-US" dirty="0"/>
          </a:p>
        </p:txBody>
      </p:sp>
    </p:spTree>
    <p:extLst>
      <p:ext uri="{BB962C8B-B14F-4D97-AF65-F5344CB8AC3E}">
        <p14:creationId xmlns:p14="http://schemas.microsoft.com/office/powerpoint/2010/main" val="70565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45E8-16C1-D3AB-778D-1382C95CD455}"/>
              </a:ext>
            </a:extLst>
          </p:cNvPr>
          <p:cNvSpPr>
            <a:spLocks noGrp="1"/>
          </p:cNvSpPr>
          <p:nvPr>
            <p:ph type="title"/>
          </p:nvPr>
        </p:nvSpPr>
        <p:spPr>
          <a:xfrm>
            <a:off x="1361041" y="182477"/>
            <a:ext cx="10243594" cy="1009485"/>
          </a:xfrm>
          <a:ln>
            <a:noFill/>
          </a:ln>
        </p:spPr>
        <p:txBody>
          <a:bodyPr>
            <a:normAutofit/>
          </a:bodyPr>
          <a:lstStyle/>
          <a:p>
            <a:pPr algn="ctr"/>
            <a:r>
              <a:rPr lang="en-US" sz="3600" dirty="0"/>
              <a:t>Preferred characteristics of gel formulation and use</a:t>
            </a:r>
          </a:p>
        </p:txBody>
      </p:sp>
      <p:pic>
        <p:nvPicPr>
          <p:cNvPr id="14338" name="Picture 2">
            <a:extLst>
              <a:ext uri="{FF2B5EF4-FFF2-40B4-BE49-F238E27FC236}">
                <a16:creationId xmlns:a16="http://schemas.microsoft.com/office/drawing/2014/main" id="{D5C6169B-28F5-57E9-B78D-80178A5E2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51" y="2071030"/>
            <a:ext cx="9891591" cy="460449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28CE85FE-09B0-CD55-6B31-98CCE51B33BF}"/>
              </a:ext>
            </a:extLst>
          </p:cNvPr>
          <p:cNvSpPr>
            <a:spLocks noGrp="1"/>
          </p:cNvSpPr>
          <p:nvPr>
            <p:ph idx="1"/>
          </p:nvPr>
        </p:nvSpPr>
        <p:spPr>
          <a:xfrm>
            <a:off x="2041244" y="1588072"/>
            <a:ext cx="7591604" cy="396906"/>
          </a:xfrm>
        </p:spPr>
        <p:txBody>
          <a:bodyPr>
            <a:normAutofit/>
          </a:bodyPr>
          <a:lstStyle/>
          <a:p>
            <a:pPr marL="0" indent="0" algn="ctr">
              <a:buNone/>
            </a:pPr>
            <a:r>
              <a:rPr lang="en-US" sz="2400" b="1" dirty="0"/>
              <a:t>Topical microbicide of choice should </a:t>
            </a:r>
          </a:p>
        </p:txBody>
      </p:sp>
      <p:sp>
        <p:nvSpPr>
          <p:cNvPr id="10" name="TextBox 9">
            <a:extLst>
              <a:ext uri="{FF2B5EF4-FFF2-40B4-BE49-F238E27FC236}">
                <a16:creationId xmlns:a16="http://schemas.microsoft.com/office/drawing/2014/main" id="{3AC9D3EF-3F3D-ED0C-FA68-5AB71E730784}"/>
              </a:ext>
            </a:extLst>
          </p:cNvPr>
          <p:cNvSpPr txBox="1"/>
          <p:nvPr/>
        </p:nvSpPr>
        <p:spPr>
          <a:xfrm>
            <a:off x="9120850" y="1769989"/>
            <a:ext cx="4104713" cy="307777"/>
          </a:xfrm>
          <a:prstGeom prst="rect">
            <a:avLst/>
          </a:prstGeom>
          <a:noFill/>
        </p:spPr>
        <p:txBody>
          <a:bodyPr wrap="square" rtlCol="0">
            <a:spAutoFit/>
          </a:bodyPr>
          <a:lstStyle/>
          <a:p>
            <a:r>
              <a:rPr lang="en-US" sz="1400" dirty="0" err="1"/>
              <a:t>Baeten</a:t>
            </a:r>
            <a:r>
              <a:rPr lang="en-US" sz="1400" dirty="0"/>
              <a:t> JM, Annu Rev Med 2020</a:t>
            </a:r>
          </a:p>
        </p:txBody>
      </p:sp>
    </p:spTree>
    <p:extLst>
      <p:ext uri="{BB962C8B-B14F-4D97-AF65-F5344CB8AC3E}">
        <p14:creationId xmlns:p14="http://schemas.microsoft.com/office/powerpoint/2010/main" val="1204501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C1A0-E5E3-A826-FF2E-685DB1B36BFF}"/>
              </a:ext>
            </a:extLst>
          </p:cNvPr>
          <p:cNvSpPr>
            <a:spLocks noGrp="1"/>
          </p:cNvSpPr>
          <p:nvPr>
            <p:ph type="ctrTitle"/>
          </p:nvPr>
        </p:nvSpPr>
        <p:spPr>
          <a:xfrm>
            <a:off x="623410" y="-17395"/>
            <a:ext cx="11247747" cy="1477228"/>
          </a:xfrm>
        </p:spPr>
        <p:txBody>
          <a:bodyPr>
            <a:noAutofit/>
          </a:bodyPr>
          <a:lstStyle/>
          <a:p>
            <a:r>
              <a:rPr lang="en-US" sz="3600" dirty="0"/>
              <a:t>In memory of Dr. </a:t>
            </a:r>
            <a:r>
              <a:rPr lang="en-US" sz="3600" dirty="0" err="1"/>
              <a:t>Kawango</a:t>
            </a:r>
            <a:r>
              <a:rPr lang="en-US" sz="3600" dirty="0"/>
              <a:t> Agot, MPH, PhD Renowned Kenya researcher</a:t>
            </a:r>
            <a:br>
              <a:rPr lang="en-US" sz="3600" dirty="0"/>
            </a:br>
            <a:endParaRPr lang="en-US" sz="3600" dirty="0"/>
          </a:p>
        </p:txBody>
      </p:sp>
      <p:pic>
        <p:nvPicPr>
          <p:cNvPr id="8194" name="Picture 2" descr="Kawango Agot, PhD, MPH | Kenya Research and Training Center">
            <a:extLst>
              <a:ext uri="{FF2B5EF4-FFF2-40B4-BE49-F238E27FC236}">
                <a16:creationId xmlns:a16="http://schemas.microsoft.com/office/drawing/2014/main" id="{BA258B55-79BF-6AE6-AC36-D72CCDCB7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4" y="1120140"/>
            <a:ext cx="6255534" cy="5737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41DD43-6AB6-2FFE-379D-7413EF4B6BDC}"/>
              </a:ext>
            </a:extLst>
          </p:cNvPr>
          <p:cNvSpPr txBox="1"/>
          <p:nvPr/>
        </p:nvSpPr>
        <p:spPr>
          <a:xfrm>
            <a:off x="6434140" y="1618899"/>
            <a:ext cx="5757860" cy="4524315"/>
          </a:xfrm>
          <a:prstGeom prst="rect">
            <a:avLst/>
          </a:prstGeom>
          <a:noFill/>
        </p:spPr>
        <p:txBody>
          <a:bodyPr wrap="square" rtlCol="0">
            <a:spAutoFit/>
          </a:bodyPr>
          <a:lstStyle/>
          <a:p>
            <a:r>
              <a:rPr lang="en-US" sz="2400" dirty="0"/>
              <a:t>Founder, Director and CEO of Impact Research and Development Organization</a:t>
            </a:r>
          </a:p>
          <a:p>
            <a:endParaRPr lang="en-US" sz="2400" dirty="0"/>
          </a:p>
          <a:p>
            <a:r>
              <a:rPr lang="en-US" sz="2400" dirty="0"/>
              <a:t>Her research and community work in HIV prevention has changed the HIV prevention landscape in Kenya and beyond</a:t>
            </a:r>
          </a:p>
          <a:p>
            <a:endParaRPr lang="en-US" sz="2400" dirty="0"/>
          </a:p>
          <a:p>
            <a:r>
              <a:rPr lang="en-US" sz="2400" dirty="0"/>
              <a:t>A true warrior who cared deeply for communities and the well being of young women</a:t>
            </a:r>
          </a:p>
        </p:txBody>
      </p:sp>
    </p:spTree>
    <p:extLst>
      <p:ext uri="{BB962C8B-B14F-4D97-AF65-F5344CB8AC3E}">
        <p14:creationId xmlns:p14="http://schemas.microsoft.com/office/powerpoint/2010/main" val="97745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315C9DA3-5921-17B7-4321-F1140787A001}"/>
              </a:ext>
            </a:extLst>
          </p:cNvPr>
          <p:cNvSpPr>
            <a:spLocks noGrp="1"/>
          </p:cNvSpPr>
          <p:nvPr>
            <p:ph type="title"/>
          </p:nvPr>
        </p:nvSpPr>
        <p:spPr>
          <a:xfrm>
            <a:off x="2521656" y="259995"/>
            <a:ext cx="9034073" cy="1223963"/>
          </a:xfrm>
        </p:spPr>
        <p:txBody>
          <a:bodyPr>
            <a:normAutofit/>
          </a:bodyPr>
          <a:lstStyle/>
          <a:p>
            <a:pPr algn="ctr"/>
            <a:r>
              <a:rPr lang="en-US" sz="3600" dirty="0">
                <a:solidFill>
                  <a:schemeClr val="accent1"/>
                </a:solidFill>
                <a:ea typeface="Tahoma"/>
                <a:cs typeface="Tahoma"/>
              </a:rPr>
              <a:t>The need for choice:</a:t>
            </a:r>
            <a:br>
              <a:rPr lang="en-US" sz="3600" dirty="0">
                <a:solidFill>
                  <a:schemeClr val="accent1"/>
                </a:solidFill>
                <a:ea typeface="Tahoma"/>
                <a:cs typeface="Tahoma"/>
              </a:rPr>
            </a:br>
            <a:r>
              <a:rPr lang="en-US" sz="3600" dirty="0">
                <a:solidFill>
                  <a:schemeClr val="accent1"/>
                </a:solidFill>
                <a:ea typeface="Tahoma"/>
                <a:cs typeface="Tahoma"/>
              </a:rPr>
              <a:t>Lessons from contraceptive field</a:t>
            </a:r>
            <a:endParaRPr lang="en-US" sz="3600" dirty="0">
              <a:solidFill>
                <a:schemeClr val="accent1"/>
              </a:solidFill>
            </a:endParaRPr>
          </a:p>
        </p:txBody>
      </p:sp>
      <p:pic>
        <p:nvPicPr>
          <p:cNvPr id="5" name="Content Placeholder 4" descr="A graph showing different colors of the same color&#10;&#10;Description automatically generated">
            <a:extLst>
              <a:ext uri="{FF2B5EF4-FFF2-40B4-BE49-F238E27FC236}">
                <a16:creationId xmlns:a16="http://schemas.microsoft.com/office/drawing/2014/main" id="{30B9A626-EA7F-50D6-7C0F-B433D58A298D}"/>
              </a:ext>
            </a:extLst>
          </p:cNvPr>
          <p:cNvPicPr>
            <a:picLocks noGrp="1" noChangeAspect="1"/>
          </p:cNvPicPr>
          <p:nvPr>
            <p:ph idx="1"/>
          </p:nvPr>
        </p:nvPicPr>
        <p:blipFill>
          <a:blip r:embed="rId3"/>
          <a:stretch>
            <a:fillRect/>
          </a:stretch>
        </p:blipFill>
        <p:spPr>
          <a:xfrm>
            <a:off x="3915381" y="1743075"/>
            <a:ext cx="8069473" cy="3854360"/>
          </a:xfrm>
          <a:prstGeom prst="rect">
            <a:avLst/>
          </a:prstGeom>
        </p:spPr>
      </p:pic>
      <p:sp>
        <p:nvSpPr>
          <p:cNvPr id="6" name="Text Placeholder 8">
            <a:extLst>
              <a:ext uri="{FF2B5EF4-FFF2-40B4-BE49-F238E27FC236}">
                <a16:creationId xmlns:a16="http://schemas.microsoft.com/office/drawing/2014/main" id="{0EEBC3E0-A8BC-965F-9DB7-5A25D00894B7}"/>
              </a:ext>
            </a:extLst>
          </p:cNvPr>
          <p:cNvSpPr txBox="1">
            <a:spLocks/>
          </p:cNvSpPr>
          <p:nvPr/>
        </p:nvSpPr>
        <p:spPr>
          <a:xfrm>
            <a:off x="92781" y="2030130"/>
            <a:ext cx="3708235" cy="33292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6" lvl="1" indent="-342900">
              <a:buClr>
                <a:srgbClr val="B22553"/>
              </a:buClr>
              <a:buSzPct val="120000"/>
              <a:buFont typeface="Arial" panose="020B0604020202020204" pitchFamily="34" charset="0"/>
              <a:buChar char="•"/>
            </a:pPr>
            <a:r>
              <a:rPr lang="en-US" sz="2000" dirty="0">
                <a:ea typeface="Tahoma"/>
                <a:cs typeface="Tahoma"/>
              </a:rPr>
              <a:t>72% of women use more than one type of contraception in their lifetime; </a:t>
            </a:r>
          </a:p>
          <a:p>
            <a:pPr marL="571506" lvl="1" indent="-342900">
              <a:buClr>
                <a:srgbClr val="B22553"/>
              </a:buClr>
              <a:buSzPct val="120000"/>
              <a:buFont typeface="Arial" panose="020B0604020202020204" pitchFamily="34" charset="0"/>
              <a:buChar char="•"/>
            </a:pPr>
            <a:r>
              <a:rPr lang="en-US" sz="2000" dirty="0">
                <a:ea typeface="Tahoma"/>
                <a:cs typeface="Tahoma"/>
              </a:rPr>
              <a:t>on average, women use 3.4 different contraceptive methods throughout their lifetime (US)</a:t>
            </a:r>
          </a:p>
        </p:txBody>
      </p:sp>
      <p:sp>
        <p:nvSpPr>
          <p:cNvPr id="7" name="Text Placeholder 8">
            <a:extLst>
              <a:ext uri="{FF2B5EF4-FFF2-40B4-BE49-F238E27FC236}">
                <a16:creationId xmlns:a16="http://schemas.microsoft.com/office/drawing/2014/main" id="{42052CC5-0BD9-B600-D168-A02A412397EA}"/>
              </a:ext>
            </a:extLst>
          </p:cNvPr>
          <p:cNvSpPr txBox="1">
            <a:spLocks/>
          </p:cNvSpPr>
          <p:nvPr/>
        </p:nvSpPr>
        <p:spPr>
          <a:xfrm>
            <a:off x="342900" y="5905552"/>
            <a:ext cx="11641954" cy="6314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65021F"/>
              </a:buClr>
              <a:buSzPct val="100000"/>
              <a:buFont typeface="Arial" panose="020B0604020202020204" pitchFamily="34" charset="0"/>
              <a:buChar char="•"/>
              <a:defRPr sz="26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Fira Sans Light"/>
              </a:defRPr>
            </a:lvl1pPr>
            <a:lvl2pPr marL="914400" marR="0" lvl="1" indent="-381000" algn="l" rtl="0">
              <a:lnSpc>
                <a:spcPct val="100000"/>
              </a:lnSpc>
              <a:spcBef>
                <a:spcPts val="800"/>
              </a:spcBef>
              <a:spcAft>
                <a:spcPts val="0"/>
              </a:spcAft>
              <a:buClrTx/>
              <a:buSzPct val="100000"/>
              <a:buFont typeface="Arial" panose="020B0604020202020204" pitchFamily="34" charset="0"/>
              <a:buChar char="•"/>
              <a:defRPr sz="2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Fira Sans Light"/>
              </a:defRPr>
            </a:lvl2pPr>
            <a:lvl3pPr marL="1371600" marR="0" lvl="2" indent="-381000" algn="l" rtl="0">
              <a:lnSpc>
                <a:spcPct val="100000"/>
              </a:lnSpc>
              <a:spcBef>
                <a:spcPts val="800"/>
              </a:spcBef>
              <a:spcAft>
                <a:spcPts val="0"/>
              </a:spcAft>
              <a:buClrTx/>
              <a:buSzPct val="100000"/>
              <a:buFont typeface="Arial" panose="020B0604020202020204" pitchFamily="34" charset="0"/>
              <a:buChar char="•"/>
              <a:defRPr sz="22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Fira Sans Light"/>
              </a:defRPr>
            </a:lvl3pPr>
            <a:lvl4pPr marL="1828800" marR="0" lvl="3" indent="-381000" algn="l" rtl="0">
              <a:lnSpc>
                <a:spcPct val="100000"/>
              </a:lnSpc>
              <a:spcBef>
                <a:spcPts val="800"/>
              </a:spcBef>
              <a:spcAft>
                <a:spcPts val="0"/>
              </a:spcAft>
              <a:buClrTx/>
              <a:buSzPct val="100000"/>
              <a:buFont typeface="Arial" panose="020B0604020202020204" pitchFamily="34" charset="0"/>
              <a:buChar char="•"/>
              <a:defRPr sz="20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Fira Sans Light"/>
              </a:defRPr>
            </a:lvl4pPr>
            <a:lvl5pPr marL="2286000" marR="0" lvl="4" indent="-381000" algn="l" rtl="0">
              <a:lnSpc>
                <a:spcPct val="100000"/>
              </a:lnSpc>
              <a:spcBef>
                <a:spcPts val="800"/>
              </a:spcBef>
              <a:spcAft>
                <a:spcPts val="0"/>
              </a:spcAft>
              <a:buClrTx/>
              <a:buSzPct val="100000"/>
              <a:buFont typeface="Arial" panose="020B0604020202020204" pitchFamily="34" charset="0"/>
              <a:buChar char="•"/>
              <a:defRPr sz="18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Fira Sans Light"/>
              </a:defRPr>
            </a:lvl5pPr>
            <a:lvl6pPr marL="2743200" marR="0" lvl="5"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6pPr>
            <a:lvl7pPr marL="3200400" marR="0" lvl="6"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7pPr>
            <a:lvl8pPr marL="3657600" marR="0" lvl="7"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8pPr>
            <a:lvl9pPr marL="4114800" marR="0" lvl="8" indent="-381000" algn="l" rtl="0">
              <a:lnSpc>
                <a:spcPct val="115000"/>
              </a:lnSpc>
              <a:spcBef>
                <a:spcPts val="800"/>
              </a:spcBef>
              <a:spcAft>
                <a:spcPts val="80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9pPr>
          </a:lstStyle>
          <a:p>
            <a:pPr marL="76200" indent="0">
              <a:buClr>
                <a:schemeClr val="accent3"/>
              </a:buClr>
              <a:buSzPct val="120000"/>
              <a:buNone/>
            </a:pPr>
            <a:r>
              <a:rPr lang="en-US" sz="2000" dirty="0">
                <a:latin typeface="+mn-lt"/>
                <a:ea typeface="Tahoma"/>
                <a:cs typeface="Tahoma"/>
              </a:rPr>
              <a:t>Women need a variety of methods to suit their preferences and lifestyles even when the market has highly effective products </a:t>
            </a:r>
          </a:p>
          <a:p>
            <a:pPr marL="1219170" indent="-228594"/>
            <a:endParaRPr lang="en-US" sz="2000" dirty="0">
              <a:latin typeface="+mn-lt"/>
            </a:endParaRPr>
          </a:p>
        </p:txBody>
      </p:sp>
    </p:spTree>
    <p:extLst>
      <p:ext uri="{BB962C8B-B14F-4D97-AF65-F5344CB8AC3E}">
        <p14:creationId xmlns:p14="http://schemas.microsoft.com/office/powerpoint/2010/main" val="7256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6A81-126A-BEAA-7E4E-B1CAAE04275A}"/>
              </a:ext>
            </a:extLst>
          </p:cNvPr>
          <p:cNvSpPr>
            <a:spLocks noGrp="1"/>
          </p:cNvSpPr>
          <p:nvPr>
            <p:ph type="title"/>
          </p:nvPr>
        </p:nvSpPr>
        <p:spPr>
          <a:xfrm>
            <a:off x="2310047" y="365125"/>
            <a:ext cx="8883315" cy="1325563"/>
          </a:xfrm>
        </p:spPr>
        <p:txBody>
          <a:bodyPr>
            <a:normAutofit/>
          </a:bodyPr>
          <a:lstStyle/>
          <a:p>
            <a:pPr algn="ctr"/>
            <a:r>
              <a:rPr lang="en-US" sz="3600" b="1" dirty="0">
                <a:solidFill>
                  <a:schemeClr val="accent1"/>
                </a:solidFill>
              </a:rPr>
              <a:t>Decision making process around prevention product use</a:t>
            </a:r>
          </a:p>
        </p:txBody>
      </p:sp>
      <p:sp>
        <p:nvSpPr>
          <p:cNvPr id="3" name="Content Placeholder 2">
            <a:extLst>
              <a:ext uri="{FF2B5EF4-FFF2-40B4-BE49-F238E27FC236}">
                <a16:creationId xmlns:a16="http://schemas.microsoft.com/office/drawing/2014/main" id="{6902A02F-69BE-12C2-935E-CF4A9BA81081}"/>
              </a:ext>
            </a:extLst>
          </p:cNvPr>
          <p:cNvSpPr>
            <a:spLocks noGrp="1"/>
          </p:cNvSpPr>
          <p:nvPr>
            <p:ph idx="1"/>
          </p:nvPr>
        </p:nvSpPr>
        <p:spPr>
          <a:xfrm>
            <a:off x="647700" y="2282682"/>
            <a:ext cx="11544300" cy="4002159"/>
          </a:xfrm>
        </p:spPr>
        <p:txBody>
          <a:bodyPr>
            <a:normAutofit lnSpcReduction="10000"/>
          </a:bodyPr>
          <a:lstStyle/>
          <a:p>
            <a:r>
              <a:rPr lang="en-US" sz="2400" b="1" dirty="0"/>
              <a:t>Emotional</a:t>
            </a:r>
          </a:p>
          <a:p>
            <a:pPr lvl="1"/>
            <a:r>
              <a:rPr lang="en-US" sz="2400" dirty="0"/>
              <a:t>Intuitive processes</a:t>
            </a:r>
          </a:p>
          <a:p>
            <a:pPr lvl="1"/>
            <a:r>
              <a:rPr lang="en-US" sz="2400" dirty="0"/>
              <a:t>Perceptions, stigma, experience</a:t>
            </a:r>
          </a:p>
          <a:p>
            <a:pPr marL="457200" lvl="1" indent="0">
              <a:buNone/>
            </a:pPr>
            <a:endParaRPr lang="en-US" sz="2400" dirty="0"/>
          </a:p>
          <a:p>
            <a:r>
              <a:rPr lang="en-US" sz="2400" b="1" dirty="0"/>
              <a:t>Cognitive</a:t>
            </a:r>
          </a:p>
          <a:p>
            <a:pPr lvl="1"/>
            <a:r>
              <a:rPr lang="en-US" sz="2400" dirty="0"/>
              <a:t>Cost, efficacy, access</a:t>
            </a:r>
          </a:p>
          <a:p>
            <a:pPr marL="0" indent="0">
              <a:buNone/>
            </a:pPr>
            <a:endParaRPr lang="en-US" sz="2400" dirty="0"/>
          </a:p>
          <a:p>
            <a:pPr marL="0" indent="0">
              <a:buNone/>
            </a:pPr>
            <a:r>
              <a:rPr lang="en-US" sz="2400" dirty="0"/>
              <a:t>There is not one product or attribute preferable to all groups</a:t>
            </a:r>
          </a:p>
          <a:p>
            <a:pPr marL="0" indent="0">
              <a:buNone/>
            </a:pPr>
            <a:r>
              <a:rPr lang="en-US" sz="2400" dirty="0"/>
              <a:t>Prevention products will need to be developed and promoted to reflect diversity</a:t>
            </a:r>
          </a:p>
        </p:txBody>
      </p:sp>
      <p:sp>
        <p:nvSpPr>
          <p:cNvPr id="4" name="TextBox 3">
            <a:extLst>
              <a:ext uri="{FF2B5EF4-FFF2-40B4-BE49-F238E27FC236}">
                <a16:creationId xmlns:a16="http://schemas.microsoft.com/office/drawing/2014/main" id="{8749D3F7-52B3-D812-0390-48E00E315DC3}"/>
              </a:ext>
            </a:extLst>
          </p:cNvPr>
          <p:cNvSpPr txBox="1"/>
          <p:nvPr/>
        </p:nvSpPr>
        <p:spPr>
          <a:xfrm>
            <a:off x="647700" y="6492875"/>
            <a:ext cx="4532262" cy="307777"/>
          </a:xfrm>
          <a:prstGeom prst="rect">
            <a:avLst/>
          </a:prstGeom>
          <a:noFill/>
        </p:spPr>
        <p:txBody>
          <a:bodyPr wrap="square" rtlCol="0">
            <a:spAutoFit/>
          </a:bodyPr>
          <a:lstStyle/>
          <a:p>
            <a:r>
              <a:rPr lang="en-US" sz="1400" b="0" i="0" u="none" strike="noStrike" dirty="0" err="1">
                <a:solidFill>
                  <a:srgbClr val="212121"/>
                </a:solidFill>
                <a:effectLst/>
              </a:rPr>
              <a:t>Bauermeister</a:t>
            </a:r>
            <a:r>
              <a:rPr lang="en-US" sz="1400" b="0" i="0" u="none" strike="noStrike" dirty="0">
                <a:solidFill>
                  <a:srgbClr val="212121"/>
                </a:solidFill>
                <a:effectLst/>
              </a:rPr>
              <a:t> JA et. al. Curr HIV/AIDS 2022</a:t>
            </a:r>
            <a:endParaRPr lang="en-US" sz="1400" dirty="0"/>
          </a:p>
        </p:txBody>
      </p:sp>
    </p:spTree>
    <p:extLst>
      <p:ext uri="{BB962C8B-B14F-4D97-AF65-F5344CB8AC3E}">
        <p14:creationId xmlns:p14="http://schemas.microsoft.com/office/powerpoint/2010/main" val="252505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6A81-126A-BEAA-7E4E-B1CAAE04275A}"/>
              </a:ext>
            </a:extLst>
          </p:cNvPr>
          <p:cNvSpPr>
            <a:spLocks noGrp="1"/>
          </p:cNvSpPr>
          <p:nvPr>
            <p:ph type="title"/>
          </p:nvPr>
        </p:nvSpPr>
        <p:spPr>
          <a:xfrm>
            <a:off x="2387659" y="433070"/>
            <a:ext cx="8883315" cy="1325563"/>
          </a:xfrm>
        </p:spPr>
        <p:txBody>
          <a:bodyPr>
            <a:normAutofit/>
          </a:bodyPr>
          <a:lstStyle/>
          <a:p>
            <a:pPr algn="ctr"/>
            <a:r>
              <a:rPr lang="en-US" sz="3600" b="1" dirty="0">
                <a:solidFill>
                  <a:schemeClr val="accent1"/>
                </a:solidFill>
              </a:rPr>
              <a:t>Decision making process around prevention product use</a:t>
            </a:r>
          </a:p>
        </p:txBody>
      </p:sp>
      <p:sp>
        <p:nvSpPr>
          <p:cNvPr id="4" name="TextBox 3">
            <a:extLst>
              <a:ext uri="{FF2B5EF4-FFF2-40B4-BE49-F238E27FC236}">
                <a16:creationId xmlns:a16="http://schemas.microsoft.com/office/drawing/2014/main" id="{8749D3F7-52B3-D812-0390-48E00E315DC3}"/>
              </a:ext>
            </a:extLst>
          </p:cNvPr>
          <p:cNvSpPr txBox="1"/>
          <p:nvPr/>
        </p:nvSpPr>
        <p:spPr>
          <a:xfrm>
            <a:off x="529590" y="6471586"/>
            <a:ext cx="4532262" cy="307777"/>
          </a:xfrm>
          <a:prstGeom prst="rect">
            <a:avLst/>
          </a:prstGeom>
          <a:noFill/>
        </p:spPr>
        <p:txBody>
          <a:bodyPr wrap="square" rtlCol="0">
            <a:spAutoFit/>
          </a:bodyPr>
          <a:lstStyle/>
          <a:p>
            <a:r>
              <a:rPr lang="en-US" sz="1400" b="0" i="0" u="none" strike="noStrike" dirty="0" err="1">
                <a:solidFill>
                  <a:srgbClr val="212121"/>
                </a:solidFill>
                <a:effectLst/>
              </a:rPr>
              <a:t>Bauermeister</a:t>
            </a:r>
            <a:r>
              <a:rPr lang="en-US" sz="1400" b="0" i="0" u="none" strike="noStrike" dirty="0">
                <a:solidFill>
                  <a:srgbClr val="212121"/>
                </a:solidFill>
                <a:effectLst/>
              </a:rPr>
              <a:t> JA et. al. Curr HIV/AIDS 2022</a:t>
            </a:r>
            <a:endParaRPr lang="en-US" sz="1400" dirty="0"/>
          </a:p>
        </p:txBody>
      </p:sp>
      <p:sp>
        <p:nvSpPr>
          <p:cNvPr id="6" name="Content Placeholder 5">
            <a:extLst>
              <a:ext uri="{FF2B5EF4-FFF2-40B4-BE49-F238E27FC236}">
                <a16:creationId xmlns:a16="http://schemas.microsoft.com/office/drawing/2014/main" id="{797D034A-87C7-85EB-C499-F6E57AD9E50E}"/>
              </a:ext>
            </a:extLst>
          </p:cNvPr>
          <p:cNvSpPr>
            <a:spLocks noGrp="1"/>
          </p:cNvSpPr>
          <p:nvPr>
            <p:ph idx="1"/>
          </p:nvPr>
        </p:nvSpPr>
        <p:spPr>
          <a:xfrm>
            <a:off x="691378" y="2063266"/>
            <a:ext cx="11035802" cy="4103687"/>
          </a:xfrm>
        </p:spPr>
        <p:txBody>
          <a:bodyPr/>
          <a:lstStyle/>
          <a:p>
            <a:r>
              <a:rPr lang="en-US" sz="2400" dirty="0"/>
              <a:t>MPTs are more likely to be used by people who need them when </a:t>
            </a:r>
          </a:p>
          <a:p>
            <a:pPr lvl="1"/>
            <a:r>
              <a:rPr lang="en-US" sz="2400" dirty="0"/>
              <a:t>Preferences</a:t>
            </a:r>
          </a:p>
          <a:p>
            <a:pPr lvl="1"/>
            <a:r>
              <a:rPr lang="en-US" sz="2400" dirty="0"/>
              <a:t>Pleasure</a:t>
            </a:r>
          </a:p>
          <a:p>
            <a:pPr lvl="1"/>
            <a:r>
              <a:rPr lang="en-US" sz="2400" dirty="0"/>
              <a:t>Environment</a:t>
            </a:r>
          </a:p>
          <a:p>
            <a:pPr lvl="1"/>
            <a:r>
              <a:rPr lang="en-US" sz="2400" dirty="0"/>
              <a:t>Beliefs</a:t>
            </a:r>
          </a:p>
          <a:p>
            <a:pPr lvl="1"/>
            <a:r>
              <a:rPr lang="en-US" sz="2400" dirty="0"/>
              <a:t>Needs &amp;</a:t>
            </a:r>
          </a:p>
          <a:p>
            <a:pPr lvl="1"/>
            <a:r>
              <a:rPr lang="en-US" sz="2400" dirty="0"/>
              <a:t>Motivations are solicited and incorporated into product research and development </a:t>
            </a:r>
          </a:p>
          <a:p>
            <a:pPr marL="457200" lvl="1" indent="0">
              <a:buNone/>
            </a:pPr>
            <a:endParaRPr lang="en-US" sz="2400" dirty="0"/>
          </a:p>
          <a:p>
            <a:pPr marL="457200" lvl="1" indent="0">
              <a:buNone/>
            </a:pPr>
            <a:r>
              <a:rPr lang="en-US" sz="2400" dirty="0"/>
              <a:t>With a people centered mindset</a:t>
            </a:r>
          </a:p>
          <a:p>
            <a:endParaRPr lang="en-US" dirty="0"/>
          </a:p>
        </p:txBody>
      </p:sp>
    </p:spTree>
    <p:extLst>
      <p:ext uri="{BB962C8B-B14F-4D97-AF65-F5344CB8AC3E}">
        <p14:creationId xmlns:p14="http://schemas.microsoft.com/office/powerpoint/2010/main" val="244942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691" y="45069"/>
            <a:ext cx="10160503" cy="1120178"/>
          </a:xfrm>
          <a:prstGeom prst="rect">
            <a:avLst/>
          </a:prstGeom>
        </p:spPr>
        <p:txBody>
          <a:bodyPr vert="horz" wrap="square" lIns="0" tIns="12065" rIns="0" bIns="0" rtlCol="0">
            <a:spAutoFit/>
          </a:bodyPr>
          <a:lstStyle/>
          <a:p>
            <a:pPr marL="12700" algn="ctr">
              <a:lnSpc>
                <a:spcPct val="100000"/>
              </a:lnSpc>
              <a:spcBef>
                <a:spcPts val="95"/>
              </a:spcBef>
            </a:pPr>
            <a:r>
              <a:rPr sz="3600" b="0" spc="65" dirty="0">
                <a:cs typeface="Arial"/>
              </a:rPr>
              <a:t>Globally,</a:t>
            </a:r>
            <a:r>
              <a:rPr sz="3600" b="0" spc="-120" dirty="0">
                <a:cs typeface="Arial"/>
              </a:rPr>
              <a:t> </a:t>
            </a:r>
            <a:r>
              <a:rPr sz="3600" b="0" spc="-235" dirty="0">
                <a:cs typeface="Arial"/>
              </a:rPr>
              <a:t>MPTs</a:t>
            </a:r>
            <a:r>
              <a:rPr sz="3600" b="0" spc="-15" dirty="0">
                <a:cs typeface="Arial"/>
              </a:rPr>
              <a:t> </a:t>
            </a:r>
            <a:r>
              <a:rPr sz="3600" b="0" spc="155" dirty="0">
                <a:cs typeface="Arial"/>
              </a:rPr>
              <a:t>are</a:t>
            </a:r>
            <a:r>
              <a:rPr sz="3600" b="0" spc="-15" dirty="0">
                <a:cs typeface="Arial"/>
              </a:rPr>
              <a:t> </a:t>
            </a:r>
            <a:r>
              <a:rPr sz="3600" b="0" spc="110" dirty="0">
                <a:cs typeface="Arial"/>
              </a:rPr>
              <a:t>preferred</a:t>
            </a:r>
            <a:r>
              <a:rPr sz="3600" b="0" spc="-45" dirty="0">
                <a:cs typeface="Arial"/>
              </a:rPr>
              <a:t> </a:t>
            </a:r>
            <a:r>
              <a:rPr sz="3600" b="0" spc="210" dirty="0">
                <a:cs typeface="Arial"/>
              </a:rPr>
              <a:t>to</a:t>
            </a:r>
            <a:r>
              <a:rPr sz="3600" b="0" spc="-30" dirty="0">
                <a:cs typeface="Arial"/>
              </a:rPr>
              <a:t> </a:t>
            </a:r>
            <a:r>
              <a:rPr sz="3600" b="0" dirty="0">
                <a:cs typeface="Arial"/>
              </a:rPr>
              <a:t>single</a:t>
            </a:r>
            <a:r>
              <a:rPr sz="3600" b="0" spc="-5" dirty="0">
                <a:cs typeface="Arial"/>
              </a:rPr>
              <a:t> </a:t>
            </a:r>
            <a:r>
              <a:rPr sz="3600" b="0" spc="130" dirty="0">
                <a:cs typeface="Arial"/>
              </a:rPr>
              <a:t>indication</a:t>
            </a:r>
            <a:r>
              <a:rPr sz="3600" b="0" spc="-55" dirty="0">
                <a:cs typeface="Arial"/>
              </a:rPr>
              <a:t> </a:t>
            </a:r>
            <a:r>
              <a:rPr sz="3600" b="0" spc="130" dirty="0">
                <a:cs typeface="Arial"/>
              </a:rPr>
              <a:t>products</a:t>
            </a:r>
            <a:endParaRPr sz="3600" dirty="0">
              <a:cs typeface="Arial"/>
            </a:endParaRPr>
          </a:p>
        </p:txBody>
      </p:sp>
      <p:sp>
        <p:nvSpPr>
          <p:cNvPr id="3" name="object 3"/>
          <p:cNvSpPr txBox="1"/>
          <p:nvPr/>
        </p:nvSpPr>
        <p:spPr>
          <a:xfrm>
            <a:off x="482146" y="1175766"/>
            <a:ext cx="3008817" cy="2474588"/>
          </a:xfrm>
          <a:prstGeom prst="rect">
            <a:avLst/>
          </a:prstGeom>
          <a:solidFill>
            <a:srgbClr val="DEB1E6"/>
          </a:solidFill>
        </p:spPr>
        <p:txBody>
          <a:bodyPr vert="horz" wrap="square" lIns="0" tIns="111760" rIns="0" bIns="0" rtlCol="0">
            <a:spAutoFit/>
          </a:bodyPr>
          <a:lstStyle/>
          <a:p>
            <a:pPr marL="212090" marR="196850" indent="-3810" algn="ctr">
              <a:lnSpc>
                <a:spcPct val="102000"/>
              </a:lnSpc>
              <a:spcBef>
                <a:spcPts val="880"/>
              </a:spcBef>
            </a:pPr>
            <a:r>
              <a:rPr sz="1900" spc="-70" dirty="0">
                <a:cs typeface="Arial"/>
              </a:rPr>
              <a:t>In</a:t>
            </a:r>
            <a:r>
              <a:rPr sz="1900" spc="-75" dirty="0">
                <a:cs typeface="Arial"/>
              </a:rPr>
              <a:t> </a:t>
            </a:r>
            <a:r>
              <a:rPr sz="1900" spc="-114" dirty="0">
                <a:cs typeface="Arial"/>
              </a:rPr>
              <a:t>6</a:t>
            </a:r>
            <a:r>
              <a:rPr sz="1900" spc="-75" dirty="0">
                <a:cs typeface="Arial"/>
              </a:rPr>
              <a:t> </a:t>
            </a:r>
            <a:r>
              <a:rPr sz="1900" spc="-25" dirty="0">
                <a:cs typeface="Arial"/>
              </a:rPr>
              <a:t>geographically </a:t>
            </a:r>
            <a:r>
              <a:rPr sz="1900" spc="-114" dirty="0">
                <a:cs typeface="Arial"/>
              </a:rPr>
              <a:t>diverse</a:t>
            </a:r>
            <a:r>
              <a:rPr sz="1900" spc="-40" dirty="0">
                <a:cs typeface="Arial"/>
              </a:rPr>
              <a:t> </a:t>
            </a:r>
            <a:r>
              <a:rPr sz="1900" spc="-90" dirty="0">
                <a:cs typeface="Arial"/>
              </a:rPr>
              <a:t>studies</a:t>
            </a:r>
            <a:r>
              <a:rPr sz="1900" spc="-80" dirty="0">
                <a:cs typeface="Arial"/>
              </a:rPr>
              <a:t> </a:t>
            </a:r>
            <a:r>
              <a:rPr sz="1900" dirty="0">
                <a:cs typeface="Arial"/>
              </a:rPr>
              <a:t>with</a:t>
            </a:r>
            <a:r>
              <a:rPr sz="1900" spc="-45" dirty="0">
                <a:cs typeface="Arial"/>
              </a:rPr>
              <a:t> </a:t>
            </a:r>
            <a:r>
              <a:rPr sz="1900" spc="-295" dirty="0">
                <a:cs typeface="Arial"/>
              </a:rPr>
              <a:t>CGW, </a:t>
            </a:r>
            <a:r>
              <a:rPr sz="1900" spc="-55" dirty="0">
                <a:cs typeface="Arial"/>
              </a:rPr>
              <a:t>direct</a:t>
            </a:r>
            <a:r>
              <a:rPr sz="1900" spc="-80" dirty="0">
                <a:cs typeface="Arial"/>
              </a:rPr>
              <a:t> </a:t>
            </a:r>
            <a:r>
              <a:rPr sz="1900" spc="-40" dirty="0">
                <a:cs typeface="Arial"/>
              </a:rPr>
              <a:t>elicitation</a:t>
            </a:r>
            <a:r>
              <a:rPr sz="1900" spc="-25" dirty="0">
                <a:cs typeface="Arial"/>
              </a:rPr>
              <a:t> of </a:t>
            </a:r>
            <a:r>
              <a:rPr sz="1900" spc="-110" dirty="0">
                <a:cs typeface="Arial"/>
              </a:rPr>
              <a:t>preferences</a:t>
            </a:r>
            <a:r>
              <a:rPr sz="1900" spc="-40" dirty="0">
                <a:cs typeface="Arial"/>
              </a:rPr>
              <a:t> </a:t>
            </a:r>
            <a:r>
              <a:rPr sz="1900" b="1" spc="-10" dirty="0">
                <a:cs typeface="Arial"/>
              </a:rPr>
              <a:t>indicated </a:t>
            </a:r>
            <a:r>
              <a:rPr sz="1900" b="1" spc="-70" dirty="0">
                <a:cs typeface="Arial"/>
              </a:rPr>
              <a:t>that</a:t>
            </a:r>
            <a:r>
              <a:rPr sz="1900" b="1" spc="-50" dirty="0">
                <a:cs typeface="Arial"/>
              </a:rPr>
              <a:t> </a:t>
            </a:r>
            <a:r>
              <a:rPr sz="1900" b="1" spc="-180" dirty="0">
                <a:cs typeface="Arial"/>
              </a:rPr>
              <a:t>&gt;80%</a:t>
            </a:r>
            <a:r>
              <a:rPr sz="1900" b="1" spc="-25" dirty="0">
                <a:cs typeface="Arial"/>
              </a:rPr>
              <a:t> of </a:t>
            </a:r>
            <a:r>
              <a:rPr sz="1900" b="1" spc="-160" dirty="0">
                <a:cs typeface="Arial"/>
              </a:rPr>
              <a:t>respondents</a:t>
            </a:r>
            <a:r>
              <a:rPr sz="1900" b="1" spc="20" dirty="0">
                <a:cs typeface="Arial"/>
              </a:rPr>
              <a:t> </a:t>
            </a:r>
            <a:r>
              <a:rPr sz="1900" b="1" spc="-110" dirty="0">
                <a:cs typeface="Arial"/>
              </a:rPr>
              <a:t>prefer</a:t>
            </a:r>
            <a:r>
              <a:rPr sz="1900" b="1" spc="-15" dirty="0">
                <a:cs typeface="Arial"/>
              </a:rPr>
              <a:t> </a:t>
            </a:r>
            <a:r>
              <a:rPr sz="1900" b="1" spc="-50" dirty="0">
                <a:cs typeface="Arial"/>
              </a:rPr>
              <a:t>a </a:t>
            </a:r>
            <a:r>
              <a:rPr sz="1900" b="1" spc="-25" dirty="0">
                <a:cs typeface="Arial"/>
              </a:rPr>
              <a:t>MPT</a:t>
            </a:r>
            <a:endParaRPr sz="1900" dirty="0">
              <a:cs typeface="Arial"/>
            </a:endParaRPr>
          </a:p>
        </p:txBody>
      </p:sp>
      <p:sp>
        <p:nvSpPr>
          <p:cNvPr id="4" name="object 4"/>
          <p:cNvSpPr txBox="1"/>
          <p:nvPr/>
        </p:nvSpPr>
        <p:spPr>
          <a:xfrm>
            <a:off x="1389450" y="6094096"/>
            <a:ext cx="5631815" cy="228268"/>
          </a:xfrm>
          <a:prstGeom prst="rect">
            <a:avLst/>
          </a:prstGeom>
        </p:spPr>
        <p:txBody>
          <a:bodyPr vert="horz" wrap="square" lIns="0" tIns="43180" rIns="0" bIns="0" rtlCol="0">
            <a:spAutoFit/>
          </a:bodyPr>
          <a:lstStyle/>
          <a:p>
            <a:pPr marL="12700">
              <a:lnSpc>
                <a:spcPct val="100000"/>
              </a:lnSpc>
              <a:spcBef>
                <a:spcPts val="375"/>
              </a:spcBef>
            </a:pPr>
            <a:r>
              <a:rPr sz="1200" spc="-110" dirty="0">
                <a:cs typeface="Arial"/>
              </a:rPr>
              <a:t>Source:</a:t>
            </a:r>
            <a:r>
              <a:rPr sz="1200" spc="-65" dirty="0">
                <a:cs typeface="Arial"/>
              </a:rPr>
              <a:t> </a:t>
            </a:r>
            <a:r>
              <a:rPr sz="1200" spc="-110" dirty="0">
                <a:cs typeface="Arial"/>
              </a:rPr>
              <a:t>A.</a:t>
            </a:r>
            <a:r>
              <a:rPr sz="1200" spc="-80" dirty="0">
                <a:cs typeface="Arial"/>
              </a:rPr>
              <a:t> </a:t>
            </a:r>
            <a:r>
              <a:rPr sz="1200" spc="-160" dirty="0">
                <a:cs typeface="Arial"/>
              </a:rPr>
              <a:t>Van</a:t>
            </a:r>
            <a:r>
              <a:rPr sz="1200" spc="-80" dirty="0">
                <a:cs typeface="Arial"/>
              </a:rPr>
              <a:t> </a:t>
            </a:r>
            <a:r>
              <a:rPr sz="1200" spc="-45" dirty="0">
                <a:cs typeface="Arial"/>
              </a:rPr>
              <a:t>der</a:t>
            </a:r>
            <a:r>
              <a:rPr sz="1200" spc="-65" dirty="0">
                <a:cs typeface="Arial"/>
              </a:rPr>
              <a:t> </a:t>
            </a:r>
            <a:r>
              <a:rPr sz="1200" spc="-80" dirty="0">
                <a:cs typeface="Arial"/>
              </a:rPr>
              <a:t>Straten,</a:t>
            </a:r>
            <a:r>
              <a:rPr sz="1200" spc="-75" dirty="0">
                <a:cs typeface="Arial"/>
              </a:rPr>
              <a:t> </a:t>
            </a:r>
            <a:r>
              <a:rPr sz="1200" spc="-280" dirty="0">
                <a:cs typeface="Arial"/>
              </a:rPr>
              <a:t>STD</a:t>
            </a:r>
            <a:r>
              <a:rPr sz="1200" spc="-80" dirty="0">
                <a:cs typeface="Arial"/>
              </a:rPr>
              <a:t> </a:t>
            </a:r>
            <a:r>
              <a:rPr sz="1200" spc="-75" dirty="0">
                <a:cs typeface="Arial"/>
              </a:rPr>
              <a:t>Prevention</a:t>
            </a:r>
            <a:r>
              <a:rPr sz="1200" spc="-60" dirty="0">
                <a:cs typeface="Arial"/>
              </a:rPr>
              <a:t> </a:t>
            </a:r>
            <a:r>
              <a:rPr sz="1200" spc="-105" dirty="0">
                <a:cs typeface="Arial"/>
              </a:rPr>
              <a:t>Conference</a:t>
            </a:r>
            <a:r>
              <a:rPr sz="1200" spc="-55" dirty="0">
                <a:cs typeface="Arial"/>
              </a:rPr>
              <a:t> </a:t>
            </a:r>
            <a:r>
              <a:rPr sz="1200" spc="-20" dirty="0">
                <a:cs typeface="Arial"/>
              </a:rPr>
              <a:t>2022</a:t>
            </a:r>
            <a:endParaRPr sz="1200" dirty="0">
              <a:cs typeface="Arial"/>
            </a:endParaRPr>
          </a:p>
        </p:txBody>
      </p:sp>
      <p:sp>
        <p:nvSpPr>
          <p:cNvPr id="5" name="object 5"/>
          <p:cNvSpPr txBox="1"/>
          <p:nvPr/>
        </p:nvSpPr>
        <p:spPr>
          <a:xfrm>
            <a:off x="494488" y="3746688"/>
            <a:ext cx="3008818" cy="2234586"/>
          </a:xfrm>
          <a:prstGeom prst="rect">
            <a:avLst/>
          </a:prstGeom>
          <a:solidFill>
            <a:srgbClr val="B4E0D5"/>
          </a:solidFill>
        </p:spPr>
        <p:txBody>
          <a:bodyPr vert="horz" wrap="square" lIns="0" tIns="18415" rIns="0" bIns="0" rtlCol="0">
            <a:spAutoFit/>
          </a:bodyPr>
          <a:lstStyle/>
          <a:p>
            <a:pPr>
              <a:lnSpc>
                <a:spcPct val="100000"/>
              </a:lnSpc>
            </a:pPr>
            <a:r>
              <a:rPr lang="en-US" sz="1800" dirty="0"/>
              <a:t>Risk of unintended pregnancy often outweighs concerns about HIV</a:t>
            </a:r>
          </a:p>
          <a:p>
            <a:pPr>
              <a:lnSpc>
                <a:spcPct val="100000"/>
              </a:lnSpc>
            </a:pPr>
            <a:r>
              <a:rPr lang="en-US" sz="1800" dirty="0"/>
              <a:t>83% of women prefer HIV/STI products with contraception vs HIV/STI products alone</a:t>
            </a:r>
          </a:p>
        </p:txBody>
      </p:sp>
      <p:sp>
        <p:nvSpPr>
          <p:cNvPr id="6" name="object 6"/>
          <p:cNvSpPr/>
          <p:nvPr/>
        </p:nvSpPr>
        <p:spPr>
          <a:xfrm>
            <a:off x="7237603" y="5436006"/>
            <a:ext cx="205740" cy="187325"/>
          </a:xfrm>
          <a:custGeom>
            <a:avLst/>
            <a:gdLst/>
            <a:ahLst/>
            <a:cxnLst/>
            <a:rect l="l" t="t" r="r" b="b"/>
            <a:pathLst>
              <a:path w="205740" h="187325">
                <a:moveTo>
                  <a:pt x="205219" y="0"/>
                </a:moveTo>
                <a:lnTo>
                  <a:pt x="0" y="0"/>
                </a:lnTo>
                <a:lnTo>
                  <a:pt x="0" y="186740"/>
                </a:lnTo>
                <a:lnTo>
                  <a:pt x="205219" y="186740"/>
                </a:lnTo>
                <a:lnTo>
                  <a:pt x="205219" y="0"/>
                </a:lnTo>
                <a:close/>
              </a:path>
            </a:pathLst>
          </a:custGeom>
          <a:solidFill>
            <a:srgbClr val="AC3DC1"/>
          </a:solidFill>
        </p:spPr>
        <p:txBody>
          <a:bodyPr wrap="square" lIns="0" tIns="0" rIns="0" bIns="0" rtlCol="0"/>
          <a:lstStyle/>
          <a:p>
            <a:endParaRPr/>
          </a:p>
        </p:txBody>
      </p:sp>
      <p:grpSp>
        <p:nvGrpSpPr>
          <p:cNvPr id="7" name="object 7"/>
          <p:cNvGrpSpPr/>
          <p:nvPr/>
        </p:nvGrpSpPr>
        <p:grpSpPr>
          <a:xfrm>
            <a:off x="5228018" y="1594738"/>
            <a:ext cx="5724525" cy="3535679"/>
            <a:chOff x="5355421" y="1585341"/>
            <a:chExt cx="5724525" cy="3535679"/>
          </a:xfrm>
        </p:grpSpPr>
        <p:sp>
          <p:nvSpPr>
            <p:cNvPr id="8" name="object 8"/>
            <p:cNvSpPr/>
            <p:nvPr/>
          </p:nvSpPr>
          <p:spPr>
            <a:xfrm>
              <a:off x="10716641" y="1585341"/>
              <a:ext cx="0" cy="1534795"/>
            </a:xfrm>
            <a:custGeom>
              <a:avLst/>
              <a:gdLst/>
              <a:ahLst/>
              <a:cxnLst/>
              <a:rect l="l" t="t" r="r" b="b"/>
              <a:pathLst>
                <a:path h="1534795">
                  <a:moveTo>
                    <a:pt x="0" y="0"/>
                  </a:moveTo>
                  <a:lnTo>
                    <a:pt x="0" y="1534414"/>
                  </a:lnTo>
                </a:path>
              </a:pathLst>
            </a:custGeom>
            <a:ln w="7698">
              <a:solidFill>
                <a:srgbClr val="FFFFFF"/>
              </a:solidFill>
            </a:ln>
          </p:spPr>
          <p:txBody>
            <a:bodyPr wrap="square" lIns="0" tIns="0" rIns="0" bIns="0" rtlCol="0"/>
            <a:lstStyle/>
            <a:p>
              <a:endParaRPr/>
            </a:p>
          </p:txBody>
        </p:sp>
        <p:sp>
          <p:nvSpPr>
            <p:cNvPr id="9" name="object 9"/>
            <p:cNvSpPr/>
            <p:nvPr/>
          </p:nvSpPr>
          <p:spPr>
            <a:xfrm>
              <a:off x="5359273" y="1939594"/>
              <a:ext cx="5716270" cy="3070860"/>
            </a:xfrm>
            <a:custGeom>
              <a:avLst/>
              <a:gdLst/>
              <a:ahLst/>
              <a:cxnLst/>
              <a:rect l="l" t="t" r="r" b="b"/>
              <a:pathLst>
                <a:path w="5716270" h="3070860">
                  <a:moveTo>
                    <a:pt x="4882388" y="591667"/>
                  </a:moveTo>
                  <a:lnTo>
                    <a:pt x="0" y="591667"/>
                  </a:lnTo>
                  <a:lnTo>
                    <a:pt x="0" y="713308"/>
                  </a:lnTo>
                  <a:lnTo>
                    <a:pt x="4882388" y="713308"/>
                  </a:lnTo>
                  <a:lnTo>
                    <a:pt x="4882388" y="591667"/>
                  </a:lnTo>
                  <a:close/>
                </a:path>
                <a:path w="5716270" h="3070860">
                  <a:moveTo>
                    <a:pt x="5121656" y="1768703"/>
                  </a:moveTo>
                  <a:lnTo>
                    <a:pt x="0" y="1768703"/>
                  </a:lnTo>
                  <a:lnTo>
                    <a:pt x="0" y="1890344"/>
                  </a:lnTo>
                  <a:lnTo>
                    <a:pt x="5121656" y="1890344"/>
                  </a:lnTo>
                  <a:lnTo>
                    <a:pt x="5121656" y="1768703"/>
                  </a:lnTo>
                  <a:close/>
                </a:path>
                <a:path w="5716270" h="3070860">
                  <a:moveTo>
                    <a:pt x="5179695" y="0"/>
                  </a:moveTo>
                  <a:lnTo>
                    <a:pt x="0" y="0"/>
                  </a:lnTo>
                  <a:lnTo>
                    <a:pt x="0" y="124917"/>
                  </a:lnTo>
                  <a:lnTo>
                    <a:pt x="5179695" y="124917"/>
                  </a:lnTo>
                  <a:lnTo>
                    <a:pt x="5179695" y="0"/>
                  </a:lnTo>
                  <a:close/>
                </a:path>
                <a:path w="5716270" h="3070860">
                  <a:moveTo>
                    <a:pt x="5418963" y="1180185"/>
                  </a:moveTo>
                  <a:lnTo>
                    <a:pt x="0" y="1180185"/>
                  </a:lnTo>
                  <a:lnTo>
                    <a:pt x="0" y="1301826"/>
                  </a:lnTo>
                  <a:lnTo>
                    <a:pt x="5418963" y="1301826"/>
                  </a:lnTo>
                  <a:lnTo>
                    <a:pt x="5418963" y="1180185"/>
                  </a:lnTo>
                  <a:close/>
                </a:path>
                <a:path w="5716270" h="3070860">
                  <a:moveTo>
                    <a:pt x="5538597" y="2948927"/>
                  </a:moveTo>
                  <a:lnTo>
                    <a:pt x="0" y="2948927"/>
                  </a:lnTo>
                  <a:lnTo>
                    <a:pt x="0" y="3070555"/>
                  </a:lnTo>
                  <a:lnTo>
                    <a:pt x="5538597" y="3070555"/>
                  </a:lnTo>
                  <a:lnTo>
                    <a:pt x="5538597" y="2948927"/>
                  </a:lnTo>
                  <a:close/>
                </a:path>
                <a:path w="5716270" h="3070860">
                  <a:moveTo>
                    <a:pt x="5716270" y="2357247"/>
                  </a:moveTo>
                  <a:lnTo>
                    <a:pt x="0" y="2357247"/>
                  </a:lnTo>
                  <a:lnTo>
                    <a:pt x="0" y="2482164"/>
                  </a:lnTo>
                  <a:lnTo>
                    <a:pt x="5716270" y="2482164"/>
                  </a:lnTo>
                  <a:lnTo>
                    <a:pt x="5716270" y="2357247"/>
                  </a:lnTo>
                  <a:close/>
                </a:path>
              </a:pathLst>
            </a:custGeom>
            <a:solidFill>
              <a:srgbClr val="AC3DC1"/>
            </a:solidFill>
          </p:spPr>
          <p:txBody>
            <a:bodyPr wrap="square" lIns="0" tIns="0" rIns="0" bIns="0" rtlCol="0"/>
            <a:lstStyle/>
            <a:p>
              <a:endParaRPr/>
            </a:p>
          </p:txBody>
        </p:sp>
        <p:sp>
          <p:nvSpPr>
            <p:cNvPr id="10" name="object 10"/>
            <p:cNvSpPr/>
            <p:nvPr/>
          </p:nvSpPr>
          <p:spPr>
            <a:xfrm>
              <a:off x="5359273" y="1939580"/>
              <a:ext cx="5716270" cy="3070860"/>
            </a:xfrm>
            <a:custGeom>
              <a:avLst/>
              <a:gdLst/>
              <a:ahLst/>
              <a:cxnLst/>
              <a:rect l="l" t="t" r="r" b="b"/>
              <a:pathLst>
                <a:path w="5716270" h="3070860">
                  <a:moveTo>
                    <a:pt x="0" y="3070569"/>
                  </a:moveTo>
                  <a:lnTo>
                    <a:pt x="5538597" y="3070569"/>
                  </a:lnTo>
                  <a:lnTo>
                    <a:pt x="5538597" y="2948926"/>
                  </a:lnTo>
                  <a:lnTo>
                    <a:pt x="0" y="2948926"/>
                  </a:lnTo>
                  <a:lnTo>
                    <a:pt x="0" y="3070569"/>
                  </a:lnTo>
                  <a:close/>
                </a:path>
                <a:path w="5716270" h="3070860">
                  <a:moveTo>
                    <a:pt x="0" y="2482178"/>
                  </a:moveTo>
                  <a:lnTo>
                    <a:pt x="5716270" y="2482178"/>
                  </a:lnTo>
                  <a:lnTo>
                    <a:pt x="5716270" y="2357245"/>
                  </a:lnTo>
                  <a:lnTo>
                    <a:pt x="0" y="2357245"/>
                  </a:lnTo>
                  <a:lnTo>
                    <a:pt x="0" y="2482178"/>
                  </a:lnTo>
                  <a:close/>
                </a:path>
                <a:path w="5716270" h="3070860">
                  <a:moveTo>
                    <a:pt x="0" y="1890358"/>
                  </a:moveTo>
                  <a:lnTo>
                    <a:pt x="5121656" y="1890358"/>
                  </a:lnTo>
                  <a:lnTo>
                    <a:pt x="5121656" y="1768713"/>
                  </a:lnTo>
                  <a:lnTo>
                    <a:pt x="0" y="1768713"/>
                  </a:lnTo>
                  <a:lnTo>
                    <a:pt x="0" y="1890358"/>
                  </a:lnTo>
                  <a:close/>
                </a:path>
                <a:path w="5716270" h="3070860">
                  <a:moveTo>
                    <a:pt x="0" y="1301840"/>
                  </a:moveTo>
                  <a:lnTo>
                    <a:pt x="5418963" y="1301840"/>
                  </a:lnTo>
                  <a:lnTo>
                    <a:pt x="5418963" y="1180197"/>
                  </a:lnTo>
                  <a:lnTo>
                    <a:pt x="0" y="1180197"/>
                  </a:lnTo>
                  <a:lnTo>
                    <a:pt x="0" y="1301840"/>
                  </a:lnTo>
                  <a:close/>
                </a:path>
                <a:path w="5716270" h="3070860">
                  <a:moveTo>
                    <a:pt x="0" y="713322"/>
                  </a:moveTo>
                  <a:lnTo>
                    <a:pt x="4882388" y="713322"/>
                  </a:lnTo>
                  <a:lnTo>
                    <a:pt x="4882388" y="591677"/>
                  </a:lnTo>
                  <a:lnTo>
                    <a:pt x="0" y="591677"/>
                  </a:lnTo>
                  <a:lnTo>
                    <a:pt x="0" y="713322"/>
                  </a:lnTo>
                  <a:close/>
                </a:path>
                <a:path w="5716270" h="3070860">
                  <a:moveTo>
                    <a:pt x="0" y="124931"/>
                  </a:moveTo>
                  <a:lnTo>
                    <a:pt x="5179695" y="124931"/>
                  </a:lnTo>
                  <a:lnTo>
                    <a:pt x="5179695" y="0"/>
                  </a:lnTo>
                  <a:lnTo>
                    <a:pt x="0" y="0"/>
                  </a:lnTo>
                  <a:lnTo>
                    <a:pt x="0" y="124931"/>
                  </a:lnTo>
                  <a:close/>
                </a:path>
              </a:pathLst>
            </a:custGeom>
            <a:ln w="7703">
              <a:solidFill>
                <a:srgbClr val="551F5F"/>
              </a:solidFill>
            </a:ln>
          </p:spPr>
          <p:txBody>
            <a:bodyPr wrap="square" lIns="0" tIns="0" rIns="0" bIns="0" rtlCol="0"/>
            <a:lstStyle/>
            <a:p>
              <a:endParaRPr/>
            </a:p>
          </p:txBody>
        </p:sp>
        <p:sp>
          <p:nvSpPr>
            <p:cNvPr id="11" name="object 11"/>
            <p:cNvSpPr/>
            <p:nvPr/>
          </p:nvSpPr>
          <p:spPr>
            <a:xfrm>
              <a:off x="5359273" y="1585341"/>
              <a:ext cx="0" cy="3535679"/>
            </a:xfrm>
            <a:custGeom>
              <a:avLst/>
              <a:gdLst/>
              <a:ahLst/>
              <a:cxnLst/>
              <a:rect l="l" t="t" r="r" b="b"/>
              <a:pathLst>
                <a:path h="3535679">
                  <a:moveTo>
                    <a:pt x="0" y="3535553"/>
                  </a:moveTo>
                  <a:lnTo>
                    <a:pt x="0" y="0"/>
                  </a:lnTo>
                </a:path>
              </a:pathLst>
            </a:custGeom>
            <a:ln w="7698">
              <a:solidFill>
                <a:srgbClr val="FFFFFF"/>
              </a:solidFill>
            </a:ln>
          </p:spPr>
          <p:txBody>
            <a:bodyPr wrap="square" lIns="0" tIns="0" rIns="0" bIns="0" rtlCol="0"/>
            <a:lstStyle/>
            <a:p>
              <a:endParaRPr/>
            </a:p>
          </p:txBody>
        </p:sp>
      </p:grpSp>
      <p:sp>
        <p:nvSpPr>
          <p:cNvPr id="12" name="object 12"/>
          <p:cNvSpPr txBox="1"/>
          <p:nvPr/>
        </p:nvSpPr>
        <p:spPr>
          <a:xfrm>
            <a:off x="5307329" y="5175630"/>
            <a:ext cx="89535" cy="177800"/>
          </a:xfrm>
          <a:prstGeom prst="rect">
            <a:avLst/>
          </a:prstGeom>
        </p:spPr>
        <p:txBody>
          <a:bodyPr vert="horz" wrap="square" lIns="0" tIns="12065" rIns="0" bIns="0" rtlCol="0">
            <a:spAutoFit/>
          </a:bodyPr>
          <a:lstStyle/>
          <a:p>
            <a:pPr marL="12700">
              <a:lnSpc>
                <a:spcPct val="100000"/>
              </a:lnSpc>
              <a:spcBef>
                <a:spcPts val="95"/>
              </a:spcBef>
            </a:pPr>
            <a:r>
              <a:rPr sz="1000" spc="-50" dirty="0">
                <a:latin typeface="Arial"/>
                <a:cs typeface="Arial"/>
              </a:rPr>
              <a:t>0</a:t>
            </a:r>
            <a:endParaRPr sz="1000">
              <a:latin typeface="Arial"/>
              <a:cs typeface="Arial"/>
            </a:endParaRPr>
          </a:p>
        </p:txBody>
      </p:sp>
      <p:sp>
        <p:nvSpPr>
          <p:cNvPr id="13" name="object 13"/>
          <p:cNvSpPr txBox="1"/>
          <p:nvPr/>
        </p:nvSpPr>
        <p:spPr>
          <a:xfrm>
            <a:off x="5865621"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10</a:t>
            </a:r>
            <a:endParaRPr sz="1000">
              <a:latin typeface="Arial"/>
              <a:cs typeface="Arial"/>
            </a:endParaRPr>
          </a:p>
        </p:txBody>
      </p:sp>
      <p:sp>
        <p:nvSpPr>
          <p:cNvPr id="14" name="object 14"/>
          <p:cNvSpPr txBox="1"/>
          <p:nvPr/>
        </p:nvSpPr>
        <p:spPr>
          <a:xfrm>
            <a:off x="6461252"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20</a:t>
            </a:r>
            <a:endParaRPr sz="1000">
              <a:latin typeface="Arial"/>
              <a:cs typeface="Arial"/>
            </a:endParaRPr>
          </a:p>
        </p:txBody>
      </p:sp>
      <p:sp>
        <p:nvSpPr>
          <p:cNvPr id="15" name="object 15"/>
          <p:cNvSpPr txBox="1"/>
          <p:nvPr/>
        </p:nvSpPr>
        <p:spPr>
          <a:xfrm>
            <a:off x="7056881"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30</a:t>
            </a:r>
            <a:endParaRPr sz="1000">
              <a:latin typeface="Arial"/>
              <a:cs typeface="Arial"/>
            </a:endParaRPr>
          </a:p>
        </p:txBody>
      </p:sp>
      <p:sp>
        <p:nvSpPr>
          <p:cNvPr id="16" name="object 16"/>
          <p:cNvSpPr txBox="1"/>
          <p:nvPr/>
        </p:nvSpPr>
        <p:spPr>
          <a:xfrm>
            <a:off x="8247633"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50</a:t>
            </a:r>
            <a:endParaRPr sz="1000">
              <a:latin typeface="Arial"/>
              <a:cs typeface="Arial"/>
            </a:endParaRPr>
          </a:p>
        </p:txBody>
      </p:sp>
      <p:sp>
        <p:nvSpPr>
          <p:cNvPr id="17" name="object 17"/>
          <p:cNvSpPr txBox="1"/>
          <p:nvPr/>
        </p:nvSpPr>
        <p:spPr>
          <a:xfrm>
            <a:off x="8843264"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60</a:t>
            </a:r>
            <a:endParaRPr sz="1000">
              <a:latin typeface="Arial"/>
              <a:cs typeface="Arial"/>
            </a:endParaRPr>
          </a:p>
        </p:txBody>
      </p:sp>
      <p:sp>
        <p:nvSpPr>
          <p:cNvPr id="18" name="object 18"/>
          <p:cNvSpPr txBox="1"/>
          <p:nvPr/>
        </p:nvSpPr>
        <p:spPr>
          <a:xfrm>
            <a:off x="9438513"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70</a:t>
            </a:r>
            <a:endParaRPr sz="1000">
              <a:latin typeface="Arial"/>
              <a:cs typeface="Arial"/>
            </a:endParaRPr>
          </a:p>
        </p:txBody>
      </p:sp>
      <p:sp>
        <p:nvSpPr>
          <p:cNvPr id="19" name="object 19"/>
          <p:cNvSpPr txBox="1"/>
          <p:nvPr/>
        </p:nvSpPr>
        <p:spPr>
          <a:xfrm>
            <a:off x="10034143"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80</a:t>
            </a:r>
            <a:endParaRPr sz="1000">
              <a:latin typeface="Arial"/>
              <a:cs typeface="Arial"/>
            </a:endParaRPr>
          </a:p>
        </p:txBody>
      </p:sp>
      <p:sp>
        <p:nvSpPr>
          <p:cNvPr id="20" name="object 20"/>
          <p:cNvSpPr txBox="1"/>
          <p:nvPr/>
        </p:nvSpPr>
        <p:spPr>
          <a:xfrm>
            <a:off x="10629392" y="5175630"/>
            <a:ext cx="147320" cy="177800"/>
          </a:xfrm>
          <a:prstGeom prst="rect">
            <a:avLst/>
          </a:prstGeom>
        </p:spPr>
        <p:txBody>
          <a:bodyPr vert="horz" wrap="square" lIns="0" tIns="12065" rIns="0" bIns="0" rtlCol="0">
            <a:spAutoFit/>
          </a:bodyPr>
          <a:lstStyle/>
          <a:p>
            <a:pPr marL="12700">
              <a:lnSpc>
                <a:spcPct val="100000"/>
              </a:lnSpc>
              <a:spcBef>
                <a:spcPts val="95"/>
              </a:spcBef>
            </a:pPr>
            <a:r>
              <a:rPr sz="1000" spc="-45" dirty="0">
                <a:latin typeface="Arial"/>
                <a:cs typeface="Arial"/>
              </a:rPr>
              <a:t>90</a:t>
            </a:r>
            <a:endParaRPr sz="1000">
              <a:latin typeface="Arial"/>
              <a:cs typeface="Arial"/>
            </a:endParaRPr>
          </a:p>
        </p:txBody>
      </p:sp>
      <p:sp>
        <p:nvSpPr>
          <p:cNvPr id="21" name="object 21"/>
          <p:cNvSpPr txBox="1"/>
          <p:nvPr/>
        </p:nvSpPr>
        <p:spPr>
          <a:xfrm>
            <a:off x="11188065" y="5175630"/>
            <a:ext cx="208279"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Arial"/>
                <a:cs typeface="Arial"/>
              </a:rPr>
              <a:t>100</a:t>
            </a:r>
            <a:endParaRPr sz="1000">
              <a:latin typeface="Arial"/>
              <a:cs typeface="Arial"/>
            </a:endParaRPr>
          </a:p>
        </p:txBody>
      </p:sp>
      <p:sp>
        <p:nvSpPr>
          <p:cNvPr id="22" name="object 22"/>
          <p:cNvSpPr txBox="1"/>
          <p:nvPr/>
        </p:nvSpPr>
        <p:spPr>
          <a:xfrm>
            <a:off x="4019550" y="4705858"/>
            <a:ext cx="1019810" cy="319959"/>
          </a:xfrm>
          <a:prstGeom prst="rect">
            <a:avLst/>
          </a:prstGeom>
        </p:spPr>
        <p:txBody>
          <a:bodyPr vert="horz" wrap="square" lIns="0" tIns="12065" rIns="0" bIns="0" rtlCol="0">
            <a:spAutoFit/>
          </a:bodyPr>
          <a:lstStyle/>
          <a:p>
            <a:pPr marL="12700">
              <a:lnSpc>
                <a:spcPct val="100000"/>
              </a:lnSpc>
              <a:spcBef>
                <a:spcPts val="95"/>
              </a:spcBef>
            </a:pPr>
            <a:r>
              <a:rPr sz="1000" spc="-170" dirty="0">
                <a:latin typeface="Arial"/>
                <a:cs typeface="Arial"/>
              </a:rPr>
              <a:t>IPSOS</a:t>
            </a:r>
            <a:r>
              <a:rPr sz="1000" spc="-40" dirty="0">
                <a:latin typeface="Arial"/>
                <a:cs typeface="Arial"/>
              </a:rPr>
              <a:t> </a:t>
            </a:r>
            <a:r>
              <a:rPr sz="1000" spc="-75" dirty="0">
                <a:cs typeface="Arial"/>
              </a:rPr>
              <a:t>survey</a:t>
            </a:r>
            <a:r>
              <a:rPr sz="1000" dirty="0">
                <a:latin typeface="Arial"/>
                <a:cs typeface="Arial"/>
              </a:rPr>
              <a:t> </a:t>
            </a:r>
            <a:r>
              <a:rPr sz="1000" spc="-80" dirty="0">
                <a:latin typeface="Arial"/>
                <a:cs typeface="Arial"/>
              </a:rPr>
              <a:t>(n=XX)</a:t>
            </a:r>
            <a:endParaRPr sz="1000" dirty="0">
              <a:latin typeface="Arial"/>
              <a:cs typeface="Arial"/>
            </a:endParaRPr>
          </a:p>
        </p:txBody>
      </p:sp>
      <p:sp>
        <p:nvSpPr>
          <p:cNvPr id="23" name="object 23"/>
          <p:cNvSpPr txBox="1"/>
          <p:nvPr/>
        </p:nvSpPr>
        <p:spPr>
          <a:xfrm>
            <a:off x="4431284" y="4114546"/>
            <a:ext cx="678180" cy="319959"/>
          </a:xfrm>
          <a:prstGeom prst="rect">
            <a:avLst/>
          </a:prstGeom>
        </p:spPr>
        <p:txBody>
          <a:bodyPr vert="horz" wrap="square" lIns="0" tIns="12065" rIns="0" bIns="0" rtlCol="0">
            <a:spAutoFit/>
          </a:bodyPr>
          <a:lstStyle/>
          <a:p>
            <a:pPr marL="12700">
              <a:lnSpc>
                <a:spcPct val="100000"/>
              </a:lnSpc>
              <a:spcBef>
                <a:spcPts val="95"/>
              </a:spcBef>
            </a:pPr>
            <a:r>
              <a:rPr sz="1000" spc="-140" dirty="0">
                <a:cs typeface="Arial"/>
              </a:rPr>
              <a:t>TRIO</a:t>
            </a:r>
            <a:r>
              <a:rPr sz="1000" spc="-45" dirty="0">
                <a:cs typeface="Arial"/>
              </a:rPr>
              <a:t> </a:t>
            </a:r>
            <a:r>
              <a:rPr sz="1000" spc="-55" dirty="0">
                <a:cs typeface="Arial"/>
              </a:rPr>
              <a:t>(n=248)</a:t>
            </a:r>
            <a:endParaRPr sz="1000" dirty="0">
              <a:cs typeface="Arial"/>
            </a:endParaRPr>
          </a:p>
        </p:txBody>
      </p:sp>
      <p:sp>
        <p:nvSpPr>
          <p:cNvPr id="24" name="object 24"/>
          <p:cNvSpPr txBox="1"/>
          <p:nvPr/>
        </p:nvSpPr>
        <p:spPr>
          <a:xfrm>
            <a:off x="4191380" y="3526663"/>
            <a:ext cx="870585" cy="166071"/>
          </a:xfrm>
          <a:prstGeom prst="rect">
            <a:avLst/>
          </a:prstGeom>
        </p:spPr>
        <p:txBody>
          <a:bodyPr vert="horz" wrap="square" lIns="0" tIns="12065" rIns="0" bIns="0" rtlCol="0">
            <a:spAutoFit/>
          </a:bodyPr>
          <a:lstStyle/>
          <a:p>
            <a:pPr marL="12700">
              <a:lnSpc>
                <a:spcPct val="100000"/>
              </a:lnSpc>
              <a:spcBef>
                <a:spcPts val="95"/>
              </a:spcBef>
            </a:pPr>
            <a:r>
              <a:rPr sz="1000" spc="-150" dirty="0">
                <a:cs typeface="Arial"/>
              </a:rPr>
              <a:t>QUATRO</a:t>
            </a:r>
            <a:r>
              <a:rPr sz="1000" spc="-25" dirty="0">
                <a:latin typeface="Arial"/>
                <a:cs typeface="Arial"/>
              </a:rPr>
              <a:t> </a:t>
            </a:r>
            <a:r>
              <a:rPr sz="1000" spc="-65" dirty="0">
                <a:latin typeface="Arial"/>
                <a:cs typeface="Arial"/>
              </a:rPr>
              <a:t>(n=200)</a:t>
            </a:r>
            <a:endParaRPr sz="1000" dirty="0">
              <a:latin typeface="Arial"/>
              <a:cs typeface="Arial"/>
            </a:endParaRPr>
          </a:p>
        </p:txBody>
      </p:sp>
      <p:sp>
        <p:nvSpPr>
          <p:cNvPr id="25" name="object 25"/>
          <p:cNvSpPr txBox="1"/>
          <p:nvPr/>
        </p:nvSpPr>
        <p:spPr>
          <a:xfrm>
            <a:off x="4341367" y="2935604"/>
            <a:ext cx="743585" cy="177800"/>
          </a:xfrm>
          <a:prstGeom prst="rect">
            <a:avLst/>
          </a:prstGeom>
        </p:spPr>
        <p:txBody>
          <a:bodyPr vert="horz" wrap="square" lIns="0" tIns="12065" rIns="0" bIns="0" rtlCol="0">
            <a:spAutoFit/>
          </a:bodyPr>
          <a:lstStyle/>
          <a:p>
            <a:pPr marL="12700">
              <a:lnSpc>
                <a:spcPct val="100000"/>
              </a:lnSpc>
              <a:spcBef>
                <a:spcPts val="95"/>
              </a:spcBef>
            </a:pPr>
            <a:r>
              <a:rPr sz="1000" spc="-145" dirty="0">
                <a:latin typeface="Arial"/>
                <a:cs typeface="Arial"/>
              </a:rPr>
              <a:t>CUPID</a:t>
            </a:r>
            <a:r>
              <a:rPr sz="1000" spc="-30" dirty="0">
                <a:latin typeface="Arial"/>
                <a:cs typeface="Arial"/>
              </a:rPr>
              <a:t> </a:t>
            </a:r>
            <a:r>
              <a:rPr sz="1000" spc="-65" dirty="0">
                <a:latin typeface="Arial"/>
                <a:cs typeface="Arial"/>
              </a:rPr>
              <a:t>(n=400)</a:t>
            </a:r>
            <a:endParaRPr sz="1000" dirty="0">
              <a:latin typeface="Arial"/>
              <a:cs typeface="Arial"/>
            </a:endParaRPr>
          </a:p>
        </p:txBody>
      </p:sp>
      <p:sp>
        <p:nvSpPr>
          <p:cNvPr id="26" name="object 26"/>
          <p:cNvSpPr txBox="1"/>
          <p:nvPr/>
        </p:nvSpPr>
        <p:spPr>
          <a:xfrm>
            <a:off x="4118609" y="2344292"/>
            <a:ext cx="934085" cy="319959"/>
          </a:xfrm>
          <a:prstGeom prst="rect">
            <a:avLst/>
          </a:prstGeom>
        </p:spPr>
        <p:txBody>
          <a:bodyPr vert="horz" wrap="square" lIns="0" tIns="12065" rIns="0" bIns="0" rtlCol="0">
            <a:spAutoFit/>
          </a:bodyPr>
          <a:lstStyle/>
          <a:p>
            <a:pPr marL="12700">
              <a:lnSpc>
                <a:spcPct val="100000"/>
              </a:lnSpc>
              <a:spcBef>
                <a:spcPts val="95"/>
              </a:spcBef>
            </a:pPr>
            <a:r>
              <a:rPr sz="1000" spc="-40" dirty="0">
                <a:cs typeface="Arial"/>
              </a:rPr>
              <a:t>Implant</a:t>
            </a:r>
            <a:r>
              <a:rPr sz="1000" spc="-50" dirty="0">
                <a:cs typeface="Arial"/>
              </a:rPr>
              <a:t> </a:t>
            </a:r>
            <a:r>
              <a:rPr sz="1000" spc="-125" dirty="0">
                <a:cs typeface="Arial"/>
              </a:rPr>
              <a:t>S.</a:t>
            </a:r>
            <a:r>
              <a:rPr sz="1000" spc="-55" dirty="0">
                <a:cs typeface="Arial"/>
              </a:rPr>
              <a:t> </a:t>
            </a:r>
            <a:r>
              <a:rPr sz="1000" spc="-60" dirty="0">
                <a:cs typeface="Arial"/>
              </a:rPr>
              <a:t>(n=600)</a:t>
            </a:r>
            <a:endParaRPr sz="1000">
              <a:cs typeface="Arial"/>
            </a:endParaRPr>
          </a:p>
        </p:txBody>
      </p:sp>
      <p:sp>
        <p:nvSpPr>
          <p:cNvPr id="27" name="object 27"/>
          <p:cNvSpPr txBox="1"/>
          <p:nvPr/>
        </p:nvSpPr>
        <p:spPr>
          <a:xfrm>
            <a:off x="4227067" y="1756663"/>
            <a:ext cx="848994" cy="319959"/>
          </a:xfrm>
          <a:prstGeom prst="rect">
            <a:avLst/>
          </a:prstGeom>
        </p:spPr>
        <p:txBody>
          <a:bodyPr vert="horz" wrap="square" lIns="0" tIns="12065" rIns="0" bIns="0" rtlCol="0">
            <a:spAutoFit/>
          </a:bodyPr>
          <a:lstStyle/>
          <a:p>
            <a:pPr marL="12700">
              <a:lnSpc>
                <a:spcPct val="100000"/>
              </a:lnSpc>
              <a:spcBef>
                <a:spcPts val="95"/>
              </a:spcBef>
            </a:pPr>
            <a:r>
              <a:rPr sz="1000" spc="-155" dirty="0">
                <a:cs typeface="Arial"/>
              </a:rPr>
              <a:t>US</a:t>
            </a:r>
            <a:r>
              <a:rPr sz="1000" spc="-60" dirty="0">
                <a:cs typeface="Arial"/>
              </a:rPr>
              <a:t> </a:t>
            </a:r>
            <a:r>
              <a:rPr sz="1000" spc="-75" dirty="0">
                <a:cs typeface="Arial"/>
              </a:rPr>
              <a:t>survey</a:t>
            </a:r>
            <a:r>
              <a:rPr sz="1000" spc="-30" dirty="0">
                <a:cs typeface="Arial"/>
              </a:rPr>
              <a:t> </a:t>
            </a:r>
            <a:r>
              <a:rPr sz="1000" spc="-60" dirty="0">
                <a:cs typeface="Arial"/>
              </a:rPr>
              <a:t>(n=xx)</a:t>
            </a:r>
            <a:endParaRPr sz="1000">
              <a:cs typeface="Arial"/>
            </a:endParaRPr>
          </a:p>
        </p:txBody>
      </p:sp>
      <p:sp>
        <p:nvSpPr>
          <p:cNvPr id="28" name="object 28"/>
          <p:cNvSpPr txBox="1"/>
          <p:nvPr/>
        </p:nvSpPr>
        <p:spPr>
          <a:xfrm>
            <a:off x="5168663" y="1282174"/>
            <a:ext cx="5631815" cy="474489"/>
          </a:xfrm>
          <a:prstGeom prst="rect">
            <a:avLst/>
          </a:prstGeom>
        </p:spPr>
        <p:txBody>
          <a:bodyPr vert="horz" wrap="square" lIns="0" tIns="12700" rIns="0" bIns="0" rtlCol="0">
            <a:spAutoFit/>
          </a:bodyPr>
          <a:lstStyle/>
          <a:p>
            <a:pPr marL="12700">
              <a:lnSpc>
                <a:spcPct val="100000"/>
              </a:lnSpc>
              <a:spcBef>
                <a:spcPts val="100"/>
              </a:spcBef>
            </a:pPr>
            <a:r>
              <a:rPr sz="1500" b="1" spc="-135" dirty="0">
                <a:cs typeface="Arial"/>
              </a:rPr>
              <a:t>Percent</a:t>
            </a:r>
            <a:r>
              <a:rPr sz="1500" b="1" spc="-65" dirty="0">
                <a:cs typeface="Arial"/>
              </a:rPr>
              <a:t> </a:t>
            </a:r>
            <a:r>
              <a:rPr sz="1500" b="1" spc="-105" dirty="0">
                <a:cs typeface="Arial"/>
              </a:rPr>
              <a:t>women</a:t>
            </a:r>
            <a:r>
              <a:rPr sz="1500" b="1" spc="-40" dirty="0">
                <a:cs typeface="Arial"/>
              </a:rPr>
              <a:t> </a:t>
            </a:r>
            <a:r>
              <a:rPr sz="1500" b="1" spc="-110" dirty="0">
                <a:cs typeface="Arial"/>
              </a:rPr>
              <a:t>preferring</a:t>
            </a:r>
            <a:r>
              <a:rPr sz="1500" b="1" spc="-60" dirty="0">
                <a:cs typeface="Arial"/>
              </a:rPr>
              <a:t> </a:t>
            </a:r>
            <a:r>
              <a:rPr sz="1500" b="1" spc="-90" dirty="0">
                <a:cs typeface="Arial"/>
              </a:rPr>
              <a:t>2-in-1</a:t>
            </a:r>
            <a:r>
              <a:rPr sz="1500" b="1" spc="-25" dirty="0">
                <a:cs typeface="Arial"/>
              </a:rPr>
              <a:t> </a:t>
            </a:r>
            <a:r>
              <a:rPr sz="1500" b="1" spc="-195" dirty="0">
                <a:cs typeface="Arial"/>
              </a:rPr>
              <a:t>vs</a:t>
            </a:r>
            <a:r>
              <a:rPr sz="1500" b="1" spc="-60" dirty="0">
                <a:cs typeface="Arial"/>
              </a:rPr>
              <a:t> </a:t>
            </a:r>
            <a:r>
              <a:rPr sz="1500" b="1" spc="-135" dirty="0">
                <a:cs typeface="Arial"/>
              </a:rPr>
              <a:t>single</a:t>
            </a:r>
            <a:r>
              <a:rPr sz="1500" b="1" spc="-65" dirty="0">
                <a:cs typeface="Arial"/>
              </a:rPr>
              <a:t> </a:t>
            </a:r>
            <a:r>
              <a:rPr sz="1500" b="1" spc="-100" dirty="0">
                <a:cs typeface="Arial"/>
              </a:rPr>
              <a:t>indication</a:t>
            </a:r>
            <a:r>
              <a:rPr sz="1500" b="1" spc="-80" dirty="0">
                <a:cs typeface="Arial"/>
              </a:rPr>
              <a:t> </a:t>
            </a:r>
            <a:r>
              <a:rPr sz="1500" b="1" spc="-105" dirty="0">
                <a:cs typeface="Arial"/>
              </a:rPr>
              <a:t>prevention</a:t>
            </a:r>
            <a:r>
              <a:rPr sz="1500" b="1" spc="-35" dirty="0">
                <a:cs typeface="Arial"/>
              </a:rPr>
              <a:t> </a:t>
            </a:r>
            <a:r>
              <a:rPr sz="1500" b="1" spc="-60" dirty="0">
                <a:cs typeface="Arial"/>
              </a:rPr>
              <a:t>product</a:t>
            </a:r>
            <a:endParaRPr sz="1500" dirty="0">
              <a:cs typeface="Arial"/>
            </a:endParaRPr>
          </a:p>
        </p:txBody>
      </p:sp>
      <p:sp>
        <p:nvSpPr>
          <p:cNvPr id="29" name="object 29"/>
          <p:cNvSpPr txBox="1"/>
          <p:nvPr/>
        </p:nvSpPr>
        <p:spPr>
          <a:xfrm>
            <a:off x="7461631" y="5079898"/>
            <a:ext cx="628650" cy="653384"/>
          </a:xfrm>
          <a:prstGeom prst="rect">
            <a:avLst/>
          </a:prstGeom>
        </p:spPr>
        <p:txBody>
          <a:bodyPr vert="horz" wrap="square" lIns="0" tIns="100965" rIns="0" bIns="0" rtlCol="0">
            <a:spAutoFit/>
          </a:bodyPr>
          <a:lstStyle/>
          <a:p>
            <a:pPr marL="172720">
              <a:lnSpc>
                <a:spcPct val="100000"/>
              </a:lnSpc>
              <a:spcBef>
                <a:spcPts val="795"/>
              </a:spcBef>
            </a:pPr>
            <a:r>
              <a:rPr sz="1000" spc="-25" dirty="0">
                <a:cs typeface="Arial"/>
              </a:rPr>
              <a:t>40</a:t>
            </a:r>
            <a:endParaRPr sz="1000">
              <a:cs typeface="Arial"/>
            </a:endParaRPr>
          </a:p>
          <a:p>
            <a:pPr marL="12700">
              <a:lnSpc>
                <a:spcPct val="100000"/>
              </a:lnSpc>
              <a:spcBef>
                <a:spcPts val="695"/>
              </a:spcBef>
            </a:pPr>
            <a:r>
              <a:rPr sz="1000" spc="-60" dirty="0">
                <a:cs typeface="Arial"/>
              </a:rPr>
              <a:t>prefers</a:t>
            </a:r>
            <a:r>
              <a:rPr sz="1000" spc="-20" dirty="0">
                <a:cs typeface="Arial"/>
              </a:rPr>
              <a:t> </a:t>
            </a:r>
            <a:r>
              <a:rPr sz="1000" spc="-90" dirty="0">
                <a:cs typeface="Arial"/>
              </a:rPr>
              <a:t>MPT</a:t>
            </a:r>
            <a:endParaRPr sz="1000">
              <a:cs typeface="Arial"/>
            </a:endParaRPr>
          </a:p>
        </p:txBody>
      </p:sp>
      <p:grpSp>
        <p:nvGrpSpPr>
          <p:cNvPr id="30" name="object 30"/>
          <p:cNvGrpSpPr/>
          <p:nvPr/>
        </p:nvGrpSpPr>
        <p:grpSpPr>
          <a:xfrm>
            <a:off x="10047398" y="5390943"/>
            <a:ext cx="141605" cy="655320"/>
            <a:chOff x="10047398" y="5390943"/>
            <a:chExt cx="141605" cy="655320"/>
          </a:xfrm>
        </p:grpSpPr>
        <p:sp>
          <p:nvSpPr>
            <p:cNvPr id="31" name="object 31"/>
            <p:cNvSpPr/>
            <p:nvPr/>
          </p:nvSpPr>
          <p:spPr>
            <a:xfrm>
              <a:off x="10055097" y="5398643"/>
              <a:ext cx="125730" cy="640080"/>
            </a:xfrm>
            <a:custGeom>
              <a:avLst/>
              <a:gdLst/>
              <a:ahLst/>
              <a:cxnLst/>
              <a:rect l="l" t="t" r="r" b="b"/>
              <a:pathLst>
                <a:path w="125729" h="640079">
                  <a:moveTo>
                    <a:pt x="62737" y="0"/>
                  </a:moveTo>
                  <a:lnTo>
                    <a:pt x="0" y="57022"/>
                  </a:lnTo>
                  <a:lnTo>
                    <a:pt x="31369" y="57022"/>
                  </a:lnTo>
                  <a:lnTo>
                    <a:pt x="31369" y="639889"/>
                  </a:lnTo>
                  <a:lnTo>
                    <a:pt x="94233" y="639889"/>
                  </a:lnTo>
                  <a:lnTo>
                    <a:pt x="94233" y="57022"/>
                  </a:lnTo>
                  <a:lnTo>
                    <a:pt x="125602" y="57022"/>
                  </a:lnTo>
                  <a:lnTo>
                    <a:pt x="62737" y="0"/>
                  </a:lnTo>
                  <a:close/>
                </a:path>
              </a:pathLst>
            </a:custGeom>
            <a:solidFill>
              <a:srgbClr val="FF0000"/>
            </a:solidFill>
          </p:spPr>
          <p:txBody>
            <a:bodyPr wrap="square" lIns="0" tIns="0" rIns="0" bIns="0" rtlCol="0"/>
            <a:lstStyle/>
            <a:p>
              <a:endParaRPr/>
            </a:p>
          </p:txBody>
        </p:sp>
        <p:sp>
          <p:nvSpPr>
            <p:cNvPr id="32" name="object 32"/>
            <p:cNvSpPr/>
            <p:nvPr/>
          </p:nvSpPr>
          <p:spPr>
            <a:xfrm>
              <a:off x="10055097" y="5398643"/>
              <a:ext cx="125730" cy="640080"/>
            </a:xfrm>
            <a:custGeom>
              <a:avLst/>
              <a:gdLst/>
              <a:ahLst/>
              <a:cxnLst/>
              <a:rect l="l" t="t" r="r" b="b"/>
              <a:pathLst>
                <a:path w="125729" h="640079">
                  <a:moveTo>
                    <a:pt x="125602" y="57022"/>
                  </a:moveTo>
                  <a:lnTo>
                    <a:pt x="62737" y="0"/>
                  </a:lnTo>
                  <a:lnTo>
                    <a:pt x="0" y="57022"/>
                  </a:lnTo>
                  <a:lnTo>
                    <a:pt x="31369" y="57022"/>
                  </a:lnTo>
                  <a:lnTo>
                    <a:pt x="31369" y="639889"/>
                  </a:lnTo>
                  <a:lnTo>
                    <a:pt x="94233" y="639889"/>
                  </a:lnTo>
                  <a:lnTo>
                    <a:pt x="94233" y="57022"/>
                  </a:lnTo>
                  <a:lnTo>
                    <a:pt x="125602" y="57022"/>
                  </a:lnTo>
                  <a:close/>
                </a:path>
              </a:pathLst>
            </a:custGeom>
            <a:ln w="15398">
              <a:solidFill>
                <a:srgbClr val="FF0000"/>
              </a:solidFill>
            </a:ln>
          </p:spPr>
          <p:txBody>
            <a:bodyPr wrap="square" lIns="0" tIns="0" rIns="0" bIns="0" rtlCol="0"/>
            <a:lstStyle/>
            <a:p>
              <a:endParaRPr/>
            </a:p>
          </p:txBody>
        </p:sp>
      </p:grpSp>
      <p:sp>
        <p:nvSpPr>
          <p:cNvPr id="34" name="TextBox 33">
            <a:extLst>
              <a:ext uri="{FF2B5EF4-FFF2-40B4-BE49-F238E27FC236}">
                <a16:creationId xmlns:a16="http://schemas.microsoft.com/office/drawing/2014/main" id="{00747DCA-A577-A704-4F26-EFEF028610F7}"/>
              </a:ext>
            </a:extLst>
          </p:cNvPr>
          <p:cNvSpPr txBox="1"/>
          <p:nvPr/>
        </p:nvSpPr>
        <p:spPr>
          <a:xfrm>
            <a:off x="-218661" y="6370956"/>
            <a:ext cx="12105855" cy="684803"/>
          </a:xfrm>
          <a:prstGeom prst="rect">
            <a:avLst/>
          </a:prstGeom>
          <a:noFill/>
        </p:spPr>
        <p:txBody>
          <a:bodyPr wrap="square">
            <a:spAutoFit/>
          </a:bodyPr>
          <a:lstStyle/>
          <a:p>
            <a:pPr marL="1441450">
              <a:spcBef>
                <a:spcPts val="340"/>
              </a:spcBef>
            </a:pPr>
            <a:r>
              <a:rPr lang="en-US" sz="1200" spc="-215" dirty="0">
                <a:cs typeface="Arial"/>
              </a:rPr>
              <a:t>E</a:t>
            </a:r>
            <a:r>
              <a:rPr lang="en-US" sz="1200" spc="-70" dirty="0">
                <a:cs typeface="Arial"/>
              </a:rPr>
              <a:t> </a:t>
            </a:r>
            <a:r>
              <a:rPr lang="en-US" sz="1200" spc="-65" dirty="0">
                <a:cs typeface="Arial"/>
              </a:rPr>
              <a:t>Browne</a:t>
            </a:r>
            <a:r>
              <a:rPr lang="en-US" sz="1200" spc="-80" dirty="0">
                <a:cs typeface="Arial"/>
              </a:rPr>
              <a:t> </a:t>
            </a:r>
            <a:r>
              <a:rPr lang="en-US" sz="1200" spc="-60" dirty="0">
                <a:cs typeface="Arial"/>
              </a:rPr>
              <a:t>2021,</a:t>
            </a:r>
            <a:r>
              <a:rPr lang="en-US" sz="1200" spc="-75" dirty="0">
                <a:cs typeface="Arial"/>
              </a:rPr>
              <a:t> </a:t>
            </a:r>
            <a:r>
              <a:rPr lang="en-US" sz="1200" spc="-45" dirty="0">
                <a:cs typeface="Arial"/>
              </a:rPr>
              <a:t>Minnis,</a:t>
            </a:r>
            <a:r>
              <a:rPr lang="en-US" sz="1200" spc="-80" dirty="0">
                <a:cs typeface="Arial"/>
              </a:rPr>
              <a:t> </a:t>
            </a:r>
            <a:r>
              <a:rPr lang="en-US" sz="1200" spc="-75" dirty="0">
                <a:cs typeface="Arial"/>
              </a:rPr>
              <a:t>A. </a:t>
            </a:r>
            <a:r>
              <a:rPr lang="en-US" sz="1200" spc="-60" dirty="0">
                <a:cs typeface="Arial"/>
              </a:rPr>
              <a:t>2019;</a:t>
            </a:r>
            <a:r>
              <a:rPr lang="en-US" sz="1200" spc="-85" dirty="0">
                <a:cs typeface="Arial"/>
              </a:rPr>
              <a:t> </a:t>
            </a:r>
            <a:r>
              <a:rPr lang="en-US" sz="1200" spc="-65" dirty="0">
                <a:cs typeface="Arial"/>
              </a:rPr>
              <a:t>2022</a:t>
            </a:r>
            <a:r>
              <a:rPr lang="en-US" sz="1200" spc="-70" dirty="0">
                <a:cs typeface="Arial"/>
              </a:rPr>
              <a:t> </a:t>
            </a:r>
            <a:r>
              <a:rPr lang="en-US" sz="1200" spc="-40" dirty="0">
                <a:cs typeface="Arial"/>
              </a:rPr>
              <a:t>Little,</a:t>
            </a:r>
            <a:r>
              <a:rPr lang="en-US" sz="1200" spc="-50" dirty="0">
                <a:cs typeface="Arial"/>
              </a:rPr>
              <a:t> </a:t>
            </a:r>
            <a:r>
              <a:rPr lang="en-US" sz="1200" spc="-110" dirty="0">
                <a:cs typeface="Arial"/>
              </a:rPr>
              <a:t>AIBE,</a:t>
            </a:r>
            <a:r>
              <a:rPr lang="en-US" sz="1200" spc="-85" dirty="0">
                <a:cs typeface="Arial"/>
              </a:rPr>
              <a:t> </a:t>
            </a:r>
            <a:r>
              <a:rPr lang="en-US" sz="1200" spc="-25" dirty="0">
                <a:cs typeface="Arial"/>
              </a:rPr>
              <a:t>2022,</a:t>
            </a:r>
            <a:r>
              <a:rPr lang="en-US" sz="1200" spc="185" dirty="0">
                <a:cs typeface="Arial"/>
              </a:rPr>
              <a:t> </a:t>
            </a:r>
            <a:r>
              <a:rPr lang="en-US" sz="1200" spc="-95" dirty="0">
                <a:cs typeface="Arial"/>
              </a:rPr>
              <a:t>Hynes</a:t>
            </a:r>
            <a:r>
              <a:rPr lang="en-US" sz="1200" spc="-85" dirty="0">
                <a:cs typeface="Arial"/>
              </a:rPr>
              <a:t> </a:t>
            </a:r>
            <a:r>
              <a:rPr lang="en-US" sz="1200" spc="-60" dirty="0">
                <a:cs typeface="Arial"/>
              </a:rPr>
              <a:t>2018,</a:t>
            </a:r>
            <a:r>
              <a:rPr lang="en-US" sz="1200" spc="-75" dirty="0">
                <a:cs typeface="Arial"/>
              </a:rPr>
              <a:t> </a:t>
            </a:r>
            <a:r>
              <a:rPr lang="en-US" sz="1200" spc="-180" dirty="0">
                <a:cs typeface="Arial"/>
              </a:rPr>
              <a:t>IPSOS</a:t>
            </a:r>
            <a:r>
              <a:rPr lang="en-US" sz="1200" spc="-100" dirty="0">
                <a:cs typeface="Arial"/>
              </a:rPr>
              <a:t> </a:t>
            </a:r>
            <a:r>
              <a:rPr lang="en-US" sz="1200" spc="-30" dirty="0">
                <a:cs typeface="Arial"/>
              </a:rPr>
              <a:t>report</a:t>
            </a:r>
            <a:r>
              <a:rPr lang="en-US" sz="1200" spc="-85" dirty="0">
                <a:cs typeface="Arial"/>
              </a:rPr>
              <a:t> </a:t>
            </a:r>
            <a:r>
              <a:rPr lang="en-US" sz="1200" spc="-20" dirty="0">
                <a:cs typeface="Arial"/>
              </a:rPr>
              <a:t>2012, </a:t>
            </a:r>
            <a:r>
              <a:rPr lang="en-US" sz="1200" dirty="0"/>
              <a:t>Friedland BA et al. AIDS </a:t>
            </a:r>
            <a:r>
              <a:rPr lang="en-US" sz="1200" dirty="0" err="1"/>
              <a:t>Behav</a:t>
            </a:r>
            <a:r>
              <a:rPr lang="en-US" sz="1200" dirty="0"/>
              <a:t>. 2023; Shapley-Quinn Int J </a:t>
            </a:r>
            <a:r>
              <a:rPr lang="en-US" sz="1200" dirty="0" err="1"/>
              <a:t>Womens</a:t>
            </a:r>
            <a:r>
              <a:rPr lang="en-US" sz="1200" dirty="0"/>
              <a:t> Health 2019</a:t>
            </a:r>
          </a:p>
          <a:p>
            <a:pPr marL="1441450">
              <a:lnSpc>
                <a:spcPct val="100000"/>
              </a:lnSpc>
              <a:spcBef>
                <a:spcPts val="340"/>
              </a:spcBef>
            </a:pPr>
            <a:endParaRPr lang="en-US" sz="1200" dirty="0">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A2FA-EB81-F577-6736-69BA700E15B9}"/>
              </a:ext>
            </a:extLst>
          </p:cNvPr>
          <p:cNvSpPr>
            <a:spLocks noGrp="1"/>
          </p:cNvSpPr>
          <p:nvPr>
            <p:ph type="title"/>
          </p:nvPr>
        </p:nvSpPr>
        <p:spPr>
          <a:xfrm>
            <a:off x="838200" y="2946960"/>
            <a:ext cx="10515600" cy="1325563"/>
          </a:xfrm>
        </p:spPr>
        <p:txBody>
          <a:bodyPr>
            <a:normAutofit/>
          </a:bodyPr>
          <a:lstStyle/>
          <a:p>
            <a:pPr algn="ctr"/>
            <a:r>
              <a:rPr lang="en-US" sz="4000" b="1" dirty="0">
                <a:solidFill>
                  <a:schemeClr val="accent1"/>
                </a:solidFill>
              </a:rPr>
              <a:t>Status of Multipurpose Technologies Product Development Products</a:t>
            </a:r>
          </a:p>
        </p:txBody>
      </p:sp>
    </p:spTree>
    <p:extLst>
      <p:ext uri="{BB962C8B-B14F-4D97-AF65-F5344CB8AC3E}">
        <p14:creationId xmlns:p14="http://schemas.microsoft.com/office/powerpoint/2010/main" val="209688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785CAF-E0EE-524F-EEC1-78C0EFB849D1}"/>
              </a:ext>
            </a:extLst>
          </p:cNvPr>
          <p:cNvSpPr/>
          <p:nvPr/>
        </p:nvSpPr>
        <p:spPr>
          <a:xfrm>
            <a:off x="94658" y="2499345"/>
            <a:ext cx="7374409" cy="30570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9DFC66-C6A5-FB49-1DA9-E4661E0DA5EF}"/>
              </a:ext>
            </a:extLst>
          </p:cNvPr>
          <p:cNvSpPr>
            <a:spLocks noGrp="1"/>
          </p:cNvSpPr>
          <p:nvPr>
            <p:ph type="title"/>
          </p:nvPr>
        </p:nvSpPr>
        <p:spPr>
          <a:xfrm>
            <a:off x="-345244" y="152360"/>
            <a:ext cx="11616691" cy="830322"/>
          </a:xfrm>
        </p:spPr>
        <p:txBody>
          <a:bodyPr>
            <a:normAutofit fontScale="90000"/>
          </a:bodyPr>
          <a:lstStyle/>
          <a:p>
            <a:pPr algn="ctr"/>
            <a:r>
              <a:rPr lang="en-US" sz="3200" b="1" dirty="0">
                <a:solidFill>
                  <a:schemeClr val="accent1"/>
                </a:solidFill>
                <a:ea typeface="Verdana" panose="020B0604030504040204" pitchFamily="34" charset="0"/>
              </a:rPr>
              <a:t>Multipurpose Prevention Technologies (MPTs) in </a:t>
            </a:r>
            <a:br>
              <a:rPr lang="en-US" sz="3200" b="1" dirty="0">
                <a:solidFill>
                  <a:schemeClr val="accent1"/>
                </a:solidFill>
                <a:ea typeface="Verdana" panose="020B0604030504040204" pitchFamily="34" charset="0"/>
              </a:rPr>
            </a:br>
            <a:r>
              <a:rPr lang="en-US" sz="3200" b="1" dirty="0">
                <a:solidFill>
                  <a:schemeClr val="accent1"/>
                </a:solidFill>
                <a:ea typeface="Verdana" panose="020B0604030504040204" pitchFamily="34" charset="0"/>
              </a:rPr>
              <a:t>R&amp;D Pipeline</a:t>
            </a:r>
            <a:endParaRPr lang="en-US" sz="3200" b="1" dirty="0">
              <a:solidFill>
                <a:schemeClr val="accent1"/>
              </a:solidFill>
            </a:endParaRPr>
          </a:p>
        </p:txBody>
      </p:sp>
      <p:sp>
        <p:nvSpPr>
          <p:cNvPr id="6" name="Rectangle 5">
            <a:extLst>
              <a:ext uri="{FF2B5EF4-FFF2-40B4-BE49-F238E27FC236}">
                <a16:creationId xmlns:a16="http://schemas.microsoft.com/office/drawing/2014/main" id="{A5763103-5198-012E-DB59-4EBD7BD8DAC5}"/>
              </a:ext>
            </a:extLst>
          </p:cNvPr>
          <p:cNvSpPr>
            <a:spLocks noChangeArrowheads="1"/>
          </p:cNvSpPr>
          <p:nvPr/>
        </p:nvSpPr>
        <p:spPr bwMode="auto">
          <a:xfrm>
            <a:off x="0" y="5575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8F3629F2-A04B-73F1-43D1-40E166E63B41}"/>
              </a:ext>
            </a:extLst>
          </p:cNvPr>
          <p:cNvSpPr txBox="1"/>
          <p:nvPr/>
        </p:nvSpPr>
        <p:spPr>
          <a:xfrm>
            <a:off x="26067" y="5534824"/>
            <a:ext cx="11666921" cy="440633"/>
          </a:xfrm>
          <a:prstGeom prst="rect">
            <a:avLst/>
          </a:prstGeom>
          <a:noFill/>
        </p:spPr>
        <p:txBody>
          <a:bodyPr wrap="square">
            <a:spAutoFit/>
          </a:bodyPr>
          <a:lstStyle/>
          <a:p>
            <a:pPr marL="0" marR="0">
              <a:lnSpc>
                <a:spcPct val="107000"/>
              </a:lnSpc>
              <a:spcBef>
                <a:spcPts val="0"/>
              </a:spcBef>
              <a:spcAft>
                <a:spcPts val="1200"/>
              </a:spcAft>
            </a:pPr>
            <a:r>
              <a:rPr lang="en-US" sz="1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Image source: MTN. (2018). </a:t>
            </a:r>
            <a:r>
              <a:rPr lang="en-US" sz="1100" i="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MTN 036</a:t>
            </a:r>
            <a:r>
              <a:rPr lang="en-US" sz="1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100" i="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In-depth interview topic guide: Ring Comparison Tool</a:t>
            </a:r>
            <a:r>
              <a:rPr lang="en-US" sz="1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[Photograph]. </a:t>
            </a:r>
            <a:r>
              <a:rPr lang="en-US" sz="1100"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hlinkClick r:id="rId3"/>
              </a:rPr>
              <a:t>https://www.mtnstopshiv.org/sites/default/files/mtn_036_idiguide_v1.1_19feb18.pdf</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239DE624-77BB-97CC-74D1-BA35ED598FD9}"/>
              </a:ext>
            </a:extLst>
          </p:cNvPr>
          <p:cNvSpPr txBox="1"/>
          <p:nvPr/>
        </p:nvSpPr>
        <p:spPr>
          <a:xfrm>
            <a:off x="543076" y="1124453"/>
            <a:ext cx="10368082" cy="523220"/>
          </a:xfrm>
          <a:prstGeom prst="rect">
            <a:avLst/>
          </a:prstGeom>
          <a:noFill/>
          <a:ln>
            <a:noFill/>
          </a:ln>
        </p:spPr>
        <p:txBody>
          <a:bodyPr wrap="square">
            <a:spAutoFit/>
          </a:bodyPr>
          <a:lstStyle/>
          <a:p>
            <a:pPr algn="ct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Examples of MPTs in Development</a:t>
            </a:r>
            <a:endParaRPr lang="en-US" sz="2800" b="1" dirty="0"/>
          </a:p>
        </p:txBody>
      </p:sp>
      <p:grpSp>
        <p:nvGrpSpPr>
          <p:cNvPr id="9" name="Group 8">
            <a:extLst>
              <a:ext uri="{FF2B5EF4-FFF2-40B4-BE49-F238E27FC236}">
                <a16:creationId xmlns:a16="http://schemas.microsoft.com/office/drawing/2014/main" id="{12FF5A38-F969-1626-F764-3C122B205D2F}"/>
              </a:ext>
            </a:extLst>
          </p:cNvPr>
          <p:cNvGrpSpPr/>
          <p:nvPr/>
        </p:nvGrpSpPr>
        <p:grpSpPr>
          <a:xfrm>
            <a:off x="15380" y="2698043"/>
            <a:ext cx="7761396" cy="1762936"/>
            <a:chOff x="433010" y="1872931"/>
            <a:chExt cx="7703974" cy="1762936"/>
          </a:xfrm>
        </p:grpSpPr>
        <p:pic>
          <p:nvPicPr>
            <p:cNvPr id="11" name="Picture 10" descr="A picture containing person&#10;&#10;Description automatically generated">
              <a:extLst>
                <a:ext uri="{FF2B5EF4-FFF2-40B4-BE49-F238E27FC236}">
                  <a16:creationId xmlns:a16="http://schemas.microsoft.com/office/drawing/2014/main" id="{3B3CB8D6-C398-6A14-32C9-38DB1B152A45}"/>
                </a:ext>
              </a:extLst>
            </p:cNvPr>
            <p:cNvPicPr>
              <a:picLocks noChangeAspect="1"/>
            </p:cNvPicPr>
            <p:nvPr/>
          </p:nvPicPr>
          <p:blipFill rotWithShape="1">
            <a:blip r:embed="rId4">
              <a:extLst>
                <a:ext uri="{28A0092B-C50C-407E-A947-70E740481C1C}">
                  <a14:useLocalDpi xmlns:a14="http://schemas.microsoft.com/office/drawing/2010/main" val="0"/>
                </a:ext>
              </a:extLst>
            </a:blip>
            <a:srcRect t="24574" b="21654"/>
            <a:stretch/>
          </p:blipFill>
          <p:spPr bwMode="auto">
            <a:xfrm>
              <a:off x="4799466" y="1925919"/>
              <a:ext cx="1303023" cy="1048301"/>
            </a:xfrm>
            <a:prstGeom prst="rect">
              <a:avLst/>
            </a:prstGeom>
            <a:noFill/>
            <a:ln>
              <a:noFill/>
            </a:ln>
            <a:extLst>
              <a:ext uri="{53640926-AAD7-44D8-BBD7-CCE9431645EC}">
                <a14:shadowObscured xmlns:a14="http://schemas.microsoft.com/office/drawing/2010/main"/>
              </a:ext>
            </a:extLst>
          </p:spPr>
        </p:pic>
        <p:pic>
          <p:nvPicPr>
            <p:cNvPr id="12" name="Picture 11" descr="A picture containing weapon&#10;&#10;Description automatically generated">
              <a:extLst>
                <a:ext uri="{FF2B5EF4-FFF2-40B4-BE49-F238E27FC236}">
                  <a16:creationId xmlns:a16="http://schemas.microsoft.com/office/drawing/2014/main" id="{0735FC88-9B9E-B908-4E84-39C519A2AF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10" y="1910134"/>
              <a:ext cx="2195204" cy="1066684"/>
            </a:xfrm>
            <a:prstGeom prst="rect">
              <a:avLst/>
            </a:prstGeom>
            <a:solidFill>
              <a:schemeClr val="accent1"/>
            </a:solidFill>
          </p:spPr>
        </p:pic>
        <p:pic>
          <p:nvPicPr>
            <p:cNvPr id="13" name="Picture 12" descr="Graphical user interface, diagram&#10;&#10;Description automatically generated">
              <a:extLst>
                <a:ext uri="{FF2B5EF4-FFF2-40B4-BE49-F238E27FC236}">
                  <a16:creationId xmlns:a16="http://schemas.microsoft.com/office/drawing/2014/main" id="{E4B21743-29D0-D494-2796-87F220A207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93" b="2934"/>
            <a:stretch/>
          </p:blipFill>
          <p:spPr>
            <a:xfrm>
              <a:off x="2627427" y="1923347"/>
              <a:ext cx="2256497" cy="1048275"/>
            </a:xfrm>
            <a:prstGeom prst="rect">
              <a:avLst/>
            </a:prstGeom>
          </p:spPr>
        </p:pic>
        <p:pic>
          <p:nvPicPr>
            <p:cNvPr id="14" name="Picture 13" descr="A close-up of a knife&#10;&#10;Description automatically generated with low confidence">
              <a:extLst>
                <a:ext uri="{FF2B5EF4-FFF2-40B4-BE49-F238E27FC236}">
                  <a16:creationId xmlns:a16="http://schemas.microsoft.com/office/drawing/2014/main" id="{B0A45C89-241A-CC5F-C7A1-CF2AB3BA7EED}"/>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7812" y="1872931"/>
              <a:ext cx="1053337" cy="700350"/>
            </a:xfrm>
            <a:prstGeom prst="rect">
              <a:avLst/>
            </a:prstGeom>
            <a:noFill/>
            <a:ln>
              <a:noFill/>
            </a:ln>
          </p:spPr>
        </p:pic>
        <p:sp>
          <p:nvSpPr>
            <p:cNvPr id="17" name="TextBox 16">
              <a:extLst>
                <a:ext uri="{FF2B5EF4-FFF2-40B4-BE49-F238E27FC236}">
                  <a16:creationId xmlns:a16="http://schemas.microsoft.com/office/drawing/2014/main" id="{6747D1BD-9941-F2AC-5882-E9353812F081}"/>
                </a:ext>
              </a:extLst>
            </p:cNvPr>
            <p:cNvSpPr txBox="1"/>
            <p:nvPr/>
          </p:nvSpPr>
          <p:spPr>
            <a:xfrm>
              <a:off x="4705390" y="3037432"/>
              <a:ext cx="1475325" cy="523220"/>
            </a:xfrm>
            <a:prstGeom prst="rect">
              <a:avLst/>
            </a:prstGeom>
            <a:noFill/>
          </p:spPr>
          <p:txBody>
            <a:bodyPr wrap="square">
              <a:spAutoFit/>
            </a:bodyPr>
            <a:lstStyle/>
            <a:p>
              <a:pPr algn="ctr"/>
              <a:r>
                <a:rPr lang="en-US" sz="1400" b="1" dirty="0">
                  <a:solidFill>
                    <a:schemeClr val="accent5"/>
                  </a:solidFill>
                  <a:effectLst/>
                  <a:latin typeface="Century Gothic" panose="020B0502020202020204" pitchFamily="34" charset="0"/>
                  <a:ea typeface="Calibri" panose="020F0502020204030204" pitchFamily="34" charset="0"/>
                </a:rPr>
                <a:t>Fast dissolving </a:t>
              </a:r>
              <a:r>
                <a:rPr lang="en-US" sz="1400" b="1" dirty="0">
                  <a:solidFill>
                    <a:schemeClr val="accent5"/>
                  </a:solidFill>
                  <a:latin typeface="Century Gothic" panose="020B0502020202020204" pitchFamily="34" charset="0"/>
                  <a:ea typeface="Calibri" panose="020F0502020204030204" pitchFamily="34" charset="0"/>
                </a:rPr>
                <a:t>i</a:t>
              </a:r>
              <a:r>
                <a:rPr lang="en-US" sz="1400" b="1" dirty="0">
                  <a:solidFill>
                    <a:schemeClr val="accent5"/>
                  </a:solidFill>
                  <a:effectLst/>
                  <a:latin typeface="Century Gothic" panose="020B0502020202020204" pitchFamily="34" charset="0"/>
                  <a:ea typeface="Calibri" panose="020F0502020204030204" pitchFamily="34" charset="0"/>
                </a:rPr>
                <a:t>nserts</a:t>
              </a:r>
              <a:endParaRPr lang="en-US" sz="1400" b="1" dirty="0">
                <a:solidFill>
                  <a:schemeClr val="accent5"/>
                </a:solidFill>
                <a:latin typeface="Century Gothic" panose="020B0502020202020204" pitchFamily="34" charset="0"/>
              </a:endParaRPr>
            </a:p>
          </p:txBody>
        </p:sp>
        <p:sp>
          <p:nvSpPr>
            <p:cNvPr id="19" name="TextBox 18">
              <a:extLst>
                <a:ext uri="{FF2B5EF4-FFF2-40B4-BE49-F238E27FC236}">
                  <a16:creationId xmlns:a16="http://schemas.microsoft.com/office/drawing/2014/main" id="{3B614317-E931-792B-7C36-FEC28A3DD16D}"/>
                </a:ext>
              </a:extLst>
            </p:cNvPr>
            <p:cNvSpPr txBox="1"/>
            <p:nvPr/>
          </p:nvSpPr>
          <p:spPr>
            <a:xfrm>
              <a:off x="6942797" y="2897203"/>
              <a:ext cx="1194187" cy="738664"/>
            </a:xfrm>
            <a:prstGeom prst="rect">
              <a:avLst/>
            </a:prstGeom>
            <a:noFill/>
          </p:spPr>
          <p:txBody>
            <a:bodyPr wrap="square">
              <a:spAutoFit/>
            </a:bodyPr>
            <a:lstStyle/>
            <a:p>
              <a:pPr algn="ctr"/>
              <a:r>
                <a:rPr lang="en-US" sz="1400" b="1" dirty="0">
                  <a:solidFill>
                    <a:schemeClr val="accent5"/>
                  </a:solidFill>
                  <a:effectLst/>
                  <a:latin typeface="Century Gothic" panose="020B0502020202020204" pitchFamily="34" charset="0"/>
                  <a:ea typeface="Calibri" panose="020F0502020204030204" pitchFamily="34" charset="0"/>
                </a:rPr>
                <a:t>Vaginal and Rectal gels</a:t>
              </a:r>
              <a:endParaRPr lang="en-US" sz="1400" b="1" dirty="0">
                <a:solidFill>
                  <a:schemeClr val="accent5"/>
                </a:solidFill>
                <a:latin typeface="Century Gothic" panose="020B0502020202020204" pitchFamily="34" charset="0"/>
              </a:endParaRPr>
            </a:p>
          </p:txBody>
        </p:sp>
        <p:sp>
          <p:nvSpPr>
            <p:cNvPr id="23" name="TextBox 22">
              <a:extLst>
                <a:ext uri="{FF2B5EF4-FFF2-40B4-BE49-F238E27FC236}">
                  <a16:creationId xmlns:a16="http://schemas.microsoft.com/office/drawing/2014/main" id="{F15B8E0F-421C-D497-6F74-29E322D86CD5}"/>
                </a:ext>
              </a:extLst>
            </p:cNvPr>
            <p:cNvSpPr txBox="1"/>
            <p:nvPr/>
          </p:nvSpPr>
          <p:spPr>
            <a:xfrm>
              <a:off x="443618" y="2984835"/>
              <a:ext cx="2183809" cy="523220"/>
            </a:xfrm>
            <a:prstGeom prst="rect">
              <a:avLst/>
            </a:prstGeom>
            <a:noFill/>
          </p:spPr>
          <p:txBody>
            <a:bodyPr wrap="square">
              <a:spAutoFit/>
            </a:bodyPr>
            <a:lstStyle/>
            <a:p>
              <a:pPr algn="ctr"/>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Segmented dual-reservoir ring</a:t>
              </a:r>
              <a:endParaRPr lang="en-US" b="1" dirty="0"/>
            </a:p>
          </p:txBody>
        </p:sp>
        <p:sp>
          <p:nvSpPr>
            <p:cNvPr id="25" name="TextBox 24">
              <a:extLst>
                <a:ext uri="{FF2B5EF4-FFF2-40B4-BE49-F238E27FC236}">
                  <a16:creationId xmlns:a16="http://schemas.microsoft.com/office/drawing/2014/main" id="{13934F40-2E53-5C2B-7CB5-F737CDD5D835}"/>
                </a:ext>
              </a:extLst>
            </p:cNvPr>
            <p:cNvSpPr txBox="1"/>
            <p:nvPr/>
          </p:nvSpPr>
          <p:spPr>
            <a:xfrm>
              <a:off x="2668458" y="3056720"/>
              <a:ext cx="1859644" cy="307777"/>
            </a:xfrm>
            <a:prstGeom prst="rect">
              <a:avLst/>
            </a:prstGeom>
            <a:noFill/>
          </p:spPr>
          <p:txBody>
            <a:bodyPr wrap="square">
              <a:spAutoFit/>
            </a:bodyPr>
            <a:lstStyle/>
            <a:p>
              <a:pPr algn="ctr"/>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Pod ring </a:t>
              </a:r>
              <a:endParaRPr lang="en-US" sz="1400" b="1" dirty="0">
                <a:solidFill>
                  <a:schemeClr val="accent5"/>
                </a:solidFill>
                <a:latin typeface="Century Gothic" panose="020B0502020202020204" pitchFamily="34" charset="0"/>
              </a:endParaRPr>
            </a:p>
          </p:txBody>
        </p:sp>
        <p:pic>
          <p:nvPicPr>
            <p:cNvPr id="33" name="Picture 32" descr="A collage of hands holding a syringe&#10;&#10;Description automatically generated with low confidence">
              <a:extLst>
                <a:ext uri="{FF2B5EF4-FFF2-40B4-BE49-F238E27FC236}">
                  <a16:creationId xmlns:a16="http://schemas.microsoft.com/office/drawing/2014/main" id="{569011C5-0A22-DC06-173A-BF6AF7A4FA89}"/>
                </a:ext>
              </a:extLst>
            </p:cNvPr>
            <p:cNvPicPr>
              <a:picLocks noChangeAspect="1"/>
            </p:cNvPicPr>
            <p:nvPr/>
          </p:nvPicPr>
          <p:blipFill rotWithShape="1">
            <a:blip r:embed="rId8">
              <a:extLst>
                <a:ext uri="{28A0092B-C50C-407E-A947-70E740481C1C}">
                  <a14:useLocalDpi xmlns:a14="http://schemas.microsoft.com/office/drawing/2010/main" val="0"/>
                </a:ext>
              </a:extLst>
            </a:blip>
            <a:srcRect t="532" r="51394" b="55052"/>
            <a:stretch/>
          </p:blipFill>
          <p:spPr bwMode="auto">
            <a:xfrm>
              <a:off x="6102489" y="1922526"/>
              <a:ext cx="1024202" cy="1041899"/>
            </a:xfrm>
            <a:prstGeom prst="rect">
              <a:avLst/>
            </a:prstGeom>
            <a:noFill/>
            <a:ln>
              <a:noFill/>
            </a:ln>
            <a:extLst>
              <a:ext uri="{53640926-AAD7-44D8-BBD7-CCE9431645EC}">
                <a14:shadowObscured xmlns:a14="http://schemas.microsoft.com/office/drawing/2010/main"/>
              </a:ext>
            </a:extLst>
          </p:spPr>
        </p:pic>
        <p:sp>
          <p:nvSpPr>
            <p:cNvPr id="40" name="TextBox 39">
              <a:extLst>
                <a:ext uri="{FF2B5EF4-FFF2-40B4-BE49-F238E27FC236}">
                  <a16:creationId xmlns:a16="http://schemas.microsoft.com/office/drawing/2014/main" id="{7CABEE24-1382-FDED-A622-46666A33CEF4}"/>
                </a:ext>
              </a:extLst>
            </p:cNvPr>
            <p:cNvSpPr txBox="1"/>
            <p:nvPr/>
          </p:nvSpPr>
          <p:spPr>
            <a:xfrm>
              <a:off x="6066827" y="2974841"/>
              <a:ext cx="965061" cy="523220"/>
            </a:xfrm>
            <a:prstGeom prst="rect">
              <a:avLst/>
            </a:prstGeom>
            <a:noFill/>
          </p:spPr>
          <p:txBody>
            <a:bodyPr wrap="square">
              <a:spAutoFit/>
            </a:bodyPr>
            <a:lstStyle/>
            <a:p>
              <a:pPr algn="ctr"/>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Vaginal </a:t>
              </a:r>
            </a:p>
            <a:p>
              <a:pPr algn="ctr"/>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films</a:t>
              </a:r>
              <a:endParaRPr lang="en-US" sz="1400" b="1" dirty="0">
                <a:solidFill>
                  <a:schemeClr val="accent5"/>
                </a:solidFill>
                <a:latin typeface="Century Gothic" panose="020B0502020202020204" pitchFamily="34" charset="0"/>
              </a:endParaRPr>
            </a:p>
          </p:txBody>
        </p:sp>
      </p:grpSp>
      <p:sp>
        <p:nvSpPr>
          <p:cNvPr id="4" name="Rectangle 3">
            <a:extLst>
              <a:ext uri="{FF2B5EF4-FFF2-40B4-BE49-F238E27FC236}">
                <a16:creationId xmlns:a16="http://schemas.microsoft.com/office/drawing/2014/main" id="{A22DB65B-DF32-3CC1-EE29-B26ACF363B2B}"/>
              </a:ext>
            </a:extLst>
          </p:cNvPr>
          <p:cNvSpPr/>
          <p:nvPr/>
        </p:nvSpPr>
        <p:spPr>
          <a:xfrm>
            <a:off x="1725198" y="1913291"/>
            <a:ext cx="3905250"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latin typeface="Century Gothic" panose="020B0502020202020204" pitchFamily="34" charset="0"/>
              </a:rPr>
              <a:t>Topical MPT Candidates</a:t>
            </a:r>
          </a:p>
        </p:txBody>
      </p:sp>
      <p:sp>
        <p:nvSpPr>
          <p:cNvPr id="37" name="Rectangle 36">
            <a:extLst>
              <a:ext uri="{FF2B5EF4-FFF2-40B4-BE49-F238E27FC236}">
                <a16:creationId xmlns:a16="http://schemas.microsoft.com/office/drawing/2014/main" id="{25327DBF-F8CA-401B-84EA-17D7962634B8}"/>
              </a:ext>
            </a:extLst>
          </p:cNvPr>
          <p:cNvSpPr/>
          <p:nvPr/>
        </p:nvSpPr>
        <p:spPr>
          <a:xfrm>
            <a:off x="7765584" y="2481898"/>
            <a:ext cx="4400525" cy="305709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811FFB4A-71D9-D897-DEE9-3F4BA1C0498D}"/>
              </a:ext>
            </a:extLst>
          </p:cNvPr>
          <p:cNvPicPr>
            <a:picLocks noChangeAspect="1"/>
          </p:cNvPicPr>
          <p:nvPr/>
        </p:nvPicPr>
        <p:blipFill>
          <a:blip r:embed="rId9"/>
          <a:stretch>
            <a:fillRect/>
          </a:stretch>
        </p:blipFill>
        <p:spPr>
          <a:xfrm>
            <a:off x="8091792" y="2729882"/>
            <a:ext cx="1117772" cy="1000411"/>
          </a:xfrm>
          <a:prstGeom prst="rect">
            <a:avLst/>
          </a:prstGeom>
        </p:spPr>
      </p:pic>
      <p:sp>
        <p:nvSpPr>
          <p:cNvPr id="39" name="Rectangle 38">
            <a:extLst>
              <a:ext uri="{FF2B5EF4-FFF2-40B4-BE49-F238E27FC236}">
                <a16:creationId xmlns:a16="http://schemas.microsoft.com/office/drawing/2014/main" id="{1C65A8D8-E03C-6E07-E710-7A763BCD4B90}"/>
              </a:ext>
            </a:extLst>
          </p:cNvPr>
          <p:cNvSpPr/>
          <p:nvPr/>
        </p:nvSpPr>
        <p:spPr>
          <a:xfrm>
            <a:off x="7469067" y="1883925"/>
            <a:ext cx="3905250" cy="6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latin typeface="Century Gothic" panose="020B0502020202020204" pitchFamily="34" charset="0"/>
              </a:rPr>
              <a:t>Systemic MPT Candidates</a:t>
            </a:r>
          </a:p>
        </p:txBody>
      </p:sp>
      <p:pic>
        <p:nvPicPr>
          <p:cNvPr id="42" name="Picture 41" descr="A picture containing wall, indoor, needle&#10;&#10;Description automatically generated">
            <a:extLst>
              <a:ext uri="{FF2B5EF4-FFF2-40B4-BE49-F238E27FC236}">
                <a16:creationId xmlns:a16="http://schemas.microsoft.com/office/drawing/2014/main" id="{7F2774B9-0FD8-287A-6998-FFE8E01BDB7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41372" y="2736937"/>
            <a:ext cx="1151632" cy="931530"/>
          </a:xfrm>
          <a:prstGeom prst="rect">
            <a:avLst/>
          </a:prstGeom>
          <a:noFill/>
          <a:ln>
            <a:noFill/>
          </a:ln>
        </p:spPr>
      </p:pic>
      <p:sp>
        <p:nvSpPr>
          <p:cNvPr id="43" name="TextBox 42">
            <a:extLst>
              <a:ext uri="{FF2B5EF4-FFF2-40B4-BE49-F238E27FC236}">
                <a16:creationId xmlns:a16="http://schemas.microsoft.com/office/drawing/2014/main" id="{C646A2F1-CDD8-6E38-18C1-5D20364A6E33}"/>
              </a:ext>
            </a:extLst>
          </p:cNvPr>
          <p:cNvSpPr txBox="1"/>
          <p:nvPr/>
        </p:nvSpPr>
        <p:spPr>
          <a:xfrm>
            <a:off x="9270168" y="3843147"/>
            <a:ext cx="1336927" cy="535596"/>
          </a:xfrm>
          <a:prstGeom prst="rect">
            <a:avLst/>
          </a:prstGeom>
          <a:noFill/>
        </p:spPr>
        <p:txBody>
          <a:bodyPr wrap="square">
            <a:spAutoFit/>
          </a:bodyPr>
          <a:lstStyle/>
          <a:p>
            <a:pPr marL="0" marR="0" lvl="2" algn="ctr">
              <a:lnSpc>
                <a:spcPct val="107000"/>
              </a:lnSpc>
              <a:spcBef>
                <a:spcPts val="0"/>
              </a:spcBef>
              <a:spcAft>
                <a:spcPts val="800"/>
              </a:spcAft>
            </a:pPr>
            <a:r>
              <a:rPr lang="en-US" sz="1400" b="1" dirty="0">
                <a:solidFill>
                  <a:schemeClr val="accent5"/>
                </a:solidFill>
                <a:effectLst/>
                <a:latin typeface="Century Gothic" panose="020B0502020202020204" pitchFamily="34" charset="0"/>
                <a:ea typeface="Calibri" panose="020F0502020204030204" pitchFamily="34" charset="0"/>
                <a:cs typeface="Calibri" panose="020F0502020204030204" pitchFamily="34" charset="0"/>
              </a:rPr>
              <a:t>Long-acting injectables</a:t>
            </a:r>
            <a:endPar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3E3A55C6-834A-823B-6488-93F00B3C5BFE}"/>
              </a:ext>
            </a:extLst>
          </p:cNvPr>
          <p:cNvSpPr/>
          <p:nvPr/>
        </p:nvSpPr>
        <p:spPr>
          <a:xfrm>
            <a:off x="8228651" y="3811823"/>
            <a:ext cx="953063" cy="379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5"/>
                </a:solidFill>
                <a:latin typeface="Century Gothic" panose="020B0502020202020204" pitchFamily="34" charset="0"/>
                <a:ea typeface="Calibri" panose="020F0502020204030204" pitchFamily="34" charset="0"/>
                <a:cs typeface="Times New Roman" panose="02020603050405020304" pitchFamily="18" charset="0"/>
              </a:rPr>
              <a:t>Implants</a:t>
            </a:r>
            <a:endParaRPr lang="en-US" sz="1400" b="1" dirty="0">
              <a:solidFill>
                <a:schemeClr val="accent5"/>
              </a:solidFill>
              <a:latin typeface="Century Gothic" panose="020B0502020202020204" pitchFamily="34" charset="0"/>
            </a:endParaRPr>
          </a:p>
        </p:txBody>
      </p:sp>
      <p:pic>
        <p:nvPicPr>
          <p:cNvPr id="45" name="Picture 44" descr="A picture containing table, indoor, tray, items&#10;&#10;Description automatically generated">
            <a:extLst>
              <a:ext uri="{FF2B5EF4-FFF2-40B4-BE49-F238E27FC236}">
                <a16:creationId xmlns:a16="http://schemas.microsoft.com/office/drawing/2014/main" id="{647E9015-968D-6693-E31F-386F0A6695B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24812" y="2698043"/>
            <a:ext cx="1163857" cy="913431"/>
          </a:xfrm>
          <a:prstGeom prst="rect">
            <a:avLst/>
          </a:prstGeom>
          <a:noFill/>
          <a:ln>
            <a:noFill/>
          </a:ln>
        </p:spPr>
      </p:pic>
      <p:sp>
        <p:nvSpPr>
          <p:cNvPr id="47" name="TextBox 46">
            <a:extLst>
              <a:ext uri="{FF2B5EF4-FFF2-40B4-BE49-F238E27FC236}">
                <a16:creationId xmlns:a16="http://schemas.microsoft.com/office/drawing/2014/main" id="{305AF034-55CD-1B59-6382-23FE249AEA39}"/>
              </a:ext>
            </a:extLst>
          </p:cNvPr>
          <p:cNvSpPr txBox="1"/>
          <p:nvPr/>
        </p:nvSpPr>
        <p:spPr>
          <a:xfrm>
            <a:off x="10603684" y="3774990"/>
            <a:ext cx="995546" cy="523220"/>
          </a:xfrm>
          <a:prstGeom prst="rect">
            <a:avLst/>
          </a:prstGeom>
          <a:noFill/>
        </p:spPr>
        <p:txBody>
          <a:bodyPr wrap="square">
            <a:spAutoFit/>
          </a:bodyPr>
          <a:lstStyle/>
          <a:p>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Oral pills</a:t>
            </a:r>
          </a:p>
          <a:p>
            <a:pPr algn="ctr"/>
            <a:r>
              <a:rPr lang="en-US" sz="1400" b="1" dirty="0">
                <a:solidFill>
                  <a:schemeClr val="accent5"/>
                </a:solidFill>
                <a:effectLst/>
                <a:latin typeface="Century Gothic" panose="020B0502020202020204" pitchFamily="34" charset="0"/>
                <a:ea typeface="Calibri" panose="020F0502020204030204" pitchFamily="34" charset="0"/>
                <a:cs typeface="Times New Roman" panose="02020603050405020304" pitchFamily="18" charset="0"/>
              </a:rPr>
              <a:t> (DPP)</a:t>
            </a:r>
            <a:endParaRPr lang="en-US" sz="1400" b="1" dirty="0">
              <a:solidFill>
                <a:schemeClr val="accent5"/>
              </a:solidFill>
              <a:latin typeface="Century Gothic" panose="020B0502020202020204" pitchFamily="34" charset="0"/>
            </a:endParaRPr>
          </a:p>
        </p:txBody>
      </p:sp>
      <p:sp>
        <p:nvSpPr>
          <p:cNvPr id="16" name="TextBox 15">
            <a:extLst>
              <a:ext uri="{FF2B5EF4-FFF2-40B4-BE49-F238E27FC236}">
                <a16:creationId xmlns:a16="http://schemas.microsoft.com/office/drawing/2014/main" id="{04FB8654-38D0-813B-39D2-7CFC4B78D768}"/>
              </a:ext>
            </a:extLst>
          </p:cNvPr>
          <p:cNvSpPr txBox="1"/>
          <p:nvPr/>
        </p:nvSpPr>
        <p:spPr>
          <a:xfrm>
            <a:off x="94658" y="5939217"/>
            <a:ext cx="11666921" cy="259495"/>
          </a:xfrm>
          <a:prstGeom prst="rect">
            <a:avLst/>
          </a:prstGeom>
          <a:noFill/>
        </p:spPr>
        <p:txBody>
          <a:bodyPr wrap="square">
            <a:spAutoFit/>
          </a:bodyPr>
          <a:lstStyle/>
          <a:p>
            <a:pPr marL="0" marR="0">
              <a:lnSpc>
                <a:spcPct val="107000"/>
              </a:lnSpc>
              <a:spcBef>
                <a:spcPts val="0"/>
              </a:spcBef>
              <a:spcAft>
                <a:spcPts val="1200"/>
              </a:spcAft>
            </a:pPr>
            <a:r>
              <a:rPr lang="en-US" sz="11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Source: IMPT database | mpts101.org</a:t>
            </a:r>
            <a:endParaRPr lang="en-US" sz="11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421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0EF1-3908-E297-C0A1-CE87DED0258A}"/>
              </a:ext>
            </a:extLst>
          </p:cNvPr>
          <p:cNvSpPr>
            <a:spLocks noGrp="1"/>
          </p:cNvSpPr>
          <p:nvPr>
            <p:ph type="title"/>
          </p:nvPr>
        </p:nvSpPr>
        <p:spPr>
          <a:xfrm>
            <a:off x="3323374" y="458100"/>
            <a:ext cx="8517514" cy="1223963"/>
          </a:xfrm>
        </p:spPr>
        <p:txBody>
          <a:bodyPr>
            <a:normAutofit/>
          </a:bodyPr>
          <a:lstStyle/>
          <a:p>
            <a:pPr algn="ctr"/>
            <a:r>
              <a:rPr lang="en-US" sz="3600" dirty="0"/>
              <a:t>State of the science</a:t>
            </a:r>
            <a:br>
              <a:rPr lang="en-US" sz="3600" dirty="0"/>
            </a:br>
            <a:r>
              <a:rPr lang="en-US" sz="3600" dirty="0"/>
              <a:t>Topical &amp; Systematic MPTs</a:t>
            </a:r>
          </a:p>
        </p:txBody>
      </p:sp>
      <p:pic>
        <p:nvPicPr>
          <p:cNvPr id="5" name="Picture 4">
            <a:extLst>
              <a:ext uri="{FF2B5EF4-FFF2-40B4-BE49-F238E27FC236}">
                <a16:creationId xmlns:a16="http://schemas.microsoft.com/office/drawing/2014/main" id="{8C935130-ABEF-9E84-C849-D7B384F346AD}"/>
              </a:ext>
            </a:extLst>
          </p:cNvPr>
          <p:cNvPicPr>
            <a:picLocks noChangeAspect="1"/>
          </p:cNvPicPr>
          <p:nvPr/>
        </p:nvPicPr>
        <p:blipFill>
          <a:blip r:embed="rId3"/>
          <a:stretch>
            <a:fillRect/>
          </a:stretch>
        </p:blipFill>
        <p:spPr>
          <a:xfrm>
            <a:off x="3474263" y="2011550"/>
            <a:ext cx="8633636" cy="3767406"/>
          </a:xfrm>
          <a:prstGeom prst="rect">
            <a:avLst/>
          </a:prstGeom>
        </p:spPr>
      </p:pic>
      <p:sp>
        <p:nvSpPr>
          <p:cNvPr id="7" name="TextBox 6">
            <a:extLst>
              <a:ext uri="{FF2B5EF4-FFF2-40B4-BE49-F238E27FC236}">
                <a16:creationId xmlns:a16="http://schemas.microsoft.com/office/drawing/2014/main" id="{A8DACD49-77B4-BAE3-4C1A-1E4469E293D3}"/>
              </a:ext>
            </a:extLst>
          </p:cNvPr>
          <p:cNvSpPr txBox="1"/>
          <p:nvPr/>
        </p:nvSpPr>
        <p:spPr>
          <a:xfrm>
            <a:off x="112987" y="6437930"/>
            <a:ext cx="5730766" cy="307777"/>
          </a:xfrm>
          <a:prstGeom prst="rect">
            <a:avLst/>
          </a:prstGeom>
          <a:noFill/>
        </p:spPr>
        <p:txBody>
          <a:bodyPr wrap="square">
            <a:spAutoFit/>
          </a:bodyPr>
          <a:lstStyle/>
          <a:p>
            <a:r>
              <a:rPr lang="en-US" sz="1400" dirty="0">
                <a:solidFill>
                  <a:srgbClr val="4A4A49"/>
                </a:solidFill>
                <a:effectLst/>
              </a:rPr>
              <a:t>Source: MPT Product Development Database (mpts101.org)</a:t>
            </a:r>
          </a:p>
        </p:txBody>
      </p:sp>
      <p:sp>
        <p:nvSpPr>
          <p:cNvPr id="6" name="TextBox 5">
            <a:extLst>
              <a:ext uri="{FF2B5EF4-FFF2-40B4-BE49-F238E27FC236}">
                <a16:creationId xmlns:a16="http://schemas.microsoft.com/office/drawing/2014/main" id="{81BFAC65-3245-EF05-4227-A688722F51C5}"/>
              </a:ext>
            </a:extLst>
          </p:cNvPr>
          <p:cNvSpPr txBox="1"/>
          <p:nvPr/>
        </p:nvSpPr>
        <p:spPr>
          <a:xfrm>
            <a:off x="5843753" y="6437929"/>
            <a:ext cx="6348247" cy="307777"/>
          </a:xfrm>
          <a:prstGeom prst="rect">
            <a:avLst/>
          </a:prstGeom>
          <a:noFill/>
        </p:spPr>
        <p:txBody>
          <a:bodyPr wrap="square">
            <a:spAutoFit/>
          </a:bodyPr>
          <a:lstStyle/>
          <a:p>
            <a:r>
              <a:rPr lang="en-US" sz="1400" dirty="0"/>
              <a:t>Guide to Multipurpose Prevention  Technologies (AVAC Jul 18 2024)</a:t>
            </a:r>
          </a:p>
        </p:txBody>
      </p:sp>
      <p:sp>
        <p:nvSpPr>
          <p:cNvPr id="10" name="Content Placeholder 9">
            <a:extLst>
              <a:ext uri="{FF2B5EF4-FFF2-40B4-BE49-F238E27FC236}">
                <a16:creationId xmlns:a16="http://schemas.microsoft.com/office/drawing/2014/main" id="{427DED47-F89B-8147-595E-CBE445699567}"/>
              </a:ext>
            </a:extLst>
          </p:cNvPr>
          <p:cNvSpPr>
            <a:spLocks noGrp="1"/>
          </p:cNvSpPr>
          <p:nvPr>
            <p:ph idx="1"/>
          </p:nvPr>
        </p:nvSpPr>
        <p:spPr>
          <a:xfrm>
            <a:off x="264209" y="2027327"/>
            <a:ext cx="3059165" cy="4103687"/>
          </a:xfrm>
        </p:spPr>
        <p:txBody>
          <a:bodyPr>
            <a:normAutofit fontScale="85000" lnSpcReduction="20000"/>
          </a:bodyPr>
          <a:lstStyle/>
          <a:p>
            <a:pPr>
              <a:lnSpc>
                <a:spcPct val="110000"/>
              </a:lnSpc>
            </a:pPr>
            <a:r>
              <a:rPr lang="en-US" sz="2100" dirty="0"/>
              <a:t>Short acting and long acting (sustained release)</a:t>
            </a:r>
          </a:p>
          <a:p>
            <a:pPr>
              <a:lnSpc>
                <a:spcPct val="110000"/>
              </a:lnSpc>
            </a:pPr>
            <a:r>
              <a:rPr lang="en-US" sz="2100" dirty="0"/>
              <a:t>Contraceptives – hormonal &amp; non hormonal</a:t>
            </a:r>
          </a:p>
          <a:p>
            <a:pPr>
              <a:lnSpc>
                <a:spcPct val="110000"/>
              </a:lnSpc>
            </a:pPr>
            <a:r>
              <a:rPr lang="en-US" sz="2100" dirty="0"/>
              <a:t>HIV prevention – Antiretroviral (ART) and none ART based products</a:t>
            </a:r>
          </a:p>
          <a:p>
            <a:pPr>
              <a:lnSpc>
                <a:spcPct val="110000"/>
              </a:lnSpc>
            </a:pPr>
            <a:r>
              <a:rPr lang="en-US" sz="2100" dirty="0"/>
              <a:t>Majority are female initiated</a:t>
            </a:r>
          </a:p>
          <a:p>
            <a:pPr>
              <a:lnSpc>
                <a:spcPct val="110000"/>
              </a:lnSpc>
            </a:pPr>
            <a:r>
              <a:rPr lang="en-US" sz="2100" dirty="0"/>
              <a:t>Topical products include vaginal and rectal use</a:t>
            </a:r>
          </a:p>
          <a:p>
            <a:pPr>
              <a:lnSpc>
                <a:spcPct val="110000"/>
              </a:lnSpc>
            </a:pPr>
            <a:endParaRPr lang="en-US" dirty="0"/>
          </a:p>
        </p:txBody>
      </p:sp>
      <p:sp>
        <p:nvSpPr>
          <p:cNvPr id="11" name="TextBox 10">
            <a:extLst>
              <a:ext uri="{FF2B5EF4-FFF2-40B4-BE49-F238E27FC236}">
                <a16:creationId xmlns:a16="http://schemas.microsoft.com/office/drawing/2014/main" id="{2440A320-E829-65CD-8744-7A9D2513EE96}"/>
              </a:ext>
            </a:extLst>
          </p:cNvPr>
          <p:cNvSpPr txBox="1"/>
          <p:nvPr/>
        </p:nvSpPr>
        <p:spPr>
          <a:xfrm>
            <a:off x="5370605" y="5817471"/>
            <a:ext cx="6348247" cy="369332"/>
          </a:xfrm>
          <a:prstGeom prst="rect">
            <a:avLst/>
          </a:prstGeom>
          <a:noFill/>
        </p:spPr>
        <p:txBody>
          <a:bodyPr wrap="square" rtlCol="0">
            <a:spAutoFit/>
          </a:bodyPr>
          <a:lstStyle/>
          <a:p>
            <a:pPr algn="r"/>
            <a:r>
              <a:rPr lang="en-US" dirty="0"/>
              <a:t>Majority of products are in pre-clinical stage of R &amp; D</a:t>
            </a:r>
          </a:p>
        </p:txBody>
      </p:sp>
    </p:spTree>
    <p:extLst>
      <p:ext uri="{BB962C8B-B14F-4D97-AF65-F5344CB8AC3E}">
        <p14:creationId xmlns:p14="http://schemas.microsoft.com/office/powerpoint/2010/main" val="1945095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71599" y="143247"/>
            <a:ext cx="9855595" cy="984885"/>
          </a:xfrm>
          <a:prstGeom prst="rect">
            <a:avLst/>
          </a:prstGeom>
        </p:spPr>
        <p:txBody>
          <a:bodyPr vert="horz" wrap="square" lIns="0" tIns="0" rIns="0" bIns="0" rtlCol="0">
            <a:spAutoFit/>
          </a:bodyPr>
          <a:lstStyle/>
          <a:p>
            <a:pPr marL="175260" algn="ctr">
              <a:lnSpc>
                <a:spcPct val="100000"/>
              </a:lnSpc>
            </a:pPr>
            <a:r>
              <a:rPr sz="3200" b="0" spc="-25" dirty="0">
                <a:solidFill>
                  <a:schemeClr val="accent1"/>
                </a:solidFill>
                <a:latin typeface="+mj-lt"/>
                <a:cs typeface="Arial"/>
              </a:rPr>
              <a:t>Th</a:t>
            </a:r>
            <a:r>
              <a:rPr sz="3200" b="0" spc="-20" dirty="0">
                <a:solidFill>
                  <a:schemeClr val="accent1"/>
                </a:solidFill>
                <a:latin typeface="+mj-lt"/>
                <a:cs typeface="Arial"/>
              </a:rPr>
              <a:t>e</a:t>
            </a:r>
            <a:r>
              <a:rPr sz="3200" b="0" spc="-10" dirty="0">
                <a:solidFill>
                  <a:schemeClr val="accent1"/>
                </a:solidFill>
                <a:latin typeface="+mj-lt"/>
                <a:cs typeface="Arial"/>
              </a:rPr>
              <a:t> </a:t>
            </a:r>
            <a:r>
              <a:rPr lang="en-US" sz="3200" b="0" spc="-10" dirty="0">
                <a:solidFill>
                  <a:schemeClr val="accent1"/>
                </a:solidFill>
                <a:latin typeface="+mj-lt"/>
                <a:cs typeface="Arial"/>
              </a:rPr>
              <a:t>D</a:t>
            </a:r>
            <a:r>
              <a:rPr lang="en-US" sz="3200" b="0" dirty="0">
                <a:solidFill>
                  <a:schemeClr val="accent1"/>
                </a:solidFill>
                <a:latin typeface="+mj-lt"/>
                <a:cs typeface="Arial"/>
              </a:rPr>
              <a:t>ual Prevention Pill (DPP)</a:t>
            </a:r>
            <a:r>
              <a:rPr sz="3200" b="0" spc="-60" dirty="0">
                <a:solidFill>
                  <a:schemeClr val="accent1"/>
                </a:solidFill>
                <a:latin typeface="+mj-lt"/>
                <a:cs typeface="Arial"/>
              </a:rPr>
              <a:t> </a:t>
            </a:r>
            <a:r>
              <a:rPr sz="3200" b="0" spc="-15" dirty="0">
                <a:solidFill>
                  <a:schemeClr val="accent1"/>
                </a:solidFill>
                <a:latin typeface="+mj-lt"/>
                <a:cs typeface="Arial"/>
              </a:rPr>
              <a:t>i</a:t>
            </a:r>
            <a:r>
              <a:rPr sz="3200" b="0" dirty="0">
                <a:solidFill>
                  <a:schemeClr val="accent1"/>
                </a:solidFill>
                <a:latin typeface="+mj-lt"/>
                <a:cs typeface="Arial"/>
              </a:rPr>
              <a:t>s</a:t>
            </a:r>
            <a:r>
              <a:rPr sz="3200" b="0" spc="-10" dirty="0">
                <a:solidFill>
                  <a:schemeClr val="accent1"/>
                </a:solidFill>
                <a:latin typeface="+mj-lt"/>
                <a:cs typeface="Arial"/>
              </a:rPr>
              <a:t> </a:t>
            </a:r>
            <a:r>
              <a:rPr sz="3200" b="0" spc="-5" dirty="0">
                <a:solidFill>
                  <a:schemeClr val="accent1"/>
                </a:solidFill>
                <a:latin typeface="+mj-lt"/>
                <a:cs typeface="Arial"/>
              </a:rPr>
              <a:t>t</a:t>
            </a:r>
            <a:r>
              <a:rPr sz="3200" b="0" spc="-25" dirty="0">
                <a:solidFill>
                  <a:schemeClr val="accent1"/>
                </a:solidFill>
                <a:latin typeface="+mj-lt"/>
                <a:cs typeface="Arial"/>
              </a:rPr>
              <a:t>h</a:t>
            </a:r>
            <a:r>
              <a:rPr sz="3200" b="0" spc="-20" dirty="0">
                <a:solidFill>
                  <a:schemeClr val="accent1"/>
                </a:solidFill>
                <a:latin typeface="+mj-lt"/>
                <a:cs typeface="Arial"/>
              </a:rPr>
              <a:t>e</a:t>
            </a:r>
            <a:r>
              <a:rPr sz="3200" b="0" spc="-10" dirty="0">
                <a:solidFill>
                  <a:schemeClr val="accent1"/>
                </a:solidFill>
                <a:latin typeface="+mj-lt"/>
                <a:cs typeface="Arial"/>
              </a:rPr>
              <a:t> </a:t>
            </a:r>
            <a:r>
              <a:rPr sz="3200" b="0" spc="-5" dirty="0">
                <a:solidFill>
                  <a:schemeClr val="accent1"/>
                </a:solidFill>
                <a:latin typeface="+mj-lt"/>
                <a:cs typeface="Arial"/>
              </a:rPr>
              <a:t>M</a:t>
            </a:r>
            <a:r>
              <a:rPr sz="3200" b="0" spc="-25" dirty="0">
                <a:solidFill>
                  <a:schemeClr val="accent1"/>
                </a:solidFill>
                <a:latin typeface="+mj-lt"/>
                <a:cs typeface="Arial"/>
              </a:rPr>
              <a:t>PT</a:t>
            </a:r>
            <a:r>
              <a:rPr sz="3200" b="0" spc="-10" dirty="0">
                <a:solidFill>
                  <a:schemeClr val="accent1"/>
                </a:solidFill>
                <a:latin typeface="+mj-lt"/>
                <a:cs typeface="Arial"/>
              </a:rPr>
              <a:t> </a:t>
            </a:r>
            <a:r>
              <a:rPr sz="3200" b="0" spc="-5" dirty="0">
                <a:solidFill>
                  <a:schemeClr val="accent1"/>
                </a:solidFill>
                <a:latin typeface="+mj-lt"/>
                <a:cs typeface="Arial"/>
              </a:rPr>
              <a:t>fu</a:t>
            </a:r>
            <a:r>
              <a:rPr sz="3200" b="0" dirty="0">
                <a:solidFill>
                  <a:schemeClr val="accent1"/>
                </a:solidFill>
                <a:latin typeface="+mj-lt"/>
                <a:cs typeface="Arial"/>
              </a:rPr>
              <a:t>r</a:t>
            </a:r>
            <a:r>
              <a:rPr sz="3200" b="0" spc="-5" dirty="0">
                <a:solidFill>
                  <a:schemeClr val="accent1"/>
                </a:solidFill>
                <a:latin typeface="+mj-lt"/>
                <a:cs typeface="Arial"/>
              </a:rPr>
              <a:t>thes</a:t>
            </a:r>
            <a:r>
              <a:rPr sz="3200" b="0" dirty="0">
                <a:solidFill>
                  <a:schemeClr val="accent1"/>
                </a:solidFill>
                <a:latin typeface="+mj-lt"/>
                <a:cs typeface="Arial"/>
              </a:rPr>
              <a:t>t</a:t>
            </a:r>
            <a:r>
              <a:rPr sz="3200" b="0" spc="-10" dirty="0">
                <a:solidFill>
                  <a:schemeClr val="accent1"/>
                </a:solidFill>
                <a:latin typeface="+mj-lt"/>
                <a:cs typeface="Arial"/>
              </a:rPr>
              <a:t> </a:t>
            </a:r>
            <a:r>
              <a:rPr sz="3200" b="0" spc="-30" dirty="0">
                <a:solidFill>
                  <a:schemeClr val="accent1"/>
                </a:solidFill>
                <a:latin typeface="+mj-lt"/>
                <a:cs typeface="Arial"/>
              </a:rPr>
              <a:t>a</a:t>
            </a:r>
            <a:r>
              <a:rPr sz="3200" b="0" spc="-25" dirty="0">
                <a:solidFill>
                  <a:schemeClr val="accent1"/>
                </a:solidFill>
                <a:latin typeface="+mj-lt"/>
                <a:cs typeface="Arial"/>
              </a:rPr>
              <a:t>lon</a:t>
            </a:r>
            <a:r>
              <a:rPr sz="3200" b="0" spc="-20" dirty="0">
                <a:solidFill>
                  <a:schemeClr val="accent1"/>
                </a:solidFill>
                <a:latin typeface="+mj-lt"/>
                <a:cs typeface="Arial"/>
              </a:rPr>
              <a:t>g</a:t>
            </a:r>
            <a:r>
              <a:rPr sz="3200" b="0" spc="-10" dirty="0">
                <a:solidFill>
                  <a:schemeClr val="accent1"/>
                </a:solidFill>
                <a:latin typeface="+mj-lt"/>
                <a:cs typeface="Arial"/>
              </a:rPr>
              <a:t> </a:t>
            </a:r>
            <a:r>
              <a:rPr sz="3200" b="0" spc="-15" dirty="0">
                <a:solidFill>
                  <a:schemeClr val="accent1"/>
                </a:solidFill>
                <a:latin typeface="+mj-lt"/>
                <a:cs typeface="Arial"/>
              </a:rPr>
              <a:t>i</a:t>
            </a:r>
            <a:r>
              <a:rPr sz="3200" b="0" spc="-20" dirty="0">
                <a:solidFill>
                  <a:schemeClr val="accent1"/>
                </a:solidFill>
                <a:latin typeface="+mj-lt"/>
                <a:cs typeface="Arial"/>
              </a:rPr>
              <a:t>n</a:t>
            </a:r>
            <a:r>
              <a:rPr sz="3200" b="0" spc="-10" dirty="0">
                <a:solidFill>
                  <a:schemeClr val="accent1"/>
                </a:solidFill>
                <a:latin typeface="+mj-lt"/>
                <a:cs typeface="Arial"/>
              </a:rPr>
              <a:t> </a:t>
            </a:r>
            <a:r>
              <a:rPr sz="3200" b="0" spc="-5" dirty="0">
                <a:solidFill>
                  <a:schemeClr val="accent1"/>
                </a:solidFill>
                <a:latin typeface="+mj-lt"/>
                <a:cs typeface="Arial"/>
              </a:rPr>
              <a:t>t</a:t>
            </a:r>
            <a:r>
              <a:rPr sz="3200" b="0" spc="-25" dirty="0">
                <a:solidFill>
                  <a:schemeClr val="accent1"/>
                </a:solidFill>
                <a:latin typeface="+mj-lt"/>
                <a:cs typeface="Arial"/>
              </a:rPr>
              <a:t>h</a:t>
            </a:r>
            <a:r>
              <a:rPr sz="3200" b="0" spc="-20" dirty="0">
                <a:solidFill>
                  <a:schemeClr val="accent1"/>
                </a:solidFill>
                <a:latin typeface="+mj-lt"/>
                <a:cs typeface="Arial"/>
              </a:rPr>
              <a:t>e</a:t>
            </a:r>
            <a:r>
              <a:rPr sz="3200" b="0" spc="-10" dirty="0">
                <a:solidFill>
                  <a:schemeClr val="accent1"/>
                </a:solidFill>
                <a:latin typeface="+mj-lt"/>
                <a:cs typeface="Arial"/>
              </a:rPr>
              <a:t> </a:t>
            </a:r>
            <a:r>
              <a:rPr sz="3200" b="0" spc="-25" dirty="0">
                <a:solidFill>
                  <a:schemeClr val="accent1"/>
                </a:solidFill>
                <a:latin typeface="+mj-lt"/>
                <a:cs typeface="Arial"/>
              </a:rPr>
              <a:t>pipeline</a:t>
            </a:r>
            <a:endParaRPr sz="3200" b="0" dirty="0">
              <a:solidFill>
                <a:schemeClr val="accent1"/>
              </a:solidFill>
              <a:latin typeface="+mj-lt"/>
              <a:cs typeface="Arial"/>
            </a:endParaRPr>
          </a:p>
        </p:txBody>
      </p:sp>
      <p:sp>
        <p:nvSpPr>
          <p:cNvPr id="5" name="object 5"/>
          <p:cNvSpPr txBox="1"/>
          <p:nvPr/>
        </p:nvSpPr>
        <p:spPr>
          <a:xfrm>
            <a:off x="345050" y="2199121"/>
            <a:ext cx="6666523" cy="2292935"/>
          </a:xfrm>
          <a:prstGeom prst="rect">
            <a:avLst/>
          </a:prstGeom>
        </p:spPr>
        <p:txBody>
          <a:bodyPr vert="horz" wrap="square" lIns="0" tIns="0" rIns="0" bIns="0" rtlCol="0">
            <a:spAutoFit/>
          </a:bodyPr>
          <a:lstStyle/>
          <a:p>
            <a:pPr marL="355600" marR="5080" indent="-342900">
              <a:lnSpc>
                <a:spcPct val="90000"/>
              </a:lnSpc>
              <a:buClr>
                <a:srgbClr val="3B3838"/>
              </a:buClr>
              <a:buFont typeface="Arial"/>
              <a:buChar char="•"/>
              <a:tabLst>
                <a:tab pos="355600" algn="l"/>
              </a:tabLst>
            </a:pPr>
            <a:r>
              <a:rPr sz="2000" spc="-55" dirty="0">
                <a:solidFill>
                  <a:srgbClr val="3B3838"/>
                </a:solidFill>
                <a:cs typeface="Arial"/>
              </a:rPr>
              <a:t>V</a:t>
            </a:r>
            <a:r>
              <a:rPr sz="2000" dirty="0">
                <a:solidFill>
                  <a:srgbClr val="3B3838"/>
                </a:solidFill>
                <a:cs typeface="Arial"/>
              </a:rPr>
              <a:t>i</a:t>
            </a:r>
            <a:r>
              <a:rPr sz="2000" spc="5" dirty="0">
                <a:solidFill>
                  <a:srgbClr val="3B3838"/>
                </a:solidFill>
                <a:cs typeface="Arial"/>
              </a:rPr>
              <a:t>a</a:t>
            </a:r>
            <a:r>
              <a:rPr sz="2000" spc="-15" dirty="0">
                <a:solidFill>
                  <a:srgbClr val="3B3838"/>
                </a:solidFill>
                <a:cs typeface="Arial"/>
              </a:rPr>
              <a:t>t</a:t>
            </a:r>
            <a:r>
              <a:rPr sz="2000" dirty="0">
                <a:solidFill>
                  <a:srgbClr val="3B3838"/>
                </a:solidFill>
                <a:cs typeface="Arial"/>
              </a:rPr>
              <a:t>ris</a:t>
            </a:r>
            <a:r>
              <a:rPr sz="2000" spc="-5" dirty="0">
                <a:solidFill>
                  <a:srgbClr val="3B3838"/>
                </a:solidFill>
                <a:cs typeface="Arial"/>
              </a:rPr>
              <a:t> </a:t>
            </a:r>
            <a:r>
              <a:rPr sz="2000" spc="5" dirty="0">
                <a:solidFill>
                  <a:srgbClr val="3B3838"/>
                </a:solidFill>
                <a:cs typeface="Arial"/>
              </a:rPr>
              <a:t>de</a:t>
            </a:r>
            <a:r>
              <a:rPr sz="2000" dirty="0">
                <a:solidFill>
                  <a:srgbClr val="3B3838"/>
                </a:solidFill>
                <a:cs typeface="Arial"/>
              </a:rPr>
              <a:t>v</a:t>
            </a:r>
            <a:r>
              <a:rPr sz="2000" spc="5" dirty="0">
                <a:solidFill>
                  <a:srgbClr val="3B3838"/>
                </a:solidFill>
                <a:cs typeface="Arial"/>
              </a:rPr>
              <a:t>e</a:t>
            </a:r>
            <a:r>
              <a:rPr sz="2000" dirty="0">
                <a:solidFill>
                  <a:srgbClr val="3B3838"/>
                </a:solidFill>
                <a:cs typeface="Arial"/>
              </a:rPr>
              <a:t>l</a:t>
            </a:r>
            <a:r>
              <a:rPr sz="2000" spc="5" dirty="0">
                <a:solidFill>
                  <a:srgbClr val="3B3838"/>
                </a:solidFill>
                <a:cs typeface="Arial"/>
              </a:rPr>
              <a:t>op</a:t>
            </a:r>
            <a:r>
              <a:rPr sz="2000" dirty="0">
                <a:solidFill>
                  <a:srgbClr val="3B3838"/>
                </a:solidFill>
                <a:cs typeface="Arial"/>
              </a:rPr>
              <a:t>i</a:t>
            </a:r>
            <a:r>
              <a:rPr sz="2000" spc="5" dirty="0">
                <a:solidFill>
                  <a:srgbClr val="3B3838"/>
                </a:solidFill>
                <a:cs typeface="Arial"/>
              </a:rPr>
              <a:t>n</a:t>
            </a:r>
            <a:r>
              <a:rPr sz="2000" dirty="0">
                <a:solidFill>
                  <a:srgbClr val="3B3838"/>
                </a:solidFill>
                <a:cs typeface="Arial"/>
              </a:rPr>
              <a:t>g </a:t>
            </a:r>
            <a:r>
              <a:rPr sz="2000" b="1" spc="-10" dirty="0">
                <a:solidFill>
                  <a:srgbClr val="3B3838"/>
                </a:solidFill>
                <a:cs typeface="Arial"/>
              </a:rPr>
              <a:t>c</a:t>
            </a:r>
            <a:r>
              <a:rPr sz="2000" b="1" spc="-15" dirty="0">
                <a:solidFill>
                  <a:srgbClr val="3B3838"/>
                </a:solidFill>
                <a:cs typeface="Arial"/>
              </a:rPr>
              <a:t>o</a:t>
            </a:r>
            <a:r>
              <a:rPr sz="2000" b="1" dirty="0">
                <a:solidFill>
                  <a:srgbClr val="3B3838"/>
                </a:solidFill>
                <a:cs typeface="Arial"/>
              </a:rPr>
              <a:t>-</a:t>
            </a:r>
            <a:r>
              <a:rPr sz="2000" b="1" spc="-10" dirty="0">
                <a:solidFill>
                  <a:srgbClr val="3B3838"/>
                </a:solidFill>
                <a:cs typeface="Arial"/>
              </a:rPr>
              <a:t>fo</a:t>
            </a:r>
            <a:r>
              <a:rPr sz="2000" b="1" spc="-5" dirty="0">
                <a:solidFill>
                  <a:srgbClr val="3B3838"/>
                </a:solidFill>
                <a:cs typeface="Arial"/>
              </a:rPr>
              <a:t>rm</a:t>
            </a:r>
            <a:r>
              <a:rPr sz="2000" b="1" spc="-15" dirty="0">
                <a:solidFill>
                  <a:srgbClr val="3B3838"/>
                </a:solidFill>
                <a:cs typeface="Arial"/>
              </a:rPr>
              <a:t>ul</a:t>
            </a:r>
            <a:r>
              <a:rPr sz="2000" b="1" spc="5" dirty="0">
                <a:solidFill>
                  <a:srgbClr val="3B3838"/>
                </a:solidFill>
                <a:cs typeface="Arial"/>
              </a:rPr>
              <a:t>a</a:t>
            </a:r>
            <a:r>
              <a:rPr sz="2000" b="1" dirty="0">
                <a:solidFill>
                  <a:srgbClr val="3B3838"/>
                </a:solidFill>
                <a:cs typeface="Arial"/>
              </a:rPr>
              <a:t>t</a:t>
            </a:r>
            <a:r>
              <a:rPr sz="2000" b="1" spc="5" dirty="0">
                <a:solidFill>
                  <a:srgbClr val="3B3838"/>
                </a:solidFill>
                <a:cs typeface="Arial"/>
              </a:rPr>
              <a:t>e</a:t>
            </a:r>
            <a:r>
              <a:rPr sz="2000" b="1" spc="-15" dirty="0">
                <a:solidFill>
                  <a:srgbClr val="3B3838"/>
                </a:solidFill>
                <a:cs typeface="Arial"/>
              </a:rPr>
              <a:t>d</a:t>
            </a:r>
            <a:r>
              <a:rPr sz="2000" b="1" spc="-5" dirty="0">
                <a:solidFill>
                  <a:srgbClr val="3B3838"/>
                </a:solidFill>
                <a:cs typeface="Arial"/>
              </a:rPr>
              <a:t> </a:t>
            </a:r>
            <a:r>
              <a:rPr sz="2000" b="1" dirty="0">
                <a:solidFill>
                  <a:srgbClr val="3B3838"/>
                </a:solidFill>
                <a:cs typeface="Arial"/>
              </a:rPr>
              <a:t>t</a:t>
            </a:r>
            <a:r>
              <a:rPr sz="2000" b="1" spc="5" dirty="0">
                <a:solidFill>
                  <a:srgbClr val="3B3838"/>
                </a:solidFill>
                <a:cs typeface="Arial"/>
              </a:rPr>
              <a:t>a</a:t>
            </a:r>
            <a:r>
              <a:rPr sz="2000" b="1" spc="-15" dirty="0">
                <a:solidFill>
                  <a:srgbClr val="3B3838"/>
                </a:solidFill>
                <a:cs typeface="Arial"/>
              </a:rPr>
              <a:t>bl</a:t>
            </a:r>
            <a:r>
              <a:rPr sz="2000" b="1" spc="5" dirty="0">
                <a:solidFill>
                  <a:srgbClr val="3B3838"/>
                </a:solidFill>
                <a:cs typeface="Arial"/>
              </a:rPr>
              <a:t>e</a:t>
            </a:r>
            <a:r>
              <a:rPr sz="2000" b="1" dirty="0">
                <a:solidFill>
                  <a:srgbClr val="3B3838"/>
                </a:solidFill>
                <a:cs typeface="Arial"/>
              </a:rPr>
              <a:t>t </a:t>
            </a:r>
            <a:r>
              <a:rPr sz="2000" b="1" spc="-20" dirty="0">
                <a:solidFill>
                  <a:srgbClr val="3B3838"/>
                </a:solidFill>
                <a:cs typeface="Arial"/>
              </a:rPr>
              <a:t>w</a:t>
            </a:r>
            <a:r>
              <a:rPr sz="2000" b="1" spc="-15" dirty="0">
                <a:solidFill>
                  <a:srgbClr val="3B3838"/>
                </a:solidFill>
                <a:cs typeface="Arial"/>
              </a:rPr>
              <a:t>i</a:t>
            </a:r>
            <a:r>
              <a:rPr sz="2000" b="1" spc="-10" dirty="0">
                <a:solidFill>
                  <a:srgbClr val="3B3838"/>
                </a:solidFill>
                <a:cs typeface="Arial"/>
              </a:rPr>
              <a:t>th</a:t>
            </a:r>
            <a:r>
              <a:rPr sz="2000" b="1" spc="-5" dirty="0">
                <a:solidFill>
                  <a:srgbClr val="3B3838"/>
                </a:solidFill>
                <a:cs typeface="Arial"/>
              </a:rPr>
              <a:t> </a:t>
            </a:r>
            <a:r>
              <a:rPr sz="2000" b="1" spc="5" dirty="0">
                <a:solidFill>
                  <a:srgbClr val="3B3838"/>
                </a:solidFill>
                <a:cs typeface="Arial"/>
              </a:rPr>
              <a:t>2</a:t>
            </a:r>
            <a:r>
              <a:rPr sz="2000" b="1" dirty="0">
                <a:solidFill>
                  <a:srgbClr val="3B3838"/>
                </a:solidFill>
                <a:cs typeface="Arial"/>
              </a:rPr>
              <a:t>8-</a:t>
            </a:r>
            <a:r>
              <a:rPr sz="2000" b="1" spc="-15" dirty="0">
                <a:solidFill>
                  <a:srgbClr val="3B3838"/>
                </a:solidFill>
                <a:cs typeface="Arial"/>
              </a:rPr>
              <a:t>d</a:t>
            </a:r>
            <a:r>
              <a:rPr sz="2000" b="1" spc="-10" dirty="0">
                <a:solidFill>
                  <a:srgbClr val="3B3838"/>
                </a:solidFill>
                <a:cs typeface="Arial"/>
              </a:rPr>
              <a:t>a</a:t>
            </a:r>
            <a:r>
              <a:rPr sz="2000" b="1" dirty="0">
                <a:solidFill>
                  <a:srgbClr val="3B3838"/>
                </a:solidFill>
                <a:cs typeface="Arial"/>
              </a:rPr>
              <a:t>y </a:t>
            </a:r>
            <a:r>
              <a:rPr sz="2000" b="1" spc="-5" dirty="0">
                <a:solidFill>
                  <a:srgbClr val="3B3838"/>
                </a:solidFill>
                <a:cs typeface="Arial"/>
              </a:rPr>
              <a:t>r</a:t>
            </a:r>
            <a:r>
              <a:rPr sz="2000" b="1" spc="5" dirty="0">
                <a:solidFill>
                  <a:srgbClr val="3B3838"/>
                </a:solidFill>
                <a:cs typeface="Arial"/>
              </a:rPr>
              <a:t>e</a:t>
            </a:r>
            <a:r>
              <a:rPr sz="2000" b="1" spc="-15" dirty="0">
                <a:solidFill>
                  <a:srgbClr val="3B3838"/>
                </a:solidFill>
                <a:cs typeface="Arial"/>
              </a:rPr>
              <a:t>gi</a:t>
            </a:r>
            <a:r>
              <a:rPr sz="2000" b="1" spc="-5" dirty="0">
                <a:solidFill>
                  <a:srgbClr val="3B3838"/>
                </a:solidFill>
                <a:cs typeface="Arial"/>
              </a:rPr>
              <a:t>m</a:t>
            </a:r>
            <a:r>
              <a:rPr sz="2000" b="1" spc="5" dirty="0">
                <a:solidFill>
                  <a:srgbClr val="3B3838"/>
                </a:solidFill>
                <a:cs typeface="Arial"/>
              </a:rPr>
              <a:t>e</a:t>
            </a:r>
            <a:r>
              <a:rPr sz="2000" b="1" spc="-15" dirty="0">
                <a:solidFill>
                  <a:srgbClr val="3B3838"/>
                </a:solidFill>
                <a:cs typeface="Arial"/>
              </a:rPr>
              <a:t>n</a:t>
            </a:r>
            <a:r>
              <a:rPr sz="2000" b="1" spc="-5" dirty="0">
                <a:solidFill>
                  <a:srgbClr val="3B3838"/>
                </a:solidFill>
                <a:cs typeface="Arial"/>
              </a:rPr>
              <a:t> </a:t>
            </a:r>
            <a:r>
              <a:rPr sz="2000" dirty="0">
                <a:solidFill>
                  <a:srgbClr val="3B3838"/>
                </a:solidFill>
                <a:cs typeface="Arial"/>
              </a:rPr>
              <a:t>(</a:t>
            </a:r>
            <a:r>
              <a:rPr sz="2000" spc="-15" dirty="0">
                <a:solidFill>
                  <a:srgbClr val="3B3838"/>
                </a:solidFill>
                <a:cs typeface="Arial"/>
              </a:rPr>
              <a:t>T</a:t>
            </a:r>
            <a:r>
              <a:rPr sz="2000" dirty="0">
                <a:solidFill>
                  <a:srgbClr val="3B3838"/>
                </a:solidFill>
                <a:cs typeface="Arial"/>
              </a:rPr>
              <a:t>D</a:t>
            </a:r>
            <a:r>
              <a:rPr sz="2000" spc="-15" dirty="0">
                <a:solidFill>
                  <a:srgbClr val="3B3838"/>
                </a:solidFill>
                <a:cs typeface="Arial"/>
              </a:rPr>
              <a:t>F/FT</a:t>
            </a:r>
            <a:r>
              <a:rPr sz="2000" dirty="0">
                <a:solidFill>
                  <a:srgbClr val="3B3838"/>
                </a:solidFill>
                <a:cs typeface="Arial"/>
              </a:rPr>
              <a:t>C</a:t>
            </a:r>
            <a:r>
              <a:rPr sz="2000" spc="-10" dirty="0">
                <a:solidFill>
                  <a:srgbClr val="3B3838"/>
                </a:solidFill>
                <a:cs typeface="Arial"/>
              </a:rPr>
              <a:t>, </a:t>
            </a:r>
            <a:r>
              <a:rPr sz="2000" spc="5" dirty="0">
                <a:solidFill>
                  <a:srgbClr val="3B3838"/>
                </a:solidFill>
                <a:cs typeface="Arial"/>
              </a:rPr>
              <a:t>o</a:t>
            </a:r>
            <a:r>
              <a:rPr sz="2000" dirty="0">
                <a:solidFill>
                  <a:srgbClr val="3B3838"/>
                </a:solidFill>
                <a:cs typeface="Arial"/>
              </a:rPr>
              <a:t>r</a:t>
            </a:r>
            <a:r>
              <a:rPr sz="2000" spc="5" dirty="0">
                <a:solidFill>
                  <a:srgbClr val="3B3838"/>
                </a:solidFill>
                <a:cs typeface="Arial"/>
              </a:rPr>
              <a:t>a</a:t>
            </a:r>
            <a:r>
              <a:rPr sz="2000" dirty="0">
                <a:solidFill>
                  <a:srgbClr val="3B3838"/>
                </a:solidFill>
                <a:cs typeface="Arial"/>
              </a:rPr>
              <a:t>l</a:t>
            </a:r>
            <a:r>
              <a:rPr sz="2000" spc="-5" dirty="0">
                <a:solidFill>
                  <a:srgbClr val="3B3838"/>
                </a:solidFill>
                <a:cs typeface="Arial"/>
              </a:rPr>
              <a:t> </a:t>
            </a:r>
            <a:r>
              <a:rPr sz="2000" spc="-20" dirty="0">
                <a:solidFill>
                  <a:srgbClr val="3B3838"/>
                </a:solidFill>
                <a:cs typeface="Arial"/>
              </a:rPr>
              <a:t>P</a:t>
            </a:r>
            <a:r>
              <a:rPr sz="2000" dirty="0">
                <a:solidFill>
                  <a:srgbClr val="3B3838"/>
                </a:solidFill>
                <a:cs typeface="Arial"/>
              </a:rPr>
              <a:t>r</a:t>
            </a:r>
            <a:r>
              <a:rPr sz="2000" spc="-20" dirty="0">
                <a:solidFill>
                  <a:srgbClr val="3B3838"/>
                </a:solidFill>
                <a:cs typeface="Arial"/>
              </a:rPr>
              <a:t>E</a:t>
            </a:r>
            <a:r>
              <a:rPr sz="2000" spc="-15" dirty="0">
                <a:solidFill>
                  <a:srgbClr val="3B3838"/>
                </a:solidFill>
                <a:cs typeface="Arial"/>
              </a:rPr>
              <a:t>P</a:t>
            </a:r>
            <a:r>
              <a:rPr sz="2000" spc="-45" dirty="0">
                <a:solidFill>
                  <a:srgbClr val="3B3838"/>
                </a:solidFill>
                <a:cs typeface="Arial"/>
              </a:rPr>
              <a:t> </a:t>
            </a:r>
            <a:r>
              <a:rPr sz="2000" spc="-15" dirty="0">
                <a:solidFill>
                  <a:srgbClr val="3B3838"/>
                </a:solidFill>
                <a:cs typeface="Arial"/>
              </a:rPr>
              <a:t>+</a:t>
            </a:r>
            <a:r>
              <a:rPr sz="2000" spc="-5" dirty="0">
                <a:solidFill>
                  <a:srgbClr val="3B3838"/>
                </a:solidFill>
                <a:cs typeface="Arial"/>
              </a:rPr>
              <a:t> </a:t>
            </a:r>
            <a:r>
              <a:rPr sz="2000" spc="5" dirty="0">
                <a:solidFill>
                  <a:srgbClr val="3B3838"/>
                </a:solidFill>
                <a:cs typeface="Arial"/>
              </a:rPr>
              <a:t>L</a:t>
            </a:r>
            <a:r>
              <a:rPr sz="2000" dirty="0">
                <a:solidFill>
                  <a:srgbClr val="3B3838"/>
                </a:solidFill>
                <a:cs typeface="Arial"/>
              </a:rPr>
              <a:t>N</a:t>
            </a:r>
            <a:r>
              <a:rPr sz="2000" spc="-20" dirty="0">
                <a:solidFill>
                  <a:srgbClr val="3B3838"/>
                </a:solidFill>
                <a:cs typeface="Arial"/>
              </a:rPr>
              <a:t>G</a:t>
            </a:r>
            <a:r>
              <a:rPr sz="2000" spc="-15" dirty="0">
                <a:solidFill>
                  <a:srgbClr val="3B3838"/>
                </a:solidFill>
                <a:cs typeface="Arial"/>
              </a:rPr>
              <a:t>/</a:t>
            </a:r>
            <a:r>
              <a:rPr sz="2000" spc="-20" dirty="0">
                <a:solidFill>
                  <a:srgbClr val="3B3838"/>
                </a:solidFill>
                <a:cs typeface="Arial"/>
              </a:rPr>
              <a:t>EE</a:t>
            </a:r>
            <a:r>
              <a:rPr sz="2000" spc="-10" dirty="0">
                <a:solidFill>
                  <a:srgbClr val="3B3838"/>
                </a:solidFill>
                <a:cs typeface="Arial"/>
              </a:rPr>
              <a:t>, </a:t>
            </a:r>
            <a:r>
              <a:rPr sz="2000" dirty="0">
                <a:solidFill>
                  <a:srgbClr val="3B3838"/>
                </a:solidFill>
                <a:cs typeface="Arial"/>
              </a:rPr>
              <a:t>c</a:t>
            </a:r>
            <a:r>
              <a:rPr sz="2000" spc="5" dirty="0">
                <a:solidFill>
                  <a:srgbClr val="3B3838"/>
                </a:solidFill>
                <a:cs typeface="Arial"/>
              </a:rPr>
              <a:t>o</a:t>
            </a:r>
            <a:r>
              <a:rPr sz="2000" dirty="0">
                <a:solidFill>
                  <a:srgbClr val="3B3838"/>
                </a:solidFill>
                <a:cs typeface="Arial"/>
              </a:rPr>
              <a:t>m</a:t>
            </a:r>
            <a:r>
              <a:rPr sz="2000" spc="5" dirty="0">
                <a:solidFill>
                  <a:srgbClr val="3B3838"/>
                </a:solidFill>
                <a:cs typeface="Arial"/>
              </a:rPr>
              <a:t>b</a:t>
            </a:r>
            <a:r>
              <a:rPr sz="2000" dirty="0">
                <a:solidFill>
                  <a:srgbClr val="3B3838"/>
                </a:solidFill>
                <a:cs typeface="Arial"/>
              </a:rPr>
              <a:t>i</a:t>
            </a:r>
            <a:r>
              <a:rPr sz="2000" spc="5" dirty="0">
                <a:solidFill>
                  <a:srgbClr val="3B3838"/>
                </a:solidFill>
                <a:cs typeface="Arial"/>
              </a:rPr>
              <a:t>ne</a:t>
            </a:r>
            <a:r>
              <a:rPr sz="2000" dirty="0">
                <a:solidFill>
                  <a:srgbClr val="3B3838"/>
                </a:solidFill>
                <a:cs typeface="Arial"/>
              </a:rPr>
              <a:t>d </a:t>
            </a:r>
            <a:r>
              <a:rPr sz="2000" spc="5" dirty="0">
                <a:solidFill>
                  <a:srgbClr val="3B3838"/>
                </a:solidFill>
                <a:cs typeface="Arial"/>
              </a:rPr>
              <a:t>o</a:t>
            </a:r>
            <a:r>
              <a:rPr sz="2000" dirty="0">
                <a:solidFill>
                  <a:srgbClr val="3B3838"/>
                </a:solidFill>
                <a:cs typeface="Arial"/>
              </a:rPr>
              <a:t>r</a:t>
            </a:r>
            <a:r>
              <a:rPr sz="2000" spc="5" dirty="0">
                <a:solidFill>
                  <a:srgbClr val="3B3838"/>
                </a:solidFill>
                <a:cs typeface="Arial"/>
              </a:rPr>
              <a:t>a</a:t>
            </a:r>
            <a:r>
              <a:rPr sz="2000" dirty="0">
                <a:solidFill>
                  <a:srgbClr val="3B3838"/>
                </a:solidFill>
                <a:cs typeface="Arial"/>
              </a:rPr>
              <a:t>l</a:t>
            </a:r>
            <a:r>
              <a:rPr sz="2000" spc="-5" dirty="0">
                <a:solidFill>
                  <a:srgbClr val="3B3838"/>
                </a:solidFill>
                <a:cs typeface="Arial"/>
              </a:rPr>
              <a:t> </a:t>
            </a:r>
            <a:r>
              <a:rPr sz="2000" dirty="0">
                <a:solidFill>
                  <a:srgbClr val="3B3838"/>
                </a:solidFill>
                <a:cs typeface="Arial"/>
              </a:rPr>
              <a:t>c</a:t>
            </a:r>
            <a:r>
              <a:rPr sz="2000" spc="5" dirty="0">
                <a:solidFill>
                  <a:srgbClr val="3B3838"/>
                </a:solidFill>
                <a:cs typeface="Arial"/>
              </a:rPr>
              <a:t>on</a:t>
            </a:r>
            <a:r>
              <a:rPr sz="2000" spc="-15" dirty="0">
                <a:solidFill>
                  <a:srgbClr val="3B3838"/>
                </a:solidFill>
                <a:cs typeface="Arial"/>
              </a:rPr>
              <a:t>t</a:t>
            </a:r>
            <a:r>
              <a:rPr sz="2000" dirty="0">
                <a:solidFill>
                  <a:srgbClr val="3B3838"/>
                </a:solidFill>
                <a:cs typeface="Arial"/>
              </a:rPr>
              <a:t>r</a:t>
            </a:r>
            <a:r>
              <a:rPr sz="2000" spc="5" dirty="0">
                <a:solidFill>
                  <a:srgbClr val="3B3838"/>
                </a:solidFill>
                <a:cs typeface="Arial"/>
              </a:rPr>
              <a:t>a</a:t>
            </a:r>
            <a:r>
              <a:rPr sz="2000" dirty="0">
                <a:solidFill>
                  <a:srgbClr val="3B3838"/>
                </a:solidFill>
                <a:cs typeface="Arial"/>
              </a:rPr>
              <a:t>c</a:t>
            </a:r>
            <a:r>
              <a:rPr sz="2000" spc="5" dirty="0">
                <a:solidFill>
                  <a:srgbClr val="3B3838"/>
                </a:solidFill>
                <a:cs typeface="Arial"/>
              </a:rPr>
              <a:t>ep</a:t>
            </a:r>
            <a:r>
              <a:rPr sz="2000" spc="-15" dirty="0">
                <a:solidFill>
                  <a:srgbClr val="3B3838"/>
                </a:solidFill>
                <a:cs typeface="Arial"/>
              </a:rPr>
              <a:t>t</a:t>
            </a:r>
            <a:r>
              <a:rPr sz="2000" dirty="0">
                <a:solidFill>
                  <a:srgbClr val="3B3838"/>
                </a:solidFill>
                <a:cs typeface="Arial"/>
              </a:rPr>
              <a:t>i</a:t>
            </a:r>
            <a:r>
              <a:rPr sz="2000" spc="5" dirty="0">
                <a:solidFill>
                  <a:srgbClr val="3B3838"/>
                </a:solidFill>
                <a:cs typeface="Arial"/>
              </a:rPr>
              <a:t>o</a:t>
            </a:r>
            <a:r>
              <a:rPr sz="2000" dirty="0">
                <a:solidFill>
                  <a:srgbClr val="3B3838"/>
                </a:solidFill>
                <a:cs typeface="Arial"/>
              </a:rPr>
              <a:t>n (C</a:t>
            </a:r>
            <a:r>
              <a:rPr sz="2000" spc="-20" dirty="0">
                <a:solidFill>
                  <a:srgbClr val="3B3838"/>
                </a:solidFill>
                <a:cs typeface="Arial"/>
              </a:rPr>
              <a:t>O</a:t>
            </a:r>
            <a:r>
              <a:rPr sz="2000" dirty="0">
                <a:solidFill>
                  <a:srgbClr val="3B3838"/>
                </a:solidFill>
                <a:cs typeface="Arial"/>
              </a:rPr>
              <a:t>C))</a:t>
            </a:r>
            <a:endParaRPr sz="2000" dirty="0">
              <a:cs typeface="Arial"/>
            </a:endParaRPr>
          </a:p>
          <a:p>
            <a:pPr marL="355600" marR="45085" indent="-342900">
              <a:lnSpc>
                <a:spcPts val="1989"/>
              </a:lnSpc>
              <a:spcBef>
                <a:spcPts val="1315"/>
              </a:spcBef>
              <a:buClr>
                <a:srgbClr val="3B3838"/>
              </a:buClr>
              <a:buFont typeface="Arial"/>
              <a:buChar char="•"/>
              <a:tabLst>
                <a:tab pos="355600" algn="l"/>
              </a:tabLst>
            </a:pPr>
            <a:r>
              <a:rPr sz="2000" b="1" dirty="0">
                <a:solidFill>
                  <a:srgbClr val="3B3838"/>
                </a:solidFill>
                <a:cs typeface="Arial"/>
              </a:rPr>
              <a:t>D</a:t>
            </a:r>
            <a:r>
              <a:rPr sz="2000" b="1" spc="-5" dirty="0">
                <a:solidFill>
                  <a:srgbClr val="3B3838"/>
                </a:solidFill>
                <a:cs typeface="Arial"/>
              </a:rPr>
              <a:t>i</a:t>
            </a:r>
            <a:r>
              <a:rPr sz="2000" b="1" spc="5" dirty="0">
                <a:solidFill>
                  <a:srgbClr val="3B3838"/>
                </a:solidFill>
                <a:cs typeface="Arial"/>
              </a:rPr>
              <a:t>ffe</a:t>
            </a:r>
            <a:r>
              <a:rPr sz="2000" b="1" spc="-5" dirty="0">
                <a:solidFill>
                  <a:srgbClr val="3B3838"/>
                </a:solidFill>
                <a:cs typeface="Arial"/>
              </a:rPr>
              <a:t>r</a:t>
            </a:r>
            <a:r>
              <a:rPr sz="2000" b="1" spc="5" dirty="0">
                <a:solidFill>
                  <a:srgbClr val="3B3838"/>
                </a:solidFill>
                <a:cs typeface="Arial"/>
              </a:rPr>
              <a:t>e</a:t>
            </a:r>
            <a:r>
              <a:rPr sz="2000" b="1" spc="-15" dirty="0">
                <a:solidFill>
                  <a:srgbClr val="3B3838"/>
                </a:solidFill>
                <a:cs typeface="Arial"/>
              </a:rPr>
              <a:t>n</a:t>
            </a:r>
            <a:r>
              <a:rPr sz="2000" b="1" dirty="0">
                <a:solidFill>
                  <a:srgbClr val="3B3838"/>
                </a:solidFill>
                <a:cs typeface="Arial"/>
              </a:rPr>
              <a:t>t </a:t>
            </a:r>
            <a:r>
              <a:rPr sz="2000" b="1" spc="5" dirty="0">
                <a:solidFill>
                  <a:srgbClr val="3B3838"/>
                </a:solidFill>
                <a:cs typeface="Arial"/>
              </a:rPr>
              <a:t>c</a:t>
            </a:r>
            <a:r>
              <a:rPr sz="2000" b="1" spc="-15" dirty="0">
                <a:solidFill>
                  <a:srgbClr val="3B3838"/>
                </a:solidFill>
                <a:cs typeface="Arial"/>
              </a:rPr>
              <a:t>olo</a:t>
            </a:r>
            <a:r>
              <a:rPr sz="2000" b="1" dirty="0">
                <a:solidFill>
                  <a:srgbClr val="3B3838"/>
                </a:solidFill>
                <a:cs typeface="Arial"/>
              </a:rPr>
              <a:t>r</a:t>
            </a:r>
            <a:r>
              <a:rPr sz="2000" b="1" spc="-10" dirty="0">
                <a:solidFill>
                  <a:srgbClr val="3B3838"/>
                </a:solidFill>
                <a:cs typeface="Arial"/>
              </a:rPr>
              <a:t> </a:t>
            </a:r>
            <a:r>
              <a:rPr sz="2000" b="1" spc="-15" dirty="0">
                <a:solidFill>
                  <a:srgbClr val="3B3838"/>
                </a:solidFill>
                <a:cs typeface="Arial"/>
              </a:rPr>
              <a:t>pill</a:t>
            </a:r>
            <a:r>
              <a:rPr sz="2000" b="1" dirty="0">
                <a:solidFill>
                  <a:srgbClr val="3B3838"/>
                </a:solidFill>
                <a:cs typeface="Arial"/>
              </a:rPr>
              <a:t>s</a:t>
            </a:r>
            <a:r>
              <a:rPr sz="2000" b="1" spc="-5" dirty="0">
                <a:solidFill>
                  <a:srgbClr val="3B3838"/>
                </a:solidFill>
                <a:cs typeface="Arial"/>
              </a:rPr>
              <a:t> </a:t>
            </a:r>
            <a:r>
              <a:rPr sz="2000" spc="-15" dirty="0">
                <a:solidFill>
                  <a:srgbClr val="3B3838"/>
                </a:solidFill>
                <a:cs typeface="Arial"/>
              </a:rPr>
              <a:t>f</a:t>
            </a:r>
            <a:r>
              <a:rPr sz="2000" spc="5" dirty="0">
                <a:solidFill>
                  <a:srgbClr val="3B3838"/>
                </a:solidFill>
                <a:cs typeface="Arial"/>
              </a:rPr>
              <a:t>o</a:t>
            </a:r>
            <a:r>
              <a:rPr sz="2000" dirty="0">
                <a:solidFill>
                  <a:srgbClr val="3B3838"/>
                </a:solidFill>
                <a:cs typeface="Arial"/>
              </a:rPr>
              <a:t>r </a:t>
            </a:r>
            <a:r>
              <a:rPr sz="2000" spc="5" dirty="0">
                <a:solidFill>
                  <a:srgbClr val="3B3838"/>
                </a:solidFill>
                <a:cs typeface="Arial"/>
              </a:rPr>
              <a:t>2</a:t>
            </a:r>
            <a:r>
              <a:rPr sz="2000" dirty="0">
                <a:solidFill>
                  <a:srgbClr val="3B3838"/>
                </a:solidFill>
                <a:cs typeface="Arial"/>
              </a:rPr>
              <a:t>1 </a:t>
            </a:r>
            <a:r>
              <a:rPr sz="2000" spc="-10" dirty="0">
                <a:solidFill>
                  <a:srgbClr val="3B3838"/>
                </a:solidFill>
                <a:cs typeface="Arial"/>
              </a:rPr>
              <a:t>vs. </a:t>
            </a:r>
            <a:r>
              <a:rPr sz="2000" dirty="0">
                <a:solidFill>
                  <a:srgbClr val="3B3838"/>
                </a:solidFill>
                <a:cs typeface="Arial"/>
              </a:rPr>
              <a:t>7 </a:t>
            </a:r>
            <a:r>
              <a:rPr sz="2000" spc="5" dirty="0">
                <a:solidFill>
                  <a:srgbClr val="3B3838"/>
                </a:solidFill>
                <a:cs typeface="Arial"/>
              </a:rPr>
              <a:t>da</a:t>
            </a:r>
            <a:r>
              <a:rPr sz="2000" dirty="0">
                <a:solidFill>
                  <a:srgbClr val="3B3838"/>
                </a:solidFill>
                <a:cs typeface="Arial"/>
              </a:rPr>
              <a:t>ys</a:t>
            </a:r>
            <a:r>
              <a:rPr sz="2000" spc="-5" dirty="0">
                <a:solidFill>
                  <a:srgbClr val="3B3838"/>
                </a:solidFill>
                <a:cs typeface="Arial"/>
              </a:rPr>
              <a:t> </a:t>
            </a:r>
            <a:r>
              <a:rPr sz="2000" dirty="0">
                <a:solidFill>
                  <a:srgbClr val="3B3838"/>
                </a:solidFill>
                <a:cs typeface="Arial"/>
              </a:rPr>
              <a:t>(</a:t>
            </a:r>
            <a:r>
              <a:rPr sz="2000" spc="5" dirty="0">
                <a:solidFill>
                  <a:srgbClr val="3B3838"/>
                </a:solidFill>
                <a:cs typeface="Arial"/>
              </a:rPr>
              <a:t>da</a:t>
            </a:r>
            <a:r>
              <a:rPr sz="2000" dirty="0">
                <a:solidFill>
                  <a:srgbClr val="3B3838"/>
                </a:solidFill>
                <a:cs typeface="Arial"/>
              </a:rPr>
              <a:t>rk</a:t>
            </a:r>
            <a:r>
              <a:rPr sz="2000" spc="-5" dirty="0">
                <a:solidFill>
                  <a:srgbClr val="3B3838"/>
                </a:solidFill>
                <a:cs typeface="Arial"/>
              </a:rPr>
              <a:t> </a:t>
            </a:r>
            <a:r>
              <a:rPr sz="2000" spc="5" dirty="0">
                <a:solidFill>
                  <a:srgbClr val="3B3838"/>
                </a:solidFill>
                <a:cs typeface="Arial"/>
              </a:rPr>
              <a:t>p</a:t>
            </a:r>
            <a:r>
              <a:rPr sz="2000" dirty="0">
                <a:solidFill>
                  <a:srgbClr val="3B3838"/>
                </a:solidFill>
                <a:cs typeface="Arial"/>
              </a:rPr>
              <a:t>i</a:t>
            </a:r>
            <a:r>
              <a:rPr sz="2000" spc="5" dirty="0">
                <a:solidFill>
                  <a:srgbClr val="3B3838"/>
                </a:solidFill>
                <a:cs typeface="Arial"/>
              </a:rPr>
              <a:t>n</a:t>
            </a:r>
            <a:r>
              <a:rPr sz="2000" dirty="0">
                <a:solidFill>
                  <a:srgbClr val="3B3838"/>
                </a:solidFill>
                <a:cs typeface="Arial"/>
              </a:rPr>
              <a:t>k</a:t>
            </a:r>
            <a:r>
              <a:rPr sz="2000" spc="-5" dirty="0">
                <a:solidFill>
                  <a:srgbClr val="3B3838"/>
                </a:solidFill>
                <a:cs typeface="Arial"/>
              </a:rPr>
              <a:t> </a:t>
            </a:r>
            <a:r>
              <a:rPr sz="2000" spc="5" dirty="0">
                <a:solidFill>
                  <a:srgbClr val="3B3838"/>
                </a:solidFill>
                <a:cs typeface="Arial"/>
              </a:rPr>
              <a:t>an</a:t>
            </a:r>
            <a:r>
              <a:rPr sz="2000" dirty="0">
                <a:solidFill>
                  <a:srgbClr val="3B3838"/>
                </a:solidFill>
                <a:cs typeface="Arial"/>
              </a:rPr>
              <a:t>d li</a:t>
            </a:r>
            <a:r>
              <a:rPr sz="2000" spc="5" dirty="0">
                <a:solidFill>
                  <a:srgbClr val="3B3838"/>
                </a:solidFill>
                <a:cs typeface="Arial"/>
              </a:rPr>
              <a:t>gh</a:t>
            </a:r>
            <a:r>
              <a:rPr sz="2000" spc="-10" dirty="0">
                <a:solidFill>
                  <a:srgbClr val="3B3838"/>
                </a:solidFill>
                <a:cs typeface="Arial"/>
              </a:rPr>
              <a:t>t </a:t>
            </a:r>
            <a:r>
              <a:rPr sz="2000" spc="5" dirty="0">
                <a:solidFill>
                  <a:srgbClr val="3B3838"/>
                </a:solidFill>
                <a:cs typeface="Arial"/>
              </a:rPr>
              <a:t>pea</a:t>
            </a:r>
            <a:r>
              <a:rPr sz="2000" dirty="0">
                <a:solidFill>
                  <a:srgbClr val="3B3838"/>
                </a:solidFill>
                <a:cs typeface="Arial"/>
              </a:rPr>
              <a:t>c</a:t>
            </a:r>
            <a:r>
              <a:rPr sz="2000" spc="5" dirty="0">
                <a:solidFill>
                  <a:srgbClr val="3B3838"/>
                </a:solidFill>
                <a:cs typeface="Arial"/>
              </a:rPr>
              <a:t>h</a:t>
            </a:r>
            <a:r>
              <a:rPr sz="2000" spc="-10" dirty="0">
                <a:solidFill>
                  <a:srgbClr val="3B3838"/>
                </a:solidFill>
                <a:cs typeface="Arial"/>
              </a:rPr>
              <a:t>, </a:t>
            </a:r>
            <a:r>
              <a:rPr sz="2000" dirty="0">
                <a:solidFill>
                  <a:srgbClr val="3B3838"/>
                </a:solidFill>
                <a:cs typeface="Arial"/>
              </a:rPr>
              <a:t>r</a:t>
            </a:r>
            <a:r>
              <a:rPr sz="2000" spc="5" dirty="0">
                <a:solidFill>
                  <a:srgbClr val="3B3838"/>
                </a:solidFill>
                <a:cs typeface="Arial"/>
              </a:rPr>
              <a:t>e</a:t>
            </a:r>
            <a:r>
              <a:rPr sz="2000" dirty="0">
                <a:solidFill>
                  <a:srgbClr val="3B3838"/>
                </a:solidFill>
                <a:cs typeface="Arial"/>
              </a:rPr>
              <a:t>s</a:t>
            </a:r>
            <a:r>
              <a:rPr sz="2000" spc="5" dirty="0">
                <a:solidFill>
                  <a:srgbClr val="3B3838"/>
                </a:solidFill>
                <a:cs typeface="Arial"/>
              </a:rPr>
              <a:t>pe</a:t>
            </a:r>
            <a:r>
              <a:rPr sz="2000" spc="-10" dirty="0">
                <a:solidFill>
                  <a:srgbClr val="3B3838"/>
                </a:solidFill>
                <a:cs typeface="Arial"/>
              </a:rPr>
              <a:t>c</a:t>
            </a:r>
            <a:r>
              <a:rPr sz="2000" spc="-15" dirty="0">
                <a:solidFill>
                  <a:srgbClr val="3B3838"/>
                </a:solidFill>
                <a:cs typeface="Arial"/>
              </a:rPr>
              <a:t>t</a:t>
            </a:r>
            <a:r>
              <a:rPr sz="2000" dirty="0">
                <a:solidFill>
                  <a:srgbClr val="3B3838"/>
                </a:solidFill>
                <a:cs typeface="Arial"/>
              </a:rPr>
              <a:t>iv</a:t>
            </a:r>
            <a:r>
              <a:rPr sz="2000" spc="5" dirty="0">
                <a:solidFill>
                  <a:srgbClr val="3B3838"/>
                </a:solidFill>
                <a:cs typeface="Arial"/>
              </a:rPr>
              <a:t>e</a:t>
            </a:r>
            <a:r>
              <a:rPr sz="2000" dirty="0">
                <a:solidFill>
                  <a:srgbClr val="3B3838"/>
                </a:solidFill>
                <a:cs typeface="Arial"/>
              </a:rPr>
              <a:t>ly)</a:t>
            </a:r>
            <a:endParaRPr sz="2000" dirty="0">
              <a:cs typeface="Arial"/>
            </a:endParaRPr>
          </a:p>
          <a:p>
            <a:pPr marL="355600" marR="72390" indent="-342900">
              <a:spcBef>
                <a:spcPts val="1320"/>
              </a:spcBef>
              <a:buClr>
                <a:srgbClr val="3B3838"/>
              </a:buClr>
              <a:buFont typeface="Arial"/>
              <a:buChar char="•"/>
              <a:tabLst>
                <a:tab pos="355600" algn="l"/>
              </a:tabLst>
            </a:pPr>
            <a:r>
              <a:rPr sz="2000" b="1" dirty="0">
                <a:solidFill>
                  <a:srgbClr val="3B3838"/>
                </a:solidFill>
                <a:cs typeface="Arial"/>
              </a:rPr>
              <a:t>B</a:t>
            </a:r>
            <a:r>
              <a:rPr sz="2000" b="1" spc="-5" dirty="0">
                <a:solidFill>
                  <a:srgbClr val="3B3838"/>
                </a:solidFill>
                <a:cs typeface="Arial"/>
              </a:rPr>
              <a:t>r</a:t>
            </a:r>
            <a:r>
              <a:rPr sz="2000" b="1" spc="5" dirty="0">
                <a:solidFill>
                  <a:srgbClr val="3B3838"/>
                </a:solidFill>
                <a:cs typeface="Arial"/>
              </a:rPr>
              <a:t>a</a:t>
            </a:r>
            <a:r>
              <a:rPr sz="2000" b="1" spc="-15" dirty="0">
                <a:solidFill>
                  <a:srgbClr val="3B3838"/>
                </a:solidFill>
                <a:cs typeface="Arial"/>
              </a:rPr>
              <a:t>nding/</a:t>
            </a:r>
            <a:r>
              <a:rPr sz="2000" b="1" spc="5" dirty="0">
                <a:solidFill>
                  <a:srgbClr val="3B3838"/>
                </a:solidFill>
                <a:cs typeface="Arial"/>
              </a:rPr>
              <a:t>sec</a:t>
            </a:r>
            <a:r>
              <a:rPr sz="2000" b="1" spc="-15" dirty="0">
                <a:solidFill>
                  <a:srgbClr val="3B3838"/>
                </a:solidFill>
                <a:cs typeface="Arial"/>
              </a:rPr>
              <a:t>ond</a:t>
            </a:r>
            <a:r>
              <a:rPr sz="2000" b="1" spc="5" dirty="0">
                <a:solidFill>
                  <a:srgbClr val="3B3838"/>
                </a:solidFill>
                <a:cs typeface="Arial"/>
              </a:rPr>
              <a:t>a</a:t>
            </a:r>
            <a:r>
              <a:rPr sz="2000" b="1" spc="-5" dirty="0">
                <a:solidFill>
                  <a:srgbClr val="3B3838"/>
                </a:solidFill>
                <a:cs typeface="Arial"/>
              </a:rPr>
              <a:t>r</a:t>
            </a:r>
            <a:r>
              <a:rPr sz="2000" b="1" dirty="0">
                <a:solidFill>
                  <a:srgbClr val="3B3838"/>
                </a:solidFill>
                <a:cs typeface="Arial"/>
              </a:rPr>
              <a:t>y </a:t>
            </a:r>
            <a:r>
              <a:rPr sz="2000" b="1" spc="-15" dirty="0">
                <a:solidFill>
                  <a:srgbClr val="3B3838"/>
                </a:solidFill>
                <a:cs typeface="Arial"/>
              </a:rPr>
              <a:t>p</a:t>
            </a:r>
            <a:r>
              <a:rPr sz="2000" b="1" spc="5" dirty="0">
                <a:solidFill>
                  <a:srgbClr val="3B3838"/>
                </a:solidFill>
                <a:cs typeface="Arial"/>
              </a:rPr>
              <a:t>acka</a:t>
            </a:r>
            <a:r>
              <a:rPr sz="2000" b="1" spc="-15" dirty="0">
                <a:solidFill>
                  <a:srgbClr val="3B3838"/>
                </a:solidFill>
                <a:cs typeface="Arial"/>
              </a:rPr>
              <a:t>ging</a:t>
            </a:r>
            <a:r>
              <a:rPr sz="2000" b="1" spc="-10" dirty="0">
                <a:solidFill>
                  <a:srgbClr val="3B3838"/>
                </a:solidFill>
                <a:cs typeface="Arial"/>
              </a:rPr>
              <a:t> </a:t>
            </a:r>
            <a:r>
              <a:rPr sz="2000" dirty="0">
                <a:solidFill>
                  <a:srgbClr val="3B3838"/>
                </a:solidFill>
                <a:cs typeface="Arial"/>
              </a:rPr>
              <a:t>will</a:t>
            </a:r>
            <a:r>
              <a:rPr sz="2000" spc="-5" dirty="0">
                <a:solidFill>
                  <a:srgbClr val="3B3838"/>
                </a:solidFill>
                <a:cs typeface="Arial"/>
              </a:rPr>
              <a:t> </a:t>
            </a:r>
            <a:r>
              <a:rPr sz="2000" spc="5" dirty="0">
                <a:solidFill>
                  <a:srgbClr val="3B3838"/>
                </a:solidFill>
                <a:cs typeface="Arial"/>
              </a:rPr>
              <a:t>ha</a:t>
            </a:r>
            <a:r>
              <a:rPr sz="2000" dirty="0">
                <a:solidFill>
                  <a:srgbClr val="3B3838"/>
                </a:solidFill>
                <a:cs typeface="Arial"/>
              </a:rPr>
              <a:t>ve w</a:t>
            </a:r>
            <a:r>
              <a:rPr sz="2000" spc="5" dirty="0">
                <a:solidFill>
                  <a:srgbClr val="3B3838"/>
                </a:solidFill>
                <a:cs typeface="Arial"/>
              </a:rPr>
              <a:t>o</a:t>
            </a:r>
            <a:r>
              <a:rPr sz="2000" dirty="0">
                <a:solidFill>
                  <a:srgbClr val="3B3838"/>
                </a:solidFill>
                <a:cs typeface="Arial"/>
              </a:rPr>
              <a:t>m</a:t>
            </a:r>
            <a:r>
              <a:rPr sz="2000" spc="5" dirty="0">
                <a:solidFill>
                  <a:srgbClr val="3B3838"/>
                </a:solidFill>
                <a:cs typeface="Arial"/>
              </a:rPr>
              <a:t>en</a:t>
            </a:r>
            <a:r>
              <a:rPr sz="2000" spc="-35" dirty="0">
                <a:solidFill>
                  <a:srgbClr val="3B3838"/>
                </a:solidFill>
                <a:cs typeface="Arial"/>
              </a:rPr>
              <a:t>’</a:t>
            </a:r>
            <a:r>
              <a:rPr sz="2000" dirty="0">
                <a:solidFill>
                  <a:srgbClr val="3B3838"/>
                </a:solidFill>
                <a:cs typeface="Arial"/>
              </a:rPr>
              <a:t>s li</a:t>
            </a:r>
            <a:r>
              <a:rPr sz="2000" spc="-15" dirty="0">
                <a:solidFill>
                  <a:srgbClr val="3B3838"/>
                </a:solidFill>
                <a:cs typeface="Arial"/>
              </a:rPr>
              <a:t>f</a:t>
            </a:r>
            <a:r>
              <a:rPr sz="2000" spc="5" dirty="0">
                <a:solidFill>
                  <a:srgbClr val="3B3838"/>
                </a:solidFill>
                <a:cs typeface="Arial"/>
              </a:rPr>
              <a:t>e</a:t>
            </a:r>
            <a:r>
              <a:rPr sz="2000" spc="-10" dirty="0">
                <a:solidFill>
                  <a:srgbClr val="3B3838"/>
                </a:solidFill>
                <a:cs typeface="Arial"/>
              </a:rPr>
              <a:t>s</a:t>
            </a:r>
            <a:r>
              <a:rPr sz="2000" spc="-15" dirty="0">
                <a:solidFill>
                  <a:srgbClr val="3B3838"/>
                </a:solidFill>
                <a:cs typeface="Arial"/>
              </a:rPr>
              <a:t>t</a:t>
            </a:r>
            <a:r>
              <a:rPr sz="2000" dirty="0">
                <a:solidFill>
                  <a:srgbClr val="3B3838"/>
                </a:solidFill>
                <a:cs typeface="Arial"/>
              </a:rPr>
              <a:t>yle </a:t>
            </a:r>
            <a:r>
              <a:rPr sz="2000" spc="-15" dirty="0">
                <a:solidFill>
                  <a:srgbClr val="3B3838"/>
                </a:solidFill>
                <a:cs typeface="Arial"/>
              </a:rPr>
              <a:t>f</a:t>
            </a:r>
            <a:r>
              <a:rPr sz="2000" spc="5" dirty="0">
                <a:solidFill>
                  <a:srgbClr val="3B3838"/>
                </a:solidFill>
                <a:cs typeface="Arial"/>
              </a:rPr>
              <a:t>ee</a:t>
            </a:r>
            <a:r>
              <a:rPr sz="2000" dirty="0">
                <a:solidFill>
                  <a:srgbClr val="3B3838"/>
                </a:solidFill>
                <a:cs typeface="Arial"/>
              </a:rPr>
              <a:t>l</a:t>
            </a:r>
            <a:endParaRPr sz="2000" dirty="0">
              <a:cs typeface="Arial"/>
            </a:endParaRPr>
          </a:p>
        </p:txBody>
      </p:sp>
      <p:sp>
        <p:nvSpPr>
          <p:cNvPr id="6" name="object 6"/>
          <p:cNvSpPr txBox="1"/>
          <p:nvPr/>
        </p:nvSpPr>
        <p:spPr>
          <a:xfrm>
            <a:off x="8253193" y="1932883"/>
            <a:ext cx="2716530" cy="177800"/>
          </a:xfrm>
          <a:prstGeom prst="rect">
            <a:avLst/>
          </a:prstGeom>
        </p:spPr>
        <p:txBody>
          <a:bodyPr vert="horz" wrap="square" lIns="0" tIns="0" rIns="0" bIns="0" rtlCol="0">
            <a:spAutoFit/>
          </a:bodyPr>
          <a:lstStyle/>
          <a:p>
            <a:pPr marL="12700">
              <a:lnSpc>
                <a:spcPct val="100000"/>
              </a:lnSpc>
            </a:pPr>
            <a:r>
              <a:rPr sz="1200" b="1" i="1" spc="-10" dirty="0">
                <a:solidFill>
                  <a:srgbClr val="212B32"/>
                </a:solidFill>
                <a:latin typeface="Arial"/>
                <a:cs typeface="Arial"/>
              </a:rPr>
              <a:t>Figur</a:t>
            </a:r>
            <a:r>
              <a:rPr sz="1200" b="1" i="1" dirty="0">
                <a:solidFill>
                  <a:srgbClr val="212B32"/>
                </a:solidFill>
                <a:latin typeface="Arial"/>
                <a:cs typeface="Arial"/>
              </a:rPr>
              <a:t>e</a:t>
            </a:r>
            <a:r>
              <a:rPr sz="1200" b="1" i="1" spc="-5" dirty="0">
                <a:solidFill>
                  <a:srgbClr val="212B32"/>
                </a:solidFill>
                <a:latin typeface="Arial"/>
                <a:cs typeface="Arial"/>
              </a:rPr>
              <a:t> </a:t>
            </a:r>
            <a:r>
              <a:rPr sz="1200" b="1" i="1" spc="-10" dirty="0">
                <a:solidFill>
                  <a:srgbClr val="212B32"/>
                </a:solidFill>
                <a:latin typeface="Arial"/>
                <a:cs typeface="Arial"/>
              </a:rPr>
              <a:t>1</a:t>
            </a:r>
            <a:r>
              <a:rPr sz="1200" b="1" i="1" dirty="0">
                <a:solidFill>
                  <a:srgbClr val="212B32"/>
                </a:solidFill>
                <a:latin typeface="Arial"/>
                <a:cs typeface="Arial"/>
              </a:rPr>
              <a:t>:</a:t>
            </a:r>
            <a:r>
              <a:rPr sz="1200" b="1" i="1" spc="5" dirty="0">
                <a:solidFill>
                  <a:srgbClr val="212B32"/>
                </a:solidFill>
                <a:latin typeface="Arial"/>
                <a:cs typeface="Arial"/>
              </a:rPr>
              <a:t> </a:t>
            </a:r>
            <a:r>
              <a:rPr sz="1200" b="1" i="1" spc="-15" dirty="0">
                <a:solidFill>
                  <a:srgbClr val="212B32"/>
                </a:solidFill>
                <a:latin typeface="Arial"/>
                <a:cs typeface="Arial"/>
              </a:rPr>
              <a:t>P</a:t>
            </a:r>
            <a:r>
              <a:rPr sz="1200" b="1" i="1" spc="-5" dirty="0">
                <a:solidFill>
                  <a:srgbClr val="212B32"/>
                </a:solidFill>
                <a:latin typeface="Arial"/>
                <a:cs typeface="Arial"/>
              </a:rPr>
              <a:t>r</a:t>
            </a:r>
            <a:r>
              <a:rPr sz="1200" b="1" i="1" spc="-10" dirty="0">
                <a:solidFill>
                  <a:srgbClr val="212B32"/>
                </a:solidFill>
                <a:latin typeface="Arial"/>
                <a:cs typeface="Arial"/>
              </a:rPr>
              <a:t>opo</a:t>
            </a:r>
            <a:r>
              <a:rPr sz="1200" b="1" i="1" spc="-20" dirty="0">
                <a:solidFill>
                  <a:srgbClr val="212B32"/>
                </a:solidFill>
                <a:latin typeface="Arial"/>
                <a:cs typeface="Arial"/>
              </a:rPr>
              <a:t>s</a:t>
            </a:r>
            <a:r>
              <a:rPr sz="1200" b="1" i="1" spc="-10" dirty="0">
                <a:solidFill>
                  <a:srgbClr val="212B32"/>
                </a:solidFill>
                <a:latin typeface="Arial"/>
                <a:cs typeface="Arial"/>
              </a:rPr>
              <a:t>ed</a:t>
            </a:r>
            <a:r>
              <a:rPr sz="1200" b="1" i="1" spc="5" dirty="0">
                <a:solidFill>
                  <a:srgbClr val="212B32"/>
                </a:solidFill>
                <a:latin typeface="Arial"/>
                <a:cs typeface="Arial"/>
              </a:rPr>
              <a:t> </a:t>
            </a:r>
            <a:r>
              <a:rPr sz="1200" b="1" i="1" spc="-5" dirty="0">
                <a:solidFill>
                  <a:srgbClr val="212B32"/>
                </a:solidFill>
                <a:latin typeface="Arial"/>
                <a:cs typeface="Arial"/>
              </a:rPr>
              <a:t>D</a:t>
            </a:r>
            <a:r>
              <a:rPr sz="1200" b="1" i="1" spc="-15" dirty="0">
                <a:solidFill>
                  <a:srgbClr val="212B32"/>
                </a:solidFill>
                <a:latin typeface="Arial"/>
                <a:cs typeface="Arial"/>
              </a:rPr>
              <a:t>P</a:t>
            </a:r>
            <a:r>
              <a:rPr sz="1200" b="1" i="1" spc="-10" dirty="0">
                <a:solidFill>
                  <a:srgbClr val="212B32"/>
                </a:solidFill>
                <a:latin typeface="Arial"/>
                <a:cs typeface="Arial"/>
              </a:rPr>
              <a:t>P</a:t>
            </a:r>
            <a:r>
              <a:rPr sz="1200" b="1" i="1" spc="-45" dirty="0">
                <a:solidFill>
                  <a:srgbClr val="212B32"/>
                </a:solidFill>
                <a:latin typeface="Arial"/>
                <a:cs typeface="Arial"/>
              </a:rPr>
              <a:t> </a:t>
            </a:r>
            <a:r>
              <a:rPr sz="1200" b="1" i="1" dirty="0">
                <a:solidFill>
                  <a:srgbClr val="212B32"/>
                </a:solidFill>
                <a:latin typeface="Arial"/>
                <a:cs typeface="Arial"/>
              </a:rPr>
              <a:t>t</a:t>
            </a:r>
            <a:r>
              <a:rPr sz="1200" b="1" i="1" spc="-10" dirty="0">
                <a:solidFill>
                  <a:srgbClr val="212B32"/>
                </a:solidFill>
                <a:latin typeface="Arial"/>
                <a:cs typeface="Arial"/>
              </a:rPr>
              <a:t>abl</a:t>
            </a:r>
            <a:r>
              <a:rPr sz="1200" b="1" i="1" spc="-20" dirty="0">
                <a:solidFill>
                  <a:srgbClr val="212B32"/>
                </a:solidFill>
                <a:latin typeface="Arial"/>
                <a:cs typeface="Arial"/>
              </a:rPr>
              <a:t>e</a:t>
            </a:r>
            <a:r>
              <a:rPr sz="1200" b="1" i="1" dirty="0">
                <a:solidFill>
                  <a:srgbClr val="212B32"/>
                </a:solidFill>
                <a:latin typeface="Arial"/>
                <a:cs typeface="Arial"/>
              </a:rPr>
              <a:t>t</a:t>
            </a:r>
            <a:r>
              <a:rPr sz="1200" b="1" i="1" spc="5" dirty="0">
                <a:solidFill>
                  <a:srgbClr val="212B32"/>
                </a:solidFill>
                <a:latin typeface="Arial"/>
                <a:cs typeface="Arial"/>
              </a:rPr>
              <a:t> </a:t>
            </a:r>
            <a:r>
              <a:rPr sz="1200" b="1" i="1" spc="-10" dirty="0">
                <a:solidFill>
                  <a:srgbClr val="212B32"/>
                </a:solidFill>
                <a:latin typeface="Arial"/>
                <a:cs typeface="Arial"/>
              </a:rPr>
              <a:t>color</a:t>
            </a:r>
            <a:r>
              <a:rPr sz="1200" b="1" i="1" dirty="0">
                <a:solidFill>
                  <a:srgbClr val="212B32"/>
                </a:solidFill>
                <a:latin typeface="Arial"/>
                <a:cs typeface="Arial"/>
              </a:rPr>
              <a:t>s</a:t>
            </a:r>
            <a:endParaRPr sz="1200" dirty="0">
              <a:latin typeface="Arial"/>
              <a:cs typeface="Arial"/>
            </a:endParaRPr>
          </a:p>
        </p:txBody>
      </p:sp>
      <p:sp>
        <p:nvSpPr>
          <p:cNvPr id="7" name="object 7"/>
          <p:cNvSpPr txBox="1"/>
          <p:nvPr/>
        </p:nvSpPr>
        <p:spPr>
          <a:xfrm>
            <a:off x="7505798" y="3816040"/>
            <a:ext cx="4211320" cy="177800"/>
          </a:xfrm>
          <a:prstGeom prst="rect">
            <a:avLst/>
          </a:prstGeom>
        </p:spPr>
        <p:txBody>
          <a:bodyPr vert="horz" wrap="square" lIns="0" tIns="0" rIns="0" bIns="0" rtlCol="0">
            <a:spAutoFit/>
          </a:bodyPr>
          <a:lstStyle/>
          <a:p>
            <a:pPr marL="12700">
              <a:lnSpc>
                <a:spcPct val="100000"/>
              </a:lnSpc>
            </a:pPr>
            <a:r>
              <a:rPr sz="1200" b="1" i="1" spc="-10" dirty="0">
                <a:solidFill>
                  <a:srgbClr val="212B32"/>
                </a:solidFill>
                <a:latin typeface="Arial"/>
                <a:cs typeface="Arial"/>
              </a:rPr>
              <a:t>Figur</a:t>
            </a:r>
            <a:r>
              <a:rPr sz="1200" b="1" i="1" dirty="0">
                <a:solidFill>
                  <a:srgbClr val="212B32"/>
                </a:solidFill>
                <a:latin typeface="Arial"/>
                <a:cs typeface="Arial"/>
              </a:rPr>
              <a:t>e</a:t>
            </a:r>
            <a:r>
              <a:rPr sz="1200" b="1" i="1" spc="-5" dirty="0">
                <a:solidFill>
                  <a:srgbClr val="212B32"/>
                </a:solidFill>
                <a:latin typeface="Arial"/>
                <a:cs typeface="Arial"/>
              </a:rPr>
              <a:t> </a:t>
            </a:r>
            <a:r>
              <a:rPr sz="1200" b="1" i="1" spc="-10" dirty="0">
                <a:solidFill>
                  <a:srgbClr val="212B32"/>
                </a:solidFill>
                <a:latin typeface="Arial"/>
                <a:cs typeface="Arial"/>
              </a:rPr>
              <a:t>2</a:t>
            </a:r>
            <a:r>
              <a:rPr sz="1200" b="1" i="1" dirty="0">
                <a:solidFill>
                  <a:srgbClr val="212B32"/>
                </a:solidFill>
                <a:latin typeface="Arial"/>
                <a:cs typeface="Arial"/>
              </a:rPr>
              <a:t>:</a:t>
            </a:r>
            <a:r>
              <a:rPr sz="1200" b="1" i="1" spc="5" dirty="0">
                <a:solidFill>
                  <a:srgbClr val="212B32"/>
                </a:solidFill>
                <a:latin typeface="Arial"/>
                <a:cs typeface="Arial"/>
              </a:rPr>
              <a:t> </a:t>
            </a:r>
            <a:r>
              <a:rPr sz="1200" b="1" i="1" spc="-5" dirty="0">
                <a:solidFill>
                  <a:srgbClr val="212B32"/>
                </a:solidFill>
                <a:latin typeface="Arial"/>
                <a:cs typeface="Arial"/>
              </a:rPr>
              <a:t>Illu</a:t>
            </a:r>
            <a:r>
              <a:rPr sz="1200" b="1" i="1" spc="-20" dirty="0">
                <a:solidFill>
                  <a:srgbClr val="212B32"/>
                </a:solidFill>
                <a:latin typeface="Arial"/>
                <a:cs typeface="Arial"/>
              </a:rPr>
              <a:t>s</a:t>
            </a:r>
            <a:r>
              <a:rPr sz="1200" b="1" i="1" dirty="0">
                <a:solidFill>
                  <a:srgbClr val="212B32"/>
                </a:solidFill>
                <a:latin typeface="Arial"/>
                <a:cs typeface="Arial"/>
              </a:rPr>
              <a:t>t</a:t>
            </a:r>
            <a:r>
              <a:rPr sz="1200" b="1" i="1" spc="-5" dirty="0">
                <a:solidFill>
                  <a:srgbClr val="212B32"/>
                </a:solidFill>
                <a:latin typeface="Arial"/>
                <a:cs typeface="Arial"/>
              </a:rPr>
              <a:t>r</a:t>
            </a:r>
            <a:r>
              <a:rPr sz="1200" b="1" i="1" spc="-10" dirty="0">
                <a:solidFill>
                  <a:srgbClr val="212B32"/>
                </a:solidFill>
                <a:latin typeface="Arial"/>
                <a:cs typeface="Arial"/>
              </a:rPr>
              <a:t>a</a:t>
            </a:r>
            <a:r>
              <a:rPr sz="1200" b="1" i="1" dirty="0">
                <a:solidFill>
                  <a:srgbClr val="212B32"/>
                </a:solidFill>
                <a:latin typeface="Arial"/>
                <a:cs typeface="Arial"/>
              </a:rPr>
              <a:t>t</a:t>
            </a:r>
            <a:r>
              <a:rPr sz="1200" b="1" i="1" spc="-5" dirty="0">
                <a:solidFill>
                  <a:srgbClr val="212B32"/>
                </a:solidFill>
                <a:latin typeface="Arial"/>
                <a:cs typeface="Arial"/>
              </a:rPr>
              <a:t>i</a:t>
            </a:r>
            <a:r>
              <a:rPr sz="1200" b="1" i="1" spc="-20" dirty="0">
                <a:solidFill>
                  <a:srgbClr val="212B32"/>
                </a:solidFill>
                <a:latin typeface="Arial"/>
                <a:cs typeface="Arial"/>
              </a:rPr>
              <a:t>v</a:t>
            </a:r>
            <a:r>
              <a:rPr sz="1200" b="1" i="1" dirty="0">
                <a:solidFill>
                  <a:srgbClr val="212B32"/>
                </a:solidFill>
                <a:latin typeface="Arial"/>
                <a:cs typeface="Arial"/>
              </a:rPr>
              <a:t>e</a:t>
            </a:r>
            <a:r>
              <a:rPr sz="1200" b="1" i="1" spc="-5" dirty="0">
                <a:solidFill>
                  <a:srgbClr val="212B32"/>
                </a:solidFill>
                <a:latin typeface="Arial"/>
                <a:cs typeface="Arial"/>
              </a:rPr>
              <a:t> m</a:t>
            </a:r>
            <a:r>
              <a:rPr sz="1200" b="1" i="1" spc="-10" dirty="0">
                <a:solidFill>
                  <a:srgbClr val="212B32"/>
                </a:solidFill>
                <a:latin typeface="Arial"/>
                <a:cs typeface="Arial"/>
              </a:rPr>
              <a:t>o</a:t>
            </a:r>
            <a:r>
              <a:rPr sz="1200" b="1" i="1" spc="-20" dirty="0">
                <a:solidFill>
                  <a:srgbClr val="212B32"/>
                </a:solidFill>
                <a:latin typeface="Arial"/>
                <a:cs typeface="Arial"/>
              </a:rPr>
              <a:t>c</a:t>
            </a:r>
            <a:r>
              <a:rPr sz="1200" b="1" i="1" spc="-10" dirty="0">
                <a:solidFill>
                  <a:srgbClr val="212B32"/>
                </a:solidFill>
                <a:latin typeface="Arial"/>
                <a:cs typeface="Arial"/>
              </a:rPr>
              <a:t>k</a:t>
            </a:r>
            <a:r>
              <a:rPr sz="1200" b="1" i="1" dirty="0">
                <a:solidFill>
                  <a:srgbClr val="212B32"/>
                </a:solidFill>
                <a:latin typeface="Arial"/>
                <a:cs typeface="Arial"/>
              </a:rPr>
              <a:t>-</a:t>
            </a:r>
            <a:r>
              <a:rPr sz="1200" b="1" i="1" spc="-10" dirty="0">
                <a:solidFill>
                  <a:srgbClr val="212B32"/>
                </a:solidFill>
                <a:latin typeface="Arial"/>
                <a:cs typeface="Arial"/>
              </a:rPr>
              <a:t>up</a:t>
            </a:r>
            <a:r>
              <a:rPr sz="1200" b="1" i="1" spc="5" dirty="0">
                <a:solidFill>
                  <a:srgbClr val="212B32"/>
                </a:solidFill>
                <a:latin typeface="Arial"/>
                <a:cs typeface="Arial"/>
              </a:rPr>
              <a:t> </a:t>
            </a:r>
            <a:r>
              <a:rPr sz="1200" b="1" i="1" spc="-10" dirty="0">
                <a:solidFill>
                  <a:srgbClr val="212B32"/>
                </a:solidFill>
                <a:latin typeface="Arial"/>
                <a:cs typeface="Arial"/>
              </a:rPr>
              <a:t>of</a:t>
            </a:r>
            <a:r>
              <a:rPr sz="1200" b="1" i="1" spc="5" dirty="0">
                <a:solidFill>
                  <a:srgbClr val="212B32"/>
                </a:solidFill>
                <a:latin typeface="Arial"/>
                <a:cs typeface="Arial"/>
              </a:rPr>
              <a:t> </a:t>
            </a:r>
            <a:r>
              <a:rPr sz="1200" b="1" i="1" spc="-5" dirty="0">
                <a:solidFill>
                  <a:srgbClr val="212B32"/>
                </a:solidFill>
                <a:latin typeface="Arial"/>
                <a:cs typeface="Arial"/>
              </a:rPr>
              <a:t>D</a:t>
            </a:r>
            <a:r>
              <a:rPr sz="1200" b="1" i="1" spc="-15" dirty="0">
                <a:solidFill>
                  <a:srgbClr val="212B32"/>
                </a:solidFill>
                <a:latin typeface="Arial"/>
                <a:cs typeface="Arial"/>
              </a:rPr>
              <a:t>P</a:t>
            </a:r>
            <a:r>
              <a:rPr sz="1200" b="1" i="1" spc="-10" dirty="0">
                <a:solidFill>
                  <a:srgbClr val="212B32"/>
                </a:solidFill>
                <a:latin typeface="Arial"/>
                <a:cs typeface="Arial"/>
              </a:rPr>
              <a:t>P</a:t>
            </a:r>
            <a:r>
              <a:rPr sz="1200" b="1" i="1" spc="-45" dirty="0">
                <a:solidFill>
                  <a:srgbClr val="212B32"/>
                </a:solidFill>
                <a:latin typeface="Arial"/>
                <a:cs typeface="Arial"/>
              </a:rPr>
              <a:t> </a:t>
            </a:r>
            <a:r>
              <a:rPr sz="1200" b="1" i="1" spc="-10" dirty="0">
                <a:solidFill>
                  <a:srgbClr val="212B32"/>
                </a:solidFill>
                <a:latin typeface="Arial"/>
                <a:cs typeface="Arial"/>
              </a:rPr>
              <a:t>p</a:t>
            </a:r>
            <a:r>
              <a:rPr sz="1200" b="1" i="1" spc="-20" dirty="0">
                <a:solidFill>
                  <a:srgbClr val="212B32"/>
                </a:solidFill>
                <a:latin typeface="Arial"/>
                <a:cs typeface="Arial"/>
              </a:rPr>
              <a:t>a</a:t>
            </a:r>
            <a:r>
              <a:rPr sz="1200" b="1" i="1" spc="-10" dirty="0">
                <a:solidFill>
                  <a:srgbClr val="212B32"/>
                </a:solidFill>
                <a:latin typeface="Arial"/>
                <a:cs typeface="Arial"/>
              </a:rPr>
              <a:t>ckaging</a:t>
            </a:r>
            <a:r>
              <a:rPr sz="1200" b="1" i="1" spc="5" dirty="0">
                <a:solidFill>
                  <a:srgbClr val="212B32"/>
                </a:solidFill>
                <a:latin typeface="Arial"/>
                <a:cs typeface="Arial"/>
              </a:rPr>
              <a:t> </a:t>
            </a:r>
            <a:r>
              <a:rPr sz="1200" b="1" i="1" spc="-10" dirty="0">
                <a:solidFill>
                  <a:srgbClr val="212B32"/>
                </a:solidFill>
                <a:latin typeface="Arial"/>
                <a:cs typeface="Arial"/>
              </a:rPr>
              <a:t>by</a:t>
            </a:r>
            <a:r>
              <a:rPr sz="1200" b="1" i="1" spc="-5" dirty="0">
                <a:solidFill>
                  <a:srgbClr val="212B32"/>
                </a:solidFill>
                <a:latin typeface="Arial"/>
                <a:cs typeface="Arial"/>
              </a:rPr>
              <a:t> </a:t>
            </a:r>
            <a:r>
              <a:rPr sz="1200" b="1" i="1" spc="-55" dirty="0">
                <a:solidFill>
                  <a:srgbClr val="212B32"/>
                </a:solidFill>
                <a:latin typeface="Arial"/>
                <a:cs typeface="Arial"/>
              </a:rPr>
              <a:t>V</a:t>
            </a:r>
            <a:r>
              <a:rPr sz="1200" b="1" i="1" spc="-5" dirty="0">
                <a:solidFill>
                  <a:srgbClr val="212B32"/>
                </a:solidFill>
                <a:latin typeface="Arial"/>
                <a:cs typeface="Arial"/>
              </a:rPr>
              <a:t>i</a:t>
            </a:r>
            <a:r>
              <a:rPr sz="1200" b="1" i="1" spc="-20" dirty="0">
                <a:solidFill>
                  <a:srgbClr val="212B32"/>
                </a:solidFill>
                <a:latin typeface="Arial"/>
                <a:cs typeface="Arial"/>
              </a:rPr>
              <a:t>a</a:t>
            </a:r>
            <a:r>
              <a:rPr sz="1200" b="1" i="1" dirty="0">
                <a:solidFill>
                  <a:srgbClr val="212B32"/>
                </a:solidFill>
                <a:latin typeface="Arial"/>
                <a:cs typeface="Arial"/>
              </a:rPr>
              <a:t>t</a:t>
            </a:r>
            <a:r>
              <a:rPr sz="1200" b="1" i="1" spc="-5" dirty="0">
                <a:solidFill>
                  <a:srgbClr val="212B32"/>
                </a:solidFill>
                <a:latin typeface="Arial"/>
                <a:cs typeface="Arial"/>
              </a:rPr>
              <a:t>ris</a:t>
            </a:r>
            <a:endParaRPr sz="1200">
              <a:latin typeface="Arial"/>
              <a:cs typeface="Arial"/>
            </a:endParaRPr>
          </a:p>
        </p:txBody>
      </p:sp>
      <p:sp>
        <p:nvSpPr>
          <p:cNvPr id="8" name="object 8"/>
          <p:cNvSpPr/>
          <p:nvPr/>
        </p:nvSpPr>
        <p:spPr>
          <a:xfrm>
            <a:off x="7200396" y="4028676"/>
            <a:ext cx="4822125" cy="2686077"/>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434461" y="5952535"/>
            <a:ext cx="6245860" cy="615553"/>
          </a:xfrm>
          <a:prstGeom prst="rect">
            <a:avLst/>
          </a:prstGeom>
          <a:solidFill>
            <a:srgbClr val="93B0BD"/>
          </a:solidFill>
        </p:spPr>
        <p:txBody>
          <a:bodyPr vert="horz" wrap="square" lIns="0" tIns="0" rIns="0" bIns="0" rtlCol="0">
            <a:spAutoFit/>
          </a:bodyPr>
          <a:lstStyle/>
          <a:p>
            <a:pPr marL="419100" marR="277495" indent="-132715">
              <a:lnSpc>
                <a:spcPct val="100000"/>
              </a:lnSpc>
            </a:pPr>
            <a:r>
              <a:rPr sz="2000" b="1" spc="-50" dirty="0" err="1">
                <a:solidFill>
                  <a:srgbClr val="FFFFFF"/>
                </a:solidFill>
                <a:latin typeface="Arial"/>
                <a:cs typeface="Arial"/>
              </a:rPr>
              <a:t>V</a:t>
            </a:r>
            <a:r>
              <a:rPr sz="2000" b="1" spc="-20" dirty="0" err="1">
                <a:solidFill>
                  <a:srgbClr val="FFFFFF"/>
                </a:solidFill>
                <a:latin typeface="Arial"/>
                <a:cs typeface="Arial"/>
              </a:rPr>
              <a:t>i</a:t>
            </a:r>
            <a:r>
              <a:rPr sz="2000" b="1" dirty="0" err="1">
                <a:solidFill>
                  <a:srgbClr val="FFFFFF"/>
                </a:solidFill>
                <a:latin typeface="Arial"/>
                <a:cs typeface="Arial"/>
              </a:rPr>
              <a:t>a</a:t>
            </a:r>
            <a:r>
              <a:rPr sz="2000" b="1" spc="-5" dirty="0" err="1">
                <a:solidFill>
                  <a:srgbClr val="FFFFFF"/>
                </a:solidFill>
                <a:latin typeface="Arial"/>
                <a:cs typeface="Arial"/>
              </a:rPr>
              <a:t>tr</a:t>
            </a:r>
            <a:r>
              <a:rPr sz="2000" b="1" spc="-20" dirty="0" err="1">
                <a:solidFill>
                  <a:srgbClr val="FFFFFF"/>
                </a:solidFill>
                <a:latin typeface="Arial"/>
                <a:cs typeface="Arial"/>
              </a:rPr>
              <a:t>i</a:t>
            </a:r>
            <a:r>
              <a:rPr sz="2000" b="1" dirty="0" err="1">
                <a:solidFill>
                  <a:srgbClr val="FFFFFF"/>
                </a:solidFill>
                <a:latin typeface="Arial"/>
                <a:cs typeface="Arial"/>
              </a:rPr>
              <a:t>s</a:t>
            </a:r>
            <a:r>
              <a:rPr sz="2000" b="1" spc="-5" dirty="0">
                <a:solidFill>
                  <a:srgbClr val="FFFFFF"/>
                </a:solidFill>
                <a:latin typeface="Arial"/>
                <a:cs typeface="Arial"/>
              </a:rPr>
              <a:t> f</a:t>
            </a:r>
            <a:r>
              <a:rPr sz="2000" b="1" spc="-20" dirty="0">
                <a:solidFill>
                  <a:srgbClr val="FFFFFF"/>
                </a:solidFill>
                <a:latin typeface="Arial"/>
                <a:cs typeface="Arial"/>
              </a:rPr>
              <a:t>il</a:t>
            </a:r>
            <a:r>
              <a:rPr lang="en-US" sz="2000" b="1" dirty="0">
                <a:solidFill>
                  <a:srgbClr val="FFFFFF"/>
                </a:solidFill>
                <a:latin typeface="Arial"/>
                <a:cs typeface="Arial"/>
              </a:rPr>
              <a:t>ed</a:t>
            </a:r>
            <a:r>
              <a:rPr sz="2000" b="1" spc="-10" dirty="0">
                <a:solidFill>
                  <a:srgbClr val="FFFFFF"/>
                </a:solidFill>
                <a:latin typeface="Arial"/>
                <a:cs typeface="Arial"/>
              </a:rPr>
              <a:t> </a:t>
            </a:r>
            <a:r>
              <a:rPr sz="2000" b="1" spc="-5" dirty="0">
                <a:solidFill>
                  <a:srgbClr val="FFFFFF"/>
                </a:solidFill>
                <a:latin typeface="Arial"/>
                <a:cs typeface="Arial"/>
              </a:rPr>
              <a:t>f</a:t>
            </a:r>
            <a:r>
              <a:rPr sz="2000" b="1" spc="-15" dirty="0">
                <a:solidFill>
                  <a:srgbClr val="FFFFFF"/>
                </a:solidFill>
                <a:latin typeface="Arial"/>
                <a:cs typeface="Arial"/>
              </a:rPr>
              <a:t>o</a:t>
            </a:r>
            <a:r>
              <a:rPr sz="2000" b="1" dirty="0">
                <a:solidFill>
                  <a:srgbClr val="FFFFFF"/>
                </a:solidFill>
                <a:latin typeface="Arial"/>
                <a:cs typeface="Arial"/>
              </a:rPr>
              <a:t>r</a:t>
            </a:r>
            <a:r>
              <a:rPr sz="2000" b="1" spc="-10" dirty="0">
                <a:solidFill>
                  <a:srgbClr val="FFFFFF"/>
                </a:solidFill>
                <a:latin typeface="Arial"/>
                <a:cs typeface="Arial"/>
              </a:rPr>
              <a:t> </a:t>
            </a:r>
            <a:r>
              <a:rPr sz="2000" b="1" spc="-5" dirty="0">
                <a:solidFill>
                  <a:srgbClr val="FFFFFF"/>
                </a:solidFill>
                <a:latin typeface="Arial"/>
                <a:cs typeface="Arial"/>
              </a:rPr>
              <a:t>r</a:t>
            </a:r>
            <a:r>
              <a:rPr sz="2000" b="1" dirty="0">
                <a:solidFill>
                  <a:srgbClr val="FFFFFF"/>
                </a:solidFill>
                <a:latin typeface="Arial"/>
                <a:cs typeface="Arial"/>
              </a:rPr>
              <a:t>e</a:t>
            </a:r>
            <a:r>
              <a:rPr sz="2000" b="1" spc="-15" dirty="0">
                <a:solidFill>
                  <a:srgbClr val="FFFFFF"/>
                </a:solidFill>
                <a:latin typeface="Arial"/>
                <a:cs typeface="Arial"/>
              </a:rPr>
              <a:t>gu</a:t>
            </a:r>
            <a:r>
              <a:rPr sz="2000" b="1" spc="-20" dirty="0">
                <a:solidFill>
                  <a:srgbClr val="FFFFFF"/>
                </a:solidFill>
                <a:latin typeface="Arial"/>
                <a:cs typeface="Arial"/>
              </a:rPr>
              <a:t>l</a:t>
            </a:r>
            <a:r>
              <a:rPr sz="2000" b="1" dirty="0">
                <a:solidFill>
                  <a:srgbClr val="FFFFFF"/>
                </a:solidFill>
                <a:latin typeface="Arial"/>
                <a:cs typeface="Arial"/>
              </a:rPr>
              <a:t>a</a:t>
            </a:r>
            <a:r>
              <a:rPr sz="2000" b="1" spc="-5" dirty="0">
                <a:solidFill>
                  <a:srgbClr val="FFFFFF"/>
                </a:solidFill>
                <a:latin typeface="Arial"/>
                <a:cs typeface="Arial"/>
              </a:rPr>
              <a:t>t</a:t>
            </a:r>
            <a:r>
              <a:rPr sz="2000" b="1" spc="-15" dirty="0">
                <a:solidFill>
                  <a:srgbClr val="FFFFFF"/>
                </a:solidFill>
                <a:latin typeface="Arial"/>
                <a:cs typeface="Arial"/>
              </a:rPr>
              <a:t>o</a:t>
            </a:r>
            <a:r>
              <a:rPr sz="2000" b="1" spc="-5" dirty="0">
                <a:solidFill>
                  <a:srgbClr val="FFFFFF"/>
                </a:solidFill>
                <a:latin typeface="Arial"/>
                <a:cs typeface="Arial"/>
              </a:rPr>
              <a:t>r</a:t>
            </a:r>
            <a:r>
              <a:rPr sz="2000" b="1" dirty="0">
                <a:solidFill>
                  <a:srgbClr val="FFFFFF"/>
                </a:solidFill>
                <a:latin typeface="Arial"/>
                <a:cs typeface="Arial"/>
              </a:rPr>
              <a:t>y</a:t>
            </a:r>
            <a:r>
              <a:rPr sz="2000" b="1" spc="-10" dirty="0">
                <a:solidFill>
                  <a:srgbClr val="FFFFFF"/>
                </a:solidFill>
                <a:latin typeface="Arial"/>
                <a:cs typeface="Arial"/>
              </a:rPr>
              <a:t> </a:t>
            </a:r>
            <a:r>
              <a:rPr sz="2000" b="1" dirty="0">
                <a:solidFill>
                  <a:srgbClr val="FFFFFF"/>
                </a:solidFill>
                <a:latin typeface="Arial"/>
                <a:cs typeface="Arial"/>
              </a:rPr>
              <a:t>a</a:t>
            </a:r>
            <a:r>
              <a:rPr sz="2000" b="1" spc="-15" dirty="0">
                <a:solidFill>
                  <a:srgbClr val="FFFFFF"/>
                </a:solidFill>
                <a:latin typeface="Arial"/>
                <a:cs typeface="Arial"/>
              </a:rPr>
              <a:t>pp</a:t>
            </a:r>
            <a:r>
              <a:rPr sz="2000" b="1" spc="-5" dirty="0">
                <a:solidFill>
                  <a:srgbClr val="FFFFFF"/>
                </a:solidFill>
                <a:latin typeface="Arial"/>
                <a:cs typeface="Arial"/>
              </a:rPr>
              <a:t>r</a:t>
            </a:r>
            <a:r>
              <a:rPr sz="2000" b="1" spc="-15" dirty="0">
                <a:solidFill>
                  <a:srgbClr val="FFFFFF"/>
                </a:solidFill>
                <a:latin typeface="Arial"/>
                <a:cs typeface="Arial"/>
              </a:rPr>
              <a:t>o</a:t>
            </a:r>
            <a:r>
              <a:rPr sz="2000" b="1" dirty="0">
                <a:solidFill>
                  <a:srgbClr val="FFFFFF"/>
                </a:solidFill>
                <a:latin typeface="Arial"/>
                <a:cs typeface="Arial"/>
              </a:rPr>
              <a:t>va</a:t>
            </a:r>
            <a:r>
              <a:rPr sz="2000" b="1" spc="-10" dirty="0">
                <a:solidFill>
                  <a:srgbClr val="FFFFFF"/>
                </a:solidFill>
                <a:latin typeface="Arial"/>
                <a:cs typeface="Arial"/>
              </a:rPr>
              <a:t>l</a:t>
            </a:r>
            <a:r>
              <a:rPr sz="2000" b="1" spc="-15" dirty="0">
                <a:solidFill>
                  <a:srgbClr val="FFFFFF"/>
                </a:solidFill>
                <a:latin typeface="Arial"/>
                <a:cs typeface="Arial"/>
              </a:rPr>
              <a:t> </a:t>
            </a:r>
            <a:r>
              <a:rPr sz="2000" b="1" spc="-25" dirty="0">
                <a:solidFill>
                  <a:srgbClr val="FFFFFF"/>
                </a:solidFill>
                <a:latin typeface="Arial"/>
                <a:cs typeface="Arial"/>
              </a:rPr>
              <a:t>wi</a:t>
            </a:r>
            <a:r>
              <a:rPr sz="2000" b="1" spc="-5" dirty="0">
                <a:solidFill>
                  <a:srgbClr val="FFFFFF"/>
                </a:solidFill>
                <a:latin typeface="Arial"/>
                <a:cs typeface="Arial"/>
              </a:rPr>
              <a:t>t</a:t>
            </a:r>
            <a:r>
              <a:rPr sz="2000" b="1" spc="-15" dirty="0">
                <a:solidFill>
                  <a:srgbClr val="FFFFFF"/>
                </a:solidFill>
                <a:latin typeface="Arial"/>
                <a:cs typeface="Arial"/>
              </a:rPr>
              <a:t>h</a:t>
            </a:r>
            <a:r>
              <a:rPr sz="2000" b="1" spc="-10" dirty="0">
                <a:solidFill>
                  <a:srgbClr val="FFFFFF"/>
                </a:solidFill>
                <a:latin typeface="Arial"/>
                <a:cs typeface="Arial"/>
              </a:rPr>
              <a:t> </a:t>
            </a:r>
            <a:r>
              <a:rPr sz="2000" b="1" spc="5" dirty="0">
                <a:solidFill>
                  <a:srgbClr val="FFFFFF"/>
                </a:solidFill>
                <a:latin typeface="Arial"/>
                <a:cs typeface="Arial"/>
              </a:rPr>
              <a:t>U</a:t>
            </a:r>
            <a:r>
              <a:rPr sz="2000" b="1" dirty="0">
                <a:solidFill>
                  <a:srgbClr val="FFFFFF"/>
                </a:solidFill>
                <a:latin typeface="Arial"/>
                <a:cs typeface="Arial"/>
              </a:rPr>
              <a:t>S</a:t>
            </a:r>
            <a:r>
              <a:rPr sz="2000" b="1" spc="-5" dirty="0">
                <a:solidFill>
                  <a:srgbClr val="FFFFFF"/>
                </a:solidFill>
                <a:latin typeface="Arial"/>
                <a:cs typeface="Arial"/>
              </a:rPr>
              <a:t> </a:t>
            </a:r>
            <a:r>
              <a:rPr sz="2000" b="1" spc="-15" dirty="0">
                <a:solidFill>
                  <a:srgbClr val="FFFFFF"/>
                </a:solidFill>
                <a:latin typeface="Arial"/>
                <a:cs typeface="Arial"/>
              </a:rPr>
              <a:t>Food</a:t>
            </a:r>
            <a:r>
              <a:rPr sz="2000" b="1" spc="-5" dirty="0">
                <a:solidFill>
                  <a:srgbClr val="FFFFFF"/>
                </a:solidFill>
                <a:latin typeface="Arial"/>
                <a:cs typeface="Arial"/>
              </a:rPr>
              <a:t> </a:t>
            </a:r>
            <a:r>
              <a:rPr sz="2000" b="1" dirty="0">
                <a:solidFill>
                  <a:srgbClr val="FFFFFF"/>
                </a:solidFill>
                <a:latin typeface="Arial"/>
                <a:cs typeface="Arial"/>
              </a:rPr>
              <a:t>&amp;</a:t>
            </a:r>
            <a:r>
              <a:rPr sz="2000" b="1" spc="-5" dirty="0">
                <a:solidFill>
                  <a:srgbClr val="FFFFFF"/>
                </a:solidFill>
                <a:latin typeface="Arial"/>
                <a:cs typeface="Arial"/>
              </a:rPr>
              <a:t> </a:t>
            </a:r>
            <a:r>
              <a:rPr sz="2000" b="1" spc="5" dirty="0">
                <a:solidFill>
                  <a:srgbClr val="FFFFFF"/>
                </a:solidFill>
                <a:latin typeface="Arial"/>
                <a:cs typeface="Arial"/>
              </a:rPr>
              <a:t>D</a:t>
            </a:r>
            <a:r>
              <a:rPr sz="2000" b="1" spc="-5" dirty="0">
                <a:solidFill>
                  <a:srgbClr val="FFFFFF"/>
                </a:solidFill>
                <a:latin typeface="Arial"/>
                <a:cs typeface="Arial"/>
              </a:rPr>
              <a:t>r</a:t>
            </a:r>
            <a:r>
              <a:rPr sz="2000" b="1" spc="-15" dirty="0">
                <a:solidFill>
                  <a:srgbClr val="FFFFFF"/>
                </a:solidFill>
                <a:latin typeface="Arial"/>
                <a:cs typeface="Arial"/>
              </a:rPr>
              <a:t>ug</a:t>
            </a:r>
            <a:r>
              <a:rPr sz="2000" b="1" spc="-80" dirty="0">
                <a:solidFill>
                  <a:srgbClr val="FFFFFF"/>
                </a:solidFill>
                <a:latin typeface="Arial"/>
                <a:cs typeface="Arial"/>
              </a:rPr>
              <a:t> </a:t>
            </a:r>
            <a:r>
              <a:rPr sz="2000" b="1" spc="5" dirty="0">
                <a:solidFill>
                  <a:srgbClr val="FFFFFF"/>
                </a:solidFill>
                <a:latin typeface="Arial"/>
                <a:cs typeface="Arial"/>
              </a:rPr>
              <a:t>A</a:t>
            </a:r>
            <a:r>
              <a:rPr sz="2000" b="1" dirty="0">
                <a:solidFill>
                  <a:srgbClr val="FFFFFF"/>
                </a:solidFill>
                <a:latin typeface="Arial"/>
                <a:cs typeface="Arial"/>
              </a:rPr>
              <a:t>d</a:t>
            </a:r>
            <a:r>
              <a:rPr sz="2000" b="1" spc="-5" dirty="0">
                <a:solidFill>
                  <a:srgbClr val="FFFFFF"/>
                </a:solidFill>
                <a:latin typeface="Arial"/>
                <a:cs typeface="Arial"/>
              </a:rPr>
              <a:t>m</a:t>
            </a:r>
            <a:r>
              <a:rPr sz="2000" b="1" spc="-20" dirty="0">
                <a:solidFill>
                  <a:srgbClr val="FFFFFF"/>
                </a:solidFill>
                <a:latin typeface="Arial"/>
                <a:cs typeface="Arial"/>
              </a:rPr>
              <a:t>i</a:t>
            </a:r>
            <a:r>
              <a:rPr sz="2000" b="1" spc="-15" dirty="0">
                <a:solidFill>
                  <a:srgbClr val="FFFFFF"/>
                </a:solidFill>
                <a:latin typeface="Arial"/>
                <a:cs typeface="Arial"/>
              </a:rPr>
              <a:t>n</a:t>
            </a:r>
            <a:r>
              <a:rPr sz="2000" b="1" spc="-20" dirty="0">
                <a:solidFill>
                  <a:srgbClr val="FFFFFF"/>
                </a:solidFill>
                <a:latin typeface="Arial"/>
                <a:cs typeface="Arial"/>
              </a:rPr>
              <a:t>i</a:t>
            </a:r>
            <a:r>
              <a:rPr sz="2000" b="1" spc="-5" dirty="0">
                <a:solidFill>
                  <a:srgbClr val="FFFFFF"/>
                </a:solidFill>
                <a:latin typeface="Arial"/>
                <a:cs typeface="Arial"/>
              </a:rPr>
              <a:t>strat</a:t>
            </a:r>
            <a:r>
              <a:rPr sz="2000" b="1" spc="-20" dirty="0">
                <a:solidFill>
                  <a:srgbClr val="FFFFFF"/>
                </a:solidFill>
                <a:latin typeface="Arial"/>
                <a:cs typeface="Arial"/>
              </a:rPr>
              <a:t>i</a:t>
            </a:r>
            <a:r>
              <a:rPr sz="2000" b="1" spc="-15" dirty="0">
                <a:solidFill>
                  <a:srgbClr val="FFFFFF"/>
                </a:solidFill>
                <a:latin typeface="Arial"/>
                <a:cs typeface="Arial"/>
              </a:rPr>
              <a:t>on</a:t>
            </a:r>
            <a:r>
              <a:rPr sz="2000" b="1" spc="-5" dirty="0">
                <a:solidFill>
                  <a:srgbClr val="FFFFFF"/>
                </a:solidFill>
                <a:latin typeface="Arial"/>
                <a:cs typeface="Arial"/>
              </a:rPr>
              <a:t> </a:t>
            </a:r>
            <a:r>
              <a:rPr sz="2000" b="1" spc="-20" dirty="0">
                <a:solidFill>
                  <a:srgbClr val="FFFFFF"/>
                </a:solidFill>
                <a:latin typeface="Arial"/>
                <a:cs typeface="Arial"/>
              </a:rPr>
              <a:t>i</a:t>
            </a:r>
            <a:r>
              <a:rPr sz="2000" b="1" spc="-15" dirty="0">
                <a:solidFill>
                  <a:srgbClr val="FFFFFF"/>
                </a:solidFill>
                <a:latin typeface="Arial"/>
                <a:cs typeface="Arial"/>
              </a:rPr>
              <a:t>n</a:t>
            </a:r>
            <a:r>
              <a:rPr sz="2000" b="1" spc="-5" dirty="0">
                <a:solidFill>
                  <a:srgbClr val="FFFFFF"/>
                </a:solidFill>
                <a:latin typeface="Arial"/>
                <a:cs typeface="Arial"/>
              </a:rPr>
              <a:t> </a:t>
            </a:r>
            <a:r>
              <a:rPr sz="2000" b="1" spc="-10" dirty="0">
                <a:solidFill>
                  <a:srgbClr val="FFFFFF"/>
                </a:solidFill>
                <a:latin typeface="Arial"/>
                <a:cs typeface="Arial"/>
              </a:rPr>
              <a:t> </a:t>
            </a:r>
            <a:r>
              <a:rPr sz="2000" b="1" spc="-5" dirty="0">
                <a:solidFill>
                  <a:srgbClr val="FFFFFF"/>
                </a:solidFill>
                <a:latin typeface="Arial"/>
                <a:cs typeface="Arial"/>
              </a:rPr>
              <a:t>202</a:t>
            </a:r>
            <a:r>
              <a:rPr sz="2000" b="1" dirty="0">
                <a:solidFill>
                  <a:srgbClr val="FFFFFF"/>
                </a:solidFill>
                <a:latin typeface="Arial"/>
                <a:cs typeface="Arial"/>
              </a:rPr>
              <a:t>4</a:t>
            </a:r>
            <a:endParaRPr sz="2000" dirty="0">
              <a:latin typeface="Arial"/>
              <a:cs typeface="Arial"/>
            </a:endParaRPr>
          </a:p>
        </p:txBody>
      </p:sp>
      <p:sp>
        <p:nvSpPr>
          <p:cNvPr id="10" name="object 10"/>
          <p:cNvSpPr/>
          <p:nvPr/>
        </p:nvSpPr>
        <p:spPr>
          <a:xfrm>
            <a:off x="7945740" y="2199121"/>
            <a:ext cx="1457901" cy="1496778"/>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897866" y="2121768"/>
            <a:ext cx="1431163" cy="1494302"/>
          </a:xfrm>
          <a:prstGeom prst="rect">
            <a:avLst/>
          </a:prstGeom>
          <a:blipFill>
            <a:blip r:embed="rId5"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ACBDD1E2-E403-68C7-5E88-1E67465C32BE}"/>
              </a:ext>
            </a:extLst>
          </p:cNvPr>
          <p:cNvSpPr txBox="1"/>
          <p:nvPr/>
        </p:nvSpPr>
        <p:spPr>
          <a:xfrm>
            <a:off x="434461" y="4882239"/>
            <a:ext cx="6245860" cy="707886"/>
          </a:xfrm>
          <a:prstGeom prst="rect">
            <a:avLst/>
          </a:prstGeom>
          <a:noFill/>
        </p:spPr>
        <p:txBody>
          <a:bodyPr wrap="square">
            <a:spAutoFit/>
          </a:bodyPr>
          <a:lstStyle/>
          <a:p>
            <a:r>
              <a:rPr lang="en-US" sz="2000" b="0" i="0" u="none" strike="noStrike" dirty="0">
                <a:solidFill>
                  <a:srgbClr val="212121"/>
                </a:solidFill>
                <a:effectLst/>
              </a:rPr>
              <a:t>User waiver for FDA applications that apply to ART may not apply to combination products </a:t>
            </a:r>
          </a:p>
        </p:txBody>
      </p:sp>
    </p:spTree>
    <p:extLst>
      <p:ext uri="{BB962C8B-B14F-4D97-AF65-F5344CB8AC3E}">
        <p14:creationId xmlns:p14="http://schemas.microsoft.com/office/powerpoint/2010/main" val="191353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D6AA38-6F59-5A84-F3D6-50F69A521EF0}"/>
              </a:ext>
            </a:extLst>
          </p:cNvPr>
          <p:cNvPicPr>
            <a:picLocks noChangeAspect="1"/>
          </p:cNvPicPr>
          <p:nvPr/>
        </p:nvPicPr>
        <p:blipFill rotWithShape="1">
          <a:blip r:embed="rId3"/>
          <a:srcRect b="82142"/>
          <a:stretch/>
        </p:blipFill>
        <p:spPr>
          <a:xfrm>
            <a:off x="8088568" y="2895255"/>
            <a:ext cx="4001541" cy="717849"/>
          </a:xfrm>
          <a:prstGeom prst="rect">
            <a:avLst/>
          </a:prstGeom>
        </p:spPr>
      </p:pic>
      <p:pic>
        <p:nvPicPr>
          <p:cNvPr id="6" name="Picture 5">
            <a:extLst>
              <a:ext uri="{FF2B5EF4-FFF2-40B4-BE49-F238E27FC236}">
                <a16:creationId xmlns:a16="http://schemas.microsoft.com/office/drawing/2014/main" id="{982472EA-3A1B-49A7-ACC2-E2E92C9547D4}"/>
              </a:ext>
            </a:extLst>
          </p:cNvPr>
          <p:cNvPicPr>
            <a:picLocks noChangeAspect="1"/>
          </p:cNvPicPr>
          <p:nvPr/>
        </p:nvPicPr>
        <p:blipFill rotWithShape="1">
          <a:blip r:embed="rId3"/>
          <a:srcRect l="26036" t="33117"/>
          <a:stretch/>
        </p:blipFill>
        <p:spPr>
          <a:xfrm>
            <a:off x="7917552" y="3688241"/>
            <a:ext cx="4209310" cy="2094863"/>
          </a:xfrm>
          <a:prstGeom prst="rect">
            <a:avLst/>
          </a:prstGeom>
        </p:spPr>
      </p:pic>
      <p:sp>
        <p:nvSpPr>
          <p:cNvPr id="2" name="TextBox 1">
            <a:extLst>
              <a:ext uri="{FF2B5EF4-FFF2-40B4-BE49-F238E27FC236}">
                <a16:creationId xmlns:a16="http://schemas.microsoft.com/office/drawing/2014/main" id="{ADBFF7EE-29F0-F8B9-B458-82935AF04F28}"/>
              </a:ext>
            </a:extLst>
          </p:cNvPr>
          <p:cNvSpPr txBox="1"/>
          <p:nvPr/>
        </p:nvSpPr>
        <p:spPr>
          <a:xfrm>
            <a:off x="7982691" y="5965642"/>
            <a:ext cx="4209310" cy="461665"/>
          </a:xfrm>
          <a:prstGeom prst="rect">
            <a:avLst/>
          </a:prstGeom>
          <a:noFill/>
        </p:spPr>
        <p:txBody>
          <a:bodyPr wrap="square" rtlCol="0">
            <a:spAutoFit/>
          </a:bodyPr>
          <a:lstStyle/>
          <a:p>
            <a:r>
              <a:rPr lang="en-US" sz="1200" dirty="0"/>
              <a:t>Mugo NR, </a:t>
            </a:r>
            <a:r>
              <a:rPr lang="en-US" sz="1200" dirty="0" err="1"/>
              <a:t>Mudhune</a:t>
            </a:r>
            <a:r>
              <a:rPr lang="en-US" sz="1200" dirty="0"/>
              <a:t> </a:t>
            </a:r>
            <a:r>
              <a:rPr lang="en-US" sz="1200" dirty="0" err="1"/>
              <a:t>V.et</a:t>
            </a:r>
            <a:r>
              <a:rPr lang="en-US" sz="1200" dirty="0"/>
              <a:t> al Front </a:t>
            </a:r>
            <a:r>
              <a:rPr lang="en-US" sz="1200" dirty="0" err="1"/>
              <a:t>Reprod</a:t>
            </a:r>
            <a:r>
              <a:rPr lang="en-US" sz="1200" dirty="0"/>
              <a:t>. Health 2023</a:t>
            </a:r>
          </a:p>
        </p:txBody>
      </p:sp>
      <p:pic>
        <p:nvPicPr>
          <p:cNvPr id="7" name="Picture 6">
            <a:extLst>
              <a:ext uri="{FF2B5EF4-FFF2-40B4-BE49-F238E27FC236}">
                <a16:creationId xmlns:a16="http://schemas.microsoft.com/office/drawing/2014/main" id="{41C0B6BA-EA7F-6D67-529E-F9FE437BF08C}"/>
              </a:ext>
            </a:extLst>
          </p:cNvPr>
          <p:cNvPicPr>
            <a:picLocks noChangeAspect="1"/>
          </p:cNvPicPr>
          <p:nvPr/>
        </p:nvPicPr>
        <p:blipFill>
          <a:blip r:embed="rId4"/>
          <a:stretch>
            <a:fillRect/>
          </a:stretch>
        </p:blipFill>
        <p:spPr>
          <a:xfrm>
            <a:off x="8259656" y="-233503"/>
            <a:ext cx="3932344" cy="3163860"/>
          </a:xfrm>
          <a:prstGeom prst="rect">
            <a:avLst/>
          </a:prstGeom>
        </p:spPr>
      </p:pic>
      <p:sp>
        <p:nvSpPr>
          <p:cNvPr id="12" name="TextBox 11">
            <a:extLst>
              <a:ext uri="{FF2B5EF4-FFF2-40B4-BE49-F238E27FC236}">
                <a16:creationId xmlns:a16="http://schemas.microsoft.com/office/drawing/2014/main" id="{E8E4CC59-50E0-6570-2F40-E79FFC0A4A05}"/>
              </a:ext>
            </a:extLst>
          </p:cNvPr>
          <p:cNvSpPr txBox="1"/>
          <p:nvPr/>
        </p:nvSpPr>
        <p:spPr>
          <a:xfrm>
            <a:off x="154422" y="2421082"/>
            <a:ext cx="7808113" cy="3544560"/>
          </a:xfrm>
          <a:prstGeom prst="rect">
            <a:avLst/>
          </a:prstGeom>
          <a:noFill/>
        </p:spPr>
        <p:txBody>
          <a:bodyPr wrap="square" rtlCol="0">
            <a:spAutoFit/>
          </a:bodyPr>
          <a:lstStyle/>
          <a:p>
            <a:pPr marL="342900" indent="-342900" defTabSz="1219140">
              <a:spcAft>
                <a:spcPts val="800"/>
              </a:spcAft>
              <a:buClr>
                <a:srgbClr val="BDC1FA"/>
              </a:buClr>
              <a:buFont typeface="Arial" panose="020B0604020202020204" pitchFamily="34" charset="0"/>
              <a:buChar char="•"/>
              <a:defRPr/>
            </a:pPr>
            <a:r>
              <a:rPr lang="en-US" sz="2000" b="1" kern="0" dirty="0">
                <a:cs typeface="Arial"/>
                <a:sym typeface="Arial"/>
              </a:rPr>
              <a:t>3-month IVR for protection against HIV, HSV (TFV-only) &amp; pregnancy (TFV/LNG)</a:t>
            </a:r>
          </a:p>
          <a:p>
            <a:pPr marL="838158" indent="-380981" defTabSz="1219140">
              <a:spcAft>
                <a:spcPts val="800"/>
              </a:spcAft>
              <a:buClr>
                <a:srgbClr val="BDC1FA"/>
              </a:buClr>
              <a:buFont typeface="Courier New" panose="02070309020205020404" pitchFamily="49" charset="0"/>
              <a:buChar char="o"/>
              <a:defRPr/>
            </a:pPr>
            <a:r>
              <a:rPr lang="en-US" kern="0" dirty="0">
                <a:cs typeface="Arial"/>
                <a:sym typeface="Arial"/>
              </a:rPr>
              <a:t>Most advanced MPT IVRs in the field (6 clinical trials completed)</a:t>
            </a:r>
          </a:p>
          <a:p>
            <a:pPr marL="342900" lvl="0" indent="-342900" defTabSz="914378">
              <a:spcAft>
                <a:spcPts val="600"/>
              </a:spcAft>
              <a:buClr>
                <a:srgbClr val="BDC1FA"/>
              </a:buClr>
              <a:buFont typeface="Arial" panose="020B0604020202020204" pitchFamily="34" charset="0"/>
              <a:buChar char="•"/>
              <a:defRPr/>
            </a:pPr>
            <a:r>
              <a:rPr lang="en-US" sz="2000" b="1" kern="0" dirty="0">
                <a:cs typeface="Arial"/>
                <a:sym typeface="Arial"/>
              </a:rPr>
              <a:t>Pharmacologically forgiving if removed for 3 days</a:t>
            </a:r>
          </a:p>
          <a:p>
            <a:pPr marL="628634" lvl="1" indent="-285743" defTabSz="914378">
              <a:spcAft>
                <a:spcPts val="600"/>
              </a:spcAft>
              <a:buClr>
                <a:srgbClr val="BDC1FA"/>
              </a:buClr>
              <a:buFont typeface="Courier New" panose="02070309020205020404" pitchFamily="49" charset="0"/>
              <a:buChar char="o"/>
              <a:defRPr/>
            </a:pPr>
            <a:r>
              <a:rPr lang="en-US" sz="2000" kern="0" dirty="0">
                <a:cs typeface="Arial"/>
                <a:sym typeface="Arial"/>
              </a:rPr>
              <a:t>Promotes increased adherence</a:t>
            </a:r>
          </a:p>
          <a:p>
            <a:pPr marL="628634" lvl="1" indent="-285743" defTabSz="914378">
              <a:spcAft>
                <a:spcPts val="600"/>
              </a:spcAft>
              <a:buClr>
                <a:srgbClr val="BDC1FA"/>
              </a:buClr>
              <a:buFont typeface="Courier New" panose="02070309020205020404" pitchFamily="49" charset="0"/>
              <a:buChar char="o"/>
              <a:defRPr/>
            </a:pPr>
            <a:r>
              <a:rPr lang="en-US" sz="2000" kern="0" dirty="0">
                <a:cs typeface="Arial"/>
                <a:sym typeface="Arial"/>
              </a:rPr>
              <a:t>Supports end-user needs and use patterns </a:t>
            </a:r>
            <a:endParaRPr lang="en-US" sz="2000" b="1" kern="0" dirty="0">
              <a:cs typeface="Arial"/>
              <a:sym typeface="Arial"/>
            </a:endParaRPr>
          </a:p>
          <a:p>
            <a:pPr marL="380981" indent="-380981" defTabSz="1219140">
              <a:spcAft>
                <a:spcPts val="800"/>
              </a:spcAft>
              <a:buClr>
                <a:srgbClr val="BDC1FA"/>
              </a:buClr>
              <a:buFont typeface="Arial" panose="020B0604020202020204" pitchFamily="34" charset="0"/>
              <a:buChar char="•"/>
              <a:defRPr/>
            </a:pPr>
            <a:r>
              <a:rPr lang="en-US" sz="2000" b="1" kern="0" dirty="0">
                <a:cs typeface="Arial"/>
                <a:sym typeface="Arial"/>
              </a:rPr>
              <a:t>Clinical proof-of-concept demonstrated for safety, acceptability, TFV &amp; LNG pharmacokinetics &amp; pharmacodynamics</a:t>
            </a:r>
            <a:endParaRPr lang="en-US" sz="2000" b="1" kern="0" baseline="30000" dirty="0">
              <a:cs typeface="Arial"/>
              <a:sym typeface="Arial"/>
            </a:endParaRPr>
          </a:p>
        </p:txBody>
      </p:sp>
      <p:sp>
        <p:nvSpPr>
          <p:cNvPr id="13" name="Title 1">
            <a:extLst>
              <a:ext uri="{FF2B5EF4-FFF2-40B4-BE49-F238E27FC236}">
                <a16:creationId xmlns:a16="http://schemas.microsoft.com/office/drawing/2014/main" id="{16373EF3-F4CB-FB4E-8CC3-5ED198B57974}"/>
              </a:ext>
            </a:extLst>
          </p:cNvPr>
          <p:cNvSpPr>
            <a:spLocks noGrp="1"/>
          </p:cNvSpPr>
          <p:nvPr>
            <p:ph type="title"/>
          </p:nvPr>
        </p:nvSpPr>
        <p:spPr>
          <a:xfrm>
            <a:off x="215042" y="241597"/>
            <a:ext cx="8465956" cy="2213661"/>
          </a:xfrm>
          <a:noFill/>
        </p:spPr>
        <p:txBody>
          <a:bodyPr>
            <a:normAutofit/>
          </a:bodyPr>
          <a:lstStyle/>
          <a:p>
            <a:pPr algn="ctr">
              <a:lnSpc>
                <a:spcPct val="100000"/>
              </a:lnSpc>
            </a:pPr>
            <a:r>
              <a:rPr lang="en-US" sz="4267" b="1" dirty="0">
                <a:solidFill>
                  <a:schemeClr val="accent1"/>
                </a:solidFill>
              </a:rPr>
              <a:t>Tenofovir &amp; Tenofovir/Levonorgestrel Intra</a:t>
            </a:r>
            <a:r>
              <a:rPr lang="en" sz="4267" b="1" dirty="0">
                <a:solidFill>
                  <a:schemeClr val="accent1"/>
                </a:solidFill>
              </a:rPr>
              <a:t>vaginal </a:t>
            </a:r>
            <a:r>
              <a:rPr lang="en-US" sz="4267" b="1" dirty="0">
                <a:solidFill>
                  <a:schemeClr val="accent1"/>
                </a:solidFill>
              </a:rPr>
              <a:t>R</a:t>
            </a:r>
            <a:r>
              <a:rPr lang="en" sz="4267" b="1" dirty="0">
                <a:solidFill>
                  <a:schemeClr val="accent1"/>
                </a:solidFill>
              </a:rPr>
              <a:t>ing</a:t>
            </a:r>
            <a:r>
              <a:rPr lang="en-US" sz="4267" b="1" dirty="0">
                <a:solidFill>
                  <a:schemeClr val="accent1"/>
                </a:solidFill>
              </a:rPr>
              <a:t>s</a:t>
            </a:r>
            <a:endParaRPr lang="en-US" sz="3733" dirty="0">
              <a:solidFill>
                <a:schemeClr val="accent1"/>
              </a:solidFill>
              <a:latin typeface="Roboto"/>
            </a:endParaRPr>
          </a:p>
        </p:txBody>
      </p:sp>
      <p:pic>
        <p:nvPicPr>
          <p:cNvPr id="14" name="Picture 7" descr="CONRAD_HIRES_small_1205">
            <a:extLst>
              <a:ext uri="{FF2B5EF4-FFF2-40B4-BE49-F238E27FC236}">
                <a16:creationId xmlns:a16="http://schemas.microsoft.com/office/drawing/2014/main" id="{C4937320-058E-A1D6-8DC8-99CCF9A5F815}"/>
              </a:ext>
            </a:extLst>
          </p:cNvPr>
          <p:cNvPicPr>
            <a:picLocks noChangeAspect="1" noChangeArrowheads="1"/>
          </p:cNvPicPr>
          <p:nvPr/>
        </p:nvPicPr>
        <p:blipFill>
          <a:blip r:embed="rId5" cstate="print"/>
          <a:srcRect/>
          <a:stretch>
            <a:fillRect/>
          </a:stretch>
        </p:blipFill>
        <p:spPr bwMode="auto">
          <a:xfrm>
            <a:off x="9734148" y="2555617"/>
            <a:ext cx="1948442" cy="717849"/>
          </a:xfrm>
          <a:prstGeom prst="rect">
            <a:avLst/>
          </a:prstGeom>
          <a:noFill/>
        </p:spPr>
      </p:pic>
    </p:spTree>
    <p:extLst>
      <p:ext uri="{BB962C8B-B14F-4D97-AF65-F5344CB8AC3E}">
        <p14:creationId xmlns:p14="http://schemas.microsoft.com/office/powerpoint/2010/main" val="338940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3" end="3"/>
                                            </p:txEl>
                                          </p:spTgt>
                                        </p:tgtEl>
                                        <p:attrNameLst>
                                          <p:attrName>style.visibility</p:attrName>
                                        </p:attrNameLst>
                                      </p:cBhvr>
                                      <p:to>
                                        <p:strVal val="visible"/>
                                      </p:to>
                                    </p:set>
                                    <p:animEffect transition="in" filter="fade">
                                      <p:cBhvr>
                                        <p:cTn id="18" dur="500"/>
                                        <p:tgtEl>
                                          <p:spTgt spid="1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fade">
                                      <p:cBhvr>
                                        <p:cTn id="21" dur="500"/>
                                        <p:tgtEl>
                                          <p:spTgt spid="1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4D50-CA2C-1E75-F072-A2FBBA77E5E3}"/>
              </a:ext>
            </a:extLst>
          </p:cNvPr>
          <p:cNvSpPr>
            <a:spLocks noGrp="1"/>
          </p:cNvSpPr>
          <p:nvPr>
            <p:ph type="title"/>
          </p:nvPr>
        </p:nvSpPr>
        <p:spPr>
          <a:xfrm>
            <a:off x="1781727" y="3094"/>
            <a:ext cx="10253396" cy="1325563"/>
          </a:xfrm>
        </p:spPr>
        <p:txBody>
          <a:bodyPr>
            <a:noAutofit/>
          </a:bodyPr>
          <a:lstStyle/>
          <a:p>
            <a:pPr algn="ctr"/>
            <a:r>
              <a:rPr lang="en-US" sz="3600" b="1" dirty="0">
                <a:solidFill>
                  <a:schemeClr val="accent1"/>
                </a:solidFill>
              </a:rPr>
              <a:t>MATRIX (Advancing R&amp;D of Innovative HIV Prevention Products for Women)</a:t>
            </a:r>
          </a:p>
        </p:txBody>
      </p:sp>
      <p:sp>
        <p:nvSpPr>
          <p:cNvPr id="3" name="Content Placeholder 2">
            <a:extLst>
              <a:ext uri="{FF2B5EF4-FFF2-40B4-BE49-F238E27FC236}">
                <a16:creationId xmlns:a16="http://schemas.microsoft.com/office/drawing/2014/main" id="{8A1CA4E0-7FDC-63E7-C99A-74DF7369A8C2}"/>
              </a:ext>
            </a:extLst>
          </p:cNvPr>
          <p:cNvSpPr>
            <a:spLocks noGrp="1"/>
          </p:cNvSpPr>
          <p:nvPr>
            <p:ph idx="1"/>
          </p:nvPr>
        </p:nvSpPr>
        <p:spPr>
          <a:xfrm>
            <a:off x="1222930" y="4523817"/>
            <a:ext cx="2102969" cy="1211249"/>
          </a:xfrm>
        </p:spPr>
        <p:txBody>
          <a:bodyPr>
            <a:noAutofit/>
          </a:bodyPr>
          <a:lstStyle/>
          <a:p>
            <a:pPr marL="0" indent="0">
              <a:lnSpc>
                <a:spcPct val="100000"/>
              </a:lnSpc>
              <a:buNone/>
            </a:pPr>
            <a:r>
              <a:rPr lang="en-US" sz="1800" dirty="0"/>
              <a:t>TAF/EVG fast dissolving intravaginal Insert</a:t>
            </a:r>
          </a:p>
          <a:p>
            <a:pPr marL="0" indent="0">
              <a:lnSpc>
                <a:spcPct val="100000"/>
              </a:lnSpc>
              <a:buNone/>
            </a:pPr>
            <a:r>
              <a:rPr lang="en-US" sz="1800" dirty="0"/>
              <a:t>On-demand use</a:t>
            </a:r>
          </a:p>
        </p:txBody>
      </p:sp>
      <p:sp>
        <p:nvSpPr>
          <p:cNvPr id="5" name="Oval 4">
            <a:extLst>
              <a:ext uri="{FF2B5EF4-FFF2-40B4-BE49-F238E27FC236}">
                <a16:creationId xmlns:a16="http://schemas.microsoft.com/office/drawing/2014/main" id="{4ED1E734-D883-2E47-56AA-D22926E0CA95}"/>
              </a:ext>
            </a:extLst>
          </p:cNvPr>
          <p:cNvSpPr/>
          <p:nvPr/>
        </p:nvSpPr>
        <p:spPr>
          <a:xfrm>
            <a:off x="1222930" y="1960386"/>
            <a:ext cx="1884762" cy="2046016"/>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2400"/>
          </a:p>
        </p:txBody>
      </p:sp>
      <p:pic>
        <p:nvPicPr>
          <p:cNvPr id="6" name="Picture 5">
            <a:extLst>
              <a:ext uri="{FF2B5EF4-FFF2-40B4-BE49-F238E27FC236}">
                <a16:creationId xmlns:a16="http://schemas.microsoft.com/office/drawing/2014/main" id="{07179A29-F4DB-326F-D265-EDCCF720DFF4}"/>
              </a:ext>
            </a:extLst>
          </p:cNvPr>
          <p:cNvPicPr>
            <a:picLocks noChangeAspect="1"/>
          </p:cNvPicPr>
          <p:nvPr/>
        </p:nvPicPr>
        <p:blipFill>
          <a:blip r:embed="rId4"/>
          <a:stretch>
            <a:fillRect/>
          </a:stretch>
        </p:blipFill>
        <p:spPr>
          <a:xfrm>
            <a:off x="4717346" y="1960385"/>
            <a:ext cx="1884763" cy="1789391"/>
          </a:xfrm>
          <a:prstGeom prst="rect">
            <a:avLst/>
          </a:prstGeom>
        </p:spPr>
      </p:pic>
      <p:sp>
        <p:nvSpPr>
          <p:cNvPr id="7" name="Content Placeholder 2">
            <a:extLst>
              <a:ext uri="{FF2B5EF4-FFF2-40B4-BE49-F238E27FC236}">
                <a16:creationId xmlns:a16="http://schemas.microsoft.com/office/drawing/2014/main" id="{50732FF8-E639-C381-DD65-FAD94A2C5B2E}"/>
              </a:ext>
            </a:extLst>
          </p:cNvPr>
          <p:cNvSpPr txBox="1">
            <a:spLocks/>
          </p:cNvSpPr>
          <p:nvPr/>
        </p:nvSpPr>
        <p:spPr>
          <a:xfrm>
            <a:off x="4590293" y="4381505"/>
            <a:ext cx="2615851" cy="17398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t>Monthly </a:t>
            </a:r>
            <a:r>
              <a:rPr lang="en-US" sz="1800" dirty="0" err="1"/>
              <a:t>Dapivirine</a:t>
            </a:r>
            <a:r>
              <a:rPr lang="en-US" sz="1800" dirty="0"/>
              <a:t> and levonorgestrel dual-purpose  vaginal film vaginal film</a:t>
            </a:r>
          </a:p>
          <a:p>
            <a:pPr marL="0" indent="0">
              <a:lnSpc>
                <a:spcPct val="100000"/>
              </a:lnSpc>
              <a:buFont typeface="Arial" panose="020B0604020202020204" pitchFamily="34" charset="0"/>
              <a:buNone/>
            </a:pPr>
            <a:r>
              <a:rPr lang="en-US" sz="1800" dirty="0"/>
              <a:t>(HIV/Pregnancy)</a:t>
            </a:r>
          </a:p>
        </p:txBody>
      </p:sp>
      <p:sp>
        <p:nvSpPr>
          <p:cNvPr id="8" name="Content Placeholder 2">
            <a:extLst>
              <a:ext uri="{FF2B5EF4-FFF2-40B4-BE49-F238E27FC236}">
                <a16:creationId xmlns:a16="http://schemas.microsoft.com/office/drawing/2014/main" id="{CCEE4E3C-3A65-72C0-41C7-DCB5A3C8CFAB}"/>
              </a:ext>
            </a:extLst>
          </p:cNvPr>
          <p:cNvSpPr txBox="1">
            <a:spLocks/>
          </p:cNvSpPr>
          <p:nvPr/>
        </p:nvSpPr>
        <p:spPr>
          <a:xfrm>
            <a:off x="8353219" y="4523817"/>
            <a:ext cx="2615851" cy="21770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t>Non-ARV/non hormonal dual-purpose monthly vaginal ring</a:t>
            </a:r>
          </a:p>
          <a:p>
            <a:pPr marL="0" indent="0">
              <a:lnSpc>
                <a:spcPct val="100000"/>
              </a:lnSpc>
              <a:buFont typeface="Arial" panose="020B0604020202020204" pitchFamily="34" charset="0"/>
              <a:buNone/>
            </a:pPr>
            <a:r>
              <a:rPr lang="en-US" sz="1800" dirty="0"/>
              <a:t>(pre-clinical phase of development) (HIV/Pregnancy)</a:t>
            </a:r>
          </a:p>
        </p:txBody>
      </p:sp>
      <p:pic>
        <p:nvPicPr>
          <p:cNvPr id="9" name="Picture 8" descr="A person holding a purple and grey circle&#10;&#10;Description automatically generated">
            <a:extLst>
              <a:ext uri="{FF2B5EF4-FFF2-40B4-BE49-F238E27FC236}">
                <a16:creationId xmlns:a16="http://schemas.microsoft.com/office/drawing/2014/main" id="{F0045F7F-5B43-4774-9280-3285C526AAE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3846" r="-3846"/>
          <a:stretch/>
        </p:blipFill>
        <p:spPr>
          <a:xfrm>
            <a:off x="8337176" y="1912144"/>
            <a:ext cx="1805856" cy="1803429"/>
          </a:xfrm>
          <a:prstGeom prst="rect">
            <a:avLst/>
          </a:prstGeom>
          <a:solidFill>
            <a:srgbClr val="E4E4E4"/>
          </a:solidFill>
          <a:ln w="9525">
            <a:noFill/>
          </a:ln>
        </p:spPr>
      </p:pic>
      <p:sp>
        <p:nvSpPr>
          <p:cNvPr id="10" name="TextBox 9">
            <a:extLst>
              <a:ext uri="{FF2B5EF4-FFF2-40B4-BE49-F238E27FC236}">
                <a16:creationId xmlns:a16="http://schemas.microsoft.com/office/drawing/2014/main" id="{4C7B6000-1746-A9E6-AA45-99CF387A8432}"/>
              </a:ext>
            </a:extLst>
          </p:cNvPr>
          <p:cNvSpPr txBox="1"/>
          <p:nvPr/>
        </p:nvSpPr>
        <p:spPr>
          <a:xfrm>
            <a:off x="8337176" y="1067702"/>
            <a:ext cx="3613950" cy="369332"/>
          </a:xfrm>
          <a:prstGeom prst="rect">
            <a:avLst/>
          </a:prstGeom>
          <a:noFill/>
        </p:spPr>
        <p:txBody>
          <a:bodyPr wrap="square">
            <a:spAutoFit/>
          </a:bodyPr>
          <a:lstStyle/>
          <a:p>
            <a:pPr marL="0" indent="0">
              <a:lnSpc>
                <a:spcPct val="100000"/>
              </a:lnSpc>
              <a:buNone/>
            </a:pPr>
            <a:r>
              <a:rPr lang="en-US" sz="1800" dirty="0">
                <a:hlinkClick r:id="rId7">
                  <a:extLst>
                    <a:ext uri="{A12FA001-AC4F-418D-AE19-62706E023703}">
                      <ahyp:hlinkClr xmlns:ahyp="http://schemas.microsoft.com/office/drawing/2018/hyperlinkcolor" val="tx"/>
                    </a:ext>
                  </a:extLst>
                </a:hlinkClick>
              </a:rPr>
              <a:t>www.matrix4prevention.org</a:t>
            </a:r>
            <a:endParaRPr lang="en-US" sz="1800" dirty="0"/>
          </a:p>
        </p:txBody>
      </p:sp>
    </p:spTree>
    <p:extLst>
      <p:ext uri="{BB962C8B-B14F-4D97-AF65-F5344CB8AC3E}">
        <p14:creationId xmlns:p14="http://schemas.microsoft.com/office/powerpoint/2010/main" val="334615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C976-B9C9-878F-6221-C2276682FBA9}"/>
              </a:ext>
            </a:extLst>
          </p:cNvPr>
          <p:cNvSpPr>
            <a:spLocks noGrp="1"/>
          </p:cNvSpPr>
          <p:nvPr>
            <p:ph type="title"/>
          </p:nvPr>
        </p:nvSpPr>
        <p:spPr>
          <a:xfrm>
            <a:off x="2279650" y="830207"/>
            <a:ext cx="7632700" cy="1223963"/>
          </a:xfrm>
          <a:ln>
            <a:solidFill>
              <a:schemeClr val="bg2">
                <a:lumMod val="90000"/>
              </a:schemeClr>
            </a:solidFill>
          </a:ln>
        </p:spPr>
        <p:txBody>
          <a:bodyPr>
            <a:normAutofit/>
          </a:bodyPr>
          <a:lstStyle/>
          <a:p>
            <a:pPr algn="ctr"/>
            <a:r>
              <a:rPr lang="en-US" sz="3600" b="1" dirty="0">
                <a:solidFill>
                  <a:schemeClr val="accent1"/>
                </a:solidFill>
              </a:rPr>
              <a:t>Disclosure</a:t>
            </a:r>
          </a:p>
        </p:txBody>
      </p:sp>
      <p:sp>
        <p:nvSpPr>
          <p:cNvPr id="3" name="Content Placeholder 2">
            <a:extLst>
              <a:ext uri="{FF2B5EF4-FFF2-40B4-BE49-F238E27FC236}">
                <a16:creationId xmlns:a16="http://schemas.microsoft.com/office/drawing/2014/main" id="{A8C5D887-0451-65F9-BA63-32639081DA06}"/>
              </a:ext>
            </a:extLst>
          </p:cNvPr>
          <p:cNvSpPr>
            <a:spLocks noGrp="1"/>
          </p:cNvSpPr>
          <p:nvPr>
            <p:ph idx="1"/>
          </p:nvPr>
        </p:nvSpPr>
        <p:spPr>
          <a:xfrm>
            <a:off x="1000245" y="2593008"/>
            <a:ext cx="10515600" cy="2460255"/>
          </a:xfrm>
        </p:spPr>
        <p:txBody>
          <a:bodyPr>
            <a:noAutofit/>
          </a:bodyPr>
          <a:lstStyle/>
          <a:p>
            <a:pPr marL="0" indent="0">
              <a:lnSpc>
                <a:spcPct val="100000"/>
              </a:lnSpc>
              <a:buNone/>
            </a:pPr>
            <a:r>
              <a:rPr lang="en-US" sz="2400" dirty="0"/>
              <a:t>Member of the MATRIX USAID project to advance the research and development of innovative HIV prevention products for women</a:t>
            </a:r>
          </a:p>
          <a:p>
            <a:pPr marL="0" indent="0">
              <a:lnSpc>
                <a:spcPct val="100000"/>
              </a:lnSpc>
              <a:buNone/>
            </a:pPr>
            <a:r>
              <a:rPr lang="en-US" sz="2400" dirty="0">
                <a:hlinkClick r:id="rId3">
                  <a:extLst>
                    <a:ext uri="{A12FA001-AC4F-418D-AE19-62706E023703}">
                      <ahyp:hlinkClr xmlns:ahyp="http://schemas.microsoft.com/office/drawing/2018/hyperlinkcolor" val="tx"/>
                    </a:ext>
                  </a:extLst>
                </a:hlinkClick>
              </a:rPr>
              <a:t>www.matrix4prevention.org</a:t>
            </a:r>
            <a:endParaRPr lang="en-US" sz="2400" dirty="0"/>
          </a:p>
          <a:p>
            <a:pPr marL="0" indent="0" algn="l" rtl="0" fontAlgn="base">
              <a:buNone/>
            </a:pPr>
            <a:endParaRPr lang="en-US" sz="2400" b="0" i="0" u="none" strike="noStrike" dirty="0">
              <a:effectLst/>
            </a:endParaRPr>
          </a:p>
          <a:p>
            <a:pPr marL="0" indent="0" algn="l" rtl="0" fontAlgn="base">
              <a:buNone/>
            </a:pPr>
            <a:r>
              <a:rPr lang="en-US" sz="2400" b="0" i="0" u="none" strike="noStrike" dirty="0">
                <a:effectLst/>
              </a:rPr>
              <a:t>Merck Funded Investigator Initiated Study on HPV Vaccination</a:t>
            </a:r>
          </a:p>
          <a:p>
            <a:pPr marL="0" indent="0">
              <a:lnSpc>
                <a:spcPct val="100000"/>
              </a:lnSpc>
              <a:buNone/>
            </a:pPr>
            <a:endParaRPr lang="en-US" dirty="0"/>
          </a:p>
        </p:txBody>
      </p:sp>
    </p:spTree>
    <p:extLst>
      <p:ext uri="{BB962C8B-B14F-4D97-AF65-F5344CB8AC3E}">
        <p14:creationId xmlns:p14="http://schemas.microsoft.com/office/powerpoint/2010/main" val="30733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F9D495-8FBD-BEC1-A4C4-4689142F2ADA}"/>
              </a:ext>
            </a:extLst>
          </p:cNvPr>
          <p:cNvSpPr txBox="1">
            <a:spLocks/>
          </p:cNvSpPr>
          <p:nvPr/>
        </p:nvSpPr>
        <p:spPr>
          <a:xfrm>
            <a:off x="2155839" y="182028"/>
            <a:ext cx="9589784" cy="1227960"/>
          </a:xfrm>
          <a:prstGeom prst="rect">
            <a:avLst/>
          </a:prstGeom>
        </p:spPr>
        <p:txBody>
          <a:bodyPr vert="horz" lIns="91440" tIns="45720" rIns="91440" bIns="45720" rtlCol="0" anchor="b">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dirty="0">
                <a:solidFill>
                  <a:schemeClr val="accent1"/>
                </a:solidFill>
                <a:latin typeface="+mj-lt"/>
              </a:rPr>
              <a:t>Clinical Proof-of-Concept in FIH TAF/EVG Studies</a:t>
            </a:r>
            <a:br>
              <a:rPr lang="en-US" sz="3200" b="1" dirty="0">
                <a:solidFill>
                  <a:schemeClr val="accent1"/>
                </a:solidFill>
                <a:latin typeface="+mj-lt"/>
              </a:rPr>
            </a:br>
            <a:r>
              <a:rPr lang="en-US" sz="1600" dirty="0">
                <a:latin typeface="+mj-lt"/>
              </a:rPr>
              <a:t>CONRAD </a:t>
            </a:r>
            <a:r>
              <a:rPr lang="en-US" sz="1600" dirty="0"/>
              <a:t>146 (single vaginal dose</a:t>
            </a:r>
            <a:r>
              <a:rPr lang="en-US" sz="1600" dirty="0">
                <a:latin typeface="+mj-lt"/>
              </a:rPr>
              <a:t>), MTN 039 (single or double rectal dose)</a:t>
            </a:r>
            <a:endParaRPr lang="en-US" sz="1600" dirty="0"/>
          </a:p>
        </p:txBody>
      </p:sp>
      <p:sp>
        <p:nvSpPr>
          <p:cNvPr id="5" name="Content Placeholder 4">
            <a:extLst>
              <a:ext uri="{FF2B5EF4-FFF2-40B4-BE49-F238E27FC236}">
                <a16:creationId xmlns:a16="http://schemas.microsoft.com/office/drawing/2014/main" id="{13653CFC-B94F-7AE9-1F75-8BE65AA3F40F}"/>
              </a:ext>
            </a:extLst>
          </p:cNvPr>
          <p:cNvSpPr txBox="1">
            <a:spLocks/>
          </p:cNvSpPr>
          <p:nvPr/>
        </p:nvSpPr>
        <p:spPr>
          <a:xfrm>
            <a:off x="638653" y="1959128"/>
            <a:ext cx="8553921" cy="4303437"/>
          </a:xfrm>
          <a:prstGeom prst="rect">
            <a:avLst/>
          </a:prstGeom>
          <a:ln>
            <a:solidFill>
              <a:schemeClr val="bg2">
                <a:lumMod val="90000"/>
              </a:schemeClr>
            </a:solidFill>
          </a:ln>
        </p:spPr>
        <p:txBody>
          <a:bodyPr lIns="91440" tIns="45720" rIns="91440" bIns="4572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10499" indent="-310499" defTabSz="1219080">
              <a:lnSpc>
                <a:spcPct val="110000"/>
              </a:lnSpc>
              <a:spcAft>
                <a:spcPts val="1200"/>
              </a:spcAft>
              <a:buClr>
                <a:schemeClr val="accent2"/>
              </a:buClr>
              <a:buSzPct val="120000"/>
              <a:buFont typeface="Arial" panose="020B0604020202020204" pitchFamily="34" charset="0"/>
              <a:buChar char="•"/>
              <a:defRPr/>
            </a:pPr>
            <a:r>
              <a:rPr lang="en-US" sz="2400" b="1" kern="0" dirty="0">
                <a:ea typeface="Tahoma"/>
                <a:cs typeface="Tahoma"/>
              </a:rPr>
              <a:t>Findings consistent across both studies:</a:t>
            </a:r>
          </a:p>
          <a:p>
            <a:pPr marL="310499" indent="-310499" defTabSz="1219080">
              <a:lnSpc>
                <a:spcPct val="110000"/>
              </a:lnSpc>
              <a:spcAft>
                <a:spcPts val="1200"/>
              </a:spcAft>
              <a:buClr>
                <a:schemeClr val="accent2"/>
              </a:buClr>
              <a:buSzPct val="120000"/>
              <a:buFont typeface="Arial" panose="020B0604020202020204" pitchFamily="34" charset="0"/>
              <a:buChar char="•"/>
              <a:defRPr/>
            </a:pPr>
            <a:r>
              <a:rPr lang="en-US" sz="2400" kern="0" dirty="0">
                <a:ea typeface="Tahoma"/>
                <a:cs typeface="Tahoma"/>
              </a:rPr>
              <a:t>TAF/EVG insert was </a:t>
            </a:r>
            <a:r>
              <a:rPr lang="en-US" sz="2400" b="1" kern="0" dirty="0">
                <a:ea typeface="Tahoma"/>
                <a:cs typeface="Tahoma"/>
              </a:rPr>
              <a:t>safe, acceptable and well-tolerated</a:t>
            </a:r>
          </a:p>
          <a:p>
            <a:pPr marL="310499" indent="-310499" defTabSz="1219080">
              <a:lnSpc>
                <a:spcPct val="110000"/>
              </a:lnSpc>
              <a:spcAft>
                <a:spcPts val="1200"/>
              </a:spcAft>
              <a:buClr>
                <a:schemeClr val="accent2"/>
              </a:buClr>
              <a:buSzPct val="120000"/>
              <a:buFont typeface="Arial" panose="020B0604020202020204" pitchFamily="34" charset="0"/>
              <a:buChar char="•"/>
              <a:defRPr/>
            </a:pPr>
            <a:r>
              <a:rPr lang="en-US" sz="2400" b="1" kern="0" dirty="0">
                <a:ea typeface="Tahoma"/>
                <a:cs typeface="Tahoma"/>
              </a:rPr>
              <a:t>High local concentrations </a:t>
            </a:r>
            <a:r>
              <a:rPr lang="en-US" sz="2400" kern="0" dirty="0">
                <a:ea typeface="Tahoma"/>
                <a:cs typeface="Tahoma"/>
              </a:rPr>
              <a:t>of TFV/TFV-DP, TAF and EVG in CV or rectal fluids and tissues</a:t>
            </a:r>
          </a:p>
          <a:p>
            <a:pPr marL="310499" indent="-310499" defTabSz="1219080">
              <a:lnSpc>
                <a:spcPct val="110000"/>
              </a:lnSpc>
              <a:spcAft>
                <a:spcPts val="1200"/>
              </a:spcAft>
              <a:buClr>
                <a:schemeClr val="accent2"/>
              </a:buClr>
              <a:buSzPct val="120000"/>
              <a:buFont typeface="Arial" panose="020B0604020202020204" pitchFamily="34" charset="0"/>
              <a:buChar char="•"/>
              <a:defRPr/>
            </a:pPr>
            <a:r>
              <a:rPr lang="en-US" sz="2400" b="1" kern="0" dirty="0">
                <a:ea typeface="Tahoma"/>
                <a:cs typeface="Tahoma"/>
              </a:rPr>
              <a:t>Low plasma exposure </a:t>
            </a:r>
            <a:r>
              <a:rPr lang="en-US" sz="2400" kern="0" dirty="0">
                <a:ea typeface="Tahoma"/>
                <a:cs typeface="Tahoma"/>
              </a:rPr>
              <a:t>compared to oral dosing</a:t>
            </a:r>
          </a:p>
          <a:p>
            <a:pPr marL="310499" indent="-310499" defTabSz="1219080">
              <a:lnSpc>
                <a:spcPct val="110000"/>
              </a:lnSpc>
              <a:spcAft>
                <a:spcPts val="1200"/>
              </a:spcAft>
              <a:buClr>
                <a:schemeClr val="accent2"/>
              </a:buClr>
              <a:buSzPct val="120000"/>
              <a:buFont typeface="Arial" panose="020B0604020202020204" pitchFamily="34" charset="0"/>
              <a:buChar char="•"/>
              <a:defRPr/>
            </a:pPr>
            <a:r>
              <a:rPr lang="en-US" sz="2400" b="1" kern="0" dirty="0">
                <a:ea typeface="Tahoma"/>
                <a:cs typeface="Tahoma"/>
              </a:rPr>
              <a:t>Modeled pharmacodynamics supports </a:t>
            </a:r>
            <a:r>
              <a:rPr lang="en-US" sz="2400" kern="0" dirty="0">
                <a:ea typeface="Tahoma"/>
                <a:cs typeface="Tahoma"/>
              </a:rPr>
              <a:t>antiviral</a:t>
            </a:r>
            <a:r>
              <a:rPr lang="en-US" sz="2400" b="1" kern="0" dirty="0">
                <a:ea typeface="Tahoma"/>
                <a:cs typeface="Tahoma"/>
              </a:rPr>
              <a:t> </a:t>
            </a:r>
            <a:r>
              <a:rPr lang="en-US" sz="2400" kern="0" dirty="0">
                <a:ea typeface="Tahoma"/>
                <a:cs typeface="Tahoma"/>
              </a:rPr>
              <a:t>activity against </a:t>
            </a:r>
            <a:r>
              <a:rPr lang="en-US" sz="2400" b="1" kern="0" dirty="0">
                <a:ea typeface="Tahoma"/>
                <a:cs typeface="Tahoma"/>
              </a:rPr>
              <a:t>HIV-1 and HSV-2 </a:t>
            </a:r>
            <a:r>
              <a:rPr lang="en-US" sz="2400" kern="0" dirty="0">
                <a:ea typeface="Tahoma"/>
                <a:cs typeface="Tahoma"/>
              </a:rPr>
              <a:t>(vaginal) </a:t>
            </a:r>
            <a:r>
              <a:rPr lang="en-US" sz="2400" b="1" kern="0" dirty="0">
                <a:ea typeface="Tahoma"/>
                <a:cs typeface="Tahoma"/>
              </a:rPr>
              <a:t>for up to 24 </a:t>
            </a:r>
            <a:r>
              <a:rPr lang="en-US" sz="2400" kern="0" dirty="0">
                <a:ea typeface="Tahoma"/>
                <a:cs typeface="Tahoma"/>
              </a:rPr>
              <a:t>(vaginal) </a:t>
            </a:r>
            <a:r>
              <a:rPr lang="en-US" sz="2400" b="1" kern="0" dirty="0">
                <a:ea typeface="Tahoma"/>
                <a:cs typeface="Tahoma"/>
              </a:rPr>
              <a:t>or 72 hours </a:t>
            </a:r>
            <a:r>
              <a:rPr lang="en-US" sz="2400" kern="0" dirty="0">
                <a:ea typeface="Tahoma"/>
                <a:cs typeface="Tahoma"/>
              </a:rPr>
              <a:t>(rectal) compared to baseline</a:t>
            </a:r>
          </a:p>
        </p:txBody>
      </p:sp>
      <p:sp>
        <p:nvSpPr>
          <p:cNvPr id="15" name="Oval 14">
            <a:extLst>
              <a:ext uri="{FF2B5EF4-FFF2-40B4-BE49-F238E27FC236}">
                <a16:creationId xmlns:a16="http://schemas.microsoft.com/office/drawing/2014/main" id="{54B2ACD3-8F2C-D221-F3E2-F34E7D7AB3E3}"/>
              </a:ext>
            </a:extLst>
          </p:cNvPr>
          <p:cNvSpPr/>
          <p:nvPr/>
        </p:nvSpPr>
        <p:spPr>
          <a:xfrm>
            <a:off x="9703433" y="1585566"/>
            <a:ext cx="1571499" cy="1909505"/>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2400"/>
          </a:p>
        </p:txBody>
      </p:sp>
      <p:pic>
        <p:nvPicPr>
          <p:cNvPr id="17" name="Picture 16">
            <a:extLst>
              <a:ext uri="{FF2B5EF4-FFF2-40B4-BE49-F238E27FC236}">
                <a16:creationId xmlns:a16="http://schemas.microsoft.com/office/drawing/2014/main" id="{E61FFDAF-7B9D-6C6B-3694-1F62C1C3F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257" y="6262565"/>
            <a:ext cx="1350173" cy="523221"/>
          </a:xfrm>
          <a:prstGeom prst="rect">
            <a:avLst/>
          </a:prstGeom>
        </p:spPr>
      </p:pic>
      <p:sp>
        <p:nvSpPr>
          <p:cNvPr id="18" name="TextBox 17">
            <a:extLst>
              <a:ext uri="{FF2B5EF4-FFF2-40B4-BE49-F238E27FC236}">
                <a16:creationId xmlns:a16="http://schemas.microsoft.com/office/drawing/2014/main" id="{46832570-51EC-0E54-2CE6-6456A437C2FD}"/>
              </a:ext>
            </a:extLst>
          </p:cNvPr>
          <p:cNvSpPr txBox="1"/>
          <p:nvPr/>
        </p:nvSpPr>
        <p:spPr>
          <a:xfrm>
            <a:off x="5185781" y="6492020"/>
            <a:ext cx="6752347" cy="276999"/>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32">
              <a:buClr>
                <a:srgbClr val="000000"/>
              </a:buClr>
              <a:defRPr/>
            </a:pPr>
            <a:r>
              <a:rPr lang="en-US" sz="1200" kern="0" dirty="0">
                <a:solidFill>
                  <a:srgbClr val="1A1613"/>
                </a:solidFill>
                <a:ea typeface="Tahoma"/>
                <a:cs typeface="Tahoma"/>
              </a:rPr>
              <a:t>Thurman et al., Front. Cell. Infect. </a:t>
            </a:r>
            <a:r>
              <a:rPr lang="en-US" sz="1200" kern="0" dirty="0" err="1">
                <a:solidFill>
                  <a:srgbClr val="1A1613"/>
                </a:solidFill>
                <a:ea typeface="Tahoma"/>
                <a:cs typeface="Tahoma"/>
              </a:rPr>
              <a:t>Microbiol</a:t>
            </a:r>
            <a:r>
              <a:rPr lang="en-US" sz="1200" kern="0" dirty="0">
                <a:solidFill>
                  <a:srgbClr val="1A1613"/>
                </a:solidFill>
                <a:ea typeface="Tahoma"/>
                <a:cs typeface="Tahoma"/>
              </a:rPr>
              <a:t>. 2023; Riddler et al. J. Infect Dis. 2024 </a:t>
            </a:r>
          </a:p>
        </p:txBody>
      </p:sp>
      <p:pic>
        <p:nvPicPr>
          <p:cNvPr id="19" name="Picture 18" descr="A logo with text on it&#10;&#10;Description automatically generated">
            <a:extLst>
              <a:ext uri="{FF2B5EF4-FFF2-40B4-BE49-F238E27FC236}">
                <a16:creationId xmlns:a16="http://schemas.microsoft.com/office/drawing/2014/main" id="{A8448C4F-386E-9A8E-966D-465C6DD3D6C2}"/>
              </a:ext>
            </a:extLst>
          </p:cNvPr>
          <p:cNvPicPr>
            <a:picLocks noChangeAspect="1"/>
          </p:cNvPicPr>
          <p:nvPr/>
        </p:nvPicPr>
        <p:blipFill>
          <a:blip r:embed="rId5"/>
          <a:stretch>
            <a:fillRect/>
          </a:stretch>
        </p:blipFill>
        <p:spPr>
          <a:xfrm>
            <a:off x="3582484" y="6355392"/>
            <a:ext cx="1253257" cy="430394"/>
          </a:xfrm>
          <a:prstGeom prst="rect">
            <a:avLst/>
          </a:prstGeom>
        </p:spPr>
      </p:pic>
      <p:sp>
        <p:nvSpPr>
          <p:cNvPr id="3" name="TextBox 2">
            <a:extLst>
              <a:ext uri="{FF2B5EF4-FFF2-40B4-BE49-F238E27FC236}">
                <a16:creationId xmlns:a16="http://schemas.microsoft.com/office/drawing/2014/main" id="{52274D11-856B-80FC-770A-E8255E96F853}"/>
              </a:ext>
            </a:extLst>
          </p:cNvPr>
          <p:cNvSpPr txBox="1"/>
          <p:nvPr/>
        </p:nvSpPr>
        <p:spPr>
          <a:xfrm>
            <a:off x="9192574" y="3604680"/>
            <a:ext cx="2745553" cy="1477328"/>
          </a:xfrm>
          <a:prstGeom prst="rect">
            <a:avLst/>
          </a:prstGeom>
          <a:noFill/>
          <a:ln>
            <a:solidFill>
              <a:schemeClr val="bg2">
                <a:lumMod val="90000"/>
              </a:schemeClr>
            </a:solidFill>
          </a:ln>
        </p:spPr>
        <p:txBody>
          <a:bodyPr wrap="square">
            <a:spAutoFit/>
          </a:bodyPr>
          <a:lstStyle/>
          <a:p>
            <a:pPr lvl="1"/>
            <a:r>
              <a:rPr lang="en-US" dirty="0"/>
              <a:t>Discrete – small, user-friendly shape for ease of application, insertion at home</a:t>
            </a:r>
          </a:p>
        </p:txBody>
      </p:sp>
    </p:spTree>
    <p:extLst>
      <p:ext uri="{BB962C8B-B14F-4D97-AF65-F5344CB8AC3E}">
        <p14:creationId xmlns:p14="http://schemas.microsoft.com/office/powerpoint/2010/main" val="189672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3A16AF-B14E-9E24-2982-FFF791F62C1C}"/>
              </a:ext>
            </a:extLst>
          </p:cNvPr>
          <p:cNvSpPr/>
          <p:nvPr/>
        </p:nvSpPr>
        <p:spPr>
          <a:xfrm>
            <a:off x="1839525" y="1530248"/>
            <a:ext cx="1556836" cy="461665"/>
          </a:xfrm>
          <a:prstGeom prst="rect">
            <a:avLst/>
          </a:prstGeom>
        </p:spPr>
        <p:txBody>
          <a:bodyPr wrap="none">
            <a:spAutoFit/>
          </a:bodyPr>
          <a:lstStyle/>
          <a:p>
            <a:pPr defTabSz="1219170">
              <a:buClr>
                <a:srgbClr val="000000"/>
              </a:buClr>
              <a:defRPr/>
            </a:pPr>
            <a:r>
              <a:rPr lang="en-US" sz="2400" kern="0" dirty="0">
                <a:solidFill>
                  <a:srgbClr val="000000"/>
                </a:solidFill>
                <a:latin typeface="Arial"/>
                <a:cs typeface="Arial"/>
                <a:sym typeface="Arial"/>
              </a:rPr>
              <a:t>Dapivirine</a:t>
            </a:r>
          </a:p>
        </p:txBody>
      </p:sp>
      <p:sp>
        <p:nvSpPr>
          <p:cNvPr id="6" name="Rectangle 5">
            <a:extLst>
              <a:ext uri="{FF2B5EF4-FFF2-40B4-BE49-F238E27FC236}">
                <a16:creationId xmlns:a16="http://schemas.microsoft.com/office/drawing/2014/main" id="{A54E0E30-C250-4C1A-6A9F-3BC61C21DA06}"/>
              </a:ext>
            </a:extLst>
          </p:cNvPr>
          <p:cNvSpPr/>
          <p:nvPr/>
        </p:nvSpPr>
        <p:spPr>
          <a:xfrm>
            <a:off x="877789" y="1921181"/>
            <a:ext cx="3241503" cy="523220"/>
          </a:xfrm>
          <a:prstGeom prst="rect">
            <a:avLst/>
          </a:prstGeom>
        </p:spPr>
        <p:txBody>
          <a:bodyPr wrap="square">
            <a:spAutoFit/>
          </a:bodyPr>
          <a:lstStyle/>
          <a:p>
            <a:pPr algn="ctr" defTabSz="1219170">
              <a:buClr>
                <a:srgbClr val="000000"/>
              </a:buClr>
              <a:defRPr/>
            </a:pPr>
            <a:r>
              <a:rPr lang="en-US" sz="1400" kern="0" dirty="0">
                <a:solidFill>
                  <a:srgbClr val="FFFFFF">
                    <a:lumMod val="50000"/>
                  </a:srgbClr>
                </a:solidFill>
                <a:latin typeface="Arial"/>
                <a:cs typeface="Arial"/>
                <a:sym typeface="Arial"/>
              </a:rPr>
              <a:t>Non-nucleoside reverse transcriptase inhibitor (NNRTI) </a:t>
            </a:r>
          </a:p>
        </p:txBody>
      </p:sp>
      <p:sp>
        <p:nvSpPr>
          <p:cNvPr id="7" name="Rectangle 6">
            <a:extLst>
              <a:ext uri="{FF2B5EF4-FFF2-40B4-BE49-F238E27FC236}">
                <a16:creationId xmlns:a16="http://schemas.microsoft.com/office/drawing/2014/main" id="{4B4BDD45-585D-EFA2-AAB3-8175DFD937F7}"/>
              </a:ext>
            </a:extLst>
          </p:cNvPr>
          <p:cNvSpPr/>
          <p:nvPr/>
        </p:nvSpPr>
        <p:spPr>
          <a:xfrm>
            <a:off x="8875333" y="1593715"/>
            <a:ext cx="2223686" cy="461665"/>
          </a:xfrm>
          <a:prstGeom prst="rect">
            <a:avLst/>
          </a:prstGeom>
        </p:spPr>
        <p:txBody>
          <a:bodyPr wrap="none">
            <a:spAutoFit/>
          </a:bodyPr>
          <a:lstStyle/>
          <a:p>
            <a:pPr defTabSz="1219170">
              <a:buClr>
                <a:srgbClr val="000000"/>
              </a:buClr>
              <a:defRPr/>
            </a:pPr>
            <a:r>
              <a:rPr lang="en-US" sz="2400" kern="0" dirty="0">
                <a:solidFill>
                  <a:srgbClr val="000000"/>
                </a:solidFill>
                <a:latin typeface="Arial"/>
                <a:cs typeface="Arial"/>
                <a:sym typeface="Arial"/>
              </a:rPr>
              <a:t>Levonorgestrel</a:t>
            </a:r>
          </a:p>
        </p:txBody>
      </p:sp>
      <p:sp>
        <p:nvSpPr>
          <p:cNvPr id="8" name="Rectangle 7">
            <a:extLst>
              <a:ext uri="{FF2B5EF4-FFF2-40B4-BE49-F238E27FC236}">
                <a16:creationId xmlns:a16="http://schemas.microsoft.com/office/drawing/2014/main" id="{810FC1F6-E5CF-0ADD-5418-AC559D772E1E}"/>
              </a:ext>
            </a:extLst>
          </p:cNvPr>
          <p:cNvSpPr/>
          <p:nvPr/>
        </p:nvSpPr>
        <p:spPr>
          <a:xfrm>
            <a:off x="8949872" y="2168040"/>
            <a:ext cx="2074607" cy="307777"/>
          </a:xfrm>
          <a:prstGeom prst="rect">
            <a:avLst/>
          </a:prstGeom>
        </p:spPr>
        <p:txBody>
          <a:bodyPr wrap="none">
            <a:spAutoFit/>
          </a:bodyPr>
          <a:lstStyle/>
          <a:p>
            <a:pPr defTabSz="1219170">
              <a:buClr>
                <a:srgbClr val="000000"/>
              </a:buClr>
              <a:defRPr/>
            </a:pPr>
            <a:r>
              <a:rPr lang="en-US" sz="1400" kern="0" dirty="0">
                <a:solidFill>
                  <a:srgbClr val="FFFFFF">
                    <a:lumMod val="50000"/>
                  </a:srgbClr>
                </a:solidFill>
                <a:latin typeface="Arial"/>
                <a:cs typeface="Arial"/>
                <a:sym typeface="Arial"/>
              </a:rPr>
              <a:t>Hormonal contraceptive</a:t>
            </a:r>
          </a:p>
        </p:txBody>
      </p:sp>
      <p:sp>
        <p:nvSpPr>
          <p:cNvPr id="10" name="TextBox 9">
            <a:extLst>
              <a:ext uri="{FF2B5EF4-FFF2-40B4-BE49-F238E27FC236}">
                <a16:creationId xmlns:a16="http://schemas.microsoft.com/office/drawing/2014/main" id="{27D7CB1B-168C-1AF1-F964-EE3B3AC89937}"/>
              </a:ext>
            </a:extLst>
          </p:cNvPr>
          <p:cNvSpPr txBox="1"/>
          <p:nvPr/>
        </p:nvSpPr>
        <p:spPr>
          <a:xfrm>
            <a:off x="1490547" y="239249"/>
            <a:ext cx="10764982" cy="1200329"/>
          </a:xfrm>
          <a:prstGeom prst="rect">
            <a:avLst/>
          </a:prstGeom>
          <a:noFill/>
        </p:spPr>
        <p:txBody>
          <a:bodyPr wrap="square">
            <a:spAutoFit/>
          </a:bodyPr>
          <a:lstStyle/>
          <a:p>
            <a:pPr algn="ctr"/>
            <a:r>
              <a:rPr lang="en-US" sz="3600" b="1" kern="1200" dirty="0">
                <a:solidFill>
                  <a:schemeClr val="accent1"/>
                </a:solidFill>
                <a:latin typeface="+mj-lt"/>
                <a:ea typeface="+mj-ea"/>
                <a:cs typeface="+mj-cs"/>
              </a:rPr>
              <a:t>Monthly </a:t>
            </a:r>
            <a:r>
              <a:rPr lang="en-US" sz="3600" b="1" kern="1200" dirty="0" err="1">
                <a:solidFill>
                  <a:schemeClr val="accent1"/>
                </a:solidFill>
                <a:latin typeface="+mj-lt"/>
                <a:ea typeface="+mj-ea"/>
                <a:cs typeface="+mj-cs"/>
              </a:rPr>
              <a:t>Dapivirine</a:t>
            </a:r>
            <a:r>
              <a:rPr lang="en-US" sz="3600" b="1" kern="1200" dirty="0">
                <a:solidFill>
                  <a:schemeClr val="accent1"/>
                </a:solidFill>
                <a:latin typeface="+mj-lt"/>
                <a:ea typeface="+mj-ea"/>
                <a:cs typeface="+mj-cs"/>
              </a:rPr>
              <a:t> Dual-Purpose 30-day Film</a:t>
            </a:r>
            <a:endParaRPr lang="en-US" sz="3600" dirty="0"/>
          </a:p>
        </p:txBody>
      </p:sp>
      <p:sp>
        <p:nvSpPr>
          <p:cNvPr id="11" name="TextBox 10">
            <a:extLst>
              <a:ext uri="{FF2B5EF4-FFF2-40B4-BE49-F238E27FC236}">
                <a16:creationId xmlns:a16="http://schemas.microsoft.com/office/drawing/2014/main" id="{2DDFD871-B12B-751A-4E35-CDAFCD4B9D72}"/>
              </a:ext>
            </a:extLst>
          </p:cNvPr>
          <p:cNvSpPr txBox="1"/>
          <p:nvPr/>
        </p:nvSpPr>
        <p:spPr>
          <a:xfrm>
            <a:off x="4278164" y="1337982"/>
            <a:ext cx="3635669" cy="1200329"/>
          </a:xfrm>
          <a:prstGeom prst="rect">
            <a:avLst/>
          </a:prstGeom>
          <a:noFill/>
        </p:spPr>
        <p:txBody>
          <a:bodyPr wrap="square">
            <a:spAutoFit/>
          </a:bodyPr>
          <a:lstStyle/>
          <a:p>
            <a:pPr algn="ctr"/>
            <a:r>
              <a:rPr lang="en-US" dirty="0">
                <a:solidFill>
                  <a:schemeClr val="tx1">
                    <a:lumMod val="75000"/>
                    <a:lumOff val="25000"/>
                  </a:schemeClr>
                </a:solidFill>
              </a:rPr>
              <a:t>Designed to provide protection from HIV and unintended pregnancy for 1 month</a:t>
            </a:r>
          </a:p>
        </p:txBody>
      </p:sp>
      <p:grpSp>
        <p:nvGrpSpPr>
          <p:cNvPr id="12" name="Group 11">
            <a:extLst>
              <a:ext uri="{FF2B5EF4-FFF2-40B4-BE49-F238E27FC236}">
                <a16:creationId xmlns:a16="http://schemas.microsoft.com/office/drawing/2014/main" id="{453F6567-9B17-D7E1-B941-9EB958BF2A61}"/>
              </a:ext>
            </a:extLst>
          </p:cNvPr>
          <p:cNvGrpSpPr>
            <a:grpSpLocks noChangeAspect="1"/>
          </p:cNvGrpSpPr>
          <p:nvPr/>
        </p:nvGrpSpPr>
        <p:grpSpPr>
          <a:xfrm>
            <a:off x="165834" y="2504152"/>
            <a:ext cx="11974727" cy="4017980"/>
            <a:chOff x="-861981" y="1087522"/>
            <a:chExt cx="10184977" cy="4087585"/>
          </a:xfrm>
        </p:grpSpPr>
        <p:sp>
          <p:nvSpPr>
            <p:cNvPr id="13" name="Freeform 4">
              <a:extLst>
                <a:ext uri="{FF2B5EF4-FFF2-40B4-BE49-F238E27FC236}">
                  <a16:creationId xmlns:a16="http://schemas.microsoft.com/office/drawing/2014/main" id="{48ADD1DC-9B7A-9A5F-685F-BDCBE24FAF55}"/>
                </a:ext>
              </a:extLst>
            </p:cNvPr>
            <p:cNvSpPr/>
            <p:nvPr/>
          </p:nvSpPr>
          <p:spPr>
            <a:xfrm>
              <a:off x="-861981" y="1087522"/>
              <a:ext cx="4914635" cy="2145941"/>
            </a:xfrm>
            <a:custGeom>
              <a:avLst/>
              <a:gdLst>
                <a:gd name="connsiteX0" fmla="*/ 0 w 1857375"/>
                <a:gd name="connsiteY0" fmla="*/ 0 h 3409950"/>
                <a:gd name="connsiteX1" fmla="*/ 1547806 w 1857375"/>
                <a:gd name="connsiteY1" fmla="*/ 0 h 3409950"/>
                <a:gd name="connsiteX2" fmla="*/ 1857375 w 1857375"/>
                <a:gd name="connsiteY2" fmla="*/ 309569 h 3409950"/>
                <a:gd name="connsiteX3" fmla="*/ 1857375 w 1857375"/>
                <a:gd name="connsiteY3" fmla="*/ 3409950 h 3409950"/>
                <a:gd name="connsiteX4" fmla="*/ 0 w 1857375"/>
                <a:gd name="connsiteY4" fmla="*/ 3409950 h 3409950"/>
                <a:gd name="connsiteX5" fmla="*/ 0 w 1857375"/>
                <a:gd name="connsiteY5"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375" h="3409950">
                  <a:moveTo>
                    <a:pt x="0" y="3409949"/>
                  </a:moveTo>
                  <a:lnTo>
                    <a:pt x="0" y="568338"/>
                  </a:lnTo>
                  <a:cubicBezTo>
                    <a:pt x="0" y="254454"/>
                    <a:pt x="75494" y="1"/>
                    <a:pt x="168620" y="1"/>
                  </a:cubicBezTo>
                  <a:lnTo>
                    <a:pt x="1857375" y="1"/>
                  </a:lnTo>
                  <a:lnTo>
                    <a:pt x="1857375" y="3409949"/>
                  </a:lnTo>
                  <a:lnTo>
                    <a:pt x="0" y="3409949"/>
                  </a:lnTo>
                  <a:close/>
                </a:path>
              </a:pathLst>
            </a:custGeom>
            <a:gradFill rotWithShape="1">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265515" tIns="265513" rIns="265515" bIns="884641" numCol="1" spcCol="1270" anchor="ctr" anchorCtr="0">
              <a:noAutofit/>
            </a:bodyPr>
            <a:lstStyle/>
            <a:p>
              <a:pPr algn="ctr" defTabSz="1659301" eaLnBrk="0" fontAlgn="base" hangingPunct="0">
                <a:lnSpc>
                  <a:spcPct val="90000"/>
                </a:lnSpc>
                <a:spcBef>
                  <a:spcPct val="0"/>
                </a:spcBef>
                <a:spcAft>
                  <a:spcPct val="35000"/>
                </a:spcAft>
                <a:defRPr/>
              </a:pPr>
              <a:endParaRPr lang="en-US" sz="2400" b="1"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b="1"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b="1"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defRPr/>
              </a:pPr>
              <a:endParaRPr lang="en-US" sz="2400" b="1"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ts val="533"/>
                </a:spcAft>
                <a:defRPr/>
              </a:pPr>
              <a:endParaRPr lang="en-US" sz="2400" b="1"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ts val="533"/>
                </a:spcAft>
                <a:defRPr/>
              </a:pPr>
              <a:r>
                <a:rPr lang="en-US" sz="2133" b="1" dirty="0">
                  <a:solidFill>
                    <a:prstClr val="black"/>
                  </a:solidFill>
                  <a:cs typeface="Arial" panose="020B0604020202020204" pitchFamily="34" charset="0"/>
                </a:rPr>
                <a:t>Ease of Use &amp; Privacy: </a:t>
              </a:r>
            </a:p>
            <a:p>
              <a:pPr algn="ctr" defTabSz="1659301"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Women control use and insertion of film</a:t>
              </a:r>
            </a:p>
            <a:p>
              <a:pPr algn="ctr" defTabSz="1659301"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Can be used discreetly and inserted anytime in private</a:t>
              </a:r>
            </a:p>
            <a:p>
              <a:pPr algn="ctr" defTabSz="1659301"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Not expected to impact sex</a:t>
              </a:r>
            </a:p>
            <a:p>
              <a:pPr algn="ctr" defTabSz="1659301" eaLnBrk="0" fontAlgn="base" hangingPunct="0">
                <a:lnSpc>
                  <a:spcPct val="90000"/>
                </a:lnSpc>
                <a:spcBef>
                  <a:spcPct val="0"/>
                </a:spcBef>
                <a:spcAft>
                  <a:spcPct val="35000"/>
                </a:spcAft>
                <a:defRPr/>
              </a:pPr>
              <a:endParaRPr lang="en-US" sz="2400" dirty="0">
                <a:solidFill>
                  <a:srgbClr val="FF0000"/>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dirty="0">
                <a:solidFill>
                  <a:srgbClr val="FF0000"/>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dirty="0">
                <a:solidFill>
                  <a:srgbClr val="FF0000"/>
                </a:solidFill>
                <a:latin typeface="Calibri Light" panose="020F0302020204030204"/>
                <a:cs typeface="Arial" panose="020B0604020202020204" pitchFamily="34" charset="0"/>
              </a:endParaRPr>
            </a:p>
          </p:txBody>
        </p:sp>
        <p:sp>
          <p:nvSpPr>
            <p:cNvPr id="14" name="Freeform 5">
              <a:extLst>
                <a:ext uri="{FF2B5EF4-FFF2-40B4-BE49-F238E27FC236}">
                  <a16:creationId xmlns:a16="http://schemas.microsoft.com/office/drawing/2014/main" id="{F7E4EBA9-58E0-FAF8-D160-78BEE4020EC1}"/>
                </a:ext>
              </a:extLst>
            </p:cNvPr>
            <p:cNvSpPr/>
            <p:nvPr/>
          </p:nvSpPr>
          <p:spPr>
            <a:xfrm>
              <a:off x="4311065" y="1110885"/>
              <a:ext cx="5011931" cy="2002984"/>
            </a:xfrm>
            <a:custGeom>
              <a:avLst/>
              <a:gdLst>
                <a:gd name="connsiteX0" fmla="*/ 0 w 3409950"/>
                <a:gd name="connsiteY0" fmla="*/ 0 h 1857375"/>
                <a:gd name="connsiteX1" fmla="*/ 3100381 w 3409950"/>
                <a:gd name="connsiteY1" fmla="*/ 0 h 1857375"/>
                <a:gd name="connsiteX2" fmla="*/ 3409950 w 3409950"/>
                <a:gd name="connsiteY2" fmla="*/ 309569 h 1857375"/>
                <a:gd name="connsiteX3" fmla="*/ 3409950 w 3409950"/>
                <a:gd name="connsiteY3" fmla="*/ 1857375 h 1857375"/>
                <a:gd name="connsiteX4" fmla="*/ 0 w 3409950"/>
                <a:gd name="connsiteY4" fmla="*/ 1857375 h 1857375"/>
                <a:gd name="connsiteX5" fmla="*/ 0 w 3409950"/>
                <a:gd name="connsiteY5"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50" h="1857375">
                  <a:moveTo>
                    <a:pt x="0" y="0"/>
                  </a:moveTo>
                  <a:lnTo>
                    <a:pt x="3100381" y="0"/>
                  </a:lnTo>
                  <a:cubicBezTo>
                    <a:pt x="3271351" y="0"/>
                    <a:pt x="3409950" y="138599"/>
                    <a:pt x="3409950" y="309569"/>
                  </a:cubicBezTo>
                  <a:lnTo>
                    <a:pt x="3409950" y="1857375"/>
                  </a:lnTo>
                  <a:lnTo>
                    <a:pt x="0" y="1857375"/>
                  </a:lnTo>
                  <a:lnTo>
                    <a:pt x="0" y="0"/>
                  </a:lnTo>
                  <a:close/>
                </a:path>
              </a:pathLst>
            </a:custGeom>
            <a:gradFill rotWithShape="1">
              <a:gsLst>
                <a:gs pos="0">
                  <a:srgbClr val="8064A2">
                    <a:hueOff val="-1488257"/>
                    <a:satOff val="8966"/>
                    <a:lumOff val="719"/>
                    <a:alphaOff val="0"/>
                    <a:tint val="50000"/>
                    <a:satMod val="300000"/>
                  </a:srgbClr>
                </a:gs>
                <a:gs pos="35000">
                  <a:srgbClr val="8064A2">
                    <a:hueOff val="-1488257"/>
                    <a:satOff val="8966"/>
                    <a:lumOff val="719"/>
                    <a:alphaOff val="0"/>
                    <a:tint val="37000"/>
                    <a:satMod val="300000"/>
                  </a:srgbClr>
                </a:gs>
                <a:gs pos="100000">
                  <a:srgbClr val="8064A2">
                    <a:hueOff val="-1488257"/>
                    <a:satOff val="8966"/>
                    <a:lumOff val="719"/>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265515" tIns="265515" rIns="265515" bIns="884640" numCol="1" spcCol="1270" anchor="ctr" anchorCtr="0">
              <a:noAutofit/>
            </a:bodyPr>
            <a:lstStyle/>
            <a:p>
              <a:pPr algn="ctr" defTabSz="1659301" eaLnBrk="0" fontAlgn="base" hangingPunct="0">
                <a:lnSpc>
                  <a:spcPct val="90000"/>
                </a:lnSpc>
                <a:spcBef>
                  <a:spcPct val="0"/>
                </a:spcBef>
                <a:spcAft>
                  <a:spcPct val="35000"/>
                </a:spcAft>
                <a:defRPr/>
              </a:pPr>
              <a:endParaRPr lang="en-US" sz="3200" b="1" dirty="0">
                <a:solidFill>
                  <a:prstClr val="black"/>
                </a:solidFill>
                <a:latin typeface="Calibri Light" panose="020F0302020204030204"/>
                <a:cs typeface="Arial" panose="020B0604020202020204" pitchFamily="34" charset="0"/>
              </a:endParaRPr>
            </a:p>
            <a:p>
              <a:pPr algn="ctr" defTabSz="1896343" eaLnBrk="0" fontAlgn="base" hangingPunct="0">
                <a:lnSpc>
                  <a:spcPct val="90000"/>
                </a:lnSpc>
                <a:spcBef>
                  <a:spcPct val="0"/>
                </a:spcBef>
                <a:spcAft>
                  <a:spcPct val="35000"/>
                </a:spcAft>
                <a:defRPr/>
              </a:pPr>
              <a:endParaRPr lang="en-US" sz="2400" b="1" dirty="0">
                <a:solidFill>
                  <a:prstClr val="black"/>
                </a:solidFill>
                <a:latin typeface="Calibri Light" panose="020F0302020204030204"/>
                <a:cs typeface="Arial" panose="020B0604020202020204" pitchFamily="34" charset="0"/>
              </a:endParaRPr>
            </a:p>
            <a:p>
              <a:pPr algn="ctr" defTabSz="1896343" eaLnBrk="0" fontAlgn="base" hangingPunct="0">
                <a:lnSpc>
                  <a:spcPct val="90000"/>
                </a:lnSpc>
                <a:spcBef>
                  <a:spcPct val="0"/>
                </a:spcBef>
                <a:defRPr/>
              </a:pPr>
              <a:endParaRPr lang="en-US" sz="2400" b="1" dirty="0">
                <a:solidFill>
                  <a:prstClr val="black"/>
                </a:solidFill>
                <a:latin typeface="Calibri Light" panose="020F0302020204030204"/>
                <a:cs typeface="Arial" panose="020B0604020202020204" pitchFamily="34" charset="0"/>
              </a:endParaRPr>
            </a:p>
            <a:p>
              <a:pPr algn="ctr" defTabSz="1896343" eaLnBrk="0" fontAlgn="base" hangingPunct="0">
                <a:lnSpc>
                  <a:spcPct val="90000"/>
                </a:lnSpc>
                <a:spcBef>
                  <a:spcPct val="0"/>
                </a:spcBef>
                <a:spcAft>
                  <a:spcPts val="533"/>
                </a:spcAft>
                <a:defRPr/>
              </a:pPr>
              <a:r>
                <a:rPr lang="en-US" sz="2133" b="1" dirty="0">
                  <a:cs typeface="Arial" panose="020B0604020202020204" pitchFamily="34" charset="0"/>
                </a:rPr>
                <a:t>Unique</a:t>
              </a:r>
              <a:r>
                <a:rPr lang="en-US" sz="2133" b="1" dirty="0">
                  <a:solidFill>
                    <a:prstClr val="black"/>
                  </a:solidFill>
                  <a:cs typeface="Arial" panose="020B0604020202020204" pitchFamily="34" charset="0"/>
                </a:rPr>
                <a:t> &amp; Convenient Platform:</a:t>
              </a:r>
            </a:p>
            <a:p>
              <a:pPr algn="ctr" defTabSz="1896343"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Removal not required </a:t>
              </a:r>
            </a:p>
            <a:p>
              <a:pPr algn="ctr" defTabSz="1896343"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Complete drug release</a:t>
              </a:r>
            </a:p>
            <a:p>
              <a:pPr algn="ctr" defTabSz="1896343"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Small and portable</a:t>
              </a:r>
            </a:p>
            <a:p>
              <a:pPr algn="ctr" defTabSz="1659301" eaLnBrk="0" fontAlgn="base" hangingPunct="0">
                <a:lnSpc>
                  <a:spcPct val="90000"/>
                </a:lnSpc>
                <a:spcBef>
                  <a:spcPct val="0"/>
                </a:spcBef>
                <a:spcAft>
                  <a:spcPct val="35000"/>
                </a:spcAft>
                <a:defRPr/>
              </a:pPr>
              <a:endParaRPr lang="en-US" sz="2400" dirty="0">
                <a:solidFill>
                  <a:srgbClr val="FF0000"/>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dirty="0">
                <a:solidFill>
                  <a:prstClr val="black"/>
                </a:solidFill>
                <a:latin typeface="Calibri Light" panose="020F0302020204030204"/>
                <a:cs typeface="Arial" panose="020B0604020202020204" pitchFamily="34" charset="0"/>
              </a:endParaRPr>
            </a:p>
          </p:txBody>
        </p:sp>
        <p:sp>
          <p:nvSpPr>
            <p:cNvPr id="15" name="Freeform 6">
              <a:extLst>
                <a:ext uri="{FF2B5EF4-FFF2-40B4-BE49-F238E27FC236}">
                  <a16:creationId xmlns:a16="http://schemas.microsoft.com/office/drawing/2014/main" id="{5ACFE9A3-5E52-2A89-054F-D275B46D202B}"/>
                </a:ext>
              </a:extLst>
            </p:cNvPr>
            <p:cNvSpPr/>
            <p:nvPr/>
          </p:nvSpPr>
          <p:spPr>
            <a:xfrm>
              <a:off x="-861981" y="3222292"/>
              <a:ext cx="4914639" cy="1952815"/>
            </a:xfrm>
            <a:custGeom>
              <a:avLst/>
              <a:gdLst>
                <a:gd name="connsiteX0" fmla="*/ 0 w 3409950"/>
                <a:gd name="connsiteY0" fmla="*/ 0 h 1857375"/>
                <a:gd name="connsiteX1" fmla="*/ 3100381 w 3409950"/>
                <a:gd name="connsiteY1" fmla="*/ 0 h 1857375"/>
                <a:gd name="connsiteX2" fmla="*/ 3409950 w 3409950"/>
                <a:gd name="connsiteY2" fmla="*/ 309569 h 1857375"/>
                <a:gd name="connsiteX3" fmla="*/ 3409950 w 3409950"/>
                <a:gd name="connsiteY3" fmla="*/ 1857375 h 1857375"/>
                <a:gd name="connsiteX4" fmla="*/ 0 w 3409950"/>
                <a:gd name="connsiteY4" fmla="*/ 1857375 h 1857375"/>
                <a:gd name="connsiteX5" fmla="*/ 0 w 3409950"/>
                <a:gd name="connsiteY5"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50" h="1857375">
                  <a:moveTo>
                    <a:pt x="3409950" y="1857374"/>
                  </a:moveTo>
                  <a:lnTo>
                    <a:pt x="309569" y="1857374"/>
                  </a:lnTo>
                  <a:cubicBezTo>
                    <a:pt x="138599" y="1857374"/>
                    <a:pt x="0" y="1718775"/>
                    <a:pt x="0" y="1547805"/>
                  </a:cubicBezTo>
                  <a:lnTo>
                    <a:pt x="0" y="1"/>
                  </a:lnTo>
                  <a:lnTo>
                    <a:pt x="3409950" y="1"/>
                  </a:lnTo>
                  <a:lnTo>
                    <a:pt x="3409950" y="1857374"/>
                  </a:lnTo>
                  <a:close/>
                </a:path>
              </a:pathLst>
            </a:custGeom>
            <a:gradFill rotWithShape="1">
              <a:gsLst>
                <a:gs pos="0">
                  <a:srgbClr val="8064A2">
                    <a:hueOff val="-2976513"/>
                    <a:satOff val="17933"/>
                    <a:lumOff val="1437"/>
                    <a:alphaOff val="0"/>
                    <a:tint val="50000"/>
                    <a:satMod val="300000"/>
                  </a:srgbClr>
                </a:gs>
                <a:gs pos="35000">
                  <a:srgbClr val="8064A2">
                    <a:hueOff val="-2976513"/>
                    <a:satOff val="17933"/>
                    <a:lumOff val="1437"/>
                    <a:alphaOff val="0"/>
                    <a:tint val="37000"/>
                    <a:satMod val="300000"/>
                  </a:srgbClr>
                </a:gs>
                <a:gs pos="100000">
                  <a:srgbClr val="8064A2">
                    <a:hueOff val="-2976513"/>
                    <a:satOff val="17933"/>
                    <a:lumOff val="143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265513" tIns="884640" rIns="265516" bIns="265516" numCol="1" spcCol="1270" anchor="b" anchorCtr="0">
              <a:noAutofit/>
            </a:bodyPr>
            <a:lstStyle/>
            <a:p>
              <a:pPr algn="ctr" defTabSz="1659301" eaLnBrk="0" fontAlgn="base" hangingPunct="0">
                <a:lnSpc>
                  <a:spcPct val="90000"/>
                </a:lnSpc>
                <a:spcBef>
                  <a:spcPct val="0"/>
                </a:spcBef>
                <a:spcAft>
                  <a:spcPct val="35000"/>
                </a:spcAft>
                <a:defRPr/>
              </a:pPr>
              <a:endParaRPr lang="en-US" sz="2133" b="1" dirty="0">
                <a:solidFill>
                  <a:prstClr val="black"/>
                </a:solidFill>
                <a:latin typeface="+mj-lt"/>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133" b="1" dirty="0">
                <a:solidFill>
                  <a:prstClr val="black"/>
                </a:solidFill>
                <a:latin typeface="+mj-lt"/>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133" b="1" dirty="0">
                <a:solidFill>
                  <a:prstClr val="black"/>
                </a:solidFill>
                <a:latin typeface="+mj-lt"/>
                <a:cs typeface="Arial" panose="020B0604020202020204" pitchFamily="34" charset="0"/>
              </a:endParaRPr>
            </a:p>
            <a:p>
              <a:pPr algn="ctr" defTabSz="1659301" eaLnBrk="0" fontAlgn="base" hangingPunct="0">
                <a:lnSpc>
                  <a:spcPct val="90000"/>
                </a:lnSpc>
                <a:spcBef>
                  <a:spcPct val="0"/>
                </a:spcBef>
                <a:spcAft>
                  <a:spcPct val="35000"/>
                </a:spcAft>
                <a:defRPr/>
              </a:pPr>
              <a:r>
                <a:rPr lang="en-US" sz="2133" b="1" dirty="0">
                  <a:solidFill>
                    <a:prstClr val="black"/>
                  </a:solidFill>
                  <a:latin typeface="+mj-lt"/>
                  <a:cs typeface="Arial" panose="020B0604020202020204" pitchFamily="34" charset="0"/>
                </a:rPr>
                <a:t>Low Cost: </a:t>
              </a:r>
            </a:p>
            <a:p>
              <a:pPr algn="ctr" defTabSz="1659301" eaLnBrk="0" fontAlgn="base" hangingPunct="0">
                <a:lnSpc>
                  <a:spcPct val="90000"/>
                </a:lnSpc>
                <a:spcBef>
                  <a:spcPct val="0"/>
                </a:spcBef>
                <a:spcAft>
                  <a:spcPct val="35000"/>
                </a:spcAft>
                <a:defRPr/>
              </a:pPr>
              <a:r>
                <a:rPr lang="en-US" sz="2133" dirty="0">
                  <a:solidFill>
                    <a:prstClr val="black"/>
                  </a:solidFill>
                  <a:latin typeface="+mj-lt"/>
                  <a:cs typeface="Arial" panose="020B0604020202020204" pitchFamily="34" charset="0"/>
                </a:rPr>
                <a:t>Inexpensive to manufacture</a:t>
              </a:r>
            </a:p>
            <a:p>
              <a:pPr algn="ctr" defTabSz="1659301" eaLnBrk="0" fontAlgn="base" hangingPunct="0">
                <a:lnSpc>
                  <a:spcPct val="90000"/>
                </a:lnSpc>
                <a:spcBef>
                  <a:spcPct val="0"/>
                </a:spcBef>
                <a:spcAft>
                  <a:spcPct val="35000"/>
                </a:spcAft>
                <a:defRPr/>
              </a:pPr>
              <a:r>
                <a:rPr lang="en-US" sz="2133" dirty="0">
                  <a:solidFill>
                    <a:prstClr val="black"/>
                  </a:solidFill>
                  <a:latin typeface="+mj-lt"/>
                  <a:cs typeface="Arial" panose="020B0604020202020204" pitchFamily="34" charset="0"/>
                </a:rPr>
                <a:t>No applicator required</a:t>
              </a:r>
            </a:p>
            <a:p>
              <a:pPr algn="ctr" defTabSz="1659301" eaLnBrk="0" fontAlgn="base" hangingPunct="0">
                <a:lnSpc>
                  <a:spcPct val="90000"/>
                </a:lnSpc>
                <a:spcBef>
                  <a:spcPct val="0"/>
                </a:spcBef>
                <a:spcAft>
                  <a:spcPct val="35000"/>
                </a:spcAft>
                <a:defRPr/>
              </a:pPr>
              <a:endParaRPr lang="en-US" sz="2133" dirty="0">
                <a:solidFill>
                  <a:prstClr val="black"/>
                </a:solidFill>
                <a:latin typeface="Calibri Light" panose="020F0302020204030204"/>
                <a:cs typeface="Arial" panose="020B0604020202020204" pitchFamily="34" charset="0"/>
              </a:endParaRPr>
            </a:p>
          </p:txBody>
        </p:sp>
        <p:sp>
          <p:nvSpPr>
            <p:cNvPr id="16" name="Freeform 7">
              <a:extLst>
                <a:ext uri="{FF2B5EF4-FFF2-40B4-BE49-F238E27FC236}">
                  <a16:creationId xmlns:a16="http://schemas.microsoft.com/office/drawing/2014/main" id="{31CE32B8-48E9-9845-9D16-96FEFCDB574E}"/>
                </a:ext>
              </a:extLst>
            </p:cNvPr>
            <p:cNvSpPr/>
            <p:nvPr/>
          </p:nvSpPr>
          <p:spPr>
            <a:xfrm>
              <a:off x="4311061" y="3198932"/>
              <a:ext cx="5011935" cy="1854602"/>
            </a:xfrm>
            <a:custGeom>
              <a:avLst/>
              <a:gdLst>
                <a:gd name="connsiteX0" fmla="*/ 0 w 1857375"/>
                <a:gd name="connsiteY0" fmla="*/ 0 h 3409950"/>
                <a:gd name="connsiteX1" fmla="*/ 1547806 w 1857375"/>
                <a:gd name="connsiteY1" fmla="*/ 0 h 3409950"/>
                <a:gd name="connsiteX2" fmla="*/ 1857375 w 1857375"/>
                <a:gd name="connsiteY2" fmla="*/ 309569 h 3409950"/>
                <a:gd name="connsiteX3" fmla="*/ 1857375 w 1857375"/>
                <a:gd name="connsiteY3" fmla="*/ 3409950 h 3409950"/>
                <a:gd name="connsiteX4" fmla="*/ 0 w 1857375"/>
                <a:gd name="connsiteY4" fmla="*/ 3409950 h 3409950"/>
                <a:gd name="connsiteX5" fmla="*/ 0 w 1857375"/>
                <a:gd name="connsiteY5"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375" h="3409950">
                  <a:moveTo>
                    <a:pt x="1857375" y="1"/>
                  </a:moveTo>
                  <a:lnTo>
                    <a:pt x="1857375" y="2841612"/>
                  </a:lnTo>
                  <a:cubicBezTo>
                    <a:pt x="1857375" y="3155496"/>
                    <a:pt x="1781881" y="3409949"/>
                    <a:pt x="1688755" y="3409949"/>
                  </a:cubicBezTo>
                  <a:lnTo>
                    <a:pt x="0" y="3409949"/>
                  </a:lnTo>
                  <a:lnTo>
                    <a:pt x="0" y="1"/>
                  </a:lnTo>
                  <a:lnTo>
                    <a:pt x="1857375" y="1"/>
                  </a:lnTo>
                  <a:close/>
                </a:path>
              </a:pathLst>
            </a:custGeom>
            <a:gradFill rotWithShape="1">
              <a:gsLst>
                <a:gs pos="0">
                  <a:srgbClr val="8064A2">
                    <a:hueOff val="-4464770"/>
                    <a:satOff val="26899"/>
                    <a:lumOff val="2156"/>
                    <a:alphaOff val="0"/>
                    <a:tint val="50000"/>
                    <a:satMod val="300000"/>
                  </a:srgbClr>
                </a:gs>
                <a:gs pos="35000">
                  <a:srgbClr val="8064A2">
                    <a:hueOff val="-4464770"/>
                    <a:satOff val="26899"/>
                    <a:lumOff val="2156"/>
                    <a:alphaOff val="0"/>
                    <a:tint val="37000"/>
                    <a:satMod val="300000"/>
                  </a:srgbClr>
                </a:gs>
                <a:gs pos="100000">
                  <a:srgbClr val="8064A2">
                    <a:hueOff val="-4464770"/>
                    <a:satOff val="26899"/>
                    <a:lumOff val="215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txBody>
            <a:bodyPr spcFirstLastPara="0" vert="horz" wrap="square" lIns="303447" tIns="922571" rIns="303445" bIns="303447" numCol="1" spcCol="1270" anchor="ctr" anchorCtr="0">
              <a:noAutofit/>
            </a:bodyPr>
            <a:lstStyle/>
            <a:p>
              <a:pPr algn="ctr" defTabSz="1659301" eaLnBrk="0" fontAlgn="base" hangingPunct="0">
                <a:lnSpc>
                  <a:spcPct val="90000"/>
                </a:lnSpc>
                <a:spcBef>
                  <a:spcPct val="0"/>
                </a:spcBef>
                <a:spcAft>
                  <a:spcPct val="35000"/>
                </a:spcAft>
                <a:defRPr/>
              </a:pPr>
              <a:r>
                <a:rPr lang="en-US" sz="2133" b="1" dirty="0">
                  <a:solidFill>
                    <a:prstClr val="black"/>
                  </a:solidFill>
                  <a:cs typeface="Arial" panose="020B0604020202020204" pitchFamily="34" charset="0"/>
                </a:rPr>
                <a:t>Safe with No Messiness:</a:t>
              </a:r>
            </a:p>
            <a:p>
              <a:pPr algn="ctr" defTabSz="1659301"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Minimal impact on vaginal health</a:t>
              </a:r>
            </a:p>
            <a:p>
              <a:pPr algn="ctr" defTabSz="1659301" eaLnBrk="0" fontAlgn="base" hangingPunct="0">
                <a:lnSpc>
                  <a:spcPct val="90000"/>
                </a:lnSpc>
                <a:spcBef>
                  <a:spcPct val="0"/>
                </a:spcBef>
                <a:spcAft>
                  <a:spcPct val="35000"/>
                </a:spcAft>
                <a:defRPr/>
              </a:pPr>
              <a:r>
                <a:rPr lang="en-US" sz="2133" dirty="0">
                  <a:solidFill>
                    <a:prstClr val="black"/>
                  </a:solidFill>
                  <a:cs typeface="Arial" panose="020B0604020202020204" pitchFamily="34" charset="0"/>
                </a:rPr>
                <a:t>Minimal to no additional vaginal discharge</a:t>
              </a:r>
            </a:p>
            <a:p>
              <a:pPr algn="ctr" defTabSz="1659301" eaLnBrk="0" fontAlgn="base" hangingPunct="0">
                <a:lnSpc>
                  <a:spcPct val="90000"/>
                </a:lnSpc>
                <a:spcBef>
                  <a:spcPct val="0"/>
                </a:spcBef>
                <a:spcAft>
                  <a:spcPct val="35000"/>
                </a:spcAft>
                <a:defRPr/>
              </a:pPr>
              <a:endParaRPr lang="en-US" sz="2400" dirty="0">
                <a:solidFill>
                  <a:prstClr val="black"/>
                </a:solidFill>
                <a:latin typeface="Calibri Light" panose="020F0302020204030204"/>
                <a:cs typeface="Arial" panose="020B0604020202020204" pitchFamily="34" charset="0"/>
              </a:endParaRPr>
            </a:p>
            <a:p>
              <a:pPr algn="ctr" defTabSz="1659301" eaLnBrk="0" fontAlgn="base" hangingPunct="0">
                <a:lnSpc>
                  <a:spcPct val="90000"/>
                </a:lnSpc>
                <a:spcBef>
                  <a:spcPct val="0"/>
                </a:spcBef>
                <a:spcAft>
                  <a:spcPct val="35000"/>
                </a:spcAft>
                <a:defRPr/>
              </a:pPr>
              <a:endParaRPr lang="en-US" sz="2400" dirty="0">
                <a:solidFill>
                  <a:prstClr val="black"/>
                </a:solidFill>
                <a:latin typeface="Calibri Light" panose="020F0302020204030204"/>
                <a:cs typeface="Arial" panose="020B0604020202020204" pitchFamily="34" charset="0"/>
              </a:endParaRPr>
            </a:p>
          </p:txBody>
        </p:sp>
      </p:grpSp>
      <p:pic>
        <p:nvPicPr>
          <p:cNvPr id="17" name="Picture 16">
            <a:extLst>
              <a:ext uri="{FF2B5EF4-FFF2-40B4-BE49-F238E27FC236}">
                <a16:creationId xmlns:a16="http://schemas.microsoft.com/office/drawing/2014/main" id="{B1E1DA59-2F42-89E1-C597-A450FD7BBE1D}"/>
              </a:ext>
            </a:extLst>
          </p:cNvPr>
          <p:cNvPicPr>
            <a:picLocks noChangeAspect="1"/>
          </p:cNvPicPr>
          <p:nvPr/>
        </p:nvPicPr>
        <p:blipFill>
          <a:blip r:embed="rId3"/>
          <a:stretch>
            <a:fillRect/>
          </a:stretch>
        </p:blipFill>
        <p:spPr>
          <a:xfrm>
            <a:off x="5379187" y="3916599"/>
            <a:ext cx="1493851" cy="1427591"/>
          </a:xfrm>
          <a:prstGeom prst="rect">
            <a:avLst/>
          </a:prstGeom>
        </p:spPr>
      </p:pic>
      <p:sp>
        <p:nvSpPr>
          <p:cNvPr id="19" name="TextBox 18">
            <a:extLst>
              <a:ext uri="{FF2B5EF4-FFF2-40B4-BE49-F238E27FC236}">
                <a16:creationId xmlns:a16="http://schemas.microsoft.com/office/drawing/2014/main" id="{46C5DEDB-0C8E-2D28-0636-09D67726C802}"/>
              </a:ext>
            </a:extLst>
          </p:cNvPr>
          <p:cNvSpPr txBox="1"/>
          <p:nvPr/>
        </p:nvSpPr>
        <p:spPr>
          <a:xfrm>
            <a:off x="1981200" y="6522132"/>
            <a:ext cx="7162800" cy="341632"/>
          </a:xfrm>
          <a:prstGeom prst="rect">
            <a:avLst/>
          </a:prstGeom>
          <a:noFill/>
        </p:spPr>
        <p:txBody>
          <a:bodyPr wrap="square">
            <a:spAutoFit/>
          </a:bodyPr>
          <a:lstStyle/>
          <a:p>
            <a:pPr marL="304792" lvl="2" indent="-228594" defTabSz="651917">
              <a:lnSpc>
                <a:spcPct val="90000"/>
              </a:lnSpc>
              <a:spcBef>
                <a:spcPct val="0"/>
              </a:spcBef>
              <a:spcAft>
                <a:spcPct val="15000"/>
              </a:spcAft>
              <a:buClr>
                <a:srgbClr val="000000"/>
              </a:buClr>
              <a:buFont typeface="Wingdings" panose="05000000000000000000" pitchFamily="2" charset="2"/>
              <a:buChar char="ü"/>
              <a:defRPr/>
            </a:pPr>
            <a:r>
              <a:rPr lang="en-US" sz="1800" dirty="0">
                <a:solidFill>
                  <a:srgbClr val="410433">
                    <a:hueOff val="0"/>
                    <a:satOff val="0"/>
                    <a:lumOff val="0"/>
                    <a:alphaOff val="0"/>
                  </a:srgbClr>
                </a:solidFill>
                <a:sym typeface="Arial"/>
              </a:rPr>
              <a:t>Currently being evaluated in pigtail macaque model</a:t>
            </a:r>
          </a:p>
        </p:txBody>
      </p:sp>
    </p:spTree>
    <p:extLst>
      <p:ext uri="{BB962C8B-B14F-4D97-AF65-F5344CB8AC3E}">
        <p14:creationId xmlns:p14="http://schemas.microsoft.com/office/powerpoint/2010/main" val="186010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F4BFF-7ECC-FBA3-2333-E2F66D9E0613}"/>
              </a:ext>
            </a:extLst>
          </p:cNvPr>
          <p:cNvSpPr>
            <a:spLocks noGrp="1"/>
          </p:cNvSpPr>
          <p:nvPr>
            <p:ph type="title"/>
          </p:nvPr>
        </p:nvSpPr>
        <p:spPr>
          <a:xfrm>
            <a:off x="2987677" y="484188"/>
            <a:ext cx="7632700" cy="1223963"/>
          </a:xfrm>
        </p:spPr>
        <p:txBody>
          <a:bodyPr>
            <a:normAutofit/>
          </a:bodyPr>
          <a:lstStyle/>
          <a:p>
            <a:r>
              <a:rPr lang="en-US" sz="4000" dirty="0"/>
              <a:t>Potential challenges to MPT</a:t>
            </a:r>
          </a:p>
        </p:txBody>
      </p:sp>
      <p:sp>
        <p:nvSpPr>
          <p:cNvPr id="5" name="Content Placeholder 4">
            <a:extLst>
              <a:ext uri="{FF2B5EF4-FFF2-40B4-BE49-F238E27FC236}">
                <a16:creationId xmlns:a16="http://schemas.microsoft.com/office/drawing/2014/main" id="{EABF9077-6CF1-9626-C8B1-99A06CEFBDF3}"/>
              </a:ext>
            </a:extLst>
          </p:cNvPr>
          <p:cNvSpPr>
            <a:spLocks noGrp="1"/>
          </p:cNvSpPr>
          <p:nvPr>
            <p:ph idx="1"/>
          </p:nvPr>
        </p:nvSpPr>
        <p:spPr>
          <a:xfrm>
            <a:off x="1162441" y="2112079"/>
            <a:ext cx="10724759" cy="4103687"/>
          </a:xfrm>
          <a:ln>
            <a:solidFill>
              <a:schemeClr val="bg2">
                <a:lumMod val="90000"/>
              </a:schemeClr>
            </a:solidFill>
          </a:ln>
        </p:spPr>
        <p:txBody>
          <a:bodyPr>
            <a:normAutofit fontScale="92500" lnSpcReduction="10000"/>
          </a:bodyPr>
          <a:lstStyle/>
          <a:p>
            <a:r>
              <a:rPr lang="en-US" sz="2400" dirty="0"/>
              <a:t>Regulatory processes for products from different departments is often in different regulatory offices</a:t>
            </a:r>
          </a:p>
          <a:p>
            <a:r>
              <a:rPr lang="en-US" sz="2400" dirty="0"/>
              <a:t>Funding, policy, regulation and delivery of STIs, contraceptive and HIV prevention services is mostly in Silos: integration of services has not yet been achieved</a:t>
            </a:r>
          </a:p>
          <a:p>
            <a:r>
              <a:rPr lang="en-US" sz="2400" dirty="0"/>
              <a:t>To attain synergy with contraceptive services, dual products with contraception should retain the efficacy of current contraceptive</a:t>
            </a:r>
          </a:p>
          <a:p>
            <a:r>
              <a:rPr lang="en-US" sz="2400" dirty="0"/>
              <a:t>Inclusion of STI in MPTs is vital to managing the current STI epidemic and its unavoidable reproductive health sequelae</a:t>
            </a:r>
          </a:p>
          <a:p>
            <a:r>
              <a:rPr lang="en-US" sz="2400" dirty="0"/>
              <a:t>Funding for reproductive health has been on gradual decline, yet products will need to move from pre-clinical to end users</a:t>
            </a:r>
          </a:p>
          <a:p>
            <a:pPr marL="0" indent="0" algn="ctr">
              <a:buNone/>
            </a:pPr>
            <a:r>
              <a:rPr lang="en-US" sz="2400" b="1" dirty="0"/>
              <a:t>None of these challenges are insurmountable,</a:t>
            </a:r>
          </a:p>
        </p:txBody>
      </p:sp>
    </p:spTree>
    <p:extLst>
      <p:ext uri="{BB962C8B-B14F-4D97-AF65-F5344CB8AC3E}">
        <p14:creationId xmlns:p14="http://schemas.microsoft.com/office/powerpoint/2010/main" val="926154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2644-612C-D464-2698-9A0753A453C2}"/>
              </a:ext>
            </a:extLst>
          </p:cNvPr>
          <p:cNvSpPr>
            <a:spLocks noGrp="1"/>
          </p:cNvSpPr>
          <p:nvPr>
            <p:ph type="title"/>
          </p:nvPr>
        </p:nvSpPr>
        <p:spPr>
          <a:xfrm>
            <a:off x="2602203" y="662366"/>
            <a:ext cx="9265023" cy="1223963"/>
          </a:xfrm>
        </p:spPr>
        <p:txBody>
          <a:bodyPr>
            <a:noAutofit/>
          </a:bodyPr>
          <a:lstStyle/>
          <a:p>
            <a:pPr algn="ctr"/>
            <a:r>
              <a:rPr lang="en-US" sz="3600" b="1" dirty="0">
                <a:solidFill>
                  <a:schemeClr val="accent1"/>
                </a:solidFill>
              </a:rPr>
              <a:t>Promise of MPTs</a:t>
            </a:r>
            <a:br>
              <a:rPr lang="en-US" sz="3600" b="1" dirty="0">
                <a:solidFill>
                  <a:schemeClr val="accent1"/>
                </a:solidFill>
              </a:rPr>
            </a:br>
            <a:r>
              <a:rPr lang="en-US" sz="3600" b="1" dirty="0">
                <a:solidFill>
                  <a:schemeClr val="accent1"/>
                </a:solidFill>
              </a:rPr>
              <a:t>Key Benefits of MPTs as Perceived by End Users</a:t>
            </a:r>
          </a:p>
        </p:txBody>
      </p:sp>
      <p:sp>
        <p:nvSpPr>
          <p:cNvPr id="3" name="Content Placeholder 2">
            <a:extLst>
              <a:ext uri="{FF2B5EF4-FFF2-40B4-BE49-F238E27FC236}">
                <a16:creationId xmlns:a16="http://schemas.microsoft.com/office/drawing/2014/main" id="{9238B6AE-648B-6D31-9FA3-372D21FD9900}"/>
              </a:ext>
            </a:extLst>
          </p:cNvPr>
          <p:cNvSpPr>
            <a:spLocks noGrp="1"/>
          </p:cNvSpPr>
          <p:nvPr>
            <p:ph idx="1"/>
          </p:nvPr>
        </p:nvSpPr>
        <p:spPr>
          <a:xfrm>
            <a:off x="377191" y="2235834"/>
            <a:ext cx="11490036" cy="4351338"/>
          </a:xfrm>
        </p:spPr>
        <p:txBody>
          <a:bodyPr>
            <a:normAutofit/>
          </a:bodyPr>
          <a:lstStyle/>
          <a:p>
            <a:pPr marL="0" indent="0">
              <a:buNone/>
            </a:pPr>
            <a:r>
              <a:rPr lang="en-US" sz="2400" b="1" dirty="0"/>
              <a:t>Can be transformational</a:t>
            </a:r>
          </a:p>
          <a:p>
            <a:r>
              <a:rPr lang="en-US" sz="2400" dirty="0"/>
              <a:t>Improved sexual reproductive health outcomes globally if merging products are accessible, affordable, fit-for purpose to meet the needs of diverse populations in a range of context</a:t>
            </a:r>
          </a:p>
          <a:p>
            <a:pPr marL="0" indent="0">
              <a:buNone/>
            </a:pPr>
            <a:endParaRPr lang="en-US" sz="2400" dirty="0"/>
          </a:p>
          <a:p>
            <a:pPr marL="0" indent="0">
              <a:buNone/>
            </a:pPr>
            <a:r>
              <a:rPr lang="en-US" sz="2400" b="1" dirty="0"/>
              <a:t>As perceived by end users:</a:t>
            </a:r>
          </a:p>
          <a:p>
            <a:r>
              <a:rPr lang="en-US" sz="2400" dirty="0"/>
              <a:t>Potential reduction in clinic visits</a:t>
            </a:r>
          </a:p>
          <a:p>
            <a:r>
              <a:rPr lang="en-US" sz="2400" dirty="0"/>
              <a:t>Alleviation of stigma associated with sexual activity &amp; HIV</a:t>
            </a:r>
          </a:p>
          <a:p>
            <a:endParaRPr lang="en-US" sz="2400" dirty="0"/>
          </a:p>
          <a:p>
            <a:endParaRPr lang="en-US" sz="2400" dirty="0"/>
          </a:p>
          <a:p>
            <a:endParaRPr lang="en-US" sz="2400" dirty="0"/>
          </a:p>
        </p:txBody>
      </p:sp>
    </p:spTree>
    <p:extLst>
      <p:ext uri="{BB962C8B-B14F-4D97-AF65-F5344CB8AC3E}">
        <p14:creationId xmlns:p14="http://schemas.microsoft.com/office/powerpoint/2010/main" val="2752908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2B5DC-941E-C287-D31F-C94C0C1EE32E}"/>
              </a:ext>
            </a:extLst>
          </p:cNvPr>
          <p:cNvPicPr>
            <a:picLocks noChangeAspect="1"/>
          </p:cNvPicPr>
          <p:nvPr/>
        </p:nvPicPr>
        <p:blipFill>
          <a:blip r:embed="rId5"/>
          <a:stretch>
            <a:fillRect/>
          </a:stretch>
        </p:blipFill>
        <p:spPr>
          <a:xfrm>
            <a:off x="0" y="2132510"/>
            <a:ext cx="4258755" cy="2359978"/>
          </a:xfrm>
          <a:prstGeom prst="rect">
            <a:avLst/>
          </a:prstGeom>
        </p:spPr>
      </p:pic>
      <p:pic>
        <p:nvPicPr>
          <p:cNvPr id="4" name="MPTs--What are we waiting for">
            <a:hlinkClick r:id="" action="ppaction://media"/>
            <a:extLst>
              <a:ext uri="{FF2B5EF4-FFF2-40B4-BE49-F238E27FC236}">
                <a16:creationId xmlns:a16="http://schemas.microsoft.com/office/drawing/2014/main" id="{1B215330-214B-463C-8571-B36E26213B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548"/>
            <a:ext cx="12192000" cy="6858000"/>
          </a:xfrm>
          <a:prstGeom prst="rect">
            <a:avLst/>
          </a:prstGeom>
        </p:spPr>
      </p:pic>
    </p:spTree>
    <p:extLst>
      <p:ext uri="{BB962C8B-B14F-4D97-AF65-F5344CB8AC3E}">
        <p14:creationId xmlns:p14="http://schemas.microsoft.com/office/powerpoint/2010/main" val="7932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C64C-1C8F-E7C7-CC07-A6E93A2C14D5}"/>
              </a:ext>
            </a:extLst>
          </p:cNvPr>
          <p:cNvSpPr>
            <a:spLocks noGrp="1"/>
          </p:cNvSpPr>
          <p:nvPr>
            <p:ph type="title"/>
          </p:nvPr>
        </p:nvSpPr>
        <p:spPr/>
        <p:txBody>
          <a:bodyPr/>
          <a:lstStyle/>
          <a:p>
            <a:r>
              <a:rPr lang="en-US" b="1" dirty="0">
                <a:solidFill>
                  <a:schemeClr val="accent1"/>
                </a:solidFill>
              </a:rPr>
              <a:t>Acknowledgements</a:t>
            </a:r>
            <a:endParaRPr lang="en-KE" b="1" dirty="0">
              <a:solidFill>
                <a:schemeClr val="accent1"/>
              </a:solidFill>
            </a:endParaRPr>
          </a:p>
        </p:txBody>
      </p:sp>
      <p:sp>
        <p:nvSpPr>
          <p:cNvPr id="3" name="Content Placeholder 2">
            <a:extLst>
              <a:ext uri="{FF2B5EF4-FFF2-40B4-BE49-F238E27FC236}">
                <a16:creationId xmlns:a16="http://schemas.microsoft.com/office/drawing/2014/main" id="{BB53FCDF-ABDD-41D4-2ECA-37D3904CBAFB}"/>
              </a:ext>
            </a:extLst>
          </p:cNvPr>
          <p:cNvSpPr>
            <a:spLocks noGrp="1"/>
          </p:cNvSpPr>
          <p:nvPr>
            <p:ph idx="1"/>
          </p:nvPr>
        </p:nvSpPr>
        <p:spPr>
          <a:xfrm>
            <a:off x="786063" y="1931320"/>
            <a:ext cx="8738937" cy="3859880"/>
          </a:xfrm>
        </p:spPr>
        <p:txBody>
          <a:bodyPr>
            <a:normAutofit/>
          </a:bodyPr>
          <a:lstStyle/>
          <a:p>
            <a:r>
              <a:rPr lang="en-US" sz="1600" kern="0" cap="none" spc="0" dirty="0">
                <a:highlight>
                  <a:srgbClr val="FFFFFF"/>
                </a:highlight>
                <a:latin typeface="Arial" panose="020B0604020202020204" pitchFamily="34" charset="0"/>
                <a:ea typeface="Tahoma" panose="020B0604030504040204" pitchFamily="34" charset="0"/>
                <a:cs typeface="Arial" panose="020B0604020202020204" pitchFamily="34" charset="0"/>
                <a:sym typeface="Arial"/>
              </a:rPr>
              <a:t>Slides heavily borrowed from CONRAD,  CAMI Health, AVAC &amp; MATRIX</a:t>
            </a:r>
          </a:p>
          <a:p>
            <a:r>
              <a:rPr lang="en-US" sz="1600" spc="-10" dirty="0">
                <a:latin typeface="Arial" panose="020B0604020202020204" pitchFamily="34" charset="0"/>
                <a:cs typeface="Arial" panose="020B0604020202020204" pitchFamily="34" charset="0"/>
              </a:rPr>
              <a:t>Bethany Young Holt – CAMI Health</a:t>
            </a:r>
            <a:endParaRPr lang="en-US" sz="1600" dirty="0">
              <a:latin typeface="Arial" panose="020B0604020202020204" pitchFamily="34" charset="0"/>
              <a:ea typeface="Tahoma"/>
              <a:cs typeface="Arial" panose="020B0604020202020204" pitchFamily="34" charset="0"/>
            </a:endParaRPr>
          </a:p>
          <a:p>
            <a:r>
              <a:rPr lang="en-US" sz="1600" dirty="0">
                <a:highlight>
                  <a:srgbClr val="FFFFFF"/>
                </a:highlight>
                <a:latin typeface="Arial" panose="020B0604020202020204" pitchFamily="34" charset="0"/>
                <a:cs typeface="Arial" panose="020B0604020202020204" pitchFamily="34" charset="0"/>
              </a:rPr>
              <a:t>Kenneth </a:t>
            </a:r>
            <a:r>
              <a:rPr lang="en-US" sz="1600" dirty="0" err="1">
                <a:highlight>
                  <a:srgbClr val="FFFFFF"/>
                </a:highlight>
                <a:latin typeface="Arial" panose="020B0604020202020204" pitchFamily="34" charset="0"/>
                <a:cs typeface="Arial" panose="020B0604020202020204" pitchFamily="34" charset="0"/>
              </a:rPr>
              <a:t>Ngure</a:t>
            </a:r>
            <a:r>
              <a:rPr lang="en-US" sz="1600" dirty="0">
                <a:highlight>
                  <a:srgbClr val="FFFFFF"/>
                </a:highlight>
                <a:latin typeface="Arial" panose="020B0604020202020204" pitchFamily="34" charset="0"/>
                <a:cs typeface="Arial" panose="020B0604020202020204" pitchFamily="34" charset="0"/>
              </a:rPr>
              <a:t> – Jomo Kenyatta University of Agriculture and Technology (JKUAT)</a:t>
            </a:r>
          </a:p>
          <a:p>
            <a:r>
              <a:rPr lang="en-US" sz="1600" dirty="0">
                <a:latin typeface="Arial" panose="020B0604020202020204" pitchFamily="34" charset="0"/>
                <a:ea typeface="Tahoma"/>
                <a:cs typeface="Arial" panose="020B0604020202020204" pitchFamily="34" charset="0"/>
              </a:rPr>
              <a:t>Gustavo </a:t>
            </a:r>
            <a:r>
              <a:rPr lang="en-US" sz="1600" dirty="0" err="1">
                <a:latin typeface="Arial" panose="020B0604020202020204" pitchFamily="34" charset="0"/>
                <a:ea typeface="Tahoma"/>
                <a:cs typeface="Arial" panose="020B0604020202020204" pitchFamily="34" charset="0"/>
              </a:rPr>
              <a:t>Doncel</a:t>
            </a:r>
            <a:r>
              <a:rPr lang="en-US" sz="1600" dirty="0">
                <a:latin typeface="Arial" panose="020B0604020202020204" pitchFamily="34" charset="0"/>
                <a:ea typeface="Tahoma"/>
                <a:cs typeface="Arial" panose="020B0604020202020204" pitchFamily="34" charset="0"/>
              </a:rPr>
              <a:t> – CONRAD, East Virginia Medical School</a:t>
            </a:r>
          </a:p>
          <a:p>
            <a:r>
              <a:rPr lang="en-US" sz="1600" dirty="0">
                <a:highlight>
                  <a:srgbClr val="FFFFFF"/>
                </a:highlight>
                <a:latin typeface="Arial" panose="020B0604020202020204" pitchFamily="34" charset="0"/>
                <a:cs typeface="Arial" panose="020B0604020202020204" pitchFamily="34" charset="0"/>
              </a:rPr>
              <a:t>Iana </a:t>
            </a:r>
            <a:r>
              <a:rPr lang="en-US" sz="1600" dirty="0" err="1">
                <a:highlight>
                  <a:srgbClr val="FFFFFF"/>
                </a:highlight>
                <a:latin typeface="Arial" panose="020B0604020202020204" pitchFamily="34" charset="0"/>
                <a:cs typeface="Arial" panose="020B0604020202020204" pitchFamily="34" charset="0"/>
              </a:rPr>
              <a:t>Simeonov</a:t>
            </a:r>
            <a:r>
              <a:rPr lang="en-US" sz="1600" dirty="0">
                <a:highlight>
                  <a:srgbClr val="FFFFFF"/>
                </a:highlight>
                <a:latin typeface="Arial" panose="020B0604020202020204" pitchFamily="34" charset="0"/>
                <a:cs typeface="Arial" panose="020B0604020202020204" pitchFamily="34" charset="0"/>
              </a:rPr>
              <a:t> – CAMI Health</a:t>
            </a:r>
          </a:p>
          <a:p>
            <a:r>
              <a:rPr lang="en-US" sz="1600" dirty="0">
                <a:highlight>
                  <a:srgbClr val="FFFFFF"/>
                </a:highlight>
                <a:latin typeface="Arial" panose="020B0604020202020204" pitchFamily="34" charset="0"/>
                <a:cs typeface="Arial" panose="020B0604020202020204" pitchFamily="34" charset="0"/>
              </a:rPr>
              <a:t>Connie </a:t>
            </a:r>
            <a:r>
              <a:rPr lang="en-US" sz="1600" dirty="0" err="1">
                <a:highlight>
                  <a:srgbClr val="FFFFFF"/>
                </a:highlight>
                <a:latin typeface="Arial" panose="020B0604020202020204" pitchFamily="34" charset="0"/>
                <a:cs typeface="Arial" panose="020B0604020202020204" pitchFamily="34" charset="0"/>
              </a:rPr>
              <a:t>Celum</a:t>
            </a:r>
            <a:r>
              <a:rPr lang="en-US" sz="1600" dirty="0">
                <a:highlight>
                  <a:srgbClr val="FFFFFF"/>
                </a:highlight>
                <a:latin typeface="Arial" panose="020B0604020202020204" pitchFamily="34" charset="0"/>
                <a:cs typeface="Arial" panose="020B0604020202020204" pitchFamily="34" charset="0"/>
              </a:rPr>
              <a:t> – University of Washington</a:t>
            </a:r>
          </a:p>
          <a:p>
            <a:r>
              <a:rPr lang="en-US" sz="1600" dirty="0">
                <a:highlight>
                  <a:srgbClr val="FFFFFF"/>
                </a:highlight>
                <a:latin typeface="Arial" panose="020B0604020202020204" pitchFamily="34" charset="0"/>
                <a:cs typeface="Arial" panose="020B0604020202020204" pitchFamily="34" charset="0"/>
              </a:rPr>
              <a:t>Nicholas </a:t>
            </a:r>
            <a:r>
              <a:rPr lang="en-US" sz="1600" dirty="0" err="1">
                <a:highlight>
                  <a:srgbClr val="FFFFFF"/>
                </a:highlight>
                <a:latin typeface="Arial" panose="020B0604020202020204" pitchFamily="34" charset="0"/>
                <a:cs typeface="Arial" panose="020B0604020202020204" pitchFamily="34" charset="0"/>
              </a:rPr>
              <a:t>Thuo</a:t>
            </a:r>
            <a:r>
              <a:rPr lang="en-US" sz="1600" dirty="0">
                <a:highlight>
                  <a:srgbClr val="FFFFFF"/>
                </a:highlight>
                <a:latin typeface="Arial" panose="020B0604020202020204" pitchFamily="34" charset="0"/>
                <a:cs typeface="Arial" panose="020B0604020202020204" pitchFamily="34" charset="0"/>
              </a:rPr>
              <a:t> – PHRD-CCR-KEMRI</a:t>
            </a:r>
          </a:p>
          <a:p>
            <a:r>
              <a:rPr lang="en-US" sz="1600" dirty="0">
                <a:latin typeface="Arial"/>
                <a:cs typeface="Arial"/>
              </a:rPr>
              <a:t>All study participants</a:t>
            </a:r>
          </a:p>
          <a:p>
            <a:r>
              <a:rPr lang="en-US" sz="1600" dirty="0">
                <a:latin typeface="Arial"/>
                <a:cs typeface="Arial"/>
              </a:rPr>
              <a:t>Funders</a:t>
            </a:r>
          </a:p>
          <a:p>
            <a:r>
              <a:rPr lang="en-US" sz="1600" dirty="0">
                <a:latin typeface="Arial"/>
                <a:cs typeface="Arial"/>
              </a:rPr>
              <a:t>PHRD - Kenya Medical Research Institute (KEMRI)</a:t>
            </a:r>
          </a:p>
          <a:p>
            <a:r>
              <a:rPr lang="en-US" sz="1600" dirty="0">
                <a:latin typeface="Arial"/>
                <a:cs typeface="Arial"/>
              </a:rPr>
              <a:t>University of Washington</a:t>
            </a:r>
          </a:p>
          <a:p>
            <a:pPr marL="0" indent="0">
              <a:buNone/>
            </a:pPr>
            <a:endParaRPr lang="en-KE" sz="1600" dirty="0"/>
          </a:p>
        </p:txBody>
      </p:sp>
    </p:spTree>
    <p:extLst>
      <p:ext uri="{BB962C8B-B14F-4D97-AF65-F5344CB8AC3E}">
        <p14:creationId xmlns:p14="http://schemas.microsoft.com/office/powerpoint/2010/main" val="1186584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5BB2-8317-8D54-CE8F-2BC10C78F262}"/>
              </a:ext>
            </a:extLst>
          </p:cNvPr>
          <p:cNvSpPr>
            <a:spLocks noGrp="1"/>
          </p:cNvSpPr>
          <p:nvPr>
            <p:ph type="title"/>
          </p:nvPr>
        </p:nvSpPr>
        <p:spPr>
          <a:xfrm>
            <a:off x="2371358" y="860776"/>
            <a:ext cx="7632700" cy="1223963"/>
          </a:xfrm>
          <a:ln>
            <a:solidFill>
              <a:schemeClr val="bg2">
                <a:lumMod val="90000"/>
              </a:schemeClr>
            </a:solidFill>
          </a:ln>
        </p:spPr>
        <p:txBody>
          <a:bodyPr>
            <a:normAutofit/>
          </a:bodyPr>
          <a:lstStyle/>
          <a:p>
            <a:pPr algn="ctr"/>
            <a:r>
              <a:rPr lang="en-US" sz="3600" b="1" dirty="0">
                <a:solidFill>
                  <a:schemeClr val="accent1"/>
                </a:solidFill>
              </a:rPr>
              <a:t>Outline</a:t>
            </a:r>
          </a:p>
        </p:txBody>
      </p:sp>
      <p:sp>
        <p:nvSpPr>
          <p:cNvPr id="3" name="Content Placeholder 2">
            <a:extLst>
              <a:ext uri="{FF2B5EF4-FFF2-40B4-BE49-F238E27FC236}">
                <a16:creationId xmlns:a16="http://schemas.microsoft.com/office/drawing/2014/main" id="{39F98373-A5E4-DF05-5A78-F2F3E8E64B12}"/>
              </a:ext>
            </a:extLst>
          </p:cNvPr>
          <p:cNvSpPr>
            <a:spLocks noGrp="1"/>
          </p:cNvSpPr>
          <p:nvPr>
            <p:ph idx="1"/>
          </p:nvPr>
        </p:nvSpPr>
        <p:spPr>
          <a:xfrm>
            <a:off x="1234632" y="2203419"/>
            <a:ext cx="10139423" cy="3973789"/>
          </a:xfrm>
        </p:spPr>
        <p:txBody>
          <a:bodyPr>
            <a:noAutofit/>
          </a:bodyPr>
          <a:lstStyle/>
          <a:p>
            <a:pPr>
              <a:lnSpc>
                <a:spcPct val="100000"/>
              </a:lnSpc>
            </a:pPr>
            <a:r>
              <a:rPr lang="en-US" sz="2400" dirty="0"/>
              <a:t>Defining MPT</a:t>
            </a:r>
          </a:p>
          <a:p>
            <a:pPr>
              <a:lnSpc>
                <a:spcPct val="100000"/>
              </a:lnSpc>
            </a:pPr>
            <a:r>
              <a:rPr lang="en-US" sz="2400" dirty="0"/>
              <a:t>Why we still need MPTs</a:t>
            </a:r>
          </a:p>
          <a:p>
            <a:pPr>
              <a:lnSpc>
                <a:spcPct val="100000"/>
              </a:lnSpc>
            </a:pPr>
            <a:r>
              <a:rPr lang="en-US" sz="2400" dirty="0"/>
              <a:t>The MPT journey from the old to the current products</a:t>
            </a:r>
          </a:p>
          <a:p>
            <a:pPr>
              <a:lnSpc>
                <a:spcPct val="100000"/>
              </a:lnSpc>
            </a:pPr>
            <a:r>
              <a:rPr lang="en-US" sz="2400" dirty="0"/>
              <a:t>What we have learnt from previous trials </a:t>
            </a:r>
          </a:p>
          <a:p>
            <a:pPr>
              <a:lnSpc>
                <a:spcPct val="100000"/>
              </a:lnSpc>
            </a:pPr>
            <a:r>
              <a:rPr lang="en-US" sz="2400" dirty="0"/>
              <a:t>Vital considerations for successful and impactful MPT R&amp;D</a:t>
            </a:r>
          </a:p>
          <a:p>
            <a:pPr>
              <a:lnSpc>
                <a:spcPct val="100000"/>
              </a:lnSpc>
            </a:pPr>
            <a:r>
              <a:rPr lang="en-US" sz="2400" dirty="0"/>
              <a:t>Current MPT product development pipeline</a:t>
            </a:r>
          </a:p>
          <a:p>
            <a:pPr>
              <a:lnSpc>
                <a:spcPct val="100000"/>
              </a:lnSpc>
            </a:pPr>
            <a:r>
              <a:rPr lang="en-US" sz="2400" dirty="0"/>
              <a:t>What MPT R &amp; D requires going forward</a:t>
            </a:r>
          </a:p>
          <a:p>
            <a:pPr>
              <a:lnSpc>
                <a:spcPct val="100000"/>
              </a:lnSpc>
            </a:pPr>
            <a:r>
              <a:rPr lang="en-US" sz="2400" dirty="0"/>
              <a:t>Voices of young women</a:t>
            </a:r>
          </a:p>
        </p:txBody>
      </p:sp>
    </p:spTree>
    <p:extLst>
      <p:ext uri="{BB962C8B-B14F-4D97-AF65-F5344CB8AC3E}">
        <p14:creationId xmlns:p14="http://schemas.microsoft.com/office/powerpoint/2010/main" val="130393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D403-9D5B-0130-1874-E707190083FA}"/>
              </a:ext>
            </a:extLst>
          </p:cNvPr>
          <p:cNvSpPr>
            <a:spLocks noGrp="1"/>
          </p:cNvSpPr>
          <p:nvPr>
            <p:ph type="title"/>
          </p:nvPr>
        </p:nvSpPr>
        <p:spPr>
          <a:xfrm>
            <a:off x="1050162" y="428735"/>
            <a:ext cx="10929875" cy="997682"/>
          </a:xfrm>
          <a:ln>
            <a:noFill/>
          </a:ln>
        </p:spPr>
        <p:txBody>
          <a:bodyPr>
            <a:noAutofit/>
          </a:bodyPr>
          <a:lstStyle/>
          <a:p>
            <a:pPr algn="ctr"/>
            <a:r>
              <a:rPr lang="en-US" sz="3600" b="1" dirty="0">
                <a:solidFill>
                  <a:schemeClr val="accent1"/>
                </a:solidFill>
              </a:rPr>
              <a:t>Multipurpose Prevention Technologies (MPT)</a:t>
            </a:r>
          </a:p>
        </p:txBody>
      </p:sp>
      <p:pic>
        <p:nvPicPr>
          <p:cNvPr id="6" name="Content Placeholder 3" descr="A diagram of a pregnancy and pregnancy&#10;&#10;Description automatically generated with medium confidence">
            <a:extLst>
              <a:ext uri="{FF2B5EF4-FFF2-40B4-BE49-F238E27FC236}">
                <a16:creationId xmlns:a16="http://schemas.microsoft.com/office/drawing/2014/main" id="{C46A0A3F-94BD-DEBF-D07C-D8D28BC4C416}"/>
              </a:ext>
            </a:extLst>
          </p:cNvPr>
          <p:cNvPicPr>
            <a:picLocks noChangeAspect="1"/>
          </p:cNvPicPr>
          <p:nvPr/>
        </p:nvPicPr>
        <p:blipFill rotWithShape="1">
          <a:blip r:embed="rId3"/>
          <a:srcRect t="21850" r="996"/>
          <a:stretch/>
        </p:blipFill>
        <p:spPr bwMode="auto">
          <a:xfrm>
            <a:off x="732218" y="1624860"/>
            <a:ext cx="11141838" cy="4284617"/>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095854AC-0A30-66DF-78C8-0E674B35BBAD}"/>
              </a:ext>
            </a:extLst>
          </p:cNvPr>
          <p:cNvSpPr>
            <a:spLocks noGrp="1"/>
          </p:cNvSpPr>
          <p:nvPr>
            <p:ph idx="1"/>
          </p:nvPr>
        </p:nvSpPr>
        <p:spPr>
          <a:xfrm>
            <a:off x="626237" y="5817324"/>
            <a:ext cx="11353800" cy="997682"/>
          </a:xfrm>
        </p:spPr>
        <p:txBody>
          <a:bodyPr>
            <a:noAutofit/>
          </a:bodyPr>
          <a:lstStyle/>
          <a:p>
            <a:pPr marL="0" indent="0" algn="ctr" rtl="0" fontAlgn="base">
              <a:buNone/>
            </a:pPr>
            <a:r>
              <a:rPr lang="en-US" sz="2400" b="1" i="0" u="none" strike="noStrike" dirty="0">
                <a:solidFill>
                  <a:srgbClr val="000000"/>
                </a:solidFill>
                <a:effectLst/>
              </a:rPr>
              <a:t>MPTs designed to simultaneously address more than one sexual and reproductive health concerns</a:t>
            </a:r>
            <a:r>
              <a:rPr lang="en-US" sz="2400" b="0" i="0" u="none" strike="noStrike" dirty="0">
                <a:solidFill>
                  <a:srgbClr val="000000"/>
                </a:solidFill>
                <a:effectLst/>
              </a:rPr>
              <a:t>​​</a:t>
            </a:r>
          </a:p>
        </p:txBody>
      </p:sp>
    </p:spTree>
    <p:extLst>
      <p:ext uri="{BB962C8B-B14F-4D97-AF65-F5344CB8AC3E}">
        <p14:creationId xmlns:p14="http://schemas.microsoft.com/office/powerpoint/2010/main" val="233198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F6B3-B365-F426-6574-28EA30DB7616}"/>
              </a:ext>
            </a:extLst>
          </p:cNvPr>
          <p:cNvSpPr>
            <a:spLocks noGrp="1"/>
          </p:cNvSpPr>
          <p:nvPr>
            <p:ph type="title"/>
          </p:nvPr>
        </p:nvSpPr>
        <p:spPr>
          <a:xfrm>
            <a:off x="1749934" y="0"/>
            <a:ext cx="10103291" cy="1692771"/>
          </a:xfrm>
          <a:ln>
            <a:solidFill>
              <a:schemeClr val="bg2">
                <a:lumMod val="90000"/>
              </a:schemeClr>
            </a:solidFill>
          </a:ln>
        </p:spPr>
        <p:txBody>
          <a:bodyPr>
            <a:noAutofit/>
          </a:bodyPr>
          <a:lstStyle/>
          <a:p>
            <a:pPr algn="ctr"/>
            <a:br>
              <a:rPr lang="en-US" sz="3600" b="1" dirty="0">
                <a:solidFill>
                  <a:schemeClr val="accent1"/>
                </a:solidFill>
              </a:rPr>
            </a:br>
            <a:r>
              <a:rPr lang="en-US" sz="3600" b="1" dirty="0">
                <a:solidFill>
                  <a:schemeClr val="accent1"/>
                </a:solidFill>
              </a:rPr>
              <a:t>Global  daily burden of new HIV infections, maternal deaths and curable STIs</a:t>
            </a:r>
          </a:p>
        </p:txBody>
      </p:sp>
      <p:sp>
        <p:nvSpPr>
          <p:cNvPr id="3" name="Content Placeholder 2">
            <a:extLst>
              <a:ext uri="{FF2B5EF4-FFF2-40B4-BE49-F238E27FC236}">
                <a16:creationId xmlns:a16="http://schemas.microsoft.com/office/drawing/2014/main" id="{519CA56B-242B-99B3-CD82-8717CF70F12B}"/>
              </a:ext>
            </a:extLst>
          </p:cNvPr>
          <p:cNvSpPr>
            <a:spLocks noGrp="1"/>
          </p:cNvSpPr>
          <p:nvPr>
            <p:ph idx="1"/>
          </p:nvPr>
        </p:nvSpPr>
        <p:spPr>
          <a:xfrm>
            <a:off x="302871" y="5732512"/>
            <a:ext cx="11586258" cy="1015878"/>
          </a:xfrm>
        </p:spPr>
        <p:txBody>
          <a:bodyPr>
            <a:normAutofit fontScale="85000" lnSpcReduction="20000"/>
          </a:bodyPr>
          <a:lstStyle/>
          <a:p>
            <a:endParaRPr lang="en-US" dirty="0"/>
          </a:p>
          <a:p>
            <a:r>
              <a:rPr lang="en-US" sz="1500" b="1" dirty="0">
                <a:hlinkClick r:id="rId3"/>
              </a:rPr>
              <a:t>https://www.unaids.org/en/resources/fact-sheet</a:t>
            </a:r>
            <a:endParaRPr lang="en-US" sz="1500" b="1" dirty="0"/>
          </a:p>
          <a:p>
            <a:r>
              <a:rPr lang="en-US" sz="1500" b="1" i="0" dirty="0">
                <a:effectLst/>
                <a:hlinkClick r:id="rId4"/>
              </a:rPr>
              <a:t>https://www.unicef.org/health/maternal-and-newborn-health</a:t>
            </a:r>
            <a:endParaRPr lang="en-US" sz="1500" b="1" i="0" dirty="0">
              <a:effectLst/>
            </a:endParaRPr>
          </a:p>
          <a:p>
            <a:r>
              <a:rPr lang="en-US" sz="1500" b="1" dirty="0"/>
              <a:t>https://</a:t>
            </a:r>
            <a:r>
              <a:rPr lang="en-US" sz="1500" b="1" dirty="0" err="1"/>
              <a:t>www.who.int</a:t>
            </a:r>
            <a:r>
              <a:rPr lang="en-US" sz="1500" b="1" dirty="0"/>
              <a:t>/news-room/fact-sheets/detail/sexually-transmitted-infections-(</a:t>
            </a:r>
            <a:r>
              <a:rPr lang="en-US" sz="1500" b="1" dirty="0" err="1"/>
              <a:t>stis</a:t>
            </a:r>
            <a:r>
              <a:rPr lang="en-US" sz="1500" b="1" dirty="0"/>
              <a:t>)</a:t>
            </a:r>
          </a:p>
          <a:p>
            <a:endParaRPr lang="en-US" sz="1500" dirty="0">
              <a:latin typeface="+mn-lt"/>
            </a:endParaRPr>
          </a:p>
          <a:p>
            <a:endParaRPr lang="en-US" dirty="0"/>
          </a:p>
        </p:txBody>
      </p:sp>
      <p:sp>
        <p:nvSpPr>
          <p:cNvPr id="4" name="TextBox 3">
            <a:extLst>
              <a:ext uri="{FF2B5EF4-FFF2-40B4-BE49-F238E27FC236}">
                <a16:creationId xmlns:a16="http://schemas.microsoft.com/office/drawing/2014/main" id="{E1E5305A-5221-D6B5-825A-689699947E11}"/>
              </a:ext>
            </a:extLst>
          </p:cNvPr>
          <p:cNvSpPr txBox="1"/>
          <p:nvPr/>
        </p:nvSpPr>
        <p:spPr>
          <a:xfrm>
            <a:off x="8979989" y="2776369"/>
            <a:ext cx="3094986" cy="1569660"/>
          </a:xfrm>
          <a:prstGeom prst="rect">
            <a:avLst/>
          </a:prstGeom>
          <a:noFill/>
          <a:ln>
            <a:solidFill>
              <a:schemeClr val="tx2"/>
            </a:solidFill>
          </a:ln>
        </p:spPr>
        <p:txBody>
          <a:bodyPr wrap="square" rtlCol="0">
            <a:spAutoFit/>
          </a:bodyPr>
          <a:lstStyle/>
          <a:p>
            <a:pPr algn="ctr"/>
            <a:r>
              <a:rPr lang="en-US" sz="3200" b="1" dirty="0"/>
              <a:t>1,000,000</a:t>
            </a:r>
          </a:p>
          <a:p>
            <a:pPr algn="ctr"/>
            <a:endParaRPr lang="en-US" sz="2400" dirty="0"/>
          </a:p>
          <a:p>
            <a:pPr algn="ctr"/>
            <a:r>
              <a:rPr lang="en-US" sz="2000" dirty="0"/>
              <a:t>Curable STIs acquired daily</a:t>
            </a:r>
          </a:p>
        </p:txBody>
      </p:sp>
      <p:sp>
        <p:nvSpPr>
          <p:cNvPr id="6" name="TextBox 5">
            <a:extLst>
              <a:ext uri="{FF2B5EF4-FFF2-40B4-BE49-F238E27FC236}">
                <a16:creationId xmlns:a16="http://schemas.microsoft.com/office/drawing/2014/main" id="{1B5006C7-907B-8BFC-4EC0-767F54D93B43}"/>
              </a:ext>
            </a:extLst>
          </p:cNvPr>
          <p:cNvSpPr txBox="1"/>
          <p:nvPr/>
        </p:nvSpPr>
        <p:spPr>
          <a:xfrm>
            <a:off x="4996836" y="2776369"/>
            <a:ext cx="3827318" cy="1938992"/>
          </a:xfrm>
          <a:prstGeom prst="rect">
            <a:avLst/>
          </a:prstGeom>
          <a:noFill/>
          <a:ln>
            <a:solidFill>
              <a:schemeClr val="tx2"/>
            </a:solidFill>
          </a:ln>
        </p:spPr>
        <p:txBody>
          <a:bodyPr wrap="square" rtlCol="0">
            <a:spAutoFit/>
          </a:bodyPr>
          <a:lstStyle/>
          <a:p>
            <a:pPr algn="ctr"/>
            <a:r>
              <a:rPr lang="en-US" sz="3200" b="1" dirty="0"/>
              <a:t>810 </a:t>
            </a:r>
          </a:p>
          <a:p>
            <a:pPr algn="ctr"/>
            <a:endParaRPr lang="en-US" sz="2800" dirty="0"/>
          </a:p>
          <a:p>
            <a:pPr algn="ctr"/>
            <a:r>
              <a:rPr lang="en-US" sz="2000" dirty="0"/>
              <a:t>Women die daily from preventable pregnancy related complications</a:t>
            </a:r>
          </a:p>
        </p:txBody>
      </p:sp>
      <p:pic>
        <p:nvPicPr>
          <p:cNvPr id="7" name="Picture 4" descr="Globe, planet Earth on stopwatch, environment or world time concept">
            <a:extLst>
              <a:ext uri="{FF2B5EF4-FFF2-40B4-BE49-F238E27FC236}">
                <a16:creationId xmlns:a16="http://schemas.microsoft.com/office/drawing/2014/main" id="{B916BFA8-DA28-85C7-CCB4-D5F66E43AB6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30538" y="1461138"/>
            <a:ext cx="1265456" cy="13848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5F9C1A3-FE74-4F9C-25E0-F191B060D456}"/>
              </a:ext>
            </a:extLst>
          </p:cNvPr>
          <p:cNvSpPr txBox="1"/>
          <p:nvPr/>
        </p:nvSpPr>
        <p:spPr>
          <a:xfrm>
            <a:off x="717172" y="5116958"/>
            <a:ext cx="10958512" cy="461665"/>
          </a:xfrm>
          <a:prstGeom prst="rect">
            <a:avLst/>
          </a:prstGeom>
          <a:noFill/>
        </p:spPr>
        <p:txBody>
          <a:bodyPr wrap="square">
            <a:spAutoFit/>
          </a:bodyPr>
          <a:lstStyle/>
          <a:p>
            <a:pPr algn="ctr"/>
            <a:r>
              <a:rPr lang="en-US" sz="2400" b="0" i="0" u="none" strike="noStrike" dirty="0">
                <a:solidFill>
                  <a:srgbClr val="000000"/>
                </a:solidFill>
                <a:effectLst/>
                <a:latin typeface="Verdana" panose="020B0604030504040204" pitchFamily="34" charset="0"/>
              </a:rPr>
              <a:t>Women face </a:t>
            </a:r>
            <a:r>
              <a:rPr lang="en-US" sz="2400" b="1" i="0" u="sng" strike="noStrike" dirty="0">
                <a:solidFill>
                  <a:srgbClr val="000000"/>
                </a:solidFill>
                <a:effectLst/>
                <a:latin typeface="Verdana" panose="020B0604030504040204" pitchFamily="34" charset="0"/>
              </a:rPr>
              <a:t>dual</a:t>
            </a:r>
            <a:r>
              <a:rPr lang="en-US" sz="2400" b="0" i="0" u="none" strike="noStrike" dirty="0">
                <a:solidFill>
                  <a:srgbClr val="000000"/>
                </a:solidFill>
                <a:effectLst/>
                <a:latin typeface="Verdana" panose="020B0604030504040204" pitchFamily="34" charset="0"/>
              </a:rPr>
              <a:t> risks of unintended pregnancy, HIV and other STIs</a:t>
            </a:r>
            <a:endParaRPr lang="en-US" sz="2400" dirty="0"/>
          </a:p>
        </p:txBody>
      </p:sp>
      <p:sp>
        <p:nvSpPr>
          <p:cNvPr id="5" name="TextBox 4">
            <a:extLst>
              <a:ext uri="{FF2B5EF4-FFF2-40B4-BE49-F238E27FC236}">
                <a16:creationId xmlns:a16="http://schemas.microsoft.com/office/drawing/2014/main" id="{2D113BDF-0970-BC53-AB56-2A1C046B06C4}"/>
              </a:ext>
            </a:extLst>
          </p:cNvPr>
          <p:cNvSpPr txBox="1"/>
          <p:nvPr/>
        </p:nvSpPr>
        <p:spPr>
          <a:xfrm>
            <a:off x="667059" y="2776369"/>
            <a:ext cx="4173942" cy="2185214"/>
          </a:xfrm>
          <a:prstGeom prst="rect">
            <a:avLst/>
          </a:prstGeom>
          <a:noFill/>
          <a:ln>
            <a:solidFill>
              <a:schemeClr val="tx2"/>
            </a:solidFill>
          </a:ln>
        </p:spPr>
        <p:txBody>
          <a:bodyPr wrap="square" rtlCol="0">
            <a:spAutoFit/>
          </a:bodyPr>
          <a:lstStyle/>
          <a:p>
            <a:pPr algn="ctr"/>
            <a:r>
              <a:rPr lang="en-US" sz="2800" b="1" dirty="0"/>
              <a:t>3600</a:t>
            </a:r>
          </a:p>
          <a:p>
            <a:pPr algn="ctr"/>
            <a:endParaRPr lang="en-US" sz="2800" b="1" dirty="0"/>
          </a:p>
          <a:p>
            <a:pPr algn="ctr"/>
            <a:r>
              <a:rPr lang="en-US" sz="2000" dirty="0"/>
              <a:t>New HIV infections daily in 2023</a:t>
            </a:r>
          </a:p>
          <a:p>
            <a:pPr algn="ctr"/>
            <a:r>
              <a:rPr lang="en-US" sz="2000" b="1" dirty="0"/>
              <a:t>44% among women</a:t>
            </a:r>
          </a:p>
          <a:p>
            <a:pPr algn="ctr"/>
            <a:endParaRPr lang="en-US" sz="2000" dirty="0"/>
          </a:p>
        </p:txBody>
      </p:sp>
    </p:spTree>
    <p:extLst>
      <p:ext uri="{BB962C8B-B14F-4D97-AF65-F5344CB8AC3E}">
        <p14:creationId xmlns:p14="http://schemas.microsoft.com/office/powerpoint/2010/main" val="296257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40AFCC-4756-5815-5CB4-E1256DE5EB03}"/>
              </a:ext>
            </a:extLst>
          </p:cNvPr>
          <p:cNvSpPr>
            <a:spLocks noGrp="1"/>
          </p:cNvSpPr>
          <p:nvPr>
            <p:ph idx="1"/>
          </p:nvPr>
        </p:nvSpPr>
        <p:spPr>
          <a:xfrm>
            <a:off x="67760" y="1483877"/>
            <a:ext cx="7782258" cy="5196679"/>
          </a:xfrm>
          <a:ln>
            <a:solidFill>
              <a:schemeClr val="tx1"/>
            </a:solidFill>
          </a:ln>
        </p:spPr>
        <p:txBody>
          <a:bodyPr>
            <a:noAutofit/>
          </a:bodyPr>
          <a:lstStyle/>
          <a:p>
            <a:endParaRPr lang="en-US" sz="1600" dirty="0"/>
          </a:p>
          <a:p>
            <a:r>
              <a:rPr lang="en-US" sz="1600" dirty="0"/>
              <a:t>Across recent clinical trials conducted among young women of reproductive age in sub-Sahara Africa, STI prevalence has been markedly high</a:t>
            </a:r>
          </a:p>
          <a:p>
            <a:pPr lvl="1"/>
            <a:r>
              <a:rPr lang="en-US" sz="1600" i="1" dirty="0"/>
              <a:t>Chlamydia Trachomatis  (12 -30%)</a:t>
            </a:r>
          </a:p>
          <a:p>
            <a:pPr lvl="1"/>
            <a:r>
              <a:rPr lang="en-US" sz="1600" i="1" dirty="0"/>
              <a:t>Neisseria Gonorrhoeae   (3 – 20%)</a:t>
            </a:r>
          </a:p>
          <a:p>
            <a:pPr lvl="1"/>
            <a:r>
              <a:rPr lang="en-US" sz="1600" i="1" dirty="0" err="1"/>
              <a:t>Trichomatis</a:t>
            </a:r>
            <a:r>
              <a:rPr lang="en-US" sz="1600" i="1" dirty="0"/>
              <a:t> Vaginalis     (7 – 10%)</a:t>
            </a:r>
          </a:p>
          <a:p>
            <a:pPr lvl="1"/>
            <a:r>
              <a:rPr lang="en-US" sz="1600" i="1" dirty="0"/>
              <a:t>Herpes Simplex             (38 - 46%)</a:t>
            </a:r>
          </a:p>
          <a:p>
            <a:pPr marL="457200" lvl="1" indent="0">
              <a:buNone/>
            </a:pPr>
            <a:endParaRPr lang="en-US" sz="1600" dirty="0"/>
          </a:p>
          <a:p>
            <a:r>
              <a:rPr lang="en-US" sz="1600" i="1" dirty="0"/>
              <a:t>Chlamydia Trachomatis</a:t>
            </a:r>
            <a:r>
              <a:rPr lang="en-US" sz="1600" dirty="0"/>
              <a:t> &amp; </a:t>
            </a:r>
            <a:r>
              <a:rPr lang="en-US" sz="1600" i="1" dirty="0"/>
              <a:t>Neisseria Gonorrhoeae</a:t>
            </a:r>
            <a:r>
              <a:rPr lang="en-US" sz="1600" dirty="0"/>
              <a:t> are often asymptomatic in women</a:t>
            </a:r>
          </a:p>
          <a:p>
            <a:r>
              <a:rPr lang="en-US" sz="1600" dirty="0"/>
              <a:t>The world lacks access to diagnostic tool for common STI s</a:t>
            </a:r>
          </a:p>
          <a:p>
            <a:r>
              <a:rPr lang="en-US" sz="1600" dirty="0"/>
              <a:t>Diagnosis is mostly syndromic</a:t>
            </a:r>
          </a:p>
          <a:p>
            <a:pPr lvl="1"/>
            <a:r>
              <a:rPr lang="en-US" sz="1600" b="0" dirty="0">
                <a:solidFill>
                  <a:schemeClr val="accent6"/>
                </a:solidFill>
              </a:rPr>
              <a:t>Leading to undertreatment and risk for adverse sequalae: </a:t>
            </a:r>
            <a:br>
              <a:rPr lang="en-US" sz="1600" b="0" dirty="0">
                <a:solidFill>
                  <a:schemeClr val="accent6"/>
                </a:solidFill>
              </a:rPr>
            </a:br>
            <a:br>
              <a:rPr lang="en-US" sz="1600" b="0" dirty="0">
                <a:solidFill>
                  <a:schemeClr val="accent6"/>
                </a:solidFill>
              </a:rPr>
            </a:br>
            <a:r>
              <a:rPr lang="en-US" sz="1600" b="0" dirty="0">
                <a:solidFill>
                  <a:schemeClr val="accent6"/>
                </a:solidFill>
              </a:rPr>
              <a:t>tubal factor infertility, </a:t>
            </a:r>
            <a:br>
              <a:rPr lang="en-US" sz="1600" b="0" dirty="0">
                <a:solidFill>
                  <a:schemeClr val="accent6"/>
                </a:solidFill>
              </a:rPr>
            </a:br>
            <a:r>
              <a:rPr lang="en-US" sz="1600" b="0" dirty="0">
                <a:solidFill>
                  <a:schemeClr val="accent6"/>
                </a:solidFill>
              </a:rPr>
              <a:t>adverse maternal and neonatal outcomes, </a:t>
            </a:r>
            <a:br>
              <a:rPr lang="en-US" sz="1600" b="0" dirty="0">
                <a:solidFill>
                  <a:schemeClr val="accent6"/>
                </a:solidFill>
              </a:rPr>
            </a:br>
            <a:r>
              <a:rPr lang="en-US" sz="1600" b="0" dirty="0">
                <a:solidFill>
                  <a:schemeClr val="accent6"/>
                </a:solidFill>
              </a:rPr>
              <a:t>fueling the antimicrobial resistance epidemic</a:t>
            </a:r>
            <a:br>
              <a:rPr lang="en-US" sz="1600" b="0" dirty="0">
                <a:solidFill>
                  <a:schemeClr val="accent6"/>
                </a:solidFill>
              </a:rPr>
            </a:br>
            <a:r>
              <a:rPr lang="en-US" sz="1600" b="0" dirty="0">
                <a:solidFill>
                  <a:schemeClr val="accent6"/>
                </a:solidFill>
              </a:rPr>
              <a:t>and concurrent increased risk for HIV acquisition</a:t>
            </a:r>
            <a:endParaRPr lang="en-US" sz="1600" dirty="0"/>
          </a:p>
        </p:txBody>
      </p:sp>
      <p:sp>
        <p:nvSpPr>
          <p:cNvPr id="2" name="Title 1">
            <a:extLst>
              <a:ext uri="{FF2B5EF4-FFF2-40B4-BE49-F238E27FC236}">
                <a16:creationId xmlns:a16="http://schemas.microsoft.com/office/drawing/2014/main" id="{5E9D7E8E-0C5C-CF79-20D7-44F074A6A1B8}"/>
              </a:ext>
            </a:extLst>
          </p:cNvPr>
          <p:cNvSpPr>
            <a:spLocks noGrp="1"/>
          </p:cNvSpPr>
          <p:nvPr>
            <p:ph type="title"/>
          </p:nvPr>
        </p:nvSpPr>
        <p:spPr>
          <a:xfrm>
            <a:off x="721036" y="120640"/>
            <a:ext cx="11153416" cy="1363237"/>
          </a:xfrm>
        </p:spPr>
        <p:txBody>
          <a:bodyPr>
            <a:normAutofit fontScale="90000"/>
          </a:bodyPr>
          <a:lstStyle/>
          <a:p>
            <a:pPr algn="ctr"/>
            <a:br>
              <a:rPr lang="en-US" sz="4000" dirty="0"/>
            </a:br>
            <a:r>
              <a:rPr lang="en-US" sz="4000" dirty="0"/>
              <a:t>Women are at the epicenter of STI epidemic </a:t>
            </a:r>
            <a:br>
              <a:rPr lang="en-US" sz="4000" dirty="0"/>
            </a:br>
            <a:endParaRPr lang="en-US" sz="4000" dirty="0"/>
          </a:p>
        </p:txBody>
      </p:sp>
      <p:pic>
        <p:nvPicPr>
          <p:cNvPr id="4" name="Content Placeholder 3">
            <a:extLst>
              <a:ext uri="{FF2B5EF4-FFF2-40B4-BE49-F238E27FC236}">
                <a16:creationId xmlns:a16="http://schemas.microsoft.com/office/drawing/2014/main" id="{76720055-2F75-6BC9-29A9-9BABB3FBBE39}"/>
              </a:ext>
            </a:extLst>
          </p:cNvPr>
          <p:cNvPicPr>
            <a:picLocks noChangeAspect="1"/>
          </p:cNvPicPr>
          <p:nvPr/>
        </p:nvPicPr>
        <p:blipFill>
          <a:blip r:embed="rId3"/>
          <a:stretch>
            <a:fillRect/>
          </a:stretch>
        </p:blipFill>
        <p:spPr>
          <a:xfrm>
            <a:off x="8143782" y="1275536"/>
            <a:ext cx="3759687" cy="928588"/>
          </a:xfrm>
          <a:prstGeom prst="rect">
            <a:avLst/>
          </a:prstGeom>
        </p:spPr>
      </p:pic>
      <p:pic>
        <p:nvPicPr>
          <p:cNvPr id="6" name="Picture 5">
            <a:extLst>
              <a:ext uri="{FF2B5EF4-FFF2-40B4-BE49-F238E27FC236}">
                <a16:creationId xmlns:a16="http://schemas.microsoft.com/office/drawing/2014/main" id="{B1913906-D2C8-39A6-E001-37FE9497DF44}"/>
              </a:ext>
            </a:extLst>
          </p:cNvPr>
          <p:cNvPicPr>
            <a:picLocks noChangeAspect="1"/>
          </p:cNvPicPr>
          <p:nvPr/>
        </p:nvPicPr>
        <p:blipFill>
          <a:blip r:embed="rId4"/>
          <a:stretch>
            <a:fillRect/>
          </a:stretch>
        </p:blipFill>
        <p:spPr>
          <a:xfrm>
            <a:off x="8309600" y="2160683"/>
            <a:ext cx="3589498" cy="1516293"/>
          </a:xfrm>
          <a:prstGeom prst="rect">
            <a:avLst/>
          </a:prstGeom>
        </p:spPr>
      </p:pic>
      <p:pic>
        <p:nvPicPr>
          <p:cNvPr id="7" name="Picture 6">
            <a:extLst>
              <a:ext uri="{FF2B5EF4-FFF2-40B4-BE49-F238E27FC236}">
                <a16:creationId xmlns:a16="http://schemas.microsoft.com/office/drawing/2014/main" id="{E1A9E99E-3F16-B920-6C44-77956EE322BC}"/>
              </a:ext>
            </a:extLst>
          </p:cNvPr>
          <p:cNvPicPr>
            <a:picLocks noChangeAspect="1"/>
          </p:cNvPicPr>
          <p:nvPr/>
        </p:nvPicPr>
        <p:blipFill>
          <a:blip r:embed="rId5"/>
          <a:stretch>
            <a:fillRect/>
          </a:stretch>
        </p:blipFill>
        <p:spPr>
          <a:xfrm>
            <a:off x="8318303" y="3769611"/>
            <a:ext cx="1204967" cy="622395"/>
          </a:xfrm>
          <a:prstGeom prst="rect">
            <a:avLst/>
          </a:prstGeom>
        </p:spPr>
      </p:pic>
      <p:pic>
        <p:nvPicPr>
          <p:cNvPr id="8" name="Picture 7" descr="Close-up of a virus&#10;&#10;Description automatically generated">
            <a:extLst>
              <a:ext uri="{FF2B5EF4-FFF2-40B4-BE49-F238E27FC236}">
                <a16:creationId xmlns:a16="http://schemas.microsoft.com/office/drawing/2014/main" id="{AE731917-2B54-2B74-E4C9-2B4165DDD0DC}"/>
              </a:ext>
            </a:extLst>
          </p:cNvPr>
          <p:cNvPicPr>
            <a:picLocks noChangeAspect="1"/>
          </p:cNvPicPr>
          <p:nvPr/>
        </p:nvPicPr>
        <p:blipFill>
          <a:blip r:embed="rId6"/>
          <a:stretch>
            <a:fillRect/>
          </a:stretch>
        </p:blipFill>
        <p:spPr>
          <a:xfrm>
            <a:off x="10816617" y="3642016"/>
            <a:ext cx="1163204" cy="644236"/>
          </a:xfrm>
          <a:prstGeom prst="rect">
            <a:avLst/>
          </a:prstGeom>
        </p:spPr>
      </p:pic>
      <p:pic>
        <p:nvPicPr>
          <p:cNvPr id="9" name="Picture 8">
            <a:extLst>
              <a:ext uri="{FF2B5EF4-FFF2-40B4-BE49-F238E27FC236}">
                <a16:creationId xmlns:a16="http://schemas.microsoft.com/office/drawing/2014/main" id="{888B5C61-A5E5-3F43-76D9-1E6C65B8C208}"/>
              </a:ext>
            </a:extLst>
          </p:cNvPr>
          <p:cNvPicPr>
            <a:picLocks noChangeAspect="1"/>
          </p:cNvPicPr>
          <p:nvPr/>
        </p:nvPicPr>
        <p:blipFill>
          <a:blip r:embed="rId7"/>
          <a:stretch>
            <a:fillRect/>
          </a:stretch>
        </p:blipFill>
        <p:spPr>
          <a:xfrm>
            <a:off x="8318303" y="4508386"/>
            <a:ext cx="1223999" cy="622395"/>
          </a:xfrm>
          <a:prstGeom prst="rect">
            <a:avLst/>
          </a:prstGeom>
        </p:spPr>
      </p:pic>
      <p:sp>
        <p:nvSpPr>
          <p:cNvPr id="10" name="TextBox 9">
            <a:extLst>
              <a:ext uri="{FF2B5EF4-FFF2-40B4-BE49-F238E27FC236}">
                <a16:creationId xmlns:a16="http://schemas.microsoft.com/office/drawing/2014/main" id="{77F49EA8-32CE-5E63-3766-E7F69EC6E53A}"/>
              </a:ext>
            </a:extLst>
          </p:cNvPr>
          <p:cNvSpPr txBox="1"/>
          <p:nvPr/>
        </p:nvSpPr>
        <p:spPr>
          <a:xfrm>
            <a:off x="9523270" y="3802337"/>
            <a:ext cx="1324651" cy="523220"/>
          </a:xfrm>
          <a:prstGeom prst="rect">
            <a:avLst/>
          </a:prstGeom>
          <a:noFill/>
        </p:spPr>
        <p:txBody>
          <a:bodyPr wrap="square" rtlCol="0">
            <a:spAutoFit/>
          </a:bodyPr>
          <a:lstStyle/>
          <a:p>
            <a:r>
              <a:rPr lang="en-GB" sz="1400" i="1" dirty="0"/>
              <a:t>Chlamydia trachomatis </a:t>
            </a:r>
            <a:endParaRPr lang="en-ZA" sz="1400" i="1" dirty="0"/>
          </a:p>
        </p:txBody>
      </p:sp>
      <p:sp>
        <p:nvSpPr>
          <p:cNvPr id="11" name="Content Placeholder 9">
            <a:extLst>
              <a:ext uri="{FF2B5EF4-FFF2-40B4-BE49-F238E27FC236}">
                <a16:creationId xmlns:a16="http://schemas.microsoft.com/office/drawing/2014/main" id="{5F6EDBF0-840E-EE02-20DB-15A72A7F9B52}"/>
              </a:ext>
            </a:extLst>
          </p:cNvPr>
          <p:cNvSpPr txBox="1">
            <a:spLocks/>
          </p:cNvSpPr>
          <p:nvPr/>
        </p:nvSpPr>
        <p:spPr>
          <a:xfrm>
            <a:off x="9643350" y="4680842"/>
            <a:ext cx="1223999" cy="387798"/>
          </a:xfrm>
          <a:prstGeom prst="rect">
            <a:avLst/>
          </a:prstGeom>
          <a:noFill/>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i="1" dirty="0"/>
              <a:t>Trichomonas vaginalis</a:t>
            </a:r>
            <a:endParaRPr lang="en-ZA" sz="1400" i="1" dirty="0"/>
          </a:p>
        </p:txBody>
      </p:sp>
      <p:sp>
        <p:nvSpPr>
          <p:cNvPr id="12" name="Content Placeholder 9">
            <a:extLst>
              <a:ext uri="{FF2B5EF4-FFF2-40B4-BE49-F238E27FC236}">
                <a16:creationId xmlns:a16="http://schemas.microsoft.com/office/drawing/2014/main" id="{1E7EA20D-017F-849D-3D34-53F9DECD6E66}"/>
              </a:ext>
            </a:extLst>
          </p:cNvPr>
          <p:cNvSpPr txBox="1">
            <a:spLocks/>
          </p:cNvSpPr>
          <p:nvPr/>
        </p:nvSpPr>
        <p:spPr>
          <a:xfrm>
            <a:off x="10867349" y="4409541"/>
            <a:ext cx="1324651" cy="387798"/>
          </a:xfrm>
          <a:prstGeom prst="rect">
            <a:avLst/>
          </a:prstGeom>
          <a:noFill/>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i="1" dirty="0"/>
              <a:t>Neisseria Gonorrhoea</a:t>
            </a:r>
            <a:endParaRPr lang="en-ZA" sz="1400" i="1" dirty="0"/>
          </a:p>
        </p:txBody>
      </p:sp>
      <p:sp>
        <p:nvSpPr>
          <p:cNvPr id="13" name="TextBox 12">
            <a:extLst>
              <a:ext uri="{FF2B5EF4-FFF2-40B4-BE49-F238E27FC236}">
                <a16:creationId xmlns:a16="http://schemas.microsoft.com/office/drawing/2014/main" id="{01633433-8CD7-976F-2982-6F6229485D17}"/>
              </a:ext>
            </a:extLst>
          </p:cNvPr>
          <p:cNvSpPr txBox="1"/>
          <p:nvPr/>
        </p:nvSpPr>
        <p:spPr>
          <a:xfrm>
            <a:off x="5127445" y="2476648"/>
            <a:ext cx="2662989" cy="1200329"/>
          </a:xfrm>
          <a:prstGeom prst="rect">
            <a:avLst/>
          </a:prstGeom>
          <a:noFill/>
          <a:ln>
            <a:solidFill>
              <a:srgbClr val="FF0000"/>
            </a:solidFill>
          </a:ln>
        </p:spPr>
        <p:txBody>
          <a:bodyPr wrap="square" rtlCol="0">
            <a:spAutoFit/>
          </a:bodyPr>
          <a:lstStyle/>
          <a:p>
            <a:r>
              <a:rPr lang="en-US" sz="1200" dirty="0" err="1"/>
              <a:t>Bekker</a:t>
            </a:r>
            <a:r>
              <a:rPr lang="en-US" sz="1200" dirty="0"/>
              <a:t> LG NEJM 2024</a:t>
            </a:r>
          </a:p>
          <a:p>
            <a:r>
              <a:rPr lang="en-US" sz="1200" dirty="0"/>
              <a:t>Stewart J. NEMJ 2023</a:t>
            </a:r>
          </a:p>
          <a:p>
            <a:r>
              <a:rPr lang="en-US" sz="1200" dirty="0"/>
              <a:t>Delany-</a:t>
            </a:r>
            <a:r>
              <a:rPr lang="en-US" sz="1200" dirty="0" err="1"/>
              <a:t>Moretlwe</a:t>
            </a:r>
            <a:r>
              <a:rPr lang="en-US" sz="1200" dirty="0"/>
              <a:t> STI 2023</a:t>
            </a:r>
          </a:p>
          <a:p>
            <a:r>
              <a:rPr lang="en-US" sz="1200" dirty="0" err="1"/>
              <a:t>Thesla</a:t>
            </a:r>
            <a:r>
              <a:rPr lang="en-US" sz="1200" dirty="0"/>
              <a:t> </a:t>
            </a:r>
            <a:r>
              <a:rPr lang="en-US" sz="1200" dirty="0" err="1"/>
              <a:t>Palanee</a:t>
            </a:r>
            <a:r>
              <a:rPr lang="en-US" sz="1200" dirty="0"/>
              <a:t> </a:t>
            </a:r>
            <a:r>
              <a:rPr lang="en-US" sz="1200" dirty="0" err="1"/>
              <a:t>PLoS</a:t>
            </a:r>
            <a:r>
              <a:rPr lang="en-US" sz="1200" dirty="0"/>
              <a:t> One 2022</a:t>
            </a:r>
          </a:p>
          <a:p>
            <a:r>
              <a:rPr lang="en-US" sz="1200" dirty="0"/>
              <a:t>ECHO Lancet 2019</a:t>
            </a:r>
          </a:p>
          <a:p>
            <a:r>
              <a:rPr lang="en-US" sz="1200" dirty="0" err="1"/>
              <a:t>Marrazzo</a:t>
            </a:r>
            <a:r>
              <a:rPr lang="en-US" sz="1200" dirty="0"/>
              <a:t> J. NEJM 2015  </a:t>
            </a:r>
          </a:p>
        </p:txBody>
      </p:sp>
      <p:sp>
        <p:nvSpPr>
          <p:cNvPr id="14" name="Rectangle 1">
            <a:extLst>
              <a:ext uri="{FF2B5EF4-FFF2-40B4-BE49-F238E27FC236}">
                <a16:creationId xmlns:a16="http://schemas.microsoft.com/office/drawing/2014/main" id="{AE3EA568-F441-7B6E-DD7C-2AD9E6014687}"/>
              </a:ext>
            </a:extLst>
          </p:cNvPr>
          <p:cNvSpPr>
            <a:spLocks noChangeArrowheads="1"/>
          </p:cNvSpPr>
          <p:nvPr/>
        </p:nvSpPr>
        <p:spPr bwMode="auto">
          <a:xfrm>
            <a:off x="0" y="-988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32C4A"/>
                </a:solidFill>
                <a:effectLst/>
                <a:latin typeface="Calibri" panose="020F0502020204030204" pitchFamily="34" charset="0"/>
                <a:ea typeface="+mn-ea"/>
                <a:cs typeface="+mn-cs"/>
              </a:rPr>
              <a:t>SY03: Improving STI prevention and management in conjunction with increasing uptake of HIV prevention products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D8DA8E49-6CA3-D327-0C6A-A99CACB06438}"/>
              </a:ext>
            </a:extLst>
          </p:cNvPr>
          <p:cNvSpPr txBox="1"/>
          <p:nvPr/>
        </p:nvSpPr>
        <p:spPr>
          <a:xfrm>
            <a:off x="8210202" y="5313610"/>
            <a:ext cx="3769619" cy="954107"/>
          </a:xfrm>
          <a:prstGeom prst="rect">
            <a:avLst/>
          </a:prstGeom>
          <a:noFill/>
        </p:spPr>
        <p:txBody>
          <a:bodyPr wrap="square" rtlCol="0">
            <a:spAutoFit/>
          </a:bodyPr>
          <a:lstStyle/>
          <a:p>
            <a:r>
              <a:rPr lang="en-US" sz="1400" dirty="0"/>
              <a:t>SY03: Improving STI prevention and management in conjunction with increasing uptake of HIV prevention </a:t>
            </a:r>
            <a:r>
              <a:rPr lang="en-US" sz="1400" dirty="0" err="1"/>
              <a:t>products:L</a:t>
            </a:r>
            <a:r>
              <a:rPr lang="en-US" sz="1400" dirty="0"/>
              <a:t> Haddad </a:t>
            </a:r>
          </a:p>
        </p:txBody>
      </p:sp>
    </p:spTree>
    <p:extLst>
      <p:ext uri="{BB962C8B-B14F-4D97-AF65-F5344CB8AC3E}">
        <p14:creationId xmlns:p14="http://schemas.microsoft.com/office/powerpoint/2010/main" val="378481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4692-A0AD-E3C0-0755-080057265232}"/>
              </a:ext>
            </a:extLst>
          </p:cNvPr>
          <p:cNvSpPr>
            <a:spLocks noGrp="1"/>
          </p:cNvSpPr>
          <p:nvPr>
            <p:ph type="title"/>
          </p:nvPr>
        </p:nvSpPr>
        <p:spPr>
          <a:xfrm>
            <a:off x="1466999" y="316394"/>
            <a:ext cx="10515600" cy="954593"/>
          </a:xfrm>
          <a:ln>
            <a:solidFill>
              <a:schemeClr val="bg2">
                <a:lumMod val="90000"/>
              </a:schemeClr>
            </a:solidFill>
          </a:ln>
        </p:spPr>
        <p:txBody>
          <a:bodyPr>
            <a:normAutofit/>
          </a:bodyPr>
          <a:lstStyle/>
          <a:p>
            <a:pPr algn="ctr"/>
            <a:r>
              <a:rPr lang="en-US" sz="3600" b="1" dirty="0">
                <a:solidFill>
                  <a:schemeClr val="accent1"/>
                </a:solidFill>
              </a:rPr>
              <a:t>Global </a:t>
            </a:r>
            <a:r>
              <a:rPr lang="en-US" sz="3600" b="1" u="sng" dirty="0">
                <a:solidFill>
                  <a:schemeClr val="accent1"/>
                </a:solidFill>
              </a:rPr>
              <a:t>Un</a:t>
            </a:r>
            <a:r>
              <a:rPr lang="en-US" sz="3600" b="1" dirty="0">
                <a:solidFill>
                  <a:schemeClr val="accent1"/>
                </a:solidFill>
              </a:rPr>
              <a:t>met need contraception</a:t>
            </a:r>
          </a:p>
        </p:txBody>
      </p:sp>
      <p:sp>
        <p:nvSpPr>
          <p:cNvPr id="3" name="Content Placeholder 2">
            <a:extLst>
              <a:ext uri="{FF2B5EF4-FFF2-40B4-BE49-F238E27FC236}">
                <a16:creationId xmlns:a16="http://schemas.microsoft.com/office/drawing/2014/main" id="{A01ECCE0-E4A7-D861-D1D4-71A5992E5569}"/>
              </a:ext>
            </a:extLst>
          </p:cNvPr>
          <p:cNvSpPr>
            <a:spLocks noGrp="1"/>
          </p:cNvSpPr>
          <p:nvPr>
            <p:ph idx="1"/>
          </p:nvPr>
        </p:nvSpPr>
        <p:spPr>
          <a:xfrm>
            <a:off x="228294" y="2098010"/>
            <a:ext cx="4715181" cy="4273419"/>
          </a:xfrm>
        </p:spPr>
        <p:txBody>
          <a:bodyPr>
            <a:normAutofit/>
          </a:bodyPr>
          <a:lstStyle/>
          <a:p>
            <a:pPr marL="0" indent="0">
              <a:buNone/>
            </a:pPr>
            <a:r>
              <a:rPr lang="en-US" sz="2400" dirty="0"/>
              <a:t>250 million women have an unmet need for contraception</a:t>
            </a:r>
          </a:p>
          <a:p>
            <a:pPr marL="0" indent="0">
              <a:buNone/>
            </a:pPr>
            <a:endParaRPr lang="en-US" sz="2400" dirty="0"/>
          </a:p>
          <a:p>
            <a:r>
              <a:rPr lang="en-US" sz="2400" dirty="0"/>
              <a:t>Meeting unmet need for contraception would</a:t>
            </a:r>
          </a:p>
          <a:p>
            <a:r>
              <a:rPr lang="en-US" sz="2400" dirty="0"/>
              <a:t>Reduce maternal mortality by 62%</a:t>
            </a:r>
          </a:p>
          <a:p>
            <a:r>
              <a:rPr lang="en-US" sz="2400" dirty="0"/>
              <a:t>Unsafe abortion by 72%</a:t>
            </a:r>
          </a:p>
          <a:p>
            <a:r>
              <a:rPr lang="en-US" sz="2400" dirty="0"/>
              <a:t>Unintended pregnancies by 68%</a:t>
            </a:r>
          </a:p>
        </p:txBody>
      </p:sp>
      <p:pic>
        <p:nvPicPr>
          <p:cNvPr id="1026" name="Picture 2">
            <a:extLst>
              <a:ext uri="{FF2B5EF4-FFF2-40B4-BE49-F238E27FC236}">
                <a16:creationId xmlns:a16="http://schemas.microsoft.com/office/drawing/2014/main" id="{F5A4AD93-8469-5DE4-38AC-8329667FA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910" y="2118548"/>
            <a:ext cx="6936254" cy="4380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37D95E-14B5-7678-2C39-F9E651B28511}"/>
              </a:ext>
            </a:extLst>
          </p:cNvPr>
          <p:cNvSpPr txBox="1"/>
          <p:nvPr/>
        </p:nvSpPr>
        <p:spPr>
          <a:xfrm>
            <a:off x="8472037" y="6458786"/>
            <a:ext cx="3914274" cy="338554"/>
          </a:xfrm>
          <a:prstGeom prst="rect">
            <a:avLst/>
          </a:prstGeom>
          <a:noFill/>
        </p:spPr>
        <p:txBody>
          <a:bodyPr wrap="square" rtlCol="0">
            <a:spAutoFit/>
          </a:bodyPr>
          <a:lstStyle/>
          <a:p>
            <a:r>
              <a:rPr lang="en-US" sz="1600" dirty="0"/>
              <a:t>Source: Guttmacher , 2019</a:t>
            </a:r>
          </a:p>
        </p:txBody>
      </p:sp>
      <p:sp>
        <p:nvSpPr>
          <p:cNvPr id="5" name="TextBox 4">
            <a:extLst>
              <a:ext uri="{FF2B5EF4-FFF2-40B4-BE49-F238E27FC236}">
                <a16:creationId xmlns:a16="http://schemas.microsoft.com/office/drawing/2014/main" id="{BE701675-5FDE-3AA1-06D6-54032EF6FA26}"/>
              </a:ext>
            </a:extLst>
          </p:cNvPr>
          <p:cNvSpPr txBox="1"/>
          <p:nvPr/>
        </p:nvSpPr>
        <p:spPr>
          <a:xfrm>
            <a:off x="5149215" y="1224696"/>
            <a:ext cx="6833384" cy="1015663"/>
          </a:xfrm>
          <a:prstGeom prst="rect">
            <a:avLst/>
          </a:prstGeom>
          <a:noFill/>
        </p:spPr>
        <p:txBody>
          <a:bodyPr wrap="square" rtlCol="0">
            <a:spAutoFit/>
          </a:bodyPr>
          <a:lstStyle/>
          <a:p>
            <a:r>
              <a:rPr lang="en-US" sz="2000" dirty="0"/>
              <a:t>Among women aged 15-19 years who want to avoid pregnancy: with an unmet need for modern contraception, 2019</a:t>
            </a:r>
          </a:p>
        </p:txBody>
      </p:sp>
    </p:spTree>
    <p:extLst>
      <p:ext uri="{BB962C8B-B14F-4D97-AF65-F5344CB8AC3E}">
        <p14:creationId xmlns:p14="http://schemas.microsoft.com/office/powerpoint/2010/main" val="303723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B523-E674-1EE2-7220-82E8EB1281AA}"/>
              </a:ext>
            </a:extLst>
          </p:cNvPr>
          <p:cNvSpPr>
            <a:spLocks noGrp="1"/>
          </p:cNvSpPr>
          <p:nvPr>
            <p:ph type="title"/>
          </p:nvPr>
        </p:nvSpPr>
        <p:spPr>
          <a:xfrm>
            <a:off x="1572088" y="0"/>
            <a:ext cx="10485151" cy="1819110"/>
          </a:xfrm>
          <a:ln>
            <a:noFill/>
          </a:ln>
        </p:spPr>
        <p:txBody>
          <a:bodyPr>
            <a:noAutofit/>
          </a:bodyPr>
          <a:lstStyle/>
          <a:p>
            <a:pPr algn="ctr"/>
            <a:r>
              <a:rPr lang="en-US" sz="3600" b="1" dirty="0">
                <a:solidFill>
                  <a:schemeClr val="accent1"/>
                </a:solidFill>
              </a:rPr>
              <a:t>To address the unmet needs, </a:t>
            </a:r>
            <a:r>
              <a:rPr lang="en-US" sz="3600" dirty="0">
                <a:solidFill>
                  <a:schemeClr val="accent1"/>
                </a:solidFill>
              </a:rPr>
              <a:t>we must consider interventions that address the social constructs of end</a:t>
            </a:r>
            <a:r>
              <a:rPr lang="en-US" sz="3600" b="1" dirty="0">
                <a:solidFill>
                  <a:schemeClr val="accent1"/>
                </a:solidFill>
              </a:rPr>
              <a:t> users</a:t>
            </a:r>
          </a:p>
        </p:txBody>
      </p:sp>
      <p:sp>
        <p:nvSpPr>
          <p:cNvPr id="3" name="Content Placeholder 2">
            <a:extLst>
              <a:ext uri="{FF2B5EF4-FFF2-40B4-BE49-F238E27FC236}">
                <a16:creationId xmlns:a16="http://schemas.microsoft.com/office/drawing/2014/main" id="{AC75EE15-BBFC-C1DA-3891-8ED05A0C8E93}"/>
              </a:ext>
            </a:extLst>
          </p:cNvPr>
          <p:cNvSpPr>
            <a:spLocks noGrp="1"/>
          </p:cNvSpPr>
          <p:nvPr>
            <p:ph idx="1"/>
          </p:nvPr>
        </p:nvSpPr>
        <p:spPr>
          <a:xfrm>
            <a:off x="2476054" y="2271352"/>
            <a:ext cx="9479726" cy="4083728"/>
          </a:xfrm>
        </p:spPr>
        <p:txBody>
          <a:bodyPr>
            <a:normAutofit fontScale="92500" lnSpcReduction="20000"/>
          </a:bodyPr>
          <a:lstStyle/>
          <a:p>
            <a:pPr lvl="8">
              <a:lnSpc>
                <a:spcPct val="120000"/>
              </a:lnSpc>
              <a:buFont typeface="Wingdings" panose="05000000000000000000" pitchFamily="2" charset="2"/>
              <a:buChar char="ü"/>
            </a:pPr>
            <a:r>
              <a:rPr lang="en-US" sz="3200" dirty="0"/>
              <a:t>Accessible</a:t>
            </a:r>
          </a:p>
          <a:p>
            <a:pPr lvl="8">
              <a:lnSpc>
                <a:spcPct val="120000"/>
              </a:lnSpc>
              <a:buFont typeface="Wingdings" panose="05000000000000000000" pitchFamily="2" charset="2"/>
              <a:buChar char="ü"/>
            </a:pPr>
            <a:r>
              <a:rPr lang="en-US" sz="3200" dirty="0"/>
              <a:t>Affordable</a:t>
            </a:r>
          </a:p>
          <a:p>
            <a:pPr lvl="8">
              <a:lnSpc>
                <a:spcPct val="120000"/>
              </a:lnSpc>
              <a:buFont typeface="Wingdings" panose="05000000000000000000" pitchFamily="2" charset="2"/>
              <a:buChar char="ü"/>
            </a:pPr>
            <a:r>
              <a:rPr lang="en-US" sz="3200" dirty="0"/>
              <a:t>Scalable</a:t>
            </a:r>
          </a:p>
          <a:p>
            <a:pPr lvl="8">
              <a:lnSpc>
                <a:spcPct val="120000"/>
              </a:lnSpc>
              <a:buFont typeface="Wingdings" panose="05000000000000000000" pitchFamily="2" charset="2"/>
              <a:buChar char="ü"/>
            </a:pPr>
            <a:r>
              <a:rPr lang="en-US" sz="3200" dirty="0"/>
              <a:t>Deliverable</a:t>
            </a:r>
          </a:p>
          <a:p>
            <a:pPr lvl="8">
              <a:lnSpc>
                <a:spcPct val="120000"/>
              </a:lnSpc>
              <a:buFont typeface="Wingdings" panose="05000000000000000000" pitchFamily="2" charset="2"/>
              <a:buChar char="ü"/>
            </a:pPr>
            <a:r>
              <a:rPr lang="en-US" sz="3200" dirty="0"/>
              <a:t>Acceptable</a:t>
            </a:r>
          </a:p>
          <a:p>
            <a:pPr marL="0" indent="0">
              <a:buNone/>
            </a:pPr>
            <a:endParaRPr lang="en-US" dirty="0"/>
          </a:p>
          <a:p>
            <a:pPr marL="0" indent="0" algn="ctr">
              <a:buNone/>
            </a:pPr>
            <a:r>
              <a:rPr lang="en-US" dirty="0"/>
              <a:t>	</a:t>
            </a:r>
            <a:r>
              <a:rPr lang="en-US" sz="2200" dirty="0"/>
              <a:t>At different times of life, in different ecosystems and geography</a:t>
            </a:r>
          </a:p>
          <a:p>
            <a:pPr marL="0" indent="0" algn="ctr">
              <a:buNone/>
            </a:pPr>
            <a:r>
              <a:rPr lang="en-US" sz="2200" dirty="0"/>
              <a:t>	That meet different desires and the multiple reproductive health needs</a:t>
            </a:r>
          </a:p>
        </p:txBody>
      </p:sp>
      <p:pic>
        <p:nvPicPr>
          <p:cNvPr id="8" name="Picture 7" descr="A group of women posing for a photo&#10;&#10;Description automatically generated">
            <a:extLst>
              <a:ext uri="{FF2B5EF4-FFF2-40B4-BE49-F238E27FC236}">
                <a16:creationId xmlns:a16="http://schemas.microsoft.com/office/drawing/2014/main" id="{CDFA807A-8EE0-BBB7-501A-2A17A5E7EB4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837473B0-CC2E-450A-ABE3-18F120FF3D39}">
                <a1611:picAttrSrcUrl xmlns:a1611="http://schemas.microsoft.com/office/drawing/2016/11/main" r:id="rId5"/>
              </a:ext>
            </a:extLst>
          </a:blip>
          <a:stretch>
            <a:fillRect/>
          </a:stretch>
        </p:blipFill>
        <p:spPr>
          <a:xfrm>
            <a:off x="134759" y="2271352"/>
            <a:ext cx="3216129" cy="3631486"/>
          </a:xfrm>
          <a:prstGeom prst="rect">
            <a:avLst/>
          </a:prstGeom>
        </p:spPr>
      </p:pic>
      <p:sp>
        <p:nvSpPr>
          <p:cNvPr id="9" name="TextBox 8">
            <a:extLst>
              <a:ext uri="{FF2B5EF4-FFF2-40B4-BE49-F238E27FC236}">
                <a16:creationId xmlns:a16="http://schemas.microsoft.com/office/drawing/2014/main" id="{7E52414A-5648-1683-3F57-CF7F4562ED20}"/>
              </a:ext>
            </a:extLst>
          </p:cNvPr>
          <p:cNvSpPr txBox="1"/>
          <p:nvPr/>
        </p:nvSpPr>
        <p:spPr>
          <a:xfrm>
            <a:off x="134759" y="5974318"/>
            <a:ext cx="3077070" cy="369332"/>
          </a:xfrm>
          <a:prstGeom prst="rect">
            <a:avLst/>
          </a:prstGeom>
          <a:noFill/>
        </p:spPr>
        <p:txBody>
          <a:bodyPr wrap="square" rtlCol="0">
            <a:spAutoFit/>
          </a:bodyPr>
          <a:lstStyle/>
          <a:p>
            <a:r>
              <a:rPr lang="en-KE" sz="900" dirty="0">
                <a:hlinkClick r:id="rId5" tooltip="https://www.filmmakers.co.kr/performerWanted/9535791"/>
              </a:rPr>
              <a:t>This Photo</a:t>
            </a:r>
            <a:r>
              <a:rPr lang="en-KE" sz="900" dirty="0"/>
              <a:t> by Unknown Author is licensed under </a:t>
            </a:r>
            <a:r>
              <a:rPr lang="en-KE" sz="900" dirty="0">
                <a:hlinkClick r:id="rId6" tooltip="https://creativecommons.org/licenses/by-nc-nd/3.0/"/>
              </a:rPr>
              <a:t>CC BY-NC-ND</a:t>
            </a:r>
            <a:endParaRPr lang="en-KE" sz="900" dirty="0"/>
          </a:p>
        </p:txBody>
      </p:sp>
    </p:spTree>
    <p:extLst>
      <p:ext uri="{BB962C8B-B14F-4D97-AF65-F5344CB8AC3E}">
        <p14:creationId xmlns:p14="http://schemas.microsoft.com/office/powerpoint/2010/main" val="2775366725"/>
      </p:ext>
    </p:extLst>
  </p:cSld>
  <p:clrMapOvr>
    <a:masterClrMapping/>
  </p:clrMapOvr>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VR4P-2024-Speaker-template_Verdana" id="{76F02E34-B033-476D-BBFD-A6BD83D343FC}" vid="{A40FE53D-0CC5-48C1-8FDB-ECA85DA5E3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96baf7c1-7d9f-48d3-95bc-3d60efb8f7f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DD43244790174B892FA283EAEEDD66" ma:contentTypeVersion="20" ma:contentTypeDescription="Create a new document." ma:contentTypeScope="" ma:versionID="3df768b94f912234fdefb2d750ba6b88">
  <xsd:schema xmlns:xsd="http://www.w3.org/2001/XMLSchema" xmlns:xs="http://www.w3.org/2001/XMLSchema" xmlns:p="http://schemas.microsoft.com/office/2006/metadata/properties" xmlns:ns1="http://schemas.microsoft.com/sharepoint/v3" xmlns:ns2="96baf7c1-7d9f-48d3-95bc-3d60efb8f7f9" xmlns:ns3="250929fa-9806-4449-af20-7947085fa170" targetNamespace="http://schemas.microsoft.com/office/2006/metadata/properties" ma:root="true" ma:fieldsID="3c1be5213b8c6a3429eca2eab9f1da8e" ns1:_="" ns2:_="" ns3:_="">
    <xsd:import namespace="http://schemas.microsoft.com/sharepoint/v3"/>
    <xsd:import namespace="96baf7c1-7d9f-48d3-95bc-3d60efb8f7f9"/>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af7c1-7d9f-48d3-95bc-3d60efb8f7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AC164D-1427-4CFC-A10B-8EDA77DF60E7}">
  <ds:schemaRef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50929fa-9806-4449-af20-7947085fa170"/>
    <ds:schemaRef ds:uri="http://schemas.microsoft.com/office/2006/metadata/properties"/>
    <ds:schemaRef ds:uri="96baf7c1-7d9f-48d3-95bc-3d60efb8f7f9"/>
    <ds:schemaRef ds:uri="http://schemas.microsoft.com/sharepoint/v3"/>
    <ds:schemaRef ds:uri="http://www.w3.org/XML/1998/namespace"/>
  </ds:schemaRefs>
</ds:datastoreItem>
</file>

<file path=customXml/itemProps2.xml><?xml version="1.0" encoding="utf-8"?>
<ds:datastoreItem xmlns:ds="http://schemas.openxmlformats.org/officeDocument/2006/customXml" ds:itemID="{D1AB802A-AF46-48F3-BC70-930B76DACB3D}">
  <ds:schemaRefs>
    <ds:schemaRef ds:uri="http://schemas.microsoft.com/sharepoint/v3/contenttype/forms"/>
  </ds:schemaRefs>
</ds:datastoreItem>
</file>

<file path=customXml/itemProps3.xml><?xml version="1.0" encoding="utf-8"?>
<ds:datastoreItem xmlns:ds="http://schemas.openxmlformats.org/officeDocument/2006/customXml" ds:itemID="{E851FF2F-F24F-4B95-BAD5-FA1A9840EB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6baf7c1-7d9f-48d3-95bc-3d60efb8f7f9"/>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HIVR4P2023</Template>
  <TotalTime>5611</TotalTime>
  <Words>4235</Words>
  <Application>Microsoft Office PowerPoint</Application>
  <PresentationFormat>Widescreen</PresentationFormat>
  <Paragraphs>548</Paragraphs>
  <Slides>35</Slides>
  <Notes>35</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35</vt:i4>
      </vt:variant>
    </vt:vector>
  </HeadingPairs>
  <TitlesOfParts>
    <vt:vector size="57" baseType="lpstr">
      <vt:lpstr>ＭＳ Ｐゴシック</vt:lpstr>
      <vt:lpstr>Aptos</vt:lpstr>
      <vt:lpstr>Arial</vt:lpstr>
      <vt:lpstr>Arial</vt:lpstr>
      <vt:lpstr>BlinkMacSystemFont</vt:lpstr>
      <vt:lpstr>Calibri</vt:lpstr>
      <vt:lpstr>Calibri Light</vt:lpstr>
      <vt:lpstr>Cambria</vt:lpstr>
      <vt:lpstr>Century Gothic</vt:lpstr>
      <vt:lpstr>Courier New</vt:lpstr>
      <vt:lpstr>Fira Sans Light</vt:lpstr>
      <vt:lpstr>IAS Ribbon Sans Bold</vt:lpstr>
      <vt:lpstr>IAS Ribbon Sans Regular</vt:lpstr>
      <vt:lpstr>MuseoSans</vt:lpstr>
      <vt:lpstr>Roboto</vt:lpstr>
      <vt:lpstr>SourceSansPro</vt:lpstr>
      <vt:lpstr>Tahoma</vt:lpstr>
      <vt:lpstr>Times New Roman</vt:lpstr>
      <vt:lpstr>Verdana</vt:lpstr>
      <vt:lpstr>Verdana Bold</vt:lpstr>
      <vt:lpstr>Wingdings</vt:lpstr>
      <vt:lpstr>HIVR4P2023</vt:lpstr>
      <vt:lpstr>Multiple needs – one technology: The promise and pitfalls of multiple purpose prevention technology</vt:lpstr>
      <vt:lpstr>In memory of Dr. Kawango Agot, MPH, PhD Renowned Kenya researcher </vt:lpstr>
      <vt:lpstr>Disclosure</vt:lpstr>
      <vt:lpstr>Outline</vt:lpstr>
      <vt:lpstr>Multipurpose Prevention Technologies (MPT)</vt:lpstr>
      <vt:lpstr> Global  daily burden of new HIV infections, maternal deaths and curable STIs</vt:lpstr>
      <vt:lpstr> Women are at the epicenter of STI epidemic  </vt:lpstr>
      <vt:lpstr>Global Unmet need contraception</vt:lpstr>
      <vt:lpstr>To address the unmet needs, we must consider interventions that address the social constructs of end users</vt:lpstr>
      <vt:lpstr>The condom was the first MPT:  (patented in 1844)</vt:lpstr>
      <vt:lpstr>PowerPoint Presentation</vt:lpstr>
      <vt:lpstr>PowerPoint Presentation</vt:lpstr>
      <vt:lpstr>Intravaginal gels 2002 to 2015 Phase III Trials</vt:lpstr>
      <vt:lpstr>Tenofovir gel: Adherence impact CAPRISA 004 &amp; FACTS 001 </vt:lpstr>
      <vt:lpstr>Why great ideas don’t always turn to meaningful solutions</vt:lpstr>
      <vt:lpstr>Uncovering the adherence dilemma social behavioural studies</vt:lpstr>
      <vt:lpstr>Uncovering the adherence dilemma social behavioural studies</vt:lpstr>
      <vt:lpstr>Uncovering the adherence dilemma social behavioural studies</vt:lpstr>
      <vt:lpstr>Preferred characteristics of gel formulation and use</vt:lpstr>
      <vt:lpstr>The need for choice: Lessons from contraceptive field</vt:lpstr>
      <vt:lpstr>Decision making process around prevention product use</vt:lpstr>
      <vt:lpstr>Decision making process around prevention product use</vt:lpstr>
      <vt:lpstr>Globally, MPTs are preferred to single indication products</vt:lpstr>
      <vt:lpstr>Status of Multipurpose Technologies Product Development Products</vt:lpstr>
      <vt:lpstr>Multipurpose Prevention Technologies (MPTs) in  R&amp;D Pipeline</vt:lpstr>
      <vt:lpstr>State of the science Topical &amp; Systematic MPTs</vt:lpstr>
      <vt:lpstr>The Dual Prevention Pill (DPP) is the MPT furthest along in the pipeline</vt:lpstr>
      <vt:lpstr>Tenofovir &amp; Tenofovir/Levonorgestrel Intravaginal Rings</vt:lpstr>
      <vt:lpstr>MATRIX (Advancing R&amp;D of Innovative HIV Prevention Products for Women)</vt:lpstr>
      <vt:lpstr>PowerPoint Presentation</vt:lpstr>
      <vt:lpstr>PowerPoint Presentation</vt:lpstr>
      <vt:lpstr>Potential challenges to MPT</vt:lpstr>
      <vt:lpstr>Promise of MPTs Key Benefits of MPTs as Perceived by End Users</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needs – one technology: The promise and pitfalls of multiple purpose prevention technology</dc:title>
  <dc:creator>Nelly R. Mugo</dc:creator>
  <cp:lastModifiedBy>Preview 2</cp:lastModifiedBy>
  <cp:revision>51</cp:revision>
  <dcterms:created xsi:type="dcterms:W3CDTF">2024-10-03T10:47:13Z</dcterms:created>
  <dcterms:modified xsi:type="dcterms:W3CDTF">2024-10-08T13:07:46Z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0x010100ACDD43244790174B892FA283EAEEDD66</vt:lpwstr>
  </property>
  <property fmtid="{D5CDD505-2E9C-101B-9397-08002B2CF9AE}" pid="3" name="MediaServiceImageTags">
    <vt:lpwstr/>
  </property>
</Properties>
</file>