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96" r:id="rId4"/>
  </p:sldMasterIdLst>
  <p:notesMasterIdLst>
    <p:notesMasterId r:id="rId9"/>
  </p:notesMasterIdLst>
  <p:handoutMasterIdLst>
    <p:handoutMasterId r:id="rId10"/>
  </p:handoutMasterIdLst>
  <p:sldIdLst>
    <p:sldId id="266" r:id="rId5"/>
    <p:sldId id="276" r:id="rId6"/>
    <p:sldId id="262"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94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p:restoredTop sz="85108"/>
  </p:normalViewPr>
  <p:slideViewPr>
    <p:cSldViewPr snapToGrid="0" snapToObjects="1">
      <p:cViewPr varScale="1">
        <p:scale>
          <a:sx n="102" d="100"/>
          <a:sy n="102" d="100"/>
        </p:scale>
        <p:origin x="936"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51" d="100"/>
          <a:sy n="151" d="100"/>
        </p:scale>
        <p:origin x="365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50EAEE-143D-776E-C9F0-489448BF1C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B0111B-CD3A-D95A-74D8-6AE66B4FAD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403986-A93A-5046-AE32-21BB90437027}" type="datetimeFigureOut">
              <a:rPr lang="en-GB" smtClean="0"/>
              <a:t>06/10/2024</a:t>
            </a:fld>
            <a:endParaRPr lang="en-GB"/>
          </a:p>
        </p:txBody>
      </p:sp>
      <p:sp>
        <p:nvSpPr>
          <p:cNvPr id="4" name="Footer Placeholder 3">
            <a:extLst>
              <a:ext uri="{FF2B5EF4-FFF2-40B4-BE49-F238E27FC236}">
                <a16:creationId xmlns:a16="http://schemas.microsoft.com/office/drawing/2014/main" id="{5627EB83-AE5E-7F5A-485F-D9B839C02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AEA90E6-EDFB-294E-B457-1EE01481D0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5E9475-EC2F-0342-849E-AF783A2FD564}" type="slidenum">
              <a:rPr lang="en-GB" smtClean="0"/>
              <a:t>‹#›</a:t>
            </a:fld>
            <a:endParaRPr lang="en-GB"/>
          </a:p>
        </p:txBody>
      </p:sp>
    </p:spTree>
    <p:extLst>
      <p:ext uri="{BB962C8B-B14F-4D97-AF65-F5344CB8AC3E}">
        <p14:creationId xmlns:p14="http://schemas.microsoft.com/office/powerpoint/2010/main" val="105252840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06/10/2024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128444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highlight>
                  <a:srgbClr val="FFFFFF"/>
                </a:highlight>
                <a:latin typeface="IAS Ribbon Sans"/>
              </a:rPr>
              <a:t>The Dual Prevention Pill (DPP), which co-formulates oral pre-exposure prophylaxis (</a:t>
            </a:r>
            <a:r>
              <a:rPr lang="en-US" b="0" i="0" dirty="0" err="1">
                <a:solidFill>
                  <a:srgbClr val="333333"/>
                </a:solidFill>
                <a:effectLst/>
                <a:highlight>
                  <a:srgbClr val="FFFFFF"/>
                </a:highlight>
                <a:latin typeface="IAS Ribbon Sans"/>
              </a:rPr>
              <a:t>PrEP</a:t>
            </a:r>
            <a:r>
              <a:rPr lang="en-US" b="0" i="0" dirty="0">
                <a:solidFill>
                  <a:srgbClr val="333333"/>
                </a:solidFill>
                <a:effectLst/>
                <a:highlight>
                  <a:srgbClr val="FFFFFF"/>
                </a:highlight>
                <a:latin typeface="IAS Ribbon Sans"/>
              </a:rPr>
              <a:t>) and combined oral contraception in a single pill, could receive regulatory approval by 2025 and become the first multi-purpose prevention technology (MPT) with </a:t>
            </a:r>
            <a:r>
              <a:rPr lang="en-US" b="0" i="0" dirty="0" err="1">
                <a:solidFill>
                  <a:srgbClr val="333333"/>
                </a:solidFill>
                <a:effectLst/>
                <a:highlight>
                  <a:srgbClr val="FFFFFF"/>
                </a:highlight>
                <a:latin typeface="IAS Ribbon Sans"/>
              </a:rPr>
              <a:t>PrEP</a:t>
            </a:r>
            <a:r>
              <a:rPr lang="en-US" b="0" i="0" dirty="0">
                <a:solidFill>
                  <a:srgbClr val="333333"/>
                </a:solidFill>
                <a:effectLst/>
                <a:highlight>
                  <a:srgbClr val="FFFFFF"/>
                </a:highlight>
                <a:latin typeface="IAS Ribbon Sans"/>
              </a:rPr>
              <a:t> available. Planning for DPP implementation requires integrating best practices from </a:t>
            </a:r>
            <a:r>
              <a:rPr lang="en-US" b="0" i="0" dirty="0" err="1">
                <a:solidFill>
                  <a:srgbClr val="333333"/>
                </a:solidFill>
                <a:effectLst/>
                <a:highlight>
                  <a:srgbClr val="FFFFFF"/>
                </a:highlight>
                <a:latin typeface="IAS Ribbon Sans"/>
              </a:rPr>
              <a:t>PrEP</a:t>
            </a:r>
            <a:r>
              <a:rPr lang="en-US" b="0" i="0" dirty="0">
                <a:solidFill>
                  <a:srgbClr val="333333"/>
                </a:solidFill>
                <a:effectLst/>
                <a:highlight>
                  <a:srgbClr val="FFFFFF"/>
                </a:highlight>
                <a:latin typeface="IAS Ribbon Sans"/>
              </a:rPr>
              <a:t> and contraceptive provision to deliver an MPT, as integrating </a:t>
            </a:r>
            <a:r>
              <a:rPr lang="en-US" b="0" i="0" dirty="0" err="1">
                <a:solidFill>
                  <a:srgbClr val="333333"/>
                </a:solidFill>
                <a:effectLst/>
                <a:highlight>
                  <a:srgbClr val="FFFFFF"/>
                </a:highlight>
                <a:latin typeface="IAS Ribbon Sans"/>
              </a:rPr>
              <a:t>PrEP</a:t>
            </a:r>
            <a:r>
              <a:rPr lang="en-US" b="0" i="0" dirty="0">
                <a:solidFill>
                  <a:srgbClr val="333333"/>
                </a:solidFill>
                <a:effectLst/>
                <a:highlight>
                  <a:srgbClr val="FFFFFF"/>
                </a:highlight>
                <a:latin typeface="IAS Ribbon Sans"/>
              </a:rPr>
              <a:t> and family planning (FP) services has historically been a challenge.</a:t>
            </a:r>
          </a:p>
          <a:p>
            <a:pPr algn="l"/>
            <a:endParaRPr lang="en-US" b="0" i="0" dirty="0">
              <a:solidFill>
                <a:srgbClr val="333333"/>
              </a:solidFill>
              <a:effectLst/>
              <a:highlight>
                <a:srgbClr val="FFFFFF"/>
              </a:highlight>
              <a:latin typeface="IAS Ribbon Sans"/>
            </a:endParaRPr>
          </a:p>
          <a:p>
            <a:pPr algn="l"/>
            <a:r>
              <a:rPr lang="en-US" b="0" i="0" dirty="0">
                <a:solidFill>
                  <a:srgbClr val="333333"/>
                </a:solidFill>
                <a:effectLst/>
                <a:highlight>
                  <a:srgbClr val="FFFFFF"/>
                </a:highlight>
                <a:latin typeface="IAS Ribbon Sans"/>
              </a:rPr>
              <a:t>This session will look at lessons from </a:t>
            </a:r>
            <a:r>
              <a:rPr lang="en-US" b="0" i="0" dirty="0" err="1">
                <a:solidFill>
                  <a:srgbClr val="333333"/>
                </a:solidFill>
                <a:effectLst/>
                <a:highlight>
                  <a:srgbClr val="FFFFFF"/>
                </a:highlight>
                <a:latin typeface="IAS Ribbon Sans"/>
              </a:rPr>
              <a:t>PrEP</a:t>
            </a:r>
            <a:r>
              <a:rPr lang="en-US" b="0" i="0" dirty="0">
                <a:solidFill>
                  <a:srgbClr val="333333"/>
                </a:solidFill>
                <a:effectLst/>
                <a:highlight>
                  <a:srgbClr val="FFFFFF"/>
                </a:highlight>
                <a:latin typeface="IAS Ribbon Sans"/>
              </a:rPr>
              <a:t> and FP implementation and scale-up to explore optimal implementation strategies for the DPP. Presenters will discuss potential scenarios for integrating the DPP in HIV prevention and FP provision, including approaches to reach and support different user segments, particularly young women; what healthcare providers will need to do differently to deliver an MPT; and the key questions, populations, and settings that implementation science studies on the DPP could focus on. Discussion will chart a way forward for DPP delivery.</a:t>
            </a:r>
          </a:p>
          <a:p>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345476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4143435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9"/>
            <a:ext cx="7632700" cy="4319586"/>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19F2FD01-8C20-79D4-3E59-891EFF361019}"/>
              </a:ext>
            </a:extLst>
          </p:cNvPr>
          <p:cNvSpPr txBox="1"/>
          <p:nvPr/>
        </p:nvSpPr>
        <p:spPr>
          <a:xfrm>
            <a:off x="4116391" y="44132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23F4BF50-D803-E77A-CBDE-FD855FFB80BD}"/>
              </a:ext>
            </a:extLst>
          </p:cNvPr>
          <p:cNvSpPr txBox="1"/>
          <p:nvPr/>
        </p:nvSpPr>
        <p:spPr>
          <a:xfrm>
            <a:off x="7789867" y="44132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8" name="Text Placeholder 2">
            <a:extLst>
              <a:ext uri="{FF2B5EF4-FFF2-40B4-BE49-F238E27FC236}">
                <a16:creationId xmlns:a16="http://schemas.microsoft.com/office/drawing/2014/main" id="{8F14BC9D-68F3-B392-A400-7E323AA585EC}"/>
              </a:ext>
            </a:extLst>
          </p:cNvPr>
          <p:cNvSpPr>
            <a:spLocks noGrp="1"/>
          </p:cNvSpPr>
          <p:nvPr>
            <p:ph type="body" sz="quarter" idx="10" hasCustomPrompt="1"/>
          </p:nvPr>
        </p:nvSpPr>
        <p:spPr>
          <a:xfrm>
            <a:off x="4116388" y="1231490"/>
            <a:ext cx="7632700" cy="433798"/>
          </a:xfrm>
          <a:prstGeom prst="rect">
            <a:avLst/>
          </a:prstGeom>
        </p:spPr>
        <p:txBody>
          <a:bodyPr lIns="0" tIns="0" rIns="0" bIns="0" anchor="t">
            <a:normAutofit/>
          </a:bodyPr>
          <a:lstStyle>
            <a:lvl1pPr marL="0" indent="0">
              <a:buNone/>
              <a:defRPr sz="2800" b="1" i="0">
                <a:solidFill>
                  <a:schemeClr val="accent6"/>
                </a:solidFill>
                <a:latin typeface="IAS Ribbon Sans Bold" pitchFamily="2" charset="0"/>
                <a:ea typeface="IAS Ribbon Sans Bold" pitchFamily="2" charset="0"/>
              </a:defRPr>
            </a:lvl1pPr>
          </a:lstStyle>
          <a:p>
            <a:pPr lvl="0"/>
            <a:r>
              <a:rPr lang="en-GB" noProof="0"/>
              <a:t>Session name</a:t>
            </a:r>
          </a:p>
        </p:txBody>
      </p:sp>
      <p:sp>
        <p:nvSpPr>
          <p:cNvPr id="9" name="Text Placeholder 4">
            <a:extLst>
              <a:ext uri="{FF2B5EF4-FFF2-40B4-BE49-F238E27FC236}">
                <a16:creationId xmlns:a16="http://schemas.microsoft.com/office/drawing/2014/main" id="{108B38E0-2EEF-2D45-6536-DB605CB20023}"/>
              </a:ext>
            </a:extLst>
          </p:cNvPr>
          <p:cNvSpPr>
            <a:spLocks noGrp="1"/>
          </p:cNvSpPr>
          <p:nvPr>
            <p:ph type="body" sz="quarter" idx="11" hasCustomPrompt="1"/>
          </p:nvPr>
        </p:nvSpPr>
        <p:spPr>
          <a:xfrm>
            <a:off x="4116388" y="765175"/>
            <a:ext cx="7632700"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pic>
        <p:nvPicPr>
          <p:cNvPr id="13" name="Picture 12">
            <a:extLst>
              <a:ext uri="{FF2B5EF4-FFF2-40B4-BE49-F238E27FC236}">
                <a16:creationId xmlns:a16="http://schemas.microsoft.com/office/drawing/2014/main" id="{1B4458C7-35C0-A6EF-F6EE-CA4C9C558000}"/>
              </a:ext>
            </a:extLst>
          </p:cNvPr>
          <p:cNvPicPr>
            <a:picLocks noChangeAspect="1"/>
          </p:cNvPicPr>
          <p:nvPr/>
        </p:nvPicPr>
        <p:blipFill>
          <a:blip r:embed="rId2"/>
          <a:srcRect/>
          <a:stretch/>
        </p:blipFill>
        <p:spPr>
          <a:xfrm>
            <a:off x="172727" y="4807130"/>
            <a:ext cx="3499714" cy="1873341"/>
          </a:xfrm>
          <a:prstGeom prst="rect">
            <a:avLst/>
          </a:prstGeom>
        </p:spPr>
      </p:pic>
      <p:pic>
        <p:nvPicPr>
          <p:cNvPr id="16" name="Picture 15">
            <a:extLst>
              <a:ext uri="{FF2B5EF4-FFF2-40B4-BE49-F238E27FC236}">
                <a16:creationId xmlns:a16="http://schemas.microsoft.com/office/drawing/2014/main" id="{4EA33F76-6F02-5745-5408-92BE0556545E}"/>
              </a:ext>
            </a:extLst>
          </p:cNvPr>
          <p:cNvPicPr>
            <a:picLocks noChangeAspect="1"/>
          </p:cNvPicPr>
          <p:nvPr/>
        </p:nvPicPr>
        <p:blipFill rotWithShape="1">
          <a:blip r:embed="rId3"/>
          <a:srcRect l="50155" t="40558"/>
          <a:stretch/>
        </p:blipFill>
        <p:spPr>
          <a:xfrm rot="10800000">
            <a:off x="-28801" y="-25400"/>
            <a:ext cx="3644305" cy="3737542"/>
          </a:xfrm>
          <a:prstGeom prst="rect">
            <a:avLst/>
          </a:prstGeom>
        </p:spPr>
      </p:pic>
    </p:spTree>
    <p:extLst>
      <p:ext uri="{BB962C8B-B14F-4D97-AF65-F5344CB8AC3E}">
        <p14:creationId xmlns:p14="http://schemas.microsoft.com/office/powerpoint/2010/main" val="95622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IAS Ribbon Sans Regular" pitchFamily="2" charset="0"/>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p:spPr>
        <p:txBody>
          <a:bodyPr>
            <a:normAutofit/>
          </a:bodyPr>
          <a:lstStyle>
            <a:lvl1pPr marL="0" indent="0">
              <a:buNone/>
              <a:defRPr sz="2000" b="0" i="0">
                <a:solidFill>
                  <a:schemeClr val="accent2"/>
                </a:solidFill>
                <a:latin typeface="+mj-lt"/>
                <a:ea typeface="IAS Ribbon Sans Regular" pitchFamily="2" charset="0"/>
              </a:defRPr>
            </a:lvl1pPr>
          </a:lstStyle>
          <a:p>
            <a:pPr lvl="0"/>
            <a:r>
              <a:rPr lang="en-GB" noProof="0"/>
              <a:t>Quote citation</a:t>
            </a:r>
          </a:p>
        </p:txBody>
      </p:sp>
      <p:pic>
        <p:nvPicPr>
          <p:cNvPr id="7" name="Picture 6">
            <a:extLst>
              <a:ext uri="{FF2B5EF4-FFF2-40B4-BE49-F238E27FC236}">
                <a16:creationId xmlns:a16="http://schemas.microsoft.com/office/drawing/2014/main" id="{879ACD37-E069-80B2-A9D6-BF8D4688509C}"/>
              </a:ext>
            </a:extLst>
          </p:cNvPr>
          <p:cNvPicPr>
            <a:picLocks noChangeAspect="1"/>
          </p:cNvPicPr>
          <p:nvPr/>
        </p:nvPicPr>
        <p:blipFill rotWithShape="1">
          <a:blip r:embed="rId2"/>
          <a:srcRect l="42012"/>
          <a:stretch/>
        </p:blipFill>
        <p:spPr>
          <a:xfrm>
            <a:off x="-29171" y="1862993"/>
            <a:ext cx="3671999" cy="5018391"/>
          </a:xfrm>
          <a:prstGeom prst="rect">
            <a:avLst/>
          </a:prstGeom>
        </p:spPr>
      </p:pic>
      <p:sp>
        <p:nvSpPr>
          <p:cNvPr id="2" name="TextBox 1">
            <a:extLst>
              <a:ext uri="{FF2B5EF4-FFF2-40B4-BE49-F238E27FC236}">
                <a16:creationId xmlns:a16="http://schemas.microsoft.com/office/drawing/2014/main" id="{E4266A3A-9569-1D67-2A45-AEBC77F40933}"/>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B09B8977-D43E-B186-FE42-F5B941F80B9F}"/>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3" name="TextBox 2">
            <a:extLst>
              <a:ext uri="{FF2B5EF4-FFF2-40B4-BE49-F238E27FC236}">
                <a16:creationId xmlns:a16="http://schemas.microsoft.com/office/drawing/2014/main" id="{C82C0D24-9414-2B71-1E5F-A5CFA4A2480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ACC8FE87-BBE6-700C-33EE-63FFC262ACA8}"/>
              </a:ext>
            </a:extLst>
          </p:cNvPr>
          <p:cNvPicPr>
            <a:picLocks noChangeAspect="1"/>
          </p:cNvPicPr>
          <p:nvPr userDrawn="1"/>
        </p:nvPicPr>
        <p:blipFill rotWithShape="1">
          <a:blip r:embed="rId2"/>
          <a:srcRect l="42012"/>
          <a:stretch/>
        </p:blipFill>
        <p:spPr>
          <a:xfrm>
            <a:off x="-29171" y="1862993"/>
            <a:ext cx="3671999" cy="5018391"/>
          </a:xfrm>
          <a:prstGeom prst="rect">
            <a:avLst/>
          </a:prstGeom>
        </p:spPr>
      </p:pic>
    </p:spTree>
    <p:extLst>
      <p:ext uri="{BB962C8B-B14F-4D97-AF65-F5344CB8AC3E}">
        <p14:creationId xmlns:p14="http://schemas.microsoft.com/office/powerpoint/2010/main" val="111072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6" name="TextBox 5">
            <a:extLst>
              <a:ext uri="{FF2B5EF4-FFF2-40B4-BE49-F238E27FC236}">
                <a16:creationId xmlns:a16="http://schemas.microsoft.com/office/drawing/2014/main" id="{1C309426-BA15-69DF-9DF9-E4BCD5A48083}"/>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7" name="TextBox 6">
            <a:extLst>
              <a:ext uri="{FF2B5EF4-FFF2-40B4-BE49-F238E27FC236}">
                <a16:creationId xmlns:a16="http://schemas.microsoft.com/office/drawing/2014/main" id="{30F1EC0E-8DD2-ACED-54B6-36F43A8AA4DD}"/>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8" name="Picture 7">
            <a:extLst>
              <a:ext uri="{FF2B5EF4-FFF2-40B4-BE49-F238E27FC236}">
                <a16:creationId xmlns:a16="http://schemas.microsoft.com/office/drawing/2014/main" id="{8105B046-8380-43C5-27D1-E58BD5D92FBA}"/>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FC8A86CA-ED97-4B1C-50A3-296EEB72CF4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7CD4BBEB-3875-3E11-09BD-C2110D71838F}"/>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384131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2"/>
                </a:solidFill>
                <a:latin typeface="+mj-lt"/>
                <a:ea typeface="IAS Ribbon Sans Bold" pitchFamily="2" charset="0"/>
              </a:defRPr>
            </a:lvl1pPr>
          </a:lstStyle>
          <a:p>
            <a:pPr lvl="0"/>
            <a:r>
              <a:rPr lang="en-GB" noProof="0" dirty="0"/>
              <a:t>Click to add subtitle</a:t>
            </a:r>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2" name="TextBox 1">
            <a:extLst>
              <a:ext uri="{FF2B5EF4-FFF2-40B4-BE49-F238E27FC236}">
                <a16:creationId xmlns:a16="http://schemas.microsoft.com/office/drawing/2014/main" id="{E4740C5B-795C-263B-EF8C-F6D6F515F11A}"/>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4" name="TextBox 3">
            <a:extLst>
              <a:ext uri="{FF2B5EF4-FFF2-40B4-BE49-F238E27FC236}">
                <a16:creationId xmlns:a16="http://schemas.microsoft.com/office/drawing/2014/main" id="{263D824F-8AFF-6ADF-C6B4-0F1EB9395C3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5" name="Picture 4">
            <a:extLst>
              <a:ext uri="{FF2B5EF4-FFF2-40B4-BE49-F238E27FC236}">
                <a16:creationId xmlns:a16="http://schemas.microsoft.com/office/drawing/2014/main" id="{E24AEFD4-8389-EE83-21B7-2943C3CF812C}"/>
              </a:ext>
            </a:extLst>
          </p:cNvPr>
          <p:cNvPicPr>
            <a:picLocks noChangeAspect="1"/>
          </p:cNvPicPr>
          <p:nvPr/>
        </p:nvPicPr>
        <p:blipFill rotWithShape="1">
          <a:blip r:embed="rId2"/>
          <a:srcRect l="33580"/>
          <a:stretch/>
        </p:blipFill>
        <p:spPr>
          <a:xfrm>
            <a:off x="-28800" y="1862992"/>
            <a:ext cx="3644305" cy="5020408"/>
          </a:xfrm>
          <a:prstGeom prst="rect">
            <a:avLst/>
          </a:prstGeom>
        </p:spPr>
      </p:pic>
      <p:pic>
        <p:nvPicPr>
          <p:cNvPr id="7" name="Picture 6">
            <a:extLst>
              <a:ext uri="{FF2B5EF4-FFF2-40B4-BE49-F238E27FC236}">
                <a16:creationId xmlns:a16="http://schemas.microsoft.com/office/drawing/2014/main" id="{CCA41A12-3D45-7D2B-F8D3-D598B7190BA5}"/>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221644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4E970-CD7C-2893-4293-CAADEBD4D69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42913" y="441325"/>
            <a:ext cx="8640762" cy="1223964"/>
          </a:xfrm>
          <a:prstGeom prst="rect">
            <a:avLst/>
          </a:prstGeom>
        </p:spPr>
        <p:txBody>
          <a:bodyPr lIns="0" rIns="0" anchor="t"/>
          <a:lstStyle/>
          <a:p>
            <a:r>
              <a:rPr lang="en-US" noProof="0"/>
              <a:t>Click to edit Master title style</a:t>
            </a:r>
            <a:endParaRPr lang="en-GB" noProof="0"/>
          </a:p>
        </p:txBody>
      </p:sp>
      <p:sp>
        <p:nvSpPr>
          <p:cNvPr id="3" name="TextBox 2">
            <a:extLst>
              <a:ext uri="{FF2B5EF4-FFF2-40B4-BE49-F238E27FC236}">
                <a16:creationId xmlns:a16="http://schemas.microsoft.com/office/drawing/2014/main" id="{ED336903-C42D-0B24-3543-E020D15776BE}"/>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8B1458B3-1D91-F3A6-83FD-350154A757C1}"/>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2" name="Picture 1">
            <a:extLst>
              <a:ext uri="{FF2B5EF4-FFF2-40B4-BE49-F238E27FC236}">
                <a16:creationId xmlns:a16="http://schemas.microsoft.com/office/drawing/2014/main" id="{6806B1D8-6A8F-870D-43B3-DFB9C45F78E7}"/>
              </a:ext>
            </a:extLst>
          </p:cNvPr>
          <p:cNvPicPr>
            <a:picLocks noChangeAspect="1"/>
          </p:cNvPicPr>
          <p:nvPr userDrawn="1"/>
        </p:nvPicPr>
        <p:blipFill>
          <a:blip r:embed="rId2"/>
          <a:srcRect/>
          <a:stretch/>
        </p:blipFill>
        <p:spPr>
          <a:xfrm>
            <a:off x="9458360" y="266700"/>
            <a:ext cx="2463933" cy="1318904"/>
          </a:xfrm>
          <a:prstGeom prst="rect">
            <a:avLst/>
          </a:prstGeom>
        </p:spPr>
      </p:pic>
    </p:spTree>
    <p:extLst>
      <p:ext uri="{BB962C8B-B14F-4D97-AF65-F5344CB8AC3E}">
        <p14:creationId xmlns:p14="http://schemas.microsoft.com/office/powerpoint/2010/main" val="2949412114"/>
      </p:ext>
    </p:extLst>
  </p:cSld>
  <p:clrMapOvr>
    <a:masterClrMapping/>
  </p:clrMapOvr>
  <p:extLst>
    <p:ext uri="{DCECCB84-F9BA-43D5-87BE-67443E8EF086}">
      <p15:sldGuideLst xmlns:p15="http://schemas.microsoft.com/office/powerpoint/2012/main">
        <p15:guide id="1" pos="572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and Content 1">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noProof="0"/>
              <a:t>Click icon to add picture</a:t>
            </a:r>
            <a:endParaRPr lang="en-GB" noProof="0"/>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297A1E89-D11F-7D84-9492-E321845559F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4186112A-495D-43C0-3AC7-06A4322B48A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B7649B11-021B-9D5D-46F1-8BB777F17BE7}"/>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1791305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CC94271B-1588-8B83-AF63-19A63442EBFE}"/>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A1DE700C-1910-562C-10A1-64B539DF633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3DB3AC93-D5FF-B99A-0595-51AF5CAB98E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14493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noProof="0"/>
              <a:t>Click to edit Master text styles</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7F9620CD-55F4-E7E8-E6EC-EB63F895E7B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7D484B90-C316-C349-6B8A-72E2C44730B5}"/>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FCE78E90-9218-9685-1D30-181ABB6A0E7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5180133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slide quot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657D6E-D7A9-5757-D780-8C4C40EAF822}"/>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
        <p:nvSpPr>
          <p:cNvPr id="8" name="Rectangle 7">
            <a:extLst>
              <a:ext uri="{FF2B5EF4-FFF2-40B4-BE49-F238E27FC236}">
                <a16:creationId xmlns:a16="http://schemas.microsoft.com/office/drawing/2014/main" id="{46281A67-EECF-3906-182B-26FC6009B376}"/>
              </a:ext>
            </a:extLst>
          </p:cNvPr>
          <p:cNvSpPr/>
          <p:nvPr userDrawn="1"/>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 name="Picture 5">
            <a:extLst>
              <a:ext uri="{FF2B5EF4-FFF2-40B4-BE49-F238E27FC236}">
                <a16:creationId xmlns:a16="http://schemas.microsoft.com/office/drawing/2014/main" id="{50996E0E-C323-7488-C5C5-A730ED0AAA73}"/>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Rectangle 1">
            <a:extLst>
              <a:ext uri="{FF2B5EF4-FFF2-40B4-BE49-F238E27FC236}">
                <a16:creationId xmlns:a16="http://schemas.microsoft.com/office/drawing/2014/main" id="{D48307A7-7DAF-A3D0-EEA7-B63B600E8639}"/>
              </a:ext>
            </a:extLst>
          </p:cNvPr>
          <p:cNvSpPr/>
          <p:nvPr/>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solidFill>
                  <a:schemeClr val="bg1"/>
                </a:solidFill>
                <a:latin typeface="IAS Ribbon Sans Regular" pitchFamily="2" charset="0"/>
                <a:ea typeface="IAS Ribbon Sans Regular" pitchFamily="2" charset="0"/>
              </a:defRPr>
            </a:lvl1pPr>
          </a:lstStyle>
          <a:p>
            <a:r>
              <a:rPr lang="en-GB" noProof="0" dirty="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p:spPr>
        <p:txBody>
          <a:bodyPr>
            <a:normAutofit/>
          </a:bodyPr>
          <a:lstStyle>
            <a:lvl1pPr marL="0" indent="0">
              <a:buNone/>
              <a:defRPr sz="2000" b="0" i="0">
                <a:solidFill>
                  <a:schemeClr val="bg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ABD2531-B330-3930-3318-0A3155709EE6}"/>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B02CB9AF-2DB1-B554-78D0-E26F7FBCD68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9" name="TextBox 8">
            <a:extLst>
              <a:ext uri="{FF2B5EF4-FFF2-40B4-BE49-F238E27FC236}">
                <a16:creationId xmlns:a16="http://schemas.microsoft.com/office/drawing/2014/main" id="{EEA29D02-9F95-CE08-4D0B-BA8E1DA1DF95}"/>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240371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IAS Ribbon Sans Bold" pitchFamily="2" charset="0"/>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IAS Ribbon Sans Bold" pitchFamily="2" charset="0"/>
                <a:ea typeface="IAS Ribbon Sans Bold" pitchFamily="2" charset="0"/>
              </a:defRPr>
            </a:lvl1pPr>
          </a:lstStyle>
          <a:p>
            <a:pPr lvl="0"/>
            <a:r>
              <a:rPr lang="en-GB" noProof="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45653507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5"/>
            <a:ext cx="7632700" cy="1223963"/>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442913" y="2097089"/>
            <a:ext cx="11306169" cy="410368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9" name="Picture 8">
            <a:extLst>
              <a:ext uri="{FF2B5EF4-FFF2-40B4-BE49-F238E27FC236}">
                <a16:creationId xmlns:a16="http://schemas.microsoft.com/office/drawing/2014/main" id="{DB66124B-A661-D5A9-C532-18C996EA6AEA}"/>
              </a:ext>
            </a:extLst>
          </p:cNvPr>
          <p:cNvPicPr>
            <a:picLocks noChangeAspect="1"/>
          </p:cNvPicPr>
          <p:nvPr/>
        </p:nvPicPr>
        <p:blipFill>
          <a:blip r:embed="rId12"/>
          <a:srcRect/>
          <a:stretch/>
        </p:blipFill>
        <p:spPr>
          <a:xfrm>
            <a:off x="260899" y="266700"/>
            <a:ext cx="2463935" cy="1318904"/>
          </a:xfrm>
          <a:prstGeom prst="rect">
            <a:avLst/>
          </a:prstGeom>
        </p:spPr>
      </p:pic>
      <p:pic>
        <p:nvPicPr>
          <p:cNvPr id="4" name="Picture 3">
            <a:extLst>
              <a:ext uri="{FF2B5EF4-FFF2-40B4-BE49-F238E27FC236}">
                <a16:creationId xmlns:a16="http://schemas.microsoft.com/office/drawing/2014/main" id="{3D64E06F-EF28-50C5-9C9E-07D581412192}"/>
              </a:ext>
            </a:extLst>
          </p:cNvPr>
          <p:cNvPicPr>
            <a:picLocks noChangeAspect="1"/>
          </p:cNvPicPr>
          <p:nvPr userDrawn="1"/>
        </p:nvPicPr>
        <p:blipFill>
          <a:blip r:embed="rId13"/>
          <a:srcRect/>
          <a:stretch/>
        </p:blipFill>
        <p:spPr>
          <a:xfrm>
            <a:off x="260900" y="266700"/>
            <a:ext cx="2463933" cy="1318904"/>
          </a:xfrm>
          <a:prstGeom prst="rect">
            <a:avLst/>
          </a:prstGeom>
        </p:spPr>
      </p:pic>
    </p:spTree>
    <p:extLst>
      <p:ext uri="{BB962C8B-B14F-4D97-AF65-F5344CB8AC3E}">
        <p14:creationId xmlns:p14="http://schemas.microsoft.com/office/powerpoint/2010/main" val="698832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2" r:id="rId4"/>
    <p:sldLayoutId id="2147483705" r:id="rId5"/>
    <p:sldLayoutId id="2147483707" r:id="rId6"/>
    <p:sldLayoutId id="2147483708" r:id="rId7"/>
    <p:sldLayoutId id="2147483710" r:id="rId8"/>
    <p:sldLayoutId id="2147483713" r:id="rId9"/>
    <p:sldLayoutId id="2147483714" r:id="rId10"/>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34A3-02DF-58E8-819D-4292005088F9}"/>
              </a:ext>
            </a:extLst>
          </p:cNvPr>
          <p:cNvSpPr>
            <a:spLocks noGrp="1"/>
          </p:cNvSpPr>
          <p:nvPr>
            <p:ph type="title"/>
          </p:nvPr>
        </p:nvSpPr>
        <p:spPr>
          <a:xfrm>
            <a:off x="3856389" y="1570778"/>
            <a:ext cx="7793669" cy="4319586"/>
          </a:xfrm>
        </p:spPr>
        <p:txBody>
          <a:bodyPr>
            <a:noAutofit/>
          </a:bodyPr>
          <a:lstStyle/>
          <a:p>
            <a:pPr>
              <a:spcAft>
                <a:spcPts val="1800"/>
              </a:spcAft>
            </a:pPr>
            <a:r>
              <a:rPr lang="en-GB" sz="5400" noProof="0" dirty="0"/>
              <a:t>Delivering on the promise: </a:t>
            </a:r>
            <a:br>
              <a:rPr lang="en-GB" sz="4400" dirty="0"/>
            </a:br>
            <a:r>
              <a:rPr lang="en-GB" sz="3600" noProof="0" dirty="0"/>
              <a:t>Defining optimal implementation strategies and service delivery packages for the Dual Prevention Pill</a:t>
            </a:r>
            <a:endParaRPr lang="en-GB" sz="4400" dirty="0"/>
          </a:p>
        </p:txBody>
      </p:sp>
      <p:sp>
        <p:nvSpPr>
          <p:cNvPr id="3" name="Text Placeholder 2">
            <a:extLst>
              <a:ext uri="{FF2B5EF4-FFF2-40B4-BE49-F238E27FC236}">
                <a16:creationId xmlns:a16="http://schemas.microsoft.com/office/drawing/2014/main" id="{0702E107-D69D-7F17-DCA4-9810DCD48581}"/>
              </a:ext>
            </a:extLst>
          </p:cNvPr>
          <p:cNvSpPr>
            <a:spLocks noGrp="1"/>
          </p:cNvSpPr>
          <p:nvPr>
            <p:ph type="body" sz="quarter" idx="10"/>
          </p:nvPr>
        </p:nvSpPr>
        <p:spPr>
          <a:xfrm>
            <a:off x="3856389" y="1136980"/>
            <a:ext cx="7632700" cy="433798"/>
          </a:xfrm>
        </p:spPr>
        <p:txBody>
          <a:bodyPr/>
          <a:lstStyle/>
          <a:p>
            <a:r>
              <a:rPr lang="en-GB" dirty="0"/>
              <a:t>Mitchell Warren, AVAC</a:t>
            </a:r>
          </a:p>
        </p:txBody>
      </p:sp>
      <p:pic>
        <p:nvPicPr>
          <p:cNvPr id="7" name="Picture 6">
            <a:extLst>
              <a:ext uri="{FF2B5EF4-FFF2-40B4-BE49-F238E27FC236}">
                <a16:creationId xmlns:a16="http://schemas.microsoft.com/office/drawing/2014/main" id="{735FB5C2-DF58-43A4-7B39-385E9878F944}"/>
              </a:ext>
            </a:extLst>
          </p:cNvPr>
          <p:cNvPicPr>
            <a:picLocks noChangeAspect="1"/>
          </p:cNvPicPr>
          <p:nvPr/>
        </p:nvPicPr>
        <p:blipFill>
          <a:blip r:embed="rId3"/>
          <a:stretch>
            <a:fillRect/>
          </a:stretch>
        </p:blipFill>
        <p:spPr>
          <a:xfrm>
            <a:off x="5660165" y="6006439"/>
            <a:ext cx="1568801" cy="585938"/>
          </a:xfrm>
          <a:prstGeom prst="rect">
            <a:avLst/>
          </a:prstGeom>
        </p:spPr>
      </p:pic>
      <p:pic>
        <p:nvPicPr>
          <p:cNvPr id="8" name="Picture 7">
            <a:extLst>
              <a:ext uri="{FF2B5EF4-FFF2-40B4-BE49-F238E27FC236}">
                <a16:creationId xmlns:a16="http://schemas.microsoft.com/office/drawing/2014/main" id="{7B682770-8EF0-A9FC-D18D-EF69A7F73189}"/>
              </a:ext>
            </a:extLst>
          </p:cNvPr>
          <p:cNvPicPr>
            <a:picLocks noChangeAspect="1"/>
          </p:cNvPicPr>
          <p:nvPr/>
        </p:nvPicPr>
        <p:blipFill>
          <a:blip r:embed="rId4"/>
          <a:stretch>
            <a:fillRect/>
          </a:stretch>
        </p:blipFill>
        <p:spPr>
          <a:xfrm>
            <a:off x="9715651" y="6031193"/>
            <a:ext cx="2203234" cy="536430"/>
          </a:xfrm>
          <a:prstGeom prst="rect">
            <a:avLst/>
          </a:prstGeom>
        </p:spPr>
      </p:pic>
      <p:pic>
        <p:nvPicPr>
          <p:cNvPr id="9" name="Picture 8">
            <a:extLst>
              <a:ext uri="{FF2B5EF4-FFF2-40B4-BE49-F238E27FC236}">
                <a16:creationId xmlns:a16="http://schemas.microsoft.com/office/drawing/2014/main" id="{A1FCC0CC-0536-FCD5-C990-4A5F232CBD20}"/>
              </a:ext>
            </a:extLst>
          </p:cNvPr>
          <p:cNvPicPr>
            <a:picLocks noChangeAspect="1"/>
          </p:cNvPicPr>
          <p:nvPr/>
        </p:nvPicPr>
        <p:blipFill>
          <a:blip r:embed="rId5"/>
          <a:stretch>
            <a:fillRect/>
          </a:stretch>
        </p:blipFill>
        <p:spPr>
          <a:xfrm>
            <a:off x="3856389" y="5970513"/>
            <a:ext cx="1568801" cy="672612"/>
          </a:xfrm>
          <a:prstGeom prst="rect">
            <a:avLst/>
          </a:prstGeom>
        </p:spPr>
      </p:pic>
      <p:pic>
        <p:nvPicPr>
          <p:cNvPr id="1026" name="Picture 2" descr="UNICEF Logo and symbol, meaning ...">
            <a:extLst>
              <a:ext uri="{FF2B5EF4-FFF2-40B4-BE49-F238E27FC236}">
                <a16:creationId xmlns:a16="http://schemas.microsoft.com/office/drawing/2014/main" id="{2EA40CC6-F3D4-3F60-16CB-7111958767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7305" y="5719313"/>
            <a:ext cx="2033371" cy="113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78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4116391" y="650952"/>
            <a:ext cx="7632700" cy="1223964"/>
          </a:xfrm>
        </p:spPr>
        <p:txBody>
          <a:bodyPr>
            <a:normAutofit/>
          </a:bodyPr>
          <a:lstStyle/>
          <a:p>
            <a:r>
              <a:rPr lang="en-GB" noProof="0" dirty="0"/>
              <a:t>Session overview</a:t>
            </a:r>
          </a:p>
        </p:txBody>
      </p:sp>
      <p:sp>
        <p:nvSpPr>
          <p:cNvPr id="6" name="Content Placeholder 12">
            <a:extLst>
              <a:ext uri="{FF2B5EF4-FFF2-40B4-BE49-F238E27FC236}">
                <a16:creationId xmlns:a16="http://schemas.microsoft.com/office/drawing/2014/main" id="{6D28C90B-BE3C-F8F5-519E-8061D2986424}"/>
              </a:ext>
            </a:extLst>
          </p:cNvPr>
          <p:cNvSpPr txBox="1">
            <a:spLocks/>
          </p:cNvSpPr>
          <p:nvPr/>
        </p:nvSpPr>
        <p:spPr>
          <a:xfrm>
            <a:off x="3948605" y="1874914"/>
            <a:ext cx="7529162" cy="4983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pPr>
            <a:r>
              <a:rPr lang="en-GB" sz="2400" dirty="0"/>
              <a:t>The Dual Prevention Pill (DPP) could become the </a:t>
            </a:r>
            <a:r>
              <a:rPr lang="en-GB" sz="2400" b="1" dirty="0">
                <a:solidFill>
                  <a:schemeClr val="accent5"/>
                </a:solidFill>
              </a:rPr>
              <a:t>first multi-purpose prevention technology (MPT) with </a:t>
            </a:r>
            <a:r>
              <a:rPr lang="en-GB" sz="2400" b="1" dirty="0" err="1">
                <a:solidFill>
                  <a:schemeClr val="accent5"/>
                </a:solidFill>
              </a:rPr>
              <a:t>PrEP</a:t>
            </a:r>
            <a:r>
              <a:rPr lang="en-GB" sz="2400" b="1" dirty="0">
                <a:solidFill>
                  <a:schemeClr val="accent5"/>
                </a:solidFill>
              </a:rPr>
              <a:t> </a:t>
            </a:r>
            <a:r>
              <a:rPr lang="en-GB" sz="2400" dirty="0"/>
              <a:t>available – within the next two years</a:t>
            </a:r>
          </a:p>
          <a:p>
            <a:pPr>
              <a:spcBef>
                <a:spcPts val="0"/>
              </a:spcBef>
              <a:spcAft>
                <a:spcPts val="1800"/>
              </a:spcAft>
            </a:pPr>
            <a:r>
              <a:rPr lang="en-GB" sz="2400" dirty="0"/>
              <a:t>Planning for DPP implementation requires </a:t>
            </a:r>
            <a:r>
              <a:rPr lang="en-GB" sz="2400" b="1" dirty="0">
                <a:solidFill>
                  <a:schemeClr val="accent5"/>
                </a:solidFill>
              </a:rPr>
              <a:t>integrating best practices </a:t>
            </a:r>
            <a:r>
              <a:rPr lang="en-GB" sz="2400" dirty="0"/>
              <a:t>from </a:t>
            </a:r>
            <a:r>
              <a:rPr lang="en-GB" sz="2400" dirty="0" err="1"/>
              <a:t>PrEP</a:t>
            </a:r>
            <a:r>
              <a:rPr lang="en-GB" sz="2400" dirty="0"/>
              <a:t> and contraceptive provision to deliver an MPT</a:t>
            </a:r>
          </a:p>
          <a:p>
            <a:pPr>
              <a:spcBef>
                <a:spcPts val="0"/>
              </a:spcBef>
              <a:spcAft>
                <a:spcPts val="1800"/>
              </a:spcAft>
            </a:pPr>
            <a:r>
              <a:rPr lang="en-GB" sz="2400" dirty="0"/>
              <a:t>This session will look at lessons from </a:t>
            </a:r>
            <a:r>
              <a:rPr lang="en-GB" sz="2400" dirty="0" err="1"/>
              <a:t>PrEP</a:t>
            </a:r>
            <a:r>
              <a:rPr lang="en-GB" sz="2400" dirty="0"/>
              <a:t> and FP implementation and scale-up to </a:t>
            </a:r>
            <a:r>
              <a:rPr lang="en-GB" sz="2400" b="1" dirty="0">
                <a:solidFill>
                  <a:schemeClr val="accent5"/>
                </a:solidFill>
              </a:rPr>
              <a:t>explore optimal implementation strategies for the DPP</a:t>
            </a:r>
          </a:p>
        </p:txBody>
      </p:sp>
    </p:spTree>
    <p:extLst>
      <p:ext uri="{BB962C8B-B14F-4D97-AF65-F5344CB8AC3E}">
        <p14:creationId xmlns:p14="http://schemas.microsoft.com/office/powerpoint/2010/main" val="428770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p:txBody>
          <a:bodyPr>
            <a:normAutofit/>
          </a:bodyPr>
          <a:lstStyle/>
          <a:p>
            <a:r>
              <a:rPr lang="en-GB" noProof="0" dirty="0"/>
              <a:t>Presentation overview</a:t>
            </a:r>
          </a:p>
        </p:txBody>
      </p:sp>
      <p:graphicFrame>
        <p:nvGraphicFramePr>
          <p:cNvPr id="16" name="Table 15">
            <a:extLst>
              <a:ext uri="{FF2B5EF4-FFF2-40B4-BE49-F238E27FC236}">
                <a16:creationId xmlns:a16="http://schemas.microsoft.com/office/drawing/2014/main" id="{9A994DF4-7376-8D84-EE1A-48A619B27FAA}"/>
              </a:ext>
            </a:extLst>
          </p:cNvPr>
          <p:cNvGraphicFramePr>
            <a:graphicFrameLocks noGrp="1"/>
          </p:cNvGraphicFramePr>
          <p:nvPr>
            <p:extLst>
              <p:ext uri="{D42A27DB-BD31-4B8C-83A1-F6EECF244321}">
                <p14:modId xmlns:p14="http://schemas.microsoft.com/office/powerpoint/2010/main" val="4250429710"/>
              </p:ext>
            </p:extLst>
          </p:nvPr>
        </p:nvGraphicFramePr>
        <p:xfrm>
          <a:off x="280473" y="1665289"/>
          <a:ext cx="11631054" cy="4967522"/>
        </p:xfrm>
        <a:graphic>
          <a:graphicData uri="http://schemas.openxmlformats.org/drawingml/2006/table">
            <a:tbl>
              <a:tblPr firstRow="1" bandRow="1">
                <a:tableStyleId>{F5AB1C69-6EDB-4FF4-983F-18BD219EF322}</a:tableStyleId>
              </a:tblPr>
              <a:tblGrid>
                <a:gridCol w="4930003">
                  <a:extLst>
                    <a:ext uri="{9D8B030D-6E8A-4147-A177-3AD203B41FA5}">
                      <a16:colId xmlns:a16="http://schemas.microsoft.com/office/drawing/2014/main" val="1239175563"/>
                    </a:ext>
                  </a:extLst>
                </a:gridCol>
                <a:gridCol w="6701051">
                  <a:extLst>
                    <a:ext uri="{9D8B030D-6E8A-4147-A177-3AD203B41FA5}">
                      <a16:colId xmlns:a16="http://schemas.microsoft.com/office/drawing/2014/main" val="2074890148"/>
                    </a:ext>
                  </a:extLst>
                </a:gridCol>
              </a:tblGrid>
              <a:tr h="437314">
                <a:tc>
                  <a:txBody>
                    <a:bodyPr/>
                    <a:lstStyle/>
                    <a:p>
                      <a:pPr algn="ctr"/>
                      <a:r>
                        <a:rPr lang="en-US" dirty="0"/>
                        <a:t>Speaker</a:t>
                      </a:r>
                    </a:p>
                  </a:txBody>
                  <a:tcPr/>
                </a:tc>
                <a:tc>
                  <a:txBody>
                    <a:bodyPr/>
                    <a:lstStyle/>
                    <a:p>
                      <a:pPr algn="ctr"/>
                      <a:r>
                        <a:rPr lang="en-US" dirty="0"/>
                        <a:t>Presentation</a:t>
                      </a:r>
                    </a:p>
                  </a:txBody>
                  <a:tcPr/>
                </a:tc>
                <a:extLst>
                  <a:ext uri="{0D108BD9-81ED-4DB2-BD59-A6C34878D82A}">
                    <a16:rowId xmlns:a16="http://schemas.microsoft.com/office/drawing/2014/main" val="2099214465"/>
                  </a:ext>
                </a:extLst>
              </a:tr>
              <a:tr h="1042196">
                <a:tc>
                  <a:txBody>
                    <a:bodyPr/>
                    <a:lstStyle/>
                    <a:p>
                      <a:r>
                        <a:rPr lang="en-US" b="1" dirty="0" err="1"/>
                        <a:t>Jerop</a:t>
                      </a:r>
                      <a:r>
                        <a:rPr lang="en-US" b="1" dirty="0"/>
                        <a:t> Limo, session co-chair</a:t>
                      </a:r>
                    </a:p>
                    <a:p>
                      <a:r>
                        <a:rPr lang="en-US" dirty="0"/>
                        <a:t>Ambassador for Youth and Adolescents Reproductive Health Program</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intersection of HIV acquisition and unintended pregnancy: </a:t>
                      </a:r>
                      <a:r>
                        <a:rPr lang="en-US" dirty="0"/>
                        <a:t>Understanding the current landscape    </a:t>
                      </a:r>
                      <a:endParaRPr lang="en-US" i="1" dirty="0"/>
                    </a:p>
                  </a:txBody>
                  <a:tcPr/>
                </a:tc>
                <a:extLst>
                  <a:ext uri="{0D108BD9-81ED-4DB2-BD59-A6C34878D82A}">
                    <a16:rowId xmlns:a16="http://schemas.microsoft.com/office/drawing/2014/main" val="3692579900"/>
                  </a:ext>
                </a:extLst>
              </a:tr>
              <a:tr h="776008">
                <a:tc>
                  <a:txBody>
                    <a:bodyPr/>
                    <a:lstStyle/>
                    <a:p>
                      <a:r>
                        <a:rPr lang="en-US" b="1" dirty="0"/>
                        <a:t>Kate Segal</a:t>
                      </a:r>
                    </a:p>
                    <a:p>
                      <a:r>
                        <a:rPr lang="en-US" b="0" dirty="0"/>
                        <a:t>AVAC</a:t>
                      </a:r>
                      <a:endParaRPr lang="en-US" b="0" i="1" dirty="0"/>
                    </a:p>
                  </a:txBody>
                  <a:tcPr/>
                </a:tc>
                <a:tc>
                  <a:txBody>
                    <a:bodyPr/>
                    <a:lstStyle/>
                    <a:p>
                      <a:r>
                        <a:rPr lang="en-US" dirty="0"/>
                        <a:t>Research and development of the DPP</a:t>
                      </a:r>
                    </a:p>
                  </a:txBody>
                  <a:tcPr/>
                </a:tc>
                <a:extLst>
                  <a:ext uri="{0D108BD9-81ED-4DB2-BD59-A6C34878D82A}">
                    <a16:rowId xmlns:a16="http://schemas.microsoft.com/office/drawing/2014/main" val="3649634252"/>
                  </a:ext>
                </a:extLst>
              </a:tr>
              <a:tr h="967998">
                <a:tc>
                  <a:txBody>
                    <a:bodyPr/>
                    <a:lstStyle/>
                    <a:p>
                      <a:r>
                        <a:rPr lang="en-US" b="1" dirty="0"/>
                        <a:t>Prof. Lloyd Mulenga</a:t>
                      </a:r>
                    </a:p>
                    <a:p>
                      <a:r>
                        <a:rPr lang="en-US" dirty="0"/>
                        <a:t>Ministry of Health, Zambia</a:t>
                      </a:r>
                      <a:endParaRPr lang="en-US" i="1" dirty="0"/>
                    </a:p>
                  </a:txBody>
                  <a:tcPr/>
                </a:tc>
                <a:tc>
                  <a:txBody>
                    <a:bodyPr/>
                    <a:lstStyle/>
                    <a:p>
                      <a:r>
                        <a:rPr lang="en-US" dirty="0"/>
                        <a:t>Lessons from implementation and scale-up of </a:t>
                      </a:r>
                      <a:r>
                        <a:rPr lang="en-US" dirty="0" err="1"/>
                        <a:t>PrEP</a:t>
                      </a:r>
                      <a:r>
                        <a:rPr lang="en-US" dirty="0"/>
                        <a:t> and FP for cisgender women: How to make </a:t>
                      </a:r>
                      <a:r>
                        <a:rPr lang="en-US" dirty="0" err="1"/>
                        <a:t>PrEP</a:t>
                      </a:r>
                      <a:r>
                        <a:rPr lang="en-US" dirty="0"/>
                        <a:t>/FP integration work </a:t>
                      </a:r>
                    </a:p>
                  </a:txBody>
                  <a:tcPr/>
                </a:tc>
                <a:extLst>
                  <a:ext uri="{0D108BD9-81ED-4DB2-BD59-A6C34878D82A}">
                    <a16:rowId xmlns:a16="http://schemas.microsoft.com/office/drawing/2014/main" val="3981604824"/>
                  </a:ext>
                </a:extLst>
              </a:tr>
              <a:tr h="967998">
                <a:tc>
                  <a:txBody>
                    <a:bodyPr/>
                    <a:lstStyle/>
                    <a:p>
                      <a:r>
                        <a:rPr lang="en-US" b="1" dirty="0"/>
                        <a:t>Sanyukta Mathur</a:t>
                      </a:r>
                    </a:p>
                    <a:p>
                      <a:r>
                        <a:rPr lang="en-US" dirty="0"/>
                        <a:t>Population Council </a:t>
                      </a:r>
                      <a:endParaRPr lang="en-US" i="1" dirty="0"/>
                    </a:p>
                  </a:txBody>
                  <a:tcPr/>
                </a:tc>
                <a:tc>
                  <a:txBody>
                    <a:bodyPr/>
                    <a:lstStyle/>
                    <a:p>
                      <a:r>
                        <a:rPr lang="en-US" dirty="0"/>
                        <a:t>Delivering a dual prevention product in the context of choice: Considering preferences, counseling, and support for end users and healthcare providers </a:t>
                      </a:r>
                    </a:p>
                  </a:txBody>
                  <a:tcPr/>
                </a:tc>
                <a:extLst>
                  <a:ext uri="{0D108BD9-81ED-4DB2-BD59-A6C34878D82A}">
                    <a16:rowId xmlns:a16="http://schemas.microsoft.com/office/drawing/2014/main" val="2531594683"/>
                  </a:ext>
                </a:extLst>
              </a:tr>
              <a:tr h="776008">
                <a:tc>
                  <a:txBody>
                    <a:bodyPr/>
                    <a:lstStyle/>
                    <a:p>
                      <a:r>
                        <a:rPr lang="en-US" b="1" dirty="0" err="1"/>
                        <a:t>Elzette</a:t>
                      </a:r>
                      <a:r>
                        <a:rPr lang="en-US" b="1" dirty="0"/>
                        <a:t> Rousseau</a:t>
                      </a:r>
                    </a:p>
                    <a:p>
                      <a:r>
                        <a:rPr lang="en-US" dirty="0"/>
                        <a:t>Desmond Tutu Health Foundation </a:t>
                      </a:r>
                      <a:endParaRPr lang="en-US" i="1" dirty="0"/>
                    </a:p>
                  </a:txBody>
                  <a:tcPr/>
                </a:tc>
                <a:tc>
                  <a:txBody>
                    <a:bodyPr/>
                    <a:lstStyle/>
                    <a:p>
                      <a:r>
                        <a:rPr lang="en-US" dirty="0"/>
                        <a:t>Putting it all together: Potential early implementation platforms for the DPP in East and Southern Africa </a:t>
                      </a:r>
                    </a:p>
                  </a:txBody>
                  <a:tcPr/>
                </a:tc>
                <a:extLst>
                  <a:ext uri="{0D108BD9-81ED-4DB2-BD59-A6C34878D82A}">
                    <a16:rowId xmlns:a16="http://schemas.microsoft.com/office/drawing/2014/main" val="2733123962"/>
                  </a:ext>
                </a:extLst>
              </a:tr>
            </a:tbl>
          </a:graphicData>
        </a:graphic>
      </p:graphicFrame>
    </p:spTree>
    <p:extLst>
      <p:ext uri="{BB962C8B-B14F-4D97-AF65-F5344CB8AC3E}">
        <p14:creationId xmlns:p14="http://schemas.microsoft.com/office/powerpoint/2010/main" val="366308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7CB8BF-44C2-4548-C22A-E08C7C1DBDEA}"/>
              </a:ext>
            </a:extLst>
          </p:cNvPr>
          <p:cNvSpPr txBox="1"/>
          <p:nvPr/>
        </p:nvSpPr>
        <p:spPr>
          <a:xfrm>
            <a:off x="4089779" y="1778394"/>
            <a:ext cx="4012442" cy="4401205"/>
          </a:xfrm>
          <a:prstGeom prst="rect">
            <a:avLst/>
          </a:prstGeom>
          <a:noFill/>
        </p:spPr>
        <p:txBody>
          <a:bodyPr wrap="square">
            <a:spAutoFit/>
          </a:bodyPr>
          <a:lstStyle/>
          <a:p>
            <a:r>
              <a:rPr lang="en-US" sz="2000" b="1" dirty="0">
                <a:solidFill>
                  <a:schemeClr val="accent3">
                    <a:lumMod val="75000"/>
                  </a:schemeClr>
                </a:solidFill>
              </a:rPr>
              <a:t>Prof. Lloyd Mulenga</a:t>
            </a:r>
          </a:p>
          <a:p>
            <a:r>
              <a:rPr lang="en-US" sz="2000" i="1" dirty="0"/>
              <a:t>Ministry of Health, Zambia</a:t>
            </a:r>
          </a:p>
          <a:p>
            <a:endParaRPr lang="en-US" sz="2000" i="1" dirty="0"/>
          </a:p>
          <a:p>
            <a:r>
              <a:rPr lang="en-US" sz="2000" b="1" dirty="0">
                <a:solidFill>
                  <a:schemeClr val="accent3">
                    <a:lumMod val="75000"/>
                  </a:schemeClr>
                </a:solidFill>
              </a:rPr>
              <a:t>Jessica Rodrigues</a:t>
            </a:r>
          </a:p>
          <a:p>
            <a:r>
              <a:rPr lang="en-US" sz="2000" i="1" dirty="0"/>
              <a:t>USAID</a:t>
            </a:r>
          </a:p>
          <a:p>
            <a:endParaRPr lang="en-US" sz="2000" i="1" dirty="0"/>
          </a:p>
          <a:p>
            <a:r>
              <a:rPr lang="en-US" sz="2000" b="1" dirty="0" err="1">
                <a:solidFill>
                  <a:schemeClr val="accent3">
                    <a:lumMod val="75000"/>
                  </a:schemeClr>
                </a:solidFill>
              </a:rPr>
              <a:t>Patriciah</a:t>
            </a:r>
            <a:r>
              <a:rPr lang="en-US" sz="2000" b="1" dirty="0">
                <a:solidFill>
                  <a:schemeClr val="accent3">
                    <a:lumMod val="75000"/>
                  </a:schemeClr>
                </a:solidFill>
              </a:rPr>
              <a:t> </a:t>
            </a:r>
            <a:r>
              <a:rPr lang="en-US" sz="2000" b="1" dirty="0" err="1">
                <a:solidFill>
                  <a:schemeClr val="accent3">
                    <a:lumMod val="75000"/>
                  </a:schemeClr>
                </a:solidFill>
              </a:rPr>
              <a:t>Jeckonia</a:t>
            </a:r>
            <a:endParaRPr lang="en-US" sz="2000" b="1" dirty="0">
              <a:solidFill>
                <a:schemeClr val="accent3">
                  <a:lumMod val="75000"/>
                </a:schemeClr>
              </a:solidFill>
            </a:endParaRPr>
          </a:p>
          <a:p>
            <a:r>
              <a:rPr lang="en-US" sz="2000" i="1" dirty="0"/>
              <a:t>LVCT Health</a:t>
            </a:r>
          </a:p>
          <a:p>
            <a:endParaRPr lang="en-US" sz="2000" b="1" dirty="0"/>
          </a:p>
          <a:p>
            <a:r>
              <a:rPr lang="en-US" sz="2000" b="1" dirty="0">
                <a:solidFill>
                  <a:schemeClr val="accent3">
                    <a:lumMod val="75000"/>
                  </a:schemeClr>
                </a:solidFill>
              </a:rPr>
              <a:t>Rhoda Msiska</a:t>
            </a:r>
          </a:p>
          <a:p>
            <a:r>
              <a:rPr lang="en-US" sz="2000" i="1" dirty="0"/>
              <a:t>Copper Rose Zambia; DPP Civil Society Advisory Group</a:t>
            </a:r>
          </a:p>
          <a:p>
            <a:endParaRPr lang="en-US" sz="2000" i="1" dirty="0"/>
          </a:p>
          <a:p>
            <a:r>
              <a:rPr lang="en-US" sz="2000" i="1" dirty="0"/>
              <a:t> </a:t>
            </a:r>
          </a:p>
        </p:txBody>
      </p:sp>
      <p:sp>
        <p:nvSpPr>
          <p:cNvPr id="8" name="Rectangle 7">
            <a:extLst>
              <a:ext uri="{FF2B5EF4-FFF2-40B4-BE49-F238E27FC236}">
                <a16:creationId xmlns:a16="http://schemas.microsoft.com/office/drawing/2014/main" id="{82A85F7D-9A08-790E-AB6A-7B04A9C0E23A}"/>
              </a:ext>
            </a:extLst>
          </p:cNvPr>
          <p:cNvSpPr/>
          <p:nvPr/>
        </p:nvSpPr>
        <p:spPr>
          <a:xfrm>
            <a:off x="8545666" y="1778394"/>
            <a:ext cx="3646334" cy="3762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endParaRPr lang="en-US" sz="1600" dirty="0"/>
          </a:p>
          <a:p>
            <a:endParaRPr lang="en-US" dirty="0"/>
          </a:p>
        </p:txBody>
      </p:sp>
      <p:sp>
        <p:nvSpPr>
          <p:cNvPr id="9" name="TextBox 8">
            <a:extLst>
              <a:ext uri="{FF2B5EF4-FFF2-40B4-BE49-F238E27FC236}">
                <a16:creationId xmlns:a16="http://schemas.microsoft.com/office/drawing/2014/main" id="{1B7D3367-231E-7C41-0B7C-351D26DD13E7}"/>
              </a:ext>
            </a:extLst>
          </p:cNvPr>
          <p:cNvSpPr txBox="1"/>
          <p:nvPr/>
        </p:nvSpPr>
        <p:spPr>
          <a:xfrm>
            <a:off x="8743664" y="3127047"/>
            <a:ext cx="3448336" cy="2246769"/>
          </a:xfrm>
          <a:prstGeom prst="rect">
            <a:avLst/>
          </a:prstGeom>
          <a:noFill/>
        </p:spPr>
        <p:txBody>
          <a:bodyPr wrap="square">
            <a:spAutoFit/>
          </a:bodyPr>
          <a:lstStyle/>
          <a:p>
            <a:r>
              <a:rPr lang="en-US" sz="2000" b="1" dirty="0" err="1">
                <a:solidFill>
                  <a:schemeClr val="bg1"/>
                </a:solidFill>
              </a:rPr>
              <a:t>Jerop</a:t>
            </a:r>
            <a:r>
              <a:rPr lang="en-US" sz="2000" b="1" dirty="0">
                <a:solidFill>
                  <a:schemeClr val="bg1"/>
                </a:solidFill>
              </a:rPr>
              <a:t> Limo</a:t>
            </a:r>
          </a:p>
          <a:p>
            <a:r>
              <a:rPr lang="en-US" sz="2000" i="1" dirty="0">
                <a:solidFill>
                  <a:schemeClr val="bg1"/>
                </a:solidFill>
              </a:rPr>
              <a:t>AYARHEP</a:t>
            </a:r>
          </a:p>
          <a:p>
            <a:endParaRPr lang="en-US" sz="2000" i="1" dirty="0">
              <a:solidFill>
                <a:schemeClr val="bg1"/>
              </a:solidFill>
            </a:endParaRPr>
          </a:p>
          <a:p>
            <a:r>
              <a:rPr lang="en-US" sz="2000" b="1" dirty="0">
                <a:solidFill>
                  <a:schemeClr val="bg1"/>
                </a:solidFill>
              </a:rPr>
              <a:t>Mitchell Warren</a:t>
            </a:r>
          </a:p>
          <a:p>
            <a:r>
              <a:rPr lang="en-US" sz="2000" i="1" dirty="0">
                <a:solidFill>
                  <a:schemeClr val="bg1"/>
                </a:solidFill>
              </a:rPr>
              <a:t>AVAC</a:t>
            </a:r>
          </a:p>
          <a:p>
            <a:endParaRPr lang="en-US" sz="2000" i="1" dirty="0">
              <a:solidFill>
                <a:schemeClr val="bg1"/>
              </a:solidFill>
            </a:endParaRPr>
          </a:p>
          <a:p>
            <a:r>
              <a:rPr lang="en-US" sz="2000" i="1" dirty="0">
                <a:solidFill>
                  <a:schemeClr val="bg1"/>
                </a:solidFill>
              </a:rPr>
              <a:t> </a:t>
            </a:r>
          </a:p>
        </p:txBody>
      </p:sp>
      <p:sp>
        <p:nvSpPr>
          <p:cNvPr id="10" name="Text Placeholder 2">
            <a:extLst>
              <a:ext uri="{FF2B5EF4-FFF2-40B4-BE49-F238E27FC236}">
                <a16:creationId xmlns:a16="http://schemas.microsoft.com/office/drawing/2014/main" id="{291C915A-BAB1-9E3C-B7EB-6944EBD003C1}"/>
              </a:ext>
            </a:extLst>
          </p:cNvPr>
          <p:cNvSpPr txBox="1">
            <a:spLocks/>
          </p:cNvSpPr>
          <p:nvPr/>
        </p:nvSpPr>
        <p:spPr>
          <a:xfrm>
            <a:off x="8819095" y="2533062"/>
            <a:ext cx="3372905" cy="83581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mj-lt"/>
                <a:ea typeface="IAS Ribbon Sans Regular"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solidFill>
              </a:rPr>
              <a:t>Moderated by:</a:t>
            </a:r>
          </a:p>
        </p:txBody>
      </p:sp>
      <p:sp>
        <p:nvSpPr>
          <p:cNvPr id="14" name="Title 5">
            <a:extLst>
              <a:ext uri="{FF2B5EF4-FFF2-40B4-BE49-F238E27FC236}">
                <a16:creationId xmlns:a16="http://schemas.microsoft.com/office/drawing/2014/main" id="{78C49172-3B44-9DD7-3A05-CFF1E1B3B70E}"/>
              </a:ext>
            </a:extLst>
          </p:cNvPr>
          <p:cNvSpPr txBox="1">
            <a:spLocks/>
          </p:cNvSpPr>
          <p:nvPr/>
        </p:nvSpPr>
        <p:spPr>
          <a:xfrm>
            <a:off x="3298209" y="-40943"/>
            <a:ext cx="8513820" cy="1223964"/>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800" b="0" i="0" kern="1200">
                <a:solidFill>
                  <a:schemeClr val="tx2"/>
                </a:solidFill>
                <a:latin typeface="IAS Ribbon Sans Regular" pitchFamily="2" charset="0"/>
                <a:ea typeface="IAS Ribbon Sans Regular" pitchFamily="2" charset="0"/>
                <a:cs typeface="+mj-cs"/>
              </a:defRPr>
            </a:lvl1pPr>
          </a:lstStyle>
          <a:p>
            <a:r>
              <a:rPr lang="en-GB" b="1" dirty="0">
                <a:latin typeface="+mn-lt"/>
              </a:rPr>
              <a:t>Panel and Audience Q&amp;A</a:t>
            </a:r>
          </a:p>
        </p:txBody>
      </p:sp>
    </p:spTree>
    <p:extLst>
      <p:ext uri="{BB962C8B-B14F-4D97-AF65-F5344CB8AC3E}">
        <p14:creationId xmlns:p14="http://schemas.microsoft.com/office/powerpoint/2010/main" val="1466621592"/>
      </p:ext>
    </p:extLst>
  </p:cSld>
  <p:clrMapOvr>
    <a:masterClrMapping/>
  </p:clrMapOvr>
</p:sld>
</file>

<file path=ppt/theme/theme1.xml><?xml version="1.0" encoding="utf-8"?>
<a:theme xmlns:a="http://schemas.openxmlformats.org/drawingml/2006/main" name="HIVR4P2023">
  <a:themeElements>
    <a:clrScheme name="HIVR4P 2023">
      <a:dk1>
        <a:srgbClr val="000000"/>
      </a:dk1>
      <a:lt1>
        <a:srgbClr val="FFFFFF"/>
      </a:lt1>
      <a:dk2>
        <a:srgbClr val="DB2415"/>
      </a:dk2>
      <a:lt2>
        <a:srgbClr val="FFFFFF"/>
      </a:lt2>
      <a:accent1>
        <a:srgbClr val="DB2415"/>
      </a:accent1>
      <a:accent2>
        <a:srgbClr val="DE9343"/>
      </a:accent2>
      <a:accent3>
        <a:srgbClr val="45ABBF"/>
      </a:accent3>
      <a:accent4>
        <a:srgbClr val="E271A9"/>
      </a:accent4>
      <a:accent5>
        <a:srgbClr val="D80561"/>
      </a:accent5>
      <a:accent6>
        <a:srgbClr val="242C4B"/>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41DDD12E-B90F-8B4C-885A-1A56B1B77793}" vid="{9754A729-A148-6B43-B8D4-40BFC8CAD6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96baf7c1-7d9f-48d3-95bc-3d60efb8f7f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DD43244790174B892FA283EAEEDD66" ma:contentTypeVersion="20" ma:contentTypeDescription="Create a new document." ma:contentTypeScope="" ma:versionID="cc7e4c7400d6bda65e021864cbb8f636">
  <xsd:schema xmlns:xsd="http://www.w3.org/2001/XMLSchema" xmlns:xs="http://www.w3.org/2001/XMLSchema" xmlns:p="http://schemas.microsoft.com/office/2006/metadata/properties" xmlns:ns1="http://schemas.microsoft.com/sharepoint/v3" xmlns:ns2="96baf7c1-7d9f-48d3-95bc-3d60efb8f7f9" xmlns:ns3="250929fa-9806-4449-af20-7947085fa170" targetNamespace="http://schemas.microsoft.com/office/2006/metadata/properties" ma:root="true" ma:fieldsID="7814d1efc6e590fcce5386706d2f38c9" ns1:_="" ns2:_="" ns3:_="">
    <xsd:import namespace="http://schemas.microsoft.com/sharepoint/v3"/>
    <xsd:import namespace="96baf7c1-7d9f-48d3-95bc-3d60efb8f7f9"/>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af7c1-7d9f-48d3-95bc-3d60efb8f7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AC164D-1427-4CFC-A10B-8EDA77DF60E7}">
  <ds:schemaRefs>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96baf7c1-7d9f-48d3-95bc-3d60efb8f7f9"/>
    <ds:schemaRef ds:uri="http://schemas.microsoft.com/sharepoint/v3"/>
    <ds:schemaRef ds:uri="http://schemas.openxmlformats.org/package/2006/metadata/core-properties"/>
    <ds:schemaRef ds:uri="250929fa-9806-4449-af20-7947085fa170"/>
    <ds:schemaRef ds:uri="http://www.w3.org/XML/1998/namespace"/>
    <ds:schemaRef ds:uri="http://purl.org/dc/dcmitype/"/>
  </ds:schemaRefs>
</ds:datastoreItem>
</file>

<file path=customXml/itemProps2.xml><?xml version="1.0" encoding="utf-8"?>
<ds:datastoreItem xmlns:ds="http://schemas.openxmlformats.org/officeDocument/2006/customXml" ds:itemID="{80EBC214-D975-466C-9395-AEF8B2DE4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baf7c1-7d9f-48d3-95bc-3d60efb8f7f9"/>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AB802A-AF46-48F3-BC70-930B76DAC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HIVR4P2023</Template>
  <TotalTime>20532</TotalTime>
  <Words>438</Words>
  <Application>Microsoft Office PowerPoint</Application>
  <PresentationFormat>Widescreen</PresentationFormat>
  <Paragraphs>52</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IAS Ribbon Sans</vt:lpstr>
      <vt:lpstr>IAS Ribbon Sans Bold</vt:lpstr>
      <vt:lpstr>IAS Ribbon Sans Regular</vt:lpstr>
      <vt:lpstr>Verdana</vt:lpstr>
      <vt:lpstr>Verdana Bold</vt:lpstr>
      <vt:lpstr>HIVR4P2023</vt:lpstr>
      <vt:lpstr>Delivering on the promise:  Defining optimal implementation strategies and service delivery packages for the Dual Prevention Pill</vt:lpstr>
      <vt:lpstr>Session overview</vt:lpstr>
      <vt:lpstr>Presentation overview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on the promise:  Defining optimal implementation strategies and service delivery packages for the Dual Prevention Pill</dc:title>
  <dc:creator>Kate Segal</dc:creator>
  <cp:lastModifiedBy>Preview 3</cp:lastModifiedBy>
  <cp:revision>9</cp:revision>
  <dcterms:created xsi:type="dcterms:W3CDTF">2024-09-18T13:22:13Z</dcterms:created>
  <dcterms:modified xsi:type="dcterms:W3CDTF">2024-10-06T13:31:15Z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0x010100ACDD43244790174B892FA283EAEEDD66</vt:lpwstr>
  </property>
  <property fmtid="{D5CDD505-2E9C-101B-9397-08002B2CF9AE}" pid="3" name="MediaServiceImageTags">
    <vt:lpwstr/>
  </property>
</Properties>
</file>