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Lst>
  <p:notesMasterIdLst>
    <p:notesMasterId r:id="rId16"/>
  </p:notesMasterIdLst>
  <p:handoutMasterIdLst>
    <p:handoutMasterId r:id="rId17"/>
  </p:handoutMasterIdLst>
  <p:sldIdLst>
    <p:sldId id="266" r:id="rId5"/>
    <p:sldId id="262" r:id="rId6"/>
    <p:sldId id="276" r:id="rId7"/>
    <p:sldId id="273" r:id="rId8"/>
    <p:sldId id="277" r:id="rId9"/>
    <p:sldId id="261" r:id="rId10"/>
    <p:sldId id="270" r:id="rId11"/>
    <p:sldId id="280" r:id="rId12"/>
    <p:sldId id="281" r:id="rId13"/>
    <p:sldId id="269"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p:restoredTop sz="89660"/>
  </p:normalViewPr>
  <p:slideViewPr>
    <p:cSldViewPr snapToGrid="0" snapToObjects="1">
      <p:cViewPr varScale="1">
        <p:scale>
          <a:sx n="107" d="100"/>
          <a:sy n="107" d="100"/>
        </p:scale>
        <p:origin x="768"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51" d="100"/>
          <a:sy n="151" d="100"/>
        </p:scale>
        <p:origin x="36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9BD65-07AF-47D8-878E-B857A5BB5504}" type="doc">
      <dgm:prSet loTypeId="urn:microsoft.com/office/officeart/2011/layout/HexagonRadial" loCatId="cycle" qsTypeId="urn:microsoft.com/office/officeart/2005/8/quickstyle/simple1" qsCatId="simple" csTypeId="urn:microsoft.com/office/officeart/2005/8/colors/accent4_2" csCatId="accent4" phldr="1"/>
      <dgm:spPr/>
      <dgm:t>
        <a:bodyPr/>
        <a:lstStyle/>
        <a:p>
          <a:endParaRPr lang="en-US"/>
        </a:p>
      </dgm:t>
    </dgm:pt>
    <dgm:pt modelId="{08B5C788-E886-42C5-8F02-83B14251E939}">
      <dgm:prSet phldrT="[Text]"/>
      <dgm:spPr/>
      <dgm:t>
        <a:bodyPr/>
        <a:lstStyle/>
        <a:p>
          <a:r>
            <a:rPr lang="en-US" b="0" dirty="0"/>
            <a:t>HIV Acquisition &amp; Unintended Pregnancy </a:t>
          </a:r>
        </a:p>
      </dgm:t>
    </dgm:pt>
    <dgm:pt modelId="{66353D46-ED20-4E9C-A0F3-092F747D1408}" type="parTrans" cxnId="{38E56E56-605A-471A-A44F-C8800D794856}">
      <dgm:prSet/>
      <dgm:spPr/>
      <dgm:t>
        <a:bodyPr/>
        <a:lstStyle/>
        <a:p>
          <a:endParaRPr lang="en-US"/>
        </a:p>
      </dgm:t>
    </dgm:pt>
    <dgm:pt modelId="{1B5F9AB8-AAD1-4BDE-951C-149335E24DDF}" type="sibTrans" cxnId="{38E56E56-605A-471A-A44F-C8800D794856}">
      <dgm:prSet/>
      <dgm:spPr/>
      <dgm:t>
        <a:bodyPr/>
        <a:lstStyle/>
        <a:p>
          <a:endParaRPr lang="en-US"/>
        </a:p>
      </dgm:t>
    </dgm:pt>
    <dgm:pt modelId="{4B5B51FA-D29E-4FA3-9C9C-D72D58B616C0}">
      <dgm:prSet phldrT="[Text]"/>
      <dgm:spPr/>
      <dgm:t>
        <a:bodyPr/>
        <a:lstStyle/>
        <a:p>
          <a:r>
            <a:rPr lang="en-US" b="1" dirty="0"/>
            <a:t>External Shocks </a:t>
          </a:r>
        </a:p>
      </dgm:t>
    </dgm:pt>
    <dgm:pt modelId="{6E5F754E-FFDA-42B1-B5B4-8F79BC22DBFF}" type="parTrans" cxnId="{94169C15-710F-4368-9941-392B9E200075}">
      <dgm:prSet/>
      <dgm:spPr/>
      <dgm:t>
        <a:bodyPr/>
        <a:lstStyle/>
        <a:p>
          <a:endParaRPr lang="en-US"/>
        </a:p>
      </dgm:t>
    </dgm:pt>
    <dgm:pt modelId="{ECCD5780-6621-44C5-A786-560125C6BCEF}" type="sibTrans" cxnId="{94169C15-710F-4368-9941-392B9E200075}">
      <dgm:prSet/>
      <dgm:spPr/>
      <dgm:t>
        <a:bodyPr/>
        <a:lstStyle/>
        <a:p>
          <a:endParaRPr lang="en-US"/>
        </a:p>
      </dgm:t>
    </dgm:pt>
    <dgm:pt modelId="{29776B15-45F1-48DD-9AF2-ACF76B5734E6}">
      <dgm:prSet phldrT="[Text]"/>
      <dgm:spPr/>
      <dgm:t>
        <a:bodyPr/>
        <a:lstStyle/>
        <a:p>
          <a:r>
            <a:rPr lang="en-US" b="1" dirty="0"/>
            <a:t>Out of school</a:t>
          </a:r>
        </a:p>
      </dgm:t>
    </dgm:pt>
    <dgm:pt modelId="{C8C32D6B-FBC2-4A46-B6A9-DF2B27D9B49E}" type="parTrans" cxnId="{0FA6AAAC-5460-4561-B0C9-D06AFAF47068}">
      <dgm:prSet/>
      <dgm:spPr/>
      <dgm:t>
        <a:bodyPr/>
        <a:lstStyle/>
        <a:p>
          <a:endParaRPr lang="en-US"/>
        </a:p>
      </dgm:t>
    </dgm:pt>
    <dgm:pt modelId="{88718940-FB62-4FBB-B618-C91CA38BE971}" type="sibTrans" cxnId="{0FA6AAAC-5460-4561-B0C9-D06AFAF47068}">
      <dgm:prSet/>
      <dgm:spPr/>
      <dgm:t>
        <a:bodyPr/>
        <a:lstStyle/>
        <a:p>
          <a:endParaRPr lang="en-US"/>
        </a:p>
      </dgm:t>
    </dgm:pt>
    <dgm:pt modelId="{2234AC15-94E5-4B09-B4EB-077FB64AB57A}">
      <dgm:prSet phldrT="[Text]"/>
      <dgm:spPr/>
      <dgm:t>
        <a:bodyPr/>
        <a:lstStyle/>
        <a:p>
          <a:r>
            <a:rPr lang="en-US" b="1" dirty="0"/>
            <a:t>Transactional Sex </a:t>
          </a:r>
        </a:p>
      </dgm:t>
    </dgm:pt>
    <dgm:pt modelId="{720604D6-DF0A-4835-9472-9BA0D3B3B1C1}" type="parTrans" cxnId="{3C340F06-2A77-4CF3-9FF1-2F72C7650B0E}">
      <dgm:prSet/>
      <dgm:spPr/>
      <dgm:t>
        <a:bodyPr/>
        <a:lstStyle/>
        <a:p>
          <a:endParaRPr lang="en-US"/>
        </a:p>
      </dgm:t>
    </dgm:pt>
    <dgm:pt modelId="{44780CE1-6080-4EB2-AAD3-BEB192F1FFA6}" type="sibTrans" cxnId="{3C340F06-2A77-4CF3-9FF1-2F72C7650B0E}">
      <dgm:prSet/>
      <dgm:spPr/>
      <dgm:t>
        <a:bodyPr/>
        <a:lstStyle/>
        <a:p>
          <a:endParaRPr lang="en-US"/>
        </a:p>
      </dgm:t>
    </dgm:pt>
    <dgm:pt modelId="{2380FA6B-5C02-47F7-A256-24D225B4B0AC}">
      <dgm:prSet phldrT="[Text]" custT="1"/>
      <dgm:spPr/>
      <dgm:t>
        <a:bodyPr/>
        <a:lstStyle/>
        <a:p>
          <a:r>
            <a:rPr lang="en-US" sz="1100" b="1" dirty="0"/>
            <a:t>Experiencing Violence</a:t>
          </a:r>
        </a:p>
      </dgm:t>
    </dgm:pt>
    <dgm:pt modelId="{A9FFE2D6-9188-44C8-945E-2245FC49F984}" type="parTrans" cxnId="{DE06FF6E-3771-4DA2-A64A-15C8DFE5FA15}">
      <dgm:prSet/>
      <dgm:spPr/>
      <dgm:t>
        <a:bodyPr/>
        <a:lstStyle/>
        <a:p>
          <a:endParaRPr lang="en-US"/>
        </a:p>
      </dgm:t>
    </dgm:pt>
    <dgm:pt modelId="{44BC509A-B740-4451-88AC-8E6B9B0186D8}" type="sibTrans" cxnId="{DE06FF6E-3771-4DA2-A64A-15C8DFE5FA15}">
      <dgm:prSet/>
      <dgm:spPr/>
      <dgm:t>
        <a:bodyPr/>
        <a:lstStyle/>
        <a:p>
          <a:endParaRPr lang="en-US"/>
        </a:p>
      </dgm:t>
    </dgm:pt>
    <dgm:pt modelId="{46BB74F2-CE46-43E4-9E26-8C36DC23567A}">
      <dgm:prSet phldrT="[Text]"/>
      <dgm:spPr/>
      <dgm:t>
        <a:bodyPr/>
        <a:lstStyle/>
        <a:p>
          <a:r>
            <a:rPr lang="en-US" b="0" dirty="0"/>
            <a:t>Living in poverty </a:t>
          </a:r>
        </a:p>
      </dgm:t>
    </dgm:pt>
    <dgm:pt modelId="{CF44A40C-024D-4F1C-9709-1E2C2D66C5A1}" type="parTrans" cxnId="{A70DB246-2330-4CEF-80D6-40D29F88E261}">
      <dgm:prSet/>
      <dgm:spPr/>
      <dgm:t>
        <a:bodyPr/>
        <a:lstStyle/>
        <a:p>
          <a:endParaRPr lang="en-US"/>
        </a:p>
      </dgm:t>
    </dgm:pt>
    <dgm:pt modelId="{10F38DFC-113D-4495-AE2D-5D1BD8C83281}" type="sibTrans" cxnId="{A70DB246-2330-4CEF-80D6-40D29F88E261}">
      <dgm:prSet/>
      <dgm:spPr/>
      <dgm:t>
        <a:bodyPr/>
        <a:lstStyle/>
        <a:p>
          <a:endParaRPr lang="en-US"/>
        </a:p>
      </dgm:t>
    </dgm:pt>
    <dgm:pt modelId="{73A8F856-7D2B-41C8-8D52-57829A96BBDB}">
      <dgm:prSet phldrT="[Text]"/>
      <dgm:spPr/>
      <dgm:t>
        <a:bodyPr/>
        <a:lstStyle/>
        <a:p>
          <a:r>
            <a:rPr lang="en-US" b="1" dirty="0"/>
            <a:t>Young motherhood</a:t>
          </a:r>
        </a:p>
      </dgm:t>
    </dgm:pt>
    <dgm:pt modelId="{1711DCF1-38A5-45E2-858B-9FD014D7FC9C}" type="parTrans" cxnId="{3986FB84-4D0D-4D2E-968A-F39CB39D1352}">
      <dgm:prSet/>
      <dgm:spPr/>
      <dgm:t>
        <a:bodyPr/>
        <a:lstStyle/>
        <a:p>
          <a:endParaRPr lang="en-US"/>
        </a:p>
      </dgm:t>
    </dgm:pt>
    <dgm:pt modelId="{E4582196-5AA8-4D1D-B8B5-2C89D483B10D}" type="sibTrans" cxnId="{3986FB84-4D0D-4D2E-968A-F39CB39D1352}">
      <dgm:prSet/>
      <dgm:spPr/>
      <dgm:t>
        <a:bodyPr/>
        <a:lstStyle/>
        <a:p>
          <a:endParaRPr lang="en-US"/>
        </a:p>
      </dgm:t>
    </dgm:pt>
    <dgm:pt modelId="{3056210C-A121-4B02-90FE-F8FAE3D80FC8}" type="pres">
      <dgm:prSet presAssocID="{80F9BD65-07AF-47D8-878E-B857A5BB5504}" presName="Name0" presStyleCnt="0">
        <dgm:presLayoutVars>
          <dgm:chMax val="1"/>
          <dgm:chPref val="1"/>
          <dgm:dir/>
          <dgm:animOne val="branch"/>
          <dgm:animLvl val="lvl"/>
        </dgm:presLayoutVars>
      </dgm:prSet>
      <dgm:spPr/>
    </dgm:pt>
    <dgm:pt modelId="{A6B5C7A1-A28B-4AF7-BA66-CB387D973027}" type="pres">
      <dgm:prSet presAssocID="{08B5C788-E886-42C5-8F02-83B14251E939}" presName="Parent" presStyleLbl="node0" presStyleIdx="0" presStyleCnt="1">
        <dgm:presLayoutVars>
          <dgm:chMax val="6"/>
          <dgm:chPref val="6"/>
        </dgm:presLayoutVars>
      </dgm:prSet>
      <dgm:spPr/>
    </dgm:pt>
    <dgm:pt modelId="{05FD042A-6057-46BB-A3C6-E7CAD4A964E9}" type="pres">
      <dgm:prSet presAssocID="{4B5B51FA-D29E-4FA3-9C9C-D72D58B616C0}" presName="Accent1" presStyleCnt="0"/>
      <dgm:spPr/>
    </dgm:pt>
    <dgm:pt modelId="{E7ED503A-8DFF-4084-A04F-D42E24668579}" type="pres">
      <dgm:prSet presAssocID="{4B5B51FA-D29E-4FA3-9C9C-D72D58B616C0}" presName="Accent" presStyleLbl="bgShp" presStyleIdx="0" presStyleCnt="6"/>
      <dgm:spPr/>
    </dgm:pt>
    <dgm:pt modelId="{99EF33DA-5762-4B01-ABF1-F7DD86C7A7AC}" type="pres">
      <dgm:prSet presAssocID="{4B5B51FA-D29E-4FA3-9C9C-D72D58B616C0}" presName="Child1" presStyleLbl="node1" presStyleIdx="0" presStyleCnt="6">
        <dgm:presLayoutVars>
          <dgm:chMax val="0"/>
          <dgm:chPref val="0"/>
          <dgm:bulletEnabled val="1"/>
        </dgm:presLayoutVars>
      </dgm:prSet>
      <dgm:spPr/>
    </dgm:pt>
    <dgm:pt modelId="{C2646204-3511-4FB2-ADC4-B5345A17C0F2}" type="pres">
      <dgm:prSet presAssocID="{29776B15-45F1-48DD-9AF2-ACF76B5734E6}" presName="Accent2" presStyleCnt="0"/>
      <dgm:spPr/>
    </dgm:pt>
    <dgm:pt modelId="{2EB29BBB-D883-48CF-8EE0-B76436E7C5E3}" type="pres">
      <dgm:prSet presAssocID="{29776B15-45F1-48DD-9AF2-ACF76B5734E6}" presName="Accent" presStyleLbl="bgShp" presStyleIdx="1" presStyleCnt="6"/>
      <dgm:spPr/>
    </dgm:pt>
    <dgm:pt modelId="{22065CFA-C4FB-4E04-B758-F4C53BAE71D5}" type="pres">
      <dgm:prSet presAssocID="{29776B15-45F1-48DD-9AF2-ACF76B5734E6}" presName="Child2" presStyleLbl="node1" presStyleIdx="1" presStyleCnt="6">
        <dgm:presLayoutVars>
          <dgm:chMax val="0"/>
          <dgm:chPref val="0"/>
          <dgm:bulletEnabled val="1"/>
        </dgm:presLayoutVars>
      </dgm:prSet>
      <dgm:spPr/>
    </dgm:pt>
    <dgm:pt modelId="{9348922D-8B1D-4176-A09C-067FF29C87E3}" type="pres">
      <dgm:prSet presAssocID="{2234AC15-94E5-4B09-B4EB-077FB64AB57A}" presName="Accent3" presStyleCnt="0"/>
      <dgm:spPr/>
    </dgm:pt>
    <dgm:pt modelId="{3070676F-B1C7-4B0D-8D77-035681984595}" type="pres">
      <dgm:prSet presAssocID="{2234AC15-94E5-4B09-B4EB-077FB64AB57A}" presName="Accent" presStyleLbl="bgShp" presStyleIdx="2" presStyleCnt="6"/>
      <dgm:spPr/>
    </dgm:pt>
    <dgm:pt modelId="{A60E98F6-7F61-4451-9B5E-5E3FA58A763B}" type="pres">
      <dgm:prSet presAssocID="{2234AC15-94E5-4B09-B4EB-077FB64AB57A}" presName="Child3" presStyleLbl="node1" presStyleIdx="2" presStyleCnt="6">
        <dgm:presLayoutVars>
          <dgm:chMax val="0"/>
          <dgm:chPref val="0"/>
          <dgm:bulletEnabled val="1"/>
        </dgm:presLayoutVars>
      </dgm:prSet>
      <dgm:spPr/>
    </dgm:pt>
    <dgm:pt modelId="{FD92FBD6-7FCF-4F8E-B663-6796ADDD06D4}" type="pres">
      <dgm:prSet presAssocID="{2380FA6B-5C02-47F7-A256-24D225B4B0AC}" presName="Accent4" presStyleCnt="0"/>
      <dgm:spPr/>
    </dgm:pt>
    <dgm:pt modelId="{2CA0A553-9375-4F60-8486-BCFF7AF2114C}" type="pres">
      <dgm:prSet presAssocID="{2380FA6B-5C02-47F7-A256-24D225B4B0AC}" presName="Accent" presStyleLbl="bgShp" presStyleIdx="3" presStyleCnt="6"/>
      <dgm:spPr/>
    </dgm:pt>
    <dgm:pt modelId="{1A62259E-0974-449A-9AEC-33B3EF3803E2}" type="pres">
      <dgm:prSet presAssocID="{2380FA6B-5C02-47F7-A256-24D225B4B0AC}" presName="Child4" presStyleLbl="node1" presStyleIdx="3" presStyleCnt="6">
        <dgm:presLayoutVars>
          <dgm:chMax val="0"/>
          <dgm:chPref val="0"/>
          <dgm:bulletEnabled val="1"/>
        </dgm:presLayoutVars>
      </dgm:prSet>
      <dgm:spPr/>
    </dgm:pt>
    <dgm:pt modelId="{105F1E8D-3FEF-4A29-9B61-28E884BC3C79}" type="pres">
      <dgm:prSet presAssocID="{46BB74F2-CE46-43E4-9E26-8C36DC23567A}" presName="Accent5" presStyleCnt="0"/>
      <dgm:spPr/>
    </dgm:pt>
    <dgm:pt modelId="{0C80D1C7-A7F6-419F-A277-C8DFF6D44CCE}" type="pres">
      <dgm:prSet presAssocID="{46BB74F2-CE46-43E4-9E26-8C36DC23567A}" presName="Accent" presStyleLbl="bgShp" presStyleIdx="4" presStyleCnt="6"/>
      <dgm:spPr/>
    </dgm:pt>
    <dgm:pt modelId="{0AF82B46-7D96-486D-8B5F-AD75795CEBF6}" type="pres">
      <dgm:prSet presAssocID="{46BB74F2-CE46-43E4-9E26-8C36DC23567A}" presName="Child5" presStyleLbl="node1" presStyleIdx="4" presStyleCnt="6">
        <dgm:presLayoutVars>
          <dgm:chMax val="0"/>
          <dgm:chPref val="0"/>
          <dgm:bulletEnabled val="1"/>
        </dgm:presLayoutVars>
      </dgm:prSet>
      <dgm:spPr/>
    </dgm:pt>
    <dgm:pt modelId="{27DEE0D9-2289-4775-AB71-B4E9462E816A}" type="pres">
      <dgm:prSet presAssocID="{73A8F856-7D2B-41C8-8D52-57829A96BBDB}" presName="Accent6" presStyleCnt="0"/>
      <dgm:spPr/>
    </dgm:pt>
    <dgm:pt modelId="{C3331BBE-CCCE-4EBD-A839-96BCFD5A5A4A}" type="pres">
      <dgm:prSet presAssocID="{73A8F856-7D2B-41C8-8D52-57829A96BBDB}" presName="Accent" presStyleLbl="bgShp" presStyleIdx="5" presStyleCnt="6"/>
      <dgm:spPr/>
    </dgm:pt>
    <dgm:pt modelId="{3690373A-BF0D-4E65-9903-FAF02E289408}" type="pres">
      <dgm:prSet presAssocID="{73A8F856-7D2B-41C8-8D52-57829A96BBDB}" presName="Child6" presStyleLbl="node1" presStyleIdx="5" presStyleCnt="6">
        <dgm:presLayoutVars>
          <dgm:chMax val="0"/>
          <dgm:chPref val="0"/>
          <dgm:bulletEnabled val="1"/>
        </dgm:presLayoutVars>
      </dgm:prSet>
      <dgm:spPr/>
    </dgm:pt>
  </dgm:ptLst>
  <dgm:cxnLst>
    <dgm:cxn modelId="{3C340F06-2A77-4CF3-9FF1-2F72C7650B0E}" srcId="{08B5C788-E886-42C5-8F02-83B14251E939}" destId="{2234AC15-94E5-4B09-B4EB-077FB64AB57A}" srcOrd="2" destOrd="0" parTransId="{720604D6-DF0A-4835-9472-9BA0D3B3B1C1}" sibTransId="{44780CE1-6080-4EB2-AAD3-BEB192F1FFA6}"/>
    <dgm:cxn modelId="{94169C15-710F-4368-9941-392B9E200075}" srcId="{08B5C788-E886-42C5-8F02-83B14251E939}" destId="{4B5B51FA-D29E-4FA3-9C9C-D72D58B616C0}" srcOrd="0" destOrd="0" parTransId="{6E5F754E-FFDA-42B1-B5B4-8F79BC22DBFF}" sibTransId="{ECCD5780-6621-44C5-A786-560125C6BCEF}"/>
    <dgm:cxn modelId="{E460841E-8DA1-4EE1-8335-3FE07E576E4E}" type="presOf" srcId="{2234AC15-94E5-4B09-B4EB-077FB64AB57A}" destId="{A60E98F6-7F61-4451-9B5E-5E3FA58A763B}" srcOrd="0" destOrd="0" presId="urn:microsoft.com/office/officeart/2011/layout/HexagonRadial"/>
    <dgm:cxn modelId="{3D9C8F2E-83A3-426C-8D4C-C69BB1386657}" type="presOf" srcId="{29776B15-45F1-48DD-9AF2-ACF76B5734E6}" destId="{22065CFA-C4FB-4E04-B758-F4C53BAE71D5}" srcOrd="0" destOrd="0" presId="urn:microsoft.com/office/officeart/2011/layout/HexagonRadial"/>
    <dgm:cxn modelId="{910C972E-C0D8-4AE9-9F9A-7AABCD2F49CF}" type="presOf" srcId="{2380FA6B-5C02-47F7-A256-24D225B4B0AC}" destId="{1A62259E-0974-449A-9AEC-33B3EF3803E2}" srcOrd="0" destOrd="0" presId="urn:microsoft.com/office/officeart/2011/layout/HexagonRadial"/>
    <dgm:cxn modelId="{A70DB246-2330-4CEF-80D6-40D29F88E261}" srcId="{08B5C788-E886-42C5-8F02-83B14251E939}" destId="{46BB74F2-CE46-43E4-9E26-8C36DC23567A}" srcOrd="4" destOrd="0" parTransId="{CF44A40C-024D-4F1C-9709-1E2C2D66C5A1}" sibTransId="{10F38DFC-113D-4495-AE2D-5D1BD8C83281}"/>
    <dgm:cxn modelId="{DE06FF6E-3771-4DA2-A64A-15C8DFE5FA15}" srcId="{08B5C788-E886-42C5-8F02-83B14251E939}" destId="{2380FA6B-5C02-47F7-A256-24D225B4B0AC}" srcOrd="3" destOrd="0" parTransId="{A9FFE2D6-9188-44C8-945E-2245FC49F984}" sibTransId="{44BC509A-B740-4451-88AC-8E6B9B0186D8}"/>
    <dgm:cxn modelId="{F3CB134F-F5A6-4D84-85E7-29B8D2F89AB2}" type="presOf" srcId="{46BB74F2-CE46-43E4-9E26-8C36DC23567A}" destId="{0AF82B46-7D96-486D-8B5F-AD75795CEBF6}" srcOrd="0" destOrd="0" presId="urn:microsoft.com/office/officeart/2011/layout/HexagonRadial"/>
    <dgm:cxn modelId="{FF17BB52-5164-45DD-A8CE-19A56A6A6D81}" type="presOf" srcId="{4B5B51FA-D29E-4FA3-9C9C-D72D58B616C0}" destId="{99EF33DA-5762-4B01-ABF1-F7DD86C7A7AC}" srcOrd="0" destOrd="0" presId="urn:microsoft.com/office/officeart/2011/layout/HexagonRadial"/>
    <dgm:cxn modelId="{38E56E56-605A-471A-A44F-C8800D794856}" srcId="{80F9BD65-07AF-47D8-878E-B857A5BB5504}" destId="{08B5C788-E886-42C5-8F02-83B14251E939}" srcOrd="0" destOrd="0" parTransId="{66353D46-ED20-4E9C-A0F3-092F747D1408}" sibTransId="{1B5F9AB8-AAD1-4BDE-951C-149335E24DDF}"/>
    <dgm:cxn modelId="{6456B758-DCB5-4E49-BEF9-BFD7C6FB79C3}" type="presOf" srcId="{08B5C788-E886-42C5-8F02-83B14251E939}" destId="{A6B5C7A1-A28B-4AF7-BA66-CB387D973027}" srcOrd="0" destOrd="0" presId="urn:microsoft.com/office/officeart/2011/layout/HexagonRadial"/>
    <dgm:cxn modelId="{69FF0A80-766A-4EB5-ADA8-2267E9481E62}" type="presOf" srcId="{73A8F856-7D2B-41C8-8D52-57829A96BBDB}" destId="{3690373A-BF0D-4E65-9903-FAF02E289408}" srcOrd="0" destOrd="0" presId="urn:microsoft.com/office/officeart/2011/layout/HexagonRadial"/>
    <dgm:cxn modelId="{3986FB84-4D0D-4D2E-968A-F39CB39D1352}" srcId="{08B5C788-E886-42C5-8F02-83B14251E939}" destId="{73A8F856-7D2B-41C8-8D52-57829A96BBDB}" srcOrd="5" destOrd="0" parTransId="{1711DCF1-38A5-45E2-858B-9FD014D7FC9C}" sibTransId="{E4582196-5AA8-4D1D-B8B5-2C89D483B10D}"/>
    <dgm:cxn modelId="{0FA6AAAC-5460-4561-B0C9-D06AFAF47068}" srcId="{08B5C788-E886-42C5-8F02-83B14251E939}" destId="{29776B15-45F1-48DD-9AF2-ACF76B5734E6}" srcOrd="1" destOrd="0" parTransId="{C8C32D6B-FBC2-4A46-B6A9-DF2B27D9B49E}" sibTransId="{88718940-FB62-4FBB-B618-C91CA38BE971}"/>
    <dgm:cxn modelId="{22BF1FB8-EA28-4D57-B9CC-6D0B3EC61F35}" type="presOf" srcId="{80F9BD65-07AF-47D8-878E-B857A5BB5504}" destId="{3056210C-A121-4B02-90FE-F8FAE3D80FC8}" srcOrd="0" destOrd="0" presId="urn:microsoft.com/office/officeart/2011/layout/HexagonRadial"/>
    <dgm:cxn modelId="{F331847E-A2FA-46B8-B24A-22388F69EF03}" type="presParOf" srcId="{3056210C-A121-4B02-90FE-F8FAE3D80FC8}" destId="{A6B5C7A1-A28B-4AF7-BA66-CB387D973027}" srcOrd="0" destOrd="0" presId="urn:microsoft.com/office/officeart/2011/layout/HexagonRadial"/>
    <dgm:cxn modelId="{0532DE77-956A-4D35-8744-62A4F2322A76}" type="presParOf" srcId="{3056210C-A121-4B02-90FE-F8FAE3D80FC8}" destId="{05FD042A-6057-46BB-A3C6-E7CAD4A964E9}" srcOrd="1" destOrd="0" presId="urn:microsoft.com/office/officeart/2011/layout/HexagonRadial"/>
    <dgm:cxn modelId="{0AE5361E-1F8B-4732-9EB6-60612DB4692C}" type="presParOf" srcId="{05FD042A-6057-46BB-A3C6-E7CAD4A964E9}" destId="{E7ED503A-8DFF-4084-A04F-D42E24668579}" srcOrd="0" destOrd="0" presId="urn:microsoft.com/office/officeart/2011/layout/HexagonRadial"/>
    <dgm:cxn modelId="{39483BED-68B9-46EB-A5AF-6081D9A693ED}" type="presParOf" srcId="{3056210C-A121-4B02-90FE-F8FAE3D80FC8}" destId="{99EF33DA-5762-4B01-ABF1-F7DD86C7A7AC}" srcOrd="2" destOrd="0" presId="urn:microsoft.com/office/officeart/2011/layout/HexagonRadial"/>
    <dgm:cxn modelId="{7327A855-CB99-49E9-8715-B930E6C85221}" type="presParOf" srcId="{3056210C-A121-4B02-90FE-F8FAE3D80FC8}" destId="{C2646204-3511-4FB2-ADC4-B5345A17C0F2}" srcOrd="3" destOrd="0" presId="urn:microsoft.com/office/officeart/2011/layout/HexagonRadial"/>
    <dgm:cxn modelId="{F8C8541D-47D5-4E88-B1BB-D3ADCFEE1238}" type="presParOf" srcId="{C2646204-3511-4FB2-ADC4-B5345A17C0F2}" destId="{2EB29BBB-D883-48CF-8EE0-B76436E7C5E3}" srcOrd="0" destOrd="0" presId="urn:microsoft.com/office/officeart/2011/layout/HexagonRadial"/>
    <dgm:cxn modelId="{043A885E-DF11-48F1-8CC1-F169E6A7FDD1}" type="presParOf" srcId="{3056210C-A121-4B02-90FE-F8FAE3D80FC8}" destId="{22065CFA-C4FB-4E04-B758-F4C53BAE71D5}" srcOrd="4" destOrd="0" presId="urn:microsoft.com/office/officeart/2011/layout/HexagonRadial"/>
    <dgm:cxn modelId="{70D37459-78DC-49BA-8B5E-56A396A40A5F}" type="presParOf" srcId="{3056210C-A121-4B02-90FE-F8FAE3D80FC8}" destId="{9348922D-8B1D-4176-A09C-067FF29C87E3}" srcOrd="5" destOrd="0" presId="urn:microsoft.com/office/officeart/2011/layout/HexagonRadial"/>
    <dgm:cxn modelId="{04EF31F8-F5A0-4B19-A1B5-CDCAFA573B21}" type="presParOf" srcId="{9348922D-8B1D-4176-A09C-067FF29C87E3}" destId="{3070676F-B1C7-4B0D-8D77-035681984595}" srcOrd="0" destOrd="0" presId="urn:microsoft.com/office/officeart/2011/layout/HexagonRadial"/>
    <dgm:cxn modelId="{B46F0BD4-F705-4DC0-837C-C4EEBDC28BA6}" type="presParOf" srcId="{3056210C-A121-4B02-90FE-F8FAE3D80FC8}" destId="{A60E98F6-7F61-4451-9B5E-5E3FA58A763B}" srcOrd="6" destOrd="0" presId="urn:microsoft.com/office/officeart/2011/layout/HexagonRadial"/>
    <dgm:cxn modelId="{3FE7A5E7-0033-404E-8050-8B1312720B3E}" type="presParOf" srcId="{3056210C-A121-4B02-90FE-F8FAE3D80FC8}" destId="{FD92FBD6-7FCF-4F8E-B663-6796ADDD06D4}" srcOrd="7" destOrd="0" presId="urn:microsoft.com/office/officeart/2011/layout/HexagonRadial"/>
    <dgm:cxn modelId="{DB5F6C4A-590D-49E4-AC76-A62026F4DACE}" type="presParOf" srcId="{FD92FBD6-7FCF-4F8E-B663-6796ADDD06D4}" destId="{2CA0A553-9375-4F60-8486-BCFF7AF2114C}" srcOrd="0" destOrd="0" presId="urn:microsoft.com/office/officeart/2011/layout/HexagonRadial"/>
    <dgm:cxn modelId="{33E3A07D-E75E-440E-BDD3-579010D63F0F}" type="presParOf" srcId="{3056210C-A121-4B02-90FE-F8FAE3D80FC8}" destId="{1A62259E-0974-449A-9AEC-33B3EF3803E2}" srcOrd="8" destOrd="0" presId="urn:microsoft.com/office/officeart/2011/layout/HexagonRadial"/>
    <dgm:cxn modelId="{AE314B0A-63F5-4F35-8C33-38EC287A58DE}" type="presParOf" srcId="{3056210C-A121-4B02-90FE-F8FAE3D80FC8}" destId="{105F1E8D-3FEF-4A29-9B61-28E884BC3C79}" srcOrd="9" destOrd="0" presId="urn:microsoft.com/office/officeart/2011/layout/HexagonRadial"/>
    <dgm:cxn modelId="{D2B0828F-3E3B-4C92-AF2F-B1207E612672}" type="presParOf" srcId="{105F1E8D-3FEF-4A29-9B61-28E884BC3C79}" destId="{0C80D1C7-A7F6-419F-A277-C8DFF6D44CCE}" srcOrd="0" destOrd="0" presId="urn:microsoft.com/office/officeart/2011/layout/HexagonRadial"/>
    <dgm:cxn modelId="{47B1E05A-EF0A-4381-9E75-238CBCE6EFAF}" type="presParOf" srcId="{3056210C-A121-4B02-90FE-F8FAE3D80FC8}" destId="{0AF82B46-7D96-486D-8B5F-AD75795CEBF6}" srcOrd="10" destOrd="0" presId="urn:microsoft.com/office/officeart/2011/layout/HexagonRadial"/>
    <dgm:cxn modelId="{9A0FC290-57D5-4597-89F3-E4ED3BF07004}" type="presParOf" srcId="{3056210C-A121-4B02-90FE-F8FAE3D80FC8}" destId="{27DEE0D9-2289-4775-AB71-B4E9462E816A}" srcOrd="11" destOrd="0" presId="urn:microsoft.com/office/officeart/2011/layout/HexagonRadial"/>
    <dgm:cxn modelId="{0175B674-CABB-4E8B-93A2-7BA25194AB5C}" type="presParOf" srcId="{27DEE0D9-2289-4775-AB71-B4E9462E816A}" destId="{C3331BBE-CCCE-4EBD-A839-96BCFD5A5A4A}" srcOrd="0" destOrd="0" presId="urn:microsoft.com/office/officeart/2011/layout/HexagonRadial"/>
    <dgm:cxn modelId="{252F862A-94BF-4B78-B0E0-3F29FA99EA51}" type="presParOf" srcId="{3056210C-A121-4B02-90FE-F8FAE3D80FC8}" destId="{3690373A-BF0D-4E65-9903-FAF02E28940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5C7A1-A28B-4AF7-BA66-CB387D973027}">
      <dsp:nvSpPr>
        <dsp:cNvPr id="0" name=""/>
        <dsp:cNvSpPr/>
      </dsp:nvSpPr>
      <dsp:spPr>
        <a:xfrm>
          <a:off x="3197291" y="1689791"/>
          <a:ext cx="2147798" cy="185793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HIV Acquisition &amp; Unintended Pregnancy </a:t>
          </a:r>
        </a:p>
      </dsp:txBody>
      <dsp:txXfrm>
        <a:off x="3553211" y="1997676"/>
        <a:ext cx="1435958" cy="1242162"/>
      </dsp:txXfrm>
    </dsp:sp>
    <dsp:sp modelId="{2EB29BBB-D883-48CF-8EE0-B76436E7C5E3}">
      <dsp:nvSpPr>
        <dsp:cNvPr id="0" name=""/>
        <dsp:cNvSpPr/>
      </dsp:nvSpPr>
      <dsp:spPr>
        <a:xfrm>
          <a:off x="4542226" y="800896"/>
          <a:ext cx="810358" cy="69823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F33DA-5762-4B01-ABF1-F7DD86C7A7AC}">
      <dsp:nvSpPr>
        <dsp:cNvPr id="0" name=""/>
        <dsp:cNvSpPr/>
      </dsp:nvSpPr>
      <dsp:spPr>
        <a:xfrm>
          <a:off x="3395134" y="0"/>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External Shocks </a:t>
          </a:r>
        </a:p>
      </dsp:txBody>
      <dsp:txXfrm>
        <a:off x="3686821" y="252344"/>
        <a:ext cx="1176731" cy="1018010"/>
      </dsp:txXfrm>
    </dsp:sp>
    <dsp:sp modelId="{3070676F-B1C7-4B0D-8D77-035681984595}">
      <dsp:nvSpPr>
        <dsp:cNvPr id="0" name=""/>
        <dsp:cNvSpPr/>
      </dsp:nvSpPr>
      <dsp:spPr>
        <a:xfrm>
          <a:off x="5487976" y="2106215"/>
          <a:ext cx="810358" cy="69823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65CFA-C4FB-4E04-B758-F4C53BAE71D5}">
      <dsp:nvSpPr>
        <dsp:cNvPr id="0" name=""/>
        <dsp:cNvSpPr/>
      </dsp:nvSpPr>
      <dsp:spPr>
        <a:xfrm>
          <a:off x="5009355" y="936561"/>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Out of school</a:t>
          </a:r>
        </a:p>
      </dsp:txBody>
      <dsp:txXfrm>
        <a:off x="5301042" y="1188905"/>
        <a:ext cx="1176731" cy="1018010"/>
      </dsp:txXfrm>
    </dsp:sp>
    <dsp:sp modelId="{2CA0A553-9375-4F60-8486-BCFF7AF2114C}">
      <dsp:nvSpPr>
        <dsp:cNvPr id="0" name=""/>
        <dsp:cNvSpPr/>
      </dsp:nvSpPr>
      <dsp:spPr>
        <a:xfrm>
          <a:off x="4830997" y="3579676"/>
          <a:ext cx="810358" cy="69823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E98F6-7F61-4451-9B5E-5E3FA58A763B}">
      <dsp:nvSpPr>
        <dsp:cNvPr id="0" name=""/>
        <dsp:cNvSpPr/>
      </dsp:nvSpPr>
      <dsp:spPr>
        <a:xfrm>
          <a:off x="5009355" y="2777732"/>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Transactional Sex </a:t>
          </a:r>
        </a:p>
      </dsp:txBody>
      <dsp:txXfrm>
        <a:off x="5301042" y="3030076"/>
        <a:ext cx="1176731" cy="1018010"/>
      </dsp:txXfrm>
    </dsp:sp>
    <dsp:sp modelId="{0C80D1C7-A7F6-419F-A277-C8DFF6D44CCE}">
      <dsp:nvSpPr>
        <dsp:cNvPr id="0" name=""/>
        <dsp:cNvSpPr/>
      </dsp:nvSpPr>
      <dsp:spPr>
        <a:xfrm>
          <a:off x="3201288" y="3732627"/>
          <a:ext cx="810358" cy="69823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2259E-0974-449A-9AEC-33B3EF3803E2}">
      <dsp:nvSpPr>
        <dsp:cNvPr id="0" name=""/>
        <dsp:cNvSpPr/>
      </dsp:nvSpPr>
      <dsp:spPr>
        <a:xfrm>
          <a:off x="3395134" y="3715341"/>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Experiencing Violence</a:t>
          </a:r>
        </a:p>
      </dsp:txBody>
      <dsp:txXfrm>
        <a:off x="3686821" y="3967685"/>
        <a:ext cx="1176731" cy="1018010"/>
      </dsp:txXfrm>
    </dsp:sp>
    <dsp:sp modelId="{C3331BBE-CCCE-4EBD-A839-96BCFD5A5A4A}">
      <dsp:nvSpPr>
        <dsp:cNvPr id="0" name=""/>
        <dsp:cNvSpPr/>
      </dsp:nvSpPr>
      <dsp:spPr>
        <a:xfrm>
          <a:off x="2240049" y="2427831"/>
          <a:ext cx="810358" cy="69823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82B46-7D96-486D-8B5F-AD75795CEBF6}">
      <dsp:nvSpPr>
        <dsp:cNvPr id="0" name=""/>
        <dsp:cNvSpPr/>
      </dsp:nvSpPr>
      <dsp:spPr>
        <a:xfrm>
          <a:off x="1773419" y="2778780"/>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Living in poverty </a:t>
          </a:r>
        </a:p>
      </dsp:txBody>
      <dsp:txXfrm>
        <a:off x="2065106" y="3031124"/>
        <a:ext cx="1176731" cy="1018010"/>
      </dsp:txXfrm>
    </dsp:sp>
    <dsp:sp modelId="{3690373A-BF0D-4E65-9903-FAF02E289408}">
      <dsp:nvSpPr>
        <dsp:cNvPr id="0" name=""/>
        <dsp:cNvSpPr/>
      </dsp:nvSpPr>
      <dsp:spPr>
        <a:xfrm>
          <a:off x="1773419" y="934466"/>
          <a:ext cx="1760105" cy="152269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Young motherhood</a:t>
          </a:r>
        </a:p>
      </dsp:txBody>
      <dsp:txXfrm>
        <a:off x="2065106" y="1186810"/>
        <a:ext cx="1176731" cy="101801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06/10/2024</a:t>
            </a:fld>
            <a:endParaRPr lang="en-GB"/>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28444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13982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vulnerabilities significantly increase the risk of both HIV and unintended pregnancies, particularly for young women. </a:t>
            </a:r>
          </a:p>
          <a:p>
            <a:r>
              <a:rPr lang="en-US" dirty="0"/>
              <a:t>Gender inequality, limited education, and lack of healthcare access play key roles.</a:t>
            </a:r>
          </a:p>
          <a:p>
            <a:r>
              <a:rPr lang="en-US" dirty="0"/>
              <a:t>Adolescent girls and young women, in particular, are often left without comprehensive services that address their dual needs. This disconnect in sexual and reproductive health services means they are often forced to choose between one aspect of their health over the other.</a:t>
            </a:r>
          </a:p>
          <a:p>
            <a:endParaRPr lang="en-US" dirty="0"/>
          </a:p>
        </p:txBody>
      </p:sp>
      <p:sp>
        <p:nvSpPr>
          <p:cNvPr id="4" name="Slide Number Placeholder 3"/>
          <p:cNvSpPr>
            <a:spLocks noGrp="1"/>
          </p:cNvSpPr>
          <p:nvPr>
            <p:ph type="sldNum" sz="quarter" idx="10"/>
          </p:nvPr>
        </p:nvSpPr>
        <p:spPr/>
        <p:txBody>
          <a:bodyPr/>
          <a:lstStyle/>
          <a:p>
            <a:fld id="{D22F7AA8-38D8-4C9F-ACA1-8E753E085FAA}" type="slidenum">
              <a:rPr lang="en-US" smtClean="0"/>
              <a:t>5</a:t>
            </a:fld>
            <a:endParaRPr lang="en-US"/>
          </a:p>
        </p:txBody>
      </p:sp>
    </p:spTree>
    <p:extLst>
      <p:ext uri="{BB962C8B-B14F-4D97-AF65-F5344CB8AC3E}">
        <p14:creationId xmlns:p14="http://schemas.microsoft.com/office/powerpoint/2010/main" val="149634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Implementation science must play a key role in ensuring that the DPP’s impact can be effectively measured and scaled, so we can continue to learn and improve as we move forward.</a:t>
            </a:r>
          </a:p>
          <a:p>
            <a:endParaRPr lang="en-US" dirty="0"/>
          </a:p>
        </p:txBody>
      </p:sp>
      <p:sp>
        <p:nvSpPr>
          <p:cNvPr id="4" name="Slide Number Placeholder 3"/>
          <p:cNvSpPr>
            <a:spLocks noGrp="1"/>
          </p:cNvSpPr>
          <p:nvPr>
            <p:ph type="sldNum" sz="quarter" idx="10"/>
          </p:nvPr>
        </p:nvSpPr>
        <p:spPr/>
        <p:txBody>
          <a:bodyPr/>
          <a:lstStyle/>
          <a:p>
            <a:fld id="{D22F7AA8-38D8-4C9F-ACA1-8E753E085FAA}" type="slidenum">
              <a:rPr lang="en-US" smtClean="0"/>
              <a:t>8</a:t>
            </a:fld>
            <a:endParaRPr lang="en-US"/>
          </a:p>
        </p:txBody>
      </p:sp>
    </p:spTree>
    <p:extLst>
      <p:ext uri="{BB962C8B-B14F-4D97-AF65-F5344CB8AC3E}">
        <p14:creationId xmlns:p14="http://schemas.microsoft.com/office/powerpoint/2010/main" val="240441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we look ahead, the successful rollout of the Dual Prevention Pill will require healthcare providers to adapt. They must be trained to deliver integrated services that address both HIV prevention and reproductive health. Additionally, outreach and education will be essential, particularly for young women who are often underserved by current systems.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Young women's leadership and advocacy </a:t>
            </a:r>
          </a:p>
          <a:p>
            <a:endParaRPr lang="en-US" dirty="0"/>
          </a:p>
        </p:txBody>
      </p:sp>
      <p:sp>
        <p:nvSpPr>
          <p:cNvPr id="4" name="Slide Number Placeholder 3"/>
          <p:cNvSpPr>
            <a:spLocks noGrp="1"/>
          </p:cNvSpPr>
          <p:nvPr>
            <p:ph type="sldNum" sz="quarter" idx="10"/>
          </p:nvPr>
        </p:nvSpPr>
        <p:spPr/>
        <p:txBody>
          <a:bodyPr/>
          <a:lstStyle/>
          <a:p>
            <a:fld id="{D22F7AA8-38D8-4C9F-ACA1-8E753E085FAA}" type="slidenum">
              <a:rPr lang="en-US" smtClean="0"/>
              <a:t>9</a:t>
            </a:fld>
            <a:endParaRPr lang="en-US"/>
          </a:p>
        </p:txBody>
      </p:sp>
    </p:spTree>
    <p:extLst>
      <p:ext uri="{BB962C8B-B14F-4D97-AF65-F5344CB8AC3E}">
        <p14:creationId xmlns:p14="http://schemas.microsoft.com/office/powerpoint/2010/main" val="239532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vulnerabilities significantly increase the risk of both HIV and unintended pregnancies, particularly for young women. </a:t>
            </a:r>
          </a:p>
          <a:p>
            <a:r>
              <a:rPr lang="en-US" dirty="0"/>
              <a:t>Gender inequality, limited education, and lack of healthcare access play key roles.</a:t>
            </a:r>
          </a:p>
          <a:p>
            <a:r>
              <a:rPr lang="en-US" dirty="0"/>
              <a:t>Adolescent girls and young women, in particular, are often left without comprehensive services that address their dual needs. This disconnect in sexual and reproductive health services means they are often forced to choose between one aspect of their health over the other.</a:t>
            </a:r>
          </a:p>
          <a:p>
            <a:endParaRPr lang="en-US" dirty="0"/>
          </a:p>
        </p:txBody>
      </p:sp>
      <p:sp>
        <p:nvSpPr>
          <p:cNvPr id="4" name="Slide Number Placeholder 3"/>
          <p:cNvSpPr>
            <a:spLocks noGrp="1"/>
          </p:cNvSpPr>
          <p:nvPr>
            <p:ph type="sldNum" sz="quarter" idx="10"/>
          </p:nvPr>
        </p:nvSpPr>
        <p:spPr/>
        <p:txBody>
          <a:bodyPr/>
          <a:lstStyle/>
          <a:p>
            <a:fld id="{D22F7AA8-38D8-4C9F-ACA1-8E753E085FAA}" type="slidenum">
              <a:rPr lang="en-US" smtClean="0"/>
              <a:t>11</a:t>
            </a:fld>
            <a:endParaRPr lang="en-US"/>
          </a:p>
        </p:txBody>
      </p:sp>
    </p:spTree>
    <p:extLst>
      <p:ext uri="{BB962C8B-B14F-4D97-AF65-F5344CB8AC3E}">
        <p14:creationId xmlns:p14="http://schemas.microsoft.com/office/powerpoint/2010/main" val="196954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5653507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291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91" y="2097091"/>
            <a:ext cx="7632701"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EE2431B0-0DEE-274A-8AA7-F4388EFA23F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B86A5C6F-622E-27F2-DD2C-007DF2BE16A2}"/>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E71A4EB4-DF3E-913F-C1DD-43A982C4DE8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CE40B922-BF12-82EF-C654-1E04DAA43DC1}"/>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497EEE8C-0759-0E55-24E9-0E6E2BD085B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C463B149-36B2-EB1A-CE8D-71E391F0C22B}"/>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56806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2C00E-7579-A3DF-72A1-005F96A7FC9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a:extLst>
              <a:ext uri="{FF2B5EF4-FFF2-40B4-BE49-F238E27FC236}">
                <a16:creationId xmlns:a16="http://schemas.microsoft.com/office/drawing/2014/main" id="{3D925CBD-4035-D637-E1EC-4D717F984473}"/>
              </a:ext>
            </a:extLst>
          </p:cNvPr>
          <p:cNvPicPr>
            <a:picLocks noChangeAspect="1"/>
          </p:cNvPicPr>
          <p:nvPr/>
        </p:nvPicPr>
        <p:blipFill>
          <a:blip r:embed="rId2"/>
          <a:srcRect/>
          <a:stretch/>
        </p:blipFill>
        <p:spPr>
          <a:xfrm>
            <a:off x="9458359" y="266700"/>
            <a:ext cx="2463935" cy="1318904"/>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62271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6312C0E3-D898-EA31-5238-741090C17099}"/>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748C140-8AB5-29FB-CF06-4E6AEC4445B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35E78B56-AC49-84FB-C012-0008A2EF8283}"/>
              </a:ext>
            </a:extLst>
          </p:cNvPr>
          <p:cNvPicPr>
            <a:picLocks noChangeAspect="1"/>
          </p:cNvPicPr>
          <p:nvPr userDrawn="1"/>
        </p:nvPicPr>
        <p:blipFill>
          <a:blip r:embed="rId3"/>
          <a:srcRect/>
          <a:stretch/>
        </p:blipFill>
        <p:spPr>
          <a:xfrm>
            <a:off x="9458360" y="266700"/>
            <a:ext cx="2463933" cy="1318904"/>
          </a:xfrm>
          <a:prstGeom prst="rect">
            <a:avLst/>
          </a:prstGeom>
        </p:spPr>
      </p:pic>
      <p:sp>
        <p:nvSpPr>
          <p:cNvPr id="7" name="TextBox 6">
            <a:extLst>
              <a:ext uri="{FF2B5EF4-FFF2-40B4-BE49-F238E27FC236}">
                <a16:creationId xmlns:a16="http://schemas.microsoft.com/office/drawing/2014/main" id="{8222AA12-E323-370A-2558-6124DCDACCBA}"/>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03551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3D5C7-4751-A55A-E834-6BB5D0EFA324}"/>
              </a:ext>
            </a:extLst>
          </p:cNvPr>
          <p:cNvPicPr>
            <a:picLocks noChangeAspect="1"/>
          </p:cNvPicPr>
          <p:nvPr userDrawn="1"/>
        </p:nvPicPr>
        <p:blipFill>
          <a:blip r:embed="rId2"/>
          <a:stretch>
            <a:fillRect/>
          </a:stretch>
        </p:blipFill>
        <p:spPr>
          <a:xfrm>
            <a:off x="8201891" y="0"/>
            <a:ext cx="3990109" cy="6858000"/>
          </a:xfrm>
          <a:prstGeom prst="rect">
            <a:avLst/>
          </a:prstGeom>
        </p:spPr>
      </p:pic>
      <p:pic>
        <p:nvPicPr>
          <p:cNvPr id="14" name="Picture 13">
            <a:extLst>
              <a:ext uri="{FF2B5EF4-FFF2-40B4-BE49-F238E27FC236}">
                <a16:creationId xmlns:a16="http://schemas.microsoft.com/office/drawing/2014/main" id="{355EF3FC-D308-0EA3-B86E-FB56087D1F47}"/>
              </a:ext>
            </a:extLst>
          </p:cNvPr>
          <p:cNvPicPr>
            <a:picLocks noChangeAspect="1"/>
          </p:cNvPicPr>
          <p:nvPr/>
        </p:nvPicPr>
        <p:blipFill>
          <a:blip r:embed="rId2"/>
          <a:stretch>
            <a:fillRect/>
          </a:stretch>
        </p:blipFill>
        <p:spPr>
          <a:xfrm>
            <a:off x="8201891" y="0"/>
            <a:ext cx="3990109" cy="6858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786581"/>
            <a:ext cx="5437185" cy="52995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noProof="0"/>
              <a:t>Click to edit Master title style</a:t>
            </a:r>
            <a:endParaRPr lang="en-GB" noProof="0"/>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17" name="TextBox 16">
            <a:extLst>
              <a:ext uri="{FF2B5EF4-FFF2-40B4-BE49-F238E27FC236}">
                <a16:creationId xmlns:a16="http://schemas.microsoft.com/office/drawing/2014/main" id="{7756C7A6-127D-CF51-4F27-339AF6FC4035}"/>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extBox 17">
            <a:extLst>
              <a:ext uri="{FF2B5EF4-FFF2-40B4-BE49-F238E27FC236}">
                <a16:creationId xmlns:a16="http://schemas.microsoft.com/office/drawing/2014/main" id="{602CF168-ADF8-8751-9873-5D7530474886}"/>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1ED1A1DD-8717-114E-6FA1-B61B541B07E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18182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4"/>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5"/>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5" r:id="rId7"/>
    <p:sldLayoutId id="2147483707" r:id="rId8"/>
    <p:sldLayoutId id="2147483708" r:id="rId9"/>
    <p:sldLayoutId id="2147483710" r:id="rId10"/>
    <p:sldLayoutId id="2147483713" r:id="rId11"/>
    <p:sldLayoutId id="2147483715" r:id="rId12"/>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a:xfrm>
            <a:off x="4116391" y="2787969"/>
            <a:ext cx="7632700" cy="4319586"/>
          </a:xfrm>
        </p:spPr>
        <p:txBody>
          <a:bodyPr>
            <a:normAutofit fontScale="90000"/>
          </a:bodyPr>
          <a:lstStyle/>
          <a:p>
            <a:r>
              <a:rPr lang="en-US" sz="4400" dirty="0">
                <a:solidFill>
                  <a:schemeClr val="accent5"/>
                </a:solidFill>
              </a:rPr>
              <a:t>THE INTERSECTION OF HIV ACQUSITION AND UNINTENDED PREGNANCY</a:t>
            </a:r>
            <a:br>
              <a:rPr lang="en-US" dirty="0"/>
            </a:br>
            <a:br>
              <a:rPr lang="en-US" dirty="0"/>
            </a:br>
            <a:r>
              <a:rPr lang="en-US" sz="3100" dirty="0">
                <a:solidFill>
                  <a:schemeClr val="accent5"/>
                </a:solidFill>
              </a:rPr>
              <a:t>UNDERSTANDING THE CURRENT LANDSCAPE  </a:t>
            </a:r>
            <a:br>
              <a:rPr lang="en-US" dirty="0">
                <a:solidFill>
                  <a:schemeClr val="accent5"/>
                </a:solidFill>
              </a:rPr>
            </a:br>
            <a:br>
              <a:rPr lang="en-US" dirty="0"/>
            </a:br>
            <a:endParaRPr lang="en-GB" dirty="0"/>
          </a:p>
        </p:txBody>
      </p:sp>
      <p:sp>
        <p:nvSpPr>
          <p:cNvPr id="4" name="Text Placeholder 3">
            <a:extLst>
              <a:ext uri="{FF2B5EF4-FFF2-40B4-BE49-F238E27FC236}">
                <a16:creationId xmlns:a16="http://schemas.microsoft.com/office/drawing/2014/main" id="{30CE3675-1649-802E-6FA3-7499193C7335}"/>
              </a:ext>
            </a:extLst>
          </p:cNvPr>
          <p:cNvSpPr>
            <a:spLocks noGrp="1"/>
          </p:cNvSpPr>
          <p:nvPr>
            <p:ph type="body" sz="quarter" idx="11"/>
          </p:nvPr>
        </p:nvSpPr>
        <p:spPr/>
        <p:txBody>
          <a:bodyPr/>
          <a:lstStyle/>
          <a:p>
            <a:r>
              <a:rPr lang="en-GB" dirty="0" err="1"/>
              <a:t>Jerop</a:t>
            </a:r>
            <a:r>
              <a:rPr lang="en-GB" dirty="0"/>
              <a:t> Limo, AYARHEP</a:t>
            </a:r>
          </a:p>
        </p:txBody>
      </p:sp>
      <p:sp>
        <p:nvSpPr>
          <p:cNvPr id="7" name="Text Placeholder 2">
            <a:extLst>
              <a:ext uri="{FF2B5EF4-FFF2-40B4-BE49-F238E27FC236}">
                <a16:creationId xmlns:a16="http://schemas.microsoft.com/office/drawing/2014/main" id="{10C053C7-71DA-7AE4-9DBB-C1A0C6ABAFA5}"/>
              </a:ext>
            </a:extLst>
          </p:cNvPr>
          <p:cNvSpPr>
            <a:spLocks noGrp="1"/>
          </p:cNvSpPr>
          <p:nvPr>
            <p:ph type="body" sz="quarter" idx="10"/>
          </p:nvPr>
        </p:nvSpPr>
        <p:spPr>
          <a:xfrm>
            <a:off x="4116388" y="1231490"/>
            <a:ext cx="7919402" cy="1043080"/>
          </a:xfrm>
        </p:spPr>
        <p:txBody>
          <a:bodyPr>
            <a:normAutofit/>
          </a:bodyPr>
          <a:lstStyle/>
          <a:p>
            <a:r>
              <a:rPr lang="en-GB" sz="2200" dirty="0"/>
              <a:t>Delivering on the promise: Defining optimal implementation strategies and service delivery packages for the Dual Prevention Pill</a:t>
            </a:r>
          </a:p>
        </p:txBody>
      </p:sp>
    </p:spTree>
    <p:extLst>
      <p:ext uri="{BB962C8B-B14F-4D97-AF65-F5344CB8AC3E}">
        <p14:creationId xmlns:p14="http://schemas.microsoft.com/office/powerpoint/2010/main" val="131178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098" t="28571" r="15791" b="-1"/>
          <a:stretch/>
        </p:blipFill>
        <p:spPr>
          <a:xfrm>
            <a:off x="369051" y="2377440"/>
            <a:ext cx="7274560" cy="4053839"/>
          </a:xfrm>
          <a:prstGeom prst="rect">
            <a:avLst/>
          </a:prstGeom>
        </p:spPr>
      </p:pic>
      <p:sp>
        <p:nvSpPr>
          <p:cNvPr id="9" name="Rectangle 8"/>
          <p:cNvSpPr/>
          <p:nvPr/>
        </p:nvSpPr>
        <p:spPr>
          <a:xfrm>
            <a:off x="640080" y="1635760"/>
            <a:ext cx="6786879" cy="512576"/>
          </a:xfrm>
          <a:prstGeom prst="rect">
            <a:avLst/>
          </a:prstGeom>
        </p:spPr>
        <p:txBody>
          <a:bodyPr wrap="square">
            <a:spAutoFit/>
          </a:bodyPr>
          <a:lstStyle/>
          <a:p>
            <a:pPr>
              <a:lnSpc>
                <a:spcPct val="107000"/>
              </a:lnSpc>
              <a:spcAft>
                <a:spcPts val="800"/>
              </a:spcAft>
            </a:pPr>
            <a:r>
              <a:rPr lang="en-US" sz="2800" dirty="0">
                <a:solidFill>
                  <a:schemeClr val="accent4">
                    <a:lumMod val="75000"/>
                  </a:schemeClr>
                </a:solidFill>
                <a:latin typeface="+mj-lt"/>
                <a:ea typeface="Calibri" panose="020F0502020204030204" pitchFamily="34" charset="0"/>
                <a:cs typeface="Times New Roman" panose="02020603050405020304" pitchFamily="18" charset="0"/>
              </a:rPr>
              <a:t>LED BY WOMEN FOR WOMEN </a:t>
            </a:r>
          </a:p>
        </p:txBody>
      </p:sp>
    </p:spTree>
    <p:extLst>
      <p:ext uri="{BB962C8B-B14F-4D97-AF65-F5344CB8AC3E}">
        <p14:creationId xmlns:p14="http://schemas.microsoft.com/office/powerpoint/2010/main" val="26281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515" y="713083"/>
            <a:ext cx="7632700" cy="1223964"/>
          </a:xfrm>
        </p:spPr>
        <p:txBody>
          <a:bodyPr/>
          <a:lstStyle/>
          <a:p>
            <a:r>
              <a:rPr lang="en-US" dirty="0">
                <a:solidFill>
                  <a:schemeClr val="accent3"/>
                </a:solidFill>
              </a:rPr>
              <a:t> Asante Sana! </a:t>
            </a:r>
          </a:p>
        </p:txBody>
      </p:sp>
      <p:sp>
        <p:nvSpPr>
          <p:cNvPr id="3" name="TextBox 2"/>
          <p:cNvSpPr txBox="1"/>
          <p:nvPr/>
        </p:nvSpPr>
        <p:spPr>
          <a:xfrm>
            <a:off x="4191989" y="2723910"/>
            <a:ext cx="7832226" cy="2339102"/>
          </a:xfrm>
          <a:prstGeom prst="rect">
            <a:avLst/>
          </a:prstGeom>
          <a:noFill/>
        </p:spPr>
        <p:txBody>
          <a:bodyPr wrap="square" rtlCol="0">
            <a:spAutoFit/>
          </a:bodyPr>
          <a:lstStyle/>
          <a:p>
            <a:r>
              <a:rPr lang="en-US" sz="3200" dirty="0">
                <a:solidFill>
                  <a:schemeClr val="accent6"/>
                </a:solidFill>
                <a:latin typeface="+mj-lt"/>
              </a:rPr>
              <a:t>DPP Civil Society Advisory Group AVAC </a:t>
            </a:r>
          </a:p>
          <a:p>
            <a:r>
              <a:rPr lang="en-US" sz="3200" dirty="0">
                <a:solidFill>
                  <a:schemeClr val="accent6"/>
                </a:solidFill>
                <a:latin typeface="+mj-lt"/>
              </a:rPr>
              <a:t>UNICEF</a:t>
            </a:r>
          </a:p>
          <a:p>
            <a:r>
              <a:rPr lang="en-US" sz="3200" dirty="0">
                <a:solidFill>
                  <a:schemeClr val="accent6"/>
                </a:solidFill>
                <a:latin typeface="+mj-lt"/>
              </a:rPr>
              <a:t>IAS </a:t>
            </a:r>
          </a:p>
          <a:p>
            <a:endParaRPr lang="en-US" dirty="0">
              <a:latin typeface="+mj-lt"/>
            </a:endParaRPr>
          </a:p>
        </p:txBody>
      </p:sp>
    </p:spTree>
    <p:extLst>
      <p:ext uri="{BB962C8B-B14F-4D97-AF65-F5344CB8AC3E}">
        <p14:creationId xmlns:p14="http://schemas.microsoft.com/office/powerpoint/2010/main" val="367529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1700213"/>
            <a:ext cx="5437187" cy="1223964"/>
          </a:xfrm>
        </p:spPr>
        <p:txBody>
          <a:bodyPr>
            <a:normAutofit/>
          </a:bodyPr>
          <a:lstStyle/>
          <a:p>
            <a:r>
              <a:rPr lang="en-US" sz="1900" b="0" dirty="0">
                <a:solidFill>
                  <a:schemeClr val="accent5"/>
                </a:solidFill>
                <a:latin typeface="+mn-lt"/>
              </a:rPr>
              <a:t>Approx. </a:t>
            </a:r>
            <a:r>
              <a:rPr lang="en-US" sz="1900" dirty="0">
                <a:solidFill>
                  <a:schemeClr val="accent5"/>
                </a:solidFill>
                <a:latin typeface="+mn-lt"/>
              </a:rPr>
              <a:t>121 million unintended pregnancies</a:t>
            </a:r>
            <a:r>
              <a:rPr lang="en-US" sz="1900" b="0" dirty="0">
                <a:solidFill>
                  <a:schemeClr val="accent5"/>
                </a:solidFill>
                <a:latin typeface="+mn-lt"/>
              </a:rPr>
              <a:t> occurred each year between 2015 and 2019</a:t>
            </a:r>
          </a:p>
          <a:p>
            <a:endParaRPr lang="en-GB" noProof="0" dirty="0"/>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538146" y="5873764"/>
            <a:ext cx="5437188" cy="647700"/>
          </a:xfrm>
        </p:spPr>
        <p:txBody>
          <a:bodyPr>
            <a:noAutofit/>
          </a:bodyPr>
          <a:lstStyle/>
          <a:p>
            <a:r>
              <a:rPr lang="en-US" dirty="0">
                <a:solidFill>
                  <a:schemeClr val="accent3"/>
                </a:solidFill>
                <a:latin typeface="+mn-lt"/>
              </a:rPr>
              <a:t>1.3 million people newly acquired </a:t>
            </a:r>
            <a:r>
              <a:rPr lang="en-US" b="0" dirty="0">
                <a:solidFill>
                  <a:schemeClr val="accent3"/>
                </a:solidFill>
                <a:latin typeface="+mn-lt"/>
              </a:rPr>
              <a:t>HIV in 2023. </a:t>
            </a:r>
          </a:p>
          <a:p>
            <a:r>
              <a:rPr lang="en-US" b="0" dirty="0">
                <a:solidFill>
                  <a:schemeClr val="accent3"/>
                </a:solidFill>
                <a:latin typeface="+mn-lt"/>
              </a:rPr>
              <a:t>44% were among women and </a:t>
            </a:r>
            <a:r>
              <a:rPr lang="en-US" sz="2000" b="0" dirty="0">
                <a:solidFill>
                  <a:schemeClr val="accent3"/>
                </a:solidFill>
                <a:latin typeface="+mn-lt"/>
              </a:rPr>
              <a:t>girls</a:t>
            </a:r>
            <a:r>
              <a:rPr lang="en-US" b="0" dirty="0">
                <a:solidFill>
                  <a:schemeClr val="accent3"/>
                </a:solidFill>
                <a:latin typeface="+mn-lt"/>
              </a:rPr>
              <a:t> </a:t>
            </a:r>
          </a:p>
          <a:p>
            <a:endParaRPr lang="en-GB" noProof="0" dirty="0">
              <a:solidFill>
                <a:schemeClr val="accent3"/>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US" dirty="0">
                <a:solidFill>
                  <a:schemeClr val="accent6"/>
                </a:solidFill>
              </a:rPr>
              <a:t>The Data Speaks!</a:t>
            </a:r>
            <a:endParaRPr lang="en-GB" noProof="0" dirty="0">
              <a:solidFill>
                <a:schemeClr val="accent6"/>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857" t="11698" r="9821" b="19740"/>
          <a:stretch/>
        </p:blipFill>
        <p:spPr>
          <a:xfrm>
            <a:off x="42335" y="2585872"/>
            <a:ext cx="5837765" cy="3305881"/>
          </a:xfrm>
          <a:prstGeom prst="rect">
            <a:avLst/>
          </a:prstGeom>
        </p:spPr>
      </p:pic>
      <p:pic>
        <p:nvPicPr>
          <p:cNvPr id="12" name="Content Placeholder 11"/>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l="15008" t="13537" r="13978" b="9320"/>
          <a:stretch/>
        </p:blipFill>
        <p:spPr>
          <a:xfrm>
            <a:off x="6220944" y="1432894"/>
            <a:ext cx="5290730" cy="3798982"/>
          </a:xfrm>
          <a:prstGeom prst="rect">
            <a:avLst/>
          </a:prstGeom>
        </p:spPr>
      </p:pic>
    </p:spTree>
    <p:extLst>
      <p:ext uri="{BB962C8B-B14F-4D97-AF65-F5344CB8AC3E}">
        <p14:creationId xmlns:p14="http://schemas.microsoft.com/office/powerpoint/2010/main" val="366308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2238668"/>
            <a:ext cx="5437187" cy="647700"/>
          </a:xfrm>
        </p:spPr>
        <p:txBody>
          <a:bodyPr>
            <a:normAutofit fontScale="92500" lnSpcReduction="20000"/>
          </a:bodyPr>
          <a:lstStyle/>
          <a:p>
            <a:r>
              <a:rPr lang="en-US" sz="1900" dirty="0">
                <a:solidFill>
                  <a:schemeClr val="accent5"/>
                </a:solidFill>
                <a:latin typeface="+mn-lt"/>
              </a:rPr>
              <a:t>Unmet need for modern contraception </a:t>
            </a:r>
            <a:r>
              <a:rPr lang="en-US" sz="1900" b="0" dirty="0">
                <a:solidFill>
                  <a:schemeClr val="accent5"/>
                </a:solidFill>
                <a:latin typeface="+mn-lt"/>
              </a:rPr>
              <a:t>disproportionally high among adolescents wanting to avoid pregnancy </a:t>
            </a:r>
          </a:p>
          <a:p>
            <a:endParaRPr lang="en-GB" noProof="0" dirty="0"/>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400801" y="5410986"/>
            <a:ext cx="5372099" cy="1291471"/>
          </a:xfrm>
        </p:spPr>
        <p:txBody>
          <a:bodyPr>
            <a:normAutofit/>
          </a:bodyPr>
          <a:lstStyle/>
          <a:p>
            <a:r>
              <a:rPr lang="en-US" b="0" dirty="0">
                <a:solidFill>
                  <a:schemeClr val="accent3"/>
                </a:solidFill>
                <a:latin typeface="+mn-lt"/>
              </a:rPr>
              <a:t>Every week, </a:t>
            </a:r>
            <a:r>
              <a:rPr lang="en-US" dirty="0">
                <a:solidFill>
                  <a:schemeClr val="accent3"/>
                </a:solidFill>
                <a:latin typeface="+mn-lt"/>
              </a:rPr>
              <a:t>4000 adolescent girls and young women </a:t>
            </a:r>
            <a:r>
              <a:rPr lang="en-US" b="0" dirty="0">
                <a:solidFill>
                  <a:schemeClr val="accent3"/>
                </a:solidFill>
                <a:latin typeface="+mn-lt"/>
              </a:rPr>
              <a:t>aged 15–24 years acquired HIV globally in 2023. 3100 of these infections occurred in sub-Saharan Africa</a:t>
            </a:r>
            <a:endParaRPr lang="en-US" b="0" dirty="0">
              <a:solidFill>
                <a:srgbClr val="333333"/>
              </a:solidFill>
              <a:latin typeface="+mn-lt"/>
            </a:endParaRPr>
          </a:p>
          <a:p>
            <a:endParaRPr lang="en-GB" noProof="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3579063" y="277958"/>
            <a:ext cx="7632700" cy="1223964"/>
          </a:xfrm>
        </p:spPr>
        <p:txBody>
          <a:bodyPr>
            <a:normAutofit fontScale="90000"/>
          </a:bodyPr>
          <a:lstStyle/>
          <a:p>
            <a:r>
              <a:rPr lang="en-US" dirty="0">
                <a:solidFill>
                  <a:schemeClr val="accent5"/>
                </a:solidFill>
              </a:rPr>
              <a:t>Adolescent Girls &amp; Young Women in Greatest Need </a:t>
            </a:r>
            <a:endParaRPr lang="en-GB" noProof="0" dirty="0">
              <a:solidFill>
                <a:schemeClr val="accent5"/>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07" y="2819859"/>
            <a:ext cx="5038165" cy="3593624"/>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2651" b="8104"/>
          <a:stretch/>
        </p:blipFill>
        <p:spPr>
          <a:xfrm>
            <a:off x="5880100" y="2562518"/>
            <a:ext cx="6184061" cy="2310323"/>
          </a:xfrm>
          <a:prstGeom prst="rect">
            <a:avLst/>
          </a:prstGeom>
        </p:spPr>
      </p:pic>
    </p:spTree>
    <p:extLst>
      <p:ext uri="{BB962C8B-B14F-4D97-AF65-F5344CB8AC3E}">
        <p14:creationId xmlns:p14="http://schemas.microsoft.com/office/powerpoint/2010/main" val="27735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680668" y="2246705"/>
            <a:ext cx="5437187" cy="1428641"/>
          </a:xfrm>
        </p:spPr>
        <p:txBody>
          <a:bodyPr/>
          <a:lstStyle/>
          <a:p>
            <a:r>
              <a:rPr lang="en-GB" dirty="0">
                <a:solidFill>
                  <a:schemeClr val="accent6"/>
                </a:solidFill>
              </a:rPr>
              <a:t>Intersecting Challenges</a:t>
            </a:r>
          </a:p>
        </p:txBody>
      </p:sp>
      <p:sp>
        <p:nvSpPr>
          <p:cNvPr id="6" name="Oval 5">
            <a:extLst>
              <a:ext uri="{FF2B5EF4-FFF2-40B4-BE49-F238E27FC236}">
                <a16:creationId xmlns:a16="http://schemas.microsoft.com/office/drawing/2014/main" id="{19CEBD15-CAE0-9D68-09AF-6A3819B8CE13}"/>
              </a:ext>
            </a:extLst>
          </p:cNvPr>
          <p:cNvSpPr/>
          <p:nvPr/>
        </p:nvSpPr>
        <p:spPr>
          <a:xfrm>
            <a:off x="8249875" y="1453658"/>
            <a:ext cx="3771333" cy="3280553"/>
          </a:xfrm>
          <a:prstGeom prst="ellipse">
            <a:avLst/>
          </a:prstGeom>
          <a:solidFill>
            <a:schemeClr val="accent4">
              <a:alpha val="2980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7" name="Oval 6">
            <a:extLst>
              <a:ext uri="{FF2B5EF4-FFF2-40B4-BE49-F238E27FC236}">
                <a16:creationId xmlns:a16="http://schemas.microsoft.com/office/drawing/2014/main" id="{54EE8A28-7E47-6049-6C8D-023F3D35EE5E}"/>
              </a:ext>
            </a:extLst>
          </p:cNvPr>
          <p:cNvSpPr/>
          <p:nvPr/>
        </p:nvSpPr>
        <p:spPr>
          <a:xfrm>
            <a:off x="5764676" y="1389264"/>
            <a:ext cx="3755934" cy="3234961"/>
          </a:xfrm>
          <a:prstGeom prst="ellipse">
            <a:avLst/>
          </a:prstGeom>
          <a:solidFill>
            <a:schemeClr val="accent6">
              <a:lumMod val="40000"/>
              <a:lumOff val="60000"/>
              <a:alpha val="2980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8D74B616-4608-3457-0260-D74612E69D16}"/>
              </a:ext>
            </a:extLst>
          </p:cNvPr>
          <p:cNvSpPr txBox="1"/>
          <p:nvPr/>
        </p:nvSpPr>
        <p:spPr>
          <a:xfrm>
            <a:off x="5875547" y="2031929"/>
            <a:ext cx="2439500" cy="707886"/>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High rates of </a:t>
            </a:r>
            <a:r>
              <a:rPr lang="en-US" sz="2000" b="1" dirty="0">
                <a:solidFill>
                  <a:srgbClr val="CC8430"/>
                </a:solidFill>
                <a:cs typeface="Arial" panose="020B0604020202020204" pitchFamily="34" charset="0"/>
              </a:rPr>
              <a:t>HIV acquisition</a:t>
            </a:r>
          </a:p>
        </p:txBody>
      </p:sp>
      <p:sp>
        <p:nvSpPr>
          <p:cNvPr id="9" name="Oval 8">
            <a:extLst>
              <a:ext uri="{FF2B5EF4-FFF2-40B4-BE49-F238E27FC236}">
                <a16:creationId xmlns:a16="http://schemas.microsoft.com/office/drawing/2014/main" id="{1C6E24CC-E5BB-A413-2005-CCCF30ACB8A7}"/>
              </a:ext>
            </a:extLst>
          </p:cNvPr>
          <p:cNvSpPr/>
          <p:nvPr/>
        </p:nvSpPr>
        <p:spPr>
          <a:xfrm>
            <a:off x="7172604" y="2515876"/>
            <a:ext cx="3300412" cy="3103995"/>
          </a:xfrm>
          <a:prstGeom prst="ellipse">
            <a:avLst/>
          </a:prstGeom>
          <a:solidFill>
            <a:schemeClr val="accent3">
              <a:lumMod val="40000"/>
              <a:lumOff val="60000"/>
              <a:alpha val="2980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01A9452A-5799-7DDA-6220-39D05F69AF14}"/>
              </a:ext>
            </a:extLst>
          </p:cNvPr>
          <p:cNvSpPr txBox="1"/>
          <p:nvPr/>
        </p:nvSpPr>
        <p:spPr>
          <a:xfrm>
            <a:off x="9437516" y="2095677"/>
            <a:ext cx="2439501" cy="707886"/>
          </a:xfrm>
          <a:prstGeom prst="rect">
            <a:avLst/>
          </a:prstGeom>
          <a:noFill/>
        </p:spPr>
        <p:txBody>
          <a:bodyPr wrap="square" rtlCol="0">
            <a:spAutoFit/>
          </a:bodyPr>
          <a:lstStyle/>
          <a:p>
            <a:pPr algn="ctr"/>
            <a:r>
              <a:rPr lang="en-US" sz="2000" b="1" dirty="0">
                <a:solidFill>
                  <a:srgbClr val="000000"/>
                </a:solidFill>
                <a:latin typeface="+mj-lt"/>
                <a:cs typeface="Arial" panose="020B0604020202020204" pitchFamily="34" charset="0"/>
              </a:rPr>
              <a:t>Unmet need for </a:t>
            </a:r>
            <a:r>
              <a:rPr lang="en-US" sz="2000" b="1" dirty="0">
                <a:solidFill>
                  <a:schemeClr val="accent2"/>
                </a:solidFill>
                <a:latin typeface="+mj-lt"/>
                <a:cs typeface="Arial" panose="020B0604020202020204" pitchFamily="34" charset="0"/>
              </a:rPr>
              <a:t>contraception</a:t>
            </a:r>
          </a:p>
        </p:txBody>
      </p:sp>
      <p:sp>
        <p:nvSpPr>
          <p:cNvPr id="12" name="TextBox 11">
            <a:extLst>
              <a:ext uri="{FF2B5EF4-FFF2-40B4-BE49-F238E27FC236}">
                <a16:creationId xmlns:a16="http://schemas.microsoft.com/office/drawing/2014/main" id="{83E83A28-D659-7498-7A6F-863EE4EAA3B0}"/>
              </a:ext>
            </a:extLst>
          </p:cNvPr>
          <p:cNvSpPr txBox="1"/>
          <p:nvPr/>
        </p:nvSpPr>
        <p:spPr>
          <a:xfrm>
            <a:off x="7616022" y="3052210"/>
            <a:ext cx="2380791" cy="1015663"/>
          </a:xfrm>
          <a:prstGeom prst="rect">
            <a:avLst/>
          </a:prstGeom>
          <a:solidFill>
            <a:schemeClr val="bg1"/>
          </a:solidFill>
        </p:spPr>
        <p:txBody>
          <a:bodyPr wrap="square" rtlCol="0">
            <a:spAutoFit/>
          </a:bodyPr>
          <a:lstStyle/>
          <a:p>
            <a:pPr algn="ctr">
              <a:spcBef>
                <a:spcPts val="600"/>
              </a:spcBef>
              <a:spcAft>
                <a:spcPts val="600"/>
              </a:spcAft>
            </a:pPr>
            <a:r>
              <a:rPr lang="en-US" sz="2000" b="1" dirty="0">
                <a:solidFill>
                  <a:srgbClr val="000000"/>
                </a:solidFill>
                <a:latin typeface="Arial" panose="020B0604020202020204" pitchFamily="34" charset="0"/>
                <a:cs typeface="Arial" panose="020B0604020202020204" pitchFamily="34" charset="0"/>
              </a:rPr>
              <a:t>MULTI-PURPOSE PREVENTION TECHNOLOGIES</a:t>
            </a:r>
          </a:p>
        </p:txBody>
      </p:sp>
      <p:sp>
        <p:nvSpPr>
          <p:cNvPr id="2" name="TextBox 1">
            <a:extLst>
              <a:ext uri="{FF2B5EF4-FFF2-40B4-BE49-F238E27FC236}">
                <a16:creationId xmlns:a16="http://schemas.microsoft.com/office/drawing/2014/main" id="{2ED779E7-52D9-ACAC-6805-24D53CAD2310}"/>
              </a:ext>
            </a:extLst>
          </p:cNvPr>
          <p:cNvSpPr txBox="1"/>
          <p:nvPr/>
        </p:nvSpPr>
        <p:spPr>
          <a:xfrm>
            <a:off x="7639243" y="4798605"/>
            <a:ext cx="2296532" cy="400110"/>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High </a:t>
            </a:r>
            <a:r>
              <a:rPr lang="en-US" sz="2000" b="1" dirty="0">
                <a:solidFill>
                  <a:srgbClr val="CC8430"/>
                </a:solidFill>
                <a:cs typeface="Arial" panose="020B0604020202020204" pitchFamily="34" charset="0"/>
              </a:rPr>
              <a:t>STI rates</a:t>
            </a:r>
          </a:p>
        </p:txBody>
      </p:sp>
    </p:spTree>
    <p:extLst>
      <p:ext uri="{BB962C8B-B14F-4D97-AF65-F5344CB8AC3E}">
        <p14:creationId xmlns:p14="http://schemas.microsoft.com/office/powerpoint/2010/main" val="12844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236" y="215243"/>
            <a:ext cx="7632700" cy="1223964"/>
          </a:xfrm>
        </p:spPr>
        <p:txBody>
          <a:bodyPr/>
          <a:lstStyle/>
          <a:p>
            <a:r>
              <a:rPr lang="en-US" b="1" dirty="0">
                <a:solidFill>
                  <a:schemeClr val="accent3"/>
                </a:solidFill>
              </a:rPr>
              <a:t>Overlapping Risk and  Vulnerabilities</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83A0D1F0-FF25-42E1-C256-516C33C3772C}"/>
              </a:ext>
            </a:extLst>
          </p:cNvPr>
          <p:cNvGraphicFramePr/>
          <p:nvPr>
            <p:extLst>
              <p:ext uri="{D42A27DB-BD31-4B8C-83A1-F6EECF244321}">
                <p14:modId xmlns:p14="http://schemas.microsoft.com/office/powerpoint/2010/main" val="1344191270"/>
              </p:ext>
            </p:extLst>
          </p:nvPr>
        </p:nvGraphicFramePr>
        <p:xfrm>
          <a:off x="3677920" y="1439207"/>
          <a:ext cx="8542881" cy="523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47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9875" y="550855"/>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Separate Solutions </a:t>
            </a:r>
          </a:p>
        </p:txBody>
      </p:sp>
      <p:pic>
        <p:nvPicPr>
          <p:cNvPr id="7" name="Picture 2" descr="Ilustración de Método Anticonceptivo Vector Conjunto De Iconos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35" y="2147699"/>
            <a:ext cx="5670665" cy="3777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9455"/>
          <a:stretch/>
        </p:blipFill>
        <p:spPr>
          <a:xfrm>
            <a:off x="6644501" y="1162837"/>
            <a:ext cx="5084064" cy="5643177"/>
          </a:xfrm>
          <a:prstGeom prst="rect">
            <a:avLst/>
          </a:prstGeom>
        </p:spPr>
      </p:pic>
    </p:spTree>
    <p:extLst>
      <p:ext uri="{BB962C8B-B14F-4D97-AF65-F5344CB8AC3E}">
        <p14:creationId xmlns:p14="http://schemas.microsoft.com/office/powerpoint/2010/main" val="346873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161506" y="354963"/>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solidFill>
                  <a:schemeClr val="accent5"/>
                </a:solidFill>
              </a:rPr>
              <a:t>DPP: A Revolutionary Solution</a:t>
            </a:r>
          </a:p>
        </p:txBody>
      </p:sp>
      <p:pic>
        <p:nvPicPr>
          <p:cNvPr id="10" name="Picture 2" descr="Dual Prevention Pill for the Prevention of HIV and Unintended Pregnancy ..."/>
          <p:cNvPicPr>
            <a:picLocks noChangeAspect="1" noChangeArrowheads="1"/>
          </p:cNvPicPr>
          <p:nvPr/>
        </p:nvPicPr>
        <p:blipFill rotWithShape="1">
          <a:blip r:embed="rId2">
            <a:extLst>
              <a:ext uri="{28A0092B-C50C-407E-A947-70E740481C1C}">
                <a14:useLocalDpi xmlns:a14="http://schemas.microsoft.com/office/drawing/2010/main" val="0"/>
              </a:ext>
            </a:extLst>
          </a:blip>
          <a:srcRect l="15890" r="14546"/>
          <a:stretch/>
        </p:blipFill>
        <p:spPr bwMode="auto">
          <a:xfrm>
            <a:off x="462338" y="2184569"/>
            <a:ext cx="6515518" cy="3028698"/>
          </a:xfrm>
          <a:prstGeom prst="rect">
            <a:avLst/>
          </a:prstGeom>
          <a:noFill/>
          <a:extLst>
            <a:ext uri="{909E8E84-426E-40DD-AFC4-6F175D3DCCD1}">
              <a14:hiddenFill xmlns:a14="http://schemas.microsoft.com/office/drawing/2010/main">
                <a:solidFill>
                  <a:srgbClr val="FFFFFF"/>
                </a:solidFill>
              </a14:hiddenFill>
            </a:ext>
          </a:extLst>
        </p:spPr>
      </p:pic>
      <p:sp>
        <p:nvSpPr>
          <p:cNvPr id="2" name="Triangle 1">
            <a:extLst>
              <a:ext uri="{FF2B5EF4-FFF2-40B4-BE49-F238E27FC236}">
                <a16:creationId xmlns:a16="http://schemas.microsoft.com/office/drawing/2014/main" id="{5E7D95BA-941D-D90E-0516-2D28750C13A6}"/>
              </a:ext>
            </a:extLst>
          </p:cNvPr>
          <p:cNvSpPr/>
          <p:nvPr/>
        </p:nvSpPr>
        <p:spPr>
          <a:xfrm rot="5400000">
            <a:off x="6189326" y="3408464"/>
            <a:ext cx="2805054" cy="804553"/>
          </a:xfrm>
          <a:prstGeom prst="triangl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17E2E3-ACAF-0366-7446-519CB2F1A1BA}"/>
              </a:ext>
            </a:extLst>
          </p:cNvPr>
          <p:cNvPicPr>
            <a:picLocks noChangeAspect="1"/>
          </p:cNvPicPr>
          <p:nvPr/>
        </p:nvPicPr>
        <p:blipFill>
          <a:blip r:embed="rId3"/>
          <a:stretch>
            <a:fillRect/>
          </a:stretch>
        </p:blipFill>
        <p:spPr>
          <a:xfrm>
            <a:off x="8205851" y="3751364"/>
            <a:ext cx="3712024" cy="2067716"/>
          </a:xfrm>
          <a:prstGeom prst="rect">
            <a:avLst/>
          </a:prstGeom>
        </p:spPr>
      </p:pic>
      <p:pic>
        <p:nvPicPr>
          <p:cNvPr id="4" name="Picture 3">
            <a:extLst>
              <a:ext uri="{FF2B5EF4-FFF2-40B4-BE49-F238E27FC236}">
                <a16:creationId xmlns:a16="http://schemas.microsoft.com/office/drawing/2014/main" id="{5D4F4757-0525-37E0-0C04-33E2FCA796EE}"/>
              </a:ext>
            </a:extLst>
          </p:cNvPr>
          <p:cNvPicPr>
            <a:picLocks noChangeAspect="1"/>
          </p:cNvPicPr>
          <p:nvPr/>
        </p:nvPicPr>
        <p:blipFill>
          <a:blip r:embed="rId4"/>
          <a:stretch>
            <a:fillRect/>
          </a:stretch>
        </p:blipFill>
        <p:spPr>
          <a:xfrm>
            <a:off x="8786745" y="2005260"/>
            <a:ext cx="2671949" cy="1423740"/>
          </a:xfrm>
          <a:prstGeom prst="rect">
            <a:avLst/>
          </a:prstGeom>
        </p:spPr>
      </p:pic>
    </p:spTree>
    <p:extLst>
      <p:ext uri="{BB962C8B-B14F-4D97-AF65-F5344CB8AC3E}">
        <p14:creationId xmlns:p14="http://schemas.microsoft.com/office/powerpoint/2010/main" val="319978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213" y="229423"/>
            <a:ext cx="10937424" cy="1325563"/>
          </a:xfrm>
        </p:spPr>
        <p:txBody>
          <a:bodyPr>
            <a:normAutofit/>
          </a:bodyPr>
          <a:lstStyle/>
          <a:p>
            <a:r>
              <a:rPr lang="en-US" sz="4000" b="1" dirty="0">
                <a:solidFill>
                  <a:schemeClr val="accent2"/>
                </a:solidFill>
              </a:rPr>
              <a:t>What’s Next? Evidence Generation </a:t>
            </a:r>
            <a:endParaRPr lang="en-US" sz="4000" dirty="0">
              <a:solidFill>
                <a:schemeClr val="accent2"/>
              </a:solidFill>
            </a:endParaRPr>
          </a:p>
        </p:txBody>
      </p:sp>
      <p:pic>
        <p:nvPicPr>
          <p:cNvPr id="4" name="Picture 3">
            <a:extLst>
              <a:ext uri="{FF2B5EF4-FFF2-40B4-BE49-F238E27FC236}">
                <a16:creationId xmlns:a16="http://schemas.microsoft.com/office/drawing/2014/main" id="{25823746-5825-B9C9-9BA2-094AA617CE00}"/>
              </a:ext>
            </a:extLst>
          </p:cNvPr>
          <p:cNvPicPr>
            <a:picLocks noChangeAspect="1"/>
          </p:cNvPicPr>
          <p:nvPr/>
        </p:nvPicPr>
        <p:blipFill rotWithShape="1">
          <a:blip r:embed="rId3"/>
          <a:srcRect r="1929"/>
          <a:stretch/>
        </p:blipFill>
        <p:spPr>
          <a:xfrm>
            <a:off x="4084838" y="892204"/>
            <a:ext cx="7626096" cy="58368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671" y="4488244"/>
            <a:ext cx="181577" cy="181577"/>
          </a:xfrm>
          <a:prstGeom prst="rect">
            <a:avLst/>
          </a:prstGeom>
        </p:spPr>
      </p:pic>
    </p:spTree>
    <p:extLst>
      <p:ext uri="{BB962C8B-B14F-4D97-AF65-F5344CB8AC3E}">
        <p14:creationId xmlns:p14="http://schemas.microsoft.com/office/powerpoint/2010/main" val="101936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ctor female with solid fill">
            <a:extLst>
              <a:ext uri="{FF2B5EF4-FFF2-40B4-BE49-F238E27FC236}">
                <a16:creationId xmlns:a16="http://schemas.microsoft.com/office/drawing/2014/main" id="{3392BABE-52D7-EE40-00E0-EA1236E8B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6131" y="1514644"/>
            <a:ext cx="2230486" cy="2230486"/>
          </a:xfrm>
          <a:prstGeom prst="rect">
            <a:avLst/>
          </a:prstGeom>
        </p:spPr>
      </p:pic>
      <p:pic>
        <p:nvPicPr>
          <p:cNvPr id="13" name="Graphic 12" descr="Scientific Thought with solid fill">
            <a:extLst>
              <a:ext uri="{FF2B5EF4-FFF2-40B4-BE49-F238E27FC236}">
                <a16:creationId xmlns:a16="http://schemas.microsoft.com/office/drawing/2014/main" id="{B4054AE3-E234-2806-9B20-6B5B2EA7E4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9901" y="1554953"/>
            <a:ext cx="2230486" cy="2230486"/>
          </a:xfrm>
          <a:prstGeom prst="rect">
            <a:avLst/>
          </a:prstGeom>
        </p:spPr>
      </p:pic>
      <p:pic>
        <p:nvPicPr>
          <p:cNvPr id="7" name="Graphic 6" descr="Megaphone with solid fill">
            <a:extLst>
              <a:ext uri="{FF2B5EF4-FFF2-40B4-BE49-F238E27FC236}">
                <a16:creationId xmlns:a16="http://schemas.microsoft.com/office/drawing/2014/main" id="{66E1C027-624D-49BF-2E9C-B5F130B1C3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60888" y="3871529"/>
            <a:ext cx="2230486" cy="2230486"/>
          </a:xfrm>
          <a:prstGeom prst="rect">
            <a:avLst/>
          </a:prstGeom>
        </p:spPr>
      </p:pic>
      <p:pic>
        <p:nvPicPr>
          <p:cNvPr id="17" name="Graphic 16" descr="Link with solid fill">
            <a:extLst>
              <a:ext uri="{FF2B5EF4-FFF2-40B4-BE49-F238E27FC236}">
                <a16:creationId xmlns:a16="http://schemas.microsoft.com/office/drawing/2014/main" id="{99712FFD-CBB9-6F7B-67FB-D62C49A169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0519" y="3825747"/>
            <a:ext cx="2230486" cy="2230486"/>
          </a:xfrm>
          <a:prstGeom prst="rect">
            <a:avLst/>
          </a:prstGeom>
        </p:spPr>
      </p:pic>
      <p:pic>
        <p:nvPicPr>
          <p:cNvPr id="9" name="Graphic 8" descr="Cheers with solid fill">
            <a:extLst>
              <a:ext uri="{FF2B5EF4-FFF2-40B4-BE49-F238E27FC236}">
                <a16:creationId xmlns:a16="http://schemas.microsoft.com/office/drawing/2014/main" id="{763C349F-B35B-7E3F-596E-F1403A3A39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00150" y="4060065"/>
            <a:ext cx="2230486" cy="2230486"/>
          </a:xfrm>
          <a:prstGeom prst="rect">
            <a:avLst/>
          </a:prstGeom>
        </p:spPr>
      </p:pic>
      <p:sp>
        <p:nvSpPr>
          <p:cNvPr id="3" name="Title 2"/>
          <p:cNvSpPr>
            <a:spLocks noGrp="1"/>
          </p:cNvSpPr>
          <p:nvPr>
            <p:ph type="title"/>
          </p:nvPr>
        </p:nvSpPr>
        <p:spPr/>
        <p:txBody>
          <a:bodyPr/>
          <a:lstStyle/>
          <a:p>
            <a:r>
              <a:rPr lang="en-US" dirty="0">
                <a:solidFill>
                  <a:schemeClr val="accent3"/>
                </a:solidFill>
              </a:rPr>
              <a:t>What’s Next?</a:t>
            </a:r>
          </a:p>
        </p:txBody>
      </p:sp>
    </p:spTree>
    <p:extLst>
      <p:ext uri="{BB962C8B-B14F-4D97-AF65-F5344CB8AC3E}">
        <p14:creationId xmlns:p14="http://schemas.microsoft.com/office/powerpoint/2010/main" val="58985634"/>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cc7e4c7400d6bda65e021864cbb8f636">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814d1efc6e590fcce5386706d2f38c9"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BC214-D975-466C-9395-AEF8B2DE4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AC164D-1427-4CFC-A10B-8EDA77DF60E7}">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microsoft.com/sharepoint/v3"/>
    <ds:schemaRef ds:uri="http://schemas.openxmlformats.org/package/2006/metadata/core-properties"/>
    <ds:schemaRef ds:uri="250929fa-9806-4449-af20-7947085fa170"/>
    <ds:schemaRef ds:uri="96baf7c1-7d9f-48d3-95bc-3d60efb8f7f9"/>
    <ds:schemaRef ds:uri="http://schemas.microsoft.com/office/2006/metadata/properties"/>
  </ds:schemaRefs>
</ds:datastoreItem>
</file>

<file path=customXml/itemProps3.xml><?xml version="1.0" encoding="utf-8"?>
<ds:datastoreItem xmlns:ds="http://schemas.openxmlformats.org/officeDocument/2006/customXml" ds:itemID="{D1AB802A-AF46-48F3-BC70-930B76DAC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HIVR4P2023</Template>
  <TotalTime>21014</TotalTime>
  <Words>451</Words>
  <Application>Microsoft Office PowerPoint</Application>
  <PresentationFormat>Widescreen</PresentationFormat>
  <Paragraphs>48</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IAS Ribbon Sans Bold</vt:lpstr>
      <vt:lpstr>IAS Ribbon Sans Regular</vt:lpstr>
      <vt:lpstr>Times New Roman</vt:lpstr>
      <vt:lpstr>Verdana</vt:lpstr>
      <vt:lpstr>Verdana Bold</vt:lpstr>
      <vt:lpstr>HIVR4P2023</vt:lpstr>
      <vt:lpstr>THE INTERSECTION OF HIV ACQUSITION AND UNINTENDED PREGNANCY  UNDERSTANDING THE CURRENT LANDSCAPE    </vt:lpstr>
      <vt:lpstr>The Data Speaks!</vt:lpstr>
      <vt:lpstr>Adolescent Girls &amp; Young Women in Greatest Need </vt:lpstr>
      <vt:lpstr>Intersecting Challenges</vt:lpstr>
      <vt:lpstr>Overlapping Risk and  Vulnerabilities</vt:lpstr>
      <vt:lpstr>PowerPoint Presentation</vt:lpstr>
      <vt:lpstr>PowerPoint Presentation</vt:lpstr>
      <vt:lpstr>What’s Next? Evidence Generation </vt:lpstr>
      <vt:lpstr>What’s Next?</vt:lpstr>
      <vt:lpstr>PowerPoint Presentation</vt:lpstr>
      <vt:lpstr> Asante Sana!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Segal</dc:creator>
  <cp:lastModifiedBy>Preview 3</cp:lastModifiedBy>
  <cp:revision>13</cp:revision>
  <dcterms:created xsi:type="dcterms:W3CDTF">2024-09-18T13:22:13Z</dcterms:created>
  <dcterms:modified xsi:type="dcterms:W3CDTF">2024-10-06T13:31:38Z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MediaServiceImageTags">
    <vt:lpwstr/>
  </property>
</Properties>
</file>