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96" r:id="rId4"/>
  </p:sldMasterIdLst>
  <p:notesMasterIdLst>
    <p:notesMasterId r:id="rId17"/>
  </p:notesMasterIdLst>
  <p:handoutMasterIdLst>
    <p:handoutMasterId r:id="rId18"/>
  </p:handoutMasterIdLst>
  <p:sldIdLst>
    <p:sldId id="266" r:id="rId5"/>
    <p:sldId id="279" r:id="rId6"/>
    <p:sldId id="2145707115" r:id="rId7"/>
    <p:sldId id="280" r:id="rId8"/>
    <p:sldId id="2145707120" r:id="rId9"/>
    <p:sldId id="2145707121" r:id="rId10"/>
    <p:sldId id="2145707127" r:id="rId11"/>
    <p:sldId id="2145707126" r:id="rId12"/>
    <p:sldId id="2145707123" r:id="rId13"/>
    <p:sldId id="2145707116" r:id="rId14"/>
    <p:sldId id="214570712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9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2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51" d="100"/>
          <a:sy n="151" d="100"/>
        </p:scale>
        <p:origin x="36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8B28D-40F7-4463-9CAD-B0C5942C5BF5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139C4A-A603-4084-99B0-F67AE3BD1A27}">
      <dgm:prSet custT="1"/>
      <dgm:spPr>
        <a:xfrm>
          <a:off x="436951" y="452596"/>
          <a:ext cx="1461490" cy="4707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2017</a:t>
          </a:r>
        </a:p>
      </dgm:t>
    </dgm:pt>
    <dgm:pt modelId="{510AC6E3-2A1F-4C4C-9A47-62963C648CEE}" type="parTrans" cxnId="{C1A7E8F1-76FE-4827-B1BE-A068E1787F23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BCA9D623-0EA8-4A8B-87F0-BE4387BE044E}" type="sibTrans" cxnId="{C1A7E8F1-76FE-4827-B1BE-A068E1787F23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7A600165-B541-4F37-A9F0-92D881CF4171}">
      <dgm:prSet custT="1"/>
      <dgm:spPr>
        <a:xfrm>
          <a:off x="436951" y="923296"/>
          <a:ext cx="1461490" cy="1339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Oral PrEP 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introduced in Zambia (Pilot study Lusaka, Livingstone)</a:t>
          </a:r>
        </a:p>
      </dgm:t>
    </dgm:pt>
    <dgm:pt modelId="{A9549EE6-A4B9-4D98-BDBE-9AF66687FAA2}" type="parTrans" cxnId="{D937F787-D2CC-4708-81D7-618ECAB3A5F5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2963FB43-FA45-43E8-AB2A-5FD419C7B5A9}" type="sibTrans" cxnId="{D937F787-D2CC-4708-81D7-618ECAB3A5F5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CD5714D9-CB35-4254-9A1E-FDECE66CC879}">
      <dgm:prSet custT="1"/>
      <dgm:spPr>
        <a:xfrm>
          <a:off x="1380704" y="3602666"/>
          <a:ext cx="1461490" cy="4707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2018</a:t>
          </a:r>
        </a:p>
      </dgm:t>
    </dgm:pt>
    <dgm:pt modelId="{B339639D-60FF-422B-9ABD-B7449A170121}" type="parTrans" cxnId="{F6D33433-CFF5-4AB0-BE4B-119A0801F94E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03F1B2CB-A5C0-4F78-8DE9-28AF226FE467}" type="sibTrans" cxnId="{F6D33433-CFF5-4AB0-BE4B-119A0801F94E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4A6D8C50-80DA-40BB-9B7F-B06A0C0E8B9B}">
      <dgm:prSet custT="1"/>
      <dgm:spPr>
        <a:xfrm>
          <a:off x="1380704" y="2262981"/>
          <a:ext cx="1461490" cy="1339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Inclusion of PrEP in National HIV Guidelines</a:t>
          </a:r>
        </a:p>
      </dgm:t>
    </dgm:pt>
    <dgm:pt modelId="{9F246EEF-0DC1-4EEC-9B2A-809D9644233B}" type="parTrans" cxnId="{4AE9A0BF-7F64-405B-B728-B298285D04F6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5CFBE097-44DD-4C4A-98CB-CBB0F96575FC}" type="sibTrans" cxnId="{4AE9A0BF-7F64-405B-B728-B298285D04F6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02C110BC-484E-4A88-BA51-E4FE831E0400}">
      <dgm:prSet custT="1"/>
      <dgm:spPr>
        <a:xfrm>
          <a:off x="2324457" y="452596"/>
          <a:ext cx="1461490" cy="4707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2020</a:t>
          </a:r>
        </a:p>
      </dgm:t>
    </dgm:pt>
    <dgm:pt modelId="{2BB1BA7B-3B57-4808-8578-BCBDA19C87C3}" type="parTrans" cxnId="{B421A261-54FF-4DD7-92B7-A4D6939B99FF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EC0C98C5-7381-4414-87D7-C911F852C7BE}" type="sibTrans" cxnId="{B421A261-54FF-4DD7-92B7-A4D6939B99FF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EE5E9D39-92AB-41FF-945E-FCDD26A226CA}">
      <dgm:prSet custT="1"/>
      <dgm:spPr>
        <a:xfrm>
          <a:off x="2324457" y="923296"/>
          <a:ext cx="1461490" cy="1339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Rapid assessment found high acceptability and desire to access oral PrEP</a:t>
          </a:r>
        </a:p>
      </dgm:t>
    </dgm:pt>
    <dgm:pt modelId="{CC9A10AA-9A42-4EA5-8899-4AD22D4AE95C}" type="parTrans" cxnId="{B7AA7B7E-CD93-4B94-ACC6-BFEBC5F3F33F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690CC1CF-C778-4413-8EC6-E3697FC1A856}" type="sibTrans" cxnId="{B7AA7B7E-CD93-4B94-ACC6-BFEBC5F3F33F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DB809EB6-D6D7-4701-9CA7-B769D4F9B5C2}">
      <dgm:prSet custT="1"/>
      <dgm:spPr>
        <a:xfrm>
          <a:off x="3268211" y="3602666"/>
          <a:ext cx="1461490" cy="4707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2022</a:t>
          </a:r>
        </a:p>
      </dgm:t>
    </dgm:pt>
    <dgm:pt modelId="{FB6CDEA1-39F9-4531-92D9-10CC84EEC1FB}" type="parTrans" cxnId="{E63A54DC-D9D5-4D55-84D9-990BA7491F38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9368A7BB-AA23-4812-A2D7-D2D39E7DF0CA}" type="sibTrans" cxnId="{E63A54DC-D9D5-4D55-84D9-990BA7491F38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6E0B8BA2-5B5F-4AA7-9828-4DC447573EAD}">
      <dgm:prSet custT="1"/>
      <dgm:spPr>
        <a:xfrm>
          <a:off x="3268211" y="2262981"/>
          <a:ext cx="1461490" cy="1339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CAB PrEP Introduction in Zambia</a:t>
          </a:r>
          <a:b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Value Chain Situation Analysis</a:t>
          </a:r>
        </a:p>
      </dgm:t>
    </dgm:pt>
    <dgm:pt modelId="{46DADAC8-F1B8-43D2-BE2B-F4A53864A167}" type="parTrans" cxnId="{29EEB832-318A-4FFE-A155-D29ED8B1014C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E7F4AA0E-8A00-41FF-A701-091CA4D00BF4}" type="sibTrans" cxnId="{29EEB832-318A-4FFE-A155-D29ED8B1014C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BF9942E2-7468-4E8D-9470-3321FF8EF426}">
      <dgm:prSet custT="1"/>
      <dgm:spPr>
        <a:xfrm>
          <a:off x="4211964" y="452596"/>
          <a:ext cx="1461490" cy="4707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Mar. 2023</a:t>
          </a:r>
        </a:p>
      </dgm:t>
    </dgm:pt>
    <dgm:pt modelId="{D6515675-6907-43F6-B511-4A79C5FFB059}" type="parTrans" cxnId="{6B5E6A6A-1FC3-41D5-9955-8FB740345CB4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4F07ACCC-680D-48A7-8A85-647B1C12F4DB}" type="sibTrans" cxnId="{6B5E6A6A-1FC3-41D5-9955-8FB740345CB4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E25CB085-D86B-4EDC-9739-2EC6A5413EA5}">
      <dgm:prSet custT="1"/>
      <dgm:spPr>
        <a:xfrm>
          <a:off x="4211964" y="923296"/>
          <a:ext cx="1461490" cy="1339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PEPFAR announces that Zambia among the first five countries to get support for CAB-LA</a:t>
          </a:r>
        </a:p>
      </dgm:t>
    </dgm:pt>
    <dgm:pt modelId="{7B190958-5E75-449A-8495-2DBD18312D37}" type="parTrans" cxnId="{B1230706-D13E-4B86-973A-4CD2B9204342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74F7976A-5AC8-4DA5-9193-D96F906210C6}" type="sibTrans" cxnId="{B1230706-D13E-4B86-973A-4CD2B9204342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328DCAE8-38C4-49A1-9B69-DFADF1C8020D}">
      <dgm:prSet custT="1"/>
      <dgm:spPr>
        <a:xfrm>
          <a:off x="5155717" y="3602666"/>
          <a:ext cx="1461490" cy="4707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Jan. 2024</a:t>
          </a:r>
        </a:p>
      </dgm:t>
    </dgm:pt>
    <dgm:pt modelId="{80B47D83-AF1E-4EC6-AC69-C65D8A80C140}" type="parTrans" cxnId="{44828A66-49F2-4FA0-8586-018891235D04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152FE4BA-A7EC-4EEF-A2B3-6E612C6C631E}" type="sibTrans" cxnId="{44828A66-49F2-4FA0-8586-018891235D04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3360C6BF-1136-4A01-A5D3-56AB69AF1130}">
      <dgm:prSet custT="1"/>
      <dgm:spPr>
        <a:xfrm>
          <a:off x="5155717" y="2262981"/>
          <a:ext cx="1461490" cy="1339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First Batch of CAB-LA arrives in country</a:t>
          </a:r>
        </a:p>
      </dgm:t>
    </dgm:pt>
    <dgm:pt modelId="{83D79D6D-84A8-4B5A-9EEB-38712574185E}" type="parTrans" cxnId="{729286E0-C93D-44DE-9D64-AE08C26CC0E8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B8F6DD4E-E777-446D-B435-A0675B0F3836}" type="sibTrans" cxnId="{729286E0-C93D-44DE-9D64-AE08C26CC0E8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94FA51B7-E7CF-4972-B32D-75F3EE2E6F17}">
      <dgm:prSet custT="1"/>
      <dgm:spPr>
        <a:xfrm>
          <a:off x="6099471" y="452596"/>
          <a:ext cx="1461490" cy="4707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  <a:defRPr b="1"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Feb. 2024</a:t>
          </a:r>
        </a:p>
      </dgm:t>
    </dgm:pt>
    <dgm:pt modelId="{91522A2C-2F60-4831-8BA1-1655DE31B373}" type="parTrans" cxnId="{F27CC620-0CA8-45B7-8BA0-8D06B371547F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E1F6E648-7A01-4881-936C-EF27D22A5728}" type="sibTrans" cxnId="{F27CC620-0CA8-45B7-8BA0-8D06B371547F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DE6394BA-04D1-4C58-8ED9-4A099F4A5215}">
      <dgm:prSet custT="1"/>
      <dgm:spPr>
        <a:xfrm>
          <a:off x="6099471" y="923296"/>
          <a:ext cx="1461490" cy="13396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CAB-LA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 launched in Zambia and implementation begins</a:t>
          </a:r>
        </a:p>
      </dgm:t>
    </dgm:pt>
    <dgm:pt modelId="{8AB78F1C-C2B3-4624-B5C9-42D946CBE1DE}" type="parTrans" cxnId="{357D8E33-01DE-432C-85C8-7F0E5D8EE400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B3BCDDF4-BE67-46B6-A0B6-7E2E19AFB74D}" type="sibTrans" cxnId="{357D8E33-01DE-432C-85C8-7F0E5D8EE400}">
      <dgm:prSet/>
      <dgm:spPr/>
      <dgm:t>
        <a:bodyPr/>
        <a:lstStyle/>
        <a:p>
          <a:endParaRPr lang="en-US" sz="1600">
            <a:latin typeface="Century Gothic" panose="020B0502020202020204" pitchFamily="34" charset="0"/>
          </a:endParaRPr>
        </a:p>
      </dgm:t>
    </dgm:pt>
    <dgm:pt modelId="{80C18E9E-C619-4421-8739-AE7999DCFAD9}" type="pres">
      <dgm:prSet presAssocID="{1A08B28D-40F7-4463-9CAD-B0C5942C5BF5}" presName="root" presStyleCnt="0">
        <dgm:presLayoutVars>
          <dgm:chMax/>
          <dgm:chPref/>
          <dgm:animLvl val="lvl"/>
        </dgm:presLayoutVars>
      </dgm:prSet>
      <dgm:spPr/>
    </dgm:pt>
    <dgm:pt modelId="{28A82E56-0F96-404D-8064-E05E2B903B20}" type="pres">
      <dgm:prSet presAssocID="{1A08B28D-40F7-4463-9CAD-B0C5942C5BF5}" presName="divider" presStyleLbl="fgAcc1" presStyleIdx="0" presStyleCnt="8"/>
      <dgm:spPr>
        <a:xfrm>
          <a:off x="0" y="2262981"/>
          <a:ext cx="7561263" cy="0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tailEnd type="triangle" w="lg" len="lg"/>
        </a:ln>
        <a:effectLst/>
      </dgm:spPr>
    </dgm:pt>
    <dgm:pt modelId="{6537DE66-A1BC-4281-B80A-43C4F62F6B82}" type="pres">
      <dgm:prSet presAssocID="{1A08B28D-40F7-4463-9CAD-B0C5942C5BF5}" presName="nodes" presStyleCnt="0">
        <dgm:presLayoutVars>
          <dgm:chMax/>
          <dgm:chPref/>
          <dgm:animLvl val="lvl"/>
        </dgm:presLayoutVars>
      </dgm:prSet>
      <dgm:spPr/>
    </dgm:pt>
    <dgm:pt modelId="{F6449D63-F3BC-47B3-9A3A-EAFFC42F5060}" type="pres">
      <dgm:prSet presAssocID="{8A139C4A-A603-4084-99B0-F67AE3BD1A27}" presName="composite" presStyleCnt="0"/>
      <dgm:spPr/>
    </dgm:pt>
    <dgm:pt modelId="{E40D47A4-DD83-44EC-97C9-006B76EC99AD}" type="pres">
      <dgm:prSet presAssocID="{8A139C4A-A603-4084-99B0-F67AE3BD1A27}" presName="ConnectorPoint" presStyleLbl="lnNode1" presStyleIdx="0" presStyleCnt="7"/>
      <dgm:spPr>
        <a:xfrm>
          <a:off x="196352" y="2220618"/>
          <a:ext cx="78597" cy="847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7B5EBA8-EC93-4734-B2A0-B824ED829F40}" type="pres">
      <dgm:prSet presAssocID="{8A139C4A-A603-4084-99B0-F67AE3BD1A27}" presName="DropPinPlaceHolder" presStyleCnt="0"/>
      <dgm:spPr/>
    </dgm:pt>
    <dgm:pt modelId="{EFCF292B-8470-4FBD-AE9B-29F5BB99DB08}" type="pres">
      <dgm:prSet presAssocID="{8A139C4A-A603-4084-99B0-F67AE3BD1A27}" presName="DropPin" presStyleLbl="alignNode1" presStyleIdx="0" presStyleCnt="7"/>
      <dgm:spPr>
        <a:xfrm rot="8100000">
          <a:off x="64246" y="533567"/>
          <a:ext cx="308758" cy="308758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6CC4CEA-9BA2-4347-A2B3-250700BB74AB}" type="pres">
      <dgm:prSet presAssocID="{8A139C4A-A603-4084-99B0-F67AE3BD1A27}" presName="Ellipse" presStyleLbl="fgAcc1" presStyleIdx="1" presStyleCnt="8"/>
      <dgm:spPr>
        <a:xfrm>
          <a:off x="98547" y="567867"/>
          <a:ext cx="240157" cy="240157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</a:ln>
        <a:effectLst/>
      </dgm:spPr>
    </dgm:pt>
    <dgm:pt modelId="{23565129-43E8-4E70-AC03-A229478E9BDF}" type="pres">
      <dgm:prSet presAssocID="{8A139C4A-A603-4084-99B0-F67AE3BD1A27}" presName="L2TextContainer" presStyleLbl="revTx" presStyleIdx="0" presStyleCnt="14">
        <dgm:presLayoutVars>
          <dgm:bulletEnabled val="1"/>
        </dgm:presLayoutVars>
      </dgm:prSet>
      <dgm:spPr/>
    </dgm:pt>
    <dgm:pt modelId="{9B7CDE6F-C4F8-4FE2-AF08-462B2F31A867}" type="pres">
      <dgm:prSet presAssocID="{8A139C4A-A603-4084-99B0-F67AE3BD1A2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DC2F3EEA-7E26-47E7-A9D4-DA2690FD0670}" type="pres">
      <dgm:prSet presAssocID="{8A139C4A-A603-4084-99B0-F67AE3BD1A27}" presName="ConnectLine" presStyleLbl="sibTrans1D1" presStyleIdx="0" presStyleCnt="7"/>
      <dgm:spPr>
        <a:xfrm>
          <a:off x="218626" y="923296"/>
          <a:ext cx="0" cy="1339685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</a:ln>
        <a:effectLst/>
      </dgm:spPr>
    </dgm:pt>
    <dgm:pt modelId="{8265A60D-0B47-4616-B31F-1BA779AF9D6C}" type="pres">
      <dgm:prSet presAssocID="{8A139C4A-A603-4084-99B0-F67AE3BD1A27}" presName="EmptyPlaceHolder" presStyleCnt="0"/>
      <dgm:spPr/>
    </dgm:pt>
    <dgm:pt modelId="{ED9685A8-71F5-42A3-969A-4CB1F0AF7AD2}" type="pres">
      <dgm:prSet presAssocID="{BCA9D623-0EA8-4A8B-87F0-BE4387BE044E}" presName="spaceBetweenRectangles" presStyleCnt="0"/>
      <dgm:spPr/>
    </dgm:pt>
    <dgm:pt modelId="{949D618F-2FE1-4D3B-8A60-48F7F375629E}" type="pres">
      <dgm:prSet presAssocID="{CD5714D9-CB35-4254-9A1E-FDECE66CC879}" presName="composite" presStyleCnt="0"/>
      <dgm:spPr/>
    </dgm:pt>
    <dgm:pt modelId="{FC54D3D4-7871-42DC-A86D-62E3522CC68B}" type="pres">
      <dgm:prSet presAssocID="{CD5714D9-CB35-4254-9A1E-FDECE66CC879}" presName="ConnectorPoint" presStyleLbl="lnNode1" presStyleIdx="1" presStyleCnt="7"/>
      <dgm:spPr>
        <a:xfrm>
          <a:off x="1140105" y="2220618"/>
          <a:ext cx="78597" cy="847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9692737-C0C1-44A8-85E7-95A338F76AA1}" type="pres">
      <dgm:prSet presAssocID="{CD5714D9-CB35-4254-9A1E-FDECE66CC879}" presName="DropPinPlaceHolder" presStyleCnt="0"/>
      <dgm:spPr/>
    </dgm:pt>
    <dgm:pt modelId="{F426950C-2886-4353-9DB4-717B196CF195}" type="pres">
      <dgm:prSet presAssocID="{CD5714D9-CB35-4254-9A1E-FDECE66CC879}" presName="DropPin" presStyleLbl="alignNode1" presStyleIdx="1" presStyleCnt="7"/>
      <dgm:spPr>
        <a:xfrm rot="18900000">
          <a:off x="1008000" y="3683637"/>
          <a:ext cx="308758" cy="308758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1695C73-3C99-42BB-A5E3-9322CDF75C50}" type="pres">
      <dgm:prSet presAssocID="{CD5714D9-CB35-4254-9A1E-FDECE66CC879}" presName="Ellipse" presStyleLbl="fgAcc1" presStyleIdx="2" presStyleCnt="8"/>
      <dgm:spPr>
        <a:xfrm>
          <a:off x="1042300" y="3717937"/>
          <a:ext cx="240157" cy="240157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</a:ln>
        <a:effectLst/>
      </dgm:spPr>
    </dgm:pt>
    <dgm:pt modelId="{1C413252-E3C6-4541-B098-C6EF77F2503D}" type="pres">
      <dgm:prSet presAssocID="{CD5714D9-CB35-4254-9A1E-FDECE66CC879}" presName="L2TextContainer" presStyleLbl="revTx" presStyleIdx="2" presStyleCnt="14">
        <dgm:presLayoutVars>
          <dgm:bulletEnabled val="1"/>
        </dgm:presLayoutVars>
      </dgm:prSet>
      <dgm:spPr/>
    </dgm:pt>
    <dgm:pt modelId="{92F2B3D6-538A-4DBF-BE05-D418E6C90DEE}" type="pres">
      <dgm:prSet presAssocID="{CD5714D9-CB35-4254-9A1E-FDECE66CC879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958F4A6-5708-46E6-A333-7E51801F8CED}" type="pres">
      <dgm:prSet presAssocID="{CD5714D9-CB35-4254-9A1E-FDECE66CC879}" presName="ConnectLine" presStyleLbl="sibTrans1D1" presStyleIdx="1" presStyleCnt="7"/>
      <dgm:spPr>
        <a:xfrm>
          <a:off x="1162379" y="2262981"/>
          <a:ext cx="0" cy="1339685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</a:ln>
        <a:effectLst/>
      </dgm:spPr>
    </dgm:pt>
    <dgm:pt modelId="{ABCEDC05-B1CB-48EC-BA22-1802B2B8EDC7}" type="pres">
      <dgm:prSet presAssocID="{CD5714D9-CB35-4254-9A1E-FDECE66CC879}" presName="EmptyPlaceHolder" presStyleCnt="0"/>
      <dgm:spPr/>
    </dgm:pt>
    <dgm:pt modelId="{1122EE8E-0A79-427B-BF57-A8068989CA6A}" type="pres">
      <dgm:prSet presAssocID="{03F1B2CB-A5C0-4F78-8DE9-28AF226FE467}" presName="spaceBetweenRectangles" presStyleCnt="0"/>
      <dgm:spPr/>
    </dgm:pt>
    <dgm:pt modelId="{3DEBD5FC-0FF7-4ED9-8C57-E96AF42A641C}" type="pres">
      <dgm:prSet presAssocID="{02C110BC-484E-4A88-BA51-E4FE831E0400}" presName="composite" presStyleCnt="0"/>
      <dgm:spPr/>
    </dgm:pt>
    <dgm:pt modelId="{0A5FA6F6-E446-49A6-8211-8A3AEDA48B78}" type="pres">
      <dgm:prSet presAssocID="{02C110BC-484E-4A88-BA51-E4FE831E0400}" presName="ConnectorPoint" presStyleLbl="lnNode1" presStyleIdx="2" presStyleCnt="7"/>
      <dgm:spPr>
        <a:xfrm>
          <a:off x="2083859" y="2220618"/>
          <a:ext cx="78597" cy="847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A7D1C52-D764-45E6-AA1B-F9CE82478BCE}" type="pres">
      <dgm:prSet presAssocID="{02C110BC-484E-4A88-BA51-E4FE831E0400}" presName="DropPinPlaceHolder" presStyleCnt="0"/>
      <dgm:spPr/>
    </dgm:pt>
    <dgm:pt modelId="{151565E4-1150-4A40-ACFB-E50DE8DE8A63}" type="pres">
      <dgm:prSet presAssocID="{02C110BC-484E-4A88-BA51-E4FE831E0400}" presName="DropPin" presStyleLbl="alignNode1" presStyleIdx="2" presStyleCnt="7"/>
      <dgm:spPr>
        <a:xfrm rot="8100000">
          <a:off x="1951753" y="533567"/>
          <a:ext cx="308758" cy="308758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AC25BF0-E5FE-48BE-A373-0A172F125ED0}" type="pres">
      <dgm:prSet presAssocID="{02C110BC-484E-4A88-BA51-E4FE831E0400}" presName="Ellipse" presStyleLbl="fgAcc1" presStyleIdx="3" presStyleCnt="8"/>
      <dgm:spPr>
        <a:xfrm>
          <a:off x="1986053" y="567867"/>
          <a:ext cx="240157" cy="240157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</a:ln>
        <a:effectLst/>
      </dgm:spPr>
    </dgm:pt>
    <dgm:pt modelId="{2BEEB8A2-7054-4B1A-AF41-C4CC9EB0EB2E}" type="pres">
      <dgm:prSet presAssocID="{02C110BC-484E-4A88-BA51-E4FE831E0400}" presName="L2TextContainer" presStyleLbl="revTx" presStyleIdx="4" presStyleCnt="14">
        <dgm:presLayoutVars>
          <dgm:bulletEnabled val="1"/>
        </dgm:presLayoutVars>
      </dgm:prSet>
      <dgm:spPr/>
    </dgm:pt>
    <dgm:pt modelId="{D5ED28A8-5B2D-4E0F-B492-221715212D89}" type="pres">
      <dgm:prSet presAssocID="{02C110BC-484E-4A88-BA51-E4FE831E0400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AB7A2821-FF12-445A-8465-D6C0BC3BC187}" type="pres">
      <dgm:prSet presAssocID="{02C110BC-484E-4A88-BA51-E4FE831E0400}" presName="ConnectLine" presStyleLbl="sibTrans1D1" presStyleIdx="2" presStyleCnt="7"/>
      <dgm:spPr>
        <a:xfrm>
          <a:off x="2106132" y="923296"/>
          <a:ext cx="0" cy="1339685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</a:ln>
        <a:effectLst/>
      </dgm:spPr>
    </dgm:pt>
    <dgm:pt modelId="{7BCF0BA3-6E42-4E50-AD03-6EA436339B70}" type="pres">
      <dgm:prSet presAssocID="{02C110BC-484E-4A88-BA51-E4FE831E0400}" presName="EmptyPlaceHolder" presStyleCnt="0"/>
      <dgm:spPr/>
    </dgm:pt>
    <dgm:pt modelId="{F704817D-52CC-4906-8EB1-CC46028501D3}" type="pres">
      <dgm:prSet presAssocID="{EC0C98C5-7381-4414-87D7-C911F852C7BE}" presName="spaceBetweenRectangles" presStyleCnt="0"/>
      <dgm:spPr/>
    </dgm:pt>
    <dgm:pt modelId="{7979EFE7-B6CC-4240-95FF-8FC1C04EE95E}" type="pres">
      <dgm:prSet presAssocID="{DB809EB6-D6D7-4701-9CA7-B769D4F9B5C2}" presName="composite" presStyleCnt="0"/>
      <dgm:spPr/>
    </dgm:pt>
    <dgm:pt modelId="{DCB89C4E-1613-4F91-AB47-6110024A6932}" type="pres">
      <dgm:prSet presAssocID="{DB809EB6-D6D7-4701-9CA7-B769D4F9B5C2}" presName="ConnectorPoint" presStyleLbl="lnNode1" presStyleIdx="3" presStyleCnt="7"/>
      <dgm:spPr>
        <a:xfrm>
          <a:off x="3027612" y="2220618"/>
          <a:ext cx="78597" cy="847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50BB5F0-05A7-414B-A781-19F16AD8AFBB}" type="pres">
      <dgm:prSet presAssocID="{DB809EB6-D6D7-4701-9CA7-B769D4F9B5C2}" presName="DropPinPlaceHolder" presStyleCnt="0"/>
      <dgm:spPr/>
    </dgm:pt>
    <dgm:pt modelId="{80566DC1-C05D-4F7A-9EB2-26B653690666}" type="pres">
      <dgm:prSet presAssocID="{DB809EB6-D6D7-4701-9CA7-B769D4F9B5C2}" presName="DropPin" presStyleLbl="alignNode1" presStyleIdx="3" presStyleCnt="7"/>
      <dgm:spPr>
        <a:xfrm rot="18900000">
          <a:off x="2895506" y="3683637"/>
          <a:ext cx="308758" cy="308758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9C320A6-0F72-44AD-B521-468E1D8A7332}" type="pres">
      <dgm:prSet presAssocID="{DB809EB6-D6D7-4701-9CA7-B769D4F9B5C2}" presName="Ellipse" presStyleLbl="fgAcc1" presStyleIdx="4" presStyleCnt="8"/>
      <dgm:spPr>
        <a:xfrm>
          <a:off x="2929807" y="3717937"/>
          <a:ext cx="240157" cy="240157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</a:ln>
        <a:effectLst/>
      </dgm:spPr>
    </dgm:pt>
    <dgm:pt modelId="{D4CD520E-6863-49AA-8B56-3D13673808BB}" type="pres">
      <dgm:prSet presAssocID="{DB809EB6-D6D7-4701-9CA7-B769D4F9B5C2}" presName="L2TextContainer" presStyleLbl="revTx" presStyleIdx="6" presStyleCnt="14">
        <dgm:presLayoutVars>
          <dgm:bulletEnabled val="1"/>
        </dgm:presLayoutVars>
      </dgm:prSet>
      <dgm:spPr/>
    </dgm:pt>
    <dgm:pt modelId="{88177861-39D5-4EDD-8809-3862464429D5}" type="pres">
      <dgm:prSet presAssocID="{DB809EB6-D6D7-4701-9CA7-B769D4F9B5C2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065F4267-8D94-445D-9EBB-842B68C7F329}" type="pres">
      <dgm:prSet presAssocID="{DB809EB6-D6D7-4701-9CA7-B769D4F9B5C2}" presName="ConnectLine" presStyleLbl="sibTrans1D1" presStyleIdx="3" presStyleCnt="7"/>
      <dgm:spPr>
        <a:xfrm>
          <a:off x="3049886" y="2262981"/>
          <a:ext cx="0" cy="1339685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</a:ln>
        <a:effectLst/>
      </dgm:spPr>
    </dgm:pt>
    <dgm:pt modelId="{3A217581-024D-4BFC-A5AF-69F59ECC8C68}" type="pres">
      <dgm:prSet presAssocID="{DB809EB6-D6D7-4701-9CA7-B769D4F9B5C2}" presName="EmptyPlaceHolder" presStyleCnt="0"/>
      <dgm:spPr/>
    </dgm:pt>
    <dgm:pt modelId="{3BE79830-B899-475A-A09C-60A290D7B9A4}" type="pres">
      <dgm:prSet presAssocID="{9368A7BB-AA23-4812-A2D7-D2D39E7DF0CA}" presName="spaceBetweenRectangles" presStyleCnt="0"/>
      <dgm:spPr/>
    </dgm:pt>
    <dgm:pt modelId="{B7BC54EA-63C1-4952-B086-D32531A30E9F}" type="pres">
      <dgm:prSet presAssocID="{BF9942E2-7468-4E8D-9470-3321FF8EF426}" presName="composite" presStyleCnt="0"/>
      <dgm:spPr/>
    </dgm:pt>
    <dgm:pt modelId="{11E9541D-6405-4AE9-9A44-BCA6F497F62A}" type="pres">
      <dgm:prSet presAssocID="{BF9942E2-7468-4E8D-9470-3321FF8EF426}" presName="ConnectorPoint" presStyleLbl="lnNode1" presStyleIdx="4" presStyleCnt="7"/>
      <dgm:spPr>
        <a:xfrm>
          <a:off x="3971365" y="2220618"/>
          <a:ext cx="78597" cy="847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8CCDCEF-8C32-4189-A401-036CF87640D1}" type="pres">
      <dgm:prSet presAssocID="{BF9942E2-7468-4E8D-9470-3321FF8EF426}" presName="DropPinPlaceHolder" presStyleCnt="0"/>
      <dgm:spPr/>
    </dgm:pt>
    <dgm:pt modelId="{551CA28D-14CB-4BA3-BF06-2F7F25064E80}" type="pres">
      <dgm:prSet presAssocID="{BF9942E2-7468-4E8D-9470-3321FF8EF426}" presName="DropPin" presStyleLbl="alignNode1" presStyleIdx="4" presStyleCnt="7"/>
      <dgm:spPr>
        <a:xfrm rot="8100000">
          <a:off x="3839260" y="533567"/>
          <a:ext cx="308758" cy="308758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9374E50-952C-4FC8-87C6-21B6E8A7265F}" type="pres">
      <dgm:prSet presAssocID="{BF9942E2-7468-4E8D-9470-3321FF8EF426}" presName="Ellipse" presStyleLbl="fgAcc1" presStyleIdx="5" presStyleCnt="8"/>
      <dgm:spPr>
        <a:xfrm>
          <a:off x="3873560" y="567867"/>
          <a:ext cx="240157" cy="240157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</a:ln>
        <a:effectLst/>
      </dgm:spPr>
    </dgm:pt>
    <dgm:pt modelId="{7387C487-2036-44C1-BB61-058CC9BF8F0A}" type="pres">
      <dgm:prSet presAssocID="{BF9942E2-7468-4E8D-9470-3321FF8EF426}" presName="L2TextContainer" presStyleLbl="revTx" presStyleIdx="8" presStyleCnt="14">
        <dgm:presLayoutVars>
          <dgm:bulletEnabled val="1"/>
        </dgm:presLayoutVars>
      </dgm:prSet>
      <dgm:spPr/>
    </dgm:pt>
    <dgm:pt modelId="{E84F62AD-1546-4B25-9643-BF3FDF15205A}" type="pres">
      <dgm:prSet presAssocID="{BF9942E2-7468-4E8D-9470-3321FF8EF426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B16DB6BB-9434-4F82-A37D-45B455696DFA}" type="pres">
      <dgm:prSet presAssocID="{BF9942E2-7468-4E8D-9470-3321FF8EF426}" presName="ConnectLine" presStyleLbl="sibTrans1D1" presStyleIdx="4" presStyleCnt="7"/>
      <dgm:spPr>
        <a:xfrm>
          <a:off x="3993639" y="923296"/>
          <a:ext cx="0" cy="1339685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</a:ln>
        <a:effectLst/>
      </dgm:spPr>
    </dgm:pt>
    <dgm:pt modelId="{5F995DF5-BC86-47E7-B07C-2274FE041590}" type="pres">
      <dgm:prSet presAssocID="{BF9942E2-7468-4E8D-9470-3321FF8EF426}" presName="EmptyPlaceHolder" presStyleCnt="0"/>
      <dgm:spPr/>
    </dgm:pt>
    <dgm:pt modelId="{ACA8ADC9-3A42-4320-926C-21BE43398395}" type="pres">
      <dgm:prSet presAssocID="{4F07ACCC-680D-48A7-8A85-647B1C12F4DB}" presName="spaceBetweenRectangles" presStyleCnt="0"/>
      <dgm:spPr/>
    </dgm:pt>
    <dgm:pt modelId="{C0DD5878-F3A1-4A53-91F6-C3F96034F350}" type="pres">
      <dgm:prSet presAssocID="{328DCAE8-38C4-49A1-9B69-DFADF1C8020D}" presName="composite" presStyleCnt="0"/>
      <dgm:spPr/>
    </dgm:pt>
    <dgm:pt modelId="{969FA567-170D-4F5E-A381-FFC9DB913B0E}" type="pres">
      <dgm:prSet presAssocID="{328DCAE8-38C4-49A1-9B69-DFADF1C8020D}" presName="ConnectorPoint" presStyleLbl="lnNode1" presStyleIdx="5" presStyleCnt="7"/>
      <dgm:spPr>
        <a:xfrm>
          <a:off x="4915119" y="2220618"/>
          <a:ext cx="78597" cy="847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FEEE259-E508-44B8-90C6-1E58341E5DD6}" type="pres">
      <dgm:prSet presAssocID="{328DCAE8-38C4-49A1-9B69-DFADF1C8020D}" presName="DropPinPlaceHolder" presStyleCnt="0"/>
      <dgm:spPr/>
    </dgm:pt>
    <dgm:pt modelId="{B84E4937-6FAB-4584-B857-44915A3EDBBB}" type="pres">
      <dgm:prSet presAssocID="{328DCAE8-38C4-49A1-9B69-DFADF1C8020D}" presName="DropPin" presStyleLbl="alignNode1" presStyleIdx="5" presStyleCnt="7"/>
      <dgm:spPr>
        <a:xfrm rot="18900000">
          <a:off x="4783013" y="3683637"/>
          <a:ext cx="308758" cy="308758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DBC7924-130E-418E-B261-5730A517B1FC}" type="pres">
      <dgm:prSet presAssocID="{328DCAE8-38C4-49A1-9B69-DFADF1C8020D}" presName="Ellipse" presStyleLbl="fgAcc1" presStyleIdx="6" presStyleCnt="8"/>
      <dgm:spPr>
        <a:xfrm>
          <a:off x="4817313" y="3717937"/>
          <a:ext cx="240157" cy="240157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</a:ln>
        <a:effectLst/>
      </dgm:spPr>
    </dgm:pt>
    <dgm:pt modelId="{2A1DEA8A-EAFD-4241-97F6-AFBB153A33DF}" type="pres">
      <dgm:prSet presAssocID="{328DCAE8-38C4-49A1-9B69-DFADF1C8020D}" presName="L2TextContainer" presStyleLbl="revTx" presStyleIdx="10" presStyleCnt="14">
        <dgm:presLayoutVars>
          <dgm:bulletEnabled val="1"/>
        </dgm:presLayoutVars>
      </dgm:prSet>
      <dgm:spPr/>
    </dgm:pt>
    <dgm:pt modelId="{E43608D8-6D86-4964-AA5C-1888A011C304}" type="pres">
      <dgm:prSet presAssocID="{328DCAE8-38C4-49A1-9B69-DFADF1C8020D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D269B2BE-3C14-48A1-9A40-5EB2327240A2}" type="pres">
      <dgm:prSet presAssocID="{328DCAE8-38C4-49A1-9B69-DFADF1C8020D}" presName="ConnectLine" presStyleLbl="sibTrans1D1" presStyleIdx="5" presStyleCnt="7"/>
      <dgm:spPr>
        <a:xfrm>
          <a:off x="4937392" y="2262981"/>
          <a:ext cx="0" cy="1339685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</a:ln>
        <a:effectLst/>
      </dgm:spPr>
    </dgm:pt>
    <dgm:pt modelId="{FA054EA9-8C4B-49BB-BB48-112CA6E8530F}" type="pres">
      <dgm:prSet presAssocID="{328DCAE8-38C4-49A1-9B69-DFADF1C8020D}" presName="EmptyPlaceHolder" presStyleCnt="0"/>
      <dgm:spPr/>
    </dgm:pt>
    <dgm:pt modelId="{A0649349-4065-4456-AF4A-07F02E8D4FAF}" type="pres">
      <dgm:prSet presAssocID="{152FE4BA-A7EC-4EEF-A2B3-6E612C6C631E}" presName="spaceBetweenRectangles" presStyleCnt="0"/>
      <dgm:spPr/>
    </dgm:pt>
    <dgm:pt modelId="{F7BFF345-9BAF-40A3-8A22-E310578F1D82}" type="pres">
      <dgm:prSet presAssocID="{94FA51B7-E7CF-4972-B32D-75F3EE2E6F17}" presName="composite" presStyleCnt="0"/>
      <dgm:spPr/>
    </dgm:pt>
    <dgm:pt modelId="{CA3B18CB-DDCA-4B2C-9639-BF19ADCDD3FB}" type="pres">
      <dgm:prSet presAssocID="{94FA51B7-E7CF-4972-B32D-75F3EE2E6F17}" presName="ConnectorPoint" presStyleLbl="lnNode1" presStyleIdx="6" presStyleCnt="7"/>
      <dgm:spPr>
        <a:xfrm>
          <a:off x="5858872" y="2220618"/>
          <a:ext cx="78597" cy="8472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4328FF6-95FB-4FD7-B9B6-EF91508C47F8}" type="pres">
      <dgm:prSet presAssocID="{94FA51B7-E7CF-4972-B32D-75F3EE2E6F17}" presName="DropPinPlaceHolder" presStyleCnt="0"/>
      <dgm:spPr/>
    </dgm:pt>
    <dgm:pt modelId="{14F76D01-FCE5-4DD6-9ED9-B43DE2F367A9}" type="pres">
      <dgm:prSet presAssocID="{94FA51B7-E7CF-4972-B32D-75F3EE2E6F17}" presName="DropPin" presStyleLbl="alignNode1" presStyleIdx="6" presStyleCnt="7"/>
      <dgm:spPr>
        <a:xfrm rot="8100000">
          <a:off x="5726766" y="533567"/>
          <a:ext cx="308758" cy="308758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7CBFA30-A415-4BC0-A03E-AAAEBC8B1834}" type="pres">
      <dgm:prSet presAssocID="{94FA51B7-E7CF-4972-B32D-75F3EE2E6F17}" presName="Ellipse" presStyleLbl="fgAcc1" presStyleIdx="7" presStyleCnt="8"/>
      <dgm:spPr>
        <a:xfrm>
          <a:off x="5761067" y="567867"/>
          <a:ext cx="240157" cy="240157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</a:ln>
        <a:effectLst/>
      </dgm:spPr>
    </dgm:pt>
    <dgm:pt modelId="{8A76E4F5-EA00-4CF2-8C9B-22075034FAD1}" type="pres">
      <dgm:prSet presAssocID="{94FA51B7-E7CF-4972-B32D-75F3EE2E6F17}" presName="L2TextContainer" presStyleLbl="revTx" presStyleIdx="12" presStyleCnt="14">
        <dgm:presLayoutVars>
          <dgm:bulletEnabled val="1"/>
        </dgm:presLayoutVars>
      </dgm:prSet>
      <dgm:spPr/>
    </dgm:pt>
    <dgm:pt modelId="{5B9B81D7-7D95-4A70-BAFA-86395B174E34}" type="pres">
      <dgm:prSet presAssocID="{94FA51B7-E7CF-4972-B32D-75F3EE2E6F17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B781675B-182E-4C58-B121-86B88B6C8AE9}" type="pres">
      <dgm:prSet presAssocID="{94FA51B7-E7CF-4972-B32D-75F3EE2E6F17}" presName="ConnectLine" presStyleLbl="sibTrans1D1" presStyleIdx="6" presStyleCnt="7"/>
      <dgm:spPr>
        <a:xfrm>
          <a:off x="5881146" y="923296"/>
          <a:ext cx="0" cy="1339685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</a:ln>
        <a:effectLst/>
      </dgm:spPr>
    </dgm:pt>
    <dgm:pt modelId="{9F2C6F31-854E-4BF3-B190-38882561498D}" type="pres">
      <dgm:prSet presAssocID="{94FA51B7-E7CF-4972-B32D-75F3EE2E6F17}" presName="EmptyPlaceHolder" presStyleCnt="0"/>
      <dgm:spPr/>
    </dgm:pt>
  </dgm:ptLst>
  <dgm:cxnLst>
    <dgm:cxn modelId="{B1230706-D13E-4B86-973A-4CD2B9204342}" srcId="{BF9942E2-7468-4E8D-9470-3321FF8EF426}" destId="{E25CB085-D86B-4EDC-9739-2EC6A5413EA5}" srcOrd="0" destOrd="0" parTransId="{7B190958-5E75-449A-8495-2DBD18312D37}" sibTransId="{74F7976A-5AC8-4DA5-9193-D96F906210C6}"/>
    <dgm:cxn modelId="{F27CC620-0CA8-45B7-8BA0-8D06B371547F}" srcId="{1A08B28D-40F7-4463-9CAD-B0C5942C5BF5}" destId="{94FA51B7-E7CF-4972-B32D-75F3EE2E6F17}" srcOrd="6" destOrd="0" parTransId="{91522A2C-2F60-4831-8BA1-1655DE31B373}" sibTransId="{E1F6E648-7A01-4881-936C-EF27D22A5728}"/>
    <dgm:cxn modelId="{29EEB832-318A-4FFE-A155-D29ED8B1014C}" srcId="{DB809EB6-D6D7-4701-9CA7-B769D4F9B5C2}" destId="{6E0B8BA2-5B5F-4AA7-9828-4DC447573EAD}" srcOrd="0" destOrd="0" parTransId="{46DADAC8-F1B8-43D2-BE2B-F4A53864A167}" sibTransId="{E7F4AA0E-8A00-41FF-A701-091CA4D00BF4}"/>
    <dgm:cxn modelId="{F6D33433-CFF5-4AB0-BE4B-119A0801F94E}" srcId="{1A08B28D-40F7-4463-9CAD-B0C5942C5BF5}" destId="{CD5714D9-CB35-4254-9A1E-FDECE66CC879}" srcOrd="1" destOrd="0" parTransId="{B339639D-60FF-422B-9ABD-B7449A170121}" sibTransId="{03F1B2CB-A5C0-4F78-8DE9-28AF226FE467}"/>
    <dgm:cxn modelId="{357D8E33-01DE-432C-85C8-7F0E5D8EE400}" srcId="{94FA51B7-E7CF-4972-B32D-75F3EE2E6F17}" destId="{DE6394BA-04D1-4C58-8ED9-4A099F4A5215}" srcOrd="0" destOrd="0" parTransId="{8AB78F1C-C2B3-4624-B5C9-42D946CBE1DE}" sibTransId="{B3BCDDF4-BE67-46B6-A0B6-7E2E19AFB74D}"/>
    <dgm:cxn modelId="{59252D3E-EB3F-4B5E-AD43-6D35FF070CE3}" type="presOf" srcId="{328DCAE8-38C4-49A1-9B69-DFADF1C8020D}" destId="{E43608D8-6D86-4964-AA5C-1888A011C304}" srcOrd="0" destOrd="0" presId="urn:microsoft.com/office/officeart/2017/3/layout/DropPinTimeline"/>
    <dgm:cxn modelId="{B0517A41-3EB0-4E89-AFF5-446DD5EE1445}" type="presOf" srcId="{EE5E9D39-92AB-41FF-945E-FCDD26A226CA}" destId="{2BEEB8A2-7054-4B1A-AF41-C4CC9EB0EB2E}" srcOrd="0" destOrd="0" presId="urn:microsoft.com/office/officeart/2017/3/layout/DropPinTimeline"/>
    <dgm:cxn modelId="{EBA87D41-CFC9-44C4-9E92-A8D0699ED1B5}" type="presOf" srcId="{E25CB085-D86B-4EDC-9739-2EC6A5413EA5}" destId="{7387C487-2036-44C1-BB61-058CC9BF8F0A}" srcOrd="0" destOrd="0" presId="urn:microsoft.com/office/officeart/2017/3/layout/DropPinTimeline"/>
    <dgm:cxn modelId="{B421A261-54FF-4DD7-92B7-A4D6939B99FF}" srcId="{1A08B28D-40F7-4463-9CAD-B0C5942C5BF5}" destId="{02C110BC-484E-4A88-BA51-E4FE831E0400}" srcOrd="2" destOrd="0" parTransId="{2BB1BA7B-3B57-4808-8578-BCBDA19C87C3}" sibTransId="{EC0C98C5-7381-4414-87D7-C911F852C7BE}"/>
    <dgm:cxn modelId="{44828A66-49F2-4FA0-8586-018891235D04}" srcId="{1A08B28D-40F7-4463-9CAD-B0C5942C5BF5}" destId="{328DCAE8-38C4-49A1-9B69-DFADF1C8020D}" srcOrd="5" destOrd="0" parTransId="{80B47D83-AF1E-4EC6-AC69-C65D8A80C140}" sibTransId="{152FE4BA-A7EC-4EEF-A2B3-6E612C6C631E}"/>
    <dgm:cxn modelId="{6B5E6A6A-1FC3-41D5-9955-8FB740345CB4}" srcId="{1A08B28D-40F7-4463-9CAD-B0C5942C5BF5}" destId="{BF9942E2-7468-4E8D-9470-3321FF8EF426}" srcOrd="4" destOrd="0" parTransId="{D6515675-6907-43F6-B511-4A79C5FFB059}" sibTransId="{4F07ACCC-680D-48A7-8A85-647B1C12F4DB}"/>
    <dgm:cxn modelId="{B7AA7B7E-CD93-4B94-ACC6-BFEBC5F3F33F}" srcId="{02C110BC-484E-4A88-BA51-E4FE831E0400}" destId="{EE5E9D39-92AB-41FF-945E-FCDD26A226CA}" srcOrd="0" destOrd="0" parTransId="{CC9A10AA-9A42-4EA5-8899-4AD22D4AE95C}" sibTransId="{690CC1CF-C778-4413-8EC6-E3697FC1A856}"/>
    <dgm:cxn modelId="{40C80786-29FF-46D2-80FC-990E5A782B67}" type="presOf" srcId="{3360C6BF-1136-4A01-A5D3-56AB69AF1130}" destId="{2A1DEA8A-EAFD-4241-97F6-AFBB153A33DF}" srcOrd="0" destOrd="0" presId="urn:microsoft.com/office/officeart/2017/3/layout/DropPinTimeline"/>
    <dgm:cxn modelId="{D937F787-D2CC-4708-81D7-618ECAB3A5F5}" srcId="{8A139C4A-A603-4084-99B0-F67AE3BD1A27}" destId="{7A600165-B541-4F37-A9F0-92D881CF4171}" srcOrd="0" destOrd="0" parTransId="{A9549EE6-A4B9-4D98-BDBE-9AF66687FAA2}" sibTransId="{2963FB43-FA45-43E8-AB2A-5FD419C7B5A9}"/>
    <dgm:cxn modelId="{FC0E2C8A-DF8B-46DB-A748-D4889DD5BF61}" type="presOf" srcId="{DE6394BA-04D1-4C58-8ED9-4A099F4A5215}" destId="{8A76E4F5-EA00-4CF2-8C9B-22075034FAD1}" srcOrd="0" destOrd="0" presId="urn:microsoft.com/office/officeart/2017/3/layout/DropPinTimeline"/>
    <dgm:cxn modelId="{1AFD628E-C572-4BA4-B04B-5AF62A3E1C42}" type="presOf" srcId="{6E0B8BA2-5B5F-4AA7-9828-4DC447573EAD}" destId="{D4CD520E-6863-49AA-8B56-3D13673808BB}" srcOrd="0" destOrd="0" presId="urn:microsoft.com/office/officeart/2017/3/layout/DropPinTimeline"/>
    <dgm:cxn modelId="{7E2F998E-0DEB-4B54-AC43-B9CF2542C591}" type="presOf" srcId="{94FA51B7-E7CF-4972-B32D-75F3EE2E6F17}" destId="{5B9B81D7-7D95-4A70-BAFA-86395B174E34}" srcOrd="0" destOrd="0" presId="urn:microsoft.com/office/officeart/2017/3/layout/DropPinTimeline"/>
    <dgm:cxn modelId="{3C6A5C9D-3CAB-4C60-9045-FE8211DB2152}" type="presOf" srcId="{8A139C4A-A603-4084-99B0-F67AE3BD1A27}" destId="{9B7CDE6F-C4F8-4FE2-AF08-462B2F31A867}" srcOrd="0" destOrd="0" presId="urn:microsoft.com/office/officeart/2017/3/layout/DropPinTimeline"/>
    <dgm:cxn modelId="{664D2CA1-7DAD-473D-B95D-92CF0218CAB9}" type="presOf" srcId="{1A08B28D-40F7-4463-9CAD-B0C5942C5BF5}" destId="{80C18E9E-C619-4421-8739-AE7999DCFAD9}" srcOrd="0" destOrd="0" presId="urn:microsoft.com/office/officeart/2017/3/layout/DropPinTimeline"/>
    <dgm:cxn modelId="{43EA39A7-AE1A-412C-A3C8-A5346F35FD46}" type="presOf" srcId="{DB809EB6-D6D7-4701-9CA7-B769D4F9B5C2}" destId="{88177861-39D5-4EDD-8809-3862464429D5}" srcOrd="0" destOrd="0" presId="urn:microsoft.com/office/officeart/2017/3/layout/DropPinTimeline"/>
    <dgm:cxn modelId="{4AE9A0BF-7F64-405B-B728-B298285D04F6}" srcId="{CD5714D9-CB35-4254-9A1E-FDECE66CC879}" destId="{4A6D8C50-80DA-40BB-9B7F-B06A0C0E8B9B}" srcOrd="0" destOrd="0" parTransId="{9F246EEF-0DC1-4EEC-9B2A-809D9644233B}" sibTransId="{5CFBE097-44DD-4C4A-98CB-CBB0F96575FC}"/>
    <dgm:cxn modelId="{B2674FC9-FD64-40FB-9BF7-E33C0B209531}" type="presOf" srcId="{BF9942E2-7468-4E8D-9470-3321FF8EF426}" destId="{E84F62AD-1546-4B25-9643-BF3FDF15205A}" srcOrd="0" destOrd="0" presId="urn:microsoft.com/office/officeart/2017/3/layout/DropPinTimeline"/>
    <dgm:cxn modelId="{E63A54DC-D9D5-4D55-84D9-990BA7491F38}" srcId="{1A08B28D-40F7-4463-9CAD-B0C5942C5BF5}" destId="{DB809EB6-D6D7-4701-9CA7-B769D4F9B5C2}" srcOrd="3" destOrd="0" parTransId="{FB6CDEA1-39F9-4531-92D9-10CC84EEC1FB}" sibTransId="{9368A7BB-AA23-4812-A2D7-D2D39E7DF0CA}"/>
    <dgm:cxn modelId="{729286E0-C93D-44DE-9D64-AE08C26CC0E8}" srcId="{328DCAE8-38C4-49A1-9B69-DFADF1C8020D}" destId="{3360C6BF-1136-4A01-A5D3-56AB69AF1130}" srcOrd="0" destOrd="0" parTransId="{83D79D6D-84A8-4B5A-9EEB-38712574185E}" sibTransId="{B8F6DD4E-E777-446D-B435-A0675B0F3836}"/>
    <dgm:cxn modelId="{122175E6-DC76-4204-9617-75EF0B01F903}" type="presOf" srcId="{4A6D8C50-80DA-40BB-9B7F-B06A0C0E8B9B}" destId="{1C413252-E3C6-4541-B098-C6EF77F2503D}" srcOrd="0" destOrd="0" presId="urn:microsoft.com/office/officeart/2017/3/layout/DropPinTimeline"/>
    <dgm:cxn modelId="{6425DBEA-6874-4DBF-9CF6-06C22F8D5958}" type="presOf" srcId="{02C110BC-484E-4A88-BA51-E4FE831E0400}" destId="{D5ED28A8-5B2D-4E0F-B492-221715212D89}" srcOrd="0" destOrd="0" presId="urn:microsoft.com/office/officeart/2017/3/layout/DropPinTimeline"/>
    <dgm:cxn modelId="{76A6C7ED-7485-4191-865F-4E374B9EFD9D}" type="presOf" srcId="{7A600165-B541-4F37-A9F0-92D881CF4171}" destId="{23565129-43E8-4E70-AC03-A229478E9BDF}" srcOrd="0" destOrd="0" presId="urn:microsoft.com/office/officeart/2017/3/layout/DropPinTimeline"/>
    <dgm:cxn modelId="{155AF4ED-92FE-40CB-98A4-C081393ED76E}" type="presOf" srcId="{CD5714D9-CB35-4254-9A1E-FDECE66CC879}" destId="{92F2B3D6-538A-4DBF-BE05-D418E6C90DEE}" srcOrd="0" destOrd="0" presId="urn:microsoft.com/office/officeart/2017/3/layout/DropPinTimeline"/>
    <dgm:cxn modelId="{C1A7E8F1-76FE-4827-B1BE-A068E1787F23}" srcId="{1A08B28D-40F7-4463-9CAD-B0C5942C5BF5}" destId="{8A139C4A-A603-4084-99B0-F67AE3BD1A27}" srcOrd="0" destOrd="0" parTransId="{510AC6E3-2A1F-4C4C-9A47-62963C648CEE}" sibTransId="{BCA9D623-0EA8-4A8B-87F0-BE4387BE044E}"/>
    <dgm:cxn modelId="{0286E2E2-C075-4F2A-8B12-2B0132F22C4C}" type="presParOf" srcId="{80C18E9E-C619-4421-8739-AE7999DCFAD9}" destId="{28A82E56-0F96-404D-8064-E05E2B903B20}" srcOrd="0" destOrd="0" presId="urn:microsoft.com/office/officeart/2017/3/layout/DropPinTimeline"/>
    <dgm:cxn modelId="{00574D0A-40C0-4798-80CB-864A6FC28FF3}" type="presParOf" srcId="{80C18E9E-C619-4421-8739-AE7999DCFAD9}" destId="{6537DE66-A1BC-4281-B80A-43C4F62F6B82}" srcOrd="1" destOrd="0" presId="urn:microsoft.com/office/officeart/2017/3/layout/DropPinTimeline"/>
    <dgm:cxn modelId="{ECBF4A9A-7BB3-4BAC-A4A1-D0157BD2D96C}" type="presParOf" srcId="{6537DE66-A1BC-4281-B80A-43C4F62F6B82}" destId="{F6449D63-F3BC-47B3-9A3A-EAFFC42F5060}" srcOrd="0" destOrd="0" presId="urn:microsoft.com/office/officeart/2017/3/layout/DropPinTimeline"/>
    <dgm:cxn modelId="{2D7BE15E-954F-4737-A628-F34F6BD34D37}" type="presParOf" srcId="{F6449D63-F3BC-47B3-9A3A-EAFFC42F5060}" destId="{E40D47A4-DD83-44EC-97C9-006B76EC99AD}" srcOrd="0" destOrd="0" presId="urn:microsoft.com/office/officeart/2017/3/layout/DropPinTimeline"/>
    <dgm:cxn modelId="{6E43685E-0B9C-4533-885F-DC823339805D}" type="presParOf" srcId="{F6449D63-F3BC-47B3-9A3A-EAFFC42F5060}" destId="{E7B5EBA8-EC93-4734-B2A0-B824ED829F40}" srcOrd="1" destOrd="0" presId="urn:microsoft.com/office/officeart/2017/3/layout/DropPinTimeline"/>
    <dgm:cxn modelId="{43FF8A69-7351-43B9-A73D-37BBAC6E8463}" type="presParOf" srcId="{E7B5EBA8-EC93-4734-B2A0-B824ED829F40}" destId="{EFCF292B-8470-4FBD-AE9B-29F5BB99DB08}" srcOrd="0" destOrd="0" presId="urn:microsoft.com/office/officeart/2017/3/layout/DropPinTimeline"/>
    <dgm:cxn modelId="{C302F51C-3C4C-4232-99A0-9EAECFCCB9E6}" type="presParOf" srcId="{E7B5EBA8-EC93-4734-B2A0-B824ED829F40}" destId="{76CC4CEA-9BA2-4347-A2B3-250700BB74AB}" srcOrd="1" destOrd="0" presId="urn:microsoft.com/office/officeart/2017/3/layout/DropPinTimeline"/>
    <dgm:cxn modelId="{BA227014-8729-411A-BA78-2C49CB574C53}" type="presParOf" srcId="{F6449D63-F3BC-47B3-9A3A-EAFFC42F5060}" destId="{23565129-43E8-4E70-AC03-A229478E9BDF}" srcOrd="2" destOrd="0" presId="urn:microsoft.com/office/officeart/2017/3/layout/DropPinTimeline"/>
    <dgm:cxn modelId="{081073F5-D5C5-4199-B417-E517FDEDDD23}" type="presParOf" srcId="{F6449D63-F3BC-47B3-9A3A-EAFFC42F5060}" destId="{9B7CDE6F-C4F8-4FE2-AF08-462B2F31A867}" srcOrd="3" destOrd="0" presId="urn:microsoft.com/office/officeart/2017/3/layout/DropPinTimeline"/>
    <dgm:cxn modelId="{6DC4295D-9C4D-454F-A01C-C60F5127F69E}" type="presParOf" srcId="{F6449D63-F3BC-47B3-9A3A-EAFFC42F5060}" destId="{DC2F3EEA-7E26-47E7-A9D4-DA2690FD0670}" srcOrd="4" destOrd="0" presId="urn:microsoft.com/office/officeart/2017/3/layout/DropPinTimeline"/>
    <dgm:cxn modelId="{FF847994-27C5-4A45-B5EE-0680541BDA28}" type="presParOf" srcId="{F6449D63-F3BC-47B3-9A3A-EAFFC42F5060}" destId="{8265A60D-0B47-4616-B31F-1BA779AF9D6C}" srcOrd="5" destOrd="0" presId="urn:microsoft.com/office/officeart/2017/3/layout/DropPinTimeline"/>
    <dgm:cxn modelId="{CB9DF45C-D7FA-49F0-8D67-1483614E82AD}" type="presParOf" srcId="{6537DE66-A1BC-4281-B80A-43C4F62F6B82}" destId="{ED9685A8-71F5-42A3-969A-4CB1F0AF7AD2}" srcOrd="1" destOrd="0" presId="urn:microsoft.com/office/officeart/2017/3/layout/DropPinTimeline"/>
    <dgm:cxn modelId="{41CC418E-2A98-49F2-AE2E-6674684C0900}" type="presParOf" srcId="{6537DE66-A1BC-4281-B80A-43C4F62F6B82}" destId="{949D618F-2FE1-4D3B-8A60-48F7F375629E}" srcOrd="2" destOrd="0" presId="urn:microsoft.com/office/officeart/2017/3/layout/DropPinTimeline"/>
    <dgm:cxn modelId="{CDE780FD-B7D2-4389-BB96-FB6372CBF6D0}" type="presParOf" srcId="{949D618F-2FE1-4D3B-8A60-48F7F375629E}" destId="{FC54D3D4-7871-42DC-A86D-62E3522CC68B}" srcOrd="0" destOrd="0" presId="urn:microsoft.com/office/officeart/2017/3/layout/DropPinTimeline"/>
    <dgm:cxn modelId="{DBC85885-EE6E-40C2-921A-3C0E0D34520F}" type="presParOf" srcId="{949D618F-2FE1-4D3B-8A60-48F7F375629E}" destId="{89692737-C0C1-44A8-85E7-95A338F76AA1}" srcOrd="1" destOrd="0" presId="urn:microsoft.com/office/officeart/2017/3/layout/DropPinTimeline"/>
    <dgm:cxn modelId="{BBE04A82-A8EA-441C-A04A-81E71142BCCC}" type="presParOf" srcId="{89692737-C0C1-44A8-85E7-95A338F76AA1}" destId="{F426950C-2886-4353-9DB4-717B196CF195}" srcOrd="0" destOrd="0" presId="urn:microsoft.com/office/officeart/2017/3/layout/DropPinTimeline"/>
    <dgm:cxn modelId="{4311C2D6-F91D-4C63-9EC0-92D3F9F8AD40}" type="presParOf" srcId="{89692737-C0C1-44A8-85E7-95A338F76AA1}" destId="{E1695C73-3C99-42BB-A5E3-9322CDF75C50}" srcOrd="1" destOrd="0" presId="urn:microsoft.com/office/officeart/2017/3/layout/DropPinTimeline"/>
    <dgm:cxn modelId="{0CE85D62-9C80-41A9-99B8-1FA8AF9F3078}" type="presParOf" srcId="{949D618F-2FE1-4D3B-8A60-48F7F375629E}" destId="{1C413252-E3C6-4541-B098-C6EF77F2503D}" srcOrd="2" destOrd="0" presId="urn:microsoft.com/office/officeart/2017/3/layout/DropPinTimeline"/>
    <dgm:cxn modelId="{F380DE5F-DEA6-44F3-83AB-3BC1D98E52E0}" type="presParOf" srcId="{949D618F-2FE1-4D3B-8A60-48F7F375629E}" destId="{92F2B3D6-538A-4DBF-BE05-D418E6C90DEE}" srcOrd="3" destOrd="0" presId="urn:microsoft.com/office/officeart/2017/3/layout/DropPinTimeline"/>
    <dgm:cxn modelId="{01999826-F9EB-49BD-A97F-EFD9008EEFDD}" type="presParOf" srcId="{949D618F-2FE1-4D3B-8A60-48F7F375629E}" destId="{A958F4A6-5708-46E6-A333-7E51801F8CED}" srcOrd="4" destOrd="0" presId="urn:microsoft.com/office/officeart/2017/3/layout/DropPinTimeline"/>
    <dgm:cxn modelId="{37F20468-D75F-4F02-8598-BB7D7F8E26A1}" type="presParOf" srcId="{949D618F-2FE1-4D3B-8A60-48F7F375629E}" destId="{ABCEDC05-B1CB-48EC-BA22-1802B2B8EDC7}" srcOrd="5" destOrd="0" presId="urn:microsoft.com/office/officeart/2017/3/layout/DropPinTimeline"/>
    <dgm:cxn modelId="{19B44FA4-3E68-461C-B7B4-EEEF116131D8}" type="presParOf" srcId="{6537DE66-A1BC-4281-B80A-43C4F62F6B82}" destId="{1122EE8E-0A79-427B-BF57-A8068989CA6A}" srcOrd="3" destOrd="0" presId="urn:microsoft.com/office/officeart/2017/3/layout/DropPinTimeline"/>
    <dgm:cxn modelId="{08D21984-442A-4DF2-B52D-FB7127E45699}" type="presParOf" srcId="{6537DE66-A1BC-4281-B80A-43C4F62F6B82}" destId="{3DEBD5FC-0FF7-4ED9-8C57-E96AF42A641C}" srcOrd="4" destOrd="0" presId="urn:microsoft.com/office/officeart/2017/3/layout/DropPinTimeline"/>
    <dgm:cxn modelId="{2F8DD781-CEA9-43D5-A676-5B0264A15965}" type="presParOf" srcId="{3DEBD5FC-0FF7-4ED9-8C57-E96AF42A641C}" destId="{0A5FA6F6-E446-49A6-8211-8A3AEDA48B78}" srcOrd="0" destOrd="0" presId="urn:microsoft.com/office/officeart/2017/3/layout/DropPinTimeline"/>
    <dgm:cxn modelId="{D3D33AF4-BFE5-4F9E-848C-862964E35E73}" type="presParOf" srcId="{3DEBD5FC-0FF7-4ED9-8C57-E96AF42A641C}" destId="{3A7D1C52-D764-45E6-AA1B-F9CE82478BCE}" srcOrd="1" destOrd="0" presId="urn:microsoft.com/office/officeart/2017/3/layout/DropPinTimeline"/>
    <dgm:cxn modelId="{D1CA90D2-ACF1-4C44-9376-3DD3B44ED0FC}" type="presParOf" srcId="{3A7D1C52-D764-45E6-AA1B-F9CE82478BCE}" destId="{151565E4-1150-4A40-ACFB-E50DE8DE8A63}" srcOrd="0" destOrd="0" presId="urn:microsoft.com/office/officeart/2017/3/layout/DropPinTimeline"/>
    <dgm:cxn modelId="{55D43122-98EC-448C-8CB5-C98F5EF8AC43}" type="presParOf" srcId="{3A7D1C52-D764-45E6-AA1B-F9CE82478BCE}" destId="{0AC25BF0-E5FE-48BE-A373-0A172F125ED0}" srcOrd="1" destOrd="0" presId="urn:microsoft.com/office/officeart/2017/3/layout/DropPinTimeline"/>
    <dgm:cxn modelId="{FDCACD5A-8777-493F-8A48-DF83996BBB7B}" type="presParOf" srcId="{3DEBD5FC-0FF7-4ED9-8C57-E96AF42A641C}" destId="{2BEEB8A2-7054-4B1A-AF41-C4CC9EB0EB2E}" srcOrd="2" destOrd="0" presId="urn:microsoft.com/office/officeart/2017/3/layout/DropPinTimeline"/>
    <dgm:cxn modelId="{69257803-6983-4F8D-9977-9750E4817EE7}" type="presParOf" srcId="{3DEBD5FC-0FF7-4ED9-8C57-E96AF42A641C}" destId="{D5ED28A8-5B2D-4E0F-B492-221715212D89}" srcOrd="3" destOrd="0" presId="urn:microsoft.com/office/officeart/2017/3/layout/DropPinTimeline"/>
    <dgm:cxn modelId="{C37FC2AE-A3B5-4B3C-830C-758CE7437F4D}" type="presParOf" srcId="{3DEBD5FC-0FF7-4ED9-8C57-E96AF42A641C}" destId="{AB7A2821-FF12-445A-8465-D6C0BC3BC187}" srcOrd="4" destOrd="0" presId="urn:microsoft.com/office/officeart/2017/3/layout/DropPinTimeline"/>
    <dgm:cxn modelId="{1C3DF80E-442C-4A55-823A-D0CC72581DC5}" type="presParOf" srcId="{3DEBD5FC-0FF7-4ED9-8C57-E96AF42A641C}" destId="{7BCF0BA3-6E42-4E50-AD03-6EA436339B70}" srcOrd="5" destOrd="0" presId="urn:microsoft.com/office/officeart/2017/3/layout/DropPinTimeline"/>
    <dgm:cxn modelId="{936350F1-4A65-4CAA-A336-1B169A75B032}" type="presParOf" srcId="{6537DE66-A1BC-4281-B80A-43C4F62F6B82}" destId="{F704817D-52CC-4906-8EB1-CC46028501D3}" srcOrd="5" destOrd="0" presId="urn:microsoft.com/office/officeart/2017/3/layout/DropPinTimeline"/>
    <dgm:cxn modelId="{B2F7686C-CC60-42CA-82FB-7D557BE5B222}" type="presParOf" srcId="{6537DE66-A1BC-4281-B80A-43C4F62F6B82}" destId="{7979EFE7-B6CC-4240-95FF-8FC1C04EE95E}" srcOrd="6" destOrd="0" presId="urn:microsoft.com/office/officeart/2017/3/layout/DropPinTimeline"/>
    <dgm:cxn modelId="{CF0E836E-9257-41EC-BC69-B1E68BE48D9C}" type="presParOf" srcId="{7979EFE7-B6CC-4240-95FF-8FC1C04EE95E}" destId="{DCB89C4E-1613-4F91-AB47-6110024A6932}" srcOrd="0" destOrd="0" presId="urn:microsoft.com/office/officeart/2017/3/layout/DropPinTimeline"/>
    <dgm:cxn modelId="{9E38D355-02A4-4B23-93F6-DEEB8A81CDAE}" type="presParOf" srcId="{7979EFE7-B6CC-4240-95FF-8FC1C04EE95E}" destId="{150BB5F0-05A7-414B-A781-19F16AD8AFBB}" srcOrd="1" destOrd="0" presId="urn:microsoft.com/office/officeart/2017/3/layout/DropPinTimeline"/>
    <dgm:cxn modelId="{9DAB240B-A43E-4FFB-BEA6-45EDECA98B31}" type="presParOf" srcId="{150BB5F0-05A7-414B-A781-19F16AD8AFBB}" destId="{80566DC1-C05D-4F7A-9EB2-26B653690666}" srcOrd="0" destOrd="0" presId="urn:microsoft.com/office/officeart/2017/3/layout/DropPinTimeline"/>
    <dgm:cxn modelId="{7F575D4D-F9F1-4DC6-A429-199AE4CA8A58}" type="presParOf" srcId="{150BB5F0-05A7-414B-A781-19F16AD8AFBB}" destId="{C9C320A6-0F72-44AD-B521-468E1D8A7332}" srcOrd="1" destOrd="0" presId="urn:microsoft.com/office/officeart/2017/3/layout/DropPinTimeline"/>
    <dgm:cxn modelId="{3FECB352-20EA-43EC-B959-25D1481EF770}" type="presParOf" srcId="{7979EFE7-B6CC-4240-95FF-8FC1C04EE95E}" destId="{D4CD520E-6863-49AA-8B56-3D13673808BB}" srcOrd="2" destOrd="0" presId="urn:microsoft.com/office/officeart/2017/3/layout/DropPinTimeline"/>
    <dgm:cxn modelId="{F09A7947-6F7D-4CBB-8C08-961984710DD7}" type="presParOf" srcId="{7979EFE7-B6CC-4240-95FF-8FC1C04EE95E}" destId="{88177861-39D5-4EDD-8809-3862464429D5}" srcOrd="3" destOrd="0" presId="urn:microsoft.com/office/officeart/2017/3/layout/DropPinTimeline"/>
    <dgm:cxn modelId="{CD91627E-7957-4100-8942-01DB7195EC85}" type="presParOf" srcId="{7979EFE7-B6CC-4240-95FF-8FC1C04EE95E}" destId="{065F4267-8D94-445D-9EBB-842B68C7F329}" srcOrd="4" destOrd="0" presId="urn:microsoft.com/office/officeart/2017/3/layout/DropPinTimeline"/>
    <dgm:cxn modelId="{95C1BEF9-C1F9-44BE-8745-D74D15C3480B}" type="presParOf" srcId="{7979EFE7-B6CC-4240-95FF-8FC1C04EE95E}" destId="{3A217581-024D-4BFC-A5AF-69F59ECC8C68}" srcOrd="5" destOrd="0" presId="urn:microsoft.com/office/officeart/2017/3/layout/DropPinTimeline"/>
    <dgm:cxn modelId="{2A385169-EDEA-4EA9-A29B-B1892BBBFE70}" type="presParOf" srcId="{6537DE66-A1BC-4281-B80A-43C4F62F6B82}" destId="{3BE79830-B899-475A-A09C-60A290D7B9A4}" srcOrd="7" destOrd="0" presId="urn:microsoft.com/office/officeart/2017/3/layout/DropPinTimeline"/>
    <dgm:cxn modelId="{482F5DA3-6BFE-4176-B14E-F0A21E933483}" type="presParOf" srcId="{6537DE66-A1BC-4281-B80A-43C4F62F6B82}" destId="{B7BC54EA-63C1-4952-B086-D32531A30E9F}" srcOrd="8" destOrd="0" presId="urn:microsoft.com/office/officeart/2017/3/layout/DropPinTimeline"/>
    <dgm:cxn modelId="{319D8E65-198A-433A-AEDB-D0A86EBB4566}" type="presParOf" srcId="{B7BC54EA-63C1-4952-B086-D32531A30E9F}" destId="{11E9541D-6405-4AE9-9A44-BCA6F497F62A}" srcOrd="0" destOrd="0" presId="urn:microsoft.com/office/officeart/2017/3/layout/DropPinTimeline"/>
    <dgm:cxn modelId="{A94823EC-5B96-4C7B-B498-3A0CDB05573D}" type="presParOf" srcId="{B7BC54EA-63C1-4952-B086-D32531A30E9F}" destId="{E8CCDCEF-8C32-4189-A401-036CF87640D1}" srcOrd="1" destOrd="0" presId="urn:microsoft.com/office/officeart/2017/3/layout/DropPinTimeline"/>
    <dgm:cxn modelId="{67F14DDF-9497-4E1B-9AD9-646D920C2BFA}" type="presParOf" srcId="{E8CCDCEF-8C32-4189-A401-036CF87640D1}" destId="{551CA28D-14CB-4BA3-BF06-2F7F25064E80}" srcOrd="0" destOrd="0" presId="urn:microsoft.com/office/officeart/2017/3/layout/DropPinTimeline"/>
    <dgm:cxn modelId="{6B50D2B8-0A4D-4750-9777-B1A6D36125B2}" type="presParOf" srcId="{E8CCDCEF-8C32-4189-A401-036CF87640D1}" destId="{69374E50-952C-4FC8-87C6-21B6E8A7265F}" srcOrd="1" destOrd="0" presId="urn:microsoft.com/office/officeart/2017/3/layout/DropPinTimeline"/>
    <dgm:cxn modelId="{720F7BA7-D35E-447F-9115-7168A7E90710}" type="presParOf" srcId="{B7BC54EA-63C1-4952-B086-D32531A30E9F}" destId="{7387C487-2036-44C1-BB61-058CC9BF8F0A}" srcOrd="2" destOrd="0" presId="urn:microsoft.com/office/officeart/2017/3/layout/DropPinTimeline"/>
    <dgm:cxn modelId="{AE76C522-8372-4509-9AF0-CAC71D384987}" type="presParOf" srcId="{B7BC54EA-63C1-4952-B086-D32531A30E9F}" destId="{E84F62AD-1546-4B25-9643-BF3FDF15205A}" srcOrd="3" destOrd="0" presId="urn:microsoft.com/office/officeart/2017/3/layout/DropPinTimeline"/>
    <dgm:cxn modelId="{043DC01D-5F39-44DE-81F8-0D322F72669C}" type="presParOf" srcId="{B7BC54EA-63C1-4952-B086-D32531A30E9F}" destId="{B16DB6BB-9434-4F82-A37D-45B455696DFA}" srcOrd="4" destOrd="0" presId="urn:microsoft.com/office/officeart/2017/3/layout/DropPinTimeline"/>
    <dgm:cxn modelId="{34398002-3603-4F53-968A-EB4D338AE903}" type="presParOf" srcId="{B7BC54EA-63C1-4952-B086-D32531A30E9F}" destId="{5F995DF5-BC86-47E7-B07C-2274FE041590}" srcOrd="5" destOrd="0" presId="urn:microsoft.com/office/officeart/2017/3/layout/DropPinTimeline"/>
    <dgm:cxn modelId="{692D91B2-2A00-49E2-85C1-8728C3FFB83A}" type="presParOf" srcId="{6537DE66-A1BC-4281-B80A-43C4F62F6B82}" destId="{ACA8ADC9-3A42-4320-926C-21BE43398395}" srcOrd="9" destOrd="0" presId="urn:microsoft.com/office/officeart/2017/3/layout/DropPinTimeline"/>
    <dgm:cxn modelId="{9769B07B-2190-4E9A-AE58-547FB5D6E805}" type="presParOf" srcId="{6537DE66-A1BC-4281-B80A-43C4F62F6B82}" destId="{C0DD5878-F3A1-4A53-91F6-C3F96034F350}" srcOrd="10" destOrd="0" presId="urn:microsoft.com/office/officeart/2017/3/layout/DropPinTimeline"/>
    <dgm:cxn modelId="{6AB69DB5-E6DB-49B4-A3FB-929E5E2CDC4D}" type="presParOf" srcId="{C0DD5878-F3A1-4A53-91F6-C3F96034F350}" destId="{969FA567-170D-4F5E-A381-FFC9DB913B0E}" srcOrd="0" destOrd="0" presId="urn:microsoft.com/office/officeart/2017/3/layout/DropPinTimeline"/>
    <dgm:cxn modelId="{A56332A8-1295-4351-9225-83A5CAA9461E}" type="presParOf" srcId="{C0DD5878-F3A1-4A53-91F6-C3F96034F350}" destId="{BFEEE259-E508-44B8-90C6-1E58341E5DD6}" srcOrd="1" destOrd="0" presId="urn:microsoft.com/office/officeart/2017/3/layout/DropPinTimeline"/>
    <dgm:cxn modelId="{0D9E8F8D-724E-4B0B-8C1B-2D484E0FF11F}" type="presParOf" srcId="{BFEEE259-E508-44B8-90C6-1E58341E5DD6}" destId="{B84E4937-6FAB-4584-B857-44915A3EDBBB}" srcOrd="0" destOrd="0" presId="urn:microsoft.com/office/officeart/2017/3/layout/DropPinTimeline"/>
    <dgm:cxn modelId="{F7BE0A1D-EA77-4312-9468-13A7586DFA40}" type="presParOf" srcId="{BFEEE259-E508-44B8-90C6-1E58341E5DD6}" destId="{5DBC7924-130E-418E-B261-5730A517B1FC}" srcOrd="1" destOrd="0" presId="urn:microsoft.com/office/officeart/2017/3/layout/DropPinTimeline"/>
    <dgm:cxn modelId="{214D28AD-8BD1-4203-8C12-767318058156}" type="presParOf" srcId="{C0DD5878-F3A1-4A53-91F6-C3F96034F350}" destId="{2A1DEA8A-EAFD-4241-97F6-AFBB153A33DF}" srcOrd="2" destOrd="0" presId="urn:microsoft.com/office/officeart/2017/3/layout/DropPinTimeline"/>
    <dgm:cxn modelId="{3B85C138-C7A8-476A-AA86-E4FE9789D6AC}" type="presParOf" srcId="{C0DD5878-F3A1-4A53-91F6-C3F96034F350}" destId="{E43608D8-6D86-4964-AA5C-1888A011C304}" srcOrd="3" destOrd="0" presId="urn:microsoft.com/office/officeart/2017/3/layout/DropPinTimeline"/>
    <dgm:cxn modelId="{1D4C4E05-CDEC-489E-BE9F-4148574C0E14}" type="presParOf" srcId="{C0DD5878-F3A1-4A53-91F6-C3F96034F350}" destId="{D269B2BE-3C14-48A1-9A40-5EB2327240A2}" srcOrd="4" destOrd="0" presId="urn:microsoft.com/office/officeart/2017/3/layout/DropPinTimeline"/>
    <dgm:cxn modelId="{3D7A2F19-4F06-4C51-86D4-A5ABD540794A}" type="presParOf" srcId="{C0DD5878-F3A1-4A53-91F6-C3F96034F350}" destId="{FA054EA9-8C4B-49BB-BB48-112CA6E8530F}" srcOrd="5" destOrd="0" presId="urn:microsoft.com/office/officeart/2017/3/layout/DropPinTimeline"/>
    <dgm:cxn modelId="{CEF38381-8951-430F-AAF8-E6D553147223}" type="presParOf" srcId="{6537DE66-A1BC-4281-B80A-43C4F62F6B82}" destId="{A0649349-4065-4456-AF4A-07F02E8D4FAF}" srcOrd="11" destOrd="0" presId="urn:microsoft.com/office/officeart/2017/3/layout/DropPinTimeline"/>
    <dgm:cxn modelId="{D5C46B89-14CF-40A7-A503-1F7C65A9F414}" type="presParOf" srcId="{6537DE66-A1BC-4281-B80A-43C4F62F6B82}" destId="{F7BFF345-9BAF-40A3-8A22-E310578F1D82}" srcOrd="12" destOrd="0" presId="urn:microsoft.com/office/officeart/2017/3/layout/DropPinTimeline"/>
    <dgm:cxn modelId="{06275026-0A41-487E-A3AF-B7C39755AE96}" type="presParOf" srcId="{F7BFF345-9BAF-40A3-8A22-E310578F1D82}" destId="{CA3B18CB-DDCA-4B2C-9639-BF19ADCDD3FB}" srcOrd="0" destOrd="0" presId="urn:microsoft.com/office/officeart/2017/3/layout/DropPinTimeline"/>
    <dgm:cxn modelId="{32518B28-4E42-44DB-83F2-00FBA63914CB}" type="presParOf" srcId="{F7BFF345-9BAF-40A3-8A22-E310578F1D82}" destId="{64328FF6-95FB-4FD7-B9B6-EF91508C47F8}" srcOrd="1" destOrd="0" presId="urn:microsoft.com/office/officeart/2017/3/layout/DropPinTimeline"/>
    <dgm:cxn modelId="{F91DC5E2-A355-4E34-B43C-336C8D40EFC8}" type="presParOf" srcId="{64328FF6-95FB-4FD7-B9B6-EF91508C47F8}" destId="{14F76D01-FCE5-4DD6-9ED9-B43DE2F367A9}" srcOrd="0" destOrd="0" presId="urn:microsoft.com/office/officeart/2017/3/layout/DropPinTimeline"/>
    <dgm:cxn modelId="{FA2BD676-DDC1-491B-8212-3ACD2F49EF30}" type="presParOf" srcId="{64328FF6-95FB-4FD7-B9B6-EF91508C47F8}" destId="{07CBFA30-A415-4BC0-A03E-AAAEBC8B1834}" srcOrd="1" destOrd="0" presId="urn:microsoft.com/office/officeart/2017/3/layout/DropPinTimeline"/>
    <dgm:cxn modelId="{48DB48E4-E32B-4E2D-8830-6380000F7663}" type="presParOf" srcId="{F7BFF345-9BAF-40A3-8A22-E310578F1D82}" destId="{8A76E4F5-EA00-4CF2-8C9B-22075034FAD1}" srcOrd="2" destOrd="0" presId="urn:microsoft.com/office/officeart/2017/3/layout/DropPinTimeline"/>
    <dgm:cxn modelId="{D912B48C-DAEE-4113-B0E6-CD32B87177AB}" type="presParOf" srcId="{F7BFF345-9BAF-40A3-8A22-E310578F1D82}" destId="{5B9B81D7-7D95-4A70-BAFA-86395B174E34}" srcOrd="3" destOrd="0" presId="urn:microsoft.com/office/officeart/2017/3/layout/DropPinTimeline"/>
    <dgm:cxn modelId="{FBE0C071-13E6-40D7-9216-66CBEA4B5F11}" type="presParOf" srcId="{F7BFF345-9BAF-40A3-8A22-E310578F1D82}" destId="{B781675B-182E-4C58-B121-86B88B6C8AE9}" srcOrd="4" destOrd="0" presId="urn:microsoft.com/office/officeart/2017/3/layout/DropPinTimeline"/>
    <dgm:cxn modelId="{6C94A8EF-69E1-42C1-840D-C7D4F03BD7CA}" type="presParOf" srcId="{F7BFF345-9BAF-40A3-8A22-E310578F1D82}" destId="{9F2C6F31-854E-4BF3-B190-38882561498D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82E56-0F96-404D-8064-E05E2B903B20}">
      <dsp:nvSpPr>
        <dsp:cNvPr id="0" name=""/>
        <dsp:cNvSpPr/>
      </dsp:nvSpPr>
      <dsp:spPr>
        <a:xfrm>
          <a:off x="0" y="1762919"/>
          <a:ext cx="7345613" cy="0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F292B-8470-4FBD-AE9B-29F5BB99DB08}">
      <dsp:nvSpPr>
        <dsp:cNvPr id="0" name=""/>
        <dsp:cNvSpPr/>
      </dsp:nvSpPr>
      <dsp:spPr>
        <a:xfrm rot="8100000">
          <a:off x="52463" y="409939"/>
          <a:ext cx="251974" cy="251974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C4CEA-9BA2-4347-A2B3-250700BB74AB}">
      <dsp:nvSpPr>
        <dsp:cNvPr id="0" name=""/>
        <dsp:cNvSpPr/>
      </dsp:nvSpPr>
      <dsp:spPr>
        <a:xfrm>
          <a:off x="80456" y="437932"/>
          <a:ext cx="195990" cy="195990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65129-43E8-4E70-AC03-A229478E9BDF}">
      <dsp:nvSpPr>
        <dsp:cNvPr id="0" name=""/>
        <dsp:cNvSpPr/>
      </dsp:nvSpPr>
      <dsp:spPr>
        <a:xfrm>
          <a:off x="356624" y="719270"/>
          <a:ext cx="1486126" cy="104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Oral PrEP 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introduced in Zambia (Pilot study Lusaka, Livingstone)</a:t>
          </a:r>
        </a:p>
      </dsp:txBody>
      <dsp:txXfrm>
        <a:off x="356624" y="719270"/>
        <a:ext cx="1486126" cy="1043648"/>
      </dsp:txXfrm>
    </dsp:sp>
    <dsp:sp modelId="{9B7CDE6F-C4F8-4FE2-AF08-462B2F31A867}">
      <dsp:nvSpPr>
        <dsp:cNvPr id="0" name=""/>
        <dsp:cNvSpPr/>
      </dsp:nvSpPr>
      <dsp:spPr>
        <a:xfrm>
          <a:off x="356624" y="352583"/>
          <a:ext cx="1486126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2017</a:t>
          </a:r>
        </a:p>
      </dsp:txBody>
      <dsp:txXfrm>
        <a:off x="356624" y="352583"/>
        <a:ext cx="1486126" cy="366687"/>
      </dsp:txXfrm>
    </dsp:sp>
    <dsp:sp modelId="{DC2F3EEA-7E26-47E7-A9D4-DA2690FD0670}">
      <dsp:nvSpPr>
        <dsp:cNvPr id="0" name=""/>
        <dsp:cNvSpPr/>
      </dsp:nvSpPr>
      <dsp:spPr>
        <a:xfrm>
          <a:off x="178451" y="719270"/>
          <a:ext cx="0" cy="1043648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D47A4-DD83-44EC-97C9-006B76EC99AD}">
      <dsp:nvSpPr>
        <dsp:cNvPr id="0" name=""/>
        <dsp:cNvSpPr/>
      </dsp:nvSpPr>
      <dsp:spPr>
        <a:xfrm>
          <a:off x="151550" y="1729917"/>
          <a:ext cx="64142" cy="6600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6950C-2886-4353-9DB4-717B196CF195}">
      <dsp:nvSpPr>
        <dsp:cNvPr id="0" name=""/>
        <dsp:cNvSpPr/>
      </dsp:nvSpPr>
      <dsp:spPr>
        <a:xfrm rot="18900000">
          <a:off x="969561" y="2863923"/>
          <a:ext cx="251974" cy="251974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95C73-3C99-42BB-A5E3-9322CDF75C50}">
      <dsp:nvSpPr>
        <dsp:cNvPr id="0" name=""/>
        <dsp:cNvSpPr/>
      </dsp:nvSpPr>
      <dsp:spPr>
        <a:xfrm>
          <a:off x="997553" y="2891915"/>
          <a:ext cx="195990" cy="195990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13252-E3C6-4541-B098-C6EF77F2503D}">
      <dsp:nvSpPr>
        <dsp:cNvPr id="0" name=""/>
        <dsp:cNvSpPr/>
      </dsp:nvSpPr>
      <dsp:spPr>
        <a:xfrm>
          <a:off x="1273721" y="1762919"/>
          <a:ext cx="1486126" cy="104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Inclusion of PrEP in National HIV Guidelines</a:t>
          </a:r>
        </a:p>
      </dsp:txBody>
      <dsp:txXfrm>
        <a:off x="1273721" y="1762919"/>
        <a:ext cx="1486126" cy="1043648"/>
      </dsp:txXfrm>
    </dsp:sp>
    <dsp:sp modelId="{92F2B3D6-538A-4DBF-BE05-D418E6C90DEE}">
      <dsp:nvSpPr>
        <dsp:cNvPr id="0" name=""/>
        <dsp:cNvSpPr/>
      </dsp:nvSpPr>
      <dsp:spPr>
        <a:xfrm>
          <a:off x="1273721" y="2806567"/>
          <a:ext cx="1486126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2018</a:t>
          </a:r>
        </a:p>
      </dsp:txBody>
      <dsp:txXfrm>
        <a:off x="1273721" y="2806567"/>
        <a:ext cx="1486126" cy="366687"/>
      </dsp:txXfrm>
    </dsp:sp>
    <dsp:sp modelId="{A958F4A6-5708-46E6-A333-7E51801F8CED}">
      <dsp:nvSpPr>
        <dsp:cNvPr id="0" name=""/>
        <dsp:cNvSpPr/>
      </dsp:nvSpPr>
      <dsp:spPr>
        <a:xfrm>
          <a:off x="1095548" y="1762919"/>
          <a:ext cx="0" cy="1043648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4D3D4-7871-42DC-A86D-62E3522CC68B}">
      <dsp:nvSpPr>
        <dsp:cNvPr id="0" name=""/>
        <dsp:cNvSpPr/>
      </dsp:nvSpPr>
      <dsp:spPr>
        <a:xfrm>
          <a:off x="1068648" y="1729917"/>
          <a:ext cx="64142" cy="6600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565E4-1150-4A40-ACFB-E50DE8DE8A63}">
      <dsp:nvSpPr>
        <dsp:cNvPr id="0" name=""/>
        <dsp:cNvSpPr/>
      </dsp:nvSpPr>
      <dsp:spPr>
        <a:xfrm rot="8100000">
          <a:off x="1886658" y="409939"/>
          <a:ext cx="251974" cy="251974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25BF0-E5FE-48BE-A373-0A172F125ED0}">
      <dsp:nvSpPr>
        <dsp:cNvPr id="0" name=""/>
        <dsp:cNvSpPr/>
      </dsp:nvSpPr>
      <dsp:spPr>
        <a:xfrm>
          <a:off x="1914650" y="437932"/>
          <a:ext cx="195990" cy="195990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EB8A2-7054-4B1A-AF41-C4CC9EB0EB2E}">
      <dsp:nvSpPr>
        <dsp:cNvPr id="0" name=""/>
        <dsp:cNvSpPr/>
      </dsp:nvSpPr>
      <dsp:spPr>
        <a:xfrm>
          <a:off x="2190819" y="719270"/>
          <a:ext cx="1486126" cy="104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Rapid assessment found high acceptability and desire to access oral PrEP</a:t>
          </a:r>
        </a:p>
      </dsp:txBody>
      <dsp:txXfrm>
        <a:off x="2190819" y="719270"/>
        <a:ext cx="1486126" cy="1043648"/>
      </dsp:txXfrm>
    </dsp:sp>
    <dsp:sp modelId="{D5ED28A8-5B2D-4E0F-B492-221715212D89}">
      <dsp:nvSpPr>
        <dsp:cNvPr id="0" name=""/>
        <dsp:cNvSpPr/>
      </dsp:nvSpPr>
      <dsp:spPr>
        <a:xfrm>
          <a:off x="2190819" y="352583"/>
          <a:ext cx="1486126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2020</a:t>
          </a:r>
        </a:p>
      </dsp:txBody>
      <dsp:txXfrm>
        <a:off x="2190819" y="352583"/>
        <a:ext cx="1486126" cy="366687"/>
      </dsp:txXfrm>
    </dsp:sp>
    <dsp:sp modelId="{AB7A2821-FF12-445A-8465-D6C0BC3BC187}">
      <dsp:nvSpPr>
        <dsp:cNvPr id="0" name=""/>
        <dsp:cNvSpPr/>
      </dsp:nvSpPr>
      <dsp:spPr>
        <a:xfrm>
          <a:off x="2012646" y="719270"/>
          <a:ext cx="0" cy="1043648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FA6F6-E446-49A6-8211-8A3AEDA48B78}">
      <dsp:nvSpPr>
        <dsp:cNvPr id="0" name=""/>
        <dsp:cNvSpPr/>
      </dsp:nvSpPr>
      <dsp:spPr>
        <a:xfrm>
          <a:off x="1985745" y="1729917"/>
          <a:ext cx="64142" cy="6600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66DC1-C05D-4F7A-9EB2-26B653690666}">
      <dsp:nvSpPr>
        <dsp:cNvPr id="0" name=""/>
        <dsp:cNvSpPr/>
      </dsp:nvSpPr>
      <dsp:spPr>
        <a:xfrm rot="18900000">
          <a:off x="2803755" y="2863923"/>
          <a:ext cx="251974" cy="251974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320A6-0F72-44AD-B521-468E1D8A7332}">
      <dsp:nvSpPr>
        <dsp:cNvPr id="0" name=""/>
        <dsp:cNvSpPr/>
      </dsp:nvSpPr>
      <dsp:spPr>
        <a:xfrm>
          <a:off x="2831748" y="2891915"/>
          <a:ext cx="195990" cy="195990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D520E-6863-49AA-8B56-3D13673808BB}">
      <dsp:nvSpPr>
        <dsp:cNvPr id="0" name=""/>
        <dsp:cNvSpPr/>
      </dsp:nvSpPr>
      <dsp:spPr>
        <a:xfrm>
          <a:off x="3107916" y="1762919"/>
          <a:ext cx="1486126" cy="104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CAB PrEP Introduction in Zambia</a:t>
          </a:r>
          <a:b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</a:b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Value Chain Situation Analysis</a:t>
          </a:r>
        </a:p>
      </dsp:txBody>
      <dsp:txXfrm>
        <a:off x="3107916" y="1762919"/>
        <a:ext cx="1486126" cy="1043648"/>
      </dsp:txXfrm>
    </dsp:sp>
    <dsp:sp modelId="{88177861-39D5-4EDD-8809-3862464429D5}">
      <dsp:nvSpPr>
        <dsp:cNvPr id="0" name=""/>
        <dsp:cNvSpPr/>
      </dsp:nvSpPr>
      <dsp:spPr>
        <a:xfrm>
          <a:off x="3107916" y="2806567"/>
          <a:ext cx="1486126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2022</a:t>
          </a:r>
        </a:p>
      </dsp:txBody>
      <dsp:txXfrm>
        <a:off x="3107916" y="2806567"/>
        <a:ext cx="1486126" cy="366687"/>
      </dsp:txXfrm>
    </dsp:sp>
    <dsp:sp modelId="{065F4267-8D94-445D-9EBB-842B68C7F329}">
      <dsp:nvSpPr>
        <dsp:cNvPr id="0" name=""/>
        <dsp:cNvSpPr/>
      </dsp:nvSpPr>
      <dsp:spPr>
        <a:xfrm>
          <a:off x="2929743" y="1762919"/>
          <a:ext cx="0" cy="1043648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89C4E-1613-4F91-AB47-6110024A6932}">
      <dsp:nvSpPr>
        <dsp:cNvPr id="0" name=""/>
        <dsp:cNvSpPr/>
      </dsp:nvSpPr>
      <dsp:spPr>
        <a:xfrm>
          <a:off x="2902842" y="1729917"/>
          <a:ext cx="64142" cy="6600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CA28D-14CB-4BA3-BF06-2F7F25064E80}">
      <dsp:nvSpPr>
        <dsp:cNvPr id="0" name=""/>
        <dsp:cNvSpPr/>
      </dsp:nvSpPr>
      <dsp:spPr>
        <a:xfrm rot="8100000">
          <a:off x="3720853" y="409939"/>
          <a:ext cx="251974" cy="251974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74E50-952C-4FC8-87C6-21B6E8A7265F}">
      <dsp:nvSpPr>
        <dsp:cNvPr id="0" name=""/>
        <dsp:cNvSpPr/>
      </dsp:nvSpPr>
      <dsp:spPr>
        <a:xfrm>
          <a:off x="3748845" y="437932"/>
          <a:ext cx="195990" cy="195990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7C487-2036-44C1-BB61-058CC9BF8F0A}">
      <dsp:nvSpPr>
        <dsp:cNvPr id="0" name=""/>
        <dsp:cNvSpPr/>
      </dsp:nvSpPr>
      <dsp:spPr>
        <a:xfrm>
          <a:off x="4025013" y="719270"/>
          <a:ext cx="1486126" cy="104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PEPFAR announces that Zambia among the first five countries to get support for CAB-LA</a:t>
          </a:r>
        </a:p>
      </dsp:txBody>
      <dsp:txXfrm>
        <a:off x="4025013" y="719270"/>
        <a:ext cx="1486126" cy="1043648"/>
      </dsp:txXfrm>
    </dsp:sp>
    <dsp:sp modelId="{E84F62AD-1546-4B25-9643-BF3FDF15205A}">
      <dsp:nvSpPr>
        <dsp:cNvPr id="0" name=""/>
        <dsp:cNvSpPr/>
      </dsp:nvSpPr>
      <dsp:spPr>
        <a:xfrm>
          <a:off x="4025013" y="352583"/>
          <a:ext cx="1486126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Mar. 2023</a:t>
          </a:r>
        </a:p>
      </dsp:txBody>
      <dsp:txXfrm>
        <a:off x="4025013" y="352583"/>
        <a:ext cx="1486126" cy="366687"/>
      </dsp:txXfrm>
    </dsp:sp>
    <dsp:sp modelId="{B16DB6BB-9434-4F82-A37D-45B455696DFA}">
      <dsp:nvSpPr>
        <dsp:cNvPr id="0" name=""/>
        <dsp:cNvSpPr/>
      </dsp:nvSpPr>
      <dsp:spPr>
        <a:xfrm>
          <a:off x="3846840" y="719270"/>
          <a:ext cx="0" cy="1043648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9541D-6405-4AE9-9A44-BCA6F497F62A}">
      <dsp:nvSpPr>
        <dsp:cNvPr id="0" name=""/>
        <dsp:cNvSpPr/>
      </dsp:nvSpPr>
      <dsp:spPr>
        <a:xfrm>
          <a:off x="3819940" y="1729917"/>
          <a:ext cx="64142" cy="6600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E4937-6FAB-4584-B857-44915A3EDBBB}">
      <dsp:nvSpPr>
        <dsp:cNvPr id="0" name=""/>
        <dsp:cNvSpPr/>
      </dsp:nvSpPr>
      <dsp:spPr>
        <a:xfrm rot="18900000">
          <a:off x="4637950" y="2863923"/>
          <a:ext cx="251974" cy="251974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C7924-130E-418E-B261-5730A517B1FC}">
      <dsp:nvSpPr>
        <dsp:cNvPr id="0" name=""/>
        <dsp:cNvSpPr/>
      </dsp:nvSpPr>
      <dsp:spPr>
        <a:xfrm>
          <a:off x="4665942" y="2891915"/>
          <a:ext cx="195990" cy="195990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DEA8A-EAFD-4241-97F6-AFBB153A33DF}">
      <dsp:nvSpPr>
        <dsp:cNvPr id="0" name=""/>
        <dsp:cNvSpPr/>
      </dsp:nvSpPr>
      <dsp:spPr>
        <a:xfrm>
          <a:off x="4942111" y="1762919"/>
          <a:ext cx="1486126" cy="104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First Batch of CAB-LA arrives in country</a:t>
          </a:r>
        </a:p>
      </dsp:txBody>
      <dsp:txXfrm>
        <a:off x="4942111" y="1762919"/>
        <a:ext cx="1486126" cy="1043648"/>
      </dsp:txXfrm>
    </dsp:sp>
    <dsp:sp modelId="{E43608D8-6D86-4964-AA5C-1888A011C304}">
      <dsp:nvSpPr>
        <dsp:cNvPr id="0" name=""/>
        <dsp:cNvSpPr/>
      </dsp:nvSpPr>
      <dsp:spPr>
        <a:xfrm>
          <a:off x="4942111" y="2806567"/>
          <a:ext cx="1486126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Jan. 2024</a:t>
          </a:r>
        </a:p>
      </dsp:txBody>
      <dsp:txXfrm>
        <a:off x="4942111" y="2806567"/>
        <a:ext cx="1486126" cy="366687"/>
      </dsp:txXfrm>
    </dsp:sp>
    <dsp:sp modelId="{D269B2BE-3C14-48A1-9A40-5EB2327240A2}">
      <dsp:nvSpPr>
        <dsp:cNvPr id="0" name=""/>
        <dsp:cNvSpPr/>
      </dsp:nvSpPr>
      <dsp:spPr>
        <a:xfrm>
          <a:off x="4763938" y="1762919"/>
          <a:ext cx="0" cy="1043648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A567-170D-4F5E-A381-FFC9DB913B0E}">
      <dsp:nvSpPr>
        <dsp:cNvPr id="0" name=""/>
        <dsp:cNvSpPr/>
      </dsp:nvSpPr>
      <dsp:spPr>
        <a:xfrm>
          <a:off x="4737037" y="1729917"/>
          <a:ext cx="64142" cy="6600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76D01-FCE5-4DD6-9ED9-B43DE2F367A9}">
      <dsp:nvSpPr>
        <dsp:cNvPr id="0" name=""/>
        <dsp:cNvSpPr/>
      </dsp:nvSpPr>
      <dsp:spPr>
        <a:xfrm rot="8100000">
          <a:off x="5555048" y="409939"/>
          <a:ext cx="251974" cy="251974"/>
        </a:xfrm>
        <a:prstGeom prst="teardrop">
          <a:avLst>
            <a:gd name="adj" fmla="val 115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BFA30-A415-4BC0-A03E-AAAEBC8B1834}">
      <dsp:nvSpPr>
        <dsp:cNvPr id="0" name=""/>
        <dsp:cNvSpPr/>
      </dsp:nvSpPr>
      <dsp:spPr>
        <a:xfrm>
          <a:off x="5583040" y="437932"/>
          <a:ext cx="195990" cy="195990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6E4F5-EA00-4CF2-8C9B-22075034FAD1}">
      <dsp:nvSpPr>
        <dsp:cNvPr id="0" name=""/>
        <dsp:cNvSpPr/>
      </dsp:nvSpPr>
      <dsp:spPr>
        <a:xfrm>
          <a:off x="5859208" y="719270"/>
          <a:ext cx="1486126" cy="104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CAB-LA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 launched in Zambia and implementation begins</a:t>
          </a:r>
        </a:p>
      </dsp:txBody>
      <dsp:txXfrm>
        <a:off x="5859208" y="719270"/>
        <a:ext cx="1486126" cy="1043648"/>
      </dsp:txXfrm>
    </dsp:sp>
    <dsp:sp modelId="{5B9B81D7-7D95-4A70-BAFA-86395B174E34}">
      <dsp:nvSpPr>
        <dsp:cNvPr id="0" name=""/>
        <dsp:cNvSpPr/>
      </dsp:nvSpPr>
      <dsp:spPr>
        <a:xfrm>
          <a:off x="5859208" y="352583"/>
          <a:ext cx="1486126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 pitchFamily="34" charset="0"/>
              <a:ea typeface="+mn-ea"/>
              <a:cs typeface="+mn-cs"/>
            </a:rPr>
            <a:t>Feb. 2024</a:t>
          </a:r>
        </a:p>
      </dsp:txBody>
      <dsp:txXfrm>
        <a:off x="5859208" y="352583"/>
        <a:ext cx="1486126" cy="366687"/>
      </dsp:txXfrm>
    </dsp:sp>
    <dsp:sp modelId="{B781675B-182E-4C58-B121-86B88B6C8AE9}">
      <dsp:nvSpPr>
        <dsp:cNvPr id="0" name=""/>
        <dsp:cNvSpPr/>
      </dsp:nvSpPr>
      <dsp:spPr>
        <a:xfrm>
          <a:off x="5681035" y="719270"/>
          <a:ext cx="0" cy="1043648"/>
        </a:xfrm>
        <a:prstGeom prst="line">
          <a:avLst/>
        </a:prstGeom>
        <a:noFill/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B18CB-DDCA-4B2C-9639-BF19ADCDD3FB}">
      <dsp:nvSpPr>
        <dsp:cNvPr id="0" name=""/>
        <dsp:cNvSpPr/>
      </dsp:nvSpPr>
      <dsp:spPr>
        <a:xfrm>
          <a:off x="5654134" y="1729917"/>
          <a:ext cx="64142" cy="6600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0EAEE-143D-776E-C9F0-489448BF1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0111B-CD3A-D95A-74D8-6AE66B4FA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3986-A93A-5046-AE32-21BB90437027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EB83-AE5E-7F5A-485F-D9B839C02B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A90E6-EDFB-294E-B457-1EE01481D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E9475-EC2F-0342-849E-AF783A2FD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284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4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14899D-9357-1648-93C3-EB09E5785D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6720" y="1463040"/>
            <a:ext cx="11338560" cy="466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0A5576D-2CA0-254B-B787-BCB1F7D5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E98C0-3136-E847-B3E3-9A8B097307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FOR CHAI INTERNAL USE ONLY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4FADF7-3C59-1049-8316-4E87FB0E5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your heading here, 2 lines max.</a:t>
            </a:r>
          </a:p>
        </p:txBody>
      </p:sp>
    </p:spTree>
    <p:extLst>
      <p:ext uri="{BB962C8B-B14F-4D97-AF65-F5344CB8AC3E}">
        <p14:creationId xmlns:p14="http://schemas.microsoft.com/office/powerpoint/2010/main" val="264612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3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3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1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13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3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5"/>
            <a:ext cx="7632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  <p:sldLayoutId id="2147483705" r:id="rId4"/>
    <p:sldLayoutId id="2147483707" r:id="rId5"/>
    <p:sldLayoutId id="2147483708" r:id="rId6"/>
    <p:sldLayoutId id="2147483710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34A3-02DF-58E8-819D-42920050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726" y="1361813"/>
            <a:ext cx="8143790" cy="4319586"/>
          </a:xfrm>
        </p:spPr>
        <p:txBody>
          <a:bodyPr>
            <a:normAutofit/>
          </a:bodyPr>
          <a:lstStyle/>
          <a:p>
            <a:pPr algn="ctr"/>
            <a:r>
              <a:rPr lang="en-US" sz="2800" b="0" kern="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LESSONS FROM IMPLEMENTATION AND SCALE-UP OF PrEP AND FP FOR CISGENDER WOMEN: </a:t>
            </a:r>
            <a:br>
              <a:rPr lang="en-US" sz="2800" b="0" kern="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</a:br>
            <a:r>
              <a:rPr lang="en-US" sz="2800" b="0" kern="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HOW TO MAKE PrEP/FP INTEGRATION WORK</a:t>
            </a:r>
            <a:r>
              <a:rPr lang="en-US" sz="2800" b="0" dirty="0">
                <a:effectLst/>
                <a:latin typeface="Century Gothic" panose="020B0502020202020204" pitchFamily="34" charset="0"/>
              </a:rPr>
              <a:t> </a:t>
            </a:r>
            <a:br>
              <a:rPr lang="en-US" sz="4000" dirty="0">
                <a:solidFill>
                  <a:srgbClr val="00143D"/>
                </a:solidFill>
                <a:effectLst/>
                <a:latin typeface="Invention"/>
              </a:rPr>
            </a:br>
            <a:endParaRPr lang="en-US" sz="40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E107-D69D-7F17-DCA4-9810DCD48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5411" y="798463"/>
            <a:ext cx="8422105" cy="1126699"/>
          </a:xfrm>
        </p:spPr>
        <p:txBody>
          <a:bodyPr>
            <a:noAutofit/>
          </a:bodyPr>
          <a:lstStyle/>
          <a:p>
            <a:pPr algn="ctr"/>
            <a:r>
              <a:rPr lang="en-US" sz="2800" b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Delivering on the promise: </a:t>
            </a:r>
          </a:p>
          <a:p>
            <a:pPr algn="ctr"/>
            <a:r>
              <a:rPr lang="en-US" sz="2800" b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Defining optimal implementation strategies and service delivery packages for the Dual Prevention Pill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-US" sz="40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BA41AB-4BE3-9A5E-3C08-A96B5F7397F0}"/>
              </a:ext>
            </a:extLst>
          </p:cNvPr>
          <p:cNvSpPr txBox="1">
            <a:spLocks/>
          </p:cNvSpPr>
          <p:nvPr/>
        </p:nvSpPr>
        <p:spPr>
          <a:xfrm>
            <a:off x="3142738" y="4127547"/>
            <a:ext cx="8570258" cy="7445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Lloyd Mulenga, </a:t>
            </a:r>
            <a:r>
              <a:rPr lang="en-US" sz="2000" b="1" dirty="0">
                <a:solidFill>
                  <a:schemeClr val="tx1"/>
                </a:solidFill>
              </a:rPr>
              <a:t>BSc, MBChB, MSc, </a:t>
            </a:r>
            <a:r>
              <a:rPr lang="en-US" sz="2000" b="1" dirty="0" err="1">
                <a:solidFill>
                  <a:schemeClr val="tx1"/>
                </a:solidFill>
              </a:rPr>
              <a:t>MMed</a:t>
            </a:r>
            <a:r>
              <a:rPr lang="en-US" sz="2000" b="1" dirty="0">
                <a:solidFill>
                  <a:schemeClr val="tx1"/>
                </a:solidFill>
              </a:rPr>
              <a:t>, PhD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Director: Infectious Diseases, Ministry of Health, Zambia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3899B2-E2C0-9D76-8CDF-11CC94896152}"/>
              </a:ext>
            </a:extLst>
          </p:cNvPr>
          <p:cNvSpPr txBox="1">
            <a:spLocks/>
          </p:cNvSpPr>
          <p:nvPr/>
        </p:nvSpPr>
        <p:spPr>
          <a:xfrm>
            <a:off x="4430225" y="4872079"/>
            <a:ext cx="5995284" cy="2076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Affiliations: </a:t>
            </a:r>
            <a:endParaRPr lang="en-GB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Zambia, Lusaka, Zambia</a:t>
            </a:r>
          </a:p>
          <a:p>
            <a:pPr marL="971550" lvl="1" indent="-514350"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Vanderbilt University, Nashville, TN, USA</a:t>
            </a:r>
          </a:p>
          <a:p>
            <a:pPr marL="971550" lvl="1" indent="-514350"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Teaching Hospital, Lusaka, Zambia</a:t>
            </a:r>
          </a:p>
          <a:p>
            <a:pPr marL="971550" lvl="1" indent="-514350">
              <a:buAutoNum type="arabicPeriod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Health, Lusaka, Zambia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A6BA6-7257-3206-D555-D36F96EB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95" y="133028"/>
            <a:ext cx="11064000" cy="910815"/>
          </a:xfrm>
        </p:spPr>
        <p:txBody>
          <a:bodyPr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0" dirty="0">
                <a:latin typeface="Century Gothic" panose="020B0502020202020204" pitchFamily="34" charset="0"/>
              </a:rPr>
              <a:t>Key country-level DPP Support Needs:  Planning, Forecasting &amp;  Procurement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364DF1-366C-D5F0-0926-05E83B2C444C}"/>
              </a:ext>
            </a:extLst>
          </p:cNvPr>
          <p:cNvSpPr txBox="1">
            <a:spLocks/>
          </p:cNvSpPr>
          <p:nvPr/>
        </p:nvSpPr>
        <p:spPr>
          <a:xfrm>
            <a:off x="11582400" y="647902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801FCE9-2F13-42AA-8B85-59C7984603BE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90F5771-A20B-7B56-A9C3-09B03296AFA9}"/>
              </a:ext>
            </a:extLst>
          </p:cNvPr>
          <p:cNvSpPr/>
          <p:nvPr/>
        </p:nvSpPr>
        <p:spPr>
          <a:xfrm>
            <a:off x="5873262" y="1658737"/>
            <a:ext cx="4465876" cy="1174169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809DC21-C6B6-7A8C-B246-8C175AA37621}"/>
              </a:ext>
            </a:extLst>
          </p:cNvPr>
          <p:cNvSpPr/>
          <p:nvPr/>
        </p:nvSpPr>
        <p:spPr>
          <a:xfrm>
            <a:off x="5873262" y="5053732"/>
            <a:ext cx="5405708" cy="1200324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73B2A45-655E-9AC8-7007-73E49378020E}"/>
              </a:ext>
            </a:extLst>
          </p:cNvPr>
          <p:cNvSpPr/>
          <p:nvPr/>
        </p:nvSpPr>
        <p:spPr>
          <a:xfrm>
            <a:off x="5873262" y="3183540"/>
            <a:ext cx="5170395" cy="1373515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24D7B4-9BD2-B570-012A-F64060422436}"/>
              </a:ext>
            </a:extLst>
          </p:cNvPr>
          <p:cNvSpPr txBox="1"/>
          <p:nvPr/>
        </p:nvSpPr>
        <p:spPr>
          <a:xfrm>
            <a:off x="5991610" y="1628754"/>
            <a:ext cx="4347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Develop rollout strategy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site selection, populations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Initial budget for training and 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61B33A-914E-C698-8BAC-B7048BC82014}"/>
              </a:ext>
            </a:extLst>
          </p:cNvPr>
          <p:cNvSpPr txBox="1"/>
          <p:nvPr/>
        </p:nvSpPr>
        <p:spPr>
          <a:xfrm>
            <a:off x="5873262" y="3245220"/>
            <a:ext cx="4279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Government &amp;  other partners to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plan for secure supply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aligned with demand &amp;  avoid stockouts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7B0B5-2A55-4A1A-E29E-85234CAAEAE1}"/>
              </a:ext>
            </a:extLst>
          </p:cNvPr>
          <p:cNvSpPr txBox="1"/>
          <p:nvPr/>
        </p:nvSpPr>
        <p:spPr>
          <a:xfrm>
            <a:off x="5873262" y="5025964"/>
            <a:ext cx="5139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Support strong phased procurement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generate sufficient early evidence to drive rapid scale-up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across priority populations</a:t>
            </a: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82DAD1-E3DF-0C2F-0FFD-67EDF7C26156}"/>
              </a:ext>
            </a:extLst>
          </p:cNvPr>
          <p:cNvSpPr/>
          <p:nvPr/>
        </p:nvSpPr>
        <p:spPr>
          <a:xfrm>
            <a:off x="179470" y="1565500"/>
            <a:ext cx="2680497" cy="1489670"/>
          </a:xfrm>
          <a:prstGeom prst="rect">
            <a:avLst/>
          </a:prstGeom>
          <a:solidFill>
            <a:srgbClr val="BDC4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A8762D-7FAF-6F01-773B-E65F9789EE9C}"/>
              </a:ext>
            </a:extLst>
          </p:cNvPr>
          <p:cNvSpPr/>
          <p:nvPr/>
        </p:nvSpPr>
        <p:spPr>
          <a:xfrm>
            <a:off x="179470" y="4935621"/>
            <a:ext cx="2637831" cy="143571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2D70BE-2417-5881-77E1-50D354BEEE91}"/>
              </a:ext>
            </a:extLst>
          </p:cNvPr>
          <p:cNvSpPr/>
          <p:nvPr/>
        </p:nvSpPr>
        <p:spPr>
          <a:xfrm>
            <a:off x="179470" y="3231586"/>
            <a:ext cx="2637831" cy="14896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60" descr="A white puzzle pieces in a circle&#10;&#10;Description automatically generated">
            <a:extLst>
              <a:ext uri="{FF2B5EF4-FFF2-40B4-BE49-F238E27FC236}">
                <a16:creationId xmlns:a16="http://schemas.microsoft.com/office/drawing/2014/main" id="{CBCC6B6C-A891-0B35-5E15-CCAEC2D5D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9" y="1626314"/>
            <a:ext cx="446651" cy="44563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0685910-A9BC-E187-9395-6C20D57D5A9B}"/>
              </a:ext>
            </a:extLst>
          </p:cNvPr>
          <p:cNvSpPr txBox="1"/>
          <p:nvPr/>
        </p:nvSpPr>
        <p:spPr>
          <a:xfrm>
            <a:off x="214845" y="2071953"/>
            <a:ext cx="253009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Planning &amp; Budgeting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5" name="Picture 64" descr="A white graph with a arrow pointing up&#10;&#10;Description automatically generated">
            <a:extLst>
              <a:ext uri="{FF2B5EF4-FFF2-40B4-BE49-F238E27FC236}">
                <a16:creationId xmlns:a16="http://schemas.microsoft.com/office/drawing/2014/main" id="{D503F432-764F-64C9-5E50-02C6C8CD6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7" y="3370244"/>
            <a:ext cx="446651" cy="445639"/>
          </a:xfrm>
          <a:prstGeom prst="rect">
            <a:avLst/>
          </a:prstGeom>
        </p:spPr>
      </p:pic>
      <p:pic>
        <p:nvPicPr>
          <p:cNvPr id="66" name="Picture 65" descr="A white box with a green background&#10;&#10;Description automatically generated">
            <a:extLst>
              <a:ext uri="{FF2B5EF4-FFF2-40B4-BE49-F238E27FC236}">
                <a16:creationId xmlns:a16="http://schemas.microsoft.com/office/drawing/2014/main" id="{9CBAA332-5BB6-8E44-6D9A-AC69358FC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5" y="5008866"/>
            <a:ext cx="446651" cy="44563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C34659D-1062-36B0-8092-D6A492525E67}"/>
              </a:ext>
            </a:extLst>
          </p:cNvPr>
          <p:cNvSpPr txBox="1"/>
          <p:nvPr/>
        </p:nvSpPr>
        <p:spPr>
          <a:xfrm>
            <a:off x="361156" y="3799926"/>
            <a:ext cx="245614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Forecasting &amp;  Quantification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E052F8-4FAF-BEF9-D61B-2A8C35DD718C}"/>
              </a:ext>
            </a:extLst>
          </p:cNvPr>
          <p:cNvSpPr txBox="1"/>
          <p:nvPr/>
        </p:nvSpPr>
        <p:spPr>
          <a:xfrm>
            <a:off x="422538" y="5481845"/>
            <a:ext cx="216703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Procurement Planning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D0B0B9-4FF0-8D66-BDA2-C4647B485AD5}"/>
              </a:ext>
            </a:extLst>
          </p:cNvPr>
          <p:cNvCxnSpPr>
            <a:cxnSpLocks/>
          </p:cNvCxnSpPr>
          <p:nvPr/>
        </p:nvCxnSpPr>
        <p:spPr>
          <a:xfrm>
            <a:off x="2435469" y="6696753"/>
            <a:ext cx="9146931" cy="0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B09D8E9-6717-38A0-2D51-59ED6E802ACB}"/>
              </a:ext>
            </a:extLst>
          </p:cNvPr>
          <p:cNvCxnSpPr>
            <a:cxnSpLocks/>
          </p:cNvCxnSpPr>
          <p:nvPr/>
        </p:nvCxnSpPr>
        <p:spPr>
          <a:xfrm>
            <a:off x="9318469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347D062-8FD7-C11E-A8CD-3A9F117F429E}"/>
              </a:ext>
            </a:extLst>
          </p:cNvPr>
          <p:cNvSpPr txBox="1"/>
          <p:nvPr/>
        </p:nvSpPr>
        <p:spPr>
          <a:xfrm>
            <a:off x="8766105" y="6230550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Introduction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00A48FB-EC51-C58B-B44A-54F5AF63A89E}"/>
              </a:ext>
            </a:extLst>
          </p:cNvPr>
          <p:cNvCxnSpPr>
            <a:cxnSpLocks/>
          </p:cNvCxnSpPr>
          <p:nvPr/>
        </p:nvCxnSpPr>
        <p:spPr>
          <a:xfrm>
            <a:off x="6513723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D6AFDC-45F1-DCEF-AA3F-4ACC5F3F0CB0}"/>
              </a:ext>
            </a:extLst>
          </p:cNvPr>
          <p:cNvCxnSpPr>
            <a:cxnSpLocks/>
          </p:cNvCxnSpPr>
          <p:nvPr/>
        </p:nvCxnSpPr>
        <p:spPr>
          <a:xfrm>
            <a:off x="3849654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6B17879-6FD5-883F-65B0-484886243EA6}"/>
              </a:ext>
            </a:extLst>
          </p:cNvPr>
          <p:cNvSpPr txBox="1"/>
          <p:nvPr/>
        </p:nvSpPr>
        <p:spPr>
          <a:xfrm>
            <a:off x="5803678" y="6230550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1 YR Before Intro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93A96F-A658-A8CB-D0CE-973894ABAEF3}"/>
              </a:ext>
            </a:extLst>
          </p:cNvPr>
          <p:cNvSpPr txBox="1"/>
          <p:nvPr/>
        </p:nvSpPr>
        <p:spPr>
          <a:xfrm>
            <a:off x="3146856" y="6230550"/>
            <a:ext cx="1510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2 YRs Before Intro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149940C-FE13-97DB-E92E-1A6ADA935A7D}"/>
              </a:ext>
            </a:extLst>
          </p:cNvPr>
          <p:cNvSpPr txBox="1"/>
          <p:nvPr/>
        </p:nvSpPr>
        <p:spPr>
          <a:xfrm>
            <a:off x="-12198" y="6598379"/>
            <a:ext cx="194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/>
              </a:rPr>
              <a:t>Exact timelines approximate</a:t>
            </a:r>
          </a:p>
        </p:txBody>
      </p:sp>
    </p:spTree>
    <p:extLst>
      <p:ext uri="{BB962C8B-B14F-4D97-AF65-F5344CB8AC3E}">
        <p14:creationId xmlns:p14="http://schemas.microsoft.com/office/powerpoint/2010/main" val="272723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A6BA6-7257-3206-D555-D36F96EB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95" y="133028"/>
            <a:ext cx="11064000" cy="910815"/>
          </a:xfrm>
        </p:spPr>
        <p:txBody>
          <a:bodyPr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0" dirty="0">
                <a:latin typeface="Century Gothic" panose="020B0502020202020204" pitchFamily="34" charset="0"/>
              </a:rPr>
              <a:t>Key country-level DPP Support Needs:  Implementation &amp; Monitoring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364DF1-366C-D5F0-0926-05E83B2C444C}"/>
              </a:ext>
            </a:extLst>
          </p:cNvPr>
          <p:cNvSpPr txBox="1">
            <a:spLocks/>
          </p:cNvSpPr>
          <p:nvPr/>
        </p:nvSpPr>
        <p:spPr>
          <a:xfrm>
            <a:off x="11582400" y="647902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801FCE9-2F13-42AA-8B85-59C7984603BE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3CD311F-90DE-E543-7250-A43AE05ECD99}"/>
              </a:ext>
            </a:extLst>
          </p:cNvPr>
          <p:cNvSpPr/>
          <p:nvPr/>
        </p:nvSpPr>
        <p:spPr>
          <a:xfrm>
            <a:off x="6939695" y="1950895"/>
            <a:ext cx="4910891" cy="1478105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73E3C62-3B92-79C7-652A-2A12834121FE}"/>
              </a:ext>
            </a:extLst>
          </p:cNvPr>
          <p:cNvSpPr/>
          <p:nvPr/>
        </p:nvSpPr>
        <p:spPr>
          <a:xfrm>
            <a:off x="4656948" y="4174595"/>
            <a:ext cx="7398693" cy="1801582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A29AC8-F219-AB78-98AC-1B2FB8DAA703}"/>
              </a:ext>
            </a:extLst>
          </p:cNvPr>
          <p:cNvSpPr txBox="1"/>
          <p:nvPr/>
        </p:nvSpPr>
        <p:spPr>
          <a:xfrm>
            <a:off x="6939695" y="2041367"/>
            <a:ext cx="45479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Capacitate facilities and providers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training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mechanisms for ongoing supportive supervision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E8834F-41E3-5379-8261-EC373D7D99C7}"/>
              </a:ext>
            </a:extLst>
          </p:cNvPr>
          <p:cNvSpPr txBox="1"/>
          <p:nvPr/>
        </p:nvSpPr>
        <p:spPr>
          <a:xfrm>
            <a:off x="4656949" y="4221850"/>
            <a:ext cx="6856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Adapt M&amp;E systems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ensure ongoing data visibility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integrate needed indicators into national health information systems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developing and implementing enhanced monitoring for early introduction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E170EA-79CF-4768-CCEE-A7A242B27CCE}"/>
              </a:ext>
            </a:extLst>
          </p:cNvPr>
          <p:cNvSpPr/>
          <p:nvPr/>
        </p:nvSpPr>
        <p:spPr>
          <a:xfrm>
            <a:off x="95595" y="3968240"/>
            <a:ext cx="2646948" cy="19488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D39E15D-A16E-C037-A450-7B421322F1A6}"/>
              </a:ext>
            </a:extLst>
          </p:cNvPr>
          <p:cNvSpPr/>
          <p:nvPr/>
        </p:nvSpPr>
        <p:spPr>
          <a:xfrm>
            <a:off x="95595" y="1836225"/>
            <a:ext cx="2646948" cy="1800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" name="Picture 68" descr="A blue circle with white graphics and a circle with a black background&#10;&#10;Description automatically generated">
            <a:extLst>
              <a:ext uri="{FF2B5EF4-FFF2-40B4-BE49-F238E27FC236}">
                <a16:creationId xmlns:a16="http://schemas.microsoft.com/office/drawing/2014/main" id="{5B205996-48C3-A4CF-7411-5E3B37785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5" y="4133498"/>
            <a:ext cx="566031" cy="582881"/>
          </a:xfrm>
          <a:prstGeom prst="rect">
            <a:avLst/>
          </a:prstGeom>
        </p:spPr>
      </p:pic>
      <p:pic>
        <p:nvPicPr>
          <p:cNvPr id="70" name="Picture 69" descr="A white cross in a house&#10;&#10;Description automatically generated">
            <a:extLst>
              <a:ext uri="{FF2B5EF4-FFF2-40B4-BE49-F238E27FC236}">
                <a16:creationId xmlns:a16="http://schemas.microsoft.com/office/drawing/2014/main" id="{7CB22CCF-763C-49D4-E12C-8EC4BD512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68" y="1818548"/>
            <a:ext cx="446651" cy="44563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3B2B401-28D5-B371-496C-EAAC36E40656}"/>
              </a:ext>
            </a:extLst>
          </p:cNvPr>
          <p:cNvSpPr txBox="1"/>
          <p:nvPr/>
        </p:nvSpPr>
        <p:spPr>
          <a:xfrm>
            <a:off x="196892" y="2317924"/>
            <a:ext cx="264694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Facility-Level Implementation Planning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50F030-709C-D6E2-7517-C03693F62178}"/>
              </a:ext>
            </a:extLst>
          </p:cNvPr>
          <p:cNvSpPr txBox="1"/>
          <p:nvPr/>
        </p:nvSpPr>
        <p:spPr>
          <a:xfrm>
            <a:off x="442637" y="4994537"/>
            <a:ext cx="1832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Monitoring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D0B0B9-4FF0-8D66-BDA2-C4647B485AD5}"/>
              </a:ext>
            </a:extLst>
          </p:cNvPr>
          <p:cNvCxnSpPr>
            <a:cxnSpLocks/>
          </p:cNvCxnSpPr>
          <p:nvPr/>
        </p:nvCxnSpPr>
        <p:spPr>
          <a:xfrm>
            <a:off x="2435469" y="6696753"/>
            <a:ext cx="9146931" cy="0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B09D8E9-6717-38A0-2D51-59ED6E802ACB}"/>
              </a:ext>
            </a:extLst>
          </p:cNvPr>
          <p:cNvCxnSpPr>
            <a:cxnSpLocks/>
          </p:cNvCxnSpPr>
          <p:nvPr/>
        </p:nvCxnSpPr>
        <p:spPr>
          <a:xfrm>
            <a:off x="9318469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347D062-8FD7-C11E-A8CD-3A9F117F429E}"/>
              </a:ext>
            </a:extLst>
          </p:cNvPr>
          <p:cNvSpPr txBox="1"/>
          <p:nvPr/>
        </p:nvSpPr>
        <p:spPr>
          <a:xfrm>
            <a:off x="8766105" y="6230550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Introduction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00A48FB-EC51-C58B-B44A-54F5AF63A89E}"/>
              </a:ext>
            </a:extLst>
          </p:cNvPr>
          <p:cNvCxnSpPr>
            <a:cxnSpLocks/>
          </p:cNvCxnSpPr>
          <p:nvPr/>
        </p:nvCxnSpPr>
        <p:spPr>
          <a:xfrm>
            <a:off x="6513723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D6AFDC-45F1-DCEF-AA3F-4ACC5F3F0CB0}"/>
              </a:ext>
            </a:extLst>
          </p:cNvPr>
          <p:cNvCxnSpPr>
            <a:cxnSpLocks/>
          </p:cNvCxnSpPr>
          <p:nvPr/>
        </p:nvCxnSpPr>
        <p:spPr>
          <a:xfrm>
            <a:off x="3849654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6B17879-6FD5-883F-65B0-484886243EA6}"/>
              </a:ext>
            </a:extLst>
          </p:cNvPr>
          <p:cNvSpPr txBox="1"/>
          <p:nvPr/>
        </p:nvSpPr>
        <p:spPr>
          <a:xfrm>
            <a:off x="5803678" y="6230550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1 YR Before Intro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93A96F-A658-A8CB-D0CE-973894ABAEF3}"/>
              </a:ext>
            </a:extLst>
          </p:cNvPr>
          <p:cNvSpPr txBox="1"/>
          <p:nvPr/>
        </p:nvSpPr>
        <p:spPr>
          <a:xfrm>
            <a:off x="3146856" y="6230550"/>
            <a:ext cx="1510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2 YRs Before Intro</a:t>
            </a:r>
          </a:p>
        </p:txBody>
      </p:sp>
      <p:sp>
        <p:nvSpPr>
          <p:cNvPr id="80" name="Arrow: Pentagon 79">
            <a:extLst>
              <a:ext uri="{FF2B5EF4-FFF2-40B4-BE49-F238E27FC236}">
                <a16:creationId xmlns:a16="http://schemas.microsoft.com/office/drawing/2014/main" id="{0250197E-D258-82E9-09B5-B7D7D63FD326}"/>
              </a:ext>
            </a:extLst>
          </p:cNvPr>
          <p:cNvSpPr/>
          <p:nvPr/>
        </p:nvSpPr>
        <p:spPr>
          <a:xfrm>
            <a:off x="3146856" y="1870166"/>
            <a:ext cx="3493797" cy="1478105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Assessments to determine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 readiness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operational gaps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149940C-FE13-97DB-E92E-1A6ADA935A7D}"/>
              </a:ext>
            </a:extLst>
          </p:cNvPr>
          <p:cNvSpPr txBox="1"/>
          <p:nvPr/>
        </p:nvSpPr>
        <p:spPr>
          <a:xfrm>
            <a:off x="-12198" y="6598379"/>
            <a:ext cx="194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/>
              </a:rPr>
              <a:t>Exact timelines approximate</a:t>
            </a:r>
          </a:p>
        </p:txBody>
      </p:sp>
    </p:spTree>
    <p:extLst>
      <p:ext uri="{BB962C8B-B14F-4D97-AF65-F5344CB8AC3E}">
        <p14:creationId xmlns:p14="http://schemas.microsoft.com/office/powerpoint/2010/main" val="398442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ank you for listening logo. Free logo maker.">
            <a:extLst>
              <a:ext uri="{FF2B5EF4-FFF2-40B4-BE49-F238E27FC236}">
                <a16:creationId xmlns:a16="http://schemas.microsoft.com/office/drawing/2014/main" id="{E50F658B-A773-0C3C-7A1B-1417422A5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993900"/>
            <a:ext cx="62738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80" y="-167516"/>
            <a:ext cx="8669087" cy="1214328"/>
          </a:xfrm>
        </p:spPr>
        <p:txBody>
          <a:bodyPr>
            <a:normAutofit/>
          </a:bodyPr>
          <a:lstStyle/>
          <a:p>
            <a:br>
              <a:rPr lang="en-GB" noProof="0" dirty="0"/>
            </a:br>
            <a:r>
              <a:rPr lang="en-GB" b="0" noProof="0" dirty="0">
                <a:latin typeface="Century Gothic" panose="020B0502020202020204" pitchFamily="34" charset="0"/>
              </a:rPr>
              <a:t>PrEP Introduction in Zambia</a:t>
            </a:r>
            <a:endParaRPr lang="en-GB" sz="4000" b="0" noProof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408680D4-3840-4402-8561-C68DB3A2CFE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37225714"/>
              </p:ext>
            </p:extLst>
          </p:nvPr>
        </p:nvGraphicFramePr>
        <p:xfrm>
          <a:off x="138030" y="1872249"/>
          <a:ext cx="7345613" cy="352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0840B28-62C4-E79E-513A-199143B2977B}"/>
              </a:ext>
            </a:extLst>
          </p:cNvPr>
          <p:cNvSpPr/>
          <p:nvPr/>
        </p:nvSpPr>
        <p:spPr>
          <a:xfrm>
            <a:off x="7736305" y="4180344"/>
            <a:ext cx="4455695" cy="267765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To help achieve the goal of reducing new HIV infections to 18,000 from 30,000 by 2025 three (3)  PrEP Choices have been adopted: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Oral PrEP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Tenofovir Disoproxil Fumarate/Emtricitabine (TDF/FTC)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Tenofovir Disoproxil Fumarate/Emtricitabine (TDF/3TC)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Injectable PrEP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Long Acting Cabotegravir (CAB-LA)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Vaginal PrEP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Dapivirine</a:t>
            </a:r>
            <a:r>
              <a:rPr lang="en-US" sz="1400" dirty="0"/>
              <a:t>  Vaginal Ring  (DVR)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AD02D-1FB2-3704-642D-1FA6ADEAE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0310" y="1872249"/>
            <a:ext cx="2927684" cy="22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A6BA6-7257-3206-D555-D36F96EB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32" y="223762"/>
            <a:ext cx="11193379" cy="910815"/>
          </a:xfrm>
        </p:spPr>
        <p:txBody>
          <a:bodyPr>
            <a:normAutofit fontScale="90000"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en-US" b="0" dirty="0">
                <a:latin typeface="Century Gothic" panose="020B0502020202020204" pitchFamily="34" charset="0"/>
              </a:rPr>
            </a:br>
            <a:r>
              <a:rPr lang="en-US" b="0" dirty="0">
                <a:latin typeface="Century Gothic" panose="020B0502020202020204" pitchFamily="34" charset="0"/>
              </a:rPr>
              <a:t>Key high level considerations for PrEP introduction</a:t>
            </a:r>
            <a:br>
              <a:rPr lang="en-US" b="0" spc="-10" dirty="0">
                <a:latin typeface="Century Gothic" panose="020B0502020202020204" pitchFamily="34" charset="0"/>
              </a:rPr>
            </a:b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364DF1-366C-D5F0-0926-05E83B2C444C}"/>
              </a:ext>
            </a:extLst>
          </p:cNvPr>
          <p:cNvSpPr txBox="1">
            <a:spLocks/>
          </p:cNvSpPr>
          <p:nvPr/>
        </p:nvSpPr>
        <p:spPr>
          <a:xfrm>
            <a:off x="11582400" y="647902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801FCE9-2F13-42AA-8B85-59C7984603BE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C3E5169-24D1-F401-B760-3561E3A8B114}"/>
              </a:ext>
            </a:extLst>
          </p:cNvPr>
          <p:cNvSpPr/>
          <p:nvPr/>
        </p:nvSpPr>
        <p:spPr>
          <a:xfrm>
            <a:off x="5438999" y="4738369"/>
            <a:ext cx="1206915" cy="1199148"/>
          </a:xfrm>
          <a:custGeom>
            <a:avLst/>
            <a:gdLst/>
            <a:ahLst/>
            <a:cxnLst/>
            <a:rect l="l" t="t" r="r" b="b"/>
            <a:pathLst>
              <a:path w="1394459" h="1353820">
                <a:moveTo>
                  <a:pt x="697230" y="0"/>
                </a:moveTo>
                <a:lnTo>
                  <a:pt x="649493" y="1561"/>
                </a:lnTo>
                <a:lnTo>
                  <a:pt x="602621" y="6178"/>
                </a:lnTo>
                <a:lnTo>
                  <a:pt x="556715" y="13750"/>
                </a:lnTo>
                <a:lnTo>
                  <a:pt x="511880" y="24177"/>
                </a:lnTo>
                <a:lnTo>
                  <a:pt x="468220" y="37356"/>
                </a:lnTo>
                <a:lnTo>
                  <a:pt x="425838" y="53189"/>
                </a:lnTo>
                <a:lnTo>
                  <a:pt x="384839" y="71573"/>
                </a:lnTo>
                <a:lnTo>
                  <a:pt x="345327" y="92408"/>
                </a:lnTo>
                <a:lnTo>
                  <a:pt x="307404" y="115594"/>
                </a:lnTo>
                <a:lnTo>
                  <a:pt x="271175" y="141030"/>
                </a:lnTo>
                <a:lnTo>
                  <a:pt x="236745" y="168614"/>
                </a:lnTo>
                <a:lnTo>
                  <a:pt x="204216" y="198246"/>
                </a:lnTo>
                <a:lnTo>
                  <a:pt x="173692" y="229826"/>
                </a:lnTo>
                <a:lnTo>
                  <a:pt x="145278" y="263253"/>
                </a:lnTo>
                <a:lnTo>
                  <a:pt x="119077" y="298425"/>
                </a:lnTo>
                <a:lnTo>
                  <a:pt x="95193" y="335242"/>
                </a:lnTo>
                <a:lnTo>
                  <a:pt x="73730" y="373603"/>
                </a:lnTo>
                <a:lnTo>
                  <a:pt x="54792" y="413408"/>
                </a:lnTo>
                <a:lnTo>
                  <a:pt x="38483" y="454556"/>
                </a:lnTo>
                <a:lnTo>
                  <a:pt x="24906" y="496946"/>
                </a:lnTo>
                <a:lnTo>
                  <a:pt x="14165" y="540477"/>
                </a:lnTo>
                <a:lnTo>
                  <a:pt x="6364" y="585048"/>
                </a:lnTo>
                <a:lnTo>
                  <a:pt x="1608" y="630559"/>
                </a:lnTo>
                <a:lnTo>
                  <a:pt x="0" y="676910"/>
                </a:lnTo>
                <a:lnTo>
                  <a:pt x="1608" y="723255"/>
                </a:lnTo>
                <a:lnTo>
                  <a:pt x="6364" y="768763"/>
                </a:lnTo>
                <a:lnTo>
                  <a:pt x="14165" y="813331"/>
                </a:lnTo>
                <a:lnTo>
                  <a:pt x="24906" y="856860"/>
                </a:lnTo>
                <a:lnTo>
                  <a:pt x="38483" y="899248"/>
                </a:lnTo>
                <a:lnTo>
                  <a:pt x="54792" y="940395"/>
                </a:lnTo>
                <a:lnTo>
                  <a:pt x="73730" y="980199"/>
                </a:lnTo>
                <a:lnTo>
                  <a:pt x="95193" y="1018560"/>
                </a:lnTo>
                <a:lnTo>
                  <a:pt x="119077" y="1055378"/>
                </a:lnTo>
                <a:lnTo>
                  <a:pt x="145278" y="1090550"/>
                </a:lnTo>
                <a:lnTo>
                  <a:pt x="173692" y="1123977"/>
                </a:lnTo>
                <a:lnTo>
                  <a:pt x="204215" y="1155558"/>
                </a:lnTo>
                <a:lnTo>
                  <a:pt x="236745" y="1185192"/>
                </a:lnTo>
                <a:lnTo>
                  <a:pt x="271175" y="1212778"/>
                </a:lnTo>
                <a:lnTo>
                  <a:pt x="307404" y="1238215"/>
                </a:lnTo>
                <a:lnTo>
                  <a:pt x="345327" y="1261402"/>
                </a:lnTo>
                <a:lnTo>
                  <a:pt x="384839" y="1282239"/>
                </a:lnTo>
                <a:lnTo>
                  <a:pt x="425838" y="1300625"/>
                </a:lnTo>
                <a:lnTo>
                  <a:pt x="468220" y="1316459"/>
                </a:lnTo>
                <a:lnTo>
                  <a:pt x="511880" y="1329640"/>
                </a:lnTo>
                <a:lnTo>
                  <a:pt x="556715" y="1340067"/>
                </a:lnTo>
                <a:lnTo>
                  <a:pt x="602621" y="1347640"/>
                </a:lnTo>
                <a:lnTo>
                  <a:pt x="649493" y="1352258"/>
                </a:lnTo>
                <a:lnTo>
                  <a:pt x="697230" y="1353820"/>
                </a:lnTo>
                <a:lnTo>
                  <a:pt x="744966" y="1352258"/>
                </a:lnTo>
                <a:lnTo>
                  <a:pt x="791838" y="1347640"/>
                </a:lnTo>
                <a:lnTo>
                  <a:pt x="837744" y="1340067"/>
                </a:lnTo>
                <a:lnTo>
                  <a:pt x="882579" y="1329640"/>
                </a:lnTo>
                <a:lnTo>
                  <a:pt x="926239" y="1316459"/>
                </a:lnTo>
                <a:lnTo>
                  <a:pt x="968621" y="1300625"/>
                </a:lnTo>
                <a:lnTo>
                  <a:pt x="1009620" y="1282239"/>
                </a:lnTo>
                <a:lnTo>
                  <a:pt x="1049132" y="1261402"/>
                </a:lnTo>
                <a:lnTo>
                  <a:pt x="1087055" y="1238215"/>
                </a:lnTo>
                <a:lnTo>
                  <a:pt x="1123284" y="1212778"/>
                </a:lnTo>
                <a:lnTo>
                  <a:pt x="1157714" y="1185192"/>
                </a:lnTo>
                <a:lnTo>
                  <a:pt x="1190243" y="1155558"/>
                </a:lnTo>
                <a:lnTo>
                  <a:pt x="1220767" y="1123977"/>
                </a:lnTo>
                <a:lnTo>
                  <a:pt x="1249181" y="1090550"/>
                </a:lnTo>
                <a:lnTo>
                  <a:pt x="1275382" y="1055378"/>
                </a:lnTo>
                <a:lnTo>
                  <a:pt x="1299266" y="1018560"/>
                </a:lnTo>
                <a:lnTo>
                  <a:pt x="1320729" y="980199"/>
                </a:lnTo>
                <a:lnTo>
                  <a:pt x="1339667" y="940395"/>
                </a:lnTo>
                <a:lnTo>
                  <a:pt x="1355976" y="899248"/>
                </a:lnTo>
                <a:lnTo>
                  <a:pt x="1369553" y="856860"/>
                </a:lnTo>
                <a:lnTo>
                  <a:pt x="1380294" y="813331"/>
                </a:lnTo>
                <a:lnTo>
                  <a:pt x="1388095" y="768763"/>
                </a:lnTo>
                <a:lnTo>
                  <a:pt x="1392851" y="723255"/>
                </a:lnTo>
                <a:lnTo>
                  <a:pt x="1394460" y="676910"/>
                </a:lnTo>
                <a:lnTo>
                  <a:pt x="1392851" y="630559"/>
                </a:lnTo>
                <a:lnTo>
                  <a:pt x="1388095" y="585048"/>
                </a:lnTo>
                <a:lnTo>
                  <a:pt x="1380294" y="540477"/>
                </a:lnTo>
                <a:lnTo>
                  <a:pt x="1369553" y="496946"/>
                </a:lnTo>
                <a:lnTo>
                  <a:pt x="1355976" y="454556"/>
                </a:lnTo>
                <a:lnTo>
                  <a:pt x="1339667" y="413408"/>
                </a:lnTo>
                <a:lnTo>
                  <a:pt x="1320729" y="373603"/>
                </a:lnTo>
                <a:lnTo>
                  <a:pt x="1299266" y="335242"/>
                </a:lnTo>
                <a:lnTo>
                  <a:pt x="1275382" y="298425"/>
                </a:lnTo>
                <a:lnTo>
                  <a:pt x="1249181" y="263253"/>
                </a:lnTo>
                <a:lnTo>
                  <a:pt x="1220767" y="229826"/>
                </a:lnTo>
                <a:lnTo>
                  <a:pt x="1190243" y="198246"/>
                </a:lnTo>
                <a:lnTo>
                  <a:pt x="1157714" y="168614"/>
                </a:lnTo>
                <a:lnTo>
                  <a:pt x="1123284" y="141030"/>
                </a:lnTo>
                <a:lnTo>
                  <a:pt x="1087055" y="115594"/>
                </a:lnTo>
                <a:lnTo>
                  <a:pt x="1049132" y="92408"/>
                </a:lnTo>
                <a:lnTo>
                  <a:pt x="1009620" y="71573"/>
                </a:lnTo>
                <a:lnTo>
                  <a:pt x="968621" y="53189"/>
                </a:lnTo>
                <a:lnTo>
                  <a:pt x="926239" y="37356"/>
                </a:lnTo>
                <a:lnTo>
                  <a:pt x="882579" y="24177"/>
                </a:lnTo>
                <a:lnTo>
                  <a:pt x="837744" y="13750"/>
                </a:lnTo>
                <a:lnTo>
                  <a:pt x="791838" y="6178"/>
                </a:lnTo>
                <a:lnTo>
                  <a:pt x="744966" y="1561"/>
                </a:lnTo>
                <a:lnTo>
                  <a:pt x="69723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868D4219-9ACA-52F0-E2D0-3D1F5461D944}"/>
              </a:ext>
            </a:extLst>
          </p:cNvPr>
          <p:cNvSpPr txBox="1"/>
          <p:nvPr/>
        </p:nvSpPr>
        <p:spPr>
          <a:xfrm>
            <a:off x="904022" y="4118802"/>
            <a:ext cx="1041403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 algn="ctr">
              <a:spcBef>
                <a:spcPts val="100"/>
              </a:spcBef>
              <a:defRPr/>
            </a:pPr>
            <a:r>
              <a:rPr sz="1600" b="1" i="1" kern="0" spc="-25" dirty="0">
                <a:solidFill>
                  <a:srgbClr val="FFFFFF"/>
                </a:solidFill>
                <a:latin typeface="+mj-lt"/>
                <a:cs typeface="Calibri"/>
              </a:rPr>
              <a:t>New </a:t>
            </a:r>
            <a:r>
              <a:rPr sz="1600" b="1" i="1" kern="0" spc="-10" dirty="0">
                <a:solidFill>
                  <a:srgbClr val="FFFFFF"/>
                </a:solidFill>
                <a:latin typeface="+mj-lt"/>
                <a:cs typeface="Calibri"/>
              </a:rPr>
              <a:t>Product</a:t>
            </a:r>
            <a:endParaRPr lang="en-US" sz="1600" b="1" i="1" kern="0" spc="-10" dirty="0">
              <a:solidFill>
                <a:srgbClr val="FFFFFF"/>
              </a:solidFill>
              <a:latin typeface="+mj-lt"/>
              <a:cs typeface="Calibri"/>
            </a:endParaRPr>
          </a:p>
          <a:p>
            <a:pPr marL="12700" marR="5080" indent="133985" algn="ctr">
              <a:spcBef>
                <a:spcPts val="100"/>
              </a:spcBef>
              <a:defRPr/>
            </a:pPr>
            <a:r>
              <a:rPr lang="en-US" sz="1600" b="1" i="1" kern="0" spc="-10" dirty="0">
                <a:solidFill>
                  <a:srgbClr val="FFFFFF"/>
                </a:solidFill>
                <a:latin typeface="+mj-lt"/>
                <a:cs typeface="Calibri"/>
              </a:rPr>
              <a:t>e.g. LAIs</a:t>
            </a:r>
            <a:endParaRPr sz="1600" kern="0" dirty="0">
              <a:solidFill>
                <a:sysClr val="windowText" lastClr="000000"/>
              </a:solidFill>
              <a:latin typeface="+mj-lt"/>
              <a:cs typeface="Calibri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F0F3F167-0704-2F10-95F5-5D0CC1D96584}"/>
              </a:ext>
            </a:extLst>
          </p:cNvPr>
          <p:cNvSpPr/>
          <p:nvPr/>
        </p:nvSpPr>
        <p:spPr>
          <a:xfrm>
            <a:off x="6718637" y="4487180"/>
            <a:ext cx="1895379" cy="1545745"/>
          </a:xfrm>
          <a:custGeom>
            <a:avLst/>
            <a:gdLst/>
            <a:ahLst/>
            <a:cxnLst/>
            <a:rect l="l" t="t" r="r" b="b"/>
            <a:pathLst>
              <a:path w="1684020" h="1605279">
                <a:moveTo>
                  <a:pt x="1536318" y="0"/>
                </a:moveTo>
                <a:lnTo>
                  <a:pt x="1329181" y="91821"/>
                </a:lnTo>
                <a:lnTo>
                  <a:pt x="712088" y="324739"/>
                </a:lnTo>
                <a:lnTo>
                  <a:pt x="742950" y="421132"/>
                </a:lnTo>
                <a:lnTo>
                  <a:pt x="767079" y="518668"/>
                </a:lnTo>
                <a:lnTo>
                  <a:pt x="783081" y="619620"/>
                </a:lnTo>
                <a:lnTo>
                  <a:pt x="791082" y="719455"/>
                </a:lnTo>
                <a:lnTo>
                  <a:pt x="181990" y="686168"/>
                </a:lnTo>
                <a:lnTo>
                  <a:pt x="186562" y="603554"/>
                </a:lnTo>
                <a:lnTo>
                  <a:pt x="0" y="771080"/>
                </a:lnTo>
                <a:lnTo>
                  <a:pt x="167131" y="956970"/>
                </a:lnTo>
                <a:lnTo>
                  <a:pt x="171703" y="886980"/>
                </a:lnTo>
                <a:lnTo>
                  <a:pt x="788796" y="920254"/>
                </a:lnTo>
                <a:lnTo>
                  <a:pt x="776224" y="1017790"/>
                </a:lnTo>
                <a:lnTo>
                  <a:pt x="756665" y="1113028"/>
                </a:lnTo>
                <a:lnTo>
                  <a:pt x="731519" y="1207109"/>
                </a:lnTo>
                <a:lnTo>
                  <a:pt x="698373" y="1301203"/>
                </a:lnTo>
                <a:lnTo>
                  <a:pt x="1315338" y="1530692"/>
                </a:lnTo>
                <a:lnTo>
                  <a:pt x="1316481" y="1529549"/>
                </a:lnTo>
                <a:lnTo>
                  <a:pt x="1536318" y="1605280"/>
                </a:lnTo>
                <a:lnTo>
                  <a:pt x="1579879" y="1479054"/>
                </a:lnTo>
                <a:lnTo>
                  <a:pt x="1617599" y="1349400"/>
                </a:lnTo>
                <a:lnTo>
                  <a:pt x="1646301" y="1217447"/>
                </a:lnTo>
                <a:lnTo>
                  <a:pt x="1668017" y="1082040"/>
                </a:lnTo>
                <a:lnTo>
                  <a:pt x="1680590" y="943203"/>
                </a:lnTo>
                <a:lnTo>
                  <a:pt x="1684019" y="802068"/>
                </a:lnTo>
                <a:lnTo>
                  <a:pt x="1680590" y="663219"/>
                </a:lnTo>
                <a:lnTo>
                  <a:pt x="1668017" y="524383"/>
                </a:lnTo>
                <a:lnTo>
                  <a:pt x="1646301" y="389001"/>
                </a:lnTo>
                <a:lnTo>
                  <a:pt x="1617599" y="255905"/>
                </a:lnTo>
                <a:lnTo>
                  <a:pt x="1579879" y="127381"/>
                </a:lnTo>
                <a:lnTo>
                  <a:pt x="153631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D276D795-F660-EA1B-E2B1-2A082F599939}"/>
              </a:ext>
            </a:extLst>
          </p:cNvPr>
          <p:cNvSpPr txBox="1"/>
          <p:nvPr/>
        </p:nvSpPr>
        <p:spPr>
          <a:xfrm>
            <a:off x="7567935" y="5113775"/>
            <a:ext cx="1046081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spcBef>
                <a:spcPts val="100"/>
              </a:spcBef>
              <a:defRPr/>
            </a:pPr>
            <a:r>
              <a:rPr lang="en-GB" sz="1550" b="1" kern="0" spc="-10" dirty="0">
                <a:latin typeface="Century Gothic" panose="020B0502020202020204" pitchFamily="34" charset="0"/>
                <a:cs typeface="Calibri"/>
              </a:rPr>
              <a:t>Demand </a:t>
            </a:r>
            <a:endParaRPr sz="1550" kern="0" dirty="0"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22" name="object 8">
            <a:extLst>
              <a:ext uri="{FF2B5EF4-FFF2-40B4-BE49-F238E27FC236}">
                <a16:creationId xmlns:a16="http://schemas.microsoft.com/office/drawing/2014/main" id="{B386CB2D-C472-73B3-BAAB-F98AF62D76BC}"/>
              </a:ext>
            </a:extLst>
          </p:cNvPr>
          <p:cNvGrpSpPr/>
          <p:nvPr/>
        </p:nvGrpSpPr>
        <p:grpSpPr>
          <a:xfrm>
            <a:off x="3508448" y="3012041"/>
            <a:ext cx="4817965" cy="3020884"/>
            <a:chOff x="4716607" y="3504505"/>
            <a:chExt cx="4849046" cy="3063934"/>
          </a:xfrm>
        </p:grpSpPr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A6F9D3C4-7FD2-EF8A-A98D-B11106A9B350}"/>
                </a:ext>
              </a:extLst>
            </p:cNvPr>
            <p:cNvSpPr/>
            <p:nvPr/>
          </p:nvSpPr>
          <p:spPr>
            <a:xfrm>
              <a:off x="7618682" y="3717723"/>
              <a:ext cx="1946971" cy="1628139"/>
            </a:xfrm>
            <a:custGeom>
              <a:avLst/>
              <a:gdLst/>
              <a:ahLst/>
              <a:cxnLst/>
              <a:rect l="l" t="t" r="r" b="b"/>
              <a:pathLst>
                <a:path w="1663700" h="1628139">
                  <a:moveTo>
                    <a:pt x="538099" y="0"/>
                  </a:moveTo>
                  <a:lnTo>
                    <a:pt x="460248" y="198755"/>
                  </a:lnTo>
                  <a:lnTo>
                    <a:pt x="187832" y="798703"/>
                  </a:lnTo>
                  <a:lnTo>
                    <a:pt x="278256" y="844296"/>
                  </a:lnTo>
                  <a:lnTo>
                    <a:pt x="364108" y="895731"/>
                  </a:lnTo>
                  <a:lnTo>
                    <a:pt x="445388" y="955167"/>
                  </a:lnTo>
                  <a:lnTo>
                    <a:pt x="523239" y="1020318"/>
                  </a:lnTo>
                  <a:lnTo>
                    <a:pt x="68706" y="1428242"/>
                  </a:lnTo>
                  <a:lnTo>
                    <a:pt x="13715" y="1366520"/>
                  </a:lnTo>
                  <a:lnTo>
                    <a:pt x="0" y="1614424"/>
                  </a:lnTo>
                  <a:lnTo>
                    <a:pt x="248411" y="1628140"/>
                  </a:lnTo>
                  <a:lnTo>
                    <a:pt x="202691" y="1576705"/>
                  </a:lnTo>
                  <a:lnTo>
                    <a:pt x="662939" y="1163066"/>
                  </a:lnTo>
                  <a:lnTo>
                    <a:pt x="722502" y="1240790"/>
                  </a:lnTo>
                  <a:lnTo>
                    <a:pt x="776351" y="1321943"/>
                  </a:lnTo>
                  <a:lnTo>
                    <a:pt x="825500" y="1407668"/>
                  </a:lnTo>
                  <a:lnTo>
                    <a:pt x="866775" y="1495552"/>
                  </a:lnTo>
                  <a:lnTo>
                    <a:pt x="1465579" y="1222502"/>
                  </a:lnTo>
                  <a:lnTo>
                    <a:pt x="1465579" y="1220216"/>
                  </a:lnTo>
                  <a:lnTo>
                    <a:pt x="1663700" y="1124331"/>
                  </a:lnTo>
                  <a:lnTo>
                    <a:pt x="1608708" y="1011174"/>
                  </a:lnTo>
                  <a:lnTo>
                    <a:pt x="1548002" y="900303"/>
                  </a:lnTo>
                  <a:lnTo>
                    <a:pt x="1480438" y="795274"/>
                  </a:lnTo>
                  <a:lnTo>
                    <a:pt x="1408302" y="693547"/>
                  </a:lnTo>
                  <a:lnTo>
                    <a:pt x="1330452" y="596392"/>
                  </a:lnTo>
                  <a:lnTo>
                    <a:pt x="1246885" y="503809"/>
                  </a:lnTo>
                  <a:lnTo>
                    <a:pt x="1159890" y="414782"/>
                  </a:lnTo>
                  <a:lnTo>
                    <a:pt x="1067180" y="332486"/>
                  </a:lnTo>
                  <a:lnTo>
                    <a:pt x="968628" y="254762"/>
                  </a:lnTo>
                  <a:lnTo>
                    <a:pt x="867917" y="181610"/>
                  </a:lnTo>
                  <a:lnTo>
                    <a:pt x="761491" y="115443"/>
                  </a:lnTo>
                  <a:lnTo>
                    <a:pt x="651509" y="56007"/>
                  </a:lnTo>
                  <a:lnTo>
                    <a:pt x="53809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9F2FE593-D456-12CE-CEE1-89DF60766D1C}"/>
                </a:ext>
              </a:extLst>
            </p:cNvPr>
            <p:cNvSpPr/>
            <p:nvPr/>
          </p:nvSpPr>
          <p:spPr>
            <a:xfrm>
              <a:off x="6390639" y="3504505"/>
              <a:ext cx="1588606" cy="1664394"/>
            </a:xfrm>
            <a:custGeom>
              <a:avLst/>
              <a:gdLst/>
              <a:ahLst/>
              <a:cxnLst/>
              <a:rect l="l" t="t" r="r" b="b"/>
              <a:pathLst>
                <a:path w="1587500" h="1663700">
                  <a:moveTo>
                    <a:pt x="786891" y="0"/>
                  </a:moveTo>
                  <a:lnTo>
                    <a:pt x="648335" y="3428"/>
                  </a:lnTo>
                  <a:lnTo>
                    <a:pt x="513080" y="16001"/>
                  </a:lnTo>
                  <a:lnTo>
                    <a:pt x="380238" y="36702"/>
                  </a:lnTo>
                  <a:lnTo>
                    <a:pt x="250825" y="64262"/>
                  </a:lnTo>
                  <a:lnTo>
                    <a:pt x="123698" y="99821"/>
                  </a:lnTo>
                  <a:lnTo>
                    <a:pt x="0" y="142239"/>
                  </a:lnTo>
                  <a:lnTo>
                    <a:pt x="82423" y="332739"/>
                  </a:lnTo>
                  <a:lnTo>
                    <a:pt x="314960" y="951229"/>
                  </a:lnTo>
                  <a:lnTo>
                    <a:pt x="412368" y="921384"/>
                  </a:lnTo>
                  <a:lnTo>
                    <a:pt x="510793" y="896112"/>
                  </a:lnTo>
                  <a:lnTo>
                    <a:pt x="610488" y="879982"/>
                  </a:lnTo>
                  <a:lnTo>
                    <a:pt x="710184" y="871982"/>
                  </a:lnTo>
                  <a:lnTo>
                    <a:pt x="676910" y="1483614"/>
                  </a:lnTo>
                  <a:lnTo>
                    <a:pt x="595630" y="1478914"/>
                  </a:lnTo>
                  <a:lnTo>
                    <a:pt x="761618" y="1663700"/>
                  </a:lnTo>
                  <a:lnTo>
                    <a:pt x="947292" y="1497329"/>
                  </a:lnTo>
                  <a:lnTo>
                    <a:pt x="878459" y="1492758"/>
                  </a:lnTo>
                  <a:lnTo>
                    <a:pt x="910589" y="874267"/>
                  </a:lnTo>
                  <a:lnTo>
                    <a:pt x="1007999" y="886967"/>
                  </a:lnTo>
                  <a:lnTo>
                    <a:pt x="1102994" y="905256"/>
                  </a:lnTo>
                  <a:lnTo>
                    <a:pt x="1198117" y="931671"/>
                  </a:lnTo>
                  <a:lnTo>
                    <a:pt x="1290828" y="966088"/>
                  </a:lnTo>
                  <a:lnTo>
                    <a:pt x="1519936" y="346456"/>
                  </a:lnTo>
                  <a:lnTo>
                    <a:pt x="1518792" y="346456"/>
                  </a:lnTo>
                  <a:lnTo>
                    <a:pt x="1587500" y="147954"/>
                  </a:lnTo>
                  <a:lnTo>
                    <a:pt x="1460373" y="104393"/>
                  </a:lnTo>
                  <a:lnTo>
                    <a:pt x="1332103" y="66547"/>
                  </a:lnTo>
                  <a:lnTo>
                    <a:pt x="1199261" y="37845"/>
                  </a:lnTo>
                  <a:lnTo>
                    <a:pt x="1064006" y="16001"/>
                  </a:lnTo>
                  <a:lnTo>
                    <a:pt x="925449" y="3428"/>
                  </a:lnTo>
                  <a:lnTo>
                    <a:pt x="78689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9BF9F8FD-94BA-6087-BD14-08CAC4EEF53B}"/>
                </a:ext>
              </a:extLst>
            </p:cNvPr>
            <p:cNvSpPr/>
            <p:nvPr/>
          </p:nvSpPr>
          <p:spPr>
            <a:xfrm>
              <a:off x="5015332" y="3697035"/>
              <a:ext cx="1763512" cy="1651000"/>
            </a:xfrm>
            <a:custGeom>
              <a:avLst/>
              <a:gdLst/>
              <a:ahLst/>
              <a:cxnLst/>
              <a:rect l="l" t="t" r="r" b="b"/>
              <a:pathLst>
                <a:path w="1628140" h="1651000">
                  <a:moveTo>
                    <a:pt x="1130427" y="0"/>
                  </a:moveTo>
                  <a:lnTo>
                    <a:pt x="1017142" y="53975"/>
                  </a:lnTo>
                  <a:lnTo>
                    <a:pt x="907288" y="114681"/>
                  </a:lnTo>
                  <a:lnTo>
                    <a:pt x="800862" y="180085"/>
                  </a:lnTo>
                  <a:lnTo>
                    <a:pt x="699134" y="251206"/>
                  </a:lnTo>
                  <a:lnTo>
                    <a:pt x="601852" y="329310"/>
                  </a:lnTo>
                  <a:lnTo>
                    <a:pt x="509142" y="411860"/>
                  </a:lnTo>
                  <a:lnTo>
                    <a:pt x="421004" y="497966"/>
                  </a:lnTo>
                  <a:lnTo>
                    <a:pt x="337565" y="589788"/>
                  </a:lnTo>
                  <a:lnTo>
                    <a:pt x="258571" y="686053"/>
                  </a:lnTo>
                  <a:lnTo>
                    <a:pt x="184150" y="788162"/>
                  </a:lnTo>
                  <a:lnTo>
                    <a:pt x="117855" y="891413"/>
                  </a:lnTo>
                  <a:lnTo>
                    <a:pt x="56006" y="1001648"/>
                  </a:lnTo>
                  <a:lnTo>
                    <a:pt x="0" y="1114044"/>
                  </a:lnTo>
                  <a:lnTo>
                    <a:pt x="196850" y="1189735"/>
                  </a:lnTo>
                  <a:lnTo>
                    <a:pt x="797432" y="1463928"/>
                  </a:lnTo>
                  <a:lnTo>
                    <a:pt x="834135" y="1391665"/>
                  </a:lnTo>
                  <a:lnTo>
                    <a:pt x="874140" y="1321689"/>
                  </a:lnTo>
                  <a:lnTo>
                    <a:pt x="918717" y="1253997"/>
                  </a:lnTo>
                  <a:lnTo>
                    <a:pt x="966851" y="1189735"/>
                  </a:lnTo>
                  <a:lnTo>
                    <a:pt x="1018285" y="1129029"/>
                  </a:lnTo>
                  <a:lnTo>
                    <a:pt x="1427860" y="1583308"/>
                  </a:lnTo>
                  <a:lnTo>
                    <a:pt x="1366138" y="1637283"/>
                  </a:lnTo>
                  <a:lnTo>
                    <a:pt x="1614424" y="1651000"/>
                  </a:lnTo>
                  <a:lnTo>
                    <a:pt x="1628139" y="1402079"/>
                  </a:lnTo>
                  <a:lnTo>
                    <a:pt x="1576704" y="1449070"/>
                  </a:lnTo>
                  <a:lnTo>
                    <a:pt x="1162430" y="988948"/>
                  </a:lnTo>
                  <a:lnTo>
                    <a:pt x="1239139" y="929385"/>
                  </a:lnTo>
                  <a:lnTo>
                    <a:pt x="1321562" y="874267"/>
                  </a:lnTo>
                  <a:lnTo>
                    <a:pt x="1406144" y="826134"/>
                  </a:lnTo>
                  <a:lnTo>
                    <a:pt x="1496568" y="783589"/>
                  </a:lnTo>
                  <a:lnTo>
                    <a:pt x="1221993" y="183514"/>
                  </a:lnTo>
                  <a:lnTo>
                    <a:pt x="1218564" y="183514"/>
                  </a:lnTo>
                  <a:lnTo>
                    <a:pt x="113042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4F813C4C-73A5-C964-8AD2-5844C5D3C936}"/>
                </a:ext>
              </a:extLst>
            </p:cNvPr>
            <p:cNvSpPr/>
            <p:nvPr/>
          </p:nvSpPr>
          <p:spPr>
            <a:xfrm>
              <a:off x="4716607" y="4975859"/>
              <a:ext cx="1885841" cy="1592580"/>
            </a:xfrm>
            <a:custGeom>
              <a:avLst/>
              <a:gdLst/>
              <a:ahLst/>
              <a:cxnLst/>
              <a:rect l="l" t="t" r="r" b="b"/>
              <a:pathLst>
                <a:path w="1668779" h="1592579">
                  <a:moveTo>
                    <a:pt x="156845" y="0"/>
                  </a:moveTo>
                  <a:lnTo>
                    <a:pt x="115570" y="110997"/>
                  </a:lnTo>
                  <a:lnTo>
                    <a:pt x="82423" y="224408"/>
                  </a:lnTo>
                  <a:lnTo>
                    <a:pt x="53848" y="338835"/>
                  </a:lnTo>
                  <a:lnTo>
                    <a:pt x="29718" y="457961"/>
                  </a:lnTo>
                  <a:lnTo>
                    <a:pt x="13716" y="578230"/>
                  </a:lnTo>
                  <a:lnTo>
                    <a:pt x="2286" y="699541"/>
                  </a:lnTo>
                  <a:lnTo>
                    <a:pt x="0" y="822045"/>
                  </a:lnTo>
                  <a:lnTo>
                    <a:pt x="4572" y="957148"/>
                  </a:lnTo>
                  <a:lnTo>
                    <a:pt x="14859" y="1088821"/>
                  </a:lnTo>
                  <a:lnTo>
                    <a:pt x="35433" y="1218196"/>
                  </a:lnTo>
                  <a:lnTo>
                    <a:pt x="61849" y="1345272"/>
                  </a:lnTo>
                  <a:lnTo>
                    <a:pt x="93853" y="1471218"/>
                  </a:lnTo>
                  <a:lnTo>
                    <a:pt x="135000" y="1592580"/>
                  </a:lnTo>
                  <a:lnTo>
                    <a:pt x="339979" y="1502130"/>
                  </a:lnTo>
                  <a:lnTo>
                    <a:pt x="956818" y="1270863"/>
                  </a:lnTo>
                  <a:lnTo>
                    <a:pt x="925957" y="1173543"/>
                  </a:lnTo>
                  <a:lnTo>
                    <a:pt x="901954" y="1075080"/>
                  </a:lnTo>
                  <a:lnTo>
                    <a:pt x="885952" y="976617"/>
                  </a:lnTo>
                  <a:lnTo>
                    <a:pt x="877824" y="877011"/>
                  </a:lnTo>
                  <a:lnTo>
                    <a:pt x="1487932" y="907922"/>
                  </a:lnTo>
                  <a:lnTo>
                    <a:pt x="1482217" y="990358"/>
                  </a:lnTo>
                  <a:lnTo>
                    <a:pt x="1668779" y="824344"/>
                  </a:lnTo>
                  <a:lnTo>
                    <a:pt x="1501648" y="640003"/>
                  </a:lnTo>
                  <a:lnTo>
                    <a:pt x="1497076" y="707555"/>
                  </a:lnTo>
                  <a:lnTo>
                    <a:pt x="880110" y="676643"/>
                  </a:lnTo>
                  <a:lnTo>
                    <a:pt x="892810" y="579373"/>
                  </a:lnTo>
                  <a:lnTo>
                    <a:pt x="912241" y="484250"/>
                  </a:lnTo>
                  <a:lnTo>
                    <a:pt x="937387" y="388111"/>
                  </a:lnTo>
                  <a:lnTo>
                    <a:pt x="971677" y="296544"/>
                  </a:lnTo>
                  <a:lnTo>
                    <a:pt x="353695" y="66420"/>
                  </a:lnTo>
                  <a:lnTo>
                    <a:pt x="352552" y="67563"/>
                  </a:lnTo>
                  <a:lnTo>
                    <a:pt x="15684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27" name="object 13">
            <a:extLst>
              <a:ext uri="{FF2B5EF4-FFF2-40B4-BE49-F238E27FC236}">
                <a16:creationId xmlns:a16="http://schemas.microsoft.com/office/drawing/2014/main" id="{567B089B-AF1F-BF61-EFAA-03A44C29182F}"/>
              </a:ext>
            </a:extLst>
          </p:cNvPr>
          <p:cNvSpPr txBox="1"/>
          <p:nvPr/>
        </p:nvSpPr>
        <p:spPr>
          <a:xfrm>
            <a:off x="3489607" y="4917455"/>
            <a:ext cx="89965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spcBef>
                <a:spcPts val="100"/>
              </a:spcBef>
              <a:defRPr/>
            </a:pPr>
            <a:r>
              <a:rPr lang="en-GB" sz="1600" b="1" kern="0" spc="-10" dirty="0">
                <a:latin typeface="Century Gothic" panose="020B0502020202020204" pitchFamily="34" charset="0"/>
                <a:cs typeface="Calibri"/>
              </a:rPr>
              <a:t>Client </a:t>
            </a:r>
            <a:r>
              <a:rPr sz="1600" b="1" kern="0" spc="-10" dirty="0">
                <a:latin typeface="Century Gothic" panose="020B0502020202020204" pitchFamily="34" charset="0"/>
                <a:cs typeface="Calibri"/>
              </a:rPr>
              <a:t> Benefit</a:t>
            </a:r>
            <a:endParaRPr sz="1600" kern="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9A77F67-8D1E-B3B2-EB21-2BE3A84DDED8}"/>
              </a:ext>
            </a:extLst>
          </p:cNvPr>
          <p:cNvSpPr txBox="1"/>
          <p:nvPr/>
        </p:nvSpPr>
        <p:spPr>
          <a:xfrm>
            <a:off x="3929976" y="3789247"/>
            <a:ext cx="1616483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spcBef>
                <a:spcPts val="100"/>
              </a:spcBef>
              <a:defRPr/>
            </a:pPr>
            <a:r>
              <a:rPr lang="en-GB" sz="1550" b="1" kern="0" spc="-10" dirty="0">
                <a:latin typeface="Century Gothic" panose="020B0502020202020204" pitchFamily="34" charset="0"/>
                <a:cs typeface="Calibri"/>
              </a:rPr>
              <a:t>Convenience</a:t>
            </a:r>
            <a:endParaRPr sz="1550" b="1" kern="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AA0FA7-B58E-504B-2CFE-33E5A5A850CE}"/>
              </a:ext>
            </a:extLst>
          </p:cNvPr>
          <p:cNvSpPr txBox="1"/>
          <p:nvPr/>
        </p:nvSpPr>
        <p:spPr>
          <a:xfrm>
            <a:off x="5529660" y="3207533"/>
            <a:ext cx="159061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spcBef>
                <a:spcPts val="100"/>
              </a:spcBef>
              <a:defRPr/>
            </a:pPr>
            <a:r>
              <a:rPr lang="en-GB" sz="1600" b="1" kern="0" spc="-10" dirty="0">
                <a:latin typeface="Century Gothic" panose="020B0502020202020204" pitchFamily="34" charset="0"/>
                <a:cs typeface="Calibri"/>
              </a:rPr>
              <a:t>Cost </a:t>
            </a:r>
            <a:endParaRPr sz="1600" kern="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B9B282B9-2295-F170-2E9D-088BEEE1DF16}"/>
              </a:ext>
            </a:extLst>
          </p:cNvPr>
          <p:cNvSpPr txBox="1"/>
          <p:nvPr/>
        </p:nvSpPr>
        <p:spPr>
          <a:xfrm>
            <a:off x="6884819" y="3759335"/>
            <a:ext cx="1441594" cy="502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spcBef>
                <a:spcPts val="100"/>
              </a:spcBef>
              <a:defRPr/>
            </a:pPr>
            <a:r>
              <a:rPr lang="en-GB" sz="1550" b="1" kern="0" spc="-10" dirty="0">
                <a:latin typeface="Century Gothic" panose="020B0502020202020204" pitchFamily="34" charset="0"/>
                <a:cs typeface="Calibri"/>
              </a:rPr>
              <a:t>Supply &amp;</a:t>
            </a:r>
          </a:p>
          <a:p>
            <a:pPr marL="12700" marR="5080" indent="118745">
              <a:spcBef>
                <a:spcPts val="100"/>
              </a:spcBef>
              <a:defRPr/>
            </a:pPr>
            <a:r>
              <a:rPr lang="en-GB" sz="1550" b="1" kern="0" spc="-10" dirty="0">
                <a:latin typeface="Century Gothic" panose="020B0502020202020204" pitchFamily="34" charset="0"/>
                <a:cs typeface="Calibri"/>
              </a:rPr>
              <a:t>Availability</a:t>
            </a:r>
            <a:endParaRPr sz="1550" kern="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232CB61-89F7-8136-1789-85C20B6337A8}"/>
              </a:ext>
            </a:extLst>
          </p:cNvPr>
          <p:cNvSpPr txBox="1"/>
          <p:nvPr/>
        </p:nvSpPr>
        <p:spPr>
          <a:xfrm>
            <a:off x="5656554" y="5196377"/>
            <a:ext cx="1255649" cy="251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spcBef>
                <a:spcPts val="100"/>
              </a:spcBef>
              <a:defRPr/>
            </a:pPr>
            <a:r>
              <a:rPr lang="en-GB" sz="1550" b="1" kern="0" spc="-10" dirty="0">
                <a:solidFill>
                  <a:srgbClr val="FFFFFF"/>
                </a:solidFill>
                <a:latin typeface="+mj-lt"/>
                <a:cs typeface="Calibri"/>
              </a:rPr>
              <a:t>PrEP </a:t>
            </a:r>
            <a:endParaRPr sz="1550" kern="0" dirty="0">
              <a:solidFill>
                <a:sysClr val="windowText" lastClr="000000"/>
              </a:solidFill>
              <a:latin typeface="+mj-lt"/>
              <a:cs typeface="Calibri"/>
            </a:endParaRPr>
          </a:p>
        </p:txBody>
      </p:sp>
      <p:sp>
        <p:nvSpPr>
          <p:cNvPr id="67" name="object 26">
            <a:extLst>
              <a:ext uri="{FF2B5EF4-FFF2-40B4-BE49-F238E27FC236}">
                <a16:creationId xmlns:a16="http://schemas.microsoft.com/office/drawing/2014/main" id="{21A9B9DB-C9B0-7AA4-4A4A-9D348353A794}"/>
              </a:ext>
            </a:extLst>
          </p:cNvPr>
          <p:cNvSpPr txBox="1"/>
          <p:nvPr/>
        </p:nvSpPr>
        <p:spPr>
          <a:xfrm>
            <a:off x="1132672" y="4444040"/>
            <a:ext cx="2045527" cy="1842171"/>
          </a:xfrm>
          <a:prstGeom prst="rect">
            <a:avLst/>
          </a:prstGeom>
          <a:solidFill>
            <a:srgbClr val="92D050">
              <a:alpha val="29019"/>
            </a:srgbClr>
          </a:solidFill>
          <a:ln w="25400">
            <a:solidFill>
              <a:srgbClr val="92D05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71780" indent="-179705">
              <a:spcBef>
                <a:spcPts val="245"/>
              </a:spcBef>
              <a:buFont typeface="Wingdings"/>
              <a:buChar char=""/>
              <a:tabLst>
                <a:tab pos="271780" algn="l"/>
              </a:tabLst>
              <a:defRPr/>
            </a:pP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Efficacy</a:t>
            </a:r>
            <a:endParaRPr lang="en-US" sz="16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spcBef>
                <a:spcPts val="245"/>
              </a:spcBef>
              <a:buFont typeface="Wingdings"/>
              <a:buChar char=""/>
              <a:tabLst>
                <a:tab pos="271780" algn="l"/>
              </a:tabLst>
              <a:defRPr/>
            </a:pPr>
            <a:endParaRPr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buFont typeface="Wingdings"/>
              <a:buChar char=""/>
              <a:tabLst>
                <a:tab pos="271780" algn="l"/>
              </a:tabLst>
              <a:defRPr/>
            </a:pP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Toxicities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spcBef>
                <a:spcPts val="5"/>
              </a:spcBef>
              <a:buFont typeface="Wingdings"/>
              <a:buChar char=""/>
              <a:tabLst>
                <a:tab pos="271780" algn="l"/>
              </a:tabLst>
              <a:defRPr/>
            </a:pPr>
            <a:endParaRPr lang="en-US"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spcBef>
                <a:spcPts val="5"/>
              </a:spcBef>
              <a:buFont typeface="Wingdings"/>
              <a:buChar char=""/>
              <a:tabLst>
                <a:tab pos="271780" algn="l"/>
              </a:tabLst>
              <a:defRPr/>
            </a:pPr>
            <a:r>
              <a:rPr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Side</a:t>
            </a:r>
            <a:r>
              <a:rPr sz="1600" kern="0" spc="-15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effects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buFont typeface="Wingdings"/>
              <a:buChar char=""/>
              <a:tabLst>
                <a:tab pos="271780" algn="l"/>
              </a:tabLst>
              <a:defRPr/>
            </a:pPr>
            <a:endParaRPr lang="en-US" sz="4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buFont typeface="Wingdings"/>
              <a:buChar char=""/>
              <a:tabLst>
                <a:tab pos="271780" algn="l"/>
              </a:tabLst>
              <a:defRPr/>
            </a:pP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Contraindications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buFont typeface="Wingdings"/>
              <a:buChar char=""/>
              <a:tabLst>
                <a:tab pos="271780" algn="l"/>
              </a:tabLst>
              <a:defRPr/>
            </a:pPr>
            <a:endParaRPr lang="en-US" sz="4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buFont typeface="Wingdings"/>
              <a:buChar char=""/>
              <a:tabLst>
                <a:tab pos="271780" algn="l"/>
              </a:tabLst>
              <a:defRPr/>
            </a:pP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Durability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buFont typeface="Wingdings"/>
              <a:buChar char=""/>
              <a:tabLst>
                <a:tab pos="271780" algn="l"/>
              </a:tabLst>
              <a:defRPr/>
            </a:pPr>
            <a:endParaRPr lang="en-US"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1780" indent="-179705">
              <a:buFont typeface="Wingdings"/>
              <a:buChar char=""/>
              <a:tabLst>
                <a:tab pos="271780" algn="l"/>
              </a:tabLst>
              <a:defRPr/>
            </a:pPr>
            <a:r>
              <a:rPr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Drug</a:t>
            </a:r>
            <a:r>
              <a:rPr sz="1600" kern="0" spc="-25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interactions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68" name="object 22">
            <a:extLst>
              <a:ext uri="{FF2B5EF4-FFF2-40B4-BE49-F238E27FC236}">
                <a16:creationId xmlns:a16="http://schemas.microsoft.com/office/drawing/2014/main" id="{A8740800-6FDC-00C3-3239-4A5AA6DF2C81}"/>
              </a:ext>
            </a:extLst>
          </p:cNvPr>
          <p:cNvGrpSpPr/>
          <p:nvPr/>
        </p:nvGrpSpPr>
        <p:grpSpPr>
          <a:xfrm>
            <a:off x="1838511" y="2240435"/>
            <a:ext cx="1963675" cy="1842171"/>
            <a:chOff x="3307079" y="2435860"/>
            <a:chExt cx="1778000" cy="1384300"/>
          </a:xfrm>
        </p:grpSpPr>
        <p:sp>
          <p:nvSpPr>
            <p:cNvPr id="69" name="object 23">
              <a:extLst>
                <a:ext uri="{FF2B5EF4-FFF2-40B4-BE49-F238E27FC236}">
                  <a16:creationId xmlns:a16="http://schemas.microsoft.com/office/drawing/2014/main" id="{CC6CF226-9F58-3C83-EDC6-06F20BBE9BA8}"/>
                </a:ext>
              </a:extLst>
            </p:cNvPr>
            <p:cNvSpPr/>
            <p:nvPr/>
          </p:nvSpPr>
          <p:spPr>
            <a:xfrm>
              <a:off x="3319779" y="2448560"/>
              <a:ext cx="1752600" cy="1358900"/>
            </a:xfrm>
            <a:custGeom>
              <a:avLst/>
              <a:gdLst/>
              <a:ahLst/>
              <a:cxnLst/>
              <a:rect l="l" t="t" r="r" b="b"/>
              <a:pathLst>
                <a:path w="1752600" h="1358900">
                  <a:moveTo>
                    <a:pt x="1752600" y="0"/>
                  </a:moveTo>
                  <a:lnTo>
                    <a:pt x="0" y="0"/>
                  </a:lnTo>
                  <a:lnTo>
                    <a:pt x="0" y="1358900"/>
                  </a:lnTo>
                  <a:lnTo>
                    <a:pt x="1752600" y="13589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FFC00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70" name="object 24">
              <a:extLst>
                <a:ext uri="{FF2B5EF4-FFF2-40B4-BE49-F238E27FC236}">
                  <a16:creationId xmlns:a16="http://schemas.microsoft.com/office/drawing/2014/main" id="{A4A1053E-A8A9-484C-CB7E-4CEDD3C96050}"/>
                </a:ext>
              </a:extLst>
            </p:cNvPr>
            <p:cNvSpPr/>
            <p:nvPr/>
          </p:nvSpPr>
          <p:spPr>
            <a:xfrm>
              <a:off x="3319779" y="2448560"/>
              <a:ext cx="1752600" cy="1358900"/>
            </a:xfrm>
            <a:custGeom>
              <a:avLst/>
              <a:gdLst/>
              <a:ahLst/>
              <a:cxnLst/>
              <a:rect l="l" t="t" r="r" b="b"/>
              <a:pathLst>
                <a:path w="1752600" h="1358900">
                  <a:moveTo>
                    <a:pt x="0" y="1358900"/>
                  </a:moveTo>
                  <a:lnTo>
                    <a:pt x="1752600" y="13589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358900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71" name="object 25">
            <a:extLst>
              <a:ext uri="{FF2B5EF4-FFF2-40B4-BE49-F238E27FC236}">
                <a16:creationId xmlns:a16="http://schemas.microsoft.com/office/drawing/2014/main" id="{401F8F4F-9485-212D-2035-1A2B0534BDEF}"/>
              </a:ext>
            </a:extLst>
          </p:cNvPr>
          <p:cNvSpPr txBox="1"/>
          <p:nvPr/>
        </p:nvSpPr>
        <p:spPr>
          <a:xfrm>
            <a:off x="2030591" y="2620627"/>
            <a:ext cx="164545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79705">
              <a:spcBef>
                <a:spcPts val="100"/>
              </a:spcBef>
              <a:buFont typeface="Wingdings"/>
              <a:buChar char=""/>
              <a:tabLst>
                <a:tab pos="192405" algn="l"/>
              </a:tabLst>
              <a:defRPr/>
            </a:pPr>
            <a:r>
              <a:rPr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Dosing</a:t>
            </a:r>
            <a:r>
              <a:rPr sz="1600" kern="0" spc="-55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schedule</a:t>
            </a:r>
            <a:endParaRPr lang="en-US" sz="16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indent="-179705">
              <a:spcBef>
                <a:spcPts val="100"/>
              </a:spcBef>
              <a:buFont typeface="Wingdings"/>
              <a:buChar char=""/>
              <a:tabLst>
                <a:tab pos="192405" algn="l"/>
              </a:tabLst>
              <a:defRPr/>
            </a:pPr>
            <a:endParaRPr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indent="-179705">
              <a:buFont typeface="Wingdings"/>
              <a:buChar char=""/>
              <a:tabLst>
                <a:tab pos="192405" algn="l"/>
              </a:tabLst>
              <a:defRPr/>
            </a:pPr>
            <a:endParaRPr lang="en-US" sz="4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indent="-179705">
              <a:buFont typeface="Wingdings"/>
              <a:buChar char=""/>
              <a:tabLst>
                <a:tab pos="192405" algn="l"/>
              </a:tabLst>
              <a:defRPr/>
            </a:pP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Administration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1770" marR="5080" indent="-179705">
              <a:buFont typeface="Wingdings"/>
              <a:buChar char=""/>
              <a:tabLst>
                <a:tab pos="193040" algn="l"/>
              </a:tabLst>
              <a:defRPr/>
            </a:pPr>
            <a:endParaRPr lang="en-US" sz="4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73" name="object 22">
            <a:extLst>
              <a:ext uri="{FF2B5EF4-FFF2-40B4-BE49-F238E27FC236}">
                <a16:creationId xmlns:a16="http://schemas.microsoft.com/office/drawing/2014/main" id="{E7E76966-C659-F534-8DDE-2D7EEA836F3F}"/>
              </a:ext>
            </a:extLst>
          </p:cNvPr>
          <p:cNvGrpSpPr/>
          <p:nvPr/>
        </p:nvGrpSpPr>
        <p:grpSpPr>
          <a:xfrm>
            <a:off x="5065295" y="1384637"/>
            <a:ext cx="2061932" cy="1530139"/>
            <a:chOff x="3319779" y="2448560"/>
            <a:chExt cx="1752600" cy="13589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" name="object 23">
              <a:extLst>
                <a:ext uri="{FF2B5EF4-FFF2-40B4-BE49-F238E27FC236}">
                  <a16:creationId xmlns:a16="http://schemas.microsoft.com/office/drawing/2014/main" id="{5A948D66-02D5-29DB-6552-D4E32C7A4ABB}"/>
                </a:ext>
              </a:extLst>
            </p:cNvPr>
            <p:cNvSpPr/>
            <p:nvPr/>
          </p:nvSpPr>
          <p:spPr>
            <a:xfrm>
              <a:off x="3319779" y="2448560"/>
              <a:ext cx="1752600" cy="1358900"/>
            </a:xfrm>
            <a:custGeom>
              <a:avLst/>
              <a:gdLst/>
              <a:ahLst/>
              <a:cxnLst/>
              <a:rect l="l" t="t" r="r" b="b"/>
              <a:pathLst>
                <a:path w="1752600" h="1358900">
                  <a:moveTo>
                    <a:pt x="1752600" y="0"/>
                  </a:moveTo>
                  <a:lnTo>
                    <a:pt x="0" y="0"/>
                  </a:lnTo>
                  <a:lnTo>
                    <a:pt x="0" y="1358900"/>
                  </a:lnTo>
                  <a:lnTo>
                    <a:pt x="1752600" y="1358900"/>
                  </a:lnTo>
                  <a:lnTo>
                    <a:pt x="17526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 dirty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75" name="object 24">
              <a:extLst>
                <a:ext uri="{FF2B5EF4-FFF2-40B4-BE49-F238E27FC236}">
                  <a16:creationId xmlns:a16="http://schemas.microsoft.com/office/drawing/2014/main" id="{2EF51D7D-3593-B23F-60B1-072A79C165FC}"/>
                </a:ext>
              </a:extLst>
            </p:cNvPr>
            <p:cNvSpPr/>
            <p:nvPr/>
          </p:nvSpPr>
          <p:spPr>
            <a:xfrm>
              <a:off x="3319779" y="2448560"/>
              <a:ext cx="1752600" cy="1358900"/>
            </a:xfrm>
            <a:custGeom>
              <a:avLst/>
              <a:gdLst/>
              <a:ahLst/>
              <a:cxnLst/>
              <a:rect l="l" t="t" r="r" b="b"/>
              <a:pathLst>
                <a:path w="1752600" h="1358900">
                  <a:moveTo>
                    <a:pt x="0" y="1358900"/>
                  </a:moveTo>
                  <a:lnTo>
                    <a:pt x="1752600" y="13589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358900"/>
                  </a:lnTo>
                  <a:close/>
                </a:path>
              </a:pathLst>
            </a:custGeom>
            <a:grpFill/>
            <a:ln w="25400">
              <a:solidFill>
                <a:srgbClr val="FFC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76" name="object 25">
            <a:extLst>
              <a:ext uri="{FF2B5EF4-FFF2-40B4-BE49-F238E27FC236}">
                <a16:creationId xmlns:a16="http://schemas.microsoft.com/office/drawing/2014/main" id="{139EDF4F-1720-A4DB-56C5-6B3B18E352A6}"/>
              </a:ext>
            </a:extLst>
          </p:cNvPr>
          <p:cNvSpPr txBox="1"/>
          <p:nvPr/>
        </p:nvSpPr>
        <p:spPr>
          <a:xfrm>
            <a:off x="5351558" y="1699772"/>
            <a:ext cx="164545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79705">
              <a:spcBef>
                <a:spcPts val="100"/>
              </a:spcBef>
              <a:buFont typeface="Wingdings"/>
              <a:buChar char=""/>
              <a:tabLst>
                <a:tab pos="192405" algn="l"/>
              </a:tabLst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Current Pricing </a:t>
            </a:r>
            <a:endParaRPr lang="en-US" sz="16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indent="-179705">
              <a:spcBef>
                <a:spcPts val="100"/>
              </a:spcBef>
              <a:buFont typeface="Wingdings"/>
              <a:buChar char=""/>
              <a:tabLst>
                <a:tab pos="192405" algn="l"/>
              </a:tabLst>
              <a:defRPr/>
            </a:pPr>
            <a:endParaRPr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indent="-179705">
              <a:buFont typeface="Wingdings"/>
              <a:buChar char=""/>
              <a:tabLst>
                <a:tab pos="192405" algn="l"/>
              </a:tabLst>
              <a:defRPr/>
            </a:pPr>
            <a:endParaRPr lang="en-US" sz="4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indent="-179705">
              <a:buFont typeface="Wingdings"/>
              <a:buChar char=""/>
              <a:tabLst>
                <a:tab pos="192405" algn="l"/>
              </a:tabLst>
              <a:defRPr/>
            </a:pPr>
            <a:r>
              <a:rPr lang="en-GB"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Future Pricing</a:t>
            </a:r>
          </a:p>
          <a:p>
            <a:pPr marL="192405" indent="-179705">
              <a:buFont typeface="Wingdings"/>
              <a:buChar char=""/>
              <a:tabLst>
                <a:tab pos="192405" algn="l"/>
              </a:tabLst>
              <a:defRPr/>
            </a:pPr>
            <a:r>
              <a:rPr lang="en-GB"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Related Costs 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1770" marR="5080" indent="-179705">
              <a:buFont typeface="Wingdings"/>
              <a:buChar char=""/>
              <a:tabLst>
                <a:tab pos="193040" algn="l"/>
              </a:tabLst>
              <a:defRPr/>
            </a:pPr>
            <a:endParaRPr lang="en-US" sz="4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</p:txBody>
      </p:sp>
      <p:grpSp>
        <p:nvGrpSpPr>
          <p:cNvPr id="77" name="object 18">
            <a:extLst>
              <a:ext uri="{FF2B5EF4-FFF2-40B4-BE49-F238E27FC236}">
                <a16:creationId xmlns:a16="http://schemas.microsoft.com/office/drawing/2014/main" id="{988C3DB7-7794-8C6A-5E0B-23B8664BC406}"/>
              </a:ext>
            </a:extLst>
          </p:cNvPr>
          <p:cNvGrpSpPr/>
          <p:nvPr/>
        </p:nvGrpSpPr>
        <p:grpSpPr>
          <a:xfrm>
            <a:off x="8190372" y="2271437"/>
            <a:ext cx="2248488" cy="1534504"/>
            <a:chOff x="9362440" y="2435860"/>
            <a:chExt cx="1778000" cy="1384300"/>
          </a:xfrm>
        </p:grpSpPr>
        <p:sp>
          <p:nvSpPr>
            <p:cNvPr id="78" name="object 19">
              <a:extLst>
                <a:ext uri="{FF2B5EF4-FFF2-40B4-BE49-F238E27FC236}">
                  <a16:creationId xmlns:a16="http://schemas.microsoft.com/office/drawing/2014/main" id="{1E371979-3213-C47B-AE0F-949C8861AD0F}"/>
                </a:ext>
              </a:extLst>
            </p:cNvPr>
            <p:cNvSpPr/>
            <p:nvPr/>
          </p:nvSpPr>
          <p:spPr>
            <a:xfrm>
              <a:off x="9375140" y="2448560"/>
              <a:ext cx="1752600" cy="1358900"/>
            </a:xfrm>
            <a:custGeom>
              <a:avLst/>
              <a:gdLst/>
              <a:ahLst/>
              <a:cxnLst/>
              <a:rect l="l" t="t" r="r" b="b"/>
              <a:pathLst>
                <a:path w="1752600" h="1358900">
                  <a:moveTo>
                    <a:pt x="1752600" y="0"/>
                  </a:moveTo>
                  <a:lnTo>
                    <a:pt x="0" y="0"/>
                  </a:lnTo>
                  <a:lnTo>
                    <a:pt x="0" y="1358900"/>
                  </a:lnTo>
                  <a:lnTo>
                    <a:pt x="1752600" y="13589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70C8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F65808F8-18B5-7F8C-07A8-01F1CB8492A4}"/>
                </a:ext>
              </a:extLst>
            </p:cNvPr>
            <p:cNvSpPr/>
            <p:nvPr/>
          </p:nvSpPr>
          <p:spPr>
            <a:xfrm>
              <a:off x="9375140" y="2448560"/>
              <a:ext cx="1752600" cy="1358900"/>
            </a:xfrm>
            <a:custGeom>
              <a:avLst/>
              <a:gdLst/>
              <a:ahLst/>
              <a:cxnLst/>
              <a:rect l="l" t="t" r="r" b="b"/>
              <a:pathLst>
                <a:path w="1752600" h="1358900">
                  <a:moveTo>
                    <a:pt x="0" y="1358900"/>
                  </a:moveTo>
                  <a:lnTo>
                    <a:pt x="1752600" y="13589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358900"/>
                  </a:lnTo>
                  <a:close/>
                </a:path>
              </a:pathLst>
            </a:custGeom>
            <a:ln w="25400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80" name="object 21">
            <a:extLst>
              <a:ext uri="{FF2B5EF4-FFF2-40B4-BE49-F238E27FC236}">
                <a16:creationId xmlns:a16="http://schemas.microsoft.com/office/drawing/2014/main" id="{9791A50D-FE29-AEA6-47A4-7E4BCA6BF958}"/>
              </a:ext>
            </a:extLst>
          </p:cNvPr>
          <p:cNvSpPr txBox="1"/>
          <p:nvPr/>
        </p:nvSpPr>
        <p:spPr>
          <a:xfrm>
            <a:off x="8382018" y="2265669"/>
            <a:ext cx="1612900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spcBef>
                <a:spcPts val="100"/>
              </a:spcBef>
              <a:buFont typeface="Wingdings"/>
              <a:buChar char=""/>
              <a:tabLst>
                <a:tab pos="192405" algn="l"/>
              </a:tabLst>
              <a:defRPr/>
            </a:pP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Development pipeline</a:t>
            </a:r>
            <a:endParaRPr lang="en-US" sz="16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marR="5080" indent="-180340">
              <a:spcBef>
                <a:spcPts val="100"/>
              </a:spcBef>
              <a:buFont typeface="Wingdings"/>
              <a:buChar char=""/>
              <a:tabLst>
                <a:tab pos="192405" algn="l"/>
              </a:tabLst>
              <a:defRPr/>
            </a:pPr>
            <a:endParaRPr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indent="-179705">
              <a:buFont typeface="Wingdings"/>
              <a:buChar char=""/>
              <a:tabLst>
                <a:tab pos="192405" algn="l"/>
              </a:tabLst>
              <a:defRPr/>
            </a:pPr>
            <a:r>
              <a:rPr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#</a:t>
            </a:r>
            <a:r>
              <a:rPr sz="1600" kern="0" spc="-5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of</a:t>
            </a:r>
            <a:r>
              <a:rPr sz="1600" kern="0" spc="-3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suppliers</a:t>
            </a:r>
            <a:endParaRPr lang="en-US" sz="16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indent="-179705">
              <a:buFont typeface="Wingdings"/>
              <a:buChar char=""/>
              <a:tabLst>
                <a:tab pos="192405" algn="l"/>
              </a:tabLst>
              <a:defRPr/>
            </a:pPr>
            <a:endParaRPr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192405" marR="72390" indent="-180340">
              <a:buFont typeface="Wingdings"/>
              <a:buChar char=""/>
              <a:tabLst>
                <a:tab pos="192405" algn="l"/>
              </a:tabLst>
              <a:defRPr/>
            </a:pP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Market</a:t>
            </a:r>
            <a:r>
              <a:rPr lang="en-GB"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-</a:t>
            </a: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place concerns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81" name="object 17">
            <a:extLst>
              <a:ext uri="{FF2B5EF4-FFF2-40B4-BE49-F238E27FC236}">
                <a16:creationId xmlns:a16="http://schemas.microsoft.com/office/drawing/2014/main" id="{84E14553-BF54-7C4C-B287-D4F0F45D4CA2}"/>
              </a:ext>
            </a:extLst>
          </p:cNvPr>
          <p:cNvSpPr txBox="1"/>
          <p:nvPr/>
        </p:nvSpPr>
        <p:spPr>
          <a:xfrm>
            <a:off x="8940731" y="4577618"/>
            <a:ext cx="2407673" cy="1740220"/>
          </a:xfrm>
          <a:prstGeom prst="rect">
            <a:avLst/>
          </a:prstGeom>
          <a:solidFill>
            <a:srgbClr val="6F2F9F">
              <a:alpha val="10195"/>
            </a:srgbClr>
          </a:solidFill>
          <a:ln w="25400">
            <a:solidFill>
              <a:srgbClr val="6F2F9F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274320" indent="-179705">
              <a:spcBef>
                <a:spcPts val="1090"/>
              </a:spcBef>
              <a:buFont typeface="Wingdings"/>
              <a:buChar char=""/>
              <a:tabLst>
                <a:tab pos="274320" algn="l"/>
              </a:tabLst>
              <a:defRPr/>
            </a:pP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Special</a:t>
            </a:r>
            <a:r>
              <a:rPr lang="en-GB"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 &amp; General 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4320">
              <a:defRPr/>
            </a:pPr>
            <a:r>
              <a:rPr lang="en-US"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P</a:t>
            </a: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opulations</a:t>
            </a:r>
            <a:endParaRPr lang="en-US" sz="1600" kern="0" spc="-1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4320">
              <a:defRPr/>
            </a:pPr>
            <a:endParaRPr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4320" marR="348615" indent="-180340">
              <a:spcBef>
                <a:spcPts val="5"/>
              </a:spcBef>
              <a:buFont typeface="Wingdings"/>
              <a:buChar char=""/>
              <a:tabLst>
                <a:tab pos="274320" algn="l"/>
              </a:tabLst>
              <a:defRPr/>
            </a:pPr>
            <a:r>
              <a:rPr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HCW</a:t>
            </a:r>
            <a:r>
              <a:rPr lang="en-US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n-GB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Trainings</a:t>
            </a:r>
          </a:p>
          <a:p>
            <a:pPr marL="274320" marR="348615" indent="-180340">
              <a:spcBef>
                <a:spcPts val="5"/>
              </a:spcBef>
              <a:buFont typeface="Wingdings"/>
              <a:buChar char=""/>
              <a:tabLst>
                <a:tab pos="274320" algn="l"/>
              </a:tabLst>
              <a:defRPr/>
            </a:pPr>
            <a:r>
              <a:rPr lang="en-GB"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Community Awareness 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4320" indent="-179705">
              <a:buFont typeface="Wingdings"/>
              <a:buChar char=""/>
              <a:tabLst>
                <a:tab pos="274320" algn="l"/>
              </a:tabLst>
              <a:defRPr/>
            </a:pPr>
            <a:endParaRPr lang="en-US" sz="4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  <a:p>
            <a:pPr marL="274320" indent="-179705">
              <a:buFont typeface="Wingdings"/>
              <a:buChar char=""/>
              <a:tabLst>
                <a:tab pos="274320" algn="l"/>
              </a:tabLst>
              <a:defRPr/>
            </a:pPr>
            <a:r>
              <a:rPr sz="16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Country</a:t>
            </a:r>
            <a:r>
              <a:rPr sz="1600" kern="0" spc="-75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Calibri"/>
              </a:rPr>
              <a:t>capacity</a:t>
            </a:r>
            <a:endParaRPr sz="16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34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BFB865-19AF-B205-7939-070E4BFECB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6253" y="1665289"/>
            <a:ext cx="5609268" cy="475138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B4B79-39F3-3AAB-A610-EE588DF7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4127" y="441326"/>
            <a:ext cx="5437188" cy="647700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Century Gothic" panose="020B0502020202020204" pitchFamily="34" charset="0"/>
              </a:rPr>
              <a:t>PrEP Uptake by Age and gender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88CBD6-8091-9472-B3DF-261A9B4F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550" y="63600"/>
            <a:ext cx="7770808" cy="755452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C00000"/>
                </a:solidFill>
                <a:latin typeface="Century Gothic" panose="020B0502020202020204" pitchFamily="34" charset="0"/>
              </a:rPr>
              <a:t>PrEP Uptake Oct 2023-Jun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AC718-BDE4-4FA3-027A-8C2BB10D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94" y="5159895"/>
            <a:ext cx="6292516" cy="1698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AC3FF6-F735-1394-20C3-9BE227550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522" y="1155484"/>
            <a:ext cx="5949793" cy="36679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A01809-2CD2-F9AD-8F6E-6CD9B6B7F18A}"/>
              </a:ext>
            </a:extLst>
          </p:cNvPr>
          <p:cNvSpPr txBox="1"/>
          <p:nvPr/>
        </p:nvSpPr>
        <p:spPr>
          <a:xfrm>
            <a:off x="2168599" y="4042141"/>
            <a:ext cx="38774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41619"/>
                </a:solidFill>
                <a:effectLst/>
                <a:latin typeface="Arial" panose="020B0604020202020204" pitchFamily="34" charset="0"/>
              </a:rPr>
              <a:t>286,522 clients initiated on PrEP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1619"/>
                </a:solidFill>
                <a:latin typeface="Arial" panose="020B0604020202020204" pitchFamily="34" charset="0"/>
              </a:rPr>
              <a:t>284,712 on Oral PrEP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1619"/>
                </a:solidFill>
                <a:latin typeface="Arial" panose="020B0604020202020204" pitchFamily="34" charset="0"/>
              </a:rPr>
              <a:t>1,810 on CAB-LA </a:t>
            </a:r>
          </a:p>
          <a:p>
            <a:endParaRPr lang="en-US" sz="2000" dirty="0">
              <a:solidFill>
                <a:srgbClr val="141619"/>
              </a:solidFill>
              <a:latin typeface="Arial" panose="020B0604020202020204" pitchFamily="34" charset="0"/>
            </a:endParaRPr>
          </a:p>
          <a:p>
            <a:endParaRPr lang="en-US" sz="1800" b="1" dirty="0">
              <a:solidFill>
                <a:srgbClr val="141619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9C6D5A2-C01D-5F7D-4C1E-54D8C06DF46C}"/>
              </a:ext>
            </a:extLst>
          </p:cNvPr>
          <p:cNvSpPr txBox="1">
            <a:spLocks/>
          </p:cNvSpPr>
          <p:nvPr/>
        </p:nvSpPr>
        <p:spPr>
          <a:xfrm>
            <a:off x="6386576" y="4512195"/>
            <a:ext cx="5437188" cy="6477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Century Gothic" panose="020B0502020202020204" pitchFamily="34" charset="0"/>
              </a:rPr>
              <a:t>PrEP Uptake by Age and gender</a:t>
            </a:r>
          </a:p>
        </p:txBody>
      </p:sp>
    </p:spTree>
    <p:extLst>
      <p:ext uri="{BB962C8B-B14F-4D97-AF65-F5344CB8AC3E}">
        <p14:creationId xmlns:p14="http://schemas.microsoft.com/office/powerpoint/2010/main" val="176776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21B49-9CF8-8232-F0BB-84C4EC6F72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368842" y="641844"/>
            <a:ext cx="6653464" cy="2042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9FFF1-35F0-563A-502D-81A34305C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9662"/>
            <a:ext cx="6196264" cy="3718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D8BE0-A18F-8A04-B76A-BF6C68727455}"/>
              </a:ext>
            </a:extLst>
          </p:cNvPr>
          <p:cNvSpPr txBox="1"/>
          <p:nvPr/>
        </p:nvSpPr>
        <p:spPr>
          <a:xfrm>
            <a:off x="114301" y="-112894"/>
            <a:ext cx="12163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00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ntegrated FP services for WLHIV in Zambia: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2018E-B803-CE25-AA2E-444BBFE327AD}"/>
              </a:ext>
            </a:extLst>
          </p:cNvPr>
          <p:cNvSpPr txBox="1"/>
          <p:nvPr/>
        </p:nvSpPr>
        <p:spPr>
          <a:xfrm>
            <a:off x="0" y="2739551"/>
            <a:ext cx="5534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Model 1: Integration of FP into HIV services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0B50A-83AC-ED42-624B-D1FF76EEC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21" y="3071952"/>
            <a:ext cx="6049880" cy="36537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7D6B2-D94B-5806-E7D2-BE4A26B53836}"/>
              </a:ext>
            </a:extLst>
          </p:cNvPr>
          <p:cNvSpPr txBox="1"/>
          <p:nvPr/>
        </p:nvSpPr>
        <p:spPr>
          <a:xfrm>
            <a:off x="6142121" y="2705697"/>
            <a:ext cx="5849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Model 2: Integration of PrEP  into FP  services  </a:t>
            </a:r>
          </a:p>
        </p:txBody>
      </p:sp>
    </p:spTree>
    <p:extLst>
      <p:ext uri="{BB962C8B-B14F-4D97-AF65-F5344CB8AC3E}">
        <p14:creationId xmlns:p14="http://schemas.microsoft.com/office/powerpoint/2010/main" val="295169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6BB2-9A06-EC8B-BF9D-EA8FDCACDE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122" y="1525835"/>
            <a:ext cx="6003756" cy="503630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0" dirty="0">
                <a:effectLst/>
                <a:latin typeface="Century Gothic" panose="020B0502020202020204" pitchFamily="34" charset="0"/>
              </a:rPr>
              <a:t>Government leadership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0" dirty="0">
                <a:effectLst/>
                <a:latin typeface="Century Gothic" panose="020B0502020202020204" pitchFamily="34" charset="0"/>
              </a:rPr>
              <a:t>policies, guidelines, frameworks, and technical working groups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0" dirty="0">
                <a:effectLst/>
                <a:latin typeface="Century Gothic" panose="020B0502020202020204" pitchFamily="34" charset="0"/>
              </a:rPr>
              <a:t>coordinated planning, budgeting, implementation and monitoring </a:t>
            </a:r>
            <a:endParaRPr lang="en-US" sz="9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0" dirty="0">
                <a:effectLst/>
                <a:latin typeface="Century Gothic" panose="020B0502020202020204" pitchFamily="34" charset="0"/>
              </a:rPr>
              <a:t>Locally contextualized “Levels” of integrated services</a:t>
            </a:r>
            <a:endParaRPr lang="en-US" sz="96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0" dirty="0">
                <a:effectLst/>
                <a:latin typeface="Century Gothic" panose="020B0502020202020204" pitchFamily="34" charset="0"/>
              </a:rPr>
              <a:t>Pre- and in-service capacity building</a:t>
            </a:r>
            <a:endParaRPr lang="en-US" sz="9600" dirty="0">
              <a:effectLst/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0" dirty="0">
                <a:effectLst/>
                <a:latin typeface="Century Gothic" panose="020B0502020202020204" pitchFamily="34" charset="0"/>
              </a:rPr>
              <a:t>Task shifting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b="0" dirty="0">
                <a:effectLst/>
                <a:latin typeface="Century Gothic" panose="020B0502020202020204" pitchFamily="34" charset="0"/>
              </a:rPr>
              <a:t>Facility and community-based settings</a:t>
            </a:r>
            <a:endParaRPr lang="en-US" sz="9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E045D8-AD54-23EE-EAE9-3EEAF4C8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8" y="183734"/>
            <a:ext cx="10736179" cy="12239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>
                <a:latin typeface="Century Gothic" panose="020B0502020202020204" pitchFamily="34" charset="0"/>
              </a:rPr>
              <a:t> FP &amp; HIV Service  integration: </a:t>
            </a:r>
            <a:br>
              <a:rPr lang="en-US" sz="4000" b="0" dirty="0">
                <a:latin typeface="Century Gothic" panose="020B0502020202020204" pitchFamily="34" charset="0"/>
              </a:rPr>
            </a:br>
            <a:r>
              <a:rPr lang="en-US" sz="4000" b="0" dirty="0">
                <a:latin typeface="Century Gothic" panose="020B0502020202020204" pitchFamily="34" charset="0"/>
              </a:rPr>
              <a:t>What worked in Zambia </a:t>
            </a:r>
            <a:br>
              <a:rPr lang="en-US" sz="4000" b="0" dirty="0">
                <a:latin typeface="Century Gothic" panose="020B0502020202020204" pitchFamily="34" charset="0"/>
              </a:rPr>
            </a:br>
            <a:endParaRPr lang="en-US" sz="4000" b="0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8E92C3-4388-11F0-838C-4C62C66979BE}"/>
              </a:ext>
            </a:extLst>
          </p:cNvPr>
          <p:cNvSpPr txBox="1">
            <a:spLocks/>
          </p:cNvSpPr>
          <p:nvPr/>
        </p:nvSpPr>
        <p:spPr>
          <a:xfrm>
            <a:off x="6096000" y="1381464"/>
            <a:ext cx="6142122" cy="5354050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dirty="0">
                <a:latin typeface="Century Gothic" panose="020B0502020202020204" pitchFamily="34" charset="0"/>
              </a:rPr>
              <a:t>Better use of data and HMIS to reflect integrated models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dirty="0">
                <a:latin typeface="Century Gothic" panose="020B0502020202020204" pitchFamily="34" charset="0"/>
              </a:rPr>
              <a:t>Strong “facilitated” referrals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dirty="0">
                <a:latin typeface="Century Gothic" panose="020B0502020202020204" pitchFamily="34" charset="0"/>
              </a:rPr>
              <a:t>Community involvement including high-risk groups such as FSWs, discordant couples, and youth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9600" dirty="0">
                <a:solidFill>
                  <a:srgbClr val="000000"/>
                </a:solidFill>
                <a:latin typeface="Century Gothic" panose="020B0502020202020204" pitchFamily="34" charset="0"/>
              </a:rPr>
              <a:t>M</a:t>
            </a:r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ulti-month dispensing and decentralized service delivery platforms </a:t>
            </a:r>
            <a:r>
              <a:rPr lang="en-US" sz="9600" i="0" u="none" strike="noStrike" dirty="0">
                <a:effectLst/>
                <a:latin typeface="Century Gothic" panose="020B0502020202020204" pitchFamily="34" charset="0"/>
              </a:rPr>
              <a:t>for WLHIV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8800" i="0" u="none" strike="noStrike" dirty="0">
                <a:effectLst/>
                <a:latin typeface="Century Gothic" panose="020B0502020202020204" pitchFamily="34" charset="0"/>
              </a:rPr>
              <a:t>Ensured linkages between family planning and HIV prevention, care, and treatment programming</a:t>
            </a:r>
          </a:p>
          <a:p>
            <a:pPr>
              <a:lnSpc>
                <a:spcPct val="120000"/>
              </a:lnSpc>
            </a:pPr>
            <a:endParaRPr lang="en-US" sz="9600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7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919D6-B18F-EE19-225F-F5D31DA8AF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221" y="1667458"/>
            <a:ext cx="5751094" cy="505566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0" dirty="0">
                <a:effectLst/>
                <a:latin typeface="Century Gothic" panose="020B0502020202020204" pitchFamily="34" charset="0"/>
              </a:rPr>
              <a:t>Initial weak coordination  between government units  responsible for reproductive health services and HIV services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effectLst/>
                <a:latin typeface="Century Gothic" panose="020B0502020202020204" pitchFamily="34" charset="0"/>
              </a:rPr>
              <a:t>Vertical funding mechanisms  including  quantification and forecasting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effectLst/>
                <a:latin typeface="Century Gothic" panose="020B0502020202020204" pitchFamily="34" charset="0"/>
              </a:rPr>
              <a:t>Opposition from some </a:t>
            </a:r>
            <a:r>
              <a:rPr lang="en-US" sz="2400" dirty="0">
                <a:latin typeface="Century Gothic" panose="020B0502020202020204" pitchFamily="34" charset="0"/>
              </a:rPr>
              <a:t>faith based groupings and perceived as donor driven </a:t>
            </a: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effectLst/>
                <a:latin typeface="Century Gothic" panose="020B0502020202020204" pitchFamily="34" charset="0"/>
              </a:rPr>
              <a:t>Lack of robust involvement of  recipients of care</a:t>
            </a:r>
            <a:endParaRPr lang="en-US" sz="24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0" dirty="0">
                <a:effectLst/>
                <a:latin typeface="Century Gothic" panose="020B0502020202020204" pitchFamily="34" charset="0"/>
              </a:rPr>
              <a:t> Human resource constraints with  perceived heavy workloads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1B10FA-9868-74C0-5DAD-5C19BCA9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811" y="188662"/>
            <a:ext cx="8464469" cy="1223963"/>
          </a:xfrm>
        </p:spPr>
        <p:txBody>
          <a:bodyPr>
            <a:normAutofit fontScale="90000"/>
          </a:bodyPr>
          <a:lstStyle/>
          <a:p>
            <a:r>
              <a:rPr lang="en-US" sz="4400" b="0" dirty="0">
                <a:latin typeface="Century Gothic" panose="020B0502020202020204" pitchFamily="34" charset="0"/>
              </a:rPr>
              <a:t>FP &amp; HIV Service  integration: </a:t>
            </a:r>
            <a:br>
              <a:rPr lang="en-US" sz="4400" b="0" dirty="0">
                <a:latin typeface="Century Gothic" panose="020B0502020202020204" pitchFamily="34" charset="0"/>
              </a:rPr>
            </a:br>
            <a:r>
              <a:rPr lang="en-US" sz="4400" b="0" dirty="0">
                <a:latin typeface="Century Gothic" panose="020B0502020202020204" pitchFamily="34" charset="0"/>
              </a:rPr>
              <a:t>Observed challenges  in Zambia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7F75FB-60C4-4C14-FE79-FF9DB10A9EC9}"/>
              </a:ext>
            </a:extLst>
          </p:cNvPr>
          <p:cNvSpPr txBox="1">
            <a:spLocks/>
          </p:cNvSpPr>
          <p:nvPr/>
        </p:nvSpPr>
        <p:spPr>
          <a:xfrm>
            <a:off x="5835315" y="1667457"/>
            <a:ext cx="6356685" cy="5055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Limited space in HIV clinics for private contraceptive counseling or method provision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particularly for longer-acting or permanent methods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Insufficient screening of FP needs among sexually active clients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Insufficient training of providers on informed-choice counseling for FP and method provision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Weak referral systems between HIV and FP service delivery points when a full range of FP methods is not feasible to provide at the HIV clinic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8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01125-CD89-1B56-54E9-323F1C323A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76137" y="1908208"/>
            <a:ext cx="8963526" cy="345787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0" kern="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How To Make  DPP Roll Out Work?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0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A6BA6-7257-3206-D555-D36F96EB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95" y="133028"/>
            <a:ext cx="11064000" cy="910815"/>
          </a:xfrm>
        </p:spPr>
        <p:txBody>
          <a:bodyPr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0" dirty="0">
                <a:latin typeface="Century Gothic" panose="020B0502020202020204" pitchFamily="34" charset="0"/>
              </a:rPr>
              <a:t>Key country-level DPP Support Needs:  Adoption, Registration &amp; Engagement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364DF1-366C-D5F0-0926-05E83B2C444C}"/>
              </a:ext>
            </a:extLst>
          </p:cNvPr>
          <p:cNvSpPr txBox="1">
            <a:spLocks/>
          </p:cNvSpPr>
          <p:nvPr/>
        </p:nvSpPr>
        <p:spPr>
          <a:xfrm>
            <a:off x="11582400" y="647902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801FCE9-2F13-42AA-8B85-59C7984603BE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pPr>
                <a:defRPr/>
              </a:pPr>
              <a:t>9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0EDBEA83-43A6-17C6-AA4E-D73BE4512811}"/>
              </a:ext>
            </a:extLst>
          </p:cNvPr>
          <p:cNvSpPr/>
          <p:nvPr/>
        </p:nvSpPr>
        <p:spPr>
          <a:xfrm>
            <a:off x="3539253" y="1805592"/>
            <a:ext cx="2877059" cy="1372751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EBE8286-4858-D0C4-9CE6-D92D515B19E7}"/>
              </a:ext>
            </a:extLst>
          </p:cNvPr>
          <p:cNvSpPr/>
          <p:nvPr/>
        </p:nvSpPr>
        <p:spPr>
          <a:xfrm>
            <a:off x="6450438" y="3368806"/>
            <a:ext cx="3843500" cy="1237593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F1C1D-0A8C-EBD8-F4A2-4DDC4123F038}"/>
              </a:ext>
            </a:extLst>
          </p:cNvPr>
          <p:cNvSpPr txBox="1"/>
          <p:nvPr/>
        </p:nvSpPr>
        <p:spPr>
          <a:xfrm>
            <a:off x="6513722" y="3458265"/>
            <a:ext cx="3629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Support registration of DPP and/or secure necessary waivers for initial procurement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312027D-719D-5895-5973-CEA69673C341}"/>
              </a:ext>
            </a:extLst>
          </p:cNvPr>
          <p:cNvSpPr/>
          <p:nvPr/>
        </p:nvSpPr>
        <p:spPr>
          <a:xfrm>
            <a:off x="6513722" y="1805593"/>
            <a:ext cx="3075445" cy="1382775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722F6-E0F9-4028-4F3F-686A4C27F038}"/>
              </a:ext>
            </a:extLst>
          </p:cNvPr>
          <p:cNvSpPr txBox="1"/>
          <p:nvPr/>
        </p:nvSpPr>
        <p:spPr>
          <a:xfrm>
            <a:off x="6539405" y="1978015"/>
            <a:ext cx="2580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Support revision of national guidelines &amp; policies</a:t>
            </a: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5C80D9-34B8-457A-D88B-490E8C9AC4D4}"/>
              </a:ext>
            </a:extLst>
          </p:cNvPr>
          <p:cNvSpPr/>
          <p:nvPr/>
        </p:nvSpPr>
        <p:spPr>
          <a:xfrm>
            <a:off x="84220" y="3364246"/>
            <a:ext cx="3164305" cy="1328065"/>
          </a:xfrm>
          <a:prstGeom prst="rect">
            <a:avLst/>
          </a:prstGeom>
          <a:solidFill>
            <a:srgbClr val="E1F3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EA9F6E-2446-9174-8A5B-E599DCF18ECE}"/>
              </a:ext>
            </a:extLst>
          </p:cNvPr>
          <p:cNvSpPr/>
          <p:nvPr/>
        </p:nvSpPr>
        <p:spPr>
          <a:xfrm>
            <a:off x="84220" y="1649069"/>
            <a:ext cx="3164305" cy="1539299"/>
          </a:xfrm>
          <a:prstGeom prst="rect">
            <a:avLst/>
          </a:prstGeom>
          <a:solidFill>
            <a:srgbClr val="D7D4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56" descr="A purple circle with white arrows&#10;&#10;Description automatically generated">
            <a:extLst>
              <a:ext uri="{FF2B5EF4-FFF2-40B4-BE49-F238E27FC236}">
                <a16:creationId xmlns:a16="http://schemas.microsoft.com/office/drawing/2014/main" id="{3B83661C-824E-71A5-2BB3-1C8EDFA58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2" y="1805593"/>
            <a:ext cx="633941" cy="440055"/>
          </a:xfrm>
          <a:prstGeom prst="rect">
            <a:avLst/>
          </a:prstGeom>
        </p:spPr>
      </p:pic>
      <p:pic>
        <p:nvPicPr>
          <p:cNvPr id="58" name="Picture 57" descr="A white tick in a green circle&#10;&#10;Description automatically generated">
            <a:extLst>
              <a:ext uri="{FF2B5EF4-FFF2-40B4-BE49-F238E27FC236}">
                <a16:creationId xmlns:a16="http://schemas.microsoft.com/office/drawing/2014/main" id="{71BFC797-B52C-1D65-8916-66FE051F3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02" y="3520701"/>
            <a:ext cx="570521" cy="54319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1D44BB9-EDB5-DFE6-ACFF-761AF02C3BB4}"/>
              </a:ext>
            </a:extLst>
          </p:cNvPr>
          <p:cNvSpPr txBox="1"/>
          <p:nvPr/>
        </p:nvSpPr>
        <p:spPr>
          <a:xfrm>
            <a:off x="268824" y="2329058"/>
            <a:ext cx="289006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DPP Adoption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Decision Making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48B3C0-51EE-2862-0699-D7AE5B74B7CB}"/>
              </a:ext>
            </a:extLst>
          </p:cNvPr>
          <p:cNvSpPr txBox="1"/>
          <p:nvPr/>
        </p:nvSpPr>
        <p:spPr>
          <a:xfrm>
            <a:off x="543291" y="4144734"/>
            <a:ext cx="2246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Registration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D0B0B9-4FF0-8D66-BDA2-C4647B485AD5}"/>
              </a:ext>
            </a:extLst>
          </p:cNvPr>
          <p:cNvCxnSpPr>
            <a:cxnSpLocks/>
          </p:cNvCxnSpPr>
          <p:nvPr/>
        </p:nvCxnSpPr>
        <p:spPr>
          <a:xfrm>
            <a:off x="2435469" y="6696753"/>
            <a:ext cx="9146931" cy="0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B09D8E9-6717-38A0-2D51-59ED6E802ACB}"/>
              </a:ext>
            </a:extLst>
          </p:cNvPr>
          <p:cNvCxnSpPr>
            <a:cxnSpLocks/>
          </p:cNvCxnSpPr>
          <p:nvPr/>
        </p:nvCxnSpPr>
        <p:spPr>
          <a:xfrm>
            <a:off x="9318469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347D062-8FD7-C11E-A8CD-3A9F117F429E}"/>
              </a:ext>
            </a:extLst>
          </p:cNvPr>
          <p:cNvSpPr txBox="1"/>
          <p:nvPr/>
        </p:nvSpPr>
        <p:spPr>
          <a:xfrm>
            <a:off x="8766105" y="6230550"/>
            <a:ext cx="110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Introduction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00A48FB-EC51-C58B-B44A-54F5AF63A89E}"/>
              </a:ext>
            </a:extLst>
          </p:cNvPr>
          <p:cNvCxnSpPr>
            <a:cxnSpLocks/>
          </p:cNvCxnSpPr>
          <p:nvPr/>
        </p:nvCxnSpPr>
        <p:spPr>
          <a:xfrm>
            <a:off x="6513723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D6AFDC-45F1-DCEF-AA3F-4ACC5F3F0CB0}"/>
              </a:ext>
            </a:extLst>
          </p:cNvPr>
          <p:cNvCxnSpPr>
            <a:cxnSpLocks/>
          </p:cNvCxnSpPr>
          <p:nvPr/>
        </p:nvCxnSpPr>
        <p:spPr>
          <a:xfrm>
            <a:off x="3849654" y="6522022"/>
            <a:ext cx="0" cy="279122"/>
          </a:xfrm>
          <a:prstGeom prst="line">
            <a:avLst/>
          </a:prstGeom>
          <a:noFill/>
          <a:ln w="28575" cap="flat" cmpd="sng" algn="ctr">
            <a:solidFill>
              <a:srgbClr val="3767B1"/>
            </a:solidFill>
            <a:prstDash val="solid"/>
            <a:miter lim="800000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6B17879-6FD5-883F-65B0-484886243EA6}"/>
              </a:ext>
            </a:extLst>
          </p:cNvPr>
          <p:cNvSpPr txBox="1"/>
          <p:nvPr/>
        </p:nvSpPr>
        <p:spPr>
          <a:xfrm>
            <a:off x="5803678" y="6230550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1 YR Before Intro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93A96F-A658-A8CB-D0CE-973894ABAEF3}"/>
              </a:ext>
            </a:extLst>
          </p:cNvPr>
          <p:cNvSpPr txBox="1"/>
          <p:nvPr/>
        </p:nvSpPr>
        <p:spPr>
          <a:xfrm>
            <a:off x="3146856" y="6230550"/>
            <a:ext cx="1510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rgbClr val="3767B1"/>
                </a:solidFill>
                <a:latin typeface="Calibri" panose="020F0502020204030204"/>
              </a:rPr>
              <a:t>2 YRs Before Intro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73FF4EC-8F0C-D256-A422-C779BF153679}"/>
              </a:ext>
            </a:extLst>
          </p:cNvPr>
          <p:cNvSpPr txBox="1"/>
          <p:nvPr/>
        </p:nvSpPr>
        <p:spPr>
          <a:xfrm>
            <a:off x="3662347" y="2045019"/>
            <a:ext cx="2455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Develop investment case for DPP</a:t>
            </a: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149940C-FE13-97DB-E92E-1A6ADA935A7D}"/>
              </a:ext>
            </a:extLst>
          </p:cNvPr>
          <p:cNvSpPr txBox="1"/>
          <p:nvPr/>
        </p:nvSpPr>
        <p:spPr>
          <a:xfrm>
            <a:off x="-12198" y="6598379"/>
            <a:ext cx="194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000000"/>
                </a:solidFill>
                <a:latin typeface="Calibri" panose="020F0502020204030204"/>
              </a:rPr>
              <a:t>Exact timelines approximate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F679B1-5D81-051E-C0FA-C6F6E50A5A2D}"/>
              </a:ext>
            </a:extLst>
          </p:cNvPr>
          <p:cNvSpPr/>
          <p:nvPr/>
        </p:nvSpPr>
        <p:spPr>
          <a:xfrm>
            <a:off x="84219" y="4875620"/>
            <a:ext cx="3164305" cy="13280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Stakeholder Engagement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group of people in a circle&#10;&#10;Description automatically generated">
            <a:extLst>
              <a:ext uri="{FF2B5EF4-FFF2-40B4-BE49-F238E27FC236}">
                <a16:creationId xmlns:a16="http://schemas.microsoft.com/office/drawing/2014/main" id="{A292B078-72A7-09AB-F965-F409F2D79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02" y="4968188"/>
            <a:ext cx="446651" cy="445639"/>
          </a:xfrm>
          <a:prstGeom prst="rect">
            <a:avLst/>
          </a:prstGeom>
        </p:spPr>
      </p:pic>
      <p:sp>
        <p:nvSpPr>
          <p:cNvPr id="23" name="Arrow: Pentagon 11">
            <a:extLst>
              <a:ext uri="{FF2B5EF4-FFF2-40B4-BE49-F238E27FC236}">
                <a16:creationId xmlns:a16="http://schemas.microsoft.com/office/drawing/2014/main" id="{E8137A9C-573D-B1EF-A1F5-AC01CF9AE591}"/>
              </a:ext>
            </a:extLst>
          </p:cNvPr>
          <p:cNvSpPr/>
          <p:nvPr/>
        </p:nvSpPr>
        <p:spPr>
          <a:xfrm>
            <a:off x="3662347" y="4968188"/>
            <a:ext cx="8017307" cy="1157972"/>
          </a:xfrm>
          <a:prstGeom prst="homePlat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F08FAD-987C-A51C-A90F-BEBFC2CE94C0}"/>
              </a:ext>
            </a:extLst>
          </p:cNvPr>
          <p:cNvSpPr txBox="1"/>
          <p:nvPr/>
        </p:nvSpPr>
        <p:spPr>
          <a:xfrm>
            <a:off x="3583635" y="4995030"/>
            <a:ext cx="8253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Ongoing engagement with diverse stakeholders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including communities &amp; Media platforms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ensure delivery and demand models align with end-user preferences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3182364700"/>
      </p:ext>
    </p:extLst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VR4P-2024-Speaker-template_Verdana" id="{76F02E34-B033-476D-BBFD-A6BD83D343FC}" vid="{A40FE53D-0CC5-48C1-8FDB-ECA85DA5E3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96baf7c1-7d9f-48d3-95bc-3d60efb8f7f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D43244790174B892FA283EAEEDD66" ma:contentTypeVersion="20" ma:contentTypeDescription="Create a new document." ma:contentTypeScope="" ma:versionID="3df768b94f912234fdefb2d750ba6b88">
  <xsd:schema xmlns:xsd="http://www.w3.org/2001/XMLSchema" xmlns:xs="http://www.w3.org/2001/XMLSchema" xmlns:p="http://schemas.microsoft.com/office/2006/metadata/properties" xmlns:ns1="http://schemas.microsoft.com/sharepoint/v3" xmlns:ns2="96baf7c1-7d9f-48d3-95bc-3d60efb8f7f9" xmlns:ns3="250929fa-9806-4449-af20-7947085fa170" targetNamespace="http://schemas.microsoft.com/office/2006/metadata/properties" ma:root="true" ma:fieldsID="3c1be5213b8c6a3429eca2eab9f1da8e" ns1:_="" ns2:_="" ns3:_="">
    <xsd:import namespace="http://schemas.microsoft.com/sharepoint/v3"/>
    <xsd:import namespace="96baf7c1-7d9f-48d3-95bc-3d60efb8f7f9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af7c1-7d9f-48d3-95bc-3d60efb8f7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C164D-1427-4CFC-A10B-8EDA77DF60E7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50929fa-9806-4449-af20-7947085fa170"/>
    <ds:schemaRef ds:uri="http://schemas.microsoft.com/office/2006/metadata/properties"/>
    <ds:schemaRef ds:uri="96baf7c1-7d9f-48d3-95bc-3d60efb8f7f9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AB802A-AF46-48F3-BC70-930B76DAC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1FF2F-F24F-4B95-BAD5-FA1A9840E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baf7c1-7d9f-48d3-95bc-3d60efb8f7f9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HIVR4P2023</Template>
  <TotalTime>10872</TotalTime>
  <Words>830</Words>
  <Application>Microsoft Office PowerPoint</Application>
  <PresentationFormat>Widescreen</PresentationFormat>
  <Paragraphs>166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IAS Ribbon Sans Bold</vt:lpstr>
      <vt:lpstr>IAS Ribbon Sans Regular</vt:lpstr>
      <vt:lpstr>Invention</vt:lpstr>
      <vt:lpstr>Verdana</vt:lpstr>
      <vt:lpstr>Verdana Bold</vt:lpstr>
      <vt:lpstr>Wingdings</vt:lpstr>
      <vt:lpstr>HIVR4P2023</vt:lpstr>
      <vt:lpstr>LESSONS FROM IMPLEMENTATION AND SCALE-UP OF PrEP AND FP FOR CISGENDER WOMEN:  HOW TO MAKE PrEP/FP INTEGRATION WORK  </vt:lpstr>
      <vt:lpstr> PrEP Introduction in Zambia</vt:lpstr>
      <vt:lpstr> Key high level considerations for PrEP introduction </vt:lpstr>
      <vt:lpstr>PrEP Uptake Oct 2023-Jun 2024</vt:lpstr>
      <vt:lpstr>PowerPoint Presentation</vt:lpstr>
      <vt:lpstr> FP &amp; HIV Service  integration:  What worked in Zambia  </vt:lpstr>
      <vt:lpstr>FP &amp; HIV Service  integration:  Observed challenges  in Zambia</vt:lpstr>
      <vt:lpstr>PowerPoint Presentation</vt:lpstr>
      <vt:lpstr>Key country-level DPP Support Needs:  Adoption, Registration &amp; Engagement</vt:lpstr>
      <vt:lpstr>Key country-level DPP Support Needs:  Planning, Forecasting &amp;  Procurement</vt:lpstr>
      <vt:lpstr>Key country-level DPP Support Needs:  Implementation &amp; Monitoring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Microsoft Office User</dc:creator>
  <cp:lastModifiedBy>Preview 3</cp:lastModifiedBy>
  <cp:revision>6</cp:revision>
  <dcterms:created xsi:type="dcterms:W3CDTF">2024-09-28T06:26:28Z</dcterms:created>
  <dcterms:modified xsi:type="dcterms:W3CDTF">2024-10-06T13:30:58Z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0x010100ACDD43244790174B892FA283EAEEDD66</vt:lpwstr>
  </property>
  <property fmtid="{D5CDD505-2E9C-101B-9397-08002B2CF9AE}" pid="3" name="MediaServiceImageTags">
    <vt:lpwstr/>
  </property>
</Properties>
</file>