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506" r:id="rId5"/>
    <p:sldId id="2145707248" r:id="rId6"/>
    <p:sldId id="2145707278" r:id="rId7"/>
    <p:sldId id="2145707259" r:id="rId8"/>
    <p:sldId id="2145707282" r:id="rId9"/>
    <p:sldId id="2145707285" r:id="rId10"/>
    <p:sldId id="2145707286" r:id="rId11"/>
    <p:sldId id="175895502" r:id="rId12"/>
    <p:sldId id="3419" r:id="rId13"/>
    <p:sldId id="175895511" r:id="rId14"/>
    <p:sldId id="2145707275" r:id="rId15"/>
    <p:sldId id="2145707281" r:id="rId16"/>
    <p:sldId id="175895420" r:id="rId17"/>
    <p:sldId id="34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859F2A-B0CD-6BE2-A221-8277076A02BC}" name="Sherry Hutchinson" initials="SH" userId="S::SHUTCHINSON@popcouncil.org::da25e8c2-4cfa-4a6f-b6d6-a8ac2a736b83" providerId="AD"/>
  <p188:author id="{FBD89787-1AE9-9105-9F2A-214479413E6B}" name="Sanyukta Mathur" initials="SM" userId="S::smathur@popcouncil.org::94f543ed-2f36-47fa-aa05-e49fb6964863" providerId="AD"/>
  <p188:author id="{15AE6AD6-7A2F-C648-B092-323EF45E5D0E}" name="Barbara Friedland" initials="BF" userId="S::bfriedland@popcouncil.org::15e12b40-e6b1-431b-b101-252a3b76824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7BCCB-2FBF-4039-A7AA-087D4EBC44A1}" v="16" dt="2024-10-04T02:04:29.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snapToGrid="0">
      <p:cViewPr varScale="1">
        <p:scale>
          <a:sx n="113" d="100"/>
          <a:sy n="113" d="100"/>
        </p:scale>
        <p:origin x="114" y="13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Franklin Gothic Medium Cond" panose="020B0606030402020204" pitchFamily="34" charset="0"/>
                <a:ea typeface="+mn-ea"/>
                <a:cs typeface="+mn-cs"/>
              </a:defRPr>
            </a:pPr>
            <a:r>
              <a:rPr lang="en-US"/>
              <a:t>(N = 26)</a:t>
            </a:r>
          </a:p>
        </c:rich>
      </c:tx>
      <c:layout>
        <c:manualLayout>
          <c:xMode val="edge"/>
          <c:yMode val="edge"/>
          <c:x val="0.3859695846842674"/>
          <c:y val="1.7813220790582993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Franklin Gothic Medium Cond" panose="020B0606030402020204" pitchFamily="34" charset="0"/>
              <a:ea typeface="+mn-ea"/>
              <a:cs typeface="+mn-cs"/>
            </a:defRPr>
          </a:pPr>
          <a:endParaRPr lang="en-US"/>
        </a:p>
      </c:txPr>
    </c:title>
    <c:autoTitleDeleted val="0"/>
    <c:plotArea>
      <c:layout>
        <c:manualLayout>
          <c:layoutTarget val="inner"/>
          <c:xMode val="edge"/>
          <c:yMode val="edge"/>
          <c:x val="0.19639193385140583"/>
          <c:y val="0.16124557583711127"/>
          <c:w val="0.62868097370181664"/>
          <c:h val="0.72869840133619657"/>
        </c:manualLayout>
      </c:layout>
      <c:pieChart>
        <c:varyColors val="1"/>
        <c:ser>
          <c:idx val="0"/>
          <c:order val="0"/>
          <c:tx>
            <c:strRef>
              <c:f>Sheet1!$B$1</c:f>
              <c:strCache>
                <c:ptCount val="1"/>
                <c:pt idx="0">
                  <c:v>(N = 26)</c:v>
                </c:pt>
              </c:strCache>
            </c:strRef>
          </c:tx>
          <c:dPt>
            <c:idx val="0"/>
            <c:bubble3D val="0"/>
            <c:spPr>
              <a:solidFill>
                <a:srgbClr val="6CC049"/>
              </a:solidFill>
              <a:ln w="19050">
                <a:solidFill>
                  <a:schemeClr val="lt1"/>
                </a:solidFill>
              </a:ln>
              <a:effectLst/>
            </c:spPr>
            <c:extLst>
              <c:ext xmlns:c16="http://schemas.microsoft.com/office/drawing/2014/chart" uri="{C3380CC4-5D6E-409C-BE32-E72D297353CC}">
                <c16:uniqueId val="{00000001-2C70-4FE5-8187-16F542D21947}"/>
              </c:ext>
            </c:extLst>
          </c:dPt>
          <c:dPt>
            <c:idx val="1"/>
            <c:bubble3D val="0"/>
            <c:spPr>
              <a:solidFill>
                <a:srgbClr val="003A5D"/>
              </a:solidFill>
              <a:ln w="19050">
                <a:solidFill>
                  <a:schemeClr val="lt1"/>
                </a:solidFill>
              </a:ln>
              <a:effectLst/>
            </c:spPr>
            <c:extLst>
              <c:ext xmlns:c16="http://schemas.microsoft.com/office/drawing/2014/chart" uri="{C3380CC4-5D6E-409C-BE32-E72D297353CC}">
                <c16:uniqueId val="{00000003-2C70-4FE5-8187-16F542D21947}"/>
              </c:ext>
            </c:extLst>
          </c:dPt>
          <c:dLbls>
            <c:dLbl>
              <c:idx val="0"/>
              <c:layout>
                <c:manualLayout>
                  <c:x val="-0.22767581442025628"/>
                  <c:y val="-0.130049510856597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0-4FE5-8187-16F542D21947}"/>
                </c:ext>
              </c:extLst>
            </c:dLbl>
            <c:dLbl>
              <c:idx val="1"/>
              <c:layout>
                <c:manualLayout>
                  <c:x val="0.23732287753246531"/>
                  <c:y val="7.6998081205758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0-4FE5-8187-16F542D21947}"/>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Franklin Gothic Medium Cond" panose="020B06060304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DPP</c:v>
                </c:pt>
                <c:pt idx="1">
                  <c:v>2 Pills</c:v>
                </c:pt>
              </c:strCache>
            </c:strRef>
          </c:cat>
          <c:val>
            <c:numRef>
              <c:f>Sheet1!$B$2:$B$3</c:f>
              <c:numCache>
                <c:formatCode>0%</c:formatCode>
                <c:ptCount val="2"/>
                <c:pt idx="0">
                  <c:v>0.61538461538461542</c:v>
                </c:pt>
                <c:pt idx="1">
                  <c:v>0.38461538461538464</c:v>
                </c:pt>
              </c:numCache>
            </c:numRef>
          </c:val>
          <c:extLst>
            <c:ext xmlns:c16="http://schemas.microsoft.com/office/drawing/2014/chart" uri="{C3380CC4-5D6E-409C-BE32-E72D297353CC}">
              <c16:uniqueId val="{00000000-B4B9-4142-A02D-91706108796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64277872128729"/>
          <c:y val="0.89676265608844352"/>
          <c:w val="0.46132663378167221"/>
          <c:h val="0.1021584625234812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Franklin Gothic Medium Cond" panose="020B06060304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Franklin Gothic Medium Cond" panose="020B0606030402020204" pitchFamily="34" charset="0"/>
                <a:ea typeface="+mn-ea"/>
                <a:cs typeface="+mn-cs"/>
              </a:defRPr>
            </a:pPr>
            <a:r>
              <a:rPr lang="en-US"/>
              <a:t>(N =83)</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Franklin Gothic Medium Cond" panose="020B0606030402020204" pitchFamily="34" charset="0"/>
              <a:ea typeface="+mn-ea"/>
              <a:cs typeface="+mn-cs"/>
            </a:defRPr>
          </a:pPr>
          <a:endParaRPr lang="en-US"/>
        </a:p>
      </c:txPr>
    </c:title>
    <c:autoTitleDeleted val="0"/>
    <c:plotArea>
      <c:layout>
        <c:manualLayout>
          <c:layoutTarget val="inner"/>
          <c:xMode val="edge"/>
          <c:yMode val="edge"/>
          <c:x val="0.18185626602122207"/>
          <c:y val="0.13204536167955699"/>
          <c:w val="0.62495498876300271"/>
          <c:h val="0.74649476667159409"/>
        </c:manualLayout>
      </c:layout>
      <c:pieChart>
        <c:varyColors val="1"/>
        <c:ser>
          <c:idx val="0"/>
          <c:order val="0"/>
          <c:tx>
            <c:strRef>
              <c:f>Sheet1!$B$1</c:f>
              <c:strCache>
                <c:ptCount val="1"/>
                <c:pt idx="0">
                  <c:v>(N = 83)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50-4E25-9A8D-87FFEA5ACEF0}"/>
              </c:ext>
            </c:extLst>
          </c:dPt>
          <c:dPt>
            <c:idx val="1"/>
            <c:bubble3D val="0"/>
            <c:spPr>
              <a:solidFill>
                <a:srgbClr val="003A5D"/>
              </a:solidFill>
              <a:ln w="19050" cap="flat" cmpd="sng" algn="ctr">
                <a:solidFill>
                  <a:schemeClr val="lt1"/>
                </a:solidFill>
                <a:prstDash val="solid"/>
                <a:miter lim="800000"/>
              </a:ln>
              <a:effectLst/>
            </c:spPr>
            <c:extLst>
              <c:ext xmlns:c16="http://schemas.microsoft.com/office/drawing/2014/chart" uri="{C3380CC4-5D6E-409C-BE32-E72D297353CC}">
                <c16:uniqueId val="{00000003-EF50-4E25-9A8D-87FFEA5ACEF0}"/>
              </c:ext>
            </c:extLst>
          </c:dPt>
          <c:dLbls>
            <c:dLbl>
              <c:idx val="0"/>
              <c:layout>
                <c:manualLayout>
                  <c:x val="-0.20994577039737736"/>
                  <c:y val="6.8233954705426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50-4E25-9A8D-87FFEA5ACEF0}"/>
                </c:ext>
              </c:extLst>
            </c:dLbl>
            <c:dLbl>
              <c:idx val="1"/>
              <c:layout>
                <c:manualLayout>
                  <c:x val="0.22323866131519549"/>
                  <c:y val="-8.9329305147060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50-4E25-9A8D-87FFEA5ACEF0}"/>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Franklin Gothic Medium Cond" panose="020B06060304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DPP</c:v>
                </c:pt>
                <c:pt idx="1">
                  <c:v>2 Pills</c:v>
                </c:pt>
              </c:strCache>
            </c:strRef>
          </c:cat>
          <c:val>
            <c:numRef>
              <c:f>Sheet1!$B$2:$B$3</c:f>
              <c:numCache>
                <c:formatCode>0%</c:formatCode>
                <c:ptCount val="2"/>
                <c:pt idx="0">
                  <c:v>0.38554216867469882</c:v>
                </c:pt>
                <c:pt idx="1">
                  <c:v>0.61445783132530118</c:v>
                </c:pt>
              </c:numCache>
            </c:numRef>
          </c:val>
          <c:extLst>
            <c:ext xmlns:c16="http://schemas.microsoft.com/office/drawing/2014/chart" uri="{C3380CC4-5D6E-409C-BE32-E72D297353CC}">
              <c16:uniqueId val="{00000004-EF50-4E25-9A8D-87FFEA5ACE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Franklin Gothic Medium Cond" panose="020B06060304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DPP:</a:t>
            </a:r>
            <a:r>
              <a:rPr lang="en-GB" baseline="0"/>
              <a:t> Size &amp; Ability to Swallow </a:t>
            </a:r>
            <a:endParaRPr lang="en-GB"/>
          </a:p>
        </c:rich>
      </c:tx>
      <c:layout>
        <c:manualLayout>
          <c:xMode val="edge"/>
          <c:yMode val="edge"/>
          <c:x val="0.11712787249115796"/>
          <c:y val="1.65780473583904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Size alright, no trouble swallowing</c:v>
                </c:pt>
              </c:strCache>
            </c:strRef>
          </c:tx>
          <c:spPr>
            <a:solidFill>
              <a:schemeClr val="accent1"/>
            </a:solidFill>
            <a:ln>
              <a:noFill/>
            </a:ln>
            <a:effectLst/>
          </c:spPr>
          <c:invertIfNegative val="0"/>
          <c:cat>
            <c:strRef>
              <c:f>Sheet1!$A$2:$A$3</c:f>
              <c:strCache>
                <c:ptCount val="2"/>
                <c:pt idx="0">
                  <c:v>Zimbabwe</c:v>
                </c:pt>
                <c:pt idx="1">
                  <c:v>South Africa</c:v>
                </c:pt>
              </c:strCache>
            </c:strRef>
          </c:cat>
          <c:val>
            <c:numRef>
              <c:f>Sheet1!$B$2:$B$3</c:f>
              <c:numCache>
                <c:formatCode>General</c:formatCode>
                <c:ptCount val="2"/>
                <c:pt idx="0">
                  <c:v>13</c:v>
                </c:pt>
                <c:pt idx="1">
                  <c:v>30</c:v>
                </c:pt>
              </c:numCache>
            </c:numRef>
          </c:val>
          <c:extLst>
            <c:ext xmlns:c16="http://schemas.microsoft.com/office/drawing/2014/chart" uri="{C3380CC4-5D6E-409C-BE32-E72D297353CC}">
              <c16:uniqueId val="{00000000-6B68-4776-9A57-871778A625AE}"/>
            </c:ext>
          </c:extLst>
        </c:ser>
        <c:ser>
          <c:idx val="1"/>
          <c:order val="1"/>
          <c:tx>
            <c:strRef>
              <c:f>Sheet1!$C$1</c:f>
              <c:strCache>
                <c:ptCount val="1"/>
                <c:pt idx="0">
                  <c:v>Big, but able to swallow</c:v>
                </c:pt>
              </c:strCache>
            </c:strRef>
          </c:tx>
          <c:spPr>
            <a:solidFill>
              <a:schemeClr val="accent2"/>
            </a:solidFill>
            <a:ln>
              <a:noFill/>
            </a:ln>
            <a:effectLst/>
          </c:spPr>
          <c:invertIfNegative val="0"/>
          <c:cat>
            <c:strRef>
              <c:f>Sheet1!$A$2:$A$3</c:f>
              <c:strCache>
                <c:ptCount val="2"/>
                <c:pt idx="0">
                  <c:v>Zimbabwe</c:v>
                </c:pt>
                <c:pt idx="1">
                  <c:v>South Africa</c:v>
                </c:pt>
              </c:strCache>
            </c:strRef>
          </c:cat>
          <c:val>
            <c:numRef>
              <c:f>Sheet1!$C$2:$C$3</c:f>
              <c:numCache>
                <c:formatCode>General</c:formatCode>
                <c:ptCount val="2"/>
                <c:pt idx="0">
                  <c:v>87</c:v>
                </c:pt>
                <c:pt idx="1">
                  <c:v>59</c:v>
                </c:pt>
              </c:numCache>
            </c:numRef>
          </c:val>
          <c:extLst>
            <c:ext xmlns:c16="http://schemas.microsoft.com/office/drawing/2014/chart" uri="{C3380CC4-5D6E-409C-BE32-E72D297353CC}">
              <c16:uniqueId val="{00000001-6B68-4776-9A57-871778A625AE}"/>
            </c:ext>
          </c:extLst>
        </c:ser>
        <c:ser>
          <c:idx val="2"/>
          <c:order val="2"/>
          <c:tx>
            <c:strRef>
              <c:f>Sheet1!$D$1</c:f>
              <c:strCache>
                <c:ptCount val="1"/>
                <c:pt idx="0">
                  <c:v>Too big, I could not swallow</c:v>
                </c:pt>
              </c:strCache>
            </c:strRef>
          </c:tx>
          <c:spPr>
            <a:solidFill>
              <a:schemeClr val="accent4"/>
            </a:solidFill>
            <a:ln w="12700" cap="flat" cmpd="sng" algn="ctr">
              <a:noFill/>
              <a:prstDash val="solid"/>
              <a:miter lim="800000"/>
            </a:ln>
            <a:effectLst/>
          </c:spPr>
          <c:invertIfNegative val="0"/>
          <c:cat>
            <c:strRef>
              <c:f>Sheet1!$A$2:$A$3</c:f>
              <c:strCache>
                <c:ptCount val="2"/>
                <c:pt idx="0">
                  <c:v>Zimbabwe</c:v>
                </c:pt>
                <c:pt idx="1">
                  <c:v>South Africa</c:v>
                </c:pt>
              </c:strCache>
            </c:strRef>
          </c:cat>
          <c:val>
            <c:numRef>
              <c:f>Sheet1!$D$2:$D$3</c:f>
              <c:numCache>
                <c:formatCode>General</c:formatCode>
                <c:ptCount val="2"/>
                <c:pt idx="0">
                  <c:v>0</c:v>
                </c:pt>
                <c:pt idx="1">
                  <c:v>11</c:v>
                </c:pt>
              </c:numCache>
            </c:numRef>
          </c:val>
          <c:extLst>
            <c:ext xmlns:c16="http://schemas.microsoft.com/office/drawing/2014/chart" uri="{C3380CC4-5D6E-409C-BE32-E72D297353CC}">
              <c16:uniqueId val="{00000002-6B68-4776-9A57-871778A625AE}"/>
            </c:ext>
          </c:extLst>
        </c:ser>
        <c:dLbls>
          <c:showLegendKey val="0"/>
          <c:showVal val="0"/>
          <c:showCatName val="0"/>
          <c:showSerName val="0"/>
          <c:showPercent val="0"/>
          <c:showBubbleSize val="0"/>
        </c:dLbls>
        <c:gapWidth val="55"/>
        <c:overlap val="100"/>
        <c:axId val="1676608176"/>
        <c:axId val="1676610576"/>
      </c:barChart>
      <c:catAx>
        <c:axId val="167660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76610576"/>
        <c:crosses val="autoZero"/>
        <c:auto val="1"/>
        <c:lblAlgn val="ctr"/>
        <c:lblOffset val="100"/>
        <c:noMultiLvlLbl val="0"/>
      </c:catAx>
      <c:valAx>
        <c:axId val="1676610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660817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DPP: Side Effects</a:t>
            </a:r>
          </a:p>
        </c:rich>
      </c:tx>
      <c:layout>
        <c:manualLayout>
          <c:xMode val="edge"/>
          <c:yMode val="edge"/>
          <c:x val="0.23091017328552915"/>
          <c:y val="1.65780473583904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 did not have side effects</c:v>
                </c:pt>
              </c:strCache>
            </c:strRef>
          </c:tx>
          <c:spPr>
            <a:solidFill>
              <a:schemeClr val="accent1"/>
            </a:solidFill>
            <a:ln>
              <a:noFill/>
            </a:ln>
            <a:effectLst/>
          </c:spPr>
          <c:invertIfNegative val="0"/>
          <c:cat>
            <c:strRef>
              <c:f>Sheet1!$A$2:$A$3</c:f>
              <c:strCache>
                <c:ptCount val="2"/>
                <c:pt idx="0">
                  <c:v>Zimbabwe</c:v>
                </c:pt>
                <c:pt idx="1">
                  <c:v>South Africa</c:v>
                </c:pt>
              </c:strCache>
            </c:strRef>
          </c:cat>
          <c:val>
            <c:numRef>
              <c:f>Sheet1!$B$2:$B$3</c:f>
              <c:numCache>
                <c:formatCode>General</c:formatCode>
                <c:ptCount val="2"/>
                <c:pt idx="0">
                  <c:v>74</c:v>
                </c:pt>
                <c:pt idx="1">
                  <c:v>29</c:v>
                </c:pt>
              </c:numCache>
            </c:numRef>
          </c:val>
          <c:extLst>
            <c:ext xmlns:c16="http://schemas.microsoft.com/office/drawing/2014/chart" uri="{C3380CC4-5D6E-409C-BE32-E72D297353CC}">
              <c16:uniqueId val="{00000000-6B68-4776-9A57-871778A625AE}"/>
            </c:ext>
          </c:extLst>
        </c:ser>
        <c:ser>
          <c:idx val="1"/>
          <c:order val="1"/>
          <c:tx>
            <c:strRef>
              <c:f>Sheet1!$C$1</c:f>
              <c:strCache>
                <c:ptCount val="1"/>
                <c:pt idx="0">
                  <c:v>Side effects did not bother me</c:v>
                </c:pt>
              </c:strCache>
            </c:strRef>
          </c:tx>
          <c:spPr>
            <a:solidFill>
              <a:schemeClr val="accent2"/>
            </a:solidFill>
            <a:ln>
              <a:noFill/>
            </a:ln>
            <a:effectLst/>
          </c:spPr>
          <c:invertIfNegative val="0"/>
          <c:cat>
            <c:strRef>
              <c:f>Sheet1!$A$2:$A$3</c:f>
              <c:strCache>
                <c:ptCount val="2"/>
                <c:pt idx="0">
                  <c:v>Zimbabwe</c:v>
                </c:pt>
                <c:pt idx="1">
                  <c:v>South Africa</c:v>
                </c:pt>
              </c:strCache>
            </c:strRef>
          </c:cat>
          <c:val>
            <c:numRef>
              <c:f>Sheet1!$C$2:$C$3</c:f>
              <c:numCache>
                <c:formatCode>General</c:formatCode>
                <c:ptCount val="2"/>
                <c:pt idx="0">
                  <c:v>13</c:v>
                </c:pt>
                <c:pt idx="1">
                  <c:v>11</c:v>
                </c:pt>
              </c:numCache>
            </c:numRef>
          </c:val>
          <c:extLst>
            <c:ext xmlns:c16="http://schemas.microsoft.com/office/drawing/2014/chart" uri="{C3380CC4-5D6E-409C-BE32-E72D297353CC}">
              <c16:uniqueId val="{00000001-6B68-4776-9A57-871778A625AE}"/>
            </c:ext>
          </c:extLst>
        </c:ser>
        <c:ser>
          <c:idx val="2"/>
          <c:order val="2"/>
          <c:tx>
            <c:strRef>
              <c:f>Sheet1!$D$1</c:f>
              <c:strCache>
                <c:ptCount val="1"/>
                <c:pt idx="0">
                  <c:v>Side effects bothered me a bit</c:v>
                </c:pt>
              </c:strCache>
            </c:strRef>
          </c:tx>
          <c:spPr>
            <a:solidFill>
              <a:schemeClr val="accent3"/>
            </a:solidFill>
            <a:ln>
              <a:noFill/>
            </a:ln>
            <a:effectLst/>
          </c:spPr>
          <c:invertIfNegative val="0"/>
          <c:cat>
            <c:strRef>
              <c:f>Sheet1!$A$2:$A$3</c:f>
              <c:strCache>
                <c:ptCount val="2"/>
                <c:pt idx="0">
                  <c:v>Zimbabwe</c:v>
                </c:pt>
                <c:pt idx="1">
                  <c:v>South Africa</c:v>
                </c:pt>
              </c:strCache>
            </c:strRef>
          </c:cat>
          <c:val>
            <c:numRef>
              <c:f>Sheet1!$D$2:$D$3</c:f>
              <c:numCache>
                <c:formatCode>General</c:formatCode>
                <c:ptCount val="2"/>
                <c:pt idx="0">
                  <c:v>13</c:v>
                </c:pt>
                <c:pt idx="1">
                  <c:v>46</c:v>
                </c:pt>
              </c:numCache>
            </c:numRef>
          </c:val>
          <c:extLst>
            <c:ext xmlns:c16="http://schemas.microsoft.com/office/drawing/2014/chart" uri="{C3380CC4-5D6E-409C-BE32-E72D297353CC}">
              <c16:uniqueId val="{00000002-6B68-4776-9A57-871778A625AE}"/>
            </c:ext>
          </c:extLst>
        </c:ser>
        <c:ser>
          <c:idx val="3"/>
          <c:order val="3"/>
          <c:tx>
            <c:strRef>
              <c:f>Sheet1!$E$1</c:f>
              <c:strCache>
                <c:ptCount val="1"/>
                <c:pt idx="0">
                  <c:v>Side effects bothered me a lot</c:v>
                </c:pt>
              </c:strCache>
            </c:strRef>
          </c:tx>
          <c:spPr>
            <a:solidFill>
              <a:schemeClr val="accent4"/>
            </a:solidFill>
            <a:ln>
              <a:noFill/>
            </a:ln>
            <a:effectLst/>
          </c:spPr>
          <c:invertIfNegative val="0"/>
          <c:cat>
            <c:strRef>
              <c:f>Sheet1!$A$2:$A$3</c:f>
              <c:strCache>
                <c:ptCount val="2"/>
                <c:pt idx="0">
                  <c:v>Zimbabwe</c:v>
                </c:pt>
                <c:pt idx="1">
                  <c:v>South Africa</c:v>
                </c:pt>
              </c:strCache>
            </c:strRef>
          </c:cat>
          <c:val>
            <c:numRef>
              <c:f>Sheet1!$E$2:$E$3</c:f>
              <c:numCache>
                <c:formatCode>General</c:formatCode>
                <c:ptCount val="2"/>
                <c:pt idx="0">
                  <c:v>0</c:v>
                </c:pt>
                <c:pt idx="1">
                  <c:v>14</c:v>
                </c:pt>
              </c:numCache>
            </c:numRef>
          </c:val>
          <c:extLst>
            <c:ext xmlns:c16="http://schemas.microsoft.com/office/drawing/2014/chart" uri="{C3380CC4-5D6E-409C-BE32-E72D297353CC}">
              <c16:uniqueId val="{00000000-C9D0-4544-9B45-BBA83A36D99A}"/>
            </c:ext>
          </c:extLst>
        </c:ser>
        <c:dLbls>
          <c:showLegendKey val="0"/>
          <c:showVal val="0"/>
          <c:showCatName val="0"/>
          <c:showSerName val="0"/>
          <c:showPercent val="0"/>
          <c:showBubbleSize val="0"/>
        </c:dLbls>
        <c:gapWidth val="55"/>
        <c:overlap val="100"/>
        <c:axId val="1676608176"/>
        <c:axId val="1676610576"/>
      </c:barChart>
      <c:catAx>
        <c:axId val="167660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76610576"/>
        <c:crosses val="autoZero"/>
        <c:auto val="1"/>
        <c:lblAlgn val="ctr"/>
        <c:lblOffset val="100"/>
        <c:noMultiLvlLbl val="0"/>
      </c:catAx>
      <c:valAx>
        <c:axId val="1676610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660817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23D80-BBC6-4C00-B219-7088B02AE1C3}"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3AAF7AD2-EAF9-471A-A1C3-04839601D695}">
      <dgm:prSet phldrT="[Text]" custT="1"/>
      <dgm:spPr/>
      <dgm:t>
        <a:bodyPr/>
        <a:lstStyle/>
        <a:p>
          <a:r>
            <a:rPr lang="en-GB" sz="1800">
              <a:latin typeface="Franklin Gothic Book" panose="020B0503020102020204" pitchFamily="34" charset="0"/>
            </a:rPr>
            <a:t>Individual Support</a:t>
          </a:r>
        </a:p>
      </dgm:t>
    </dgm:pt>
    <dgm:pt modelId="{3B7EFF75-596B-4E6E-9EE9-2E55D9E5B6DE}" type="parTrans" cxnId="{D1369B94-593B-488B-AA2A-9BAF20D236B3}">
      <dgm:prSet/>
      <dgm:spPr/>
      <dgm:t>
        <a:bodyPr/>
        <a:lstStyle/>
        <a:p>
          <a:endParaRPr lang="en-GB" sz="1800"/>
        </a:p>
      </dgm:t>
    </dgm:pt>
    <dgm:pt modelId="{75A36E02-6E8D-465B-8E66-7ACE5DB4965B}" type="sibTrans" cxnId="{D1369B94-593B-488B-AA2A-9BAF20D236B3}">
      <dgm:prSet/>
      <dgm:spPr/>
      <dgm:t>
        <a:bodyPr/>
        <a:lstStyle/>
        <a:p>
          <a:endParaRPr lang="en-GB" sz="1800"/>
        </a:p>
      </dgm:t>
    </dgm:pt>
    <dgm:pt modelId="{1950CB42-4E18-46CA-AAF0-E1E39967A7F6}">
      <dgm:prSet phldrT="[Text]" custT="1"/>
      <dgm:spPr/>
      <dgm:t>
        <a:bodyPr/>
        <a:lstStyle/>
        <a:p>
          <a:r>
            <a:rPr lang="en-GB" sz="1800">
              <a:latin typeface="Franklin Gothic Book" panose="020B0503020102020204" pitchFamily="34" charset="0"/>
            </a:rPr>
            <a:t>Partner/ Family Awareness &amp; Support</a:t>
          </a:r>
        </a:p>
      </dgm:t>
    </dgm:pt>
    <dgm:pt modelId="{953F39AD-143F-4E99-9C3F-4D9A33126CEF}" type="parTrans" cxnId="{43BB7F0E-07BA-4631-8B82-9F87341D3FD4}">
      <dgm:prSet/>
      <dgm:spPr/>
      <dgm:t>
        <a:bodyPr/>
        <a:lstStyle/>
        <a:p>
          <a:endParaRPr lang="en-GB" sz="1800"/>
        </a:p>
      </dgm:t>
    </dgm:pt>
    <dgm:pt modelId="{C15A55AA-92A3-4F96-98D1-834DB43444CA}" type="sibTrans" cxnId="{43BB7F0E-07BA-4631-8B82-9F87341D3FD4}">
      <dgm:prSet/>
      <dgm:spPr/>
      <dgm:t>
        <a:bodyPr/>
        <a:lstStyle/>
        <a:p>
          <a:endParaRPr lang="en-GB" sz="1800"/>
        </a:p>
      </dgm:t>
    </dgm:pt>
    <dgm:pt modelId="{ECABAB88-53BF-432F-8EA7-0BE7D8F56418}">
      <dgm:prSet phldrT="[Text]" custT="1"/>
      <dgm:spPr/>
      <dgm:t>
        <a:bodyPr/>
        <a:lstStyle/>
        <a:p>
          <a:r>
            <a:rPr lang="en-GB" sz="1800">
              <a:latin typeface="Franklin Gothic Book" panose="020B0503020102020204" pitchFamily="34" charset="0"/>
            </a:rPr>
            <a:t>Community Awareness &amp; Support</a:t>
          </a:r>
        </a:p>
      </dgm:t>
    </dgm:pt>
    <dgm:pt modelId="{E019E686-9A84-4DF6-B932-56ABEC3C3A6D}" type="parTrans" cxnId="{B043CB4A-52AD-4159-BD8B-D496AC867CFF}">
      <dgm:prSet/>
      <dgm:spPr/>
      <dgm:t>
        <a:bodyPr/>
        <a:lstStyle/>
        <a:p>
          <a:endParaRPr lang="en-GB" sz="1800"/>
        </a:p>
      </dgm:t>
    </dgm:pt>
    <dgm:pt modelId="{2C15FF8C-F3BB-42C8-9EC4-CC86B5444692}" type="sibTrans" cxnId="{B043CB4A-52AD-4159-BD8B-D496AC867CFF}">
      <dgm:prSet/>
      <dgm:spPr/>
      <dgm:t>
        <a:bodyPr/>
        <a:lstStyle/>
        <a:p>
          <a:endParaRPr lang="en-GB" sz="1800"/>
        </a:p>
      </dgm:t>
    </dgm:pt>
    <dgm:pt modelId="{B7A3594A-0222-4244-B718-94A21BDE0ADD}" type="pres">
      <dgm:prSet presAssocID="{A8F23D80-BBC6-4C00-B219-7088B02AE1C3}" presName="Name0" presStyleCnt="0">
        <dgm:presLayoutVars>
          <dgm:chMax val="7"/>
          <dgm:resizeHandles val="exact"/>
        </dgm:presLayoutVars>
      </dgm:prSet>
      <dgm:spPr/>
    </dgm:pt>
    <dgm:pt modelId="{C223689B-0FA3-4C59-A1E0-92159B29BDB6}" type="pres">
      <dgm:prSet presAssocID="{A8F23D80-BBC6-4C00-B219-7088B02AE1C3}" presName="comp1" presStyleCnt="0"/>
      <dgm:spPr/>
    </dgm:pt>
    <dgm:pt modelId="{A1CA855E-CA87-474C-99C4-A53EB378E932}" type="pres">
      <dgm:prSet presAssocID="{A8F23D80-BBC6-4C00-B219-7088B02AE1C3}" presName="circle1" presStyleLbl="node1" presStyleIdx="0" presStyleCnt="3"/>
      <dgm:spPr/>
    </dgm:pt>
    <dgm:pt modelId="{081DB3DF-8E2D-4939-AC8A-FDA4F9EF20A3}" type="pres">
      <dgm:prSet presAssocID="{A8F23D80-BBC6-4C00-B219-7088B02AE1C3}" presName="c1text" presStyleLbl="node1" presStyleIdx="0" presStyleCnt="3">
        <dgm:presLayoutVars>
          <dgm:bulletEnabled val="1"/>
        </dgm:presLayoutVars>
      </dgm:prSet>
      <dgm:spPr/>
    </dgm:pt>
    <dgm:pt modelId="{E932D6F0-ABDB-4B9F-9856-6BA0CD12C4BD}" type="pres">
      <dgm:prSet presAssocID="{A8F23D80-BBC6-4C00-B219-7088B02AE1C3}" presName="comp2" presStyleCnt="0"/>
      <dgm:spPr/>
    </dgm:pt>
    <dgm:pt modelId="{60314E6F-2B92-40C5-82F4-DFC06C409513}" type="pres">
      <dgm:prSet presAssocID="{A8F23D80-BBC6-4C00-B219-7088B02AE1C3}" presName="circle2" presStyleLbl="node1" presStyleIdx="1" presStyleCnt="3"/>
      <dgm:spPr/>
    </dgm:pt>
    <dgm:pt modelId="{204E99A0-911B-4C99-8932-66EDA08D62F0}" type="pres">
      <dgm:prSet presAssocID="{A8F23D80-BBC6-4C00-B219-7088B02AE1C3}" presName="c2text" presStyleLbl="node1" presStyleIdx="1" presStyleCnt="3">
        <dgm:presLayoutVars>
          <dgm:bulletEnabled val="1"/>
        </dgm:presLayoutVars>
      </dgm:prSet>
      <dgm:spPr/>
    </dgm:pt>
    <dgm:pt modelId="{8876090D-09F7-45A7-BD96-4120371C7B32}" type="pres">
      <dgm:prSet presAssocID="{A8F23D80-BBC6-4C00-B219-7088B02AE1C3}" presName="comp3" presStyleCnt="0"/>
      <dgm:spPr/>
    </dgm:pt>
    <dgm:pt modelId="{0B280117-1DDE-4636-9DA4-0D33A1D8FA9F}" type="pres">
      <dgm:prSet presAssocID="{A8F23D80-BBC6-4C00-B219-7088B02AE1C3}" presName="circle3" presStyleLbl="node1" presStyleIdx="2" presStyleCnt="3"/>
      <dgm:spPr/>
    </dgm:pt>
    <dgm:pt modelId="{0D96CDF7-8125-43D6-8E0E-5D77E8D50136}" type="pres">
      <dgm:prSet presAssocID="{A8F23D80-BBC6-4C00-B219-7088B02AE1C3}" presName="c3text" presStyleLbl="node1" presStyleIdx="2" presStyleCnt="3">
        <dgm:presLayoutVars>
          <dgm:bulletEnabled val="1"/>
        </dgm:presLayoutVars>
      </dgm:prSet>
      <dgm:spPr/>
    </dgm:pt>
  </dgm:ptLst>
  <dgm:cxnLst>
    <dgm:cxn modelId="{43BB7F0E-07BA-4631-8B82-9F87341D3FD4}" srcId="{A8F23D80-BBC6-4C00-B219-7088B02AE1C3}" destId="{1950CB42-4E18-46CA-AAF0-E1E39967A7F6}" srcOrd="1" destOrd="0" parTransId="{953F39AD-143F-4E99-9C3F-4D9A33126CEF}" sibTransId="{C15A55AA-92A3-4F96-98D1-834DB43444CA}"/>
    <dgm:cxn modelId="{1A18EC13-E5BC-41AC-A3AD-12E48DC849A2}" type="presOf" srcId="{ECABAB88-53BF-432F-8EA7-0BE7D8F56418}" destId="{081DB3DF-8E2D-4939-AC8A-FDA4F9EF20A3}" srcOrd="1" destOrd="0" presId="urn:microsoft.com/office/officeart/2005/8/layout/venn2"/>
    <dgm:cxn modelId="{B043CB4A-52AD-4159-BD8B-D496AC867CFF}" srcId="{A8F23D80-BBC6-4C00-B219-7088B02AE1C3}" destId="{ECABAB88-53BF-432F-8EA7-0BE7D8F56418}" srcOrd="0" destOrd="0" parTransId="{E019E686-9A84-4DF6-B932-56ABEC3C3A6D}" sibTransId="{2C15FF8C-F3BB-42C8-9EC4-CC86B5444692}"/>
    <dgm:cxn modelId="{D1369B94-593B-488B-AA2A-9BAF20D236B3}" srcId="{A8F23D80-BBC6-4C00-B219-7088B02AE1C3}" destId="{3AAF7AD2-EAF9-471A-A1C3-04839601D695}" srcOrd="2" destOrd="0" parTransId="{3B7EFF75-596B-4E6E-9EE9-2E55D9E5B6DE}" sibTransId="{75A36E02-6E8D-465B-8E66-7ACE5DB4965B}"/>
    <dgm:cxn modelId="{62147BA8-56AD-4DFC-9494-DB6215834AE8}" type="presOf" srcId="{1950CB42-4E18-46CA-AAF0-E1E39967A7F6}" destId="{204E99A0-911B-4C99-8932-66EDA08D62F0}" srcOrd="1" destOrd="0" presId="urn:microsoft.com/office/officeart/2005/8/layout/venn2"/>
    <dgm:cxn modelId="{16B827AB-7643-4074-9837-8C5316B1DEC5}" type="presOf" srcId="{A8F23D80-BBC6-4C00-B219-7088B02AE1C3}" destId="{B7A3594A-0222-4244-B718-94A21BDE0ADD}" srcOrd="0" destOrd="0" presId="urn:microsoft.com/office/officeart/2005/8/layout/venn2"/>
    <dgm:cxn modelId="{BB3254B9-B61E-4E02-A1A2-A86B70100973}" type="presOf" srcId="{3AAF7AD2-EAF9-471A-A1C3-04839601D695}" destId="{0B280117-1DDE-4636-9DA4-0D33A1D8FA9F}" srcOrd="0" destOrd="0" presId="urn:microsoft.com/office/officeart/2005/8/layout/venn2"/>
    <dgm:cxn modelId="{F3F36CD9-8559-439C-8B40-5B333F565CE5}" type="presOf" srcId="{3AAF7AD2-EAF9-471A-A1C3-04839601D695}" destId="{0D96CDF7-8125-43D6-8E0E-5D77E8D50136}" srcOrd="1" destOrd="0" presId="urn:microsoft.com/office/officeart/2005/8/layout/venn2"/>
    <dgm:cxn modelId="{06C91EEB-AD0B-4E56-A8CB-47BEA564F309}" type="presOf" srcId="{ECABAB88-53BF-432F-8EA7-0BE7D8F56418}" destId="{A1CA855E-CA87-474C-99C4-A53EB378E932}" srcOrd="0" destOrd="0" presId="urn:microsoft.com/office/officeart/2005/8/layout/venn2"/>
    <dgm:cxn modelId="{6F7921F6-DC4F-43FB-AC3F-ECB2E49C4D92}" type="presOf" srcId="{1950CB42-4E18-46CA-AAF0-E1E39967A7F6}" destId="{60314E6F-2B92-40C5-82F4-DFC06C409513}" srcOrd="0" destOrd="0" presId="urn:microsoft.com/office/officeart/2005/8/layout/venn2"/>
    <dgm:cxn modelId="{A8890CDF-A429-48F1-AC7E-C339C7742318}" type="presParOf" srcId="{B7A3594A-0222-4244-B718-94A21BDE0ADD}" destId="{C223689B-0FA3-4C59-A1E0-92159B29BDB6}" srcOrd="0" destOrd="0" presId="urn:microsoft.com/office/officeart/2005/8/layout/venn2"/>
    <dgm:cxn modelId="{C6D3FB5E-E774-4A1A-8E6A-DE6B81009750}" type="presParOf" srcId="{C223689B-0FA3-4C59-A1E0-92159B29BDB6}" destId="{A1CA855E-CA87-474C-99C4-A53EB378E932}" srcOrd="0" destOrd="0" presId="urn:microsoft.com/office/officeart/2005/8/layout/venn2"/>
    <dgm:cxn modelId="{1DBA8B4C-2C94-4CE5-A1CA-EAA67B9639F7}" type="presParOf" srcId="{C223689B-0FA3-4C59-A1E0-92159B29BDB6}" destId="{081DB3DF-8E2D-4939-AC8A-FDA4F9EF20A3}" srcOrd="1" destOrd="0" presId="urn:microsoft.com/office/officeart/2005/8/layout/venn2"/>
    <dgm:cxn modelId="{FC1BA745-41CD-4288-AC64-D54DD7411827}" type="presParOf" srcId="{B7A3594A-0222-4244-B718-94A21BDE0ADD}" destId="{E932D6F0-ABDB-4B9F-9856-6BA0CD12C4BD}" srcOrd="1" destOrd="0" presId="urn:microsoft.com/office/officeart/2005/8/layout/venn2"/>
    <dgm:cxn modelId="{D950C1FD-434B-46E1-94C7-F1DE9CBAC980}" type="presParOf" srcId="{E932D6F0-ABDB-4B9F-9856-6BA0CD12C4BD}" destId="{60314E6F-2B92-40C5-82F4-DFC06C409513}" srcOrd="0" destOrd="0" presId="urn:microsoft.com/office/officeart/2005/8/layout/venn2"/>
    <dgm:cxn modelId="{822C2C7B-8A08-4DFC-9BBB-9DCF1886D0B7}" type="presParOf" srcId="{E932D6F0-ABDB-4B9F-9856-6BA0CD12C4BD}" destId="{204E99A0-911B-4C99-8932-66EDA08D62F0}" srcOrd="1" destOrd="0" presId="urn:microsoft.com/office/officeart/2005/8/layout/venn2"/>
    <dgm:cxn modelId="{6D129BC5-8412-407E-B9E2-C1C931FB1CF4}" type="presParOf" srcId="{B7A3594A-0222-4244-B718-94A21BDE0ADD}" destId="{8876090D-09F7-45A7-BD96-4120371C7B32}" srcOrd="2" destOrd="0" presId="urn:microsoft.com/office/officeart/2005/8/layout/venn2"/>
    <dgm:cxn modelId="{8B68D109-6077-4017-8302-2CBFC87F931D}" type="presParOf" srcId="{8876090D-09F7-45A7-BD96-4120371C7B32}" destId="{0B280117-1DDE-4636-9DA4-0D33A1D8FA9F}" srcOrd="0" destOrd="0" presId="urn:microsoft.com/office/officeart/2005/8/layout/venn2"/>
    <dgm:cxn modelId="{5A4B166D-0103-4ADD-9E3C-780BDB6924B1}" type="presParOf" srcId="{8876090D-09F7-45A7-BD96-4120371C7B32}" destId="{0D96CDF7-8125-43D6-8E0E-5D77E8D5013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855E-CA87-474C-99C4-A53EB378E932}">
      <dsp:nvSpPr>
        <dsp:cNvPr id="0" name=""/>
        <dsp:cNvSpPr/>
      </dsp:nvSpPr>
      <dsp:spPr>
        <a:xfrm>
          <a:off x="415130" y="0"/>
          <a:ext cx="4351338" cy="43513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Franklin Gothic Book" panose="020B0503020102020204" pitchFamily="34" charset="0"/>
            </a:rPr>
            <a:t>Community Awareness &amp; Support</a:t>
          </a:r>
        </a:p>
      </dsp:txBody>
      <dsp:txXfrm>
        <a:off x="1830403" y="217566"/>
        <a:ext cx="1520792" cy="652700"/>
      </dsp:txXfrm>
    </dsp:sp>
    <dsp:sp modelId="{60314E6F-2B92-40C5-82F4-DFC06C409513}">
      <dsp:nvSpPr>
        <dsp:cNvPr id="0" name=""/>
        <dsp:cNvSpPr/>
      </dsp:nvSpPr>
      <dsp:spPr>
        <a:xfrm>
          <a:off x="959048" y="1087834"/>
          <a:ext cx="3263503" cy="32635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Franklin Gothic Book" panose="020B0503020102020204" pitchFamily="34" charset="0"/>
            </a:rPr>
            <a:t>Partner/ Family Awareness &amp; Support</a:t>
          </a:r>
        </a:p>
      </dsp:txBody>
      <dsp:txXfrm>
        <a:off x="1830403" y="1291803"/>
        <a:ext cx="1520792" cy="611906"/>
      </dsp:txXfrm>
    </dsp:sp>
    <dsp:sp modelId="{0B280117-1DDE-4636-9DA4-0D33A1D8FA9F}">
      <dsp:nvSpPr>
        <dsp:cNvPr id="0" name=""/>
        <dsp:cNvSpPr/>
      </dsp:nvSpPr>
      <dsp:spPr>
        <a:xfrm>
          <a:off x="1502965" y="2175669"/>
          <a:ext cx="2175669" cy="217566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Franklin Gothic Book" panose="020B0503020102020204" pitchFamily="34" charset="0"/>
            </a:rPr>
            <a:t>Individual Support</a:t>
          </a:r>
        </a:p>
      </dsp:txBody>
      <dsp:txXfrm>
        <a:off x="1821584" y="2719586"/>
        <a:ext cx="153843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55EE8-0275-4B6E-9D6F-C2BAA2F11895}"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32375-F5C3-4BF8-B0DB-A4C793F624FC}" type="slidenum">
              <a:rPr lang="en-GB" smtClean="0"/>
              <a:t>‹#›</a:t>
            </a:fld>
            <a:endParaRPr lang="en-GB"/>
          </a:p>
        </p:txBody>
      </p:sp>
    </p:spTree>
    <p:extLst>
      <p:ext uri="{BB962C8B-B14F-4D97-AF65-F5344CB8AC3E}">
        <p14:creationId xmlns:p14="http://schemas.microsoft.com/office/powerpoint/2010/main" val="17451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24 week choice period</a:t>
            </a:r>
          </a:p>
          <a:p>
            <a:r>
              <a:rPr lang="en-US"/>
              <a:t>12 weeks with a regimen</a:t>
            </a:r>
          </a:p>
          <a:p>
            <a:r>
              <a:rPr lang="en-US"/>
              <a:t>Cross over</a:t>
            </a:r>
          </a:p>
          <a:p>
            <a:r>
              <a:rPr lang="en-US"/>
              <a:t>12 weeks with the other regimen</a:t>
            </a:r>
          </a:p>
          <a:p>
            <a:endParaRPr lang="en-US"/>
          </a:p>
          <a:p>
            <a:r>
              <a:rPr lang="en-US"/>
              <a:t>+ up to 24 week choice period in </a:t>
            </a:r>
            <a:r>
              <a:rPr lang="en-US" err="1"/>
              <a:t>SAf</a:t>
            </a:r>
            <a:endParaRPr lang="en-US"/>
          </a:p>
        </p:txBody>
      </p:sp>
      <p:sp>
        <p:nvSpPr>
          <p:cNvPr id="4" name="Slide Number Placeholder 3"/>
          <p:cNvSpPr>
            <a:spLocks noGrp="1"/>
          </p:cNvSpPr>
          <p:nvPr>
            <p:ph type="sldNum" sz="quarter" idx="5"/>
          </p:nvPr>
        </p:nvSpPr>
        <p:spPr/>
        <p:txBody>
          <a:bodyPr/>
          <a:lstStyle/>
          <a:p>
            <a:fld id="{DA6294C9-82EE-4B2F-9191-F0A7D9F6B192}" type="slidenum">
              <a:rPr lang="en-US" smtClean="0"/>
              <a:t>2</a:t>
            </a:fld>
            <a:endParaRPr lang="en-US"/>
          </a:p>
        </p:txBody>
      </p:sp>
    </p:spTree>
    <p:extLst>
      <p:ext uri="{BB962C8B-B14F-4D97-AF65-F5344CB8AC3E}">
        <p14:creationId xmlns:p14="http://schemas.microsoft.com/office/powerpoint/2010/main" val="284419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prevent both pregnancy and HIV and ease anxieties around sexual activity.</a:t>
            </a:r>
          </a:p>
          <a:p>
            <a:r>
              <a:rPr lang="en-US"/>
              <a:t>Fear of gender-based violence and rape were an additional motivator. </a:t>
            </a:r>
          </a:p>
          <a:p>
            <a:r>
              <a:rPr lang="en-US"/>
              <a:t>Increased knowledge about HIV prevention and PrEP. </a:t>
            </a:r>
          </a:p>
          <a:p>
            <a:r>
              <a:rPr lang="en-US"/>
              <a:t>Optimism surrounding more young women </a:t>
            </a:r>
            <a:br>
              <a:rPr lang="en-US"/>
            </a:br>
            <a:r>
              <a:rPr lang="en-US"/>
              <a:t>having access to dual prevention medication,</a:t>
            </a:r>
            <a:br>
              <a:rPr lang="en-US"/>
            </a:br>
            <a:r>
              <a:rPr lang="en-US"/>
              <a:t>given risk of contracting HIV.</a:t>
            </a:r>
          </a:p>
          <a:p>
            <a:r>
              <a:rPr lang="en-US"/>
              <a:t>Appreciation of access to health services, </a:t>
            </a:r>
            <a:br>
              <a:rPr lang="en-US"/>
            </a:br>
            <a:r>
              <a:rPr lang="en-US"/>
              <a:t>and study staff who provided knowledge/</a:t>
            </a:r>
            <a:br>
              <a:rPr lang="en-US"/>
            </a:br>
            <a:r>
              <a:rPr lang="en-US"/>
              <a:t>support on sexual and general health.</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4E8DB-D9AD-5E47-AB29-7F2AA1349E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39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the study, among the </a:t>
            </a:r>
            <a:r>
              <a:rPr lang="en-US">
                <a:highlight>
                  <a:srgbClr val="FFFF00"/>
                </a:highlight>
              </a:rPr>
              <a:t>26 </a:t>
            </a:r>
            <a:r>
              <a:rPr lang="en-US"/>
              <a:t>people who answered the question in Zimbabwe, </a:t>
            </a:r>
            <a:r>
              <a:rPr lang="en-US">
                <a:highlight>
                  <a:srgbClr val="FFFF00"/>
                </a:highlight>
              </a:rPr>
              <a:t>62%</a:t>
            </a:r>
            <a:r>
              <a:rPr lang="en-US"/>
              <a:t> preferred the DPP and </a:t>
            </a:r>
            <a:r>
              <a:rPr lang="en-US">
                <a:highlight>
                  <a:srgbClr val="FFFF00"/>
                </a:highlight>
              </a:rPr>
              <a:t>38%</a:t>
            </a:r>
            <a:r>
              <a:rPr lang="en-US"/>
              <a:t> preferred 2 pills.  </a:t>
            </a:r>
          </a:p>
          <a:p>
            <a:endParaRPr lang="en-US"/>
          </a:p>
          <a:p>
            <a:r>
              <a:rPr lang="en-US"/>
              <a:t>In South Africa, the opposite was true – of the 83 participants answered the question, 61% preferred 2 pills and 39% preferred the DPP.</a:t>
            </a:r>
          </a:p>
          <a:p>
            <a:endParaRPr lang="en-US"/>
          </a:p>
          <a:p>
            <a:r>
              <a:rPr lang="en-US"/>
              <a:t>No diff in acceptability – very high/near universal in both</a:t>
            </a:r>
          </a:p>
          <a:p>
            <a:r>
              <a:rPr lang="en-US"/>
              <a:t>No diff in adherence – very low in both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294C9-82EE-4B2F-9191-F0A7D9F6B1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50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This slide is focused on willingness to use the DPP and considerations for service delivery.  These data come from the quantitative behavioral interview at the end of the study.</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All participants either liked or did not mind taking the DPP every day.</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93% said they would be willing to use it if it were available and 100% said they would be more likely to use it if it also prevented STIs other than HIV.  A majority said they would be willing to pay a small fee for the DPP and 12% said they would only use it if it were free.</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Everyone said they would recommend it to friends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There was no single preference for WHERE to get the DPP or WHOM to get it from.  Participants had varying opinions ranging from public clinics to private clinics and pharmacies and wanting to get it from nurses, doctors, counselors or pharmacists.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294C9-82EE-4B2F-9191-F0A7D9F6B1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07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4E8DB-D9AD-5E47-AB29-7F2AA1349E51}" type="slidenum">
              <a:rPr lang="en-US" smtClean="0"/>
              <a:t>8</a:t>
            </a:fld>
            <a:endParaRPr lang="en-US"/>
          </a:p>
        </p:txBody>
      </p:sp>
    </p:spTree>
    <p:extLst>
      <p:ext uri="{BB962C8B-B14F-4D97-AF65-F5344CB8AC3E}">
        <p14:creationId xmlns:p14="http://schemas.microsoft.com/office/powerpoint/2010/main" val="216684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7 consecutive days of DPP pills containing OC are required to recoup pregnancy protection.</a:t>
            </a:r>
          </a:p>
          <a:p>
            <a:endParaRPr lang="en-GB"/>
          </a:p>
        </p:txBody>
      </p:sp>
      <p:sp>
        <p:nvSpPr>
          <p:cNvPr id="4" name="Slide Number Placeholder 3"/>
          <p:cNvSpPr>
            <a:spLocks noGrp="1"/>
          </p:cNvSpPr>
          <p:nvPr>
            <p:ph type="sldNum" sz="quarter" idx="5"/>
          </p:nvPr>
        </p:nvSpPr>
        <p:spPr/>
        <p:txBody>
          <a:bodyPr/>
          <a:lstStyle/>
          <a:p>
            <a:fld id="{ED432375-F5C3-4BF8-B0DB-A4C793F624FC}" type="slidenum">
              <a:rPr lang="en-GB" smtClean="0"/>
              <a:t>9</a:t>
            </a:fld>
            <a:endParaRPr lang="en-GB"/>
          </a:p>
        </p:txBody>
      </p:sp>
    </p:spTree>
    <p:extLst>
      <p:ext uri="{BB962C8B-B14F-4D97-AF65-F5344CB8AC3E}">
        <p14:creationId xmlns:p14="http://schemas.microsoft.com/office/powerpoint/2010/main" val="357151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4C9-82EE-4B2F-9191-F0A7D9F6B192}" type="slidenum">
              <a:rPr lang="en-US" smtClean="0"/>
              <a:t>11</a:t>
            </a:fld>
            <a:endParaRPr lang="en-US"/>
          </a:p>
        </p:txBody>
      </p:sp>
    </p:spTree>
    <p:extLst>
      <p:ext uri="{BB962C8B-B14F-4D97-AF65-F5344CB8AC3E}">
        <p14:creationId xmlns:p14="http://schemas.microsoft.com/office/powerpoint/2010/main" val="11129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59FF-EC5D-E7BD-7CB5-DDFC88761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EAC6B-1EEE-11BC-74F8-E0AF13686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3E752-7BAA-EBB4-4DE8-C82A7BA2F1EF}"/>
              </a:ext>
            </a:extLst>
          </p:cNvPr>
          <p:cNvSpPr>
            <a:spLocks noGrp="1"/>
          </p:cNvSpPr>
          <p:nvPr>
            <p:ph type="body" idx="1"/>
          </p:nvPr>
        </p:nvSpPr>
        <p:spPr/>
        <p:txBody>
          <a:bodyPr/>
          <a:lstStyle/>
          <a:p>
            <a:r>
              <a:rPr lang="en-US">
                <a:latin typeface="Arial" panose="020B0604020202020204" pitchFamily="34" charset="0"/>
                <a:cs typeface="Arial" panose="020B0604020202020204" pitchFamily="34" charset="0"/>
              </a:rPr>
              <a:t>Before I end, I want to acknowledge that I am presenting on behalf of a large team.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studies are a collaboration between Population Council, University of Zimbabwe and Wits RHI in South Africa.  With funding support from USAID/PEPFAR through the EECO project, CIFF, NIMH at NIH and with product donations from Gilead.</a:t>
            </a:r>
            <a:endParaRPr lang="en-US"/>
          </a:p>
        </p:txBody>
      </p:sp>
      <p:sp>
        <p:nvSpPr>
          <p:cNvPr id="4" name="Slide Number Placeholder 3">
            <a:extLst>
              <a:ext uri="{FF2B5EF4-FFF2-40B4-BE49-F238E27FC236}">
                <a16:creationId xmlns:a16="http://schemas.microsoft.com/office/drawing/2014/main" id="{4A8B592A-A042-6395-12D0-84590A25C18C}"/>
              </a:ext>
            </a:extLst>
          </p:cNvPr>
          <p:cNvSpPr>
            <a:spLocks noGrp="1"/>
          </p:cNvSpPr>
          <p:nvPr>
            <p:ph type="sldNum" sz="quarter" idx="5"/>
          </p:nvPr>
        </p:nvSpPr>
        <p:spPr/>
        <p:txBody>
          <a:bodyPr/>
          <a:lstStyle/>
          <a:p>
            <a:pPr marL="0" marR="0" lvl="0" indent="0" algn="l" defTabSz="897484" rtl="0" eaLnBrk="1" fontAlgn="auto" latinLnBrk="0" hangingPunct="1">
              <a:lnSpc>
                <a:spcPct val="100000"/>
              </a:lnSpc>
              <a:spcBef>
                <a:spcPts val="0"/>
              </a:spcBef>
              <a:spcAft>
                <a:spcPts val="0"/>
              </a:spcAft>
              <a:buClr>
                <a:srgbClr val="000000"/>
              </a:buClr>
              <a:buSzTx/>
              <a:buFontTx/>
              <a:buNone/>
              <a:tabLst/>
              <a:defRPr/>
            </a:pPr>
            <a:fld id="{DA6294C9-82EE-4B2F-9191-F0A7D9F6B192}"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897484" rtl="0" eaLnBrk="1" fontAlgn="auto" latinLnBrk="0" hangingPunct="1">
                <a:lnSpc>
                  <a:spcPct val="100000"/>
                </a:lnSpc>
                <a:spcBef>
                  <a:spcPts val="0"/>
                </a:spcBef>
                <a:spcAft>
                  <a:spcPts val="0"/>
                </a:spcAft>
                <a:buClr>
                  <a:srgbClr val="000000"/>
                </a:buClr>
                <a:buSzTx/>
                <a:buFontTx/>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1007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6294C9-82EE-4B2F-9191-F0A7D9F6B192}" type="slidenum">
              <a:rPr lang="en-US" smtClean="0"/>
              <a:t>14</a:t>
            </a:fld>
            <a:endParaRPr lang="en-US"/>
          </a:p>
        </p:txBody>
      </p:sp>
    </p:spTree>
    <p:extLst>
      <p:ext uri="{BB962C8B-B14F-4D97-AF65-F5344CB8AC3E}">
        <p14:creationId xmlns:p14="http://schemas.microsoft.com/office/powerpoint/2010/main" val="35156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tiff"/><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1CCF1C-FCF5-8747-AD97-75A1E8AF05E6}"/>
              </a:ext>
            </a:extLst>
          </p:cNvPr>
          <p:cNvSpPr>
            <a:spLocks noGrp="1"/>
          </p:cNvSpPr>
          <p:nvPr>
            <p:ph type="sldNum" sz="quarter" idx="10"/>
          </p:nvPr>
        </p:nvSpPr>
        <p:spPr/>
        <p:txBody>
          <a:bodyPr/>
          <a:lstStyle/>
          <a:p>
            <a:fld id="{B6B81DC3-F56D-C947-8CA8-3D7CB70D6DFE}" type="slidenum">
              <a:rPr lang="en-US" smtClean="0"/>
              <a:t>‹#›</a:t>
            </a:fld>
            <a:endParaRPr lang="en-US"/>
          </a:p>
        </p:txBody>
      </p:sp>
    </p:spTree>
    <p:extLst>
      <p:ext uri="{BB962C8B-B14F-4D97-AF65-F5344CB8AC3E}">
        <p14:creationId xmlns:p14="http://schemas.microsoft.com/office/powerpoint/2010/main" val="397600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9634C6B9-A201-4FBC-2AA9-4263C1F6C14A}"/>
              </a:ext>
            </a:extLst>
          </p:cNvPr>
          <p:cNvPicPr>
            <a:picLocks noChangeAspect="1"/>
          </p:cNvPicPr>
          <p:nvPr userDrawn="1"/>
        </p:nvPicPr>
        <p:blipFill>
          <a:blip r:embed="rId2"/>
          <a:srcRect/>
          <a:stretch/>
        </p:blipFill>
        <p:spPr>
          <a:xfrm>
            <a:off x="0" y="6035040"/>
            <a:ext cx="1537428" cy="822960"/>
          </a:xfrm>
          <a:prstGeom prst="rect">
            <a:avLst/>
          </a:prstGeom>
        </p:spPr>
      </p:pic>
    </p:spTree>
    <p:extLst>
      <p:ext uri="{BB962C8B-B14F-4D97-AF65-F5344CB8AC3E}">
        <p14:creationId xmlns:p14="http://schemas.microsoft.com/office/powerpoint/2010/main" val="263883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01C64-7299-4C8B-8408-67AB894FDBF1}"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00741-AA42-48B5-A2CA-C5A674BC32E4}" type="slidenum">
              <a:rPr lang="en-US" smtClean="0"/>
              <a:t>‹#›</a:t>
            </a:fld>
            <a:endParaRPr lang="en-US"/>
          </a:p>
        </p:txBody>
      </p:sp>
      <p:sp>
        <p:nvSpPr>
          <p:cNvPr id="7" name="Rectangle 6">
            <a:extLst>
              <a:ext uri="{FF2B5EF4-FFF2-40B4-BE49-F238E27FC236}">
                <a16:creationId xmlns:a16="http://schemas.microsoft.com/office/drawing/2014/main" id="{E8A7DE4F-5713-4F80-BAF0-5336731D3F8B}"/>
              </a:ext>
            </a:extLst>
          </p:cNvPr>
          <p:cNvSpPr/>
          <p:nvPr userDrawn="1"/>
        </p:nvSpPr>
        <p:spPr>
          <a:xfrm>
            <a:off x="7074569" y="-1"/>
            <a:ext cx="5117432" cy="68580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875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2pPr marL="685800" indent="-228600">
              <a:buFont typeface="Franklin Gothic Book" panose="020B0503020102020204" pitchFamily="34" charset="0"/>
              <a:buChar char="–"/>
              <a:defRPr/>
            </a:lvl2pPr>
            <a:lvl3pPr marL="1143000" indent="-22860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401C64-7299-4C8B-8408-67AB894FDBF1}"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00741-AA42-48B5-A2CA-C5A674BC32E4}" type="slidenum">
              <a:rPr lang="en-US" smtClean="0"/>
              <a:t>‹#›</a:t>
            </a:fld>
            <a:endParaRPr lang="en-US"/>
          </a:p>
        </p:txBody>
      </p:sp>
      <p:pic>
        <p:nvPicPr>
          <p:cNvPr id="8" name="Picture 7">
            <a:extLst>
              <a:ext uri="{FF2B5EF4-FFF2-40B4-BE49-F238E27FC236}">
                <a16:creationId xmlns:a16="http://schemas.microsoft.com/office/drawing/2014/main" id="{E50479C6-898A-0AAF-228B-C5E25988D390}"/>
              </a:ext>
            </a:extLst>
          </p:cNvPr>
          <p:cNvPicPr>
            <a:picLocks noChangeAspect="1"/>
          </p:cNvPicPr>
          <p:nvPr userDrawn="1"/>
        </p:nvPicPr>
        <p:blipFill>
          <a:blip r:embed="rId2"/>
          <a:srcRect/>
          <a:stretch/>
        </p:blipFill>
        <p:spPr>
          <a:xfrm>
            <a:off x="0" y="6035040"/>
            <a:ext cx="1537428" cy="822960"/>
          </a:xfrm>
          <a:prstGeom prst="rect">
            <a:avLst/>
          </a:prstGeom>
        </p:spPr>
      </p:pic>
    </p:spTree>
    <p:extLst>
      <p:ext uri="{BB962C8B-B14F-4D97-AF65-F5344CB8AC3E}">
        <p14:creationId xmlns:p14="http://schemas.microsoft.com/office/powerpoint/2010/main" val="142753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401C64-7299-4C8B-8408-67AB894FDBF1}"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00741-AA42-48B5-A2CA-C5A674BC32E4}" type="slidenum">
              <a:rPr lang="en-US" smtClean="0"/>
              <a:t>‹#›</a:t>
            </a:fld>
            <a:endParaRPr lang="en-US"/>
          </a:p>
        </p:txBody>
      </p:sp>
    </p:spTree>
    <p:extLst>
      <p:ext uri="{BB962C8B-B14F-4D97-AF65-F5344CB8AC3E}">
        <p14:creationId xmlns:p14="http://schemas.microsoft.com/office/powerpoint/2010/main" val="319487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Franklin Gothic Book" panose="020B0503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3876675" y="6356350"/>
            <a:ext cx="4114800" cy="365125"/>
          </a:xfrm>
        </p:spPr>
        <p:txBody>
          <a:bodyPr/>
          <a:lstStyle/>
          <a:p>
            <a:endParaRPr lang="en-US"/>
          </a:p>
        </p:txBody>
      </p:sp>
      <p:pic>
        <p:nvPicPr>
          <p:cNvPr id="17" name="Picture 16">
            <a:extLst>
              <a:ext uri="{FF2B5EF4-FFF2-40B4-BE49-F238E27FC236}">
                <a16:creationId xmlns:a16="http://schemas.microsoft.com/office/drawing/2014/main" id="{A9EAE09A-3038-4DEA-B137-E971EFA96099}"/>
              </a:ext>
            </a:extLst>
          </p:cNvPr>
          <p:cNvPicPr>
            <a:picLocks noChangeAspect="1"/>
          </p:cNvPicPr>
          <p:nvPr userDrawn="1"/>
        </p:nvPicPr>
        <p:blipFill rotWithShape="1">
          <a:blip r:embed="rId2"/>
          <a:srcRect t="21670" r="10983" b="5479"/>
          <a:stretch/>
        </p:blipFill>
        <p:spPr>
          <a:xfrm>
            <a:off x="7634164" y="5983352"/>
            <a:ext cx="1126882" cy="575362"/>
          </a:xfrm>
          <a:prstGeom prst="rect">
            <a:avLst/>
          </a:prstGeom>
        </p:spPr>
      </p:pic>
      <p:pic>
        <p:nvPicPr>
          <p:cNvPr id="18" name="Picture 17" descr="Logo&#10;&#10;Description automatically generated">
            <a:extLst>
              <a:ext uri="{FF2B5EF4-FFF2-40B4-BE49-F238E27FC236}">
                <a16:creationId xmlns:a16="http://schemas.microsoft.com/office/drawing/2014/main" id="{1681891F-3DC7-4D68-B2B1-C948E92F4A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4545" y="5983352"/>
            <a:ext cx="1265912" cy="618641"/>
          </a:xfrm>
          <a:prstGeom prst="rect">
            <a:avLst/>
          </a:prstGeom>
        </p:spPr>
      </p:pic>
      <p:grpSp>
        <p:nvGrpSpPr>
          <p:cNvPr id="20" name="Graphic 22">
            <a:extLst>
              <a:ext uri="{FF2B5EF4-FFF2-40B4-BE49-F238E27FC236}">
                <a16:creationId xmlns:a16="http://schemas.microsoft.com/office/drawing/2014/main" id="{EC54F716-88AA-47C4-A617-3A3045F29027}"/>
              </a:ext>
            </a:extLst>
          </p:cNvPr>
          <p:cNvGrpSpPr/>
          <p:nvPr userDrawn="1"/>
        </p:nvGrpSpPr>
        <p:grpSpPr>
          <a:xfrm rot="571362">
            <a:off x="7885843" y="-2501113"/>
            <a:ext cx="5564314" cy="5564314"/>
            <a:chOff x="6267578" y="-941933"/>
            <a:chExt cx="3466844" cy="3466844"/>
          </a:xfrm>
        </p:grpSpPr>
        <p:sp>
          <p:nvSpPr>
            <p:cNvPr id="21" name="Freeform: Shape 20">
              <a:extLst>
                <a:ext uri="{FF2B5EF4-FFF2-40B4-BE49-F238E27FC236}">
                  <a16:creationId xmlns:a16="http://schemas.microsoft.com/office/drawing/2014/main" id="{7F98E3F3-7805-44D4-B0AC-0FE7E3F54964}"/>
                </a:ext>
              </a:extLst>
            </p:cNvPr>
            <p:cNvSpPr/>
            <p:nvPr/>
          </p:nvSpPr>
          <p:spPr>
            <a:xfrm>
              <a:off x="6937718" y="-179227"/>
              <a:ext cx="2565464" cy="2322785"/>
            </a:xfrm>
            <a:custGeom>
              <a:avLst/>
              <a:gdLst>
                <a:gd name="connsiteX0" fmla="*/ 2565465 w 2565464"/>
                <a:gd name="connsiteY0" fmla="*/ 1040053 h 2322785"/>
                <a:gd name="connsiteX1" fmla="*/ 1282732 w 2565464"/>
                <a:gd name="connsiteY1" fmla="*/ 2322786 h 2322785"/>
                <a:gd name="connsiteX2" fmla="*/ 0 w 2565464"/>
                <a:gd name="connsiteY2" fmla="*/ 1040053 h 2322785"/>
                <a:gd name="connsiteX3" fmla="*/ 5894 w 2565464"/>
                <a:gd name="connsiteY3" fmla="*/ 917327 h 2322785"/>
                <a:gd name="connsiteX4" fmla="*/ 1293448 w 2565464"/>
                <a:gd name="connsiteY4" fmla="*/ 1963704 h 2322785"/>
                <a:gd name="connsiteX5" fmla="*/ 2339825 w 2565464"/>
                <a:gd name="connsiteY5" fmla="*/ 676152 h 2322785"/>
                <a:gd name="connsiteX6" fmla="*/ 2033997 w 2565464"/>
                <a:gd name="connsiteY6" fmla="*/ 0 h 2322785"/>
                <a:gd name="connsiteX7" fmla="*/ 2565465 w 2565464"/>
                <a:gd name="connsiteY7" fmla="*/ 1040053 h 232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5464" h="2322785">
                  <a:moveTo>
                    <a:pt x="2565465" y="1040053"/>
                  </a:moveTo>
                  <a:cubicBezTo>
                    <a:pt x="2565465" y="1748486"/>
                    <a:pt x="1991165" y="2322786"/>
                    <a:pt x="1282732" y="2322786"/>
                  </a:cubicBezTo>
                  <a:cubicBezTo>
                    <a:pt x="574300" y="2322786"/>
                    <a:pt x="0" y="1748486"/>
                    <a:pt x="0" y="1040053"/>
                  </a:cubicBezTo>
                  <a:cubicBezTo>
                    <a:pt x="0" y="998451"/>
                    <a:pt x="2080" y="957542"/>
                    <a:pt x="5894" y="917327"/>
                  </a:cubicBezTo>
                  <a:cubicBezTo>
                    <a:pt x="72492" y="1561824"/>
                    <a:pt x="648952" y="2030305"/>
                    <a:pt x="1293448" y="1963704"/>
                  </a:cubicBezTo>
                  <a:cubicBezTo>
                    <a:pt x="1937945" y="1897106"/>
                    <a:pt x="2406423" y="1320649"/>
                    <a:pt x="2339825" y="676152"/>
                  </a:cubicBezTo>
                  <a:cubicBezTo>
                    <a:pt x="2313730" y="423614"/>
                    <a:pt x="2206417" y="186357"/>
                    <a:pt x="2033997" y="0"/>
                  </a:cubicBezTo>
                  <a:cubicBezTo>
                    <a:pt x="2367869" y="241244"/>
                    <a:pt x="2565576" y="628147"/>
                    <a:pt x="2565465" y="1040053"/>
                  </a:cubicBezTo>
                  <a:close/>
                </a:path>
              </a:pathLst>
            </a:custGeom>
            <a:solidFill>
              <a:schemeClr val="accent1">
                <a:alpha val="25000"/>
              </a:schemeClr>
            </a:solidFill>
            <a:ln w="34576" cap="flat">
              <a:noFill/>
              <a:prstDash val="solid"/>
              <a:miter/>
            </a:ln>
          </p:spPr>
          <p:txBody>
            <a:bodyPr rtlCol="0" anchor="ctr"/>
            <a:lstStyle/>
            <a:p>
              <a:endParaRPr lang="en-US" sz="1800"/>
            </a:p>
          </p:txBody>
        </p:sp>
        <p:sp>
          <p:nvSpPr>
            <p:cNvPr id="22" name="Freeform: Shape 21">
              <a:extLst>
                <a:ext uri="{FF2B5EF4-FFF2-40B4-BE49-F238E27FC236}">
                  <a16:creationId xmlns:a16="http://schemas.microsoft.com/office/drawing/2014/main" id="{EA80E6C6-95CC-4243-8E6F-FB444ADC5013}"/>
                </a:ext>
              </a:extLst>
            </p:cNvPr>
            <p:cNvSpPr/>
            <p:nvPr/>
          </p:nvSpPr>
          <p:spPr>
            <a:xfrm>
              <a:off x="6978278" y="-460735"/>
              <a:ext cx="1748331" cy="2195789"/>
            </a:xfrm>
            <a:custGeom>
              <a:avLst/>
              <a:gdLst>
                <a:gd name="connsiteX0" fmla="*/ 1748332 w 1748331"/>
                <a:gd name="connsiteY0" fmla="*/ 2008689 h 2195789"/>
                <a:gd name="connsiteX1" fmla="*/ 186536 w 1748331"/>
                <a:gd name="connsiteY1" fmla="*/ 1690295 h 2195789"/>
                <a:gd name="connsiteX2" fmla="*/ 5549 w 1748331"/>
                <a:gd name="connsiteY2" fmla="*/ 1184621 h 2195789"/>
                <a:gd name="connsiteX3" fmla="*/ 2 w 1748331"/>
                <a:gd name="connsiteY3" fmla="*/ 1069175 h 2195789"/>
                <a:gd name="connsiteX4" fmla="*/ 772069 w 1748331"/>
                <a:gd name="connsiteY4" fmla="*/ 0 h 2195789"/>
                <a:gd name="connsiteX5" fmla="*/ 267643 w 1748331"/>
                <a:gd name="connsiteY5" fmla="*/ 940208 h 2195789"/>
                <a:gd name="connsiteX6" fmla="*/ 273190 w 1748331"/>
                <a:gd name="connsiteY6" fmla="*/ 1055654 h 2195789"/>
                <a:gd name="connsiteX7" fmla="*/ 1512652 w 1748331"/>
                <a:gd name="connsiteY7" fmla="*/ 2059364 h 2195789"/>
                <a:gd name="connsiteX8" fmla="*/ 1748332 w 1748331"/>
                <a:gd name="connsiteY8" fmla="*/ 2008689 h 219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331" h="2195789">
                  <a:moveTo>
                    <a:pt x="1748332" y="2008689"/>
                  </a:moveTo>
                  <a:cubicBezTo>
                    <a:pt x="1229130" y="2352046"/>
                    <a:pt x="529892" y="2209493"/>
                    <a:pt x="186536" y="1690295"/>
                  </a:cubicBezTo>
                  <a:cubicBezTo>
                    <a:pt x="86341" y="1538783"/>
                    <a:pt x="24250" y="1365299"/>
                    <a:pt x="5549" y="1184621"/>
                  </a:cubicBezTo>
                  <a:cubicBezTo>
                    <a:pt x="1774" y="1146257"/>
                    <a:pt x="-77" y="1107726"/>
                    <a:pt x="2" y="1069175"/>
                  </a:cubicBezTo>
                  <a:cubicBezTo>
                    <a:pt x="13" y="583629"/>
                    <a:pt x="311169" y="152732"/>
                    <a:pt x="772069" y="0"/>
                  </a:cubicBezTo>
                  <a:cubicBezTo>
                    <a:pt x="456645" y="208753"/>
                    <a:pt x="267144" y="561962"/>
                    <a:pt x="267643" y="940208"/>
                  </a:cubicBezTo>
                  <a:cubicBezTo>
                    <a:pt x="267643" y="979383"/>
                    <a:pt x="269723" y="1017519"/>
                    <a:pt x="273190" y="1055654"/>
                  </a:cubicBezTo>
                  <a:cubicBezTo>
                    <a:pt x="338290" y="1675089"/>
                    <a:pt x="893218" y="2124465"/>
                    <a:pt x="1512652" y="2059364"/>
                  </a:cubicBezTo>
                  <a:cubicBezTo>
                    <a:pt x="1592799" y="2050943"/>
                    <a:pt x="1671808" y="2033952"/>
                    <a:pt x="1748332" y="2008689"/>
                  </a:cubicBezTo>
                  <a:close/>
                </a:path>
              </a:pathLst>
            </a:custGeom>
            <a:solidFill>
              <a:schemeClr val="accent3">
                <a:alpha val="25000"/>
              </a:schemeClr>
            </a:solidFill>
            <a:ln w="34576" cap="flat">
              <a:noFill/>
              <a:prstDash val="solid"/>
              <a:miter/>
            </a:ln>
          </p:spPr>
          <p:txBody>
            <a:bodyPr rtlCol="0" anchor="ctr"/>
            <a:lstStyle/>
            <a:p>
              <a:endParaRPr lang="en-US" sz="1800"/>
            </a:p>
          </p:txBody>
        </p:sp>
        <p:sp>
          <p:nvSpPr>
            <p:cNvPr id="23" name="Freeform: Shape 22">
              <a:extLst>
                <a:ext uri="{FF2B5EF4-FFF2-40B4-BE49-F238E27FC236}">
                  <a16:creationId xmlns:a16="http://schemas.microsoft.com/office/drawing/2014/main" id="{7C7E05DF-2DA6-4E4E-BE99-5D10DFCB454B}"/>
                </a:ext>
              </a:extLst>
            </p:cNvPr>
            <p:cNvSpPr/>
            <p:nvPr/>
          </p:nvSpPr>
          <p:spPr>
            <a:xfrm>
              <a:off x="7739946" y="242340"/>
              <a:ext cx="1318807" cy="1339163"/>
            </a:xfrm>
            <a:custGeom>
              <a:avLst/>
              <a:gdLst>
                <a:gd name="connsiteX0" fmla="*/ 1318441 w 1318807"/>
                <a:gd name="connsiteY0" fmla="*/ 658700 h 1339163"/>
                <a:gd name="connsiteX1" fmla="*/ 681855 w 1318807"/>
                <a:gd name="connsiteY1" fmla="*/ 1338798 h 1339163"/>
                <a:gd name="connsiteX2" fmla="*/ 3120 w 1318807"/>
                <a:gd name="connsiteY2" fmla="*/ 728037 h 1339163"/>
                <a:gd name="connsiteX3" fmla="*/ 0 w 1318807"/>
                <a:gd name="connsiteY3" fmla="*/ 658700 h 1339163"/>
                <a:gd name="connsiteX4" fmla="*/ 658700 w 1318807"/>
                <a:gd name="connsiteY4" fmla="*/ 0 h 1339163"/>
                <a:gd name="connsiteX5" fmla="*/ 1317401 w 1318807"/>
                <a:gd name="connsiteY5" fmla="*/ 658700 h 133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8807" h="1339163">
                  <a:moveTo>
                    <a:pt x="1318441" y="658700"/>
                  </a:moveTo>
                  <a:cubicBezTo>
                    <a:pt x="1330457" y="1022293"/>
                    <a:pt x="1045448" y="1326782"/>
                    <a:pt x="681855" y="1338798"/>
                  </a:cubicBezTo>
                  <a:cubicBezTo>
                    <a:pt x="328317" y="1350481"/>
                    <a:pt x="28671" y="1080844"/>
                    <a:pt x="3120" y="728037"/>
                  </a:cubicBezTo>
                  <a:cubicBezTo>
                    <a:pt x="1387" y="705503"/>
                    <a:pt x="0" y="683315"/>
                    <a:pt x="0" y="658700"/>
                  </a:cubicBezTo>
                  <a:cubicBezTo>
                    <a:pt x="0" y="294911"/>
                    <a:pt x="294911" y="0"/>
                    <a:pt x="658700" y="0"/>
                  </a:cubicBezTo>
                  <a:cubicBezTo>
                    <a:pt x="1022490" y="0"/>
                    <a:pt x="1317401" y="294911"/>
                    <a:pt x="1317401" y="658700"/>
                  </a:cubicBezTo>
                  <a:close/>
                </a:path>
              </a:pathLst>
            </a:custGeom>
            <a:solidFill>
              <a:schemeClr val="accent5">
                <a:alpha val="25000"/>
              </a:schemeClr>
            </a:solidFill>
            <a:ln w="34576" cap="flat">
              <a:noFill/>
              <a:prstDash val="solid"/>
              <a:miter/>
            </a:ln>
          </p:spPr>
          <p:txBody>
            <a:bodyPr rtlCol="0" anchor="ctr"/>
            <a:lstStyle/>
            <a:p>
              <a:endParaRPr lang="en-US" sz="1800"/>
            </a:p>
          </p:txBody>
        </p:sp>
      </p:grpSp>
      <p:pic>
        <p:nvPicPr>
          <p:cNvPr id="24" name="Picture 23">
            <a:extLst>
              <a:ext uri="{FF2B5EF4-FFF2-40B4-BE49-F238E27FC236}">
                <a16:creationId xmlns:a16="http://schemas.microsoft.com/office/drawing/2014/main" id="{14530AB1-96B7-46C1-8673-6103FC14B2CC}"/>
              </a:ext>
            </a:extLst>
          </p:cNvPr>
          <p:cNvPicPr>
            <a:picLocks noChangeAspect="1"/>
          </p:cNvPicPr>
          <p:nvPr userDrawn="1"/>
        </p:nvPicPr>
        <p:blipFill rotWithShape="1">
          <a:blip r:embed="rId4"/>
          <a:srcRect l="32486" t="41856" r="32161" b="43480"/>
          <a:stretch/>
        </p:blipFill>
        <p:spPr>
          <a:xfrm>
            <a:off x="5100827" y="5838804"/>
            <a:ext cx="1522737" cy="82591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0AE75C9-6D45-494C-8B95-8DD776411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2005" y="6014015"/>
            <a:ext cx="813805" cy="507209"/>
          </a:xfrm>
          <a:prstGeom prst="rect">
            <a:avLst/>
          </a:prstGeom>
        </p:spPr>
      </p:pic>
      <p:pic>
        <p:nvPicPr>
          <p:cNvPr id="25" name="Picture 24">
            <a:extLst>
              <a:ext uri="{FF2B5EF4-FFF2-40B4-BE49-F238E27FC236}">
                <a16:creationId xmlns:a16="http://schemas.microsoft.com/office/drawing/2014/main" id="{DBA280CD-E537-4834-9798-F645C52165A2}"/>
              </a:ext>
            </a:extLst>
          </p:cNvPr>
          <p:cNvPicPr>
            <a:picLocks noChangeAspect="1"/>
          </p:cNvPicPr>
          <p:nvPr userDrawn="1"/>
        </p:nvPicPr>
        <p:blipFill>
          <a:blip r:embed="rId6"/>
          <a:stretch>
            <a:fillRect/>
          </a:stretch>
        </p:blipFill>
        <p:spPr>
          <a:xfrm>
            <a:off x="2343603" y="6096399"/>
            <a:ext cx="1406473" cy="342439"/>
          </a:xfrm>
          <a:prstGeom prst="rect">
            <a:avLst/>
          </a:prstGeom>
        </p:spPr>
      </p:pic>
      <p:pic>
        <p:nvPicPr>
          <p:cNvPr id="26" name="Picture 25">
            <a:extLst>
              <a:ext uri="{FF2B5EF4-FFF2-40B4-BE49-F238E27FC236}">
                <a16:creationId xmlns:a16="http://schemas.microsoft.com/office/drawing/2014/main" id="{6EC47C06-F816-4223-B9C5-3C29783D46D1}"/>
              </a:ext>
            </a:extLst>
          </p:cNvPr>
          <p:cNvPicPr>
            <a:picLocks noChangeAspect="1"/>
          </p:cNvPicPr>
          <p:nvPr userDrawn="1"/>
        </p:nvPicPr>
        <p:blipFill>
          <a:blip r:embed="rId7"/>
          <a:stretch>
            <a:fillRect/>
          </a:stretch>
        </p:blipFill>
        <p:spPr>
          <a:xfrm>
            <a:off x="3903778" y="6089407"/>
            <a:ext cx="1322479" cy="324715"/>
          </a:xfrm>
          <a:prstGeom prst="rect">
            <a:avLst/>
          </a:prstGeom>
        </p:spPr>
      </p:pic>
      <p:pic>
        <p:nvPicPr>
          <p:cNvPr id="9" name="Picture 8" descr="Logo&#10;&#10;Description automatically generated">
            <a:extLst>
              <a:ext uri="{FF2B5EF4-FFF2-40B4-BE49-F238E27FC236}">
                <a16:creationId xmlns:a16="http://schemas.microsoft.com/office/drawing/2014/main" id="{9EDA47CF-C59C-4065-95FE-EAF8403A843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26521" y="5925449"/>
            <a:ext cx="923302" cy="789423"/>
          </a:xfrm>
          <a:prstGeom prst="rect">
            <a:avLst/>
          </a:prstGeom>
        </p:spPr>
      </p:pic>
      <p:pic>
        <p:nvPicPr>
          <p:cNvPr id="7" name="Picture 4">
            <a:extLst>
              <a:ext uri="{FF2B5EF4-FFF2-40B4-BE49-F238E27FC236}">
                <a16:creationId xmlns:a16="http://schemas.microsoft.com/office/drawing/2014/main" id="{40CBBAE7-617C-7FD8-DBF9-85FC593B589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423306" y="6122666"/>
            <a:ext cx="1140691" cy="399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FAD6491-6216-108C-932A-68E054179872}"/>
              </a:ext>
            </a:extLst>
          </p:cNvPr>
          <p:cNvPicPr>
            <a:picLocks noChangeAspect="1"/>
          </p:cNvPicPr>
          <p:nvPr userDrawn="1"/>
        </p:nvPicPr>
        <p:blipFill>
          <a:blip r:embed="rId10"/>
          <a:stretch>
            <a:fillRect/>
          </a:stretch>
        </p:blipFill>
        <p:spPr>
          <a:xfrm>
            <a:off x="8829340" y="5954715"/>
            <a:ext cx="729476" cy="731520"/>
          </a:xfrm>
          <a:prstGeom prst="rect">
            <a:avLst/>
          </a:prstGeom>
        </p:spPr>
      </p:pic>
      <p:pic>
        <p:nvPicPr>
          <p:cNvPr id="15" name="Picture 14">
            <a:extLst>
              <a:ext uri="{FF2B5EF4-FFF2-40B4-BE49-F238E27FC236}">
                <a16:creationId xmlns:a16="http://schemas.microsoft.com/office/drawing/2014/main" id="{81005A51-0522-78E2-016E-762D344DAF28}"/>
              </a:ext>
            </a:extLst>
          </p:cNvPr>
          <p:cNvPicPr>
            <a:picLocks noChangeAspect="1"/>
          </p:cNvPicPr>
          <p:nvPr userDrawn="1"/>
        </p:nvPicPr>
        <p:blipFill>
          <a:blip r:embed="rId11"/>
          <a:stretch>
            <a:fillRect/>
          </a:stretch>
        </p:blipFill>
        <p:spPr>
          <a:xfrm>
            <a:off x="9593047" y="5998864"/>
            <a:ext cx="1021498" cy="640080"/>
          </a:xfrm>
          <a:prstGeom prst="rect">
            <a:avLst/>
          </a:prstGeom>
        </p:spPr>
      </p:pic>
    </p:spTree>
    <p:extLst>
      <p:ext uri="{BB962C8B-B14F-4D97-AF65-F5344CB8AC3E}">
        <p14:creationId xmlns:p14="http://schemas.microsoft.com/office/powerpoint/2010/main" val="197259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483360" y="3124200"/>
            <a:ext cx="461264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a:t>Insert authors. Year. “Insert presentation title," PowerPoint slides. New York: Population Council.</a:t>
            </a:r>
          </a:p>
          <a:p>
            <a:r>
              <a:rPr lang="en-US"/>
              <a:t> </a:t>
            </a:r>
          </a:p>
          <a:p>
            <a:endParaRPr lang="en-US"/>
          </a:p>
        </p:txBody>
      </p:sp>
      <p:sp>
        <p:nvSpPr>
          <p:cNvPr id="10" name="TextBox 9"/>
          <p:cNvSpPr txBox="1"/>
          <p:nvPr userDrawn="1"/>
        </p:nvSpPr>
        <p:spPr>
          <a:xfrm>
            <a:off x="1483360" y="1828800"/>
            <a:ext cx="4612640" cy="1323439"/>
          </a:xfrm>
          <a:prstGeom prst="rect">
            <a:avLst/>
          </a:prstGeom>
          <a:noFill/>
        </p:spPr>
        <p:txBody>
          <a:bodyPr wrap="square" rtlCol="0">
            <a:spAutoFit/>
          </a:bodyPr>
          <a:lstStyle/>
          <a:p>
            <a:r>
              <a:rPr lang="en-US" sz="1600" dirty="0">
                <a:latin typeface="Franklin Gothic Book" panose="020B0503020102020204" pitchFamily="34" charset="0"/>
              </a:rPr>
              <a:t>© 2024 The Population Council. All rights reserved. </a:t>
            </a:r>
          </a:p>
          <a:p>
            <a:r>
              <a:rPr lang="en-US" sz="1600" dirty="0">
                <a:latin typeface="Franklin Gothic Book" panose="020B0503020102020204" pitchFamily="34" charset="0"/>
              </a:rPr>
              <a:t> </a:t>
            </a:r>
          </a:p>
          <a:p>
            <a:r>
              <a:rPr lang="en-US" sz="1600" b="1" dirty="0">
                <a:latin typeface="Franklin Gothic Book" panose="020B0503020102020204" pitchFamily="34" charset="0"/>
              </a:rPr>
              <a:t>Use of these materials is permitted only for noncommercial purposes. </a:t>
            </a:r>
            <a:br>
              <a:rPr lang="en-US" sz="1600" b="1" dirty="0">
                <a:latin typeface="Franklin Gothic Book" panose="020B0503020102020204" pitchFamily="34" charset="0"/>
              </a:rPr>
            </a:br>
            <a:r>
              <a:rPr lang="en-US" sz="1600" b="1" dirty="0">
                <a:latin typeface="Franklin Gothic Book" panose="020B0503020102020204" pitchFamily="34" charset="0"/>
              </a:rPr>
              <a:t>The following  full source citation must be included:</a:t>
            </a:r>
          </a:p>
        </p:txBody>
      </p:sp>
      <p:sp>
        <p:nvSpPr>
          <p:cNvPr id="11" name="TextBox 10"/>
          <p:cNvSpPr txBox="1"/>
          <p:nvPr userDrawn="1"/>
        </p:nvSpPr>
        <p:spPr>
          <a:xfrm>
            <a:off x="1483361" y="5257801"/>
            <a:ext cx="4612639" cy="107721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pic>
        <p:nvPicPr>
          <p:cNvPr id="2" name="Picture 1">
            <a:extLst>
              <a:ext uri="{FF2B5EF4-FFF2-40B4-BE49-F238E27FC236}">
                <a16:creationId xmlns:a16="http://schemas.microsoft.com/office/drawing/2014/main" id="{E25DC51B-0D33-33E0-6C85-E399422174B1}"/>
              </a:ext>
            </a:extLst>
          </p:cNvPr>
          <p:cNvPicPr>
            <a:picLocks noChangeAspect="1"/>
          </p:cNvPicPr>
          <p:nvPr userDrawn="1"/>
        </p:nvPicPr>
        <p:blipFill>
          <a:blip r:embed="rId2"/>
          <a:srcRect/>
          <a:stretch/>
        </p:blipFill>
        <p:spPr>
          <a:xfrm>
            <a:off x="0" y="6035040"/>
            <a:ext cx="1537428" cy="822960"/>
          </a:xfrm>
          <a:prstGeom prst="rect">
            <a:avLst/>
          </a:prstGeom>
        </p:spPr>
      </p:pic>
    </p:spTree>
    <p:extLst>
      <p:ext uri="{BB962C8B-B14F-4D97-AF65-F5344CB8AC3E}">
        <p14:creationId xmlns:p14="http://schemas.microsoft.com/office/powerpoint/2010/main" val="276323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4E099-6DB8-D242-B4A3-349DD35D223E}"/>
              </a:ext>
            </a:extLst>
          </p:cNvPr>
          <p:cNvSpPr>
            <a:spLocks noGrp="1"/>
          </p:cNvSpPr>
          <p:nvPr>
            <p:ph type="title"/>
          </p:nvPr>
        </p:nvSpPr>
        <p:spPr>
          <a:xfrm>
            <a:off x="577516" y="221382"/>
            <a:ext cx="10776284" cy="1165752"/>
          </a:xfrm>
          <a:prstGeom prst="rect">
            <a:avLst/>
          </a:prstGeom>
        </p:spPr>
        <p:txBody>
          <a:bodyPr vert="horz" lIns="91440" tIns="45720" rIns="91440" bIns="45720" rtlCol="0" anchor="ctr">
            <a:normAutofit/>
          </a:bodyPr>
          <a:lstStyle/>
          <a:p>
            <a:r>
              <a:rPr lang="en-US" b="1">
                <a:latin typeface="Arial" panose="020B0604020202020204" pitchFamily="34" charset="0"/>
                <a:cs typeface="Arial" panose="020B0604020202020204" pitchFamily="34" charset="0"/>
              </a:rPr>
              <a:t>Click to edit headline</a:t>
            </a:r>
          </a:p>
        </p:txBody>
      </p:sp>
      <p:sp>
        <p:nvSpPr>
          <p:cNvPr id="3" name="Text Placeholder 2">
            <a:extLst>
              <a:ext uri="{FF2B5EF4-FFF2-40B4-BE49-F238E27FC236}">
                <a16:creationId xmlns:a16="http://schemas.microsoft.com/office/drawing/2014/main" id="{439E2A99-A266-B44D-8EA6-B702E9F1550D}"/>
              </a:ext>
            </a:extLst>
          </p:cNvPr>
          <p:cNvSpPr>
            <a:spLocks noGrp="1"/>
          </p:cNvSpPr>
          <p:nvPr>
            <p:ph type="body" idx="1"/>
          </p:nvPr>
        </p:nvSpPr>
        <p:spPr>
          <a:xfrm>
            <a:off x="577516" y="1416827"/>
            <a:ext cx="10776284" cy="4760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413EE9F8-DE10-3545-BE75-1E2CDC0194CA}"/>
              </a:ext>
            </a:extLst>
          </p:cNvPr>
          <p:cNvSpPr>
            <a:spLocks noGrp="1"/>
          </p:cNvSpPr>
          <p:nvPr>
            <p:ph type="sldNum" sz="quarter" idx="4"/>
          </p:nvPr>
        </p:nvSpPr>
        <p:spPr>
          <a:xfrm>
            <a:off x="8610600" y="6453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81DC3-F56D-C947-8CA8-3D7CB70D6DFE}" type="slidenum">
              <a:rPr lang="en-US" smtClean="0"/>
              <a:t>‹#›</a:t>
            </a:fld>
            <a:endParaRPr lang="en-US"/>
          </a:p>
        </p:txBody>
      </p:sp>
    </p:spTree>
    <p:extLst>
      <p:ext uri="{BB962C8B-B14F-4D97-AF65-F5344CB8AC3E}">
        <p14:creationId xmlns:p14="http://schemas.microsoft.com/office/powerpoint/2010/main" val="829396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914400" rtl="0" eaLnBrk="1" latinLnBrk="0" hangingPunct="1">
        <a:lnSpc>
          <a:spcPct val="90000"/>
        </a:lnSpc>
        <a:spcBef>
          <a:spcPct val="0"/>
        </a:spcBef>
        <a:buNone/>
        <a:defRPr sz="3600" b="0" kern="1200">
          <a:solidFill>
            <a:schemeClr val="tx2"/>
          </a:solidFill>
          <a:latin typeface="Franklin Gothic Medium" panose="020B0603020102020204" pitchFamily="34" charset="0"/>
          <a:ea typeface="+mj-ea"/>
          <a:cs typeface="Arial" panose="020B0604020202020204" pitchFamily="34" charset="0"/>
        </a:defRPr>
      </a:lvl1pPr>
    </p:titleStyle>
    <p:bodyStyle>
      <a:lvl1pPr marL="227013" indent="-227013"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Franklin Gothic Book" panose="020B0503020102020204" pitchFamily="34" charset="0"/>
          <a:ea typeface="+mn-ea"/>
          <a:cs typeface="Arial" panose="020B0604020202020204" pitchFamily="34" charset="0"/>
        </a:defRPr>
      </a:lvl1pPr>
      <a:lvl2pPr marL="460375" indent="-233363"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6.tiff"/><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4.emf"/><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F9DE-E530-87B1-6623-F778ECF7B84D}"/>
              </a:ext>
            </a:extLst>
          </p:cNvPr>
          <p:cNvSpPr>
            <a:spLocks noGrp="1"/>
          </p:cNvSpPr>
          <p:nvPr>
            <p:ph type="ctrTitle"/>
          </p:nvPr>
        </p:nvSpPr>
        <p:spPr>
          <a:xfrm>
            <a:off x="903808" y="1155113"/>
            <a:ext cx="10240442" cy="2102437"/>
          </a:xfrm>
        </p:spPr>
        <p:txBody>
          <a:bodyPr>
            <a:normAutofit fontScale="90000"/>
          </a:bodyPr>
          <a:lstStyle/>
          <a:p>
            <a:pPr algn="l"/>
            <a:r>
              <a:rPr lang="en-US" sz="4000" dirty="0">
                <a:solidFill>
                  <a:schemeClr val="tx2"/>
                </a:solidFill>
                <a:latin typeface="Franklin Gothic Medium" panose="020B0603020102020204" pitchFamily="34" charset="0"/>
              </a:rPr>
              <a:t>Delivering a dual prevention product in the context of choice: Considering preferences, counseling, and support for end users and healthcare providers </a:t>
            </a:r>
          </a:p>
        </p:txBody>
      </p:sp>
      <p:sp>
        <p:nvSpPr>
          <p:cNvPr id="3" name="Subtitle 2">
            <a:extLst>
              <a:ext uri="{FF2B5EF4-FFF2-40B4-BE49-F238E27FC236}">
                <a16:creationId xmlns:a16="http://schemas.microsoft.com/office/drawing/2014/main" id="{7120A3ED-1CEA-D46F-5E20-8864AE50B679}"/>
              </a:ext>
            </a:extLst>
          </p:cNvPr>
          <p:cNvSpPr>
            <a:spLocks noGrp="1"/>
          </p:cNvSpPr>
          <p:nvPr>
            <p:ph type="subTitle" idx="1"/>
          </p:nvPr>
        </p:nvSpPr>
        <p:spPr>
          <a:xfrm>
            <a:off x="903808" y="3583976"/>
            <a:ext cx="10095345" cy="1695438"/>
          </a:xfrm>
        </p:spPr>
        <p:txBody>
          <a:bodyPr>
            <a:normAutofit fontScale="47500" lnSpcReduction="20000"/>
          </a:bodyPr>
          <a:lstStyle/>
          <a:p>
            <a:pPr algn="l">
              <a:lnSpc>
                <a:spcPct val="120000"/>
              </a:lnSpc>
              <a:spcBef>
                <a:spcPct val="0"/>
              </a:spcBef>
            </a:pPr>
            <a:r>
              <a:rPr lang="en-US" sz="5100" dirty="0">
                <a:solidFill>
                  <a:schemeClr val="bg1">
                    <a:lumMod val="65000"/>
                  </a:schemeClr>
                </a:solidFill>
                <a:latin typeface="Franklin Gothic Medium" panose="020B0603020102020204" pitchFamily="34" charset="0"/>
                <a:ea typeface="+mj-ea"/>
                <a:cs typeface="+mj-cs"/>
              </a:rPr>
              <a:t>Sanyukta Mathur, DrPH MHS</a:t>
            </a:r>
          </a:p>
          <a:p>
            <a:pPr algn="l">
              <a:lnSpc>
                <a:spcPct val="120000"/>
              </a:lnSpc>
              <a:spcBef>
                <a:spcPct val="0"/>
              </a:spcBef>
            </a:pPr>
            <a:endParaRPr lang="en-US" sz="5100" dirty="0">
              <a:solidFill>
                <a:schemeClr val="bg1">
                  <a:lumMod val="65000"/>
                </a:schemeClr>
              </a:solidFill>
              <a:latin typeface="Franklin Gothic Medium" panose="020B0603020102020204" pitchFamily="34" charset="0"/>
              <a:ea typeface="+mj-ea"/>
              <a:cs typeface="+mj-cs"/>
            </a:endParaRPr>
          </a:p>
          <a:p>
            <a:pPr algn="l">
              <a:lnSpc>
                <a:spcPct val="120000"/>
              </a:lnSpc>
              <a:spcBef>
                <a:spcPct val="0"/>
              </a:spcBef>
            </a:pPr>
            <a:r>
              <a:rPr lang="en-US" sz="3800" dirty="0">
                <a:solidFill>
                  <a:schemeClr val="bg1">
                    <a:lumMod val="65000"/>
                  </a:schemeClr>
                </a:solidFill>
                <a:latin typeface="Franklin Gothic Medium" panose="020B0603020102020204" pitchFamily="34" charset="0"/>
                <a:ea typeface="+mj-ea"/>
                <a:cs typeface="+mj-cs"/>
              </a:rPr>
              <a:t>Delivering on the Promise: Defining optimal implementation strategies and service delivery packages for the Dual Prevention Pill </a:t>
            </a:r>
          </a:p>
          <a:p>
            <a:pPr algn="l">
              <a:lnSpc>
                <a:spcPct val="120000"/>
              </a:lnSpc>
              <a:spcBef>
                <a:spcPct val="0"/>
              </a:spcBef>
            </a:pPr>
            <a:r>
              <a:rPr lang="en-US" sz="3800" dirty="0">
                <a:solidFill>
                  <a:schemeClr val="bg1">
                    <a:lumMod val="65000"/>
                  </a:schemeClr>
                </a:solidFill>
                <a:latin typeface="Franklin Gothic Medium" panose="020B0603020102020204" pitchFamily="34" charset="0"/>
                <a:ea typeface="+mj-ea"/>
                <a:cs typeface="+mj-cs"/>
              </a:rPr>
              <a:t>Sunday, October 6 </a:t>
            </a:r>
          </a:p>
          <a:p>
            <a:pPr algn="l">
              <a:spcBef>
                <a:spcPct val="0"/>
              </a:spcBef>
            </a:pPr>
            <a:endParaRPr lang="en-US" sz="3600" dirty="0">
              <a:solidFill>
                <a:srgbClr val="003A5D"/>
              </a:solidFill>
              <a:latin typeface="Franklin Gothic Medium" panose="020B0603020102020204" pitchFamily="34" charset="0"/>
              <a:ea typeface="+mj-ea"/>
              <a:cs typeface="+mj-cs"/>
            </a:endParaRPr>
          </a:p>
        </p:txBody>
      </p:sp>
      <p:pic>
        <p:nvPicPr>
          <p:cNvPr id="4" name="Picture 3">
            <a:extLst>
              <a:ext uri="{FF2B5EF4-FFF2-40B4-BE49-F238E27FC236}">
                <a16:creationId xmlns:a16="http://schemas.microsoft.com/office/drawing/2014/main" id="{636721E3-B938-0E6B-E9F2-39987C20A892}"/>
              </a:ext>
            </a:extLst>
          </p:cNvPr>
          <p:cNvPicPr>
            <a:picLocks noChangeAspect="1"/>
          </p:cNvPicPr>
          <p:nvPr/>
        </p:nvPicPr>
        <p:blipFill>
          <a:blip r:embed="rId2"/>
          <a:srcRect/>
          <a:stretch/>
        </p:blipFill>
        <p:spPr>
          <a:xfrm>
            <a:off x="265133" y="168940"/>
            <a:ext cx="1956839" cy="1047464"/>
          </a:xfrm>
          <a:prstGeom prst="rect">
            <a:avLst/>
          </a:prstGeom>
        </p:spPr>
      </p:pic>
    </p:spTree>
    <p:extLst>
      <p:ext uri="{BB962C8B-B14F-4D97-AF65-F5344CB8AC3E}">
        <p14:creationId xmlns:p14="http://schemas.microsoft.com/office/powerpoint/2010/main" val="236293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4FD3-513F-6387-84D1-5C55CC012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E594C-8C69-2D92-2A5B-EB5A969F6E06}"/>
              </a:ext>
            </a:extLst>
          </p:cNvPr>
          <p:cNvSpPr>
            <a:spLocks noGrp="1"/>
          </p:cNvSpPr>
          <p:nvPr>
            <p:ph type="title"/>
          </p:nvPr>
        </p:nvSpPr>
        <p:spPr>
          <a:xfrm>
            <a:off x="577515" y="301459"/>
            <a:ext cx="4259179" cy="1165752"/>
          </a:xfrm>
        </p:spPr>
        <p:txBody>
          <a:bodyPr>
            <a:noAutofit/>
          </a:bodyPr>
          <a:lstStyle/>
          <a:p>
            <a:r>
              <a:rPr lang="en-US"/>
              <a:t>Support for effective use of the DPP</a:t>
            </a:r>
            <a:endParaRPr lang="en-GB"/>
          </a:p>
        </p:txBody>
      </p:sp>
      <p:graphicFrame>
        <p:nvGraphicFramePr>
          <p:cNvPr id="8" name="Content Placeholder 7">
            <a:extLst>
              <a:ext uri="{FF2B5EF4-FFF2-40B4-BE49-F238E27FC236}">
                <a16:creationId xmlns:a16="http://schemas.microsoft.com/office/drawing/2014/main" id="{D3A1768B-3DD3-ECF6-F36B-56BCA426A9AA}"/>
              </a:ext>
            </a:extLst>
          </p:cNvPr>
          <p:cNvGraphicFramePr>
            <a:graphicFrameLocks noGrp="1"/>
          </p:cNvGraphicFramePr>
          <p:nvPr>
            <p:ph sz="half" idx="1"/>
            <p:extLst>
              <p:ext uri="{D42A27DB-BD31-4B8C-83A1-F6EECF244321}">
                <p14:modId xmlns:p14="http://schemas.microsoft.com/office/powerpoint/2010/main" val="1809146276"/>
              </p:ext>
            </p:extLst>
          </p:nvPr>
        </p:nvGraphicFramePr>
        <p:xfrm>
          <a:off x="116305" y="1841551"/>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a:extLst>
              <a:ext uri="{FF2B5EF4-FFF2-40B4-BE49-F238E27FC236}">
                <a16:creationId xmlns:a16="http://schemas.microsoft.com/office/drawing/2014/main" id="{43B9A4AD-9D2B-F005-7D3D-8607FD430221}"/>
              </a:ext>
            </a:extLst>
          </p:cNvPr>
          <p:cNvGrpSpPr/>
          <p:nvPr/>
        </p:nvGrpSpPr>
        <p:grpSpPr>
          <a:xfrm>
            <a:off x="3797643" y="4552768"/>
            <a:ext cx="8209874" cy="2200958"/>
            <a:chOff x="3797346" y="4552768"/>
            <a:chExt cx="8260231" cy="2200958"/>
          </a:xfrm>
        </p:grpSpPr>
        <p:cxnSp>
          <p:nvCxnSpPr>
            <p:cNvPr id="10" name="Straight Connector 9">
              <a:extLst>
                <a:ext uri="{FF2B5EF4-FFF2-40B4-BE49-F238E27FC236}">
                  <a16:creationId xmlns:a16="http://schemas.microsoft.com/office/drawing/2014/main" id="{363FBB57-CDAD-4379-A164-AE86F43D0081}"/>
                </a:ext>
              </a:extLst>
            </p:cNvPr>
            <p:cNvCxnSpPr>
              <a:cxnSpLocks/>
              <a:endCxn id="11" idx="1"/>
            </p:cNvCxnSpPr>
            <p:nvPr/>
          </p:nvCxnSpPr>
          <p:spPr>
            <a:xfrm>
              <a:off x="3797346" y="5140411"/>
              <a:ext cx="1979747" cy="512836"/>
            </a:xfrm>
            <a:prstGeom prst="line">
              <a:avLst/>
            </a:prstGeom>
          </p:spPr>
          <p:style>
            <a:lnRef idx="1">
              <a:schemeClr val="accent4"/>
            </a:lnRef>
            <a:fillRef idx="0">
              <a:schemeClr val="accent4"/>
            </a:fillRef>
            <a:effectRef idx="0">
              <a:schemeClr val="accent4"/>
            </a:effectRef>
            <a:fontRef idx="minor">
              <a:schemeClr val="tx1"/>
            </a:fontRef>
          </p:style>
        </p:cxnSp>
        <p:sp>
          <p:nvSpPr>
            <p:cNvPr id="11" name="Rectangle 10">
              <a:extLst>
                <a:ext uri="{FF2B5EF4-FFF2-40B4-BE49-F238E27FC236}">
                  <a16:creationId xmlns:a16="http://schemas.microsoft.com/office/drawing/2014/main" id="{01EA8B5A-5ED9-7CAE-DAF0-5E00BC3BE54B}"/>
                </a:ext>
              </a:extLst>
            </p:cNvPr>
            <p:cNvSpPr/>
            <p:nvPr/>
          </p:nvSpPr>
          <p:spPr>
            <a:xfrm>
              <a:off x="5777093" y="4552768"/>
              <a:ext cx="6280484" cy="220095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3037" lvl="2" fontAlgn="ctr">
                <a:lnSpc>
                  <a:spcPct val="105000"/>
                </a:lnSpc>
                <a:spcBef>
                  <a:spcPts val="300"/>
                </a:spcBef>
              </a:pPr>
              <a:endParaRPr lang="en-US" sz="2000" b="1">
                <a:solidFill>
                  <a:schemeClr val="tx1"/>
                </a:solidFill>
                <a:latin typeface="Franklin Gothic Book" panose="020B0503020102020204" pitchFamily="34" charset="0"/>
              </a:endParaRPr>
            </a:p>
            <a:p>
              <a:pPr marL="173037" lvl="2" fontAlgn="ctr">
                <a:lnSpc>
                  <a:spcPct val="105000"/>
                </a:lnSpc>
                <a:spcBef>
                  <a:spcPts val="300"/>
                </a:spcBef>
              </a:pPr>
              <a:r>
                <a:rPr lang="en-US" sz="2000" b="1">
                  <a:solidFill>
                    <a:schemeClr val="tx1"/>
                  </a:solidFill>
                  <a:latin typeface="Franklin Gothic Book" panose="020B0503020102020204" pitchFamily="34" charset="0"/>
                </a:rPr>
                <a:t>Individualized strategies required for successful use.</a:t>
              </a:r>
            </a:p>
            <a:p>
              <a:pPr marL="403225" lvl="2" indent="-231775" fontAlgn="ctr">
                <a:lnSpc>
                  <a:spcPct val="105000"/>
                </a:lnSpc>
                <a:spcBef>
                  <a:spcPts val="300"/>
                </a:spcBef>
                <a:buFont typeface="Arial" panose="020B0604020202020204" pitchFamily="34" charset="0"/>
                <a:buChar char="•"/>
              </a:pPr>
              <a:r>
                <a:rPr lang="en-US" sz="2000">
                  <a:solidFill>
                    <a:schemeClr val="tx1"/>
                  </a:solidFill>
                  <a:latin typeface="Franklin Gothic Book" panose="020B0503020102020204" pitchFamily="34" charset="0"/>
                </a:rPr>
                <a:t>How to manage side effects</a:t>
              </a:r>
              <a:endParaRPr lang="en-GB" sz="2000">
                <a:solidFill>
                  <a:schemeClr val="tx1"/>
                </a:solidFill>
                <a:latin typeface="Franklin Gothic Book" panose="020B0503020102020204" pitchFamily="34" charset="0"/>
              </a:endParaRPr>
            </a:p>
            <a:p>
              <a:pPr marL="403225" lvl="2" indent="-231775" fontAlgn="ctr">
                <a:lnSpc>
                  <a:spcPct val="105000"/>
                </a:lnSpc>
                <a:spcBef>
                  <a:spcPts val="300"/>
                </a:spcBef>
                <a:buFont typeface="Arial" panose="020B0604020202020204" pitchFamily="34" charset="0"/>
                <a:buChar char="•"/>
              </a:pPr>
              <a:r>
                <a:rPr lang="en-US" sz="2000">
                  <a:solidFill>
                    <a:schemeClr val="tx1"/>
                  </a:solidFill>
                  <a:latin typeface="Franklin Gothic Book" panose="020B0503020102020204" pitchFamily="34" charset="0"/>
                </a:rPr>
                <a:t>Counseling on the importance of adherence and consequence of missed doses</a:t>
              </a:r>
            </a:p>
            <a:p>
              <a:pPr marL="403225" lvl="2" indent="-231775" fontAlgn="ctr">
                <a:lnSpc>
                  <a:spcPct val="105000"/>
                </a:lnSpc>
                <a:spcBef>
                  <a:spcPts val="300"/>
                </a:spcBef>
                <a:buFont typeface="Arial" panose="020B0604020202020204" pitchFamily="34" charset="0"/>
                <a:buChar char="•"/>
              </a:pPr>
              <a:r>
                <a:rPr lang="en-US" sz="2000">
                  <a:solidFill>
                    <a:schemeClr val="tx1"/>
                  </a:solidFill>
                  <a:latin typeface="Franklin Gothic Book" panose="020B0503020102020204" pitchFamily="34" charset="0"/>
                </a:rPr>
                <a:t>Adherence support: buddy systems; adherence clubs; text reminders</a:t>
              </a:r>
            </a:p>
            <a:p>
              <a:pPr marL="515937" lvl="2" indent="-342900" fontAlgn="ctr">
                <a:lnSpc>
                  <a:spcPct val="105000"/>
                </a:lnSpc>
                <a:spcBef>
                  <a:spcPts val="300"/>
                </a:spcBef>
                <a:buFont typeface="Arial" panose="020B0604020202020204" pitchFamily="34" charset="0"/>
                <a:buChar char="•"/>
              </a:pPr>
              <a:endParaRPr lang="en-US" sz="2000">
                <a:solidFill>
                  <a:schemeClr val="tx1"/>
                </a:solidFill>
                <a:latin typeface="Franklin Gothic Book" panose="020B0503020102020204" pitchFamily="34" charset="0"/>
              </a:endParaRPr>
            </a:p>
          </p:txBody>
        </p:sp>
      </p:grpSp>
      <p:grpSp>
        <p:nvGrpSpPr>
          <p:cNvPr id="16" name="Group 15">
            <a:extLst>
              <a:ext uri="{FF2B5EF4-FFF2-40B4-BE49-F238E27FC236}">
                <a16:creationId xmlns:a16="http://schemas.microsoft.com/office/drawing/2014/main" id="{FC3FDA89-EAF4-14D5-C6B6-A2C6136795A4}"/>
              </a:ext>
            </a:extLst>
          </p:cNvPr>
          <p:cNvGrpSpPr/>
          <p:nvPr/>
        </p:nvGrpSpPr>
        <p:grpSpPr>
          <a:xfrm>
            <a:off x="4120444" y="301459"/>
            <a:ext cx="7887072" cy="2080149"/>
            <a:chOff x="4041421" y="4176892"/>
            <a:chExt cx="7196405" cy="2080149"/>
          </a:xfrm>
        </p:grpSpPr>
        <p:cxnSp>
          <p:nvCxnSpPr>
            <p:cNvPr id="17" name="Straight Connector 16">
              <a:extLst>
                <a:ext uri="{FF2B5EF4-FFF2-40B4-BE49-F238E27FC236}">
                  <a16:creationId xmlns:a16="http://schemas.microsoft.com/office/drawing/2014/main" id="{CFC7BAE1-D2D4-66A3-8E4F-14BFC46C3F95}"/>
                </a:ext>
              </a:extLst>
            </p:cNvPr>
            <p:cNvCxnSpPr>
              <a:cxnSpLocks/>
              <a:endCxn id="18" idx="1"/>
            </p:cNvCxnSpPr>
            <p:nvPr/>
          </p:nvCxnSpPr>
          <p:spPr>
            <a:xfrm flipV="1">
              <a:off x="4041421" y="5176928"/>
              <a:ext cx="1465900" cy="1080113"/>
            </a:xfrm>
            <a:prstGeom prst="line">
              <a:avLst/>
            </a:prstGeom>
          </p:spPr>
          <p:style>
            <a:lnRef idx="2">
              <a:schemeClr val="accent2"/>
            </a:lnRef>
            <a:fillRef idx="1">
              <a:schemeClr val="lt1"/>
            </a:fillRef>
            <a:effectRef idx="0">
              <a:schemeClr val="accent2"/>
            </a:effectRef>
            <a:fontRef idx="minor">
              <a:schemeClr val="dk1"/>
            </a:fontRef>
          </p:style>
        </p:cxnSp>
        <p:sp>
          <p:nvSpPr>
            <p:cNvPr id="18" name="Rectangle 17">
              <a:extLst>
                <a:ext uri="{FF2B5EF4-FFF2-40B4-BE49-F238E27FC236}">
                  <a16:creationId xmlns:a16="http://schemas.microsoft.com/office/drawing/2014/main" id="{BFE9BF4B-3C87-AD9E-0D43-3C183A6BB3A3}"/>
                </a:ext>
              </a:extLst>
            </p:cNvPr>
            <p:cNvSpPr/>
            <p:nvPr/>
          </p:nvSpPr>
          <p:spPr>
            <a:xfrm>
              <a:off x="5507321" y="4176892"/>
              <a:ext cx="5730505" cy="2000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3037" lvl="2" fontAlgn="ctr">
                <a:lnSpc>
                  <a:spcPct val="105000"/>
                </a:lnSpc>
                <a:spcBef>
                  <a:spcPts val="300"/>
                </a:spcBef>
              </a:pPr>
              <a:r>
                <a:rPr lang="en-US" sz="2000" b="1">
                  <a:solidFill>
                    <a:schemeClr val="tx1"/>
                  </a:solidFill>
                  <a:latin typeface="Franklin Gothic Book" panose="020B0503020102020204" pitchFamily="34" charset="0"/>
                </a:rPr>
                <a:t>Adherence higher among participants who felt it was unlikely that they would be shunned by the community.</a:t>
              </a:r>
            </a:p>
            <a:p>
              <a:pPr marL="403225" lvl="2" indent="-231775" fontAlgn="ctr">
                <a:lnSpc>
                  <a:spcPct val="105000"/>
                </a:lnSpc>
                <a:spcBef>
                  <a:spcPts val="300"/>
                </a:spcBef>
                <a:buFont typeface="Arial" panose="020B0604020202020204" pitchFamily="34" charset="0"/>
                <a:buChar char="•"/>
              </a:pPr>
              <a:r>
                <a:rPr lang="en-US" sz="2000">
                  <a:solidFill>
                    <a:schemeClr val="tx1"/>
                  </a:solidFill>
                  <a:latin typeface="Franklin Gothic Book" panose="020B0503020102020204" pitchFamily="34" charset="0"/>
                </a:rPr>
                <a:t>Community-level awareness campaigns about multi-purpose technologies</a:t>
              </a:r>
            </a:p>
            <a:p>
              <a:pPr marL="403225" lvl="2" indent="-231775" fontAlgn="ctr">
                <a:lnSpc>
                  <a:spcPct val="105000"/>
                </a:lnSpc>
                <a:spcBef>
                  <a:spcPts val="300"/>
                </a:spcBef>
                <a:buFont typeface="Arial" panose="020B0604020202020204" pitchFamily="34" charset="0"/>
                <a:buChar char="•"/>
              </a:pPr>
              <a:r>
                <a:rPr lang="en-US" sz="2000">
                  <a:solidFill>
                    <a:schemeClr val="tx1"/>
                  </a:solidFill>
                  <a:latin typeface="Franklin Gothic Book" panose="020B0503020102020204" pitchFamily="34" charset="0"/>
                </a:rPr>
                <a:t>Address underlying stigma associated with HIV and </a:t>
              </a:r>
              <a:r>
                <a:rPr lang="en-US" sz="2000" err="1">
                  <a:solidFill>
                    <a:schemeClr val="tx1"/>
                  </a:solidFill>
                  <a:latin typeface="Franklin Gothic Book" panose="020B0503020102020204" pitchFamily="34" charset="0"/>
                </a:rPr>
                <a:t>PrEP</a:t>
              </a:r>
              <a:endParaRPr lang="en-GB" sz="2000"/>
            </a:p>
          </p:txBody>
        </p:sp>
      </p:grpSp>
      <p:grpSp>
        <p:nvGrpSpPr>
          <p:cNvPr id="20" name="Group 19">
            <a:extLst>
              <a:ext uri="{FF2B5EF4-FFF2-40B4-BE49-F238E27FC236}">
                <a16:creationId xmlns:a16="http://schemas.microsoft.com/office/drawing/2014/main" id="{ED8C12CD-4963-4C2F-EAAD-30A5A66AE6C2}"/>
              </a:ext>
            </a:extLst>
          </p:cNvPr>
          <p:cNvGrpSpPr/>
          <p:nvPr/>
        </p:nvGrpSpPr>
        <p:grpSpPr>
          <a:xfrm>
            <a:off x="4030134" y="2549964"/>
            <a:ext cx="7977382" cy="1830748"/>
            <a:chOff x="4030134" y="3843784"/>
            <a:chExt cx="7748782" cy="1830748"/>
          </a:xfrm>
        </p:grpSpPr>
        <p:cxnSp>
          <p:nvCxnSpPr>
            <p:cNvPr id="21" name="Straight Connector 20">
              <a:extLst>
                <a:ext uri="{FF2B5EF4-FFF2-40B4-BE49-F238E27FC236}">
                  <a16:creationId xmlns:a16="http://schemas.microsoft.com/office/drawing/2014/main" id="{65C0ACB6-1CD7-DD40-C177-9BBD47B698DD}"/>
                </a:ext>
              </a:extLst>
            </p:cNvPr>
            <p:cNvCxnSpPr>
              <a:cxnSpLocks/>
              <a:endCxn id="22" idx="1"/>
            </p:cNvCxnSpPr>
            <p:nvPr/>
          </p:nvCxnSpPr>
          <p:spPr>
            <a:xfrm flipV="1">
              <a:off x="4030134" y="4759158"/>
              <a:ext cx="1696898" cy="340345"/>
            </a:xfrm>
            <a:prstGeom prst="line">
              <a:avLst/>
            </a:prstGeom>
          </p:spPr>
          <p:style>
            <a:lnRef idx="2">
              <a:schemeClr val="accent3"/>
            </a:lnRef>
            <a:fillRef idx="1">
              <a:schemeClr val="lt1"/>
            </a:fillRef>
            <a:effectRef idx="0">
              <a:schemeClr val="accent3"/>
            </a:effectRef>
            <a:fontRef idx="minor">
              <a:schemeClr val="dk1"/>
            </a:fontRef>
          </p:style>
        </p:cxnSp>
        <p:sp>
          <p:nvSpPr>
            <p:cNvPr id="22" name="Rectangle 21">
              <a:extLst>
                <a:ext uri="{FF2B5EF4-FFF2-40B4-BE49-F238E27FC236}">
                  <a16:creationId xmlns:a16="http://schemas.microsoft.com/office/drawing/2014/main" id="{A0ED17FA-2BB0-C5F7-9A5B-EDF58F06D011}"/>
                </a:ext>
              </a:extLst>
            </p:cNvPr>
            <p:cNvSpPr/>
            <p:nvPr/>
          </p:nvSpPr>
          <p:spPr>
            <a:xfrm>
              <a:off x="5727032" y="3843784"/>
              <a:ext cx="6051884" cy="1830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173037" lvl="2" fontAlgn="ctr">
                <a:lnSpc>
                  <a:spcPct val="105000"/>
                </a:lnSpc>
                <a:spcBef>
                  <a:spcPts val="300"/>
                </a:spcBef>
              </a:pPr>
              <a:r>
                <a:rPr lang="en-US" sz="2000" b="1">
                  <a:solidFill>
                    <a:schemeClr val="tx1"/>
                  </a:solidFill>
                  <a:latin typeface="Franklin Gothic Book" panose="020B0503020102020204" pitchFamily="34" charset="0"/>
                </a:rPr>
                <a:t>Most participants disclosed product use to their partners or family members. Partner support was associated with higher adherence.</a:t>
              </a:r>
            </a:p>
            <a:p>
              <a:pPr marL="403225" lvl="2" indent="-231775" fontAlgn="ctr">
                <a:lnSpc>
                  <a:spcPct val="105000"/>
                </a:lnSpc>
                <a:spcBef>
                  <a:spcPts val="300"/>
                </a:spcBef>
                <a:buFont typeface="Arial" panose="020B0604020202020204" pitchFamily="34" charset="0"/>
                <a:buChar char="•"/>
              </a:pPr>
              <a:r>
                <a:rPr lang="en-US" sz="2000">
                  <a:solidFill>
                    <a:schemeClr val="tx1"/>
                  </a:solidFill>
                  <a:latin typeface="Franklin Gothic Book" panose="020B0503020102020204" pitchFamily="34" charset="0"/>
                </a:rPr>
                <a:t>Engage men as partners, health promotion materials designed for partners and families</a:t>
              </a:r>
              <a:endParaRPr lang="en-GB" sz="2000">
                <a:solidFill>
                  <a:schemeClr val="tx1"/>
                </a:solidFill>
                <a:latin typeface="Franklin Gothic Book" panose="020B0503020102020204" pitchFamily="34" charset="0"/>
              </a:endParaRPr>
            </a:p>
          </p:txBody>
        </p:sp>
      </p:grpSp>
    </p:spTree>
    <p:extLst>
      <p:ext uri="{BB962C8B-B14F-4D97-AF65-F5344CB8AC3E}">
        <p14:creationId xmlns:p14="http://schemas.microsoft.com/office/powerpoint/2010/main" val="130314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8FEF-C834-7EA0-7815-B43302510CCC}"/>
              </a:ext>
            </a:extLst>
          </p:cNvPr>
          <p:cNvSpPr>
            <a:spLocks noGrp="1"/>
          </p:cNvSpPr>
          <p:nvPr>
            <p:ph type="title"/>
          </p:nvPr>
        </p:nvSpPr>
        <p:spPr>
          <a:xfrm>
            <a:off x="696628" y="41666"/>
            <a:ext cx="10776284" cy="1165752"/>
          </a:xfrm>
        </p:spPr>
        <p:txBody>
          <a:bodyPr>
            <a:normAutofit/>
          </a:bodyPr>
          <a:lstStyle/>
          <a:p>
            <a:r>
              <a:rPr lang="en-US"/>
              <a:t>Key takeaways</a:t>
            </a:r>
          </a:p>
        </p:txBody>
      </p:sp>
      <p:sp>
        <p:nvSpPr>
          <p:cNvPr id="3" name="Content Placeholder 2">
            <a:extLst>
              <a:ext uri="{FF2B5EF4-FFF2-40B4-BE49-F238E27FC236}">
                <a16:creationId xmlns:a16="http://schemas.microsoft.com/office/drawing/2014/main" id="{27508145-41F3-3051-EB17-FF6D7EC15732}"/>
              </a:ext>
            </a:extLst>
          </p:cNvPr>
          <p:cNvSpPr>
            <a:spLocks noGrp="1"/>
          </p:cNvSpPr>
          <p:nvPr>
            <p:ph idx="1"/>
          </p:nvPr>
        </p:nvSpPr>
        <p:spPr>
          <a:xfrm>
            <a:off x="696628" y="1071836"/>
            <a:ext cx="10798743" cy="967464"/>
          </a:xfrm>
        </p:spPr>
        <p:txBody>
          <a:bodyPr>
            <a:normAutofit/>
          </a:bodyPr>
          <a:lstStyle/>
          <a:p>
            <a:pPr marL="0" indent="0">
              <a:buNone/>
            </a:pPr>
            <a:r>
              <a:rPr lang="en-US" sz="2400" b="1"/>
              <a:t>First study examining acceptability of an over-encapsulated daily oral MPT product (as proxy for the co-formulated DPP in development)</a:t>
            </a:r>
          </a:p>
        </p:txBody>
      </p:sp>
      <p:sp>
        <p:nvSpPr>
          <p:cNvPr id="6" name="TextBox 5">
            <a:extLst>
              <a:ext uri="{FF2B5EF4-FFF2-40B4-BE49-F238E27FC236}">
                <a16:creationId xmlns:a16="http://schemas.microsoft.com/office/drawing/2014/main" id="{66F7FC09-431A-5EB8-EB05-601789D355D1}"/>
              </a:ext>
            </a:extLst>
          </p:cNvPr>
          <p:cNvSpPr txBox="1"/>
          <p:nvPr/>
        </p:nvSpPr>
        <p:spPr>
          <a:xfrm>
            <a:off x="7380472" y="2243104"/>
            <a:ext cx="4273204" cy="461665"/>
          </a:xfrm>
          <a:prstGeom prst="rect">
            <a:avLst/>
          </a:prstGeom>
          <a:noFill/>
        </p:spPr>
        <p:txBody>
          <a:bodyPr wrap="square">
            <a:spAutoFit/>
          </a:bodyPr>
          <a:lstStyle/>
          <a:p>
            <a:r>
              <a:rPr lang="en-US" sz="2400" b="1" i="1">
                <a:solidFill>
                  <a:schemeClr val="bg2"/>
                </a:solidFill>
                <a:latin typeface="Franklin Gothic Book" panose="020B0503020102020204" pitchFamily="34" charset="0"/>
              </a:rPr>
              <a:t>“</a:t>
            </a:r>
            <a:r>
              <a:rPr lang="en-US" sz="2000" b="1" i="1">
                <a:solidFill>
                  <a:schemeClr val="bg2"/>
                </a:solidFill>
                <a:latin typeface="Franklin Gothic Book" panose="020B0503020102020204" pitchFamily="34" charset="0"/>
              </a:rPr>
              <a:t>- </a:t>
            </a:r>
            <a:r>
              <a:rPr lang="en-US" sz="1800" b="1" i="1">
                <a:solidFill>
                  <a:schemeClr val="bg2"/>
                </a:solidFill>
                <a:latin typeface="Franklin Gothic Book" panose="020B0503020102020204" pitchFamily="34" charset="0"/>
              </a:rPr>
              <a:t>Zimbabwe study participant</a:t>
            </a:r>
            <a:endParaRPr lang="en-US" i="1">
              <a:effectLst/>
              <a:latin typeface="Franklin Gothic Book" panose="020B0503020102020204" pitchFamily="34" charset="0"/>
            </a:endParaRPr>
          </a:p>
        </p:txBody>
      </p:sp>
      <p:sp>
        <p:nvSpPr>
          <p:cNvPr id="4" name="TextBox 3">
            <a:extLst>
              <a:ext uri="{FF2B5EF4-FFF2-40B4-BE49-F238E27FC236}">
                <a16:creationId xmlns:a16="http://schemas.microsoft.com/office/drawing/2014/main" id="{97268FB8-60C6-D848-8861-4508DA195429}"/>
              </a:ext>
            </a:extLst>
          </p:cNvPr>
          <p:cNvSpPr txBox="1"/>
          <p:nvPr/>
        </p:nvSpPr>
        <p:spPr>
          <a:xfrm>
            <a:off x="1206943" y="3016167"/>
            <a:ext cx="4754880" cy="2641749"/>
          </a:xfrm>
          <a:prstGeom prst="rect">
            <a:avLst/>
          </a:prstGeom>
          <a:noFill/>
          <a:ln w="19050">
            <a:solidFill>
              <a:srgbClr val="6CC049"/>
            </a:solidFill>
          </a:ln>
        </p:spPr>
        <p:txBody>
          <a:bodyPr wrap="square" tIns="182880">
            <a:spAutoFit/>
          </a:bodyPr>
          <a:lstStyle/>
          <a:p>
            <a:pPr marL="288925" lvl="1" indent="-169863">
              <a:spcBef>
                <a:spcPts val="1000"/>
              </a:spcBef>
              <a:buClr>
                <a:srgbClr val="6CC049"/>
              </a:buClr>
              <a:buFont typeface="Arial" panose="020B0604020202020204" pitchFamily="34" charset="0"/>
              <a:buChar char="•"/>
            </a:pPr>
            <a:r>
              <a:rPr lang="en-US" sz="2000">
                <a:latin typeface="Franklin Gothic Book"/>
              </a:rPr>
              <a:t>Women are interested in dual/</a:t>
            </a:r>
            <a:br>
              <a:rPr lang="en-US" sz="2000">
                <a:latin typeface="Franklin Gothic Book"/>
              </a:rPr>
            </a:br>
            <a:r>
              <a:rPr lang="en-US" sz="2000">
                <a:latin typeface="Franklin Gothic Book"/>
              </a:rPr>
              <a:t>multipurpose prevention</a:t>
            </a:r>
          </a:p>
          <a:p>
            <a:pPr marL="288925" lvl="1" indent="-169863">
              <a:spcBef>
                <a:spcPts val="1000"/>
              </a:spcBef>
              <a:buClr>
                <a:srgbClr val="6CC049"/>
              </a:buClr>
              <a:buFont typeface="Arial" panose="020B0604020202020204" pitchFamily="34" charset="0"/>
              <a:buChar char="•"/>
            </a:pPr>
            <a:r>
              <a:rPr lang="en-US" sz="2000">
                <a:latin typeface="Franklin Gothic Book"/>
              </a:rPr>
              <a:t>DPP was preferred in Zimbabwe, but 2 pills were preferred in South Africa</a:t>
            </a:r>
            <a:endParaRPr lang="en-US" sz="2000"/>
          </a:p>
          <a:p>
            <a:pPr marL="288925" lvl="1" indent="-169863">
              <a:spcBef>
                <a:spcPts val="1000"/>
              </a:spcBef>
              <a:buClr>
                <a:srgbClr val="6CC049"/>
              </a:buClr>
              <a:buFont typeface="Arial" panose="020B0604020202020204" pitchFamily="34" charset="0"/>
              <a:buChar char="•"/>
            </a:pPr>
            <a:r>
              <a:rPr lang="en-US" sz="2000">
                <a:latin typeface="Franklin Gothic Book"/>
              </a:rPr>
              <a:t>Expanding prevention options may increase demand for prevention products overall</a:t>
            </a:r>
          </a:p>
        </p:txBody>
      </p:sp>
      <p:sp>
        <p:nvSpPr>
          <p:cNvPr id="5" name="TextBox 4">
            <a:extLst>
              <a:ext uri="{FF2B5EF4-FFF2-40B4-BE49-F238E27FC236}">
                <a16:creationId xmlns:a16="http://schemas.microsoft.com/office/drawing/2014/main" id="{FB5E8E9E-7AA3-DD0D-FAFA-E9B08365B423}"/>
              </a:ext>
            </a:extLst>
          </p:cNvPr>
          <p:cNvSpPr txBox="1"/>
          <p:nvPr/>
        </p:nvSpPr>
        <p:spPr>
          <a:xfrm>
            <a:off x="1233445" y="2112311"/>
            <a:ext cx="4754880" cy="914400"/>
          </a:xfrm>
          <a:prstGeom prst="rect">
            <a:avLst/>
          </a:prstGeom>
          <a:solidFill>
            <a:srgbClr val="6CC049"/>
          </a:solidFill>
        </p:spPr>
        <p:txBody>
          <a:bodyPr wrap="square" lIns="640080" rtlCol="0" anchor="ctr">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bg1"/>
                </a:solidFill>
                <a:effectLst/>
                <a:uLnTx/>
                <a:uFillTx/>
                <a:latin typeface="Franklin Gothic Book" panose="020B0503020102020204" pitchFamily="34" charset="0"/>
                <a:ea typeface="+mn-ea"/>
                <a:cs typeface="+mn-cs"/>
              </a:rPr>
              <a:t>Choice is important</a:t>
            </a:r>
          </a:p>
        </p:txBody>
      </p:sp>
      <p:sp>
        <p:nvSpPr>
          <p:cNvPr id="7" name="TextBox 6">
            <a:extLst>
              <a:ext uri="{FF2B5EF4-FFF2-40B4-BE49-F238E27FC236}">
                <a16:creationId xmlns:a16="http://schemas.microsoft.com/office/drawing/2014/main" id="{0EB35920-F6A2-DF99-72C2-20ECF3FBBDB2}"/>
              </a:ext>
            </a:extLst>
          </p:cNvPr>
          <p:cNvSpPr txBox="1"/>
          <p:nvPr/>
        </p:nvSpPr>
        <p:spPr>
          <a:xfrm>
            <a:off x="826970" y="5759876"/>
            <a:ext cx="10515599" cy="757130"/>
          </a:xfrm>
          <a:prstGeom prst="rect">
            <a:avLst/>
          </a:prstGeom>
          <a:noFill/>
        </p:spPr>
        <p:txBody>
          <a:bodyPr wrap="square">
            <a:spAutoFit/>
          </a:bodyPr>
          <a:lstStyle/>
          <a:p>
            <a:pPr marL="0" lvl="1" algn="ctr" defTabSz="914400">
              <a:lnSpc>
                <a:spcPct val="90000"/>
              </a:lnSpc>
              <a:spcBef>
                <a:spcPts val="1000"/>
              </a:spcBef>
            </a:pPr>
            <a:r>
              <a:rPr lang="en-US" sz="2400" b="1">
                <a:latin typeface="Franklin Gothic Book" panose="020B0503020102020204" pitchFamily="34" charset="0"/>
              </a:rPr>
              <a:t>Subsequent research is planned to assess the adherence, acceptability, preference, and tolerability of the co-formulated DPP (HPTN104).</a:t>
            </a:r>
          </a:p>
        </p:txBody>
      </p:sp>
      <p:sp>
        <p:nvSpPr>
          <p:cNvPr id="8" name="Oval 7">
            <a:extLst>
              <a:ext uri="{FF2B5EF4-FFF2-40B4-BE49-F238E27FC236}">
                <a16:creationId xmlns:a16="http://schemas.microsoft.com/office/drawing/2014/main" id="{01F635F3-0003-9FC6-A1E6-B104A5F0188A}"/>
              </a:ext>
            </a:extLst>
          </p:cNvPr>
          <p:cNvSpPr/>
          <p:nvPr/>
        </p:nvSpPr>
        <p:spPr>
          <a:xfrm>
            <a:off x="759683" y="2063363"/>
            <a:ext cx="1005840" cy="1005840"/>
          </a:xfrm>
          <a:prstGeom prst="ellipse">
            <a:avLst/>
          </a:prstGeom>
          <a:solidFill>
            <a:schemeClr val="bg2"/>
          </a:solidFill>
          <a:ln w="57150">
            <a:solidFill>
              <a:srgbClr val="6CC0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66553E-2674-9B3E-AFF7-4CE144D8FBC4}"/>
              </a:ext>
            </a:extLst>
          </p:cNvPr>
          <p:cNvSpPr txBox="1"/>
          <p:nvPr/>
        </p:nvSpPr>
        <p:spPr>
          <a:xfrm>
            <a:off x="6797204" y="3016167"/>
            <a:ext cx="4754880" cy="1282402"/>
          </a:xfrm>
          <a:prstGeom prst="rect">
            <a:avLst/>
          </a:prstGeom>
          <a:noFill/>
          <a:ln w="19050">
            <a:solidFill>
              <a:srgbClr val="6CC049"/>
            </a:solidFill>
          </a:ln>
        </p:spPr>
        <p:txBody>
          <a:bodyPr wrap="square" tIns="182880">
            <a:spAutoFit/>
          </a:bodyPr>
          <a:lstStyle/>
          <a:p>
            <a:pPr marL="288925" lvl="1" indent="-169863">
              <a:spcBef>
                <a:spcPts val="1000"/>
              </a:spcBef>
              <a:buClr>
                <a:srgbClr val="6CC049"/>
              </a:buClr>
              <a:buFont typeface="Arial" panose="020B0604020202020204" pitchFamily="34" charset="0"/>
              <a:buChar char="•"/>
            </a:pPr>
            <a:r>
              <a:rPr lang="en-US" sz="2000">
                <a:latin typeface="Franklin Gothic Book"/>
              </a:rPr>
              <a:t>DPP size &amp; packaging</a:t>
            </a:r>
          </a:p>
          <a:p>
            <a:pPr marL="288925" lvl="1" indent="-169863">
              <a:spcBef>
                <a:spcPts val="1000"/>
              </a:spcBef>
              <a:buClr>
                <a:srgbClr val="6CC049"/>
              </a:buClr>
              <a:buFont typeface="Arial" panose="020B0604020202020204" pitchFamily="34" charset="0"/>
              <a:buChar char="•"/>
            </a:pPr>
            <a:r>
              <a:rPr lang="en-US" sz="2000">
                <a:latin typeface="Franklin Gothic Book"/>
              </a:rPr>
              <a:t>Counseling &amp; support on dual prevention for effective use</a:t>
            </a:r>
          </a:p>
        </p:txBody>
      </p:sp>
      <p:sp>
        <p:nvSpPr>
          <p:cNvPr id="10" name="TextBox 9">
            <a:extLst>
              <a:ext uri="{FF2B5EF4-FFF2-40B4-BE49-F238E27FC236}">
                <a16:creationId xmlns:a16="http://schemas.microsoft.com/office/drawing/2014/main" id="{A3A33F98-06D3-5B92-4243-DBC29C017AE6}"/>
              </a:ext>
            </a:extLst>
          </p:cNvPr>
          <p:cNvSpPr txBox="1"/>
          <p:nvPr/>
        </p:nvSpPr>
        <p:spPr>
          <a:xfrm>
            <a:off x="6797205" y="2112311"/>
            <a:ext cx="4754880" cy="914400"/>
          </a:xfrm>
          <a:prstGeom prst="rect">
            <a:avLst/>
          </a:prstGeom>
          <a:solidFill>
            <a:srgbClr val="6CC049"/>
          </a:solidFill>
        </p:spPr>
        <p:txBody>
          <a:bodyPr wrap="square" lIns="640080" tIns="0" bIns="45720" rtlCol="0" anchor="ctr">
            <a:spAutoFit/>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bg1"/>
                </a:solidFill>
                <a:effectLst/>
                <a:uLnTx/>
                <a:uFillTx/>
                <a:latin typeface="Franklin Gothic Book" panose="020B0503020102020204" pitchFamily="34" charset="0"/>
                <a:ea typeface="+mn-ea"/>
                <a:cs typeface="+mn-cs"/>
              </a:rPr>
              <a:t>Potential considerations for uptake/use</a:t>
            </a:r>
          </a:p>
        </p:txBody>
      </p:sp>
      <p:sp>
        <p:nvSpPr>
          <p:cNvPr id="11" name="Oval 10">
            <a:extLst>
              <a:ext uri="{FF2B5EF4-FFF2-40B4-BE49-F238E27FC236}">
                <a16:creationId xmlns:a16="http://schemas.microsoft.com/office/drawing/2014/main" id="{93BAB350-F324-45B6-1FDF-22A865467F7B}"/>
              </a:ext>
            </a:extLst>
          </p:cNvPr>
          <p:cNvSpPr/>
          <p:nvPr/>
        </p:nvSpPr>
        <p:spPr>
          <a:xfrm>
            <a:off x="6311517" y="2063363"/>
            <a:ext cx="1005840" cy="1005840"/>
          </a:xfrm>
          <a:prstGeom prst="ellipse">
            <a:avLst/>
          </a:prstGeom>
          <a:solidFill>
            <a:schemeClr val="bg2"/>
          </a:solidFill>
          <a:ln w="57150">
            <a:solidFill>
              <a:srgbClr val="6CC0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82BF012-80B1-A759-57FA-1D3ACB31AE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503" y="2133295"/>
            <a:ext cx="838200" cy="838200"/>
          </a:xfrm>
          <a:prstGeom prst="rect">
            <a:avLst/>
          </a:prstGeom>
        </p:spPr>
      </p:pic>
      <p:pic>
        <p:nvPicPr>
          <p:cNvPr id="13" name="Graphic 12">
            <a:extLst>
              <a:ext uri="{FF2B5EF4-FFF2-40B4-BE49-F238E27FC236}">
                <a16:creationId xmlns:a16="http://schemas.microsoft.com/office/drawing/2014/main" id="{4EC909B3-3CF7-DA81-FAEB-8F798AF33C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9877" y="2230314"/>
            <a:ext cx="674656" cy="674656"/>
          </a:xfrm>
          <a:prstGeom prst="rect">
            <a:avLst/>
          </a:prstGeom>
        </p:spPr>
      </p:pic>
    </p:spTree>
    <p:extLst>
      <p:ext uri="{BB962C8B-B14F-4D97-AF65-F5344CB8AC3E}">
        <p14:creationId xmlns:p14="http://schemas.microsoft.com/office/powerpoint/2010/main" val="20406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20B6-BD52-7EC9-D639-FF6ACCD9BD93}"/>
              </a:ext>
            </a:extLst>
          </p:cNvPr>
          <p:cNvSpPr>
            <a:spLocks noGrp="1"/>
          </p:cNvSpPr>
          <p:nvPr>
            <p:ph type="title"/>
          </p:nvPr>
        </p:nvSpPr>
        <p:spPr>
          <a:xfrm>
            <a:off x="577516" y="221382"/>
            <a:ext cx="10776284" cy="1165752"/>
          </a:xfrm>
        </p:spPr>
        <p:txBody>
          <a:bodyPr/>
          <a:lstStyle/>
          <a:p>
            <a:r>
              <a:rPr lang="en-GB"/>
              <a:t>Find out more about our DPP research at HIVR4P!</a:t>
            </a:r>
          </a:p>
        </p:txBody>
      </p:sp>
      <p:sp>
        <p:nvSpPr>
          <p:cNvPr id="3" name="Content Placeholder 2">
            <a:extLst>
              <a:ext uri="{FF2B5EF4-FFF2-40B4-BE49-F238E27FC236}">
                <a16:creationId xmlns:a16="http://schemas.microsoft.com/office/drawing/2014/main" id="{A68C5EFA-3F08-BBF8-3526-9F65ABD81E62}"/>
              </a:ext>
            </a:extLst>
          </p:cNvPr>
          <p:cNvSpPr>
            <a:spLocks noGrp="1"/>
          </p:cNvSpPr>
          <p:nvPr>
            <p:ph idx="1"/>
          </p:nvPr>
        </p:nvSpPr>
        <p:spPr>
          <a:xfrm>
            <a:off x="577850" y="1387475"/>
            <a:ext cx="10775950" cy="4618689"/>
          </a:xfrm>
        </p:spPr>
        <p:txBody>
          <a:bodyPr>
            <a:noAutofit/>
          </a:bodyPr>
          <a:lstStyle/>
          <a:p>
            <a:pPr marL="0" indent="0">
              <a:buNone/>
            </a:pPr>
            <a:r>
              <a:rPr lang="en-US" sz="1800" b="1" dirty="0">
                <a:solidFill>
                  <a:schemeClr val="accent1"/>
                </a:solidFill>
              </a:rPr>
              <a:t>Tuesday, 10/08 Poster Exhibition | 17:00–19:00 PET (GMT-5 hours) | Levels 3&amp;4</a:t>
            </a:r>
          </a:p>
          <a:p>
            <a:pPr lvl="1"/>
            <a:r>
              <a:rPr lang="en-US" sz="1600" dirty="0"/>
              <a:t>“</a:t>
            </a:r>
            <a:r>
              <a:rPr lang="en-US" sz="1600" b="1" dirty="0"/>
              <a:t>Comparison of self-reported, pill count and biomarker measures of adherence to oral </a:t>
            </a:r>
            <a:r>
              <a:rPr lang="en-US" sz="1600" b="1" dirty="0" err="1"/>
              <a:t>PrEP</a:t>
            </a:r>
            <a:r>
              <a:rPr lang="en-US" sz="1600" b="1" dirty="0"/>
              <a:t> or a dual prevention pill in crossover clinical trial in Harare, Zimbabwe” M. Plagianos et. al. LATE BREAKER</a:t>
            </a:r>
          </a:p>
          <a:p>
            <a:pPr lvl="1"/>
            <a:r>
              <a:rPr lang="en-US" sz="1600" dirty="0"/>
              <a:t>“Correlates of adherence to oral </a:t>
            </a:r>
            <a:r>
              <a:rPr lang="en-US" sz="1600" dirty="0" err="1"/>
              <a:t>PrEP</a:t>
            </a:r>
            <a:r>
              <a:rPr lang="en-US" sz="1600" dirty="0"/>
              <a:t> or a dual prevention pill in a crossover clinical trial in Harare, Zimbabwe and Johannesburg, South Africa” M. Plagianos et. al. </a:t>
            </a:r>
          </a:p>
          <a:p>
            <a:pPr marL="0" indent="0">
              <a:buNone/>
            </a:pPr>
            <a:r>
              <a:rPr lang="en-US" sz="1800" b="1" dirty="0">
                <a:solidFill>
                  <a:schemeClr val="accent1"/>
                </a:solidFill>
              </a:rPr>
              <a:t>Wednesday, 10/09 Poster Exhibition | 18:30–20:30 PET (GMT-5 hours) | Levels 3&amp;4</a:t>
            </a:r>
          </a:p>
          <a:p>
            <a:pPr lvl="1"/>
            <a:r>
              <a:rPr lang="en-US" sz="1600" dirty="0"/>
              <a:t>“Experiences with and recommendations for a dual prevention pill (DPP) for HIV and pregnancy prevention: in-depth interviews with women participating in a crossover acceptability study in Johannesburg, South Africa” S. Tenza et. al. </a:t>
            </a:r>
          </a:p>
          <a:p>
            <a:pPr lvl="1"/>
            <a:r>
              <a:rPr lang="en-US" sz="1600" dirty="0"/>
              <a:t>“Preference for and adherence to a dual prevention pill (DPP) versus two separate pills for </a:t>
            </a:r>
            <a:r>
              <a:rPr lang="en-US" sz="1600" dirty="0" err="1"/>
              <a:t>PrEP</a:t>
            </a:r>
            <a:r>
              <a:rPr lang="en-US" sz="1600" dirty="0"/>
              <a:t> and contraception among women in Johannesburg, South Africa” B. Zieman et. al. </a:t>
            </a:r>
          </a:p>
          <a:p>
            <a:pPr marL="0" indent="0">
              <a:buNone/>
            </a:pPr>
            <a:r>
              <a:rPr lang="en-US" sz="1800" b="1" dirty="0">
                <a:solidFill>
                  <a:schemeClr val="accent1"/>
                </a:solidFill>
              </a:rPr>
              <a:t>E-posters | Online</a:t>
            </a:r>
          </a:p>
          <a:p>
            <a:pPr lvl="1"/>
            <a:r>
              <a:rPr lang="en-US" sz="1600" dirty="0"/>
              <a:t>“’DPP is good because you will be taking it as one pill’ Attitudes and experiences with the dual prevention pill (DPP) among adolescent girls and young women in Harare, Zimbabwe” A. Dandadzi et. al. </a:t>
            </a:r>
          </a:p>
          <a:p>
            <a:pPr lvl="1"/>
            <a:r>
              <a:rPr lang="en-US" sz="1600" dirty="0"/>
              <a:t>“High levels of vulnerability among adolescent girls and young women (AGYW) enrolled in a crossover pilot study of a dual prevention pill for HIV and pregnancy prevention in Harare, Zimbabwe” M. </a:t>
            </a:r>
            <a:r>
              <a:rPr lang="en-US" sz="1600" dirty="0" err="1"/>
              <a:t>Nkangu</a:t>
            </a:r>
            <a:r>
              <a:rPr lang="en-US" sz="1600" dirty="0"/>
              <a:t> et. al. </a:t>
            </a:r>
          </a:p>
          <a:p>
            <a:pPr marL="227012" lvl="1" indent="0">
              <a:buNone/>
            </a:pPr>
            <a:endParaRPr lang="en-US" sz="1600" dirty="0"/>
          </a:p>
        </p:txBody>
      </p:sp>
    </p:spTree>
    <p:extLst>
      <p:ext uri="{BB962C8B-B14F-4D97-AF65-F5344CB8AC3E}">
        <p14:creationId xmlns:p14="http://schemas.microsoft.com/office/powerpoint/2010/main" val="400121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F0B85-3700-FA53-14E3-4C250DC4B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F3453-5700-B0E2-2579-C4E4D1184C59}"/>
              </a:ext>
            </a:extLst>
          </p:cNvPr>
          <p:cNvSpPr>
            <a:spLocks noGrp="1"/>
          </p:cNvSpPr>
          <p:nvPr>
            <p:ph type="title"/>
          </p:nvPr>
        </p:nvSpPr>
        <p:spPr>
          <a:xfrm>
            <a:off x="301484" y="201904"/>
            <a:ext cx="10515600" cy="681603"/>
          </a:xfrm>
        </p:spPr>
        <p:txBody>
          <a:bodyPr>
            <a:normAutofit/>
          </a:bodyPr>
          <a:lstStyle/>
          <a:p>
            <a:r>
              <a:rPr lang="en-US"/>
              <a:t>DPP Study Team</a:t>
            </a:r>
          </a:p>
        </p:txBody>
      </p:sp>
      <p:sp>
        <p:nvSpPr>
          <p:cNvPr id="3" name="TextBox 2">
            <a:extLst>
              <a:ext uri="{FF2B5EF4-FFF2-40B4-BE49-F238E27FC236}">
                <a16:creationId xmlns:a16="http://schemas.microsoft.com/office/drawing/2014/main" id="{414F9A97-C3E7-B44D-AD90-93A9A90087B4}"/>
              </a:ext>
            </a:extLst>
          </p:cNvPr>
          <p:cNvSpPr txBox="1"/>
          <p:nvPr/>
        </p:nvSpPr>
        <p:spPr>
          <a:xfrm>
            <a:off x="301484" y="1005840"/>
            <a:ext cx="3849892" cy="5852160"/>
          </a:xfrm>
          <a:prstGeom prst="rect">
            <a:avLst/>
          </a:prstGeom>
          <a:noFill/>
        </p:spPr>
        <p:txBody>
          <a:bodyPr wrap="square" lIns="0" tIns="0" rIns="0" bIns="0" numCol="2" rtlCol="0" anchor="t">
            <a:spAutoFit/>
          </a:bodyPr>
          <a:lstStyle/>
          <a:p>
            <a:pPr marL="0" marR="0" lvl="0" indent="0" algn="l" defTabSz="1219170" rtl="0" eaLnBrk="1" fontAlgn="auto" latinLnBrk="0" hangingPunct="1">
              <a:lnSpc>
                <a:spcPct val="100000"/>
              </a:lnSpc>
              <a:spcBef>
                <a:spcPts val="800"/>
              </a:spcBef>
              <a:spcAft>
                <a:spcPts val="400"/>
              </a:spcAft>
              <a:buClr>
                <a:srgbClr val="000000"/>
              </a:buClr>
              <a:buSzTx/>
              <a:buFontTx/>
              <a:buNone/>
              <a:tabLst/>
              <a:defRPr/>
            </a:pPr>
            <a:r>
              <a:rPr kumimoji="0" lang="en-US" sz="1400" b="1" i="0" u="none" strike="noStrike" kern="0" cap="none" spc="0" normalizeH="0" baseline="0" noProof="0">
                <a:ln>
                  <a:noFill/>
                </a:ln>
                <a:solidFill>
                  <a:srgbClr val="00A8E1"/>
                </a:solidFill>
                <a:effectLst/>
                <a:uLnTx/>
                <a:uFillTx/>
                <a:latin typeface="Franklin Gothic Book"/>
                <a:ea typeface="+mn-ea"/>
                <a:cs typeface="Arial"/>
                <a:sym typeface="Arial"/>
              </a:rPr>
              <a:t>Population Council</a:t>
            </a: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Barbara Friedland</a:t>
            </a:r>
            <a:br>
              <a:rPr kumimoji="0" lang="en-US" sz="1400" b="1"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Principal Investigator </a:t>
            </a:r>
            <a:endPar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Dr. Sanyukta Mathur</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Principal Investigator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Dr. Lisa Haddad</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Medical Monitor &amp;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Co-investigator </a:t>
            </a:r>
            <a:endPar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Dr. John Steytler</a:t>
            </a:r>
            <a:br>
              <a:rPr kumimoji="0" lang="en-US" sz="1400" b="1"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Pharmacovigilance</a:t>
            </a:r>
            <a:endParaRPr kumimoji="0" lang="en-US" sz="1400" b="0" i="0" u="none" strike="noStrike" kern="0" cap="none" spc="0" normalizeH="0" baseline="0" noProof="0">
              <a:ln>
                <a:noFill/>
              </a:ln>
              <a:solidFill>
                <a:srgbClr val="222222"/>
              </a:solidFill>
              <a:effectLst/>
              <a:uLnTx/>
              <a:uFillTx/>
              <a:latin typeface="Franklin Gothic Book"/>
              <a:ea typeface="+mn-ea"/>
              <a:cs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Marlena Plagianos</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Senior Statistician</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Brady Zieman</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Statistical Data Manager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Irene Bruce</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Study Coordinator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Lorna Begg</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Research Assistant </a:t>
            </a:r>
            <a:endParaRPr kumimoji="0" lang="en-US" sz="1400" b="1" i="0" u="none" strike="noStrike" kern="0" cap="none" spc="0" normalizeH="0" baseline="0" noProof="0">
              <a:ln>
                <a:noFill/>
              </a:ln>
              <a:solidFill>
                <a:srgbClr val="222222"/>
              </a:solidFill>
              <a:effectLst/>
              <a:uLnTx/>
              <a:uFillTx/>
              <a:latin typeface="Franklin Gothic Book" panose="020B0503020102020204" pitchFamily="34" charset="0"/>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Susanna Grecky</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Scientific Liaison</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222222"/>
              </a:solidFill>
              <a:effectLst/>
              <a:uLnTx/>
              <a:uFillTx/>
              <a:latin typeface="Franklin Gothic Book" panose="020B0503020102020204" pitchFamily="34" charset="0"/>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222222"/>
              </a:solidFill>
              <a:effectLst/>
              <a:uLnTx/>
              <a:uFillTx/>
              <a:latin typeface="Franklin Gothic Book" panose="020B0503020102020204" pitchFamily="34" charset="0"/>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222222"/>
              </a:solidFill>
              <a:effectLst/>
              <a:uLnTx/>
              <a:uFillTx/>
              <a:latin typeface="Franklin Gothic Book" panose="020B0503020102020204" pitchFamily="34" charset="0"/>
              <a:ea typeface="+mn-ea"/>
              <a:cs typeface="Arial"/>
              <a:sym typeface="Arial"/>
            </a:endParaRPr>
          </a:p>
          <a:p>
            <a:pPr marL="0" marR="0" lvl="0" indent="0" algn="l" defTabSz="1219170" rtl="0" eaLnBrk="1" fontAlgn="ctr"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Jenna Lopus</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Operations &amp; Finance</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Mohammad Farid</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Administrative &amp;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Financial Management</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Samir Souidi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ACASI Programmer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Daniel Loeven</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Regulatory Affairs &amp;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Quality Assurance</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Dr. Bruce Variano</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Stability Testing</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Heather Sussman</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Clinical Research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Associate  </a:t>
            </a:r>
            <a:endPar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Michele Frix</a:t>
            </a: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t>Intern </a:t>
            </a: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  </a:t>
            </a:r>
            <a:endPar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endParaRPr>
          </a:p>
        </p:txBody>
      </p:sp>
      <p:sp>
        <p:nvSpPr>
          <p:cNvPr id="5" name="TextBox 4">
            <a:extLst>
              <a:ext uri="{FF2B5EF4-FFF2-40B4-BE49-F238E27FC236}">
                <a16:creationId xmlns:a16="http://schemas.microsoft.com/office/drawing/2014/main" id="{AAC16D6F-14F4-8AC5-2B05-DBC34BD5FF95}"/>
              </a:ext>
            </a:extLst>
          </p:cNvPr>
          <p:cNvSpPr txBox="1"/>
          <p:nvPr/>
        </p:nvSpPr>
        <p:spPr>
          <a:xfrm>
            <a:off x="7591783" y="1001027"/>
            <a:ext cx="4357440" cy="5852160"/>
          </a:xfrm>
          <a:prstGeom prst="rect">
            <a:avLst/>
          </a:prstGeom>
          <a:noFill/>
        </p:spPr>
        <p:txBody>
          <a:bodyPr wrap="square" lIns="0" tIns="0" rIns="0" bIns="0" numCol="2" rtlCol="0" anchor="t">
            <a:spAutoFit/>
          </a:bodyPr>
          <a:lstStyle/>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00A8E1"/>
                </a:solidFill>
                <a:effectLst/>
                <a:uLnTx/>
                <a:uFillTx/>
                <a:latin typeface="Franklin Gothic Book"/>
                <a:ea typeface="+mn-ea"/>
                <a:cs typeface="Arial"/>
                <a:sym typeface="Arial"/>
              </a:rPr>
              <a:t>Wits RHI (South Africa)</a:t>
            </a:r>
            <a:endParaRPr kumimoji="0" lang="en-US" sz="1400" b="1" i="0" u="none" strike="noStrike" kern="0" cap="none" spc="0" normalizeH="0" baseline="0" noProof="0">
              <a:ln>
                <a:noFill/>
              </a:ln>
              <a:solidFill>
                <a:srgbClr val="00A8E1"/>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Prof. Thesla Palanee-Phillips</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Principal Investigator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1200" cap="none" spc="0" normalizeH="0" baseline="0" noProof="0">
                <a:ln>
                  <a:noFill/>
                </a:ln>
                <a:solidFill>
                  <a:srgbClr val="000000"/>
                </a:solidFill>
                <a:effectLst/>
                <a:uLnTx/>
                <a:uFillTx/>
                <a:latin typeface="Franklin Gothic Book"/>
                <a:ea typeface="+mn-ea"/>
                <a:cs typeface="Arial"/>
                <a:sym typeface="Arial"/>
              </a:rPr>
              <a:t>Dr. Nkosiphile Ndlovu</a:t>
            </a:r>
            <a:r>
              <a:rPr kumimoji="0" lang="en-US" sz="1400" b="0" i="0" u="none" strike="noStrike" kern="1200" cap="none" spc="0" normalizeH="0" baseline="0" noProof="0">
                <a:ln>
                  <a:noFill/>
                </a:ln>
                <a:solidFill>
                  <a:srgbClr val="000000"/>
                </a:solidFill>
                <a:effectLst/>
                <a:uLnTx/>
                <a:uFillTx/>
                <a:latin typeface="Franklin Gothic Book"/>
                <a:ea typeface="+mn-ea"/>
                <a:cs typeface="Arial"/>
                <a:sym typeface="Arial"/>
              </a:rPr>
              <a:t> </a:t>
            </a:r>
            <a:br>
              <a:rPr kumimoji="0" lang="en-US" sz="14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Co-Principal Investigator/ Research Clinician</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Krishnaveni Reddy</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Co-investigator/Technical Head</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1200" cap="none" spc="0" normalizeH="0" baseline="0" noProof="0">
                <a:ln>
                  <a:noFill/>
                </a:ln>
                <a:solidFill>
                  <a:srgbClr val="000000"/>
                </a:solidFill>
                <a:effectLst/>
                <a:uLnTx/>
                <a:uFillTx/>
                <a:latin typeface="Franklin Gothic Book"/>
                <a:ea typeface="+mn-ea"/>
                <a:cs typeface="Arial"/>
                <a:sym typeface="Arial"/>
              </a:rPr>
              <a:t>Siyanda Tenza</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1200" cap="none" spc="0" normalizeH="0" baseline="0" noProof="0">
                <a:ln>
                  <a:noFill/>
                </a:ln>
                <a:solidFill>
                  <a:srgbClr val="000000"/>
                </a:solidFill>
                <a:effectLst/>
                <a:uLnTx/>
                <a:uFillTx/>
                <a:latin typeface="Franklin Gothic Book"/>
                <a:ea typeface="+mn-ea"/>
                <a:cs typeface="Arial"/>
                <a:sym typeface="Arial"/>
              </a:rPr>
              <a:t>Qualitative Researcher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Hlalifi Rampyapedi</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Community Liaison Manager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rPr>
              <a:t>Mpho Moji</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Research Study Assistant </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Mpumie Sigcu</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Laboratory Manager </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1200" cap="none" spc="0" normalizeH="0" baseline="0" noProof="0">
                <a:ln>
                  <a:noFill/>
                </a:ln>
                <a:solidFill>
                  <a:srgbClr val="000000"/>
                </a:solidFill>
                <a:effectLst/>
                <a:uLnTx/>
                <a:uFillTx/>
                <a:latin typeface="Franklin Gothic Book"/>
                <a:ea typeface="+mn-ea"/>
                <a:cs typeface="Arial"/>
                <a:sym typeface="Arial"/>
              </a:rPr>
              <a:t>Dr. Ché Kgahliso Moshesh</a:t>
            </a:r>
            <a:br>
              <a:rPr kumimoji="0" lang="en-US" sz="14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1200" cap="none" spc="0" normalizeH="0" baseline="0" noProof="0">
                <a:ln>
                  <a:noFill/>
                </a:ln>
                <a:solidFill>
                  <a:srgbClr val="000000"/>
                </a:solidFill>
                <a:effectLst/>
                <a:uLnTx/>
                <a:uFillTx/>
                <a:latin typeface="Franklin Gothic Book"/>
                <a:ea typeface="+mn-ea"/>
                <a:cs typeface="Arial"/>
                <a:sym typeface="Arial"/>
              </a:rPr>
              <a:t>Research Clinician </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Logashnee Govender</a:t>
            </a: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 </a:t>
            </a:r>
            <a:endParaRPr kumimoji="0" lang="en-US" sz="1400" b="1"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Research Clinician/</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Co-Investigator </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br>
              <a:rPr kumimoji="0" lang="en-US" sz="1400" b="1"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endParaRPr kumimoji="0" lang="en-US" sz="2000" b="1" i="0" u="none" strike="noStrike" kern="0" cap="none" spc="0" normalizeH="0" baseline="0" noProof="0">
              <a:ln>
                <a:noFill/>
              </a:ln>
              <a:solidFill>
                <a:srgbClr val="222222"/>
              </a:solidFill>
              <a:effectLst/>
              <a:uLnTx/>
              <a:uFillTx/>
              <a:latin typeface="Franklin Gothic Book"/>
              <a:ea typeface="+mn-ea"/>
              <a:cs typeface="Arial"/>
              <a:sym typeface="Arial"/>
            </a:endParaRPr>
          </a:p>
          <a:p>
            <a:pPr marL="173038"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Nazneen Cassim</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Pharmacist </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173038"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600" b="1" i="0" u="none" strike="noStrike" kern="0" cap="none" spc="0" normalizeH="0" baseline="0" noProof="0">
              <a:ln>
                <a:noFill/>
              </a:ln>
              <a:solidFill>
                <a:srgbClr val="222222"/>
              </a:solidFill>
              <a:effectLst/>
              <a:uLnTx/>
              <a:uFillTx/>
              <a:latin typeface="Franklin Gothic Book"/>
              <a:ea typeface="+mn-ea"/>
              <a:cs typeface="Arial"/>
              <a:sym typeface="Arial"/>
            </a:endParaRPr>
          </a:p>
          <a:p>
            <a:pPr marL="173038"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Sihle Zulu</a:t>
            </a:r>
            <a:br>
              <a:rPr kumimoji="0" lang="en-US" sz="1400" b="1"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Study Coordinator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173038"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Lerato Shale</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Regulatory Compliance Officer </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173038"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Dr. Reolebogile Kgoa</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Research Medical Officer </a:t>
            </a:r>
            <a:endParaRPr kumimoji="0" lang="en-US" sz="1400" b="1" i="0" u="none" strike="noStrike" kern="0" cap="none" spc="0" normalizeH="0" baseline="0" noProof="0">
              <a:ln>
                <a:noFill/>
              </a:ln>
              <a:solidFill>
                <a:srgbClr val="00A8E1"/>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600" b="0" i="0" u="none" strike="noStrike" kern="0" cap="none" spc="0" normalizeH="0" baseline="0" noProof="0">
              <a:ln>
                <a:noFill/>
              </a:ln>
              <a:solidFill>
                <a:srgbClr val="1C007B"/>
              </a:solidFill>
              <a:effectLst/>
              <a:uLnTx/>
              <a:uFillTx/>
              <a:latin typeface="Franklin Gothic Book" panose="020B0503020102020204" pitchFamily="34" charset="0"/>
              <a:ea typeface="+mn-ea"/>
              <a:cs typeface="Arial"/>
              <a:sym typeface="Arial"/>
            </a:endParaRPr>
          </a:p>
        </p:txBody>
      </p:sp>
      <p:sp>
        <p:nvSpPr>
          <p:cNvPr id="4" name="TextBox 3">
            <a:extLst>
              <a:ext uri="{FF2B5EF4-FFF2-40B4-BE49-F238E27FC236}">
                <a16:creationId xmlns:a16="http://schemas.microsoft.com/office/drawing/2014/main" id="{22A11376-3F83-66D8-3F7C-36496180222F}"/>
              </a:ext>
            </a:extLst>
          </p:cNvPr>
          <p:cNvSpPr txBox="1"/>
          <p:nvPr/>
        </p:nvSpPr>
        <p:spPr>
          <a:xfrm>
            <a:off x="4069080" y="1005840"/>
            <a:ext cx="3522703" cy="5852160"/>
          </a:xfrm>
          <a:prstGeom prst="rect">
            <a:avLst/>
          </a:prstGeom>
          <a:noFill/>
        </p:spPr>
        <p:txBody>
          <a:bodyPr wrap="square" lIns="91440" tIns="45720" rIns="91440" bIns="45720" numCol="2" rtlCol="0" anchor="t">
            <a:spAutoFit/>
          </a:bodyPr>
          <a:lstStyle/>
          <a:p>
            <a:pPr marL="0" marR="0" lvl="0" indent="0" algn="l" defTabSz="1219170" rtl="0" eaLnBrk="1" fontAlgn="auto" latinLnBrk="0" hangingPunct="1">
              <a:lnSpc>
                <a:spcPct val="100000"/>
              </a:lnSpc>
              <a:spcBef>
                <a:spcPts val="800"/>
              </a:spcBef>
              <a:spcAft>
                <a:spcPts val="400"/>
              </a:spcAft>
              <a:buClr>
                <a:srgbClr val="000000"/>
              </a:buClr>
              <a:buSzTx/>
              <a:buFontTx/>
              <a:buNone/>
              <a:tabLst/>
              <a:defRPr/>
            </a:pPr>
            <a:r>
              <a:rPr kumimoji="0" lang="en-US" sz="1400" b="1" i="0" u="none" strike="noStrike" kern="0" cap="none" spc="0" normalizeH="0" baseline="0" noProof="0">
                <a:ln>
                  <a:noFill/>
                </a:ln>
                <a:solidFill>
                  <a:srgbClr val="00A8E1"/>
                </a:solidFill>
                <a:effectLst/>
                <a:uLnTx/>
                <a:uFillTx/>
                <a:latin typeface="Franklin Gothic Book"/>
                <a:ea typeface="+mn-ea"/>
                <a:cs typeface="Arial"/>
                <a:sym typeface="Arial"/>
              </a:rPr>
              <a:t>UZ- CTRC (Zimbabwe)</a:t>
            </a:r>
            <a:endParaRPr kumimoji="0" lang="en-US" sz="1400" b="1" i="0" u="none" strike="noStrike" kern="0" cap="none" spc="0" normalizeH="0" baseline="0" noProof="0">
              <a:ln>
                <a:noFill/>
              </a:ln>
              <a:solidFill>
                <a:srgbClr val="00A8E1"/>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Dr. Nyaradzo Mavis Mgodi​</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Principal Investigator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1200" cap="none" spc="0" normalizeH="0" baseline="0" noProof="0">
                <a:ln>
                  <a:noFill/>
                </a:ln>
                <a:solidFill>
                  <a:srgbClr val="000000"/>
                </a:solidFill>
                <a:effectLst/>
                <a:uLnTx/>
                <a:uFillTx/>
                <a:latin typeface="Franklin Gothic Book"/>
                <a:ea typeface="+mn-ea"/>
                <a:cs typeface="Arial"/>
                <a:sym typeface="Arial"/>
              </a:rPr>
              <a:t>Sheu Matimbira </a:t>
            </a:r>
            <a:br>
              <a:rPr kumimoji="0" lang="en-US" sz="14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Medical Officer</a:t>
            </a:r>
            <a:endPar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222222"/>
                </a:solidFill>
                <a:effectLst/>
                <a:uLnTx/>
                <a:uFillTx/>
                <a:latin typeface="Franklin Gothic Book"/>
                <a:ea typeface="+mn-ea"/>
                <a:cs typeface="Arial"/>
                <a:sym typeface="Arial"/>
              </a:rPr>
              <a:t>Adlight Dandadzi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rPr>
              <a:t>Study Coordinator</a:t>
            </a:r>
            <a:endParaRPr kumimoji="0" lang="en-US" sz="1400" b="0" i="0" u="none" strike="noStrike" kern="0" cap="none" spc="0" normalizeH="0" baseline="0" noProof="0">
              <a:ln>
                <a:noFill/>
              </a:ln>
              <a:solidFill>
                <a:srgbClr val="222222"/>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Gamuchirai Michelle Mavemwa</a:t>
            </a:r>
            <a:b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br>
            <a: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t>Lab Technician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Allen Matubu</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t>Laboratory Manager</a:t>
            </a:r>
            <a:endParaRPr kumimoji="0" lang="en-US" sz="1400" b="0"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Petina </a:t>
            </a:r>
            <a:r>
              <a:rPr kumimoji="0" lang="en-US" sz="1400" b="1" i="0" u="none" strike="noStrike" kern="0" cap="none" spc="0" normalizeH="0" baseline="0" noProof="0" err="1">
                <a:ln>
                  <a:noFill/>
                </a:ln>
                <a:solidFill>
                  <a:srgbClr val="000000"/>
                </a:solidFill>
                <a:effectLst/>
                <a:uLnTx/>
                <a:uFillTx/>
                <a:latin typeface="Franklin Gothic Book"/>
                <a:ea typeface="+mn-ea"/>
                <a:cs typeface="Arial"/>
                <a:sym typeface="Arial"/>
              </a:rPr>
              <a:t>Magwidi</a:t>
            </a: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-Musara</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t>Clinical Research Site Coordinator </a:t>
            </a: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Caroline Murombedzi</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t>Pharmacist of Record </a:t>
            </a:r>
            <a:endParaRPr kumimoji="0" lang="en-US" sz="1400" b="0"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Grecenia Ndhlovu</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t>Clinic Manager</a:t>
            </a:r>
            <a:endParaRPr kumimoji="0" lang="en-US" sz="1400" b="0"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r>
              <a:rPr kumimoji="0" lang="en-US" sz="1400" b="1" i="0" u="none" strike="noStrike" kern="0" cap="none" spc="0" normalizeH="0" baseline="0" noProof="0">
                <a:ln>
                  <a:noFill/>
                </a:ln>
                <a:solidFill>
                  <a:srgbClr val="000000"/>
                </a:solidFill>
                <a:effectLst/>
                <a:uLnTx/>
                <a:uFillTx/>
                <a:latin typeface="Franklin Gothic Book"/>
                <a:ea typeface="+mn-ea"/>
                <a:cs typeface="Arial"/>
                <a:sym typeface="Arial"/>
              </a:rPr>
              <a:t>Charles Chasakara </a:t>
            </a:r>
            <a:b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mn-ea"/>
                <a:cs typeface="Arial"/>
              </a:rPr>
            </a:br>
            <a:r>
              <a:rPr kumimoji="0" lang="en-US" sz="1400" b="0" i="0" u="none" strike="noStrike" kern="0" cap="none" spc="0" normalizeH="0" baseline="0" noProof="0">
                <a:ln>
                  <a:noFill/>
                </a:ln>
                <a:solidFill>
                  <a:srgbClr val="000000"/>
                </a:solidFill>
                <a:effectLst/>
                <a:uLnTx/>
                <a:uFillTx/>
                <a:latin typeface="Franklin Gothic Book"/>
                <a:ea typeface="+mn-ea"/>
                <a:cs typeface="Arial"/>
                <a:sym typeface="Arial"/>
              </a:rPr>
              <a:t>Community Coordinator</a:t>
            </a:r>
            <a:endParaRPr kumimoji="0" lang="en-US" sz="1400" b="0" i="0" u="none" strike="noStrike" kern="0" cap="none" spc="0" normalizeH="0" baseline="0" noProof="0">
              <a:ln>
                <a:noFill/>
              </a:ln>
              <a:solidFill>
                <a:srgbClr val="000000"/>
              </a:solidFill>
              <a:effectLst/>
              <a:uLnTx/>
              <a:uFillTx/>
              <a:latin typeface="Franklin Gothic Book"/>
              <a:ea typeface="+mn-ea"/>
              <a:cs typeface="Arial"/>
            </a:endParaRPr>
          </a:p>
          <a:p>
            <a:pPr marL="0" marR="0" lvl="0" indent="0" algn="l" defTabSz="1219170" rtl="0" eaLnBrk="1" fontAlgn="auto" latinLnBrk="0" hangingPunct="1">
              <a:lnSpc>
                <a:spcPct val="100000"/>
              </a:lnSpc>
              <a:spcBef>
                <a:spcPts val="0"/>
              </a:spcBef>
              <a:spcAft>
                <a:spcPts val="800"/>
              </a:spcAft>
              <a:buClr>
                <a:srgbClr val="000000"/>
              </a:buClr>
              <a:buSzTx/>
              <a:buFontTx/>
              <a:buNone/>
              <a:tabLst/>
              <a:defRPr/>
            </a:pPr>
            <a:endParaRPr kumimoji="0" lang="en-US" sz="1400" b="0" i="0" u="none" strike="noStrike" kern="0" cap="none" spc="0" normalizeH="0" baseline="0" noProof="0">
              <a:ln>
                <a:noFill/>
              </a:ln>
              <a:solidFill>
                <a:srgbClr val="222222"/>
              </a:solidFill>
              <a:effectLst/>
              <a:uLnTx/>
              <a:uFillTx/>
              <a:latin typeface="Franklin Gothic Book"/>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71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B41683-FF71-49F4-BAC7-FAC58803A5C9}"/>
              </a:ext>
            </a:extLst>
          </p:cNvPr>
          <p:cNvSpPr>
            <a:spLocks noGrp="1"/>
          </p:cNvSpPr>
          <p:nvPr>
            <p:ph sz="quarter" idx="10"/>
          </p:nvPr>
        </p:nvSpPr>
        <p:spPr>
          <a:xfrm>
            <a:off x="1491916" y="3349728"/>
            <a:ext cx="4412663" cy="1559155"/>
          </a:xfrm>
        </p:spPr>
        <p:txBody>
          <a:bodyPr>
            <a:normAutofit/>
          </a:bodyPr>
          <a:lstStyle/>
          <a:p>
            <a:r>
              <a:rPr lang="en-US" dirty="0"/>
              <a:t>Mathur, Sanyukta. 2024. “Delivering a dual prevention product in the context of choice: Considering preferences, counseling, and support for end users and healthcare providers,” HIVR4P, Satellite </a:t>
            </a:r>
            <a:r>
              <a:rPr lang="en-US" sz="1600" dirty="0">
                <a:ea typeface="+mj-ea"/>
                <a:cs typeface="+mj-cs"/>
              </a:rPr>
              <a:t>Presentation, </a:t>
            </a:r>
            <a:r>
              <a:rPr lang="en-US" dirty="0"/>
              <a:t>06 October.</a:t>
            </a:r>
          </a:p>
        </p:txBody>
      </p:sp>
      <p:grpSp>
        <p:nvGrpSpPr>
          <p:cNvPr id="13" name="Group 12">
            <a:extLst>
              <a:ext uri="{FF2B5EF4-FFF2-40B4-BE49-F238E27FC236}">
                <a16:creationId xmlns:a16="http://schemas.microsoft.com/office/drawing/2014/main" id="{54D07CDD-17E2-10D4-B2FE-D00A03BFF70F}"/>
              </a:ext>
            </a:extLst>
          </p:cNvPr>
          <p:cNvGrpSpPr/>
          <p:nvPr/>
        </p:nvGrpSpPr>
        <p:grpSpPr>
          <a:xfrm>
            <a:off x="6095999" y="1713428"/>
            <a:ext cx="5759732" cy="4915932"/>
            <a:chOff x="6459263" y="1369888"/>
            <a:chExt cx="5913455" cy="4915932"/>
          </a:xfrm>
        </p:grpSpPr>
        <p:grpSp>
          <p:nvGrpSpPr>
            <p:cNvPr id="2" name="Group 1">
              <a:extLst>
                <a:ext uri="{FF2B5EF4-FFF2-40B4-BE49-F238E27FC236}">
                  <a16:creationId xmlns:a16="http://schemas.microsoft.com/office/drawing/2014/main" id="{169F7A90-32C9-DA58-A55F-D6E6589864A3}"/>
                </a:ext>
              </a:extLst>
            </p:cNvPr>
            <p:cNvGrpSpPr/>
            <p:nvPr/>
          </p:nvGrpSpPr>
          <p:grpSpPr>
            <a:xfrm>
              <a:off x="7307876" y="1863076"/>
              <a:ext cx="4053526" cy="2043162"/>
              <a:chOff x="6442457" y="3909044"/>
              <a:chExt cx="4053526" cy="2043162"/>
            </a:xfrm>
          </p:grpSpPr>
          <p:pic>
            <p:nvPicPr>
              <p:cNvPr id="3" name="Picture 2">
                <a:extLst>
                  <a:ext uri="{FF2B5EF4-FFF2-40B4-BE49-F238E27FC236}">
                    <a16:creationId xmlns:a16="http://schemas.microsoft.com/office/drawing/2014/main" id="{9E8588AA-3720-AE16-0457-08427E439CD4}"/>
                  </a:ext>
                </a:extLst>
              </p:cNvPr>
              <p:cNvPicPr>
                <a:picLocks noChangeAspect="1"/>
              </p:cNvPicPr>
              <p:nvPr/>
            </p:nvPicPr>
            <p:blipFill>
              <a:blip r:embed="rId3"/>
              <a:stretch>
                <a:fillRect/>
              </a:stretch>
            </p:blipFill>
            <p:spPr>
              <a:xfrm>
                <a:off x="8469220" y="3909044"/>
                <a:ext cx="1855120" cy="727285"/>
              </a:xfrm>
              <a:prstGeom prst="rect">
                <a:avLst/>
              </a:prstGeom>
            </p:spPr>
          </p:pic>
          <p:pic>
            <p:nvPicPr>
              <p:cNvPr id="6" name="Picture 5">
                <a:extLst>
                  <a:ext uri="{FF2B5EF4-FFF2-40B4-BE49-F238E27FC236}">
                    <a16:creationId xmlns:a16="http://schemas.microsoft.com/office/drawing/2014/main" id="{8D54C0F2-BCAB-9A66-E5D3-AC0BE2884A86}"/>
                  </a:ext>
                </a:extLst>
              </p:cNvPr>
              <p:cNvPicPr>
                <a:picLocks noChangeAspect="1"/>
              </p:cNvPicPr>
              <p:nvPr/>
            </p:nvPicPr>
            <p:blipFill rotWithShape="1">
              <a:blip r:embed="rId4"/>
              <a:srcRect l="32486" t="41856" r="32161" b="43480"/>
              <a:stretch/>
            </p:blipFill>
            <p:spPr>
              <a:xfrm>
                <a:off x="6442457" y="4379813"/>
                <a:ext cx="2026763" cy="1099298"/>
              </a:xfrm>
              <a:prstGeom prst="rect">
                <a:avLst/>
              </a:prstGeom>
            </p:spPr>
          </p:pic>
          <p:pic>
            <p:nvPicPr>
              <p:cNvPr id="7" name="Picture 6">
                <a:extLst>
                  <a:ext uri="{FF2B5EF4-FFF2-40B4-BE49-F238E27FC236}">
                    <a16:creationId xmlns:a16="http://schemas.microsoft.com/office/drawing/2014/main" id="{CC53A5AA-2DE0-E25C-8A10-D967D9DA3C06}"/>
                  </a:ext>
                </a:extLst>
              </p:cNvPr>
              <p:cNvPicPr>
                <a:picLocks noChangeAspect="1"/>
              </p:cNvPicPr>
              <p:nvPr/>
            </p:nvPicPr>
            <p:blipFill>
              <a:blip r:embed="rId5"/>
              <a:stretch>
                <a:fillRect/>
              </a:stretch>
            </p:blipFill>
            <p:spPr>
              <a:xfrm>
                <a:off x="6590066" y="5496420"/>
                <a:ext cx="1872015" cy="455786"/>
              </a:xfrm>
              <a:prstGeom prst="rect">
                <a:avLst/>
              </a:prstGeom>
            </p:spPr>
          </p:pic>
          <p:pic>
            <p:nvPicPr>
              <p:cNvPr id="8" name="Picture 7">
                <a:extLst>
                  <a:ext uri="{FF2B5EF4-FFF2-40B4-BE49-F238E27FC236}">
                    <a16:creationId xmlns:a16="http://schemas.microsoft.com/office/drawing/2014/main" id="{71948C5C-B62C-7EA7-D7B9-F6DD4BB15897}"/>
                  </a:ext>
                </a:extLst>
              </p:cNvPr>
              <p:cNvPicPr>
                <a:picLocks noChangeAspect="1"/>
              </p:cNvPicPr>
              <p:nvPr/>
            </p:nvPicPr>
            <p:blipFill>
              <a:blip r:embed="rId6"/>
              <a:stretch>
                <a:fillRect/>
              </a:stretch>
            </p:blipFill>
            <p:spPr>
              <a:xfrm>
                <a:off x="8895783" y="5527860"/>
                <a:ext cx="1600200" cy="39290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2D51492-95D7-9E8A-B6C7-595D4C6E0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4251" y="3935138"/>
                <a:ext cx="1083174" cy="675095"/>
              </a:xfrm>
              <a:prstGeom prst="rect">
                <a:avLst/>
              </a:prstGeom>
            </p:spPr>
          </p:pic>
        </p:grpSp>
        <p:sp>
          <p:nvSpPr>
            <p:cNvPr id="10" name="TextBox 9">
              <a:extLst>
                <a:ext uri="{FF2B5EF4-FFF2-40B4-BE49-F238E27FC236}">
                  <a16:creationId xmlns:a16="http://schemas.microsoft.com/office/drawing/2014/main" id="{7D3D2CF1-E654-2EC4-75ED-06EF47A4495F}"/>
                </a:ext>
              </a:extLst>
            </p:cNvPr>
            <p:cNvSpPr txBox="1"/>
            <p:nvPr/>
          </p:nvSpPr>
          <p:spPr>
            <a:xfrm>
              <a:off x="7455485" y="4115995"/>
              <a:ext cx="3905917" cy="2169825"/>
            </a:xfrm>
            <a:prstGeom prst="rect">
              <a:avLst/>
            </a:prstGeom>
            <a:noFill/>
          </p:spPr>
          <p:txBody>
            <a:bodyPr wrap="square" rtlCol="0">
              <a:spAutoFit/>
            </a:bodyPr>
            <a:lstStyle/>
            <a:p>
              <a:r>
                <a:rPr lang="en-US" sz="900" dirty="0">
                  <a:latin typeface="Franklin Gothic Book" panose="020B0503020102020204" pitchFamily="34" charset="0"/>
                </a:rPr>
                <a:t>This presentation is made possible by the generous support of the American people through the U.S. President’s Emergency Plan for AIDS Relief (PEPFAR) and U.S. Agency for International Development (USAID). The contents are the responsibility of the authors and do not necessarily reflect the views of PEPFAR, USAID, or the U.S. Government.</a:t>
              </a:r>
            </a:p>
            <a:p>
              <a:endParaRPr lang="en-US" sz="900" dirty="0">
                <a:latin typeface="Franklin Gothic Book" panose="020B0503020102020204" pitchFamily="34" charset="0"/>
              </a:endParaRPr>
            </a:p>
            <a:p>
              <a:r>
                <a:rPr lang="en-US" sz="900" dirty="0">
                  <a:latin typeface="Franklin Gothic Book" panose="020B0503020102020204" pitchFamily="34" charset="0"/>
                </a:rPr>
                <a:t>Research reported in this publication was also supported by the National Institute of Mental Health of the National Institutes of Health under Award Number R34MH119982. The content is solely the responsibility of the authors and does not necessarily represent the official views of the National Institutes of Health.</a:t>
              </a:r>
            </a:p>
            <a:p>
              <a:endParaRPr lang="en-US" sz="900" dirty="0">
                <a:latin typeface="Franklin Gothic Book" panose="020B0503020102020204" pitchFamily="34" charset="0"/>
              </a:endParaRPr>
            </a:p>
            <a:p>
              <a:r>
                <a:rPr lang="en-US" sz="900" dirty="0">
                  <a:latin typeface="Franklin Gothic Book" panose="020B0503020102020204" pitchFamily="34" charset="0"/>
                </a:rPr>
                <a:t>Truvada was  donated by Gilead.</a:t>
              </a:r>
            </a:p>
            <a:p>
              <a:endParaRPr lang="en-US" dirty="0">
                <a:latin typeface="Franklin Gothic Book" panose="020B0503020102020204" pitchFamily="34" charset="0"/>
              </a:endParaRPr>
            </a:p>
          </p:txBody>
        </p:sp>
        <p:sp>
          <p:nvSpPr>
            <p:cNvPr id="12" name="TextBox 11">
              <a:extLst>
                <a:ext uri="{FF2B5EF4-FFF2-40B4-BE49-F238E27FC236}">
                  <a16:creationId xmlns:a16="http://schemas.microsoft.com/office/drawing/2014/main" id="{B66E66A4-2B97-7400-4157-A6EAE8062BE8}"/>
                </a:ext>
              </a:extLst>
            </p:cNvPr>
            <p:cNvSpPr txBox="1"/>
            <p:nvPr/>
          </p:nvSpPr>
          <p:spPr>
            <a:xfrm>
              <a:off x="6459263" y="1369888"/>
              <a:ext cx="5913455" cy="382357"/>
            </a:xfrm>
            <a:prstGeom prst="rect">
              <a:avLst/>
            </a:prstGeom>
            <a:noFill/>
          </p:spPr>
          <p:txBody>
            <a:bodyPr wrap="square">
              <a:spAutoFit/>
            </a:bodyPr>
            <a:lstStyle/>
            <a:p>
              <a:pPr marL="0" indent="0" algn="ctr">
                <a:buNone/>
              </a:pPr>
              <a:r>
                <a:rPr lang="en-US" sz="1800" b="1" dirty="0">
                  <a:latin typeface="Franklin Gothic Book" panose="020B0503020102020204" pitchFamily="34" charset="0"/>
                </a:rPr>
                <a:t>Funding support was provided by:</a:t>
              </a:r>
            </a:p>
          </p:txBody>
        </p:sp>
      </p:grpSp>
      <p:pic>
        <p:nvPicPr>
          <p:cNvPr id="11" name="Picture 10" descr="Logo&#10;&#10;Description automatically generated">
            <a:extLst>
              <a:ext uri="{FF2B5EF4-FFF2-40B4-BE49-F238E27FC236}">
                <a16:creationId xmlns:a16="http://schemas.microsoft.com/office/drawing/2014/main" id="{F507A436-92F2-0066-60F9-914618D52F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5805" y="581448"/>
            <a:ext cx="2316347" cy="1131980"/>
          </a:xfrm>
          <a:prstGeom prst="rect">
            <a:avLst/>
          </a:prstGeom>
        </p:spPr>
      </p:pic>
      <p:pic>
        <p:nvPicPr>
          <p:cNvPr id="14" name="Picture 4">
            <a:extLst>
              <a:ext uri="{FF2B5EF4-FFF2-40B4-BE49-F238E27FC236}">
                <a16:creationId xmlns:a16="http://schemas.microsoft.com/office/drawing/2014/main" id="{4FFF0F46-0352-EDEE-B635-B425FAF350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9122" y="3044732"/>
            <a:ext cx="1330959" cy="46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5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3269-C230-FEAD-085C-1B9E054C378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47AF0A7-6C7F-FD3C-F873-C923A144B9C4}"/>
              </a:ext>
            </a:extLst>
          </p:cNvPr>
          <p:cNvSpPr/>
          <p:nvPr/>
        </p:nvSpPr>
        <p:spPr>
          <a:xfrm>
            <a:off x="1163557" y="2823678"/>
            <a:ext cx="3154680" cy="3560382"/>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10E0A7-3CB9-78C8-1614-AA5E011132C0}"/>
              </a:ext>
            </a:extLst>
          </p:cNvPr>
          <p:cNvSpPr/>
          <p:nvPr/>
        </p:nvSpPr>
        <p:spPr>
          <a:xfrm>
            <a:off x="8121275" y="2823678"/>
            <a:ext cx="3154680" cy="3571408"/>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F46FD222-651B-D991-6889-06F2505DF25F}"/>
              </a:ext>
            </a:extLst>
          </p:cNvPr>
          <p:cNvSpPr>
            <a:spLocks noGrp="1"/>
          </p:cNvSpPr>
          <p:nvPr>
            <p:ph type="title"/>
          </p:nvPr>
        </p:nvSpPr>
        <p:spPr>
          <a:xfrm>
            <a:off x="577516" y="353828"/>
            <a:ext cx="10776284" cy="1165752"/>
          </a:xfrm>
        </p:spPr>
        <p:txBody>
          <a:bodyPr>
            <a:normAutofit fontScale="90000"/>
          </a:bodyPr>
          <a:lstStyle/>
          <a:p>
            <a:r>
              <a:rPr lang="en-US"/>
              <a:t>Acceptability studies in Zimbabwe and South Africa offer the first evidence on user experiences with an over-encapsulated dual prevention pill (DPP)</a:t>
            </a:r>
            <a:endParaRPr lang="en-GB"/>
          </a:p>
        </p:txBody>
      </p:sp>
      <p:sp>
        <p:nvSpPr>
          <p:cNvPr id="7" name="Content Placeholder 6">
            <a:extLst>
              <a:ext uri="{FF2B5EF4-FFF2-40B4-BE49-F238E27FC236}">
                <a16:creationId xmlns:a16="http://schemas.microsoft.com/office/drawing/2014/main" id="{AC2FD379-D0E3-04A0-B5AC-60A459B259F5}"/>
              </a:ext>
            </a:extLst>
          </p:cNvPr>
          <p:cNvSpPr>
            <a:spLocks noGrp="1"/>
          </p:cNvSpPr>
          <p:nvPr>
            <p:ph sz="half" idx="1"/>
          </p:nvPr>
        </p:nvSpPr>
        <p:spPr>
          <a:xfrm>
            <a:off x="1373694" y="3242554"/>
            <a:ext cx="2841625" cy="3141506"/>
          </a:xfrm>
        </p:spPr>
        <p:txBody>
          <a:bodyPr>
            <a:normAutofit/>
          </a:bodyPr>
          <a:lstStyle/>
          <a:p>
            <a:pPr marL="0" indent="0" algn="ctr">
              <a:buNone/>
            </a:pPr>
            <a:r>
              <a:rPr lang="en-US" sz="2400" dirty="0"/>
              <a:t>A single DPP would be preferred, acceptable, and increase </a:t>
            </a:r>
            <a:r>
              <a:rPr lang="en-US" sz="2400" dirty="0" err="1"/>
              <a:t>PrEP</a:t>
            </a:r>
            <a:r>
              <a:rPr lang="en-US" sz="2400" dirty="0"/>
              <a:t> </a:t>
            </a:r>
            <a:br>
              <a:rPr lang="en-US" sz="2400" dirty="0"/>
            </a:br>
            <a:r>
              <a:rPr lang="en-US" sz="2400" dirty="0"/>
              <a:t>adherence compared to </a:t>
            </a:r>
            <a:br>
              <a:rPr lang="en-US" sz="2400" dirty="0"/>
            </a:br>
            <a:r>
              <a:rPr lang="en-US" sz="2400" dirty="0" err="1"/>
              <a:t>PrEP</a:t>
            </a:r>
            <a:r>
              <a:rPr lang="en-US" sz="2400" dirty="0"/>
              <a:t> alone.</a:t>
            </a:r>
          </a:p>
        </p:txBody>
      </p:sp>
      <p:pic>
        <p:nvPicPr>
          <p:cNvPr id="22" name="Content Placeholder 21">
            <a:extLst>
              <a:ext uri="{FF2B5EF4-FFF2-40B4-BE49-F238E27FC236}">
                <a16:creationId xmlns:a16="http://schemas.microsoft.com/office/drawing/2014/main" id="{8D9C0921-4514-8849-46E7-D3E73264FF07}"/>
              </a:ext>
            </a:extLst>
          </p:cNvPr>
          <p:cNvPicPr>
            <a:picLocks noGrp="1" noChangeAspect="1"/>
          </p:cNvPicPr>
          <p:nvPr>
            <p:ph sz="half" idx="2"/>
          </p:nvPr>
        </p:nvPicPr>
        <p:blipFill>
          <a:blip r:embed="rId3"/>
          <a:srcRect l="7862" t="6374" r="5974" b="5259"/>
          <a:stretch/>
        </p:blipFill>
        <p:spPr>
          <a:xfrm>
            <a:off x="8547374" y="2892360"/>
            <a:ext cx="2354095" cy="3424136"/>
          </a:xfrm>
          <a:ln w="9525">
            <a:noFill/>
          </a:ln>
        </p:spPr>
      </p:pic>
      <p:sp>
        <p:nvSpPr>
          <p:cNvPr id="11" name="Content Placeholder 2">
            <a:extLst>
              <a:ext uri="{FF2B5EF4-FFF2-40B4-BE49-F238E27FC236}">
                <a16:creationId xmlns:a16="http://schemas.microsoft.com/office/drawing/2014/main" id="{32D4C61E-202F-E717-8BBF-53A00BA02E03}"/>
              </a:ext>
            </a:extLst>
          </p:cNvPr>
          <p:cNvSpPr txBox="1">
            <a:spLocks/>
          </p:cNvSpPr>
          <p:nvPr/>
        </p:nvSpPr>
        <p:spPr>
          <a:xfrm>
            <a:off x="696628" y="1071836"/>
            <a:ext cx="10798743" cy="967464"/>
          </a:xfrm>
          <a:prstGeom prst="rect">
            <a:avLst/>
          </a:prstGeom>
        </p:spPr>
        <p:txBody>
          <a:bodyPr vert="horz" lIns="91440" tIns="45720" rIns="91440" bIns="45720" rtlCol="0">
            <a:normAutofit/>
          </a:bodyPr>
          <a:lstStyle>
            <a:lvl1pPr marL="227013" indent="-227013"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Franklin Gothic Book" panose="020B0503020102020204" pitchFamily="34" charset="0"/>
                <a:ea typeface="+mn-ea"/>
                <a:cs typeface="Arial" panose="020B0604020202020204" pitchFamily="34" charset="0"/>
              </a:defRPr>
            </a:lvl1pPr>
            <a:lvl2pPr marL="460375" indent="-233363"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a:p>
        </p:txBody>
      </p:sp>
      <p:sp>
        <p:nvSpPr>
          <p:cNvPr id="5" name="TextBox 4">
            <a:extLst>
              <a:ext uri="{FF2B5EF4-FFF2-40B4-BE49-F238E27FC236}">
                <a16:creationId xmlns:a16="http://schemas.microsoft.com/office/drawing/2014/main" id="{6A854EE3-9A19-0505-3251-F906C02C2F43}"/>
              </a:ext>
            </a:extLst>
          </p:cNvPr>
          <p:cNvSpPr txBox="1"/>
          <p:nvPr/>
        </p:nvSpPr>
        <p:spPr>
          <a:xfrm>
            <a:off x="4640328" y="2823678"/>
            <a:ext cx="3155115" cy="1569660"/>
          </a:xfrm>
          <a:prstGeom prst="rect">
            <a:avLst/>
          </a:prstGeom>
          <a:solidFill>
            <a:schemeClr val="bg1"/>
          </a:solidFill>
          <a:ln>
            <a:solidFill>
              <a:schemeClr val="accent1"/>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400" dirty="0">
                <a:solidFill>
                  <a:schemeClr val="tx1"/>
                </a:solidFill>
                <a:latin typeface="Franklin Gothic Book" panose="020B0503020102020204" pitchFamily="34" charset="0"/>
              </a:rPr>
              <a:t>96 women </a:t>
            </a:r>
          </a:p>
          <a:p>
            <a:pPr algn="ctr"/>
            <a:r>
              <a:rPr lang="en-US" sz="2400" dirty="0">
                <a:solidFill>
                  <a:schemeClr val="tx1"/>
                </a:solidFill>
                <a:latin typeface="Franklin Gothic Book" panose="020B0503020102020204" pitchFamily="34" charset="0"/>
              </a:rPr>
              <a:t>16–40 years old </a:t>
            </a:r>
            <a:r>
              <a:rPr lang="en-US" sz="2400" dirty="0" err="1">
                <a:solidFill>
                  <a:schemeClr val="tx1"/>
                </a:solidFill>
                <a:latin typeface="Franklin Gothic Book" panose="020B0503020102020204" pitchFamily="34" charset="0"/>
              </a:rPr>
              <a:t>Hillbrow</a:t>
            </a:r>
            <a:r>
              <a:rPr lang="en-US" sz="2400" dirty="0">
                <a:solidFill>
                  <a:schemeClr val="tx1"/>
                </a:solidFill>
                <a:latin typeface="Franklin Gothic Book" panose="020B0503020102020204" pitchFamily="34" charset="0"/>
              </a:rPr>
              <a:t>, </a:t>
            </a:r>
            <a:br>
              <a:rPr lang="en-US" sz="2400" dirty="0">
                <a:solidFill>
                  <a:schemeClr val="tx1"/>
                </a:solidFill>
                <a:latin typeface="Franklin Gothic Book" panose="020B0503020102020204" pitchFamily="34" charset="0"/>
              </a:rPr>
            </a:br>
            <a:r>
              <a:rPr lang="en-US" sz="2400" dirty="0">
                <a:solidFill>
                  <a:schemeClr val="tx1"/>
                </a:solidFill>
                <a:latin typeface="Franklin Gothic Book" panose="020B0503020102020204" pitchFamily="34" charset="0"/>
              </a:rPr>
              <a:t>Johannesburg </a:t>
            </a:r>
          </a:p>
        </p:txBody>
      </p:sp>
      <p:sp>
        <p:nvSpPr>
          <p:cNvPr id="6" name="TextBox 5">
            <a:extLst>
              <a:ext uri="{FF2B5EF4-FFF2-40B4-BE49-F238E27FC236}">
                <a16:creationId xmlns:a16="http://schemas.microsoft.com/office/drawing/2014/main" id="{240FDA8D-03E1-0722-866B-6F901C9386A4}"/>
              </a:ext>
            </a:extLst>
          </p:cNvPr>
          <p:cNvSpPr txBox="1"/>
          <p:nvPr/>
        </p:nvSpPr>
        <p:spPr>
          <a:xfrm>
            <a:off x="1163557" y="1806816"/>
            <a:ext cx="3154680" cy="954107"/>
          </a:xfrm>
          <a:prstGeom prst="rect">
            <a:avLst/>
          </a:prstGeom>
          <a:solidFill>
            <a:schemeClr val="accent1"/>
          </a:solidFill>
          <a:ln w="12700">
            <a:solidFill>
              <a:schemeClr val="accent1"/>
            </a:solidFill>
          </a:ln>
        </p:spPr>
        <p:txBody>
          <a:bodyPr wrap="square" rtlCol="0">
            <a:spAutoFit/>
          </a:bodyPr>
          <a:lstStyle/>
          <a:p>
            <a:pPr algn="ctr"/>
            <a:r>
              <a:rPr lang="en-GB" sz="2800" b="1" dirty="0">
                <a:solidFill>
                  <a:schemeClr val="bg1"/>
                </a:solidFill>
                <a:latin typeface="Franklin Gothic Book" panose="020B0503020102020204" pitchFamily="34" charset="0"/>
              </a:rPr>
              <a:t>What was </a:t>
            </a:r>
            <a:br>
              <a:rPr lang="en-GB" sz="2800" b="1" dirty="0">
                <a:solidFill>
                  <a:schemeClr val="bg1"/>
                </a:solidFill>
                <a:latin typeface="Franklin Gothic Book" panose="020B0503020102020204" pitchFamily="34" charset="0"/>
              </a:rPr>
            </a:br>
            <a:r>
              <a:rPr lang="en-GB" sz="2800" b="1" dirty="0">
                <a:solidFill>
                  <a:schemeClr val="bg1"/>
                </a:solidFill>
                <a:latin typeface="Franklin Gothic Book" panose="020B0503020102020204" pitchFamily="34" charset="0"/>
              </a:rPr>
              <a:t>our hypothesis?</a:t>
            </a:r>
          </a:p>
        </p:txBody>
      </p:sp>
      <p:sp>
        <p:nvSpPr>
          <p:cNvPr id="9" name="TextBox 8">
            <a:extLst>
              <a:ext uri="{FF2B5EF4-FFF2-40B4-BE49-F238E27FC236}">
                <a16:creationId xmlns:a16="http://schemas.microsoft.com/office/drawing/2014/main" id="{54082FC3-AA61-726B-DD6C-35F0D42EB8F3}"/>
              </a:ext>
            </a:extLst>
          </p:cNvPr>
          <p:cNvSpPr txBox="1"/>
          <p:nvPr/>
        </p:nvSpPr>
        <p:spPr>
          <a:xfrm>
            <a:off x="8121274" y="1806816"/>
            <a:ext cx="3154680" cy="954107"/>
          </a:xfrm>
          <a:prstGeom prst="rect">
            <a:avLst/>
          </a:prstGeom>
          <a:solidFill>
            <a:schemeClr val="accent1"/>
          </a:solidFill>
          <a:ln w="12700">
            <a:solidFill>
              <a:schemeClr val="accent1"/>
            </a:solidFill>
          </a:ln>
        </p:spPr>
        <p:txBody>
          <a:bodyPr wrap="square" rtlCol="0">
            <a:spAutoFit/>
          </a:bodyPr>
          <a:lstStyle/>
          <a:p>
            <a:pPr algn="ctr"/>
            <a:r>
              <a:rPr lang="en-GB" sz="2800" b="1">
                <a:solidFill>
                  <a:schemeClr val="bg1"/>
                </a:solidFill>
                <a:latin typeface="Franklin Gothic Book" panose="020B0503020102020204" pitchFamily="34" charset="0"/>
              </a:rPr>
              <a:t>What were the study products?</a:t>
            </a:r>
          </a:p>
        </p:txBody>
      </p:sp>
      <p:sp>
        <p:nvSpPr>
          <p:cNvPr id="10" name="TextBox 9">
            <a:extLst>
              <a:ext uri="{FF2B5EF4-FFF2-40B4-BE49-F238E27FC236}">
                <a16:creationId xmlns:a16="http://schemas.microsoft.com/office/drawing/2014/main" id="{A962309E-E0B0-2731-BF30-1689C05BC063}"/>
              </a:ext>
            </a:extLst>
          </p:cNvPr>
          <p:cNvSpPr txBox="1"/>
          <p:nvPr/>
        </p:nvSpPr>
        <p:spPr>
          <a:xfrm>
            <a:off x="4640329" y="1806816"/>
            <a:ext cx="3155115" cy="954107"/>
          </a:xfrm>
          <a:prstGeom prst="rect">
            <a:avLst/>
          </a:prstGeom>
          <a:solidFill>
            <a:schemeClr val="accent1"/>
          </a:solidFill>
          <a:ln w="12700">
            <a:solidFill>
              <a:schemeClr val="accent1"/>
            </a:solidFill>
          </a:ln>
        </p:spPr>
        <p:txBody>
          <a:bodyPr wrap="square" rtlCol="0">
            <a:spAutoFit/>
          </a:bodyPr>
          <a:lstStyle/>
          <a:p>
            <a:pPr algn="ctr"/>
            <a:r>
              <a:rPr lang="en-GB" sz="2800" b="1" dirty="0">
                <a:solidFill>
                  <a:schemeClr val="bg1"/>
                </a:solidFill>
                <a:latin typeface="Franklin Gothic Book" panose="020B0503020102020204" pitchFamily="34" charset="0"/>
              </a:rPr>
              <a:t>Who participated </a:t>
            </a:r>
            <a:br>
              <a:rPr lang="en-GB" sz="2800" b="1" dirty="0">
                <a:solidFill>
                  <a:schemeClr val="bg1"/>
                </a:solidFill>
                <a:latin typeface="Franklin Gothic Book" panose="020B0503020102020204" pitchFamily="34" charset="0"/>
              </a:rPr>
            </a:br>
            <a:r>
              <a:rPr lang="en-GB" sz="2800" b="1" dirty="0">
                <a:solidFill>
                  <a:schemeClr val="bg1"/>
                </a:solidFill>
                <a:latin typeface="Franklin Gothic Book" panose="020B0503020102020204" pitchFamily="34" charset="0"/>
              </a:rPr>
              <a:t>in the study?</a:t>
            </a:r>
          </a:p>
        </p:txBody>
      </p:sp>
      <p:sp>
        <p:nvSpPr>
          <p:cNvPr id="13" name="TextBox 12">
            <a:extLst>
              <a:ext uri="{FF2B5EF4-FFF2-40B4-BE49-F238E27FC236}">
                <a16:creationId xmlns:a16="http://schemas.microsoft.com/office/drawing/2014/main" id="{6A854EE3-9A19-0505-3251-F906C02C2F43}"/>
              </a:ext>
            </a:extLst>
          </p:cNvPr>
          <p:cNvSpPr txBox="1"/>
          <p:nvPr/>
        </p:nvSpPr>
        <p:spPr>
          <a:xfrm>
            <a:off x="4640330" y="4456094"/>
            <a:ext cx="3155115" cy="1938992"/>
          </a:xfrm>
          <a:prstGeom prst="rect">
            <a:avLst/>
          </a:prstGeom>
          <a:solidFill>
            <a:schemeClr val="bg1"/>
          </a:solidFill>
          <a:ln>
            <a:solidFill>
              <a:schemeClr val="accent1"/>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2400">
                <a:solidFill>
                  <a:schemeClr val="tx1"/>
                </a:solidFill>
                <a:latin typeface="Franklin Gothic Book" panose="020B0503020102020204" pitchFamily="34" charset="0"/>
              </a:rPr>
              <a:t>30 adolescent girls and young women </a:t>
            </a:r>
          </a:p>
          <a:p>
            <a:pPr algn="ctr"/>
            <a:r>
              <a:rPr lang="en-US" sz="2400">
                <a:solidFill>
                  <a:schemeClr val="tx1"/>
                </a:solidFill>
                <a:latin typeface="Franklin Gothic Book" panose="020B0503020102020204" pitchFamily="34" charset="0"/>
              </a:rPr>
              <a:t>16–24 years old Chitungwiza, Zimbabwe</a:t>
            </a:r>
          </a:p>
        </p:txBody>
      </p:sp>
    </p:spTree>
    <p:extLst>
      <p:ext uri="{BB962C8B-B14F-4D97-AF65-F5344CB8AC3E}">
        <p14:creationId xmlns:p14="http://schemas.microsoft.com/office/powerpoint/2010/main" val="381186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536CD9-449E-DF72-709D-5F3DB357D3D8}"/>
              </a:ext>
            </a:extLst>
          </p:cNvPr>
          <p:cNvSpPr txBox="1">
            <a:spLocks/>
          </p:cNvSpPr>
          <p:nvPr/>
        </p:nvSpPr>
        <p:spPr>
          <a:xfrm>
            <a:off x="583865" y="189558"/>
            <a:ext cx="10776284" cy="1165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169E8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a:ln>
                <a:noFill/>
              </a:ln>
              <a:solidFill>
                <a:srgbClr val="169E82"/>
              </a:solidFill>
              <a:effectLst/>
              <a:uLnTx/>
              <a:uFillTx/>
              <a:latin typeface="Arial" panose="020B0604020202020204" pitchFamily="34" charset="0"/>
              <a:ea typeface="+mj-ea"/>
              <a:cs typeface="Arial" panose="020B0604020202020204" pitchFamily="34" charset="0"/>
            </a:endParaRPr>
          </a:p>
        </p:txBody>
      </p:sp>
      <p:graphicFrame>
        <p:nvGraphicFramePr>
          <p:cNvPr id="5" name="Content Placeholder 5">
            <a:extLst>
              <a:ext uri="{FF2B5EF4-FFF2-40B4-BE49-F238E27FC236}">
                <a16:creationId xmlns:a16="http://schemas.microsoft.com/office/drawing/2014/main" id="{613CF250-EE7B-C2CD-04CA-4F621D874966}"/>
              </a:ext>
            </a:extLst>
          </p:cNvPr>
          <p:cNvGraphicFramePr>
            <a:graphicFrameLocks/>
          </p:cNvGraphicFramePr>
          <p:nvPr>
            <p:extLst>
              <p:ext uri="{D42A27DB-BD31-4B8C-83A1-F6EECF244321}">
                <p14:modId xmlns:p14="http://schemas.microsoft.com/office/powerpoint/2010/main" val="4247133307"/>
              </p:ext>
            </p:extLst>
          </p:nvPr>
        </p:nvGraphicFramePr>
        <p:xfrm>
          <a:off x="708023" y="2215130"/>
          <a:ext cx="10775949" cy="2013085"/>
        </p:xfrm>
        <a:graphic>
          <a:graphicData uri="http://schemas.openxmlformats.org/drawingml/2006/table">
            <a:tbl>
              <a:tblPr firstRow="1" bandRow="1">
                <a:tableStyleId>{B301B821-A1FF-4177-AEE7-76D212191A09}</a:tableStyleId>
              </a:tblPr>
              <a:tblGrid>
                <a:gridCol w="3073143">
                  <a:extLst>
                    <a:ext uri="{9D8B030D-6E8A-4147-A177-3AD203B41FA5}">
                      <a16:colId xmlns:a16="http://schemas.microsoft.com/office/drawing/2014/main" val="901810628"/>
                    </a:ext>
                  </a:extLst>
                </a:gridCol>
                <a:gridCol w="3851403">
                  <a:extLst>
                    <a:ext uri="{9D8B030D-6E8A-4147-A177-3AD203B41FA5}">
                      <a16:colId xmlns:a16="http://schemas.microsoft.com/office/drawing/2014/main" val="271766225"/>
                    </a:ext>
                  </a:extLst>
                </a:gridCol>
                <a:gridCol w="3851403">
                  <a:extLst>
                    <a:ext uri="{9D8B030D-6E8A-4147-A177-3AD203B41FA5}">
                      <a16:colId xmlns:a16="http://schemas.microsoft.com/office/drawing/2014/main" val="1966982614"/>
                    </a:ext>
                  </a:extLst>
                </a:gridCol>
              </a:tblGrid>
              <a:tr h="346181">
                <a:tc>
                  <a:txBody>
                    <a:bodyPr/>
                    <a:lstStyle/>
                    <a:p>
                      <a:pPr algn="ctr"/>
                      <a:endParaRPr lang="en-US" sz="2000">
                        <a:latin typeface="Franklin Gothic Book" panose="020B0503020102020204" pitchFamily="34" charset="0"/>
                      </a:endParaRPr>
                    </a:p>
                  </a:txBody>
                  <a:tcPr/>
                </a:tc>
                <a:tc>
                  <a:txBody>
                    <a:bodyPr/>
                    <a:lstStyle/>
                    <a:p>
                      <a:pPr algn="ctr"/>
                      <a:r>
                        <a:rPr lang="en-US" sz="2000">
                          <a:latin typeface="Franklin Gothic Book" panose="020B0503020102020204" pitchFamily="34" charset="0"/>
                        </a:rPr>
                        <a:t>Zimbabwe</a:t>
                      </a:r>
                    </a:p>
                  </a:txBody>
                  <a:tcPr/>
                </a:tc>
                <a:tc>
                  <a:txBody>
                    <a:bodyPr/>
                    <a:lstStyle/>
                    <a:p>
                      <a:pPr algn="ctr"/>
                      <a:r>
                        <a:rPr lang="en-US" sz="2000">
                          <a:latin typeface="Franklin Gothic Book" panose="020B0503020102020204" pitchFamily="34" charset="0"/>
                        </a:rPr>
                        <a:t>South Africa</a:t>
                      </a:r>
                    </a:p>
                  </a:txBody>
                  <a:tcPr/>
                </a:tc>
                <a:extLst>
                  <a:ext uri="{0D108BD9-81ED-4DB2-BD59-A6C34878D82A}">
                    <a16:rowId xmlns:a16="http://schemas.microsoft.com/office/drawing/2014/main" val="1963401441"/>
                  </a:ext>
                </a:extLst>
              </a:tr>
              <a:tr h="737201">
                <a:tc>
                  <a:txBody>
                    <a:bodyPr/>
                    <a:lstStyle/>
                    <a:p>
                      <a:r>
                        <a:rPr lang="en-US" sz="2000" b="1">
                          <a:latin typeface="Franklin Gothic Book" panose="020B0503020102020204" pitchFamily="34" charset="0"/>
                        </a:rPr>
                        <a:t>Importance of avoiding pregnancy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93% said it was somewhat or </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very important</a:t>
                      </a:r>
                      <a:endParaRPr lang="en-US" sz="2000">
                        <a:latin typeface="Franklin Gothic Book" panose="020B0503020102020204" pitchFamily="34" charset="0"/>
                      </a:endParaRPr>
                    </a:p>
                  </a:txBody>
                  <a:tcPr anchor="ctr"/>
                </a:tc>
                <a:tc>
                  <a:txBody>
                    <a:bodyPr/>
                    <a:lstStyle/>
                    <a:p>
                      <a:pPr marL="0" indent="0">
                        <a:lnSpc>
                          <a:spcPct val="100000"/>
                        </a:lnSpc>
                        <a:spcBef>
                          <a:spcPts val="0"/>
                        </a:spcBef>
                        <a:spcAft>
                          <a:spcPts val="1800"/>
                        </a:spcAft>
                        <a:buNone/>
                      </a:pPr>
                      <a:r>
                        <a:rPr lang="en-US" sz="2000" kern="1200">
                          <a:solidFill>
                            <a:schemeClr val="tx1"/>
                          </a:solidFill>
                          <a:latin typeface="Franklin Gothic Book" panose="020B0503020102020204" pitchFamily="34" charset="0"/>
                          <a:ea typeface="+mn-ea"/>
                          <a:cs typeface="+mn-cs"/>
                        </a:rPr>
                        <a:t>93% said it was somewhat or </a:t>
                      </a:r>
                      <a:br>
                        <a:rPr lang="en-US" sz="2000" kern="1200">
                          <a:solidFill>
                            <a:schemeClr val="tx1"/>
                          </a:solidFill>
                          <a:latin typeface="Franklin Gothic Book" panose="020B0503020102020204" pitchFamily="34" charset="0"/>
                          <a:ea typeface="+mn-ea"/>
                          <a:cs typeface="+mn-cs"/>
                        </a:rPr>
                      </a:br>
                      <a:r>
                        <a:rPr lang="en-US" sz="2000" kern="1200">
                          <a:solidFill>
                            <a:schemeClr val="tx1"/>
                          </a:solidFill>
                          <a:latin typeface="Franklin Gothic Book" panose="020B0503020102020204" pitchFamily="34" charset="0"/>
                          <a:ea typeface="+mn-ea"/>
                          <a:cs typeface="+mn-cs"/>
                        </a:rPr>
                        <a:t>very important</a:t>
                      </a:r>
                    </a:p>
                  </a:txBody>
                  <a:tcPr anchor="ctr"/>
                </a:tc>
                <a:extLst>
                  <a:ext uri="{0D108BD9-81ED-4DB2-BD59-A6C34878D82A}">
                    <a16:rowId xmlns:a16="http://schemas.microsoft.com/office/drawing/2014/main" val="2498122113"/>
                  </a:ext>
                </a:extLst>
              </a:tr>
              <a:tr h="879644">
                <a:tc>
                  <a:txBody>
                    <a:bodyPr/>
                    <a:lstStyle/>
                    <a:p>
                      <a:r>
                        <a:rPr lang="en-US" sz="2000" b="1">
                          <a:latin typeface="Franklin Gothic Book" panose="020B0503020102020204" pitchFamily="34" charset="0"/>
                        </a:rPr>
                        <a:t>Worry about getting HIV </a:t>
                      </a:r>
                      <a:br>
                        <a:rPr lang="en-US" sz="2000" b="1">
                          <a:latin typeface="Franklin Gothic Book" panose="020B0503020102020204" pitchFamily="34" charset="0"/>
                        </a:rPr>
                      </a:br>
                      <a:r>
                        <a:rPr lang="en-US" sz="2000" b="1">
                          <a:latin typeface="Franklin Gothic Book" panose="020B0503020102020204" pitchFamily="34" charset="0"/>
                        </a:rPr>
                        <a:t>in the next 3 months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26% were somewhat worried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Franklin Gothic Book" panose="020B0503020102020204" pitchFamily="34" charset="0"/>
                        </a:rPr>
                        <a:t>56% </a:t>
                      </a:r>
                      <a:r>
                        <a:rPr lang="en-US" sz="2000" b="0">
                          <a:solidFill>
                            <a:schemeClr val="tx1"/>
                          </a:solidFill>
                          <a:latin typeface="Franklin Gothic Book" panose="020B0503020102020204" pitchFamily="34" charset="0"/>
                        </a:rPr>
                        <a:t>very worried</a:t>
                      </a:r>
                      <a:endParaRPr lang="en-US" sz="2000">
                        <a:latin typeface="Franklin Gothic Book" panose="020B0503020102020204" pitchFamily="34" charset="0"/>
                      </a:endParaRPr>
                    </a:p>
                  </a:txBody>
                  <a:tcPr anchor="ctr"/>
                </a:tc>
                <a:tc>
                  <a:txBody>
                    <a:bodyPr/>
                    <a:lstStyle/>
                    <a:p>
                      <a:pPr marL="0" indent="0">
                        <a:lnSpc>
                          <a:spcPct val="100000"/>
                        </a:lnSpc>
                        <a:spcBef>
                          <a:spcPts val="0"/>
                        </a:spcBef>
                        <a:spcAft>
                          <a:spcPts val="0"/>
                        </a:spcAft>
                        <a:buNone/>
                      </a:pPr>
                      <a:r>
                        <a:rPr lang="en-US" sz="2000" kern="1200">
                          <a:solidFill>
                            <a:schemeClr val="tx1"/>
                          </a:solidFill>
                          <a:latin typeface="Franklin Gothic Book" panose="020B0503020102020204" pitchFamily="34" charset="0"/>
                          <a:ea typeface="+mn-ea"/>
                          <a:cs typeface="+mn-cs"/>
                        </a:rPr>
                        <a:t>13% were somewhat and </a:t>
                      </a:r>
                    </a:p>
                    <a:p>
                      <a:pPr marL="0" indent="0">
                        <a:lnSpc>
                          <a:spcPct val="100000"/>
                        </a:lnSpc>
                        <a:spcBef>
                          <a:spcPts val="0"/>
                        </a:spcBef>
                        <a:spcAft>
                          <a:spcPts val="0"/>
                        </a:spcAft>
                        <a:buNone/>
                      </a:pPr>
                      <a:r>
                        <a:rPr lang="en-US" sz="2000" kern="1200">
                          <a:solidFill>
                            <a:schemeClr val="tx1"/>
                          </a:solidFill>
                          <a:latin typeface="Franklin Gothic Book" panose="020B0503020102020204" pitchFamily="34" charset="0"/>
                          <a:ea typeface="+mn-ea"/>
                          <a:cs typeface="+mn-cs"/>
                        </a:rPr>
                        <a:t>44% were very worried</a:t>
                      </a:r>
                    </a:p>
                  </a:txBody>
                  <a:tcPr anchor="ctr"/>
                </a:tc>
                <a:extLst>
                  <a:ext uri="{0D108BD9-81ED-4DB2-BD59-A6C34878D82A}">
                    <a16:rowId xmlns:a16="http://schemas.microsoft.com/office/drawing/2014/main" val="709063231"/>
                  </a:ext>
                </a:extLst>
              </a:tr>
            </a:tbl>
          </a:graphicData>
        </a:graphic>
      </p:graphicFrame>
      <p:sp>
        <p:nvSpPr>
          <p:cNvPr id="2" name="Title 1">
            <a:extLst>
              <a:ext uri="{FF2B5EF4-FFF2-40B4-BE49-F238E27FC236}">
                <a16:creationId xmlns:a16="http://schemas.microsoft.com/office/drawing/2014/main" id="{3FDE9441-88AD-8B7A-2111-62DA8D4CA15E}"/>
              </a:ext>
            </a:extLst>
          </p:cNvPr>
          <p:cNvSpPr>
            <a:spLocks noGrp="1"/>
          </p:cNvSpPr>
          <p:nvPr>
            <p:ph type="title"/>
          </p:nvPr>
        </p:nvSpPr>
        <p:spPr>
          <a:xfrm>
            <a:off x="577516" y="221382"/>
            <a:ext cx="10906456" cy="1165752"/>
          </a:xfrm>
        </p:spPr>
        <p:txBody>
          <a:bodyPr>
            <a:normAutofit/>
          </a:bodyPr>
          <a:lstStyle/>
          <a:p>
            <a:r>
              <a:rPr lang="en-GB"/>
              <a:t>Pregnancy prevention and concern about HIV acquisition was noted by most of the participants</a:t>
            </a:r>
          </a:p>
        </p:txBody>
      </p:sp>
      <p:sp>
        <p:nvSpPr>
          <p:cNvPr id="6" name="TextBox 5">
            <a:extLst>
              <a:ext uri="{FF2B5EF4-FFF2-40B4-BE49-F238E27FC236}">
                <a16:creationId xmlns:a16="http://schemas.microsoft.com/office/drawing/2014/main" id="{D81179B7-F7DD-93E6-90E2-CA048EAA73E1}"/>
              </a:ext>
            </a:extLst>
          </p:cNvPr>
          <p:cNvSpPr txBox="1"/>
          <p:nvPr/>
        </p:nvSpPr>
        <p:spPr>
          <a:xfrm>
            <a:off x="708024" y="4406654"/>
            <a:ext cx="10775949" cy="646331"/>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rPr>
              <a:t>At  both sites, participants were </a:t>
            </a:r>
            <a:r>
              <a:rPr kumimoji="0" lang="en-US" sz="18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rPr>
              <a:t>motivated to join </a:t>
            </a:r>
            <a:r>
              <a:rPr kumimoji="0" 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rPr>
              <a:t>the study because of concerns about HIV, partners’ behavior, and possibility of dual protection</a:t>
            </a:r>
            <a:endParaRPr kumimoji="0" lang="en-GB"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pic>
        <p:nvPicPr>
          <p:cNvPr id="8" name="Picture 7">
            <a:extLst>
              <a:ext uri="{FF2B5EF4-FFF2-40B4-BE49-F238E27FC236}">
                <a16:creationId xmlns:a16="http://schemas.microsoft.com/office/drawing/2014/main" id="{BB08E485-865A-6066-C725-BF5126EF6291}"/>
              </a:ext>
            </a:extLst>
          </p:cNvPr>
          <p:cNvPicPr>
            <a:picLocks noChangeAspect="1"/>
          </p:cNvPicPr>
          <p:nvPr/>
        </p:nvPicPr>
        <p:blipFill>
          <a:blip r:embed="rId3"/>
          <a:srcRect/>
          <a:stretch/>
        </p:blipFill>
        <p:spPr>
          <a:xfrm>
            <a:off x="0" y="6035040"/>
            <a:ext cx="1537428" cy="822960"/>
          </a:xfrm>
          <a:prstGeom prst="rect">
            <a:avLst/>
          </a:prstGeom>
        </p:spPr>
      </p:pic>
    </p:spTree>
    <p:extLst>
      <p:ext uri="{BB962C8B-B14F-4D97-AF65-F5344CB8AC3E}">
        <p14:creationId xmlns:p14="http://schemas.microsoft.com/office/powerpoint/2010/main" val="211335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8144-EBE9-AB5C-906E-9345D582DC22}"/>
              </a:ext>
            </a:extLst>
          </p:cNvPr>
          <p:cNvSpPr>
            <a:spLocks noGrp="1"/>
          </p:cNvSpPr>
          <p:nvPr>
            <p:ph type="title"/>
          </p:nvPr>
        </p:nvSpPr>
        <p:spPr>
          <a:xfrm>
            <a:off x="737558" y="236316"/>
            <a:ext cx="10716883" cy="1325563"/>
          </a:xfrm>
        </p:spPr>
        <p:txBody>
          <a:bodyPr>
            <a:normAutofit fontScale="90000"/>
          </a:bodyPr>
          <a:lstStyle/>
          <a:p>
            <a:r>
              <a:rPr lang="en-GB">
                <a:latin typeface="Franklin Gothic Medium"/>
              </a:rPr>
              <a:t>Preference for DPP varied by site: Zimbabwean participants preferred the DPP whereas South African participants preferred the 2-pill regimen</a:t>
            </a:r>
          </a:p>
        </p:txBody>
      </p:sp>
      <p:graphicFrame>
        <p:nvGraphicFramePr>
          <p:cNvPr id="6" name="Content Placeholder 5">
            <a:extLst>
              <a:ext uri="{FF2B5EF4-FFF2-40B4-BE49-F238E27FC236}">
                <a16:creationId xmlns:a16="http://schemas.microsoft.com/office/drawing/2014/main" id="{6F0BC36D-074A-7898-756D-9A67F62E2864}"/>
              </a:ext>
            </a:extLst>
          </p:cNvPr>
          <p:cNvGraphicFramePr>
            <a:graphicFrameLocks noGrp="1"/>
          </p:cNvGraphicFramePr>
          <p:nvPr>
            <p:ph idx="1"/>
            <p:extLst>
              <p:ext uri="{D42A27DB-BD31-4B8C-83A1-F6EECF244321}">
                <p14:modId xmlns:p14="http://schemas.microsoft.com/office/powerpoint/2010/main" val="3684583818"/>
              </p:ext>
            </p:extLst>
          </p:nvPr>
        </p:nvGraphicFramePr>
        <p:xfrm>
          <a:off x="838200" y="2260722"/>
          <a:ext cx="466344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5">
            <a:extLst>
              <a:ext uri="{FF2B5EF4-FFF2-40B4-BE49-F238E27FC236}">
                <a16:creationId xmlns:a16="http://schemas.microsoft.com/office/drawing/2014/main" id="{99F1D6B0-8C89-ADC2-B5FB-5706B1465306}"/>
              </a:ext>
            </a:extLst>
          </p:cNvPr>
          <p:cNvGraphicFramePr>
            <a:graphicFrameLocks/>
          </p:cNvGraphicFramePr>
          <p:nvPr>
            <p:extLst>
              <p:ext uri="{D42A27DB-BD31-4B8C-83A1-F6EECF244321}">
                <p14:modId xmlns:p14="http://schemas.microsoft.com/office/powerpoint/2010/main" val="4044134661"/>
              </p:ext>
            </p:extLst>
          </p:nvPr>
        </p:nvGraphicFramePr>
        <p:xfrm>
          <a:off x="6096000" y="2260722"/>
          <a:ext cx="466344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92ACD1B-4FF3-BE14-2D14-0F75BEB5C7C8}"/>
              </a:ext>
            </a:extLst>
          </p:cNvPr>
          <p:cNvSpPr txBox="1"/>
          <p:nvPr/>
        </p:nvSpPr>
        <p:spPr>
          <a:xfrm>
            <a:off x="2224217" y="1938065"/>
            <a:ext cx="19684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Franklin Gothic Book"/>
                <a:ea typeface="+mn-ea"/>
                <a:cs typeface="Calibri"/>
              </a:rPr>
              <a:t>Zimbabwe</a:t>
            </a:r>
            <a:endParaRPr kumimoji="0" lang="en-US" sz="2800" b="1"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TextBox 4">
            <a:extLst>
              <a:ext uri="{FF2B5EF4-FFF2-40B4-BE49-F238E27FC236}">
                <a16:creationId xmlns:a16="http://schemas.microsoft.com/office/drawing/2014/main" id="{2AC358C1-0124-38A6-211B-4B17DDAB17ED}"/>
              </a:ext>
            </a:extLst>
          </p:cNvPr>
          <p:cNvSpPr txBox="1"/>
          <p:nvPr/>
        </p:nvSpPr>
        <p:spPr>
          <a:xfrm>
            <a:off x="7107620" y="1931887"/>
            <a:ext cx="2640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Franklin Gothic Book"/>
                <a:ea typeface="+mn-ea"/>
                <a:cs typeface="Calibri"/>
              </a:rPr>
              <a:t>South Africa</a:t>
            </a:r>
            <a:endParaRPr kumimoji="0" lang="en-US" sz="2800" b="1"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93065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8D8E-ED4B-A7D5-4D7F-1BEE8E0CE802}"/>
              </a:ext>
            </a:extLst>
          </p:cNvPr>
          <p:cNvSpPr>
            <a:spLocks noGrp="1"/>
          </p:cNvSpPr>
          <p:nvPr>
            <p:ph type="title"/>
          </p:nvPr>
        </p:nvSpPr>
        <p:spPr>
          <a:xfrm>
            <a:off x="631657" y="277630"/>
            <a:ext cx="11109097" cy="1416032"/>
          </a:xfrm>
        </p:spPr>
        <p:txBody>
          <a:bodyPr>
            <a:normAutofit fontScale="90000"/>
          </a:bodyPr>
          <a:lstStyle/>
          <a:p>
            <a:r>
              <a:rPr lang="en-GB"/>
              <a:t>Experience swallowing the DPP varied by site: in Zimbabwe, most felt the DPP was big, but all could swallow vs. some in South Africa could not swallow it at all</a:t>
            </a:r>
          </a:p>
        </p:txBody>
      </p:sp>
      <p:graphicFrame>
        <p:nvGraphicFramePr>
          <p:cNvPr id="10" name="Content Placeholder 5">
            <a:extLst>
              <a:ext uri="{FF2B5EF4-FFF2-40B4-BE49-F238E27FC236}">
                <a16:creationId xmlns:a16="http://schemas.microsoft.com/office/drawing/2014/main" id="{40CA1C6E-725E-8B18-F7D7-46129B8DCD54}"/>
              </a:ext>
            </a:extLst>
          </p:cNvPr>
          <p:cNvGraphicFramePr>
            <a:graphicFrameLocks noGrp="1"/>
          </p:cNvGraphicFramePr>
          <p:nvPr>
            <p:ph sz="half" idx="1"/>
            <p:extLst>
              <p:ext uri="{D42A27DB-BD31-4B8C-83A1-F6EECF244321}">
                <p14:modId xmlns:p14="http://schemas.microsoft.com/office/powerpoint/2010/main" val="1271020226"/>
              </p:ext>
            </p:extLst>
          </p:nvPr>
        </p:nvGraphicFramePr>
        <p:xfrm>
          <a:off x="811972" y="1693662"/>
          <a:ext cx="5568555" cy="459644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0">
            <a:extLst>
              <a:ext uri="{FF2B5EF4-FFF2-40B4-BE49-F238E27FC236}">
                <a16:creationId xmlns:a16="http://schemas.microsoft.com/office/drawing/2014/main" id="{7DF76F27-3ED7-04E6-F711-7739B6F6DBD9}"/>
              </a:ext>
            </a:extLst>
          </p:cNvPr>
          <p:cNvSpPr>
            <a:spLocks noGrp="1"/>
          </p:cNvSpPr>
          <p:nvPr>
            <p:ph sz="half" idx="2"/>
          </p:nvPr>
        </p:nvSpPr>
        <p:spPr>
          <a:xfrm>
            <a:off x="6805971" y="2869505"/>
            <a:ext cx="4937760" cy="1920240"/>
          </a:xfrm>
          <a:prstGeom prst="wedgeRoundRectCallout">
            <a:avLst>
              <a:gd name="adj1" fmla="val -57038"/>
              <a:gd name="adj2" fmla="val 8826"/>
              <a:gd name="adj3" fmla="val 16667"/>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i="1" kern="0">
                <a:solidFill>
                  <a:schemeClr val="bg1"/>
                </a:solidFill>
                <a:latin typeface="Franklin Gothic Book" panose="020B0503020102020204" pitchFamily="34" charset="0"/>
              </a:rPr>
              <a:t>“…I</a:t>
            </a:r>
            <a:r>
              <a:rPr kumimoji="0" lang="en-US" sz="2000" i="1" u="none" strike="noStrike" kern="0" cap="none" spc="0" normalizeH="0" baseline="0" noProof="0">
                <a:ln>
                  <a:noFill/>
                </a:ln>
                <a:solidFill>
                  <a:schemeClr val="bg1"/>
                </a:solidFill>
                <a:effectLst/>
                <a:uLnTx/>
                <a:uFillTx/>
                <a:latin typeface="Franklin Gothic Book" panose="020B0503020102020204" pitchFamily="34" charset="0"/>
              </a:rPr>
              <a:t>t might be difficult to swallow. You might hesitate way before you even drink it…it might sit on your throat, and you will need a full cup of water for it to go down.” </a:t>
            </a:r>
          </a:p>
          <a:p>
            <a:pPr marL="0" marR="0" lvl="0" indent="0" algn="r" defTabSz="914400" eaLnBrk="1" fontAlgn="auto" latinLnBrk="0" hangingPunct="1">
              <a:lnSpc>
                <a:spcPct val="100000"/>
              </a:lnSpc>
              <a:spcBef>
                <a:spcPts val="0"/>
              </a:spcBef>
              <a:spcAft>
                <a:spcPts val="0"/>
              </a:spcAft>
              <a:buClrTx/>
              <a:buSzTx/>
              <a:buFontTx/>
              <a:buNone/>
              <a:tabLst/>
              <a:defRPr/>
            </a:pPr>
            <a:r>
              <a:rPr lang="en-US" sz="2000" b="1" i="1" kern="0">
                <a:solidFill>
                  <a:schemeClr val="bg1"/>
                </a:solidFill>
                <a:latin typeface="Franklin Gothic Book" panose="020B0503020102020204" pitchFamily="34" charset="0"/>
              </a:rPr>
              <a:t>—</a:t>
            </a:r>
            <a:r>
              <a:rPr lang="en-US" sz="2000" b="1" kern="0">
                <a:solidFill>
                  <a:schemeClr val="bg1"/>
                </a:solidFill>
                <a:latin typeface="Franklin Gothic Book" panose="020B0503020102020204" pitchFamily="34" charset="0"/>
              </a:rPr>
              <a:t>17</a:t>
            </a:r>
            <a:r>
              <a:rPr kumimoji="0" lang="en-US" sz="2000" b="1" u="none" strike="noStrike" kern="0" cap="none" spc="0" normalizeH="0" baseline="0" noProof="0">
                <a:ln>
                  <a:noFill/>
                </a:ln>
                <a:solidFill>
                  <a:schemeClr val="bg1"/>
                </a:solidFill>
                <a:effectLst/>
                <a:uLnTx/>
                <a:uFillTx/>
                <a:latin typeface="Franklin Gothic Book" panose="020B0503020102020204" pitchFamily="34" charset="0"/>
              </a:rPr>
              <a:t> years old, Zimbabwean participant  </a:t>
            </a:r>
            <a:endParaRPr kumimoji="0" lang="en-ZW" sz="2000" b="1" u="none" strike="noStrike" kern="0" cap="none" spc="0" normalizeH="0" baseline="0" noProof="0">
              <a:ln>
                <a:noFill/>
              </a:ln>
              <a:solidFill>
                <a:schemeClr val="bg1"/>
              </a:solidFill>
              <a:effectLst/>
              <a:uLnTx/>
              <a:uFillTx/>
              <a:latin typeface="Franklin Gothic Book" panose="020B0503020102020204" pitchFamily="34" charset="0"/>
            </a:endParaRPr>
          </a:p>
        </p:txBody>
      </p:sp>
      <p:sp>
        <p:nvSpPr>
          <p:cNvPr id="12" name="Speech Bubble: Rectangle with Corners Rounded 11">
            <a:extLst>
              <a:ext uri="{FF2B5EF4-FFF2-40B4-BE49-F238E27FC236}">
                <a16:creationId xmlns:a16="http://schemas.microsoft.com/office/drawing/2014/main" id="{F0BAE921-70E0-0679-52D3-20DE647E591A}"/>
              </a:ext>
            </a:extLst>
          </p:cNvPr>
          <p:cNvSpPr/>
          <p:nvPr/>
        </p:nvSpPr>
        <p:spPr>
          <a:xfrm>
            <a:off x="6805971" y="1953248"/>
            <a:ext cx="4937760" cy="683626"/>
          </a:xfrm>
          <a:prstGeom prst="wedgeRoundRectCallout">
            <a:avLst>
              <a:gd name="adj1" fmla="val -55276"/>
              <a:gd name="adj2" fmla="val -4605"/>
              <a:gd name="adj3" fmla="val 16667"/>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2000" i="1">
                <a:solidFill>
                  <a:schemeClr val="bg1"/>
                </a:solidFill>
                <a:latin typeface="Franklin Gothic Book" panose="020B0503020102020204" pitchFamily="34" charset="0"/>
              </a:rPr>
              <a:t>“It is big [DPP] but I could swallow it.” </a:t>
            </a:r>
          </a:p>
          <a:p>
            <a:pPr algn="r"/>
            <a:r>
              <a:rPr lang="en-US" sz="2000" b="1" i="1" kern="0">
                <a:solidFill>
                  <a:schemeClr val="bg1"/>
                </a:solidFill>
                <a:latin typeface="Franklin Gothic Book" panose="020B0503020102020204" pitchFamily="34" charset="0"/>
              </a:rPr>
              <a:t>—</a:t>
            </a:r>
            <a:r>
              <a:rPr lang="en-US" sz="2000" b="1">
                <a:solidFill>
                  <a:schemeClr val="bg1"/>
                </a:solidFill>
                <a:latin typeface="Franklin Gothic Book" panose="020B0503020102020204" pitchFamily="34" charset="0"/>
              </a:rPr>
              <a:t>30 years old, South African participant</a:t>
            </a:r>
          </a:p>
        </p:txBody>
      </p:sp>
      <p:sp>
        <p:nvSpPr>
          <p:cNvPr id="14" name="Speech Bubble: Rectangle with Corners Rounded 13">
            <a:extLst>
              <a:ext uri="{FF2B5EF4-FFF2-40B4-BE49-F238E27FC236}">
                <a16:creationId xmlns:a16="http://schemas.microsoft.com/office/drawing/2014/main" id="{26DB4B66-6E4B-42C7-AC09-F5A4725803AD}"/>
              </a:ext>
            </a:extLst>
          </p:cNvPr>
          <p:cNvSpPr/>
          <p:nvPr/>
        </p:nvSpPr>
        <p:spPr>
          <a:xfrm>
            <a:off x="6805971" y="5009222"/>
            <a:ext cx="4937760" cy="1529802"/>
          </a:xfrm>
          <a:prstGeom prst="wedgeRoundRectCallout">
            <a:avLst>
              <a:gd name="adj1" fmla="val -57946"/>
              <a:gd name="adj2" fmla="val -3927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bg1"/>
                </a:solidFill>
                <a:latin typeface="Franklin Gothic Book" panose="020B0503020102020204" pitchFamily="34" charset="0"/>
              </a:rPr>
              <a:t>“I found myself in the comfort zone when taking DPP pills. It wasn’t even hard for me to swallow.” </a:t>
            </a:r>
          </a:p>
          <a:p>
            <a:pPr algn="r"/>
            <a:r>
              <a:rPr lang="en-US" sz="2000" b="1" i="1" kern="0">
                <a:solidFill>
                  <a:schemeClr val="bg1"/>
                </a:solidFill>
                <a:latin typeface="Franklin Gothic Book" panose="020B0503020102020204" pitchFamily="34" charset="0"/>
              </a:rPr>
              <a:t>—</a:t>
            </a:r>
            <a:r>
              <a:rPr lang="en-US" sz="2000" b="1">
                <a:solidFill>
                  <a:schemeClr val="bg1"/>
                </a:solidFill>
                <a:latin typeface="Franklin Gothic Book" panose="020B0503020102020204" pitchFamily="34" charset="0"/>
              </a:rPr>
              <a:t>31 years old, South African participant</a:t>
            </a:r>
          </a:p>
        </p:txBody>
      </p:sp>
    </p:spTree>
    <p:extLst>
      <p:ext uri="{BB962C8B-B14F-4D97-AF65-F5344CB8AC3E}">
        <p14:creationId xmlns:p14="http://schemas.microsoft.com/office/powerpoint/2010/main" val="291894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8D8E-ED4B-A7D5-4D7F-1BEE8E0CE802}"/>
              </a:ext>
            </a:extLst>
          </p:cNvPr>
          <p:cNvSpPr>
            <a:spLocks noGrp="1"/>
          </p:cNvSpPr>
          <p:nvPr>
            <p:ph type="title"/>
          </p:nvPr>
        </p:nvSpPr>
        <p:spPr>
          <a:xfrm>
            <a:off x="631658" y="242647"/>
            <a:ext cx="10776284" cy="1416032"/>
          </a:xfrm>
        </p:spPr>
        <p:txBody>
          <a:bodyPr>
            <a:normAutofit fontScale="90000"/>
          </a:bodyPr>
          <a:lstStyle/>
          <a:p>
            <a:r>
              <a:rPr lang="en-GB"/>
              <a:t>Side effects also varied by site: Most participants in Zimbabwe did not have side effects vs. most in South Africa experienced side effects that bothered them</a:t>
            </a:r>
          </a:p>
        </p:txBody>
      </p:sp>
      <p:graphicFrame>
        <p:nvGraphicFramePr>
          <p:cNvPr id="10" name="Content Placeholder 5">
            <a:extLst>
              <a:ext uri="{FF2B5EF4-FFF2-40B4-BE49-F238E27FC236}">
                <a16:creationId xmlns:a16="http://schemas.microsoft.com/office/drawing/2014/main" id="{40CA1C6E-725E-8B18-F7D7-46129B8DCD54}"/>
              </a:ext>
            </a:extLst>
          </p:cNvPr>
          <p:cNvGraphicFramePr>
            <a:graphicFrameLocks noGrp="1"/>
          </p:cNvGraphicFramePr>
          <p:nvPr>
            <p:ph sz="half" idx="1"/>
            <p:extLst>
              <p:ext uri="{D42A27DB-BD31-4B8C-83A1-F6EECF244321}">
                <p14:modId xmlns:p14="http://schemas.microsoft.com/office/powerpoint/2010/main" val="320043348"/>
              </p:ext>
            </p:extLst>
          </p:nvPr>
        </p:nvGraphicFramePr>
        <p:xfrm>
          <a:off x="731383" y="1783095"/>
          <a:ext cx="5568555" cy="4596440"/>
        </p:xfrm>
        <a:graphic>
          <a:graphicData uri="http://schemas.openxmlformats.org/drawingml/2006/chart">
            <c:chart xmlns:c="http://schemas.openxmlformats.org/drawingml/2006/chart" xmlns:r="http://schemas.openxmlformats.org/officeDocument/2006/relationships" r:id="rId2"/>
          </a:graphicData>
        </a:graphic>
      </p:graphicFrame>
      <p:sp>
        <p:nvSpPr>
          <p:cNvPr id="5" name="Speech Bubble: Rectangle with Corners Rounded 4">
            <a:extLst>
              <a:ext uri="{FF2B5EF4-FFF2-40B4-BE49-F238E27FC236}">
                <a16:creationId xmlns:a16="http://schemas.microsoft.com/office/drawing/2014/main" id="{05F67E4F-0965-A49B-54ED-61EF82A79E74}"/>
              </a:ext>
            </a:extLst>
          </p:cNvPr>
          <p:cNvSpPr/>
          <p:nvPr/>
        </p:nvSpPr>
        <p:spPr>
          <a:xfrm>
            <a:off x="6910386" y="2220860"/>
            <a:ext cx="4846320" cy="3852769"/>
          </a:xfrm>
          <a:prstGeom prst="wedgeRoundRectCallout">
            <a:avLst>
              <a:gd name="adj1" fmla="val -61040"/>
              <a:gd name="adj2" fmla="val -4307"/>
              <a:gd name="adj3" fmla="val 16667"/>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bg1"/>
                </a:solidFill>
                <a:latin typeface="Franklin Gothic Book" panose="020B0503020102020204" pitchFamily="34" charset="0"/>
              </a:rPr>
              <a:t>“I experienced nausea, burning in my stomach and I wondered whether it [DPP] was working or not… As well as a headache, but I did notify the doctor and she suggested that I drink the tablets at night before I  sleep as I was taking it in the morning, so I then used that strategy and got used to the medication.” </a:t>
            </a:r>
          </a:p>
          <a:p>
            <a:pPr algn="r"/>
            <a:r>
              <a:rPr lang="en-US" sz="2000" b="1" i="1" kern="0">
                <a:solidFill>
                  <a:schemeClr val="bg1"/>
                </a:solidFill>
                <a:latin typeface="Franklin Gothic Book" panose="020B0503020102020204" pitchFamily="34" charset="0"/>
              </a:rPr>
              <a:t>—</a:t>
            </a:r>
            <a:r>
              <a:rPr lang="en-US" sz="2000" b="1">
                <a:solidFill>
                  <a:schemeClr val="bg1"/>
                </a:solidFill>
                <a:latin typeface="Franklin Gothic Book" panose="020B0503020102020204" pitchFamily="34" charset="0"/>
              </a:rPr>
              <a:t>19 years old, </a:t>
            </a:r>
            <a:br>
              <a:rPr lang="en-US" sz="2000" b="1">
                <a:solidFill>
                  <a:schemeClr val="bg1"/>
                </a:solidFill>
                <a:latin typeface="Franklin Gothic Book" panose="020B0503020102020204" pitchFamily="34" charset="0"/>
              </a:rPr>
            </a:br>
            <a:r>
              <a:rPr lang="en-US" sz="2000" b="1">
                <a:solidFill>
                  <a:schemeClr val="bg1"/>
                </a:solidFill>
                <a:latin typeface="Franklin Gothic Book" panose="020B0503020102020204" pitchFamily="34" charset="0"/>
              </a:rPr>
              <a:t>South African participant</a:t>
            </a:r>
          </a:p>
        </p:txBody>
      </p:sp>
    </p:spTree>
    <p:extLst>
      <p:ext uri="{BB962C8B-B14F-4D97-AF65-F5344CB8AC3E}">
        <p14:creationId xmlns:p14="http://schemas.microsoft.com/office/powerpoint/2010/main" val="216586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D016-4C2E-F58E-6F2A-47141B0C4E37}"/>
              </a:ext>
            </a:extLst>
          </p:cNvPr>
          <p:cNvSpPr>
            <a:spLocks noGrp="1"/>
          </p:cNvSpPr>
          <p:nvPr>
            <p:ph type="title"/>
          </p:nvPr>
        </p:nvSpPr>
        <p:spPr>
          <a:xfrm>
            <a:off x="304800" y="262151"/>
            <a:ext cx="2296357" cy="6443472"/>
          </a:xfrm>
        </p:spPr>
        <p:txBody>
          <a:bodyPr vert="horz" lIns="91440" tIns="45720" rIns="91440" bIns="45720" rtlCol="0" anchor="ctr">
            <a:normAutofit/>
          </a:bodyPr>
          <a:lstStyle/>
          <a:p>
            <a:r>
              <a:rPr lang="en-US" sz="4400"/>
              <a:t>Most willing to use DPP</a:t>
            </a:r>
          </a:p>
        </p:txBody>
      </p:sp>
      <p:pic>
        <p:nvPicPr>
          <p:cNvPr id="4" name="Picture 3">
            <a:extLst>
              <a:ext uri="{FF2B5EF4-FFF2-40B4-BE49-F238E27FC236}">
                <a16:creationId xmlns:a16="http://schemas.microsoft.com/office/drawing/2014/main" id="{0B605DA6-B9CE-B4D3-3ADE-AB5D62C2EE2F}"/>
              </a:ext>
            </a:extLst>
          </p:cNvPr>
          <p:cNvPicPr>
            <a:picLocks noChangeAspect="1"/>
          </p:cNvPicPr>
          <p:nvPr/>
        </p:nvPicPr>
        <p:blipFill>
          <a:blip r:embed="rId3"/>
          <a:srcRect/>
          <a:stretch/>
        </p:blipFill>
        <p:spPr>
          <a:xfrm>
            <a:off x="0" y="6035040"/>
            <a:ext cx="1537428" cy="822960"/>
          </a:xfrm>
          <a:prstGeom prst="rect">
            <a:avLst/>
          </a:prstGeom>
        </p:spPr>
      </p:pic>
      <p:grpSp>
        <p:nvGrpSpPr>
          <p:cNvPr id="30" name="Group 29">
            <a:extLst>
              <a:ext uri="{FF2B5EF4-FFF2-40B4-BE49-F238E27FC236}">
                <a16:creationId xmlns:a16="http://schemas.microsoft.com/office/drawing/2014/main" id="{5137D3E5-0768-0440-D8AA-50A56DD7906E}"/>
              </a:ext>
            </a:extLst>
          </p:cNvPr>
          <p:cNvGrpSpPr/>
          <p:nvPr/>
        </p:nvGrpSpPr>
        <p:grpSpPr>
          <a:xfrm>
            <a:off x="2609392" y="617839"/>
            <a:ext cx="9290984" cy="1280160"/>
            <a:chOff x="2609392" y="617839"/>
            <a:chExt cx="9290984" cy="1280160"/>
          </a:xfrm>
        </p:grpSpPr>
        <p:sp>
          <p:nvSpPr>
            <p:cNvPr id="3" name="Rectangle: Rounded Corners 2">
              <a:extLst>
                <a:ext uri="{FF2B5EF4-FFF2-40B4-BE49-F238E27FC236}">
                  <a16:creationId xmlns:a16="http://schemas.microsoft.com/office/drawing/2014/main" id="{76F83217-E795-C830-AD32-9017ADBAF3AE}"/>
                </a:ext>
              </a:extLst>
            </p:cNvPr>
            <p:cNvSpPr/>
            <p:nvPr/>
          </p:nvSpPr>
          <p:spPr>
            <a:xfrm>
              <a:off x="3122136" y="617839"/>
              <a:ext cx="8778240" cy="1280160"/>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pPr lvl="0">
                <a:lnSpc>
                  <a:spcPct val="100000"/>
                </a:lnSpc>
                <a:spcAft>
                  <a:spcPts val="1200"/>
                </a:spcAft>
              </a:pPr>
              <a:r>
                <a:rPr lang="en-US" sz="2000">
                  <a:solidFill>
                    <a:schemeClr val="bg1"/>
                  </a:solidFill>
                  <a:latin typeface="Franklin Gothic Book" panose="020B0503020102020204" pitchFamily="34" charset="0"/>
                </a:rPr>
                <a:t>In Zimbabwe, 54% liked &amp; 46% did not mind taking the DPP every day.  </a:t>
              </a:r>
            </a:p>
            <a:p>
              <a:pPr lvl="0">
                <a:lnSpc>
                  <a:spcPct val="100000"/>
                </a:lnSpc>
                <a:spcAft>
                  <a:spcPts val="1200"/>
                </a:spcAft>
              </a:pPr>
              <a:r>
                <a:rPr lang="en-US" sz="2000">
                  <a:solidFill>
                    <a:schemeClr val="bg1"/>
                  </a:solidFill>
                  <a:latin typeface="Franklin Gothic Book" panose="020B0503020102020204" pitchFamily="34" charset="0"/>
                </a:rPr>
                <a:t>In S. Africa, 38% liked &amp; 59% did not mind taking the DPP every day.</a:t>
              </a:r>
            </a:p>
          </p:txBody>
        </p:sp>
        <p:sp>
          <p:nvSpPr>
            <p:cNvPr id="6" name="Oval 5">
              <a:extLst>
                <a:ext uri="{FF2B5EF4-FFF2-40B4-BE49-F238E27FC236}">
                  <a16:creationId xmlns:a16="http://schemas.microsoft.com/office/drawing/2014/main" id="{163FC874-0AB2-6620-5EBD-40B9FF19D4BD}"/>
                </a:ext>
              </a:extLst>
            </p:cNvPr>
            <p:cNvSpPr/>
            <p:nvPr/>
          </p:nvSpPr>
          <p:spPr>
            <a:xfrm>
              <a:off x="2609392" y="617839"/>
              <a:ext cx="1280160" cy="1280160"/>
            </a:xfrm>
            <a:prstGeom prst="ellipse">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onthly calendar with solid fill">
              <a:extLst>
                <a:ext uri="{FF2B5EF4-FFF2-40B4-BE49-F238E27FC236}">
                  <a16:creationId xmlns:a16="http://schemas.microsoft.com/office/drawing/2014/main" id="{47977020-6FCC-3987-4DC4-28E9F18B15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2272" y="800719"/>
              <a:ext cx="914400" cy="914400"/>
            </a:xfrm>
            <a:prstGeom prst="rect">
              <a:avLst/>
            </a:prstGeom>
          </p:spPr>
        </p:pic>
      </p:grpSp>
      <p:grpSp>
        <p:nvGrpSpPr>
          <p:cNvPr id="29" name="Group 28">
            <a:extLst>
              <a:ext uri="{FF2B5EF4-FFF2-40B4-BE49-F238E27FC236}">
                <a16:creationId xmlns:a16="http://schemas.microsoft.com/office/drawing/2014/main" id="{7D3A5C28-1013-A4BA-A8DB-DA71AD3F6103}"/>
              </a:ext>
            </a:extLst>
          </p:cNvPr>
          <p:cNvGrpSpPr/>
          <p:nvPr/>
        </p:nvGrpSpPr>
        <p:grpSpPr>
          <a:xfrm>
            <a:off x="2609392" y="2057813"/>
            <a:ext cx="9290984" cy="1280160"/>
            <a:chOff x="2609392" y="2038866"/>
            <a:chExt cx="9290984" cy="1280160"/>
          </a:xfrm>
        </p:grpSpPr>
        <p:sp>
          <p:nvSpPr>
            <p:cNvPr id="9" name="Rectangle: Rounded Corners 8">
              <a:extLst>
                <a:ext uri="{FF2B5EF4-FFF2-40B4-BE49-F238E27FC236}">
                  <a16:creationId xmlns:a16="http://schemas.microsoft.com/office/drawing/2014/main" id="{BC04CEE2-EA98-9B1B-1007-0C874D23FB4C}"/>
                </a:ext>
              </a:extLst>
            </p:cNvPr>
            <p:cNvSpPr/>
            <p:nvPr/>
          </p:nvSpPr>
          <p:spPr>
            <a:xfrm>
              <a:off x="3122136" y="2038866"/>
              <a:ext cx="8778240" cy="1280160"/>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pPr lvl="0">
                <a:lnSpc>
                  <a:spcPct val="100000"/>
                </a:lnSpc>
                <a:spcAft>
                  <a:spcPts val="1200"/>
                </a:spcAft>
              </a:pPr>
              <a:r>
                <a:rPr lang="en-US" sz="2000">
                  <a:solidFill>
                    <a:schemeClr val="bg1"/>
                  </a:solidFill>
                  <a:latin typeface="Franklin Gothic Book" panose="020B0503020102020204" pitchFamily="34" charset="0"/>
                </a:rPr>
                <a:t>100% of Zimbabwean and 96% of S. African participants would be likely to recommend to a friend</a:t>
              </a:r>
            </a:p>
          </p:txBody>
        </p:sp>
        <p:sp>
          <p:nvSpPr>
            <p:cNvPr id="10" name="Oval 9">
              <a:extLst>
                <a:ext uri="{FF2B5EF4-FFF2-40B4-BE49-F238E27FC236}">
                  <a16:creationId xmlns:a16="http://schemas.microsoft.com/office/drawing/2014/main" id="{EB7456E3-2A63-DFB8-6277-1FC728B191F1}"/>
                </a:ext>
              </a:extLst>
            </p:cNvPr>
            <p:cNvSpPr/>
            <p:nvPr/>
          </p:nvSpPr>
          <p:spPr>
            <a:xfrm>
              <a:off x="2609392" y="2038866"/>
              <a:ext cx="1280160" cy="1280160"/>
            </a:xfrm>
            <a:prstGeom prst="ellipse">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Thumbs up sign with solid fill">
              <a:extLst>
                <a:ext uri="{FF2B5EF4-FFF2-40B4-BE49-F238E27FC236}">
                  <a16:creationId xmlns:a16="http://schemas.microsoft.com/office/drawing/2014/main" id="{124F510A-909E-2B8F-23AF-1A849E92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2272" y="2221746"/>
              <a:ext cx="914400" cy="914400"/>
            </a:xfrm>
            <a:prstGeom prst="rect">
              <a:avLst/>
            </a:prstGeom>
          </p:spPr>
        </p:pic>
      </p:grpSp>
      <p:grpSp>
        <p:nvGrpSpPr>
          <p:cNvPr id="28" name="Group 27">
            <a:extLst>
              <a:ext uri="{FF2B5EF4-FFF2-40B4-BE49-F238E27FC236}">
                <a16:creationId xmlns:a16="http://schemas.microsoft.com/office/drawing/2014/main" id="{938D6DED-C11A-8258-5D29-592225431E5D}"/>
              </a:ext>
            </a:extLst>
          </p:cNvPr>
          <p:cNvGrpSpPr/>
          <p:nvPr/>
        </p:nvGrpSpPr>
        <p:grpSpPr>
          <a:xfrm>
            <a:off x="2609392" y="3497787"/>
            <a:ext cx="9274514" cy="1280160"/>
            <a:chOff x="2609392" y="3516733"/>
            <a:chExt cx="9274514" cy="1280160"/>
          </a:xfrm>
        </p:grpSpPr>
        <p:sp>
          <p:nvSpPr>
            <p:cNvPr id="12" name="Rectangle: Rounded Corners 11">
              <a:extLst>
                <a:ext uri="{FF2B5EF4-FFF2-40B4-BE49-F238E27FC236}">
                  <a16:creationId xmlns:a16="http://schemas.microsoft.com/office/drawing/2014/main" id="{DB44515B-A7EB-AA9D-48CB-08756DEB93EE}"/>
                </a:ext>
              </a:extLst>
            </p:cNvPr>
            <p:cNvSpPr/>
            <p:nvPr/>
          </p:nvSpPr>
          <p:spPr>
            <a:xfrm>
              <a:off x="3105666" y="3516733"/>
              <a:ext cx="8778240" cy="1280160"/>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pPr lvl="0">
                <a:lnSpc>
                  <a:spcPct val="100000"/>
                </a:lnSpc>
                <a:spcAft>
                  <a:spcPts val="600"/>
                </a:spcAft>
              </a:pPr>
              <a:r>
                <a:rPr lang="en-US" sz="2000">
                  <a:solidFill>
                    <a:schemeClr val="bg1"/>
                  </a:solidFill>
                  <a:latin typeface="Franklin Gothic Book" panose="020B0503020102020204" pitchFamily="34" charset="0"/>
                </a:rPr>
                <a:t>Zimbabwe: 72% willing to pay small fee, 12% willing to use if free; </a:t>
              </a:r>
              <a:br>
                <a:rPr lang="en-US" sz="2000">
                  <a:solidFill>
                    <a:schemeClr val="bg1"/>
                  </a:solidFill>
                  <a:latin typeface="Franklin Gothic Book" panose="020B0503020102020204" pitchFamily="34" charset="0"/>
                </a:rPr>
              </a:br>
              <a:r>
                <a:rPr lang="en-US" sz="2000">
                  <a:solidFill>
                    <a:schemeClr val="bg1"/>
                  </a:solidFill>
                  <a:latin typeface="Franklin Gothic Book" panose="020B0503020102020204" pitchFamily="34" charset="0"/>
                </a:rPr>
                <a:t>16% would not use even if free.</a:t>
              </a:r>
            </a:p>
            <a:p>
              <a:pPr lvl="0">
                <a:lnSpc>
                  <a:spcPct val="100000"/>
                </a:lnSpc>
                <a:spcAft>
                  <a:spcPts val="1200"/>
                </a:spcAft>
              </a:pPr>
              <a:r>
                <a:rPr lang="en-US" sz="2000">
                  <a:solidFill>
                    <a:schemeClr val="bg1"/>
                  </a:solidFill>
                  <a:latin typeface="Franklin Gothic Book" panose="020B0503020102020204" pitchFamily="34" charset="0"/>
                </a:rPr>
                <a:t>South Africa: 46% willing to pay small fee, 39% willing to use if free; 14% would not use even if free.</a:t>
              </a:r>
            </a:p>
          </p:txBody>
        </p:sp>
        <p:sp>
          <p:nvSpPr>
            <p:cNvPr id="13" name="Oval 12">
              <a:extLst>
                <a:ext uri="{FF2B5EF4-FFF2-40B4-BE49-F238E27FC236}">
                  <a16:creationId xmlns:a16="http://schemas.microsoft.com/office/drawing/2014/main" id="{B7B4755E-6028-5070-A033-7901400F2BDF}"/>
                </a:ext>
              </a:extLst>
            </p:cNvPr>
            <p:cNvSpPr/>
            <p:nvPr/>
          </p:nvSpPr>
          <p:spPr>
            <a:xfrm>
              <a:off x="2609392" y="3516733"/>
              <a:ext cx="1280160" cy="1280160"/>
            </a:xfrm>
            <a:prstGeom prst="ellipse">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Money with solid fill">
              <a:extLst>
                <a:ext uri="{FF2B5EF4-FFF2-40B4-BE49-F238E27FC236}">
                  <a16:creationId xmlns:a16="http://schemas.microsoft.com/office/drawing/2014/main" id="{0D4DA702-CCFD-4769-24BE-C5DE8A157F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272" y="3668323"/>
              <a:ext cx="914400" cy="914400"/>
            </a:xfrm>
            <a:prstGeom prst="rect">
              <a:avLst/>
            </a:prstGeom>
          </p:spPr>
        </p:pic>
      </p:grpSp>
      <p:grpSp>
        <p:nvGrpSpPr>
          <p:cNvPr id="27" name="Group 26">
            <a:extLst>
              <a:ext uri="{FF2B5EF4-FFF2-40B4-BE49-F238E27FC236}">
                <a16:creationId xmlns:a16="http://schemas.microsoft.com/office/drawing/2014/main" id="{09014D32-E359-B438-97D8-71230FE3638C}"/>
              </a:ext>
            </a:extLst>
          </p:cNvPr>
          <p:cNvGrpSpPr/>
          <p:nvPr/>
        </p:nvGrpSpPr>
        <p:grpSpPr>
          <a:xfrm>
            <a:off x="2609392" y="4937760"/>
            <a:ext cx="9274514" cy="1280160"/>
            <a:chOff x="2609392" y="4937760"/>
            <a:chExt cx="9274514" cy="1280160"/>
          </a:xfrm>
        </p:grpSpPr>
        <p:sp>
          <p:nvSpPr>
            <p:cNvPr id="15" name="Rectangle: Rounded Corners 14">
              <a:extLst>
                <a:ext uri="{FF2B5EF4-FFF2-40B4-BE49-F238E27FC236}">
                  <a16:creationId xmlns:a16="http://schemas.microsoft.com/office/drawing/2014/main" id="{0BC695DA-9B2C-31AF-7E11-8B9679ABBD79}"/>
                </a:ext>
              </a:extLst>
            </p:cNvPr>
            <p:cNvSpPr/>
            <p:nvPr/>
          </p:nvSpPr>
          <p:spPr>
            <a:xfrm>
              <a:off x="3105666" y="4937760"/>
              <a:ext cx="8778240" cy="1280160"/>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pPr lvl="0">
                <a:lnSpc>
                  <a:spcPct val="100000"/>
                </a:lnSpc>
              </a:pPr>
              <a:r>
                <a:rPr lang="en-US" sz="2000">
                  <a:solidFill>
                    <a:schemeClr val="bg1"/>
                  </a:solidFill>
                  <a:latin typeface="Franklin Gothic Book" panose="020B0503020102020204" pitchFamily="34" charset="0"/>
                </a:rPr>
                <a:t>Varied preferences for </a:t>
              </a:r>
              <a:br>
                <a:rPr lang="en-US" sz="2000">
                  <a:solidFill>
                    <a:schemeClr val="bg1"/>
                  </a:solidFill>
                  <a:latin typeface="Franklin Gothic Book" panose="020B0503020102020204" pitchFamily="34" charset="0"/>
                </a:rPr>
              </a:br>
              <a:r>
                <a:rPr lang="en-US" sz="2000">
                  <a:solidFill>
                    <a:schemeClr val="bg1"/>
                  </a:solidFill>
                  <a:latin typeface="Franklin Gothic Book" panose="020B0503020102020204" pitchFamily="34" charset="0"/>
                </a:rPr>
                <a:t>where and who to get it from</a:t>
              </a:r>
            </a:p>
          </p:txBody>
        </p:sp>
        <p:sp>
          <p:nvSpPr>
            <p:cNvPr id="16" name="Oval 15">
              <a:extLst>
                <a:ext uri="{FF2B5EF4-FFF2-40B4-BE49-F238E27FC236}">
                  <a16:creationId xmlns:a16="http://schemas.microsoft.com/office/drawing/2014/main" id="{68F8CDA4-FE55-8FB6-9657-5466E5B2F9FB}"/>
                </a:ext>
              </a:extLst>
            </p:cNvPr>
            <p:cNvSpPr/>
            <p:nvPr/>
          </p:nvSpPr>
          <p:spPr>
            <a:xfrm>
              <a:off x="2609392" y="4937760"/>
              <a:ext cx="1280160" cy="1280160"/>
            </a:xfrm>
            <a:prstGeom prst="ellipse">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E49FC0-522D-7623-84A7-6D1466E1AB58}"/>
                </a:ext>
              </a:extLst>
            </p:cNvPr>
            <p:cNvSpPr txBox="1"/>
            <p:nvPr/>
          </p:nvSpPr>
          <p:spPr>
            <a:xfrm>
              <a:off x="7542917" y="4969024"/>
              <a:ext cx="4033745" cy="1200329"/>
            </a:xfrm>
            <a:prstGeom prst="rect">
              <a:avLst/>
            </a:prstGeom>
            <a:noFill/>
          </p:spPr>
          <p:txBody>
            <a:bodyPr wrap="square">
              <a:spAutoFit/>
            </a:bodyPr>
            <a:lstStyle/>
            <a:p>
              <a:pPr lvl="0">
                <a:lnSpc>
                  <a:spcPct val="100000"/>
                </a:lnSpc>
              </a:pPr>
              <a:r>
                <a:rPr lang="en-US" sz="1800">
                  <a:solidFill>
                    <a:schemeClr val="bg1"/>
                  </a:solidFill>
                  <a:latin typeface="Franklin Gothic Book" panose="020B0503020102020204" pitchFamily="34" charset="0"/>
                </a:rPr>
                <a:t>HIV and FP clinics, pharmacies, private doctors</a:t>
              </a:r>
            </a:p>
            <a:p>
              <a:pPr lvl="0">
                <a:lnSpc>
                  <a:spcPct val="100000"/>
                </a:lnSpc>
              </a:pPr>
              <a:r>
                <a:rPr lang="en-US" sz="1800">
                  <a:solidFill>
                    <a:schemeClr val="bg1"/>
                  </a:solidFill>
                  <a:latin typeface="Franklin Gothic Book" panose="020B0503020102020204" pitchFamily="34" charset="0"/>
                </a:rPr>
                <a:t>Nurses, counselors, doctors at public or private facilities </a:t>
              </a:r>
            </a:p>
          </p:txBody>
        </p:sp>
        <p:pic>
          <p:nvPicPr>
            <p:cNvPr id="26" name="Graphic 25" descr="Stethoscope with solid fill">
              <a:extLst>
                <a:ext uri="{FF2B5EF4-FFF2-40B4-BE49-F238E27FC236}">
                  <a16:creationId xmlns:a16="http://schemas.microsoft.com/office/drawing/2014/main" id="{0B57577E-F4BA-815B-1FE0-AE74CCF674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92272" y="5128465"/>
              <a:ext cx="914400" cy="914400"/>
            </a:xfrm>
            <a:prstGeom prst="rect">
              <a:avLst/>
            </a:prstGeom>
          </p:spPr>
        </p:pic>
      </p:grpSp>
    </p:spTree>
    <p:extLst>
      <p:ext uri="{BB962C8B-B14F-4D97-AF65-F5344CB8AC3E}">
        <p14:creationId xmlns:p14="http://schemas.microsoft.com/office/powerpoint/2010/main" val="45211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8B1B-4FED-11A8-785E-1A2141631979}"/>
              </a:ext>
            </a:extLst>
          </p:cNvPr>
          <p:cNvSpPr>
            <a:spLocks noGrp="1"/>
          </p:cNvSpPr>
          <p:nvPr>
            <p:ph type="title"/>
          </p:nvPr>
        </p:nvSpPr>
        <p:spPr>
          <a:xfrm>
            <a:off x="671491" y="144460"/>
            <a:ext cx="10515600" cy="1325563"/>
          </a:xfrm>
        </p:spPr>
        <p:txBody>
          <a:bodyPr>
            <a:normAutofit/>
          </a:bodyPr>
          <a:lstStyle/>
          <a:p>
            <a:r>
              <a:rPr lang="en-US"/>
              <a:t>Consider client preferences</a:t>
            </a:r>
          </a:p>
        </p:txBody>
      </p:sp>
      <p:sp>
        <p:nvSpPr>
          <p:cNvPr id="3" name="Content Placeholder 2">
            <a:extLst>
              <a:ext uri="{FF2B5EF4-FFF2-40B4-BE49-F238E27FC236}">
                <a16:creationId xmlns:a16="http://schemas.microsoft.com/office/drawing/2014/main" id="{F076C2BB-AD32-13A4-1A63-9252A43DB2D8}"/>
              </a:ext>
            </a:extLst>
          </p:cNvPr>
          <p:cNvSpPr>
            <a:spLocks noGrp="1"/>
          </p:cNvSpPr>
          <p:nvPr>
            <p:ph idx="1"/>
          </p:nvPr>
        </p:nvSpPr>
        <p:spPr>
          <a:xfrm>
            <a:off x="671491" y="1470023"/>
            <a:ext cx="5760720" cy="4936201"/>
          </a:xfrm>
        </p:spPr>
        <p:txBody>
          <a:bodyPr>
            <a:noAutofit/>
          </a:bodyPr>
          <a:lstStyle/>
          <a:p>
            <a:pPr marL="461963" lvl="2" indent="-290513" fontAlgn="ctr">
              <a:lnSpc>
                <a:spcPct val="110000"/>
              </a:lnSpc>
              <a:spcBef>
                <a:spcPts val="300"/>
              </a:spcBef>
              <a:buClr>
                <a:schemeClr val="accent1"/>
              </a:buClr>
            </a:pPr>
            <a:r>
              <a:rPr lang="en-US" sz="2400">
                <a:solidFill>
                  <a:schemeClr val="tx1"/>
                </a:solidFill>
                <a:latin typeface="Franklin Gothic Book" panose="020B0503020102020204" pitchFamily="34" charset="0"/>
              </a:rPr>
              <a:t>Consider clients’ dual prevention needs</a:t>
            </a:r>
          </a:p>
          <a:p>
            <a:pPr marL="461963" lvl="2" indent="-290513" fontAlgn="ctr">
              <a:lnSpc>
                <a:spcPct val="110000"/>
              </a:lnSpc>
              <a:spcBef>
                <a:spcPts val="300"/>
              </a:spcBef>
              <a:buClr>
                <a:schemeClr val="accent1"/>
              </a:buClr>
            </a:pPr>
            <a:r>
              <a:rPr lang="en-US" sz="2400">
                <a:solidFill>
                  <a:schemeClr val="tx1"/>
                </a:solidFill>
                <a:latin typeface="Franklin Gothic Book" panose="020B0503020102020204" pitchFamily="34" charset="0"/>
              </a:rPr>
              <a:t>Support clients to better self-assess their need for HIV prevention (prior to client-provider interaction)</a:t>
            </a:r>
          </a:p>
          <a:p>
            <a:pPr marL="461963" lvl="2" indent="-290513" fontAlgn="ctr">
              <a:lnSpc>
                <a:spcPct val="110000"/>
              </a:lnSpc>
              <a:spcBef>
                <a:spcPts val="300"/>
              </a:spcBef>
              <a:buClr>
                <a:schemeClr val="accent1"/>
              </a:buClr>
            </a:pPr>
            <a:r>
              <a:rPr lang="en-US" sz="2400">
                <a:solidFill>
                  <a:schemeClr val="tx1"/>
                </a:solidFill>
                <a:latin typeface="Franklin Gothic Book" panose="020B0503020102020204" pitchFamily="34" charset="0"/>
              </a:rPr>
              <a:t>Support clients to assess which PrEP method is right for them &amp; fit with their lifestyle</a:t>
            </a:r>
          </a:p>
          <a:p>
            <a:pPr marL="461963" lvl="2" indent="-290513" fontAlgn="ctr">
              <a:lnSpc>
                <a:spcPct val="110000"/>
              </a:lnSpc>
              <a:spcBef>
                <a:spcPts val="300"/>
              </a:spcBef>
              <a:buClr>
                <a:schemeClr val="accent1"/>
              </a:buClr>
            </a:pPr>
            <a:r>
              <a:rPr lang="en-US" sz="2400">
                <a:solidFill>
                  <a:schemeClr val="tx1"/>
                </a:solidFill>
                <a:latin typeface="Franklin Gothic Book" panose="020B0503020102020204" pitchFamily="34" charset="0"/>
              </a:rPr>
              <a:t>Consider duration/timing of protection desired by clients</a:t>
            </a:r>
          </a:p>
          <a:p>
            <a:pPr marL="461963" lvl="2" indent="-290513" fontAlgn="ctr">
              <a:lnSpc>
                <a:spcPct val="110000"/>
              </a:lnSpc>
              <a:spcBef>
                <a:spcPts val="300"/>
              </a:spcBef>
              <a:buClr>
                <a:schemeClr val="accent1"/>
              </a:buClr>
            </a:pPr>
            <a:r>
              <a:rPr lang="en-US" sz="2400">
                <a:solidFill>
                  <a:schemeClr val="tx1"/>
                </a:solidFill>
                <a:latin typeface="Franklin Gothic Book" panose="020B0503020102020204" pitchFamily="34" charset="0"/>
              </a:rPr>
              <a:t>Consider clients' decision-making autonomy</a:t>
            </a:r>
          </a:p>
        </p:txBody>
      </p:sp>
      <p:sp>
        <p:nvSpPr>
          <p:cNvPr id="4" name="Speech Bubble: Rectangle with Corners Rounded 3">
            <a:extLst>
              <a:ext uri="{FF2B5EF4-FFF2-40B4-BE49-F238E27FC236}">
                <a16:creationId xmlns:a16="http://schemas.microsoft.com/office/drawing/2014/main" id="{369B8603-09BE-6783-E189-CBD2994A9647}"/>
              </a:ext>
            </a:extLst>
          </p:cNvPr>
          <p:cNvSpPr/>
          <p:nvPr/>
        </p:nvSpPr>
        <p:spPr>
          <a:xfrm>
            <a:off x="7167667" y="3475948"/>
            <a:ext cx="4572000" cy="2547227"/>
          </a:xfrm>
          <a:prstGeom prst="wedgeRoundRectCallout">
            <a:avLst>
              <a:gd name="adj1" fmla="val -61903"/>
              <a:gd name="adj2" fmla="val -3468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493544">
              <a:defRPr/>
            </a:pPr>
            <a:r>
              <a:rPr kumimoji="0" lang="en-ZA" b="0" i="1" u="none" strike="noStrike" kern="0" cap="none" spc="0" normalizeH="0" baseline="0" noProof="0">
                <a:ln>
                  <a:noFill/>
                </a:ln>
                <a:solidFill>
                  <a:prstClr val="white"/>
                </a:solidFill>
                <a:effectLst/>
                <a:uLnTx/>
                <a:uFillTx/>
                <a:latin typeface="Franklin Gothic Book" panose="020B0503020102020204" pitchFamily="34" charset="0"/>
                <a:ea typeface="Aptos" panose="020B0004020202020204" pitchFamily="34" charset="0"/>
                <a:cs typeface="Times New Roman"/>
              </a:rPr>
              <a:t>“It’s a single tablet. There are no missed days or a confusion…sometimes I would forget if I had taken contraceptives since I was used to taking one pill…. So I prefer one, you can keep track if you took the pill and it is a combined prevention method.”</a:t>
            </a:r>
          </a:p>
          <a:p>
            <a:pPr algn="r" defTabSz="4493544">
              <a:defRPr/>
            </a:pPr>
            <a:r>
              <a:rPr lang="en-US" sz="1800" b="1" i="1" kern="0">
                <a:solidFill>
                  <a:schemeClr val="bg1"/>
                </a:solidFill>
                <a:latin typeface="Franklin Gothic Book" panose="020B0503020102020204" pitchFamily="34" charset="0"/>
              </a:rPr>
              <a:t>—</a:t>
            </a:r>
            <a:r>
              <a:rPr lang="en-ZA" b="1" kern="0">
                <a:solidFill>
                  <a:prstClr val="white"/>
                </a:solidFill>
                <a:latin typeface="Franklin Gothic Book" panose="020B0503020102020204" pitchFamily="34" charset="0"/>
                <a:ea typeface="Aptos" panose="020B0004020202020204" pitchFamily="34" charset="0"/>
                <a:cs typeface="Times New Roman"/>
              </a:rPr>
              <a:t>40 years old, South African participant</a:t>
            </a:r>
            <a:endParaRPr lang="en-ZA" b="1" u="none" strike="noStrike" kern="0" cap="none" spc="0" normalizeH="0" baseline="0" noProof="0">
              <a:ln>
                <a:noFill/>
              </a:ln>
              <a:solidFill>
                <a:prstClr val="white"/>
              </a:solidFill>
              <a:effectLst/>
              <a:uLnTx/>
              <a:uFillTx/>
              <a:latin typeface="Franklin Gothic Book" panose="020B0503020102020204" pitchFamily="34" charset="0"/>
              <a:ea typeface="Verdana"/>
            </a:endParaRPr>
          </a:p>
        </p:txBody>
      </p:sp>
      <p:sp>
        <p:nvSpPr>
          <p:cNvPr id="5" name="TextBox 4">
            <a:extLst>
              <a:ext uri="{FF2B5EF4-FFF2-40B4-BE49-F238E27FC236}">
                <a16:creationId xmlns:a16="http://schemas.microsoft.com/office/drawing/2014/main" id="{5FF30646-39AA-4693-6381-FD9123C0F06C}"/>
              </a:ext>
            </a:extLst>
          </p:cNvPr>
          <p:cNvSpPr txBox="1"/>
          <p:nvPr/>
        </p:nvSpPr>
        <p:spPr>
          <a:xfrm>
            <a:off x="7167667" y="1655544"/>
            <a:ext cx="4572000" cy="1634490"/>
          </a:xfrm>
          <a:prstGeom prst="wedgeRoundRectCallout">
            <a:avLst>
              <a:gd name="adj1" fmla="val -61306"/>
              <a:gd name="adj2" fmla="val -16689"/>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FFFFFF"/>
                </a:solidFill>
                <a:effectLst/>
                <a:uLnTx/>
                <a:uFillTx/>
                <a:latin typeface="Franklin Gothic Book" panose="020B0503020102020204" pitchFamily="34" charset="0"/>
              </a:rPr>
              <a:t>“He [my husband] is a driver so he is rarely around so I wouldn’t know what he will be doing. That is the main reason I joined the study.”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i="1" kern="0">
                <a:solidFill>
                  <a:schemeClr val="bg1"/>
                </a:solidFill>
                <a:latin typeface="Franklin Gothic Book" panose="020B0503020102020204" pitchFamily="34" charset="0"/>
              </a:rPr>
              <a:t>—</a:t>
            </a:r>
            <a:r>
              <a:rPr kumimoji="0" lang="en-US" b="1" i="0" u="none" strike="noStrike" kern="1200" cap="none" spc="0" normalizeH="0" baseline="0" noProof="0">
                <a:ln>
                  <a:noFill/>
                </a:ln>
                <a:solidFill>
                  <a:srgbClr val="FFFFFF"/>
                </a:solidFill>
                <a:effectLst/>
                <a:uLnTx/>
                <a:uFillTx/>
                <a:latin typeface="Franklin Gothic Book" panose="020B0503020102020204" pitchFamily="34" charset="0"/>
              </a:rPr>
              <a:t>16 years old, Zimbabwean participant </a:t>
            </a:r>
          </a:p>
        </p:txBody>
      </p:sp>
    </p:spTree>
    <p:extLst>
      <p:ext uri="{BB962C8B-B14F-4D97-AF65-F5344CB8AC3E}">
        <p14:creationId xmlns:p14="http://schemas.microsoft.com/office/powerpoint/2010/main" val="421572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2CBC-9B85-475C-A03A-EDF647BF4B62}"/>
              </a:ext>
            </a:extLst>
          </p:cNvPr>
          <p:cNvSpPr>
            <a:spLocks noGrp="1"/>
          </p:cNvSpPr>
          <p:nvPr>
            <p:ph type="title"/>
          </p:nvPr>
        </p:nvSpPr>
        <p:spPr/>
        <p:txBody>
          <a:bodyPr/>
          <a:lstStyle/>
          <a:p>
            <a:r>
              <a:rPr lang="en-US"/>
              <a:t>Counseling needs for the DPP</a:t>
            </a:r>
          </a:p>
        </p:txBody>
      </p:sp>
      <p:sp>
        <p:nvSpPr>
          <p:cNvPr id="5" name="Content Placeholder 4">
            <a:extLst>
              <a:ext uri="{FF2B5EF4-FFF2-40B4-BE49-F238E27FC236}">
                <a16:creationId xmlns:a16="http://schemas.microsoft.com/office/drawing/2014/main" id="{85FD66B8-3CC4-B2F7-BBDB-E7CE5DCA983F}"/>
              </a:ext>
            </a:extLst>
          </p:cNvPr>
          <p:cNvSpPr>
            <a:spLocks noGrp="1"/>
          </p:cNvSpPr>
          <p:nvPr>
            <p:ph sz="half" idx="1"/>
          </p:nvPr>
        </p:nvSpPr>
        <p:spPr>
          <a:xfrm>
            <a:off x="914400" y="1538546"/>
            <a:ext cx="5181600" cy="4862254"/>
          </a:xfrm>
        </p:spPr>
        <p:txBody>
          <a:bodyPr>
            <a:normAutofit fontScale="92500" lnSpcReduction="10000"/>
          </a:bodyPr>
          <a:lstStyle/>
          <a:p>
            <a:r>
              <a:rPr lang="en-US" sz="2800"/>
              <a:t>Trouble with pill swallowing</a:t>
            </a:r>
          </a:p>
          <a:p>
            <a:r>
              <a:rPr lang="en-US" sz="2800"/>
              <a:t>Experiencing side effects</a:t>
            </a:r>
          </a:p>
          <a:p>
            <a:r>
              <a:rPr lang="en-US" sz="2800" b="1"/>
              <a:t>Missed DPPs</a:t>
            </a:r>
          </a:p>
          <a:p>
            <a:r>
              <a:rPr lang="en-US" sz="2800"/>
              <a:t>Timing of initiation for oral contraceptives (menstrual cycle)</a:t>
            </a:r>
          </a:p>
          <a:p>
            <a:r>
              <a:rPr lang="en-US" sz="2800"/>
              <a:t>Concomitant medications</a:t>
            </a:r>
          </a:p>
          <a:p>
            <a:r>
              <a:rPr lang="en-US" sz="2800"/>
              <a:t>Addressing myths and misconceptions about oral contraceptives and PREP</a:t>
            </a:r>
          </a:p>
          <a:p>
            <a:r>
              <a:rPr lang="en-US" sz="2800"/>
              <a:t>Disclosure, partner/family support, and potential conflicts</a:t>
            </a:r>
          </a:p>
          <a:p>
            <a:endParaRPr lang="en-GB"/>
          </a:p>
        </p:txBody>
      </p:sp>
      <p:pic>
        <p:nvPicPr>
          <p:cNvPr id="11" name="Content Placeholder 10">
            <a:extLst>
              <a:ext uri="{FF2B5EF4-FFF2-40B4-BE49-F238E27FC236}">
                <a16:creationId xmlns:a16="http://schemas.microsoft.com/office/drawing/2014/main" id="{D5B1139B-6EDF-55EB-6EFE-79EE1368D40B}"/>
              </a:ext>
            </a:extLst>
          </p:cNvPr>
          <p:cNvPicPr>
            <a:picLocks noGrp="1" noChangeAspect="1"/>
          </p:cNvPicPr>
          <p:nvPr>
            <p:ph sz="half" idx="2"/>
          </p:nvPr>
        </p:nvPicPr>
        <p:blipFill>
          <a:blip r:embed="rId3"/>
          <a:stretch>
            <a:fillRect/>
          </a:stretch>
        </p:blipFill>
        <p:spPr>
          <a:xfrm>
            <a:off x="6810153" y="221382"/>
            <a:ext cx="5181600" cy="3071905"/>
          </a:xfrm>
          <a:prstGeom prst="rect">
            <a:avLst/>
          </a:prstGeom>
        </p:spPr>
      </p:pic>
      <p:sp>
        <p:nvSpPr>
          <p:cNvPr id="13" name="TextBox 12">
            <a:extLst>
              <a:ext uri="{FF2B5EF4-FFF2-40B4-BE49-F238E27FC236}">
                <a16:creationId xmlns:a16="http://schemas.microsoft.com/office/drawing/2014/main" id="{E09A55BF-BC93-D4EB-3350-465E68E5C88D}"/>
              </a:ext>
            </a:extLst>
          </p:cNvPr>
          <p:cNvSpPr txBox="1"/>
          <p:nvPr/>
        </p:nvSpPr>
        <p:spPr>
          <a:xfrm>
            <a:off x="6810153" y="3578154"/>
            <a:ext cx="5001733" cy="25083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600"/>
              </a:spcAft>
            </a:pPr>
            <a:r>
              <a:rPr lang="en-US" sz="1600" b="1">
                <a:latin typeface="Arial" panose="020B0604020202020204" pitchFamily="34" charset="0"/>
                <a:cs typeface="Arial" panose="020B0604020202020204" pitchFamily="34" charset="0"/>
              </a:rPr>
              <a:t>Missed DPP Guidance </a:t>
            </a:r>
          </a:p>
          <a:p>
            <a:pPr algn="ctr">
              <a:spcAft>
                <a:spcPts val="600"/>
              </a:spcAft>
            </a:pPr>
            <a:r>
              <a:rPr lang="en-US" sz="1100" b="1">
                <a:latin typeface="Arial" panose="020B0604020202020204" pitchFamily="34" charset="0"/>
                <a:cs typeface="Arial" panose="020B0604020202020204" pitchFamily="34" charset="0"/>
              </a:rPr>
              <a:t>(developed by the DPP counseling sub-group of the DPP consortium)</a:t>
            </a:r>
          </a:p>
          <a:p>
            <a:pPr>
              <a:spcAft>
                <a:spcPts val="600"/>
              </a:spcAft>
            </a:pPr>
            <a:r>
              <a:rPr lang="en-US" sz="1600">
                <a:latin typeface="Arial" panose="020B0604020202020204" pitchFamily="34" charset="0"/>
                <a:cs typeface="Arial" panose="020B0604020202020204" pitchFamily="34" charset="0"/>
              </a:rPr>
              <a:t>If you miss </a:t>
            </a:r>
            <a:r>
              <a:rPr lang="en-US" sz="1600" b="1">
                <a:solidFill>
                  <a:schemeClr val="accent1"/>
                </a:solidFill>
                <a:latin typeface="Arial" panose="020B0604020202020204" pitchFamily="34" charset="0"/>
                <a:cs typeface="Arial" panose="020B0604020202020204" pitchFamily="34" charset="0"/>
              </a:rPr>
              <a:t>1 or 2 pills</a:t>
            </a:r>
            <a:r>
              <a:rPr lang="en-US" sz="1600" b="1">
                <a:solidFill>
                  <a:srgbClr val="FF0000"/>
                </a:solidFill>
                <a:latin typeface="Arial" panose="020B0604020202020204" pitchFamily="34" charset="0"/>
                <a:cs typeface="Arial" panose="020B0604020202020204" pitchFamily="34" charset="0"/>
              </a:rPr>
              <a:t> </a:t>
            </a:r>
            <a:r>
              <a:rPr lang="en-US" sz="1600" b="1">
                <a:latin typeface="Arial" panose="020B0604020202020204" pitchFamily="34" charset="0"/>
                <a:cs typeface="Arial" panose="020B0604020202020204" pitchFamily="34" charset="0"/>
              </a:rPr>
              <a:t>in a month:</a:t>
            </a:r>
          </a:p>
          <a:p>
            <a:pPr marL="173038" indent="-173038">
              <a:spcAft>
                <a:spcPts val="600"/>
              </a:spcAft>
              <a:buFont typeface="Arial" panose="020B0604020202020204" pitchFamily="34" charset="0"/>
              <a:buChar char="•"/>
            </a:pPr>
            <a:r>
              <a:rPr lang="en-US" sz="1400">
                <a:latin typeface="Arial" panose="020B0604020202020204" pitchFamily="34" charset="0"/>
                <a:cs typeface="Arial" panose="020B0604020202020204" pitchFamily="34" charset="0"/>
              </a:rPr>
              <a:t>Take DPP as soon as you remember, even if it means taking 2 pills in one day</a:t>
            </a:r>
            <a:r>
              <a:rPr lang="en-US" sz="1400">
                <a:solidFill>
                  <a:srgbClr val="FF0000"/>
                </a:solidFill>
                <a:latin typeface="Arial" panose="020B0604020202020204" pitchFamily="34" charset="0"/>
                <a:cs typeface="Arial" panose="020B0604020202020204" pitchFamily="34" charset="0"/>
              </a:rPr>
              <a:t>. </a:t>
            </a:r>
          </a:p>
          <a:p>
            <a:pPr marL="173038" indent="-173038">
              <a:spcAft>
                <a:spcPts val="600"/>
              </a:spcAft>
              <a:buFont typeface="Arial" panose="020B0604020202020204" pitchFamily="34" charset="0"/>
              <a:buChar char="•"/>
            </a:pPr>
            <a:r>
              <a:rPr lang="en-US" sz="1400">
                <a:latin typeface="Arial" panose="020B0604020202020204" pitchFamily="34" charset="0"/>
                <a:cs typeface="Arial" panose="020B0604020202020204" pitchFamily="34" charset="0"/>
              </a:rPr>
              <a:t>Do not take more than 2 pills in a day. </a:t>
            </a:r>
          </a:p>
          <a:p>
            <a:pPr marL="173038" indent="-173038">
              <a:spcAft>
                <a:spcPts val="600"/>
              </a:spcAft>
              <a:buFont typeface="Arial" panose="020B0604020202020204" pitchFamily="34" charset="0"/>
              <a:buChar char="•"/>
            </a:pPr>
            <a:r>
              <a:rPr lang="en-US" sz="1400">
                <a:latin typeface="Arial" panose="020B0604020202020204" pitchFamily="34" charset="0"/>
                <a:cs typeface="Arial" panose="020B0604020202020204" pitchFamily="34" charset="0"/>
              </a:rPr>
              <a:t>Keep going with the pack. </a:t>
            </a:r>
          </a:p>
          <a:p>
            <a:pPr marL="173038" indent="-173038">
              <a:spcAft>
                <a:spcPts val="600"/>
              </a:spcAft>
              <a:buFont typeface="Arial" panose="020B0604020202020204" pitchFamily="34" charset="0"/>
              <a:buChar char="•"/>
            </a:pPr>
            <a:r>
              <a:rPr lang="en-US" sz="1400" u="sng">
                <a:latin typeface="Arial" panose="020B0604020202020204" pitchFamily="34" charset="0"/>
                <a:cs typeface="Arial" panose="020B0604020202020204" pitchFamily="34" charset="0"/>
              </a:rPr>
              <a:t>Any</a:t>
            </a:r>
            <a:r>
              <a:rPr lang="en-US" sz="1400">
                <a:latin typeface="Arial" panose="020B0604020202020204" pitchFamily="34" charset="0"/>
                <a:cs typeface="Arial" panose="020B0604020202020204" pitchFamily="34" charset="0"/>
              </a:rPr>
              <a:t> missed pills can increase your risk of pregnancy and HIV acquisition.</a:t>
            </a:r>
          </a:p>
        </p:txBody>
      </p:sp>
    </p:spTree>
    <p:extLst>
      <p:ext uri="{BB962C8B-B14F-4D97-AF65-F5344CB8AC3E}">
        <p14:creationId xmlns:p14="http://schemas.microsoft.com/office/powerpoint/2010/main" val="994953482"/>
      </p:ext>
    </p:extLst>
  </p:cSld>
  <p:clrMapOvr>
    <a:masterClrMapping/>
  </p:clrMapOvr>
</p:sld>
</file>

<file path=ppt/theme/theme1.xml><?xml version="1.0" encoding="utf-8"?>
<a:theme xmlns:a="http://schemas.openxmlformats.org/drawingml/2006/main" name="1_Office Theme">
  <a:themeElements>
    <a:clrScheme name="PC">
      <a:dk1>
        <a:srgbClr val="000000"/>
      </a:dk1>
      <a:lt1>
        <a:sysClr val="window" lastClr="FFFFFF"/>
      </a:lt1>
      <a:dk2>
        <a:srgbClr val="003A5D"/>
      </a:dk2>
      <a:lt2>
        <a:srgbClr val="FFFFFF"/>
      </a:lt2>
      <a:accent1>
        <a:srgbClr val="6CC04A"/>
      </a:accent1>
      <a:accent2>
        <a:srgbClr val="003A5D"/>
      </a:accent2>
      <a:accent3>
        <a:srgbClr val="00A8E1"/>
      </a:accent3>
      <a:accent4>
        <a:srgbClr val="F47B1F"/>
      </a:accent4>
      <a:accent5>
        <a:srgbClr val="999899"/>
      </a:accent5>
      <a:accent6>
        <a:srgbClr val="A8D597"/>
      </a:accent6>
      <a:hlink>
        <a:srgbClr val="00A8E1"/>
      </a:hlink>
      <a:folHlink>
        <a:srgbClr val="6CC04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702A71368C9E409BA539AB3684EFD9" ma:contentTypeVersion="17" ma:contentTypeDescription="Create a new document." ma:contentTypeScope="" ma:versionID="41385b3cbab418cf7a2a921d976a1b6d">
  <xsd:schema xmlns:xsd="http://www.w3.org/2001/XMLSchema" xmlns:xs="http://www.w3.org/2001/XMLSchema" xmlns:p="http://schemas.microsoft.com/office/2006/metadata/properties" xmlns:ns2="1fd24ac8-d8fb-48da-9e05-dd2b33726b10" xmlns:ns3="98fea8e2-9d12-4725-a0bf-04d4c2bd39cf" targetNamespace="http://schemas.microsoft.com/office/2006/metadata/properties" ma:root="true" ma:fieldsID="b12107160c3fe2ee51529d1784a1933c" ns2:_="" ns3:_="">
    <xsd:import namespace="1fd24ac8-d8fb-48da-9e05-dd2b33726b10"/>
    <xsd:import namespace="98fea8e2-9d12-4725-a0bf-04d4c2bd39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24ac8-d8fb-48da-9e05-dd2b33726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1274bc-f60e-43e3-8007-8359870f1b27"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fea8e2-9d12-4725-a0bf-04d4c2bd39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791f20f-74cf-491e-8df2-1b528c605a19}" ma:internalName="TaxCatchAll" ma:showField="CatchAllData" ma:web="98fea8e2-9d12-4725-a0bf-04d4c2bd3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d24ac8-d8fb-48da-9e05-dd2b33726b10">
      <Terms xmlns="http://schemas.microsoft.com/office/infopath/2007/PartnerControls"/>
    </lcf76f155ced4ddcb4097134ff3c332f>
    <TaxCatchAll xmlns="98fea8e2-9d12-4725-a0bf-04d4c2bd39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A267BE-BCD5-4B90-A653-F0C17A2AFA60}">
  <ds:schemaRefs>
    <ds:schemaRef ds:uri="1fd24ac8-d8fb-48da-9e05-dd2b33726b10"/>
    <ds:schemaRef ds:uri="98fea8e2-9d12-4725-a0bf-04d4c2bd39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81074F-54D2-4389-8BE4-AD7408104A0D}">
  <ds:schemaRefs>
    <ds:schemaRef ds:uri="1fd24ac8-d8fb-48da-9e05-dd2b33726b10"/>
    <ds:schemaRef ds:uri="98fea8e2-9d12-4725-a0bf-04d4c2bd39c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2C323A3-F427-4C94-845E-AC42BA110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2335</Words>
  <Application>Microsoft Office PowerPoint</Application>
  <PresentationFormat>Widescreen</PresentationFormat>
  <Paragraphs>216</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Calibri</vt:lpstr>
      <vt:lpstr>Franklin Gothic Book</vt:lpstr>
      <vt:lpstr>Franklin Gothic Medium</vt:lpstr>
      <vt:lpstr>Franklin Gothic Medium Cond</vt:lpstr>
      <vt:lpstr>Times New Roman</vt:lpstr>
      <vt:lpstr>Verdana</vt:lpstr>
      <vt:lpstr>Wingdings</vt:lpstr>
      <vt:lpstr>1_Office Theme</vt:lpstr>
      <vt:lpstr>Delivering a dual prevention product in the context of choice: Considering preferences, counseling, and support for end users and healthcare providers </vt:lpstr>
      <vt:lpstr>Acceptability studies in Zimbabwe and South Africa offer the first evidence on user experiences with an over-encapsulated dual prevention pill (DPP)</vt:lpstr>
      <vt:lpstr>Pregnancy prevention and concern about HIV acquisition was noted by most of the participants</vt:lpstr>
      <vt:lpstr>Preference for DPP varied by site: Zimbabwean participants preferred the DPP whereas South African participants preferred the 2-pill regimen</vt:lpstr>
      <vt:lpstr>Experience swallowing the DPP varied by site: in Zimbabwe, most felt the DPP was big, but all could swallow vs. some in South Africa could not swallow it at all</vt:lpstr>
      <vt:lpstr>Side effects also varied by site: Most participants in Zimbabwe did not have side effects vs. most in South Africa experienced side effects that bothered them</vt:lpstr>
      <vt:lpstr>Most willing to use DPP</vt:lpstr>
      <vt:lpstr>Consider client preferences</vt:lpstr>
      <vt:lpstr>Counseling needs for the DPP</vt:lpstr>
      <vt:lpstr>Support for effective use of the DPP</vt:lpstr>
      <vt:lpstr>Key takeaways</vt:lpstr>
      <vt:lpstr>Find out more about our DPP research at HIVR4P!</vt:lpstr>
      <vt:lpstr>DPP Study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a dual prevention product in the context of choice: Considering preferences, counseling, and support for end users and healthcare providers </dc:title>
  <dc:creator>Sanyukta Mathur</dc:creator>
  <cp:lastModifiedBy>Preview 3</cp:lastModifiedBy>
  <cp:revision>1</cp:revision>
  <dcterms:created xsi:type="dcterms:W3CDTF">2024-09-27T14:44:13Z</dcterms:created>
  <dcterms:modified xsi:type="dcterms:W3CDTF">2024-10-06T13:35:32Z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0x01010031702A71368C9E409BA539AB3684EFD9</vt:lpwstr>
  </property>
  <property fmtid="{D5CDD505-2E9C-101B-9397-08002B2CF9AE}" pid="3" name="MediaServiceImageTags">
    <vt:lpwstr/>
  </property>
</Properties>
</file>