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266" r:id="rId5"/>
    <p:sldId id="257" r:id="rId6"/>
    <p:sldId id="269" r:id="rId7"/>
    <p:sldId id="264" r:id="rId8"/>
    <p:sldId id="274" r:id="rId9"/>
    <p:sldId id="268" r:id="rId10"/>
    <p:sldId id="27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BCC484-0112-6E39-B574-9B292349E385}" name="Kate Segal" initials="KS" userId="S::kate@avac.org::7aefd655-d85c-4749-8664-c5c9a0eec1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9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9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24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51" d="100"/>
          <a:sy n="151" d="100"/>
        </p:scale>
        <p:origin x="36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50EAEE-143D-776E-C9F0-489448BF1C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0111B-CD3A-D95A-74D8-6AE66B4FAD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3986-A93A-5046-AE32-21BB90437027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7EB83-AE5E-7F5A-485F-D9B839C02B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A90E6-EDFB-294E-B457-1EE01481D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E9475-EC2F-0342-849E-AF783A2FD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2840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4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9"/>
            <a:ext cx="7632700" cy="431958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2FD01-8C20-79D4-3E59-891EFF361019}"/>
              </a:ext>
            </a:extLst>
          </p:cNvPr>
          <p:cNvSpPr txBox="1"/>
          <p:nvPr/>
        </p:nvSpPr>
        <p:spPr>
          <a:xfrm>
            <a:off x="4116391" y="4413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4BF50-D803-E77A-CBDE-FD855FFB80BD}"/>
              </a:ext>
            </a:extLst>
          </p:cNvPr>
          <p:cNvSpPr txBox="1"/>
          <p:nvPr/>
        </p:nvSpPr>
        <p:spPr>
          <a:xfrm>
            <a:off x="7789867" y="4413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14BC9D-68F3-B392-A400-7E323AA58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6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08B38E0-2EEF-2D45-6536-DB605CB200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4458C7-35C0-A6EF-F6EE-CA4C9C55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727" y="4807130"/>
            <a:ext cx="3499714" cy="1873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A33F76-6F02-5745-5408-92BE05565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55" t="40558"/>
          <a:stretch/>
        </p:blipFill>
        <p:spPr>
          <a:xfrm rot="10800000">
            <a:off x="-28801" y="-25400"/>
            <a:ext cx="3644305" cy="37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620CD-55F4-E7E8-E6EC-EB63F895E7B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4B90-C316-C349-6B8A-72E2C44730B5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78E90-9218-9685-1D30-181ABB6A0E7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13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ACD37-E069-80B2-A9D6-BF8D46885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12"/>
          <a:stretch/>
        </p:blipFill>
        <p:spPr>
          <a:xfrm>
            <a:off x="-29171" y="1862993"/>
            <a:ext cx="3671999" cy="50183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266A3A-9569-1D67-2A45-AEBC77F40933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B8977-D43E-B186-FE42-F5B941F80B9F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C0D24-9414-2B71-1E5F-A5CFA4A2480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8FE87-BBE6-700C-33EE-63FFC262A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012"/>
          <a:stretch/>
        </p:blipFill>
        <p:spPr>
          <a:xfrm>
            <a:off x="-29171" y="1862993"/>
            <a:ext cx="3671999" cy="50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5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657D6E-D7A9-5757-D780-8C4C40EAF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281A67-EECF-3906-182B-26FC6009B376}"/>
              </a:ext>
            </a:extLst>
          </p:cNvPr>
          <p:cNvSpPr/>
          <p:nvPr userDrawn="1"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96E0E-C323-7488-C5C5-A730ED0A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8307A7-7DAF-A3D0-EEA7-B63B600E8639}"/>
              </a:ext>
            </a:extLst>
          </p:cNvPr>
          <p:cNvSpPr/>
          <p:nvPr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 dirty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D2531-B330-3930-3318-0A3155709EE6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CB9AF-2DB1-B554-78D0-E26F7FBCD68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29D02-9F95-CE08-4D0B-BA8E1DA1DF95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09426-BA15-69DF-9DF9-E4BCD5A48083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1EC0E-8DD2-ACED-54B6-36F43A8AA4DD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5B046-8380-43C5-27D1-E58BD5D9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A86CA-ED97-4B1C-50A3-296EEB72CF4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4BBEB-3875-3E11-09BD-C2110D718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91" y="2097091"/>
            <a:ext cx="7632701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A5C6F-622E-27F2-DD2C-007DF2BE16A2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A4EB4-DF3E-913F-C1DD-43A982C4DE8F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0B922-BF12-82EF-C654-1E04DAA43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7EEE8C-0759-0E55-24E9-0E6E2BD085B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3B149-36B2-EB1A-CE8D-71E391F0C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6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E2C00E-7579-A3DF-72A1-005F96A7FC9A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925CBD-4035-D637-E1EC-4D717F98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58359" y="266700"/>
            <a:ext cx="2463935" cy="1318904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2271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2C0E3-D898-EA31-5238-741090C17099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8C140-8AB5-29FB-CF06-4E6AEC4445B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78B56-AC49-84FB-C012-0008A2EF8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58360" y="266700"/>
            <a:ext cx="2463933" cy="1318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22AA12-E323-370A-2558-6124DCDACCBA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51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24E970-CD7C-2893-4293-CAADEBD4D69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36903-C42D-0B24-3543-E020D15776BE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58B3-1D91-F3A6-83FD-350154A757C1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06B1D8-6A8F-870D-43B3-DFB9C45F7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836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1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2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F3D5C7-4751-A55A-E834-6BB5D0EFA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1891" y="0"/>
            <a:ext cx="3990109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5EF3FC-D308-0EA3-B86E-FB56087D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891" y="0"/>
            <a:ext cx="3990109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786581"/>
            <a:ext cx="5437185" cy="52995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56C7A6-127D-CF51-4F27-339AF6FC4035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CF168-ADF8-8751-9873-5D7530474886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1A1DD-8717-114E-6FA1-B61B541B07EB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2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F3A5FCE-4D05-31BE-1CD4-6CE5C773C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0778" b="30778"/>
          <a:stretch/>
        </p:blipFill>
        <p:spPr>
          <a:xfrm rot="5400000">
            <a:off x="-880787" y="2546073"/>
            <a:ext cx="5192712" cy="3431142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</p:spTree>
    <p:extLst>
      <p:ext uri="{BB962C8B-B14F-4D97-AF65-F5344CB8AC3E}">
        <p14:creationId xmlns:p14="http://schemas.microsoft.com/office/powerpoint/2010/main" val="1246481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A1E89-D11F-7D84-9492-E321845559F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6112A-495D-43C0-3AC7-06A4322B48A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49B11-021B-9D5D-46F1-8BB777F17BE7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130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4271B-1588-8B83-AF63-19A63442EBFE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E700C-1910-562C-10A1-64B539DF633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3AC93-D5FF-B99A-0595-51AF5CAB98E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3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5"/>
            <a:ext cx="7632700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097089"/>
            <a:ext cx="11306169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6124B-A661-D5A9-C532-18C996EA6AE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60899" y="266700"/>
            <a:ext cx="2463935" cy="131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4E06F-EF28-50C5-9C9E-07D58141219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26090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16" r:id="rId7"/>
    <p:sldLayoutId id="2147483705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034A3-02DF-58E8-819D-42920050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88" y="2097089"/>
            <a:ext cx="7758455" cy="4319586"/>
          </a:xfrm>
        </p:spPr>
        <p:txBody>
          <a:bodyPr>
            <a:normAutofit/>
          </a:bodyPr>
          <a:lstStyle/>
          <a:p>
            <a:r>
              <a:rPr lang="en-GB" sz="5200" noProof="0" dirty="0"/>
              <a:t>Potential early implementation platforms for the DPP in East and Southern Africa</a:t>
            </a:r>
            <a:endParaRPr lang="en-GB" sz="5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E107-D69D-7F17-DCA4-9810DCD48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231490"/>
            <a:ext cx="7632700" cy="4860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dirty="0"/>
              <a:t>Delivering on the Promise: Defining optimal implementation strategies and service delivery packages for the Dual Prevention Pill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E3675-1649-802E-6FA3-7499193C73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Elzette Rousseau – Desmond Tutu Health Foundation</a:t>
            </a:r>
          </a:p>
        </p:txBody>
      </p:sp>
    </p:spTree>
    <p:extLst>
      <p:ext uri="{BB962C8B-B14F-4D97-AF65-F5344CB8AC3E}">
        <p14:creationId xmlns:p14="http://schemas.microsoft.com/office/powerpoint/2010/main" val="131178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2974" y="1791816"/>
            <a:ext cx="8085437" cy="453548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noProof="0" dirty="0"/>
              <a:t>Rapid </a:t>
            </a:r>
            <a:r>
              <a:rPr lang="en-ZA" sz="1800" kern="0" dirty="0">
                <a:effectLst/>
                <a:ea typeface="Open Sans" panose="020B0606030504020204" pitchFamily="34" charset="0"/>
                <a:cs typeface="Arial" panose="020B0604020202020204" pitchFamily="34" charset="0"/>
              </a:rPr>
              <a:t>landscaping analysis to inform an initial implementation agenda for the DPP and potential implementing partners in </a:t>
            </a:r>
            <a:r>
              <a:rPr lang="en-ZA" sz="1800" kern="0" dirty="0">
                <a:ea typeface="Open Sans" panose="020B0606030504020204" pitchFamily="34" charset="0"/>
                <a:cs typeface="Arial" panose="020B0604020202020204" pitchFamily="34" charset="0"/>
              </a:rPr>
              <a:t>Kenya, </a:t>
            </a:r>
            <a:r>
              <a:rPr lang="en-ZA" sz="1800" kern="0" dirty="0">
                <a:effectLst/>
                <a:ea typeface="Open Sans" panose="020B0606030504020204" pitchFamily="34" charset="0"/>
                <a:cs typeface="Arial" panose="020B0604020202020204" pitchFamily="34" charset="0"/>
              </a:rPr>
              <a:t>South Africa, Zambia, Zimbabwe, and Uganda.</a:t>
            </a:r>
            <a:endParaRPr lang="en-GB" sz="1800" noProof="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1800" kern="0" dirty="0">
                <a:ea typeface="Open Sans" panose="020B0606030504020204" pitchFamily="34" charset="0"/>
                <a:cs typeface="Arial" panose="020B0604020202020204" pitchFamily="34" charset="0"/>
              </a:rPr>
              <a:t>A total of 71 people were included in the KIIs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1800" kern="0" dirty="0">
                <a:ea typeface="Open Sans" panose="020B0606030504020204" pitchFamily="34" charset="0"/>
                <a:cs typeface="Arial" panose="020B0604020202020204" pitchFamily="34" charset="0"/>
              </a:rPr>
              <a:t>The majority of key informants were involved in the introduction of newer </a:t>
            </a:r>
            <a:r>
              <a:rPr lang="en-ZA" sz="1800" kern="0" dirty="0" err="1">
                <a:ea typeface="Open Sans" panose="020B0606030504020204" pitchFamily="34" charset="0"/>
                <a:cs typeface="Arial" panose="020B0604020202020204" pitchFamily="34" charset="0"/>
              </a:rPr>
              <a:t>PrEP</a:t>
            </a:r>
            <a:r>
              <a:rPr lang="en-ZA" sz="1800" kern="0" dirty="0">
                <a:ea typeface="Open Sans" panose="020B0606030504020204" pitchFamily="34" charset="0"/>
                <a:cs typeface="Arial" panose="020B0604020202020204" pitchFamily="34" charset="0"/>
              </a:rPr>
              <a:t> products (DVR and Cab-LA)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ZA" sz="1800" kern="0" dirty="0">
                <a:ea typeface="Open Sans" panose="020B0606030504020204" pitchFamily="34" charset="0"/>
                <a:cs typeface="Arial" panose="020B0604020202020204" pitchFamily="34" charset="0"/>
              </a:rPr>
              <a:t>This analysis aimed to explore:</a:t>
            </a:r>
          </a:p>
          <a:p>
            <a:pPr marL="647700" indent="-342900">
              <a:lnSpc>
                <a:spcPct val="120000"/>
              </a:lnSpc>
              <a:buAutoNum type="arabicPeriod"/>
            </a:pPr>
            <a:r>
              <a:rPr lang="en-ZA" sz="1800" kern="0" dirty="0">
                <a:ea typeface="Open Sans" panose="020B0606030504020204" pitchFamily="34" charset="0"/>
                <a:cs typeface="Arial" panose="020B0604020202020204" pitchFamily="34" charset="0"/>
              </a:rPr>
              <a:t>Mapping of potential barriers and facilitators towards country-level introduction and scale-up. </a:t>
            </a:r>
          </a:p>
          <a:p>
            <a:pPr marL="647700" indent="-342900">
              <a:lnSpc>
                <a:spcPct val="120000"/>
              </a:lnSpc>
              <a:buAutoNum type="arabicPeriod"/>
            </a:pPr>
            <a:r>
              <a:rPr lang="en-ZA" sz="1800" kern="0" dirty="0">
                <a:ea typeface="Open Sans" panose="020B0606030504020204" pitchFamily="34" charset="0"/>
                <a:cs typeface="Arial" panose="020B0604020202020204" pitchFamily="34" charset="0"/>
              </a:rPr>
              <a:t>Highlighting the key research gaps, questions, and hypotheses regarding DPP introduction, potential users, and delivery channels in these five ESA countries.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noProof="0" dirty="0"/>
              <a:t>Mapping potential DPP implementation approaches 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EAAFF3-A3BB-4C24-B121-67F726E8A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" r="-1" b="6847"/>
          <a:stretch/>
        </p:blipFill>
        <p:spPr>
          <a:xfrm>
            <a:off x="0" y="0"/>
            <a:ext cx="11878831" cy="63884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69" y="725928"/>
            <a:ext cx="7205919" cy="142864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  <a:cs typeface="Arial" panose="020B0604020202020204" pitchFamily="34" charset="0"/>
              </a:rPr>
              <a:t>The DPP could be an important additional prevention choice for women in SSA</a:t>
            </a:r>
            <a:br>
              <a:rPr lang="en-US" sz="3200" b="1" dirty="0">
                <a:latin typeface="+mn-lt"/>
                <a:cs typeface="Arial" panose="020B0604020202020204" pitchFamily="34" charset="0"/>
              </a:rPr>
            </a:br>
            <a:endParaRPr lang="en-GB" sz="3200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9B90C2-D705-C55B-5671-EDC85D2AD27D}"/>
              </a:ext>
            </a:extLst>
          </p:cNvPr>
          <p:cNvSpPr txBox="1">
            <a:spLocks/>
          </p:cNvSpPr>
          <p:nvPr/>
        </p:nvSpPr>
        <p:spPr>
          <a:xfrm>
            <a:off x="242117" y="2134349"/>
            <a:ext cx="7276971" cy="45354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Suitable for women of childbearing age (special focus on 18-25-year-olds) and/or those with sex partners in different locations and interested in short term protection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a typeface="Open Sans" panose="020B0606030504020204" pitchFamily="34" charset="0"/>
                <a:cs typeface="Arial" panose="020B0604020202020204" pitchFamily="34" charset="0"/>
              </a:rPr>
              <a:t>AGYW with higher concerns of unintended pregnancy vs HIV prevention – may increase interest and better adherence to DPP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a typeface="Open Sans" panose="020B0606030504020204" pitchFamily="34" charset="0"/>
                <a:cs typeface="Arial" panose="020B0604020202020204" pitchFamily="34" charset="0"/>
              </a:rPr>
              <a:t>DPP may reduce HIV-related stigma and social harm (IPV) with male partners more receptive of women’s contraceptive use than </a:t>
            </a:r>
            <a:r>
              <a:rPr lang="en-US" sz="1800" kern="0" dirty="0" err="1">
                <a:ea typeface="Open Sans" panose="020B0606030504020204" pitchFamily="34" charset="0"/>
                <a:cs typeface="Arial" panose="020B0604020202020204" pitchFamily="34" charset="0"/>
              </a:rPr>
              <a:t>PrEP</a:t>
            </a:r>
            <a:r>
              <a:rPr lang="en-US" sz="1800" kern="0" dirty="0">
                <a:ea typeface="Open Sans" panose="020B0606030504020204" pitchFamily="34" charset="0"/>
                <a:cs typeface="Arial" panose="020B0604020202020204" pitchFamily="34" charset="0"/>
              </a:rPr>
              <a:t> use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ea typeface="Open Sans" panose="020B0606030504020204" pitchFamily="34" charset="0"/>
                <a:cs typeface="Arial" panose="020B0604020202020204" pitchFamily="34" charset="0"/>
              </a:rPr>
              <a:t>DPP may reduce number of visits  and/or time AGYW spend in public facilities by integrating SRH delivery at facility level</a:t>
            </a:r>
            <a:endParaRPr lang="en-ZA" sz="1800" kern="0" dirty="0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8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ack logo&#10;&#10;Description automatically generated">
            <a:extLst>
              <a:ext uri="{FF2B5EF4-FFF2-40B4-BE49-F238E27FC236}">
                <a16:creationId xmlns:a16="http://schemas.microsoft.com/office/drawing/2014/main" id="{92F3B61F-E3AA-DBC6-61CB-14A1E8E7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988" y="2721500"/>
            <a:ext cx="1319142" cy="1332012"/>
          </a:xfrm>
          <a:prstGeom prst="rect">
            <a:avLst/>
          </a:prstGeom>
        </p:spPr>
      </p:pic>
      <p:pic>
        <p:nvPicPr>
          <p:cNvPr id="5" name="Picture 4" descr="A logo of a delivery truck&#10;&#10;Description automatically generated">
            <a:extLst>
              <a:ext uri="{FF2B5EF4-FFF2-40B4-BE49-F238E27FC236}">
                <a16:creationId xmlns:a16="http://schemas.microsoft.com/office/drawing/2014/main" id="{6E540F48-9158-D6AC-C71D-9D183C5A8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988" y="4034207"/>
            <a:ext cx="1332012" cy="1332012"/>
          </a:xfrm>
          <a:prstGeom prst="rect">
            <a:avLst/>
          </a:prstGeom>
        </p:spPr>
      </p:pic>
      <p:pic>
        <p:nvPicPr>
          <p:cNvPr id="6" name="Picture 5" descr="A logo of a magnifying glass&#10;&#10;Description automatically generated">
            <a:extLst>
              <a:ext uri="{FF2B5EF4-FFF2-40B4-BE49-F238E27FC236}">
                <a16:creationId xmlns:a16="http://schemas.microsoft.com/office/drawing/2014/main" id="{9F55EB7F-AC6D-CD90-4BF3-2E152461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541" y="1466706"/>
            <a:ext cx="1325577" cy="1312707"/>
          </a:xfrm>
          <a:prstGeom prst="rect">
            <a:avLst/>
          </a:prstGeom>
        </p:spPr>
      </p:pic>
      <p:pic>
        <p:nvPicPr>
          <p:cNvPr id="7" name="Picture 6" descr="A yellow and black circle with a person in it&#10;&#10;Description automatically generated">
            <a:extLst>
              <a:ext uri="{FF2B5EF4-FFF2-40B4-BE49-F238E27FC236}">
                <a16:creationId xmlns:a16="http://schemas.microsoft.com/office/drawing/2014/main" id="{F636B452-13FA-A480-1424-FD6D846E1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8944" y="5366219"/>
            <a:ext cx="1261229" cy="125479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D876DE3-C8F2-AD13-479A-8CD1177BF06F}"/>
              </a:ext>
            </a:extLst>
          </p:cNvPr>
          <p:cNvSpPr txBox="1">
            <a:spLocks/>
          </p:cNvSpPr>
          <p:nvPr/>
        </p:nvSpPr>
        <p:spPr>
          <a:xfrm>
            <a:off x="3761910" y="1617861"/>
            <a:ext cx="7125426" cy="4535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/>
              <a:t>DPP will most likely be layered on existing supply chain systems as an additional prevention option (HIV sector)</a:t>
            </a:r>
          </a:p>
          <a:p>
            <a:pPr>
              <a:lnSpc>
                <a:spcPct val="120000"/>
              </a:lnSpc>
            </a:pPr>
            <a:r>
              <a:rPr lang="en-US" sz="1800" kern="0" dirty="0">
                <a:ea typeface="Open Sans" panose="020B0606030504020204" pitchFamily="34" charset="0"/>
                <a:cs typeface="Arial" panose="020B0604020202020204" pitchFamily="34" charset="0"/>
              </a:rPr>
              <a:t>DPP is very suitable for simplified, differentiated delivery:</a:t>
            </a:r>
          </a:p>
          <a:p>
            <a:pPr lvl="1">
              <a:lnSpc>
                <a:spcPct val="120000"/>
              </a:lnSpc>
            </a:pPr>
            <a:r>
              <a:rPr lang="en-US" sz="1800" kern="0" dirty="0">
                <a:ea typeface="Open Sans" panose="020B0606030504020204" pitchFamily="34" charset="0"/>
                <a:cs typeface="Arial" panose="020B0604020202020204" pitchFamily="34" charset="0"/>
              </a:rPr>
              <a:t>Recommend pharmacy council partners join TWG engagements with MoH</a:t>
            </a:r>
          </a:p>
          <a:p>
            <a:pPr lvl="1">
              <a:lnSpc>
                <a:spcPct val="120000"/>
              </a:lnSpc>
            </a:pPr>
            <a:r>
              <a:rPr lang="en-US" sz="1800" kern="0" dirty="0">
                <a:ea typeface="Open Sans" panose="020B0606030504020204" pitchFamily="34" charset="0"/>
                <a:cs typeface="Arial" panose="020B0604020202020204" pitchFamily="34" charset="0"/>
              </a:rPr>
              <a:t>Some current regulatory constraints in pharmacy delivery</a:t>
            </a:r>
          </a:p>
          <a:p>
            <a:pPr lvl="1">
              <a:lnSpc>
                <a:spcPct val="120000"/>
              </a:lnSpc>
            </a:pPr>
            <a:r>
              <a:rPr lang="en-US" sz="1800" kern="0" dirty="0">
                <a:ea typeface="Open Sans" panose="020B0606030504020204" pitchFamily="34" charset="0"/>
                <a:cs typeface="Arial" panose="020B0604020202020204" pitchFamily="34" charset="0"/>
              </a:rPr>
              <a:t>Some countries in process of validating HIV self-testing</a:t>
            </a:r>
          </a:p>
          <a:p>
            <a:pPr>
              <a:lnSpc>
                <a:spcPct val="120000"/>
              </a:lnSpc>
            </a:pPr>
            <a:r>
              <a:rPr lang="en-US" sz="1800" kern="0" dirty="0">
                <a:ea typeface="Open Sans" panose="020B0606030504020204" pitchFamily="34" charset="0"/>
                <a:cs typeface="Arial" panose="020B0604020202020204" pitchFamily="34" charset="0"/>
              </a:rPr>
              <a:t>Most countries will need to consider M&amp;E reporting integration (HIV &amp; SRH) and expansion/collaboration between HIV, </a:t>
            </a:r>
            <a:r>
              <a:rPr lang="en-US" sz="1800" kern="0" dirty="0" err="1">
                <a:ea typeface="Open Sans" panose="020B0606030504020204" pitchFamily="34" charset="0"/>
                <a:cs typeface="Arial" panose="020B0604020202020204" pitchFamily="34" charset="0"/>
              </a:rPr>
              <a:t>PrEP</a:t>
            </a:r>
            <a:r>
              <a:rPr lang="en-US" sz="1800" kern="0" dirty="0">
                <a:ea typeface="Open Sans" panose="020B0606030504020204" pitchFamily="34" charset="0"/>
                <a:cs typeface="Arial" panose="020B0604020202020204" pitchFamily="34" charset="0"/>
              </a:rPr>
              <a:t>, SRH TWGs in countries are recommended for integrated guideline development</a:t>
            </a:r>
          </a:p>
          <a:p>
            <a:pPr>
              <a:lnSpc>
                <a:spcPct val="120000"/>
              </a:lnSpc>
            </a:pPr>
            <a:endParaRPr lang="en-ZA" sz="1800" kern="0" dirty="0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31694E-8914-D8A1-1F20-4B5A4641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84" y="268330"/>
            <a:ext cx="7632700" cy="1223964"/>
          </a:xfrm>
        </p:spPr>
        <p:txBody>
          <a:bodyPr>
            <a:normAutofit/>
          </a:bodyPr>
          <a:lstStyle/>
          <a:p>
            <a:r>
              <a:rPr lang="en-GB" sz="4400" b="1" noProof="0" dirty="0">
                <a:latin typeface="+mj-lt"/>
              </a:rPr>
              <a:t>Country-level introduction and scale-up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46662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Healthcare system and provider considerations</a:t>
            </a:r>
          </a:p>
        </p:txBody>
      </p:sp>
      <p:pic>
        <p:nvPicPr>
          <p:cNvPr id="7" name="Picture Placeholder 6" descr="A doctor talking to a patient&#10;&#10;Description automatically generated">
            <a:extLst>
              <a:ext uri="{FF2B5EF4-FFF2-40B4-BE49-F238E27FC236}">
                <a16:creationId xmlns:a16="http://schemas.microsoft.com/office/drawing/2014/main" id="{35429A8C-7971-A9FF-5C77-DFA593B5D3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2655" b="12655"/>
          <a:stretch>
            <a:fillRect/>
          </a:stretch>
        </p:blipFill>
        <p:spPr>
          <a:xfrm>
            <a:off x="220494" y="2097091"/>
            <a:ext cx="4981701" cy="410368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85D284-6EF6-9B45-5319-0CD3BB5C899E}"/>
              </a:ext>
            </a:extLst>
          </p:cNvPr>
          <p:cNvSpPr txBox="1">
            <a:spLocks/>
          </p:cNvSpPr>
          <p:nvPr/>
        </p:nvSpPr>
        <p:spPr>
          <a:xfrm>
            <a:off x="5350476" y="1878313"/>
            <a:ext cx="6841524" cy="4535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/>
              <a:t>DPP creates opportunities for integrated SRH services, health messaging, task-shifting (pharmacists, community-based peer models)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Need for shortening counseling and processes related to HIV prevention uptake and refill visits to prevent additional workload in SRH spaces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Pharmacists will not do comprehensive counseling but rather need a few key messages to share with clients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DPP holds opportunities for de-medicalizing </a:t>
            </a:r>
            <a:r>
              <a:rPr lang="en-US" sz="1800" dirty="0" err="1"/>
              <a:t>PrEP</a:t>
            </a:r>
            <a:r>
              <a:rPr lang="en-US" sz="1800" dirty="0"/>
              <a:t> and multi-month dispensing in line with oral contraception use</a:t>
            </a:r>
          </a:p>
          <a:p>
            <a:pPr>
              <a:lnSpc>
                <a:spcPct val="120000"/>
              </a:lnSpc>
            </a:pPr>
            <a:endParaRPr lang="en-US" sz="1800" kern="0" dirty="0"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ZA" sz="1800" kern="0" dirty="0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8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A11842-3800-0154-4103-99EB8FE25C9D}"/>
              </a:ext>
            </a:extLst>
          </p:cNvPr>
          <p:cNvSpPr/>
          <p:nvPr/>
        </p:nvSpPr>
        <p:spPr>
          <a:xfrm>
            <a:off x="3714750" y="6252210"/>
            <a:ext cx="6549390" cy="605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een outline of a country&#10;&#10;Description automatically generated">
            <a:extLst>
              <a:ext uri="{FF2B5EF4-FFF2-40B4-BE49-F238E27FC236}">
                <a16:creationId xmlns:a16="http://schemas.microsoft.com/office/drawing/2014/main" id="{F2861D84-4C38-0A6D-9C91-BE101EB7C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199" y="5257300"/>
            <a:ext cx="7494844" cy="1739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7350FB-028A-2090-112F-919C102205B3}"/>
              </a:ext>
            </a:extLst>
          </p:cNvPr>
          <p:cNvSpPr txBox="1">
            <a:spLocks/>
          </p:cNvSpPr>
          <p:nvPr/>
        </p:nvSpPr>
        <p:spPr>
          <a:xfrm>
            <a:off x="3086100" y="107908"/>
            <a:ext cx="9105900" cy="54699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700" dirty="0">
                <a:solidFill>
                  <a:schemeClr val="bg1"/>
                </a:solidFill>
              </a:rPr>
              <a:t>All 5 countries have well-established </a:t>
            </a:r>
            <a:r>
              <a:rPr lang="en-US" sz="1700" dirty="0" err="1">
                <a:solidFill>
                  <a:schemeClr val="bg1"/>
                </a:solidFill>
              </a:rPr>
              <a:t>PrEP</a:t>
            </a:r>
            <a:r>
              <a:rPr lang="en-US" sz="1700" dirty="0">
                <a:solidFill>
                  <a:schemeClr val="bg1"/>
                </a:solidFill>
              </a:rPr>
              <a:t> programs and multiple potential implementing partners.</a:t>
            </a:r>
          </a:p>
          <a:p>
            <a:pPr>
              <a:lnSpc>
                <a:spcPct val="120000"/>
              </a:lnSpc>
            </a:pPr>
            <a:r>
              <a:rPr lang="en-US" sz="17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South Africa: </a:t>
            </a:r>
            <a:r>
              <a:rPr lang="en-US" sz="1700" dirty="0">
                <a:solidFill>
                  <a:schemeClr val="bg1"/>
                </a:solidFill>
              </a:rPr>
              <a:t>May offer DPP to younger population with age of consent for HIV testing, contraception, etc. at 12 years, however COC use not very high in the country.</a:t>
            </a:r>
          </a:p>
          <a:p>
            <a:pPr>
              <a:lnSpc>
                <a:spcPct val="120000"/>
              </a:lnSpc>
            </a:pPr>
            <a:r>
              <a:rPr lang="en-US" sz="17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Kenya: </a:t>
            </a:r>
            <a:r>
              <a:rPr lang="en-US" sz="1700" dirty="0">
                <a:solidFill>
                  <a:schemeClr val="bg1"/>
                </a:solidFill>
              </a:rPr>
              <a:t>Young women prefer delivery in pharmacy settings. HCP hesitant to provide contraception to women &lt;18 especially in rural settings.</a:t>
            </a:r>
          </a:p>
          <a:p>
            <a:pPr>
              <a:lnSpc>
                <a:spcPct val="120000"/>
              </a:lnSpc>
            </a:pPr>
            <a:r>
              <a:rPr lang="en-US" sz="17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Zimbabwe: </a:t>
            </a:r>
            <a:r>
              <a:rPr lang="en-US" sz="1700" dirty="0">
                <a:solidFill>
                  <a:schemeClr val="bg1"/>
                </a:solidFill>
              </a:rPr>
              <a:t>There might be higher demand for DPP (contraception) than oral </a:t>
            </a:r>
            <a:r>
              <a:rPr lang="en-US" sz="1700" dirty="0" err="1">
                <a:solidFill>
                  <a:schemeClr val="bg1"/>
                </a:solidFill>
              </a:rPr>
              <a:t>PrEP.</a:t>
            </a:r>
            <a:r>
              <a:rPr lang="en-US" sz="1700" dirty="0">
                <a:solidFill>
                  <a:schemeClr val="bg1"/>
                </a:solidFill>
              </a:rPr>
              <a:t> Currently COC widely distributed in pharmacies and community depots (homes and youth </a:t>
            </a:r>
            <a:r>
              <a:rPr lang="en-US" sz="1700" dirty="0" err="1">
                <a:solidFill>
                  <a:schemeClr val="bg1"/>
                </a:solidFill>
              </a:rPr>
              <a:t>centres</a:t>
            </a:r>
            <a:r>
              <a:rPr lang="en-US" sz="1700" dirty="0">
                <a:solidFill>
                  <a:schemeClr val="bg1"/>
                </a:solidFill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en-US" sz="17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Zambia: </a:t>
            </a:r>
            <a:r>
              <a:rPr lang="en-US" sz="1700" dirty="0">
                <a:solidFill>
                  <a:schemeClr val="bg1"/>
                </a:solidFill>
              </a:rPr>
              <a:t>MoH support innovation in HIV prevention. COC and </a:t>
            </a:r>
            <a:r>
              <a:rPr lang="en-US" sz="1700" dirty="0" err="1">
                <a:solidFill>
                  <a:schemeClr val="bg1"/>
                </a:solidFill>
              </a:rPr>
              <a:t>PrEP</a:t>
            </a:r>
            <a:r>
              <a:rPr lang="en-US" sz="1700" dirty="0">
                <a:solidFill>
                  <a:schemeClr val="bg1"/>
                </a:solidFill>
              </a:rPr>
              <a:t> offered from 16 years, with higher interest and better use of COC.</a:t>
            </a:r>
          </a:p>
          <a:p>
            <a:pPr>
              <a:lnSpc>
                <a:spcPct val="120000"/>
              </a:lnSpc>
            </a:pPr>
            <a:r>
              <a:rPr lang="en-US" sz="17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Uganda: </a:t>
            </a:r>
            <a:r>
              <a:rPr lang="en-US" sz="1700" dirty="0">
                <a:solidFill>
                  <a:schemeClr val="bg1"/>
                </a:solidFill>
              </a:rPr>
              <a:t>Target population for HIV and pregnancy prevention start at 18 years. Recommendation for wider demand generation. HIVST research for client-led initiation and monitoring underway.</a:t>
            </a:r>
            <a:endParaRPr lang="en-US" sz="1700" kern="0" dirty="0">
              <a:solidFill>
                <a:schemeClr val="bg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9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E90B16-2195-3B57-1EC8-7E57E4200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Mapping initial DPP delivery platforms in ESA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9C3CBA-1C7D-0522-60F6-D5BBF9DF5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92770"/>
              </p:ext>
            </p:extLst>
          </p:nvPr>
        </p:nvGraphicFramePr>
        <p:xfrm>
          <a:off x="442913" y="1900624"/>
          <a:ext cx="11493714" cy="43788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1687">
                  <a:extLst>
                    <a:ext uri="{9D8B030D-6E8A-4147-A177-3AD203B41FA5}">
                      <a16:colId xmlns:a16="http://schemas.microsoft.com/office/drawing/2014/main" val="3406354037"/>
                    </a:ext>
                  </a:extLst>
                </a:gridCol>
                <a:gridCol w="854991">
                  <a:extLst>
                    <a:ext uri="{9D8B030D-6E8A-4147-A177-3AD203B41FA5}">
                      <a16:colId xmlns:a16="http://schemas.microsoft.com/office/drawing/2014/main" val="1517828287"/>
                    </a:ext>
                  </a:extLst>
                </a:gridCol>
                <a:gridCol w="642339">
                  <a:extLst>
                    <a:ext uri="{9D8B030D-6E8A-4147-A177-3AD203B41FA5}">
                      <a16:colId xmlns:a16="http://schemas.microsoft.com/office/drawing/2014/main" val="2403740589"/>
                    </a:ext>
                  </a:extLst>
                </a:gridCol>
                <a:gridCol w="738439">
                  <a:extLst>
                    <a:ext uri="{9D8B030D-6E8A-4147-A177-3AD203B41FA5}">
                      <a16:colId xmlns:a16="http://schemas.microsoft.com/office/drawing/2014/main" val="1841935588"/>
                    </a:ext>
                  </a:extLst>
                </a:gridCol>
                <a:gridCol w="810172">
                  <a:extLst>
                    <a:ext uri="{9D8B030D-6E8A-4147-A177-3AD203B41FA5}">
                      <a16:colId xmlns:a16="http://schemas.microsoft.com/office/drawing/2014/main" val="3521133546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998352568"/>
                    </a:ext>
                  </a:extLst>
                </a:gridCol>
                <a:gridCol w="655473">
                  <a:extLst>
                    <a:ext uri="{9D8B030D-6E8A-4147-A177-3AD203B41FA5}">
                      <a16:colId xmlns:a16="http://schemas.microsoft.com/office/drawing/2014/main" val="3853673944"/>
                    </a:ext>
                  </a:extLst>
                </a:gridCol>
                <a:gridCol w="716607">
                  <a:extLst>
                    <a:ext uri="{9D8B030D-6E8A-4147-A177-3AD203B41FA5}">
                      <a16:colId xmlns:a16="http://schemas.microsoft.com/office/drawing/2014/main" val="437916432"/>
                    </a:ext>
                  </a:extLst>
                </a:gridCol>
                <a:gridCol w="926345">
                  <a:extLst>
                    <a:ext uri="{9D8B030D-6E8A-4147-A177-3AD203B41FA5}">
                      <a16:colId xmlns:a16="http://schemas.microsoft.com/office/drawing/2014/main" val="3279576203"/>
                    </a:ext>
                  </a:extLst>
                </a:gridCol>
                <a:gridCol w="734086">
                  <a:extLst>
                    <a:ext uri="{9D8B030D-6E8A-4147-A177-3AD203B41FA5}">
                      <a16:colId xmlns:a16="http://schemas.microsoft.com/office/drawing/2014/main" val="1433858953"/>
                    </a:ext>
                  </a:extLst>
                </a:gridCol>
                <a:gridCol w="971078">
                  <a:extLst>
                    <a:ext uri="{9D8B030D-6E8A-4147-A177-3AD203B41FA5}">
                      <a16:colId xmlns:a16="http://schemas.microsoft.com/office/drawing/2014/main" val="2910051821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1206469434"/>
                    </a:ext>
                  </a:extLst>
                </a:gridCol>
              </a:tblGrid>
              <a:tr h="497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>
                          <a:solidFill>
                            <a:schemeClr val="bg1"/>
                          </a:solidFill>
                        </a:rPr>
                        <a:t>Recommended and most feasible delivery channels*</a:t>
                      </a:r>
                      <a:endParaRPr lang="en-US" sz="1200" b="0" i="0" u="non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</a:rPr>
                        <a:t>End-users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</a:rPr>
                        <a:t>Delivery Channels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082385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Adolescent girls (15-17 years)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Women (</a:t>
                      </a:r>
                      <a:r>
                        <a:rPr lang="en-US" sz="900" b="1" kern="1200" dirty="0">
                          <a:solidFill>
                            <a:schemeClr val="bg1"/>
                          </a:solidFill>
                          <a:sym typeface="Symbol" pitchFamily="2" charset="2"/>
                        </a:rPr>
                        <a:t> 18 years)</a:t>
                      </a:r>
                      <a:endParaRPr lang="en-ZA" sz="900" b="1" kern="1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Female sex workers (FSW)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Fixed public health facilities*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Pharmacies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Mobile clinics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Courier delivery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Other online/ telemedicine models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Schools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Higher education institution/  Universities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Other community-based channels (list)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167364"/>
                  </a:ext>
                </a:extLst>
              </a:tr>
              <a:tr h="438027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</a:rPr>
                        <a:t>Kenya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Peer mobilizers</a:t>
                      </a:r>
                    </a:p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Community Health Volunteers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438019"/>
                  </a:ext>
                </a:extLst>
              </a:tr>
              <a:tr h="380666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South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Peer-navigators</a:t>
                      </a:r>
                    </a:p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CBO as drop-in spaces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547107"/>
                  </a:ext>
                </a:extLst>
              </a:tr>
              <a:tr h="380666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Zimbabwe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(✔︎)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(✔︎)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(✔︎)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Youth </a:t>
                      </a:r>
                      <a:r>
                        <a:rPr lang="en-US" sz="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centres</a:t>
                      </a:r>
                      <a:endParaRPr lang="en-US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Community-based depots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204244"/>
                  </a:ext>
                </a:extLst>
              </a:tr>
              <a:tr h="629851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</a:rPr>
                        <a:t>Uganda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(✔︎)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(✔︎)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01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kern="1200" dirty="0">
                          <a:solidFill>
                            <a:schemeClr val="dk1"/>
                          </a:solidFill>
                        </a:rPr>
                        <a:t>Zambia</a:t>
                      </a:r>
                      <a:endParaRPr lang="en-US" sz="16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(✔︎)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(✔︎)</a:t>
                      </a:r>
                    </a:p>
                    <a:p>
                      <a:pPr algn="ctr"/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</a:rPr>
                        <a:t>Outreach</a:t>
                      </a:r>
                    </a:p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</a:rPr>
                        <a:t>Safe spaces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843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36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outline of a country&#10;&#10;Description automatically generated">
            <a:extLst>
              <a:ext uri="{FF2B5EF4-FFF2-40B4-BE49-F238E27FC236}">
                <a16:creationId xmlns:a16="http://schemas.microsoft.com/office/drawing/2014/main" id="{F2861D84-4C38-0A6D-9C91-BE101EB7C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383" y="4541535"/>
            <a:ext cx="7494844" cy="1739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7350FB-028A-2090-112F-919C102205B3}"/>
              </a:ext>
            </a:extLst>
          </p:cNvPr>
          <p:cNvSpPr txBox="1">
            <a:spLocks/>
          </p:cNvSpPr>
          <p:nvPr/>
        </p:nvSpPr>
        <p:spPr>
          <a:xfrm>
            <a:off x="3337868" y="486025"/>
            <a:ext cx="8682682" cy="4535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solidFill>
                  <a:schemeClr val="bg1"/>
                </a:solidFill>
              </a:rPr>
              <a:t>ACKNOWLEDGEMENTS</a:t>
            </a:r>
          </a:p>
          <a:p>
            <a:pPr>
              <a:lnSpc>
                <a:spcPct val="120000"/>
              </a:lnSpc>
            </a:pPr>
            <a:r>
              <a:rPr lang="en-US" sz="1700" dirty="0">
                <a:solidFill>
                  <a:schemeClr val="bg1"/>
                </a:solidFill>
              </a:rPr>
              <a:t>MoH members from Zambia, Zimbabwe, Uganda, South Africa, Kenya who contributed to the key informant engagements.</a:t>
            </a:r>
          </a:p>
          <a:p>
            <a:pPr>
              <a:lnSpc>
                <a:spcPct val="120000"/>
              </a:lnSpc>
            </a:pPr>
            <a:r>
              <a:rPr lang="en-US" sz="1700" dirty="0">
                <a:solidFill>
                  <a:schemeClr val="bg1"/>
                </a:solidFill>
              </a:rPr>
              <a:t>Programmatic and Implementing partners in countries: </a:t>
            </a:r>
          </a:p>
          <a:p>
            <a:pPr lvl="1">
              <a:lnSpc>
                <a:spcPct val="120000"/>
              </a:lnSpc>
            </a:pPr>
            <a:r>
              <a:rPr lang="en-US" sz="1700" dirty="0">
                <a:solidFill>
                  <a:schemeClr val="bg1"/>
                </a:solidFill>
              </a:rPr>
              <a:t>LVCT Health, Jhpiego, CHAI, KEMRI, Jomo Kenyatta University, AHRI, </a:t>
            </a:r>
            <a:r>
              <a:rPr lang="en-US" sz="1700" dirty="0" err="1">
                <a:solidFill>
                  <a:schemeClr val="bg1"/>
                </a:solidFill>
              </a:rPr>
              <a:t>Ezintsha</a:t>
            </a:r>
            <a:r>
              <a:rPr lang="en-US" sz="1700" dirty="0">
                <a:solidFill>
                  <a:schemeClr val="bg1"/>
                </a:solidFill>
              </a:rPr>
              <a:t>, Desmond Tutu Health Foundation, HSRC, WRHI, NACOSA, University of Zimbabwe, Pangaea Zimbabwe, </a:t>
            </a:r>
            <a:r>
              <a:rPr lang="en-US" sz="1700" dirty="0" err="1">
                <a:solidFill>
                  <a:schemeClr val="bg1"/>
                </a:solidFill>
              </a:rPr>
              <a:t>CeSHHAR</a:t>
            </a:r>
            <a:r>
              <a:rPr lang="en-US" sz="1700" dirty="0">
                <a:solidFill>
                  <a:schemeClr val="bg1"/>
                </a:solidFill>
              </a:rPr>
              <a:t>, PS Zimbabwe, FHI360, CATALYST, PPAZ, CIDRZ, PSI Uganda, DKT</a:t>
            </a:r>
          </a:p>
          <a:p>
            <a:pPr>
              <a:lnSpc>
                <a:spcPct val="120000"/>
              </a:lnSpc>
            </a:pPr>
            <a:r>
              <a:rPr lang="en-US" sz="1700" dirty="0">
                <a:solidFill>
                  <a:schemeClr val="bg1"/>
                </a:solidFill>
              </a:rPr>
              <a:t>DPP Consortium and Advisory Board</a:t>
            </a:r>
          </a:p>
          <a:p>
            <a:pPr>
              <a:lnSpc>
                <a:spcPct val="120000"/>
              </a:lnSpc>
            </a:pPr>
            <a:r>
              <a:rPr lang="en-US" sz="1700" dirty="0">
                <a:solidFill>
                  <a:schemeClr val="bg1"/>
                </a:solidFill>
              </a:rPr>
              <a:t>DPP Civil Society Advisory Group</a:t>
            </a:r>
          </a:p>
          <a:p>
            <a:pPr>
              <a:lnSpc>
                <a:spcPct val="120000"/>
              </a:lnSpc>
            </a:pPr>
            <a:endParaRPr lang="en-US" sz="1700" kern="0" dirty="0">
              <a:solidFill>
                <a:schemeClr val="bg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ZA" sz="1700" kern="0" dirty="0">
              <a:solidFill>
                <a:schemeClr val="bg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91697"/>
      </p:ext>
    </p:extLst>
  </p:cSld>
  <p:clrMapOvr>
    <a:masterClrMapping/>
  </p:clrMapOvr>
</p:sld>
</file>

<file path=ppt/theme/theme1.xml><?xml version="1.0" encoding="utf-8"?>
<a:theme xmlns:a="http://schemas.openxmlformats.org/drawingml/2006/main" name="HIVR4P2023">
  <a:themeElements>
    <a:clrScheme name="HIVR4P 2023">
      <a:dk1>
        <a:srgbClr val="000000"/>
      </a:dk1>
      <a:lt1>
        <a:srgbClr val="FFFFFF"/>
      </a:lt1>
      <a:dk2>
        <a:srgbClr val="DB2415"/>
      </a:dk2>
      <a:lt2>
        <a:srgbClr val="FFFFFF"/>
      </a:lt2>
      <a:accent1>
        <a:srgbClr val="DB2415"/>
      </a:accent1>
      <a:accent2>
        <a:srgbClr val="DE9343"/>
      </a:accent2>
      <a:accent3>
        <a:srgbClr val="45ABBF"/>
      </a:accent3>
      <a:accent4>
        <a:srgbClr val="E271A9"/>
      </a:accent4>
      <a:accent5>
        <a:srgbClr val="D80561"/>
      </a:accent5>
      <a:accent6>
        <a:srgbClr val="242C4B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41DDD12E-B90F-8B4C-885A-1A56B1B77793}" vid="{9754A729-A148-6B43-B8D4-40BFC8CAD6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b20df2-2146-4677-84a3-4a2eef9c8104" xsi:nil="true"/>
    <lcf76f155ced4ddcb4097134ff3c332f xmlns="424603b6-a794-40e4-9344-433f30fb540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6D4B9C21C83740A65D5C608EACF76C" ma:contentTypeVersion="15" ma:contentTypeDescription="Create a new document." ma:contentTypeScope="" ma:versionID="03e953235f8aa308ee636705492244da">
  <xsd:schema xmlns:xsd="http://www.w3.org/2001/XMLSchema" xmlns:xs="http://www.w3.org/2001/XMLSchema" xmlns:p="http://schemas.microsoft.com/office/2006/metadata/properties" xmlns:ns2="424603b6-a794-40e4-9344-433f30fb5407" xmlns:ns3="5fb20df2-2146-4677-84a3-4a2eef9c8104" targetNamespace="http://schemas.microsoft.com/office/2006/metadata/properties" ma:root="true" ma:fieldsID="1ee023bd7aa88d444daad0de927b215b" ns2:_="" ns3:_="">
    <xsd:import namespace="424603b6-a794-40e4-9344-433f30fb5407"/>
    <xsd:import namespace="5fb20df2-2146-4677-84a3-4a2eef9c81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603b6-a794-40e4-9344-433f30fb5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20df2-2146-4677-84a3-4a2eef9c81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f75432e-4f7e-4e01-b5fe-c89b4569e12b}" ma:internalName="TaxCatchAll" ma:showField="CatchAllData" ma:web="5fb20df2-2146-4677-84a3-4a2eef9c81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AC164D-1427-4CFC-A10B-8EDA77DF60E7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96baf7c1-7d9f-48d3-95bc-3d60efb8f7f9"/>
    <ds:schemaRef ds:uri="http://schemas.microsoft.com/sharepoint/v3"/>
    <ds:schemaRef ds:uri="http://schemas.openxmlformats.org/package/2006/metadata/core-properties"/>
    <ds:schemaRef ds:uri="250929fa-9806-4449-af20-7947085fa170"/>
    <ds:schemaRef ds:uri="http://www.w3.org/XML/1998/namespace"/>
    <ds:schemaRef ds:uri="http://purl.org/dc/dcmitype/"/>
    <ds:schemaRef ds:uri="5fb20df2-2146-4677-84a3-4a2eef9c8104"/>
    <ds:schemaRef ds:uri="424603b6-a794-40e4-9344-433f30fb5407"/>
  </ds:schemaRefs>
</ds:datastoreItem>
</file>

<file path=customXml/itemProps2.xml><?xml version="1.0" encoding="utf-8"?>
<ds:datastoreItem xmlns:ds="http://schemas.openxmlformats.org/officeDocument/2006/customXml" ds:itemID="{D6E3B4E9-F8A0-4FDA-A152-602A70C8D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603b6-a794-40e4-9344-433f30fb5407"/>
    <ds:schemaRef ds:uri="5fb20df2-2146-4677-84a3-4a2eef9c81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AB802A-AF46-48F3-BC70-930B76DAC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HIVR4P2023</Template>
  <TotalTime>549</TotalTime>
  <Words>808</Words>
  <Application>Microsoft Office PowerPoint</Application>
  <PresentationFormat>Widescreen</PresentationFormat>
  <Paragraphs>127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Courier New</vt:lpstr>
      <vt:lpstr>IAS Ribbon Sans Bold</vt:lpstr>
      <vt:lpstr>IAS Ribbon Sans Regular</vt:lpstr>
      <vt:lpstr>Open Sans</vt:lpstr>
      <vt:lpstr>Symbol</vt:lpstr>
      <vt:lpstr>Verdana</vt:lpstr>
      <vt:lpstr>Verdana Bold</vt:lpstr>
      <vt:lpstr>HIVR4P2023</vt:lpstr>
      <vt:lpstr>Potential early implementation platforms for the DPP in East and Southern Africa</vt:lpstr>
      <vt:lpstr>Mapping potential DPP implementation approaches </vt:lpstr>
      <vt:lpstr>The DPP could be an important additional prevention choice for women in SSA </vt:lpstr>
      <vt:lpstr>Country-level introduction and scale-up considerations</vt:lpstr>
      <vt:lpstr>Healthcare system and provider considerations</vt:lpstr>
      <vt:lpstr>PowerPoint Presentation</vt:lpstr>
      <vt:lpstr>Mapping initial DPP delivery platforms in ESA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early implementation platforms for the DPP in East and Southern Africa</dc:title>
  <dc:creator>Kate Segal</dc:creator>
  <cp:lastModifiedBy>Preview 3</cp:lastModifiedBy>
  <cp:revision>10</cp:revision>
  <dcterms:created xsi:type="dcterms:W3CDTF">2024-09-18T13:22:13Z</dcterms:created>
  <dcterms:modified xsi:type="dcterms:W3CDTF">2024-10-06T13:36:06Z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0x0101009E6D4B9C21C83740A65D5C608EACF76C</vt:lpwstr>
  </property>
  <property fmtid="{D5CDD505-2E9C-101B-9397-08002B2CF9AE}" pid="3" name="MediaServiceImageTags">
    <vt:lpwstr/>
  </property>
</Properties>
</file>