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96" r:id="rId4"/>
    <p:sldMasterId id="2147483807" r:id="rId5"/>
  </p:sldMasterIdLst>
  <p:notesMasterIdLst>
    <p:notesMasterId r:id="rId11"/>
  </p:notesMasterIdLst>
  <p:handoutMasterIdLst>
    <p:handoutMasterId r:id="rId12"/>
  </p:handoutMasterIdLst>
  <p:sldIdLst>
    <p:sldId id="277" r:id="rId6"/>
    <p:sldId id="2147476065" r:id="rId7"/>
    <p:sldId id="2146847781" r:id="rId8"/>
    <p:sldId id="278" r:id="rId9"/>
    <p:sldId id="21474760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440EA1-9044-41B8-C568-EC70E6913A7A}" name="Lauren Rutherford" initials="LR" userId="S::LRutherford@fhi360.org::e9371ae0-71ac-4151-89a2-43a54de67d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B7075"/>
    <a:srgbClr val="076469"/>
    <a:srgbClr val="DE944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F501EB-735D-4C9F-8520-E26A9BB9A5E1}" v="118" dt="2024-10-01T22:25:30.943"/>
    <p1510:client id="{F245A6E9-2ADE-C204-C28D-7C31490A9999}" v="134" dt="2024-10-01T18:25:59.791"/>
    <p1510:client id="{F503DF89-F9FD-78A2-7B80-5F6C77F95DFC}" v="1" dt="2024-10-01T15:32:42.664"/>
    <p1510:client id="{F8119F98-C695-8DAF-0F1C-D0C14A64408F}" v="5" dt="2024-10-02T10:06:32.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50EAEE-143D-776E-C9F0-489448BF1C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B0111B-CD3A-D95A-74D8-6AE66B4FAD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403986-A93A-5046-AE32-21BB90437027}" type="datetimeFigureOut">
              <a:rPr lang="en-GB" smtClean="0"/>
              <a:t>05/10/2024</a:t>
            </a:fld>
            <a:endParaRPr lang="en-GB"/>
          </a:p>
        </p:txBody>
      </p:sp>
      <p:sp>
        <p:nvSpPr>
          <p:cNvPr id="4" name="Footer Placeholder 3">
            <a:extLst>
              <a:ext uri="{FF2B5EF4-FFF2-40B4-BE49-F238E27FC236}">
                <a16:creationId xmlns:a16="http://schemas.microsoft.com/office/drawing/2014/main" id="{5627EB83-AE5E-7F5A-485F-D9B839C02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AEA90E6-EDFB-294E-B457-1EE01481D0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5E9475-EC2F-0342-849E-AF783A2FD564}" type="slidenum">
              <a:rPr lang="en-GB" smtClean="0"/>
              <a:t>‹#›</a:t>
            </a:fld>
            <a:endParaRPr lang="en-GB"/>
          </a:p>
        </p:txBody>
      </p:sp>
    </p:spTree>
    <p:extLst>
      <p:ext uri="{BB962C8B-B14F-4D97-AF65-F5344CB8AC3E}">
        <p14:creationId xmlns:p14="http://schemas.microsoft.com/office/powerpoint/2010/main" val="105252840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05/10/2024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Hello everyone 🙂 </a:t>
            </a:r>
            <a:endParaRPr lang="en-US"/>
          </a:p>
          <a:p>
            <a:r>
              <a:rPr lang="en-US"/>
              <a:t>My name is Adaobi Olisa and I work with FHI 360 as a technical officer on the MOSAIC project and I represent Nigeria on MOSAIC’s NextGen Squad (which you’ll hear more about soon from my fellow NGS member Nolwazi). I am also a fellow for the IAS Advocacy-for-HIV-Cure Academy, a CROI Community Educator Scholar, and a member of CASPR’s Clinical Trial Design Academy. Most importantly, I'm very excited to be your moderator for today. Welcome! Energy; This session is all about young people.</a:t>
            </a:r>
            <a:endParaRPr lang="en-US">
              <a:ea typeface="Calibri"/>
              <a:cs typeface="Calibri"/>
            </a:endParaRPr>
          </a:p>
          <a:p>
            <a:endParaRPr lang="en-US">
              <a:ea typeface="Calibri"/>
              <a:cs typeface="Calibri"/>
            </a:endParaRPr>
          </a:p>
          <a:p>
            <a:r>
              <a:rPr lang="en-US">
                <a:ea typeface="Calibri"/>
                <a:cs typeface="Calibri"/>
              </a:rPr>
              <a:t> You maybe wondering why there's a whole session about MYE and Young People; here are a few reasons;</a:t>
            </a:r>
          </a:p>
          <a:p>
            <a:r>
              <a:rPr lang="en-US">
                <a:ea typeface="Calibri"/>
                <a:cs typeface="Calibri"/>
              </a:rPr>
              <a:t>Young people especially AGYW are disproportionately affected by HIV; according to UNAIDS, in 2023, </a:t>
            </a:r>
            <a:r>
              <a:rPr lang="en-US"/>
              <a:t>everyday 1,100 young people (aged 15 to 24 years)—acquired HIV. This means that about (31%) 1 out of every 3 new HIV acquisition globally were among young people aged 15-24.</a:t>
            </a:r>
            <a:r>
              <a:rPr lang="en-US">
                <a:ea typeface="Calibri"/>
                <a:cs typeface="Calibri"/>
              </a:rPr>
              <a:t> </a:t>
            </a:r>
            <a:r>
              <a:rPr lang="en-US"/>
              <a:t> Every week 4000 young women and girls around the world acquired HIV— 3,100 (77.5%) are in sub-Saharan Africa</a:t>
            </a:r>
            <a:r>
              <a:rPr lang="en-US">
                <a:ea typeface="Calibri"/>
                <a:cs typeface="Calibri"/>
              </a:rPr>
              <a:t>.  These numbers are fueled by several barriers which limit access to and uptake of HIV services among AYP.</a:t>
            </a:r>
            <a:endParaRPr lang="en-US">
              <a:cs typeface="Calibri" panose="020F0502020204030204"/>
            </a:endParaRPr>
          </a:p>
          <a:p>
            <a:r>
              <a:rPr lang="en-US">
                <a:ea typeface="Calibri"/>
                <a:cs typeface="Calibri"/>
              </a:rPr>
              <a:t>However, these statistics and challenges do not define young people because we are resilient, bold, innovative, passionate and most importantly we have been identified as a major resource needed to </a:t>
            </a:r>
            <a:r>
              <a:rPr lang="en-US"/>
              <a:t>accelerate and sustain the advances towards achieving HIV epidemic control. </a:t>
            </a:r>
            <a:endParaRPr lang="en-US">
              <a:ea typeface="Calibri"/>
              <a:cs typeface="Calibri"/>
            </a:endParaRPr>
          </a:p>
          <a:p>
            <a:endParaRPr lang="en-US">
              <a:ea typeface="Calibri"/>
              <a:cs typeface="Calibri"/>
            </a:endParaRPr>
          </a:p>
          <a:p>
            <a:r>
              <a:rPr lang="en-US">
                <a:ea typeface="Calibri"/>
                <a:cs typeface="Calibri"/>
              </a:rPr>
              <a:t>Over the next 90 minutes, we will be </a:t>
            </a:r>
            <a:r>
              <a:rPr lang="en-US"/>
              <a:t>Celebrating Youth Voices and Promoting Meaningful Youth Engagement in HIV Prevention Research and in the spirit of celebration, let's take a minute to appreciate the young people in the room today, the young researchers and advocates, the young people who are back home at the frontlines contributing to the HIV response and also the resilient young people who are living with and affected by HIV. </a:t>
            </a:r>
            <a:endParaRPr lang="en-US">
              <a:cs typeface="Calibri" panose="020F0502020204030204"/>
            </a:endParaRPr>
          </a:p>
          <a:p>
            <a:endParaRPr lang="en-US">
              <a:ea typeface="Calibri"/>
              <a:cs typeface="Calibri"/>
            </a:endParaRPr>
          </a:p>
          <a:p>
            <a:r>
              <a:rPr lang="en-US"/>
              <a:t>This satellite session will highlight the vital role young people play in HIV prevention research and the impact of integrating their voices throughout the research process.</a:t>
            </a:r>
            <a:endParaRPr lang="en-US">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327082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Adaobi</a:t>
            </a:r>
          </a:p>
          <a:p>
            <a:endParaRPr lang="en-US">
              <a:ea typeface="Calibri"/>
              <a:cs typeface="Calibri"/>
            </a:endParaRPr>
          </a:p>
          <a:p>
            <a:r>
              <a:rPr lang="en-US" dirty="0">
                <a:ea typeface="Calibri"/>
                <a:cs typeface="Calibri"/>
              </a:rPr>
              <a:t>MOSAIC is really proud to be hosting this session today.</a:t>
            </a:r>
          </a:p>
          <a:p>
            <a:r>
              <a:rPr lang="en-US">
                <a:ea typeface="Calibri"/>
                <a:cs typeface="Calibri"/>
              </a:rPr>
              <a:t>MOSAIC which is an acronym for Maximizing Options to Advance Informed Choice for HIV Prevention is a 7 year project funded by PEPFAR/USAID which focused on HIV prevention access for women with emphasis on AGYW. MOSAIC works across 10 African Countries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CA4EA-9574-4D9A-970A-04272D51A8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07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Throughout this session you'll be hearing about MYE , so what does it actually mean? </a:t>
            </a:r>
          </a:p>
          <a:p>
            <a:r>
              <a:rPr lang="en-US">
                <a:ea typeface="Calibri"/>
                <a:cs typeface="Calibri"/>
              </a:rPr>
              <a:t>Here's a definition from USAID Youth in Development Policy which we use in MOSAIC</a:t>
            </a:r>
          </a:p>
          <a:p>
            <a:endParaRPr lang="en-US">
              <a:ea typeface="Calibri"/>
              <a:cs typeface="Calibri"/>
            </a:endParaRPr>
          </a:p>
          <a:p>
            <a:r>
              <a:rPr lang="en-US">
                <a:ea typeface="Calibri"/>
                <a:cs typeface="Calibri"/>
              </a:rPr>
              <a:t>In a nut shell, MYE simply means empowering young people with the knowledge, skills, resources and platforms they need to effectively contribute to interventions, policies and decisions that affect them.</a:t>
            </a:r>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249451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Adaobi </a:t>
            </a:r>
          </a:p>
          <a:p>
            <a:endParaRPr lang="en-US">
              <a:cs typeface="Calibri"/>
            </a:endParaRPr>
          </a:p>
          <a:p>
            <a:r>
              <a:rPr lang="en-US" dirty="0">
                <a:cs typeface="Calibri"/>
              </a:rPr>
              <a:t>Here's how the session will go:</a:t>
            </a:r>
            <a:endParaRPr lang="en-US">
              <a:ea typeface="Calibri"/>
              <a:cs typeface="Calibri"/>
            </a:endParaRPr>
          </a:p>
          <a:p>
            <a:r>
              <a:rPr lang="en-US" dirty="0">
                <a:cs typeface="Calibri"/>
              </a:rPr>
              <a:t>We'll start with an interesting line up of presentations from </a:t>
            </a:r>
            <a:r>
              <a:rPr lang="en-US" dirty="0"/>
              <a:t>a diverse group of voices; both young innovators and established leaders to highlight the vital role young people play in HIV prevention research and the impact of integrating their voices throughout the research process.</a:t>
            </a:r>
            <a:endParaRPr lang="en-US">
              <a:ea typeface="Calibri" panose="020F0502020204030204"/>
              <a:cs typeface="Calibri"/>
            </a:endParaRPr>
          </a:p>
          <a:p>
            <a:r>
              <a:rPr lang="en-US" dirty="0">
                <a:ea typeface="Calibri" panose="020F0502020204030204"/>
                <a:cs typeface="Calibri"/>
              </a:rPr>
              <a:t>We'll then take a few questions from the audience, after which, we'll delve into an intergenerational panel discussion with </a:t>
            </a:r>
            <a:r>
              <a:rPr lang="en-US" dirty="0"/>
              <a:t>Youth Advocates and Seasoned Leaders.</a:t>
            </a:r>
            <a:endParaRPr lang="en-US" dirty="0">
              <a:ea typeface="Calibri" panose="020F0502020204030204"/>
              <a:cs typeface="Calibri"/>
            </a:endParaRPr>
          </a:p>
          <a:p>
            <a:r>
              <a:rPr lang="en-US">
                <a:ea typeface="Calibri" panose="020F0502020204030204"/>
                <a:cs typeface="Calibri"/>
              </a:rPr>
              <a:t>After the panel discussion, we'll take questions from the audience and we'll wrap up the satellite session with a call to action and closing remarks.</a:t>
            </a:r>
          </a:p>
          <a:p>
            <a:endParaRPr lang="en-US">
              <a:ea typeface="Calibri" panose="020F0502020204030204"/>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175471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Adaobi</a:t>
            </a:r>
          </a:p>
          <a:p>
            <a:endParaRPr lang="en-US">
              <a:ea typeface="Calibri"/>
              <a:cs typeface="Calibri"/>
            </a:endParaRPr>
          </a:p>
          <a:p>
            <a:r>
              <a:rPr lang="en-US">
                <a:ea typeface="Calibri"/>
                <a:cs typeface="Calibri"/>
              </a:rPr>
              <a:t>Let's welcome our presenters for today**** Adaobi to read presenter bios from the slide- read the first sentence for each person</a:t>
            </a:r>
          </a:p>
          <a:p>
            <a:r>
              <a:rPr lang="en-US">
                <a:ea typeface="Calibri"/>
                <a:cs typeface="Calibri"/>
              </a:rPr>
              <a:t>After reading all the bios; I'll hand over to Ashley Vij to kick us off</a:t>
            </a:r>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2319899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linkedin.com/in/mosaic-consortium-86682b22a/" TargetMode="External"/><Relationship Id="rId3" Type="http://schemas.openxmlformats.org/officeDocument/2006/relationships/image" Target="../media/image21.jpeg"/><Relationship Id="rId7" Type="http://schemas.openxmlformats.org/officeDocument/2006/relationships/hyperlink" Target="https://twitter.com/MOSAICproj" TargetMode="External"/><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hyperlink" Target="https://www.fhi360.org/projects/maximizing-options-advance-informed-choice-hiv-prevention-mosaic" TargetMode="External"/><Relationship Id="rId4" Type="http://schemas.openxmlformats.org/officeDocument/2006/relationships/image" Target="../media/image22.jpeg"/><Relationship Id="rId9" Type="http://schemas.openxmlformats.org/officeDocument/2006/relationships/hyperlink" Target="https://www.mosaicproject.blog/"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Master" Target="../slideMasters/slideMaster2.xml"/><Relationship Id="rId4" Type="http://schemas.openxmlformats.org/officeDocument/2006/relationships/image" Target="../media/image3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9"/>
            <a:ext cx="7632700" cy="4319586"/>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19F2FD01-8C20-79D4-3E59-891EFF361019}"/>
              </a:ext>
            </a:extLst>
          </p:cNvPr>
          <p:cNvSpPr txBox="1"/>
          <p:nvPr/>
        </p:nvSpPr>
        <p:spPr>
          <a:xfrm>
            <a:off x="4116391" y="44132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23F4BF50-D803-E77A-CBDE-FD855FFB80BD}"/>
              </a:ext>
            </a:extLst>
          </p:cNvPr>
          <p:cNvSpPr txBox="1"/>
          <p:nvPr/>
        </p:nvSpPr>
        <p:spPr>
          <a:xfrm>
            <a:off x="7789867" y="44132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sp>
        <p:nvSpPr>
          <p:cNvPr id="8" name="Text Placeholder 2">
            <a:extLst>
              <a:ext uri="{FF2B5EF4-FFF2-40B4-BE49-F238E27FC236}">
                <a16:creationId xmlns:a16="http://schemas.microsoft.com/office/drawing/2014/main" id="{8F14BC9D-68F3-B392-A400-7E323AA585EC}"/>
              </a:ext>
            </a:extLst>
          </p:cNvPr>
          <p:cNvSpPr>
            <a:spLocks noGrp="1"/>
          </p:cNvSpPr>
          <p:nvPr>
            <p:ph type="body" sz="quarter" idx="10" hasCustomPrompt="1"/>
          </p:nvPr>
        </p:nvSpPr>
        <p:spPr>
          <a:xfrm>
            <a:off x="4116388" y="1231490"/>
            <a:ext cx="7632700" cy="433798"/>
          </a:xfrm>
          <a:prstGeom prst="rect">
            <a:avLst/>
          </a:prstGeom>
        </p:spPr>
        <p:txBody>
          <a:bodyPr lIns="0" tIns="0" rIns="0" bIns="0" anchor="t">
            <a:normAutofit/>
          </a:bodyPr>
          <a:lstStyle>
            <a:lvl1pPr marL="0" indent="0">
              <a:buNone/>
              <a:defRPr sz="2800" b="1" i="0">
                <a:solidFill>
                  <a:schemeClr val="accent6"/>
                </a:solidFill>
                <a:latin typeface="IAS Ribbon Sans Bold" pitchFamily="2" charset="0"/>
                <a:ea typeface="IAS Ribbon Sans Bold" pitchFamily="2" charset="0"/>
              </a:defRPr>
            </a:lvl1pPr>
          </a:lstStyle>
          <a:p>
            <a:pPr lvl="0"/>
            <a:r>
              <a:rPr lang="en-GB" noProof="0"/>
              <a:t>Session name</a:t>
            </a:r>
          </a:p>
        </p:txBody>
      </p:sp>
      <p:sp>
        <p:nvSpPr>
          <p:cNvPr id="9" name="Text Placeholder 4">
            <a:extLst>
              <a:ext uri="{FF2B5EF4-FFF2-40B4-BE49-F238E27FC236}">
                <a16:creationId xmlns:a16="http://schemas.microsoft.com/office/drawing/2014/main" id="{108B38E0-2EEF-2D45-6536-DB605CB20023}"/>
              </a:ext>
            </a:extLst>
          </p:cNvPr>
          <p:cNvSpPr>
            <a:spLocks noGrp="1"/>
          </p:cNvSpPr>
          <p:nvPr>
            <p:ph type="body" sz="quarter" idx="11" hasCustomPrompt="1"/>
          </p:nvPr>
        </p:nvSpPr>
        <p:spPr>
          <a:xfrm>
            <a:off x="4116388" y="765175"/>
            <a:ext cx="7632700"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pic>
        <p:nvPicPr>
          <p:cNvPr id="13" name="Picture 12">
            <a:extLst>
              <a:ext uri="{FF2B5EF4-FFF2-40B4-BE49-F238E27FC236}">
                <a16:creationId xmlns:a16="http://schemas.microsoft.com/office/drawing/2014/main" id="{1B4458C7-35C0-A6EF-F6EE-CA4C9C558000}"/>
              </a:ext>
            </a:extLst>
          </p:cNvPr>
          <p:cNvPicPr>
            <a:picLocks noChangeAspect="1"/>
          </p:cNvPicPr>
          <p:nvPr/>
        </p:nvPicPr>
        <p:blipFill>
          <a:blip r:embed="rId2"/>
          <a:srcRect/>
          <a:stretch/>
        </p:blipFill>
        <p:spPr>
          <a:xfrm>
            <a:off x="172727" y="4807130"/>
            <a:ext cx="3499714" cy="1873341"/>
          </a:xfrm>
          <a:prstGeom prst="rect">
            <a:avLst/>
          </a:prstGeom>
        </p:spPr>
      </p:pic>
      <p:pic>
        <p:nvPicPr>
          <p:cNvPr id="16" name="Picture 15">
            <a:extLst>
              <a:ext uri="{FF2B5EF4-FFF2-40B4-BE49-F238E27FC236}">
                <a16:creationId xmlns:a16="http://schemas.microsoft.com/office/drawing/2014/main" id="{4EA33F76-6F02-5745-5408-92BE0556545E}"/>
              </a:ext>
            </a:extLst>
          </p:cNvPr>
          <p:cNvPicPr>
            <a:picLocks noChangeAspect="1"/>
          </p:cNvPicPr>
          <p:nvPr/>
        </p:nvPicPr>
        <p:blipFill rotWithShape="1">
          <a:blip r:embed="rId3"/>
          <a:srcRect l="50155" t="40558"/>
          <a:stretch/>
        </p:blipFill>
        <p:spPr>
          <a:xfrm rot="10800000">
            <a:off x="-28801" y="-25400"/>
            <a:ext cx="3644305" cy="3737542"/>
          </a:xfrm>
          <a:prstGeom prst="rect">
            <a:avLst/>
          </a:prstGeom>
        </p:spPr>
      </p:pic>
    </p:spTree>
    <p:extLst>
      <p:ext uri="{BB962C8B-B14F-4D97-AF65-F5344CB8AC3E}">
        <p14:creationId xmlns:p14="http://schemas.microsoft.com/office/powerpoint/2010/main" val="95622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Photo-Pink">
    <p:spTree>
      <p:nvGrpSpPr>
        <p:cNvPr id="1" name=""/>
        <p:cNvGrpSpPr/>
        <p:nvPr/>
      </p:nvGrpSpPr>
      <p:grpSpPr>
        <a:xfrm>
          <a:off x="0" y="0"/>
          <a:ext cx="0" cy="0"/>
          <a:chOff x="0" y="0"/>
          <a:chExt cx="0" cy="0"/>
        </a:xfrm>
      </p:grpSpPr>
      <p:pic>
        <p:nvPicPr>
          <p:cNvPr id="8" name="Picture 7" descr="A couple of women posing for a picture&#10;&#10;Description automatically generated with low confidence">
            <a:extLst>
              <a:ext uri="{FF2B5EF4-FFF2-40B4-BE49-F238E27FC236}">
                <a16:creationId xmlns:a16="http://schemas.microsoft.com/office/drawing/2014/main" id="{5648E6FF-F654-F5C8-07A9-9C93F36D91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 y="0"/>
            <a:ext cx="12192006" cy="6858000"/>
          </a:xfrm>
          <a:prstGeom prst="rect">
            <a:avLst/>
          </a:prstGeom>
        </p:spPr>
      </p:pic>
      <p:pic>
        <p:nvPicPr>
          <p:cNvPr id="7" name="Picture 6">
            <a:extLst>
              <a:ext uri="{FF2B5EF4-FFF2-40B4-BE49-F238E27FC236}">
                <a16:creationId xmlns:a16="http://schemas.microsoft.com/office/drawing/2014/main" id="{1D119E19-727D-2E44-BB4B-70C0D12CB5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4"/>
            <a:ext cx="1816442" cy="2832533"/>
          </a:xfrm>
          <a:prstGeom prst="round2SameRect">
            <a:avLst>
              <a:gd name="adj1" fmla="val 50000"/>
              <a:gd name="adj2" fmla="val 0"/>
            </a:avLst>
          </a:prstGeom>
          <a:solidFill>
            <a:srgbClr val="AF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chorCtr="0">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587077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Photo-Teal">
    <p:spTree>
      <p:nvGrpSpPr>
        <p:cNvPr id="1" name=""/>
        <p:cNvGrpSpPr/>
        <p:nvPr/>
      </p:nvGrpSpPr>
      <p:grpSpPr>
        <a:xfrm>
          <a:off x="0" y="0"/>
          <a:ext cx="0" cy="0"/>
          <a:chOff x="0" y="0"/>
          <a:chExt cx="0" cy="0"/>
        </a:xfrm>
      </p:grpSpPr>
      <p:pic>
        <p:nvPicPr>
          <p:cNvPr id="8" name="Picture 7" descr="A group of women sitting on a bed&#10;&#10;Description automatically generated with low confidence">
            <a:extLst>
              <a:ext uri="{FF2B5EF4-FFF2-40B4-BE49-F238E27FC236}">
                <a16:creationId xmlns:a16="http://schemas.microsoft.com/office/drawing/2014/main" id="{E4F3DE56-B136-7143-B826-B3AD7CAF11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52406D6B-08A2-8E43-AB35-F05AC992A6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4"/>
            <a:ext cx="1816442" cy="2832533"/>
          </a:xfrm>
          <a:prstGeom prst="round2SameRect">
            <a:avLst>
              <a:gd name="adj1" fmla="val 50000"/>
              <a:gd name="adj2" fmla="val 0"/>
            </a:avLst>
          </a:prstGeom>
          <a:solidFill>
            <a:srgbClr val="026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175333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Photo-Gold">
    <p:spTree>
      <p:nvGrpSpPr>
        <p:cNvPr id="1" name=""/>
        <p:cNvGrpSpPr/>
        <p:nvPr/>
      </p:nvGrpSpPr>
      <p:grpSpPr>
        <a:xfrm>
          <a:off x="0" y="0"/>
          <a:ext cx="0" cy="0"/>
          <a:chOff x="0" y="0"/>
          <a:chExt cx="0" cy="0"/>
        </a:xfrm>
      </p:grpSpPr>
      <p:pic>
        <p:nvPicPr>
          <p:cNvPr id="8" name="Picture 7" descr="A picture containing person, outdoor, tree&#10;&#10;Description automatically generated">
            <a:extLst>
              <a:ext uri="{FF2B5EF4-FFF2-40B4-BE49-F238E27FC236}">
                <a16:creationId xmlns:a16="http://schemas.microsoft.com/office/drawing/2014/main" id="{F47C1957-A627-8DBF-0883-F342F8AC76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00"/>
            <a:ext cx="12191998" cy="6854100"/>
          </a:xfrm>
          <a:prstGeom prst="rect">
            <a:avLst/>
          </a:prstGeom>
        </p:spPr>
      </p:pic>
      <p:pic>
        <p:nvPicPr>
          <p:cNvPr id="7" name="Picture 6">
            <a:extLst>
              <a:ext uri="{FF2B5EF4-FFF2-40B4-BE49-F238E27FC236}">
                <a16:creationId xmlns:a16="http://schemas.microsoft.com/office/drawing/2014/main" id="{EC2D6D01-9029-1C47-BF9C-6037D9781F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7"/>
            <a:ext cx="1816442" cy="2832533"/>
          </a:xfrm>
          <a:prstGeom prst="round2SameRect">
            <a:avLst>
              <a:gd name="adj1" fmla="val 50000"/>
              <a:gd name="adj2" fmla="val 0"/>
            </a:avLst>
          </a:prstGeom>
          <a:solidFill>
            <a:srgbClr val="DF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8394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chemeClr val="accent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2070178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AF315A"/>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0011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15572" y="2012734"/>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DF9F3B"/>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3114378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Content-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22B1F-575D-BB42-97B4-34BF4248A872}"/>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031A0D84-D40D-4B0B-AA0B-6E5D05F5667F}"/>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993F41DF-89D9-134C-9861-E4A034C5D99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98016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BF9E271-AAC7-F748-AA3D-0443064B07B0}"/>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08022B1F-575D-BB42-97B4-34BF4248A872}"/>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FF6C658-983B-4C3F-9E55-51F84372F6EA}"/>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7" name="Picture 6">
            <a:extLst>
              <a:ext uri="{FF2B5EF4-FFF2-40B4-BE49-F238E27FC236}">
                <a16:creationId xmlns:a16="http://schemas.microsoft.com/office/drawing/2014/main" id="{88A7A3CF-A70B-B142-AF1C-85CEC1ABC89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362032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C2E576-8369-45BC-A089-0B31C7F1303C}"/>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
        <p:nvSpPr>
          <p:cNvPr id="7" name="Content Placeholder 2">
            <a:extLst>
              <a:ext uri="{FF2B5EF4-FFF2-40B4-BE49-F238E27FC236}">
                <a16:creationId xmlns:a16="http://schemas.microsoft.com/office/drawing/2014/main" id="{F56A08E6-2B96-4F88-B6EB-F6B8ADFF82D6}"/>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56CEC55-2F1E-6044-9EB3-5169B0354C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28116"/>
            <a:ext cx="289560" cy="868680"/>
          </a:xfrm>
          <a:prstGeom prst="rect">
            <a:avLst/>
          </a:prstGeom>
        </p:spPr>
      </p:pic>
    </p:spTree>
    <p:extLst>
      <p:ext uri="{BB962C8B-B14F-4D97-AF65-F5344CB8AC3E}">
        <p14:creationId xmlns:p14="http://schemas.microsoft.com/office/powerpoint/2010/main" val="3067197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7B1B3EC-872B-4194-A0DB-1BDA946FB219}"/>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E015CB24-8436-4EEF-A592-7C06AD8B32B5}"/>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6FD3F024-36A0-426B-A8DC-BC1B10A4E3B7}"/>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7" name="Picture 6">
            <a:extLst>
              <a:ext uri="{FF2B5EF4-FFF2-40B4-BE49-F238E27FC236}">
                <a16:creationId xmlns:a16="http://schemas.microsoft.com/office/drawing/2014/main" id="{C63DEE15-209E-DB4F-A3B4-176A3D7B784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28116"/>
            <a:ext cx="289560" cy="868680"/>
          </a:xfrm>
          <a:prstGeom prst="rect">
            <a:avLst/>
          </a:prstGeom>
        </p:spPr>
      </p:pic>
    </p:spTree>
    <p:extLst>
      <p:ext uri="{BB962C8B-B14F-4D97-AF65-F5344CB8AC3E}">
        <p14:creationId xmlns:p14="http://schemas.microsoft.com/office/powerpoint/2010/main" val="202171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6" name="TextBox 5">
            <a:extLst>
              <a:ext uri="{FF2B5EF4-FFF2-40B4-BE49-F238E27FC236}">
                <a16:creationId xmlns:a16="http://schemas.microsoft.com/office/drawing/2014/main" id="{1C309426-BA15-69DF-9DF9-E4BCD5A48083}"/>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7" name="TextBox 6">
            <a:extLst>
              <a:ext uri="{FF2B5EF4-FFF2-40B4-BE49-F238E27FC236}">
                <a16:creationId xmlns:a16="http://schemas.microsoft.com/office/drawing/2014/main" id="{30F1EC0E-8DD2-ACED-54B6-36F43A8AA4DD}"/>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pic>
        <p:nvPicPr>
          <p:cNvPr id="8" name="Picture 7">
            <a:extLst>
              <a:ext uri="{FF2B5EF4-FFF2-40B4-BE49-F238E27FC236}">
                <a16:creationId xmlns:a16="http://schemas.microsoft.com/office/drawing/2014/main" id="{8105B046-8380-43C5-27D1-E58BD5D92FBA}"/>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FC8A86CA-ED97-4B1C-50A3-296EEB72CF4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7CD4BBEB-3875-3E11-09BD-C2110D71838F}"/>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3841316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Content-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C25052-BA82-416E-8995-D25156506233}"/>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
        <p:nvSpPr>
          <p:cNvPr id="6" name="Content Placeholder 2">
            <a:extLst>
              <a:ext uri="{FF2B5EF4-FFF2-40B4-BE49-F238E27FC236}">
                <a16:creationId xmlns:a16="http://schemas.microsoft.com/office/drawing/2014/main" id="{12607E55-5539-4E64-B48A-CA7163A62299}"/>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A3ADC89-C532-6A48-861E-623CE8D873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666014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169E144-BFE2-4CC2-BE63-EAD3E30B0AAC}"/>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B71E526-EFDA-4787-8B6A-FAB888784F3C}"/>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9CC519C8-34B2-4606-9A3B-B2B6A3865438}"/>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8" name="Picture 7">
            <a:extLst>
              <a:ext uri="{FF2B5EF4-FFF2-40B4-BE49-F238E27FC236}">
                <a16:creationId xmlns:a16="http://schemas.microsoft.com/office/drawing/2014/main" id="{F0486663-A4B7-224A-9F1B-A559958B68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24338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Gold">
    <p:bg>
      <p:bgPr>
        <a:solidFill>
          <a:srgbClr val="FDFAF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17282B-4C54-3F4D-9CDA-5B7D607EA0B9}"/>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2B4AA313-5773-7240-A76F-5E3C4D33F2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16" y="328116"/>
            <a:ext cx="289560" cy="868680"/>
          </a:xfrm>
          <a:prstGeom prst="rect">
            <a:avLst/>
          </a:prstGeom>
        </p:spPr>
      </p:pic>
    </p:spTree>
    <p:extLst>
      <p:ext uri="{BB962C8B-B14F-4D97-AF65-F5344CB8AC3E}">
        <p14:creationId xmlns:p14="http://schemas.microsoft.com/office/powerpoint/2010/main" val="2121910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5C8800-B6EF-A145-A1F1-96E4FF516797}"/>
              </a:ext>
            </a:extLst>
          </p:cNvPr>
          <p:cNvSpPr>
            <a:spLocks noGrp="1"/>
          </p:cNvSpPr>
          <p:nvPr>
            <p:ph type="title" hasCustomPrompt="1"/>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Chart Title</a:t>
            </a:r>
          </a:p>
        </p:txBody>
      </p:sp>
    </p:spTree>
    <p:extLst>
      <p:ext uri="{BB962C8B-B14F-4D97-AF65-F5344CB8AC3E}">
        <p14:creationId xmlns:p14="http://schemas.microsoft.com/office/powerpoint/2010/main" val="26867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eet the Te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78A47C4-1320-9047-8046-FA0DB1A98318}"/>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Meet the Team</a:t>
            </a:r>
          </a:p>
        </p:txBody>
      </p:sp>
      <p:sp>
        <p:nvSpPr>
          <p:cNvPr id="3" name="Title 2">
            <a:extLst>
              <a:ext uri="{FF2B5EF4-FFF2-40B4-BE49-F238E27FC236}">
                <a16:creationId xmlns:a16="http://schemas.microsoft.com/office/drawing/2014/main" id="{F9081981-A8F1-6145-84E9-A6A60567441C}"/>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solidFill>
                  <a:schemeClr val="accent1"/>
                </a:solidFill>
              </a:rPr>
              <a:t>Meet the Team</a:t>
            </a:r>
          </a:p>
        </p:txBody>
      </p:sp>
    </p:spTree>
    <p:extLst>
      <p:ext uri="{BB962C8B-B14F-4D97-AF65-F5344CB8AC3E}">
        <p14:creationId xmlns:p14="http://schemas.microsoft.com/office/powerpoint/2010/main" val="1099665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y Connected – Comple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3149C131-7C4C-234E-B5FE-297C7B678DC9}"/>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Stay Connected</a:t>
            </a:r>
          </a:p>
        </p:txBody>
      </p:sp>
      <p:pic>
        <p:nvPicPr>
          <p:cNvPr id="41" name="Picture 40">
            <a:extLst>
              <a:ext uri="{FF2B5EF4-FFF2-40B4-BE49-F238E27FC236}">
                <a16:creationId xmlns:a16="http://schemas.microsoft.com/office/drawing/2014/main" id="{00A91F30-25A2-BD43-AF85-91E13726DD1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17860" y="1863000"/>
            <a:ext cx="787625" cy="793170"/>
          </a:xfrm>
          <a:prstGeom prst="rect">
            <a:avLst/>
          </a:prstGeom>
        </p:spPr>
      </p:pic>
      <p:sp>
        <p:nvSpPr>
          <p:cNvPr id="44" name="Oval 43">
            <a:extLst>
              <a:ext uri="{FF2B5EF4-FFF2-40B4-BE49-F238E27FC236}">
                <a16:creationId xmlns:a16="http://schemas.microsoft.com/office/drawing/2014/main" id="{71E0AF84-C5EF-2248-9C14-A58466C45827}"/>
              </a:ext>
            </a:extLst>
          </p:cNvPr>
          <p:cNvSpPr>
            <a:spLocks noChangeAspect="1"/>
          </p:cNvSpPr>
          <p:nvPr userDrawn="1"/>
        </p:nvSpPr>
        <p:spPr>
          <a:xfrm>
            <a:off x="764930" y="1814014"/>
            <a:ext cx="893484" cy="893484"/>
          </a:xfrm>
          <a:prstGeom prst="ellipse">
            <a:avLst/>
          </a:prstGeom>
          <a:noFill/>
          <a:ln w="19050">
            <a:solidFill>
              <a:srgbClr val="0E8389">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nvGrpSpPr>
          <p:cNvPr id="6" name="Group 5">
            <a:extLst>
              <a:ext uri="{FF2B5EF4-FFF2-40B4-BE49-F238E27FC236}">
                <a16:creationId xmlns:a16="http://schemas.microsoft.com/office/drawing/2014/main" id="{AC55BD36-5B92-B549-88FD-BCA0EC5A3327}"/>
              </a:ext>
            </a:extLst>
          </p:cNvPr>
          <p:cNvGrpSpPr/>
          <p:nvPr userDrawn="1"/>
        </p:nvGrpSpPr>
        <p:grpSpPr>
          <a:xfrm>
            <a:off x="764930" y="2851251"/>
            <a:ext cx="893484" cy="893484"/>
            <a:chOff x="764930" y="2292326"/>
            <a:chExt cx="685498" cy="685498"/>
          </a:xfrm>
        </p:grpSpPr>
        <p:pic>
          <p:nvPicPr>
            <p:cNvPr id="40" name="Picture 39">
              <a:extLst>
                <a:ext uri="{FF2B5EF4-FFF2-40B4-BE49-F238E27FC236}">
                  <a16:creationId xmlns:a16="http://schemas.microsoft.com/office/drawing/2014/main" id="{312645D2-0245-7345-9683-C6264B423EB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05538" y="2332934"/>
              <a:ext cx="604282" cy="604282"/>
            </a:xfrm>
            <a:prstGeom prst="rect">
              <a:avLst/>
            </a:prstGeom>
          </p:spPr>
        </p:pic>
        <p:sp>
          <p:nvSpPr>
            <p:cNvPr id="46" name="Oval 45">
              <a:extLst>
                <a:ext uri="{FF2B5EF4-FFF2-40B4-BE49-F238E27FC236}">
                  <a16:creationId xmlns:a16="http://schemas.microsoft.com/office/drawing/2014/main" id="{AC6CCBD5-3D75-FF49-B33C-69C56340B94C}"/>
                </a:ext>
              </a:extLst>
            </p:cNvPr>
            <p:cNvSpPr>
              <a:spLocks noChangeAspect="1"/>
            </p:cNvSpPr>
            <p:nvPr userDrawn="1"/>
          </p:nvSpPr>
          <p:spPr>
            <a:xfrm>
              <a:off x="764930" y="2292326"/>
              <a:ext cx="685498" cy="685498"/>
            </a:xfrm>
            <a:prstGeom prst="ellipse">
              <a:avLst/>
            </a:prstGeom>
            <a:noFill/>
            <a:ln w="19050">
              <a:solidFill>
                <a:srgbClr val="E0A141">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8" name="Group 7">
            <a:extLst>
              <a:ext uri="{FF2B5EF4-FFF2-40B4-BE49-F238E27FC236}">
                <a16:creationId xmlns:a16="http://schemas.microsoft.com/office/drawing/2014/main" id="{D637A571-F790-1241-B29A-C45690576F1E}"/>
              </a:ext>
            </a:extLst>
          </p:cNvPr>
          <p:cNvGrpSpPr/>
          <p:nvPr userDrawn="1"/>
        </p:nvGrpSpPr>
        <p:grpSpPr>
          <a:xfrm>
            <a:off x="764930" y="3888488"/>
            <a:ext cx="893484" cy="893484"/>
            <a:chOff x="764930" y="3118638"/>
            <a:chExt cx="685498" cy="685498"/>
          </a:xfrm>
        </p:grpSpPr>
        <p:pic>
          <p:nvPicPr>
            <p:cNvPr id="39" name="Picture 38">
              <a:extLst>
                <a:ext uri="{FF2B5EF4-FFF2-40B4-BE49-F238E27FC236}">
                  <a16:creationId xmlns:a16="http://schemas.microsoft.com/office/drawing/2014/main" id="{8886BECB-1720-F941-9B5F-14C8AA3309D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805538" y="3159248"/>
              <a:ext cx="604282" cy="604282"/>
            </a:xfrm>
            <a:prstGeom prst="rect">
              <a:avLst/>
            </a:prstGeom>
          </p:spPr>
        </p:pic>
        <p:sp>
          <p:nvSpPr>
            <p:cNvPr id="48" name="Oval 47">
              <a:extLst>
                <a:ext uri="{FF2B5EF4-FFF2-40B4-BE49-F238E27FC236}">
                  <a16:creationId xmlns:a16="http://schemas.microsoft.com/office/drawing/2014/main" id="{923C9BA7-8275-AC4A-9B92-414B34A85424}"/>
                </a:ext>
              </a:extLst>
            </p:cNvPr>
            <p:cNvSpPr>
              <a:spLocks noChangeAspect="1"/>
            </p:cNvSpPr>
            <p:nvPr userDrawn="1"/>
          </p:nvSpPr>
          <p:spPr>
            <a:xfrm>
              <a:off x="764930" y="3118638"/>
              <a:ext cx="685498" cy="685498"/>
            </a:xfrm>
            <a:prstGeom prst="ellipse">
              <a:avLst/>
            </a:prstGeom>
            <a:noFill/>
            <a:ln w="19050">
              <a:solidFill>
                <a:srgbClr val="AF315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9" name="Group 8">
            <a:extLst>
              <a:ext uri="{FF2B5EF4-FFF2-40B4-BE49-F238E27FC236}">
                <a16:creationId xmlns:a16="http://schemas.microsoft.com/office/drawing/2014/main" id="{34744FDC-ADFF-D142-A991-12D39CA2EAC0}"/>
              </a:ext>
            </a:extLst>
          </p:cNvPr>
          <p:cNvGrpSpPr/>
          <p:nvPr userDrawn="1"/>
        </p:nvGrpSpPr>
        <p:grpSpPr>
          <a:xfrm>
            <a:off x="764930" y="4925725"/>
            <a:ext cx="893484" cy="893484"/>
            <a:chOff x="764930" y="3944950"/>
            <a:chExt cx="685498" cy="685498"/>
          </a:xfrm>
        </p:grpSpPr>
        <p:pic>
          <p:nvPicPr>
            <p:cNvPr id="37" name="Picture 36">
              <a:extLst>
                <a:ext uri="{FF2B5EF4-FFF2-40B4-BE49-F238E27FC236}">
                  <a16:creationId xmlns:a16="http://schemas.microsoft.com/office/drawing/2014/main" id="{86AE816E-8555-B847-96A2-FA019A92F1EE}"/>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50" name="Oval 49">
              <a:extLst>
                <a:ext uri="{FF2B5EF4-FFF2-40B4-BE49-F238E27FC236}">
                  <a16:creationId xmlns:a16="http://schemas.microsoft.com/office/drawing/2014/main" id="{9957D8E7-EABC-D54C-92FE-C6050DA58CB4}"/>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sp>
        <p:nvSpPr>
          <p:cNvPr id="13" name="Rectangle 12">
            <a:extLst>
              <a:ext uri="{FF2B5EF4-FFF2-40B4-BE49-F238E27FC236}">
                <a16:creationId xmlns:a16="http://schemas.microsoft.com/office/drawing/2014/main" id="{1D319E76-BDA6-A24B-BA88-F6CAE192FA84}"/>
              </a:ext>
            </a:extLst>
          </p:cNvPr>
          <p:cNvSpPr/>
          <p:nvPr userDrawn="1"/>
        </p:nvSpPr>
        <p:spPr>
          <a:xfrm>
            <a:off x="1828824" y="1982586"/>
            <a:ext cx="2285819" cy="523220"/>
          </a:xfrm>
          <a:prstGeom prst="rect">
            <a:avLst/>
          </a:prstGeom>
        </p:spPr>
        <p:txBody>
          <a:bodyPr wrap="none">
            <a:spAutoFit/>
          </a:bodyPr>
          <a:lstStyle/>
          <a:p>
            <a:pPr lvl="0"/>
            <a:r>
              <a:rPr lang="en-US" sz="2800" b="0" u="none">
                <a:solidFill>
                  <a:srgbClr val="635F59"/>
                </a:solidFill>
                <a:hlinkClick r:id="rId7"/>
              </a:rPr>
              <a:t>@MOSAICproj</a:t>
            </a:r>
            <a:endParaRPr lang="en-US" sz="2800" b="0" u="none">
              <a:solidFill>
                <a:srgbClr val="635F59"/>
              </a:solidFill>
            </a:endParaRPr>
          </a:p>
        </p:txBody>
      </p:sp>
      <p:sp>
        <p:nvSpPr>
          <p:cNvPr id="35" name="Rectangle 34">
            <a:extLst>
              <a:ext uri="{FF2B5EF4-FFF2-40B4-BE49-F238E27FC236}">
                <a16:creationId xmlns:a16="http://schemas.microsoft.com/office/drawing/2014/main" id="{3EA867C9-5934-F14B-8BAF-8C87043A8986}"/>
              </a:ext>
            </a:extLst>
          </p:cNvPr>
          <p:cNvSpPr/>
          <p:nvPr userDrawn="1"/>
        </p:nvSpPr>
        <p:spPr>
          <a:xfrm>
            <a:off x="1828824" y="3026594"/>
            <a:ext cx="2682401" cy="523220"/>
          </a:xfrm>
          <a:prstGeom prst="rect">
            <a:avLst/>
          </a:prstGeom>
        </p:spPr>
        <p:txBody>
          <a:bodyPr wrap="none">
            <a:spAutoFit/>
          </a:bodyPr>
          <a:lstStyle/>
          <a:p>
            <a:pPr lvl="0"/>
            <a:r>
              <a:rPr lang="en-US" sz="2800">
                <a:hlinkClick r:id="rId8"/>
              </a:rPr>
              <a:t>MOSAIC LinkedIn</a:t>
            </a:r>
            <a:endParaRPr lang="en-US" sz="2800"/>
          </a:p>
        </p:txBody>
      </p:sp>
      <p:sp>
        <p:nvSpPr>
          <p:cNvPr id="36" name="Rectangle 35">
            <a:extLst>
              <a:ext uri="{FF2B5EF4-FFF2-40B4-BE49-F238E27FC236}">
                <a16:creationId xmlns:a16="http://schemas.microsoft.com/office/drawing/2014/main" id="{F56E5A25-F1F8-CE46-A58F-2ABD673173DF}"/>
              </a:ext>
            </a:extLst>
          </p:cNvPr>
          <p:cNvSpPr/>
          <p:nvPr userDrawn="1"/>
        </p:nvSpPr>
        <p:spPr>
          <a:xfrm>
            <a:off x="1828824" y="4058231"/>
            <a:ext cx="2097626" cy="523220"/>
          </a:xfrm>
          <a:prstGeom prst="rect">
            <a:avLst/>
          </a:prstGeom>
        </p:spPr>
        <p:txBody>
          <a:bodyPr wrap="none">
            <a:spAutoFit/>
          </a:bodyPr>
          <a:lstStyle/>
          <a:p>
            <a:pPr lvl="0"/>
            <a:r>
              <a:rPr lang="en-US" sz="2800">
                <a:hlinkClick r:id="rId9"/>
              </a:rPr>
              <a:t>MOSAIC Blog</a:t>
            </a:r>
            <a:endParaRPr lang="en-US" sz="2800"/>
          </a:p>
        </p:txBody>
      </p:sp>
      <p:sp>
        <p:nvSpPr>
          <p:cNvPr id="38" name="Rectangle 37">
            <a:extLst>
              <a:ext uri="{FF2B5EF4-FFF2-40B4-BE49-F238E27FC236}">
                <a16:creationId xmlns:a16="http://schemas.microsoft.com/office/drawing/2014/main" id="{5CC04863-2DD0-FC40-98B4-50038DB6161C}"/>
              </a:ext>
            </a:extLst>
          </p:cNvPr>
          <p:cNvSpPr/>
          <p:nvPr userDrawn="1"/>
        </p:nvSpPr>
        <p:spPr>
          <a:xfrm>
            <a:off x="1828824" y="5089868"/>
            <a:ext cx="2839752" cy="523220"/>
          </a:xfrm>
          <a:prstGeom prst="rect">
            <a:avLst/>
          </a:prstGeom>
        </p:spPr>
        <p:txBody>
          <a:bodyPr wrap="none">
            <a:spAutoFit/>
          </a:bodyPr>
          <a:lstStyle/>
          <a:p>
            <a:pPr lvl="0"/>
            <a:r>
              <a:rPr lang="en-US" sz="2800">
                <a:hlinkClick r:id="rId10"/>
              </a:rPr>
              <a:t>MOSAIC Webpage</a:t>
            </a:r>
            <a:endParaRPr lang="en-US" sz="2800"/>
          </a:p>
        </p:txBody>
      </p:sp>
    </p:spTree>
    <p:extLst>
      <p:ext uri="{BB962C8B-B14F-4D97-AF65-F5344CB8AC3E}">
        <p14:creationId xmlns:p14="http://schemas.microsoft.com/office/powerpoint/2010/main" val="4284392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y Connected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093AB0EE-8DD5-2547-A667-167DE3CC7F83}"/>
              </a:ext>
            </a:extLst>
          </p:cNvPr>
          <p:cNvSpPr>
            <a:spLocks noGrp="1"/>
          </p:cNvSpPr>
          <p:nvPr>
            <p:ph type="body" sz="quarter" idx="13" hasCustomPrompt="1"/>
          </p:nvPr>
        </p:nvSpPr>
        <p:spPr>
          <a:xfrm>
            <a:off x="1583766" y="1557149"/>
            <a:ext cx="8493292" cy="490871"/>
          </a:xfrm>
        </p:spPr>
        <p:txBody>
          <a:bodyPr>
            <a:normAutofit/>
          </a:bodyPr>
          <a:lstStyle>
            <a:lvl1pPr marL="0" indent="0">
              <a:buFontTx/>
              <a:buNone/>
              <a:defRPr sz="2800">
                <a:solidFill>
                  <a:srgbClr val="635F59"/>
                </a:solidFill>
              </a:defRPr>
            </a:lvl1pPr>
          </a:lstStyle>
          <a:p>
            <a:pPr lvl="0"/>
            <a:r>
              <a:rPr lang="en-US"/>
              <a:t>Click here to add the MOSAIC Twitter handle</a:t>
            </a:r>
          </a:p>
        </p:txBody>
      </p:sp>
      <p:sp>
        <p:nvSpPr>
          <p:cNvPr id="15" name="Title 2">
            <a:extLst>
              <a:ext uri="{FF2B5EF4-FFF2-40B4-BE49-F238E27FC236}">
                <a16:creationId xmlns:a16="http://schemas.microsoft.com/office/drawing/2014/main" id="{3149C131-7C4C-234E-B5FE-297C7B678DC9}"/>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Stay Connected</a:t>
            </a:r>
          </a:p>
        </p:txBody>
      </p:sp>
      <p:grpSp>
        <p:nvGrpSpPr>
          <p:cNvPr id="7" name="Group 6">
            <a:extLst>
              <a:ext uri="{FF2B5EF4-FFF2-40B4-BE49-F238E27FC236}">
                <a16:creationId xmlns:a16="http://schemas.microsoft.com/office/drawing/2014/main" id="{321476AB-9EBD-8A47-BE24-20AB7C1F79BC}"/>
              </a:ext>
            </a:extLst>
          </p:cNvPr>
          <p:cNvGrpSpPr/>
          <p:nvPr userDrawn="1"/>
        </p:nvGrpSpPr>
        <p:grpSpPr>
          <a:xfrm>
            <a:off x="764930" y="1459835"/>
            <a:ext cx="685498" cy="685498"/>
            <a:chOff x="764930" y="1459835"/>
            <a:chExt cx="685498" cy="685498"/>
          </a:xfrm>
        </p:grpSpPr>
        <p:pic>
          <p:nvPicPr>
            <p:cNvPr id="41" name="Picture 40">
              <a:extLst>
                <a:ext uri="{FF2B5EF4-FFF2-40B4-BE49-F238E27FC236}">
                  <a16:creationId xmlns:a16="http://schemas.microsoft.com/office/drawing/2014/main" id="{00A91F30-25A2-BD43-AF85-91E13726DD1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05539" y="1497418"/>
              <a:ext cx="604281" cy="608535"/>
            </a:xfrm>
            <a:prstGeom prst="rect">
              <a:avLst/>
            </a:prstGeom>
          </p:spPr>
        </p:pic>
        <p:sp>
          <p:nvSpPr>
            <p:cNvPr id="44" name="Oval 43">
              <a:extLst>
                <a:ext uri="{FF2B5EF4-FFF2-40B4-BE49-F238E27FC236}">
                  <a16:creationId xmlns:a16="http://schemas.microsoft.com/office/drawing/2014/main" id="{71E0AF84-C5EF-2248-9C14-A58466C45827}"/>
                </a:ext>
              </a:extLst>
            </p:cNvPr>
            <p:cNvSpPr>
              <a:spLocks noChangeAspect="1"/>
            </p:cNvSpPr>
            <p:nvPr userDrawn="1"/>
          </p:nvSpPr>
          <p:spPr>
            <a:xfrm>
              <a:off x="764930" y="1459835"/>
              <a:ext cx="685498" cy="685498"/>
            </a:xfrm>
            <a:prstGeom prst="ellipse">
              <a:avLst/>
            </a:prstGeom>
            <a:noFill/>
            <a:ln w="19050">
              <a:solidFill>
                <a:srgbClr val="0E8389">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6" name="Group 5">
            <a:extLst>
              <a:ext uri="{FF2B5EF4-FFF2-40B4-BE49-F238E27FC236}">
                <a16:creationId xmlns:a16="http://schemas.microsoft.com/office/drawing/2014/main" id="{AC55BD36-5B92-B549-88FD-BCA0EC5A3327}"/>
              </a:ext>
            </a:extLst>
          </p:cNvPr>
          <p:cNvGrpSpPr/>
          <p:nvPr userDrawn="1"/>
        </p:nvGrpSpPr>
        <p:grpSpPr>
          <a:xfrm>
            <a:off x="764930" y="2255623"/>
            <a:ext cx="685498" cy="685498"/>
            <a:chOff x="764930" y="2292326"/>
            <a:chExt cx="685498" cy="685498"/>
          </a:xfrm>
        </p:grpSpPr>
        <p:pic>
          <p:nvPicPr>
            <p:cNvPr id="40" name="Picture 39">
              <a:extLst>
                <a:ext uri="{FF2B5EF4-FFF2-40B4-BE49-F238E27FC236}">
                  <a16:creationId xmlns:a16="http://schemas.microsoft.com/office/drawing/2014/main" id="{312645D2-0245-7345-9683-C6264B423EB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05538" y="2332934"/>
              <a:ext cx="604282" cy="604282"/>
            </a:xfrm>
            <a:prstGeom prst="rect">
              <a:avLst/>
            </a:prstGeom>
          </p:spPr>
        </p:pic>
        <p:sp>
          <p:nvSpPr>
            <p:cNvPr id="46" name="Oval 45">
              <a:extLst>
                <a:ext uri="{FF2B5EF4-FFF2-40B4-BE49-F238E27FC236}">
                  <a16:creationId xmlns:a16="http://schemas.microsoft.com/office/drawing/2014/main" id="{AC6CCBD5-3D75-FF49-B33C-69C56340B94C}"/>
                </a:ext>
              </a:extLst>
            </p:cNvPr>
            <p:cNvSpPr>
              <a:spLocks noChangeAspect="1"/>
            </p:cNvSpPr>
            <p:nvPr userDrawn="1"/>
          </p:nvSpPr>
          <p:spPr>
            <a:xfrm>
              <a:off x="764930" y="2292326"/>
              <a:ext cx="685498" cy="685498"/>
            </a:xfrm>
            <a:prstGeom prst="ellipse">
              <a:avLst/>
            </a:prstGeom>
            <a:noFill/>
            <a:ln w="19050">
              <a:solidFill>
                <a:srgbClr val="E0A141">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8" name="Group 7">
            <a:extLst>
              <a:ext uri="{FF2B5EF4-FFF2-40B4-BE49-F238E27FC236}">
                <a16:creationId xmlns:a16="http://schemas.microsoft.com/office/drawing/2014/main" id="{D637A571-F790-1241-B29A-C45690576F1E}"/>
              </a:ext>
            </a:extLst>
          </p:cNvPr>
          <p:cNvGrpSpPr/>
          <p:nvPr userDrawn="1"/>
        </p:nvGrpSpPr>
        <p:grpSpPr>
          <a:xfrm>
            <a:off x="764930" y="3051411"/>
            <a:ext cx="685498" cy="685498"/>
            <a:chOff x="764930" y="3118638"/>
            <a:chExt cx="685498" cy="685498"/>
          </a:xfrm>
        </p:grpSpPr>
        <p:pic>
          <p:nvPicPr>
            <p:cNvPr id="39" name="Picture 38">
              <a:extLst>
                <a:ext uri="{FF2B5EF4-FFF2-40B4-BE49-F238E27FC236}">
                  <a16:creationId xmlns:a16="http://schemas.microsoft.com/office/drawing/2014/main" id="{8886BECB-1720-F941-9B5F-14C8AA3309D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805538" y="3159248"/>
              <a:ext cx="604282" cy="604282"/>
            </a:xfrm>
            <a:prstGeom prst="rect">
              <a:avLst/>
            </a:prstGeom>
          </p:spPr>
        </p:pic>
        <p:sp>
          <p:nvSpPr>
            <p:cNvPr id="48" name="Oval 47">
              <a:extLst>
                <a:ext uri="{FF2B5EF4-FFF2-40B4-BE49-F238E27FC236}">
                  <a16:creationId xmlns:a16="http://schemas.microsoft.com/office/drawing/2014/main" id="{923C9BA7-8275-AC4A-9B92-414B34A85424}"/>
                </a:ext>
              </a:extLst>
            </p:cNvPr>
            <p:cNvSpPr>
              <a:spLocks noChangeAspect="1"/>
            </p:cNvSpPr>
            <p:nvPr userDrawn="1"/>
          </p:nvSpPr>
          <p:spPr>
            <a:xfrm>
              <a:off x="764930" y="3118638"/>
              <a:ext cx="685498" cy="685498"/>
            </a:xfrm>
            <a:prstGeom prst="ellipse">
              <a:avLst/>
            </a:prstGeom>
            <a:noFill/>
            <a:ln w="19050">
              <a:solidFill>
                <a:srgbClr val="AF315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9" name="Group 8">
            <a:extLst>
              <a:ext uri="{FF2B5EF4-FFF2-40B4-BE49-F238E27FC236}">
                <a16:creationId xmlns:a16="http://schemas.microsoft.com/office/drawing/2014/main" id="{34744FDC-ADFF-D142-A991-12D39CA2EAC0}"/>
              </a:ext>
            </a:extLst>
          </p:cNvPr>
          <p:cNvGrpSpPr/>
          <p:nvPr userDrawn="1"/>
        </p:nvGrpSpPr>
        <p:grpSpPr>
          <a:xfrm>
            <a:off x="764930" y="3847199"/>
            <a:ext cx="685498" cy="685498"/>
            <a:chOff x="764930" y="3944950"/>
            <a:chExt cx="685498" cy="685498"/>
          </a:xfrm>
        </p:grpSpPr>
        <p:pic>
          <p:nvPicPr>
            <p:cNvPr id="37" name="Picture 36">
              <a:extLst>
                <a:ext uri="{FF2B5EF4-FFF2-40B4-BE49-F238E27FC236}">
                  <a16:creationId xmlns:a16="http://schemas.microsoft.com/office/drawing/2014/main" id="{86AE816E-8555-B847-96A2-FA019A92F1EE}"/>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50" name="Oval 49">
              <a:extLst>
                <a:ext uri="{FF2B5EF4-FFF2-40B4-BE49-F238E27FC236}">
                  <a16:creationId xmlns:a16="http://schemas.microsoft.com/office/drawing/2014/main" id="{9957D8E7-EABC-D54C-92FE-C6050DA58CB4}"/>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10" name="Group 9">
            <a:extLst>
              <a:ext uri="{FF2B5EF4-FFF2-40B4-BE49-F238E27FC236}">
                <a16:creationId xmlns:a16="http://schemas.microsoft.com/office/drawing/2014/main" id="{D664190D-24C2-584F-A421-455F91D605C0}"/>
              </a:ext>
            </a:extLst>
          </p:cNvPr>
          <p:cNvGrpSpPr/>
          <p:nvPr userDrawn="1"/>
        </p:nvGrpSpPr>
        <p:grpSpPr>
          <a:xfrm>
            <a:off x="764930" y="4642987"/>
            <a:ext cx="685498" cy="685498"/>
            <a:chOff x="764930" y="4800610"/>
            <a:chExt cx="685498" cy="685498"/>
          </a:xfrm>
        </p:grpSpPr>
        <p:pic>
          <p:nvPicPr>
            <p:cNvPr id="18" name="Picture 17">
              <a:extLst>
                <a:ext uri="{FF2B5EF4-FFF2-40B4-BE49-F238E27FC236}">
                  <a16:creationId xmlns:a16="http://schemas.microsoft.com/office/drawing/2014/main" id="{875FFC0F-363A-E440-BFBF-68765A55611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05538" y="4841220"/>
              <a:ext cx="604282" cy="604282"/>
            </a:xfrm>
            <a:prstGeom prst="rect">
              <a:avLst/>
            </a:prstGeom>
          </p:spPr>
        </p:pic>
        <p:sp>
          <p:nvSpPr>
            <p:cNvPr id="19" name="Oval 18">
              <a:extLst>
                <a:ext uri="{FF2B5EF4-FFF2-40B4-BE49-F238E27FC236}">
                  <a16:creationId xmlns:a16="http://schemas.microsoft.com/office/drawing/2014/main" id="{0C887298-22BE-1C4E-9B6B-CD4C9E4687EA}"/>
                </a:ext>
              </a:extLst>
            </p:cNvPr>
            <p:cNvSpPr>
              <a:spLocks noChangeAspect="1"/>
            </p:cNvSpPr>
            <p:nvPr userDrawn="1"/>
          </p:nvSpPr>
          <p:spPr>
            <a:xfrm>
              <a:off x="764930" y="4800610"/>
              <a:ext cx="685498" cy="685498"/>
            </a:xfrm>
            <a:prstGeom prst="ellipse">
              <a:avLst/>
            </a:prstGeom>
            <a:noFill/>
            <a:ln w="19050">
              <a:solidFill>
                <a:schemeClr val="accent4">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11" name="Group 10">
            <a:extLst>
              <a:ext uri="{FF2B5EF4-FFF2-40B4-BE49-F238E27FC236}">
                <a16:creationId xmlns:a16="http://schemas.microsoft.com/office/drawing/2014/main" id="{D5BFC2FB-7134-0946-9607-765CF9EF21A9}"/>
              </a:ext>
            </a:extLst>
          </p:cNvPr>
          <p:cNvGrpSpPr/>
          <p:nvPr userDrawn="1"/>
        </p:nvGrpSpPr>
        <p:grpSpPr>
          <a:xfrm>
            <a:off x="764930" y="5438775"/>
            <a:ext cx="685498" cy="685498"/>
            <a:chOff x="764930" y="5626923"/>
            <a:chExt cx="685498" cy="685498"/>
          </a:xfrm>
        </p:grpSpPr>
        <p:pic>
          <p:nvPicPr>
            <p:cNvPr id="17" name="Picture 16">
              <a:extLst>
                <a:ext uri="{FF2B5EF4-FFF2-40B4-BE49-F238E27FC236}">
                  <a16:creationId xmlns:a16="http://schemas.microsoft.com/office/drawing/2014/main" id="{2AE2126A-5997-D44A-90C4-E0761FCAA8E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5538" y="5670008"/>
              <a:ext cx="604282" cy="604282"/>
            </a:xfrm>
            <a:prstGeom prst="rect">
              <a:avLst/>
            </a:prstGeom>
          </p:spPr>
        </p:pic>
        <p:sp>
          <p:nvSpPr>
            <p:cNvPr id="20" name="Oval 19">
              <a:extLst>
                <a:ext uri="{FF2B5EF4-FFF2-40B4-BE49-F238E27FC236}">
                  <a16:creationId xmlns:a16="http://schemas.microsoft.com/office/drawing/2014/main" id="{26EAB1EA-D8B6-D34C-B9FD-5EF8EFE20C04}"/>
                </a:ext>
              </a:extLst>
            </p:cNvPr>
            <p:cNvSpPr>
              <a:spLocks noChangeAspect="1"/>
            </p:cNvSpPr>
            <p:nvPr userDrawn="1"/>
          </p:nvSpPr>
          <p:spPr>
            <a:xfrm>
              <a:off x="764930" y="5626923"/>
              <a:ext cx="685498" cy="685498"/>
            </a:xfrm>
            <a:prstGeom prst="ellipse">
              <a:avLst/>
            </a:prstGeom>
            <a:noFill/>
            <a:ln w="19050">
              <a:solidFill>
                <a:schemeClr val="accent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sp>
        <p:nvSpPr>
          <p:cNvPr id="21" name="Text Placeholder 2">
            <a:extLst>
              <a:ext uri="{FF2B5EF4-FFF2-40B4-BE49-F238E27FC236}">
                <a16:creationId xmlns:a16="http://schemas.microsoft.com/office/drawing/2014/main" id="{6BF37722-D3FB-6F44-B941-5903A05BE46D}"/>
              </a:ext>
            </a:extLst>
          </p:cNvPr>
          <p:cNvSpPr>
            <a:spLocks noGrp="1"/>
          </p:cNvSpPr>
          <p:nvPr userDrawn="1">
            <p:ph type="body" sz="quarter" idx="14" hasCustomPrompt="1"/>
          </p:nvPr>
        </p:nvSpPr>
        <p:spPr>
          <a:xfrm>
            <a:off x="1583766" y="2352937"/>
            <a:ext cx="8493292" cy="490871"/>
          </a:xfrm>
        </p:spPr>
        <p:txBody>
          <a:bodyPr>
            <a:normAutofit/>
          </a:bodyPr>
          <a:lstStyle>
            <a:lvl1pPr marL="0" indent="0">
              <a:buFontTx/>
              <a:buNone/>
              <a:defRPr sz="2800">
                <a:solidFill>
                  <a:srgbClr val="635F59"/>
                </a:solidFill>
              </a:defRPr>
            </a:lvl1pPr>
          </a:lstStyle>
          <a:p>
            <a:pPr lvl="0"/>
            <a:r>
              <a:rPr lang="en-US"/>
              <a:t>Click here to add the MOSAIC LinkedIn profile</a:t>
            </a:r>
          </a:p>
        </p:txBody>
      </p:sp>
      <p:sp>
        <p:nvSpPr>
          <p:cNvPr id="22" name="Text Placeholder 2">
            <a:extLst>
              <a:ext uri="{FF2B5EF4-FFF2-40B4-BE49-F238E27FC236}">
                <a16:creationId xmlns:a16="http://schemas.microsoft.com/office/drawing/2014/main" id="{785A64FC-0925-9545-B8C4-5227A20CCF9D}"/>
              </a:ext>
            </a:extLst>
          </p:cNvPr>
          <p:cNvSpPr>
            <a:spLocks noGrp="1"/>
          </p:cNvSpPr>
          <p:nvPr userDrawn="1">
            <p:ph type="body" sz="quarter" idx="15" hasCustomPrompt="1"/>
          </p:nvPr>
        </p:nvSpPr>
        <p:spPr>
          <a:xfrm>
            <a:off x="1583766" y="3148725"/>
            <a:ext cx="8493292" cy="490871"/>
          </a:xfrm>
        </p:spPr>
        <p:txBody>
          <a:bodyPr>
            <a:normAutofit/>
          </a:bodyPr>
          <a:lstStyle>
            <a:lvl1pPr marL="0" indent="0">
              <a:buFontTx/>
              <a:buNone/>
              <a:defRPr sz="2800">
                <a:solidFill>
                  <a:srgbClr val="635F59"/>
                </a:solidFill>
              </a:defRPr>
            </a:lvl1pPr>
          </a:lstStyle>
          <a:p>
            <a:pPr lvl="0"/>
            <a:r>
              <a:rPr lang="en-US"/>
              <a:t>Click here to add the MOSAIC WordPress link</a:t>
            </a:r>
          </a:p>
        </p:txBody>
      </p:sp>
      <p:sp>
        <p:nvSpPr>
          <p:cNvPr id="23" name="Text Placeholder 2">
            <a:extLst>
              <a:ext uri="{FF2B5EF4-FFF2-40B4-BE49-F238E27FC236}">
                <a16:creationId xmlns:a16="http://schemas.microsoft.com/office/drawing/2014/main" id="{073A80D5-EA50-814F-9BF8-3955E160D4AD}"/>
              </a:ext>
            </a:extLst>
          </p:cNvPr>
          <p:cNvSpPr>
            <a:spLocks noGrp="1"/>
          </p:cNvSpPr>
          <p:nvPr userDrawn="1">
            <p:ph type="body" sz="quarter" idx="16" hasCustomPrompt="1"/>
          </p:nvPr>
        </p:nvSpPr>
        <p:spPr>
          <a:xfrm>
            <a:off x="1583766" y="3944513"/>
            <a:ext cx="8493292" cy="490871"/>
          </a:xfrm>
        </p:spPr>
        <p:txBody>
          <a:bodyPr>
            <a:normAutofit/>
          </a:bodyPr>
          <a:lstStyle>
            <a:lvl1pPr marL="0" indent="0">
              <a:buFontTx/>
              <a:buNone/>
              <a:defRPr sz="2800">
                <a:solidFill>
                  <a:srgbClr val="635F59"/>
                </a:solidFill>
              </a:defRPr>
            </a:lvl1pPr>
          </a:lstStyle>
          <a:p>
            <a:pPr lvl="0"/>
            <a:r>
              <a:rPr lang="en-US"/>
              <a:t>Click here to add the MOSAIC webpage</a:t>
            </a:r>
          </a:p>
        </p:txBody>
      </p:sp>
      <p:sp>
        <p:nvSpPr>
          <p:cNvPr id="31" name="Text Placeholder 2">
            <a:extLst>
              <a:ext uri="{FF2B5EF4-FFF2-40B4-BE49-F238E27FC236}">
                <a16:creationId xmlns:a16="http://schemas.microsoft.com/office/drawing/2014/main" id="{AA78EC53-490F-E441-B578-1E0B2BD87F14}"/>
              </a:ext>
            </a:extLst>
          </p:cNvPr>
          <p:cNvSpPr>
            <a:spLocks noGrp="1"/>
          </p:cNvSpPr>
          <p:nvPr>
            <p:ph type="body" sz="quarter" idx="17" hasCustomPrompt="1"/>
          </p:nvPr>
        </p:nvSpPr>
        <p:spPr>
          <a:xfrm>
            <a:off x="1583766" y="4740301"/>
            <a:ext cx="8493292" cy="490871"/>
          </a:xfrm>
        </p:spPr>
        <p:txBody>
          <a:bodyPr>
            <a:normAutofit/>
          </a:bodyPr>
          <a:lstStyle>
            <a:lvl1pPr marL="0" indent="0">
              <a:buFontTx/>
              <a:buNone/>
              <a:defRPr sz="2800">
                <a:solidFill>
                  <a:srgbClr val="635F59"/>
                </a:solidFill>
              </a:defRPr>
            </a:lvl1pPr>
          </a:lstStyle>
          <a:p>
            <a:pPr lvl="0"/>
            <a:r>
              <a:rPr lang="en-US"/>
              <a:t>Click here to add presenter email(s)</a:t>
            </a:r>
          </a:p>
        </p:txBody>
      </p:sp>
      <p:sp>
        <p:nvSpPr>
          <p:cNvPr id="32" name="Text Placeholder 2">
            <a:extLst>
              <a:ext uri="{FF2B5EF4-FFF2-40B4-BE49-F238E27FC236}">
                <a16:creationId xmlns:a16="http://schemas.microsoft.com/office/drawing/2014/main" id="{18F7FD57-B0F2-1045-A79F-54CD5CDF2C44}"/>
              </a:ext>
            </a:extLst>
          </p:cNvPr>
          <p:cNvSpPr>
            <a:spLocks noGrp="1"/>
          </p:cNvSpPr>
          <p:nvPr>
            <p:ph type="body" sz="quarter" idx="18" hasCustomPrompt="1"/>
          </p:nvPr>
        </p:nvSpPr>
        <p:spPr>
          <a:xfrm>
            <a:off x="1583766" y="5536089"/>
            <a:ext cx="8493292" cy="490871"/>
          </a:xfrm>
        </p:spPr>
        <p:txBody>
          <a:bodyPr>
            <a:normAutofit/>
          </a:bodyPr>
          <a:lstStyle>
            <a:lvl1pPr marL="0" indent="0">
              <a:buFontTx/>
              <a:buNone/>
              <a:defRPr sz="2600">
                <a:solidFill>
                  <a:srgbClr val="635F59"/>
                </a:solidFill>
              </a:defRPr>
            </a:lvl1pPr>
          </a:lstStyle>
          <a:p>
            <a:pPr lvl="0"/>
            <a:r>
              <a:rPr lang="en-US"/>
              <a:t>Click here to add additional networks/presenter social media</a:t>
            </a:r>
          </a:p>
        </p:txBody>
      </p:sp>
    </p:spTree>
    <p:extLst>
      <p:ext uri="{BB962C8B-B14F-4D97-AF65-F5344CB8AC3E}">
        <p14:creationId xmlns:p14="http://schemas.microsoft.com/office/powerpoint/2010/main" val="3468299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C355AD93-7E4A-4B1B-A616-C5E58B8E1BE9}"/>
              </a:ext>
            </a:extLst>
          </p:cNvPr>
          <p:cNvSpPr txBox="1"/>
          <p:nvPr/>
        </p:nvSpPr>
        <p:spPr>
          <a:xfrm>
            <a:off x="715518" y="4647059"/>
            <a:ext cx="5751532" cy="91307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a:ln>
                  <a:noFill/>
                </a:ln>
                <a:solidFill>
                  <a:srgbClr val="635F59"/>
                </a:solidFill>
                <a:effectLst/>
                <a:uLnTx/>
                <a:uFillTx/>
                <a:latin typeface="Calibri" panose="020F0502020204030204"/>
                <a:ea typeface="+mn-ea"/>
                <a:cs typeface="+mn-cs"/>
              </a:rPr>
              <a:t>MOSAIC is made possible by the generous support of the American people through the U.S. President’s Emergency Plan for AIDS Relief (PEPFAR) and the U.S. Agency for International Development (USAID) cooperative agreement 7200AA21CA00011. The contents of this presentation are the responsibility of MOSAIC and do not necessarily reflect the views of PEPFAR, USAID, or the U.S. Government.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a:ln>
                  <a:noFill/>
                </a:ln>
                <a:solidFill>
                  <a:srgbClr val="635F59"/>
                </a:solidFill>
                <a:effectLst/>
                <a:uLnTx/>
                <a:uFillTx/>
                <a:latin typeface="Calibri" panose="020F0502020204030204"/>
                <a:ea typeface="+mn-ea"/>
                <a:cs typeface="+mn-cs"/>
              </a:rPr>
              <a:t>Photo Credit: MOSAIC Consortium</a:t>
            </a:r>
          </a:p>
        </p:txBody>
      </p:sp>
      <p:sp>
        <p:nvSpPr>
          <p:cNvPr id="19" name="Title 2">
            <a:extLst>
              <a:ext uri="{FF2B5EF4-FFF2-40B4-BE49-F238E27FC236}">
                <a16:creationId xmlns:a16="http://schemas.microsoft.com/office/drawing/2014/main" id="{FA06B5C9-C4CB-1E42-92BE-1E8453325584}"/>
              </a:ext>
            </a:extLst>
          </p:cNvPr>
          <p:cNvSpPr txBox="1">
            <a:spLocks/>
          </p:cNvSpPr>
          <p:nvPr/>
        </p:nvSpPr>
        <p:spPr>
          <a:xfrm>
            <a:off x="0" y="154871"/>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ACKNOWLEDGMENTS</a:t>
            </a:r>
          </a:p>
        </p:txBody>
      </p:sp>
      <p:pic>
        <p:nvPicPr>
          <p:cNvPr id="10" name="Picture 9" descr="A picture containing outdoor, tree, person, standing&#10;&#10;Description automatically generated">
            <a:extLst>
              <a:ext uri="{FF2B5EF4-FFF2-40B4-BE49-F238E27FC236}">
                <a16:creationId xmlns:a16="http://schemas.microsoft.com/office/drawing/2014/main" id="{9A52F658-14C6-DAC1-1F30-96BB91513A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56500" y="0"/>
            <a:ext cx="4101912" cy="6858000"/>
          </a:xfrm>
          <a:prstGeom prst="rect">
            <a:avLst/>
          </a:prstGeom>
        </p:spPr>
      </p:pic>
      <p:pic>
        <p:nvPicPr>
          <p:cNvPr id="3" name="Picture 2">
            <a:extLst>
              <a:ext uri="{FF2B5EF4-FFF2-40B4-BE49-F238E27FC236}">
                <a16:creationId xmlns:a16="http://schemas.microsoft.com/office/drawing/2014/main" id="{805ED304-335E-1145-BEA0-619398728E2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274662" y="0"/>
            <a:ext cx="917337" cy="6858000"/>
          </a:xfrm>
          <a:prstGeom prst="rect">
            <a:avLst/>
          </a:prstGeom>
        </p:spPr>
      </p:pic>
      <p:pic>
        <p:nvPicPr>
          <p:cNvPr id="9" name="Picture 8">
            <a:extLst>
              <a:ext uri="{FF2B5EF4-FFF2-40B4-BE49-F238E27FC236}">
                <a16:creationId xmlns:a16="http://schemas.microsoft.com/office/drawing/2014/main" id="{4FC6A1CC-EA90-1845-BF1E-68021122606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15518" y="1990063"/>
            <a:ext cx="5996781" cy="2421653"/>
          </a:xfrm>
          <a:prstGeom prst="rect">
            <a:avLst/>
          </a:prstGeom>
        </p:spPr>
      </p:pic>
      <p:sp>
        <p:nvSpPr>
          <p:cNvPr id="8" name="Text Placeholder 7">
            <a:extLst>
              <a:ext uri="{FF2B5EF4-FFF2-40B4-BE49-F238E27FC236}">
                <a16:creationId xmlns:a16="http://schemas.microsoft.com/office/drawing/2014/main" id="{C2D24103-1287-6C49-88C4-9E81E1DAA736}"/>
              </a:ext>
            </a:extLst>
          </p:cNvPr>
          <p:cNvSpPr>
            <a:spLocks noGrp="1"/>
          </p:cNvSpPr>
          <p:nvPr>
            <p:ph type="body" sz="quarter" idx="10" hasCustomPrompt="1"/>
          </p:nvPr>
        </p:nvSpPr>
        <p:spPr>
          <a:xfrm>
            <a:off x="715518" y="1066536"/>
            <a:ext cx="5886450" cy="106774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baseline="0">
                <a:solidFill>
                  <a:srgbClr val="635F59"/>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u="none" strike="noStrike">
                <a:solidFill>
                  <a:srgbClr val="000000"/>
                </a:solidFill>
                <a:effectLst/>
                <a:latin typeface="Calibri" panose="020F0502020204030204" pitchFamily="34" charset="0"/>
              </a:rPr>
              <a:t>Click here to add the names of individual contributors to this presentation/slide deck, as well as photography credit (if applicable).</a:t>
            </a:r>
          </a:p>
        </p:txBody>
      </p:sp>
    </p:spTree>
    <p:extLst>
      <p:ext uri="{BB962C8B-B14F-4D97-AF65-F5344CB8AC3E}">
        <p14:creationId xmlns:p14="http://schemas.microsoft.com/office/powerpoint/2010/main" val="2041371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C8D42D0-8792-4435-9DD8-B937725F9DC7}"/>
              </a:ext>
            </a:extLst>
          </p:cNvPr>
          <p:cNvCxnSpPr>
            <a:cxnSpLocks/>
          </p:cNvCxnSpPr>
          <p:nvPr/>
        </p:nvCxnSpPr>
        <p:spPr>
          <a:xfrm>
            <a:off x="0" y="711200"/>
            <a:ext cx="12192000" cy="0"/>
          </a:xfrm>
          <a:prstGeom prst="line">
            <a:avLst/>
          </a:prstGeom>
          <a:ln w="38100">
            <a:solidFill>
              <a:srgbClr val="EE6C04"/>
            </a:solidFill>
          </a:ln>
        </p:spPr>
        <p:style>
          <a:lnRef idx="1">
            <a:schemeClr val="accent1"/>
          </a:lnRef>
          <a:fillRef idx="0">
            <a:schemeClr val="accent1"/>
          </a:fillRef>
          <a:effectRef idx="0">
            <a:schemeClr val="accent1"/>
          </a:effectRef>
          <a:fontRef idx="minor">
            <a:schemeClr val="tx1"/>
          </a:fontRef>
        </p:style>
      </p:cxnSp>
      <p:pic>
        <p:nvPicPr>
          <p:cNvPr id="5" name="Picture 7">
            <a:extLst>
              <a:ext uri="{FF2B5EF4-FFF2-40B4-BE49-F238E27FC236}">
                <a16:creationId xmlns:a16="http://schemas.microsoft.com/office/drawing/2014/main" id="{D8A8D91D-8FD4-4701-9F7D-CAA15C919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884"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E2343AD-C6A5-4C0E-A6DF-9B3848CF7C86}"/>
              </a:ext>
            </a:extLst>
          </p:cNvPr>
          <p:cNvSpPr/>
          <p:nvPr/>
        </p:nvSpPr>
        <p:spPr>
          <a:xfrm>
            <a:off x="431800" y="1612901"/>
            <a:ext cx="10515600" cy="4778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7" name="TextBox 6">
            <a:extLst>
              <a:ext uri="{FF2B5EF4-FFF2-40B4-BE49-F238E27FC236}">
                <a16:creationId xmlns:a16="http://schemas.microsoft.com/office/drawing/2014/main" id="{430D6C33-BD65-466A-A12B-3C84281FB682}"/>
              </a:ext>
            </a:extLst>
          </p:cNvPr>
          <p:cNvSpPr txBox="1">
            <a:spLocks noChangeArrowheads="1"/>
          </p:cNvSpPr>
          <p:nvPr/>
        </p:nvSpPr>
        <p:spPr bwMode="auto">
          <a:xfrm>
            <a:off x="431800" y="1582738"/>
            <a:ext cx="10515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3366"/>
                </a:solidFill>
                <a:latin typeface="Arial" panose="020B0604020202020204" pitchFamily="34" charset="0"/>
              </a:defRPr>
            </a:lvl1pPr>
            <a:lvl2pPr marL="742950" indent="-285750">
              <a:defRPr sz="2000">
                <a:solidFill>
                  <a:srgbClr val="003366"/>
                </a:solidFill>
                <a:latin typeface="Arial" panose="020B0604020202020204" pitchFamily="34" charset="0"/>
              </a:defRPr>
            </a:lvl2pPr>
            <a:lvl3pPr marL="1143000" indent="-228600">
              <a:defRPr sz="2000">
                <a:solidFill>
                  <a:srgbClr val="003366"/>
                </a:solidFill>
                <a:latin typeface="Arial" panose="020B0604020202020204" pitchFamily="34" charset="0"/>
              </a:defRPr>
            </a:lvl3pPr>
            <a:lvl4pPr marL="1600200" indent="-228600">
              <a:defRPr sz="2000">
                <a:solidFill>
                  <a:srgbClr val="003366"/>
                </a:solidFill>
                <a:latin typeface="Arial" panose="020B0604020202020204" pitchFamily="34" charset="0"/>
              </a:defRPr>
            </a:lvl4pPr>
            <a:lvl5pPr marL="2057400" indent="-228600">
              <a:defRPr sz="2000">
                <a:solidFill>
                  <a:srgbClr val="003366"/>
                </a:solidFill>
                <a:latin typeface="Arial" panose="020B0604020202020204" pitchFamily="34" charset="0"/>
              </a:defRPr>
            </a:lvl5pPr>
            <a:lvl6pPr marL="2514600" indent="-228600" eaLnBrk="0" fontAlgn="base" hangingPunct="0">
              <a:spcBef>
                <a:spcPct val="0"/>
              </a:spcBef>
              <a:spcAft>
                <a:spcPct val="0"/>
              </a:spcAft>
              <a:defRPr sz="2000">
                <a:solidFill>
                  <a:srgbClr val="003366"/>
                </a:solidFill>
                <a:latin typeface="Arial" panose="020B0604020202020204" pitchFamily="34" charset="0"/>
              </a:defRPr>
            </a:lvl6pPr>
            <a:lvl7pPr marL="2971800" indent="-228600" eaLnBrk="0" fontAlgn="base" hangingPunct="0">
              <a:spcBef>
                <a:spcPct val="0"/>
              </a:spcBef>
              <a:spcAft>
                <a:spcPct val="0"/>
              </a:spcAft>
              <a:defRPr sz="2000">
                <a:solidFill>
                  <a:srgbClr val="003366"/>
                </a:solidFill>
                <a:latin typeface="Arial" panose="020B0604020202020204" pitchFamily="34" charset="0"/>
              </a:defRPr>
            </a:lvl7pPr>
            <a:lvl8pPr marL="3429000" indent="-228600" eaLnBrk="0" fontAlgn="base" hangingPunct="0">
              <a:spcBef>
                <a:spcPct val="0"/>
              </a:spcBef>
              <a:spcAft>
                <a:spcPct val="0"/>
              </a:spcAft>
              <a:defRPr sz="2000">
                <a:solidFill>
                  <a:srgbClr val="003366"/>
                </a:solidFill>
                <a:latin typeface="Arial" panose="020B0604020202020204" pitchFamily="34" charset="0"/>
              </a:defRPr>
            </a:lvl8pPr>
            <a:lvl9pPr marL="3886200" indent="-228600" eaLnBrk="0" fontAlgn="base" hangingPunct="0">
              <a:spcBef>
                <a:spcPct val="0"/>
              </a:spcBef>
              <a:spcAft>
                <a:spcPct val="0"/>
              </a:spcAft>
              <a:defRPr sz="2000">
                <a:solidFill>
                  <a:srgbClr val="003366"/>
                </a:solidFill>
                <a:latin typeface="Arial" panose="020B0604020202020204" pitchFamily="34" charset="0"/>
              </a:defRPr>
            </a:lvl9pPr>
          </a:lstStyle>
          <a:p>
            <a:pPr>
              <a:defRPr/>
            </a:pPr>
            <a:endParaRPr lang="en-US" altLang="en-US" sz="1500"/>
          </a:p>
        </p:txBody>
      </p:sp>
      <p:pic>
        <p:nvPicPr>
          <p:cNvPr id="8" name="Picture 6">
            <a:extLst>
              <a:ext uri="{FF2B5EF4-FFF2-40B4-BE49-F238E27FC236}">
                <a16:creationId xmlns:a16="http://schemas.microsoft.com/office/drawing/2014/main" id="{2B43C27C-7D4F-4903-B274-BF15714C7A6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0"/>
            <a:ext cx="12189884"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706DCC3-A51B-402D-A031-B90A0C5332FD}"/>
              </a:ext>
            </a:extLst>
          </p:cNvPr>
          <p:cNvSpPr/>
          <p:nvPr userDrawn="1"/>
        </p:nvSpPr>
        <p:spPr>
          <a:xfrm>
            <a:off x="431800" y="1612901"/>
            <a:ext cx="10515600" cy="4778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FFFFFF"/>
              </a:solidFill>
            </a:endParaRPr>
          </a:p>
        </p:txBody>
      </p:sp>
      <p:sp>
        <p:nvSpPr>
          <p:cNvPr id="11" name="TextBox 10">
            <a:extLst>
              <a:ext uri="{FF2B5EF4-FFF2-40B4-BE49-F238E27FC236}">
                <a16:creationId xmlns:a16="http://schemas.microsoft.com/office/drawing/2014/main" id="{0476B52B-08EC-44A0-A43D-BAF8521BB36D}"/>
              </a:ext>
            </a:extLst>
          </p:cNvPr>
          <p:cNvSpPr txBox="1"/>
          <p:nvPr userDrawn="1"/>
        </p:nvSpPr>
        <p:spPr>
          <a:xfrm>
            <a:off x="431800" y="1582739"/>
            <a:ext cx="10515600" cy="300037"/>
          </a:xfrm>
          <a:prstGeom prst="rect">
            <a:avLst/>
          </a:prstGeom>
          <a:noFill/>
        </p:spPr>
        <p:txBody>
          <a:bodyPr>
            <a:spAutoFit/>
          </a:bodyPr>
          <a:lstStyle/>
          <a:p>
            <a:pPr>
              <a:defRPr/>
            </a:pPr>
            <a:endParaRPr lang="en-US" sz="1351"/>
          </a:p>
        </p:txBody>
      </p:sp>
      <p:sp>
        <p:nvSpPr>
          <p:cNvPr id="2" name="Title 1">
            <a:extLst>
              <a:ext uri="{FF2B5EF4-FFF2-40B4-BE49-F238E27FC236}">
                <a16:creationId xmlns:a16="http://schemas.microsoft.com/office/drawing/2014/main" id="{9CA5AFEB-AFC2-43AB-818C-4E84C8A16B50}"/>
              </a:ext>
            </a:extLst>
          </p:cNvPr>
          <p:cNvSpPr>
            <a:spLocks noGrp="1"/>
          </p:cNvSpPr>
          <p:nvPr>
            <p:ph type="title"/>
          </p:nvPr>
        </p:nvSpPr>
        <p:spPr>
          <a:xfrm>
            <a:off x="430967" y="828180"/>
            <a:ext cx="10515600" cy="400111"/>
          </a:xfrm>
        </p:spPr>
        <p:txBody>
          <a:bodyPr>
            <a:noAutofit/>
          </a:bodyPr>
          <a:lstStyle>
            <a:lvl1pPr>
              <a:defRPr lang="en-US" sz="2100" b="1" kern="1200" dirty="0">
                <a:solidFill>
                  <a:srgbClr val="EE6C04"/>
                </a:solidFill>
                <a:latin typeface="+mn-lt"/>
                <a:ea typeface="+mn-ea"/>
                <a:cs typeface="+mn-cs"/>
              </a:defRPr>
            </a:lvl1pPr>
          </a:lstStyle>
          <a:p>
            <a:r>
              <a:rPr lang="en-US"/>
              <a:t>Click to edit Master title style</a:t>
            </a:r>
          </a:p>
        </p:txBody>
      </p:sp>
      <p:sp>
        <p:nvSpPr>
          <p:cNvPr id="10" name="Content Placeholder 2">
            <a:extLst>
              <a:ext uri="{FF2B5EF4-FFF2-40B4-BE49-F238E27FC236}">
                <a16:creationId xmlns:a16="http://schemas.microsoft.com/office/drawing/2014/main" id="{9C0B5ADA-5771-4A17-BA84-9737FB6911EB}"/>
              </a:ext>
            </a:extLst>
          </p:cNvPr>
          <p:cNvSpPr>
            <a:spLocks noGrp="1"/>
          </p:cNvSpPr>
          <p:nvPr>
            <p:ph idx="1"/>
          </p:nvPr>
        </p:nvSpPr>
        <p:spPr>
          <a:xfrm>
            <a:off x="430967" y="1514168"/>
            <a:ext cx="10515600" cy="4351338"/>
          </a:xfr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028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0967" y="828180"/>
            <a:ext cx="10515600" cy="400111"/>
          </a:xfrm>
        </p:spPr>
        <p:txBody>
          <a:bodyPr>
            <a:noAutofit/>
          </a:bodyPr>
          <a:lstStyle>
            <a:lvl1pPr>
              <a:defRPr lang="en-US" sz="2399" b="1" kern="1200" dirty="0">
                <a:solidFill>
                  <a:schemeClr val="tx1"/>
                </a:solidFill>
                <a:latin typeface="+mn-lt"/>
                <a:ea typeface="+mn-ea"/>
                <a:cs typeface="+mn-cs"/>
              </a:defRPr>
            </a:lvl1pPr>
          </a:lstStyle>
          <a:p>
            <a:r>
              <a:rPr lang="en-US"/>
              <a:t>Click to edit Master title style</a:t>
            </a:r>
          </a:p>
        </p:txBody>
      </p:sp>
      <p:cxnSp>
        <p:nvCxnSpPr>
          <p:cNvPr id="8" name="Straight Connector 7"/>
          <p:cNvCxnSpPr/>
          <p:nvPr/>
        </p:nvCxnSpPr>
        <p:spPr>
          <a:xfrm>
            <a:off x="1" y="711753"/>
            <a:ext cx="12192000" cy="0"/>
          </a:xfrm>
          <a:prstGeom prst="line">
            <a:avLst/>
          </a:prstGeom>
          <a:ln w="38100">
            <a:solidFill>
              <a:srgbClr val="EE6C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73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2"/>
                </a:solidFill>
                <a:latin typeface="+mj-lt"/>
                <a:ea typeface="IAS Ribbon Sans Bold" pitchFamily="2" charset="0"/>
              </a:defRPr>
            </a:lvl1pPr>
          </a:lstStyle>
          <a:p>
            <a:pPr lvl="0"/>
            <a:r>
              <a:rPr lang="en-GB" noProof="0"/>
              <a:t>Click to add subtitle</a:t>
            </a:r>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2" name="TextBox 1">
            <a:extLst>
              <a:ext uri="{FF2B5EF4-FFF2-40B4-BE49-F238E27FC236}">
                <a16:creationId xmlns:a16="http://schemas.microsoft.com/office/drawing/2014/main" id="{E4740C5B-795C-263B-EF8C-F6D6F515F11A}"/>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4" name="TextBox 3">
            <a:extLst>
              <a:ext uri="{FF2B5EF4-FFF2-40B4-BE49-F238E27FC236}">
                <a16:creationId xmlns:a16="http://schemas.microsoft.com/office/drawing/2014/main" id="{263D824F-8AFF-6ADF-C6B4-0F1EB9395C3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pic>
        <p:nvPicPr>
          <p:cNvPr id="5" name="Picture 4">
            <a:extLst>
              <a:ext uri="{FF2B5EF4-FFF2-40B4-BE49-F238E27FC236}">
                <a16:creationId xmlns:a16="http://schemas.microsoft.com/office/drawing/2014/main" id="{E24AEFD4-8389-EE83-21B7-2943C3CF812C}"/>
              </a:ext>
            </a:extLst>
          </p:cNvPr>
          <p:cNvPicPr>
            <a:picLocks noChangeAspect="1"/>
          </p:cNvPicPr>
          <p:nvPr/>
        </p:nvPicPr>
        <p:blipFill rotWithShape="1">
          <a:blip r:embed="rId2"/>
          <a:srcRect l="33580"/>
          <a:stretch/>
        </p:blipFill>
        <p:spPr>
          <a:xfrm>
            <a:off x="-28800" y="1862992"/>
            <a:ext cx="3644305" cy="5020408"/>
          </a:xfrm>
          <a:prstGeom prst="rect">
            <a:avLst/>
          </a:prstGeom>
        </p:spPr>
      </p:pic>
      <p:pic>
        <p:nvPicPr>
          <p:cNvPr id="7" name="Picture 6">
            <a:extLst>
              <a:ext uri="{FF2B5EF4-FFF2-40B4-BE49-F238E27FC236}">
                <a16:creationId xmlns:a16="http://schemas.microsoft.com/office/drawing/2014/main" id="{CCA41A12-3D45-7D2B-F8D3-D598B7190BA5}"/>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221644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Preso - Provocatin">
    <p:spTree>
      <p:nvGrpSpPr>
        <p:cNvPr id="1" name=""/>
        <p:cNvGrpSpPr/>
        <p:nvPr/>
      </p:nvGrpSpPr>
      <p:grpSpPr>
        <a:xfrm>
          <a:off x="0" y="0"/>
          <a:ext cx="0" cy="0"/>
          <a:chOff x="0" y="0"/>
          <a:chExt cx="0" cy="0"/>
        </a:xfrm>
      </p:grpSpPr>
      <p:sp>
        <p:nvSpPr>
          <p:cNvPr id="1258" name="Shape 1258"/>
          <p:cNvSpPr>
            <a:spLocks noGrp="1"/>
          </p:cNvSpPr>
          <p:nvPr>
            <p:ph type="pic" idx="13"/>
          </p:nvPr>
        </p:nvSpPr>
        <p:spPr>
          <a:xfrm>
            <a:off x="1" y="3061511"/>
            <a:ext cx="12210017" cy="3810001"/>
          </a:xfrm>
          <a:prstGeom prst="rect">
            <a:avLst/>
          </a:prstGeom>
        </p:spPr>
        <p:txBody>
          <a:bodyPr lIns="91439" rIns="91439"/>
          <a:lstStyle/>
          <a:p>
            <a:endParaRPr/>
          </a:p>
        </p:txBody>
      </p:sp>
      <p:sp>
        <p:nvSpPr>
          <p:cNvPr id="1259" name="Shape 1259"/>
          <p:cNvSpPr>
            <a:spLocks noGrp="1"/>
          </p:cNvSpPr>
          <p:nvPr>
            <p:ph type="sldNum" sz="quarter" idx="2"/>
          </p:nvPr>
        </p:nvSpPr>
        <p:spPr>
          <a:xfrm>
            <a:off x="11495614" y="6494953"/>
            <a:ext cx="169335" cy="127001"/>
          </a:xfrm>
          <a:prstGeom prst="rect">
            <a:avLst/>
          </a:prstGeom>
        </p:spPr>
        <p:txBody>
          <a:bodyPr lIns="0" tIns="0" rIns="0" bIns="0"/>
          <a:lstStyle>
            <a:lvl1pPr>
              <a:defRPr sz="700"/>
            </a:lvl1pPr>
          </a:lstStyle>
          <a:p>
            <a:fld id="{86CB4B4D-7CA3-9044-876B-883B54F8677D}" type="slidenum">
              <a:rPr/>
              <a:t>‹#›</a:t>
            </a:fld>
            <a:endParaRPr/>
          </a:p>
        </p:txBody>
      </p:sp>
    </p:spTree>
    <p:extLst>
      <p:ext uri="{BB962C8B-B14F-4D97-AF65-F5344CB8AC3E}">
        <p14:creationId xmlns:p14="http://schemas.microsoft.com/office/powerpoint/2010/main" val="238865295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mp; Content-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CFD60-40D4-3345-8773-F42ECF9D1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375464"/>
            <a:ext cx="496601" cy="708171"/>
          </a:xfrm>
          <a:prstGeom prst="rect">
            <a:avLst/>
          </a:prstGeom>
        </p:spPr>
      </p:pic>
      <p:sp>
        <p:nvSpPr>
          <p:cNvPr id="5" name="Title 1">
            <a:extLst>
              <a:ext uri="{FF2B5EF4-FFF2-40B4-BE49-F238E27FC236}">
                <a16:creationId xmlns:a16="http://schemas.microsoft.com/office/drawing/2014/main" id="{62C25052-BA82-416E-8995-D25156506233}"/>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
        <p:nvSpPr>
          <p:cNvPr id="6" name="Content Placeholder 2">
            <a:extLst>
              <a:ext uri="{FF2B5EF4-FFF2-40B4-BE49-F238E27FC236}">
                <a16:creationId xmlns:a16="http://schemas.microsoft.com/office/drawing/2014/main" id="{12607E55-5539-4E64-B48A-CA7163A62299}"/>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508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405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108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299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eal">
    <p:bg>
      <p:bgPr>
        <a:solidFill>
          <a:srgbClr val="E9EFF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53B96F-08DD-469C-9F8C-D31ACBFAA87C}"/>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2637465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Pink">
    <p:bg>
      <p:bgPr>
        <a:solidFill>
          <a:srgbClr val="F5EBE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30B7A9-3A89-6E4C-ADF6-FA23B9E64697}"/>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3903972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Gold">
    <p:bg>
      <p:bgPr>
        <a:solidFill>
          <a:srgbClr val="FDFAF6"/>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4B6B67-225D-474B-A9EC-88515CA904BB}"/>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2849319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Teal">
    <p:bg>
      <p:bgPr>
        <a:solidFill>
          <a:srgbClr val="E9EFF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5E129-83E0-3A46-AF56-E1BAEB2554D6}"/>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2BEC4E15-C116-494F-8973-B0A3AC1146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210934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Pink">
    <p:bg>
      <p:bgPr>
        <a:solidFill>
          <a:srgbClr val="F5EBEE"/>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C2EEB0-D3B9-B449-BE0E-901ADF190C7A}"/>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5" name="Picture 4">
            <a:extLst>
              <a:ext uri="{FF2B5EF4-FFF2-40B4-BE49-F238E27FC236}">
                <a16:creationId xmlns:a16="http://schemas.microsoft.com/office/drawing/2014/main" id="{3A826244-D0F4-534A-BC18-CD9FF88DCA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9624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4E970-CD7C-2893-4293-CAADEBD4D69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42913" y="441325"/>
            <a:ext cx="8640762" cy="1223964"/>
          </a:xfrm>
          <a:prstGeom prst="rect">
            <a:avLst/>
          </a:prstGeom>
        </p:spPr>
        <p:txBody>
          <a:bodyPr lIns="0" rIns="0" anchor="t"/>
          <a:lstStyle/>
          <a:p>
            <a:r>
              <a:rPr lang="en-US" noProof="0"/>
              <a:t>Click to edit Master title style</a:t>
            </a:r>
            <a:endParaRPr lang="en-GB" noProof="0"/>
          </a:p>
        </p:txBody>
      </p:sp>
      <p:sp>
        <p:nvSpPr>
          <p:cNvPr id="3" name="TextBox 2">
            <a:extLst>
              <a:ext uri="{FF2B5EF4-FFF2-40B4-BE49-F238E27FC236}">
                <a16:creationId xmlns:a16="http://schemas.microsoft.com/office/drawing/2014/main" id="{ED336903-C42D-0B24-3543-E020D15776BE}"/>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8B1458B3-1D91-F3A6-83FD-350154A757C1}"/>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pic>
        <p:nvPicPr>
          <p:cNvPr id="2" name="Picture 1">
            <a:extLst>
              <a:ext uri="{FF2B5EF4-FFF2-40B4-BE49-F238E27FC236}">
                <a16:creationId xmlns:a16="http://schemas.microsoft.com/office/drawing/2014/main" id="{6806B1D8-6A8F-870D-43B3-DFB9C45F78E7}"/>
              </a:ext>
            </a:extLst>
          </p:cNvPr>
          <p:cNvPicPr>
            <a:picLocks noChangeAspect="1"/>
          </p:cNvPicPr>
          <p:nvPr userDrawn="1"/>
        </p:nvPicPr>
        <p:blipFill>
          <a:blip r:embed="rId2"/>
          <a:srcRect/>
          <a:stretch/>
        </p:blipFill>
        <p:spPr>
          <a:xfrm>
            <a:off x="9458360" y="266700"/>
            <a:ext cx="2463933" cy="1318904"/>
          </a:xfrm>
          <a:prstGeom prst="rect">
            <a:avLst/>
          </a:prstGeom>
        </p:spPr>
      </p:pic>
    </p:spTree>
    <p:extLst>
      <p:ext uri="{BB962C8B-B14F-4D97-AF65-F5344CB8AC3E}">
        <p14:creationId xmlns:p14="http://schemas.microsoft.com/office/powerpoint/2010/main" val="2949412114"/>
      </p:ext>
    </p:extLst>
  </p:cSld>
  <p:clrMapOvr>
    <a:masterClrMapping/>
  </p:clrMapOvr>
  <p:extLst>
    <p:ext uri="{DCECCB84-F9BA-43D5-87BE-67443E8EF086}">
      <p15:sldGuideLst xmlns:p15="http://schemas.microsoft.com/office/powerpoint/2012/main">
        <p15:guide id="1" pos="572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mage and Content - Pattern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F3A5FCE-4D05-31BE-1CD4-6CE5C773CCAD}"/>
              </a:ext>
            </a:extLst>
          </p:cNvPr>
          <p:cNvPicPr>
            <a:picLocks noChangeAspect="1"/>
          </p:cNvPicPr>
          <p:nvPr userDrawn="1"/>
        </p:nvPicPr>
        <p:blipFill>
          <a:blip r:embed="rId2"/>
          <a:srcRect t="30778" b="30778"/>
          <a:stretch/>
        </p:blipFill>
        <p:spPr>
          <a:xfrm rot="5400000">
            <a:off x="-880787" y="2546073"/>
            <a:ext cx="5192712" cy="3431142"/>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spTree>
    <p:extLst>
      <p:ext uri="{BB962C8B-B14F-4D97-AF65-F5344CB8AC3E}">
        <p14:creationId xmlns:p14="http://schemas.microsoft.com/office/powerpoint/2010/main" val="6264934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and Content 1">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noProof="0"/>
              <a:t>Click icon to add picture</a:t>
            </a:r>
            <a:endParaRPr lang="en-GB" noProof="0"/>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297A1E89-D11F-7D84-9492-E321845559F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4186112A-495D-43C0-3AC7-06A4322B48A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B7649B11-021B-9D5D-46F1-8BB777F17BE7}"/>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1791305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CC94271B-1588-8B83-AF63-19A63442EBFE}"/>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A1DE700C-1910-562C-10A1-64B539DF633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3DB3AC93-D5FF-B99A-0595-51AF5CAB98E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14493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noProof="0"/>
              <a:t>Click to edit Master text styles</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7F9620CD-55F4-E7E8-E6EC-EB63F895E7B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7D484B90-C316-C349-6B8A-72E2C44730B5}"/>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FCE78E90-9218-9685-1D30-181ABB6A0E7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5180133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slide quot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657D6E-D7A9-5757-D780-8C4C40EAF822}"/>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
        <p:nvSpPr>
          <p:cNvPr id="8" name="Rectangle 7">
            <a:extLst>
              <a:ext uri="{FF2B5EF4-FFF2-40B4-BE49-F238E27FC236}">
                <a16:creationId xmlns:a16="http://schemas.microsoft.com/office/drawing/2014/main" id="{46281A67-EECF-3906-182B-26FC6009B376}"/>
              </a:ext>
            </a:extLst>
          </p:cNvPr>
          <p:cNvSpPr/>
          <p:nvPr userDrawn="1"/>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 name="Picture 5">
            <a:extLst>
              <a:ext uri="{FF2B5EF4-FFF2-40B4-BE49-F238E27FC236}">
                <a16:creationId xmlns:a16="http://schemas.microsoft.com/office/drawing/2014/main" id="{50996E0E-C323-7488-C5C5-A730ED0AAA73}"/>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Rectangle 1">
            <a:extLst>
              <a:ext uri="{FF2B5EF4-FFF2-40B4-BE49-F238E27FC236}">
                <a16:creationId xmlns:a16="http://schemas.microsoft.com/office/drawing/2014/main" id="{D48307A7-7DAF-A3D0-EEA7-B63B600E8639}"/>
              </a:ext>
            </a:extLst>
          </p:cNvPr>
          <p:cNvSpPr/>
          <p:nvPr/>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solidFill>
                  <a:schemeClr val="bg1"/>
                </a:solidFill>
                <a:latin typeface="IAS Ribbon Sans Regular" pitchFamily="2" charset="0"/>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p:spPr>
        <p:txBody>
          <a:bodyPr>
            <a:normAutofit/>
          </a:bodyPr>
          <a:lstStyle>
            <a:lvl1pPr marL="0" indent="0">
              <a:buNone/>
              <a:defRPr sz="2000" b="0" i="0">
                <a:solidFill>
                  <a:schemeClr val="bg1"/>
                </a:solidFill>
                <a:latin typeface="+mj-lt"/>
                <a:ea typeface="IAS Ribbon Sans Regular" pitchFamily="2" charset="0"/>
              </a:defRPr>
            </a:lvl1pPr>
          </a:lstStyle>
          <a:p>
            <a:pPr lvl="0"/>
            <a:r>
              <a:rPr lang="en-GB" noProof="0"/>
              <a:t>Quote citation</a:t>
            </a:r>
          </a:p>
        </p:txBody>
      </p:sp>
      <p:sp>
        <p:nvSpPr>
          <p:cNvPr id="3" name="TextBox 2">
            <a:extLst>
              <a:ext uri="{FF2B5EF4-FFF2-40B4-BE49-F238E27FC236}">
                <a16:creationId xmlns:a16="http://schemas.microsoft.com/office/drawing/2014/main" id="{BABD2531-B330-3930-3318-0A3155709EE6}"/>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B02CB9AF-2DB1-B554-78D0-E26F7FBCD68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hivr4p.org</a:t>
            </a:r>
          </a:p>
        </p:txBody>
      </p:sp>
      <p:sp>
        <p:nvSpPr>
          <p:cNvPr id="9" name="TextBox 8">
            <a:extLst>
              <a:ext uri="{FF2B5EF4-FFF2-40B4-BE49-F238E27FC236}">
                <a16:creationId xmlns:a16="http://schemas.microsoft.com/office/drawing/2014/main" id="{EEA29D02-9F95-CE08-4D0B-BA8E1DA1DF95}"/>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40371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063B-6453-2A42-8D03-76AE5EA5A98B}"/>
              </a:ext>
            </a:extLst>
          </p:cNvPr>
          <p:cNvSpPr>
            <a:spLocks noGrp="1"/>
          </p:cNvSpPr>
          <p:nvPr>
            <p:ph type="ctrTitle" hasCustomPrompt="1"/>
          </p:nvPr>
        </p:nvSpPr>
        <p:spPr>
          <a:xfrm>
            <a:off x="0" y="997648"/>
            <a:ext cx="10026502" cy="2006840"/>
          </a:xfrm>
        </p:spPr>
        <p:txBody>
          <a:bodyPr lIns="1371600" rIns="685800" anchor="b">
            <a:normAutofit/>
          </a:bodyPr>
          <a:lstStyle>
            <a:lvl1pPr algn="l">
              <a:defRPr sz="4200" b="0" i="0">
                <a:solidFill>
                  <a:schemeClr val="bg1"/>
                </a:solidFill>
                <a:latin typeface="Poppins SemiBold" pitchFamily="2" charset="77"/>
                <a:ea typeface="Roboto" panose="02000000000000000000" pitchFamily="2" charset="0"/>
                <a:cs typeface="Poppins SemiBold" pitchFamily="2" charset="77"/>
              </a:defRPr>
            </a:lvl1pPr>
          </a:lstStyle>
          <a:p>
            <a:r>
              <a:rPr lang="en-US"/>
              <a:t>Add Presentation Title Here</a:t>
            </a:r>
            <a:br>
              <a:rPr lang="en-US"/>
            </a:br>
            <a:r>
              <a:rPr lang="en-US"/>
              <a:t>Add Presentation Title Here</a:t>
            </a:r>
          </a:p>
        </p:txBody>
      </p:sp>
      <p:sp>
        <p:nvSpPr>
          <p:cNvPr id="3" name="Subtitle 2">
            <a:extLst>
              <a:ext uri="{FF2B5EF4-FFF2-40B4-BE49-F238E27FC236}">
                <a16:creationId xmlns:a16="http://schemas.microsoft.com/office/drawing/2014/main" id="{377053FB-3181-5D49-BE63-400BC05649CF}"/>
              </a:ext>
            </a:extLst>
          </p:cNvPr>
          <p:cNvSpPr>
            <a:spLocks noGrp="1"/>
          </p:cNvSpPr>
          <p:nvPr>
            <p:ph type="subTitle" idx="1" hasCustomPrompt="1"/>
          </p:nvPr>
        </p:nvSpPr>
        <p:spPr>
          <a:xfrm>
            <a:off x="0" y="3484714"/>
            <a:ext cx="10026502" cy="1655762"/>
          </a:xfrm>
        </p:spPr>
        <p:txBody>
          <a:bodyPr lIns="1371600">
            <a:normAutofit/>
          </a:bodyPr>
          <a:lstStyle>
            <a:lvl1pPr marL="0" indent="0" algn="l">
              <a:spcBef>
                <a:spcPts val="400"/>
              </a:spcBef>
              <a:buNone/>
              <a:defRPr sz="1600" b="0" i="0" cap="all" spc="250" baseline="0">
                <a:solidFill>
                  <a:schemeClr val="bg1"/>
                </a:solidFill>
                <a:latin typeface="Poppins" pitchFamily="2" charset="77"/>
                <a:ea typeface="Roboto" panose="02000000000000000000" pitchFamily="2" charset="0"/>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Presentation Subtitle Here</a:t>
            </a:r>
          </a:p>
          <a:p>
            <a:r>
              <a:rPr lang="en-US"/>
              <a:t>Name, Affiliation</a:t>
            </a:r>
          </a:p>
          <a:p>
            <a:r>
              <a:rPr lang="en-US"/>
              <a:t>Date</a:t>
            </a:r>
          </a:p>
        </p:txBody>
      </p:sp>
      <p:pic>
        <p:nvPicPr>
          <p:cNvPr id="7" name="Picture 6">
            <a:extLst>
              <a:ext uri="{FF2B5EF4-FFF2-40B4-BE49-F238E27FC236}">
                <a16:creationId xmlns:a16="http://schemas.microsoft.com/office/drawing/2014/main" id="{A4BD8C1A-C263-5940-B184-E4430A6DBB1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5235548"/>
          </a:xfrm>
          <a:prstGeom prst="rect">
            <a:avLst/>
          </a:prstGeom>
        </p:spPr>
      </p:pic>
      <p:pic>
        <p:nvPicPr>
          <p:cNvPr id="8" name="Picture 7">
            <a:extLst>
              <a:ext uri="{FF2B5EF4-FFF2-40B4-BE49-F238E27FC236}">
                <a16:creationId xmlns:a16="http://schemas.microsoft.com/office/drawing/2014/main" id="{5A8F1DAE-5DC6-020E-5EE7-5A966C37C27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37040" y="5734228"/>
            <a:ext cx="2016116" cy="545073"/>
          </a:xfrm>
          <a:prstGeom prst="rect">
            <a:avLst/>
          </a:prstGeom>
        </p:spPr>
      </p:pic>
      <p:pic>
        <p:nvPicPr>
          <p:cNvPr id="9" name="Picture 8">
            <a:extLst>
              <a:ext uri="{FF2B5EF4-FFF2-40B4-BE49-F238E27FC236}">
                <a16:creationId xmlns:a16="http://schemas.microsoft.com/office/drawing/2014/main" id="{00F71E16-44CB-6298-7444-86D206D233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14212" y="5708551"/>
            <a:ext cx="1877087" cy="563126"/>
          </a:xfrm>
          <a:prstGeom prst="rect">
            <a:avLst/>
          </a:prstGeom>
        </p:spPr>
      </p:pic>
      <p:pic>
        <p:nvPicPr>
          <p:cNvPr id="10" name="Picture 9">
            <a:extLst>
              <a:ext uri="{FF2B5EF4-FFF2-40B4-BE49-F238E27FC236}">
                <a16:creationId xmlns:a16="http://schemas.microsoft.com/office/drawing/2014/main" id="{73E37C76-EA6C-C5A7-BF1B-572B85C281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836354" y="5583056"/>
            <a:ext cx="1311049" cy="879250"/>
          </a:xfrm>
          <a:prstGeom prst="rect">
            <a:avLst/>
          </a:prstGeom>
        </p:spPr>
      </p:pic>
      <p:pic>
        <p:nvPicPr>
          <p:cNvPr id="11" name="Picture 10">
            <a:extLst>
              <a:ext uri="{FF2B5EF4-FFF2-40B4-BE49-F238E27FC236}">
                <a16:creationId xmlns:a16="http://schemas.microsoft.com/office/drawing/2014/main" id="{FF93E8CF-0429-2C2A-4FE4-AD84D49E701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382391" y="5694073"/>
            <a:ext cx="1867191" cy="529139"/>
          </a:xfrm>
          <a:prstGeom prst="rect">
            <a:avLst/>
          </a:prstGeom>
        </p:spPr>
      </p:pic>
    </p:spTree>
    <p:extLst>
      <p:ext uri="{BB962C8B-B14F-4D97-AF65-F5344CB8AC3E}">
        <p14:creationId xmlns:p14="http://schemas.microsoft.com/office/powerpoint/2010/main" val="54103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5"/>
            <a:ext cx="7632700" cy="1223963"/>
          </a:xfrm>
          <a:prstGeom prst="rect">
            <a:avLst/>
          </a:prstGeom>
        </p:spPr>
        <p:txBody>
          <a:bodyPr vert="horz" lIns="0" tIns="0" rIns="0" bIns="0" rtlCol="0" anchor="ctr">
            <a:normAutofit/>
          </a:bodyPr>
          <a:lstStyle/>
          <a:p>
            <a:r>
              <a:rPr lang="en-US" noProof="0"/>
              <a:t>Click to edit Master title style</a:t>
            </a:r>
            <a:endParaRPr lang="en-GB" noProof="0"/>
          </a:p>
        </p:txBody>
      </p:sp>
      <p:sp>
        <p:nvSpPr>
          <p:cNvPr id="3" name="Text Placeholder 2"/>
          <p:cNvSpPr>
            <a:spLocks noGrp="1"/>
          </p:cNvSpPr>
          <p:nvPr>
            <p:ph type="body" idx="1"/>
          </p:nvPr>
        </p:nvSpPr>
        <p:spPr>
          <a:xfrm>
            <a:off x="442913" y="2097089"/>
            <a:ext cx="11306169" cy="410368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9" name="Picture 8">
            <a:extLst>
              <a:ext uri="{FF2B5EF4-FFF2-40B4-BE49-F238E27FC236}">
                <a16:creationId xmlns:a16="http://schemas.microsoft.com/office/drawing/2014/main" id="{DB66124B-A661-D5A9-C532-18C996EA6AEA}"/>
              </a:ext>
            </a:extLst>
          </p:cNvPr>
          <p:cNvPicPr>
            <a:picLocks noChangeAspect="1"/>
          </p:cNvPicPr>
          <p:nvPr/>
        </p:nvPicPr>
        <p:blipFill>
          <a:blip r:embed="rId10"/>
          <a:srcRect/>
          <a:stretch/>
        </p:blipFill>
        <p:spPr>
          <a:xfrm>
            <a:off x="260899" y="266700"/>
            <a:ext cx="2463935" cy="1318904"/>
          </a:xfrm>
          <a:prstGeom prst="rect">
            <a:avLst/>
          </a:prstGeom>
        </p:spPr>
      </p:pic>
      <p:pic>
        <p:nvPicPr>
          <p:cNvPr id="4" name="Picture 3">
            <a:extLst>
              <a:ext uri="{FF2B5EF4-FFF2-40B4-BE49-F238E27FC236}">
                <a16:creationId xmlns:a16="http://schemas.microsoft.com/office/drawing/2014/main" id="{3D64E06F-EF28-50C5-9C9E-07D581412192}"/>
              </a:ext>
            </a:extLst>
          </p:cNvPr>
          <p:cNvPicPr>
            <a:picLocks noChangeAspect="1"/>
          </p:cNvPicPr>
          <p:nvPr userDrawn="1"/>
        </p:nvPicPr>
        <p:blipFill>
          <a:blip r:embed="rId11"/>
          <a:srcRect/>
          <a:stretch/>
        </p:blipFill>
        <p:spPr>
          <a:xfrm>
            <a:off x="260900" y="266700"/>
            <a:ext cx="2463933" cy="1318904"/>
          </a:xfrm>
          <a:prstGeom prst="rect">
            <a:avLst/>
          </a:prstGeom>
        </p:spPr>
      </p:pic>
    </p:spTree>
    <p:extLst>
      <p:ext uri="{BB962C8B-B14F-4D97-AF65-F5344CB8AC3E}">
        <p14:creationId xmlns:p14="http://schemas.microsoft.com/office/powerpoint/2010/main" val="69883282"/>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4" r:id="rId4"/>
    <p:sldLayoutId id="2147484206" r:id="rId5"/>
    <p:sldLayoutId id="2147484211" r:id="rId6"/>
    <p:sldLayoutId id="2147484212" r:id="rId7"/>
    <p:sldLayoutId id="2147484213" r:id="rId8"/>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C18C7-44E9-A849-A928-B8E8636A7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8DA799-6C4E-E449-822B-0C755EE6E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7D608-4208-EF42-89C9-4CF2EAA47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57F1C-AA46-F440-992C-E659F30495C3}" type="datetimeFigureOut">
              <a:rPr lang="en-US" smtClean="0"/>
              <a:t>10/5/2024</a:t>
            </a:fld>
            <a:endParaRPr lang="en-US"/>
          </a:p>
        </p:txBody>
      </p:sp>
      <p:sp>
        <p:nvSpPr>
          <p:cNvPr id="5" name="Footer Placeholder 4">
            <a:extLst>
              <a:ext uri="{FF2B5EF4-FFF2-40B4-BE49-F238E27FC236}">
                <a16:creationId xmlns:a16="http://schemas.microsoft.com/office/drawing/2014/main" id="{AD22D1D9-95FD-2048-8C24-2A1B55F65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BEC77-9EA5-F74E-A125-70D246120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E773F-A8FD-9A43-AD89-7584A207DBAB}" type="slidenum">
              <a:rPr lang="en-US" smtClean="0"/>
              <a:t>‹#›</a:t>
            </a:fld>
            <a:endParaRPr lang="en-US"/>
          </a:p>
        </p:txBody>
      </p:sp>
    </p:spTree>
    <p:extLst>
      <p:ext uri="{BB962C8B-B14F-4D97-AF65-F5344CB8AC3E}">
        <p14:creationId xmlns:p14="http://schemas.microsoft.com/office/powerpoint/2010/main" val="1658701765"/>
      </p:ext>
    </p:extLst>
  </p:cSld>
  <p:clrMap bg1="lt1" tx1="dk1" bg2="lt2" tx2="dk2" accent1="accent1" accent2="accent2" accent3="accent3" accent4="accent4" accent5="accent5" accent6="accent6" hlink="hlink" folHlink="folHlink"/>
  <p:sldLayoutIdLst>
    <p:sldLayoutId id="2147484198" r:id="rId1"/>
    <p:sldLayoutId id="2147483691" r:id="rId2"/>
    <p:sldLayoutId id="2147483693" r:id="rId3"/>
    <p:sldLayoutId id="2147483695" r:id="rId4"/>
    <p:sldLayoutId id="2147483697" r:id="rId5"/>
    <p:sldLayoutId id="2147483698" r:id="rId6"/>
    <p:sldLayoutId id="2147483699" r:id="rId7"/>
    <p:sldLayoutId id="2147483808" r:id="rId8"/>
    <p:sldLayoutId id="2147483701" r:id="rId9"/>
    <p:sldLayoutId id="2147483702" r:id="rId10"/>
    <p:sldLayoutId id="2147483703" r:id="rId11"/>
    <p:sldLayoutId id="2147483704" r:id="rId12"/>
    <p:sldLayoutId id="2147483705" r:id="rId13"/>
    <p:sldLayoutId id="2147483809" r:id="rId14"/>
    <p:sldLayoutId id="2147483810" r:id="rId15"/>
    <p:sldLayoutId id="2147483716" r:id="rId16"/>
    <p:sldLayoutId id="2147483717" r:id="rId17"/>
    <p:sldLayoutId id="2147484199" r:id="rId18"/>
    <p:sldLayoutId id="2147483718" r:id="rId19"/>
    <p:sldLayoutId id="2147484223" r:id="rId20"/>
    <p:sldLayoutId id="2147483855" r:id="rId21"/>
    <p:sldLayoutId id="2147483884" r:id="rId22"/>
    <p:sldLayoutId id="2147483885" r:id="rId23"/>
    <p:sldLayoutId id="2147483811" r:id="rId24"/>
    <p:sldLayoutId id="2147483707" r:id="rId25"/>
    <p:sldLayoutId id="2147483708" r:id="rId26"/>
    <p:sldLayoutId id="2147483812" r:id="rId27"/>
    <p:sldLayoutId id="2147483710" r:id="rId28"/>
    <p:sldLayoutId id="2147483711" r:id="rId29"/>
    <p:sldLayoutId id="2147483712" r:id="rId30"/>
    <p:sldLayoutId id="2147483713" r:id="rId31"/>
    <p:sldLayoutId id="2147484214"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C615-E3C5-B9C2-88EE-696A3C11D5DF}"/>
              </a:ext>
            </a:extLst>
          </p:cNvPr>
          <p:cNvSpPr>
            <a:spLocks noGrp="1"/>
          </p:cNvSpPr>
          <p:nvPr>
            <p:ph type="title"/>
          </p:nvPr>
        </p:nvSpPr>
        <p:spPr>
          <a:xfrm>
            <a:off x="4116390" y="2097089"/>
            <a:ext cx="8075609" cy="4319586"/>
          </a:xfrm>
        </p:spPr>
        <p:txBody>
          <a:bodyPr>
            <a:noAutofit/>
          </a:bodyPr>
          <a:lstStyle/>
          <a:p>
            <a:r>
              <a:rPr lang="en-US" sz="4400">
                <a:latin typeface="Verdana"/>
                <a:ea typeface="Verdana"/>
              </a:rPr>
              <a:t>The Brightest Under 30:</a:t>
            </a:r>
            <a:br>
              <a:rPr lang="en-US" sz="4400">
                <a:latin typeface="Verdana"/>
              </a:rPr>
            </a:br>
            <a:r>
              <a:rPr lang="en-US" sz="4400" b="0">
                <a:latin typeface="Verdana"/>
                <a:ea typeface="Verdana"/>
                <a:cs typeface="Poppins"/>
              </a:rPr>
              <a:t>Celebrating Youth Voices and Promoting Meaningful Youth Engagement in HIV Prevention Research</a:t>
            </a:r>
          </a:p>
        </p:txBody>
      </p:sp>
      <p:sp>
        <p:nvSpPr>
          <p:cNvPr id="4" name="Text Placeholder 3">
            <a:extLst>
              <a:ext uri="{FF2B5EF4-FFF2-40B4-BE49-F238E27FC236}">
                <a16:creationId xmlns:a16="http://schemas.microsoft.com/office/drawing/2014/main" id="{79D1A555-14C2-ED2F-5530-EA8AA7310782}"/>
              </a:ext>
            </a:extLst>
          </p:cNvPr>
          <p:cNvSpPr>
            <a:spLocks noGrp="1"/>
          </p:cNvSpPr>
          <p:nvPr>
            <p:ph type="body" sz="quarter" idx="11"/>
          </p:nvPr>
        </p:nvSpPr>
        <p:spPr/>
        <p:txBody>
          <a:bodyPr>
            <a:normAutofit/>
          </a:bodyPr>
          <a:lstStyle/>
          <a:p>
            <a:r>
              <a:rPr lang="en-US" sz="2800"/>
              <a:t>MOSAIC Project</a:t>
            </a:r>
            <a:endParaRPr lang="en-US" sz="2800">
              <a:ea typeface="Verdana"/>
            </a:endParaRPr>
          </a:p>
        </p:txBody>
      </p:sp>
    </p:spTree>
    <p:extLst>
      <p:ext uri="{BB962C8B-B14F-4D97-AF65-F5344CB8AC3E}">
        <p14:creationId xmlns:p14="http://schemas.microsoft.com/office/powerpoint/2010/main" val="309538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6793D0-D591-A933-D013-C139783DBE9A}"/>
              </a:ext>
            </a:extLst>
          </p:cNvPr>
          <p:cNvSpPr/>
          <p:nvPr/>
        </p:nvSpPr>
        <p:spPr>
          <a:xfrm>
            <a:off x="0" y="0"/>
            <a:ext cx="12214279" cy="6858000"/>
          </a:xfrm>
          <a:prstGeom prst="rect">
            <a:avLst/>
          </a:prstGeom>
          <a:solidFill>
            <a:srgbClr val="0567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endParaRPr>
          </a:p>
        </p:txBody>
      </p:sp>
      <p:pic>
        <p:nvPicPr>
          <p:cNvPr id="3" name="Picture 2" descr="Full screen preview">
            <a:extLst>
              <a:ext uri="{FF2B5EF4-FFF2-40B4-BE49-F238E27FC236}">
                <a16:creationId xmlns:a16="http://schemas.microsoft.com/office/drawing/2014/main" id="{D78EB4D5-7B84-EA40-DD68-8AE9C1FDA72A}"/>
              </a:ext>
            </a:extLst>
          </p:cNvPr>
          <p:cNvPicPr>
            <a:picLocks noChangeAspect="1" noChangeArrowheads="1"/>
          </p:cNvPicPr>
          <p:nvPr/>
        </p:nvPicPr>
        <p:blipFill>
          <a:blip r:embed="rId3" cstate="email">
            <a:alphaModFix amt="35000"/>
            <a:extLst>
              <a:ext uri="{28A0092B-C50C-407E-A947-70E740481C1C}">
                <a14:useLocalDpi xmlns:a14="http://schemas.microsoft.com/office/drawing/2010/main"/>
              </a:ext>
            </a:extLst>
          </a:blip>
          <a:srcRect/>
          <a:stretch>
            <a:fillRect/>
          </a:stretch>
        </p:blipFill>
        <p:spPr bwMode="auto">
          <a:xfrm flipH="1">
            <a:off x="-7432" y="0"/>
            <a:ext cx="12221711" cy="68747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F46F933-83A5-6A70-FA25-B6A2D7E85F35}"/>
              </a:ext>
            </a:extLst>
          </p:cNvPr>
          <p:cNvSpPr txBox="1"/>
          <p:nvPr/>
        </p:nvSpPr>
        <p:spPr>
          <a:xfrm>
            <a:off x="9772660" y="0"/>
            <a:ext cx="2449051" cy="6876288"/>
          </a:xfrm>
          <a:prstGeom prst="rect">
            <a:avLst/>
          </a:prstGeom>
          <a:solidFill>
            <a:srgbClr val="0E8389">
              <a:alpha val="87059"/>
            </a:srgbClr>
          </a:solidFill>
          <a:effectLst/>
        </p:spPr>
        <p:txBody>
          <a:bodyPr wrap="square" lIns="228600" tIns="228600" rIns="228600" bIns="2286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pitchFamily="2" charset="77"/>
              </a:rPr>
              <a:t>VALUES</a:t>
            </a:r>
            <a:br>
              <a:rPr kumimoji="0" lang="en-US" sz="2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pitchFamily="2" charset="77"/>
              </a:rPr>
            </a:br>
            <a:endParaRPr kumimoji="0" lang="en-US" sz="2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pitchFamily="2" charset="77"/>
              </a:rPr>
              <a:t>Country-led</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pitchFamily="2" charset="77"/>
              </a:rPr>
              <a:t>Women-focused with emphasis on AGYW</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pitchFamily="2" charset="77"/>
              </a:rPr>
              <a:t>Informed choice</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pitchFamily="2" charset="77"/>
              </a:rPr>
              <a:t>Equitable co-leadership</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pitchFamily="2" charset="77"/>
              </a:rPr>
              <a:t>Intentionality</a:t>
            </a:r>
            <a:endParaRPr kumimoji="0" lang="en-US" sz="2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7" name="Content Placeholder 4">
            <a:extLst>
              <a:ext uri="{FF2B5EF4-FFF2-40B4-BE49-F238E27FC236}">
                <a16:creationId xmlns:a16="http://schemas.microsoft.com/office/drawing/2014/main" id="{55D9D47B-22C5-D55B-15D9-F5D1B3ABDAC7}"/>
              </a:ext>
            </a:extLst>
          </p:cNvPr>
          <p:cNvSpPr txBox="1">
            <a:spLocks/>
          </p:cNvSpPr>
          <p:nvPr/>
        </p:nvSpPr>
        <p:spPr>
          <a:xfrm>
            <a:off x="675373" y="1220112"/>
            <a:ext cx="8595627" cy="533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8" name="TextBox 7">
            <a:extLst>
              <a:ext uri="{FF2B5EF4-FFF2-40B4-BE49-F238E27FC236}">
                <a16:creationId xmlns:a16="http://schemas.microsoft.com/office/drawing/2014/main" id="{F7E14CE8-D83A-C35C-DE81-656C9B5E74C8}"/>
              </a:ext>
            </a:extLst>
          </p:cNvPr>
          <p:cNvSpPr txBox="1"/>
          <p:nvPr/>
        </p:nvSpPr>
        <p:spPr>
          <a:xfrm>
            <a:off x="4207893" y="-1576"/>
            <a:ext cx="5574228" cy="6841288"/>
          </a:xfrm>
          <a:prstGeom prst="rect">
            <a:avLst/>
          </a:prstGeom>
          <a:solidFill>
            <a:srgbClr val="0E8389">
              <a:alpha val="45882"/>
            </a:srgbClr>
          </a:solidFill>
          <a:effectLst/>
        </p:spPr>
        <p:txBody>
          <a:bodyPr wrap="square" lIns="228600" tIns="228600" rIns="228600" bIns="228600" rtlCol="0" anchor="ctr">
            <a:noAutofit/>
          </a:bodyPr>
          <a:lstStyle/>
          <a:p>
            <a:pPr marL="285750" marR="0" lvl="0" indent="-285750" algn="l" defTabSz="914400" rtl="0" eaLnBrk="1" fontAlgn="auto" latinLnBrk="0" hangingPunct="1">
              <a:lnSpc>
                <a:spcPct val="110000"/>
              </a:lnSpc>
              <a:spcBef>
                <a:spcPts val="0"/>
              </a:spcBef>
              <a:spcAft>
                <a:spcPts val="2400"/>
              </a:spcAft>
              <a:buClrTx/>
              <a:buSzTx/>
              <a:buFont typeface="Wingdings" panose="05000000000000000000" pitchFamily="2" charset="2"/>
              <a:buChar char="§"/>
              <a:tabLst/>
              <a:defRPr/>
            </a:pPr>
            <a:r>
              <a:rPr lang="en-US" sz="2000">
                <a:solidFill>
                  <a:srgbClr val="FFFFFF"/>
                </a:solidFill>
                <a:latin typeface="Verdana"/>
                <a:ea typeface="Verdana"/>
                <a:cs typeface="Poppins"/>
              </a:rPr>
              <a:t>7-year</a:t>
            </a:r>
            <a:r>
              <a:rPr kumimoji="0" lang="en-US" sz="2000" b="0" i="0" u="none" strike="noStrike" kern="1200" cap="none" spc="0" normalizeH="0" baseline="0" noProof="0">
                <a:ln>
                  <a:noFill/>
                </a:ln>
                <a:solidFill>
                  <a:srgbClr val="FFFFFF"/>
                </a:solidFill>
                <a:effectLst/>
                <a:uLnTx/>
                <a:uFillTx/>
                <a:latin typeface="Verdana"/>
                <a:ea typeface="Verdana"/>
                <a:cs typeface="Poppins"/>
              </a:rPr>
              <a:t> global project funded by PEPFAR through USAID (2021-2028)</a:t>
            </a:r>
          </a:p>
          <a:p>
            <a:pPr marL="285750" marR="0" lvl="0" indent="-285750" algn="l" defTabSz="914400" rtl="0" eaLnBrk="1" fontAlgn="auto" latinLnBrk="0" hangingPunct="1">
              <a:lnSpc>
                <a:spcPct val="110000"/>
              </a:lnSpc>
              <a:spcBef>
                <a:spcPts val="0"/>
              </a:spcBef>
              <a:spcAft>
                <a:spcPts val="2400"/>
              </a:spcAft>
              <a:buClrTx/>
              <a:buSzTx/>
              <a:buFont typeface="Wingdings" panose="05000000000000000000" pitchFamily="2" charset="2"/>
              <a:buChar char="§"/>
              <a:tabLst/>
              <a:defRPr/>
            </a:pPr>
            <a:r>
              <a:rPr kumimoji="0" lang="en-US" sz="2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a:rPr>
              <a:t>Focuses on introduction and access for new biomedical prevention products to prevent HIV for women in sub-Saharan Africa</a:t>
            </a:r>
          </a:p>
          <a:p>
            <a:pPr marL="285750" marR="0" lvl="0" indent="-285750" algn="l" defTabSz="914400" rtl="0" eaLnBrk="1" fontAlgn="auto" latinLnBrk="0" hangingPunct="1">
              <a:lnSpc>
                <a:spcPct val="110000"/>
              </a:lnSpc>
              <a:spcBef>
                <a:spcPts val="0"/>
              </a:spcBef>
              <a:spcAft>
                <a:spcPts val="2400"/>
              </a:spcAft>
              <a:buClrTx/>
              <a:buSzTx/>
              <a:buFont typeface="Wingdings" panose="05000000000000000000" pitchFamily="2" charset="2"/>
              <a:buChar char="§"/>
              <a:tabLst/>
              <a:defRPr/>
            </a:pPr>
            <a:r>
              <a:rPr kumimoji="0" lang="en-US" sz="2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a:rPr>
              <a:t>Works across multiple countries – Botswana, Eswatini, Lesotho, Kenya, Namibia, Nigeria, South Africa, Uganda, Zambia, and Zimbabwe</a:t>
            </a:r>
          </a:p>
          <a:p>
            <a:pPr marL="285750" marR="0" lvl="0" indent="-285750" algn="l" defTabSz="914400" rtl="0" eaLnBrk="1" fontAlgn="auto" latinLnBrk="0" hangingPunct="1">
              <a:lnSpc>
                <a:spcPct val="110000"/>
              </a:lnSpc>
              <a:spcBef>
                <a:spcPts val="0"/>
              </a:spcBef>
              <a:spcAft>
                <a:spcPts val="2400"/>
              </a:spcAft>
              <a:buClrTx/>
              <a:buSzTx/>
              <a:buFont typeface="Wingdings" panose="05000000000000000000" pitchFamily="2" charset="2"/>
              <a:buChar char="§"/>
              <a:tabLst/>
              <a:defRPr/>
            </a:pPr>
            <a:r>
              <a:rPr kumimoji="0" lang="en-US" sz="2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Poppins"/>
              </a:rPr>
              <a:t>Supports a multi-product market with informed choice for HIV prevention as new products enter the market</a:t>
            </a:r>
          </a:p>
        </p:txBody>
      </p:sp>
      <p:sp>
        <p:nvSpPr>
          <p:cNvPr id="5" name="Title 3">
            <a:extLst>
              <a:ext uri="{FF2B5EF4-FFF2-40B4-BE49-F238E27FC236}">
                <a16:creationId xmlns:a16="http://schemas.microsoft.com/office/drawing/2014/main" id="{134B0EA0-5948-788F-8451-C4BC20E58971}"/>
              </a:ext>
            </a:extLst>
          </p:cNvPr>
          <p:cNvSpPr>
            <a:spLocks noGrp="1"/>
          </p:cNvSpPr>
          <p:nvPr>
            <p:ph type="title"/>
          </p:nvPr>
        </p:nvSpPr>
        <p:spPr>
          <a:xfrm>
            <a:off x="-555689" y="2743656"/>
            <a:ext cx="4763582" cy="1143000"/>
          </a:xfrm>
        </p:spPr>
        <p:txBody>
          <a:bodyPr>
            <a:normAutofit/>
          </a:bodyPr>
          <a:lstStyle/>
          <a:p>
            <a:r>
              <a:rPr lang="en-US" sz="3200">
                <a:solidFill>
                  <a:schemeClr val="bg1"/>
                </a:solidFill>
                <a:latin typeface="Verdana" panose="020B0604030504040204" pitchFamily="34" charset="0"/>
                <a:ea typeface="Verdana" panose="020B0604030504040204" pitchFamily="34" charset="0"/>
              </a:rPr>
              <a:t>MOSAIC Project Overview</a:t>
            </a:r>
          </a:p>
        </p:txBody>
      </p:sp>
      <p:cxnSp>
        <p:nvCxnSpPr>
          <p:cNvPr id="10" name="Straight Connector 9">
            <a:extLst>
              <a:ext uri="{FF2B5EF4-FFF2-40B4-BE49-F238E27FC236}">
                <a16:creationId xmlns:a16="http://schemas.microsoft.com/office/drawing/2014/main" id="{C905F4DB-7AC3-B9F4-3898-A18D6507ADB9}"/>
              </a:ext>
            </a:extLst>
          </p:cNvPr>
          <p:cNvCxnSpPr>
            <a:cxnSpLocks/>
          </p:cNvCxnSpPr>
          <p:nvPr/>
        </p:nvCxnSpPr>
        <p:spPr>
          <a:xfrm>
            <a:off x="10363200" y="1983014"/>
            <a:ext cx="127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A1D670-CFE8-F3DE-8351-3CD1E68C8CD6}"/>
              </a:ext>
            </a:extLst>
          </p:cNvPr>
          <p:cNvCxnSpPr>
            <a:cxnSpLocks/>
          </p:cNvCxnSpPr>
          <p:nvPr/>
        </p:nvCxnSpPr>
        <p:spPr>
          <a:xfrm>
            <a:off x="10363200" y="1475014"/>
            <a:ext cx="127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3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group of women posing for a picture&#10;&#10;Description automatically generated">
            <a:extLst>
              <a:ext uri="{FF2B5EF4-FFF2-40B4-BE49-F238E27FC236}">
                <a16:creationId xmlns:a16="http://schemas.microsoft.com/office/drawing/2014/main" id="{7C24EA6D-8B01-0901-E2FA-B178688DE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52" y="217115"/>
            <a:ext cx="4606380" cy="58371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6FECF93-7DD1-E178-3DD2-AF60E605E9D1}"/>
              </a:ext>
            </a:extLst>
          </p:cNvPr>
          <p:cNvSpPr txBox="1"/>
          <p:nvPr/>
        </p:nvSpPr>
        <p:spPr>
          <a:xfrm>
            <a:off x="5632101" y="545100"/>
            <a:ext cx="5955323" cy="5509200"/>
          </a:xfrm>
          <a:prstGeom prst="rect">
            <a:avLst/>
          </a:prstGeom>
          <a:noFill/>
        </p:spPr>
        <p:txBody>
          <a:bodyPr wrap="square" rtlCol="0">
            <a:spAutoFit/>
          </a:bodyPr>
          <a:lstStyle/>
          <a:p>
            <a:pPr algn="r"/>
            <a:r>
              <a:rPr lang="en-US" sz="2400">
                <a:latin typeface="Verdana" panose="020B0604030504040204" pitchFamily="34" charset="0"/>
                <a:ea typeface="Verdana" panose="020B0604030504040204" pitchFamily="34" charset="0"/>
              </a:rPr>
              <a:t>Meaningful youth engagement (MYE) is an </a:t>
            </a:r>
            <a:r>
              <a:rPr lang="en-US" sz="2400">
                <a:solidFill>
                  <a:schemeClr val="accent3"/>
                </a:solidFill>
                <a:latin typeface="Verdana" panose="020B0604030504040204" pitchFamily="34" charset="0"/>
                <a:ea typeface="Verdana" panose="020B0604030504040204" pitchFamily="34" charset="0"/>
              </a:rPr>
              <a:t>inclusive, intentional, mutually respectful partnership between youth and adults </a:t>
            </a:r>
            <a:r>
              <a:rPr lang="en-US" sz="2400">
                <a:latin typeface="Verdana" panose="020B0604030504040204" pitchFamily="34" charset="0"/>
                <a:ea typeface="Verdana" panose="020B0604030504040204" pitchFamily="34" charset="0"/>
              </a:rPr>
              <a:t>whereby </a:t>
            </a:r>
            <a:r>
              <a:rPr lang="en-US" sz="2400">
                <a:solidFill>
                  <a:schemeClr val="accent1"/>
                </a:solidFill>
                <a:latin typeface="Verdana" panose="020B0604030504040204" pitchFamily="34" charset="0"/>
                <a:ea typeface="Verdana" panose="020B0604030504040204" pitchFamily="34" charset="0"/>
              </a:rPr>
              <a:t>power is shared</a:t>
            </a:r>
            <a:r>
              <a:rPr lang="en-US" sz="2400">
                <a:latin typeface="Verdana" panose="020B0604030504040204" pitchFamily="34" charset="0"/>
                <a:ea typeface="Verdana" panose="020B0604030504040204" pitchFamily="34" charset="0"/>
              </a:rPr>
              <a:t>, respective contributions are valued, and </a:t>
            </a:r>
            <a:r>
              <a:rPr lang="en-US" sz="2400">
                <a:solidFill>
                  <a:schemeClr val="accent2"/>
                </a:solidFill>
                <a:latin typeface="Verdana" panose="020B0604030504040204" pitchFamily="34" charset="0"/>
                <a:ea typeface="Verdana" panose="020B0604030504040204" pitchFamily="34" charset="0"/>
              </a:rPr>
              <a:t>young people’s ideas, perspectives, skills, and strengths are integrated</a:t>
            </a:r>
            <a:r>
              <a:rPr lang="en-US" sz="2400">
                <a:latin typeface="Verdana" panose="020B0604030504040204" pitchFamily="34" charset="0"/>
                <a:ea typeface="Verdana" panose="020B0604030504040204" pitchFamily="34" charset="0"/>
              </a:rPr>
              <a:t> into the design and delivery of programs, strategies, policies, funding mechanisms, and organizations that </a:t>
            </a:r>
            <a:r>
              <a:rPr lang="en-US" sz="2400">
                <a:solidFill>
                  <a:schemeClr val="accent5"/>
                </a:solidFill>
                <a:latin typeface="Verdana" panose="020B0604030504040204" pitchFamily="34" charset="0"/>
                <a:ea typeface="Verdana" panose="020B0604030504040204" pitchFamily="34" charset="0"/>
              </a:rPr>
              <a:t>affect their lives and their communities, countries, and the world</a:t>
            </a:r>
            <a:r>
              <a:rPr lang="en-US" sz="2400">
                <a:latin typeface="Verdana" panose="020B0604030504040204" pitchFamily="34" charset="0"/>
                <a:ea typeface="Verdana" panose="020B0604030504040204" pitchFamily="34" charset="0"/>
              </a:rPr>
              <a:t>.​</a:t>
            </a:r>
          </a:p>
          <a:p>
            <a:pPr algn="r"/>
            <a:r>
              <a:rPr lang="en-US" sz="2000" i="1">
                <a:latin typeface="Verdana" panose="020B0604030504040204" pitchFamily="34" charset="0"/>
                <a:ea typeface="Verdana" panose="020B0604030504040204" pitchFamily="34" charset="0"/>
              </a:rPr>
              <a:t>​</a:t>
            </a:r>
            <a:br>
              <a:rPr lang="en-US" sz="2000" i="1">
                <a:latin typeface="Verdana" panose="020B0604030504040204" pitchFamily="34" charset="0"/>
                <a:ea typeface="Verdana" panose="020B0604030504040204" pitchFamily="34" charset="0"/>
              </a:rPr>
            </a:br>
            <a:r>
              <a:rPr lang="en-US" sz="2000" i="1">
                <a:latin typeface="Verdana" panose="020B0604030504040204" pitchFamily="34" charset="0"/>
                <a:ea typeface="Verdana" panose="020B0604030504040204" pitchFamily="34" charset="0"/>
              </a:rPr>
              <a:t>USAID Youth In Development Policy​</a:t>
            </a:r>
          </a:p>
        </p:txBody>
      </p:sp>
    </p:spTree>
    <p:extLst>
      <p:ext uri="{BB962C8B-B14F-4D97-AF65-F5344CB8AC3E}">
        <p14:creationId xmlns:p14="http://schemas.microsoft.com/office/powerpoint/2010/main" val="289742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496DFF-A3A9-E612-F7DB-3E437253DD97}"/>
              </a:ext>
            </a:extLst>
          </p:cNvPr>
          <p:cNvSpPr>
            <a:spLocks noGrp="1"/>
          </p:cNvSpPr>
          <p:nvPr>
            <p:ph type="body" sz="quarter" idx="10"/>
          </p:nvPr>
        </p:nvSpPr>
        <p:spPr>
          <a:xfrm>
            <a:off x="4238307" y="1341509"/>
            <a:ext cx="7763192" cy="5329238"/>
          </a:xfrm>
        </p:spPr>
        <p:txBody>
          <a:bodyPr>
            <a:normAutofit/>
          </a:bodyPr>
          <a:lstStyle/>
          <a:p>
            <a:pPr marL="342900" indent="-342900">
              <a:spcBef>
                <a:spcPts val="1200"/>
              </a:spcBef>
              <a:buClr>
                <a:srgbClr val="DE9443"/>
              </a:buClr>
              <a:buFont typeface="Wingdings" panose="05000000000000000000" pitchFamily="2" charset="2"/>
              <a:buChar char="§"/>
            </a:pPr>
            <a:r>
              <a:rPr lang="en-US" sz="2200" b="0">
                <a:solidFill>
                  <a:schemeClr val="accent6"/>
                </a:solidFill>
                <a:latin typeface="+mn-lt"/>
              </a:rPr>
              <a:t>Presentations</a:t>
            </a:r>
          </a:p>
          <a:p>
            <a:pPr marL="1028700" lvl="1" indent="-342900">
              <a:spcBef>
                <a:spcPts val="1200"/>
              </a:spcBef>
              <a:buClr>
                <a:srgbClr val="DE9443"/>
              </a:buClr>
              <a:buFont typeface="Wingdings" panose="05000000000000000000" pitchFamily="2" charset="2"/>
              <a:buChar char="§"/>
            </a:pPr>
            <a:r>
              <a:rPr lang="en-US" sz="1800">
                <a:solidFill>
                  <a:schemeClr val="accent6"/>
                </a:solidFill>
                <a:effectLst/>
                <a:ea typeface="Times New Roman" panose="02020603050405020304" pitchFamily="18" charset="0"/>
                <a:cs typeface="Aptos" panose="020B0004020202020204" pitchFamily="34" charset="0"/>
              </a:rPr>
              <a:t>Intentional Youth Engagement through PEPFAR and USAID</a:t>
            </a:r>
          </a:p>
          <a:p>
            <a:pPr marL="1028700" lvl="1" indent="-342900">
              <a:spcBef>
                <a:spcPts val="1200"/>
              </a:spcBef>
              <a:buClr>
                <a:srgbClr val="DE9443"/>
              </a:buClr>
              <a:buFont typeface="Wingdings" panose="05000000000000000000" pitchFamily="2" charset="2"/>
              <a:buChar char="§"/>
            </a:pPr>
            <a:r>
              <a:rPr lang="en-US" sz="1800">
                <a:solidFill>
                  <a:schemeClr val="accent6"/>
                </a:solidFill>
                <a:effectLst/>
                <a:ea typeface="Times New Roman" panose="02020603050405020304" pitchFamily="18" charset="0"/>
                <a:cs typeface="Aptos" panose="020B0004020202020204" pitchFamily="34" charset="0"/>
              </a:rPr>
              <a:t>The Role of Youth Advocates as Advisors in Clinical Research </a:t>
            </a:r>
          </a:p>
          <a:p>
            <a:pPr marL="1028700" lvl="1" indent="-342900">
              <a:spcBef>
                <a:spcPts val="1200"/>
              </a:spcBef>
              <a:buClr>
                <a:srgbClr val="DE9443"/>
              </a:buClr>
              <a:buFont typeface="Wingdings" panose="05000000000000000000" pitchFamily="2" charset="2"/>
              <a:buChar char="§"/>
            </a:pPr>
            <a:r>
              <a:rPr lang="en-US" sz="1800">
                <a:solidFill>
                  <a:schemeClr val="accent6"/>
                </a:solidFill>
                <a:effectLst/>
                <a:ea typeface="Times New Roman" panose="02020603050405020304" pitchFamily="18" charset="0"/>
                <a:cs typeface="Aptos" panose="020B0004020202020204" pitchFamily="34" charset="0"/>
              </a:rPr>
              <a:t>Youth Engagement and Leadership in HIV Prevention Implementation Research </a:t>
            </a:r>
            <a:endParaRPr lang="en-US" sz="1800">
              <a:solidFill>
                <a:schemeClr val="accent6"/>
              </a:solidFill>
              <a:ea typeface="Times New Roman" panose="02020603050405020304" pitchFamily="18" charset="0"/>
              <a:cs typeface="Aptos" panose="020B0004020202020204" pitchFamily="34" charset="0"/>
            </a:endParaRPr>
          </a:p>
          <a:p>
            <a:pPr marL="1028700" lvl="1" indent="-342900">
              <a:spcBef>
                <a:spcPts val="1200"/>
              </a:spcBef>
              <a:buClr>
                <a:srgbClr val="DE9443"/>
              </a:buClr>
              <a:buFont typeface="Wingdings" panose="05000000000000000000" pitchFamily="2" charset="2"/>
              <a:buChar char="§"/>
            </a:pPr>
            <a:r>
              <a:rPr lang="en-US" sz="1800">
                <a:solidFill>
                  <a:schemeClr val="accent6"/>
                </a:solidFill>
                <a:effectLst/>
                <a:ea typeface="Times New Roman" panose="02020603050405020304" pitchFamily="18" charset="0"/>
                <a:cs typeface="Aptos" panose="020B0004020202020204" pitchFamily="34" charset="0"/>
              </a:rPr>
              <a:t>Innovating HIV Prevention Research through the Engagement of Adolescents and Youth from Key Populations </a:t>
            </a:r>
            <a:endParaRPr lang="en-US" sz="1600">
              <a:solidFill>
                <a:schemeClr val="accent6"/>
              </a:solidFill>
            </a:endParaRPr>
          </a:p>
          <a:p>
            <a:pPr marL="342900" indent="-342900">
              <a:spcBef>
                <a:spcPts val="1200"/>
              </a:spcBef>
              <a:buClr>
                <a:srgbClr val="DE9443"/>
              </a:buClr>
              <a:buFont typeface="Wingdings" panose="05000000000000000000" pitchFamily="2" charset="2"/>
              <a:buChar char="§"/>
            </a:pPr>
            <a:r>
              <a:rPr lang="en-US" sz="2200" b="0">
                <a:solidFill>
                  <a:schemeClr val="accent6"/>
                </a:solidFill>
                <a:latin typeface="+mn-lt"/>
              </a:rPr>
              <a:t>Audience Q&amp;A</a:t>
            </a:r>
          </a:p>
          <a:p>
            <a:pPr marL="342900" indent="-342900">
              <a:spcBef>
                <a:spcPts val="1200"/>
              </a:spcBef>
              <a:buClr>
                <a:srgbClr val="DE9443"/>
              </a:buClr>
              <a:buFont typeface="Wingdings" panose="05000000000000000000" pitchFamily="2" charset="2"/>
              <a:buChar char="§"/>
            </a:pPr>
            <a:r>
              <a:rPr lang="en-US" sz="2200" b="0">
                <a:solidFill>
                  <a:schemeClr val="accent6"/>
                </a:solidFill>
                <a:latin typeface="+mn-lt"/>
              </a:rPr>
              <a:t>Panel Discussion and Q&amp;A with Youth Advocates and Seasoned Leaders</a:t>
            </a:r>
          </a:p>
          <a:p>
            <a:pPr marL="342900" indent="-342900">
              <a:spcBef>
                <a:spcPts val="1200"/>
              </a:spcBef>
              <a:buClr>
                <a:srgbClr val="DE9443"/>
              </a:buClr>
              <a:buFont typeface="Wingdings" panose="05000000000000000000" pitchFamily="2" charset="2"/>
              <a:buChar char="§"/>
            </a:pPr>
            <a:r>
              <a:rPr lang="en-US" sz="2200" b="0">
                <a:solidFill>
                  <a:schemeClr val="accent6"/>
                </a:solidFill>
                <a:latin typeface="+mn-lt"/>
              </a:rPr>
              <a:t>Call to Action and Closing Remarks</a:t>
            </a:r>
          </a:p>
        </p:txBody>
      </p:sp>
      <p:sp>
        <p:nvSpPr>
          <p:cNvPr id="3" name="Title 2">
            <a:extLst>
              <a:ext uri="{FF2B5EF4-FFF2-40B4-BE49-F238E27FC236}">
                <a16:creationId xmlns:a16="http://schemas.microsoft.com/office/drawing/2014/main" id="{EF3267CD-809A-F014-6F09-678967822C8A}"/>
              </a:ext>
            </a:extLst>
          </p:cNvPr>
          <p:cNvSpPr>
            <a:spLocks noGrp="1"/>
          </p:cNvSpPr>
          <p:nvPr>
            <p:ph type="title"/>
          </p:nvPr>
        </p:nvSpPr>
        <p:spPr>
          <a:xfrm>
            <a:off x="6760528" y="365383"/>
            <a:ext cx="2718749" cy="668655"/>
          </a:xfrm>
          <a:solidFill>
            <a:schemeClr val="lt1"/>
          </a:solidFill>
          <a:ln w="12700" cap="flat">
            <a:noFill/>
            <a:prstDash val="solid"/>
            <a:miter/>
          </a:ln>
        </p:spPr>
        <p:txBody>
          <a:bodyPr/>
          <a:lstStyle/>
          <a:p>
            <a:r>
              <a:rPr lang="en-US"/>
              <a:t>Agenda</a:t>
            </a:r>
          </a:p>
        </p:txBody>
      </p:sp>
    </p:spTree>
    <p:extLst>
      <p:ext uri="{BB962C8B-B14F-4D97-AF65-F5344CB8AC3E}">
        <p14:creationId xmlns:p14="http://schemas.microsoft.com/office/powerpoint/2010/main" val="323046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BE0DF1-D6FE-3F9F-E9E8-108AA5703E51}"/>
              </a:ext>
            </a:extLst>
          </p:cNvPr>
          <p:cNvSpPr/>
          <p:nvPr/>
        </p:nvSpPr>
        <p:spPr>
          <a:xfrm>
            <a:off x="0" y="6145619"/>
            <a:ext cx="5772444" cy="5950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252130-C45E-50CF-F03E-0E0BDC46CD92}"/>
              </a:ext>
            </a:extLst>
          </p:cNvPr>
          <p:cNvSpPr/>
          <p:nvPr/>
        </p:nvSpPr>
        <p:spPr>
          <a:xfrm>
            <a:off x="8632182" y="63629"/>
            <a:ext cx="3319397" cy="2031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AF19871-58F5-955D-04F9-A618F17F9923}"/>
              </a:ext>
            </a:extLst>
          </p:cNvPr>
          <p:cNvGrpSpPr/>
          <p:nvPr/>
        </p:nvGrpSpPr>
        <p:grpSpPr>
          <a:xfrm>
            <a:off x="3677326" y="3371313"/>
            <a:ext cx="1693673" cy="76670"/>
            <a:chOff x="3711996" y="3879920"/>
            <a:chExt cx="1955223" cy="93295"/>
          </a:xfrm>
        </p:grpSpPr>
        <p:sp>
          <p:nvSpPr>
            <p:cNvPr id="52" name="Flowchart: Connector 51">
              <a:extLst>
                <a:ext uri="{FF2B5EF4-FFF2-40B4-BE49-F238E27FC236}">
                  <a16:creationId xmlns:a16="http://schemas.microsoft.com/office/drawing/2014/main" id="{AFDF855C-2A1B-A444-DA3D-2A6DFB6E9318}"/>
                </a:ext>
              </a:extLst>
            </p:cNvPr>
            <p:cNvSpPr/>
            <p:nvPr/>
          </p:nvSpPr>
          <p:spPr>
            <a:xfrm>
              <a:off x="5570613" y="3879920"/>
              <a:ext cx="96606" cy="93295"/>
            </a:xfrm>
            <a:prstGeom prst="flowChartConnector">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D8C77007-0BBA-DEE6-A756-31D8A42885B9}"/>
                </a:ext>
              </a:extLst>
            </p:cNvPr>
            <p:cNvCxnSpPr>
              <a:cxnSpLocks/>
            </p:cNvCxnSpPr>
            <p:nvPr/>
          </p:nvCxnSpPr>
          <p:spPr>
            <a:xfrm flipV="1">
              <a:off x="3711996" y="3938342"/>
              <a:ext cx="1858617" cy="29"/>
            </a:xfrm>
            <a:prstGeom prst="line">
              <a:avLst/>
            </a:prstGeom>
            <a:ln w="19050"/>
          </p:spPr>
          <p:style>
            <a:lnRef idx="1">
              <a:schemeClr val="accent2"/>
            </a:lnRef>
            <a:fillRef idx="0">
              <a:schemeClr val="accent2"/>
            </a:fillRef>
            <a:effectRef idx="0">
              <a:schemeClr val="accent2"/>
            </a:effectRef>
            <a:fontRef idx="minor">
              <a:schemeClr val="tx1"/>
            </a:fontRef>
          </p:style>
        </p:cxnSp>
      </p:grpSp>
      <p:sp>
        <p:nvSpPr>
          <p:cNvPr id="14" name="Title 13">
            <a:extLst>
              <a:ext uri="{FF2B5EF4-FFF2-40B4-BE49-F238E27FC236}">
                <a16:creationId xmlns:a16="http://schemas.microsoft.com/office/drawing/2014/main" id="{CC291DE5-E847-42C8-0FA6-8220D3A8C877}"/>
              </a:ext>
            </a:extLst>
          </p:cNvPr>
          <p:cNvSpPr>
            <a:spLocks noGrp="1"/>
          </p:cNvSpPr>
          <p:nvPr>
            <p:ph type="title"/>
          </p:nvPr>
        </p:nvSpPr>
        <p:spPr>
          <a:xfrm>
            <a:off x="236941" y="489352"/>
            <a:ext cx="3755939" cy="637967"/>
          </a:xfrm>
        </p:spPr>
        <p:txBody>
          <a:bodyPr/>
          <a:lstStyle/>
          <a:p>
            <a:r>
              <a:rPr lang="en-US"/>
              <a:t>Presenters</a:t>
            </a:r>
          </a:p>
        </p:txBody>
      </p:sp>
      <p:sp>
        <p:nvSpPr>
          <p:cNvPr id="46" name="TextBox 45">
            <a:extLst>
              <a:ext uri="{FF2B5EF4-FFF2-40B4-BE49-F238E27FC236}">
                <a16:creationId xmlns:a16="http://schemas.microsoft.com/office/drawing/2014/main" id="{58AE7AF0-1496-7EBA-7FDB-C5FDB343B1BA}"/>
              </a:ext>
            </a:extLst>
          </p:cNvPr>
          <p:cNvSpPr txBox="1"/>
          <p:nvPr/>
        </p:nvSpPr>
        <p:spPr>
          <a:xfrm>
            <a:off x="3370369" y="2650680"/>
            <a:ext cx="2338187" cy="707886"/>
          </a:xfrm>
          <a:prstGeom prst="rect">
            <a:avLst/>
          </a:prstGeom>
          <a:noFill/>
        </p:spPr>
        <p:txBody>
          <a:bodyPr wrap="square" rtlCol="0">
            <a:spAutoFit/>
          </a:bodyPr>
          <a:lstStyle/>
          <a:p>
            <a:pPr algn="ctr"/>
            <a:r>
              <a:rPr lang="en-US" sz="1600"/>
              <a:t>Chilufya Kasanda</a:t>
            </a:r>
          </a:p>
          <a:p>
            <a:pPr algn="ctr"/>
            <a:r>
              <a:rPr lang="en-US" sz="1200" b="0" i="1">
                <a:solidFill>
                  <a:srgbClr val="242424"/>
                </a:solidFill>
                <a:effectLst/>
                <a:highlight>
                  <a:srgbClr val="FFFFFF"/>
                </a:highlight>
              </a:rPr>
              <a:t>Treatment Advocacy and Literacy Campaign, Zambia</a:t>
            </a:r>
            <a:endParaRPr lang="en-US" sz="1200" i="1"/>
          </a:p>
        </p:txBody>
      </p:sp>
      <p:sp>
        <p:nvSpPr>
          <p:cNvPr id="61" name="TextBox 60">
            <a:extLst>
              <a:ext uri="{FF2B5EF4-FFF2-40B4-BE49-F238E27FC236}">
                <a16:creationId xmlns:a16="http://schemas.microsoft.com/office/drawing/2014/main" id="{3D2C1E9B-3761-9919-89C6-57A23FE9D90D}"/>
              </a:ext>
            </a:extLst>
          </p:cNvPr>
          <p:cNvSpPr txBox="1"/>
          <p:nvPr/>
        </p:nvSpPr>
        <p:spPr>
          <a:xfrm>
            <a:off x="587010" y="2743013"/>
            <a:ext cx="2045268" cy="523220"/>
          </a:xfrm>
          <a:prstGeom prst="rect">
            <a:avLst/>
          </a:prstGeom>
          <a:noFill/>
          <a:ln>
            <a:noFill/>
          </a:ln>
        </p:spPr>
        <p:txBody>
          <a:bodyPr wrap="square" rtlCol="0">
            <a:spAutoFit/>
          </a:bodyPr>
          <a:lstStyle/>
          <a:p>
            <a:pPr algn="ctr"/>
            <a:r>
              <a:rPr lang="en-US" sz="1600"/>
              <a:t>Ashley Vij</a:t>
            </a:r>
          </a:p>
          <a:p>
            <a:pPr algn="ctr"/>
            <a:r>
              <a:rPr lang="en-US" sz="1200" i="1"/>
              <a:t>USAID, USA</a:t>
            </a:r>
          </a:p>
        </p:txBody>
      </p:sp>
      <p:sp>
        <p:nvSpPr>
          <p:cNvPr id="62" name="TextBox 61">
            <a:extLst>
              <a:ext uri="{FF2B5EF4-FFF2-40B4-BE49-F238E27FC236}">
                <a16:creationId xmlns:a16="http://schemas.microsoft.com/office/drawing/2014/main" id="{D95DDD88-7B70-069E-B72B-6DFE299E1373}"/>
              </a:ext>
            </a:extLst>
          </p:cNvPr>
          <p:cNvSpPr txBox="1"/>
          <p:nvPr/>
        </p:nvSpPr>
        <p:spPr>
          <a:xfrm>
            <a:off x="236941" y="3552875"/>
            <a:ext cx="2778213" cy="2446745"/>
          </a:xfrm>
          <a:prstGeom prst="rect">
            <a:avLst/>
          </a:prstGeom>
          <a:noFill/>
          <a:ln>
            <a:solidFill>
              <a:schemeClr val="accent6"/>
            </a:solidFill>
          </a:ln>
        </p:spPr>
        <p:txBody>
          <a:bodyPr wrap="square" lIns="91440" tIns="45720" rIns="91440" bIns="45720" rtlCol="0" anchor="t">
            <a:noAutofit/>
          </a:bodyPr>
          <a:lstStyle/>
          <a:p>
            <a:r>
              <a:rPr lang="en-US" sz="1500"/>
              <a:t>Ashley is with USAID's Office of HIV/AIDS where she currently serves as the PrEP Introduction and Access Lead. Prior to this role, she was the Agreement Officer Representative for the MOSAIC project.</a:t>
            </a:r>
          </a:p>
        </p:txBody>
      </p:sp>
      <p:grpSp>
        <p:nvGrpSpPr>
          <p:cNvPr id="2" name="Group 1">
            <a:extLst>
              <a:ext uri="{FF2B5EF4-FFF2-40B4-BE49-F238E27FC236}">
                <a16:creationId xmlns:a16="http://schemas.microsoft.com/office/drawing/2014/main" id="{D8AE4EFD-063C-0641-AAB9-B874561BB94E}"/>
              </a:ext>
            </a:extLst>
          </p:cNvPr>
          <p:cNvGrpSpPr/>
          <p:nvPr/>
        </p:nvGrpSpPr>
        <p:grpSpPr>
          <a:xfrm>
            <a:off x="784209" y="3364148"/>
            <a:ext cx="1650870" cy="76670"/>
            <a:chOff x="669362" y="3900540"/>
            <a:chExt cx="1905810" cy="93295"/>
          </a:xfrm>
        </p:grpSpPr>
        <p:sp>
          <p:nvSpPr>
            <p:cNvPr id="65" name="Flowchart: Connector 64">
              <a:extLst>
                <a:ext uri="{FF2B5EF4-FFF2-40B4-BE49-F238E27FC236}">
                  <a16:creationId xmlns:a16="http://schemas.microsoft.com/office/drawing/2014/main" id="{3A8342DB-5D0E-50D4-FD77-D97AC59AFB8B}"/>
                </a:ext>
              </a:extLst>
            </p:cNvPr>
            <p:cNvSpPr/>
            <p:nvPr/>
          </p:nvSpPr>
          <p:spPr>
            <a:xfrm>
              <a:off x="2478566" y="3900540"/>
              <a:ext cx="96606" cy="93295"/>
            </a:xfrm>
            <a:prstGeom prst="flowChartConnector">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9B764622-4441-2F73-2260-3524DCA815C3}"/>
                </a:ext>
              </a:extLst>
            </p:cNvPr>
            <p:cNvCxnSpPr>
              <a:cxnSpLocks/>
            </p:cNvCxnSpPr>
            <p:nvPr/>
          </p:nvCxnSpPr>
          <p:spPr>
            <a:xfrm flipV="1">
              <a:off x="669362" y="3958963"/>
              <a:ext cx="1858617" cy="29"/>
            </a:xfrm>
            <a:prstGeom prst="line">
              <a:avLst/>
            </a:prstGeom>
            <a:ln w="19050">
              <a:solidFill>
                <a:schemeClr val="accent6"/>
              </a:solidFill>
            </a:ln>
          </p:spPr>
          <p:style>
            <a:lnRef idx="1">
              <a:schemeClr val="accent2"/>
            </a:lnRef>
            <a:fillRef idx="0">
              <a:schemeClr val="accent2"/>
            </a:fillRef>
            <a:effectRef idx="0">
              <a:schemeClr val="accent2"/>
            </a:effectRef>
            <a:fontRef idx="minor">
              <a:schemeClr val="tx1"/>
            </a:fontRef>
          </p:style>
        </p:cxnSp>
      </p:grpSp>
      <p:pic>
        <p:nvPicPr>
          <p:cNvPr id="69" name="Picture 68">
            <a:extLst>
              <a:ext uri="{FF2B5EF4-FFF2-40B4-BE49-F238E27FC236}">
                <a16:creationId xmlns:a16="http://schemas.microsoft.com/office/drawing/2014/main" id="{5B3E2104-C6F2-E5A0-919C-B6556CE5A763}"/>
              </a:ext>
            </a:extLst>
          </p:cNvPr>
          <p:cNvPicPr>
            <a:picLocks noChangeAspect="1"/>
          </p:cNvPicPr>
          <p:nvPr/>
        </p:nvPicPr>
        <p:blipFill rotWithShape="1">
          <a:blip r:embed="rId3"/>
          <a:srcRect l="306" t="653" r="-306" b="3830"/>
          <a:stretch/>
        </p:blipFill>
        <p:spPr>
          <a:xfrm>
            <a:off x="904234" y="1178975"/>
            <a:ext cx="1493566" cy="1426595"/>
          </a:xfrm>
          <a:prstGeom prst="ellipse">
            <a:avLst/>
          </a:prstGeom>
          <a:ln w="38100">
            <a:solidFill>
              <a:schemeClr val="accent6"/>
            </a:solidFill>
          </a:ln>
        </p:spPr>
      </p:pic>
      <p:grpSp>
        <p:nvGrpSpPr>
          <p:cNvPr id="22" name="Group 21">
            <a:extLst>
              <a:ext uri="{FF2B5EF4-FFF2-40B4-BE49-F238E27FC236}">
                <a16:creationId xmlns:a16="http://schemas.microsoft.com/office/drawing/2014/main" id="{99BC63E8-29E1-34F2-8E5E-BD16B14C6B5E}"/>
              </a:ext>
            </a:extLst>
          </p:cNvPr>
          <p:cNvGrpSpPr/>
          <p:nvPr/>
        </p:nvGrpSpPr>
        <p:grpSpPr>
          <a:xfrm>
            <a:off x="9840604" y="3356264"/>
            <a:ext cx="1693673" cy="76670"/>
            <a:chOff x="9230740" y="3874975"/>
            <a:chExt cx="1955223" cy="93295"/>
          </a:xfrm>
        </p:grpSpPr>
        <p:sp>
          <p:nvSpPr>
            <p:cNvPr id="3" name="Flowchart: Connector 2">
              <a:extLst>
                <a:ext uri="{FF2B5EF4-FFF2-40B4-BE49-F238E27FC236}">
                  <a16:creationId xmlns:a16="http://schemas.microsoft.com/office/drawing/2014/main" id="{03F4F4D7-462B-93BC-4645-9BA187921998}"/>
                </a:ext>
              </a:extLst>
            </p:cNvPr>
            <p:cNvSpPr/>
            <p:nvPr/>
          </p:nvSpPr>
          <p:spPr>
            <a:xfrm>
              <a:off x="11089357" y="3874975"/>
              <a:ext cx="96606" cy="93295"/>
            </a:xfrm>
            <a:prstGeom prst="flowChartConnector">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BCFD34D9-D36C-898F-831C-00F3B1C768EC}"/>
                </a:ext>
              </a:extLst>
            </p:cNvPr>
            <p:cNvCxnSpPr>
              <a:cxnSpLocks/>
            </p:cNvCxnSpPr>
            <p:nvPr/>
          </p:nvCxnSpPr>
          <p:spPr>
            <a:xfrm flipV="1">
              <a:off x="9230740" y="3933397"/>
              <a:ext cx="1858617" cy="29"/>
            </a:xfrm>
            <a:prstGeom prst="line">
              <a:avLst/>
            </a:prstGeom>
            <a:ln w="19050"/>
          </p:spPr>
          <p:style>
            <a:lnRef idx="1">
              <a:schemeClr val="accent2"/>
            </a:lnRef>
            <a:fillRef idx="0">
              <a:schemeClr val="accent2"/>
            </a:fillRef>
            <a:effectRef idx="0">
              <a:schemeClr val="accent2"/>
            </a:effectRef>
            <a:fontRef idx="minor">
              <a:schemeClr val="tx1"/>
            </a:fontRef>
          </p:style>
        </p:cxnSp>
      </p:grpSp>
      <p:sp>
        <p:nvSpPr>
          <p:cNvPr id="6" name="TextBox 5">
            <a:extLst>
              <a:ext uri="{FF2B5EF4-FFF2-40B4-BE49-F238E27FC236}">
                <a16:creationId xmlns:a16="http://schemas.microsoft.com/office/drawing/2014/main" id="{8BB09ACD-CC86-9555-60D1-0E69B08A6D97}"/>
              </a:ext>
            </a:extLst>
          </p:cNvPr>
          <p:cNvSpPr txBox="1"/>
          <p:nvPr/>
        </p:nvSpPr>
        <p:spPr>
          <a:xfrm>
            <a:off x="9524465" y="2743013"/>
            <a:ext cx="2161108" cy="523220"/>
          </a:xfrm>
          <a:prstGeom prst="rect">
            <a:avLst/>
          </a:prstGeom>
          <a:noFill/>
        </p:spPr>
        <p:txBody>
          <a:bodyPr wrap="square" rtlCol="0">
            <a:spAutoFit/>
          </a:bodyPr>
          <a:lstStyle/>
          <a:p>
            <a:pPr algn="ctr"/>
            <a:r>
              <a:rPr lang="en-US" sz="1600"/>
              <a:t>Ines Dourado</a:t>
            </a:r>
          </a:p>
          <a:p>
            <a:pPr algn="ctr"/>
            <a:r>
              <a:rPr lang="en-US" sz="1200" i="1"/>
              <a:t>PrEP 1519, Brazil</a:t>
            </a:r>
          </a:p>
        </p:txBody>
      </p:sp>
      <p:sp>
        <p:nvSpPr>
          <p:cNvPr id="8" name="TextBox 7">
            <a:extLst>
              <a:ext uri="{FF2B5EF4-FFF2-40B4-BE49-F238E27FC236}">
                <a16:creationId xmlns:a16="http://schemas.microsoft.com/office/drawing/2014/main" id="{AADB261B-20BD-4ED0-8C5C-6FF46A8FAC5A}"/>
              </a:ext>
            </a:extLst>
          </p:cNvPr>
          <p:cNvSpPr txBox="1"/>
          <p:nvPr/>
        </p:nvSpPr>
        <p:spPr>
          <a:xfrm>
            <a:off x="6684474" y="2743013"/>
            <a:ext cx="2045268" cy="523220"/>
          </a:xfrm>
          <a:prstGeom prst="rect">
            <a:avLst/>
          </a:prstGeom>
          <a:noFill/>
          <a:ln>
            <a:noFill/>
          </a:ln>
        </p:spPr>
        <p:txBody>
          <a:bodyPr wrap="square" rtlCol="0">
            <a:spAutoFit/>
          </a:bodyPr>
          <a:lstStyle/>
          <a:p>
            <a:pPr algn="ctr"/>
            <a:r>
              <a:rPr lang="en-US" sz="1600"/>
              <a:t>Nolwazi Khanyile</a:t>
            </a:r>
          </a:p>
          <a:p>
            <a:pPr algn="ctr"/>
            <a:r>
              <a:rPr lang="en-US" sz="1200" i="1"/>
              <a:t>FHI 360, Eswatini</a:t>
            </a:r>
          </a:p>
        </p:txBody>
      </p:sp>
      <p:grpSp>
        <p:nvGrpSpPr>
          <p:cNvPr id="10" name="Group 9">
            <a:extLst>
              <a:ext uri="{FF2B5EF4-FFF2-40B4-BE49-F238E27FC236}">
                <a16:creationId xmlns:a16="http://schemas.microsoft.com/office/drawing/2014/main" id="{C0BCF5E9-C963-18B2-75D1-F6B16EDA0A1D}"/>
              </a:ext>
            </a:extLst>
          </p:cNvPr>
          <p:cNvGrpSpPr/>
          <p:nvPr/>
        </p:nvGrpSpPr>
        <p:grpSpPr>
          <a:xfrm>
            <a:off x="6759182" y="3380978"/>
            <a:ext cx="1650870" cy="76670"/>
            <a:chOff x="669362" y="3900540"/>
            <a:chExt cx="1905810" cy="93295"/>
          </a:xfrm>
        </p:grpSpPr>
        <p:sp>
          <p:nvSpPr>
            <p:cNvPr id="11" name="Flowchart: Connector 10">
              <a:extLst>
                <a:ext uri="{FF2B5EF4-FFF2-40B4-BE49-F238E27FC236}">
                  <a16:creationId xmlns:a16="http://schemas.microsoft.com/office/drawing/2014/main" id="{E0F83631-F46A-1712-8618-07E17A63EBDD}"/>
                </a:ext>
              </a:extLst>
            </p:cNvPr>
            <p:cNvSpPr/>
            <p:nvPr/>
          </p:nvSpPr>
          <p:spPr>
            <a:xfrm>
              <a:off x="2478566" y="3900540"/>
              <a:ext cx="96606" cy="93295"/>
            </a:xfrm>
            <a:prstGeom prst="flowChartConnector">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805C328-AFEC-806D-F50A-9166D981FF8F}"/>
                </a:ext>
              </a:extLst>
            </p:cNvPr>
            <p:cNvCxnSpPr>
              <a:cxnSpLocks/>
            </p:cNvCxnSpPr>
            <p:nvPr/>
          </p:nvCxnSpPr>
          <p:spPr>
            <a:xfrm flipV="1">
              <a:off x="669362" y="3958963"/>
              <a:ext cx="1858617" cy="29"/>
            </a:xfrm>
            <a:prstGeom prst="line">
              <a:avLst/>
            </a:prstGeom>
            <a:ln w="19050">
              <a:solidFill>
                <a:schemeClr val="accent6"/>
              </a:solidFill>
            </a:ln>
          </p:spPr>
          <p:style>
            <a:lnRef idx="1">
              <a:schemeClr val="accent2"/>
            </a:lnRef>
            <a:fillRef idx="0">
              <a:schemeClr val="accent2"/>
            </a:fillRef>
            <a:effectRef idx="0">
              <a:schemeClr val="accent2"/>
            </a:effectRef>
            <a:fontRef idx="minor">
              <a:schemeClr val="tx1"/>
            </a:fontRef>
          </p:style>
        </p:cxnSp>
      </p:grpSp>
      <p:pic>
        <p:nvPicPr>
          <p:cNvPr id="13" name="Picture 12" descr="A person smiling at camera&#10;&#10;Description automatically generated">
            <a:extLst>
              <a:ext uri="{FF2B5EF4-FFF2-40B4-BE49-F238E27FC236}">
                <a16:creationId xmlns:a16="http://schemas.microsoft.com/office/drawing/2014/main" id="{BD6D0BDF-FDD6-7662-D517-4EA57C17852E}"/>
              </a:ext>
            </a:extLst>
          </p:cNvPr>
          <p:cNvPicPr>
            <a:picLocks noChangeAspect="1"/>
          </p:cNvPicPr>
          <p:nvPr/>
        </p:nvPicPr>
        <p:blipFill>
          <a:blip r:embed="rId4"/>
          <a:srcRect t="14822" b="14822"/>
          <a:stretch/>
        </p:blipFill>
        <p:spPr>
          <a:xfrm>
            <a:off x="6816736" y="1178975"/>
            <a:ext cx="1493566" cy="1426595"/>
          </a:xfrm>
          <a:prstGeom prst="ellipse">
            <a:avLst/>
          </a:prstGeom>
          <a:ln w="38100">
            <a:solidFill>
              <a:schemeClr val="accent6"/>
            </a:solidFill>
          </a:ln>
        </p:spPr>
      </p:pic>
      <p:pic>
        <p:nvPicPr>
          <p:cNvPr id="18" name="Picture 17">
            <a:extLst>
              <a:ext uri="{FF2B5EF4-FFF2-40B4-BE49-F238E27FC236}">
                <a16:creationId xmlns:a16="http://schemas.microsoft.com/office/drawing/2014/main" id="{DD860970-8E37-C4FA-7196-7837B20ABBB8}"/>
              </a:ext>
            </a:extLst>
          </p:cNvPr>
          <p:cNvPicPr>
            <a:picLocks noChangeAspect="1"/>
          </p:cNvPicPr>
          <p:nvPr/>
        </p:nvPicPr>
        <p:blipFill>
          <a:blip r:embed="rId5"/>
          <a:srcRect t="5998" b="5998"/>
          <a:stretch/>
        </p:blipFill>
        <p:spPr>
          <a:xfrm>
            <a:off x="9858236" y="1178975"/>
            <a:ext cx="1493566" cy="1426595"/>
          </a:xfrm>
          <a:prstGeom prst="ellipse">
            <a:avLst/>
          </a:prstGeom>
          <a:ln w="38100">
            <a:solidFill>
              <a:schemeClr val="accent2"/>
            </a:solidFill>
          </a:ln>
        </p:spPr>
      </p:pic>
      <p:pic>
        <p:nvPicPr>
          <p:cNvPr id="5" name="Picture 4">
            <a:extLst>
              <a:ext uri="{FF2B5EF4-FFF2-40B4-BE49-F238E27FC236}">
                <a16:creationId xmlns:a16="http://schemas.microsoft.com/office/drawing/2014/main" id="{12CE2340-B352-E720-89EB-10DDCEF7943C}"/>
              </a:ext>
            </a:extLst>
          </p:cNvPr>
          <p:cNvPicPr>
            <a:picLocks noChangeAspect="1"/>
          </p:cNvPicPr>
          <p:nvPr/>
        </p:nvPicPr>
        <p:blipFill>
          <a:blip r:embed="rId6"/>
          <a:stretch>
            <a:fillRect/>
          </a:stretch>
        </p:blipFill>
        <p:spPr>
          <a:xfrm rot="5400000">
            <a:off x="3211794" y="-3216225"/>
            <a:ext cx="434412" cy="6858000"/>
          </a:xfrm>
          <a:prstGeom prst="rect">
            <a:avLst/>
          </a:prstGeom>
        </p:spPr>
      </p:pic>
      <p:pic>
        <p:nvPicPr>
          <p:cNvPr id="16" name="Picture 15">
            <a:extLst>
              <a:ext uri="{FF2B5EF4-FFF2-40B4-BE49-F238E27FC236}">
                <a16:creationId xmlns:a16="http://schemas.microsoft.com/office/drawing/2014/main" id="{DC764035-0CCF-85AC-ABA9-0B461F27372B}"/>
              </a:ext>
            </a:extLst>
          </p:cNvPr>
          <p:cNvPicPr>
            <a:picLocks noChangeAspect="1"/>
          </p:cNvPicPr>
          <p:nvPr/>
        </p:nvPicPr>
        <p:blipFill rotWithShape="1">
          <a:blip r:embed="rId6"/>
          <a:srcRect t="6393"/>
          <a:stretch/>
        </p:blipFill>
        <p:spPr>
          <a:xfrm rot="5400000">
            <a:off x="8765016" y="-2997003"/>
            <a:ext cx="434412" cy="6419555"/>
          </a:xfrm>
          <a:prstGeom prst="rect">
            <a:avLst/>
          </a:prstGeom>
        </p:spPr>
      </p:pic>
      <p:pic>
        <p:nvPicPr>
          <p:cNvPr id="28" name="Picture 27">
            <a:extLst>
              <a:ext uri="{FF2B5EF4-FFF2-40B4-BE49-F238E27FC236}">
                <a16:creationId xmlns:a16="http://schemas.microsoft.com/office/drawing/2014/main" id="{2219D325-5331-333B-D39B-FEB29E3CA36C}"/>
              </a:ext>
            </a:extLst>
          </p:cNvPr>
          <p:cNvPicPr>
            <a:picLocks noChangeAspect="1"/>
          </p:cNvPicPr>
          <p:nvPr/>
        </p:nvPicPr>
        <p:blipFill>
          <a:blip r:embed="rId7"/>
          <a:srcRect l="9901" r="9901"/>
          <a:stretch/>
        </p:blipFill>
        <p:spPr>
          <a:xfrm>
            <a:off x="3835591" y="1178975"/>
            <a:ext cx="1493566" cy="1426595"/>
          </a:xfrm>
          <a:prstGeom prst="ellipse">
            <a:avLst/>
          </a:prstGeom>
          <a:ln w="38100">
            <a:solidFill>
              <a:schemeClr val="accent2"/>
            </a:solidFill>
          </a:ln>
        </p:spPr>
      </p:pic>
      <p:sp>
        <p:nvSpPr>
          <p:cNvPr id="15" name="TextBox 14">
            <a:extLst>
              <a:ext uri="{FF2B5EF4-FFF2-40B4-BE49-F238E27FC236}">
                <a16:creationId xmlns:a16="http://schemas.microsoft.com/office/drawing/2014/main" id="{E6F0C3EA-7F84-71E5-0F59-C88A5997F469}"/>
              </a:ext>
            </a:extLst>
          </p:cNvPr>
          <p:cNvSpPr txBox="1"/>
          <p:nvPr/>
        </p:nvSpPr>
        <p:spPr>
          <a:xfrm>
            <a:off x="3160200" y="3552875"/>
            <a:ext cx="2935799" cy="3093154"/>
          </a:xfrm>
          <a:prstGeom prst="rect">
            <a:avLst/>
          </a:prstGeom>
          <a:noFill/>
          <a:ln>
            <a:solidFill>
              <a:schemeClr val="accent2"/>
            </a:solidFill>
          </a:ln>
        </p:spPr>
        <p:txBody>
          <a:bodyPr wrap="square" lIns="91440" tIns="45720" rIns="91440" bIns="45720" rtlCol="0" anchor="t">
            <a:spAutoFit/>
          </a:bodyPr>
          <a:lstStyle/>
          <a:p>
            <a:r>
              <a:rPr lang="en-US" sz="1500"/>
              <a:t>Chilufya is a Program Officer for HIV Prevention &amp; Research for the Treatment Advocacy and Literacy Campaign and a project lead for CASPR. She holds a Bachelor's degree in Development Studies from the University of Zambia and has experience in gender transformative programs, advocacy, and community mobilization.</a:t>
            </a:r>
          </a:p>
        </p:txBody>
      </p:sp>
      <p:sp>
        <p:nvSpPr>
          <p:cNvPr id="17" name="TextBox 16">
            <a:extLst>
              <a:ext uri="{FF2B5EF4-FFF2-40B4-BE49-F238E27FC236}">
                <a16:creationId xmlns:a16="http://schemas.microsoft.com/office/drawing/2014/main" id="{58774DD5-B97B-DBF7-3536-FA1FB4ED1F67}"/>
              </a:ext>
            </a:extLst>
          </p:cNvPr>
          <p:cNvSpPr txBox="1">
            <a:spLocks/>
          </p:cNvSpPr>
          <p:nvPr/>
        </p:nvSpPr>
        <p:spPr>
          <a:xfrm>
            <a:off x="6241044" y="3552875"/>
            <a:ext cx="2739697" cy="2446745"/>
          </a:xfrm>
          <a:prstGeom prst="rect">
            <a:avLst/>
          </a:prstGeom>
          <a:noFill/>
          <a:ln>
            <a:solidFill>
              <a:schemeClr val="accent6"/>
            </a:solidFill>
          </a:ln>
        </p:spPr>
        <p:txBody>
          <a:bodyPr wrap="square" lIns="91440" tIns="45720" rIns="91440" bIns="45720" rtlCol="0" anchor="t">
            <a:noAutofit/>
          </a:bodyPr>
          <a:lstStyle/>
          <a:p>
            <a:r>
              <a:rPr lang="en-US" sz="1500"/>
              <a:t>Nolwazi is a qualified nurse-midwife, a Research Assistant for FHI 360 Eswatini, and a proud member of the NextGen Squad. She is deeply passionate about meaningful youth engagement, leadership, and mentorship.</a:t>
            </a:r>
          </a:p>
        </p:txBody>
      </p:sp>
      <p:sp>
        <p:nvSpPr>
          <p:cNvPr id="20" name="TextBox 19">
            <a:extLst>
              <a:ext uri="{FF2B5EF4-FFF2-40B4-BE49-F238E27FC236}">
                <a16:creationId xmlns:a16="http://schemas.microsoft.com/office/drawing/2014/main" id="{97BB48A0-F568-4E80-41CF-79D49B7F3B56}"/>
              </a:ext>
            </a:extLst>
          </p:cNvPr>
          <p:cNvSpPr txBox="1"/>
          <p:nvPr/>
        </p:nvSpPr>
        <p:spPr>
          <a:xfrm>
            <a:off x="9073234" y="3552875"/>
            <a:ext cx="3039409" cy="3093154"/>
          </a:xfrm>
          <a:prstGeom prst="rect">
            <a:avLst/>
          </a:prstGeom>
          <a:noFill/>
          <a:ln>
            <a:solidFill>
              <a:schemeClr val="accent2"/>
            </a:solidFill>
          </a:ln>
        </p:spPr>
        <p:txBody>
          <a:bodyPr wrap="square" lIns="91440" tIns="45720" rIns="91440" bIns="45720" rtlCol="0" anchor="t">
            <a:spAutoFit/>
          </a:bodyPr>
          <a:lstStyle/>
          <a:p>
            <a:r>
              <a:rPr lang="en-US" sz="1500"/>
              <a:t>Dr. Ines Dourado, MD, PhD, is a full professor, researcher at the Federal University of Bahia, Brazil, and is experienced leading public health research using epidemiological and mixed-methods research. Her main research area is HIV/AIDS. She is the PI of a PrEP choice implementation study among sexual minority adolescents in Brazil.</a:t>
            </a:r>
          </a:p>
        </p:txBody>
      </p:sp>
    </p:spTree>
    <p:extLst>
      <p:ext uri="{BB962C8B-B14F-4D97-AF65-F5344CB8AC3E}">
        <p14:creationId xmlns:p14="http://schemas.microsoft.com/office/powerpoint/2010/main" val="1583681692"/>
      </p:ext>
    </p:extLst>
  </p:cSld>
  <p:clrMapOvr>
    <a:masterClrMapping/>
  </p:clrMapOvr>
</p:sld>
</file>

<file path=ppt/theme/theme1.xml><?xml version="1.0" encoding="utf-8"?>
<a:theme xmlns:a="http://schemas.openxmlformats.org/drawingml/2006/main" name="HIVR4P2023">
  <a:themeElements>
    <a:clrScheme name="HIVR4P 2023">
      <a:dk1>
        <a:srgbClr val="000000"/>
      </a:dk1>
      <a:lt1>
        <a:srgbClr val="FFFFFF"/>
      </a:lt1>
      <a:dk2>
        <a:srgbClr val="DB2415"/>
      </a:dk2>
      <a:lt2>
        <a:srgbClr val="FFFFFF"/>
      </a:lt2>
      <a:accent1>
        <a:srgbClr val="DB2415"/>
      </a:accent1>
      <a:accent2>
        <a:srgbClr val="DE9343"/>
      </a:accent2>
      <a:accent3>
        <a:srgbClr val="45ABBF"/>
      </a:accent3>
      <a:accent4>
        <a:srgbClr val="E271A9"/>
      </a:accent4>
      <a:accent5>
        <a:srgbClr val="D80561"/>
      </a:accent5>
      <a:accent6>
        <a:srgbClr val="242C4B"/>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VR4P-2024-Speaker-template_Verdana" id="{915A3F88-65E2-4C68-8A95-EE1C8EFD51E7}" vid="{88AA67E4-A7BF-4653-BF91-B6B0B546B474}"/>
    </a:ext>
  </a:extLst>
</a:theme>
</file>

<file path=ppt/theme/theme2.xml><?xml version="1.0" encoding="utf-8"?>
<a:theme xmlns:a="http://schemas.openxmlformats.org/drawingml/2006/main" name="MOSAIC-Template Core Colors">
  <a:themeElements>
    <a:clrScheme name="MOSAIC Template Colors">
      <a:dk1>
        <a:srgbClr val="625E58"/>
      </a:dk1>
      <a:lt1>
        <a:srgbClr val="FFFFFF"/>
      </a:lt1>
      <a:dk2>
        <a:srgbClr val="625E58"/>
      </a:dk2>
      <a:lt2>
        <a:srgbClr val="E7E6E6"/>
      </a:lt2>
      <a:accent1>
        <a:srgbClr val="05676D"/>
      </a:accent1>
      <a:accent2>
        <a:srgbClr val="AF3158"/>
      </a:accent2>
      <a:accent3>
        <a:srgbClr val="DE9F3B"/>
      </a:accent3>
      <a:accent4>
        <a:srgbClr val="645F59"/>
      </a:accent4>
      <a:accent5>
        <a:srgbClr val="50A849"/>
      </a:accent5>
      <a:accent6>
        <a:srgbClr val="919191"/>
      </a:accent6>
      <a:hlink>
        <a:srgbClr val="057AB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310E40-9ECC-3445-ADEC-76C787EF19DA}" vid="{CFACC217-78A4-9D40-831E-E1B44B2A4C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35616bd-f3ab-4ee4-8f55-73cb5167d911" xsi:nil="true"/>
    <lcf76f155ced4ddcb4097134ff3c332f xmlns="1865d82a-bf83-4eaa-817a-e97c662b7d46">
      <Terms xmlns="http://schemas.microsoft.com/office/infopath/2007/PartnerControls"/>
    </lcf76f155ced4ddcb4097134ff3c332f>
    <Open_x0020_with_x0020_Seclore xmlns="1865d82a-bf83-4eaa-817a-e97c662b7d46" xsi:nil="true"/>
    <NotesonUse xmlns="1865d82a-bf83-4eaa-817a-e97c662b7d4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8F0ACE12F80A4794329C3456661B9E" ma:contentTypeVersion="22" ma:contentTypeDescription="Create a new document." ma:contentTypeScope="" ma:versionID="94afe1f3169ec5f8dfcc67b179ec9c78">
  <xsd:schema xmlns:xsd="http://www.w3.org/2001/XMLSchema" xmlns:xs="http://www.w3.org/2001/XMLSchema" xmlns:p="http://schemas.microsoft.com/office/2006/metadata/properties" xmlns:ns2="1865d82a-bf83-4eaa-817a-e97c662b7d46" xmlns:ns3="d35616bd-f3ab-4ee4-8f55-73cb5167d911" targetNamespace="http://schemas.microsoft.com/office/2006/metadata/properties" ma:root="true" ma:fieldsID="74b77f497480b4256a0773170f83c1b9" ns2:_="" ns3:_="">
    <xsd:import namespace="1865d82a-bf83-4eaa-817a-e97c662b7d46"/>
    <xsd:import namespace="d35616bd-f3ab-4ee4-8f55-73cb5167d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NotesonUse" minOccurs="0"/>
                <xsd:element ref="ns2:Open_x0020_with_x0020_Seclo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5d82a-bf83-4eaa-817a-e97c662b7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onUse" ma:index="26" nillable="true" ma:displayName="Notes on Use" ma:format="Dropdown" ma:internalName="NotesonUse">
      <xsd:simpleType>
        <xsd:restriction base="dms:Note">
          <xsd:maxLength value="255"/>
        </xsd:restriction>
      </xsd:simpleType>
    </xsd:element>
    <xsd:element name="Open_x0020_with_x0020_Seclore" ma:index="27" nillable="true" ma:displayName="Open with Seclore" ma:hidden="true" ma:internalName="Open_x0020_with_x0020_Seclor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5616bd-f3ab-4ee4-8f55-73cb5167d9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e5cab-ca8b-48ba-a99c-e62ef9b13973}" ma:internalName="TaxCatchAll" ma:showField="CatchAllData" ma:web="d35616bd-f3ab-4ee4-8f55-73cb5167d9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AC164D-1427-4CFC-A10B-8EDA77DF60E7}">
  <ds:schemaRefs>
    <ds:schemaRef ds:uri="1865d82a-bf83-4eaa-817a-e97c662b7d46"/>
    <ds:schemaRef ds:uri="d35616bd-f3ab-4ee4-8f55-73cb5167d9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AB802A-AF46-48F3-BC70-930B76DACB3D}">
  <ds:schemaRefs>
    <ds:schemaRef ds:uri="http://schemas.microsoft.com/sharepoint/v3/contenttype/forms"/>
  </ds:schemaRefs>
</ds:datastoreItem>
</file>

<file path=customXml/itemProps3.xml><?xml version="1.0" encoding="utf-8"?>
<ds:datastoreItem xmlns:ds="http://schemas.openxmlformats.org/officeDocument/2006/customXml" ds:itemID="{4101C422-2033-424E-8F43-E4281D17C227}">
  <ds:schemaRefs>
    <ds:schemaRef ds:uri="1865d82a-bf83-4eaa-817a-e97c662b7d46"/>
    <ds:schemaRef ds:uri="d35616bd-f3ab-4ee4-8f55-73cb5167d9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HIVR4P-2024-Oral-Abstract-speaker-template_Verdana</Template>
  <TotalTime>0</TotalTime>
  <Words>1114</Words>
  <Application>Microsoft Office PowerPoint</Application>
  <PresentationFormat>Widescreen</PresentationFormat>
  <Paragraphs>70</Paragraphs>
  <Slides>5</Slides>
  <Notes>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vt:i4>
      </vt:variant>
    </vt:vector>
  </HeadingPairs>
  <TitlesOfParts>
    <vt:vector size="20" baseType="lpstr">
      <vt:lpstr>Aptos</vt:lpstr>
      <vt:lpstr>Arial</vt:lpstr>
      <vt:lpstr>Calibri</vt:lpstr>
      <vt:lpstr>Calibri Light</vt:lpstr>
      <vt:lpstr>IAS Ribbon Sans Bold</vt:lpstr>
      <vt:lpstr>IAS Ribbon Sans Regular</vt:lpstr>
      <vt:lpstr>Poppins</vt:lpstr>
      <vt:lpstr>Poppins SemiBold</vt:lpstr>
      <vt:lpstr>Roboto</vt:lpstr>
      <vt:lpstr>Times New Roman</vt:lpstr>
      <vt:lpstr>Verdana</vt:lpstr>
      <vt:lpstr>Verdana Bold</vt:lpstr>
      <vt:lpstr>Wingdings</vt:lpstr>
      <vt:lpstr>HIVR4P2023</vt:lpstr>
      <vt:lpstr>MOSAIC-Template Core Colors</vt:lpstr>
      <vt:lpstr>The Brightest Under 30: Celebrating Youth Voices and Promoting Meaningful Youth Engagement in HIV Prevention Research</vt:lpstr>
      <vt:lpstr>MOSAIC Project Overview</vt:lpstr>
      <vt:lpstr>PowerPoint Presentation</vt:lpstr>
      <vt:lpstr>Agenda</vt:lpstr>
      <vt:lpstr>Presenters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Brightest Under 30: Celebrating Youth Voices and Promoting Meaningful Youth Engagement in HIV Prevention Research</dc:title>
  <dc:creator>Lauren Rutherford</dc:creator>
  <cp:lastModifiedBy>Preview 1</cp:lastModifiedBy>
  <cp:revision>9</cp:revision>
  <dcterms:created xsi:type="dcterms:W3CDTF">2024-08-26T19:24:05Z</dcterms:created>
  <dcterms:modified xsi:type="dcterms:W3CDTF">2024-10-05T16:18:40Z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0x010100EA8F0ACE12F80A4794329C3456661B9E</vt:lpwstr>
  </property>
  <property fmtid="{D5CDD505-2E9C-101B-9397-08002B2CF9AE}" pid="3" name="MediaServiceImageTags">
    <vt:lpwstr/>
  </property>
</Properties>
</file>