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8" r:id="rId2"/>
  </p:sldMasterIdLst>
  <p:notesMasterIdLst>
    <p:notesMasterId r:id="rId13"/>
  </p:notesMasterIdLst>
  <p:sldIdLst>
    <p:sldId id="16769635" r:id="rId3"/>
    <p:sldId id="270" r:id="rId4"/>
    <p:sldId id="279" r:id="rId5"/>
    <p:sldId id="277" r:id="rId6"/>
    <p:sldId id="280" r:id="rId7"/>
    <p:sldId id="282" r:id="rId8"/>
    <p:sldId id="15000260" r:id="rId9"/>
    <p:sldId id="284" r:id="rId10"/>
    <p:sldId id="285" r:id="rId11"/>
    <p:sldId id="15000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6" autoAdjust="0"/>
  </p:normalViewPr>
  <p:slideViewPr>
    <p:cSldViewPr snapToGrid="0">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4BC0E-4F04-451B-A057-E42F816A9FB8}" type="datetimeFigureOut">
              <a:rPr lang="en-US"/>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0AE88-76C6-4CA1-93BB-A93E0C4758BE}" type="slidenum">
              <a:r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0AE88-76C6-4CA1-93BB-A93E0C4758BE}"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Stat:</a:t>
            </a:r>
            <a:r>
              <a:rPr lang="en-US"/>
              <a:t> According to the 2023 UNAIDs report: Adolescent Girls and Young Women account for about 66% of new infections among people aged 15 years and above of whom over 77% of new infections were among people aged 15-24 years.</a:t>
            </a:r>
          </a:p>
          <a:p>
            <a:r>
              <a:rPr lang="en-US"/>
              <a:t>In sub-Saharan Africa in 2022, approximately 160 000 [93 000–230 000] adolescent girls and young women aged 15–24 years acquired HIV, half as many (53%) as in 2010, compared with 47 000 [9300–75 000] of their male counterparts, a 66% reduction since 2010.</a:t>
            </a:r>
            <a:endParaRPr lang="en-US">
              <a:ea typeface="Calibri" panose="020F0502020204030204"/>
              <a:cs typeface="Calibri" panose="020F0502020204030204"/>
            </a:endParaRPr>
          </a:p>
          <a:p>
            <a:r>
              <a:rPr lang="en-US"/>
              <a:t>Also highlight the importance of peer leadership! </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dirty="0"/>
              <a:t>: Youth advisors from diverse backgrounds improving the inclusivity of trial recruitment strategies.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Chillufya</a:t>
            </a:r>
            <a:r>
              <a:rPr lang="en-US" dirty="0"/>
              <a:t> to add the work that </a:t>
            </a:r>
            <a:r>
              <a:rPr lang="en-US" dirty="0" err="1"/>
              <a:t>Jerop</a:t>
            </a:r>
            <a:r>
              <a:rPr lang="en-US" dirty="0"/>
              <a:t> will be done in UNGA in NYC!</a:t>
            </a:r>
          </a:p>
          <a:p>
            <a:r>
              <a:rPr lang="en-US" dirty="0"/>
              <a:t>Ruth’s work on the DPP in Uganda.</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into a graphic</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Meaningful Participation and Involvement:</a:t>
            </a:r>
            <a:endParaRPr lang="en-US"/>
          </a:p>
          <a:p>
            <a:r>
              <a:rPr lang="en-US" b="1"/>
              <a:t>Active Involvement: </a:t>
            </a:r>
            <a:r>
              <a:rPr lang="en-US"/>
              <a:t>Youth advocates should be involved at every stage, from research design to implementation, ensuring their voices are central to the process. </a:t>
            </a:r>
            <a:endParaRPr lang="en-US">
              <a:ea typeface="Calibri" panose="020F0502020204030204"/>
              <a:cs typeface="Calibri" panose="020F0502020204030204"/>
            </a:endParaRPr>
          </a:p>
          <a:p>
            <a:r>
              <a:rPr lang="en-US"/>
              <a:t>C</a:t>
            </a:r>
            <a:r>
              <a:rPr lang="en-US" b="1"/>
              <a:t>o-Designing Interventions: </a:t>
            </a:r>
            <a:r>
              <a:rPr lang="en-US"/>
              <a:t>Engage youth advocates in co-designing research questions, developing methodologies, and participating in data collection and analysis.</a:t>
            </a:r>
            <a:endParaRPr lang="en-US">
              <a:ea typeface="Calibri" panose="020F0502020204030204"/>
              <a:cs typeface="Calibri" panose="020F0502020204030204"/>
            </a:endParaRPr>
          </a:p>
          <a:p>
            <a:r>
              <a:rPr lang="en-US"/>
              <a:t>Youth Leadership: Empower youth advocates to take on leadership roles within programs and research efforts, building their capacity for long-term involvement. </a:t>
            </a:r>
          </a:p>
          <a:p>
            <a:r>
              <a:rPr lang="en-US" b="1"/>
              <a:t>Advisory Committees: </a:t>
            </a:r>
            <a:r>
              <a:rPr lang="en-US"/>
              <a:t>Establish youth advisory committees to ensure their perspectives are consistently integrated.</a:t>
            </a:r>
            <a:endParaRPr lang="en-US">
              <a:ea typeface="Calibri" panose="020F0502020204030204"/>
              <a:cs typeface="Calibri" panose="020F0502020204030204"/>
            </a:endParaRPr>
          </a:p>
          <a:p>
            <a:r>
              <a:rPr lang="en-US"/>
              <a:t> </a:t>
            </a:r>
            <a:r>
              <a:rPr lang="en-US" b="1"/>
              <a:t>Capacity Building and Empowerment:</a:t>
            </a:r>
            <a:endParaRPr lang="en-US"/>
          </a:p>
          <a:p>
            <a:r>
              <a:rPr lang="en-US"/>
              <a:t>Leadership and Agency: Amplify the voices of the youth by encouraging them to take ownership of decisions that directly impact them.</a:t>
            </a:r>
          </a:p>
          <a:p>
            <a:r>
              <a:rPr lang="en-US" b="1"/>
              <a:t>Flexible and Adaptive Approaches</a:t>
            </a:r>
            <a:endParaRPr lang="en-US"/>
          </a:p>
          <a:p>
            <a:r>
              <a:rPr lang="en-US" b="1"/>
              <a:t>Adapting Interventions: </a:t>
            </a:r>
            <a:r>
              <a:rPr lang="en-US"/>
              <a:t>Be flexible and ready to adapt interventions as AGYW’s needs evolve, ensuring interventions remain relevant and effective.</a:t>
            </a:r>
            <a:endParaRPr lang="en-US">
              <a:ea typeface="Calibri" panose="020F0502020204030204"/>
              <a:cs typeface="Calibri" panose="020F0502020204030204"/>
            </a:endParaRPr>
          </a:p>
          <a:p>
            <a:r>
              <a:rPr lang="en-US" b="1"/>
              <a:t>Addressing Barriers: </a:t>
            </a:r>
            <a:r>
              <a:rPr lang="en-US"/>
              <a:t>Identify and address logistical, cultural, and social barriers faced by the youth in accessing services, including issues like stigma, discrimination, and transportation.</a:t>
            </a:r>
            <a:endParaRPr lang="en-US">
              <a:ea typeface="Calibri" panose="020F0502020204030204"/>
              <a:cs typeface="Calibri" panose="020F0502020204030204"/>
            </a:endParaRPr>
          </a:p>
          <a:p>
            <a:r>
              <a:rPr lang="en-US" b="1"/>
              <a:t>Sustained Engagement Beyond Rollout:</a:t>
            </a:r>
            <a:endParaRPr lang="en-US"/>
          </a:p>
          <a:p>
            <a:r>
              <a:rPr lang="en-US" b="1"/>
              <a:t>Ongoing Engagement: </a:t>
            </a:r>
            <a:r>
              <a:rPr lang="en-US"/>
              <a:t>Maintain continuous engagement with youth advocates beyond the research phase, ensuring they are part of the rollout and subsequent evaluation phases.</a:t>
            </a:r>
            <a:endParaRPr lang="en-US">
              <a:ea typeface="Calibri" panose="020F0502020204030204"/>
              <a:cs typeface="Calibri" panose="020F0502020204030204"/>
            </a:endParaRPr>
          </a:p>
          <a:p>
            <a:r>
              <a:rPr lang="en-US" b="1"/>
              <a:t>Youth-Informed Rollouts: </a:t>
            </a:r>
            <a:r>
              <a:rPr lang="en-US"/>
              <a:t>Use insights and feedback from youth advocates to inform and guide the rollout of interventions, ensuring they meet the target audience’s needs.</a:t>
            </a:r>
            <a:endParaRPr lang="en-US">
              <a:ea typeface="Calibri" panose="020F0502020204030204"/>
              <a:cs typeface="Calibri" panose="020F0502020204030204"/>
            </a:endParaRPr>
          </a:p>
          <a:p>
            <a:r>
              <a:rPr lang="en-US" b="1"/>
              <a:t>Comprehensive Support Systems:</a:t>
            </a:r>
            <a:endParaRPr lang="en-US"/>
          </a:p>
          <a:p>
            <a:r>
              <a:rPr lang="en-US" b="1"/>
              <a:t>Collaboration with Stakeholders: </a:t>
            </a:r>
            <a:r>
              <a:rPr lang="en-US"/>
              <a:t>Partner with other organizations and stakeholders to provide holistic support to the youth, integrating health services, education, and mentorship.</a:t>
            </a:r>
            <a:endParaRPr lang="en-US">
              <a:ea typeface="Calibri" panose="020F0502020204030204"/>
              <a:cs typeface="Calibri" panose="020F0502020204030204"/>
            </a:endParaRPr>
          </a:p>
          <a:p>
            <a:r>
              <a:rPr lang="en-US" b="1"/>
              <a:t>Comprehensive Education: </a:t>
            </a:r>
            <a:r>
              <a:rPr lang="en-US"/>
              <a:t>Programs should provide the youth with comprehensive sexual and reproductive health education to enable informed decision-making.</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The Young Women’s HIV Prevention Council is excited to share a report highlighting key work on AGYW research priorities within the HIV prevention pipeline. This includes best practices for engaging AGYW from research to rollout, and insights on shaping an AGYW-led research agenda.</a:t>
            </a:r>
          </a:p>
          <a:p>
            <a:r>
              <a:rPr lang="en-US"/>
              <a:t>Please join us today at 5 PM to hear directly from young women about their needs and priorities in HIV prevention. Don’t miss this opportunity to learn what the future of HIV prevention should look like—driven by those it impacts the most.</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E90AE88-76C6-4CA1-93BB-A93E0C4758BE}" type="slidenum">
              <a:r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a:t>AVAC Template</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a:t>
            </a:r>
            <a:br>
              <a:rPr lang="en-US"/>
            </a:br>
            <a:r>
              <a:rPr lang="en-US"/>
              <a:t>in </a:t>
            </a:r>
            <a:r>
              <a:rPr lang="en-US" err="1"/>
              <a:t>voluptate</a:t>
            </a:r>
            <a:endParaRPr lang="en-US"/>
          </a:p>
        </p:txBody>
      </p:sp>
      <p:sp>
        <p:nvSpPr>
          <p:cNvPr id="22" name="Text Placeholder 21"/>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a:t>Author/Date</a:t>
            </a:r>
          </a:p>
        </p:txBody>
      </p:sp>
      <p:pic>
        <p:nvPicPr>
          <p:cNvPr id="5" name="Picture 4"/>
          <p:cNvPicPr>
            <a:picLocks noChangeAspect="1"/>
          </p:cNvPicPr>
          <p:nvPr userDrawn="1"/>
        </p:nvPicPr>
        <p:blipFill>
          <a:blip r:embed="rId2"/>
          <a:stretch>
            <a:fillRect/>
          </a:stretch>
        </p:blipFill>
        <p:spPr>
          <a:xfrm>
            <a:off x="1524000" y="3517348"/>
            <a:ext cx="9326880" cy="651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8" name="Text Placeholder 2"/>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p:cNvPicPr>
            <a:picLocks noChangeAspect="1"/>
          </p:cNvPicPr>
          <p:nvPr/>
        </p:nvPicPr>
        <p:blipFill>
          <a:blip r:embed="rId2"/>
          <a:srcRect/>
          <a:stretch>
            <a:fillRect/>
          </a:stretch>
        </p:blipFill>
        <p:spPr>
          <a:xfrm>
            <a:off x="172727" y="4807130"/>
            <a:ext cx="3499714" cy="1873341"/>
          </a:xfrm>
          <a:prstGeom prst="rect">
            <a:avLst/>
          </a:prstGeom>
        </p:spPr>
      </p:pic>
      <p:pic>
        <p:nvPicPr>
          <p:cNvPr id="16" name="Picture 15"/>
          <p:cNvPicPr>
            <a:picLocks noChangeAspect="1"/>
          </p:cNvPicPr>
          <p:nvPr/>
        </p:nvPicPr>
        <p:blipFill rotWithShape="1">
          <a:blip r:embed="rId3"/>
          <a:srcRect l="50155" t="40558"/>
          <a:stretch>
            <a:fillRect/>
          </a:stretch>
        </p:blipFill>
        <p:spPr>
          <a:xfrm rot="10800000">
            <a:off x="-28801" y="-25400"/>
            <a:ext cx="3644305" cy="37375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7" name="TextBox 6"/>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8" name="Picture 7"/>
          <p:cNvPicPr>
            <a:picLocks noChangeAspect="1"/>
          </p:cNvPicPr>
          <p:nvPr/>
        </p:nvPicPr>
        <p:blipFill rotWithShape="1">
          <a:blip r:embed="rId2"/>
          <a:srcRect l="33580"/>
          <a:stretch>
            <a:fillRect/>
          </a:stretch>
        </p:blipFill>
        <p:spPr>
          <a:xfrm>
            <a:off x="-28800" y="1862992"/>
            <a:ext cx="3644305" cy="5020408"/>
          </a:xfrm>
          <a:prstGeom prst="rect">
            <a:avLst/>
          </a:prstGeom>
        </p:spPr>
      </p:pic>
      <p:sp>
        <p:nvSpPr>
          <p:cNvPr id="2" name="TextBox 1"/>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p:cNvPicPr>
            <a:picLocks noChangeAspect="1"/>
          </p:cNvPicPr>
          <p:nvPr userDrawn="1"/>
        </p:nvPicPr>
        <p:blipFill rotWithShape="1">
          <a:blip r:embed="rId2"/>
          <a:srcRect l="33580"/>
          <a:stretch>
            <a:fillRect/>
          </a:stretch>
        </p:blipFill>
        <p:spPr>
          <a:xfrm>
            <a:off x="-28800" y="1862992"/>
            <a:ext cx="3644305" cy="50204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a:t>Click to add subtitle</a:t>
            </a:r>
          </a:p>
        </p:txBody>
      </p:sp>
      <p:sp>
        <p:nvSpPr>
          <p:cNvPr id="16" name="Title 1"/>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2" name="TextBox 1"/>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4" name="TextBox 3"/>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5" name="Picture 4"/>
          <p:cNvPicPr>
            <a:picLocks noChangeAspect="1"/>
          </p:cNvPicPr>
          <p:nvPr/>
        </p:nvPicPr>
        <p:blipFill rotWithShape="1">
          <a:blip r:embed="rId2"/>
          <a:srcRect l="33580"/>
          <a:stretch>
            <a:fillRect/>
          </a:stretch>
        </p:blipFill>
        <p:spPr>
          <a:xfrm>
            <a:off x="-28800" y="1862992"/>
            <a:ext cx="3644305" cy="5020408"/>
          </a:xfrm>
          <a:prstGeom prst="rect">
            <a:avLst/>
          </a:prstGeom>
        </p:spPr>
      </p:pic>
      <p:pic>
        <p:nvPicPr>
          <p:cNvPr id="7" name="Picture 6"/>
          <p:cNvPicPr>
            <a:picLocks noChangeAspect="1"/>
          </p:cNvPicPr>
          <p:nvPr userDrawn="1"/>
        </p:nvPicPr>
        <p:blipFill rotWithShape="1">
          <a:blip r:embed="rId2"/>
          <a:srcRect l="33580"/>
          <a:stretch>
            <a:fillRect/>
          </a:stretch>
        </p:blipFill>
        <p:spPr>
          <a:xfrm>
            <a:off x="-28800" y="1862992"/>
            <a:ext cx="3644305" cy="502040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6" name="TextBox 5"/>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2" name="Picture 1"/>
          <p:cNvPicPr>
            <a:picLocks noChangeAspect="1"/>
          </p:cNvPicPr>
          <p:nvPr userDrawn="1"/>
        </p:nvPicPr>
        <p:blipFill>
          <a:blip r:embed="rId2"/>
          <a:srcRect/>
          <a:stretch>
            <a:fillRect/>
          </a:stretch>
        </p:blipFill>
        <p:spPr>
          <a:xfrm>
            <a:off x="9458360" y="266700"/>
            <a:ext cx="2463933" cy="131890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6" name="TextBox 5"/>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3580"/>
          <a:stretch>
            <a:fillRect/>
          </a:stretch>
        </p:blipFill>
        <p:spPr>
          <a:xfrm>
            <a:off x="-28800" y="1862992"/>
            <a:ext cx="3644305" cy="5020408"/>
          </a:xfrm>
          <a:prstGeom prst="rect">
            <a:avLst/>
          </a:prstGeom>
        </p:spPr>
      </p:pic>
      <p:sp>
        <p:nvSpPr>
          <p:cNvPr id="8" name="Rectangle 7"/>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p:cNvPicPr>
            <a:picLocks noChangeAspect="1"/>
          </p:cNvPicPr>
          <p:nvPr/>
        </p:nvPicPr>
        <p:blipFill rotWithShape="1">
          <a:blip r:embed="rId2"/>
          <a:srcRect l="33580"/>
          <a:stretch>
            <a:fillRect/>
          </a:stretch>
        </p:blipFill>
        <p:spPr>
          <a:xfrm>
            <a:off x="-28800" y="1862992"/>
            <a:ext cx="3644305" cy="5020408"/>
          </a:xfrm>
          <a:prstGeom prst="rect">
            <a:avLst/>
          </a:prstGeom>
        </p:spPr>
      </p:pic>
      <p:sp>
        <p:nvSpPr>
          <p:cNvPr id="2" name="Rectangle 1"/>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a:t>“Click to edit Master title style”</a:t>
            </a:r>
          </a:p>
        </p:txBody>
      </p:sp>
      <p:sp>
        <p:nvSpPr>
          <p:cNvPr id="12" name="TextBox 11"/>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a:t>Quote citation</a:t>
            </a:r>
          </a:p>
        </p:txBody>
      </p:sp>
      <p:sp>
        <p:nvSpPr>
          <p:cNvPr id="3" name="TextBox 2"/>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9" name="TextBox 8"/>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a:t>Transition Red.</a:t>
            </a:r>
          </a:p>
        </p:txBody>
      </p:sp>
      <p:pic>
        <p:nvPicPr>
          <p:cNvPr id="3" name="Picture 2"/>
          <p:cNvPicPr>
            <a:picLocks noChangeAspect="1"/>
          </p:cNvPicPr>
          <p:nvPr userDrawn="1"/>
        </p:nvPicPr>
        <p:blipFill>
          <a:blip r:embed="rId2"/>
          <a:stretch>
            <a:fillRect/>
          </a:stretch>
        </p:blipFill>
        <p:spPr>
          <a:xfrm>
            <a:off x="1524000" y="3517348"/>
            <a:ext cx="9326880" cy="651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a:t>Click to edit headline</a:t>
            </a:r>
          </a:p>
        </p:txBody>
      </p:sp>
      <p:sp>
        <p:nvSpPr>
          <p:cNvPr id="6" name="Text Placeholder 5"/>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p:cNvSpPr>
            <a:spLocks noGrp="1"/>
          </p:cNvSpPr>
          <p:nvPr>
            <p:ph type="body" sz="quarter" idx="1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a:t>Click to edit Master text styles</a:t>
            </a:r>
          </a:p>
          <a:p>
            <a:pPr lvl="1"/>
            <a:r>
              <a:rPr lang="en-US"/>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a:t>Click to edit headline</a:t>
            </a:r>
          </a:p>
        </p:txBody>
      </p:sp>
      <p:sp>
        <p:nvSpPr>
          <p:cNvPr id="6" name="Text Placeholder 5"/>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r>
              <a:rPr lang="en-US"/>
              <a:t>At </a:t>
            </a:r>
            <a:r>
              <a:rPr lang="en-US" err="1"/>
              <a:t>vero</a:t>
            </a:r>
            <a:r>
              <a:rPr lang="en-US"/>
              <a:t> </a:t>
            </a:r>
            <a:r>
              <a:rPr lang="en-US" err="1"/>
              <a:t>eos</a:t>
            </a:r>
            <a:r>
              <a:rPr lang="en-US"/>
              <a:t> et </a:t>
            </a:r>
            <a:r>
              <a:rPr lang="en-US" err="1"/>
              <a:t>accusamus</a:t>
            </a:r>
            <a:r>
              <a:rPr lang="en-US"/>
              <a:t> et </a:t>
            </a:r>
            <a:r>
              <a:rPr lang="en-US" err="1"/>
              <a:t>iusto</a:t>
            </a:r>
            <a:r>
              <a:rPr lang="en-US"/>
              <a:t> </a:t>
            </a:r>
            <a:r>
              <a:rPr lang="en-US" err="1"/>
              <a:t>odio</a:t>
            </a:r>
            <a:r>
              <a:rPr lang="en-US"/>
              <a:t> </a:t>
            </a:r>
            <a:r>
              <a:rPr lang="en-US" err="1"/>
              <a:t>dignissimos</a:t>
            </a:r>
            <a:r>
              <a:rPr lang="en-US"/>
              <a:t> </a:t>
            </a:r>
            <a:r>
              <a:rPr lang="en-US" err="1"/>
              <a:t>ducimus</a:t>
            </a:r>
            <a:r>
              <a:rPr lang="en-US"/>
              <a:t> qui </a:t>
            </a:r>
            <a:r>
              <a:rPr lang="en-US" err="1"/>
              <a:t>blanditiis</a:t>
            </a:r>
            <a:r>
              <a:rPr lang="en-US"/>
              <a:t> </a:t>
            </a:r>
            <a:r>
              <a:rPr lang="en-US" err="1"/>
              <a:t>praesentium</a:t>
            </a:r>
            <a:r>
              <a:rPr lang="en-US"/>
              <a:t> </a:t>
            </a:r>
            <a:r>
              <a:rPr lang="en-US" err="1"/>
              <a:t>voluptatum</a:t>
            </a:r>
            <a:r>
              <a:rPr lang="en-US"/>
              <a:t> </a:t>
            </a:r>
            <a:r>
              <a:rPr lang="en-US" err="1"/>
              <a:t>deleniti</a:t>
            </a:r>
            <a:r>
              <a:rPr lang="en-US"/>
              <a:t> </a:t>
            </a:r>
            <a:r>
              <a:rPr lang="en-US" err="1"/>
              <a:t>atque</a:t>
            </a:r>
            <a:r>
              <a:rPr lang="en-US"/>
              <a:t> </a:t>
            </a:r>
            <a:r>
              <a:rPr lang="en-US" err="1"/>
              <a:t>corrupti</a:t>
            </a:r>
            <a:r>
              <a:rPr lang="en-US"/>
              <a:t> quos </a:t>
            </a:r>
            <a:r>
              <a:rPr lang="en-US" err="1"/>
              <a:t>dolores</a:t>
            </a:r>
            <a:r>
              <a:rPr lang="en-US"/>
              <a:t> et </a:t>
            </a:r>
            <a:r>
              <a:rPr lang="en-US" err="1"/>
              <a:t>quas</a:t>
            </a:r>
            <a:r>
              <a:rPr lang="en-US"/>
              <a:t> </a:t>
            </a:r>
            <a:r>
              <a:rPr lang="en-US" err="1"/>
              <a:t>molestias</a:t>
            </a:r>
            <a:r>
              <a:rPr lang="en-US"/>
              <a:t> </a:t>
            </a:r>
            <a:r>
              <a:rPr lang="en-US" err="1"/>
              <a:t>excepturi</a:t>
            </a:r>
            <a:r>
              <a:rPr lang="en-US"/>
              <a:t> </a:t>
            </a:r>
            <a:r>
              <a:rPr lang="en-US" err="1"/>
              <a:t>sint</a:t>
            </a:r>
            <a:r>
              <a:rPr lang="en-US"/>
              <a:t> </a:t>
            </a:r>
            <a:r>
              <a:rPr lang="en-US" err="1"/>
              <a:t>occaecati</a:t>
            </a:r>
            <a:r>
              <a:rPr lang="en-US"/>
              <a:t> </a:t>
            </a:r>
            <a:r>
              <a:rPr lang="en-US" err="1"/>
              <a:t>cupiditate</a:t>
            </a:r>
            <a:r>
              <a:rPr lang="en-US"/>
              <a:t> non provident, </a:t>
            </a:r>
            <a:r>
              <a:rPr lang="en-US" err="1"/>
              <a:t>similique</a:t>
            </a:r>
            <a:r>
              <a:rPr lang="en-US"/>
              <a:t> sunt in culpa qui </a:t>
            </a:r>
            <a:r>
              <a:rPr lang="en-US" err="1"/>
              <a:t>officia</a:t>
            </a:r>
            <a:r>
              <a:rPr lang="en-US"/>
              <a:t> </a:t>
            </a:r>
            <a:r>
              <a:rPr lang="en-US" err="1"/>
              <a:t>deserunt</a:t>
            </a:r>
            <a:r>
              <a:rPr lang="en-US"/>
              <a:t> </a:t>
            </a:r>
            <a:r>
              <a:rPr lang="en-US" err="1"/>
              <a:t>mollitia</a:t>
            </a:r>
            <a:r>
              <a:rPr lang="en-US"/>
              <a:t> animi, id </a:t>
            </a:r>
            <a:r>
              <a:rPr lang="en-US" err="1"/>
              <a:t>est</a:t>
            </a:r>
            <a:r>
              <a:rPr lang="en-US"/>
              <a:t> </a:t>
            </a:r>
            <a:r>
              <a:rPr lang="en-US" err="1"/>
              <a:t>laborum</a:t>
            </a:r>
            <a:r>
              <a:rPr lang="en-US"/>
              <a:t> et </a:t>
            </a:r>
            <a:r>
              <a:rPr lang="en-US" err="1"/>
              <a:t>dolorum</a:t>
            </a:r>
            <a:r>
              <a:rPr lang="en-US"/>
              <a:t> </a:t>
            </a:r>
            <a:r>
              <a:rPr lang="en-US" err="1"/>
              <a:t>fuga</a:t>
            </a:r>
            <a:r>
              <a:rPr lang="en-US"/>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a:t>Transition Yellow.</a:t>
            </a:r>
          </a:p>
        </p:txBody>
      </p:sp>
      <p:pic>
        <p:nvPicPr>
          <p:cNvPr id="3" name="Picture 2"/>
          <p:cNvPicPr>
            <a:picLocks noChangeAspect="1"/>
          </p:cNvPicPr>
          <p:nvPr userDrawn="1"/>
        </p:nvPicPr>
        <p:blipFill>
          <a:blip r:embed="rId2"/>
          <a:stretch>
            <a:fillRect/>
          </a:stretch>
        </p:blipFill>
        <p:spPr>
          <a:xfrm>
            <a:off x="1524000" y="3517348"/>
            <a:ext cx="9326880" cy="651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3" name="Picture 2"/>
          <p:cNvPicPr>
            <a:picLocks noChangeAspect="1"/>
          </p:cNvPicPr>
          <p:nvPr userDrawn="1"/>
        </p:nvPicPr>
        <p:blipFill>
          <a:blip r:embed="rId2"/>
          <a:stretch>
            <a:fillRect/>
          </a:stretch>
        </p:blipFill>
        <p:spPr>
          <a:xfrm flipV="1">
            <a:off x="1524000" y="4427084"/>
            <a:ext cx="9279835" cy="648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a:t>Click to edit yellow room for graphic</a:t>
            </a:r>
          </a:p>
        </p:txBody>
      </p:sp>
      <p:sp>
        <p:nvSpPr>
          <p:cNvPr id="4" name="Text Placeholder 3"/>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a:t>Click to edit subhead</a:t>
            </a:r>
          </a:p>
        </p:txBody>
      </p:sp>
      <p:pic>
        <p:nvPicPr>
          <p:cNvPr id="3" name="Picture 2"/>
          <p:cNvPicPr>
            <a:picLocks noChangeAspect="1"/>
          </p:cNvPicPr>
          <p:nvPr userDrawn="1"/>
        </p:nvPicPr>
        <p:blipFill>
          <a:blip r:embed="rId2"/>
          <a:stretch>
            <a:fillRect/>
          </a:stretch>
        </p:blipFill>
        <p:spPr>
          <a:xfrm>
            <a:off x="838199" y="3317355"/>
            <a:ext cx="10515601" cy="734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p>
        </p:txBody>
      </p:sp>
      <p:sp>
        <p:nvSpPr>
          <p:cNvPr id="3" name="Picture Placeholder 2"/>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a:stretch>
            <a:fillRect/>
          </a:stretch>
        </p:blipFill>
        <p:spPr>
          <a:xfrm>
            <a:off x="871971" y="1012314"/>
            <a:ext cx="11054985" cy="772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a:stretch>
            <a:fillRect/>
          </a:stretch>
        </p:blipFill>
        <p:spPr>
          <a:xfrm>
            <a:off x="871971" y="1012314"/>
            <a:ext cx="11054985" cy="772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Lorum ipsum dolor sit </a:t>
            </a:r>
            <a:r>
              <a:rPr lang="en-US" err="1"/>
              <a:t>amet</a:t>
            </a:r>
            <a:r>
              <a:rPr lang="en-US"/>
              <a:t> </a:t>
            </a:r>
            <a:r>
              <a:rPr lang="en-US" err="1"/>
              <a:t>consectur</a:t>
            </a:r>
            <a:r>
              <a:rPr lang="en-US"/>
              <a:t> </a:t>
            </a:r>
            <a:r>
              <a:rPr lang="en-US" err="1"/>
              <a:t>adipiscing</a:t>
            </a:r>
            <a:r>
              <a:rPr lang="en-US"/>
              <a:t> </a:t>
            </a:r>
            <a:r>
              <a:rPr lang="en-US" err="1"/>
              <a:t>elit</a:t>
            </a:r>
            <a:r>
              <a:rPr lang="en-US"/>
              <a:t> sed do </a:t>
            </a:r>
            <a:r>
              <a:rPr lang="en-US" err="1"/>
              <a:t>eismod</a:t>
            </a:r>
            <a:r>
              <a:rPr lang="en-US"/>
              <a:t> </a:t>
            </a:r>
            <a:r>
              <a:rPr lang="en-US" err="1"/>
              <a:t>temor</a:t>
            </a:r>
            <a:r>
              <a:rPr lang="en-US"/>
              <a:t> incident un </a:t>
            </a:r>
            <a:r>
              <a:rPr lang="en-US" err="1"/>
              <a:t>labore</a:t>
            </a:r>
            <a:r>
              <a:rPr lang="en-US"/>
              <a:t> et dolor magna</a:t>
            </a:r>
          </a:p>
          <a:p>
            <a:pPr lvl="1"/>
            <a:endParaRPr lang="en-US" sz="2800"/>
          </a:p>
          <a:p>
            <a:pPr lvl="1"/>
            <a:endParaRPr lang="en-US" sz="280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A red sign with white text&#10;&#10;Description automatically generated"/>
          <p:cNvPicPr>
            <a:picLocks noChangeAspect="1"/>
          </p:cNvPicPr>
          <p:nvPr userDrawn="1"/>
        </p:nvPicPr>
        <p:blipFill>
          <a:blip r:embed="rId11"/>
          <a:stretch>
            <a:fillRect/>
          </a:stretch>
        </p:blipFill>
        <p:spPr>
          <a:xfrm>
            <a:off x="10853532" y="6228634"/>
            <a:ext cx="1231648" cy="5284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anose="05000000000000000000"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anose="05000000000000000000"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anose="05000000000000000000"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anose="05000000000000000000"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p:cNvPicPr>
            <a:picLocks noChangeAspect="1"/>
          </p:cNvPicPr>
          <p:nvPr/>
        </p:nvPicPr>
        <p:blipFill>
          <a:blip r:embed="rId10"/>
          <a:srcRect/>
          <a:stretch>
            <a:fillRect/>
          </a:stretch>
        </p:blipFill>
        <p:spPr>
          <a:xfrm>
            <a:off x="260899" y="266700"/>
            <a:ext cx="2463935" cy="1318904"/>
          </a:xfrm>
          <a:prstGeom prst="rect">
            <a:avLst/>
          </a:prstGeom>
        </p:spPr>
      </p:pic>
      <p:pic>
        <p:nvPicPr>
          <p:cNvPr id="4" name="Picture 3"/>
          <p:cNvPicPr>
            <a:picLocks noChangeAspect="1"/>
          </p:cNvPicPr>
          <p:nvPr userDrawn="1"/>
        </p:nvPicPr>
        <p:blipFill>
          <a:blip r:embed="rId11"/>
          <a:srcRect/>
          <a:stretch>
            <a:fillRect/>
          </a:stretch>
        </p:blipFill>
        <p:spPr>
          <a:xfrm>
            <a:off x="260900" y="266700"/>
            <a:ext cx="2463933" cy="131890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7.jpeg"/><Relationship Id="rId7" Type="http://schemas.openxmlformats.org/officeDocument/2006/relationships/image" Target="../media/image1.jpe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955774"/>
            <a:ext cx="3876261" cy="2902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6388" y="1888367"/>
            <a:ext cx="7632700" cy="4319586"/>
          </a:xfrm>
        </p:spPr>
        <p:txBody>
          <a:bodyPr>
            <a:normAutofit/>
          </a:bodyPr>
          <a:lstStyle/>
          <a:p>
            <a:r>
              <a:rPr lang="en-US" sz="4800" dirty="0"/>
              <a:t>The Role of Youth </a:t>
            </a:r>
            <a:r>
              <a:rPr lang="en-US" sz="4800" dirty="0">
                <a:latin typeface="Verdana" panose="020B0604030504040204"/>
                <a:ea typeface="Verdana" panose="020B0604030504040204"/>
              </a:rPr>
              <a:t>Advocates</a:t>
            </a:r>
            <a:r>
              <a:rPr lang="en-US" sz="4800" dirty="0"/>
              <a:t> as Advisors in Clinical Research</a:t>
            </a:r>
          </a:p>
        </p:txBody>
      </p:sp>
      <p:sp>
        <p:nvSpPr>
          <p:cNvPr id="3" name="Text Placeholder 2"/>
          <p:cNvSpPr>
            <a:spLocks noGrp="1"/>
          </p:cNvSpPr>
          <p:nvPr>
            <p:ph type="body" sz="quarter" idx="10"/>
          </p:nvPr>
        </p:nvSpPr>
        <p:spPr>
          <a:xfrm>
            <a:off x="4116388" y="1327618"/>
            <a:ext cx="7632700" cy="481327"/>
          </a:xfrm>
        </p:spPr>
        <p:txBody>
          <a:bodyPr>
            <a:normAutofit/>
          </a:bodyPr>
          <a:lstStyle/>
          <a:p>
            <a:r>
              <a:rPr lang="en-US" sz="1600" b="0" dirty="0">
                <a:solidFill>
                  <a:schemeClr val="tx1"/>
                </a:solidFill>
                <a:latin typeface="Verdana" panose="020B0604030504040204"/>
              </a:rPr>
              <a:t>The Brightest Under 30: Celebrating Youth Voices and Promoting Meaningful Youth Engagement in HIV Prevention Research</a:t>
            </a:r>
            <a:endParaRPr lang="en-US" sz="1600" dirty="0">
              <a:solidFill>
                <a:schemeClr val="tx1"/>
              </a:solidFill>
              <a:latin typeface="Verdana" panose="020B0604030504040204"/>
            </a:endParaRPr>
          </a:p>
        </p:txBody>
      </p:sp>
      <p:sp>
        <p:nvSpPr>
          <p:cNvPr id="4" name="Text Placeholder 3"/>
          <p:cNvSpPr>
            <a:spLocks noGrp="1"/>
          </p:cNvSpPr>
          <p:nvPr>
            <p:ph type="body" sz="quarter" idx="11"/>
          </p:nvPr>
        </p:nvSpPr>
        <p:spPr/>
        <p:txBody>
          <a:bodyPr>
            <a:normAutofit/>
          </a:bodyPr>
          <a:lstStyle/>
          <a:p>
            <a:r>
              <a:rPr lang="en-US" sz="2000" dirty="0"/>
              <a:t>Chilufya Kasanda Hampongo</a:t>
            </a:r>
            <a:endParaRPr lang="en-US" sz="2000">
              <a:ea typeface="Verdana" panose="020B0604030504040204"/>
            </a:endParaRPr>
          </a:p>
        </p:txBody>
      </p:sp>
      <p:pic>
        <p:nvPicPr>
          <p:cNvPr id="5" name="Picture 4" descr="A picture containing text&#10;&#10;Description automatically generated"/>
          <p:cNvPicPr>
            <a:picLocks noChangeAspect="1"/>
          </p:cNvPicPr>
          <p:nvPr/>
        </p:nvPicPr>
        <p:blipFill>
          <a:blip r:embed="rId3"/>
          <a:stretch>
            <a:fillRect/>
          </a:stretch>
        </p:blipFill>
        <p:spPr>
          <a:xfrm>
            <a:off x="0" y="6118639"/>
            <a:ext cx="771525" cy="742950"/>
          </a:xfrm>
          <a:prstGeom prst="rect">
            <a:avLst/>
          </a:prstGeom>
        </p:spPr>
      </p:pic>
      <p:pic>
        <p:nvPicPr>
          <p:cNvPr id="7" name="Picture 6" descr="A red and white sign&#10;&#10;Description automatically generated"/>
          <p:cNvPicPr>
            <a:picLocks noChangeAspect="1"/>
          </p:cNvPicPr>
          <p:nvPr/>
        </p:nvPicPr>
        <p:blipFill>
          <a:blip r:embed="rId4"/>
          <a:stretch>
            <a:fillRect/>
          </a:stretch>
        </p:blipFill>
        <p:spPr>
          <a:xfrm>
            <a:off x="10706078" y="6092825"/>
            <a:ext cx="1406409" cy="708122"/>
          </a:xfrm>
          <a:prstGeom prst="rect">
            <a:avLst/>
          </a:prstGeom>
        </p:spPr>
      </p:pic>
      <p:pic>
        <p:nvPicPr>
          <p:cNvPr id="10" name="Picture 9" descr="A logo with a red and blue scarf&#10;&#10;Description automatically generated"/>
          <p:cNvPicPr>
            <a:picLocks noChangeAspect="1"/>
          </p:cNvPicPr>
          <p:nvPr/>
        </p:nvPicPr>
        <p:blipFill>
          <a:blip r:embed="rId5"/>
          <a:stretch>
            <a:fillRect/>
          </a:stretch>
        </p:blipFill>
        <p:spPr>
          <a:xfrm>
            <a:off x="337706" y="3952185"/>
            <a:ext cx="3200847" cy="18766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p:nvPicPr>
        <p:blipFill>
          <a:blip r:embed="rId3"/>
          <a:stretch>
            <a:fillRect/>
          </a:stretch>
        </p:blipFill>
        <p:spPr>
          <a:xfrm>
            <a:off x="-4762" y="6027371"/>
            <a:ext cx="771525" cy="742950"/>
          </a:xfrm>
          <a:prstGeom prst="rect">
            <a:avLst/>
          </a:prstGeom>
        </p:spPr>
      </p:pic>
      <p:sp>
        <p:nvSpPr>
          <p:cNvPr id="3" name="Title 31"/>
          <p:cNvSpPr>
            <a:spLocks noGrp="1"/>
          </p:cNvSpPr>
          <p:nvPr/>
        </p:nvSpPr>
        <p:spPr>
          <a:xfrm>
            <a:off x="835742" y="365126"/>
            <a:ext cx="10885202" cy="750077"/>
          </a:xfrm>
          <a:prstGeom prst="rect">
            <a:avLst/>
          </a:prstGeom>
          <a:ln>
            <a:solidFill>
              <a:schemeClr val="bg1"/>
            </a:solidFill>
          </a:ln>
        </p:spPr>
        <p:txBody>
          <a:bodyPr/>
          <a:lstStyle>
            <a:lvl1pPr algn="l" defTabSz="914400" eaLnBrk="1" hangingPunct="1">
              <a:lnSpc>
                <a:spcPct val="90000"/>
              </a:lnSpc>
              <a:spcBef>
                <a:spcPts val="0"/>
              </a:spcBef>
              <a:buNone/>
              <a:defRPr sz="3600" b="1" i="0" baseline="0">
                <a:solidFill>
                  <a:schemeClr val="tx1"/>
                </a:solidFill>
                <a:latin typeface="+mj-lt"/>
                <a:ea typeface="+mj-ea"/>
                <a:cs typeface="+mj-cs"/>
              </a:defRPr>
            </a:lvl1pPr>
          </a:lstStyle>
          <a:p>
            <a:pPr algn="ctr"/>
            <a:r>
              <a:rPr lang="en-US"/>
              <a:t>Thank You!</a:t>
            </a:r>
          </a:p>
        </p:txBody>
      </p:sp>
      <p:sp>
        <p:nvSpPr>
          <p:cNvPr id="6" name="Rectangle 5"/>
          <p:cNvSpPr/>
          <p:nvPr/>
        </p:nvSpPr>
        <p:spPr bwMode="auto">
          <a:xfrm>
            <a:off x="2125925" y="1166987"/>
            <a:ext cx="8250529" cy="456728"/>
          </a:xfrm>
          <a:prstGeom prst="rect">
            <a:avLst/>
          </a:prstGeom>
          <a:ln>
            <a:solidFill>
              <a:schemeClr val="bg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defRPr/>
            </a:pPr>
            <a:r>
              <a:rPr lang="en-US" sz="2400" b="1" i="1">
                <a:solidFill>
                  <a:schemeClr val="bg2">
                    <a:lumMod val="10000"/>
                  </a:schemeClr>
                </a:solidFill>
                <a:latin typeface="Arial Narrow" panose="020B0606020202030204"/>
                <a:ea typeface="Calibri" panose="020F0502020204030204"/>
                <a:cs typeface="Times New Roman" panose="02020603050405020304"/>
              </a:rPr>
              <a:t>Coalition to Accelerate and Support Prevention Research (CASPR)</a:t>
            </a:r>
          </a:p>
        </p:txBody>
      </p:sp>
      <p:sp>
        <p:nvSpPr>
          <p:cNvPr id="23" name="Rectangle 22"/>
          <p:cNvSpPr/>
          <p:nvPr/>
        </p:nvSpPr>
        <p:spPr bwMode="auto">
          <a:xfrm>
            <a:off x="2477105" y="5942381"/>
            <a:ext cx="7237790" cy="662425"/>
          </a:xfrm>
          <a:prstGeom prst="rect">
            <a:avLst/>
          </a:prstGeom>
          <a:ln>
            <a:solidFill>
              <a:schemeClr val="bg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defRPr/>
            </a:pPr>
            <a:r>
              <a:rPr lang="en-US" b="1" i="1">
                <a:solidFill>
                  <a:schemeClr val="bg2">
                    <a:lumMod val="10000"/>
                  </a:schemeClr>
                </a:solidFill>
                <a:latin typeface="Arial Narrow" panose="020B0606020202030204"/>
                <a:ea typeface="Calibri" panose="020F0502020204030204"/>
                <a:cs typeface="Times New Roman" panose="02020603050405020304"/>
              </a:rPr>
              <a:t>Cooperative Agreement No. AID-OAA-A-16-00031</a:t>
            </a:r>
            <a:endParaRPr lang="en-US">
              <a:solidFill>
                <a:schemeClr val="bg2">
                  <a:lumMod val="10000"/>
                </a:schemeClr>
              </a:solidFill>
              <a:latin typeface="Arial Narrow" panose="020B0606020202030204"/>
              <a:ea typeface="Calibri" panose="020F0502020204030204"/>
              <a:cs typeface="Times New Roman" panose="02020603050405020304"/>
            </a:endParaRPr>
          </a:p>
          <a:p>
            <a:pPr algn="ctr">
              <a:lnSpc>
                <a:spcPct val="107000"/>
              </a:lnSpc>
              <a:defRPr/>
            </a:pPr>
            <a:r>
              <a:rPr lang="en-US" b="1" i="1">
                <a:solidFill>
                  <a:schemeClr val="bg2">
                    <a:lumMod val="10000"/>
                  </a:schemeClr>
                </a:solidFill>
                <a:latin typeface="Arial Narrow" panose="020B0606020202030204"/>
                <a:ea typeface="Calibri" panose="020F0502020204030204"/>
                <a:cs typeface="Times New Roman" panose="02020603050405020304"/>
              </a:rPr>
              <a:t>HIV Vaccine and Biomedical Prevention Research Project—Objective 3</a:t>
            </a:r>
            <a:endParaRPr lang="en-US">
              <a:solidFill>
                <a:schemeClr val="bg2">
                  <a:lumMod val="10000"/>
                </a:schemeClr>
              </a:solidFill>
              <a:latin typeface="Arial Narrow" panose="020B0606020202030204"/>
              <a:ea typeface="Calibri" panose="020F0502020204030204"/>
              <a:cs typeface="Times New Roman" panose="02020603050405020304"/>
            </a:endParaRPr>
          </a:p>
        </p:txBody>
      </p:sp>
      <p:pic>
        <p:nvPicPr>
          <p:cNvPr id="4" name="Picture 3" descr="A logo for a company&#10;&#10;Description automatically generated"/>
          <p:cNvPicPr>
            <a:picLocks noChangeAspect="1"/>
          </p:cNvPicPr>
          <p:nvPr/>
        </p:nvPicPr>
        <p:blipFill>
          <a:blip r:embed="rId4"/>
          <a:stretch>
            <a:fillRect/>
          </a:stretch>
        </p:blipFill>
        <p:spPr>
          <a:xfrm>
            <a:off x="827921" y="2110702"/>
            <a:ext cx="2376677" cy="2628793"/>
          </a:xfrm>
          <a:prstGeom prst="rect">
            <a:avLst/>
          </a:prstGeom>
          <a:ln>
            <a:noFill/>
          </a:ln>
        </p:spPr>
      </p:pic>
      <p:pic>
        <p:nvPicPr>
          <p:cNvPr id="24" name="Picture 23" descr="A black and red text on a white background&#10;&#10;Description automatically generated"/>
          <p:cNvPicPr>
            <a:picLocks noChangeAspect="1"/>
          </p:cNvPicPr>
          <p:nvPr/>
        </p:nvPicPr>
        <p:blipFill>
          <a:blip r:embed="rId5"/>
          <a:stretch>
            <a:fillRect/>
          </a:stretch>
        </p:blipFill>
        <p:spPr>
          <a:xfrm>
            <a:off x="3494301" y="3206454"/>
            <a:ext cx="1619413" cy="438635"/>
          </a:xfrm>
          <a:prstGeom prst="rect">
            <a:avLst/>
          </a:prstGeom>
          <a:ln>
            <a:noFill/>
          </a:ln>
        </p:spPr>
      </p:pic>
      <p:pic>
        <p:nvPicPr>
          <p:cNvPr id="25" name="Picture 24" descr="A blue and red logo&#10;&#10;Description automatically generated"/>
          <p:cNvPicPr>
            <a:picLocks noChangeAspect="1"/>
          </p:cNvPicPr>
          <p:nvPr/>
        </p:nvPicPr>
        <p:blipFill>
          <a:blip r:embed="rId6"/>
          <a:stretch>
            <a:fillRect/>
          </a:stretch>
        </p:blipFill>
        <p:spPr>
          <a:xfrm>
            <a:off x="5902267" y="2919421"/>
            <a:ext cx="1524003" cy="1057900"/>
          </a:xfrm>
          <a:prstGeom prst="rect">
            <a:avLst/>
          </a:prstGeom>
          <a:ln>
            <a:noFill/>
          </a:ln>
        </p:spPr>
      </p:pic>
      <p:pic>
        <p:nvPicPr>
          <p:cNvPr id="26" name="Picture 25" descr="A red sign with white letters&#10;&#10;Description automatically generated"/>
          <p:cNvPicPr>
            <a:picLocks noChangeAspect="1"/>
          </p:cNvPicPr>
          <p:nvPr/>
        </p:nvPicPr>
        <p:blipFill>
          <a:blip r:embed="rId7"/>
          <a:stretch>
            <a:fillRect/>
          </a:stretch>
        </p:blipFill>
        <p:spPr>
          <a:xfrm>
            <a:off x="7833099" y="1798266"/>
            <a:ext cx="1672528" cy="691329"/>
          </a:xfrm>
          <a:prstGeom prst="rect">
            <a:avLst/>
          </a:prstGeom>
        </p:spPr>
      </p:pic>
      <p:pic>
        <p:nvPicPr>
          <p:cNvPr id="27" name="Picture 26" descr="A close up of a sign&#10;&#10;Description automatically generated"/>
          <p:cNvPicPr>
            <a:picLocks noChangeAspect="1"/>
          </p:cNvPicPr>
          <p:nvPr/>
        </p:nvPicPr>
        <p:blipFill>
          <a:blip r:embed="rId8"/>
          <a:stretch>
            <a:fillRect/>
          </a:stretch>
        </p:blipFill>
        <p:spPr>
          <a:xfrm>
            <a:off x="8281420" y="3092798"/>
            <a:ext cx="2215936" cy="659486"/>
          </a:xfrm>
          <a:prstGeom prst="rect">
            <a:avLst/>
          </a:prstGeom>
          <a:ln>
            <a:noFill/>
          </a:ln>
        </p:spPr>
      </p:pic>
      <p:pic>
        <p:nvPicPr>
          <p:cNvPr id="28" name="Picture 27" descr="A logo with a circle and numbers&#10;&#10;Description automatically generated"/>
          <p:cNvPicPr>
            <a:picLocks noChangeAspect="1"/>
          </p:cNvPicPr>
          <p:nvPr/>
        </p:nvPicPr>
        <p:blipFill>
          <a:blip r:embed="rId9"/>
          <a:stretch>
            <a:fillRect/>
          </a:stretch>
        </p:blipFill>
        <p:spPr>
          <a:xfrm>
            <a:off x="771161" y="4109634"/>
            <a:ext cx="1247370" cy="957022"/>
          </a:xfrm>
          <a:prstGeom prst="rect">
            <a:avLst/>
          </a:prstGeom>
          <a:ln>
            <a:noFill/>
          </a:ln>
        </p:spPr>
      </p:pic>
      <p:pic>
        <p:nvPicPr>
          <p:cNvPr id="29" name="Picture 28" descr="A blue circle with white text&#10;&#10;Description automatically generated"/>
          <p:cNvPicPr>
            <a:picLocks noChangeAspect="1"/>
          </p:cNvPicPr>
          <p:nvPr/>
        </p:nvPicPr>
        <p:blipFill>
          <a:blip r:embed="rId10"/>
          <a:stretch>
            <a:fillRect/>
          </a:stretch>
        </p:blipFill>
        <p:spPr>
          <a:xfrm>
            <a:off x="2683984" y="4006310"/>
            <a:ext cx="1076744" cy="976394"/>
          </a:xfrm>
          <a:prstGeom prst="rect">
            <a:avLst/>
          </a:prstGeom>
        </p:spPr>
      </p:pic>
      <p:pic>
        <p:nvPicPr>
          <p:cNvPr id="30" name="Picture 29" descr="A blue and white text on a black background&#10;&#10;Description automatically generated"/>
          <p:cNvPicPr>
            <a:picLocks noChangeAspect="1"/>
          </p:cNvPicPr>
          <p:nvPr/>
        </p:nvPicPr>
        <p:blipFill>
          <a:blip r:embed="rId11"/>
          <a:stretch>
            <a:fillRect/>
          </a:stretch>
        </p:blipFill>
        <p:spPr>
          <a:xfrm>
            <a:off x="4306915" y="4142001"/>
            <a:ext cx="2493290" cy="698554"/>
          </a:xfrm>
          <a:prstGeom prst="rect">
            <a:avLst/>
          </a:prstGeom>
        </p:spPr>
      </p:pic>
      <p:pic>
        <p:nvPicPr>
          <p:cNvPr id="31" name="Picture 30" descr="A logo with green letters&#10;&#10;Description automatically generated"/>
          <p:cNvPicPr>
            <a:picLocks noChangeAspect="1"/>
          </p:cNvPicPr>
          <p:nvPr/>
        </p:nvPicPr>
        <p:blipFill>
          <a:blip r:embed="rId12"/>
          <a:stretch>
            <a:fillRect/>
          </a:stretch>
        </p:blipFill>
        <p:spPr>
          <a:xfrm>
            <a:off x="7600546" y="4099624"/>
            <a:ext cx="1905161" cy="738108"/>
          </a:xfrm>
          <a:prstGeom prst="rect">
            <a:avLst/>
          </a:prstGeom>
        </p:spPr>
      </p:pic>
      <p:pic>
        <p:nvPicPr>
          <p:cNvPr id="32" name="Picture 31" descr="A red ribbon with a globe and black text&#10;&#10;Description automatically generated"/>
          <p:cNvPicPr>
            <a:picLocks noChangeAspect="1"/>
          </p:cNvPicPr>
          <p:nvPr/>
        </p:nvPicPr>
        <p:blipFill>
          <a:blip r:embed="rId13"/>
          <a:stretch>
            <a:fillRect/>
          </a:stretch>
        </p:blipFill>
        <p:spPr>
          <a:xfrm>
            <a:off x="10058641" y="3992345"/>
            <a:ext cx="1373701" cy="952664"/>
          </a:xfrm>
          <a:prstGeom prst="rect">
            <a:avLst/>
          </a:prstGeom>
          <a:ln>
            <a:noFill/>
          </a:ln>
        </p:spPr>
      </p:pic>
      <p:pic>
        <p:nvPicPr>
          <p:cNvPr id="33" name="Picture 32" descr="A logo with a globe and a flag&#10;&#10;Description automatically generated"/>
          <p:cNvPicPr>
            <a:picLocks noChangeAspect="1"/>
          </p:cNvPicPr>
          <p:nvPr/>
        </p:nvPicPr>
        <p:blipFill>
          <a:blip r:embed="rId14"/>
          <a:stretch>
            <a:fillRect/>
          </a:stretch>
        </p:blipFill>
        <p:spPr>
          <a:xfrm>
            <a:off x="2847813" y="1648071"/>
            <a:ext cx="1620865" cy="991720"/>
          </a:xfrm>
          <a:prstGeom prst="rect">
            <a:avLst/>
          </a:prstGeom>
          <a:ln>
            <a:noFill/>
          </a:ln>
        </p:spPr>
      </p:pic>
      <p:pic>
        <p:nvPicPr>
          <p:cNvPr id="34" name="Picture 33" descr="A blue and grey logo&#10;&#10;Description automatically generated"/>
          <p:cNvPicPr>
            <a:picLocks noChangeAspect="1"/>
          </p:cNvPicPr>
          <p:nvPr/>
        </p:nvPicPr>
        <p:blipFill>
          <a:blip r:embed="rId15"/>
          <a:stretch>
            <a:fillRect/>
          </a:stretch>
        </p:blipFill>
        <p:spPr>
          <a:xfrm>
            <a:off x="1549829" y="5222524"/>
            <a:ext cx="1698357" cy="939747"/>
          </a:xfrm>
          <a:prstGeom prst="rect">
            <a:avLst/>
          </a:prstGeom>
          <a:ln>
            <a:noFill/>
          </a:ln>
        </p:spPr>
      </p:pic>
      <p:pic>
        <p:nvPicPr>
          <p:cNvPr id="35" name="Picture 34" descr="A red ribbon with black letters&#10;&#10;Description automatically generated"/>
          <p:cNvPicPr>
            <a:picLocks noChangeAspect="1"/>
          </p:cNvPicPr>
          <p:nvPr/>
        </p:nvPicPr>
        <p:blipFill>
          <a:blip r:embed="rId16"/>
          <a:stretch>
            <a:fillRect/>
          </a:stretch>
        </p:blipFill>
        <p:spPr>
          <a:xfrm>
            <a:off x="3754706" y="4904084"/>
            <a:ext cx="866130" cy="1034189"/>
          </a:xfrm>
          <a:prstGeom prst="rect">
            <a:avLst/>
          </a:prstGeom>
          <a:ln>
            <a:noFill/>
          </a:ln>
        </p:spPr>
      </p:pic>
      <p:pic>
        <p:nvPicPr>
          <p:cNvPr id="36" name="Picture 35" descr="A logo with a black background&#10;&#10;Description automatically generated"/>
          <p:cNvPicPr>
            <a:picLocks noChangeAspect="1"/>
          </p:cNvPicPr>
          <p:nvPr/>
        </p:nvPicPr>
        <p:blipFill>
          <a:blip r:embed="rId17"/>
          <a:stretch>
            <a:fillRect/>
          </a:stretch>
        </p:blipFill>
        <p:spPr>
          <a:xfrm>
            <a:off x="4823846" y="1636312"/>
            <a:ext cx="2544307" cy="1015241"/>
          </a:xfrm>
          <a:prstGeom prst="rect">
            <a:avLst/>
          </a:prstGeom>
        </p:spPr>
      </p:pic>
      <p:pic>
        <p:nvPicPr>
          <p:cNvPr id="37" name="Picture 36"/>
          <p:cNvPicPr>
            <a:picLocks noChangeAspect="1"/>
          </p:cNvPicPr>
          <p:nvPr/>
        </p:nvPicPr>
        <p:blipFill>
          <a:blip r:embed="rId18"/>
          <a:stretch>
            <a:fillRect/>
          </a:stretch>
        </p:blipFill>
        <p:spPr>
          <a:xfrm>
            <a:off x="6083083" y="5071141"/>
            <a:ext cx="1343189" cy="693614"/>
          </a:xfrm>
          <a:prstGeom prst="rect">
            <a:avLst/>
          </a:prstGeom>
          <a:ln>
            <a:noFill/>
          </a:ln>
        </p:spPr>
      </p:pic>
      <p:pic>
        <p:nvPicPr>
          <p:cNvPr id="38" name="Picture 37" descr="A close-up of a logo&#10;&#10;Description automatically generated"/>
          <p:cNvPicPr>
            <a:picLocks noChangeAspect="1"/>
          </p:cNvPicPr>
          <p:nvPr/>
        </p:nvPicPr>
        <p:blipFill>
          <a:blip r:embed="rId19"/>
          <a:stretch>
            <a:fillRect/>
          </a:stretch>
        </p:blipFill>
        <p:spPr>
          <a:xfrm>
            <a:off x="8536983" y="5073541"/>
            <a:ext cx="2350577" cy="772765"/>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a red and blue ribbon&#10;&#10;Description automatically generated"/>
          <p:cNvPicPr>
            <a:picLocks noChangeAspect="1"/>
          </p:cNvPicPr>
          <p:nvPr/>
        </p:nvPicPr>
        <p:blipFill rotWithShape="1">
          <a:blip r:embed="rId2"/>
          <a:srcRect t="8455" r="2674" b="8823"/>
          <a:stretch>
            <a:fillRect/>
          </a:stretch>
        </p:blipFill>
        <p:spPr>
          <a:xfrm>
            <a:off x="10169823" y="2541"/>
            <a:ext cx="2016001" cy="934634"/>
          </a:xfrm>
          <a:prstGeom prst="rect">
            <a:avLst/>
          </a:prstGeom>
          <a:ln>
            <a:solidFill>
              <a:schemeClr val="bg1"/>
            </a:solidFill>
          </a:ln>
        </p:spPr>
      </p:pic>
      <p:sp>
        <p:nvSpPr>
          <p:cNvPr id="2" name="Title 1"/>
          <p:cNvSpPr>
            <a:spLocks noGrp="1"/>
          </p:cNvSpPr>
          <p:nvPr>
            <p:ph type="title"/>
          </p:nvPr>
        </p:nvSpPr>
        <p:spPr/>
        <p:txBody>
          <a:bodyPr/>
          <a:lstStyle/>
          <a:p>
            <a:r>
              <a:rPr lang="en-US">
                <a:cs typeface="Arial" panose="020B0604020202020204"/>
              </a:rPr>
              <a:t>Overview </a:t>
            </a:r>
            <a:endParaRPr lang="en-US"/>
          </a:p>
        </p:txBody>
      </p:sp>
      <p:sp>
        <p:nvSpPr>
          <p:cNvPr id="3" name="Content Placeholder 2"/>
          <p:cNvSpPr>
            <a:spLocks noGrp="1"/>
          </p:cNvSpPr>
          <p:nvPr>
            <p:ph idx="4294967295"/>
          </p:nvPr>
        </p:nvSpPr>
        <p:spPr>
          <a:xfrm>
            <a:off x="838201" y="1351892"/>
            <a:ext cx="10882744" cy="4478963"/>
          </a:xfrm>
        </p:spPr>
        <p:txBody>
          <a:bodyPr vert="horz" lIns="91440" tIns="45720" rIns="91440" bIns="45720" rtlCol="0" anchor="t">
            <a:noAutofit/>
          </a:bodyPr>
          <a:lstStyle/>
          <a:p>
            <a:pPr marL="457200" indent="-457200">
              <a:buAutoNum type="arabicPeriod"/>
            </a:pPr>
            <a:r>
              <a:rPr lang="en-US" sz="3200" dirty="0">
                <a:solidFill>
                  <a:srgbClr val="000000"/>
                </a:solidFill>
                <a:cs typeface="Arial" panose="020B0604020202020204"/>
              </a:rPr>
              <a:t>Why Youth Participation Matters in HIV Prevention </a:t>
            </a:r>
          </a:p>
          <a:p>
            <a:pPr marL="457200" indent="-457200">
              <a:buAutoNum type="arabicPeriod"/>
            </a:pPr>
            <a:r>
              <a:rPr lang="en-US" sz="3200" dirty="0">
                <a:solidFill>
                  <a:srgbClr val="000000"/>
                </a:solidFill>
                <a:cs typeface="Arial" panose="020B0604020202020204"/>
              </a:rPr>
              <a:t>Benefits of Engaging Youth Advocates as Advisors in Clinical Research </a:t>
            </a:r>
          </a:p>
          <a:p>
            <a:pPr marL="457200" indent="-457200">
              <a:buAutoNum type="arabicPeriod"/>
            </a:pPr>
            <a:r>
              <a:rPr lang="en-US" sz="3200" dirty="0">
                <a:solidFill>
                  <a:srgbClr val="000000"/>
                </a:solidFill>
                <a:cs typeface="Arial" panose="020B0604020202020204"/>
              </a:rPr>
              <a:t>Role of the Young Women's HIV Prevention Council </a:t>
            </a:r>
          </a:p>
          <a:p>
            <a:pPr marL="457200" indent="-457200">
              <a:buAutoNum type="arabicPeriod"/>
            </a:pPr>
            <a:r>
              <a:rPr lang="en-US" sz="3200" dirty="0">
                <a:solidFill>
                  <a:srgbClr val="000000"/>
                </a:solidFill>
                <a:cs typeface="Arial" panose="020B0604020202020204"/>
              </a:rPr>
              <a:t>Recommendations </a:t>
            </a:r>
          </a:p>
        </p:txBody>
      </p:sp>
      <p:pic>
        <p:nvPicPr>
          <p:cNvPr id="5" name="Picture 4" descr="A picture containing text&#10;&#10;Description automatically generated"/>
          <p:cNvPicPr>
            <a:picLocks noChangeAspect="1"/>
          </p:cNvPicPr>
          <p:nvPr/>
        </p:nvPicPr>
        <p:blipFill>
          <a:blip r:embed="rId3"/>
          <a:stretch>
            <a:fillRect/>
          </a:stretch>
        </p:blipFill>
        <p:spPr>
          <a:xfrm>
            <a:off x="66271" y="6111983"/>
            <a:ext cx="771525" cy="742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cs typeface="Arial" panose="020B0604020202020204"/>
              </a:rPr>
              <a:t>Why Youth Participation Matters in HIV Prevention</a:t>
            </a:r>
            <a:endParaRPr lang="en-US"/>
          </a:p>
        </p:txBody>
      </p:sp>
      <p:pic>
        <p:nvPicPr>
          <p:cNvPr id="5" name="Picture 4" descr="A picture containing text&#10;&#10;Description automatically generated"/>
          <p:cNvPicPr>
            <a:picLocks noChangeAspect="1"/>
          </p:cNvPicPr>
          <p:nvPr/>
        </p:nvPicPr>
        <p:blipFill>
          <a:blip r:embed="rId3"/>
          <a:stretch>
            <a:fillRect/>
          </a:stretch>
        </p:blipFill>
        <p:spPr>
          <a:xfrm>
            <a:off x="66271" y="6111983"/>
            <a:ext cx="771525" cy="742950"/>
          </a:xfrm>
          <a:prstGeom prst="rect">
            <a:avLst/>
          </a:prstGeom>
        </p:spPr>
      </p:pic>
      <p:sp>
        <p:nvSpPr>
          <p:cNvPr id="4" name="Content Placeholder 2"/>
          <p:cNvSpPr>
            <a:spLocks noGrp="1"/>
          </p:cNvSpPr>
          <p:nvPr/>
        </p:nvSpPr>
        <p:spPr>
          <a:xfrm>
            <a:off x="838201" y="1128792"/>
            <a:ext cx="6106448" cy="569095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500" kern="1200" baseline="0">
                <a:solidFill>
                  <a:schemeClr val="bg2">
                    <a:lumMod val="25000"/>
                  </a:schemeClr>
                </a:solidFill>
                <a:latin typeface="+mn-lt"/>
                <a:ea typeface="+mn-ea"/>
                <a:cs typeface="+mn-cs"/>
              </a:defRPr>
            </a:lvl1pPr>
            <a:lvl2pPr marL="800100" indent="-342900" algn="l" defTabSz="457200" rtl="0" eaLnBrk="1" fontAlgn="base" latinLnBrk="0" hangingPunct="1">
              <a:lnSpc>
                <a:spcPct val="100000"/>
              </a:lnSpc>
              <a:spcBef>
                <a:spcPts val="0"/>
              </a:spcBef>
              <a:spcAft>
                <a:spcPts val="600"/>
              </a:spcAft>
              <a:buClrTx/>
              <a:buSzPct val="60000"/>
              <a:buFont typeface="Arial" panose="020B0604020202020204" pitchFamily="34" charset="0"/>
              <a:buChar char="—"/>
              <a:defRPr sz="25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SzPct val="60000"/>
              <a:buFont typeface="Arial" panose="020B0604020202020204" pitchFamily="34" charset="0"/>
              <a:buChar char="•"/>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i="0" u="none" strike="noStrike" dirty="0">
                <a:solidFill>
                  <a:srgbClr val="000000"/>
                </a:solidFill>
                <a:effectLst/>
              </a:rPr>
              <a:t>Youth at the Center of the Epidemic</a:t>
            </a:r>
            <a:r>
              <a:rPr lang="en-US" sz="2400" b="0" i="0" u="none" strike="noStrike" dirty="0">
                <a:solidFill>
                  <a:srgbClr val="000000"/>
                </a:solidFill>
                <a:effectLst/>
              </a:rPr>
              <a:t>: Adolescents and young adults, particularly AGYW, are disproportionately affected by HIV.</a:t>
            </a:r>
          </a:p>
          <a:p>
            <a:pPr algn="l"/>
            <a:r>
              <a:rPr lang="en-US" sz="2400" b="1" i="0" u="none" strike="noStrike" dirty="0">
                <a:solidFill>
                  <a:srgbClr val="000000"/>
                </a:solidFill>
                <a:effectLst/>
              </a:rPr>
              <a:t>Advisory Role &amp; Unique Perspectives</a:t>
            </a:r>
            <a:r>
              <a:rPr lang="en-US" sz="2400" b="0" i="0" u="none" strike="noStrike" dirty="0">
                <a:solidFill>
                  <a:srgbClr val="000000"/>
                </a:solidFill>
                <a:effectLst/>
              </a:rPr>
              <a:t>: Youth bring lived experiences that provide valuable insights into their needs, preferences and barriers.</a:t>
            </a:r>
          </a:p>
          <a:p>
            <a:pPr algn="l"/>
            <a:r>
              <a:rPr lang="en-US" sz="2400" b="1" i="0" u="none" strike="noStrike" dirty="0">
                <a:solidFill>
                  <a:srgbClr val="000000"/>
                </a:solidFill>
                <a:effectLst/>
              </a:rPr>
              <a:t>Innovation, Trust and Sustainable Solutions</a:t>
            </a:r>
            <a:r>
              <a:rPr lang="en-US" sz="2400" b="0" i="0" u="none" strike="noStrike" dirty="0">
                <a:solidFill>
                  <a:srgbClr val="000000"/>
                </a:solidFill>
                <a:effectLst/>
              </a:rPr>
              <a:t>: Engaging youth leads to provide innovative, culturally relevant, and sustainable approaches and solutions </a:t>
            </a:r>
            <a:r>
              <a:rPr lang="en-US" sz="2400" dirty="0">
                <a:solidFill>
                  <a:srgbClr val="000000"/>
                </a:solidFill>
              </a:rPr>
              <a:t>builds</a:t>
            </a:r>
            <a:r>
              <a:rPr lang="en-US" sz="2400" b="0" i="0" u="none" strike="noStrike" dirty="0">
                <a:solidFill>
                  <a:srgbClr val="000000"/>
                </a:solidFill>
                <a:effectLst/>
              </a:rPr>
              <a:t> trust and meaningful relationships between researchers and the youth.</a:t>
            </a:r>
          </a:p>
          <a:p>
            <a:pPr marL="0" indent="0" algn="l">
              <a:buNone/>
            </a:pPr>
            <a:r>
              <a:rPr lang="en-US" sz="2400" b="1" i="0" u="none" strike="noStrike" dirty="0">
                <a:solidFill>
                  <a:srgbClr val="000000"/>
                </a:solidFill>
                <a:effectLst/>
              </a:rPr>
              <a:t>	</a:t>
            </a:r>
            <a:endParaRPr lang="en-US" sz="2000" dirty="0">
              <a:solidFill>
                <a:schemeClr val="bg2">
                  <a:lumMod val="10000"/>
                </a:schemeClr>
              </a:solidFill>
            </a:endParaRPr>
          </a:p>
        </p:txBody>
      </p:sp>
      <p:pic>
        <p:nvPicPr>
          <p:cNvPr id="6" name="Picture 5" descr="A map of the world with red and white text&#10;&#10;Description automatically generated"/>
          <p:cNvPicPr>
            <a:picLocks noChangeAspect="1"/>
          </p:cNvPicPr>
          <p:nvPr/>
        </p:nvPicPr>
        <p:blipFill>
          <a:blip r:embed="rId4"/>
          <a:stretch>
            <a:fillRect/>
          </a:stretch>
        </p:blipFill>
        <p:spPr>
          <a:xfrm>
            <a:off x="6940063" y="1990967"/>
            <a:ext cx="5102977" cy="28760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42" y="248889"/>
            <a:ext cx="10882744" cy="750077"/>
          </a:xfrm>
        </p:spPr>
        <p:txBody>
          <a:bodyPr>
            <a:normAutofit fontScale="90000"/>
          </a:bodyPr>
          <a:lstStyle/>
          <a:p>
            <a:r>
              <a:rPr lang="en-US">
                <a:cs typeface="Arial" panose="020B0604020202020204"/>
              </a:rPr>
              <a:t>Benefits of Engaging Youth Advocates as Advisors in Clinical Research</a:t>
            </a:r>
            <a:endParaRPr lang="en-US"/>
          </a:p>
        </p:txBody>
      </p:sp>
      <p:pic>
        <p:nvPicPr>
          <p:cNvPr id="5" name="Picture 4" descr="A picture containing text&#10;&#10;Description automatically generated"/>
          <p:cNvPicPr>
            <a:picLocks noChangeAspect="1"/>
          </p:cNvPicPr>
          <p:nvPr/>
        </p:nvPicPr>
        <p:blipFill>
          <a:blip r:embed="rId3"/>
          <a:stretch>
            <a:fillRect/>
          </a:stretch>
        </p:blipFill>
        <p:spPr>
          <a:xfrm>
            <a:off x="66271" y="6111983"/>
            <a:ext cx="771525" cy="742950"/>
          </a:xfrm>
          <a:prstGeom prst="rect">
            <a:avLst/>
          </a:prstGeom>
        </p:spPr>
      </p:pic>
      <p:sp>
        <p:nvSpPr>
          <p:cNvPr id="6" name="Content Placeholder 2"/>
          <p:cNvSpPr>
            <a:spLocks noGrp="1"/>
          </p:cNvSpPr>
          <p:nvPr/>
        </p:nvSpPr>
        <p:spPr>
          <a:xfrm>
            <a:off x="838200" y="1141707"/>
            <a:ext cx="10432983" cy="563929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500" kern="1200" baseline="0">
                <a:solidFill>
                  <a:schemeClr val="bg2">
                    <a:lumMod val="25000"/>
                  </a:schemeClr>
                </a:solidFill>
                <a:latin typeface="+mn-lt"/>
                <a:ea typeface="+mn-ea"/>
                <a:cs typeface="+mn-cs"/>
              </a:defRPr>
            </a:lvl1pPr>
            <a:lvl2pPr marL="800100" indent="-342900" algn="l" defTabSz="457200" rtl="0" eaLnBrk="1" fontAlgn="base" latinLnBrk="0" hangingPunct="1">
              <a:lnSpc>
                <a:spcPct val="100000"/>
              </a:lnSpc>
              <a:spcBef>
                <a:spcPts val="0"/>
              </a:spcBef>
              <a:spcAft>
                <a:spcPts val="600"/>
              </a:spcAft>
              <a:buClrTx/>
              <a:buSzPct val="60000"/>
              <a:buFont typeface="Arial" panose="020B0604020202020204" pitchFamily="34" charset="0"/>
              <a:buChar char="—"/>
              <a:defRPr sz="25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SzPct val="60000"/>
              <a:buFont typeface="Arial" panose="020B0604020202020204" pitchFamily="34" charset="0"/>
              <a:buChar char="•"/>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2200" b="1" i="0" u="none" strike="noStrike" dirty="0">
                <a:solidFill>
                  <a:srgbClr val="000000"/>
                </a:solidFill>
                <a:effectLst/>
              </a:rPr>
              <a:t>Advisors on Protocol Design</a:t>
            </a:r>
            <a:r>
              <a:rPr lang="en-US" sz="2200" b="0" i="0" u="none" strike="noStrike" dirty="0">
                <a:solidFill>
                  <a:srgbClr val="000000"/>
                </a:solidFill>
                <a:effectLst/>
              </a:rPr>
              <a:t>: Youth advocates provide valuable insights into designing trials that are culturally sensitive and accessible.</a:t>
            </a:r>
            <a:r>
              <a:rPr lang="en-US" sz="2200" dirty="0">
                <a:solidFill>
                  <a:srgbClr val="000000"/>
                </a:solidFill>
              </a:rPr>
              <a:t> Youth can provide important perspective on the broader HIV prevention context, often that researchers in their siloes do not see, understand, or incorporate into their protocols and research agendas.</a:t>
            </a:r>
            <a:endParaRPr lang="en-US" sz="2200" b="0" i="0" u="none" strike="noStrike" dirty="0">
              <a:solidFill>
                <a:srgbClr val="000000"/>
              </a:solidFill>
              <a:effectLst/>
              <a:cs typeface="Arial" panose="020B0604020202020204"/>
            </a:endParaRPr>
          </a:p>
          <a:p>
            <a:pPr algn="l">
              <a:buFont typeface="Arial" panose="020B0604020202020204" pitchFamily="34" charset="0"/>
              <a:buChar char="•"/>
            </a:pPr>
            <a:r>
              <a:rPr lang="en-US" sz="2200" b="1" i="0" u="none" strike="noStrike" dirty="0">
                <a:solidFill>
                  <a:srgbClr val="000000"/>
                </a:solidFill>
                <a:effectLst/>
              </a:rPr>
              <a:t>Ethical Considerations</a:t>
            </a:r>
            <a:r>
              <a:rPr lang="en-US" sz="2200" b="0" i="0" u="none" strike="noStrike" dirty="0">
                <a:solidFill>
                  <a:srgbClr val="000000"/>
                </a:solidFill>
                <a:effectLst/>
              </a:rPr>
              <a:t>: Youth advocates help address ethical concerns, such as consent, inclusion/exclusion criteria, confidentiality, and stigma.</a:t>
            </a:r>
            <a:endParaRPr lang="en-US" sz="2200" b="0" i="0" u="none" strike="noStrike" dirty="0">
              <a:solidFill>
                <a:srgbClr val="000000"/>
              </a:solidFill>
              <a:effectLst/>
              <a:cs typeface="Arial" panose="020B0604020202020204"/>
            </a:endParaRPr>
          </a:p>
          <a:p>
            <a:pPr algn="l">
              <a:buFont typeface="Arial" panose="020B0604020202020204" pitchFamily="34" charset="0"/>
              <a:buChar char="•"/>
            </a:pPr>
            <a:r>
              <a:rPr lang="en-US" sz="2200" b="1" i="0" u="none" strike="noStrike" dirty="0">
                <a:solidFill>
                  <a:srgbClr val="000000"/>
                </a:solidFill>
                <a:effectLst/>
              </a:rPr>
              <a:t>Feedback Loops</a:t>
            </a:r>
            <a:r>
              <a:rPr lang="en-US" sz="2200" b="0" i="0" u="none" strike="noStrike" dirty="0">
                <a:solidFill>
                  <a:srgbClr val="000000"/>
                </a:solidFill>
                <a:effectLst/>
              </a:rPr>
              <a:t>: Ongoing input from youth advocates ensures that interventions remain relevant and responsive to the evolving needs of the youth.</a:t>
            </a:r>
            <a:endParaRPr lang="en-US" sz="2200" b="0" i="0" u="none" strike="noStrike" dirty="0">
              <a:solidFill>
                <a:srgbClr val="000000"/>
              </a:solidFill>
              <a:effectLst/>
              <a:cs typeface="Arial" panose="020B0604020202020204"/>
            </a:endParaRPr>
          </a:p>
          <a:p>
            <a:pPr>
              <a:buFont typeface="Arial" panose="020B0604020202020204" pitchFamily="34" charset="0"/>
              <a:buChar char="•"/>
            </a:pPr>
            <a:r>
              <a:rPr lang="en-US" sz="2200" b="1" dirty="0">
                <a:solidFill>
                  <a:srgbClr val="000000"/>
                </a:solidFill>
              </a:rPr>
              <a:t>Enhanced Relevance</a:t>
            </a:r>
            <a:r>
              <a:rPr lang="en-US" sz="2200" dirty="0">
                <a:solidFill>
                  <a:srgbClr val="000000"/>
                </a:solidFill>
              </a:rPr>
              <a:t>: Youth involvement ensures that research questions align with the actual needs and realities of young populations. </a:t>
            </a:r>
          </a:p>
          <a:p>
            <a:pPr>
              <a:buFont typeface="Arial" panose="020B0604020202020204" pitchFamily="34" charset="0"/>
              <a:buChar char="•"/>
            </a:pPr>
            <a:r>
              <a:rPr lang="en-US" sz="2200" b="1" dirty="0">
                <a:solidFill>
                  <a:srgbClr val="000000"/>
                </a:solidFill>
              </a:rPr>
              <a:t>Increased Enrollment and Retention</a:t>
            </a:r>
            <a:r>
              <a:rPr lang="en-US" sz="2200" dirty="0">
                <a:solidFill>
                  <a:srgbClr val="000000"/>
                </a:solidFill>
              </a:rPr>
              <a:t>: Studies with input from the youth and youth advocates see higher participation and retention rates.</a:t>
            </a:r>
            <a:endParaRPr lang="en-US" sz="2200" dirty="0">
              <a:solidFill>
                <a:srgbClr val="000000"/>
              </a:solidFill>
              <a:cs typeface="Arial" panose="020B0604020202020204"/>
            </a:endParaRPr>
          </a:p>
          <a:p>
            <a:pPr algn="l">
              <a:buFont typeface="Arial" panose="020B0604020202020204" pitchFamily="34" charset="0"/>
              <a:buChar char="•"/>
            </a:pPr>
            <a:r>
              <a:rPr lang="en-US" sz="2200" b="1" dirty="0">
                <a:solidFill>
                  <a:srgbClr val="000000"/>
                </a:solidFill>
              </a:rPr>
              <a:t>Community Trust</a:t>
            </a:r>
            <a:r>
              <a:rPr lang="en-US" sz="2200" dirty="0">
                <a:solidFill>
                  <a:srgbClr val="000000"/>
                </a:solidFill>
              </a:rPr>
              <a:t>: Youth advocates serve as bridges between research teams and their communities, building trust and credibility.</a:t>
            </a:r>
            <a:endParaRPr lang="en-US" sz="2200" b="0" i="0" u="none" strike="noStrike" dirty="0">
              <a:solidFill>
                <a:srgbClr val="000000"/>
              </a:solidFill>
              <a:effectLst/>
              <a:cs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p:nvPicPr>
        <p:blipFill>
          <a:blip r:embed="rId2"/>
          <a:stretch>
            <a:fillRect/>
          </a:stretch>
        </p:blipFill>
        <p:spPr>
          <a:xfrm>
            <a:off x="66271" y="6111983"/>
            <a:ext cx="771525" cy="742950"/>
          </a:xfrm>
          <a:prstGeom prst="rect">
            <a:avLst/>
          </a:prstGeom>
        </p:spPr>
      </p:pic>
      <p:sp>
        <p:nvSpPr>
          <p:cNvPr id="6" name="Title 1"/>
          <p:cNvSpPr>
            <a:spLocks noGrp="1"/>
          </p:cNvSpPr>
          <p:nvPr/>
        </p:nvSpPr>
        <p:spPr>
          <a:xfrm>
            <a:off x="838200" y="0"/>
            <a:ext cx="10882744" cy="111520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spcAft>
                <a:spcPts val="600"/>
              </a:spcAft>
              <a:buNone/>
              <a:defRPr sz="3600" b="1" i="0" kern="1200" baseline="0">
                <a:solidFill>
                  <a:schemeClr val="tx1"/>
                </a:solidFill>
                <a:latin typeface="+mj-lt"/>
                <a:ea typeface="+mj-ea"/>
                <a:cs typeface="+mj-cs"/>
              </a:defRPr>
            </a:lvl1pPr>
          </a:lstStyle>
          <a:p>
            <a:r>
              <a:rPr lang="en-US"/>
              <a:t>Introduction of the Young Women’s HIV Prevention Council (YWHPC)</a:t>
            </a:r>
          </a:p>
        </p:txBody>
      </p:sp>
      <p:sp>
        <p:nvSpPr>
          <p:cNvPr id="7" name="Text Placeholder 3"/>
          <p:cNvSpPr>
            <a:spLocks noGrp="1"/>
          </p:cNvSpPr>
          <p:nvPr/>
        </p:nvSpPr>
        <p:spPr>
          <a:xfrm>
            <a:off x="852052" y="1218769"/>
            <a:ext cx="7900062" cy="527703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400" kern="1200" baseline="0">
                <a:solidFill>
                  <a:schemeClr val="bg2">
                    <a:lumMod val="25000"/>
                  </a:schemeClr>
                </a:solidFill>
                <a:latin typeface="+mn-lt"/>
                <a:ea typeface="+mn-ea"/>
                <a:cs typeface="+mn-cs"/>
              </a:defRPr>
            </a:lvl1pPr>
            <a:lvl2pPr marL="742950" marR="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Pct val="60000"/>
              <a:buFont typeface="Arial" panose="020B0604020202020204" pitchFamily="34" charset="0"/>
              <a:buNone/>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0000"/>
                </a:solidFill>
              </a:rPr>
              <a:t>L</a:t>
            </a:r>
            <a:r>
              <a:rPr lang="en-US" sz="2200" b="0" i="0" dirty="0">
                <a:solidFill>
                  <a:srgbClr val="000000"/>
                </a:solidFill>
                <a:effectLst/>
              </a:rPr>
              <a:t>aunched in June 2023 at the 11</a:t>
            </a:r>
            <a:r>
              <a:rPr lang="en-US" sz="2200" b="0" i="0" baseline="30000" dirty="0">
                <a:solidFill>
                  <a:srgbClr val="000000"/>
                </a:solidFill>
                <a:effectLst/>
              </a:rPr>
              <a:t>th</a:t>
            </a:r>
            <a:r>
              <a:rPr lang="en-US" sz="2200" b="0" i="0" dirty="0">
                <a:solidFill>
                  <a:srgbClr val="000000"/>
                </a:solidFill>
                <a:effectLst/>
              </a:rPr>
              <a:t> SA AIDS Conference</a:t>
            </a:r>
            <a:endParaRPr lang="en-US" sz="2200" dirty="0">
              <a:solidFill>
                <a:srgbClr val="000000"/>
              </a:solidFill>
              <a:cs typeface="Arial" panose="020B0604020202020204"/>
            </a:endParaRPr>
          </a:p>
          <a:p>
            <a:r>
              <a:rPr lang="en-US" sz="2200" dirty="0">
                <a:solidFill>
                  <a:srgbClr val="000000"/>
                </a:solidFill>
              </a:rPr>
              <a:t>Umbrella structure for enthused AGYW and young women advocates invested and involved in the HIV prevention and SRH spaces. </a:t>
            </a:r>
            <a:endParaRPr lang="en-US" sz="2200" dirty="0">
              <a:solidFill>
                <a:srgbClr val="000000"/>
              </a:solidFill>
              <a:cs typeface="Arial" panose="020B0604020202020204"/>
            </a:endParaRPr>
          </a:p>
          <a:p>
            <a:r>
              <a:rPr lang="en-US" sz="2200" dirty="0">
                <a:solidFill>
                  <a:srgbClr val="000000"/>
                </a:solidFill>
              </a:rPr>
              <a:t>Organizes AGYW engaging with HIV prevention research activities into a structure that aligns and drives AGYW advocacy efforts and their research agenda forward.</a:t>
            </a:r>
            <a:endParaRPr lang="en-US" sz="2200" dirty="0">
              <a:solidFill>
                <a:srgbClr val="000000"/>
              </a:solidFill>
              <a:cs typeface="Arial" panose="020B0604020202020204"/>
            </a:endParaRPr>
          </a:p>
          <a:p>
            <a:r>
              <a:rPr lang="en-US" sz="2200" dirty="0">
                <a:solidFill>
                  <a:srgbClr val="000000"/>
                </a:solidFill>
              </a:rPr>
              <a:t>Has 15 members; membership is drawn from USAID-funded projects and CASPR partners (i.e. APHA Ground Forces, </a:t>
            </a:r>
            <a:r>
              <a:rPr lang="en-US" sz="2200" dirty="0" err="1">
                <a:solidFill>
                  <a:srgbClr val="000000"/>
                </a:solidFill>
              </a:rPr>
              <a:t>AfNHi</a:t>
            </a:r>
            <a:r>
              <a:rPr lang="en-US" sz="2200" dirty="0">
                <a:solidFill>
                  <a:srgbClr val="000000"/>
                </a:solidFill>
              </a:rPr>
              <a:t> Youth Cohort, Copper-Rose Zambia, African Women’s Accountability Board, MOSAIC’s next gen squad, DPP </a:t>
            </a:r>
            <a:r>
              <a:rPr lang="en-US" sz="2200" dirty="0">
                <a:solidFill>
                  <a:srgbClr val="000000"/>
                </a:solidFill>
                <a:latin typeface="Times"/>
                <a:cs typeface="Times"/>
              </a:rPr>
              <a:t> </a:t>
            </a:r>
            <a:r>
              <a:rPr lang="en-US" sz="2200" dirty="0">
                <a:solidFill>
                  <a:srgbClr val="000000"/>
                </a:solidFill>
              </a:rPr>
              <a:t>Civil Society Adv Group, CONRAD’s Project Engage Advisory Group).</a:t>
            </a:r>
            <a:endParaRPr lang="en-US" sz="2200" dirty="0">
              <a:solidFill>
                <a:srgbClr val="000000"/>
              </a:solidFill>
              <a:cs typeface="Arial" panose="020B0604020202020204"/>
            </a:endParaRPr>
          </a:p>
          <a:p>
            <a:r>
              <a:rPr lang="en-US" sz="2200" dirty="0">
                <a:solidFill>
                  <a:srgbClr val="000000"/>
                </a:solidFill>
              </a:rPr>
              <a:t>Expanding membership in December 2024.</a:t>
            </a:r>
            <a:endParaRPr lang="en-US" sz="2100" dirty="0">
              <a:solidFill>
                <a:srgbClr val="000000"/>
              </a:solidFill>
            </a:endParaRPr>
          </a:p>
          <a:p>
            <a:pPr marL="342900" indent="-342900">
              <a:buFont typeface="Wingdings" panose="05000000000000000000" pitchFamily="2" charset="2"/>
              <a:buChar char="§"/>
            </a:pPr>
            <a:endParaRPr lang="en-US" sz="2100" dirty="0">
              <a:solidFill>
                <a:srgbClr val="000000"/>
              </a:solidFill>
            </a:endParaRPr>
          </a:p>
          <a:p>
            <a:pPr marL="342900" indent="-342900">
              <a:buFont typeface="Wingdings" panose="05000000000000000000" pitchFamily="2" charset="2"/>
              <a:buChar char="§"/>
            </a:pPr>
            <a:endParaRPr lang="en-US" sz="2100" dirty="0"/>
          </a:p>
          <a:p>
            <a:pPr marL="342900" indent="-342900">
              <a:buFont typeface="Wingdings" panose="05000000000000000000" pitchFamily="2" charset="2"/>
              <a:buChar char="§"/>
            </a:pPr>
            <a:endParaRPr lang="en-US" sz="2100" dirty="0"/>
          </a:p>
          <a:p>
            <a:pPr marL="342900" indent="-342900">
              <a:buFont typeface="Wingdings" panose="05000000000000000000" pitchFamily="2" charset="2"/>
              <a:buChar char="§"/>
            </a:pPr>
            <a:endParaRPr lang="en-US" sz="2100" dirty="0"/>
          </a:p>
          <a:p>
            <a:pPr marL="342900" indent="-342900">
              <a:buFont typeface="Wingdings" panose="05000000000000000000" pitchFamily="2" charset="2"/>
              <a:buChar char="§"/>
            </a:pPr>
            <a:endParaRPr lang="en-US" sz="2100" dirty="0"/>
          </a:p>
          <a:p>
            <a:pPr marL="342900" indent="-342900">
              <a:buFont typeface="Wingdings" panose="05000000000000000000" pitchFamily="2" charset="2"/>
              <a:buChar char="§"/>
            </a:pPr>
            <a:endParaRPr lang="en-US" sz="2100" dirty="0"/>
          </a:p>
          <a:p>
            <a:pPr marL="342900" indent="-342900">
              <a:buFont typeface="Wingdings" panose="05000000000000000000" pitchFamily="2" charset="2"/>
              <a:buChar char="§"/>
            </a:pPr>
            <a:endParaRPr lang="en-US" sz="2100" dirty="0"/>
          </a:p>
        </p:txBody>
      </p:sp>
      <p:pic>
        <p:nvPicPr>
          <p:cNvPr id="8" name="Picture 7" descr="A white rectangular object with purple text&#10;&#10;Description automatically generated"/>
          <p:cNvPicPr>
            <a:picLocks noChangeAspect="1"/>
          </p:cNvPicPr>
          <p:nvPr/>
        </p:nvPicPr>
        <p:blipFill>
          <a:blip r:embed="rId3"/>
          <a:stretch>
            <a:fillRect/>
          </a:stretch>
        </p:blipFill>
        <p:spPr>
          <a:xfrm>
            <a:off x="8214678" y="1946675"/>
            <a:ext cx="3714750" cy="2495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cs typeface="Arial" panose="020B0604020202020204"/>
              </a:rPr>
              <a:t>YWHPC's Contribution and Impact in Clinical Research</a:t>
            </a:r>
            <a:endParaRPr lang="en-US"/>
          </a:p>
        </p:txBody>
      </p:sp>
      <p:pic>
        <p:nvPicPr>
          <p:cNvPr id="44" name="Picture 43" descr="A blue rectangular box with white text&#10;&#10;Description automatically generated"/>
          <p:cNvPicPr>
            <a:picLocks noChangeAspect="1"/>
          </p:cNvPicPr>
          <p:nvPr/>
        </p:nvPicPr>
        <p:blipFill>
          <a:blip r:embed="rId3"/>
          <a:stretch>
            <a:fillRect/>
          </a:stretch>
        </p:blipFill>
        <p:spPr>
          <a:xfrm>
            <a:off x="232533" y="1260174"/>
            <a:ext cx="8840348" cy="4719301"/>
          </a:xfrm>
          <a:prstGeom prst="rect">
            <a:avLst/>
          </a:prstGeom>
        </p:spPr>
      </p:pic>
      <p:pic>
        <p:nvPicPr>
          <p:cNvPr id="48" name="Picture Placeholder 7" descr="A picture containing text&#10;&#10;Description automatically generated"/>
          <p:cNvPicPr>
            <a:picLocks noChangeAspect="1"/>
          </p:cNvPicPr>
          <p:nvPr/>
        </p:nvPicPr>
        <p:blipFill>
          <a:blip r:embed="rId4"/>
          <a:srcRect l="373" b="9451"/>
          <a:stretch>
            <a:fillRect/>
          </a:stretch>
        </p:blipFill>
        <p:spPr>
          <a:xfrm>
            <a:off x="0" y="6033019"/>
            <a:ext cx="768652" cy="825969"/>
          </a:xfrm>
          <a:prstGeom prst="rect">
            <a:avLst/>
          </a:prstGeom>
        </p:spPr>
      </p:pic>
      <p:pic>
        <p:nvPicPr>
          <p:cNvPr id="6" name="Picture 5" descr="May be an image of 4 people, people smiling and text"/>
          <p:cNvPicPr>
            <a:picLocks noChangeAspect="1"/>
          </p:cNvPicPr>
          <p:nvPr/>
        </p:nvPicPr>
        <p:blipFill>
          <a:blip r:embed="rId5"/>
          <a:stretch>
            <a:fillRect/>
          </a:stretch>
        </p:blipFill>
        <p:spPr>
          <a:xfrm>
            <a:off x="9361560" y="1260174"/>
            <a:ext cx="2466975" cy="1619250"/>
          </a:xfrm>
          <a:prstGeom prst="rect">
            <a:avLst/>
          </a:prstGeom>
        </p:spPr>
      </p:pic>
      <p:sp>
        <p:nvSpPr>
          <p:cNvPr id="7" name="TextBox 12"/>
          <p:cNvSpPr txBox="1"/>
          <p:nvPr/>
        </p:nvSpPr>
        <p:spPr>
          <a:xfrm>
            <a:off x="9198961" y="2879424"/>
            <a:ext cx="28303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20000"/>
                </a:solidFill>
              </a:rPr>
              <a:t>From left to right: Chilufya </a:t>
            </a:r>
            <a:r>
              <a:rPr lang="en-US" sz="1200" dirty="0" err="1">
                <a:solidFill>
                  <a:srgbClr val="020000"/>
                </a:solidFill>
              </a:rPr>
              <a:t>Hampongo</a:t>
            </a:r>
            <a:r>
              <a:rPr lang="en-US" sz="1200" dirty="0">
                <a:solidFill>
                  <a:srgbClr val="020000"/>
                </a:solidFill>
              </a:rPr>
              <a:t>, Shakira </a:t>
            </a:r>
            <a:r>
              <a:rPr lang="en-US" sz="1200" dirty="0" err="1">
                <a:solidFill>
                  <a:srgbClr val="020000"/>
                </a:solidFill>
              </a:rPr>
              <a:t>Namwanje</a:t>
            </a:r>
            <a:r>
              <a:rPr lang="en-US" sz="1200" dirty="0">
                <a:solidFill>
                  <a:srgbClr val="020000"/>
                </a:solidFill>
              </a:rPr>
              <a:t>, Ivy Zwane, </a:t>
            </a:r>
            <a:r>
              <a:rPr lang="en-US" sz="1200" dirty="0" err="1">
                <a:solidFill>
                  <a:srgbClr val="020000"/>
                </a:solidFill>
              </a:rPr>
              <a:t>Siviwe</a:t>
            </a:r>
            <a:r>
              <a:rPr lang="en-US" sz="1200" dirty="0">
                <a:solidFill>
                  <a:srgbClr val="020000"/>
                </a:solidFill>
              </a:rPr>
              <a:t> Gaika, and </a:t>
            </a:r>
            <a:r>
              <a:rPr lang="en-US" sz="1200" dirty="0" err="1">
                <a:solidFill>
                  <a:srgbClr val="020000"/>
                </a:solidFill>
              </a:rPr>
              <a:t>Oyama</a:t>
            </a:r>
            <a:r>
              <a:rPr lang="en-US" sz="1200" dirty="0">
                <a:solidFill>
                  <a:srgbClr val="020000"/>
                </a:solidFill>
              </a:rPr>
              <a:t> Eland represent the YWHPC at ICASA.</a:t>
            </a:r>
          </a:p>
        </p:txBody>
      </p:sp>
      <p:pic>
        <p:nvPicPr>
          <p:cNvPr id="8" name="Picture 7" descr="A group of people in a room&#10;&#10;Description automatically generated"/>
          <p:cNvPicPr>
            <a:picLocks noChangeAspect="1"/>
          </p:cNvPicPr>
          <p:nvPr/>
        </p:nvPicPr>
        <p:blipFill>
          <a:blip r:embed="rId6"/>
          <a:stretch>
            <a:fillRect/>
          </a:stretch>
        </p:blipFill>
        <p:spPr>
          <a:xfrm>
            <a:off x="9646523" y="3843006"/>
            <a:ext cx="1935236" cy="16596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a:rPr>
              <a:t>YWHPC's Role in Recent HIV Prevention Trials</a:t>
            </a:r>
            <a:endParaRPr lang="en-US" dirty="0"/>
          </a:p>
        </p:txBody>
      </p:sp>
      <p:sp>
        <p:nvSpPr>
          <p:cNvPr id="3" name="Content Placeholder 2"/>
          <p:cNvSpPr>
            <a:spLocks noGrp="1"/>
          </p:cNvSpPr>
          <p:nvPr/>
        </p:nvSpPr>
        <p:spPr>
          <a:xfrm>
            <a:off x="838200" y="1141707"/>
            <a:ext cx="10432983" cy="57162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500" kern="1200" baseline="0">
                <a:solidFill>
                  <a:schemeClr val="bg2">
                    <a:lumMod val="25000"/>
                  </a:schemeClr>
                </a:solidFill>
                <a:latin typeface="+mn-lt"/>
                <a:ea typeface="+mn-ea"/>
                <a:cs typeface="+mn-cs"/>
              </a:defRPr>
            </a:lvl1pPr>
            <a:lvl2pPr marL="800100" indent="-342900" algn="l" defTabSz="457200" rtl="0" eaLnBrk="1" fontAlgn="base" latinLnBrk="0" hangingPunct="1">
              <a:lnSpc>
                <a:spcPct val="100000"/>
              </a:lnSpc>
              <a:spcBef>
                <a:spcPts val="0"/>
              </a:spcBef>
              <a:spcAft>
                <a:spcPts val="600"/>
              </a:spcAft>
              <a:buClrTx/>
              <a:buSzPct val="60000"/>
              <a:buFont typeface="Arial" panose="020B0604020202020204" pitchFamily="34" charset="0"/>
              <a:buChar char="—"/>
              <a:defRPr sz="25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SzPct val="60000"/>
              <a:buFont typeface="Arial" panose="020B0604020202020204" pitchFamily="34" charset="0"/>
              <a:buChar char="•"/>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800" dirty="0">
                <a:solidFill>
                  <a:schemeClr val="bg2">
                    <a:lumMod val="10000"/>
                  </a:schemeClr>
                </a:solidFill>
              </a:rPr>
              <a:t>The Council has contributed towards protocol review and strategic input to trials and research involving AGYW, including:</a:t>
            </a:r>
          </a:p>
          <a:p>
            <a:pPr>
              <a:lnSpc>
                <a:spcPct val="100000"/>
              </a:lnSpc>
              <a:spcBef>
                <a:spcPts val="0"/>
              </a:spcBef>
              <a:spcAft>
                <a:spcPts val="600"/>
              </a:spcAft>
            </a:pPr>
            <a:r>
              <a:rPr lang="en-US" sz="1800" b="1" dirty="0">
                <a:solidFill>
                  <a:schemeClr val="bg2">
                    <a:lumMod val="10000"/>
                  </a:schemeClr>
                </a:solidFill>
              </a:rPr>
              <a:t>Gilead’s PURPOSE 1 Trial:</a:t>
            </a:r>
            <a:endParaRPr lang="en-US" sz="1800" b="1" i="0" dirty="0">
              <a:effectLst/>
            </a:endParaRPr>
          </a:p>
          <a:p>
            <a:pPr lvl="1"/>
            <a:r>
              <a:rPr lang="en-US" sz="1800" dirty="0">
                <a:solidFill>
                  <a:srgbClr val="000000"/>
                </a:solidFill>
              </a:rPr>
              <a:t>Advocated for the inclusion of adolescents in the study and their decision to join PURPOSE 1</a:t>
            </a:r>
          </a:p>
          <a:p>
            <a:pPr lvl="1"/>
            <a:r>
              <a:rPr lang="en-US" sz="1800" dirty="0">
                <a:solidFill>
                  <a:srgbClr val="000000"/>
                </a:solidFill>
              </a:rPr>
              <a:t>Advocated for participants to access free birth control</a:t>
            </a:r>
          </a:p>
          <a:p>
            <a:pPr lvl="1"/>
            <a:r>
              <a:rPr lang="en-US" sz="1800" b="0" i="0" dirty="0">
                <a:solidFill>
                  <a:srgbClr val="000000"/>
                </a:solidFill>
                <a:effectLst/>
              </a:rPr>
              <a:t>Advocated for </a:t>
            </a:r>
            <a:r>
              <a:rPr lang="en-US" sz="1800" dirty="0">
                <a:solidFill>
                  <a:srgbClr val="000000"/>
                </a:solidFill>
              </a:rPr>
              <a:t>PLP to continue study medication </a:t>
            </a:r>
          </a:p>
          <a:p>
            <a:pPr lvl="1"/>
            <a:r>
              <a:rPr lang="en-US" sz="1800" b="0" i="0" dirty="0">
                <a:solidFill>
                  <a:srgbClr val="000000"/>
                </a:solidFill>
                <a:effectLst/>
              </a:rPr>
              <a:t>Advocated for </a:t>
            </a:r>
            <a:r>
              <a:rPr lang="en-US" sz="1800" dirty="0">
                <a:solidFill>
                  <a:srgbClr val="000000"/>
                </a:solidFill>
              </a:rPr>
              <a:t>the inclusion of intimate partner violence screening</a:t>
            </a:r>
          </a:p>
          <a:p>
            <a:pPr>
              <a:lnSpc>
                <a:spcPct val="100000"/>
              </a:lnSpc>
              <a:spcBef>
                <a:spcPts val="0"/>
              </a:spcBef>
              <a:spcAft>
                <a:spcPts val="600"/>
              </a:spcAft>
            </a:pPr>
            <a:r>
              <a:rPr lang="en-US" sz="1800" b="1" dirty="0">
                <a:solidFill>
                  <a:srgbClr val="000000"/>
                </a:solidFill>
              </a:rPr>
              <a:t>Bioequivalence Study of the Dual Prevention Pill (DPP) </a:t>
            </a:r>
            <a:endParaRPr lang="en-US" sz="1800" b="1" strike="sngStrike" dirty="0">
              <a:solidFill>
                <a:srgbClr val="000000"/>
              </a:solidFill>
              <a:cs typeface="Arial" panose="020B0604020202020204"/>
            </a:endParaRPr>
          </a:p>
          <a:p>
            <a:pPr lvl="1"/>
            <a:r>
              <a:rPr lang="en-US" sz="1800" dirty="0">
                <a:solidFill>
                  <a:srgbClr val="000000"/>
                </a:solidFill>
                <a:latin typeface="Arial" panose="020B0604020202020204"/>
                <a:cs typeface="Arial" panose="020B0604020202020204"/>
              </a:rPr>
              <a:t>Provided input on </a:t>
            </a:r>
            <a:r>
              <a:rPr lang="en-US" sz="1800" b="1" dirty="0">
                <a:solidFill>
                  <a:srgbClr val="000000"/>
                </a:solidFill>
                <a:latin typeface="Arial" panose="020B0604020202020204"/>
                <a:cs typeface="Arial" panose="020B0604020202020204"/>
              </a:rPr>
              <a:t>recruitment materials for acceptability studies </a:t>
            </a:r>
            <a:r>
              <a:rPr lang="en-US" sz="1800" dirty="0">
                <a:solidFill>
                  <a:srgbClr val="000000"/>
                </a:solidFill>
                <a:latin typeface="Arial" panose="020B0604020202020204"/>
                <a:cs typeface="Arial" panose="020B0604020202020204"/>
              </a:rPr>
              <a:t>in South Africa, Zimbabwe </a:t>
            </a:r>
          </a:p>
          <a:p>
            <a:pPr lvl="1"/>
            <a:r>
              <a:rPr lang="en-US" sz="1800" dirty="0">
                <a:solidFill>
                  <a:srgbClr val="000000"/>
                </a:solidFill>
                <a:latin typeface="Arial" panose="020B0604020202020204"/>
                <a:cs typeface="Arial" panose="020B0604020202020204"/>
              </a:rPr>
              <a:t>Provided feedback on design of </a:t>
            </a:r>
            <a:r>
              <a:rPr lang="en-US" sz="1800" b="1" dirty="0">
                <a:solidFill>
                  <a:srgbClr val="000000"/>
                </a:solidFill>
                <a:latin typeface="Arial" panose="020B0604020202020204"/>
                <a:cs typeface="Arial" panose="020B0604020202020204"/>
              </a:rPr>
              <a:t>human-centered design research </a:t>
            </a:r>
            <a:r>
              <a:rPr lang="en-US" sz="1800" dirty="0">
                <a:solidFill>
                  <a:srgbClr val="000000"/>
                </a:solidFill>
                <a:latin typeface="Arial" panose="020B0604020202020204"/>
                <a:cs typeface="Arial" panose="020B0604020202020204"/>
              </a:rPr>
              <a:t>and DPP </a:t>
            </a:r>
            <a:r>
              <a:rPr lang="en-US" sz="1800" b="1" dirty="0">
                <a:solidFill>
                  <a:srgbClr val="000000"/>
                </a:solidFill>
                <a:latin typeface="Arial" panose="020B0604020202020204"/>
                <a:cs typeface="Arial" panose="020B0604020202020204"/>
              </a:rPr>
              <a:t>creative concepts </a:t>
            </a:r>
          </a:p>
          <a:p>
            <a:pPr lvl="1"/>
            <a:r>
              <a:rPr lang="en-US" sz="1800" dirty="0">
                <a:solidFill>
                  <a:srgbClr val="000000"/>
                </a:solidFill>
                <a:latin typeface="Arial" panose="020B0604020202020204"/>
                <a:cs typeface="Arial" panose="020B0604020202020204"/>
              </a:rPr>
              <a:t>Developed</a:t>
            </a:r>
            <a:r>
              <a:rPr lang="en-US" sz="1800" b="1" dirty="0">
                <a:solidFill>
                  <a:srgbClr val="000000"/>
                </a:solidFill>
                <a:latin typeface="Arial" panose="020B0604020202020204"/>
                <a:cs typeface="Arial" panose="020B0604020202020204"/>
              </a:rPr>
              <a:t> DPP FAQs and messaging on bioequivalence (BE) studies </a:t>
            </a:r>
            <a:r>
              <a:rPr lang="en-US" sz="1800" dirty="0">
                <a:solidFill>
                  <a:srgbClr val="000000"/>
                </a:solidFill>
                <a:latin typeface="Arial" panose="020B0604020202020204"/>
                <a:cs typeface="Arial" panose="020B0604020202020204"/>
              </a:rPr>
              <a:t>to build literacy</a:t>
            </a:r>
          </a:p>
          <a:p>
            <a:pPr lvl="1"/>
            <a:r>
              <a:rPr lang="en-US" sz="1800" dirty="0">
                <a:solidFill>
                  <a:srgbClr val="000000"/>
                </a:solidFill>
                <a:latin typeface="Arial" panose="020B0604020202020204"/>
                <a:cs typeface="Arial" panose="020B0604020202020204"/>
              </a:rPr>
              <a:t>Conducted </a:t>
            </a:r>
            <a:r>
              <a:rPr lang="en-US" sz="1800" b="1" dirty="0">
                <a:solidFill>
                  <a:srgbClr val="000000"/>
                </a:solidFill>
                <a:latin typeface="Arial" panose="020B0604020202020204"/>
                <a:cs typeface="Arial" panose="020B0604020202020204"/>
              </a:rPr>
              <a:t>regulatory engagement </a:t>
            </a:r>
            <a:r>
              <a:rPr lang="en-US" sz="1800" dirty="0">
                <a:solidFill>
                  <a:srgbClr val="000000"/>
                </a:solidFill>
                <a:latin typeface="Arial" panose="020B0604020202020204"/>
                <a:cs typeface="Arial" panose="020B0604020202020204"/>
              </a:rPr>
              <a:t>in Uganda, a model that could be adapted to other countries</a:t>
            </a:r>
          </a:p>
          <a:p>
            <a:pPr lvl="1"/>
            <a:r>
              <a:rPr lang="en-US" sz="1800" dirty="0">
                <a:solidFill>
                  <a:srgbClr val="000000"/>
                </a:solidFill>
                <a:latin typeface="Arial" panose="020B0604020202020204"/>
                <a:cs typeface="Arial" panose="020B0604020202020204"/>
              </a:rPr>
              <a:t>Initiated engaging with </a:t>
            </a:r>
            <a:r>
              <a:rPr lang="en-US" sz="1800" b="1" dirty="0">
                <a:solidFill>
                  <a:srgbClr val="000000"/>
                </a:solidFill>
                <a:latin typeface="Arial" panose="020B0604020202020204"/>
                <a:cs typeface="Arial" panose="020B0604020202020204"/>
              </a:rPr>
              <a:t>HPTN 104 community engagement team</a:t>
            </a:r>
            <a:r>
              <a:rPr lang="en-US" sz="1800" dirty="0">
                <a:solidFill>
                  <a:srgbClr val="000000"/>
                </a:solidFill>
                <a:latin typeface="Arial" panose="020B0604020202020204"/>
                <a:cs typeface="Arial" panose="020B0604020202020204"/>
              </a:rPr>
              <a:t> to explore partnership.</a:t>
            </a:r>
            <a:endParaRPr lang="en-US" sz="1800" dirty="0">
              <a:solidFill>
                <a:schemeClr val="bg2">
                  <a:lumMod val="10000"/>
                </a:schemeClr>
              </a:solidFill>
            </a:endParaRPr>
          </a:p>
          <a:p>
            <a:pPr>
              <a:lnSpc>
                <a:spcPct val="100000"/>
              </a:lnSpc>
              <a:spcBef>
                <a:spcPts val="0"/>
              </a:spcBef>
              <a:spcAft>
                <a:spcPts val="600"/>
              </a:spcAft>
            </a:pPr>
            <a:endParaRPr lang="en-US" sz="1800" dirty="0">
              <a:solidFill>
                <a:schemeClr val="bg2">
                  <a:lumMod val="10000"/>
                </a:schemeClr>
              </a:solidFill>
            </a:endParaRPr>
          </a:p>
        </p:txBody>
      </p:sp>
      <p:pic>
        <p:nvPicPr>
          <p:cNvPr id="7" name="Picture Placeholder 7" descr="A picture containing text&#10;&#10;Description automatically generated"/>
          <p:cNvPicPr>
            <a:picLocks noChangeAspect="1"/>
          </p:cNvPicPr>
          <p:nvPr/>
        </p:nvPicPr>
        <p:blipFill>
          <a:blip r:embed="rId2"/>
          <a:srcRect l="373" b="9451"/>
          <a:stretch>
            <a:fillRect/>
          </a:stretch>
        </p:blipFill>
        <p:spPr>
          <a:xfrm>
            <a:off x="0" y="6033019"/>
            <a:ext cx="768652" cy="8259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panose="020B0604020202020204"/>
              </a:rPr>
              <a:t>YWHPC's Role in Recent HIV Prevention Trials</a:t>
            </a:r>
            <a:endParaRPr lang="en-US"/>
          </a:p>
        </p:txBody>
      </p:sp>
      <p:pic>
        <p:nvPicPr>
          <p:cNvPr id="8" name="Picture Placeholder 7" descr="A picture containing text&#10;&#10;Description automatically generated"/>
          <p:cNvPicPr>
            <a:picLocks noGrp="1" noChangeAspect="1"/>
          </p:cNvPicPr>
          <p:nvPr>
            <p:ph type="pic" idx="1"/>
          </p:nvPr>
        </p:nvPicPr>
        <p:blipFill>
          <a:blip r:embed="rId3"/>
          <a:srcRect l="373" b="9451"/>
          <a:stretch>
            <a:fillRect/>
          </a:stretch>
        </p:blipFill>
        <p:spPr>
          <a:xfrm>
            <a:off x="0" y="6033019"/>
            <a:ext cx="768652" cy="825969"/>
          </a:xfrm>
        </p:spPr>
      </p:pic>
      <p:sp>
        <p:nvSpPr>
          <p:cNvPr id="3" name="Content Placeholder 2"/>
          <p:cNvSpPr>
            <a:spLocks noGrp="1"/>
          </p:cNvSpPr>
          <p:nvPr/>
        </p:nvSpPr>
        <p:spPr>
          <a:xfrm>
            <a:off x="881332" y="1716802"/>
            <a:ext cx="10432983" cy="344216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500" kern="1200" baseline="0">
                <a:solidFill>
                  <a:schemeClr val="bg2">
                    <a:lumMod val="25000"/>
                  </a:schemeClr>
                </a:solidFill>
                <a:latin typeface="+mn-lt"/>
                <a:ea typeface="+mn-ea"/>
                <a:cs typeface="+mn-cs"/>
              </a:defRPr>
            </a:lvl1pPr>
            <a:lvl2pPr marL="800100" indent="-342900" algn="l" defTabSz="457200" rtl="0" eaLnBrk="1" fontAlgn="base" latinLnBrk="0" hangingPunct="1">
              <a:lnSpc>
                <a:spcPct val="100000"/>
              </a:lnSpc>
              <a:spcBef>
                <a:spcPts val="0"/>
              </a:spcBef>
              <a:spcAft>
                <a:spcPts val="600"/>
              </a:spcAft>
              <a:buClrTx/>
              <a:buSzPct val="60000"/>
              <a:buFont typeface="Arial" panose="020B0604020202020204" pitchFamily="34" charset="0"/>
              <a:buChar char="—"/>
              <a:defRPr sz="25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SzPct val="60000"/>
              <a:buFont typeface="Arial" panose="020B0604020202020204" pitchFamily="34" charset="0"/>
              <a:buChar char="•"/>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0000"/>
                </a:solidFill>
              </a:rPr>
              <a:t>Upcoming Trials:</a:t>
            </a:r>
            <a:endParaRPr lang="en-US" dirty="0">
              <a:solidFill>
                <a:srgbClr val="3B3838"/>
              </a:solidFill>
              <a:cs typeface="Arial" panose="020B0604020202020204"/>
            </a:endParaRPr>
          </a:p>
          <a:p>
            <a:pPr marL="0" indent="0">
              <a:buNone/>
            </a:pPr>
            <a:endParaRPr lang="en-US" sz="1800" b="1" dirty="0">
              <a:solidFill>
                <a:srgbClr val="000000"/>
              </a:solidFill>
              <a:cs typeface="Arial" panose="020B0604020202020204"/>
            </a:endParaRPr>
          </a:p>
          <a:p>
            <a:pPr marL="285750" indent="-285750"/>
            <a:r>
              <a:rPr lang="en-US" sz="1800" b="1" dirty="0">
                <a:solidFill>
                  <a:srgbClr val="000000"/>
                </a:solidFill>
                <a:cs typeface="Arial" panose="020B0604020202020204"/>
              </a:rPr>
              <a:t>Merck’s 8527 trial, looking at a monthly oral pill for HIV prevention</a:t>
            </a:r>
            <a:endParaRPr lang="en-US" dirty="0">
              <a:cs typeface="Arial" panose="020B0604020202020204"/>
            </a:endParaRPr>
          </a:p>
          <a:p>
            <a:pPr lvl="1"/>
            <a:r>
              <a:rPr lang="en-US" sz="1800" dirty="0">
                <a:solidFill>
                  <a:srgbClr val="000000"/>
                </a:solidFill>
                <a:cs typeface="Arial" panose="020B0604020202020204"/>
              </a:rPr>
              <a:t>Participated in an AVAC-led advocates’ consultation on the design and implementation of Merck’s 8527 efficacy trial – anticipated to start in 2025.</a:t>
            </a:r>
            <a:endParaRPr lang="en-US" dirty="0">
              <a:cs typeface="Arial" panose="020B0604020202020204"/>
            </a:endParaRPr>
          </a:p>
          <a:p>
            <a:pPr marL="457200" lvl="1" indent="0">
              <a:buNone/>
            </a:pPr>
            <a:endParaRPr lang="en-US" sz="1800" dirty="0">
              <a:solidFill>
                <a:srgbClr val="000000"/>
              </a:solidFill>
              <a:cs typeface="Arial" panose="020B0604020202020204"/>
            </a:endParaRPr>
          </a:p>
          <a:p>
            <a:r>
              <a:rPr lang="en-US" sz="1800" b="1" dirty="0">
                <a:solidFill>
                  <a:srgbClr val="000000"/>
                </a:solidFill>
              </a:rPr>
              <a:t>HPTN 104 - evaluating adherence to a single, dual prevention pill vs. two separate tablets</a:t>
            </a:r>
            <a:endParaRPr lang="en-US" sz="1800" b="1" dirty="0">
              <a:solidFill>
                <a:srgbClr val="000000"/>
              </a:solidFill>
              <a:cs typeface="Arial" panose="020B0604020202020204"/>
            </a:endParaRPr>
          </a:p>
          <a:p>
            <a:pPr lvl="1"/>
            <a:r>
              <a:rPr lang="en-US" sz="1800" dirty="0">
                <a:solidFill>
                  <a:srgbClr val="000000"/>
                </a:solidFill>
              </a:rPr>
              <a:t>Currently contributing to the planning of HPTN 104’s community consultation, scheduled for December 2024. </a:t>
            </a:r>
            <a:endParaRPr lang="en-US" sz="1800" dirty="0">
              <a:solidFill>
                <a:srgbClr val="000000"/>
              </a:solidFill>
              <a:cs typeface="Arial" panose="020B0604020202020204"/>
            </a:endParaRPr>
          </a:p>
          <a:p>
            <a:pPr lvl="1"/>
            <a:r>
              <a:rPr lang="en-US" sz="1800" dirty="0">
                <a:solidFill>
                  <a:srgbClr val="000000"/>
                </a:solidFill>
              </a:rPr>
              <a:t>Currently reviewing the HPTN 104 protocol.</a:t>
            </a:r>
            <a:br>
              <a:rPr lang="en-US" sz="1800" dirty="0">
                <a:solidFill>
                  <a:srgbClr val="000000"/>
                </a:solidFill>
                <a:cs typeface="Arial" panose="020B0604020202020204"/>
              </a:rPr>
            </a:br>
            <a:endParaRPr lang="en-US" sz="1800" dirty="0">
              <a:solidFill>
                <a:srgbClr val="000000"/>
              </a:solidFill>
            </a:endParaRPr>
          </a:p>
          <a:p>
            <a:pPr marL="0" indent="-114300">
              <a:buNone/>
            </a:pPr>
            <a:endParaRPr lang="en-US" sz="1800" dirty="0">
              <a:cs typeface="Arial" panose="020B0604020202020204"/>
            </a:endParaRPr>
          </a:p>
          <a:p>
            <a:pPr lvl="1"/>
            <a:endParaRPr lang="en-US" sz="1800" dirty="0">
              <a:solidFill>
                <a:srgbClr val="181717"/>
              </a:solidFill>
              <a:cs typeface="Arial" panose="020B0604020202020204"/>
            </a:endParaRPr>
          </a:p>
          <a:p>
            <a:pPr>
              <a:lnSpc>
                <a:spcPct val="100000"/>
              </a:lnSpc>
              <a:spcBef>
                <a:spcPts val="0"/>
              </a:spcBef>
              <a:spcAft>
                <a:spcPts val="600"/>
              </a:spcAft>
            </a:pPr>
            <a:endParaRPr lang="en-US" sz="1800" dirty="0">
              <a:solidFill>
                <a:srgbClr val="3B3838"/>
              </a:solidFill>
              <a:cs typeface="Arial" panose="020B0604020202020204"/>
            </a:endParaRPr>
          </a:p>
          <a:p>
            <a:pPr>
              <a:lnSpc>
                <a:spcPct val="100000"/>
              </a:lnSpc>
              <a:spcBef>
                <a:spcPts val="0"/>
              </a:spcBef>
              <a:spcAft>
                <a:spcPts val="600"/>
              </a:spcAft>
            </a:pPr>
            <a:endParaRPr lang="en-US" sz="1800" dirty="0">
              <a:solidFill>
                <a:schemeClr val="bg2">
                  <a:lumMod val="10000"/>
                </a:schemeClr>
              </a:solidFill>
              <a:cs typeface="Arial" panose="020B0604020202020204"/>
            </a:endParaRPr>
          </a:p>
          <a:p>
            <a:endParaRPr lang="en-US" sz="1800" dirty="0">
              <a:solidFill>
                <a:schemeClr val="bg2">
                  <a:lumMod val="10000"/>
                </a:schemeClr>
              </a:solidFill>
              <a:cs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cs typeface="Arial" panose="020B0604020202020204"/>
              </a:rPr>
              <a:t>Recommendations: Engaging Youth Advocates as Advisors in Clinical Research</a:t>
            </a:r>
          </a:p>
        </p:txBody>
      </p:sp>
      <p:sp>
        <p:nvSpPr>
          <p:cNvPr id="3" name="TextBox 6"/>
          <p:cNvSpPr txBox="1"/>
          <p:nvPr/>
        </p:nvSpPr>
        <p:spPr>
          <a:xfrm>
            <a:off x="378331" y="1071172"/>
            <a:ext cx="2977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2"/>
                </a:solidFill>
              </a:rPr>
              <a:t>Meaningful Participation and Involvement</a:t>
            </a:r>
          </a:p>
        </p:txBody>
      </p:sp>
      <p:sp>
        <p:nvSpPr>
          <p:cNvPr id="5" name="TextBox 7"/>
          <p:cNvSpPr txBox="1"/>
          <p:nvPr/>
        </p:nvSpPr>
        <p:spPr>
          <a:xfrm>
            <a:off x="3792426" y="1073108"/>
            <a:ext cx="2977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0"/>
              </a:spcAft>
              <a:buNone/>
            </a:pPr>
            <a:r>
              <a:rPr lang="en-US" b="1">
                <a:solidFill>
                  <a:schemeClr val="accent2"/>
                </a:solidFill>
              </a:rPr>
              <a:t>Capacity Building and Empowerment</a:t>
            </a:r>
          </a:p>
        </p:txBody>
      </p:sp>
      <p:sp>
        <p:nvSpPr>
          <p:cNvPr id="6" name="TextBox 8"/>
          <p:cNvSpPr txBox="1"/>
          <p:nvPr/>
        </p:nvSpPr>
        <p:spPr>
          <a:xfrm>
            <a:off x="6489713" y="1071171"/>
            <a:ext cx="2977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2"/>
                </a:solidFill>
              </a:rPr>
              <a:t>Sustained Engagement Beyond Rollout</a:t>
            </a:r>
          </a:p>
        </p:txBody>
      </p:sp>
      <p:sp>
        <p:nvSpPr>
          <p:cNvPr id="7" name="TextBox 9"/>
          <p:cNvSpPr txBox="1"/>
          <p:nvPr/>
        </p:nvSpPr>
        <p:spPr>
          <a:xfrm>
            <a:off x="9466486" y="1070675"/>
            <a:ext cx="247577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2"/>
                </a:solidFill>
              </a:rPr>
              <a:t>Comprehensive Support Systems</a:t>
            </a:r>
          </a:p>
        </p:txBody>
      </p:sp>
      <p:sp>
        <p:nvSpPr>
          <p:cNvPr id="9" name="Content Placeholder 2"/>
          <p:cNvSpPr>
            <a:spLocks noGrp="1"/>
          </p:cNvSpPr>
          <p:nvPr/>
        </p:nvSpPr>
        <p:spPr>
          <a:xfrm>
            <a:off x="394243" y="1712609"/>
            <a:ext cx="3648741" cy="474501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600"/>
              </a:spcAft>
              <a:buSzPct val="80000"/>
              <a:buFont typeface="Wingdings" panose="05000000000000000000" pitchFamily="2" charset="2"/>
              <a:buChar char="§"/>
              <a:defRPr sz="2500" kern="1200" baseline="0">
                <a:solidFill>
                  <a:schemeClr val="bg2">
                    <a:lumMod val="25000"/>
                  </a:schemeClr>
                </a:solidFill>
                <a:latin typeface="+mn-lt"/>
                <a:ea typeface="+mn-ea"/>
                <a:cs typeface="+mn-cs"/>
              </a:defRPr>
            </a:lvl1pPr>
            <a:lvl2pPr marL="800100" indent="-342900" algn="l" defTabSz="457200" rtl="0" eaLnBrk="1" fontAlgn="base" latinLnBrk="0" hangingPunct="1">
              <a:lnSpc>
                <a:spcPct val="100000"/>
              </a:lnSpc>
              <a:spcBef>
                <a:spcPts val="0"/>
              </a:spcBef>
              <a:spcAft>
                <a:spcPts val="600"/>
              </a:spcAft>
              <a:buClrTx/>
              <a:buSzPct val="60000"/>
              <a:buFont typeface="Arial" panose="020B0604020202020204" pitchFamily="34" charset="0"/>
              <a:buChar char="—"/>
              <a:defRPr sz="25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SzPct val="60000"/>
              <a:buFont typeface="Arial" panose="020B0604020202020204" pitchFamily="34" charset="0"/>
              <a:buChar char="•"/>
              <a:defRPr sz="25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SzPct val="60000"/>
              <a:buFont typeface="Wingdings" panose="05000000000000000000" pitchFamily="2" charset="2"/>
              <a:buChar char="§"/>
              <a:defRPr sz="2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Aft>
                <a:spcPts val="0"/>
              </a:spcAft>
              <a:buSzPts val="1000"/>
              <a:buFont typeface="Arial" panose="020B0604020202020204" pitchFamily="2" charset="2"/>
              <a:buChar char="•"/>
              <a:tabLst>
                <a:tab pos="457200" algn="l"/>
              </a:tabLst>
            </a:pPr>
            <a:r>
              <a:rPr lang="en-US" sz="1800" b="1" kern="0">
                <a:solidFill>
                  <a:srgbClr val="000000"/>
                </a:solidFill>
                <a:effectLst/>
                <a:ea typeface="Times New Roman" panose="02020603050405020304" charset="0"/>
                <a:cs typeface="Times New Roman" panose="02020603050405020304" charset="0"/>
              </a:rPr>
              <a:t>Active Involvement: </a:t>
            </a:r>
            <a:r>
              <a:rPr lang="en-US" sz="1800" kern="0">
                <a:solidFill>
                  <a:srgbClr val="000000"/>
                </a:solidFill>
                <a:effectLst/>
                <a:ea typeface="Times New Roman" panose="02020603050405020304" charset="0"/>
                <a:cs typeface="Times New Roman" panose="02020603050405020304" charset="0"/>
              </a:rPr>
              <a:t>Youth advocates engaged at all stages from design to implementation.</a:t>
            </a:r>
            <a:endParaRPr lang="en-US" sz="1800" kern="100">
              <a:solidFill>
                <a:srgbClr val="000000"/>
              </a:solidFill>
              <a:effectLst/>
              <a:ea typeface="Calibri" panose="020F0502020204030204" pitchFamily="34" charset="0"/>
              <a:cs typeface="Times New Roman" panose="02020603050405020304" charset="0"/>
            </a:endParaRPr>
          </a:p>
          <a:p>
            <a:pPr marL="400050" indent="-285750">
              <a:spcAft>
                <a:spcPts val="0"/>
              </a:spcAft>
              <a:buSzPts val="1000"/>
              <a:buFont typeface="Arial" panose="020B0604020202020204" pitchFamily="2" charset="2"/>
              <a:buChar char="•"/>
              <a:tabLst>
                <a:tab pos="457200" algn="l"/>
              </a:tabLst>
            </a:pPr>
            <a:r>
              <a:rPr lang="en-US" sz="1800" b="1" kern="0">
                <a:solidFill>
                  <a:srgbClr val="000000"/>
                </a:solidFill>
                <a:effectLst/>
                <a:ea typeface="Times New Roman" panose="02020603050405020304" charset="0"/>
                <a:cs typeface="Times New Roman" panose="02020603050405020304" charset="0"/>
              </a:rPr>
              <a:t>Co-Designing Interventions: </a:t>
            </a:r>
            <a:r>
              <a:rPr lang="en-US" sz="1800" kern="0">
                <a:solidFill>
                  <a:srgbClr val="000000"/>
                </a:solidFill>
                <a:effectLst/>
                <a:ea typeface="Times New Roman" panose="02020603050405020304" charset="0"/>
                <a:cs typeface="Times New Roman" panose="02020603050405020304" charset="0"/>
              </a:rPr>
              <a:t>Collaborate with youth in forming research questions, methodologies, and data work.</a:t>
            </a:r>
            <a:endParaRPr lang="en-US" sz="1800" kern="100">
              <a:solidFill>
                <a:srgbClr val="000000"/>
              </a:solidFill>
              <a:effectLst/>
              <a:ea typeface="Calibri" panose="020F0502020204030204" pitchFamily="34" charset="0"/>
              <a:cs typeface="Times New Roman" panose="02020603050405020304" charset="0"/>
            </a:endParaRPr>
          </a:p>
          <a:p>
            <a:pPr marL="400050" indent="-285750">
              <a:spcAft>
                <a:spcPts val="0"/>
              </a:spcAft>
              <a:buSzPts val="1000"/>
              <a:buFont typeface="Arial" panose="020B0604020202020204" pitchFamily="2" charset="2"/>
              <a:buChar char="•"/>
              <a:tabLst>
                <a:tab pos="457200" algn="l"/>
              </a:tabLst>
            </a:pPr>
            <a:r>
              <a:rPr lang="en-US" sz="1800" b="1" kern="0">
                <a:solidFill>
                  <a:srgbClr val="000000"/>
                </a:solidFill>
                <a:effectLst/>
                <a:ea typeface="Times New Roman" panose="02020603050405020304" charset="0"/>
                <a:cs typeface="Times New Roman" panose="02020603050405020304" charset="0"/>
              </a:rPr>
              <a:t>Youth Leadership: </a:t>
            </a:r>
            <a:r>
              <a:rPr lang="en-US" sz="1800" kern="0">
                <a:solidFill>
                  <a:srgbClr val="000000"/>
                </a:solidFill>
                <a:effectLst/>
                <a:ea typeface="Times New Roman" panose="02020603050405020304" charset="0"/>
                <a:cs typeface="Times New Roman" panose="02020603050405020304" charset="0"/>
              </a:rPr>
              <a:t>Empower youth to take leadership roles for sustained involvement.</a:t>
            </a:r>
            <a:endParaRPr lang="en-US" sz="1800" kern="100">
              <a:solidFill>
                <a:srgbClr val="000000"/>
              </a:solidFill>
              <a:effectLst/>
              <a:ea typeface="Calibri" panose="020F0502020204030204" pitchFamily="34" charset="0"/>
              <a:cs typeface="Times New Roman" panose="02020603050405020304" charset="0"/>
            </a:endParaRPr>
          </a:p>
          <a:p>
            <a:pPr marL="400050" indent="-285750">
              <a:spcAft>
                <a:spcPts val="0"/>
              </a:spcAft>
              <a:buSzPts val="1000"/>
              <a:buFont typeface="Arial" panose="020B0604020202020204" pitchFamily="2" charset="2"/>
              <a:buChar char="•"/>
              <a:tabLst>
                <a:tab pos="457200" algn="l"/>
              </a:tabLst>
            </a:pPr>
            <a:r>
              <a:rPr lang="en-US" sz="1800" b="1" kern="0">
                <a:solidFill>
                  <a:srgbClr val="000000"/>
                </a:solidFill>
                <a:effectLst/>
                <a:ea typeface="Times New Roman" panose="02020603050405020304" charset="0"/>
                <a:cs typeface="Times New Roman" panose="02020603050405020304" charset="0"/>
              </a:rPr>
              <a:t>Advisory Committees:</a:t>
            </a:r>
            <a:r>
              <a:rPr lang="en-US" sz="1800" kern="0">
                <a:solidFill>
                  <a:srgbClr val="000000"/>
                </a:solidFill>
                <a:effectLst/>
                <a:ea typeface="Times New Roman" panose="02020603050405020304" charset="0"/>
                <a:cs typeface="Times New Roman" panose="02020603050405020304" charset="0"/>
              </a:rPr>
              <a:t> Create youth advisory bodies to ensure their voices are consistently heard.</a:t>
            </a:r>
            <a:endParaRPr lang="en-US" sz="1800" kern="100">
              <a:solidFill>
                <a:srgbClr val="000000"/>
              </a:solidFill>
              <a:effectLst/>
              <a:ea typeface="Calibri" panose="020F0502020204030204" pitchFamily="34" charset="0"/>
              <a:cs typeface="Times New Roman" panose="02020603050405020304" charset="0"/>
            </a:endParaRPr>
          </a:p>
        </p:txBody>
      </p:sp>
      <p:sp>
        <p:nvSpPr>
          <p:cNvPr id="10" name="Content Placeholder 2"/>
          <p:cNvSpPr txBox="1"/>
          <p:nvPr/>
        </p:nvSpPr>
        <p:spPr>
          <a:xfrm>
            <a:off x="3653613" y="1717130"/>
            <a:ext cx="3186759" cy="457940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 </a:t>
            </a:r>
            <a:r>
              <a:rPr lang="en-US" sz="1800" b="1" kern="0">
                <a:solidFill>
                  <a:srgbClr val="000000"/>
                </a:solidFill>
                <a:ea typeface="Times New Roman" panose="02020603050405020304" charset="0"/>
                <a:cs typeface="Times New Roman" panose="02020603050405020304"/>
              </a:rPr>
              <a:t>Leadership and Agency:</a:t>
            </a:r>
            <a:r>
              <a:rPr lang="en-US" sz="1800" kern="0">
                <a:solidFill>
                  <a:srgbClr val="000000"/>
                </a:solidFill>
                <a:ea typeface="Times New Roman" panose="02020603050405020304" charset="0"/>
                <a:cs typeface="Times New Roman" panose="02020603050405020304"/>
              </a:rPr>
              <a:t> Encourage youth to take ownership of impactful decisions.</a:t>
            </a:r>
            <a:endParaRPr lang="en-US" sz="1800" kern="100">
              <a:solidFill>
                <a:srgbClr val="000000"/>
              </a:solidFill>
              <a:ea typeface="Calibri" panose="020F0502020204030204" pitchFamily="34" charset="0"/>
              <a:cs typeface="Times New Roman" panose="02020603050405020304"/>
            </a:endParaRPr>
          </a:p>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 </a:t>
            </a:r>
            <a:r>
              <a:rPr lang="en-US" sz="1800" b="1" kern="0">
                <a:solidFill>
                  <a:srgbClr val="000000"/>
                </a:solidFill>
                <a:ea typeface="Times New Roman" panose="02020603050405020304" charset="0"/>
                <a:cs typeface="Times New Roman" panose="02020603050405020304"/>
              </a:rPr>
              <a:t>Flexible Approaches:</a:t>
            </a:r>
            <a:r>
              <a:rPr lang="en-US" sz="1800" kern="0">
                <a:solidFill>
                  <a:srgbClr val="000000"/>
                </a:solidFill>
                <a:ea typeface="Times New Roman" panose="02020603050405020304" charset="0"/>
                <a:cs typeface="Times New Roman" panose="02020603050405020304"/>
              </a:rPr>
              <a:t> Adapt interventions as AGYW needs evolve.</a:t>
            </a:r>
            <a:endParaRPr lang="en-US" sz="1800" kern="100">
              <a:solidFill>
                <a:srgbClr val="000000"/>
              </a:solidFill>
              <a:ea typeface="Calibri" panose="020F0502020204030204" pitchFamily="34" charset="0"/>
              <a:cs typeface="Times New Roman" panose="02020603050405020304"/>
            </a:endParaRPr>
          </a:p>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 </a:t>
            </a:r>
            <a:r>
              <a:rPr lang="en-US" sz="1800" b="1" kern="0">
                <a:solidFill>
                  <a:srgbClr val="000000"/>
                </a:solidFill>
                <a:ea typeface="Times New Roman" panose="02020603050405020304" charset="0"/>
                <a:cs typeface="Times New Roman" panose="02020603050405020304"/>
              </a:rPr>
              <a:t>Addressing Barriers:</a:t>
            </a:r>
            <a:r>
              <a:rPr lang="en-US" sz="1800" kern="0">
                <a:solidFill>
                  <a:srgbClr val="000000"/>
                </a:solidFill>
                <a:ea typeface="Times New Roman" panose="02020603050405020304" charset="0"/>
                <a:cs typeface="Times New Roman" panose="02020603050405020304"/>
              </a:rPr>
              <a:t> Overcome barriers like stigma and transportation for accessible services.</a:t>
            </a:r>
            <a:endParaRPr lang="en-US" sz="1800" kern="100">
              <a:solidFill>
                <a:srgbClr val="000000"/>
              </a:solidFill>
              <a:ea typeface="Calibri" panose="020F0502020204030204" pitchFamily="34" charset="0"/>
              <a:cs typeface="Times New Roman" panose="02020603050405020304"/>
            </a:endParaRPr>
          </a:p>
        </p:txBody>
      </p:sp>
      <p:sp>
        <p:nvSpPr>
          <p:cNvPr id="11" name="Content Placeholder 2"/>
          <p:cNvSpPr txBox="1"/>
          <p:nvPr/>
        </p:nvSpPr>
        <p:spPr>
          <a:xfrm>
            <a:off x="6479722" y="1721650"/>
            <a:ext cx="3179679" cy="418600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Ongoing</a:t>
            </a:r>
            <a:r>
              <a:rPr lang="en-US" sz="1800" b="1" kern="0">
                <a:solidFill>
                  <a:srgbClr val="000000"/>
                </a:solidFill>
                <a:ea typeface="Times New Roman" panose="02020603050405020304" charset="0"/>
                <a:cs typeface="Times New Roman" panose="02020603050405020304"/>
              </a:rPr>
              <a:t> Engagement:</a:t>
            </a:r>
            <a:r>
              <a:rPr lang="en-US" sz="1800" kern="0">
                <a:solidFill>
                  <a:srgbClr val="000000"/>
                </a:solidFill>
                <a:ea typeface="Times New Roman" panose="02020603050405020304" charset="0"/>
                <a:cs typeface="Times New Roman" panose="02020603050405020304"/>
              </a:rPr>
              <a:t>             Maintain youth participation through rollout and evaluation.</a:t>
            </a:r>
            <a:endParaRPr lang="en-US" sz="1800" kern="100">
              <a:solidFill>
                <a:srgbClr val="000000"/>
              </a:solidFill>
              <a:ea typeface="Calibri" panose="020F0502020204030204" pitchFamily="34" charset="0"/>
              <a:cs typeface="Times New Roman" panose="02020603050405020304"/>
            </a:endParaRPr>
          </a:p>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 </a:t>
            </a:r>
            <a:r>
              <a:rPr lang="en-US" sz="1800" b="1" kern="0">
                <a:solidFill>
                  <a:srgbClr val="000000"/>
                </a:solidFill>
                <a:ea typeface="Times New Roman" panose="02020603050405020304" charset="0"/>
                <a:cs typeface="Times New Roman" panose="02020603050405020304"/>
              </a:rPr>
              <a:t>Youth-Informed Rollouts:</a:t>
            </a:r>
            <a:r>
              <a:rPr lang="en-US" sz="1800" kern="0">
                <a:solidFill>
                  <a:srgbClr val="000000"/>
                </a:solidFill>
                <a:ea typeface="Times New Roman" panose="02020603050405020304" charset="0"/>
                <a:cs typeface="Times New Roman" panose="02020603050405020304"/>
              </a:rPr>
              <a:t> Tailor rollouts based on youth advocate insights</a:t>
            </a:r>
            <a:endParaRPr lang="en-US" sz="1800" kern="100">
              <a:solidFill>
                <a:srgbClr val="000000"/>
              </a:solidFill>
              <a:ea typeface="Calibri" panose="020F0502020204030204" pitchFamily="34" charset="0"/>
              <a:cs typeface="Times New Roman" panose="02020603050405020304"/>
            </a:endParaRPr>
          </a:p>
        </p:txBody>
      </p:sp>
      <p:sp>
        <p:nvSpPr>
          <p:cNvPr id="12" name="Content Placeholder 2"/>
          <p:cNvSpPr txBox="1"/>
          <p:nvPr/>
        </p:nvSpPr>
        <p:spPr>
          <a:xfrm>
            <a:off x="9343621" y="1721650"/>
            <a:ext cx="2671241" cy="531305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28650" indent="-285750">
              <a:buSzPts val="1000"/>
              <a:buFont typeface="Arial" panose="020B0604020202020204" pitchFamily="2" charset="2"/>
              <a:buChar char="•"/>
              <a:tabLst>
                <a:tab pos="457200" algn="l"/>
              </a:tabLst>
            </a:pPr>
            <a:r>
              <a:rPr lang="en-US" sz="1800" b="1" kern="0">
                <a:solidFill>
                  <a:srgbClr val="000000"/>
                </a:solidFill>
                <a:ea typeface="Times New Roman" panose="02020603050405020304" charset="0"/>
                <a:cs typeface="Times New Roman" panose="02020603050405020304"/>
              </a:rPr>
              <a:t>Collaboration with Stakeholders:</a:t>
            </a:r>
            <a:r>
              <a:rPr lang="en-US" sz="1800" kern="0">
                <a:solidFill>
                  <a:srgbClr val="000000"/>
                </a:solidFill>
                <a:ea typeface="Times New Roman" panose="02020603050405020304" charset="0"/>
                <a:cs typeface="Times New Roman" panose="02020603050405020304"/>
              </a:rPr>
              <a:t> </a:t>
            </a:r>
            <a:r>
              <a:rPr lang="en-US" kern="0">
                <a:solidFill>
                  <a:srgbClr val="000000"/>
                </a:solidFill>
                <a:ea typeface="Times New Roman" panose="02020603050405020304" charset="0"/>
                <a:cs typeface="Times New Roman" panose="02020603050405020304"/>
              </a:rPr>
              <a:t>  </a:t>
            </a:r>
            <a:r>
              <a:rPr lang="en-US" sz="1800" kern="0">
                <a:solidFill>
                  <a:srgbClr val="000000"/>
                </a:solidFill>
                <a:ea typeface="Times New Roman" panose="02020603050405020304" charset="0"/>
                <a:cs typeface="Times New Roman" panose="02020603050405020304"/>
              </a:rPr>
              <a:t>Partner to provide integrated health, education, and mentorship.</a:t>
            </a:r>
            <a:endParaRPr lang="en-US" sz="1800" kern="100">
              <a:solidFill>
                <a:srgbClr val="000000"/>
              </a:solidFill>
              <a:ea typeface="Calibri" panose="020F0502020204030204" pitchFamily="34" charset="0"/>
              <a:cs typeface="Times New Roman" panose="02020603050405020304"/>
            </a:endParaRPr>
          </a:p>
          <a:p>
            <a:pPr marL="628650" indent="-285750">
              <a:buSzPts val="1000"/>
              <a:buFont typeface="Arial" panose="020B0604020202020204" pitchFamily="2" charset="2"/>
              <a:buChar char="•"/>
              <a:tabLst>
                <a:tab pos="457200" algn="l"/>
              </a:tabLst>
            </a:pPr>
            <a:r>
              <a:rPr lang="en-US" b="1" kern="0">
                <a:solidFill>
                  <a:srgbClr val="000000"/>
                </a:solidFill>
                <a:ea typeface="Times New Roman" panose="02020603050405020304" charset="0"/>
                <a:cs typeface="Times New Roman" panose="02020603050405020304"/>
              </a:rPr>
              <a:t> </a:t>
            </a:r>
            <a:r>
              <a:rPr lang="en-US" sz="1800" b="1" kern="0">
                <a:solidFill>
                  <a:srgbClr val="000000"/>
                </a:solidFill>
                <a:ea typeface="Times New Roman" panose="02020603050405020304" charset="0"/>
                <a:cs typeface="Times New Roman" panose="02020603050405020304"/>
              </a:rPr>
              <a:t>Comprehensive Education:</a:t>
            </a:r>
            <a:r>
              <a:rPr lang="en-US" sz="1800" kern="0">
                <a:solidFill>
                  <a:srgbClr val="000000"/>
                </a:solidFill>
                <a:ea typeface="Times New Roman" panose="02020603050405020304" charset="0"/>
                <a:cs typeface="Times New Roman" panose="02020603050405020304"/>
              </a:rPr>
              <a:t> Offer thorough sexual and reproductive health education for informed choices.</a:t>
            </a:r>
            <a:endParaRPr lang="en-US" sz="1800" kern="100">
              <a:solidFill>
                <a:srgbClr val="000000"/>
              </a:solidFill>
              <a:ea typeface="Calibri" panose="020F0502020204030204" pitchFamily="34" charset="0"/>
              <a:cs typeface="Times New Roman" panose="02020603050405020304"/>
            </a:endParaRPr>
          </a:p>
          <a:p>
            <a:pPr marL="514350" lvl="1" indent="-285750">
              <a:spcAft>
                <a:spcPts val="0"/>
              </a:spcAft>
              <a:buFont typeface="Arial" panose="020B0604020202020204" pitchFamily="34" charset="0"/>
              <a:buChar char="•"/>
            </a:pPr>
            <a:endParaRPr lang="en-US" sz="1800" kern="100">
              <a:latin typeface="Calibri" panose="020F0502020204030204" pitchFamily="34" charset="0"/>
              <a:ea typeface="Calibri" panose="020F0502020204030204" pitchFamily="34" charset="0"/>
              <a:cs typeface="Times New Roman" panose="02020603050405020304" charset="0"/>
            </a:endParaRPr>
          </a:p>
        </p:txBody>
      </p:sp>
      <p:pic>
        <p:nvPicPr>
          <p:cNvPr id="15" name="Picture Placeholder 7" descr="A picture containing text&#10;&#10;Description automatically generated"/>
          <p:cNvPicPr>
            <a:picLocks noChangeAspect="1"/>
          </p:cNvPicPr>
          <p:nvPr/>
        </p:nvPicPr>
        <p:blipFill>
          <a:blip r:embed="rId3"/>
          <a:srcRect l="373" b="9451"/>
          <a:stretch>
            <a:fillRect/>
          </a:stretch>
        </p:blipFill>
        <p:spPr>
          <a:xfrm>
            <a:off x="0" y="6033019"/>
            <a:ext cx="768652" cy="825969"/>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HIVR4P-2024-Oral-Abstract-speaker-template_Verdana</Template>
  <TotalTime>0</TotalTime>
  <Words>1463</Words>
  <Application>Microsoft Office PowerPoint</Application>
  <PresentationFormat>Widescreen</PresentationFormat>
  <Paragraphs>110</Paragraphs>
  <Slides>10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 Narrow</vt:lpstr>
      <vt:lpstr>Calibri</vt:lpstr>
      <vt:lpstr>IAS Ribbon Sans Bold</vt:lpstr>
      <vt:lpstr>IAS Ribbon Sans Regular</vt:lpstr>
      <vt:lpstr>Times</vt:lpstr>
      <vt:lpstr>Times New Roman</vt:lpstr>
      <vt:lpstr>Verdana</vt:lpstr>
      <vt:lpstr>Verdana Bold</vt:lpstr>
      <vt:lpstr>Wingdings</vt:lpstr>
      <vt:lpstr>Office Theme</vt:lpstr>
      <vt:lpstr>HIVR4P2023</vt:lpstr>
      <vt:lpstr>The Role of Youth Advocates as Advisors in Clinical Research</vt:lpstr>
      <vt:lpstr>Overview </vt:lpstr>
      <vt:lpstr>Why Youth Participation Matters in HIV Prevention</vt:lpstr>
      <vt:lpstr>Benefits of Engaging Youth Advocates as Advisors in Clinical Research</vt:lpstr>
      <vt:lpstr>PowerPoint Presentation</vt:lpstr>
      <vt:lpstr>YWHPC's Contribution and Impact in Clinical Research</vt:lpstr>
      <vt:lpstr>YWHPC's Role in Recent HIV Prevention Trials</vt:lpstr>
      <vt:lpstr>YWHPC's Role in Recent HIV Prevention Trials</vt:lpstr>
      <vt:lpstr>Recommendations: Engaging Youth Advocates as Advisors in Clinical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Youth Advocates as Advisors in Clinical Research</dc:title>
  <dc:creator>Steve Weir</dc:creator>
  <cp:lastModifiedBy>Preview 1</cp:lastModifiedBy>
  <cp:revision>74</cp:revision>
  <dcterms:created xsi:type="dcterms:W3CDTF">2020-10-01T10:59:00Z</dcterms:created>
  <dcterms:modified xsi:type="dcterms:W3CDTF">2024-10-05T16:18:53Z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y fmtid="{D5CDD505-2E9C-101B-9397-08002B2CF9AE}" pid="4" name="ICV">
    <vt:lpwstr>FEF37994CA35409685815F27CA020BE7</vt:lpwstr>
  </property>
  <property fmtid="{D5CDD505-2E9C-101B-9397-08002B2CF9AE}" pid="5" name="KSOProductBuildVer">
    <vt:lpwstr>2057-11.2.0.11537</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