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13"/>
  </p:notesMasterIdLst>
  <p:sldIdLst>
    <p:sldId id="256" r:id="rId3"/>
    <p:sldId id="257" r:id="rId4"/>
    <p:sldId id="258" r:id="rId5"/>
    <p:sldId id="259" r:id="rId6"/>
    <p:sldId id="269" r:id="rId7"/>
    <p:sldId id="262" r:id="rId8"/>
    <p:sldId id="268" r:id="rId9"/>
    <p:sldId id="264" r:id="rId10"/>
    <p:sldId id="265" r:id="rId11"/>
    <p:sldId id="266" r:id="rId1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ulce Ferraz" initials="DF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1CBCA"/>
          </a:solidFill>
        </a:fill>
      </a:tcStyle>
    </a:wholeTbl>
    <a:band2H>
      <a:tcTxStyle/>
      <a:tcStyle>
        <a:tcBdr/>
        <a:fill>
          <a:solidFill>
            <a:srgbClr val="F8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E2E8"/>
          </a:solidFill>
        </a:fill>
      </a:tcStyle>
    </a:wholeTbl>
    <a:band2H>
      <a:tcTxStyle/>
      <a:tcStyle>
        <a:tcBdr/>
        <a:fill>
          <a:solidFill>
            <a:srgbClr val="E8F1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BCE"/>
          </a:solidFill>
        </a:fill>
      </a:tcStyle>
    </a:wholeTbl>
    <a:band2H>
      <a:tcTxStyle/>
      <a:tcStyle>
        <a:tcBdr/>
        <a:fill>
          <a:solidFill>
            <a:srgbClr val="E7E7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Self-identified AMSM, non-binary assigned as male at birth, and ATGW and ATGM;</a:t>
            </a:r>
          </a:p>
          <a:p>
            <a:pPr marL="228600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Age 15-19 years old;</a:t>
            </a:r>
          </a:p>
          <a:p>
            <a:pPr marL="228600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HIV-negative status at study entry; </a:t>
            </a:r>
          </a:p>
          <a:p>
            <a:pPr marL="228600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In contexts of increased vulnerability or risk of acquiring HIV infection with at least one of the following criteria:</a:t>
            </a:r>
          </a:p>
          <a:p>
            <a:pPr marL="228600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    - condomless receptive or insertive anal intercourse in the last 6 months;</a:t>
            </a:r>
          </a:p>
          <a:p>
            <a:pPr marL="228600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    - condomless vaginal intercourse in the last 6 months;</a:t>
            </a:r>
          </a:p>
          <a:p>
            <a:pPr marL="228600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    - any STI in the last 6 months;</a:t>
            </a:r>
          </a:p>
          <a:p>
            <a:pPr marL="228600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    - PEP use at least once in the last 6 months;</a:t>
            </a:r>
          </a:p>
          <a:p>
            <a:pPr marL="228600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    - frequent use of alcohol or drugs before or during sexual intercourse;</a:t>
            </a:r>
          </a:p>
          <a:p>
            <a:pPr marL="228600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    - transactional sex;</a:t>
            </a:r>
          </a:p>
          <a:p>
            <a:pPr marL="228600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    - PrEP request by the participant.</a:t>
            </a:r>
          </a:p>
          <a:p>
            <a:pPr marL="228600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No report of hepatic dysfunction.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4190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 do Título"/>
          <p:cNvSpPr txBox="1">
            <a:spLocks noGrp="1"/>
          </p:cNvSpPr>
          <p:nvPr>
            <p:ph type="title"/>
          </p:nvPr>
        </p:nvSpPr>
        <p:spPr>
          <a:xfrm>
            <a:off x="4116390" y="2097089"/>
            <a:ext cx="7632701" cy="4319586"/>
          </a:xfrm>
          <a:prstGeom prst="rect">
            <a:avLst/>
          </a:prstGeom>
        </p:spPr>
        <p:txBody>
          <a:bodyPr/>
          <a:lstStyle>
            <a:lvl1pPr>
              <a:defRPr sz="6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17" name="Google Shape;17;p11"/>
          <p:cNvSpPr txBox="1"/>
          <p:nvPr/>
        </p:nvSpPr>
        <p:spPr>
          <a:xfrm>
            <a:off x="4116390" y="473074"/>
            <a:ext cx="3673476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6 – 10 October · Lima, Peru and virtual</a:t>
            </a:r>
          </a:p>
        </p:txBody>
      </p:sp>
      <p:sp>
        <p:nvSpPr>
          <p:cNvPr id="18" name="Google Shape;18;p11"/>
          <p:cNvSpPr txBox="1"/>
          <p:nvPr/>
        </p:nvSpPr>
        <p:spPr>
          <a:xfrm>
            <a:off x="7789867" y="473074"/>
            <a:ext cx="1763712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hivr4p.org</a:t>
            </a:r>
          </a:p>
        </p:txBody>
      </p:sp>
      <p:sp>
        <p:nvSpPr>
          <p:cNvPr id="19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116387" y="1231490"/>
            <a:ext cx="7632701" cy="433799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2800" b="1">
                <a:solidFill>
                  <a:schemeClr val="accent6"/>
                </a:solidFill>
                <a:latin typeface="Ias ribb"/>
                <a:ea typeface="Ias ribb"/>
                <a:cs typeface="Ias ribb"/>
                <a:sym typeface="Ias ribb"/>
              </a:defRPr>
            </a:lvl1pPr>
            <a:lvl2pPr marL="1051560" indent="-480060">
              <a:buClrTx/>
              <a:buSzPts val="2800"/>
              <a:buFontTx/>
              <a:defRPr sz="2800" b="1">
                <a:solidFill>
                  <a:schemeClr val="accent6"/>
                </a:solidFill>
                <a:latin typeface="Ias ribb"/>
                <a:ea typeface="Ias ribb"/>
                <a:cs typeface="Ias ribb"/>
                <a:sym typeface="Ias ribb"/>
              </a:defRPr>
            </a:lvl2pPr>
            <a:lvl3pPr marL="1508760" indent="-480060">
              <a:buClrTx/>
              <a:buSzPts val="2800"/>
              <a:buFontTx/>
              <a:defRPr sz="2800" b="1">
                <a:solidFill>
                  <a:schemeClr val="accent6"/>
                </a:solidFill>
                <a:latin typeface="Ias ribb"/>
                <a:ea typeface="Ias ribb"/>
                <a:cs typeface="Ias ribb"/>
                <a:sym typeface="Ias ribb"/>
              </a:defRPr>
            </a:lvl3pPr>
            <a:lvl4pPr marL="2019300" indent="-533400">
              <a:buClrTx/>
              <a:buSzPts val="2800"/>
              <a:buFontTx/>
              <a:defRPr sz="2800" b="1">
                <a:solidFill>
                  <a:schemeClr val="accent6"/>
                </a:solidFill>
                <a:latin typeface="Ias ribb"/>
                <a:ea typeface="Ias ribb"/>
                <a:cs typeface="Ias ribb"/>
                <a:sym typeface="Ias ribb"/>
              </a:defRPr>
            </a:lvl4pPr>
            <a:lvl5pPr marL="2476500" indent="-533400">
              <a:buClrTx/>
              <a:buSzPts val="2800"/>
              <a:buFontTx/>
              <a:defRPr sz="2800" b="1">
                <a:solidFill>
                  <a:schemeClr val="accent6"/>
                </a:solidFill>
                <a:latin typeface="Ias ribb"/>
                <a:ea typeface="Ias ribb"/>
                <a:cs typeface="Ias ribb"/>
                <a:sym typeface="Ias ribb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0" name="Google Shape;20;p11"/>
          <p:cNvSpPr txBox="1">
            <a:spLocks noGrp="1"/>
          </p:cNvSpPr>
          <p:nvPr>
            <p:ph type="body" sz="quarter" idx="21"/>
          </p:nvPr>
        </p:nvSpPr>
        <p:spPr>
          <a:xfrm>
            <a:off x="4116387" y="765174"/>
            <a:ext cx="7632701" cy="385201"/>
          </a:xfrm>
          <a:prstGeom prst="rect">
            <a:avLst/>
          </a:prstGeom>
        </p:spPr>
        <p:txBody>
          <a:bodyPr anchor="b"/>
          <a:lstStyle/>
          <a:p>
            <a:pPr marL="228600" indent="0">
              <a:buClrTx/>
              <a:buSzTx/>
              <a:buFontTx/>
              <a:buNone/>
              <a:defRPr sz="1600"/>
            </a:pPr>
            <a:endParaRPr/>
          </a:p>
        </p:txBody>
      </p:sp>
      <p:pic>
        <p:nvPicPr>
          <p:cNvPr id="21" name="Google Shape;21;p11" descr="Google Shape;21;p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7" y="4807129"/>
            <a:ext cx="3499714" cy="1873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Google Shape;22;p11" descr="Google Shape;22;p11"/>
          <p:cNvPicPr>
            <a:picLocks noChangeAspect="1"/>
          </p:cNvPicPr>
          <p:nvPr/>
        </p:nvPicPr>
        <p:blipFill>
          <a:blip r:embed="rId3"/>
          <a:srcRect l="50154" t="40558"/>
          <a:stretch>
            <a:fillRect/>
          </a:stretch>
        </p:blipFill>
        <p:spPr>
          <a:xfrm rot="10800000">
            <a:off x="-28801" y="-25401"/>
            <a:ext cx="3644305" cy="3737544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e Conteúdo" type="obj">
  <p:cSld name="1_Título e Conteúd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6"/>
          <p:cNvSpPr txBox="1">
            <a:spLocks noGrp="1"/>
          </p:cNvSpPr>
          <p:nvPr>
            <p:ph type="title"/>
          </p:nvPr>
        </p:nvSpPr>
        <p:spPr>
          <a:xfrm>
            <a:off x="4116390" y="441325"/>
            <a:ext cx="7632700" cy="122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body" idx="1"/>
          </p:nvPr>
        </p:nvSpPr>
        <p:spPr>
          <a:xfrm>
            <a:off x="442913" y="2097089"/>
            <a:ext cx="11306169" cy="4103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9159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Slide de Títul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2"/>
          <p:cNvSpPr txBox="1">
            <a:spLocks noGrp="1"/>
          </p:cNvSpPr>
          <p:nvPr>
            <p:ph type="title"/>
          </p:nvPr>
        </p:nvSpPr>
        <p:spPr>
          <a:xfrm>
            <a:off x="4116391" y="2097089"/>
            <a:ext cx="7632700" cy="4319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2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7;p22"/>
          <p:cNvSpPr txBox="1"/>
          <p:nvPr/>
        </p:nvSpPr>
        <p:spPr>
          <a:xfrm>
            <a:off x="4116391" y="44132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6 – 10 October · Lima, Peru and virtual</a:t>
            </a:r>
            <a:endParaRPr/>
          </a:p>
        </p:txBody>
      </p:sp>
      <p:sp>
        <p:nvSpPr>
          <p:cNvPr id="18" name="Google Shape;18;p22"/>
          <p:cNvSpPr txBox="1"/>
          <p:nvPr/>
        </p:nvSpPr>
        <p:spPr>
          <a:xfrm>
            <a:off x="7789867" y="44132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hivr4p.org</a:t>
            </a:r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body" idx="1"/>
          </p:nvPr>
        </p:nvSpPr>
        <p:spPr>
          <a:xfrm>
            <a:off x="4116388" y="1231490"/>
            <a:ext cx="7632700" cy="433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1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body" idx="2"/>
          </p:nvPr>
        </p:nvSpPr>
        <p:spPr>
          <a:xfrm>
            <a:off x="4116388" y="765175"/>
            <a:ext cx="7632700" cy="385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1" name="Google Shape;21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2727" y="4807130"/>
            <a:ext cx="3499714" cy="1873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2"/>
          <p:cNvPicPr preferRelativeResize="0"/>
          <p:nvPr/>
        </p:nvPicPr>
        <p:blipFill rotWithShape="1">
          <a:blip r:embed="rId3">
            <a:alphaModFix/>
          </a:blip>
          <a:srcRect l="50154" t="40558"/>
          <a:stretch/>
        </p:blipFill>
        <p:spPr>
          <a:xfrm rot="10800000">
            <a:off x="-28801" y="-25400"/>
            <a:ext cx="3644305" cy="3737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2391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slide quote 2">
  <p:cSld name="Full slide quote 2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23"/>
          <p:cNvPicPr preferRelativeResize="0"/>
          <p:nvPr/>
        </p:nvPicPr>
        <p:blipFill rotWithShape="1">
          <a:blip r:embed="rId2">
            <a:alphaModFix/>
          </a:blip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3"/>
          <p:cNvSpPr/>
          <p:nvPr/>
        </p:nvSpPr>
        <p:spPr>
          <a:xfrm>
            <a:off x="3004457" y="0"/>
            <a:ext cx="9187542" cy="62007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6" name="Google Shape;26;p23"/>
          <p:cNvPicPr preferRelativeResize="0"/>
          <p:nvPr/>
        </p:nvPicPr>
        <p:blipFill rotWithShape="1">
          <a:blip r:embed="rId2">
            <a:alphaModFix/>
          </a:blip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3"/>
          <p:cNvSpPr/>
          <p:nvPr/>
        </p:nvSpPr>
        <p:spPr>
          <a:xfrm>
            <a:off x="3004457" y="0"/>
            <a:ext cx="9187542" cy="62007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" name="Google Shape;28;p23"/>
          <p:cNvSpPr txBox="1">
            <a:spLocks noGrp="1"/>
          </p:cNvSpPr>
          <p:nvPr>
            <p:ph type="title"/>
          </p:nvPr>
        </p:nvSpPr>
        <p:spPr>
          <a:xfrm>
            <a:off x="4116391" y="441325"/>
            <a:ext cx="7632700" cy="4609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" name="Google Shape;30;p23"/>
          <p:cNvSpPr txBox="1">
            <a:spLocks noGrp="1"/>
          </p:cNvSpPr>
          <p:nvPr>
            <p:ph type="body" idx="1"/>
          </p:nvPr>
        </p:nvSpPr>
        <p:spPr>
          <a:xfrm>
            <a:off x="4116388" y="5364956"/>
            <a:ext cx="7632700" cy="835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/>
          <p:nvPr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6 – 10 October · Lima, Peru and virtual</a:t>
            </a:r>
            <a:endParaRPr/>
          </a:p>
        </p:txBody>
      </p:sp>
      <p:sp>
        <p:nvSpPr>
          <p:cNvPr id="32" name="Google Shape;32;p23"/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hivr4p.org</a:t>
            </a:r>
            <a:endParaRPr/>
          </a:p>
        </p:txBody>
      </p:sp>
      <p:sp>
        <p:nvSpPr>
          <p:cNvPr id="33" name="Google Shape;33;p23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65149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4"/>
          <p:cNvSpPr txBox="1">
            <a:spLocks noGrp="1"/>
          </p:cNvSpPr>
          <p:nvPr>
            <p:ph type="body" idx="1"/>
          </p:nvPr>
        </p:nvSpPr>
        <p:spPr>
          <a:xfrm>
            <a:off x="4116391" y="2097091"/>
            <a:ext cx="7632701" cy="4103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" name="Google Shape;38;p24"/>
          <p:cNvSpPr txBox="1"/>
          <p:nvPr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6 – 10 October · Lima, Peru and virtual</a:t>
            </a:r>
            <a:endParaRPr/>
          </a:p>
        </p:txBody>
      </p:sp>
      <p:sp>
        <p:nvSpPr>
          <p:cNvPr id="39" name="Google Shape;39;p24"/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hivr4p.org</a:t>
            </a:r>
            <a:endParaRPr/>
          </a:p>
        </p:txBody>
      </p:sp>
      <p:pic>
        <p:nvPicPr>
          <p:cNvPr id="40" name="Google Shape;40;p24"/>
          <p:cNvPicPr preferRelativeResize="0"/>
          <p:nvPr/>
        </p:nvPicPr>
        <p:blipFill rotWithShape="1">
          <a:blip r:embed="rId2">
            <a:alphaModFix/>
          </a:blip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24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2" name="Google Shape;42;p24"/>
          <p:cNvPicPr preferRelativeResize="0"/>
          <p:nvPr/>
        </p:nvPicPr>
        <p:blipFill rotWithShape="1">
          <a:blip r:embed="rId2">
            <a:alphaModFix/>
          </a:blip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434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Content - Pattern 1">
  <p:cSld name="Image and Content - Pattern 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25"/>
          <p:cNvPicPr preferRelativeResize="0"/>
          <p:nvPr/>
        </p:nvPicPr>
        <p:blipFill rotWithShape="1">
          <a:blip r:embed="rId2">
            <a:alphaModFix/>
          </a:blip>
          <a:srcRect t="30778" b="30778"/>
          <a:stretch/>
        </p:blipFill>
        <p:spPr>
          <a:xfrm rot="5400000">
            <a:off x="-880787" y="2546073"/>
            <a:ext cx="5192712" cy="343114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25"/>
          <p:cNvSpPr txBox="1">
            <a:spLocks noGrp="1"/>
          </p:cNvSpPr>
          <p:nvPr>
            <p:ph type="body" idx="1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>
            <a:spLocks noGrp="1"/>
          </p:cNvSpPr>
          <p:nvPr>
            <p:ph type="pic" idx="2"/>
          </p:nvPr>
        </p:nvSpPr>
        <p:spPr>
          <a:xfrm>
            <a:off x="442915" y="2097091"/>
            <a:ext cx="5437188" cy="4103687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47" name="Google Shape;47;p25"/>
          <p:cNvSpPr txBox="1"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/>
          <p:nvPr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6 – 10 October · Lima, Peru and virtual</a:t>
            </a:r>
            <a:endParaRPr/>
          </a:p>
        </p:txBody>
      </p:sp>
      <p:sp>
        <p:nvSpPr>
          <p:cNvPr id="49" name="Google Shape;49;p25"/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hivr4p.org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54077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e Conteúdo" type="obj">
  <p:cSld name="1_Título e Conteúd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6"/>
          <p:cNvSpPr txBox="1">
            <a:spLocks noGrp="1"/>
          </p:cNvSpPr>
          <p:nvPr>
            <p:ph type="title"/>
          </p:nvPr>
        </p:nvSpPr>
        <p:spPr>
          <a:xfrm>
            <a:off x="4116390" y="441325"/>
            <a:ext cx="7632700" cy="122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body" idx="1"/>
          </p:nvPr>
        </p:nvSpPr>
        <p:spPr>
          <a:xfrm>
            <a:off x="442913" y="2097089"/>
            <a:ext cx="11306169" cy="4103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1769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>
  <p:cSld name="Comparação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7"/>
          <p:cNvSpPr txBox="1">
            <a:spLocks noGrp="1"/>
          </p:cNvSpPr>
          <p:nvPr>
            <p:ph type="body" idx="1"/>
          </p:nvPr>
        </p:nvSpPr>
        <p:spPr>
          <a:xfrm>
            <a:off x="442913" y="2997201"/>
            <a:ext cx="5437187" cy="320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body" idx="2"/>
          </p:nvPr>
        </p:nvSpPr>
        <p:spPr>
          <a:xfrm>
            <a:off x="6311903" y="3006253"/>
            <a:ext cx="5437188" cy="3194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body" idx="3"/>
          </p:nvPr>
        </p:nvSpPr>
        <p:spPr>
          <a:xfrm>
            <a:off x="442913" y="2097088"/>
            <a:ext cx="5437187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4"/>
          </p:nvPr>
        </p:nvSpPr>
        <p:spPr>
          <a:xfrm>
            <a:off x="6311903" y="2097088"/>
            <a:ext cx="5437188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6 – 10 October · Lima, Peru and virtual</a:t>
            </a:r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hivr4p.org</a:t>
            </a:r>
            <a:endParaRPr/>
          </a:p>
        </p:txBody>
      </p:sp>
      <p:sp>
        <p:nvSpPr>
          <p:cNvPr id="64" name="Google Shape;64;p27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13481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Content 1">
  <p:cSld name="Image and Content 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>
            <a:spLocks noGrp="1"/>
          </p:cNvSpPr>
          <p:nvPr>
            <p:ph type="body" idx="1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>
            <a:spLocks noGrp="1"/>
          </p:cNvSpPr>
          <p:nvPr>
            <p:ph type="pic" idx="2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69" name="Google Shape;69;p28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" name="Google Shape;70;p28"/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6 – 10 October · Lima, Peru and virtual</a:t>
            </a:r>
            <a:endParaRPr/>
          </a:p>
        </p:txBody>
      </p:sp>
      <p:sp>
        <p:nvSpPr>
          <p:cNvPr id="71" name="Google Shape;71;p28"/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hivr4p.org</a:t>
            </a:r>
            <a:endParaRPr/>
          </a:p>
        </p:txBody>
      </p:sp>
      <p:sp>
        <p:nvSpPr>
          <p:cNvPr id="72" name="Google Shape;72;p28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2610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9"/>
          <p:cNvSpPr txBox="1">
            <a:spLocks noGrp="1"/>
          </p:cNvSpPr>
          <p:nvPr>
            <p:ph type="title"/>
          </p:nvPr>
        </p:nvSpPr>
        <p:spPr>
          <a:xfrm>
            <a:off x="4116390" y="441325"/>
            <a:ext cx="7632700" cy="122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4134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slide quote">
  <p:cSld name="Full slide quot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>
            <a:spLocks noGrp="1"/>
          </p:cNvSpPr>
          <p:nvPr>
            <p:ph type="title"/>
          </p:nvPr>
        </p:nvSpPr>
        <p:spPr>
          <a:xfrm>
            <a:off x="4116391" y="441325"/>
            <a:ext cx="7632700" cy="4609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1" name="Google Shape;81;p30"/>
          <p:cNvSpPr txBox="1">
            <a:spLocks noGrp="1"/>
          </p:cNvSpPr>
          <p:nvPr>
            <p:ph type="body" idx="1"/>
          </p:nvPr>
        </p:nvSpPr>
        <p:spPr>
          <a:xfrm>
            <a:off x="4116388" y="5364956"/>
            <a:ext cx="7632700" cy="835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2" name="Google Shape;82;p30"/>
          <p:cNvPicPr preferRelativeResize="0"/>
          <p:nvPr/>
        </p:nvPicPr>
        <p:blipFill rotWithShape="1">
          <a:blip r:embed="rId2">
            <a:alphaModFix/>
          </a:blip>
          <a:srcRect l="42012"/>
          <a:stretch/>
        </p:blipFill>
        <p:spPr>
          <a:xfrm>
            <a:off x="-29171" y="1862993"/>
            <a:ext cx="3671999" cy="501839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30"/>
          <p:cNvSpPr txBox="1"/>
          <p:nvPr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6 – 10 October · Lima, Peru and virtual</a:t>
            </a:r>
            <a:endParaRPr/>
          </a:p>
        </p:txBody>
      </p:sp>
      <p:sp>
        <p:nvSpPr>
          <p:cNvPr id="84" name="Google Shape;84;p30"/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hivr4p.org</a:t>
            </a:r>
            <a:endParaRPr/>
          </a:p>
        </p:txBody>
      </p:sp>
      <p:sp>
        <p:nvSpPr>
          <p:cNvPr id="85" name="Google Shape;85;p30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6" name="Google Shape;86;p30"/>
          <p:cNvPicPr preferRelativeResize="0"/>
          <p:nvPr/>
        </p:nvPicPr>
        <p:blipFill rotWithShape="1">
          <a:blip r:embed="rId2">
            <a:alphaModFix/>
          </a:blip>
          <a:srcRect l="42012"/>
          <a:stretch/>
        </p:blipFill>
        <p:spPr>
          <a:xfrm>
            <a:off x="-29171" y="1862993"/>
            <a:ext cx="3671999" cy="5018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57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xfrm>
            <a:off x="4116389" y="441325"/>
            <a:ext cx="7632701" cy="1223963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442912" y="2097089"/>
            <a:ext cx="11306170" cy="4103688"/>
          </a:xfrm>
          <a:prstGeom prst="rect">
            <a:avLst/>
          </a:prstGeom>
        </p:spPr>
        <p:txBody>
          <a:bodyPr/>
          <a:lstStyle>
            <a:lvl1pPr indent="-342900"/>
            <a:lvl2pPr indent="-342900"/>
            <a:lvl3pPr indent="-342900"/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0" y="0"/>
            <a:ext cx="394762" cy="370800"/>
          </a:xfrm>
          <a:prstGeom prst="rect">
            <a:avLst/>
          </a:prstGeom>
        </p:spPr>
        <p:txBody>
          <a:bodyPr lIns="45699" tIns="45699" rIns="45699" bIns="45699" anchor="t"/>
          <a:lstStyle>
            <a:lvl1pPr algn="l">
              <a:defRPr sz="1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Text">
  <p:cSld name="Content with 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1"/>
          <p:cNvSpPr txBox="1">
            <a:spLocks noGrp="1"/>
          </p:cNvSpPr>
          <p:nvPr>
            <p:ph type="body" idx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1"/>
          <p:cNvSpPr txBox="1">
            <a:spLocks noGrp="1"/>
          </p:cNvSpPr>
          <p:nvPr>
            <p:ph type="body" idx="2"/>
          </p:nvPr>
        </p:nvSpPr>
        <p:spPr>
          <a:xfrm>
            <a:off x="6311903" y="441325"/>
            <a:ext cx="5437188" cy="575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1"/>
          <p:cNvSpPr txBox="1"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1"/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6 – 10 October · Lima, Peru and virtual</a:t>
            </a:r>
            <a:endParaRPr/>
          </a:p>
        </p:txBody>
      </p:sp>
      <p:sp>
        <p:nvSpPr>
          <p:cNvPr id="92" name="Google Shape;92;p31"/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hivr4p.org</a:t>
            </a:r>
            <a:endParaRPr/>
          </a:p>
        </p:txBody>
      </p:sp>
      <p:sp>
        <p:nvSpPr>
          <p:cNvPr id="93" name="Google Shape;93;p31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4471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6" name="Google Shape;9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7" name="Google Shape;97;p32"/>
          <p:cNvSpPr txBox="1">
            <a:spLocks noGrp="1"/>
          </p:cNvSpPr>
          <p:nvPr>
            <p:ph type="body" idx="1"/>
          </p:nvPr>
        </p:nvSpPr>
        <p:spPr>
          <a:xfrm>
            <a:off x="2640014" y="1295715"/>
            <a:ext cx="8104186" cy="526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5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Char char="»"/>
              <a:defRPr sz="4200"/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495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4200"/>
            </a:lvl3pPr>
            <a:lvl4pPr marL="1828800" lvl="3" indent="-495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4200"/>
            </a:lvl4pPr>
            <a:lvl5pPr marL="2286000" lvl="4" indent="-495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4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7798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>
  <p:cSld name="Cabeçalho da Seção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3"/>
          <p:cNvSpPr txBox="1"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3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1" name="Google Shape;101;p33"/>
          <p:cNvSpPr txBox="1"/>
          <p:nvPr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6 – 10 October · Lima, Peru and virtual</a:t>
            </a:r>
            <a:endParaRPr/>
          </a:p>
        </p:txBody>
      </p:sp>
      <p:sp>
        <p:nvSpPr>
          <p:cNvPr id="102" name="Google Shape;102;p33"/>
          <p:cNvSpPr txBox="1"/>
          <p:nvPr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hivr4p.org</a:t>
            </a:r>
            <a:endParaRPr/>
          </a:p>
        </p:txBody>
      </p:sp>
      <p:pic>
        <p:nvPicPr>
          <p:cNvPr id="103" name="Google Shape;103;p33"/>
          <p:cNvPicPr preferRelativeResize="0"/>
          <p:nvPr/>
        </p:nvPicPr>
        <p:blipFill rotWithShape="1">
          <a:blip r:embed="rId2">
            <a:alphaModFix/>
          </a:blip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3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5" name="Google Shape;105;p33"/>
          <p:cNvPicPr preferRelativeResize="0"/>
          <p:nvPr/>
        </p:nvPicPr>
        <p:blipFill rotWithShape="1">
          <a:blip r:embed="rId2">
            <a:alphaModFix/>
          </a:blip>
          <a:srcRect l="33580"/>
          <a:stretch/>
        </p:blipFill>
        <p:spPr>
          <a:xfrm>
            <a:off x="-28800" y="1862992"/>
            <a:ext cx="3644305" cy="5020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773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>
  <p:cSld name="Somente Título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4"/>
          <p:cNvSpPr/>
          <p:nvPr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8" name="Google Shape;108;p34"/>
          <p:cNvSpPr txBox="1">
            <a:spLocks noGrp="1"/>
          </p:cNvSpPr>
          <p:nvPr>
            <p:ph type="title"/>
          </p:nvPr>
        </p:nvSpPr>
        <p:spPr>
          <a:xfrm>
            <a:off x="442913" y="441325"/>
            <a:ext cx="8640762" cy="122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4"/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6 – 10 October · Lima, Peru and virtual</a:t>
            </a:r>
            <a:endParaRPr/>
          </a:p>
        </p:txBody>
      </p:sp>
      <p:sp>
        <p:nvSpPr>
          <p:cNvPr id="110" name="Google Shape;110;p34"/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hivr4p.org</a:t>
            </a:r>
            <a:endParaRPr/>
          </a:p>
        </p:txBody>
      </p:sp>
      <p:pic>
        <p:nvPicPr>
          <p:cNvPr id="111" name="Google Shape;111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58360" y="266700"/>
            <a:ext cx="2463933" cy="1318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9485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2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with Caption">
  <p:cSld name="Image with Ca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01891" y="0"/>
            <a:ext cx="399010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01891" y="0"/>
            <a:ext cx="399010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5"/>
          <p:cNvSpPr txBox="1">
            <a:spLocks noGrp="1"/>
          </p:cNvSpPr>
          <p:nvPr>
            <p:ph type="body" idx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35"/>
          <p:cNvSpPr>
            <a:spLocks noGrp="1"/>
          </p:cNvSpPr>
          <p:nvPr>
            <p:ph type="pic" idx="2"/>
          </p:nvPr>
        </p:nvSpPr>
        <p:spPr>
          <a:xfrm>
            <a:off x="6311903" y="786581"/>
            <a:ext cx="5437185" cy="5299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117" name="Google Shape;117;p35"/>
          <p:cNvSpPr txBox="1"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5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9" name="Google Shape;119;p35"/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6 – 10 October · Lima, Peru and virtual</a:t>
            </a:r>
            <a:endParaRPr/>
          </a:p>
        </p:txBody>
      </p:sp>
      <p:sp>
        <p:nvSpPr>
          <p:cNvPr id="120" name="Google Shape;120;p35"/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hivr4p.org</a:t>
            </a:r>
            <a:endParaRPr/>
          </a:p>
        </p:txBody>
      </p:sp>
      <p:sp>
        <p:nvSpPr>
          <p:cNvPr id="121" name="Google Shape;121;p35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9624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>
  <p:cSld name="Conteúdo com Legenda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6"/>
          <p:cNvSpPr txBox="1">
            <a:spLocks noGrp="1"/>
          </p:cNvSpPr>
          <p:nvPr>
            <p:ph type="body" idx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36"/>
          <p:cNvSpPr txBox="1">
            <a:spLocks noGrp="1"/>
          </p:cNvSpPr>
          <p:nvPr>
            <p:ph type="body" idx="2"/>
          </p:nvPr>
        </p:nvSpPr>
        <p:spPr>
          <a:xfrm>
            <a:off x="6311903" y="441325"/>
            <a:ext cx="5437188" cy="575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36"/>
          <p:cNvSpPr txBox="1"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6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7" name="Google Shape;127;p36"/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6 – 10 October · Lima, Peru and virtual</a:t>
            </a:r>
            <a:endParaRPr/>
          </a:p>
        </p:txBody>
      </p:sp>
      <p:sp>
        <p:nvSpPr>
          <p:cNvPr id="128" name="Google Shape;128;p36"/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hivr4p.org</a:t>
            </a:r>
            <a:endParaRPr/>
          </a:p>
        </p:txBody>
      </p:sp>
      <p:sp>
        <p:nvSpPr>
          <p:cNvPr id="129" name="Google Shape;129;p36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15073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>
  <p:cSld name="Duas Partes de Conteúdo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7"/>
          <p:cNvSpPr txBox="1">
            <a:spLocks noGrp="1"/>
          </p:cNvSpPr>
          <p:nvPr>
            <p:ph type="body" idx="1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37"/>
          <p:cNvSpPr txBox="1">
            <a:spLocks noGrp="1"/>
          </p:cNvSpPr>
          <p:nvPr>
            <p:ph type="body" idx="2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37"/>
          <p:cNvSpPr txBox="1"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7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5" name="Google Shape;135;p37"/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6 – 10 October · Lima, Peru and virtual</a:t>
            </a:r>
            <a:endParaRPr/>
          </a:p>
        </p:txBody>
      </p:sp>
      <p:sp>
        <p:nvSpPr>
          <p:cNvPr id="136" name="Google Shape;136;p37"/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hivr4p.org</a:t>
            </a:r>
            <a:endParaRPr/>
          </a:p>
        </p:txBody>
      </p:sp>
      <p:sp>
        <p:nvSpPr>
          <p:cNvPr id="137" name="Google Shape;137;p37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90964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Text 2">
  <p:cSld name="Content with Text 2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8"/>
          <p:cNvSpPr txBox="1">
            <a:spLocks noGrp="1"/>
          </p:cNvSpPr>
          <p:nvPr>
            <p:ph type="body" idx="1"/>
          </p:nvPr>
        </p:nvSpPr>
        <p:spPr>
          <a:xfrm>
            <a:off x="4116388" y="2097089"/>
            <a:ext cx="7632703" cy="4103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38"/>
          <p:cNvSpPr txBox="1"/>
          <p:nvPr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6 – 10 October · Lima, Peru and virtual</a:t>
            </a:r>
            <a:endParaRPr/>
          </a:p>
        </p:txBody>
      </p:sp>
      <p:sp>
        <p:nvSpPr>
          <p:cNvPr id="141" name="Google Shape;141;p38"/>
          <p:cNvSpPr txBox="1"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8"/>
          <p:cNvSpPr txBox="1"/>
          <p:nvPr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hivr4p.org</a:t>
            </a:r>
            <a:endParaRPr/>
          </a:p>
        </p:txBody>
      </p:sp>
      <p:sp>
        <p:nvSpPr>
          <p:cNvPr id="143" name="Google Shape;143;p38"/>
          <p:cNvSpPr txBox="1"/>
          <p:nvPr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4" name="Google Shape;144;p38"/>
          <p:cNvSpPr txBox="1">
            <a:spLocks noGrp="1"/>
          </p:cNvSpPr>
          <p:nvPr>
            <p:ph type="body" idx="2"/>
          </p:nvPr>
        </p:nvSpPr>
        <p:spPr>
          <a:xfrm>
            <a:off x="442913" y="2097088"/>
            <a:ext cx="3368799" cy="4103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2540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2640014" y="1295715"/>
            <a:ext cx="8104186" cy="5266851"/>
          </a:xfrm>
          <a:prstGeom prst="rect">
            <a:avLst/>
          </a:prstGeom>
        </p:spPr>
        <p:txBody>
          <a:bodyPr lIns="45699" tIns="45699" rIns="45699" bIns="45699"/>
          <a:lstStyle>
            <a:lvl1pPr indent="-495300">
              <a:buSzPts val="4200"/>
              <a:buFont typeface="Verdana"/>
              <a:buChar char="»"/>
              <a:defRPr sz="4200"/>
            </a:lvl1pPr>
            <a:lvl2pPr marL="0" indent="685800">
              <a:buSzTx/>
              <a:buFont typeface="Verdana"/>
              <a:buNone/>
              <a:defRPr sz="4200"/>
            </a:lvl2pPr>
            <a:lvl3pPr indent="-495300">
              <a:buSzPts val="4200"/>
              <a:buFont typeface="Verdana"/>
              <a:defRPr sz="4200"/>
            </a:lvl3pPr>
            <a:lvl4pPr marL="1828800" indent="-495300">
              <a:buSzPts val="4200"/>
              <a:buFont typeface="Verdana"/>
              <a:defRPr sz="4200"/>
            </a:lvl4pPr>
            <a:lvl5pPr marL="2286000" indent="-495300">
              <a:buSzPts val="4200"/>
              <a:buFont typeface="Verdana"/>
              <a:defRPr sz="4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2;p10" descr="Google Shape;12;p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98" y="266700"/>
            <a:ext cx="2463937" cy="1318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Google Shape;13;p10" descr="Google Shape;13;p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99" y="266700"/>
            <a:ext cx="2463934" cy="13189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" name="Google Shape;115;p3"/>
          <p:cNvGrpSpPr/>
          <p:nvPr/>
        </p:nvGrpSpPr>
        <p:grpSpPr>
          <a:xfrm>
            <a:off x="10856259" y="180054"/>
            <a:ext cx="1128914" cy="813257"/>
            <a:chOff x="0" y="0"/>
            <a:chExt cx="1128912" cy="813255"/>
          </a:xfrm>
        </p:grpSpPr>
        <p:sp>
          <p:nvSpPr>
            <p:cNvPr id="56" name="Retângulo"/>
            <p:cNvSpPr/>
            <p:nvPr/>
          </p:nvSpPr>
          <p:spPr>
            <a:xfrm>
              <a:off x="0" y="0"/>
              <a:ext cx="1128913" cy="8132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57" name="image3.png" descr="image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128913" cy="813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" name="Texto do Título"/>
          <p:cNvSpPr txBox="1">
            <a:spLocks noGrp="1"/>
          </p:cNvSpPr>
          <p:nvPr>
            <p:ph type="title"/>
          </p:nvPr>
        </p:nvSpPr>
        <p:spPr>
          <a:xfrm>
            <a:off x="4116390" y="441325"/>
            <a:ext cx="7632701" cy="575945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60" name="Google Shape;37;p15"/>
          <p:cNvSpPr txBox="1"/>
          <p:nvPr/>
        </p:nvSpPr>
        <p:spPr>
          <a:xfrm>
            <a:off x="4116387" y="6448424"/>
            <a:ext cx="3673476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6 – 10 October · Lima, Peru and virtual</a:t>
            </a:r>
          </a:p>
        </p:txBody>
      </p:sp>
      <p:sp>
        <p:nvSpPr>
          <p:cNvPr id="61" name="Google Shape;38;p15"/>
          <p:cNvSpPr txBox="1"/>
          <p:nvPr/>
        </p:nvSpPr>
        <p:spPr>
          <a:xfrm>
            <a:off x="7789864" y="6448424"/>
            <a:ext cx="1763712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hivr4p.org</a:t>
            </a:r>
          </a:p>
        </p:txBody>
      </p:sp>
      <p:pic>
        <p:nvPicPr>
          <p:cNvPr id="62" name="Google Shape;39;p15" descr="Google Shape;39;p15"/>
          <p:cNvPicPr>
            <a:picLocks noChangeAspect="1"/>
          </p:cNvPicPr>
          <p:nvPr/>
        </p:nvPicPr>
        <p:blipFill>
          <a:blip r:embed="rId5"/>
          <a:srcRect l="33580"/>
          <a:stretch>
            <a:fillRect/>
          </a:stretch>
        </p:blipFill>
        <p:spPr>
          <a:xfrm>
            <a:off x="-28800" y="1862991"/>
            <a:ext cx="3644306" cy="5020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Google Shape;41;p15" descr="Google Shape;41;p15"/>
          <p:cNvPicPr>
            <a:picLocks noChangeAspect="1"/>
          </p:cNvPicPr>
          <p:nvPr/>
        </p:nvPicPr>
        <p:blipFill>
          <a:blip r:embed="rId5"/>
          <a:srcRect l="33580"/>
          <a:stretch>
            <a:fillRect/>
          </a:stretch>
        </p:blipFill>
        <p:spPr>
          <a:xfrm>
            <a:off x="-28800" y="1862991"/>
            <a:ext cx="3644306" cy="5020409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442912" y="2097089"/>
            <a:ext cx="5437189" cy="4103686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</a:lvl1pPr>
            <a:lvl2pPr indent="-342900">
              <a:buClrTx/>
              <a:buFontTx/>
            </a:lvl2pPr>
            <a:lvl3pPr indent="-342900"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2" name="Texto do Título"/>
          <p:cNvSpPr txBox="1">
            <a:spLocks noGrp="1"/>
          </p:cNvSpPr>
          <p:nvPr>
            <p:ph type="title"/>
          </p:nvPr>
        </p:nvSpPr>
        <p:spPr>
          <a:xfrm>
            <a:off x="4116390" y="441325"/>
            <a:ext cx="7632701" cy="1223964"/>
          </a:xfrm>
          <a:prstGeom prst="rect">
            <a:avLst/>
          </a:prstGeom>
        </p:spPr>
        <p:txBody>
          <a:bodyPr anchor="t"/>
          <a:lstStyle/>
          <a:p>
            <a:r>
              <a:t>Texto do Título</a:t>
            </a:r>
          </a:p>
        </p:txBody>
      </p:sp>
      <p:sp>
        <p:nvSpPr>
          <p:cNvPr id="73" name="Google Shape;51;p17"/>
          <p:cNvSpPr>
            <a:spLocks noGrp="1"/>
          </p:cNvSpPr>
          <p:nvPr>
            <p:ph type="pic" sz="half" idx="21"/>
          </p:nvPr>
        </p:nvSpPr>
        <p:spPr>
          <a:xfrm>
            <a:off x="6311903" y="2097090"/>
            <a:ext cx="5437188" cy="41036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4" name="Google Shape;53;p17"/>
          <p:cNvSpPr txBox="1"/>
          <p:nvPr/>
        </p:nvSpPr>
        <p:spPr>
          <a:xfrm>
            <a:off x="442912" y="6448424"/>
            <a:ext cx="3673476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6 – 10 October · Lima, Peru and virtual</a:t>
            </a:r>
          </a:p>
        </p:txBody>
      </p:sp>
      <p:sp>
        <p:nvSpPr>
          <p:cNvPr id="75" name="Google Shape;54;p17"/>
          <p:cNvSpPr txBox="1"/>
          <p:nvPr/>
        </p:nvSpPr>
        <p:spPr>
          <a:xfrm>
            <a:off x="4116389" y="6448424"/>
            <a:ext cx="1763712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hivr4p.org</a:t>
            </a:r>
          </a:p>
        </p:txBody>
      </p:sp>
      <p:sp>
        <p:nvSpPr>
          <p:cNvPr id="7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12;p10" descr="Google Shape;12;p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98" y="266700"/>
            <a:ext cx="2463937" cy="1318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Google Shape;13;p10" descr="Google Shape;13;p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99" y="266700"/>
            <a:ext cx="2463934" cy="13189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" name="Google Shape;115;p3"/>
          <p:cNvGrpSpPr/>
          <p:nvPr/>
        </p:nvGrpSpPr>
        <p:grpSpPr>
          <a:xfrm>
            <a:off x="10856259" y="180054"/>
            <a:ext cx="1128914" cy="813257"/>
            <a:chOff x="0" y="0"/>
            <a:chExt cx="1128912" cy="813255"/>
          </a:xfrm>
        </p:grpSpPr>
        <p:sp>
          <p:nvSpPr>
            <p:cNvPr id="85" name="Retângulo"/>
            <p:cNvSpPr/>
            <p:nvPr/>
          </p:nvSpPr>
          <p:spPr>
            <a:xfrm>
              <a:off x="0" y="0"/>
              <a:ext cx="1128913" cy="8132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86" name="image3.png" descr="image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128913" cy="813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42915" y="3256767"/>
            <a:ext cx="5437188" cy="2944009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</a:lvl1pPr>
            <a:lvl2pPr indent="-342900">
              <a:buClrTx/>
              <a:buFontTx/>
            </a:lvl2pPr>
            <a:lvl3pPr indent="-342900"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9" name="Google Shape;58;p18"/>
          <p:cNvSpPr txBox="1">
            <a:spLocks noGrp="1"/>
          </p:cNvSpPr>
          <p:nvPr>
            <p:ph type="body" sz="half" idx="21"/>
          </p:nvPr>
        </p:nvSpPr>
        <p:spPr>
          <a:xfrm>
            <a:off x="6311903" y="441325"/>
            <a:ext cx="5437189" cy="5759450"/>
          </a:xfrm>
          <a:prstGeom prst="rect">
            <a:avLst/>
          </a:prstGeom>
        </p:spPr>
        <p:txBody>
          <a:bodyPr/>
          <a:lstStyle/>
          <a:p>
            <a:pPr marL="228600" indent="0">
              <a:buClrTx/>
              <a:buSzTx/>
              <a:buFontTx/>
              <a:buNone/>
            </a:pPr>
            <a:endParaRPr/>
          </a:p>
        </p:txBody>
      </p:sp>
      <p:sp>
        <p:nvSpPr>
          <p:cNvPr id="90" name="Texto do Título"/>
          <p:cNvSpPr txBox="1">
            <a:spLocks noGrp="1"/>
          </p:cNvSpPr>
          <p:nvPr>
            <p:ph type="title"/>
          </p:nvPr>
        </p:nvSpPr>
        <p:spPr>
          <a:xfrm>
            <a:off x="442912" y="1665294"/>
            <a:ext cx="5437189" cy="1428642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91" name="Google Shape;61;p18"/>
          <p:cNvSpPr txBox="1"/>
          <p:nvPr/>
        </p:nvSpPr>
        <p:spPr>
          <a:xfrm>
            <a:off x="442912" y="6448424"/>
            <a:ext cx="3673476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6 – 10 October · Lima, Peru and virtual</a:t>
            </a:r>
          </a:p>
        </p:txBody>
      </p:sp>
      <p:sp>
        <p:nvSpPr>
          <p:cNvPr id="92" name="Google Shape;62;p18"/>
          <p:cNvSpPr txBox="1"/>
          <p:nvPr/>
        </p:nvSpPr>
        <p:spPr>
          <a:xfrm>
            <a:off x="4116389" y="6448424"/>
            <a:ext cx="1763712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hivr4p.org</a:t>
            </a:r>
          </a:p>
        </p:txBody>
      </p:sp>
      <p:sp>
        <p:nvSpPr>
          <p:cNvPr id="9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2;p10" descr="Google Shape;12;p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98" y="266700"/>
            <a:ext cx="2463937" cy="1318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Google Shape;13;p10" descr="Google Shape;13;p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99" y="266700"/>
            <a:ext cx="2463934" cy="13189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" name="Google Shape;115;p3"/>
          <p:cNvGrpSpPr/>
          <p:nvPr/>
        </p:nvGrpSpPr>
        <p:grpSpPr>
          <a:xfrm>
            <a:off x="10856259" y="180054"/>
            <a:ext cx="1128914" cy="813257"/>
            <a:chOff x="0" y="0"/>
            <a:chExt cx="1128912" cy="813255"/>
          </a:xfrm>
        </p:grpSpPr>
        <p:sp>
          <p:nvSpPr>
            <p:cNvPr id="102" name="Retângulo"/>
            <p:cNvSpPr/>
            <p:nvPr/>
          </p:nvSpPr>
          <p:spPr>
            <a:xfrm>
              <a:off x="0" y="0"/>
              <a:ext cx="1128913" cy="8132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03" name="image3.png" descr="image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128913" cy="813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5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442912" y="2097089"/>
            <a:ext cx="5437189" cy="4103686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</a:lvl1pPr>
            <a:lvl2pPr indent="-342900">
              <a:buClrTx/>
              <a:buFontTx/>
            </a:lvl2pPr>
            <a:lvl3pPr indent="-342900"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6" name="Google Shape;66;p19"/>
          <p:cNvSpPr txBox="1">
            <a:spLocks noGrp="1"/>
          </p:cNvSpPr>
          <p:nvPr>
            <p:ph type="body" sz="half" idx="21"/>
          </p:nvPr>
        </p:nvSpPr>
        <p:spPr>
          <a:xfrm>
            <a:off x="6311903" y="2097090"/>
            <a:ext cx="5437189" cy="4103689"/>
          </a:xfrm>
          <a:prstGeom prst="rect">
            <a:avLst/>
          </a:prstGeom>
        </p:spPr>
        <p:txBody>
          <a:bodyPr/>
          <a:lstStyle/>
          <a:p>
            <a:pPr marL="228600" indent="0">
              <a:buClrTx/>
              <a:buSzTx/>
              <a:buFontTx/>
              <a:buNone/>
            </a:pPr>
            <a:endParaRPr/>
          </a:p>
        </p:txBody>
      </p:sp>
      <p:sp>
        <p:nvSpPr>
          <p:cNvPr id="107" name="Texto do Título"/>
          <p:cNvSpPr txBox="1">
            <a:spLocks noGrp="1"/>
          </p:cNvSpPr>
          <p:nvPr>
            <p:ph type="title"/>
          </p:nvPr>
        </p:nvSpPr>
        <p:spPr>
          <a:xfrm>
            <a:off x="4116390" y="441325"/>
            <a:ext cx="7632701" cy="1223964"/>
          </a:xfrm>
          <a:prstGeom prst="rect">
            <a:avLst/>
          </a:prstGeom>
        </p:spPr>
        <p:txBody>
          <a:bodyPr anchor="t"/>
          <a:lstStyle/>
          <a:p>
            <a:r>
              <a:t>Texto do Título</a:t>
            </a:r>
          </a:p>
        </p:txBody>
      </p:sp>
      <p:sp>
        <p:nvSpPr>
          <p:cNvPr id="108" name="Google Shape;69;p19"/>
          <p:cNvSpPr txBox="1"/>
          <p:nvPr/>
        </p:nvSpPr>
        <p:spPr>
          <a:xfrm>
            <a:off x="442912" y="6448424"/>
            <a:ext cx="3673476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6 – 10 October · Lima, Peru and virtual</a:t>
            </a:r>
          </a:p>
        </p:txBody>
      </p:sp>
      <p:sp>
        <p:nvSpPr>
          <p:cNvPr id="109" name="Google Shape;70;p19"/>
          <p:cNvSpPr txBox="1"/>
          <p:nvPr/>
        </p:nvSpPr>
        <p:spPr>
          <a:xfrm>
            <a:off x="4116389" y="6448424"/>
            <a:ext cx="1763712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hivr4p.org</a:t>
            </a:r>
          </a:p>
        </p:txBody>
      </p:sp>
      <p:sp>
        <p:nvSpPr>
          <p:cNvPr id="11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ull slide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2;p10" descr="Google Shape;12;p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98" y="266700"/>
            <a:ext cx="2463937" cy="1318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Google Shape;13;p10" descr="Google Shape;13;p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99" y="266700"/>
            <a:ext cx="2463934" cy="13189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" name="Google Shape;115;p3"/>
          <p:cNvGrpSpPr/>
          <p:nvPr/>
        </p:nvGrpSpPr>
        <p:grpSpPr>
          <a:xfrm>
            <a:off x="10856259" y="180054"/>
            <a:ext cx="1128914" cy="813257"/>
            <a:chOff x="0" y="0"/>
            <a:chExt cx="1128912" cy="813255"/>
          </a:xfrm>
        </p:grpSpPr>
        <p:sp>
          <p:nvSpPr>
            <p:cNvPr id="119" name="Retângulo"/>
            <p:cNvSpPr/>
            <p:nvPr/>
          </p:nvSpPr>
          <p:spPr>
            <a:xfrm>
              <a:off x="0" y="0"/>
              <a:ext cx="1128913" cy="8132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20" name="image3.png" descr="image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128913" cy="813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2" name="Google Shape;73;p20" descr="Google Shape;73;p20"/>
          <p:cNvPicPr>
            <a:picLocks noChangeAspect="1"/>
          </p:cNvPicPr>
          <p:nvPr/>
        </p:nvPicPr>
        <p:blipFill>
          <a:blip r:embed="rId5"/>
          <a:srcRect l="33580"/>
          <a:stretch>
            <a:fillRect/>
          </a:stretch>
        </p:blipFill>
        <p:spPr>
          <a:xfrm>
            <a:off x="-28800" y="1862991"/>
            <a:ext cx="3644306" cy="5020409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Google Shape;74;p20"/>
          <p:cNvSpPr/>
          <p:nvPr/>
        </p:nvSpPr>
        <p:spPr>
          <a:xfrm>
            <a:off x="3004456" y="-1"/>
            <a:ext cx="9187544" cy="620077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pic>
        <p:nvPicPr>
          <p:cNvPr id="124" name="Google Shape;75;p20" descr="Google Shape;75;p20"/>
          <p:cNvPicPr>
            <a:picLocks noChangeAspect="1"/>
          </p:cNvPicPr>
          <p:nvPr/>
        </p:nvPicPr>
        <p:blipFill>
          <a:blip r:embed="rId5"/>
          <a:srcRect l="33580"/>
          <a:stretch>
            <a:fillRect/>
          </a:stretch>
        </p:blipFill>
        <p:spPr>
          <a:xfrm>
            <a:off x="-28800" y="1862991"/>
            <a:ext cx="3644306" cy="5020409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Google Shape;76;p20"/>
          <p:cNvSpPr/>
          <p:nvPr/>
        </p:nvSpPr>
        <p:spPr>
          <a:xfrm>
            <a:off x="3004456" y="-1"/>
            <a:ext cx="9187544" cy="620077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126" name="Texto do Título"/>
          <p:cNvSpPr txBox="1">
            <a:spLocks noGrp="1"/>
          </p:cNvSpPr>
          <p:nvPr>
            <p:ph type="title"/>
          </p:nvPr>
        </p:nvSpPr>
        <p:spPr>
          <a:xfrm>
            <a:off x="4116390" y="441325"/>
            <a:ext cx="7632701" cy="4609306"/>
          </a:xfrm>
          <a:prstGeom prst="rect">
            <a:avLst/>
          </a:prstGeom>
        </p:spPr>
        <p:txBody>
          <a:bodyPr anchor="b"/>
          <a:lstStyle>
            <a:lvl1pPr>
              <a:defRPr sz="4800" b="0">
                <a:solidFill>
                  <a:srgbClr val="FFFFFF"/>
                </a:solidFill>
              </a:defRPr>
            </a:lvl1pPr>
          </a:lstStyle>
          <a:p>
            <a:r>
              <a:t>Texto do Título</a:t>
            </a:r>
          </a:p>
        </p:txBody>
      </p:sp>
      <p:sp>
        <p:nvSpPr>
          <p:cNvPr id="127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116387" y="5364955"/>
            <a:ext cx="7632701" cy="835819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indent="-342900">
              <a:buClrTx/>
              <a:buFontTx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-342900">
              <a:buClrTx/>
              <a:buFontTx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3pPr>
            <a:lvl4pPr>
              <a:buClrTx/>
              <a:buFontTx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4pPr>
            <a:lvl5pPr>
              <a:buClrTx/>
              <a:buFontTx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28" name="Google Shape;80;p20"/>
          <p:cNvSpPr txBox="1"/>
          <p:nvPr/>
        </p:nvSpPr>
        <p:spPr>
          <a:xfrm>
            <a:off x="4116387" y="6448424"/>
            <a:ext cx="3673476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6 – 10 October · Lima, Peru and virtual</a:t>
            </a:r>
          </a:p>
        </p:txBody>
      </p:sp>
      <p:sp>
        <p:nvSpPr>
          <p:cNvPr id="129" name="Google Shape;81;p20"/>
          <p:cNvSpPr txBox="1"/>
          <p:nvPr/>
        </p:nvSpPr>
        <p:spPr>
          <a:xfrm>
            <a:off x="7789864" y="6448424"/>
            <a:ext cx="1763712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hivr4p.org</a:t>
            </a:r>
          </a:p>
        </p:txBody>
      </p:sp>
      <p:sp>
        <p:nvSpPr>
          <p:cNvPr id="13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;p10" descr="Google Shape;12;p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898" y="266700"/>
            <a:ext cx="2463937" cy="1318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oogle Shape;13;p10" descr="Google Shape;13;p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0899" y="266700"/>
            <a:ext cx="2463934" cy="13189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oogle Shape;115;p3"/>
          <p:cNvGrpSpPr/>
          <p:nvPr/>
        </p:nvGrpSpPr>
        <p:grpSpPr>
          <a:xfrm>
            <a:off x="10856259" y="180054"/>
            <a:ext cx="1128914" cy="813257"/>
            <a:chOff x="0" y="0"/>
            <a:chExt cx="1128912" cy="813255"/>
          </a:xfrm>
        </p:grpSpPr>
        <p:sp>
          <p:nvSpPr>
            <p:cNvPr id="4" name="Retângulo"/>
            <p:cNvSpPr/>
            <p:nvPr/>
          </p:nvSpPr>
          <p:spPr>
            <a:xfrm>
              <a:off x="0" y="0"/>
              <a:ext cx="1128913" cy="8132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5" name="image3.png" descr="image3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0"/>
              <a:ext cx="1128913" cy="813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" name="Texto do Título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8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1pPr>
      <a:lvl2pPr marL="91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2pPr>
      <a:lvl3pPr marL="137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3pPr>
      <a:lvl4pPr marL="1866900" marR="0" indent="-381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4pPr>
      <a:lvl5pPr marL="2324100" marR="0" indent="-381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5pPr>
      <a:lvl6pPr marL="2781300" marR="0" indent="-381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6pPr>
      <a:lvl7pPr marL="3238500" marR="0" indent="-381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7pPr>
      <a:lvl8pPr marL="3695700" marR="0" indent="-381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8pPr>
      <a:lvl9pPr marL="4152900" marR="0" indent="-381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4116390" y="441325"/>
            <a:ext cx="7632700" cy="122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442913" y="2097089"/>
            <a:ext cx="11306169" cy="4103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pic>
        <p:nvPicPr>
          <p:cNvPr id="12" name="Google Shape;12;p2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60899" y="266700"/>
            <a:ext cx="2463935" cy="1318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60900" y="266700"/>
            <a:ext cx="2463933" cy="1318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24596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2" pos="2593">
          <p15:clr>
            <a:srgbClr val="F26B43"/>
          </p15:clr>
        </p15:guide>
        <p15:guide id="3" pos="2865">
          <p15:clr>
            <a:srgbClr val="F26B43"/>
          </p15:clr>
        </p15:guide>
        <p15:guide id="4" pos="3704">
          <p15:clr>
            <a:srgbClr val="F26B43"/>
          </p15:clr>
        </p15:guide>
        <p15:guide id="5" pos="3976">
          <p15:clr>
            <a:srgbClr val="F26B43"/>
          </p15:clr>
        </p15:guide>
        <p15:guide id="6" pos="4815">
          <p15:clr>
            <a:srgbClr val="F26B43"/>
          </p15:clr>
        </p15:guide>
        <p15:guide id="7" pos="5087">
          <p15:clr>
            <a:srgbClr val="F26B43"/>
          </p15:clr>
        </p15:guide>
        <p15:guide id="8" pos="7401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1049">
          <p15:clr>
            <a:srgbClr val="F26B43"/>
          </p15:clr>
        </p15:guide>
        <p15:guide id="11" orient="horz" pos="1321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4178">
          <p15:clr>
            <a:srgbClr val="F26B43"/>
          </p15:clr>
        </p15:guide>
        <p15:guide id="14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pn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6.jpg"/><Relationship Id="rId7" Type="http://schemas.openxmlformats.org/officeDocument/2006/relationships/image" Target="../media/image29.jp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3.png"/><Relationship Id="rId10" Type="http://schemas.openxmlformats.org/officeDocument/2006/relationships/image" Target="../media/image32.jpg"/><Relationship Id="rId4" Type="http://schemas.openxmlformats.org/officeDocument/2006/relationships/image" Target="../media/image27.jpg"/><Relationship Id="rId9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88;p1"/>
          <p:cNvSpPr txBox="1">
            <a:spLocks noGrp="1"/>
          </p:cNvSpPr>
          <p:nvPr>
            <p:ph type="title"/>
          </p:nvPr>
        </p:nvSpPr>
        <p:spPr>
          <a:xfrm>
            <a:off x="4012633" y="3046093"/>
            <a:ext cx="7632701" cy="1945218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rPr dirty="0"/>
              <a:t>Innovating HIV Prevention Research through the Engagement of Adolescents and Youth from Key Populations </a:t>
            </a:r>
            <a:br>
              <a:rPr dirty="0"/>
            </a:br>
            <a:endParaRPr dirty="0"/>
          </a:p>
        </p:txBody>
      </p:sp>
      <p:sp>
        <p:nvSpPr>
          <p:cNvPr id="140" name="Google Shape;90;p1"/>
          <p:cNvSpPr txBox="1">
            <a:spLocks noGrp="1"/>
          </p:cNvSpPr>
          <p:nvPr>
            <p:ph type="body" sz="quarter" idx="1"/>
          </p:nvPr>
        </p:nvSpPr>
        <p:spPr>
          <a:xfrm>
            <a:off x="4118724" y="1713682"/>
            <a:ext cx="7632701" cy="89685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defRPr sz="2000">
                <a:solidFill>
                  <a:srgbClr val="1B2138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/>
              <a:t>Satellite: The Brightest Under 30: Celebrating Youth Voices and Promoting Meaningful Youth Engagement in HIV Prevention Research</a:t>
            </a:r>
          </a:p>
        </p:txBody>
      </p:sp>
      <p:sp>
        <p:nvSpPr>
          <p:cNvPr id="141" name="Google Shape;89;p1"/>
          <p:cNvSpPr txBox="1">
            <a:spLocks noGrp="1"/>
          </p:cNvSpPr>
          <p:nvPr>
            <p:ph type="body" idx="21"/>
          </p:nvPr>
        </p:nvSpPr>
        <p:spPr>
          <a:xfrm>
            <a:off x="4078308" y="962352"/>
            <a:ext cx="7632701" cy="385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Autofit/>
          </a:bodyPr>
          <a:lstStyle/>
          <a:p>
            <a:pPr marL="0" indent="0" defTabSz="630936">
              <a:spcBef>
                <a:spcPts val="0"/>
              </a:spcBef>
              <a:buClrTx/>
              <a:buSzTx/>
              <a:buFontTx/>
              <a:buNone/>
              <a:defRPr sz="1242"/>
            </a:pPr>
            <a:r>
              <a:rPr sz="1800" dirty="0"/>
              <a:t>Inês Dourado, MD, PhD</a:t>
            </a:r>
          </a:p>
          <a:p>
            <a:pPr marL="0" indent="0" defTabSz="630936">
              <a:spcBef>
                <a:spcPts val="0"/>
              </a:spcBef>
              <a:buClrTx/>
              <a:buSzTx/>
              <a:buFontTx/>
              <a:buNone/>
              <a:defRPr sz="1242"/>
            </a:pPr>
            <a:r>
              <a:rPr sz="1800" dirty="0" err="1"/>
              <a:t>Universidade</a:t>
            </a:r>
            <a:r>
              <a:rPr sz="1800" dirty="0"/>
              <a:t> Federal da Bahia, Brazil</a:t>
            </a:r>
          </a:p>
        </p:txBody>
      </p:sp>
      <p:sp>
        <p:nvSpPr>
          <p:cNvPr id="142" name="Google Shape;91;p1"/>
          <p:cNvSpPr/>
          <p:nvPr/>
        </p:nvSpPr>
        <p:spPr>
          <a:xfrm>
            <a:off x="10783613" y="139467"/>
            <a:ext cx="1362713" cy="9483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222;p9" descr="Google Shape;222;p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1551" y="143908"/>
            <a:ext cx="3221245" cy="2503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Google Shape;223;p9" descr="Google Shape;223;p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003" y="104966"/>
            <a:ext cx="3356753" cy="2291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Google Shape;224;p9" descr="Google Shape;224;p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6024" y="2843550"/>
            <a:ext cx="1715975" cy="2291527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310"/>
              </a:srgbClr>
            </a:outerShdw>
          </a:effectLst>
        </p:spPr>
      </p:pic>
      <p:grpSp>
        <p:nvGrpSpPr>
          <p:cNvPr id="313" name="Google Shape;225;p9"/>
          <p:cNvGrpSpPr/>
          <p:nvPr/>
        </p:nvGrpSpPr>
        <p:grpSpPr>
          <a:xfrm>
            <a:off x="5614001" y="2188833"/>
            <a:ext cx="3225902" cy="893404"/>
            <a:chOff x="0" y="-1"/>
            <a:chExt cx="3225900" cy="893402"/>
          </a:xfrm>
        </p:grpSpPr>
        <p:sp>
          <p:nvSpPr>
            <p:cNvPr id="311" name="Retângulo"/>
            <p:cNvSpPr/>
            <p:nvPr/>
          </p:nvSpPr>
          <p:spPr>
            <a:xfrm>
              <a:off x="0" y="-1"/>
              <a:ext cx="3225900" cy="89340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defRPr sz="3200" b="1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sp>
          <p:nvSpPr>
            <p:cNvPr id="312" name="Obrigada!"/>
            <p:cNvSpPr txBox="1"/>
            <p:nvPr/>
          </p:nvSpPr>
          <p:spPr>
            <a:xfrm>
              <a:off x="45000" y="151962"/>
              <a:ext cx="3135900" cy="5894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4999" tIns="44999" rIns="44999" bIns="44999" numCol="1" anchor="ctr">
              <a:spAutoFit/>
            </a:bodyPr>
            <a:lstStyle/>
            <a:p>
              <a:pPr>
                <a:lnSpc>
                  <a:spcPct val="90000"/>
                </a:lnSpc>
                <a:defRPr sz="3600" b="1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rPr lang="pt-BR" dirty="0" err="1"/>
                <a:t>Gracias</a:t>
              </a:r>
              <a:r>
                <a:rPr sz="3200" dirty="0"/>
                <a:t>!</a:t>
              </a:r>
            </a:p>
          </p:txBody>
        </p:sp>
      </p:grpSp>
      <p:grpSp>
        <p:nvGrpSpPr>
          <p:cNvPr id="316" name="Google Shape;226;p9"/>
          <p:cNvGrpSpPr/>
          <p:nvPr/>
        </p:nvGrpSpPr>
        <p:grpSpPr>
          <a:xfrm>
            <a:off x="8839906" y="2188847"/>
            <a:ext cx="3352201" cy="893401"/>
            <a:chOff x="0" y="0"/>
            <a:chExt cx="3352200" cy="893400"/>
          </a:xfrm>
        </p:grpSpPr>
        <p:sp>
          <p:nvSpPr>
            <p:cNvPr id="314" name="Retângulo"/>
            <p:cNvSpPr/>
            <p:nvPr/>
          </p:nvSpPr>
          <p:spPr>
            <a:xfrm>
              <a:off x="-1" y="-1"/>
              <a:ext cx="3352202" cy="89340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defRPr sz="2800" b="1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sp>
          <p:nvSpPr>
            <p:cNvPr id="315" name="Thank you!"/>
            <p:cNvSpPr txBox="1"/>
            <p:nvPr/>
          </p:nvSpPr>
          <p:spPr>
            <a:xfrm>
              <a:off x="44999" y="154050"/>
              <a:ext cx="3262202" cy="58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4999" tIns="44999" rIns="44999" bIns="44999" numCol="1" anchor="ctr">
              <a:spAutoFit/>
            </a:bodyPr>
            <a:lstStyle/>
            <a:p>
              <a:pPr>
                <a:lnSpc>
                  <a:spcPct val="90000"/>
                </a:lnSpc>
                <a:defRPr sz="3200" b="1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Thank you</a:t>
              </a:r>
              <a:r>
                <a:rPr sz="2800"/>
                <a:t>!</a:t>
              </a:r>
            </a:p>
          </p:txBody>
        </p:sp>
      </p:grpSp>
      <p:sp>
        <p:nvSpPr>
          <p:cNvPr id="317" name="Google Shape;227;p9"/>
          <p:cNvSpPr txBox="1"/>
          <p:nvPr/>
        </p:nvSpPr>
        <p:spPr>
          <a:xfrm>
            <a:off x="445335" y="201513"/>
            <a:ext cx="4938552" cy="43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Acknowledgments - Teams</a:t>
            </a:r>
          </a:p>
        </p:txBody>
      </p:sp>
      <p:sp>
        <p:nvSpPr>
          <p:cNvPr id="318" name="Google Shape;235;p9"/>
          <p:cNvSpPr txBox="1"/>
          <p:nvPr/>
        </p:nvSpPr>
        <p:spPr>
          <a:xfrm>
            <a:off x="7689549" y="5146528"/>
            <a:ext cx="3915442" cy="145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6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Thanks to sponsors and many others on the PrEP15-19 Choices team</a:t>
            </a:r>
            <a:endParaRPr sz="1200"/>
          </a:p>
          <a:p>
            <a:pPr algn="ctr">
              <a:defRPr sz="10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200"/>
          </a:p>
          <a:p>
            <a:pPr>
              <a:defRPr sz="16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Funding: Thanks to the generous support of Unitaid</a:t>
            </a:r>
          </a:p>
        </p:txBody>
      </p:sp>
      <p:pic>
        <p:nvPicPr>
          <p:cNvPr id="319" name="Google Shape;236;p9" descr="Google Shape;236;p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824" y="2939810"/>
            <a:ext cx="2948350" cy="2206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Google Shape;237;p9" descr="Google Shape;237;p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788" y="716857"/>
            <a:ext cx="2337348" cy="5424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Google Shape;238;p9" descr="Google Shape;238;p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1110" y="1143997"/>
            <a:ext cx="2341334" cy="4968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Google Shape;239;p9" descr="Google Shape;239;p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9075" y="3178782"/>
            <a:ext cx="2405313" cy="2928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Picture 1" descr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195" y="6160013"/>
            <a:ext cx="6356923" cy="635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04;p2"/>
          <p:cNvSpPr txBox="1">
            <a:spLocks noGrp="1"/>
          </p:cNvSpPr>
          <p:nvPr>
            <p:ph type="body" sz="half" idx="1"/>
          </p:nvPr>
        </p:nvSpPr>
        <p:spPr>
          <a:xfrm>
            <a:off x="4555471" y="1866900"/>
            <a:ext cx="7266055" cy="410368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19455" indent="-164592" algn="just" defTabSz="877823">
              <a:lnSpc>
                <a:spcPct val="150000"/>
              </a:lnSpc>
              <a:spcBef>
                <a:spcPts val="0"/>
              </a:spcBef>
              <a:buClr>
                <a:srgbClr val="0070C0"/>
              </a:buClr>
              <a:buSzPts val="1900"/>
              <a:buFont typeface="Arial"/>
              <a:buChar char="•"/>
              <a:defRPr sz="1919"/>
            </a:pPr>
            <a:r>
              <a:rPr dirty="0"/>
              <a:t>While the rates of HIV infection among adolescents and youth have been increasing;</a:t>
            </a:r>
          </a:p>
          <a:p>
            <a:pPr marL="219455" indent="-196595" algn="just" defTabSz="877823">
              <a:lnSpc>
                <a:spcPct val="150000"/>
              </a:lnSpc>
              <a:spcBef>
                <a:spcPts val="900"/>
              </a:spcBef>
              <a:buClr>
                <a:srgbClr val="0070C0"/>
              </a:buClr>
              <a:buSzPts val="1900"/>
              <a:buFont typeface="Arial"/>
              <a:buChar char="•"/>
              <a:defRPr sz="1919"/>
            </a:pPr>
            <a:r>
              <a:rPr dirty="0"/>
              <a:t>There are many access gaps in HIV prevention interventions specifically aimed at this population;</a:t>
            </a:r>
          </a:p>
          <a:p>
            <a:pPr marL="219455" indent="-196595" algn="just" defTabSz="877823">
              <a:lnSpc>
                <a:spcPct val="150000"/>
              </a:lnSpc>
              <a:spcBef>
                <a:spcPts val="900"/>
              </a:spcBef>
              <a:buClr>
                <a:srgbClr val="0070C0"/>
              </a:buClr>
              <a:buSzPts val="1900"/>
              <a:buFont typeface="Arial"/>
              <a:buChar char="•"/>
              <a:defRPr sz="1919"/>
            </a:pPr>
            <a:r>
              <a:rPr dirty="0"/>
              <a:t>Long acting </a:t>
            </a:r>
            <a:r>
              <a:rPr dirty="0" err="1"/>
              <a:t>PrEP</a:t>
            </a:r>
            <a:r>
              <a:rPr dirty="0"/>
              <a:t> showed higher protection when compared to daily oral </a:t>
            </a:r>
            <a:r>
              <a:rPr dirty="0" err="1"/>
              <a:t>PrEP</a:t>
            </a:r>
            <a:r>
              <a:rPr dirty="0"/>
              <a:t> among men who have sex with men and transgender women</a:t>
            </a:r>
            <a:r>
              <a:rPr lang="pt-BR" dirty="0"/>
              <a:t>;</a:t>
            </a:r>
          </a:p>
          <a:p>
            <a:pPr marL="219455" indent="-196595" algn="just" defTabSz="877823">
              <a:lnSpc>
                <a:spcPct val="150000"/>
              </a:lnSpc>
              <a:spcBef>
                <a:spcPts val="900"/>
              </a:spcBef>
              <a:buClr>
                <a:srgbClr val="0070C0"/>
              </a:buClr>
              <a:buSzPts val="1900"/>
              <a:buFont typeface="Arial"/>
              <a:buChar char="•"/>
              <a:defRPr sz="1919"/>
            </a:pPr>
            <a:r>
              <a:rPr lang="pt-BR" dirty="0"/>
              <a:t>P</a:t>
            </a:r>
            <a:r>
              <a:rPr dirty="0" err="1"/>
              <a:t>ossibly</a:t>
            </a:r>
            <a:r>
              <a:rPr dirty="0"/>
              <a:t> a better alternative for those with difficulty adhering to daily oral pills, such as adolescents.</a:t>
            </a:r>
          </a:p>
        </p:txBody>
      </p:sp>
      <p:sp>
        <p:nvSpPr>
          <p:cNvPr id="145" name="Google Shape;103;p2"/>
          <p:cNvSpPr txBox="1">
            <a:spLocks noGrp="1"/>
          </p:cNvSpPr>
          <p:nvPr>
            <p:ph type="title"/>
          </p:nvPr>
        </p:nvSpPr>
        <p:spPr>
          <a:xfrm>
            <a:off x="3644901" y="180055"/>
            <a:ext cx="7012591" cy="1223964"/>
          </a:xfrm>
          <a:prstGeom prst="rect">
            <a:avLst/>
          </a:prstGeom>
        </p:spPr>
        <p:txBody>
          <a:bodyPr anchor="ctr"/>
          <a:lstStyle>
            <a:lvl1pPr>
              <a:defRPr sz="28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Why we need prevention options for adolescents and youth from key populations (AYKP) </a:t>
            </a:r>
          </a:p>
        </p:txBody>
      </p:sp>
      <p:grpSp>
        <p:nvGrpSpPr>
          <p:cNvPr id="148" name="Google Shape;106;p2"/>
          <p:cNvGrpSpPr/>
          <p:nvPr/>
        </p:nvGrpSpPr>
        <p:grpSpPr>
          <a:xfrm>
            <a:off x="10856259" y="180054"/>
            <a:ext cx="1128914" cy="813257"/>
            <a:chOff x="0" y="0"/>
            <a:chExt cx="1128912" cy="813255"/>
          </a:xfrm>
        </p:grpSpPr>
        <p:sp>
          <p:nvSpPr>
            <p:cNvPr id="146" name="Retângulo"/>
            <p:cNvSpPr/>
            <p:nvPr/>
          </p:nvSpPr>
          <p:spPr>
            <a:xfrm>
              <a:off x="0" y="0"/>
              <a:ext cx="1128913" cy="8132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47" name="image3.png" descr="image3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128913" cy="813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9" name="Picture 8" descr="Picture 8"/>
          <p:cNvPicPr>
            <a:picLocks noChangeAspect="1"/>
          </p:cNvPicPr>
          <p:nvPr/>
        </p:nvPicPr>
        <p:blipFill>
          <a:blip r:embed="rId3"/>
          <a:srcRect t="30778" b="30778"/>
          <a:stretch>
            <a:fillRect/>
          </a:stretch>
        </p:blipFill>
        <p:spPr>
          <a:xfrm rot="5400000">
            <a:off x="-880788" y="2546073"/>
            <a:ext cx="5192714" cy="3431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Google Shape;105;p2" descr="Google Shape;105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811" y="2100422"/>
            <a:ext cx="3060457" cy="432244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12;p3"/>
          <p:cNvSpPr txBox="1">
            <a:spLocks noGrp="1"/>
          </p:cNvSpPr>
          <p:nvPr>
            <p:ph type="body" idx="1"/>
          </p:nvPr>
        </p:nvSpPr>
        <p:spPr>
          <a:xfrm>
            <a:off x="4044353" y="1519964"/>
            <a:ext cx="7505701" cy="4693914"/>
          </a:xfrm>
          <a:prstGeom prst="rect">
            <a:avLst/>
          </a:prstGeom>
        </p:spPr>
        <p:txBody>
          <a:bodyPr/>
          <a:lstStyle/>
          <a:p>
            <a:pPr marL="0" indent="-127000" algn="just">
              <a:lnSpc>
                <a:spcPct val="150000"/>
              </a:lnSpc>
              <a:spcBef>
                <a:spcPts val="0"/>
              </a:spcBef>
              <a:buClr>
                <a:srgbClr val="0070C0"/>
              </a:buClr>
              <a:buSzPts val="1900"/>
              <a:buFont typeface="Arial"/>
              <a:buChar char="•"/>
              <a:defRPr sz="1900" b="1"/>
            </a:pPr>
            <a:r>
              <a:rPr dirty="0"/>
              <a:t> </a:t>
            </a:r>
            <a:r>
              <a:rPr b="0" dirty="0"/>
              <a:t>Offering HIV PrEP to adolescents and youth requires a multifaceted approach addressing their specific needs;</a:t>
            </a:r>
          </a:p>
          <a:p>
            <a:pPr marL="0" indent="-127000" algn="just">
              <a:lnSpc>
                <a:spcPct val="150000"/>
              </a:lnSpc>
              <a:buClr>
                <a:srgbClr val="0070C0"/>
              </a:buClr>
              <a:buSzPts val="1900"/>
              <a:buFont typeface="Arial"/>
              <a:buChar char="•"/>
              <a:defRPr sz="1900"/>
            </a:pPr>
            <a:r>
              <a:rPr lang="en-US" dirty="0"/>
              <a:t>Actively involving AYKP in the design and delivery of services is essential for the success of HIV prevention programs and to strengthen their sense of agency;</a:t>
            </a:r>
          </a:p>
          <a:p>
            <a:pPr marL="0" indent="-127000" algn="just">
              <a:lnSpc>
                <a:spcPct val="150000"/>
              </a:lnSpc>
              <a:buClr>
                <a:srgbClr val="0070C0"/>
              </a:buClr>
              <a:buSzPts val="1900"/>
              <a:buFont typeface="Arial"/>
              <a:buChar char="•"/>
              <a:defRPr sz="1900"/>
            </a:pPr>
            <a:r>
              <a:rPr dirty="0"/>
              <a:t>The importance of formative research in mapping and listening to communities to be researched;</a:t>
            </a:r>
          </a:p>
          <a:p>
            <a:pPr marL="0" indent="-127000" algn="just">
              <a:lnSpc>
                <a:spcPct val="150000"/>
              </a:lnSpc>
              <a:buClr>
                <a:srgbClr val="0070C0"/>
              </a:buClr>
              <a:buSzPts val="1900"/>
              <a:buFont typeface="Arial"/>
              <a:buChar char="•"/>
              <a:defRPr sz="1900"/>
            </a:pPr>
            <a:r>
              <a:rPr dirty="0"/>
              <a:t> Building bridges among researchers, healthcare providers, policymakers, and community organizations is crucial for creating effective and sustainable prevention programs</a:t>
            </a:r>
            <a:r>
              <a:rPr b="1" dirty="0"/>
              <a:t>.</a:t>
            </a:r>
          </a:p>
        </p:txBody>
      </p:sp>
      <p:sp>
        <p:nvSpPr>
          <p:cNvPr id="153" name="Google Shape;111;p3"/>
          <p:cNvSpPr txBox="1">
            <a:spLocks noGrp="1"/>
          </p:cNvSpPr>
          <p:nvPr>
            <p:ph type="title"/>
          </p:nvPr>
        </p:nvSpPr>
        <p:spPr>
          <a:xfrm>
            <a:off x="4379990" y="297238"/>
            <a:ext cx="5462874" cy="69376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n-US" sz="2600" dirty="0"/>
              <a:t>Offering HIV </a:t>
            </a:r>
            <a:r>
              <a:rPr lang="en-US" sz="2600" dirty="0" err="1"/>
              <a:t>PrEP</a:t>
            </a:r>
            <a:r>
              <a:rPr lang="en-US" sz="2600" dirty="0"/>
              <a:t> to </a:t>
            </a:r>
            <a:r>
              <a:rPr sz="2600" dirty="0"/>
              <a:t>AYKP</a:t>
            </a:r>
          </a:p>
        </p:txBody>
      </p:sp>
      <p:grpSp>
        <p:nvGrpSpPr>
          <p:cNvPr id="156" name="Google Shape;115;p3"/>
          <p:cNvGrpSpPr/>
          <p:nvPr/>
        </p:nvGrpSpPr>
        <p:grpSpPr>
          <a:xfrm>
            <a:off x="10856259" y="180054"/>
            <a:ext cx="1128914" cy="813257"/>
            <a:chOff x="0" y="0"/>
            <a:chExt cx="1128912" cy="813255"/>
          </a:xfrm>
        </p:grpSpPr>
        <p:sp>
          <p:nvSpPr>
            <p:cNvPr id="154" name="Retângulo"/>
            <p:cNvSpPr/>
            <p:nvPr/>
          </p:nvSpPr>
          <p:spPr>
            <a:xfrm>
              <a:off x="0" y="0"/>
              <a:ext cx="1128913" cy="8132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55" name="image3.png" descr="image3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128913" cy="813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7" name="Picture 7" descr="Picture 7"/>
          <p:cNvPicPr>
            <a:picLocks noChangeAspect="1"/>
          </p:cNvPicPr>
          <p:nvPr/>
        </p:nvPicPr>
        <p:blipFill>
          <a:blip r:embed="rId3"/>
          <a:srcRect t="30778" b="30778"/>
          <a:stretch>
            <a:fillRect/>
          </a:stretch>
        </p:blipFill>
        <p:spPr>
          <a:xfrm rot="5400000">
            <a:off x="-880788" y="2546073"/>
            <a:ext cx="5192714" cy="3431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Google Shape;113;p3" descr="Google Shape;113;p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237" y="2033840"/>
            <a:ext cx="2518976" cy="2227803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59" name="Google Shape;114;p3" descr="Google Shape;114;p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237" y="4353893"/>
            <a:ext cx="2518976" cy="237666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44;p4" descr="Google Shape;144;p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360" y="6220352"/>
            <a:ext cx="653632" cy="470113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Google Shape;145;p4"/>
          <p:cNvSpPr txBox="1"/>
          <p:nvPr/>
        </p:nvSpPr>
        <p:spPr>
          <a:xfrm>
            <a:off x="380732" y="1821630"/>
            <a:ext cx="4301152" cy="3950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15000"/>
              </a:lnSpc>
              <a:defRPr sz="20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Primary objective</a:t>
            </a:r>
          </a:p>
          <a:p>
            <a:pPr algn="ctr">
              <a:lnSpc>
                <a:spcPct val="115000"/>
              </a:lnSpc>
              <a:defRPr sz="2000" b="1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 algn="just">
              <a:lnSpc>
                <a:spcPct val="115000"/>
              </a:lnSpc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To evaluate the implementation of a PrEP protocol with three modalities (</a:t>
            </a:r>
            <a:r>
              <a:rPr b="1" dirty="0"/>
              <a:t>CAB-LA, event-driven, and daily oral</a:t>
            </a:r>
            <a:r>
              <a:rPr dirty="0"/>
              <a:t>) for adolescent men who have sex with men, non-binary assigned as male at birth, and trans people aged 15-19 years in Brazil.</a:t>
            </a:r>
          </a:p>
        </p:txBody>
      </p:sp>
      <p:sp>
        <p:nvSpPr>
          <p:cNvPr id="163" name="Google Shape;146;p4"/>
          <p:cNvSpPr txBox="1"/>
          <p:nvPr/>
        </p:nvSpPr>
        <p:spPr>
          <a:xfrm>
            <a:off x="2284310" y="169158"/>
            <a:ext cx="8661950" cy="92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/>
              <a:t>PrEP15-19 Choices: An Implementation study of </a:t>
            </a:r>
            <a:r>
              <a:rPr lang="pt-BR" dirty="0"/>
              <a:t>P</a:t>
            </a:r>
            <a:r>
              <a:rPr dirty="0" err="1"/>
              <a:t>rEP</a:t>
            </a:r>
            <a:r>
              <a:rPr dirty="0"/>
              <a:t> </a:t>
            </a:r>
            <a:r>
              <a:rPr lang="pt-BR" dirty="0" err="1"/>
              <a:t>Choices</a:t>
            </a:r>
            <a:r>
              <a:rPr lang="pt-BR" dirty="0"/>
              <a:t> </a:t>
            </a:r>
            <a:r>
              <a:rPr dirty="0"/>
              <a:t>among men who have sex with men, non-binary and trans people 15-19 years old in Brazil</a:t>
            </a:r>
          </a:p>
        </p:txBody>
      </p:sp>
      <p:grpSp>
        <p:nvGrpSpPr>
          <p:cNvPr id="186" name="Google Shape;281;g2e7eb2243a5_0_274"/>
          <p:cNvGrpSpPr/>
          <p:nvPr/>
        </p:nvGrpSpPr>
        <p:grpSpPr>
          <a:xfrm>
            <a:off x="4856886" y="1558131"/>
            <a:ext cx="7093814" cy="4302501"/>
            <a:chOff x="0" y="0"/>
            <a:chExt cx="7093812" cy="4302499"/>
          </a:xfrm>
        </p:grpSpPr>
        <p:sp>
          <p:nvSpPr>
            <p:cNvPr id="164" name="Google Shape;282;g2e7eb2243a5_0_274"/>
            <p:cNvSpPr/>
            <p:nvPr/>
          </p:nvSpPr>
          <p:spPr>
            <a:xfrm>
              <a:off x="2596523" y="2366109"/>
              <a:ext cx="1900649" cy="1936391"/>
            </a:xfrm>
            <a:prstGeom prst="ellipse">
              <a:avLst/>
            </a:prstGeom>
            <a:gradFill flip="none" rotWithShape="1">
              <a:gsLst>
                <a:gs pos="0">
                  <a:srgbClr val="6EA5DA"/>
                </a:gs>
                <a:gs pos="50000">
                  <a:srgbClr val="529BDA"/>
                </a:gs>
                <a:gs pos="100000">
                  <a:srgbClr val="4188C8"/>
                </a:gs>
              </a:gsLst>
              <a:lin ang="5400012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65" name="Google Shape;283;g2e7eb2243a5_0_274"/>
            <p:cNvSpPr txBox="1"/>
            <p:nvPr/>
          </p:nvSpPr>
          <p:spPr>
            <a:xfrm>
              <a:off x="2874881" y="2608625"/>
              <a:ext cx="1343887" cy="11989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525" tIns="9525" rIns="9525" bIns="9525" numCol="1" anchor="ctr">
              <a:spAutoFit/>
            </a:bodyPr>
            <a:lstStyle/>
            <a:p>
              <a:pPr algn="ctr">
                <a:lnSpc>
                  <a:spcPct val="90000"/>
                </a:lnSpc>
                <a:defRPr sz="1500" b="1">
                  <a:solidFill>
                    <a:srgbClr val="FFFFFF"/>
                  </a:solidFill>
                </a:defRPr>
              </a:pPr>
              <a:r>
                <a:t>Study population</a:t>
              </a:r>
            </a:p>
            <a:p>
              <a:pPr algn="ctr">
                <a:lnSpc>
                  <a:spcPct val="90000"/>
                </a:lnSpc>
                <a:spcBef>
                  <a:spcPts val="500"/>
                </a:spcBef>
                <a:defRPr sz="1500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lnSpc>
                  <a:spcPct val="90000"/>
                </a:lnSpc>
                <a:spcBef>
                  <a:spcPts val="500"/>
                </a:spcBef>
                <a:defRPr sz="15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6" name="Google Shape;284;g2e7eb2243a5_0_274"/>
            <p:cNvSpPr/>
            <p:nvPr/>
          </p:nvSpPr>
          <p:spPr>
            <a:xfrm rot="10800000">
              <a:off x="665380" y="3058441"/>
              <a:ext cx="1824925" cy="551862"/>
            </a:xfrm>
            <a:prstGeom prst="leftArrow">
              <a:avLst>
                <a:gd name="adj1" fmla="val 60000"/>
                <a:gd name="adj2" fmla="val 50000"/>
              </a:avLst>
            </a:prstGeom>
            <a:gradFill flip="none" rotWithShape="1"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12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67" name="Google Shape;285;g2e7eb2243a5_0_274"/>
            <p:cNvSpPr/>
            <p:nvPr/>
          </p:nvSpPr>
          <p:spPr>
            <a:xfrm>
              <a:off x="-1" y="2792137"/>
              <a:ext cx="1330542" cy="1084509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12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68" name="Google Shape;286;g2e7eb2243a5_0_274"/>
            <p:cNvSpPr txBox="1"/>
            <p:nvPr/>
          </p:nvSpPr>
          <p:spPr>
            <a:xfrm>
              <a:off x="31175" y="2933843"/>
              <a:ext cx="1268163" cy="801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649" tIns="26649" rIns="26649" bIns="26649" numCol="1" anchor="ctr">
              <a:spAutoFit/>
            </a:bodyPr>
            <a:lstStyle>
              <a:lvl1pPr algn="ctr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Self-identified as men who have sex with men</a:t>
              </a:r>
            </a:p>
          </p:txBody>
        </p:sp>
        <p:sp>
          <p:nvSpPr>
            <p:cNvPr id="169" name="Google Shape;287;g2e7eb2243a5_0_274"/>
            <p:cNvSpPr/>
            <p:nvPr/>
          </p:nvSpPr>
          <p:spPr>
            <a:xfrm rot="12959834">
              <a:off x="1041308" y="1879200"/>
              <a:ext cx="1824963" cy="551929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70" name="Google Shape;288;g2e7eb2243a5_0_274"/>
            <p:cNvSpPr/>
            <p:nvPr/>
          </p:nvSpPr>
          <p:spPr>
            <a:xfrm>
              <a:off x="550342" y="1066501"/>
              <a:ext cx="1330542" cy="1084510"/>
            </a:xfrm>
            <a:prstGeom prst="roundRect">
              <a:avLst>
                <a:gd name="adj" fmla="val 1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grpSp>
          <p:nvGrpSpPr>
            <p:cNvPr id="173" name="Google Shape;289;g2e7eb2243a5_0_274"/>
            <p:cNvGrpSpPr/>
            <p:nvPr/>
          </p:nvGrpSpPr>
          <p:grpSpPr>
            <a:xfrm>
              <a:off x="612720" y="1125467"/>
              <a:ext cx="1268163" cy="1020958"/>
              <a:chOff x="0" y="0"/>
              <a:chExt cx="1268161" cy="1020957"/>
            </a:xfrm>
          </p:grpSpPr>
          <p:sp>
            <p:nvSpPr>
              <p:cNvPr id="171" name="Retângulo"/>
              <p:cNvSpPr/>
              <p:nvPr/>
            </p:nvSpPr>
            <p:spPr>
              <a:xfrm>
                <a:off x="0" y="-1"/>
                <a:ext cx="1268162" cy="102095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  <a:defRPr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72" name="Self-identified non-binary assigned as male at birth"/>
              <p:cNvSpPr txBox="1"/>
              <p:nvPr/>
            </p:nvSpPr>
            <p:spPr>
              <a:xfrm>
                <a:off x="0" y="109944"/>
                <a:ext cx="1268162" cy="801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6649" tIns="26649" rIns="26649" bIns="26649" numCol="1" anchor="ctr">
                <a:spAutoFit/>
              </a:bodyPr>
              <a:lstStyle>
                <a:lvl1pPr algn="ctr">
                  <a:lnSpc>
                    <a:spcPct val="90000"/>
                  </a:lnSpc>
                  <a:defRPr b="1">
                    <a:solidFill>
                      <a:srgbClr val="FFFFFF"/>
                    </a:solidFill>
                  </a:defRPr>
                </a:lvl1pPr>
              </a:lstStyle>
              <a:p>
                <a:r>
                  <a:t>Self-identified non-binary assigned as male at birth</a:t>
                </a:r>
              </a:p>
            </p:txBody>
          </p:sp>
        </p:grpSp>
        <p:sp>
          <p:nvSpPr>
            <p:cNvPr id="174" name="Google Shape;290;g2e7eb2243a5_0_274"/>
            <p:cNvSpPr/>
            <p:nvPr/>
          </p:nvSpPr>
          <p:spPr>
            <a:xfrm rot="15119996">
              <a:off x="2008666" y="1155433"/>
              <a:ext cx="1859510" cy="541786"/>
            </a:xfrm>
            <a:prstGeom prst="leftArrow">
              <a:avLst>
                <a:gd name="adj1" fmla="val 60000"/>
                <a:gd name="adj2" fmla="val 50000"/>
              </a:avLst>
            </a:prstGeom>
            <a:gradFill flip="none" rotWithShape="1"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12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75" name="Google Shape;291;g2e7eb2243a5_0_274"/>
            <p:cNvSpPr/>
            <p:nvPr/>
          </p:nvSpPr>
          <p:spPr>
            <a:xfrm>
              <a:off x="1991161" y="-1"/>
              <a:ext cx="1330542" cy="1084510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12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76" name="Google Shape;292;g2e7eb2243a5_0_274"/>
            <p:cNvSpPr txBox="1"/>
            <p:nvPr/>
          </p:nvSpPr>
          <p:spPr>
            <a:xfrm>
              <a:off x="2022337" y="112098"/>
              <a:ext cx="1268162" cy="8602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649" tIns="26649" rIns="26649" bIns="2664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Self-identified trans women or trans men</a:t>
              </a:r>
            </a:p>
          </p:txBody>
        </p:sp>
        <p:sp>
          <p:nvSpPr>
            <p:cNvPr id="177" name="Google Shape;293;g2e7eb2243a5_0_274"/>
            <p:cNvSpPr/>
            <p:nvPr/>
          </p:nvSpPr>
          <p:spPr>
            <a:xfrm rot="17280004">
              <a:off x="3225691" y="1155441"/>
              <a:ext cx="1859510" cy="541786"/>
            </a:xfrm>
            <a:prstGeom prst="leftArrow">
              <a:avLst>
                <a:gd name="adj1" fmla="val 60000"/>
                <a:gd name="adj2" fmla="val 50000"/>
              </a:avLst>
            </a:prstGeom>
            <a:gradFill flip="none" rotWithShape="1">
              <a:gsLst>
                <a:gs pos="0">
                  <a:srgbClr val="E1CF4F"/>
                </a:gs>
                <a:gs pos="50000">
                  <a:srgbClr val="E5CF1E"/>
                </a:gs>
                <a:gs pos="100000">
                  <a:srgbClr val="D4BF10"/>
                </a:gs>
              </a:gsLst>
              <a:lin ang="5400012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78" name="Google Shape;294;g2e7eb2243a5_0_274"/>
            <p:cNvSpPr/>
            <p:nvPr/>
          </p:nvSpPr>
          <p:spPr>
            <a:xfrm>
              <a:off x="3772110" y="-1"/>
              <a:ext cx="1330542" cy="1084510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rgbClr val="E1CF4F"/>
                </a:gs>
                <a:gs pos="50000">
                  <a:srgbClr val="E5CF1E"/>
                </a:gs>
                <a:gs pos="100000">
                  <a:srgbClr val="D4BF10"/>
                </a:gs>
              </a:gsLst>
              <a:lin ang="5400012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79" name="Google Shape;295;g2e7eb2243a5_0_274"/>
            <p:cNvSpPr txBox="1"/>
            <p:nvPr/>
          </p:nvSpPr>
          <p:spPr>
            <a:xfrm>
              <a:off x="3803285" y="141706"/>
              <a:ext cx="1268163" cy="801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649" tIns="26649" rIns="26649" bIns="26649" numCol="1" anchor="ctr">
              <a:spAutoFit/>
            </a:bodyPr>
            <a:lstStyle>
              <a:lvl1pPr algn="ctr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Living in Belo Horizonte, Salvador and São Paulo</a:t>
              </a:r>
            </a:p>
          </p:txBody>
        </p:sp>
        <p:sp>
          <p:nvSpPr>
            <p:cNvPr id="180" name="Google Shape;296;g2e7eb2243a5_0_274"/>
            <p:cNvSpPr/>
            <p:nvPr/>
          </p:nvSpPr>
          <p:spPr>
            <a:xfrm rot="19440167">
              <a:off x="4227385" y="1879336"/>
              <a:ext cx="1824963" cy="551929"/>
            </a:xfrm>
            <a:prstGeom prst="leftArrow">
              <a:avLst>
                <a:gd name="adj1" fmla="val 60000"/>
                <a:gd name="adj2" fmla="val 50000"/>
              </a:avLst>
            </a:prstGeom>
            <a:gradFill flip="none" rotWithShape="1">
              <a:gsLst>
                <a:gs pos="0">
                  <a:srgbClr val="E748A6"/>
                </a:gs>
                <a:gs pos="50000">
                  <a:srgbClr val="E8079D"/>
                </a:gs>
                <a:gs pos="100000">
                  <a:srgbClr val="D5008D"/>
                </a:gs>
              </a:gsLst>
              <a:lin ang="5400012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81" name="Google Shape;297;g2e7eb2243a5_0_274"/>
            <p:cNvSpPr/>
            <p:nvPr/>
          </p:nvSpPr>
          <p:spPr>
            <a:xfrm>
              <a:off x="5212928" y="1066501"/>
              <a:ext cx="1330542" cy="1084510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rgbClr val="E748A6"/>
                </a:gs>
                <a:gs pos="50000">
                  <a:srgbClr val="E8079D"/>
                </a:gs>
                <a:gs pos="100000">
                  <a:srgbClr val="D5008D"/>
                </a:gs>
              </a:gsLst>
              <a:lin ang="5400012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82" name="Google Shape;298;g2e7eb2243a5_0_274"/>
            <p:cNvSpPr txBox="1"/>
            <p:nvPr/>
          </p:nvSpPr>
          <p:spPr>
            <a:xfrm>
              <a:off x="5244103" y="1391669"/>
              <a:ext cx="1268163" cy="434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649" tIns="26649" rIns="26649" bIns="26649" numCol="1" anchor="ctr">
              <a:spAutoFit/>
            </a:bodyPr>
            <a:lstStyle>
              <a:lvl1pPr algn="ctr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Age 15-19 years</a:t>
              </a:r>
            </a:p>
          </p:txBody>
        </p:sp>
        <p:sp>
          <p:nvSpPr>
            <p:cNvPr id="183" name="Google Shape;299;g2e7eb2243a5_0_274"/>
            <p:cNvSpPr/>
            <p:nvPr/>
          </p:nvSpPr>
          <p:spPr>
            <a:xfrm>
              <a:off x="4603487" y="3058403"/>
              <a:ext cx="1824925" cy="551862"/>
            </a:xfrm>
            <a:prstGeom prst="leftArrow">
              <a:avLst>
                <a:gd name="adj1" fmla="val 60000"/>
                <a:gd name="adj2" fmla="val 50000"/>
              </a:avLst>
            </a:prstGeom>
            <a:gradFill flip="none" rotWithShape="1"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12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84" name="Google Shape;300;g2e7eb2243a5_0_274"/>
            <p:cNvSpPr/>
            <p:nvPr/>
          </p:nvSpPr>
          <p:spPr>
            <a:xfrm>
              <a:off x="5763271" y="2792137"/>
              <a:ext cx="1330542" cy="1084509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12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85" name="Google Shape;301;g2e7eb2243a5_0_274"/>
            <p:cNvSpPr txBox="1"/>
            <p:nvPr/>
          </p:nvSpPr>
          <p:spPr>
            <a:xfrm>
              <a:off x="5794447" y="2842112"/>
              <a:ext cx="1268163" cy="9845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649" tIns="26649" rIns="26649" bIns="26649" numCol="1" anchor="ctr">
              <a:spAutoFit/>
            </a:bodyPr>
            <a:lstStyle>
              <a:lvl1pPr algn="ctr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In contexts of increased vulnerability or risk of HIV infection</a:t>
              </a:r>
            </a:p>
          </p:txBody>
        </p:sp>
      </p:grpSp>
      <p:pic>
        <p:nvPicPr>
          <p:cNvPr id="187" name="Google Shape;302;g2e7eb2243a5_0_274" descr="Google Shape;302;g2e7eb2243a5_0_2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748" y="4616534"/>
            <a:ext cx="1367972" cy="983888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Google Shape;287;g2e7eb2243a5_0_274"/>
          <p:cNvSpPr/>
          <p:nvPr/>
        </p:nvSpPr>
        <p:spPr>
          <a:xfrm rot="12959834">
            <a:off x="5992495" y="3305292"/>
            <a:ext cx="1887040" cy="560169"/>
          </a:xfrm>
          <a:prstGeom prst="leftArrow">
            <a:avLst>
              <a:gd name="adj1" fmla="val 60000"/>
              <a:gd name="adj2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0000"/>
                </a:solidFill>
              </a:defRPr>
            </a:pPr>
            <a:endParaRPr/>
          </a:p>
        </p:txBody>
      </p:sp>
      <p:sp>
        <p:nvSpPr>
          <p:cNvPr id="189" name="Google Shape;288;g2e7eb2243a5_0_274"/>
          <p:cNvSpPr/>
          <p:nvPr/>
        </p:nvSpPr>
        <p:spPr>
          <a:xfrm>
            <a:off x="5484829" y="2480460"/>
            <a:ext cx="1375801" cy="11007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192" name="Google Shape;289;g2e7eb2243a5_0_274"/>
          <p:cNvGrpSpPr/>
          <p:nvPr/>
        </p:nvGrpSpPr>
        <p:grpSpPr>
          <a:xfrm>
            <a:off x="5549329" y="2540305"/>
            <a:ext cx="1311301" cy="1036202"/>
            <a:chOff x="0" y="0"/>
            <a:chExt cx="1311299" cy="1036200"/>
          </a:xfrm>
        </p:grpSpPr>
        <p:sp>
          <p:nvSpPr>
            <p:cNvPr id="190" name="Retângulo"/>
            <p:cNvSpPr/>
            <p:nvPr/>
          </p:nvSpPr>
          <p:spPr>
            <a:xfrm>
              <a:off x="0" y="-1"/>
              <a:ext cx="1311300" cy="103620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elf-identified non-binary assigned as male at birth"/>
            <p:cNvSpPr txBox="1"/>
            <p:nvPr/>
          </p:nvSpPr>
          <p:spPr>
            <a:xfrm>
              <a:off x="0" y="117565"/>
              <a:ext cx="1311300" cy="801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649" tIns="26649" rIns="26649" bIns="26649" numCol="1" anchor="ctr">
              <a:spAutoFit/>
            </a:bodyPr>
            <a:lstStyle>
              <a:lvl1pPr algn="ctr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Self-identified non-binary assigned as male at birth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3"/>
          <p:cNvPicPr preferRelativeResize="0"/>
          <p:nvPr/>
        </p:nvPicPr>
        <p:blipFill rotWithShape="1">
          <a:blip r:embed="rId3">
            <a:alphaModFix/>
          </a:blip>
          <a:srcRect l="15080" t="15597" r="5488" b="4954"/>
          <a:stretch/>
        </p:blipFill>
        <p:spPr>
          <a:xfrm>
            <a:off x="206787" y="3549886"/>
            <a:ext cx="3546347" cy="19942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39" name="Google Shape;33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2061" y="2082135"/>
            <a:ext cx="2433307" cy="243330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40" name="Google Shape;34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99281" y="2082136"/>
            <a:ext cx="1903635" cy="420434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341" name="Google Shape;341;p13"/>
          <p:cNvSpPr/>
          <p:nvPr/>
        </p:nvSpPr>
        <p:spPr>
          <a:xfrm>
            <a:off x="520772" y="2424530"/>
            <a:ext cx="1459188" cy="1420411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YouTub</a:t>
            </a:r>
            <a:r>
              <a: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3"/>
          <p:cNvSpPr/>
          <p:nvPr/>
        </p:nvSpPr>
        <p:spPr>
          <a:xfrm>
            <a:off x="1958696" y="144308"/>
            <a:ext cx="9891958" cy="79131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dirty="0">
                <a:ln>
                  <a:noFill/>
                </a:ln>
                <a:solidFill>
                  <a:srgbClr val="DB241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Being where young people are - using accessible language, using memes and personas from the LGBTQIA+ community</a:t>
            </a:r>
          </a:p>
        </p:txBody>
      </p:sp>
      <p:pic>
        <p:nvPicPr>
          <p:cNvPr id="343" name="Google Shape;343;p13"/>
          <p:cNvPicPr preferRelativeResize="0"/>
          <p:nvPr/>
        </p:nvPicPr>
        <p:blipFill rotWithShape="1">
          <a:blip r:embed="rId6">
            <a:alphaModFix/>
          </a:blip>
          <a:srcRect t="11455" b="37090"/>
          <a:stretch/>
        </p:blipFill>
        <p:spPr>
          <a:xfrm>
            <a:off x="7749832" y="3722970"/>
            <a:ext cx="1194057" cy="13302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44" name="Google Shape;344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28849" y="2221818"/>
            <a:ext cx="1473029" cy="16877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45" name="Google Shape;345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21550" y="1768700"/>
            <a:ext cx="2307300" cy="476542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46" name="Google Shape;346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08323" y="5053215"/>
            <a:ext cx="1390930" cy="156649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47" name="Google Shape;347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63037" y="4784413"/>
            <a:ext cx="1331623" cy="150207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48" name="Google Shape;348;p13"/>
          <p:cNvSpPr/>
          <p:nvPr/>
        </p:nvSpPr>
        <p:spPr>
          <a:xfrm>
            <a:off x="6608048" y="3660595"/>
            <a:ext cx="1416836" cy="139261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Instagram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49" name="Google Shape;349;p13"/>
          <p:cNvPicPr preferRelativeResize="0"/>
          <p:nvPr/>
        </p:nvPicPr>
        <p:blipFill rotWithShape="1">
          <a:blip r:embed="rId11">
            <a:alphaModFix/>
          </a:blip>
          <a:srcRect l="-470" t="5801" r="469" b="45361"/>
          <a:stretch/>
        </p:blipFill>
        <p:spPr>
          <a:xfrm>
            <a:off x="8916782" y="1558676"/>
            <a:ext cx="1694322" cy="179151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50" name="Google Shape;350;p13"/>
          <p:cNvSpPr/>
          <p:nvPr/>
        </p:nvSpPr>
        <p:spPr>
          <a:xfrm>
            <a:off x="10164152" y="1538609"/>
            <a:ext cx="1173892" cy="1101828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TikTok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6EEB983-BDE1-48AC-A50E-28E87A35EA3F}"/>
              </a:ext>
            </a:extLst>
          </p:cNvPr>
          <p:cNvSpPr txBox="1"/>
          <p:nvPr/>
        </p:nvSpPr>
        <p:spPr>
          <a:xfrm>
            <a:off x="320040" y="6087291"/>
            <a:ext cx="3546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Active role of peer educators</a:t>
            </a:r>
            <a:endParaRPr lang="pt-BR" sz="16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Oval 12"/>
          <p:cNvSpPr/>
          <p:nvPr/>
        </p:nvSpPr>
        <p:spPr>
          <a:xfrm>
            <a:off x="8974183" y="3625861"/>
            <a:ext cx="3039316" cy="3023235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1" name="Picture 21" descr="Picture 21"/>
          <p:cNvPicPr>
            <a:picLocks noChangeAspect="1"/>
          </p:cNvPicPr>
          <p:nvPr/>
        </p:nvPicPr>
        <p:blipFill>
          <a:blip r:embed="rId2"/>
          <a:srcRect t="11831" b="36714"/>
          <a:stretch>
            <a:fillRect/>
          </a:stretch>
        </p:blipFill>
        <p:spPr>
          <a:xfrm>
            <a:off x="5314722" y="1261792"/>
            <a:ext cx="2422206" cy="269847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232" name="Picture 17" descr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479" y="1161151"/>
            <a:ext cx="2456430" cy="2639091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Title 1"/>
          <p:cNvSpPr txBox="1">
            <a:spLocks noGrp="1"/>
          </p:cNvSpPr>
          <p:nvPr>
            <p:ph type="title" idx="4294967295"/>
          </p:nvPr>
        </p:nvSpPr>
        <p:spPr>
          <a:xfrm>
            <a:off x="2946529" y="208904"/>
            <a:ext cx="7158591" cy="6683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2800" dirty="0"/>
              <a:t>Fun pouch and prevention kit</a:t>
            </a:r>
          </a:p>
        </p:txBody>
      </p:sp>
      <p:pic>
        <p:nvPicPr>
          <p:cNvPr id="235" name="Picture 20" descr="Picture 20"/>
          <p:cNvPicPr>
            <a:picLocks noChangeAspect="1"/>
          </p:cNvPicPr>
          <p:nvPr/>
        </p:nvPicPr>
        <p:blipFill>
          <a:blip r:embed="rId4"/>
          <a:srcRect t="12134" b="36359"/>
          <a:stretch>
            <a:fillRect/>
          </a:stretch>
        </p:blipFill>
        <p:spPr>
          <a:xfrm>
            <a:off x="6896434" y="3043547"/>
            <a:ext cx="1904382" cy="2123714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236" name="Picture 8" descr="Picture 8"/>
          <p:cNvPicPr>
            <a:picLocks noChangeAspect="1"/>
          </p:cNvPicPr>
          <p:nvPr/>
        </p:nvPicPr>
        <p:blipFill>
          <a:blip r:embed="rId5"/>
          <a:srcRect l="14509" r="8385"/>
          <a:stretch>
            <a:fillRect/>
          </a:stretch>
        </p:blipFill>
        <p:spPr>
          <a:xfrm>
            <a:off x="580805" y="1261793"/>
            <a:ext cx="3707161" cy="480793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237" name="Rounded Rectangle 9"/>
          <p:cNvSpPr txBox="1"/>
          <p:nvPr/>
        </p:nvSpPr>
        <p:spPr>
          <a:xfrm>
            <a:off x="9335089" y="3970666"/>
            <a:ext cx="2309394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 algn="ctr">
              <a:defRPr sz="16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Strategy organized by peer educators for recruitment </a:t>
            </a:r>
          </a:p>
          <a:p>
            <a:pPr algn="ctr">
              <a:defRPr sz="16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 algn="ctr">
              <a:defRPr sz="16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Recruitment form for those interested in the prevention kit -invitation to participate.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D5C24B3-3577-4CA0-9763-0C870A40F5B5}"/>
              </a:ext>
            </a:extLst>
          </p:cNvPr>
          <p:cNvSpPr txBox="1"/>
          <p:nvPr/>
        </p:nvSpPr>
        <p:spPr>
          <a:xfrm>
            <a:off x="4070752" y="4367042"/>
            <a:ext cx="2290859" cy="17081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Kit Contents: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5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HIV self test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Condoms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Lubes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5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Sensual Perfume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5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Informational</a:t>
            </a:r>
            <a:r>
              <a:rPr lang="pt-BR" sz="15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Flyer</a:t>
            </a:r>
            <a:endParaRPr kumimoji="0" lang="en-US" sz="15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11" name="Oval 12">
            <a:extLst>
              <a:ext uri="{FF2B5EF4-FFF2-40B4-BE49-F238E27FC236}">
                <a16:creationId xmlns:a16="http://schemas.microsoft.com/office/drawing/2014/main" id="{0FBBF34D-B565-43E4-B1B9-81E2A14E8B73}"/>
              </a:ext>
            </a:extLst>
          </p:cNvPr>
          <p:cNvSpPr/>
          <p:nvPr/>
        </p:nvSpPr>
        <p:spPr>
          <a:xfrm>
            <a:off x="3701735" y="3898702"/>
            <a:ext cx="2777442" cy="2698471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600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2"/>
          <p:cNvSpPr txBox="1">
            <a:spLocks noGrp="1"/>
          </p:cNvSpPr>
          <p:nvPr>
            <p:ph type="title"/>
          </p:nvPr>
        </p:nvSpPr>
        <p:spPr>
          <a:xfrm>
            <a:off x="1845428" y="315513"/>
            <a:ext cx="8101938" cy="5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200"/>
              <a:buFont typeface="Verdana"/>
              <a:buNone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Face to face 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demand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 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creation- outreach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15" name="Google Shape;315;p12" descr="https://prep1519.org/wp-content/uploads/2022/09/Sarau-Setembro-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447" y="4631718"/>
            <a:ext cx="2517352" cy="174736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16" name="Google Shape;316;p12" descr="https://prep1519.org/wp-content/uploads/2024/01/WhatsApp-Image-2024-01-15-at-09.18.27-1024x768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4982" y="2618579"/>
            <a:ext cx="2516582" cy="18874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17" name="Google Shape;317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56259" y="180055"/>
            <a:ext cx="1128913" cy="81325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18" name="Google Shape;318;p12" descr="https://prep1519.org/wp-content/uploads/2024/03/Imagem-do-WhatsApp-de-2024-03-03-as-16.06.44_31b6c070-1024x768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00233" y="1807599"/>
            <a:ext cx="2820482" cy="21153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19" name="Google Shape;319;p12" descr="https://prep1519.org/wp-content/uploads/2024/03/Imagem-do-WhatsApp-de-2024-03-03-as-16.28.10_e20aed0c-1024x768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93467" y="3590159"/>
            <a:ext cx="2777490" cy="208311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22" name="Google Shape;322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09614" y="1351479"/>
            <a:ext cx="1928612" cy="257148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23" name="Google Shape;323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8284" y="1599528"/>
            <a:ext cx="1276698" cy="17022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24" name="Google Shape;324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64611" y="1343341"/>
            <a:ext cx="1928612" cy="257148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25" name="Google Shape;325;p12" descr="https://prep1519.org/wp-content/uploads/2024/01/WhatsApp-Image-2024-01-15-at-09.18.25-1-768x1024.jpe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082" y="2853788"/>
            <a:ext cx="1264948" cy="165222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26" name="Google Shape;326;p12"/>
          <p:cNvSpPr/>
          <p:nvPr/>
        </p:nvSpPr>
        <p:spPr>
          <a:xfrm>
            <a:off x="1453263" y="1817784"/>
            <a:ext cx="1272599" cy="1265752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7" name="Google Shape;327;p12"/>
          <p:cNvSpPr txBox="1"/>
          <p:nvPr/>
        </p:nvSpPr>
        <p:spPr>
          <a:xfrm>
            <a:off x="1536390" y="2127494"/>
            <a:ext cx="11063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At the beach in Salvador</a:t>
            </a:r>
            <a:endParaRPr/>
          </a:p>
        </p:txBody>
      </p:sp>
      <p:sp>
        <p:nvSpPr>
          <p:cNvPr id="328" name="Google Shape;328;p12"/>
          <p:cNvSpPr/>
          <p:nvPr/>
        </p:nvSpPr>
        <p:spPr>
          <a:xfrm>
            <a:off x="2555144" y="4783009"/>
            <a:ext cx="1602595" cy="154256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9" name="Google Shape;329;p12"/>
          <p:cNvSpPr/>
          <p:nvPr/>
        </p:nvSpPr>
        <p:spPr>
          <a:xfrm>
            <a:off x="7145745" y="2929421"/>
            <a:ext cx="1272599" cy="1265752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0" name="Google Shape;330;p12"/>
          <p:cNvSpPr/>
          <p:nvPr/>
        </p:nvSpPr>
        <p:spPr>
          <a:xfrm>
            <a:off x="10712573" y="2865280"/>
            <a:ext cx="1272599" cy="1265752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1" name="Google Shape;331;p12"/>
          <p:cNvSpPr txBox="1"/>
          <p:nvPr/>
        </p:nvSpPr>
        <p:spPr>
          <a:xfrm>
            <a:off x="10643094" y="3176159"/>
            <a:ext cx="13887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Trans March in São Paulo</a:t>
            </a:r>
            <a:endParaRPr/>
          </a:p>
        </p:txBody>
      </p:sp>
      <p:sp>
        <p:nvSpPr>
          <p:cNvPr id="332" name="Google Shape;332;p12"/>
          <p:cNvSpPr txBox="1"/>
          <p:nvPr/>
        </p:nvSpPr>
        <p:spPr>
          <a:xfrm>
            <a:off x="7010251" y="3359326"/>
            <a:ext cx="16762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Schools </a:t>
            </a:r>
            <a:endParaRPr lang="en-US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in Salvador </a:t>
            </a:r>
            <a:endParaRPr lang="en-US"/>
          </a:p>
        </p:txBody>
      </p:sp>
      <p:sp>
        <p:nvSpPr>
          <p:cNvPr id="333" name="Google Shape;333;p12"/>
          <p:cNvSpPr txBox="1"/>
          <p:nvPr/>
        </p:nvSpPr>
        <p:spPr>
          <a:xfrm>
            <a:off x="2555145" y="5184960"/>
            <a:ext cx="160259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Sarau (dance and poetry)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 in São Paulo</a:t>
            </a:r>
            <a:endParaRPr/>
          </a:p>
        </p:txBody>
      </p:sp>
      <p:pic>
        <p:nvPicPr>
          <p:cNvPr id="22" name="Google Shape;161;p5" descr="Google Shape;161;p5">
            <a:extLst>
              <a:ext uri="{FF2B5EF4-FFF2-40B4-BE49-F238E27FC236}">
                <a16:creationId xmlns:a16="http://schemas.microsoft.com/office/drawing/2014/main" id="{96168CCC-2D91-4E24-A3C2-E0ECC6032D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5150" y="4040072"/>
            <a:ext cx="2001700" cy="266894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Google Shape;329;p12">
            <a:extLst>
              <a:ext uri="{FF2B5EF4-FFF2-40B4-BE49-F238E27FC236}">
                <a16:creationId xmlns:a16="http://schemas.microsoft.com/office/drawing/2014/main" id="{EDC10F58-A0C5-4AF1-B2DF-E4DD7C7C0FFB}"/>
              </a:ext>
            </a:extLst>
          </p:cNvPr>
          <p:cNvSpPr/>
          <p:nvPr/>
        </p:nvSpPr>
        <p:spPr>
          <a:xfrm>
            <a:off x="6919793" y="5429247"/>
            <a:ext cx="1498551" cy="1265752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 venues in Belo Horizonte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184;p6"/>
          <p:cNvSpPr txBox="1"/>
          <p:nvPr/>
        </p:nvSpPr>
        <p:spPr>
          <a:xfrm>
            <a:off x="1874267" y="100567"/>
            <a:ext cx="8784968" cy="960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90000"/>
              </a:lnSpc>
              <a:defRPr sz="26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ctr"/>
            <a:r>
              <a:rPr sz="2800" dirty="0"/>
              <a:t>Speak the language of the community </a:t>
            </a:r>
            <a:r>
              <a:rPr lang="pt-BR" sz="2800" dirty="0"/>
              <a:t>	</a:t>
            </a:r>
            <a:r>
              <a:rPr sz="2800" dirty="0"/>
              <a:t>you are working with</a:t>
            </a:r>
          </a:p>
        </p:txBody>
      </p:sp>
      <p:pic>
        <p:nvPicPr>
          <p:cNvPr id="258" name="Google Shape;185;p6" descr="Google Shape;185;p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42542">
            <a:off x="7462566" y="1325097"/>
            <a:ext cx="2259204" cy="225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Google Shape;186;p6" descr="Google Shape;186;p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857" y="4845217"/>
            <a:ext cx="2038802" cy="144149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921"/>
              </a:srgbClr>
            </a:outerShdw>
          </a:effectLst>
        </p:spPr>
      </p:pic>
      <p:pic>
        <p:nvPicPr>
          <p:cNvPr id="260" name="Google Shape;187;p6" descr="Google Shape;187;p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805" y="4787893"/>
            <a:ext cx="2038528" cy="1441297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921"/>
              </a:srgbClr>
            </a:outerShdw>
          </a:effectLst>
        </p:spPr>
      </p:pic>
      <p:pic>
        <p:nvPicPr>
          <p:cNvPr id="261" name="Google Shape;188;p6" descr="Google Shape;188;p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0396" y="3190613"/>
            <a:ext cx="1908485" cy="1349352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921"/>
              </a:srgbClr>
            </a:outerShdw>
          </a:effectLst>
        </p:spPr>
      </p:pic>
      <p:pic>
        <p:nvPicPr>
          <p:cNvPr id="262" name="Google Shape;189;p6" descr="Google Shape;189;p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4296" y="1756010"/>
            <a:ext cx="1890877" cy="1336904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3921"/>
              </a:srgbClr>
            </a:outerShdw>
          </a:effectLst>
        </p:spPr>
      </p:pic>
      <p:pic>
        <p:nvPicPr>
          <p:cNvPr id="263" name="Google Shape;190;p6" descr="Google Shape;190;p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50" y="1908424"/>
            <a:ext cx="3031601" cy="4807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Google Shape;191;p6" descr="Google Shape;191;p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1417" y="3973076"/>
            <a:ext cx="3520772" cy="28290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" name="Google Shape;192;p6"/>
          <p:cNvGrpSpPr/>
          <p:nvPr/>
        </p:nvGrpSpPr>
        <p:grpSpPr>
          <a:xfrm>
            <a:off x="5856243" y="2070107"/>
            <a:ext cx="2164907" cy="2096945"/>
            <a:chOff x="0" y="-1"/>
            <a:chExt cx="2287500" cy="2200202"/>
          </a:xfrm>
        </p:grpSpPr>
        <p:sp>
          <p:nvSpPr>
            <p:cNvPr id="265" name="Oval"/>
            <p:cNvSpPr/>
            <p:nvPr/>
          </p:nvSpPr>
          <p:spPr>
            <a:xfrm>
              <a:off x="0" y="-1"/>
              <a:ext cx="2287500" cy="22002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6" name="Graphics to simplify content about LAI-PrEP. QR code for easy access by youth to our social networks and contact channels"/>
            <p:cNvSpPr txBox="1"/>
            <p:nvPr/>
          </p:nvSpPr>
          <p:spPr>
            <a:xfrm>
              <a:off x="380722" y="253737"/>
              <a:ext cx="1526056" cy="16927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3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lang="en-US" dirty="0"/>
                <a:t>Simplified LAI-</a:t>
              </a:r>
              <a:r>
                <a:rPr lang="en-US" dirty="0" err="1"/>
                <a:t>PrEP</a:t>
              </a:r>
              <a:r>
                <a:rPr lang="en-US" dirty="0"/>
                <a:t> Info</a:t>
              </a:r>
            </a:p>
            <a:p>
              <a:r>
                <a:rPr lang="en-US" dirty="0"/>
                <a:t>QR code for youth to easily access our social networks and contact channels.</a:t>
              </a:r>
              <a:endParaRPr dirty="0"/>
            </a:p>
          </p:txBody>
        </p:sp>
      </p:grpSp>
      <p:grpSp>
        <p:nvGrpSpPr>
          <p:cNvPr id="270" name="Google Shape;193;p6"/>
          <p:cNvGrpSpPr/>
          <p:nvPr/>
        </p:nvGrpSpPr>
        <p:grpSpPr>
          <a:xfrm>
            <a:off x="2261177" y="3385663"/>
            <a:ext cx="1572477" cy="1459557"/>
            <a:chOff x="0" y="0"/>
            <a:chExt cx="1572476" cy="1459556"/>
          </a:xfrm>
        </p:grpSpPr>
        <p:sp>
          <p:nvSpPr>
            <p:cNvPr id="268" name="Oval"/>
            <p:cNvSpPr/>
            <p:nvPr/>
          </p:nvSpPr>
          <p:spPr>
            <a:xfrm>
              <a:off x="-1" y="-1"/>
              <a:ext cx="1572478" cy="1459558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sp>
          <p:nvSpPr>
            <p:cNvPr id="269" name="Posters:…"/>
            <p:cNvSpPr txBox="1"/>
            <p:nvPr/>
          </p:nvSpPr>
          <p:spPr>
            <a:xfrm>
              <a:off x="276008" y="280585"/>
              <a:ext cx="1020459" cy="898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Posters:</a:t>
              </a:r>
              <a:endParaRPr sz="1800">
                <a:latin typeface="Verdana"/>
                <a:ea typeface="Verdana"/>
                <a:cs typeface="Verdana"/>
                <a:sym typeface="Verdana"/>
              </a:endParaRPr>
            </a:p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Sex and HIV prevention</a:t>
              </a:r>
            </a:p>
          </p:txBody>
        </p:sp>
      </p:grpSp>
      <p:grpSp>
        <p:nvGrpSpPr>
          <p:cNvPr id="273" name="Google Shape;194;p6"/>
          <p:cNvGrpSpPr/>
          <p:nvPr/>
        </p:nvGrpSpPr>
        <p:grpSpPr>
          <a:xfrm>
            <a:off x="9231093" y="3846076"/>
            <a:ext cx="1500407" cy="1414539"/>
            <a:chOff x="0" y="0"/>
            <a:chExt cx="1500405" cy="1414537"/>
          </a:xfrm>
        </p:grpSpPr>
        <p:sp>
          <p:nvSpPr>
            <p:cNvPr id="271" name="Oval"/>
            <p:cNvSpPr/>
            <p:nvPr/>
          </p:nvSpPr>
          <p:spPr>
            <a:xfrm>
              <a:off x="0" y="0"/>
              <a:ext cx="1500406" cy="1414538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sp>
          <p:nvSpPr>
            <p:cNvPr id="272" name="Brochures"/>
            <p:cNvSpPr txBox="1"/>
            <p:nvPr/>
          </p:nvSpPr>
          <p:spPr>
            <a:xfrm>
              <a:off x="265453" y="562876"/>
              <a:ext cx="969499" cy="288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Brochures</a:t>
              </a:r>
            </a:p>
          </p:txBody>
        </p:sp>
      </p:grpSp>
      <p:grpSp>
        <p:nvGrpSpPr>
          <p:cNvPr id="276" name="Google Shape;195;p6"/>
          <p:cNvGrpSpPr/>
          <p:nvPr/>
        </p:nvGrpSpPr>
        <p:grpSpPr>
          <a:xfrm>
            <a:off x="8072269" y="3227327"/>
            <a:ext cx="1039801" cy="1034401"/>
            <a:chOff x="0" y="0"/>
            <a:chExt cx="1039800" cy="1034400"/>
          </a:xfrm>
        </p:grpSpPr>
        <p:sp>
          <p:nvSpPr>
            <p:cNvPr id="274" name="Oval"/>
            <p:cNvSpPr/>
            <p:nvPr/>
          </p:nvSpPr>
          <p:spPr>
            <a:xfrm>
              <a:off x="-1" y="-1"/>
              <a:ext cx="1039802" cy="10344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5" name="Fans"/>
            <p:cNvSpPr txBox="1"/>
            <p:nvPr/>
          </p:nvSpPr>
          <p:spPr>
            <a:xfrm>
              <a:off x="197999" y="360523"/>
              <a:ext cx="643802" cy="3133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</a:defRPr>
              </a:lvl1pPr>
            </a:lstStyle>
            <a:p>
              <a:r>
                <a:t>Fans</a:t>
              </a:r>
            </a:p>
          </p:txBody>
        </p:sp>
      </p:grpSp>
      <p:grpSp>
        <p:nvGrpSpPr>
          <p:cNvPr id="282" name="Google Shape;196;p6"/>
          <p:cNvGrpSpPr/>
          <p:nvPr/>
        </p:nvGrpSpPr>
        <p:grpSpPr>
          <a:xfrm>
            <a:off x="3310996" y="1428730"/>
            <a:ext cx="2545247" cy="2159120"/>
            <a:chOff x="0" y="0"/>
            <a:chExt cx="2595149" cy="1382400"/>
          </a:xfrm>
        </p:grpSpPr>
        <p:grpSp>
          <p:nvGrpSpPr>
            <p:cNvPr id="279" name="Google Shape;197;p6"/>
            <p:cNvGrpSpPr/>
            <p:nvPr/>
          </p:nvGrpSpPr>
          <p:grpSpPr>
            <a:xfrm>
              <a:off x="0" y="0"/>
              <a:ext cx="2595150" cy="1382401"/>
              <a:chOff x="0" y="0"/>
              <a:chExt cx="2595149" cy="1382400"/>
            </a:xfrm>
          </p:grpSpPr>
          <p:sp>
            <p:nvSpPr>
              <p:cNvPr id="277" name="Retângulo Arredondado"/>
              <p:cNvSpPr/>
              <p:nvPr/>
            </p:nvSpPr>
            <p:spPr>
              <a:xfrm>
                <a:off x="0" y="0"/>
                <a:ext cx="2595150" cy="1382401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/>
                </a:pPr>
                <a:endParaRPr/>
              </a:p>
            </p:txBody>
          </p:sp>
          <p:sp>
            <p:nvSpPr>
              <p:cNvPr id="278" name="Colors inspired by the transgender and non-binary flags"/>
              <p:cNvSpPr txBox="1"/>
              <p:nvPr/>
            </p:nvSpPr>
            <p:spPr>
              <a:xfrm>
                <a:off x="113208" y="77323"/>
                <a:ext cx="2368734" cy="12277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699" tIns="45699" rIns="45699" bIns="45699" numCol="1" anchor="ctr">
                <a:spAutoFit/>
              </a:bodyPr>
              <a:lstStyle/>
              <a:p>
                <a:pPr algn="ctr">
                  <a:defRPr sz="1600" b="1">
                    <a:solidFill>
                      <a:srgbClr val="7030A0"/>
                    </a:solidFill>
                  </a:defRPr>
                </a:pPr>
                <a:r>
                  <a:rPr dirty="0"/>
                  <a:t>Colors inspired by the transgender and non-binary flags</a:t>
                </a:r>
                <a:endParaRPr sz="1800" dirty="0">
                  <a:latin typeface="Verdana"/>
                  <a:ea typeface="Verdana"/>
                  <a:cs typeface="Verdana"/>
                  <a:sym typeface="Verdana"/>
                </a:endParaRPr>
              </a:p>
              <a:p>
                <a:pPr algn="ctr">
                  <a:defRPr sz="1600"/>
                </a:pPr>
                <a:endParaRPr sz="1800" dirty="0"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pic>
          <p:nvPicPr>
            <p:cNvPr id="280" name="Google Shape;198;p6" descr="Google Shape;198;p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615668">
              <a:off x="1784598" y="870743"/>
              <a:ext cx="672520" cy="37835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92100" dist="139700" dir="2700000" rotWithShape="0">
                <a:srgbClr val="333333">
                  <a:alpha val="63921"/>
                </a:srgbClr>
              </a:outerShdw>
            </a:effectLst>
          </p:spPr>
        </p:pic>
        <p:pic>
          <p:nvPicPr>
            <p:cNvPr id="281" name="Google Shape;199;p6" descr="Google Shape;199;p6"/>
            <p:cNvPicPr>
              <a:picLocks noChangeAspect="1"/>
            </p:cNvPicPr>
            <p:nvPr/>
          </p:nvPicPr>
          <p:blipFill>
            <a:blip r:embed="rId10"/>
            <a:srcRect r="17702"/>
            <a:stretch>
              <a:fillRect/>
            </a:stretch>
          </p:blipFill>
          <p:spPr>
            <a:xfrm rot="20930978">
              <a:off x="98467" y="897116"/>
              <a:ext cx="754007" cy="38507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92100" dist="139700" dir="2700000" rotWithShape="0">
                <a:srgbClr val="333333">
                  <a:alpha val="63921"/>
                </a:srgbClr>
              </a:outerShdw>
            </a:effectLst>
          </p:spPr>
        </p:pic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465;p23" descr="Google Shape;465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301" y="439514"/>
            <a:ext cx="1735925" cy="1735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Google Shape;466;p23" descr="Google Shape;466;p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20" y="516999"/>
            <a:ext cx="1740613" cy="1740612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Google Shape;467;p23"/>
          <p:cNvSpPr txBox="1"/>
          <p:nvPr/>
        </p:nvSpPr>
        <p:spPr>
          <a:xfrm>
            <a:off x="211570" y="2209101"/>
            <a:ext cx="1582406" cy="205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Gay adolescent – peer educator</a:t>
            </a:r>
          </a:p>
        </p:txBody>
      </p:sp>
      <p:sp>
        <p:nvSpPr>
          <p:cNvPr id="290" name="Google Shape;468;p23"/>
          <p:cNvSpPr txBox="1"/>
          <p:nvPr/>
        </p:nvSpPr>
        <p:spPr>
          <a:xfrm>
            <a:off x="10103712" y="2131615"/>
            <a:ext cx="1672175" cy="205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TGM -peer navigator </a:t>
            </a:r>
          </a:p>
        </p:txBody>
      </p:sp>
      <p:sp>
        <p:nvSpPr>
          <p:cNvPr id="291" name="Google Shape;469;p23"/>
          <p:cNvSpPr txBox="1"/>
          <p:nvPr/>
        </p:nvSpPr>
        <p:spPr>
          <a:xfrm>
            <a:off x="510040" y="293755"/>
            <a:ext cx="1225836" cy="24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Pride to be happy</a:t>
            </a:r>
          </a:p>
        </p:txBody>
      </p:sp>
      <p:sp>
        <p:nvSpPr>
          <p:cNvPr id="292" name="Google Shape;470;p23"/>
          <p:cNvSpPr txBox="1"/>
          <p:nvPr/>
        </p:nvSpPr>
        <p:spPr>
          <a:xfrm>
            <a:off x="10417573" y="216270"/>
            <a:ext cx="1124268" cy="24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Pride to be fight</a:t>
            </a:r>
          </a:p>
        </p:txBody>
      </p:sp>
      <p:pic>
        <p:nvPicPr>
          <p:cNvPr id="293" name="Google Shape;473;p23" descr="Google Shape;473;p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23" y="2741714"/>
            <a:ext cx="1735925" cy="1735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Google Shape;474;p23" descr="Google Shape;474;p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5380" y="2639786"/>
            <a:ext cx="1725433" cy="1725434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Google Shape;475;p23"/>
          <p:cNvSpPr txBox="1"/>
          <p:nvPr/>
        </p:nvSpPr>
        <p:spPr>
          <a:xfrm>
            <a:off x="10057537" y="4384714"/>
            <a:ext cx="1595231" cy="205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TGW-young  peer educator</a:t>
            </a:r>
          </a:p>
        </p:txBody>
      </p:sp>
      <p:sp>
        <p:nvSpPr>
          <p:cNvPr id="296" name="Google Shape;476;p23"/>
          <p:cNvSpPr txBox="1"/>
          <p:nvPr/>
        </p:nvSpPr>
        <p:spPr>
          <a:xfrm>
            <a:off x="275246" y="4433815"/>
            <a:ext cx="1694616" cy="205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Transgender man – navigator care</a:t>
            </a:r>
          </a:p>
        </p:txBody>
      </p:sp>
      <p:sp>
        <p:nvSpPr>
          <p:cNvPr id="297" name="Google Shape;477;p23"/>
          <p:cNvSpPr txBox="1"/>
          <p:nvPr/>
        </p:nvSpPr>
        <p:spPr>
          <a:xfrm>
            <a:off x="566757" y="2518469"/>
            <a:ext cx="1160433" cy="24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Pride to be LOVE</a:t>
            </a:r>
          </a:p>
        </p:txBody>
      </p:sp>
      <p:sp>
        <p:nvSpPr>
          <p:cNvPr id="298" name="Google Shape;478;p23"/>
          <p:cNvSpPr txBox="1"/>
          <p:nvPr/>
        </p:nvSpPr>
        <p:spPr>
          <a:xfrm>
            <a:off x="10345221" y="2393484"/>
            <a:ext cx="1145750" cy="24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Pride to be hope</a:t>
            </a:r>
          </a:p>
        </p:txBody>
      </p:sp>
      <p:pic>
        <p:nvPicPr>
          <p:cNvPr id="299" name="Google Shape;479;p23" descr="Google Shape;479;p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714" y="4889624"/>
            <a:ext cx="1740612" cy="1740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Google Shape;480;p23" descr="Google Shape;480;p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3545" y="4919557"/>
            <a:ext cx="1725434" cy="1725434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Google Shape;481;p23"/>
          <p:cNvSpPr txBox="1"/>
          <p:nvPr/>
        </p:nvSpPr>
        <p:spPr>
          <a:xfrm>
            <a:off x="9992079" y="6607336"/>
            <a:ext cx="880292" cy="205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Gay psychologist</a:t>
            </a:r>
          </a:p>
        </p:txBody>
      </p:sp>
      <p:sp>
        <p:nvSpPr>
          <p:cNvPr id="302" name="Google Shape;482;p23"/>
          <p:cNvSpPr txBox="1"/>
          <p:nvPr/>
        </p:nvSpPr>
        <p:spPr>
          <a:xfrm>
            <a:off x="265438" y="6616638"/>
            <a:ext cx="1261999" cy="205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Bissexual nurse</a:t>
            </a:r>
          </a:p>
        </p:txBody>
      </p:sp>
      <p:sp>
        <p:nvSpPr>
          <p:cNvPr id="303" name="Google Shape;484;p23"/>
          <p:cNvSpPr txBox="1"/>
          <p:nvPr/>
        </p:nvSpPr>
        <p:spPr>
          <a:xfrm>
            <a:off x="10281573" y="4642558"/>
            <a:ext cx="1396266" cy="24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Pride to be affection</a:t>
            </a:r>
          </a:p>
        </p:txBody>
      </p:sp>
      <p:sp>
        <p:nvSpPr>
          <p:cNvPr id="304" name="Google Shape;549;p26"/>
          <p:cNvSpPr txBox="1"/>
          <p:nvPr/>
        </p:nvSpPr>
        <p:spPr>
          <a:xfrm>
            <a:off x="2891917" y="309165"/>
            <a:ext cx="5510175" cy="52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 algn="ctr"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2800" dirty="0"/>
              <a:t>Lessons learned</a:t>
            </a:r>
          </a:p>
        </p:txBody>
      </p:sp>
      <p:sp>
        <p:nvSpPr>
          <p:cNvPr id="305" name="Google Shape;551;p26"/>
          <p:cNvSpPr txBox="1">
            <a:spLocks noGrp="1"/>
          </p:cNvSpPr>
          <p:nvPr>
            <p:ph type="body" idx="1"/>
          </p:nvPr>
        </p:nvSpPr>
        <p:spPr>
          <a:xfrm>
            <a:off x="2118993" y="1205705"/>
            <a:ext cx="7700207" cy="5517048"/>
          </a:xfrm>
          <a:prstGeom prst="rect">
            <a:avLst/>
          </a:prstGeom>
        </p:spPr>
        <p:txBody>
          <a:bodyPr lIns="45699" tIns="45699" rIns="45699" bIns="45699"/>
          <a:lstStyle/>
          <a:p>
            <a:pPr marL="342900" algn="just">
              <a:spcBef>
                <a:spcPts val="0"/>
              </a:spcBef>
            </a:pPr>
            <a:r>
              <a:rPr dirty="0"/>
              <a:t>Expanding PrEP access to AYKP aged 15-19 requires community mobilization, along with innovative and active peer participation to create demand, attract, and recruit;</a:t>
            </a:r>
          </a:p>
          <a:p>
            <a:pPr marL="342900" algn="just">
              <a:spcBef>
                <a:spcPts val="0"/>
              </a:spcBef>
            </a:pPr>
            <a:endParaRPr dirty="0"/>
          </a:p>
          <a:p>
            <a:pPr marL="342900" algn="just">
              <a:spcBef>
                <a:spcPts val="0"/>
              </a:spcBef>
            </a:pPr>
            <a:r>
              <a:rPr lang="en-US" dirty="0"/>
              <a:t>LGBTQIA+ youth staff and inclusive, welcoming spaces play a crucial role in connecting adolescents with HIV prevention services;</a:t>
            </a:r>
          </a:p>
          <a:p>
            <a:pPr marL="342900" algn="just">
              <a:spcBef>
                <a:spcPts val="0"/>
              </a:spcBef>
            </a:pPr>
            <a:endParaRPr dirty="0"/>
          </a:p>
          <a:p>
            <a:pPr marL="342900" algn="just">
              <a:spcBef>
                <a:spcPts val="0"/>
              </a:spcBef>
            </a:pPr>
            <a:r>
              <a:rPr lang="en-US" dirty="0"/>
              <a:t>Fostering stigma-free spaces is key to making </a:t>
            </a:r>
            <a:r>
              <a:rPr lang="en-US" dirty="0" err="1"/>
              <a:t>PrEP</a:t>
            </a:r>
            <a:r>
              <a:rPr lang="en-US" dirty="0"/>
              <a:t> services more accessible, appealing, and safe for young people</a:t>
            </a:r>
            <a:r>
              <a:rPr dirty="0"/>
              <a:t>;</a:t>
            </a:r>
          </a:p>
          <a:p>
            <a:pPr marL="342900" algn="just">
              <a:spcBef>
                <a:spcPts val="0"/>
              </a:spcBef>
            </a:pPr>
            <a:endParaRPr dirty="0"/>
          </a:p>
          <a:p>
            <a:pPr marL="342900" algn="just">
              <a:spcBef>
                <a:spcPts val="0"/>
              </a:spcBef>
            </a:pPr>
            <a:r>
              <a:rPr dirty="0"/>
              <a:t>A combination of online and peer-driven face-to-face strategies can provide a critical balance, offering wide coverage and equitable sexual health services to AYKP from diverse socioeconomic backgrounds.</a:t>
            </a:r>
          </a:p>
        </p:txBody>
      </p:sp>
      <p:sp>
        <p:nvSpPr>
          <p:cNvPr id="306" name="Google Shape;469;p23"/>
          <p:cNvSpPr txBox="1"/>
          <p:nvPr/>
        </p:nvSpPr>
        <p:spPr>
          <a:xfrm>
            <a:off x="389855" y="4672388"/>
            <a:ext cx="1225836" cy="24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Pride to be happy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HIVR4P2023">
  <a:themeElements>
    <a:clrScheme name="HIVR4P2023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B2415"/>
      </a:accent1>
      <a:accent2>
        <a:srgbClr val="DE9343"/>
      </a:accent2>
      <a:accent3>
        <a:srgbClr val="45ABBF"/>
      </a:accent3>
      <a:accent4>
        <a:srgbClr val="E271A9"/>
      </a:accent4>
      <a:accent5>
        <a:srgbClr val="D80561"/>
      </a:accent5>
      <a:accent6>
        <a:srgbClr val="242C4B"/>
      </a:accent6>
      <a:hlink>
        <a:srgbClr val="0000FF"/>
      </a:hlink>
      <a:folHlink>
        <a:srgbClr val="FF00FF"/>
      </a:folHlink>
    </a:clrScheme>
    <a:fontScheme name="HIVR4P2023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HIVR4P202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HIVR4P2023">
  <a:themeElements>
    <a:clrScheme name="HIVR4P 2023">
      <a:dk1>
        <a:srgbClr val="000000"/>
      </a:dk1>
      <a:lt1>
        <a:srgbClr val="FFFFFF"/>
      </a:lt1>
      <a:dk2>
        <a:srgbClr val="DB2415"/>
      </a:dk2>
      <a:lt2>
        <a:srgbClr val="FFFFFF"/>
      </a:lt2>
      <a:accent1>
        <a:srgbClr val="DB2415"/>
      </a:accent1>
      <a:accent2>
        <a:srgbClr val="DE9343"/>
      </a:accent2>
      <a:accent3>
        <a:srgbClr val="45ABBF"/>
      </a:accent3>
      <a:accent4>
        <a:srgbClr val="E271A9"/>
      </a:accent4>
      <a:accent5>
        <a:srgbClr val="D80561"/>
      </a:accent5>
      <a:accent6>
        <a:srgbClr val="242C4B"/>
      </a:accent6>
      <a:hlink>
        <a:srgbClr val="E0001B"/>
      </a:hlink>
      <a:folHlink>
        <a:srgbClr val="E0001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IVR4P2023">
  <a:themeElements>
    <a:clrScheme name="HIVR4P2023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B2415"/>
      </a:accent1>
      <a:accent2>
        <a:srgbClr val="DE9343"/>
      </a:accent2>
      <a:accent3>
        <a:srgbClr val="45ABBF"/>
      </a:accent3>
      <a:accent4>
        <a:srgbClr val="E271A9"/>
      </a:accent4>
      <a:accent5>
        <a:srgbClr val="D80561"/>
      </a:accent5>
      <a:accent6>
        <a:srgbClr val="242C4B"/>
      </a:accent6>
      <a:hlink>
        <a:srgbClr val="0000FF"/>
      </a:hlink>
      <a:folHlink>
        <a:srgbClr val="FF00FF"/>
      </a:folHlink>
    </a:clrScheme>
    <a:fontScheme name="HIVR4P2023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HIVR4P202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788</Words>
  <Application>Microsoft Office PowerPoint</Application>
  <PresentationFormat>Widescreen</PresentationFormat>
  <Paragraphs>96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Courier New</vt:lpstr>
      <vt:lpstr>Ias ribb</vt:lpstr>
      <vt:lpstr>Verdana</vt:lpstr>
      <vt:lpstr>HIVR4P2023</vt:lpstr>
      <vt:lpstr>1_HIVR4P2023</vt:lpstr>
      <vt:lpstr>Innovating HIV Prevention Research through the Engagement of Adolescents and Youth from Key Populations  </vt:lpstr>
      <vt:lpstr>Why we need prevention options for adolescents and youth from key populations (AYKP) </vt:lpstr>
      <vt:lpstr>Offering HIV PrEP to AYKP</vt:lpstr>
      <vt:lpstr>PowerPoint Presentation</vt:lpstr>
      <vt:lpstr>PowerPoint Presentation</vt:lpstr>
      <vt:lpstr>Fun pouch and prevention kit</vt:lpstr>
      <vt:lpstr>Face to face demand creation- outreach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Innovating HIV Prevention Research through the Engagement of Adolescents and Youth from Key Populations</dc:title>
  <dc:creator>Inês Dourado</dc:creator>
  <cp:lastModifiedBy>Preview 1</cp:lastModifiedBy>
  <cp:revision>12</cp:revision>
  <dcterms:modified xsi:type="dcterms:W3CDTF">2024-10-06T15:23:55Z</dcterms:modified>
</cp:coreProperties>
</file>