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</p:sldMasterIdLst>
  <p:notesMasterIdLst>
    <p:notesMasterId r:id="rId7"/>
  </p:notesMasterIdLst>
  <p:handoutMasterIdLst>
    <p:handoutMasterId r:id="rId8"/>
  </p:handoutMasterIdLst>
  <p:sldIdLst>
    <p:sldId id="2147476040" r:id="rId5"/>
    <p:sldId id="59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440EA1-9044-41B8-C568-EC70E6913A7A}" name="Lauren Rutherford" initials="LR" userId="S::LRutherford@fhi360.org::e9371ae0-71ac-4151-89a2-43a54de67d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075"/>
    <a:srgbClr val="076469"/>
    <a:srgbClr val="DE94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C130F-3B60-BEC1-3ABE-507A6C7269B1}" v="3" dt="2024-10-01T14:19:26.324"/>
    <p1510:client id="{4BF38C6D-BC02-4435-BC00-C07652AEA3C6}" v="1" dt="2024-10-01T12:27:53.097"/>
    <p1510:client id="{C49AAE1A-8E97-67EA-E7E6-F83496C85804}" v="2" dt="2024-10-02T09:51:27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0" autoAdjust="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Adaobi --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Thanks to our amazing presenters for such insightful presentations.</a:t>
            </a:r>
          </a:p>
          <a:p>
            <a:r>
              <a:rPr lang="en-US" dirty="0">
                <a:ea typeface="Calibri"/>
                <a:cs typeface="Calibri"/>
              </a:rPr>
              <a:t>Now we will take about 3 questions from the audience, if you have questions kindly walk up to the microphone.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Thanks for the lovely questions and engagement, I love the energy in the room.</a:t>
            </a:r>
          </a:p>
          <a:p>
            <a:r>
              <a:rPr lang="en-US" dirty="0">
                <a:ea typeface="Calibri"/>
                <a:cs typeface="Calibri"/>
              </a:rPr>
              <a:t>Let's give a round of applause to the lovely presenters as we wrap up this portion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2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Adaobi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Now we'll dive into this panel session which will really be an intergenerational dialogue to appreciate a variety of perspectives on the importance of MYE and how it has evolved over the years.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Let's welcome our panelists …................Read panelists bios (only first sentence)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Delve into panel questions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1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4" r:id="rId3"/>
    <p:sldLayoutId id="2147484206" r:id="rId4"/>
    <p:sldLayoutId id="2147484211" r:id="rId5"/>
    <p:sldLayoutId id="2147484212" r:id="rId6"/>
    <p:sldLayoutId id="21474842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3B5D-B747-0A7E-A2E9-CCD4FAC4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493" y="441325"/>
            <a:ext cx="7507597" cy="4240844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+mj-lt"/>
              </a:rPr>
              <a:t>Question </a:t>
            </a:r>
            <a:br>
              <a:rPr lang="en-US" sz="8800" dirty="0">
                <a:latin typeface="+mj-lt"/>
              </a:rPr>
            </a:br>
            <a:r>
              <a:rPr lang="en-US" sz="8800" dirty="0">
                <a:latin typeface="+mj-lt"/>
              </a:rPr>
              <a:t>&amp; Answer</a:t>
            </a:r>
          </a:p>
        </p:txBody>
      </p:sp>
    </p:spTree>
    <p:extLst>
      <p:ext uri="{BB962C8B-B14F-4D97-AF65-F5344CB8AC3E}">
        <p14:creationId xmlns:p14="http://schemas.microsoft.com/office/powerpoint/2010/main" val="107471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6BC0D7-E354-CBDE-6422-E7F7ABD43D1C}"/>
              </a:ext>
            </a:extLst>
          </p:cNvPr>
          <p:cNvSpPr/>
          <p:nvPr/>
        </p:nvSpPr>
        <p:spPr>
          <a:xfrm>
            <a:off x="0" y="6145619"/>
            <a:ext cx="3056414" cy="59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252130-C45E-50CF-F03E-0E0BDC46CD92}"/>
              </a:ext>
            </a:extLst>
          </p:cNvPr>
          <p:cNvSpPr/>
          <p:nvPr/>
        </p:nvSpPr>
        <p:spPr>
          <a:xfrm>
            <a:off x="8632182" y="-1488"/>
            <a:ext cx="331939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F19871-58F5-955D-04F9-A618F17F9923}"/>
              </a:ext>
            </a:extLst>
          </p:cNvPr>
          <p:cNvGrpSpPr/>
          <p:nvPr/>
        </p:nvGrpSpPr>
        <p:grpSpPr>
          <a:xfrm>
            <a:off x="3313095" y="3582322"/>
            <a:ext cx="2230010" cy="105194"/>
            <a:chOff x="3711996" y="3879920"/>
            <a:chExt cx="1955223" cy="93295"/>
          </a:xfrm>
        </p:grpSpPr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AFDF855C-2A1B-A444-DA3D-2A6DFB6E9318}"/>
                </a:ext>
              </a:extLst>
            </p:cNvPr>
            <p:cNvSpPr/>
            <p:nvPr/>
          </p:nvSpPr>
          <p:spPr>
            <a:xfrm>
              <a:off x="5570613" y="3879920"/>
              <a:ext cx="96606" cy="93295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C77007-0BBA-DEE6-A756-31D8A42885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1996" y="3938342"/>
              <a:ext cx="1858617" cy="2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CC291DE5-E847-42C8-0FA6-8220D3A8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872" y="465943"/>
            <a:ext cx="3171190" cy="637967"/>
          </a:xfrm>
        </p:spPr>
        <p:txBody>
          <a:bodyPr/>
          <a:lstStyle/>
          <a:p>
            <a:r>
              <a:rPr lang="en-US"/>
              <a:t>Panelists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4F7E79-2F99-40AE-D446-62989C1DC421}"/>
              </a:ext>
            </a:extLst>
          </p:cNvPr>
          <p:cNvSpPr/>
          <p:nvPr/>
        </p:nvSpPr>
        <p:spPr>
          <a:xfrm>
            <a:off x="3579871" y="1119397"/>
            <a:ext cx="1865572" cy="17819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218" r="-21014" b="424"/>
            </a:stretch>
          </a:blipFill>
          <a:ln w="38100">
            <a:solidFill>
              <a:srgbClr val="DE94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AE7AF0-1496-7EBA-7FDB-C5FDB343B1BA}"/>
              </a:ext>
            </a:extLst>
          </p:cNvPr>
          <p:cNvSpPr txBox="1"/>
          <p:nvPr/>
        </p:nvSpPr>
        <p:spPr>
          <a:xfrm>
            <a:off x="3191020" y="3031916"/>
            <a:ext cx="249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Jim Pickett</a:t>
            </a:r>
          </a:p>
          <a:p>
            <a:pPr algn="ctr"/>
            <a:r>
              <a:rPr lang="en-US" sz="1400" i="1" dirty="0"/>
              <a:t>The Choice Agenda, USA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2C1E9B-3761-9919-89C6-57A23FE9D90D}"/>
              </a:ext>
            </a:extLst>
          </p:cNvPr>
          <p:cNvSpPr txBox="1"/>
          <p:nvPr/>
        </p:nvSpPr>
        <p:spPr>
          <a:xfrm>
            <a:off x="310138" y="3048876"/>
            <a:ext cx="23611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Elizabeth Onyango</a:t>
            </a:r>
          </a:p>
          <a:p>
            <a:pPr algn="ctr"/>
            <a:r>
              <a:rPr lang="en-US" sz="1400" i="1"/>
              <a:t>COSWA, Kenya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5DDD88-7B70-069E-B72B-6DFE299E1373}"/>
              </a:ext>
            </a:extLst>
          </p:cNvPr>
          <p:cNvSpPr txBox="1"/>
          <p:nvPr/>
        </p:nvSpPr>
        <p:spPr>
          <a:xfrm>
            <a:off x="106195" y="3743556"/>
            <a:ext cx="2749712" cy="30469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1600" dirty="0">
                <a:ea typeface="Verdana"/>
              </a:rPr>
              <a:t>Elizabeth is a queer sex worker from Mombasa, an afro-feminist, a gender and SRHR activist passionate about the meaningful engagement of sex workers in all spaces where decisions about their health and human rights are being made.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AE4EFD-063C-0641-AAB9-B874561BB94E}"/>
              </a:ext>
            </a:extLst>
          </p:cNvPr>
          <p:cNvGrpSpPr/>
          <p:nvPr/>
        </p:nvGrpSpPr>
        <p:grpSpPr>
          <a:xfrm>
            <a:off x="392902" y="3582170"/>
            <a:ext cx="2180045" cy="93295"/>
            <a:chOff x="395127" y="3900540"/>
            <a:chExt cx="2180045" cy="93295"/>
          </a:xfrm>
        </p:grpSpPr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3A8342DB-5D0E-50D4-FD77-D97AC59AFB8B}"/>
                </a:ext>
              </a:extLst>
            </p:cNvPr>
            <p:cNvSpPr/>
            <p:nvPr/>
          </p:nvSpPr>
          <p:spPr>
            <a:xfrm>
              <a:off x="2478566" y="3900540"/>
              <a:ext cx="96606" cy="93295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B764622-4441-2F73-2260-3524DCA815C3}"/>
                </a:ext>
              </a:extLst>
            </p:cNvPr>
            <p:cNvCxnSpPr>
              <a:cxnSpLocks/>
            </p:cNvCxnSpPr>
            <p:nvPr/>
          </p:nvCxnSpPr>
          <p:spPr>
            <a:xfrm>
              <a:off x="395127" y="3958963"/>
              <a:ext cx="213285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9" name="Picture 68" descr="A person with curly hair laughing&#10;&#10;Description automatically generated">
            <a:extLst>
              <a:ext uri="{FF2B5EF4-FFF2-40B4-BE49-F238E27FC236}">
                <a16:creationId xmlns:a16="http://schemas.microsoft.com/office/drawing/2014/main" id="{5B3E2104-C6F2-E5A0-919C-B6556CE5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42" b="2242"/>
          <a:stretch/>
        </p:blipFill>
        <p:spPr>
          <a:xfrm>
            <a:off x="635149" y="1119397"/>
            <a:ext cx="1901095" cy="1815850"/>
          </a:xfrm>
          <a:prstGeom prst="ellipse">
            <a:avLst/>
          </a:prstGeom>
          <a:ln w="38100">
            <a:solidFill>
              <a:schemeClr val="accent6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9BC63E8-29E1-34F2-8E5E-BD16B14C6B5E}"/>
              </a:ext>
            </a:extLst>
          </p:cNvPr>
          <p:cNvGrpSpPr/>
          <p:nvPr/>
        </p:nvGrpSpPr>
        <p:grpSpPr>
          <a:xfrm>
            <a:off x="9605358" y="3594337"/>
            <a:ext cx="1955223" cy="93295"/>
            <a:chOff x="9230740" y="3874975"/>
            <a:chExt cx="1955223" cy="93295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03F4F4D7-462B-93BC-4645-9BA187921998}"/>
                </a:ext>
              </a:extLst>
            </p:cNvPr>
            <p:cNvSpPr/>
            <p:nvPr/>
          </p:nvSpPr>
          <p:spPr>
            <a:xfrm>
              <a:off x="11089357" y="3874975"/>
              <a:ext cx="96606" cy="93295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FD34D9-D36C-898F-831C-00F3B1C768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740" y="3933397"/>
              <a:ext cx="1858617" cy="2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B09ACD-CC86-9555-60D1-0E69B08A6D97}"/>
              </a:ext>
            </a:extLst>
          </p:cNvPr>
          <p:cNvSpPr txBox="1"/>
          <p:nvPr/>
        </p:nvSpPr>
        <p:spPr>
          <a:xfrm>
            <a:off x="9504715" y="3048876"/>
            <a:ext cx="2155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Annaliese Limb</a:t>
            </a:r>
          </a:p>
          <a:p>
            <a:pPr algn="ctr"/>
            <a:r>
              <a:rPr lang="en-US" sz="1400" i="1" dirty="0"/>
              <a:t>USAID, 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D748A-21C0-B700-3434-2F6A2F045862}"/>
              </a:ext>
            </a:extLst>
          </p:cNvPr>
          <p:cNvSpPr txBox="1"/>
          <p:nvPr/>
        </p:nvSpPr>
        <p:spPr>
          <a:xfrm>
            <a:off x="8910948" y="3747321"/>
            <a:ext cx="3192914" cy="30469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Verdana"/>
                <a:ea typeface="Verdana"/>
              </a:rPr>
              <a:t>Annaliese is the Deputy Division Chief for the Priority Populations, Integration, and Rights Division in the Office of HIV/AIDS at USAID. Annaliese began her work in HIV/AIDS in 1995 with U.S. community organizations and transitioned to global health with the U.S. Peace Corps. She joined USAID in 2015.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B261B-20BD-4ED0-8C5C-6FF46A8FAC5A}"/>
              </a:ext>
            </a:extLst>
          </p:cNvPr>
          <p:cNvSpPr txBox="1"/>
          <p:nvPr/>
        </p:nvSpPr>
        <p:spPr>
          <a:xfrm>
            <a:off x="6028178" y="3094197"/>
            <a:ext cx="264086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Doreen Moraa </a:t>
            </a:r>
            <a:r>
              <a:rPr lang="en-US" sz="1600" dirty="0" err="1"/>
              <a:t>Moracha</a:t>
            </a:r>
            <a:endParaRPr lang="en-US" sz="1600" dirty="0"/>
          </a:p>
          <a:p>
            <a:pPr algn="ctr"/>
            <a:r>
              <a:rPr lang="en-US" sz="1400" i="1" dirty="0"/>
              <a:t>Advocate, Kenya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E4F6A-D1B1-2850-3FBB-F7D71C738E25}"/>
              </a:ext>
            </a:extLst>
          </p:cNvPr>
          <p:cNvSpPr txBox="1"/>
          <p:nvPr/>
        </p:nvSpPr>
        <p:spPr>
          <a:xfrm>
            <a:off x="6020977" y="3746032"/>
            <a:ext cx="2749712" cy="30469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Arial" panose="020B0604020202020204" pitchFamily="34" charset="0"/>
              </a:rPr>
              <a:t>Do</a:t>
            </a:r>
            <a:r>
              <a:rPr lang="en-US" sz="1600" dirty="0">
                <a:latin typeface="Verdana"/>
                <a:ea typeface="Verdana"/>
              </a:rPr>
              <a:t>reen is implementing an HIV cure literacy project with support from IAS and AVAC and founded "I AM A BEAUTIFUL STORY," a digital platform that inspires people living with HIV. Doreen was also recognized as one of Africa's 100 most impactful changemakers</a:t>
            </a:r>
            <a:r>
              <a:rPr lang="en-US" sz="1200" dirty="0">
                <a:latin typeface="Verdana"/>
                <a:ea typeface="Verdana"/>
              </a:rPr>
              <a:t>.</a:t>
            </a:r>
            <a:endParaRPr lang="en-US" sz="1600" dirty="0">
              <a:latin typeface="Verdana"/>
              <a:ea typeface="Verdan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BCF5E9-C963-18B2-75D1-F6B16EDA0A1D}"/>
              </a:ext>
            </a:extLst>
          </p:cNvPr>
          <p:cNvGrpSpPr/>
          <p:nvPr/>
        </p:nvGrpSpPr>
        <p:grpSpPr>
          <a:xfrm>
            <a:off x="6518489" y="3579961"/>
            <a:ext cx="1905810" cy="93295"/>
            <a:chOff x="669362" y="3900540"/>
            <a:chExt cx="1905810" cy="93295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0F83631-F46A-1712-8618-07E17A63EBDD}"/>
                </a:ext>
              </a:extLst>
            </p:cNvPr>
            <p:cNvSpPr/>
            <p:nvPr/>
          </p:nvSpPr>
          <p:spPr>
            <a:xfrm>
              <a:off x="2478566" y="3900540"/>
              <a:ext cx="96606" cy="93295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05C328-AFEC-806D-F50A-9166D981F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362" y="3958963"/>
              <a:ext cx="1858617" cy="2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D0BDF-FDD6-7662-D517-4EA57C1785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6" t="12931" r="2731" b="26363"/>
          <a:stretch/>
        </p:blipFill>
        <p:spPr>
          <a:xfrm>
            <a:off x="6451317" y="1119397"/>
            <a:ext cx="1901095" cy="1815850"/>
          </a:xfrm>
          <a:prstGeom prst="ellipse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860970-8E37-C4FA-7196-7837B20ABB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740" r="10740"/>
          <a:stretch/>
        </p:blipFill>
        <p:spPr>
          <a:xfrm>
            <a:off x="9584645" y="1119397"/>
            <a:ext cx="1901095" cy="1815850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2EE623B-6F4B-107C-5EE6-B3F93AA761A5}"/>
              </a:ext>
            </a:extLst>
          </p:cNvPr>
          <p:cNvSpPr txBox="1"/>
          <p:nvPr/>
        </p:nvSpPr>
        <p:spPr>
          <a:xfrm>
            <a:off x="2996165" y="3749797"/>
            <a:ext cx="288455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Jim helps lead PrEP4Teens - an arts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social marketing, and community mobilization campaign focused on PrEP awareness and uptake among Black and Brown young people in Chicago. He is also a Senior Advisor for AVAC and has been living with HIV since 1995.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83A99-A3D1-6648-B54C-11CC86B52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11794" y="-3216225"/>
            <a:ext cx="434412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FF0F8-4DBE-8E4D-5716-81FF967DF7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393"/>
          <a:stretch/>
        </p:blipFill>
        <p:spPr>
          <a:xfrm rot="5400000">
            <a:off x="8765016" y="-2997003"/>
            <a:ext cx="434412" cy="64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7863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VR4P-2024-Speaker-template_Verdana" id="{915A3F88-65E2-4C68-8A95-EE1C8EFD51E7}" vid="{88AA67E4-A7BF-4653-BF91-B6B0B546B4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F0ACE12F80A4794329C3456661B9E" ma:contentTypeVersion="22" ma:contentTypeDescription="Create a new document." ma:contentTypeScope="" ma:versionID="94afe1f3169ec5f8dfcc67b179ec9c78">
  <xsd:schema xmlns:xsd="http://www.w3.org/2001/XMLSchema" xmlns:xs="http://www.w3.org/2001/XMLSchema" xmlns:p="http://schemas.microsoft.com/office/2006/metadata/properties" xmlns:ns2="1865d82a-bf83-4eaa-817a-e97c662b7d46" xmlns:ns3="d35616bd-f3ab-4ee4-8f55-73cb5167d911" targetNamespace="http://schemas.microsoft.com/office/2006/metadata/properties" ma:root="true" ma:fieldsID="74b77f497480b4256a0773170f83c1b9" ns2:_="" ns3:_="">
    <xsd:import namespace="1865d82a-bf83-4eaa-817a-e97c662b7d46"/>
    <xsd:import namespace="d35616bd-f3ab-4ee4-8f55-73cb5167d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onUse" minOccurs="0"/>
                <xsd:element ref="ns2:Open_x0020_with_x0020_Secl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5d82a-bf83-4eaa-817a-e97c662b7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onUse" ma:index="26" nillable="true" ma:displayName="Notes on Use" ma:format="Dropdown" ma:internalName="NotesonUse">
      <xsd:simpleType>
        <xsd:restriction base="dms:Note">
          <xsd:maxLength value="255"/>
        </xsd:restriction>
      </xsd:simpleType>
    </xsd:element>
    <xsd:element name="Open_x0020_with_x0020_Seclore" ma:index="27" nillable="true" ma:displayName="Open with Seclore" ma:hidden="true" ma:internalName="Open_x0020_with_x0020_Seclor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616bd-f3ab-4ee4-8f55-73cb5167d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e5cab-ca8b-48ba-a99c-e62ef9b13973}" ma:internalName="TaxCatchAll" ma:showField="CatchAllData" ma:web="d35616bd-f3ab-4ee4-8f55-73cb5167d9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616bd-f3ab-4ee4-8f55-73cb5167d911" xsi:nil="true"/>
    <lcf76f155ced4ddcb4097134ff3c332f xmlns="1865d82a-bf83-4eaa-817a-e97c662b7d46">
      <Terms xmlns="http://schemas.microsoft.com/office/infopath/2007/PartnerControls"/>
    </lcf76f155ced4ddcb4097134ff3c332f>
    <Open_x0020_with_x0020_Seclore xmlns="1865d82a-bf83-4eaa-817a-e97c662b7d46" xsi:nil="true"/>
    <NotesonUse xmlns="1865d82a-bf83-4eaa-817a-e97c662b7d46" xsi:nil="true"/>
  </documentManagement>
</p:properties>
</file>

<file path=customXml/itemProps1.xml><?xml version="1.0" encoding="utf-8"?>
<ds:datastoreItem xmlns:ds="http://schemas.openxmlformats.org/officeDocument/2006/customXml" ds:itemID="{4101C422-2033-424E-8F43-E4281D17C227}">
  <ds:schemaRefs>
    <ds:schemaRef ds:uri="1865d82a-bf83-4eaa-817a-e97c662b7d46"/>
    <ds:schemaRef ds:uri="d35616bd-f3ab-4ee4-8f55-73cb5167d9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C164D-1427-4CFC-A10B-8EDA77DF60E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1865d82a-bf83-4eaa-817a-e97c662b7d46"/>
    <ds:schemaRef ds:uri="http://schemas.microsoft.com/office/2006/metadata/properties"/>
    <ds:schemaRef ds:uri="http://schemas.microsoft.com/office/2006/documentManagement/types"/>
    <ds:schemaRef ds:uri="d35616bd-f3ab-4ee4-8f55-73cb5167d91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HIVR4P-2024-Oral-Abstract-speaker-template_Verdana</Template>
  <TotalTime>124</TotalTime>
  <Words>345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IAS Ribbon Sans Bold</vt:lpstr>
      <vt:lpstr>IAS Ribbon Sans Regular</vt:lpstr>
      <vt:lpstr>Verdana</vt:lpstr>
      <vt:lpstr>Verdana Bold</vt:lpstr>
      <vt:lpstr>HIVR4P2023</vt:lpstr>
      <vt:lpstr>Question  &amp; Answer</vt:lpstr>
      <vt:lpstr>Panelists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 &amp; Answer</dc:title>
  <dc:creator>Lauren Rutherford</dc:creator>
  <cp:lastModifiedBy>Preview 1</cp:lastModifiedBy>
  <cp:revision>148</cp:revision>
  <dcterms:created xsi:type="dcterms:W3CDTF">2024-08-26T19:24:05Z</dcterms:created>
  <dcterms:modified xsi:type="dcterms:W3CDTF">2024-10-05T16:18:26Z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0x010100EA8F0ACE12F80A4794329C3456661B9E</vt:lpwstr>
  </property>
  <property fmtid="{D5CDD505-2E9C-101B-9397-08002B2CF9AE}" pid="3" name="MediaServiceImageTags">
    <vt:lpwstr/>
  </property>
</Properties>
</file>