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66" r:id="rId5"/>
    <p:sldId id="290" r:id="rId6"/>
    <p:sldId id="2147375517" r:id="rId7"/>
    <p:sldId id="294" r:id="rId8"/>
    <p:sldId id="295" r:id="rId9"/>
    <p:sldId id="2147375516" r:id="rId10"/>
    <p:sldId id="2145706703" r:id="rId11"/>
    <p:sldId id="292" r:id="rId12"/>
    <p:sldId id="2147375520" r:id="rId13"/>
    <p:sldId id="2147375519" r:id="rId14"/>
    <p:sldId id="2147375521" r:id="rId15"/>
    <p:sldId id="2147375522" r:id="rId16"/>
    <p:sldId id="2145706657" r:id="rId17"/>
    <p:sldId id="2145706568" r:id="rId18"/>
    <p:sldId id="2147375524" r:id="rId19"/>
    <p:sldId id="2147375515" r:id="rId20"/>
    <p:sldId id="2147375528" r:id="rId21"/>
    <p:sldId id="2147375525" r:id="rId22"/>
    <p:sldId id="2147375535" r:id="rId23"/>
    <p:sldId id="2147375536" r:id="rId24"/>
    <p:sldId id="2147375538" r:id="rId25"/>
    <p:sldId id="2147375537" r:id="rId26"/>
    <p:sldId id="2147375529" r:id="rId27"/>
    <p:sldId id="2147375531" r:id="rId28"/>
    <p:sldId id="265" r:id="rId29"/>
    <p:sldId id="262" r:id="rId30"/>
    <p:sldId id="263" r:id="rId31"/>
    <p:sldId id="2145706619" r:id="rId32"/>
    <p:sldId id="2147375532" r:id="rId33"/>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8D00"/>
    <a:srgbClr val="E02140"/>
    <a:srgbClr val="08BD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725"/>
  </p:normalViewPr>
  <p:slideViewPr>
    <p:cSldViewPr snapToGrid="0">
      <p:cViewPr varScale="1">
        <p:scale>
          <a:sx n="89" d="100"/>
          <a:sy n="89" d="100"/>
        </p:scale>
        <p:origin x="1398" y="90"/>
      </p:cViewPr>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32C83D-BE2C-B8AA-32EC-D14CEE893208}"/>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3" name="Date Placeholder 2">
            <a:extLst>
              <a:ext uri="{FF2B5EF4-FFF2-40B4-BE49-F238E27FC236}">
                <a16:creationId xmlns:a16="http://schemas.microsoft.com/office/drawing/2014/main" id="{84AE4D04-B134-FECC-A24C-0ACD267E83B3}"/>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4ECC8FA-EAB1-4EC8-84E4-2AD18FD1C9DD}" type="datetime1">
              <a:rPr lang="en-GB" sz="1200" b="0" i="0" u="none" strike="noStrike" kern="1200" cap="none" spc="0" baseline="0">
                <a:solidFill>
                  <a:srgbClr val="000000"/>
                </a:solidFill>
                <a:uFillTx/>
                <a:latin typeface="Calibri"/>
              </a:rPr>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t>05/10/2024</a:t>
            </a:fld>
            <a:endParaRPr lang="en-GB" sz="1200" b="0" i="0" u="none" strike="noStrike" kern="1200" cap="none" spc="0" baseline="0">
              <a:solidFill>
                <a:srgbClr val="000000"/>
              </a:solidFill>
              <a:uFillTx/>
              <a:latin typeface="Calibri"/>
            </a:endParaRPr>
          </a:p>
        </p:txBody>
      </p:sp>
      <p:sp>
        <p:nvSpPr>
          <p:cNvPr id="4" name="Footer Placeholder 3">
            <a:extLst>
              <a:ext uri="{FF2B5EF4-FFF2-40B4-BE49-F238E27FC236}">
                <a16:creationId xmlns:a16="http://schemas.microsoft.com/office/drawing/2014/main" id="{3870341E-D1F9-34FD-A583-52CB5955FE61}"/>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p:txBody>
      </p:sp>
      <p:sp>
        <p:nvSpPr>
          <p:cNvPr id="5" name="Slide Number Placeholder 4">
            <a:extLst>
              <a:ext uri="{FF2B5EF4-FFF2-40B4-BE49-F238E27FC236}">
                <a16:creationId xmlns:a16="http://schemas.microsoft.com/office/drawing/2014/main" id="{5C47FBE4-3D3A-E5EB-59C6-3E3879CDB8C4}"/>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81634F-54B0-41C5-8F8A-70260EE1F42A}" type="slidenum">
              <a:t>‹#›</a:t>
            </a:fld>
            <a:endParaRPr lang="en-GB"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42048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AF686D-380F-25F1-98F9-2837CA0646B5}"/>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BF94072E-3FAF-FB12-B46B-5C445287184D}"/>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5BEDA77-6FAE-4A22-83BF-5D9620973456}" type="datetime1">
              <a:rPr lang="en-GB"/>
              <a:pPr lvl="0"/>
              <a:t>05/10/2024</a:t>
            </a:fld>
            <a:endParaRPr lang="en-GB"/>
          </a:p>
        </p:txBody>
      </p:sp>
      <p:sp>
        <p:nvSpPr>
          <p:cNvPr id="4" name="Slide Image Placeholder 3">
            <a:extLst>
              <a:ext uri="{FF2B5EF4-FFF2-40B4-BE49-F238E27FC236}">
                <a16:creationId xmlns:a16="http://schemas.microsoft.com/office/drawing/2014/main" id="{E9F3482B-07A8-B240-1D73-6E8915D8DCB3}"/>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C9E8581-3FF2-F419-97BC-4B95B69452BE}"/>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a:extLst>
              <a:ext uri="{FF2B5EF4-FFF2-40B4-BE49-F238E27FC236}">
                <a16:creationId xmlns:a16="http://schemas.microsoft.com/office/drawing/2014/main" id="{CFBCBA0F-1A82-5D38-3746-70D369C233F2}"/>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39AB73A9-C5C3-8128-DA78-123E29F9A28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64929834-89F6-47E0-9ACA-942B3DD56E23}" type="slidenum">
              <a:t>‹#›</a:t>
            </a:fld>
            <a:endParaRPr lang="en-GB"/>
          </a:p>
        </p:txBody>
      </p:sp>
    </p:spTree>
    <p:extLst>
      <p:ext uri="{BB962C8B-B14F-4D97-AF65-F5344CB8AC3E}">
        <p14:creationId xmlns:p14="http://schemas.microsoft.com/office/powerpoint/2010/main" val="3775210060"/>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D7495-1908-1165-5647-1A63648B909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E0B0194-64A0-7159-C738-1CA3FDDEDCD6}"/>
              </a:ext>
            </a:extLst>
          </p:cNvPr>
          <p:cNvSpPr txBox="1">
            <a:spLocks noGrp="1"/>
          </p:cNvSpPr>
          <p:nvPr>
            <p:ph type="body" sz="quarter" idx="1"/>
          </p:nvPr>
        </p:nvSpPr>
        <p:spPr/>
        <p:txBody>
          <a:bodyPr/>
          <a:lstStyle/>
          <a:p>
            <a:r>
              <a:rPr lang="en-US" dirty="0"/>
              <a:t>Thank you for joining us for this exciting satellite session.</a:t>
            </a:r>
          </a:p>
          <a:p>
            <a:r>
              <a:rPr lang="en-US" dirty="0"/>
              <a:t>Over the next 20 mins or so, I’ll be provided an overview of how differentiated service delivery, or DSD, has a role in support the effective scale-up and provision of PrEP and PEP services. </a:t>
            </a:r>
            <a:endParaRPr lang="en-CH"/>
          </a:p>
        </p:txBody>
      </p:sp>
      <p:sp>
        <p:nvSpPr>
          <p:cNvPr id="4" name="Slide Number Placeholder 3">
            <a:extLst>
              <a:ext uri="{FF2B5EF4-FFF2-40B4-BE49-F238E27FC236}">
                <a16:creationId xmlns:a16="http://schemas.microsoft.com/office/drawing/2014/main" id="{67D8E71F-0C48-3962-9907-7E6402B05EE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381E0E-A6C4-45E1-A1D7-B5A418B5F489}"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first important thing to note with PrEP is that despite the considerable progress in increasing access, we are still very, very far being our global PrEP targets. </a:t>
            </a:r>
          </a:p>
          <a:p>
            <a:endParaRPr lang="en-US" dirty="0"/>
          </a:p>
          <a:p>
            <a:r>
              <a:rPr lang="en-US" dirty="0"/>
              <a:t>While there are many reasons for not reaching these targets, it is clear that making PrEP easier to access and less medicalized could support increasing the number of people using PrEP.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11</a:t>
            </a:fld>
            <a:endParaRPr lang="en-ZA"/>
          </a:p>
        </p:txBody>
      </p:sp>
    </p:spTree>
    <p:extLst>
      <p:ext uri="{BB962C8B-B14F-4D97-AF65-F5344CB8AC3E}">
        <p14:creationId xmlns:p14="http://schemas.microsoft.com/office/powerpoint/2010/main" val="1771468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second thing – is that PrEP scale up was accelerate during COVID-19. Pre COVID, it was harder for someone to get antiretrovirals for prevention that it was for treatment. What happened during COVID was that policies became more relaxed and together with clinicians, there was consensus that access needed to be prioritized. The result was that PrEP became simplified, decentralized and </a:t>
            </a:r>
            <a:r>
              <a:rPr lang="en-US" dirty="0" err="1"/>
              <a:t>demedicalised</a:t>
            </a:r>
            <a:r>
              <a:rPr lang="en-US" dirty="0"/>
              <a:t> and the increased flexibility led to increased uptake. </a:t>
            </a:r>
          </a:p>
          <a:p>
            <a:r>
              <a:rPr lang="en-US" dirty="0"/>
              <a:t>Subsequently, work has been done to maintain the innovations that occurred under the emergency response and to shift policies to enable these innovations to proliferate.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12</a:t>
            </a:fld>
            <a:endParaRPr lang="en-ZA"/>
          </a:p>
        </p:txBody>
      </p:sp>
    </p:spTree>
    <p:extLst>
      <p:ext uri="{BB962C8B-B14F-4D97-AF65-F5344CB8AC3E}">
        <p14:creationId xmlns:p14="http://schemas.microsoft.com/office/powerpoint/2010/main" val="210384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 what were the policy changes that have enabled a DSD approach for PrEP?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13</a:t>
            </a:fld>
            <a:endParaRPr lang="en-ZA"/>
          </a:p>
        </p:txBody>
      </p:sp>
    </p:spTree>
    <p:extLst>
      <p:ext uri="{BB962C8B-B14F-4D97-AF65-F5344CB8AC3E}">
        <p14:creationId xmlns:p14="http://schemas.microsoft.com/office/powerpoint/2010/main" val="863225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first, on the WHEN,  is that many countries are now providing longer PrEP refills during the maintenance phase and requiring less frequent monitoring. </a:t>
            </a:r>
          </a:p>
          <a:p>
            <a:r>
              <a:rPr lang="en-US" dirty="0"/>
              <a:t>On WHERE – there has been greater decentralization out of health facilities and towards drop in centers, pharmacies, mobile services and other locations outside of the traditional brick and </a:t>
            </a:r>
            <a:r>
              <a:rPr lang="en-US" dirty="0" err="1"/>
              <a:t>mortrar</a:t>
            </a:r>
            <a:r>
              <a:rPr lang="en-US" dirty="0"/>
              <a:t> primary health care facilities. </a:t>
            </a:r>
          </a:p>
          <a:p>
            <a:r>
              <a:rPr lang="en-US" dirty="0"/>
              <a:t>On WHO – increasing the role of peers and expert clients is being realized and finally, on the </a:t>
            </a:r>
          </a:p>
          <a:p>
            <a:r>
              <a:rPr lang="en-US" dirty="0"/>
              <a:t>WHAT – there is more acknowledgement of self-care technologies to support comprehensive prevention needs. </a:t>
            </a:r>
          </a:p>
        </p:txBody>
      </p:sp>
      <p:sp>
        <p:nvSpPr>
          <p:cNvPr id="4" name="Slide Number Placeholder 3"/>
          <p:cNvSpPr>
            <a:spLocks noGrp="1"/>
          </p:cNvSpPr>
          <p:nvPr>
            <p:ph type="sldNum" sz="quarter" idx="5"/>
          </p:nvPr>
        </p:nvSpPr>
        <p:spPr/>
        <p:txBody>
          <a:bodyPr/>
          <a:lstStyle/>
          <a:p>
            <a:fld id="{F6DADB82-A706-4784-AE8E-3965AD040C7C}" type="slidenum">
              <a:rPr lang="de-DE" smtClean="0"/>
              <a:t>14</a:t>
            </a:fld>
            <a:endParaRPr lang="de-DE"/>
          </a:p>
        </p:txBody>
      </p:sp>
    </p:spTree>
    <p:extLst>
      <p:ext uri="{BB962C8B-B14F-4D97-AF65-F5344CB8AC3E}">
        <p14:creationId xmlns:p14="http://schemas.microsoft.com/office/powerpoint/2010/main" val="2751381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WHO has led on providing timely updates to global guidance, including on PrEP service delivery.  In 2022, they launched this implementation guidance using the building blocks and sharing how the building blocks could be adapted during PrEP initiation and initial follow-up vs during PrEP continuation. Importantly, you can see that just like with HIV treatment, there can be different building blocks for PrEP refills and PrEP clinical follow-up during the continuation phase.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15</a:t>
            </a:fld>
            <a:endParaRPr lang="en-ZA"/>
          </a:p>
        </p:txBody>
      </p:sp>
    </p:spTree>
    <p:extLst>
      <p:ext uri="{BB962C8B-B14F-4D97-AF65-F5344CB8AC3E}">
        <p14:creationId xmlns:p14="http://schemas.microsoft.com/office/powerpoint/2010/main" val="372669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For countries, it’s also critical that their PrEP guidance be updated to enable service delivery adaptions. These key questions can help countries to ensure their policies align with their PrEP scale up goals.  PrEP DSD policy can be revised either in their HIV service delivery guidance or as part of the PrEP clinical guidelines.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16</a:t>
            </a:fld>
            <a:endParaRPr lang="en-ZA"/>
          </a:p>
        </p:txBody>
      </p:sp>
    </p:spTree>
    <p:extLst>
      <p:ext uri="{BB962C8B-B14F-4D97-AF65-F5344CB8AC3E}">
        <p14:creationId xmlns:p14="http://schemas.microsoft.com/office/powerpoint/2010/main" val="239757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 support countries to include DSD for PrEP guidance following the WHO implementation guidance, IAS released a country policy brief also in 2022. This document provides sample policies eight key areas to facilitate countries to discuss service delivery policies they would like to implement to support PrEP service delivery.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17</a:t>
            </a:fld>
            <a:endParaRPr lang="en-ZA"/>
          </a:p>
        </p:txBody>
      </p:sp>
    </p:spTree>
    <p:extLst>
      <p:ext uri="{BB962C8B-B14F-4D97-AF65-F5344CB8AC3E}">
        <p14:creationId xmlns:p14="http://schemas.microsoft.com/office/powerpoint/2010/main" val="2126254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Another key guidance update is WHO’s 2024 recommendation around HIV self testing and PrEP.  As was highlighted in the “what” building blocks, HIVST is a self-care option that can be complimentary in supporting PrEP initiation, re-initiation and continuation and enable PrEP access outside of healthcare facilities.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18</a:t>
            </a:fld>
            <a:endParaRPr lang="en-ZA"/>
          </a:p>
        </p:txBody>
      </p:sp>
    </p:spTree>
    <p:extLst>
      <p:ext uri="{BB962C8B-B14F-4D97-AF65-F5344CB8AC3E}">
        <p14:creationId xmlns:p14="http://schemas.microsoft.com/office/powerpoint/2010/main" val="467600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So now, we can look at the building blocks and see how for PrEP continuation they can be adapted with different PrEP products. </a:t>
            </a:r>
            <a:br>
              <a:rPr lang="en-US" dirty="0"/>
            </a:br>
            <a:r>
              <a:rPr lang="en-US" dirty="0"/>
              <a:t>Here is the current model with daily oral pills. Differentiation to date has focused on longer refills, decentralized collections, and task sharing – as well as the separation between clinical visits and PrEP refills.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19</a:t>
            </a:fld>
            <a:endParaRPr lang="en-ZA"/>
          </a:p>
        </p:txBody>
      </p:sp>
    </p:spTree>
    <p:extLst>
      <p:ext uri="{BB962C8B-B14F-4D97-AF65-F5344CB8AC3E}">
        <p14:creationId xmlns:p14="http://schemas.microsoft.com/office/powerpoint/2010/main" val="993344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Looking ahead, the building blocks would change with CAB-LA.</a:t>
            </a:r>
          </a:p>
          <a:p>
            <a:endParaRPr lang="en-US" dirty="0"/>
          </a:p>
          <a:p>
            <a:r>
              <a:rPr lang="en-US" dirty="0"/>
              <a:t>Importantly with CAB, there are less differentiation options given that it’s a 2-monthly intramuscular injection. This limits the decentralization and task-shifting options and makes two-monthly clinic visits essential.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20</a:t>
            </a:fld>
            <a:endParaRPr lang="en-ZA"/>
          </a:p>
        </p:txBody>
      </p:sp>
    </p:spTree>
    <p:extLst>
      <p:ext uri="{BB962C8B-B14F-4D97-AF65-F5344CB8AC3E}">
        <p14:creationId xmlns:p14="http://schemas.microsoft.com/office/powerpoint/2010/main" val="1828720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think back to 2015, this was an exciting time for the HIV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an initially slow start in the scale-up of antiretroviral treatment, we had just seen the first global public health target met ahead of schedule with 15 million people receiving ART by the middle of the year, six months before the deadline.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This was applauded – and in many ways attributed to the meaningful engagement of communities affected by HIV, the simplification of HIV treatment approaches, and really a one size fits all approach to how treatment was delivered.</a:t>
            </a:r>
          </a:p>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t>2</a:t>
            </a:fld>
            <a:endParaRPr lang="de-DE"/>
          </a:p>
        </p:txBody>
      </p:sp>
    </p:spTree>
    <p:extLst>
      <p:ext uri="{BB962C8B-B14F-4D97-AF65-F5344CB8AC3E}">
        <p14:creationId xmlns:p14="http://schemas.microsoft.com/office/powerpoint/2010/main" val="546208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Shifting and thinking about LEN – this is more exciting given that only two visits per year would be necessary once established on PrEP.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21</a:t>
            </a:fld>
            <a:endParaRPr lang="en-ZA"/>
          </a:p>
        </p:txBody>
      </p:sp>
    </p:spTree>
    <p:extLst>
      <p:ext uri="{BB962C8B-B14F-4D97-AF65-F5344CB8AC3E}">
        <p14:creationId xmlns:p14="http://schemas.microsoft.com/office/powerpoint/2010/main" val="2548855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But there’s more in the future of PrEP and DSD.  What about self-injectable systems? What about more integration of self-management? What about co-formulations? </a:t>
            </a:r>
            <a:br>
              <a:rPr lang="en-US" dirty="0"/>
            </a:br>
            <a:r>
              <a:rPr lang="en-US" dirty="0"/>
              <a:t>There is a bright future with more innovations in the PrEP products that could be available – oral tablets, injections, implants and patches.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22</a:t>
            </a:fld>
            <a:endParaRPr lang="en-ZA"/>
          </a:p>
        </p:txBody>
      </p:sp>
    </p:spTree>
    <p:extLst>
      <p:ext uri="{BB962C8B-B14F-4D97-AF65-F5344CB8AC3E}">
        <p14:creationId xmlns:p14="http://schemas.microsoft.com/office/powerpoint/2010/main" val="2183310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Now, and finally, let’s shift gears and talk a little bit about PEP.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23</a:t>
            </a:fld>
            <a:endParaRPr lang="en-ZA"/>
          </a:p>
        </p:txBody>
      </p:sp>
    </p:spTree>
    <p:extLst>
      <p:ext uri="{BB962C8B-B14F-4D97-AF65-F5344CB8AC3E}">
        <p14:creationId xmlns:p14="http://schemas.microsoft.com/office/powerpoint/2010/main" val="2875327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Not a lot of us talk about PEP – but it surely has a role to play given that it has historically been used almost exclusively for occupation HIV exposure and in sexual assault cases. Given that the majority of transmissions occur outside of these exposures, how can we improve PEP literacy and uptake?</a:t>
            </a:r>
            <a:br>
              <a:rPr lang="en-US" dirty="0"/>
            </a:br>
            <a:r>
              <a:rPr lang="en-US" dirty="0"/>
              <a:t>Recent work, including by the KEMRI group that will present later, has highlighted that many people accessing PrEP and emergency contraceptives, actually want PEP </a:t>
            </a:r>
          </a:p>
          <a:p>
            <a:r>
              <a:rPr lang="en-US" dirty="0"/>
              <a:t>And given that PEP efficacy relates to timely access, it’s important to discuss how to get people access quickly.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24</a:t>
            </a:fld>
            <a:endParaRPr lang="en-ZA"/>
          </a:p>
        </p:txBody>
      </p:sp>
    </p:spTree>
    <p:extLst>
      <p:ext uri="{BB962C8B-B14F-4D97-AF65-F5344CB8AC3E}">
        <p14:creationId xmlns:p14="http://schemas.microsoft.com/office/powerpoint/2010/main" val="371659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Earlier this year, who launched updated PEP guidance and it included NEW recommendations related to two of the building blocks.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25</a:t>
            </a:fld>
            <a:endParaRPr lang="en-ZA"/>
          </a:p>
        </p:txBody>
      </p:sp>
    </p:spTree>
    <p:extLst>
      <p:ext uri="{BB962C8B-B14F-4D97-AF65-F5344CB8AC3E}">
        <p14:creationId xmlns:p14="http://schemas.microsoft.com/office/powerpoint/2010/main" val="10594656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First, and critically, WHO recommends that PEP should be delivered in community. This decentralization recommendation is critical to having PEP closer to people that need it, and in taking it out of just being at health facilities. </a:t>
            </a:r>
          </a:p>
        </p:txBody>
      </p:sp>
      <p:sp>
        <p:nvSpPr>
          <p:cNvPr id="4" name="Slide Number Placeholder 3"/>
          <p:cNvSpPr>
            <a:spLocks noGrp="1"/>
          </p:cNvSpPr>
          <p:nvPr>
            <p:ph type="sldNum" sz="quarter" idx="5"/>
          </p:nvPr>
        </p:nvSpPr>
        <p:spPr/>
        <p:txBody>
          <a:bodyPr/>
          <a:lstStyle/>
          <a:p>
            <a:pPr lvl="0"/>
            <a:fld id="{25515976-9F47-485C-8D38-96B819D1C55A}" type="slidenum">
              <a:rPr lang="en-ZA" smtClean="0"/>
              <a:t>26</a:t>
            </a:fld>
            <a:endParaRPr lang="en-ZA"/>
          </a:p>
        </p:txBody>
      </p:sp>
    </p:spTree>
    <p:extLst>
      <p:ext uri="{BB962C8B-B14F-4D97-AF65-F5344CB8AC3E}">
        <p14:creationId xmlns:p14="http://schemas.microsoft.com/office/powerpoint/2010/main" val="2043177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Secondly, the task sharing or “WHO” recommendation is that “task sharing should be employed to dispense, distribute and monitor PEP”. Again, by expanding who can provide PEP, we can make it accessible quicker to those who need it.</a:t>
            </a:r>
            <a:br>
              <a:rPr lang="en-US" dirty="0"/>
            </a:br>
            <a:br>
              <a:rPr lang="en-US" dirty="0"/>
            </a:br>
            <a:r>
              <a:rPr lang="en-US" dirty="0"/>
              <a:t>Stay tuned for PEP data in this session where innovation models that utilized both adaptations to the WHERE and WHO have increased PEP access. </a:t>
            </a:r>
          </a:p>
        </p:txBody>
      </p:sp>
      <p:sp>
        <p:nvSpPr>
          <p:cNvPr id="4" name="Slide Number Placeholder 3"/>
          <p:cNvSpPr>
            <a:spLocks noGrp="1"/>
          </p:cNvSpPr>
          <p:nvPr>
            <p:ph type="sldNum" sz="quarter" idx="5"/>
          </p:nvPr>
        </p:nvSpPr>
        <p:spPr/>
        <p:txBody>
          <a:bodyPr/>
          <a:lstStyle/>
          <a:p>
            <a:pPr lvl="0"/>
            <a:fld id="{25515976-9F47-485C-8D38-96B819D1C55A}" type="slidenum">
              <a:rPr lang="en-ZA" smtClean="0"/>
              <a:t>27</a:t>
            </a:fld>
            <a:endParaRPr lang="en-ZA"/>
          </a:p>
        </p:txBody>
      </p:sp>
    </p:spTree>
    <p:extLst>
      <p:ext uri="{BB962C8B-B14F-4D97-AF65-F5344CB8AC3E}">
        <p14:creationId xmlns:p14="http://schemas.microsoft.com/office/powerpoint/2010/main" val="3487616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dirty="0">
                <a:solidFill>
                  <a:srgbClr val="E02140"/>
                </a:solidFill>
                <a:latin typeface="Verdana" panose="020B0604030504040204" pitchFamily="34" charset="0"/>
                <a:ea typeface="Verdana" panose="020B0604030504040204" pitchFamily="34" charset="0"/>
                <a:cs typeface="Verdana" panose="020B0604030504040204" pitchFamily="34" charset="0"/>
              </a:rPr>
              <a:t>In summary - DSD for PrEP &amp; PEP can support us in reaching our global HIV goals positively impacting access, uptake and persistence and effective use.</a:t>
            </a:r>
          </a:p>
          <a:p>
            <a:endParaRPr lang="en-US" sz="1200" b="0" dirty="0">
              <a:solidFill>
                <a:srgbClr val="E02140"/>
              </a:solidFill>
              <a:latin typeface="Verdana" panose="020B0604030504040204" pitchFamily="34" charset="0"/>
              <a:ea typeface="Verdana" panose="020B0604030504040204" pitchFamily="34" charset="0"/>
              <a:cs typeface="Verdana" panose="020B0604030504040204" pitchFamily="34" charset="0"/>
            </a:endParaRPr>
          </a:p>
          <a:p>
            <a:r>
              <a:rPr lang="en-US" sz="1200" b="0" dirty="0">
                <a:solidFill>
                  <a:srgbClr val="E02140"/>
                </a:solidFill>
                <a:latin typeface="Verdana" panose="020B0604030504040204" pitchFamily="34" charset="0"/>
                <a:ea typeface="Verdana" panose="020B0604030504040204" pitchFamily="34" charset="0"/>
                <a:cs typeface="Verdana" panose="020B0604030504040204" pitchFamily="34" charset="0"/>
              </a:rPr>
              <a:t>It’s not about everyone getting the same thing – it’s about everyone getting what they need to improve their situation.  </a:t>
            </a:r>
          </a:p>
        </p:txBody>
      </p:sp>
      <p:sp>
        <p:nvSpPr>
          <p:cNvPr id="4" name="Slide Number Placeholder 3"/>
          <p:cNvSpPr>
            <a:spLocks noGrp="1"/>
          </p:cNvSpPr>
          <p:nvPr>
            <p:ph type="sldNum" sz="quarter" idx="5"/>
          </p:nvPr>
        </p:nvSpPr>
        <p:spPr/>
        <p:txBody>
          <a:bodyPr/>
          <a:lstStyle/>
          <a:p>
            <a:fld id="{F6DADB82-A706-4784-AE8E-3965AD040C7C}" type="slidenum">
              <a:rPr lang="de-DE" smtClean="0"/>
              <a:t>28</a:t>
            </a:fld>
            <a:endParaRPr lang="de-DE"/>
          </a:p>
        </p:txBody>
      </p:sp>
    </p:spTree>
    <p:extLst>
      <p:ext uri="{BB962C8B-B14F-4D97-AF65-F5344CB8AC3E}">
        <p14:creationId xmlns:p14="http://schemas.microsoft.com/office/powerpoint/2010/main" val="365418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Thank you</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29</a:t>
            </a:fld>
            <a:endParaRPr lang="en-ZA"/>
          </a:p>
        </p:txBody>
      </p:sp>
    </p:spTree>
    <p:extLst>
      <p:ext uri="{BB962C8B-B14F-4D97-AF65-F5344CB8AC3E}">
        <p14:creationId xmlns:p14="http://schemas.microsoft.com/office/powerpoint/2010/main" val="284156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Also in 2015, the World Health Organization recommended “treat all” with the evidence from TEMPRANO and START trials, and 17 observational studies.</a:t>
            </a:r>
          </a:p>
          <a:p>
            <a:r>
              <a:rPr lang="en-US" dirty="0"/>
              <a:t>Further, WHO also recognized that ”what got us here”, won’t get us there. To double the treatment cohort, change was needed. </a:t>
            </a:r>
          </a:p>
          <a:p>
            <a:r>
              <a:rPr lang="en-US" dirty="0"/>
              <a:t>WHO also made recommendations around service delivery – and began highlighting that there were a diversity of needs among people accessing ART and that the one-size fits all approach would need to be revisited if we were to accelerate and double the treatment cohort.</a:t>
            </a:r>
          </a:p>
          <a:p>
            <a:endParaRPr lang="en-US" dirty="0"/>
          </a:p>
          <a:p>
            <a:r>
              <a:rPr lang="en-US" dirty="0"/>
              <a:t>We also were beginning to see data from our treatment cohorts of sub-optimal retention rates, and this was presenting challenges to ensuring life long adherence and viral suppression. </a:t>
            </a:r>
          </a:p>
          <a:p>
            <a:endParaRPr lang="en-US" dirty="0"/>
          </a:p>
        </p:txBody>
      </p:sp>
      <p:sp>
        <p:nvSpPr>
          <p:cNvPr id="4" name="Slide Number Placeholder 3"/>
          <p:cNvSpPr>
            <a:spLocks noGrp="1"/>
          </p:cNvSpPr>
          <p:nvPr>
            <p:ph type="sldNum" sz="quarter" idx="5"/>
          </p:nvPr>
        </p:nvSpPr>
        <p:spPr/>
        <p:txBody>
          <a:bodyPr/>
          <a:lstStyle/>
          <a:p>
            <a:pPr lvl="0"/>
            <a:fld id="{64929834-89F6-47E0-9ACA-942B3DD56E23}" type="slidenum">
              <a:rPr lang="en-ZA" smtClean="0"/>
              <a:t>3</a:t>
            </a:fld>
            <a:endParaRPr lang="en-ZA"/>
          </a:p>
        </p:txBody>
      </p:sp>
    </p:spTree>
    <p:extLst>
      <p:ext uri="{BB962C8B-B14F-4D97-AF65-F5344CB8AC3E}">
        <p14:creationId xmlns:p14="http://schemas.microsoft.com/office/powerpoint/2010/main" val="249117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Recipients of care had specific challenges – as this </a:t>
            </a:r>
            <a:r>
              <a:rPr lang="en-CH" dirty="0"/>
              <a:t>client</a:t>
            </a:r>
            <a:r>
              <a:rPr lang="en-US" dirty="0"/>
              <a:t> in Lesotho highlights </a:t>
            </a:r>
          </a:p>
        </p:txBody>
      </p:sp>
      <p:sp>
        <p:nvSpPr>
          <p:cNvPr id="4" name="Slide Number Placeholder 3"/>
          <p:cNvSpPr>
            <a:spLocks noGrp="1"/>
          </p:cNvSpPr>
          <p:nvPr>
            <p:ph type="sldNum" sz="quarter" idx="5"/>
          </p:nvPr>
        </p:nvSpPr>
        <p:spPr/>
        <p:txBody>
          <a:bodyPr/>
          <a:lstStyle/>
          <a:p>
            <a:fld id="{F6DADB82-A706-4784-AE8E-3965AD040C7C}" type="slidenum">
              <a:rPr lang="de-DE" smtClean="0"/>
              <a:pPr/>
              <a:t>4</a:t>
            </a:fld>
            <a:endParaRPr lang="de-DE" dirty="0"/>
          </a:p>
        </p:txBody>
      </p:sp>
    </p:spTree>
    <p:extLst>
      <p:ext uri="{BB962C8B-B14F-4D97-AF65-F5344CB8AC3E}">
        <p14:creationId xmlns:p14="http://schemas.microsoft.com/office/powerpoint/2010/main" val="148631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From this, DSD was born.</a:t>
            </a:r>
          </a:p>
          <a:p>
            <a:br>
              <a:rPr lang="en-US" dirty="0"/>
            </a:br>
            <a:r>
              <a:rPr lang="en-US" dirty="0"/>
              <a:t>In </a:t>
            </a:r>
            <a:r>
              <a:rPr lang="en-CH" dirty="0"/>
              <a:t>S</a:t>
            </a:r>
            <a:r>
              <a:rPr lang="en-US" dirty="0" err="1"/>
              <a:t>outh</a:t>
            </a:r>
            <a:r>
              <a:rPr lang="en-US" dirty="0"/>
              <a:t> Africa with a large epidemic, this meant adherence clubs in urban areas to solve for overcrowding.</a:t>
            </a:r>
          </a:p>
          <a:p>
            <a:r>
              <a:rPr lang="en-US" dirty="0"/>
              <a:t>In Mozambique, this was community ART refill groups or CARGs – self-forming groups of recipients of care overcoming transport challenges and short supplies. </a:t>
            </a:r>
          </a:p>
          <a:p>
            <a:r>
              <a:rPr lang="en-US" dirty="0"/>
              <a:t>And in Uganda, this is was community drug distribution points and community-led ART delivery decentralizing care closer to home.</a:t>
            </a:r>
          </a:p>
          <a:p>
            <a:endParaRPr lang="en-US" dirty="0"/>
          </a:p>
          <a:p>
            <a:r>
              <a:rPr lang="en-US" dirty="0"/>
              <a:t>People living with HIV, along with healthcare workers in the HIV response including peers and lay providers, nurses and clinicians, began adapting the way HIV services were provided.  Those who were established on treatment and empowered with treatment literacy, were seen less often by clinicians and able to access ART refills through different mechanisms. </a:t>
            </a:r>
          </a:p>
          <a:p>
            <a:endParaRPr lang="en-US" dirty="0"/>
          </a:p>
        </p:txBody>
      </p:sp>
      <p:sp>
        <p:nvSpPr>
          <p:cNvPr id="4" name="Slide Number Placeholder 3"/>
          <p:cNvSpPr>
            <a:spLocks noGrp="1"/>
          </p:cNvSpPr>
          <p:nvPr>
            <p:ph type="sldNum" sz="quarter" idx="5"/>
          </p:nvPr>
        </p:nvSpPr>
        <p:spPr/>
        <p:txBody>
          <a:bodyPr/>
          <a:lstStyle/>
          <a:p>
            <a:fld id="{F6DADB82-A706-4784-AE8E-3965AD040C7C}" type="slidenum">
              <a:rPr lang="de-DE" smtClean="0"/>
              <a:pPr/>
              <a:t>5</a:t>
            </a:fld>
            <a:endParaRPr lang="de-DE" dirty="0"/>
          </a:p>
        </p:txBody>
      </p:sp>
    </p:spTree>
    <p:extLst>
      <p:ext uri="{BB962C8B-B14F-4D97-AF65-F5344CB8AC3E}">
        <p14:creationId xmlns:p14="http://schemas.microsoft.com/office/powerpoint/2010/main" val="1272063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DSD is defined as a person-centered approach.  With the person at the centre, HIV services are simplified and adapted to meet the preferences and expectations of groups of people, </a:t>
            </a:r>
            <a:r>
              <a:rPr lang="en-US" dirty="0" err="1"/>
              <a:t>whiel</a:t>
            </a:r>
            <a:r>
              <a:rPr lang="en-US" dirty="0"/>
              <a:t> also reducing unnecessary burdens on the heath system. </a:t>
            </a:r>
          </a:p>
          <a:p>
            <a:r>
              <a:rPr lang="en-US" dirty="0"/>
              <a:t>The approach acknowledges that people need different care at different points in time.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6</a:t>
            </a:fld>
            <a:endParaRPr lang="en-ZA"/>
          </a:p>
        </p:txBody>
      </p:sp>
    </p:spTree>
    <p:extLst>
      <p:ext uri="{BB962C8B-B14F-4D97-AF65-F5344CB8AC3E}">
        <p14:creationId xmlns:p14="http://schemas.microsoft.com/office/powerpoint/2010/main" val="3404480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DSD advocates for adapting the building blocks of service delivery. </a:t>
            </a:r>
          </a:p>
          <a:p>
            <a:br>
              <a:rPr lang="en-US" dirty="0"/>
            </a:br>
            <a:r>
              <a:rPr lang="en-US" dirty="0"/>
              <a:t>The when – or how frequent services are provided,</a:t>
            </a:r>
          </a:p>
          <a:p>
            <a:r>
              <a:rPr lang="en-US" dirty="0"/>
              <a:t>The where – or the location of services</a:t>
            </a:r>
          </a:p>
          <a:p>
            <a:r>
              <a:rPr lang="en-US" dirty="0"/>
              <a:t>The who – or the cadre of worker providing the services, and</a:t>
            </a:r>
          </a:p>
          <a:p>
            <a:r>
              <a:rPr lang="en-US" dirty="0"/>
              <a:t>The what – or the package of services provided.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7</a:t>
            </a:fld>
            <a:endParaRPr lang="en-ZA"/>
          </a:p>
        </p:txBody>
      </p:sp>
    </p:spTree>
    <p:extLst>
      <p:ext uri="{BB962C8B-B14F-4D97-AF65-F5344CB8AC3E}">
        <p14:creationId xmlns:p14="http://schemas.microsoft.com/office/powerpoint/2010/main" val="242485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These building blocks for HIV treatment have now been separated for those who are established on ART.</a:t>
            </a:r>
          </a:p>
          <a:p>
            <a:endParaRPr lang="en-US" dirty="0"/>
          </a:p>
          <a:p>
            <a:r>
              <a:rPr lang="en-US" dirty="0"/>
              <a:t>In other words, there is one set of building blocks for the clinical consultation and one set of building blocks for treatment only refills.  And this makes sense.  When just a refill is needed, it may be unnecessary an not efficient to have someone see a clinician or visit a busy clinic.  Refills can be provided through alternative mechanisms and by peers or lay providers. Given that the recipient of care is established on ART and has strong treatment literacy, they do not need to see a clinician frequently but maybe just for routine visits once or twice a year. </a:t>
            </a:r>
          </a:p>
          <a:p>
            <a:br>
              <a:rPr lang="en-US" dirty="0"/>
            </a:br>
            <a:r>
              <a:rPr lang="en-US" dirty="0"/>
              <a:t>This slide highlights the shift seen from 2015 to today – where once everyone on ART came monthly to a heath facility and saw a clinician, clients now get refills from decentralized locations and from lay providers with less frequent clinical visits at the health facility.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8</a:t>
            </a:fld>
            <a:endParaRPr lang="en-ZA"/>
          </a:p>
        </p:txBody>
      </p:sp>
    </p:spTree>
    <p:extLst>
      <p:ext uri="{BB962C8B-B14F-4D97-AF65-F5344CB8AC3E}">
        <p14:creationId xmlns:p14="http://schemas.microsoft.com/office/powerpoint/2010/main" val="330697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approach requires enabling policies for each of the building blocks.</a:t>
            </a:r>
          </a:p>
          <a:p>
            <a:endParaRPr lang="en-US" dirty="0"/>
          </a:p>
          <a:p>
            <a:r>
              <a:rPr lang="en-US" dirty="0"/>
              <a:t>For HIV treatment, global and national guidelines have been revised to support:</a:t>
            </a:r>
          </a:p>
          <a:p>
            <a:pPr marL="228600" indent="-228600">
              <a:buAutoNum type="arabicPeriod"/>
            </a:pPr>
            <a:r>
              <a:rPr lang="en-US" dirty="0"/>
              <a:t>When = less frequent clinical visits</a:t>
            </a:r>
          </a:p>
          <a:p>
            <a:pPr marL="228600" indent="-228600">
              <a:buAutoNum type="arabicPeriod"/>
            </a:pPr>
            <a:r>
              <a:rPr lang="en-US" dirty="0"/>
              <a:t>Where = decentralized access to ART refills</a:t>
            </a:r>
          </a:p>
          <a:p>
            <a:pPr marL="228600" indent="-228600">
              <a:buAutoNum type="arabicPeriod"/>
            </a:pPr>
            <a:r>
              <a:rPr lang="en-US" dirty="0"/>
              <a:t>Who = task sharing among lay cadres and peers</a:t>
            </a:r>
          </a:p>
          <a:p>
            <a:pPr marL="228600" indent="-228600">
              <a:buAutoNum type="arabicPeriod"/>
            </a:pPr>
            <a:r>
              <a:rPr lang="en-US" dirty="0"/>
              <a:t>What = extended refills for 3 or 6 months </a:t>
            </a:r>
          </a:p>
        </p:txBody>
      </p:sp>
      <p:sp>
        <p:nvSpPr>
          <p:cNvPr id="4" name="Slide Number Placeholder 3"/>
          <p:cNvSpPr>
            <a:spLocks noGrp="1"/>
          </p:cNvSpPr>
          <p:nvPr>
            <p:ph type="sldNum" sz="quarter" idx="5"/>
          </p:nvPr>
        </p:nvSpPr>
        <p:spPr/>
        <p:txBody>
          <a:bodyPr/>
          <a:lstStyle/>
          <a:p>
            <a:pPr lvl="0"/>
            <a:fld id="{64929834-89F6-47E0-9ACA-942B3DD56E23}" type="slidenum">
              <a:rPr lang="en-ZA" smtClean="0"/>
              <a:t>9</a:t>
            </a:fld>
            <a:endParaRPr lang="en-ZA"/>
          </a:p>
        </p:txBody>
      </p:sp>
    </p:spTree>
    <p:extLst>
      <p:ext uri="{BB962C8B-B14F-4D97-AF65-F5344CB8AC3E}">
        <p14:creationId xmlns:p14="http://schemas.microsoft.com/office/powerpoint/2010/main" val="2709906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A7ED-4179-554A-5CA3-4DBA5EE8E1F1}"/>
              </a:ext>
            </a:extLst>
          </p:cNvPr>
          <p:cNvSpPr txBox="1">
            <a:spLocks noGrp="1"/>
          </p:cNvSpPr>
          <p:nvPr>
            <p:ph type="title"/>
          </p:nvPr>
        </p:nvSpPr>
        <p:spPr>
          <a:xfrm>
            <a:off x="4116391" y="2097084"/>
            <a:ext cx="7632697" cy="4319589"/>
          </a:xfrm>
        </p:spPr>
        <p:txBody>
          <a:bodyPr/>
          <a:lstStyle>
            <a:lvl1pPr>
              <a:defRPr sz="6000"/>
            </a:lvl1pPr>
          </a:lstStyle>
          <a:p>
            <a:pPr lvl="0"/>
            <a:r>
              <a:rPr lang="en-US"/>
              <a:t>Click to edit Master title style</a:t>
            </a:r>
            <a:endParaRPr lang="en-GB"/>
          </a:p>
        </p:txBody>
      </p:sp>
      <p:sp>
        <p:nvSpPr>
          <p:cNvPr id="3" name="TextBox 11">
            <a:extLst>
              <a:ext uri="{FF2B5EF4-FFF2-40B4-BE49-F238E27FC236}">
                <a16:creationId xmlns:a16="http://schemas.microsoft.com/office/drawing/2014/main" id="{5B6DA790-83A1-8F5B-F670-7AF83B67F058}"/>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4" name="TextBox 3">
            <a:extLst>
              <a:ext uri="{FF2B5EF4-FFF2-40B4-BE49-F238E27FC236}">
                <a16:creationId xmlns:a16="http://schemas.microsoft.com/office/drawing/2014/main" id="{9FA1DE91-7F7C-AEF2-ED3F-FF2F1FE947EA}"/>
              </a:ext>
            </a:extLst>
          </p:cNvPr>
          <p:cNvSpPr txBox="1"/>
          <p:nvPr/>
        </p:nvSpPr>
        <p:spPr>
          <a:xfrm>
            <a:off x="4116391" y="441326"/>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5" name="TextBox 4">
            <a:extLst>
              <a:ext uri="{FF2B5EF4-FFF2-40B4-BE49-F238E27FC236}">
                <a16:creationId xmlns:a16="http://schemas.microsoft.com/office/drawing/2014/main" id="{5ED1EB6B-48A3-DB13-E165-624CBE5E8B04}"/>
              </a:ext>
            </a:extLst>
          </p:cNvPr>
          <p:cNvSpPr txBox="1"/>
          <p:nvPr/>
        </p:nvSpPr>
        <p:spPr>
          <a:xfrm>
            <a:off x="7789865" y="441326"/>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sp>
        <p:nvSpPr>
          <p:cNvPr id="6" name="Text Placeholder 2">
            <a:extLst>
              <a:ext uri="{FF2B5EF4-FFF2-40B4-BE49-F238E27FC236}">
                <a16:creationId xmlns:a16="http://schemas.microsoft.com/office/drawing/2014/main" id="{35B5FA25-F4B4-56B6-C8B5-9EFCBEB73474}"/>
              </a:ext>
            </a:extLst>
          </p:cNvPr>
          <p:cNvSpPr txBox="1">
            <a:spLocks noGrp="1"/>
          </p:cNvSpPr>
          <p:nvPr>
            <p:ph type="body" idx="4294967295"/>
          </p:nvPr>
        </p:nvSpPr>
        <p:spPr>
          <a:xfrm>
            <a:off x="4116391" y="1231486"/>
            <a:ext cx="7632697" cy="433800"/>
          </a:xfrm>
        </p:spPr>
        <p:txBody>
          <a:bodyPr/>
          <a:lstStyle>
            <a:lvl1pPr marL="0" indent="0">
              <a:buNone/>
              <a:defRPr lang="en-GB" sz="2800" b="1">
                <a:solidFill>
                  <a:srgbClr val="242C4B"/>
                </a:solidFill>
                <a:latin typeface="IAS Ribbon Sans Bold" pitchFamily="2"/>
                <a:ea typeface="IAS Ribbon Sans Bold" pitchFamily="2"/>
              </a:defRPr>
            </a:lvl1pPr>
          </a:lstStyle>
          <a:p>
            <a:pPr lvl="0"/>
            <a:r>
              <a:rPr lang="en-GB"/>
              <a:t>Session name</a:t>
            </a:r>
          </a:p>
        </p:txBody>
      </p:sp>
      <p:sp>
        <p:nvSpPr>
          <p:cNvPr id="7" name="Text Placeholder 4">
            <a:extLst>
              <a:ext uri="{FF2B5EF4-FFF2-40B4-BE49-F238E27FC236}">
                <a16:creationId xmlns:a16="http://schemas.microsoft.com/office/drawing/2014/main" id="{C01028B5-0320-7D13-F35C-586FFD87AD2C}"/>
              </a:ext>
            </a:extLst>
          </p:cNvPr>
          <p:cNvSpPr txBox="1">
            <a:spLocks noGrp="1"/>
          </p:cNvSpPr>
          <p:nvPr>
            <p:ph type="body" idx="4294967295"/>
          </p:nvPr>
        </p:nvSpPr>
        <p:spPr>
          <a:xfrm>
            <a:off x="4116391" y="765179"/>
            <a:ext cx="7632697" cy="385200"/>
          </a:xfrm>
        </p:spPr>
        <p:txBody>
          <a:bodyPr anchor="b"/>
          <a:lstStyle>
            <a:lvl1pPr marL="0" indent="0">
              <a:buNone/>
              <a:defRPr lang="en-GB" sz="1600"/>
            </a:lvl1pPr>
          </a:lstStyle>
          <a:p>
            <a:pPr lvl="0"/>
            <a:r>
              <a:rPr lang="en-GB"/>
              <a:t>Presenter name &amp; affiliation</a:t>
            </a:r>
          </a:p>
        </p:txBody>
      </p:sp>
      <p:pic>
        <p:nvPicPr>
          <p:cNvPr id="8" name="Picture 12">
            <a:extLst>
              <a:ext uri="{FF2B5EF4-FFF2-40B4-BE49-F238E27FC236}">
                <a16:creationId xmlns:a16="http://schemas.microsoft.com/office/drawing/2014/main" id="{9ACBBD18-F9D8-FAE7-AE9E-2980F4DE7A7F}"/>
              </a:ext>
            </a:extLst>
          </p:cNvPr>
          <p:cNvPicPr>
            <a:picLocks noChangeAspect="1"/>
          </p:cNvPicPr>
          <p:nvPr/>
        </p:nvPicPr>
        <p:blipFill>
          <a:blip r:embed="rId2"/>
          <a:srcRect/>
          <a:stretch>
            <a:fillRect/>
          </a:stretch>
        </p:blipFill>
        <p:spPr>
          <a:xfrm>
            <a:off x="172730" y="4807128"/>
            <a:ext cx="3499710" cy="1873340"/>
          </a:xfrm>
          <a:prstGeom prst="rect">
            <a:avLst/>
          </a:prstGeom>
          <a:noFill/>
          <a:ln cap="flat">
            <a:noFill/>
          </a:ln>
        </p:spPr>
      </p:pic>
      <p:pic>
        <p:nvPicPr>
          <p:cNvPr id="9" name="Picture 15">
            <a:extLst>
              <a:ext uri="{FF2B5EF4-FFF2-40B4-BE49-F238E27FC236}">
                <a16:creationId xmlns:a16="http://schemas.microsoft.com/office/drawing/2014/main" id="{1E31F7BA-BC84-48E1-CFB3-1A35BE2E40C2}"/>
              </a:ext>
            </a:extLst>
          </p:cNvPr>
          <p:cNvPicPr>
            <a:picLocks noChangeAspect="1"/>
          </p:cNvPicPr>
          <p:nvPr/>
        </p:nvPicPr>
        <p:blipFill>
          <a:blip r:embed="rId3"/>
          <a:srcRect l="50155" t="40558"/>
          <a:stretch>
            <a:fillRect/>
          </a:stretch>
        </p:blipFill>
        <p:spPr>
          <a:xfrm rot="10799991">
            <a:off x="-28804" y="-25402"/>
            <a:ext cx="3644304" cy="3737545"/>
          </a:xfrm>
          <a:prstGeom prst="rect">
            <a:avLst/>
          </a:prstGeom>
          <a:noFill/>
          <a:ln cap="flat">
            <a:noFill/>
          </a:ln>
        </p:spPr>
      </p:pic>
    </p:spTree>
    <p:extLst>
      <p:ext uri="{BB962C8B-B14F-4D97-AF65-F5344CB8AC3E}">
        <p14:creationId xmlns:p14="http://schemas.microsoft.com/office/powerpoint/2010/main" val="130641148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GB"/>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en-GB" noProof="0" dirty="0"/>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en-GB" noProof="0" dirty="0"/>
              <a:t>Topic Lore Ipsum</a:t>
            </a:r>
          </a:p>
        </p:txBody>
      </p:sp>
    </p:spTree>
    <p:extLst>
      <p:ext uri="{BB962C8B-B14F-4D97-AF65-F5344CB8AC3E}">
        <p14:creationId xmlns:p14="http://schemas.microsoft.com/office/powerpoint/2010/main" val="3497339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CFAF3-A736-9679-6125-E55F071DDDA6}"/>
              </a:ext>
            </a:extLst>
          </p:cNvPr>
          <p:cNvSpPr txBox="1">
            <a:spLocks noGrp="1"/>
          </p:cNvSpPr>
          <p:nvPr>
            <p:ph type="title"/>
          </p:nvPr>
        </p:nvSpPr>
        <p:spPr>
          <a:xfrm>
            <a:off x="4116391" y="441326"/>
            <a:ext cx="7632697" cy="5759448"/>
          </a:xfrm>
        </p:spPr>
        <p:txBody>
          <a:bodyPr/>
          <a:lstStyle>
            <a:lvl1pPr>
              <a:defRPr sz="6000"/>
            </a:lvl1pPr>
          </a:lstStyle>
          <a:p>
            <a:pPr lvl="0"/>
            <a:r>
              <a:rPr lang="en-US"/>
              <a:t>Click to edit Master title style</a:t>
            </a:r>
            <a:endParaRPr lang="en-GB"/>
          </a:p>
        </p:txBody>
      </p:sp>
      <p:sp>
        <p:nvSpPr>
          <p:cNvPr id="3" name="TextBox 11">
            <a:extLst>
              <a:ext uri="{FF2B5EF4-FFF2-40B4-BE49-F238E27FC236}">
                <a16:creationId xmlns:a16="http://schemas.microsoft.com/office/drawing/2014/main" id="{6A42E44B-F878-779D-5A58-CED2908ABBE7}"/>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4" name="TextBox 5">
            <a:extLst>
              <a:ext uri="{FF2B5EF4-FFF2-40B4-BE49-F238E27FC236}">
                <a16:creationId xmlns:a16="http://schemas.microsoft.com/office/drawing/2014/main" id="{9F01F8E8-7526-C4A8-9092-919EF9461FFA}"/>
              </a:ext>
            </a:extLst>
          </p:cNvPr>
          <p:cNvSpPr txBox="1"/>
          <p:nvPr/>
        </p:nvSpPr>
        <p:spPr>
          <a:xfrm>
            <a:off x="4116391"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5" name="TextBox 6">
            <a:extLst>
              <a:ext uri="{FF2B5EF4-FFF2-40B4-BE49-F238E27FC236}">
                <a16:creationId xmlns:a16="http://schemas.microsoft.com/office/drawing/2014/main" id="{0ACA5FF0-4D00-7C03-5977-81BF2C1433A5}"/>
              </a:ext>
            </a:extLst>
          </p:cNvPr>
          <p:cNvSpPr txBox="1"/>
          <p:nvPr/>
        </p:nvSpPr>
        <p:spPr>
          <a:xfrm>
            <a:off x="7789865"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pic>
        <p:nvPicPr>
          <p:cNvPr id="6" name="Picture 7">
            <a:extLst>
              <a:ext uri="{FF2B5EF4-FFF2-40B4-BE49-F238E27FC236}">
                <a16:creationId xmlns:a16="http://schemas.microsoft.com/office/drawing/2014/main" id="{CCA99B8B-581D-335F-3AC4-3BC94ACED57E}"/>
              </a:ext>
            </a:extLst>
          </p:cNvPr>
          <p:cNvPicPr>
            <a:picLocks noChangeAspect="1"/>
          </p:cNvPicPr>
          <p:nvPr/>
        </p:nvPicPr>
        <p:blipFill>
          <a:blip r:embed="rId2"/>
          <a:srcRect l="33580"/>
          <a:stretch>
            <a:fillRect/>
          </a:stretch>
        </p:blipFill>
        <p:spPr>
          <a:xfrm>
            <a:off x="-28803" y="1862989"/>
            <a:ext cx="3644304" cy="5020403"/>
          </a:xfrm>
          <a:prstGeom prst="rect">
            <a:avLst/>
          </a:prstGeom>
          <a:noFill/>
          <a:ln cap="flat">
            <a:noFill/>
          </a:ln>
        </p:spPr>
      </p:pic>
      <p:sp>
        <p:nvSpPr>
          <p:cNvPr id="7" name="TextBox 1">
            <a:extLst>
              <a:ext uri="{FF2B5EF4-FFF2-40B4-BE49-F238E27FC236}">
                <a16:creationId xmlns:a16="http://schemas.microsoft.com/office/drawing/2014/main" id="{BF394845-72BF-6B35-D7E7-8BFBE2A3AD08}"/>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pic>
        <p:nvPicPr>
          <p:cNvPr id="8" name="Picture 4">
            <a:extLst>
              <a:ext uri="{FF2B5EF4-FFF2-40B4-BE49-F238E27FC236}">
                <a16:creationId xmlns:a16="http://schemas.microsoft.com/office/drawing/2014/main" id="{BDB8BFA6-76FE-00B5-D19E-D5113F7E13F3}"/>
              </a:ext>
            </a:extLst>
          </p:cNvPr>
          <p:cNvPicPr>
            <a:picLocks noChangeAspect="1"/>
          </p:cNvPicPr>
          <p:nvPr/>
        </p:nvPicPr>
        <p:blipFill>
          <a:blip r:embed="rId2"/>
          <a:srcRect l="33580"/>
          <a:stretch>
            <a:fillRect/>
          </a:stretch>
        </p:blipFill>
        <p:spPr>
          <a:xfrm>
            <a:off x="-28803" y="1862989"/>
            <a:ext cx="3644304" cy="5020403"/>
          </a:xfrm>
          <a:prstGeom prst="rect">
            <a:avLst/>
          </a:prstGeom>
          <a:noFill/>
          <a:ln cap="flat">
            <a:noFill/>
          </a:ln>
        </p:spPr>
      </p:pic>
    </p:spTree>
    <p:extLst>
      <p:ext uri="{BB962C8B-B14F-4D97-AF65-F5344CB8AC3E}">
        <p14:creationId xmlns:p14="http://schemas.microsoft.com/office/powerpoint/2010/main" val="3384991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27CC2364-5449-E8A7-85A2-32DC2B903F5F}"/>
              </a:ext>
            </a:extLst>
          </p:cNvPr>
          <p:cNvSpPr/>
          <p:nvPr/>
        </p:nvSpPr>
        <p:spPr>
          <a:xfrm>
            <a:off x="0" y="0"/>
            <a:ext cx="12191996" cy="1665286"/>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Verdana"/>
            </a:endParaRPr>
          </a:p>
        </p:txBody>
      </p:sp>
      <p:sp>
        <p:nvSpPr>
          <p:cNvPr id="3" name="Title 1">
            <a:extLst>
              <a:ext uri="{FF2B5EF4-FFF2-40B4-BE49-F238E27FC236}">
                <a16:creationId xmlns:a16="http://schemas.microsoft.com/office/drawing/2014/main" id="{EA27DC74-9B1F-2465-FFAC-4E36AB3D3E97}"/>
              </a:ext>
            </a:extLst>
          </p:cNvPr>
          <p:cNvSpPr txBox="1">
            <a:spLocks noGrp="1"/>
          </p:cNvSpPr>
          <p:nvPr>
            <p:ph type="title"/>
          </p:nvPr>
        </p:nvSpPr>
        <p:spPr>
          <a:xfrm>
            <a:off x="442917" y="441326"/>
            <a:ext cx="8640759" cy="1223960"/>
          </a:xfrm>
        </p:spPr>
        <p:txBody>
          <a:bodyPr anchor="t"/>
          <a:lstStyle>
            <a:lvl1pPr>
              <a:defRPr/>
            </a:lvl1pPr>
          </a:lstStyle>
          <a:p>
            <a:pPr lvl="0"/>
            <a:r>
              <a:rPr lang="en-US"/>
              <a:t>Click to edit Master title style</a:t>
            </a:r>
            <a:endParaRPr lang="en-GB"/>
          </a:p>
        </p:txBody>
      </p:sp>
      <p:sp>
        <p:nvSpPr>
          <p:cNvPr id="4" name="TextBox 2">
            <a:extLst>
              <a:ext uri="{FF2B5EF4-FFF2-40B4-BE49-F238E27FC236}">
                <a16:creationId xmlns:a16="http://schemas.microsoft.com/office/drawing/2014/main" id="{1BC423EB-1A89-9B49-C051-D3AFB1A39AC0}"/>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5" name="TextBox 5">
            <a:extLst>
              <a:ext uri="{FF2B5EF4-FFF2-40B4-BE49-F238E27FC236}">
                <a16:creationId xmlns:a16="http://schemas.microsoft.com/office/drawing/2014/main" id="{0702B234-3A8D-5A43-BBE0-A6298DC0674F}"/>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pic>
        <p:nvPicPr>
          <p:cNvPr id="6" name="Picture 1">
            <a:extLst>
              <a:ext uri="{FF2B5EF4-FFF2-40B4-BE49-F238E27FC236}">
                <a16:creationId xmlns:a16="http://schemas.microsoft.com/office/drawing/2014/main" id="{F6D230F4-9DC7-5B30-5ECC-33518DC79592}"/>
              </a:ext>
            </a:extLst>
          </p:cNvPr>
          <p:cNvPicPr>
            <a:picLocks noChangeAspect="1"/>
          </p:cNvPicPr>
          <p:nvPr/>
        </p:nvPicPr>
        <p:blipFill>
          <a:blip r:embed="rId2"/>
          <a:srcRect/>
          <a:stretch>
            <a:fillRect/>
          </a:stretch>
        </p:blipFill>
        <p:spPr>
          <a:xfrm>
            <a:off x="9458361" y="266703"/>
            <a:ext cx="2463933" cy="1318903"/>
          </a:xfrm>
          <a:prstGeom prst="rect">
            <a:avLst/>
          </a:prstGeom>
          <a:noFill/>
          <a:ln cap="flat">
            <a:noFill/>
          </a:ln>
        </p:spPr>
      </p:pic>
    </p:spTree>
    <p:extLst>
      <p:ext uri="{BB962C8B-B14F-4D97-AF65-F5344CB8AC3E}">
        <p14:creationId xmlns:p14="http://schemas.microsoft.com/office/powerpoint/2010/main" val="32945445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 and Content 1">
    <p:spTree>
      <p:nvGrpSpPr>
        <p:cNvPr id="1" name=""/>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CA4E218B-4BB9-CB0F-AEF6-B772836B542E}"/>
              </a:ext>
            </a:extLst>
          </p:cNvPr>
          <p:cNvSpPr txBox="1">
            <a:spLocks noGrp="1"/>
          </p:cNvSpPr>
          <p:nvPr>
            <p:ph idx="4294967295"/>
          </p:nvPr>
        </p:nvSpPr>
        <p:spPr>
          <a:xfrm>
            <a:off x="442917" y="2097084"/>
            <a:ext cx="5437186" cy="4103690"/>
          </a:xfrm>
        </p:spPr>
        <p:txBody>
          <a:bodyPr/>
          <a:lstStyle>
            <a:lvl1pPr marL="0" indent="0">
              <a:buNone/>
              <a:defRPr/>
            </a:lvl1pPr>
          </a:lstStyle>
          <a:p>
            <a:pPr lvl="0"/>
            <a:r>
              <a:rPr lang="en-US"/>
              <a:t>Click to edit Master text styles</a:t>
            </a:r>
          </a:p>
        </p:txBody>
      </p:sp>
      <p:sp>
        <p:nvSpPr>
          <p:cNvPr id="3" name="Title 1">
            <a:extLst>
              <a:ext uri="{FF2B5EF4-FFF2-40B4-BE49-F238E27FC236}">
                <a16:creationId xmlns:a16="http://schemas.microsoft.com/office/drawing/2014/main" id="{9A465FD0-2A20-783F-938E-B914FBDCD3F4}"/>
              </a:ext>
            </a:extLst>
          </p:cNvPr>
          <p:cNvSpPr txBox="1">
            <a:spLocks noGrp="1"/>
          </p:cNvSpPr>
          <p:nvPr>
            <p:ph type="title"/>
          </p:nvPr>
        </p:nvSpPr>
        <p:spPr/>
        <p:txBody>
          <a:bodyPr anchor="t"/>
          <a:lstStyle>
            <a:lvl1pPr>
              <a:defRPr/>
            </a:lvl1pPr>
          </a:lstStyle>
          <a:p>
            <a:pPr lvl="0"/>
            <a:r>
              <a:rPr lang="en-US"/>
              <a:t>Click to edit Master title style</a:t>
            </a:r>
            <a:endParaRPr lang="en-GB"/>
          </a:p>
        </p:txBody>
      </p:sp>
      <p:sp>
        <p:nvSpPr>
          <p:cNvPr id="4" name="Picture Placeholder 2">
            <a:extLst>
              <a:ext uri="{FF2B5EF4-FFF2-40B4-BE49-F238E27FC236}">
                <a16:creationId xmlns:a16="http://schemas.microsoft.com/office/drawing/2014/main" id="{AE014E39-D0CC-193D-DBEA-EC5431FD4BC1}"/>
              </a:ext>
            </a:extLst>
          </p:cNvPr>
          <p:cNvSpPr txBox="1">
            <a:spLocks noGrp="1"/>
          </p:cNvSpPr>
          <p:nvPr>
            <p:ph type="pic" idx="4294967295"/>
          </p:nvPr>
        </p:nvSpPr>
        <p:spPr>
          <a:xfrm>
            <a:off x="6311902" y="2097094"/>
            <a:ext cx="5437186" cy="4103690"/>
          </a:xfrm>
          <a:solidFill>
            <a:srgbClr val="DE9343"/>
          </a:solidFill>
        </p:spPr>
        <p:txBody>
          <a:bodyPr anchor="ctr" anchorCtr="1"/>
          <a:lstStyle>
            <a:lvl1pPr marL="0" indent="0" algn="ctr">
              <a:buNone/>
              <a:defRPr/>
            </a:lvl1pPr>
          </a:lstStyle>
          <a:p>
            <a:pPr lvl="0"/>
            <a:r>
              <a:rPr lang="en-US"/>
              <a:t>Click icon to add picture</a:t>
            </a:r>
            <a:endParaRPr lang="en-GB"/>
          </a:p>
        </p:txBody>
      </p:sp>
      <p:sp>
        <p:nvSpPr>
          <p:cNvPr id="5" name="TextBox 10">
            <a:extLst>
              <a:ext uri="{FF2B5EF4-FFF2-40B4-BE49-F238E27FC236}">
                <a16:creationId xmlns:a16="http://schemas.microsoft.com/office/drawing/2014/main" id="{54E7CB8A-3686-2260-4EB1-CF3AE4BCCA35}"/>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6" name="TextBox 4">
            <a:extLst>
              <a:ext uri="{FF2B5EF4-FFF2-40B4-BE49-F238E27FC236}">
                <a16:creationId xmlns:a16="http://schemas.microsoft.com/office/drawing/2014/main" id="{0D0C11DE-0DF7-77AC-20A1-AA77A6B8C954}"/>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7" name="TextBox 5">
            <a:extLst>
              <a:ext uri="{FF2B5EF4-FFF2-40B4-BE49-F238E27FC236}">
                <a16:creationId xmlns:a16="http://schemas.microsoft.com/office/drawing/2014/main" id="{F8930A02-3926-381B-DDD1-B181F8864485}"/>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sp>
        <p:nvSpPr>
          <p:cNvPr id="8" name="TextBox 1">
            <a:extLst>
              <a:ext uri="{FF2B5EF4-FFF2-40B4-BE49-F238E27FC236}">
                <a16:creationId xmlns:a16="http://schemas.microsoft.com/office/drawing/2014/main" id="{E684D1A9-C7A9-CB2E-E03B-0F1DB6524BD9}"/>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Tree>
    <p:extLst>
      <p:ext uri="{BB962C8B-B14F-4D97-AF65-F5344CB8AC3E}">
        <p14:creationId xmlns:p14="http://schemas.microsoft.com/office/powerpoint/2010/main" val="2751208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3A7B07B6-135C-DBC0-40A3-66A3013339DE}"/>
              </a:ext>
            </a:extLst>
          </p:cNvPr>
          <p:cNvSpPr txBox="1">
            <a:spLocks noGrp="1"/>
          </p:cNvSpPr>
          <p:nvPr>
            <p:ph type="body" idx="4294967295"/>
          </p:nvPr>
        </p:nvSpPr>
        <p:spPr>
          <a:xfrm>
            <a:off x="442917" y="3256763"/>
            <a:ext cx="5437186" cy="2944011"/>
          </a:xfrm>
        </p:spPr>
        <p:txBody>
          <a:bodyPr/>
          <a:lstStyle>
            <a:lvl1pPr marL="0" indent="0">
              <a:buNone/>
              <a:defRPr lang="en-GB"/>
            </a:lvl1pPr>
          </a:lstStyle>
          <a:p>
            <a:pPr lvl="0"/>
            <a:r>
              <a:rPr lang="en-GB"/>
              <a:t>Nulla quis lorem ut libero malesuada feugiat. Curabitur non nulla sit amet nisl tempus convallis quis ac lectus.</a:t>
            </a:r>
          </a:p>
        </p:txBody>
      </p:sp>
      <p:sp>
        <p:nvSpPr>
          <p:cNvPr id="3" name="Content Placeholder 11">
            <a:extLst>
              <a:ext uri="{FF2B5EF4-FFF2-40B4-BE49-F238E27FC236}">
                <a16:creationId xmlns:a16="http://schemas.microsoft.com/office/drawing/2014/main" id="{658102DF-13DA-19E8-3F69-F11DE66921BD}"/>
              </a:ext>
            </a:extLst>
          </p:cNvPr>
          <p:cNvSpPr txBox="1">
            <a:spLocks noGrp="1"/>
          </p:cNvSpPr>
          <p:nvPr>
            <p:ph idx="4294967295"/>
          </p:nvPr>
        </p:nvSpPr>
        <p:spPr>
          <a:xfrm>
            <a:off x="6311902" y="441326"/>
            <a:ext cx="5437186" cy="5759448"/>
          </a:xfrm>
        </p:spPr>
        <p:txBody>
          <a:bodyPr/>
          <a:lstStyle>
            <a:lvl1pPr marL="0" indent="0">
              <a:buNone/>
              <a:defRPr/>
            </a:lvl1pPr>
          </a:lstStyle>
          <a:p>
            <a:pPr lvl="0"/>
            <a:r>
              <a:rPr lang="en-US"/>
              <a:t>Click to edit Master text styles</a:t>
            </a:r>
          </a:p>
        </p:txBody>
      </p:sp>
      <p:sp>
        <p:nvSpPr>
          <p:cNvPr id="4" name="Title 10">
            <a:extLst>
              <a:ext uri="{FF2B5EF4-FFF2-40B4-BE49-F238E27FC236}">
                <a16:creationId xmlns:a16="http://schemas.microsoft.com/office/drawing/2014/main" id="{8DD81151-0C62-33C7-0B1A-2BBB873612E9}"/>
              </a:ext>
            </a:extLst>
          </p:cNvPr>
          <p:cNvSpPr txBox="1">
            <a:spLocks noGrp="1"/>
          </p:cNvSpPr>
          <p:nvPr>
            <p:ph type="title"/>
          </p:nvPr>
        </p:nvSpPr>
        <p:spPr>
          <a:xfrm>
            <a:off x="442917" y="1665296"/>
            <a:ext cx="5437186" cy="1428640"/>
          </a:xfrm>
        </p:spPr>
        <p:txBody>
          <a:bodyPr anchor="b"/>
          <a:lstStyle>
            <a:lvl1pPr>
              <a:defRPr/>
            </a:lvl1pPr>
          </a:lstStyle>
          <a:p>
            <a:pPr lvl="0"/>
            <a:r>
              <a:rPr lang="en-US"/>
              <a:t>Click to edit Master title style</a:t>
            </a:r>
            <a:endParaRPr lang="en-GB"/>
          </a:p>
        </p:txBody>
      </p:sp>
      <p:sp>
        <p:nvSpPr>
          <p:cNvPr id="5" name="TextBox 12">
            <a:extLst>
              <a:ext uri="{FF2B5EF4-FFF2-40B4-BE49-F238E27FC236}">
                <a16:creationId xmlns:a16="http://schemas.microsoft.com/office/drawing/2014/main" id="{456D84F8-859F-E728-F6A0-32756B13BF72}"/>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6" name="TextBox 3">
            <a:extLst>
              <a:ext uri="{FF2B5EF4-FFF2-40B4-BE49-F238E27FC236}">
                <a16:creationId xmlns:a16="http://schemas.microsoft.com/office/drawing/2014/main" id="{D7CAB5F7-2603-64BE-A767-3FD7C6DC926A}"/>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7" name="TextBox 4">
            <a:extLst>
              <a:ext uri="{FF2B5EF4-FFF2-40B4-BE49-F238E27FC236}">
                <a16:creationId xmlns:a16="http://schemas.microsoft.com/office/drawing/2014/main" id="{5F96DC57-096B-317D-140C-CD9B05C6C161}"/>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sp>
        <p:nvSpPr>
          <p:cNvPr id="8" name="TextBox 1">
            <a:extLst>
              <a:ext uri="{FF2B5EF4-FFF2-40B4-BE49-F238E27FC236}">
                <a16:creationId xmlns:a16="http://schemas.microsoft.com/office/drawing/2014/main" id="{5DA9FB6D-1849-5D20-234A-FB98BF47532A}"/>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Tree>
    <p:extLst>
      <p:ext uri="{BB962C8B-B14F-4D97-AF65-F5344CB8AC3E}">
        <p14:creationId xmlns:p14="http://schemas.microsoft.com/office/powerpoint/2010/main" val="349766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5D00725B-9170-27CE-DF17-E041B8685584}"/>
              </a:ext>
            </a:extLst>
          </p:cNvPr>
          <p:cNvSpPr txBox="1">
            <a:spLocks noGrp="1"/>
          </p:cNvSpPr>
          <p:nvPr>
            <p:ph idx="4294967295"/>
          </p:nvPr>
        </p:nvSpPr>
        <p:spPr>
          <a:xfrm>
            <a:off x="442917" y="2097084"/>
            <a:ext cx="5437186" cy="4103690"/>
          </a:xfrm>
        </p:spPr>
        <p:txBody>
          <a:bodyPr/>
          <a:lstStyle>
            <a:lvl1pPr marL="0" indent="0">
              <a:buNone/>
              <a:defRPr/>
            </a:lvl1pPr>
          </a:lstStyle>
          <a:p>
            <a:pPr lvl="0"/>
            <a:r>
              <a:rPr lang="en-US"/>
              <a:t>Click to edit Master text styles</a:t>
            </a:r>
          </a:p>
        </p:txBody>
      </p:sp>
      <p:sp>
        <p:nvSpPr>
          <p:cNvPr id="3" name="Content Placeholder 16">
            <a:extLst>
              <a:ext uri="{FF2B5EF4-FFF2-40B4-BE49-F238E27FC236}">
                <a16:creationId xmlns:a16="http://schemas.microsoft.com/office/drawing/2014/main" id="{A77E2996-7EC1-6FF8-8148-C5126C2CAEB8}"/>
              </a:ext>
            </a:extLst>
          </p:cNvPr>
          <p:cNvSpPr txBox="1">
            <a:spLocks noGrp="1"/>
          </p:cNvSpPr>
          <p:nvPr>
            <p:ph idx="4294967295"/>
          </p:nvPr>
        </p:nvSpPr>
        <p:spPr>
          <a:xfrm>
            <a:off x="6311902" y="2097094"/>
            <a:ext cx="5437186" cy="4103690"/>
          </a:xfrm>
        </p:spPr>
        <p:txBody>
          <a:bodyPr/>
          <a:lstStyle>
            <a:lvl1pPr marL="0" indent="0">
              <a:buNone/>
              <a:defRPr/>
            </a:lvl1pPr>
          </a:lstStyle>
          <a:p>
            <a:pPr lvl="0"/>
            <a:r>
              <a:rPr lang="en-US"/>
              <a:t>Click to edit Master text styles</a:t>
            </a:r>
          </a:p>
        </p:txBody>
      </p:sp>
      <p:sp>
        <p:nvSpPr>
          <p:cNvPr id="4" name="Title 1">
            <a:extLst>
              <a:ext uri="{FF2B5EF4-FFF2-40B4-BE49-F238E27FC236}">
                <a16:creationId xmlns:a16="http://schemas.microsoft.com/office/drawing/2014/main" id="{9A13C75D-E0DD-2F07-31C5-3C8B42F5A971}"/>
              </a:ext>
            </a:extLst>
          </p:cNvPr>
          <p:cNvSpPr txBox="1">
            <a:spLocks noGrp="1"/>
          </p:cNvSpPr>
          <p:nvPr>
            <p:ph type="title"/>
          </p:nvPr>
        </p:nvSpPr>
        <p:spPr/>
        <p:txBody>
          <a:bodyPr anchor="t"/>
          <a:lstStyle>
            <a:lvl1pPr>
              <a:defRPr/>
            </a:lvl1pPr>
          </a:lstStyle>
          <a:p>
            <a:pPr lvl="0"/>
            <a:r>
              <a:rPr lang="en-US"/>
              <a:t>Click to edit Master title style</a:t>
            </a:r>
            <a:endParaRPr lang="en-GB"/>
          </a:p>
        </p:txBody>
      </p:sp>
      <p:sp>
        <p:nvSpPr>
          <p:cNvPr id="5" name="TextBox 11">
            <a:extLst>
              <a:ext uri="{FF2B5EF4-FFF2-40B4-BE49-F238E27FC236}">
                <a16:creationId xmlns:a16="http://schemas.microsoft.com/office/drawing/2014/main" id="{B56F2C63-3895-E493-F788-B72E16E2F657}"/>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6" name="TextBox 3">
            <a:extLst>
              <a:ext uri="{FF2B5EF4-FFF2-40B4-BE49-F238E27FC236}">
                <a16:creationId xmlns:a16="http://schemas.microsoft.com/office/drawing/2014/main" id="{EEFB7979-7F80-A07E-82C8-155BD2C06D96}"/>
              </a:ext>
            </a:extLst>
          </p:cNvPr>
          <p:cNvSpPr txBox="1"/>
          <p:nvPr/>
        </p:nvSpPr>
        <p:spPr>
          <a:xfrm>
            <a:off x="442917"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7" name="TextBox 4">
            <a:extLst>
              <a:ext uri="{FF2B5EF4-FFF2-40B4-BE49-F238E27FC236}">
                <a16:creationId xmlns:a16="http://schemas.microsoft.com/office/drawing/2014/main" id="{2291B202-6DDC-CF6D-E17F-70F4E0D5E333}"/>
              </a:ext>
            </a:extLst>
          </p:cNvPr>
          <p:cNvSpPr txBox="1"/>
          <p:nvPr/>
        </p:nvSpPr>
        <p:spPr>
          <a:xfrm>
            <a:off x="4116391"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sp>
        <p:nvSpPr>
          <p:cNvPr id="8" name="TextBox 1">
            <a:extLst>
              <a:ext uri="{FF2B5EF4-FFF2-40B4-BE49-F238E27FC236}">
                <a16:creationId xmlns:a16="http://schemas.microsoft.com/office/drawing/2014/main" id="{4EF55EAF-8643-36CE-9AC4-62E7D609FE61}"/>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Tree>
    <p:extLst>
      <p:ext uri="{BB962C8B-B14F-4D97-AF65-F5344CB8AC3E}">
        <p14:creationId xmlns:p14="http://schemas.microsoft.com/office/powerpoint/2010/main" val="354794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slide quote 2">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022BBFB9-46AE-27B8-DBC0-6411A5D95D51}"/>
              </a:ext>
            </a:extLst>
          </p:cNvPr>
          <p:cNvPicPr>
            <a:picLocks noChangeAspect="1"/>
          </p:cNvPicPr>
          <p:nvPr/>
        </p:nvPicPr>
        <p:blipFill>
          <a:blip r:embed="rId2"/>
          <a:srcRect l="33580"/>
          <a:stretch>
            <a:fillRect/>
          </a:stretch>
        </p:blipFill>
        <p:spPr>
          <a:xfrm>
            <a:off x="-28803" y="1862989"/>
            <a:ext cx="3644304" cy="5020403"/>
          </a:xfrm>
          <a:prstGeom prst="rect">
            <a:avLst/>
          </a:prstGeom>
          <a:noFill/>
          <a:ln cap="flat">
            <a:noFill/>
          </a:ln>
        </p:spPr>
      </p:pic>
      <p:sp>
        <p:nvSpPr>
          <p:cNvPr id="3" name="Rectangle 7">
            <a:extLst>
              <a:ext uri="{FF2B5EF4-FFF2-40B4-BE49-F238E27FC236}">
                <a16:creationId xmlns:a16="http://schemas.microsoft.com/office/drawing/2014/main" id="{36D0D2FD-EE7B-0AD3-8B30-575932E271F8}"/>
              </a:ext>
            </a:extLst>
          </p:cNvPr>
          <p:cNvSpPr/>
          <p:nvPr/>
        </p:nvSpPr>
        <p:spPr>
          <a:xfrm>
            <a:off x="3004453" y="0"/>
            <a:ext cx="9187543" cy="6200775"/>
          </a:xfrm>
          <a:prstGeom prst="rect">
            <a:avLst/>
          </a:prstGeom>
          <a:solidFill>
            <a:srgbClr val="DB2415"/>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Verdana"/>
            </a:endParaRPr>
          </a:p>
        </p:txBody>
      </p:sp>
      <p:pic>
        <p:nvPicPr>
          <p:cNvPr id="4" name="Picture 5">
            <a:extLst>
              <a:ext uri="{FF2B5EF4-FFF2-40B4-BE49-F238E27FC236}">
                <a16:creationId xmlns:a16="http://schemas.microsoft.com/office/drawing/2014/main" id="{661604D2-97BC-F4B2-72EA-2E086CBDC540}"/>
              </a:ext>
            </a:extLst>
          </p:cNvPr>
          <p:cNvPicPr>
            <a:picLocks noChangeAspect="1"/>
          </p:cNvPicPr>
          <p:nvPr/>
        </p:nvPicPr>
        <p:blipFill>
          <a:blip r:embed="rId2"/>
          <a:srcRect l="33580"/>
          <a:stretch>
            <a:fillRect/>
          </a:stretch>
        </p:blipFill>
        <p:spPr>
          <a:xfrm>
            <a:off x="-28803" y="1862989"/>
            <a:ext cx="3644304" cy="5020403"/>
          </a:xfrm>
          <a:prstGeom prst="rect">
            <a:avLst/>
          </a:prstGeom>
          <a:noFill/>
          <a:ln cap="flat">
            <a:noFill/>
          </a:ln>
        </p:spPr>
      </p:pic>
      <p:sp>
        <p:nvSpPr>
          <p:cNvPr id="5" name="Rectangle 1">
            <a:extLst>
              <a:ext uri="{FF2B5EF4-FFF2-40B4-BE49-F238E27FC236}">
                <a16:creationId xmlns:a16="http://schemas.microsoft.com/office/drawing/2014/main" id="{1AE33421-A143-4A4C-105A-E9ABA6FDA174}"/>
              </a:ext>
            </a:extLst>
          </p:cNvPr>
          <p:cNvSpPr/>
          <p:nvPr/>
        </p:nvSpPr>
        <p:spPr>
          <a:xfrm>
            <a:off x="3004453" y="0"/>
            <a:ext cx="9187543" cy="6200775"/>
          </a:xfrm>
          <a:prstGeom prst="rect">
            <a:avLst/>
          </a:prstGeom>
          <a:solidFill>
            <a:srgbClr val="DB2415"/>
          </a:solidFill>
          <a:ln cap="flat">
            <a:noFill/>
            <a:prstDash val="solid"/>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Verdana"/>
            </a:endParaRPr>
          </a:p>
        </p:txBody>
      </p:sp>
      <p:sp>
        <p:nvSpPr>
          <p:cNvPr id="6" name="Title 1">
            <a:extLst>
              <a:ext uri="{FF2B5EF4-FFF2-40B4-BE49-F238E27FC236}">
                <a16:creationId xmlns:a16="http://schemas.microsoft.com/office/drawing/2014/main" id="{DFB72339-11A8-88F2-CB83-0D087039974A}"/>
              </a:ext>
            </a:extLst>
          </p:cNvPr>
          <p:cNvSpPr txBox="1">
            <a:spLocks noGrp="1"/>
          </p:cNvSpPr>
          <p:nvPr>
            <p:ph type="title"/>
          </p:nvPr>
        </p:nvSpPr>
        <p:spPr>
          <a:xfrm>
            <a:off x="4116391" y="441326"/>
            <a:ext cx="7632697" cy="4609307"/>
          </a:xfrm>
        </p:spPr>
        <p:txBody>
          <a:bodyPr anchor="b"/>
          <a:lstStyle>
            <a:lvl1pPr>
              <a:defRPr lang="en-GB" sz="4800" b="0">
                <a:solidFill>
                  <a:srgbClr val="FFFFFF"/>
                </a:solidFill>
                <a:latin typeface="IAS Ribbon Sans Regular" pitchFamily="2"/>
                <a:ea typeface="IAS Ribbon Sans Regular" pitchFamily="2"/>
              </a:defRPr>
            </a:lvl1pPr>
          </a:lstStyle>
          <a:p>
            <a:pPr lvl="0"/>
            <a:r>
              <a:rPr lang="en-GB"/>
              <a:t>“Click to edit Master title style”</a:t>
            </a:r>
          </a:p>
        </p:txBody>
      </p:sp>
      <p:sp>
        <p:nvSpPr>
          <p:cNvPr id="7" name="TextBox 11">
            <a:extLst>
              <a:ext uri="{FF2B5EF4-FFF2-40B4-BE49-F238E27FC236}">
                <a16:creationId xmlns:a16="http://schemas.microsoft.com/office/drawing/2014/main" id="{4DCD98E1-1E7E-CA26-8268-DF8012CC1D9A}"/>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
        <p:nvSpPr>
          <p:cNvPr id="8" name="Text Placeholder 3">
            <a:extLst>
              <a:ext uri="{FF2B5EF4-FFF2-40B4-BE49-F238E27FC236}">
                <a16:creationId xmlns:a16="http://schemas.microsoft.com/office/drawing/2014/main" id="{FE9E9F7A-7A77-0A94-D99C-F841F3E3EB54}"/>
              </a:ext>
            </a:extLst>
          </p:cNvPr>
          <p:cNvSpPr txBox="1">
            <a:spLocks noGrp="1"/>
          </p:cNvSpPr>
          <p:nvPr>
            <p:ph type="body" idx="4294967295"/>
          </p:nvPr>
        </p:nvSpPr>
        <p:spPr>
          <a:xfrm>
            <a:off x="4116391" y="5364958"/>
            <a:ext cx="7632697" cy="835816"/>
          </a:xfrm>
        </p:spPr>
        <p:txBody>
          <a:bodyPr/>
          <a:lstStyle>
            <a:lvl1pPr marL="0" indent="0">
              <a:buNone/>
              <a:defRPr lang="en-GB">
                <a:solidFill>
                  <a:srgbClr val="FFFFFF"/>
                </a:solidFill>
                <a:latin typeface="Verdana Bold"/>
                <a:ea typeface="IAS Ribbon Sans Regular" pitchFamily="2"/>
              </a:defRPr>
            </a:lvl1pPr>
          </a:lstStyle>
          <a:p>
            <a:pPr lvl="0"/>
            <a:r>
              <a:rPr lang="en-GB"/>
              <a:t>Quote citation</a:t>
            </a:r>
          </a:p>
        </p:txBody>
      </p:sp>
      <p:sp>
        <p:nvSpPr>
          <p:cNvPr id="9" name="TextBox 2">
            <a:extLst>
              <a:ext uri="{FF2B5EF4-FFF2-40B4-BE49-F238E27FC236}">
                <a16:creationId xmlns:a16="http://schemas.microsoft.com/office/drawing/2014/main" id="{5F8D4E60-A11E-CBE3-3054-46C985ABE74E}"/>
              </a:ext>
            </a:extLst>
          </p:cNvPr>
          <p:cNvSpPr txBox="1"/>
          <p:nvPr/>
        </p:nvSpPr>
        <p:spPr>
          <a:xfrm>
            <a:off x="4116391" y="6416673"/>
            <a:ext cx="367347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6 – 10 October · Lima, Peru and virtual</a:t>
            </a:r>
          </a:p>
        </p:txBody>
      </p:sp>
      <p:sp>
        <p:nvSpPr>
          <p:cNvPr id="10" name="TextBox 4">
            <a:extLst>
              <a:ext uri="{FF2B5EF4-FFF2-40B4-BE49-F238E27FC236}">
                <a16:creationId xmlns:a16="http://schemas.microsoft.com/office/drawing/2014/main" id="{2894DF6C-9869-D27D-D284-25EC74049F3B}"/>
              </a:ext>
            </a:extLst>
          </p:cNvPr>
          <p:cNvSpPr txBox="1"/>
          <p:nvPr/>
        </p:nvSpPr>
        <p:spPr>
          <a:xfrm>
            <a:off x="7789865"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0" u="none" strike="noStrike" kern="1200" cap="none" spc="0" baseline="0">
                <a:solidFill>
                  <a:srgbClr val="000000"/>
                </a:solidFill>
                <a:uFillTx/>
                <a:latin typeface="Verdana"/>
                <a:ea typeface="IAS Ribbon Sans Regular" pitchFamily="2"/>
              </a:rPr>
              <a:t>hivr4p.org</a:t>
            </a:r>
          </a:p>
        </p:txBody>
      </p:sp>
      <p:sp>
        <p:nvSpPr>
          <p:cNvPr id="11" name="TextBox 8">
            <a:extLst>
              <a:ext uri="{FF2B5EF4-FFF2-40B4-BE49-F238E27FC236}">
                <a16:creationId xmlns:a16="http://schemas.microsoft.com/office/drawing/2014/main" id="{30EACA89-15FF-3810-CAAA-B3C153FC6E4B}"/>
              </a:ext>
            </a:extLst>
          </p:cNvPr>
          <p:cNvSpPr txBox="1"/>
          <p:nvPr/>
        </p:nvSpPr>
        <p:spPr>
          <a:xfrm>
            <a:off x="6312020" y="6416673"/>
            <a:ext cx="1763713" cy="215898"/>
          </a:xfrm>
          <a:prstGeom prst="rect">
            <a:avLst/>
          </a:prstGeom>
          <a:noFill/>
          <a:ln cap="flat">
            <a:noFill/>
          </a:ln>
        </p:spPr>
        <p:txBody>
          <a:bodyPr vert="horz" wrap="square" lIns="0" tIns="0" rIns="0" bIns="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00" b="0" i="0" u="none" strike="noStrike" kern="1200" cap="none" spc="0" baseline="0">
              <a:solidFill>
                <a:srgbClr val="000000"/>
              </a:solidFill>
              <a:uFillTx/>
              <a:latin typeface="Verdana"/>
            </a:endParaRPr>
          </a:p>
        </p:txBody>
      </p:sp>
    </p:spTree>
    <p:extLst>
      <p:ext uri="{BB962C8B-B14F-4D97-AF65-F5344CB8AC3E}">
        <p14:creationId xmlns:p14="http://schemas.microsoft.com/office/powerpoint/2010/main" val="123916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GB"/>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Tree>
    <p:extLst>
      <p:ext uri="{BB962C8B-B14F-4D97-AF65-F5344CB8AC3E}">
        <p14:creationId xmlns:p14="http://schemas.microsoft.com/office/powerpoint/2010/main" val="3168015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Title and Conten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GB"/>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en-GB" noProof="0" dirty="0">
                <a:latin typeface="Verdana" panose="020B0604030504040204" pitchFamily="34" charset="0"/>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en-GB" noProof="0" dirty="0"/>
              <a:t>Topic Lore Ipsum</a:t>
            </a:r>
          </a:p>
        </p:txBody>
      </p:sp>
    </p:spTree>
    <p:extLst>
      <p:ext uri="{BB962C8B-B14F-4D97-AF65-F5344CB8AC3E}">
        <p14:creationId xmlns:p14="http://schemas.microsoft.com/office/powerpoint/2010/main" val="599170562"/>
      </p:ext>
    </p:extLst>
  </p:cSld>
  <p:clrMapOvr>
    <a:masterClrMapping/>
  </p:clrMapOvr>
  <p:hf sldNum="0"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9AE2C-9F42-3B23-7AD4-8F606936C875}"/>
              </a:ext>
            </a:extLst>
          </p:cNvPr>
          <p:cNvSpPr txBox="1">
            <a:spLocks noGrp="1"/>
          </p:cNvSpPr>
          <p:nvPr>
            <p:ph type="title"/>
          </p:nvPr>
        </p:nvSpPr>
        <p:spPr>
          <a:xfrm>
            <a:off x="4116391" y="441326"/>
            <a:ext cx="7632697" cy="1223960"/>
          </a:xfrm>
          <a:prstGeom prst="rect">
            <a:avLst/>
          </a:prstGeom>
          <a:noFill/>
          <a:ln>
            <a:noFill/>
          </a:ln>
        </p:spPr>
        <p:txBody>
          <a:bodyPr vert="horz" wrap="square" lIns="0" tIns="0" rIns="0" bIns="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F244962-5DFA-B392-9DEF-C5AFA371547E}"/>
              </a:ext>
            </a:extLst>
          </p:cNvPr>
          <p:cNvSpPr txBox="1">
            <a:spLocks noGrp="1"/>
          </p:cNvSpPr>
          <p:nvPr>
            <p:ph type="body" idx="1"/>
          </p:nvPr>
        </p:nvSpPr>
        <p:spPr>
          <a:xfrm>
            <a:off x="442917" y="2097084"/>
            <a:ext cx="11306171" cy="4103690"/>
          </a:xfrm>
          <a:prstGeom prst="rect">
            <a:avLst/>
          </a:prstGeom>
          <a:noFill/>
          <a:ln>
            <a:noFill/>
          </a:ln>
        </p:spPr>
        <p:txBody>
          <a:bodyPr vert="horz" wrap="square" lIns="0" tIns="0" rIns="0" bIns="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8">
            <a:extLst>
              <a:ext uri="{FF2B5EF4-FFF2-40B4-BE49-F238E27FC236}">
                <a16:creationId xmlns:a16="http://schemas.microsoft.com/office/drawing/2014/main" id="{A2F94A8D-E563-057E-2761-670BC8F6CC71}"/>
              </a:ext>
            </a:extLst>
          </p:cNvPr>
          <p:cNvPicPr>
            <a:picLocks noChangeAspect="1"/>
          </p:cNvPicPr>
          <p:nvPr/>
        </p:nvPicPr>
        <p:blipFill>
          <a:blip r:embed="rId12"/>
          <a:srcRect/>
          <a:stretch>
            <a:fillRect/>
          </a:stretch>
        </p:blipFill>
        <p:spPr>
          <a:xfrm>
            <a:off x="260896" y="266703"/>
            <a:ext cx="2463933" cy="1318903"/>
          </a:xfrm>
          <a:prstGeom prst="rect">
            <a:avLst/>
          </a:prstGeom>
          <a:noFill/>
          <a:ln cap="flat">
            <a:noFill/>
          </a:ln>
        </p:spPr>
      </p:pic>
      <p:pic>
        <p:nvPicPr>
          <p:cNvPr id="5" name="Picture 3">
            <a:extLst>
              <a:ext uri="{FF2B5EF4-FFF2-40B4-BE49-F238E27FC236}">
                <a16:creationId xmlns:a16="http://schemas.microsoft.com/office/drawing/2014/main" id="{0EADCFB3-5363-B747-4F32-6188D2D707CB}"/>
              </a:ext>
            </a:extLst>
          </p:cNvPr>
          <p:cNvPicPr>
            <a:picLocks noChangeAspect="1"/>
          </p:cNvPicPr>
          <p:nvPr/>
        </p:nvPicPr>
        <p:blipFill>
          <a:blip r:embed="rId13"/>
          <a:srcRect/>
          <a:stretch>
            <a:fillRect/>
          </a:stretch>
        </p:blipFill>
        <p:spPr>
          <a:xfrm>
            <a:off x="260896" y="266703"/>
            <a:ext cx="2463933" cy="1318903"/>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62" r:id="rId10"/>
  </p:sldLayoutIdLst>
  <p:txStyles>
    <p:titleStyle>
      <a:lvl1pPr marL="0" marR="0" lvl="0" indent="0" algn="l" defTabSz="914400" rtl="0" fontAlgn="auto" hangingPunct="1">
        <a:lnSpc>
          <a:spcPct val="90000"/>
        </a:lnSpc>
        <a:spcBef>
          <a:spcPts val="0"/>
        </a:spcBef>
        <a:spcAft>
          <a:spcPts val="0"/>
        </a:spcAft>
        <a:buNone/>
        <a:tabLst/>
        <a:defRPr lang="en-US" sz="4400" b="1" i="0" u="none" strike="noStrike" kern="1200" cap="none" spc="0" baseline="0">
          <a:solidFill>
            <a:srgbClr val="DB2415"/>
          </a:solidFill>
          <a:uFillTx/>
          <a:latin typeface="Verdana Bold"/>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aids.org/sites/default/files/media_asset/2023-global-hiv-prevention-coalition-scorecards-key-findings_en.pdf"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publications/i/item/9789240053694" TargetMode="External"/><Relationship Id="rId7" Type="http://schemas.openxmlformats.org/officeDocument/2006/relationships/hyperlink" Target="https://iris.who.int/bitstream/handle/10665/360861/9789240053694-eng.pdf?sequence=1"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iris.who.int/bitstream/handle/10665/378162/9789240096394-eng.pdf?sequence=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002/jia2.26095b"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002/jia2.26095b"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02/jia2.26095b"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hyperlink" Target="https://iris.who.int/bitstream/handle/10665/378221/9789240095137-eng.pdf?sequence=1"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036ED-6D5C-7667-C286-2F6015905D1A}"/>
              </a:ext>
            </a:extLst>
          </p:cNvPr>
          <p:cNvSpPr txBox="1">
            <a:spLocks noGrp="1"/>
          </p:cNvSpPr>
          <p:nvPr>
            <p:ph type="title"/>
          </p:nvPr>
        </p:nvSpPr>
        <p:spPr/>
        <p:txBody>
          <a:bodyPr>
            <a:normAutofit/>
          </a:bodyPr>
          <a:lstStyle/>
          <a:p>
            <a:pPr lvl="0"/>
            <a:r>
              <a:rPr lang="en-US" sz="5400" dirty="0">
                <a:latin typeface="Verdana" panose="020B0604030504040204" pitchFamily="34" charset="0"/>
                <a:ea typeface="Verdana" panose="020B0604030504040204" pitchFamily="34" charset="0"/>
                <a:cs typeface="Verdana" panose="020B0604030504040204" pitchFamily="34" charset="0"/>
              </a:rPr>
              <a:t>Differentiated service delivery for PEP and PrEP</a:t>
            </a:r>
            <a:endParaRPr lang="en-GB" sz="54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B9DADA0B-9EF9-AF4F-18E9-67A9D792F248}"/>
              </a:ext>
            </a:extLst>
          </p:cNvPr>
          <p:cNvSpPr txBox="1">
            <a:spLocks noGrp="1"/>
          </p:cNvSpPr>
          <p:nvPr>
            <p:ph type="body" idx="4294967295"/>
          </p:nvPr>
        </p:nvSpPr>
        <p:spPr>
          <a:xfrm>
            <a:off x="4116391" y="1241778"/>
            <a:ext cx="7632697" cy="530578"/>
          </a:xfrm>
        </p:spPr>
        <p:txBody>
          <a:bodyPr/>
          <a:lstStyle/>
          <a:p>
            <a:pPr marL="0" lvl="0" indent="0">
              <a:lnSpc>
                <a:spcPct val="70000"/>
              </a:lnSpc>
              <a:buNone/>
            </a:pPr>
            <a:r>
              <a:rPr lang="en-US" sz="1800" b="1" dirty="0">
                <a:solidFill>
                  <a:srgbClr val="242C4B"/>
                </a:solidFill>
                <a:latin typeface="Verdana" panose="020B0604030504040204" pitchFamily="34" charset="0"/>
                <a:ea typeface="Verdana" panose="020B0604030504040204" pitchFamily="34" charset="0"/>
                <a:cs typeface="Verdana" panose="020B0604030504040204" pitchFamily="34" charset="0"/>
              </a:rPr>
              <a:t>Differentiated PEP and </a:t>
            </a:r>
            <a:r>
              <a:rPr lang="en-US" sz="1800" b="1" dirty="0" err="1">
                <a:solidFill>
                  <a:srgbClr val="242C4B"/>
                </a:solidFill>
                <a:latin typeface="Verdana" panose="020B0604030504040204" pitchFamily="34" charset="0"/>
                <a:ea typeface="Verdana" panose="020B0604030504040204" pitchFamily="34" charset="0"/>
                <a:cs typeface="Verdana" panose="020B0604030504040204" pitchFamily="34" charset="0"/>
              </a:rPr>
              <a:t>PrEP</a:t>
            </a:r>
            <a:r>
              <a:rPr lang="en-US" sz="1800" b="1" dirty="0">
                <a:solidFill>
                  <a:srgbClr val="242C4B"/>
                </a:solidFill>
                <a:latin typeface="Verdana" panose="020B0604030504040204" pitchFamily="34" charset="0"/>
                <a:ea typeface="Verdana" panose="020B0604030504040204" pitchFamily="34" charset="0"/>
                <a:cs typeface="Verdana" panose="020B0604030504040204" pitchFamily="34" charset="0"/>
              </a:rPr>
              <a:t> – reaching more people with HIV prevention services using DSD</a:t>
            </a:r>
            <a:endParaRPr lang="en-GB" sz="1800" b="1" dirty="0">
              <a:solidFill>
                <a:srgbClr val="242C4B"/>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24D3D8BD-1BD1-861D-4CB2-E8F5D9FB5D13}"/>
              </a:ext>
            </a:extLst>
          </p:cNvPr>
          <p:cNvSpPr txBox="1">
            <a:spLocks noGrp="1"/>
          </p:cNvSpPr>
          <p:nvPr>
            <p:ph type="body" idx="4294967295"/>
          </p:nvPr>
        </p:nvSpPr>
        <p:spPr>
          <a:xfrm>
            <a:off x="4116391" y="765179"/>
            <a:ext cx="7632697" cy="385200"/>
          </a:xfrm>
        </p:spPr>
        <p:txBody>
          <a:bodyPr anchor="b"/>
          <a:lstStyle/>
          <a:p>
            <a:pPr marL="0" lvl="0" indent="0">
              <a:buNone/>
            </a:pPr>
            <a:r>
              <a:rPr lang="en-US" sz="1600" dirty="0">
                <a:latin typeface="Verdana" panose="020B0604030504040204" pitchFamily="34" charset="0"/>
                <a:ea typeface="Verdana" panose="020B0604030504040204" pitchFamily="34" charset="0"/>
                <a:cs typeface="Verdana" panose="020B0604030504040204" pitchFamily="34" charset="0"/>
              </a:rPr>
              <a:t>Beatriz </a:t>
            </a:r>
            <a:r>
              <a:rPr lang="en-US" sz="1600" dirty="0" err="1">
                <a:latin typeface="Verdana" panose="020B0604030504040204" pitchFamily="34" charset="0"/>
                <a:ea typeface="Verdana" panose="020B0604030504040204" pitchFamily="34" charset="0"/>
                <a:cs typeface="Verdana" panose="020B0604030504040204" pitchFamily="34" charset="0"/>
              </a:rPr>
              <a:t>Grinsztejn</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dirty="0" err="1">
                <a:latin typeface="Verdana" panose="020B0604030504040204" pitchFamily="34" charset="0"/>
                <a:ea typeface="Verdana" panose="020B0604030504040204" pitchFamily="34" charset="0"/>
                <a:cs typeface="Verdana" panose="020B0604030504040204" pitchFamily="34" charset="0"/>
              </a:rPr>
              <a:t>Fundação</a:t>
            </a:r>
            <a:r>
              <a:rPr lang="en-US" sz="1600" dirty="0">
                <a:latin typeface="Verdana" panose="020B0604030504040204" pitchFamily="34" charset="0"/>
                <a:ea typeface="Verdana" panose="020B0604030504040204" pitchFamily="34" charset="0"/>
                <a:cs typeface="Verdana" panose="020B0604030504040204" pitchFamily="34" charset="0"/>
              </a:rPr>
              <a:t> Oswaldo Cruz (</a:t>
            </a:r>
            <a:r>
              <a:rPr lang="en-US" sz="1600" dirty="0" err="1">
                <a:latin typeface="Verdana" panose="020B0604030504040204" pitchFamily="34" charset="0"/>
                <a:ea typeface="Verdana" panose="020B0604030504040204" pitchFamily="34" charset="0"/>
                <a:cs typeface="Verdana" panose="020B0604030504040204" pitchFamily="34" charset="0"/>
              </a:rPr>
              <a:t>Fiocruz</a:t>
            </a:r>
            <a:r>
              <a:rPr lang="en-US" sz="1600" dirty="0">
                <a:latin typeface="Verdana" panose="020B0604030504040204" pitchFamily="34" charset="0"/>
                <a:ea typeface="Verdana" panose="020B0604030504040204" pitchFamily="34" charset="0"/>
                <a:cs typeface="Verdana" panose="020B0604030504040204" pitchFamily="34" charset="0"/>
              </a:rPr>
              <a:t>), Brazil</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A86C-41D0-7678-8193-99828B93E227}"/>
              </a:ext>
            </a:extLst>
          </p:cNvPr>
          <p:cNvSpPr>
            <a:spLocks noGrp="1"/>
          </p:cNvSpPr>
          <p:nvPr>
            <p:ph type="title"/>
          </p:nvPr>
        </p:nvSpPr>
        <p:spPr/>
        <p:txBody>
          <a:bodyPr/>
          <a:lstStyle/>
          <a:p>
            <a:r>
              <a:rPr lang="en-US" dirty="0"/>
              <a:t>But how does this relate to </a:t>
            </a:r>
            <a:r>
              <a:rPr lang="en-US" dirty="0" err="1"/>
              <a:t>PreP</a:t>
            </a:r>
            <a:r>
              <a:rPr lang="en-US" dirty="0"/>
              <a:t>?</a:t>
            </a:r>
          </a:p>
        </p:txBody>
      </p:sp>
    </p:spTree>
    <p:extLst>
      <p:ext uri="{BB962C8B-B14F-4D97-AF65-F5344CB8AC3E}">
        <p14:creationId xmlns:p14="http://schemas.microsoft.com/office/powerpoint/2010/main" val="239916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99C5-9678-7E38-E1F6-73425FAC79BD}"/>
              </a:ext>
            </a:extLst>
          </p:cNvPr>
          <p:cNvSpPr>
            <a:spLocks noGrp="1"/>
          </p:cNvSpPr>
          <p:nvPr>
            <p:ph type="title"/>
          </p:nvPr>
        </p:nvSpPr>
        <p:spPr>
          <a:xfrm>
            <a:off x="3018883" y="338763"/>
            <a:ext cx="8576910" cy="1223960"/>
          </a:xfrm>
        </p:spPr>
        <p:txBody>
          <a:bodyPr>
            <a:normAutofit/>
          </a:bodyPr>
          <a:lstStyle/>
          <a:p>
            <a:r>
              <a:rPr lang="en-US" dirty="0" err="1"/>
              <a:t>PrEP</a:t>
            </a:r>
            <a:r>
              <a:rPr lang="en-US" dirty="0"/>
              <a:t> </a:t>
            </a:r>
            <a:r>
              <a:rPr lang="en-CH" dirty="0"/>
              <a:t>coverage below</a:t>
            </a:r>
            <a:r>
              <a:rPr lang="en-US" dirty="0"/>
              <a:t> global targets</a:t>
            </a:r>
          </a:p>
        </p:txBody>
      </p:sp>
      <p:sp>
        <p:nvSpPr>
          <p:cNvPr id="6" name="TextBox 5">
            <a:extLst>
              <a:ext uri="{FF2B5EF4-FFF2-40B4-BE49-F238E27FC236}">
                <a16:creationId xmlns:a16="http://schemas.microsoft.com/office/drawing/2014/main" id="{088BD835-D02B-8D3D-5CB8-52AD965A4A27}"/>
              </a:ext>
            </a:extLst>
          </p:cNvPr>
          <p:cNvSpPr txBox="1"/>
          <p:nvPr/>
        </p:nvSpPr>
        <p:spPr>
          <a:xfrm>
            <a:off x="7828465" y="6432548"/>
            <a:ext cx="4479045" cy="246221"/>
          </a:xfrm>
          <a:prstGeom prst="rect">
            <a:avLst/>
          </a:prstGeom>
          <a:noFill/>
        </p:spPr>
        <p:txBody>
          <a:bodyPr wrap="square" rtlCol="0">
            <a:spAutoFit/>
          </a:bodyPr>
          <a:lstStyle/>
          <a:p>
            <a:r>
              <a:rPr lang="en-CH" sz="1000" i="1" dirty="0">
                <a:solidFill>
                  <a:schemeClr val="accent1"/>
                </a:solidFill>
                <a:highlight>
                  <a:srgbClr val="FFFFFF"/>
                </a:highligh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UNAIDS report. </a:t>
            </a:r>
            <a:r>
              <a:rPr lang="en-US" sz="1000" i="1" dirty="0">
                <a:solidFill>
                  <a:schemeClr val="accent1"/>
                </a:solidFill>
                <a:highlight>
                  <a:srgbClr val="FFFFFF"/>
                </a:highligh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HIV Prevention: From Crisis to Opportunit</a:t>
            </a:r>
            <a:r>
              <a:rPr lang="en-US" sz="1000" i="1" u="sng" dirty="0">
                <a:solidFill>
                  <a:schemeClr val="accent1"/>
                </a:solidFill>
                <a:highlight>
                  <a:srgbClr val="FFFFFF"/>
                </a:highlight>
                <a:latin typeface="Verdana" panose="020B0604030504040204" pitchFamily="34" charset="0"/>
                <a:ea typeface="Verdana" panose="020B0604030504040204" pitchFamily="34" charset="0"/>
                <a:hlinkClick r:id="rId3">
                  <a:extLst>
                    <a:ext uri="{A12FA001-AC4F-418D-AE19-62706E023703}">
                      <ahyp:hlinkClr xmlns:ahyp="http://schemas.microsoft.com/office/drawing/2018/hyperlinkcolor" val="tx"/>
                    </a:ext>
                  </a:extLst>
                </a:hlinkClick>
              </a:rPr>
              <a:t>y</a:t>
            </a:r>
            <a:r>
              <a:rPr lang="en-CH" sz="1000" i="1" u="sng" dirty="0">
                <a:solidFill>
                  <a:schemeClr val="accent1"/>
                </a:solidFill>
                <a:highlight>
                  <a:srgbClr val="FFFFFF"/>
                </a:highlight>
                <a:latin typeface="Verdana" panose="020B0604030504040204" pitchFamily="34" charset="0"/>
                <a:ea typeface="Verdana" panose="020B0604030504040204" pitchFamily="34" charset="0"/>
              </a:rPr>
              <a:t>.2024</a:t>
            </a:r>
            <a:r>
              <a:rPr lang="en-US" sz="1000" i="1" u="sng" dirty="0">
                <a:solidFill>
                  <a:schemeClr val="accent1"/>
                </a:solidFill>
                <a:highlight>
                  <a:srgbClr val="FFFFFF"/>
                </a:highlight>
                <a:latin typeface="Verdana" panose="020B0604030504040204" pitchFamily="34" charset="0"/>
                <a:ea typeface="Verdana" panose="020B0604030504040204" pitchFamily="34" charset="0"/>
              </a:rPr>
              <a:t> </a:t>
            </a:r>
            <a:endParaRPr lang="en-CH" sz="1000" i="1" u="sng" dirty="0">
              <a:solidFill>
                <a:schemeClr val="accent1"/>
              </a:solidFill>
              <a:highlight>
                <a:srgbClr val="FFFFFF"/>
              </a:highlight>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8A8E176B-F8AB-999B-4BF1-821940E60AA4}"/>
              </a:ext>
            </a:extLst>
          </p:cNvPr>
          <p:cNvPicPr>
            <a:picLocks noChangeAspect="1"/>
          </p:cNvPicPr>
          <p:nvPr/>
        </p:nvPicPr>
        <p:blipFill>
          <a:blip r:embed="rId4"/>
          <a:stretch>
            <a:fillRect/>
          </a:stretch>
        </p:blipFill>
        <p:spPr>
          <a:xfrm>
            <a:off x="442912" y="1714047"/>
            <a:ext cx="6766855" cy="5252809"/>
          </a:xfrm>
          <a:prstGeom prst="rect">
            <a:avLst/>
          </a:prstGeom>
        </p:spPr>
      </p:pic>
      <p:sp>
        <p:nvSpPr>
          <p:cNvPr id="10" name="Content Placeholder 9">
            <a:extLst>
              <a:ext uri="{FF2B5EF4-FFF2-40B4-BE49-F238E27FC236}">
                <a16:creationId xmlns:a16="http://schemas.microsoft.com/office/drawing/2014/main" id="{E6A61011-3633-90B6-23DB-8FD078359B3B}"/>
              </a:ext>
            </a:extLst>
          </p:cNvPr>
          <p:cNvSpPr>
            <a:spLocks noGrp="1"/>
          </p:cNvSpPr>
          <p:nvPr>
            <p:ph idx="1"/>
          </p:nvPr>
        </p:nvSpPr>
        <p:spPr>
          <a:xfrm>
            <a:off x="7968343" y="2754800"/>
            <a:ext cx="3780745" cy="1821773"/>
          </a:xfrm>
        </p:spPr>
        <p:txBody>
          <a:bodyPr/>
          <a:lstStyle/>
          <a:p>
            <a:r>
              <a:rPr lang="en-US" dirty="0"/>
              <a:t>Considerable recent progress with PrEP scale up, but still far behind global targets</a:t>
            </a:r>
            <a:endParaRPr lang="en-CH" dirty="0"/>
          </a:p>
          <a:p>
            <a:r>
              <a:rPr lang="en-CH" dirty="0" err="1"/>
              <a:t>PrEP</a:t>
            </a:r>
            <a:r>
              <a:rPr lang="en-CH" dirty="0"/>
              <a:t> access varies between regions</a:t>
            </a:r>
          </a:p>
        </p:txBody>
      </p:sp>
      <p:sp>
        <p:nvSpPr>
          <p:cNvPr id="11" name="TextBox 10">
            <a:extLst>
              <a:ext uri="{FF2B5EF4-FFF2-40B4-BE49-F238E27FC236}">
                <a16:creationId xmlns:a16="http://schemas.microsoft.com/office/drawing/2014/main" id="{22E58397-F7AA-26A8-6810-632A7DC473F4}"/>
              </a:ext>
            </a:extLst>
          </p:cNvPr>
          <p:cNvSpPr txBox="1"/>
          <p:nvPr/>
        </p:nvSpPr>
        <p:spPr>
          <a:xfrm>
            <a:off x="6920089" y="5542844"/>
            <a:ext cx="3894667" cy="778934"/>
          </a:xfrm>
          <a:prstGeom prst="rect">
            <a:avLst/>
          </a:prstGeom>
          <a:noFill/>
        </p:spPr>
        <p:txBody>
          <a:bodyPr wrap="square" rtlCol="0">
            <a:spAutoFit/>
          </a:bodyPr>
          <a:lstStyle/>
          <a:p>
            <a:endParaRPr lang="en-CH" dirty="0"/>
          </a:p>
        </p:txBody>
      </p:sp>
    </p:spTree>
    <p:extLst>
      <p:ext uri="{BB962C8B-B14F-4D97-AF65-F5344CB8AC3E}">
        <p14:creationId xmlns:p14="http://schemas.microsoft.com/office/powerpoint/2010/main" val="2356634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999C5-9678-7E38-E1F6-73425FAC79BD}"/>
              </a:ext>
            </a:extLst>
          </p:cNvPr>
          <p:cNvSpPr>
            <a:spLocks noGrp="1"/>
          </p:cNvSpPr>
          <p:nvPr>
            <p:ph type="title"/>
          </p:nvPr>
        </p:nvSpPr>
        <p:spPr/>
        <p:txBody>
          <a:bodyPr>
            <a:normAutofit fontScale="90000"/>
          </a:bodyPr>
          <a:lstStyle/>
          <a:p>
            <a:r>
              <a:rPr lang="en-US" dirty="0"/>
              <a:t>COVID silver lining was shifts to prioritize PrEP access </a:t>
            </a:r>
          </a:p>
        </p:txBody>
      </p:sp>
      <p:sp>
        <p:nvSpPr>
          <p:cNvPr id="4" name="Content Placeholder 2">
            <a:extLst>
              <a:ext uri="{FF2B5EF4-FFF2-40B4-BE49-F238E27FC236}">
                <a16:creationId xmlns:a16="http://schemas.microsoft.com/office/drawing/2014/main" id="{BA7810DE-3045-68D4-64DB-679EE9F1038E}"/>
              </a:ext>
            </a:extLst>
          </p:cNvPr>
          <p:cNvSpPr txBox="1">
            <a:spLocks/>
          </p:cNvSpPr>
          <p:nvPr/>
        </p:nvSpPr>
        <p:spPr>
          <a:xfrm>
            <a:off x="298133" y="2614397"/>
            <a:ext cx="10906896" cy="4664517"/>
          </a:xfrm>
          <a:prstGeom prst="rect">
            <a:avLst/>
          </a:prstGeom>
        </p:spPr>
        <p:txBody>
          <a:bodyPr>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sz="2900" dirty="0"/>
              <a:t>PrEP emergency response to COVID pandemic:</a:t>
            </a:r>
          </a:p>
          <a:p>
            <a:pPr marL="342900" indent="-342900">
              <a:buFont typeface="Arial" panose="020B0604020202020204" pitchFamily="34" charset="0"/>
              <a:buChar char="•"/>
            </a:pPr>
            <a:r>
              <a:rPr lang="en-ZA" sz="2600" dirty="0">
                <a:solidFill>
                  <a:schemeClr val="tx2"/>
                </a:solidFill>
              </a:rPr>
              <a:t>Quickly leveraged differentiated service delivery (DSD) approaches used for treatment</a:t>
            </a:r>
          </a:p>
          <a:p>
            <a:pPr marL="342900" indent="-342900">
              <a:buFont typeface="Arial" panose="020B0604020202020204" pitchFamily="34" charset="0"/>
              <a:buChar char="•"/>
            </a:pPr>
            <a:r>
              <a:rPr lang="en-ZA" sz="2600" dirty="0">
                <a:solidFill>
                  <a:schemeClr val="accent3"/>
                </a:solidFill>
              </a:rPr>
              <a:t>Simplified, decentralized and de</a:t>
            </a:r>
            <a:r>
              <a:rPr lang="en-CH" sz="2600" dirty="0">
                <a:solidFill>
                  <a:schemeClr val="accent3"/>
                </a:solidFill>
              </a:rPr>
              <a:t>-</a:t>
            </a:r>
            <a:r>
              <a:rPr lang="en-ZA" sz="2600" dirty="0">
                <a:solidFill>
                  <a:schemeClr val="accent3"/>
                </a:solidFill>
              </a:rPr>
              <a:t>medicalized PrEP service delivery</a:t>
            </a:r>
          </a:p>
          <a:p>
            <a:pPr marL="342900" indent="-342900">
              <a:buFont typeface="Arial" panose="020B0604020202020204" pitchFamily="34" charset="0"/>
              <a:buChar char="•"/>
            </a:pPr>
            <a:r>
              <a:rPr lang="en-ZA" sz="2600" dirty="0">
                <a:solidFill>
                  <a:schemeClr val="accent5"/>
                </a:solidFill>
              </a:rPr>
              <a:t>Increased flexibility and increased scale</a:t>
            </a:r>
          </a:p>
          <a:p>
            <a:pPr marL="342900" indent="-342900">
              <a:buFont typeface="Arial" panose="020B0604020202020204" pitchFamily="34" charset="0"/>
              <a:buChar char="•"/>
            </a:pPr>
            <a:endParaRPr lang="en-ZA" dirty="0"/>
          </a:p>
        </p:txBody>
      </p:sp>
    </p:spTree>
    <p:extLst>
      <p:ext uri="{BB962C8B-B14F-4D97-AF65-F5344CB8AC3E}">
        <p14:creationId xmlns:p14="http://schemas.microsoft.com/office/powerpoint/2010/main" val="3422790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40140-336E-34FA-D971-163C9CAE2DE8}"/>
              </a:ext>
            </a:extLst>
          </p:cNvPr>
          <p:cNvSpPr>
            <a:spLocks noGrp="1"/>
          </p:cNvSpPr>
          <p:nvPr>
            <p:ph type="title"/>
          </p:nvPr>
        </p:nvSpPr>
        <p:spPr/>
        <p:txBody>
          <a:bodyPr/>
          <a:lstStyle/>
          <a:p>
            <a:r>
              <a:rPr lang="en-ZA" dirty="0"/>
              <a:t>A DSD approach supports expanding access, uptake and PrEP continuation</a:t>
            </a:r>
            <a:endParaRPr lang="en-US" dirty="0"/>
          </a:p>
        </p:txBody>
      </p:sp>
    </p:spTree>
    <p:extLst>
      <p:ext uri="{BB962C8B-B14F-4D97-AF65-F5344CB8AC3E}">
        <p14:creationId xmlns:p14="http://schemas.microsoft.com/office/powerpoint/2010/main" val="396204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647AF3-49F1-D040-B539-E4B70ECAFEFD}"/>
              </a:ext>
            </a:extLst>
          </p:cNvPr>
          <p:cNvSpPr>
            <a:spLocks noGrp="1"/>
          </p:cNvSpPr>
          <p:nvPr>
            <p:ph type="title"/>
          </p:nvPr>
        </p:nvSpPr>
        <p:spPr>
          <a:xfrm>
            <a:off x="3551947" y="412398"/>
            <a:ext cx="7632697" cy="1223960"/>
          </a:xfrm>
        </p:spPr>
        <p:txBody>
          <a:bodyPr>
            <a:normAutofit/>
          </a:bodyPr>
          <a:lstStyle/>
          <a:p>
            <a:r>
              <a:rPr lang="en-US" sz="4000" dirty="0"/>
              <a:t>DSD for PrEP has enabled</a:t>
            </a:r>
            <a:r>
              <a:rPr lang="en-CH" sz="4000"/>
              <a:t> </a:t>
            </a:r>
            <a:r>
              <a:rPr lang="en-US" sz="4000" dirty="0"/>
              <a:t>supportive</a:t>
            </a:r>
            <a:r>
              <a:rPr lang="en-CH" sz="4000"/>
              <a:t> </a:t>
            </a:r>
            <a:r>
              <a:rPr lang="en-CH" sz="4000" dirty="0"/>
              <a:t>policies </a:t>
            </a:r>
            <a:endParaRPr lang="en-US" sz="4000" dirty="0"/>
          </a:p>
        </p:txBody>
      </p:sp>
      <p:pic>
        <p:nvPicPr>
          <p:cNvPr id="6" name="Picture 5">
            <a:extLst>
              <a:ext uri="{FF2B5EF4-FFF2-40B4-BE49-F238E27FC236}">
                <a16:creationId xmlns:a16="http://schemas.microsoft.com/office/drawing/2014/main" id="{9364C748-AA21-9A4B-BF68-68DE31EF42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050" y="2026004"/>
            <a:ext cx="7073900" cy="4572000"/>
          </a:xfrm>
          <a:prstGeom prst="rect">
            <a:avLst/>
          </a:prstGeom>
        </p:spPr>
      </p:pic>
      <p:sp>
        <p:nvSpPr>
          <p:cNvPr id="7" name="TextBox 6">
            <a:extLst>
              <a:ext uri="{FF2B5EF4-FFF2-40B4-BE49-F238E27FC236}">
                <a16:creationId xmlns:a16="http://schemas.microsoft.com/office/drawing/2014/main" id="{79779F45-7ADE-694C-BDD6-8CA204C26C36}"/>
              </a:ext>
            </a:extLst>
          </p:cNvPr>
          <p:cNvSpPr txBox="1"/>
          <p:nvPr/>
        </p:nvSpPr>
        <p:spPr>
          <a:xfrm>
            <a:off x="599831" y="2943797"/>
            <a:ext cx="2283076" cy="923330"/>
          </a:xfrm>
          <a:prstGeom prst="rect">
            <a:avLst/>
          </a:prstGeom>
          <a:noFill/>
          <a:ln>
            <a:solidFill>
              <a:srgbClr val="1A998C"/>
            </a:solidFill>
          </a:ln>
        </p:spPr>
        <p:txBody>
          <a:bodyPr wrap="square" rtlCol="0">
            <a:spAutoFit/>
          </a:bodyPr>
          <a:lstStyle/>
          <a:p>
            <a:pPr algn="ctr"/>
            <a:r>
              <a:rPr lang="en-US" dirty="0">
                <a:solidFill>
                  <a:srgbClr val="1A998C"/>
                </a:solidFill>
                <a:latin typeface="Verdana" panose="020B0604030504040204" pitchFamily="34" charset="0"/>
                <a:ea typeface="Verdana" panose="020B0604030504040204" pitchFamily="34" charset="0"/>
                <a:cs typeface="Verdana" panose="020B0604030504040204" pitchFamily="34" charset="0"/>
              </a:rPr>
              <a:t>Longer </a:t>
            </a:r>
            <a:r>
              <a:rPr lang="en-US" dirty="0" err="1">
                <a:solidFill>
                  <a:srgbClr val="1A998C"/>
                </a:solidFill>
                <a:latin typeface="Verdana" panose="020B0604030504040204" pitchFamily="34" charset="0"/>
                <a:ea typeface="Verdana" panose="020B0604030504040204" pitchFamily="34" charset="0"/>
                <a:cs typeface="Verdana" panose="020B0604030504040204" pitchFamily="34" charset="0"/>
              </a:rPr>
              <a:t>PrEP</a:t>
            </a:r>
            <a:r>
              <a:rPr lang="en-US" dirty="0">
                <a:solidFill>
                  <a:srgbClr val="1A998C"/>
                </a:solidFill>
                <a:latin typeface="Verdana" panose="020B0604030504040204" pitchFamily="34" charset="0"/>
                <a:ea typeface="Verdana" panose="020B0604030504040204" pitchFamily="34" charset="0"/>
                <a:cs typeface="Verdana" panose="020B0604030504040204" pitchFamily="34" charset="0"/>
              </a:rPr>
              <a:t> refills with less frequent clinical monitoring</a:t>
            </a:r>
          </a:p>
        </p:txBody>
      </p:sp>
      <p:sp>
        <p:nvSpPr>
          <p:cNvPr id="8" name="TextBox 7">
            <a:extLst>
              <a:ext uri="{FF2B5EF4-FFF2-40B4-BE49-F238E27FC236}">
                <a16:creationId xmlns:a16="http://schemas.microsoft.com/office/drawing/2014/main" id="{ACBBDFF4-7872-C64C-8CC8-2B493A690594}"/>
              </a:ext>
            </a:extLst>
          </p:cNvPr>
          <p:cNvSpPr txBox="1"/>
          <p:nvPr/>
        </p:nvSpPr>
        <p:spPr>
          <a:xfrm>
            <a:off x="9309093" y="2805297"/>
            <a:ext cx="2651972" cy="1200329"/>
          </a:xfrm>
          <a:prstGeom prst="rect">
            <a:avLst/>
          </a:prstGeom>
          <a:noFill/>
          <a:ln>
            <a:solidFill>
              <a:srgbClr val="FBA445"/>
            </a:solidFill>
          </a:ln>
        </p:spPr>
        <p:txBody>
          <a:bodyPr wrap="square" rtlCol="0">
            <a:spAutoFit/>
          </a:bodyPr>
          <a:lstStyle/>
          <a:p>
            <a:pPr algn="ctr"/>
            <a:r>
              <a:rPr lang="en-US" dirty="0">
                <a:solidFill>
                  <a:srgbClr val="FBA445"/>
                </a:solidFill>
                <a:latin typeface="Verdana" panose="020B0604030504040204" pitchFamily="34" charset="0"/>
                <a:ea typeface="Verdana" panose="020B0604030504040204" pitchFamily="34" charset="0"/>
                <a:cs typeface="Verdana" panose="020B0604030504040204" pitchFamily="34" charset="0"/>
              </a:rPr>
              <a:t>Decentralized and closer to home (e.g., drop-in centers, community-led)</a:t>
            </a:r>
          </a:p>
        </p:txBody>
      </p:sp>
      <p:sp>
        <p:nvSpPr>
          <p:cNvPr id="9" name="TextBox 8">
            <a:extLst>
              <a:ext uri="{FF2B5EF4-FFF2-40B4-BE49-F238E27FC236}">
                <a16:creationId xmlns:a16="http://schemas.microsoft.com/office/drawing/2014/main" id="{ECFB57F6-3517-C04B-B0D1-B8AB6D9BEF2B}"/>
              </a:ext>
            </a:extLst>
          </p:cNvPr>
          <p:cNvSpPr txBox="1"/>
          <p:nvPr/>
        </p:nvSpPr>
        <p:spPr>
          <a:xfrm>
            <a:off x="421209" y="4673742"/>
            <a:ext cx="2461698" cy="923330"/>
          </a:xfrm>
          <a:prstGeom prst="rect">
            <a:avLst/>
          </a:prstGeom>
          <a:noFill/>
          <a:ln>
            <a:solidFill>
              <a:schemeClr val="tx1"/>
            </a:solidFill>
          </a:ln>
        </p:spPr>
        <p:txBody>
          <a:bodyPr wrap="square" rtlCol="0">
            <a:spAutoFit/>
          </a:bodyPr>
          <a:lstStyle/>
          <a:p>
            <a:pPr algn="ct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Support by peers, </a:t>
            </a:r>
            <a:b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b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expert clients, nurses</a:t>
            </a:r>
          </a:p>
        </p:txBody>
      </p:sp>
      <p:sp>
        <p:nvSpPr>
          <p:cNvPr id="10" name="TextBox 9">
            <a:extLst>
              <a:ext uri="{FF2B5EF4-FFF2-40B4-BE49-F238E27FC236}">
                <a16:creationId xmlns:a16="http://schemas.microsoft.com/office/drawing/2014/main" id="{DB97F023-A377-EE4F-90D1-E17F21D6650F}"/>
              </a:ext>
            </a:extLst>
          </p:cNvPr>
          <p:cNvSpPr txBox="1"/>
          <p:nvPr/>
        </p:nvSpPr>
        <p:spPr>
          <a:xfrm>
            <a:off x="9309093" y="4619129"/>
            <a:ext cx="2283076" cy="1200329"/>
          </a:xfrm>
          <a:prstGeom prst="rect">
            <a:avLst/>
          </a:prstGeom>
          <a:noFill/>
          <a:ln>
            <a:solidFill>
              <a:schemeClr val="accent1"/>
            </a:solidFill>
          </a:ln>
        </p:spPr>
        <p:txBody>
          <a:bodyPr wrap="square" rtlCol="0">
            <a:spAutoFit/>
          </a:bodyPr>
          <a:lstStyle/>
          <a:p>
            <a:pPr algn="ctr"/>
            <a:r>
              <a:rPr lang="en-US" dirty="0">
                <a:solidFill>
                  <a:srgbClr val="E02140"/>
                </a:solidFill>
                <a:latin typeface="Verdana" panose="020B0604030504040204" pitchFamily="34" charset="0"/>
                <a:ea typeface="Verdana" panose="020B0604030504040204" pitchFamily="34" charset="0"/>
                <a:cs typeface="Verdana" panose="020B0604030504040204" pitchFamily="34" charset="0"/>
              </a:rPr>
              <a:t>PrEP refills and comprehensive health services, self-screening</a:t>
            </a:r>
          </a:p>
        </p:txBody>
      </p:sp>
    </p:spTree>
    <p:extLst>
      <p:ext uri="{BB962C8B-B14F-4D97-AF65-F5344CB8AC3E}">
        <p14:creationId xmlns:p14="http://schemas.microsoft.com/office/powerpoint/2010/main" val="144945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3716-CFD8-CA7B-4B40-16599C30D782}"/>
              </a:ext>
            </a:extLst>
          </p:cNvPr>
          <p:cNvSpPr>
            <a:spLocks noGrp="1"/>
          </p:cNvSpPr>
          <p:nvPr>
            <p:ph type="title"/>
          </p:nvPr>
        </p:nvSpPr>
        <p:spPr/>
        <p:txBody>
          <a:bodyPr>
            <a:normAutofit fontScale="90000"/>
          </a:bodyPr>
          <a:lstStyle/>
          <a:p>
            <a:r>
              <a:rPr lang="en-US" dirty="0"/>
              <a:t>WHO implementation guidance to support DSD for PrEP</a:t>
            </a:r>
          </a:p>
        </p:txBody>
      </p:sp>
      <p:grpSp>
        <p:nvGrpSpPr>
          <p:cNvPr id="4" name="Group 3">
            <a:extLst>
              <a:ext uri="{FF2B5EF4-FFF2-40B4-BE49-F238E27FC236}">
                <a16:creationId xmlns:a16="http://schemas.microsoft.com/office/drawing/2014/main" id="{6B50016D-F898-869E-4438-85EA97B18E3E}"/>
              </a:ext>
            </a:extLst>
          </p:cNvPr>
          <p:cNvGrpSpPr/>
          <p:nvPr/>
        </p:nvGrpSpPr>
        <p:grpSpPr>
          <a:xfrm>
            <a:off x="454201" y="1891064"/>
            <a:ext cx="3229202" cy="4494700"/>
            <a:chOff x="9427700" y="2924862"/>
            <a:chExt cx="2321388" cy="3275912"/>
          </a:xfrm>
        </p:grpSpPr>
        <p:pic>
          <p:nvPicPr>
            <p:cNvPr id="5" name="Picture 4">
              <a:hlinkClick r:id="rId3"/>
              <a:extLst>
                <a:ext uri="{FF2B5EF4-FFF2-40B4-BE49-F238E27FC236}">
                  <a16:creationId xmlns:a16="http://schemas.microsoft.com/office/drawing/2014/main" id="{FB6E0331-6E99-D043-D2DD-9789AEF416C6}"/>
                </a:ext>
              </a:extLst>
            </p:cNvPr>
            <p:cNvPicPr>
              <a:picLocks noChangeAspect="1"/>
            </p:cNvPicPr>
            <p:nvPr/>
          </p:nvPicPr>
          <p:blipFill>
            <a:blip r:embed="rId4"/>
            <a:stretch>
              <a:fillRect/>
            </a:stretch>
          </p:blipFill>
          <p:spPr>
            <a:xfrm>
              <a:off x="9427700" y="2924862"/>
              <a:ext cx="2321388" cy="3275912"/>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E8CF52BC-E8C2-77B2-DDEA-D782E1F499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2350" t="5236" r="1309" b="45627"/>
            <a:stretch/>
          </p:blipFill>
          <p:spPr>
            <a:xfrm>
              <a:off x="10946166" y="5160655"/>
              <a:ext cx="787385" cy="618708"/>
            </a:xfrm>
            <a:prstGeom prst="rect">
              <a:avLst/>
            </a:prstGeom>
          </p:spPr>
        </p:pic>
      </p:grpSp>
      <p:pic>
        <p:nvPicPr>
          <p:cNvPr id="7" name="Picture 6">
            <a:extLst>
              <a:ext uri="{FF2B5EF4-FFF2-40B4-BE49-F238E27FC236}">
                <a16:creationId xmlns:a16="http://schemas.microsoft.com/office/drawing/2014/main" id="{FCBFC48E-26A9-2EE3-66D3-425B915477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3022" y="2036729"/>
            <a:ext cx="6785328" cy="4718023"/>
          </a:xfrm>
          <a:prstGeom prst="rect">
            <a:avLst/>
          </a:prstGeom>
        </p:spPr>
      </p:pic>
      <p:sp>
        <p:nvSpPr>
          <p:cNvPr id="3" name="TextBox 2">
            <a:extLst>
              <a:ext uri="{FF2B5EF4-FFF2-40B4-BE49-F238E27FC236}">
                <a16:creationId xmlns:a16="http://schemas.microsoft.com/office/drawing/2014/main" id="{3646E293-FA51-E888-C692-1CC951669690}"/>
              </a:ext>
            </a:extLst>
          </p:cNvPr>
          <p:cNvSpPr txBox="1"/>
          <p:nvPr/>
        </p:nvSpPr>
        <p:spPr>
          <a:xfrm>
            <a:off x="357191" y="6304002"/>
            <a:ext cx="3759200" cy="553998"/>
          </a:xfrm>
          <a:prstGeom prst="rect">
            <a:avLst/>
          </a:prstGeom>
          <a:noFill/>
        </p:spPr>
        <p:txBody>
          <a:bodyPr wrap="square" rtlCol="0">
            <a:spAutoFit/>
          </a:bodyPr>
          <a:lstStyle/>
          <a:p>
            <a:r>
              <a:rPr lang="en-CH" sz="1000" dirty="0">
                <a:latin typeface="Verdana" panose="020B0604030504040204" pitchFamily="34" charset="0"/>
                <a:ea typeface="Verdana" panose="020B0604030504040204" pitchFamily="34" charset="0"/>
                <a:hlinkClick r:id="rId7"/>
              </a:rPr>
              <a:t>WHO. </a:t>
            </a:r>
            <a:r>
              <a:rPr lang="en-US" sz="1000" dirty="0">
                <a:latin typeface="Verdana" panose="020B0604030504040204" pitchFamily="34" charset="0"/>
                <a:ea typeface="Verdana" panose="020B0604030504040204" pitchFamily="34" charset="0"/>
                <a:hlinkClick r:id="rId7"/>
              </a:rPr>
              <a:t>Differentiated and simplified pre-exposure prophylaxis for HIV prevention: </a:t>
            </a:r>
            <a:r>
              <a:rPr lang="en-CH" sz="1000" dirty="0">
                <a:latin typeface="Verdana" panose="020B0604030504040204" pitchFamily="34" charset="0"/>
                <a:ea typeface="Verdana" panose="020B0604030504040204" pitchFamily="34" charset="0"/>
                <a:hlinkClick r:id="rId7"/>
              </a:rPr>
              <a:t>U</a:t>
            </a:r>
            <a:r>
              <a:rPr lang="en-US" sz="1000" dirty="0" err="1">
                <a:latin typeface="Verdana" panose="020B0604030504040204" pitchFamily="34" charset="0"/>
                <a:ea typeface="Verdana" panose="020B0604030504040204" pitchFamily="34" charset="0"/>
                <a:hlinkClick r:id="rId7"/>
              </a:rPr>
              <a:t>pdate</a:t>
            </a:r>
            <a:r>
              <a:rPr lang="en-US" sz="1000" dirty="0">
                <a:latin typeface="Verdana" panose="020B0604030504040204" pitchFamily="34" charset="0"/>
                <a:ea typeface="Verdana" panose="020B0604030504040204" pitchFamily="34" charset="0"/>
                <a:hlinkClick r:id="rId7"/>
              </a:rPr>
              <a:t> to WHO implementation guidance</a:t>
            </a:r>
            <a:r>
              <a:rPr lang="en-CH" sz="1000" dirty="0">
                <a:latin typeface="Verdana" panose="020B0604030504040204" pitchFamily="34" charset="0"/>
                <a:ea typeface="Verdana" panose="020B0604030504040204" pitchFamily="34" charset="0"/>
                <a:hlinkClick r:id="rId7"/>
              </a:rPr>
              <a:t>.2022</a:t>
            </a:r>
            <a:endParaRPr lang="en-CH"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1735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ZA" dirty="0"/>
              <a:t>Why country </a:t>
            </a:r>
            <a:r>
              <a:rPr lang="en-ZA" dirty="0" err="1"/>
              <a:t>PrEP</a:t>
            </a:r>
            <a:r>
              <a:rPr lang="en-ZA" dirty="0"/>
              <a:t> DSD guidance?</a:t>
            </a:r>
            <a:endParaRPr lang="en-GB" noProof="0" dirty="0"/>
          </a:p>
        </p:txBody>
      </p:sp>
      <p:sp>
        <p:nvSpPr>
          <p:cNvPr id="2" name="Content Placeholder 1">
            <a:extLst>
              <a:ext uri="{FF2B5EF4-FFF2-40B4-BE49-F238E27FC236}">
                <a16:creationId xmlns:a16="http://schemas.microsoft.com/office/drawing/2014/main" id="{A1010A4E-4F36-9D4C-97C5-9AF4FEF49D21}"/>
              </a:ext>
            </a:extLst>
          </p:cNvPr>
          <p:cNvSpPr>
            <a:spLocks noGrp="1"/>
          </p:cNvSpPr>
          <p:nvPr>
            <p:ph idx="4294967295"/>
          </p:nvPr>
        </p:nvSpPr>
        <p:spPr>
          <a:xfrm>
            <a:off x="442918" y="2097084"/>
            <a:ext cx="7489822" cy="4103690"/>
          </a:xfrm>
        </p:spPr>
        <p:txBody>
          <a:bodyPr>
            <a:normAutofit/>
          </a:bodyPr>
          <a:lstStyle/>
          <a:p>
            <a:pPr marL="0" indent="0">
              <a:buNone/>
            </a:pPr>
            <a:r>
              <a:rPr lang="en-ZA" b="1" dirty="0">
                <a:solidFill>
                  <a:schemeClr val="accent1"/>
                </a:solidFill>
                <a:latin typeface="Verdana" panose="020B0604030504040204" pitchFamily="34" charset="0"/>
                <a:ea typeface="Verdana" panose="020B0604030504040204" pitchFamily="34" charset="0"/>
                <a:cs typeface="Verdana" panose="020B0604030504040204" pitchFamily="34" charset="0"/>
              </a:rPr>
              <a:t>To enable health authority managers, implementing partners and healthcare providers</a:t>
            </a:r>
          </a:p>
          <a:p>
            <a:pPr marL="457200" indent="-457200">
              <a:buAutoNum type="arabicPeriod"/>
            </a:pPr>
            <a:r>
              <a:rPr lang="en-ZA" dirty="0">
                <a:latin typeface="Verdana" panose="020B0604030504040204" pitchFamily="34" charset="0"/>
                <a:ea typeface="Verdana" panose="020B0604030504040204" pitchFamily="34" charset="0"/>
                <a:cs typeface="Verdana" panose="020B0604030504040204" pitchFamily="34" charset="0"/>
              </a:rPr>
              <a:t>Who can prescribe </a:t>
            </a:r>
            <a:r>
              <a:rPr lang="en-ZA" dirty="0" err="1">
                <a:latin typeface="Verdana" panose="020B0604030504040204" pitchFamily="34" charset="0"/>
                <a:ea typeface="Verdana" panose="020B0604030504040204" pitchFamily="34" charset="0"/>
                <a:cs typeface="Verdana" panose="020B0604030504040204" pitchFamily="34" charset="0"/>
              </a:rPr>
              <a:t>PrEP</a:t>
            </a:r>
            <a:r>
              <a:rPr lang="en-ZA" dirty="0">
                <a:latin typeface="Verdana" panose="020B0604030504040204" pitchFamily="34" charset="0"/>
                <a:ea typeface="Verdana" panose="020B0604030504040204" pitchFamily="34" charset="0"/>
                <a:cs typeface="Verdana" panose="020B0604030504040204" pitchFamily="34" charset="0"/>
              </a:rPr>
              <a:t> or provide repeat scripts?</a:t>
            </a:r>
          </a:p>
          <a:p>
            <a:pPr marL="457200" indent="-457200">
              <a:buAutoNum type="arabicPeriod"/>
            </a:pPr>
            <a:r>
              <a:rPr lang="en-ZA" dirty="0">
                <a:latin typeface="Verdana" panose="020B0604030504040204" pitchFamily="34" charset="0"/>
                <a:ea typeface="Verdana" panose="020B0604030504040204" pitchFamily="34" charset="0"/>
                <a:cs typeface="Verdana" panose="020B0604030504040204" pitchFamily="34" charset="0"/>
              </a:rPr>
              <a:t>Who can distribute </a:t>
            </a:r>
            <a:r>
              <a:rPr lang="en-ZA" dirty="0" err="1">
                <a:latin typeface="Verdana" panose="020B0604030504040204" pitchFamily="34" charset="0"/>
                <a:ea typeface="Verdana" panose="020B0604030504040204" pitchFamily="34" charset="0"/>
                <a:cs typeface="Verdana" panose="020B0604030504040204" pitchFamily="34" charset="0"/>
              </a:rPr>
              <a:t>PrEP</a:t>
            </a:r>
            <a:r>
              <a:rPr lang="en-ZA" dirty="0">
                <a:latin typeface="Verdana" panose="020B0604030504040204" pitchFamily="34" charset="0"/>
                <a:ea typeface="Verdana" panose="020B0604030504040204" pitchFamily="34" charset="0"/>
                <a:cs typeface="Verdana" panose="020B0604030504040204" pitchFamily="34" charset="0"/>
              </a:rPr>
              <a:t> refills? Or administer </a:t>
            </a:r>
            <a:r>
              <a:rPr lang="en-ZA" dirty="0" err="1">
                <a:latin typeface="Verdana" panose="020B0604030504040204" pitchFamily="34" charset="0"/>
                <a:ea typeface="Verdana" panose="020B0604030504040204" pitchFamily="34" charset="0"/>
                <a:cs typeface="Verdana" panose="020B0604030504040204" pitchFamily="34" charset="0"/>
              </a:rPr>
              <a:t>PrEP</a:t>
            </a:r>
            <a:r>
              <a:rPr lang="en-ZA" dirty="0">
                <a:latin typeface="Verdana" panose="020B0604030504040204" pitchFamily="34" charset="0"/>
                <a:ea typeface="Verdana" panose="020B0604030504040204" pitchFamily="34" charset="0"/>
                <a:cs typeface="Verdana" panose="020B0604030504040204" pitchFamily="34" charset="0"/>
              </a:rPr>
              <a:t> injectables?</a:t>
            </a:r>
          </a:p>
          <a:p>
            <a:pPr marL="457200" indent="-457200">
              <a:buFont typeface="Courier New" panose="02070309020205020404" pitchFamily="49" charset="0"/>
              <a:buAutoNum type="arabicPeriod"/>
            </a:pPr>
            <a:r>
              <a:rPr lang="en-ZA" dirty="0">
                <a:latin typeface="Verdana" panose="020B0604030504040204" pitchFamily="34" charset="0"/>
                <a:ea typeface="Verdana" panose="020B0604030504040204" pitchFamily="34" charset="0"/>
                <a:cs typeface="Verdana" panose="020B0604030504040204" pitchFamily="34" charset="0"/>
              </a:rPr>
              <a:t>Where can a person collect their </a:t>
            </a:r>
            <a:r>
              <a:rPr lang="en-ZA" dirty="0" err="1">
                <a:latin typeface="Verdana" panose="020B0604030504040204" pitchFamily="34" charset="0"/>
                <a:ea typeface="Verdana" panose="020B0604030504040204" pitchFamily="34" charset="0"/>
                <a:cs typeface="Verdana" panose="020B0604030504040204" pitchFamily="34" charset="0"/>
              </a:rPr>
              <a:t>PrEP</a:t>
            </a:r>
            <a:r>
              <a:rPr lang="en-ZA" dirty="0">
                <a:latin typeface="Verdana" panose="020B0604030504040204" pitchFamily="34" charset="0"/>
                <a:ea typeface="Verdana" panose="020B0604030504040204" pitchFamily="34" charset="0"/>
                <a:cs typeface="Verdana" panose="020B0604030504040204" pitchFamily="34" charset="0"/>
              </a:rPr>
              <a:t> refills or have </a:t>
            </a:r>
            <a:r>
              <a:rPr lang="en-ZA" dirty="0" err="1">
                <a:latin typeface="Verdana" panose="020B0604030504040204" pitchFamily="34" charset="0"/>
                <a:ea typeface="Verdana" panose="020B0604030504040204" pitchFamily="34" charset="0"/>
                <a:cs typeface="Verdana" panose="020B0604030504040204" pitchFamily="34" charset="0"/>
              </a:rPr>
              <a:t>PrEP</a:t>
            </a:r>
            <a:r>
              <a:rPr lang="en-ZA" dirty="0">
                <a:latin typeface="Verdana" panose="020B0604030504040204" pitchFamily="34" charset="0"/>
                <a:ea typeface="Verdana" panose="020B0604030504040204" pitchFamily="34" charset="0"/>
                <a:cs typeface="Verdana" panose="020B0604030504040204" pitchFamily="34" charset="0"/>
              </a:rPr>
              <a:t> injections administered?</a:t>
            </a:r>
          </a:p>
          <a:p>
            <a:pPr marL="457200" indent="-457200">
              <a:buFont typeface="Courier New" panose="02070309020205020404" pitchFamily="49" charset="0"/>
              <a:buAutoNum type="arabicPeriod"/>
            </a:pPr>
            <a:r>
              <a:rPr lang="en-ZA" dirty="0">
                <a:latin typeface="Verdana" panose="020B0604030504040204" pitchFamily="34" charset="0"/>
                <a:ea typeface="Verdana" panose="020B0604030504040204" pitchFamily="34" charset="0"/>
                <a:cs typeface="Verdana" panose="020B0604030504040204" pitchFamily="34" charset="0"/>
              </a:rPr>
              <a:t>How frequently must a person on </a:t>
            </a:r>
            <a:r>
              <a:rPr lang="en-ZA" dirty="0" err="1">
                <a:latin typeface="Verdana" panose="020B0604030504040204" pitchFamily="34" charset="0"/>
                <a:ea typeface="Verdana" panose="020B0604030504040204" pitchFamily="34" charset="0"/>
                <a:cs typeface="Verdana" panose="020B0604030504040204" pitchFamily="34" charset="0"/>
              </a:rPr>
              <a:t>PrEP</a:t>
            </a:r>
            <a:r>
              <a:rPr lang="en-ZA" dirty="0">
                <a:latin typeface="Verdana" panose="020B0604030504040204" pitchFamily="34" charset="0"/>
                <a:ea typeface="Verdana" panose="020B0604030504040204" pitchFamily="34" charset="0"/>
                <a:cs typeface="Verdana" panose="020B0604030504040204" pitchFamily="34" charset="0"/>
              </a:rPr>
              <a:t> be seen for a clinical consultation?   </a:t>
            </a:r>
          </a:p>
          <a:p>
            <a:pPr marL="457200" indent="-457200">
              <a:buAutoNum type="arabicPeriod"/>
            </a:pPr>
            <a:r>
              <a:rPr lang="en-ZA" dirty="0">
                <a:latin typeface="Verdana" panose="020B0604030504040204" pitchFamily="34" charset="0"/>
                <a:ea typeface="Verdana" panose="020B0604030504040204" pitchFamily="34" charset="0"/>
                <a:cs typeface="Verdana" panose="020B0604030504040204" pitchFamily="34" charset="0"/>
              </a:rPr>
              <a:t>What is the minimum package of care at clinical follow-up visits by </a:t>
            </a:r>
            <a:r>
              <a:rPr lang="en-ZA" dirty="0" err="1">
                <a:latin typeface="Verdana" panose="020B0604030504040204" pitchFamily="34" charset="0"/>
                <a:ea typeface="Verdana" panose="020B0604030504040204" pitchFamily="34" charset="0"/>
                <a:cs typeface="Verdana" panose="020B0604030504040204" pitchFamily="34" charset="0"/>
              </a:rPr>
              <a:t>PrEP</a:t>
            </a:r>
            <a:r>
              <a:rPr lang="en-ZA" dirty="0">
                <a:latin typeface="Verdana" panose="020B0604030504040204" pitchFamily="34" charset="0"/>
                <a:ea typeface="Verdana" panose="020B0604030504040204" pitchFamily="34" charset="0"/>
                <a:cs typeface="Verdana" panose="020B0604030504040204" pitchFamily="34" charset="0"/>
              </a:rPr>
              <a:t> method?</a:t>
            </a:r>
          </a:p>
          <a:p>
            <a:pPr marL="457200" indent="-457200">
              <a:buFont typeface="+mj-lt"/>
              <a:buAutoNum type="arabicPeriod"/>
            </a:pPr>
            <a:endParaRPr lang="en-GB" noProof="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id="{63C3AA59-AF57-4542-96DD-81773C010CCB}"/>
              </a:ext>
            </a:extLst>
          </p:cNvPr>
          <p:cNvSpPr/>
          <p:nvPr/>
        </p:nvSpPr>
        <p:spPr>
          <a:xfrm>
            <a:off x="8135939" y="2097088"/>
            <a:ext cx="3293064" cy="41036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r>
              <a:rPr lang="en-ZA" dirty="0" err="1">
                <a:latin typeface="Verdana" panose="020B0604030504040204" pitchFamily="34" charset="0"/>
                <a:ea typeface="Verdana" panose="020B0604030504040204" pitchFamily="34" charset="0"/>
                <a:cs typeface="Verdana" panose="020B0604030504040204" pitchFamily="34" charset="0"/>
              </a:rPr>
              <a:t>PrEP</a:t>
            </a:r>
            <a:r>
              <a:rPr lang="en-ZA" dirty="0">
                <a:latin typeface="Verdana" panose="020B0604030504040204" pitchFamily="34" charset="0"/>
                <a:ea typeface="Verdana" panose="020B0604030504040204" pitchFamily="34" charset="0"/>
                <a:cs typeface="Verdana" panose="020B0604030504040204" pitchFamily="34" charset="0"/>
              </a:rPr>
              <a:t> DSD policy guidance can be incorporated in:</a:t>
            </a:r>
          </a:p>
          <a:p>
            <a:pPr marL="342900" indent="-342900">
              <a:buFontTx/>
              <a:buAutoNum type="arabicPeriod"/>
            </a:pPr>
            <a:endParaRPr lang="en-ZA" dirty="0">
              <a:latin typeface="Verdana" panose="020B0604030504040204" pitchFamily="34" charset="0"/>
              <a:ea typeface="Verdana" panose="020B0604030504040204" pitchFamily="34" charset="0"/>
              <a:cs typeface="Verdana" panose="020B0604030504040204" pitchFamily="34" charset="0"/>
            </a:endParaRPr>
          </a:p>
          <a:p>
            <a:pPr marL="342900" indent="-342900">
              <a:buFontTx/>
              <a:buAutoNum type="arabicPeriod"/>
            </a:pPr>
            <a:r>
              <a:rPr lang="en-ZA" dirty="0">
                <a:latin typeface="Verdana" panose="020B0604030504040204" pitchFamily="34" charset="0"/>
                <a:ea typeface="Verdana" panose="020B0604030504040204" pitchFamily="34" charset="0"/>
                <a:cs typeface="Verdana" panose="020B0604030504040204" pitchFamily="34" charset="0"/>
              </a:rPr>
              <a:t>Service delivery operational guidance across the cascade; OR</a:t>
            </a:r>
            <a:endParaRPr lang="en-US" dirty="0">
              <a:latin typeface="Verdana" panose="020B0604030504040204" pitchFamily="34" charset="0"/>
              <a:ea typeface="Verdana" panose="020B0604030504040204" pitchFamily="34" charset="0"/>
              <a:cs typeface="Verdana" panose="020B0604030504040204" pitchFamily="34" charset="0"/>
            </a:endParaRPr>
          </a:p>
          <a:p>
            <a:pPr marL="342900" indent="-342900">
              <a:buAutoNum type="arabicPeriod"/>
            </a:pPr>
            <a:endParaRPr lang="en-ZA" dirty="0">
              <a:latin typeface="Verdana" panose="020B0604030504040204" pitchFamily="34" charset="0"/>
              <a:ea typeface="Verdana" panose="020B0604030504040204" pitchFamily="34" charset="0"/>
              <a:cs typeface="Verdana" panose="020B0604030504040204" pitchFamily="34" charset="0"/>
            </a:endParaRPr>
          </a:p>
          <a:p>
            <a:pPr marL="342900" indent="-342900">
              <a:buAutoNum type="arabicPeriod"/>
            </a:pPr>
            <a:r>
              <a:rPr lang="en-ZA" dirty="0">
                <a:latin typeface="Verdana" panose="020B0604030504040204" pitchFamily="34" charset="0"/>
                <a:ea typeface="Verdana" panose="020B0604030504040204" pitchFamily="34" charset="0"/>
                <a:cs typeface="Verdana" panose="020B0604030504040204" pitchFamily="34" charset="0"/>
              </a:rPr>
              <a:t>PrEP clinical guidelines as a separate section</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389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04F87C-A5ED-1797-3A95-53ACE443E028}"/>
              </a:ext>
            </a:extLst>
          </p:cNvPr>
          <p:cNvSpPr>
            <a:spLocks noGrp="1"/>
          </p:cNvSpPr>
          <p:nvPr>
            <p:ph type="title"/>
          </p:nvPr>
        </p:nvSpPr>
        <p:spPr/>
        <p:txBody>
          <a:bodyPr>
            <a:noAutofit/>
          </a:bodyPr>
          <a:lstStyle/>
          <a:p>
            <a:r>
              <a:rPr lang="en-ZA" sz="3000" dirty="0"/>
              <a:t>IAS developed a brief to support countries to include DSD</a:t>
            </a:r>
            <a:r>
              <a:rPr lang="en-CH" sz="3000" dirty="0"/>
              <a:t> for </a:t>
            </a:r>
            <a:r>
              <a:rPr lang="en-CH" sz="3000" dirty="0" err="1"/>
              <a:t>PrEP</a:t>
            </a:r>
            <a:r>
              <a:rPr lang="en-ZA" sz="3000" dirty="0"/>
              <a:t> in their guidance </a:t>
            </a:r>
            <a:endParaRPr lang="en-US" sz="3000" dirty="0"/>
          </a:p>
        </p:txBody>
      </p:sp>
      <p:sp>
        <p:nvSpPr>
          <p:cNvPr id="7" name="Content Placeholder 6">
            <a:extLst>
              <a:ext uri="{FF2B5EF4-FFF2-40B4-BE49-F238E27FC236}">
                <a16:creationId xmlns:a16="http://schemas.microsoft.com/office/drawing/2014/main" id="{7CC62D3F-758E-54B9-4D1E-D7C65908924A}"/>
              </a:ext>
            </a:extLst>
          </p:cNvPr>
          <p:cNvSpPr>
            <a:spLocks noGrp="1"/>
          </p:cNvSpPr>
          <p:nvPr>
            <p:ph sz="quarter" idx="4294967295"/>
          </p:nvPr>
        </p:nvSpPr>
        <p:spPr>
          <a:xfrm>
            <a:off x="7179686" y="1860023"/>
            <a:ext cx="4746625" cy="2655534"/>
          </a:xfrm>
          <a:solidFill>
            <a:schemeClr val="bg1"/>
          </a:solidFill>
        </p:spPr>
        <p:txBody>
          <a:bodyPr>
            <a:normAutofit/>
          </a:bodyPr>
          <a:lstStyle/>
          <a:p>
            <a:pPr marL="0" indent="0">
              <a:buNone/>
            </a:pPr>
            <a:endParaRPr lang="en-ZA" dirty="0">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mj-lt"/>
              <a:buAutoNum type="arabicPeriod"/>
            </a:pPr>
            <a:r>
              <a:rPr lang="en-US" sz="2200" b="0" i="0" u="none" strike="noStrike" baseline="0" dirty="0">
                <a:latin typeface="Verdana" panose="020B0604030504040204" pitchFamily="34" charset="0"/>
                <a:ea typeface="Verdana" panose="020B0604030504040204" pitchFamily="34" charset="0"/>
                <a:cs typeface="Verdana" panose="020B0604030504040204" pitchFamily="34" charset="0"/>
              </a:rPr>
              <a:t>An introduction to </a:t>
            </a:r>
            <a:r>
              <a:rPr lang="en-US" sz="2200" b="0" i="0" u="none" strike="noStrike" baseline="0" dirty="0" err="1">
                <a:latin typeface="Verdana" panose="020B0604030504040204" pitchFamily="34" charset="0"/>
                <a:ea typeface="Verdana" panose="020B0604030504040204" pitchFamily="34" charset="0"/>
                <a:cs typeface="Verdana" panose="020B0604030504040204" pitchFamily="34" charset="0"/>
              </a:rPr>
              <a:t>PrEP</a:t>
            </a:r>
            <a:r>
              <a:rPr lang="en-US" sz="2200" b="0" i="0" u="none" strike="noStrike" baseline="0" dirty="0">
                <a:latin typeface="Verdana" panose="020B0604030504040204" pitchFamily="34" charset="0"/>
                <a:ea typeface="Verdana" panose="020B0604030504040204" pitchFamily="34" charset="0"/>
                <a:cs typeface="Verdana" panose="020B0604030504040204" pitchFamily="34" charset="0"/>
              </a:rPr>
              <a:t> DSD</a:t>
            </a:r>
          </a:p>
          <a:p>
            <a:pPr marL="342900" indent="-342900" algn="l">
              <a:buFont typeface="+mj-lt"/>
              <a:buAutoNum type="arabicPeriod"/>
            </a:pPr>
            <a:r>
              <a:rPr lang="en-CH" sz="2200" dirty="0">
                <a:latin typeface="Verdana" panose="020B0604030504040204" pitchFamily="34" charset="0"/>
                <a:ea typeface="Verdana" panose="020B0604030504040204" pitchFamily="34" charset="0"/>
                <a:cs typeface="Verdana" panose="020B0604030504040204" pitchFamily="34" charset="0"/>
              </a:rPr>
              <a:t>Eight</a:t>
            </a:r>
            <a:r>
              <a:rPr lang="en-US" sz="2200" dirty="0">
                <a:latin typeface="Verdana" panose="020B0604030504040204" pitchFamily="34" charset="0"/>
                <a:ea typeface="Verdana" panose="020B0604030504040204" pitchFamily="34" charset="0"/>
                <a:cs typeface="Verdana" panose="020B0604030504040204" pitchFamily="34" charset="0"/>
              </a:rPr>
              <a:t> k</a:t>
            </a:r>
            <a:r>
              <a:rPr lang="en-US" sz="2200" b="0" i="0" u="none" strike="noStrike" baseline="0" dirty="0">
                <a:latin typeface="Verdana" panose="020B0604030504040204" pitchFamily="34" charset="0"/>
                <a:ea typeface="Verdana" panose="020B0604030504040204" pitchFamily="34" charset="0"/>
                <a:cs typeface="Verdana" panose="020B0604030504040204" pitchFamily="34" charset="0"/>
              </a:rPr>
              <a:t>ey policy areas for </a:t>
            </a:r>
            <a:r>
              <a:rPr lang="en-CH" sz="2200" b="0" i="0" u="none" strike="noStrike" baseline="0" dirty="0">
                <a:latin typeface="Verdana" panose="020B0604030504040204" pitchFamily="34" charset="0"/>
                <a:ea typeface="Verdana" panose="020B0604030504040204" pitchFamily="34" charset="0"/>
                <a:cs typeface="Verdana" panose="020B0604030504040204" pitchFamily="34" charset="0"/>
              </a:rPr>
              <a:t>DSD </a:t>
            </a:r>
            <a:r>
              <a:rPr lang="en-US" sz="2200" b="0" i="0" u="none" strike="noStrike" baseline="0" dirty="0" err="1">
                <a:latin typeface="Verdana" panose="020B0604030504040204" pitchFamily="34" charset="0"/>
                <a:ea typeface="Verdana" panose="020B0604030504040204" pitchFamily="34" charset="0"/>
                <a:cs typeface="Verdana" panose="020B0604030504040204" pitchFamily="34" charset="0"/>
              </a:rPr>
              <a:t>PrEP</a:t>
            </a:r>
            <a:r>
              <a:rPr lang="en-US" sz="2200" b="0" i="0" u="none" strike="noStrike" baseline="0" dirty="0">
                <a:latin typeface="Verdana" panose="020B0604030504040204" pitchFamily="34" charset="0"/>
                <a:ea typeface="Verdana" panose="020B0604030504040204" pitchFamily="34" charset="0"/>
                <a:cs typeface="Verdana" panose="020B0604030504040204" pitchFamily="34" charset="0"/>
              </a:rPr>
              <a:t> guidance</a:t>
            </a:r>
          </a:p>
          <a:p>
            <a:pPr marL="342900" indent="-342900" algn="l">
              <a:buFont typeface="+mj-lt"/>
              <a:buAutoNum type="arabicPeriod"/>
            </a:pPr>
            <a:r>
              <a:rPr lang="en-US" sz="2200" b="0" i="0" u="none" strike="noStrike" baseline="0" dirty="0">
                <a:latin typeface="Verdana" panose="020B0604030504040204" pitchFamily="34" charset="0"/>
                <a:ea typeface="Verdana" panose="020B0604030504040204" pitchFamily="34" charset="0"/>
                <a:cs typeface="Verdana" panose="020B0604030504040204" pitchFamily="34" charset="0"/>
              </a:rPr>
              <a:t>A draft of each key policy areas for consideration and country adaptation. </a:t>
            </a:r>
          </a:p>
        </p:txBody>
      </p:sp>
      <p:graphicFrame>
        <p:nvGraphicFramePr>
          <p:cNvPr id="6" name="Object 5">
            <a:extLst>
              <a:ext uri="{FF2B5EF4-FFF2-40B4-BE49-F238E27FC236}">
                <a16:creationId xmlns:a16="http://schemas.microsoft.com/office/drawing/2014/main" id="{3489898D-CFEB-DEFB-A1AA-7570DDF257F8}"/>
              </a:ext>
            </a:extLst>
          </p:cNvPr>
          <p:cNvGraphicFramePr>
            <a:graphicFrameLocks noChangeAspect="1"/>
          </p:cNvGraphicFramePr>
          <p:nvPr>
            <p:extLst>
              <p:ext uri="{D42A27DB-BD31-4B8C-83A1-F6EECF244321}">
                <p14:modId xmlns:p14="http://schemas.microsoft.com/office/powerpoint/2010/main" val="4043967208"/>
              </p:ext>
            </p:extLst>
          </p:nvPr>
        </p:nvGraphicFramePr>
        <p:xfrm>
          <a:off x="265689" y="2063750"/>
          <a:ext cx="6356350" cy="4794250"/>
        </p:xfrm>
        <a:graphic>
          <a:graphicData uri="http://schemas.openxmlformats.org/presentationml/2006/ole">
            <mc:AlternateContent xmlns:mc="http://schemas.openxmlformats.org/markup-compatibility/2006">
              <mc:Choice xmlns:v="urn:schemas-microsoft-com:vml" Requires="v">
                <p:oleObj spid="_x0000_s1027" name="Bitmap Image" r:id="rId4" imgW="6356520" imgH="4794120" progId="Paint.Picture">
                  <p:embed/>
                </p:oleObj>
              </mc:Choice>
              <mc:Fallback>
                <p:oleObj name="Bitmap Image" r:id="rId4" imgW="6356520" imgH="4794120" progId="Paint.Picture">
                  <p:embed/>
                  <p:pic>
                    <p:nvPicPr>
                      <p:cNvPr id="6" name="Object 5">
                        <a:extLst>
                          <a:ext uri="{FF2B5EF4-FFF2-40B4-BE49-F238E27FC236}">
                            <a16:creationId xmlns:a16="http://schemas.microsoft.com/office/drawing/2014/main" id="{3489898D-CFEB-DEFB-A1AA-7570DDF257F8}"/>
                          </a:ext>
                        </a:extLst>
                      </p:cNvPr>
                      <p:cNvPicPr/>
                      <p:nvPr/>
                    </p:nvPicPr>
                    <p:blipFill>
                      <a:blip r:embed="rId5"/>
                      <a:stretch>
                        <a:fillRect/>
                      </a:stretch>
                    </p:blipFill>
                    <p:spPr>
                      <a:xfrm>
                        <a:off x="265689" y="2063750"/>
                        <a:ext cx="6356350" cy="4794250"/>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150D229-2A25-B766-DE5F-0FE1832F2759}"/>
              </a:ext>
            </a:extLst>
          </p:cNvPr>
          <p:cNvPicPr>
            <a:picLocks noChangeAspect="1"/>
          </p:cNvPicPr>
          <p:nvPr/>
        </p:nvPicPr>
        <p:blipFill>
          <a:blip r:embed="rId6"/>
          <a:stretch>
            <a:fillRect/>
          </a:stretch>
        </p:blipFill>
        <p:spPr>
          <a:xfrm>
            <a:off x="8290630" y="4515557"/>
            <a:ext cx="1917347" cy="1917347"/>
          </a:xfrm>
          <a:prstGeom prst="rect">
            <a:avLst/>
          </a:prstGeom>
        </p:spPr>
      </p:pic>
    </p:spTree>
    <p:extLst>
      <p:ext uri="{BB962C8B-B14F-4D97-AF65-F5344CB8AC3E}">
        <p14:creationId xmlns:p14="http://schemas.microsoft.com/office/powerpoint/2010/main" val="153113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A97F6A-80BD-3B90-3E32-53C084416AD8}"/>
              </a:ext>
            </a:extLst>
          </p:cNvPr>
          <p:cNvSpPr>
            <a:spLocks noGrp="1"/>
          </p:cNvSpPr>
          <p:nvPr>
            <p:ph type="title"/>
          </p:nvPr>
        </p:nvSpPr>
        <p:spPr>
          <a:xfrm>
            <a:off x="2935112" y="441326"/>
            <a:ext cx="9019822" cy="1223960"/>
          </a:xfrm>
        </p:spPr>
        <p:txBody>
          <a:bodyPr>
            <a:normAutofit fontScale="90000"/>
          </a:bodyPr>
          <a:lstStyle/>
          <a:p>
            <a:r>
              <a:rPr lang="en-US" dirty="0"/>
              <a:t>Updated WHO</a:t>
            </a:r>
            <a:r>
              <a:rPr lang="en-CH" dirty="0"/>
              <a:t> </a:t>
            </a:r>
            <a:r>
              <a:rPr lang="en-US" dirty="0"/>
              <a:t>recommendation on HIVST and PrEP </a:t>
            </a:r>
          </a:p>
        </p:txBody>
      </p:sp>
      <p:pic>
        <p:nvPicPr>
          <p:cNvPr id="12" name="Picture 11">
            <a:extLst>
              <a:ext uri="{FF2B5EF4-FFF2-40B4-BE49-F238E27FC236}">
                <a16:creationId xmlns:a16="http://schemas.microsoft.com/office/drawing/2014/main" id="{6522371E-60DB-6C68-2C6E-3E7FBF964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222" y="1856317"/>
            <a:ext cx="8881855" cy="3417207"/>
          </a:xfrm>
          <a:prstGeom prst="rect">
            <a:avLst/>
          </a:prstGeom>
        </p:spPr>
      </p:pic>
      <p:sp>
        <p:nvSpPr>
          <p:cNvPr id="2" name="TextBox 1">
            <a:extLst>
              <a:ext uri="{FF2B5EF4-FFF2-40B4-BE49-F238E27FC236}">
                <a16:creationId xmlns:a16="http://schemas.microsoft.com/office/drawing/2014/main" id="{10FBD327-5DFB-919F-6613-852247ACAF69}"/>
              </a:ext>
            </a:extLst>
          </p:cNvPr>
          <p:cNvSpPr txBox="1"/>
          <p:nvPr/>
        </p:nvSpPr>
        <p:spPr>
          <a:xfrm>
            <a:off x="564445" y="5904089"/>
            <a:ext cx="9076265" cy="261610"/>
          </a:xfrm>
          <a:prstGeom prst="rect">
            <a:avLst/>
          </a:prstGeom>
          <a:noFill/>
        </p:spPr>
        <p:txBody>
          <a:bodyPr wrap="square" rtlCol="0">
            <a:spAutoFit/>
          </a:bodyPr>
          <a:lstStyle/>
          <a:p>
            <a:r>
              <a:rPr lang="en-CH" sz="1100" dirty="0">
                <a:latin typeface="Verdana" panose="020B0604030504040204" pitchFamily="34" charset="0"/>
                <a:ea typeface="Verdana" panose="020B0604030504040204" pitchFamily="34" charset="0"/>
              </a:rPr>
              <a:t>Source: </a:t>
            </a:r>
            <a:r>
              <a:rPr lang="en-CH" sz="1100" dirty="0">
                <a:latin typeface="Verdana" panose="020B0604030504040204" pitchFamily="34" charset="0"/>
                <a:ea typeface="Verdana" panose="020B0604030504040204" pitchFamily="34" charset="0"/>
                <a:hlinkClick r:id="rId4"/>
              </a:rPr>
              <a:t>WHO. </a:t>
            </a:r>
            <a:r>
              <a:rPr lang="en-US" sz="1100" dirty="0">
                <a:latin typeface="Verdana" panose="020B0604030504040204" pitchFamily="34" charset="0"/>
                <a:ea typeface="Verdana" panose="020B0604030504040204" pitchFamily="34" charset="0"/>
                <a:hlinkClick r:id="rId4"/>
              </a:rPr>
              <a:t>Consolidated guidelines on differentiated HIV testing services.</a:t>
            </a:r>
            <a:r>
              <a:rPr lang="en-CH" sz="1100" dirty="0">
                <a:latin typeface="Verdana" panose="020B0604030504040204" pitchFamily="34" charset="0"/>
                <a:ea typeface="Verdana" panose="020B0604030504040204" pitchFamily="34" charset="0"/>
                <a:hlinkClick r:id="rId4"/>
              </a:rPr>
              <a:t> </a:t>
            </a:r>
            <a:r>
              <a:rPr lang="en-US" sz="1100" dirty="0">
                <a:latin typeface="Verdana" panose="020B0604030504040204" pitchFamily="34" charset="0"/>
                <a:ea typeface="Verdana" panose="020B0604030504040204" pitchFamily="34" charset="0"/>
                <a:hlinkClick r:id="rId4"/>
              </a:rPr>
              <a:t>2024 </a:t>
            </a:r>
            <a:endParaRPr lang="en-CH" sz="11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3090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AC6F9-0F71-E410-F95F-079CB990C193}"/>
              </a:ext>
            </a:extLst>
          </p:cNvPr>
          <p:cNvSpPr>
            <a:spLocks noGrp="1"/>
          </p:cNvSpPr>
          <p:nvPr>
            <p:ph idx="4294967295"/>
          </p:nvPr>
        </p:nvSpPr>
        <p:spPr>
          <a:xfrm>
            <a:off x="442916" y="2097084"/>
            <a:ext cx="10708303" cy="4103690"/>
          </a:xfrm>
        </p:spPr>
        <p:txBody>
          <a:bodyPr>
            <a:normAutofit/>
          </a:bodyPr>
          <a:lstStyle/>
          <a:p>
            <a:pPr marL="342900" indent="-342900">
              <a:buFont typeface="Arial" panose="020B0604020202020204" pitchFamily="34" charset="0"/>
              <a:buChar char="•"/>
            </a:pPr>
            <a:r>
              <a:rPr lang="en-US" dirty="0"/>
              <a:t>Differentiation will still be important </a:t>
            </a:r>
          </a:p>
          <a:p>
            <a:endParaRPr lang="en-US" dirty="0"/>
          </a:p>
        </p:txBody>
      </p:sp>
      <p:sp>
        <p:nvSpPr>
          <p:cNvPr id="2" name="Title 1">
            <a:extLst>
              <a:ext uri="{FF2B5EF4-FFF2-40B4-BE49-F238E27FC236}">
                <a16:creationId xmlns:a16="http://schemas.microsoft.com/office/drawing/2014/main" id="{CEF0627D-F655-60F2-4B6B-FFAE8ADB343A}"/>
              </a:ext>
            </a:extLst>
          </p:cNvPr>
          <p:cNvSpPr>
            <a:spLocks noGrp="1"/>
          </p:cNvSpPr>
          <p:nvPr>
            <p:ph type="title"/>
          </p:nvPr>
        </p:nvSpPr>
        <p:spPr/>
        <p:txBody>
          <a:bodyPr/>
          <a:lstStyle/>
          <a:p>
            <a:r>
              <a:rPr lang="en-US" dirty="0"/>
              <a:t>Looking ahead with long-acting PrEP (1)</a:t>
            </a:r>
          </a:p>
        </p:txBody>
      </p:sp>
      <p:graphicFrame>
        <p:nvGraphicFramePr>
          <p:cNvPr id="4" name="Table 3">
            <a:extLst>
              <a:ext uri="{FF2B5EF4-FFF2-40B4-BE49-F238E27FC236}">
                <a16:creationId xmlns:a16="http://schemas.microsoft.com/office/drawing/2014/main" id="{6E2D562F-ABF2-A4BA-7531-2A0292DD7C66}"/>
              </a:ext>
            </a:extLst>
          </p:cNvPr>
          <p:cNvGraphicFramePr>
            <a:graphicFrameLocks noGrp="1"/>
          </p:cNvGraphicFramePr>
          <p:nvPr>
            <p:extLst>
              <p:ext uri="{D42A27DB-BD31-4B8C-83A1-F6EECF244321}">
                <p14:modId xmlns:p14="http://schemas.microsoft.com/office/powerpoint/2010/main" val="616647133"/>
              </p:ext>
            </p:extLst>
          </p:nvPr>
        </p:nvGraphicFramePr>
        <p:xfrm>
          <a:off x="442916" y="1939176"/>
          <a:ext cx="11095941" cy="3757781"/>
        </p:xfrm>
        <a:graphic>
          <a:graphicData uri="http://schemas.openxmlformats.org/drawingml/2006/table">
            <a:tbl>
              <a:tblPr bandRow="1"/>
              <a:tblGrid>
                <a:gridCol w="1988957">
                  <a:extLst>
                    <a:ext uri="{9D8B030D-6E8A-4147-A177-3AD203B41FA5}">
                      <a16:colId xmlns:a16="http://schemas.microsoft.com/office/drawing/2014/main" val="2810074721"/>
                    </a:ext>
                  </a:extLst>
                </a:gridCol>
                <a:gridCol w="4553492">
                  <a:extLst>
                    <a:ext uri="{9D8B030D-6E8A-4147-A177-3AD203B41FA5}">
                      <a16:colId xmlns:a16="http://schemas.microsoft.com/office/drawing/2014/main" val="3216994538"/>
                    </a:ext>
                  </a:extLst>
                </a:gridCol>
                <a:gridCol w="4553492">
                  <a:extLst>
                    <a:ext uri="{9D8B030D-6E8A-4147-A177-3AD203B41FA5}">
                      <a16:colId xmlns:a16="http://schemas.microsoft.com/office/drawing/2014/main" val="1300602724"/>
                    </a:ext>
                  </a:extLst>
                </a:gridCol>
              </a:tblGrid>
              <a:tr h="426704">
                <a:tc>
                  <a:txBody>
                    <a:bodyPr/>
                    <a:lstStyle/>
                    <a:p>
                      <a:pPr marR="76200">
                        <a:lnSpc>
                          <a:spcPct val="107000"/>
                        </a:lnSpc>
                        <a:spcAft>
                          <a:spcPts val="800"/>
                        </a:spcAft>
                      </a:pPr>
                      <a:r>
                        <a:rPr lang="en-GB" sz="1600" b="0" i="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R="76200" algn="ctr">
                        <a:lnSpc>
                          <a:spcPct val="107000"/>
                        </a:lnSpc>
                        <a:spcAft>
                          <a:spcPts val="800"/>
                        </a:spcAft>
                      </a:pPr>
                      <a:r>
                        <a:rPr lang="en-GB" sz="24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Current DSD model with daily oral tablets</a:t>
                      </a:r>
                      <a:endParaRPr lang="en-CH" sz="24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R="76200">
                        <a:lnSpc>
                          <a:spcPct val="107000"/>
                        </a:lnSpc>
                        <a:spcAft>
                          <a:spcPts val="800"/>
                        </a:spcAft>
                      </a:pPr>
                      <a:endParaRPr lang="en-CH" sz="1600" b="1"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3507030"/>
                  </a:ext>
                </a:extLst>
              </a:tr>
              <a:tr h="352437">
                <a:tc>
                  <a:txBody>
                    <a:bodyPr/>
                    <a:lstStyle/>
                    <a:p>
                      <a:pPr marR="76200">
                        <a:lnSpc>
                          <a:spcPct val="107000"/>
                        </a:lnSpc>
                        <a:spcAft>
                          <a:spcPts val="800"/>
                        </a:spcAft>
                      </a:pP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76200">
                        <a:lnSpc>
                          <a:spcPct val="107000"/>
                        </a:lnSpc>
                        <a:spcAft>
                          <a:spcPts val="800"/>
                        </a:spcAft>
                      </a:pPr>
                      <a:r>
                        <a:rPr lang="en-US" sz="16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Clinical visits</a:t>
                      </a: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76200">
                        <a:lnSpc>
                          <a:spcPct val="107000"/>
                        </a:lnSpc>
                        <a:spcAft>
                          <a:spcPts val="800"/>
                        </a:spcAft>
                      </a:pPr>
                      <a:r>
                        <a:rPr lang="en-US" sz="16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PrEP-refill only visits</a:t>
                      </a: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132037"/>
                  </a:ext>
                </a:extLst>
              </a:tr>
              <a:tr h="722469">
                <a:tc>
                  <a:txBody>
                    <a:bodyPr/>
                    <a:lstStyle/>
                    <a:p>
                      <a:pPr marR="76200">
                        <a:lnSpc>
                          <a:spcPct val="107000"/>
                        </a:lnSpc>
                        <a:spcAft>
                          <a:spcPts val="800"/>
                        </a:spcAft>
                      </a:pPr>
                      <a:r>
                        <a:rPr lang="en-GB" sz="18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WHEN</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solidFill>
                  </a:tcPr>
                </a:tc>
                <a:tc>
                  <a:txBody>
                    <a:bodyPr/>
                    <a:lstStyle/>
                    <a:p>
                      <a:pPr marL="285750" marR="7620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 to 6-monthly clinical visits</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3-monthly PrEP refills (moving towards 6-monthly)</a:t>
                      </a:r>
                    </a:p>
                    <a:p>
                      <a:endParaRPr lang="en-US" sz="1400" dirty="0">
                        <a:solidFill>
                          <a:schemeClr val="tx1"/>
                        </a:solidFill>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99855519"/>
                  </a:ext>
                </a:extLst>
              </a:tr>
              <a:tr h="521498">
                <a:tc>
                  <a:txBody>
                    <a:bodyPr/>
                    <a:lstStyle/>
                    <a:p>
                      <a:pPr marR="76200">
                        <a:lnSpc>
                          <a:spcPct val="107000"/>
                        </a:lnSpc>
                        <a:spcAft>
                          <a:spcPts val="800"/>
                        </a:spcAft>
                      </a:pPr>
                      <a:r>
                        <a:rPr lang="en-GB" sz="1800" b="1" i="0">
                          <a:solidFill>
                            <a:schemeClr val="bg1"/>
                          </a:solidFill>
                          <a:effectLst/>
                          <a:latin typeface="Verdana" panose="020B0604030504040204" pitchFamily="34" charset="0"/>
                          <a:ea typeface="Verdana" panose="020B0604030504040204" pitchFamily="34" charset="0"/>
                          <a:cs typeface="Verdana" panose="020B0604030504040204" pitchFamily="34" charset="0"/>
                        </a:rPr>
                        <a:t>WHERE</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tc>
                  <a:txBody>
                    <a:bodyPr/>
                    <a:lstStyle/>
                    <a:p>
                      <a:pPr marL="285750" marR="7620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Clinical visits at primary healthcare or via telemedicine</a:t>
                      </a:r>
                      <a:endParaRPr lang="en-CH"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PrEP refills decentralized to community settings</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529705596"/>
                  </a:ext>
                </a:extLst>
              </a:tr>
              <a:tr h="748188">
                <a:tc>
                  <a:txBody>
                    <a:bodyPr/>
                    <a:lstStyle/>
                    <a:p>
                      <a:pPr marR="76200">
                        <a:lnSpc>
                          <a:spcPct val="107000"/>
                        </a:lnSpc>
                        <a:spcAft>
                          <a:spcPts val="800"/>
                        </a:spcAft>
                      </a:pPr>
                      <a:r>
                        <a:rPr lang="en-GB" sz="1800" b="1" i="0">
                          <a:solidFill>
                            <a:schemeClr val="bg1"/>
                          </a:solidFill>
                          <a:effectLst/>
                          <a:latin typeface="Verdana" panose="020B0604030504040204" pitchFamily="34" charset="0"/>
                          <a:ea typeface="Verdana" panose="020B0604030504040204" pitchFamily="34" charset="0"/>
                          <a:cs typeface="Verdana" panose="020B0604030504040204" pitchFamily="34" charset="0"/>
                        </a:rPr>
                        <a:t>WHO</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285750" marR="76200" indent="-285750">
                        <a:lnSpc>
                          <a:spcPct val="107000"/>
                        </a:lnSpc>
                        <a:spcAft>
                          <a:spcPts val="800"/>
                        </a:spcAft>
                        <a:buFont typeface="Arial" panose="020B0604020202020204" pitchFamily="34" charset="0"/>
                        <a:buChar cha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Clinical visits by trained HCWs or lay providers supports by clinicians (prescriptions by clinicians)</a:t>
                      </a:r>
                      <a:endParaRPr lang="en-CH" sz="14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PrEP refills distributed by lay providers, peers, pharmacists, CHWs and courier</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61621525"/>
                  </a:ext>
                </a:extLst>
              </a:tr>
              <a:tr h="986485">
                <a:tc>
                  <a:txBody>
                    <a:bodyPr/>
                    <a:lstStyle/>
                    <a:p>
                      <a:pPr marR="76200">
                        <a:lnSpc>
                          <a:spcPct val="107000"/>
                        </a:lnSpc>
                        <a:spcAft>
                          <a:spcPts val="800"/>
                        </a:spcAft>
                      </a:pPr>
                      <a:r>
                        <a:rPr lang="en-GB" sz="18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WHAT </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285750" marR="76200" indent="-285750">
                        <a:lnSpc>
                          <a:spcPct val="107000"/>
                        </a:lnSpc>
                        <a:spcAft>
                          <a:spcPts val="800"/>
                        </a:spcAft>
                        <a:buFont typeface="Arial" panose="020B0604020202020204" pitchFamily="34" charset="0"/>
                        <a:buChar cha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PrEP refills, other prevention commodities, HIV self-test kids, HIV risk and PrEP effective use counselling, PrEP clinical management and monitoring </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PrEP refills, other prevention commodities, HIV self-test kids, HIV risk and PrEP effective use counselling</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6978287"/>
                  </a:ext>
                </a:extLst>
              </a:tr>
            </a:tbl>
          </a:graphicData>
        </a:graphic>
      </p:graphicFrame>
      <p:sp>
        <p:nvSpPr>
          <p:cNvPr id="5" name="TextBox 4">
            <a:extLst>
              <a:ext uri="{FF2B5EF4-FFF2-40B4-BE49-F238E27FC236}">
                <a16:creationId xmlns:a16="http://schemas.microsoft.com/office/drawing/2014/main" id="{7CD8F8D8-4847-D20E-0EB8-FC83EC24C41F}"/>
              </a:ext>
            </a:extLst>
          </p:cNvPr>
          <p:cNvSpPr txBox="1"/>
          <p:nvPr/>
        </p:nvSpPr>
        <p:spPr>
          <a:xfrm>
            <a:off x="5990886" y="6358682"/>
            <a:ext cx="5986913" cy="246221"/>
          </a:xfrm>
          <a:prstGeom prst="rect">
            <a:avLst/>
          </a:prstGeom>
          <a:noFill/>
        </p:spPr>
        <p:txBody>
          <a:bodyPr wrap="square" rtlCol="0">
            <a:spAutoFit/>
          </a:bodyPr>
          <a:lstStyle/>
          <a:p>
            <a:r>
              <a:rPr lang="en-US" sz="1000" dirty="0">
                <a:latin typeface="Verdana" panose="020B0604030504040204" pitchFamily="34" charset="0"/>
                <a:ea typeface="Verdana" panose="020B0604030504040204" pitchFamily="34" charset="0"/>
                <a:cs typeface="Verdana" panose="020B0604030504040204" pitchFamily="34" charset="0"/>
              </a:rPr>
              <a:t>Adapted from Grimsrud A et al. JIAS, 2023, </a:t>
            </a:r>
            <a:r>
              <a:rPr lang="en-US" sz="1000" dirty="0">
                <a:latin typeface="Verdana" panose="020B0604030504040204" pitchFamily="34" charset="0"/>
                <a:ea typeface="Verdana" panose="020B0604030504040204" pitchFamily="34" charset="0"/>
                <a:cs typeface="Verdana" panose="020B0604030504040204" pitchFamily="34" charset="0"/>
                <a:hlinkClick r:id="rId3"/>
              </a:rPr>
              <a:t>https://doi.org/10.1002/jia2.26095b</a:t>
            </a:r>
            <a:r>
              <a:rPr lang="en-US" sz="1000"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53757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84517C-1BB7-1F4E-9476-CB23EA28E127}"/>
              </a:ext>
            </a:extLst>
          </p:cNvPr>
          <p:cNvSpPr>
            <a:spLocks noGrp="1"/>
          </p:cNvSpPr>
          <p:nvPr>
            <p:ph type="title"/>
          </p:nvPr>
        </p:nvSpPr>
        <p:spPr>
          <a:xfrm>
            <a:off x="3111190" y="156117"/>
            <a:ext cx="8674409" cy="2505507"/>
          </a:xfrm>
        </p:spPr>
        <p:txBody>
          <a:bodyPr>
            <a:normAutofit/>
          </a:bodyPr>
          <a:lstStyle/>
          <a:p>
            <a:r>
              <a:rPr lang="en-US" sz="3600" dirty="0"/>
              <a:t>Background to differentiated service delivery (DSD) for HIV treatment</a:t>
            </a:r>
          </a:p>
        </p:txBody>
      </p:sp>
      <p:pic>
        <p:nvPicPr>
          <p:cNvPr id="7" name="Content Placeholder 6">
            <a:extLst>
              <a:ext uri="{FF2B5EF4-FFF2-40B4-BE49-F238E27FC236}">
                <a16:creationId xmlns:a16="http://schemas.microsoft.com/office/drawing/2014/main" id="{B0D844AF-41DA-754A-BD96-3CE051DFD9BC}"/>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42912" y="3118824"/>
            <a:ext cx="6265161" cy="2794752"/>
          </a:xfrm>
          <a:prstGeom prst="rect">
            <a:avLst/>
          </a:prstGeom>
        </p:spPr>
      </p:pic>
      <p:sp>
        <p:nvSpPr>
          <p:cNvPr id="8" name="TextBox 7">
            <a:extLst>
              <a:ext uri="{FF2B5EF4-FFF2-40B4-BE49-F238E27FC236}">
                <a16:creationId xmlns:a16="http://schemas.microsoft.com/office/drawing/2014/main" id="{57A2F5BD-F5E5-D74C-B5F5-2EE14CBFE542}"/>
              </a:ext>
            </a:extLst>
          </p:cNvPr>
          <p:cNvSpPr txBox="1"/>
          <p:nvPr/>
        </p:nvSpPr>
        <p:spPr>
          <a:xfrm>
            <a:off x="7095066" y="3275065"/>
            <a:ext cx="4400021" cy="267765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For the first time in global health history, the world reached a global treatment target prior to the agreed deadline – providing ART to 15 million people by mid-2015</a:t>
            </a:r>
          </a:p>
        </p:txBody>
      </p:sp>
      <p:pic>
        <p:nvPicPr>
          <p:cNvPr id="9" name="Picture 8">
            <a:extLst>
              <a:ext uri="{FF2B5EF4-FFF2-40B4-BE49-F238E27FC236}">
                <a16:creationId xmlns:a16="http://schemas.microsoft.com/office/drawing/2014/main" id="{42331A33-7971-D043-9FD4-C8F73B7B31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63439" y="3275065"/>
            <a:ext cx="1442015" cy="1477746"/>
          </a:xfrm>
          <a:prstGeom prst="rect">
            <a:avLst/>
          </a:prstGeom>
        </p:spPr>
      </p:pic>
      <p:sp>
        <p:nvSpPr>
          <p:cNvPr id="3" name="TextBox 2">
            <a:extLst>
              <a:ext uri="{FF2B5EF4-FFF2-40B4-BE49-F238E27FC236}">
                <a16:creationId xmlns:a16="http://schemas.microsoft.com/office/drawing/2014/main" id="{27C97438-2D15-460A-54D2-8D63C37CCBCE}"/>
              </a:ext>
            </a:extLst>
          </p:cNvPr>
          <p:cNvSpPr txBox="1"/>
          <p:nvPr/>
        </p:nvSpPr>
        <p:spPr>
          <a:xfrm>
            <a:off x="702527" y="2408663"/>
            <a:ext cx="4683512" cy="369332"/>
          </a:xfrm>
          <a:prstGeom prst="rect">
            <a:avLst/>
          </a:prstGeom>
          <a:noFill/>
        </p:spPr>
        <p:txBody>
          <a:bodyPr wrap="square" rtlCol="0">
            <a:spAutoFit/>
          </a:bodyPr>
          <a:lstStyle/>
          <a:p>
            <a:r>
              <a:rPr lang="en-US" b="1" dirty="0">
                <a:solidFill>
                  <a:schemeClr val="tx2"/>
                </a:solidFill>
                <a:latin typeface="Verdana" panose="020B0604030504040204" pitchFamily="34" charset="0"/>
                <a:ea typeface="Verdana" panose="020B0604030504040204" pitchFamily="34" charset="0"/>
                <a:cs typeface="Verdana" panose="020B0604030504040204" pitchFamily="34" charset="0"/>
              </a:rPr>
              <a:t>Think back to 2015</a:t>
            </a:r>
          </a:p>
        </p:txBody>
      </p:sp>
    </p:spTree>
    <p:extLst>
      <p:ext uri="{BB962C8B-B14F-4D97-AF65-F5344CB8AC3E}">
        <p14:creationId xmlns:p14="http://schemas.microsoft.com/office/powerpoint/2010/main" val="157900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0627D-F655-60F2-4B6B-FFAE8ADB343A}"/>
              </a:ext>
            </a:extLst>
          </p:cNvPr>
          <p:cNvSpPr>
            <a:spLocks noGrp="1"/>
          </p:cNvSpPr>
          <p:nvPr>
            <p:ph type="title"/>
          </p:nvPr>
        </p:nvSpPr>
        <p:spPr/>
        <p:txBody>
          <a:bodyPr/>
          <a:lstStyle/>
          <a:p>
            <a:r>
              <a:rPr lang="en-US" dirty="0"/>
              <a:t>Looking ahead with long-acting PrEP (2)</a:t>
            </a:r>
          </a:p>
        </p:txBody>
      </p:sp>
      <p:graphicFrame>
        <p:nvGraphicFramePr>
          <p:cNvPr id="4" name="Table 3">
            <a:extLst>
              <a:ext uri="{FF2B5EF4-FFF2-40B4-BE49-F238E27FC236}">
                <a16:creationId xmlns:a16="http://schemas.microsoft.com/office/drawing/2014/main" id="{6E2D562F-ABF2-A4BA-7531-2A0292DD7C66}"/>
              </a:ext>
            </a:extLst>
          </p:cNvPr>
          <p:cNvGraphicFramePr>
            <a:graphicFrameLocks noGrp="1"/>
          </p:cNvGraphicFramePr>
          <p:nvPr>
            <p:extLst>
              <p:ext uri="{D42A27DB-BD31-4B8C-83A1-F6EECF244321}">
                <p14:modId xmlns:p14="http://schemas.microsoft.com/office/powerpoint/2010/main" val="2051999287"/>
              </p:ext>
            </p:extLst>
          </p:nvPr>
        </p:nvGraphicFramePr>
        <p:xfrm>
          <a:off x="1023489" y="2009357"/>
          <a:ext cx="8541425" cy="3723786"/>
        </p:xfrm>
        <a:graphic>
          <a:graphicData uri="http://schemas.openxmlformats.org/drawingml/2006/table">
            <a:tbl>
              <a:tblPr bandRow="1"/>
              <a:tblGrid>
                <a:gridCol w="1216180">
                  <a:extLst>
                    <a:ext uri="{9D8B030D-6E8A-4147-A177-3AD203B41FA5}">
                      <a16:colId xmlns:a16="http://schemas.microsoft.com/office/drawing/2014/main" val="2810074721"/>
                    </a:ext>
                  </a:extLst>
                </a:gridCol>
                <a:gridCol w="7325245">
                  <a:extLst>
                    <a:ext uri="{9D8B030D-6E8A-4147-A177-3AD203B41FA5}">
                      <a16:colId xmlns:a16="http://schemas.microsoft.com/office/drawing/2014/main" val="3216994538"/>
                    </a:ext>
                  </a:extLst>
                </a:gridCol>
              </a:tblGrid>
              <a:tr h="509210">
                <a:tc>
                  <a:txBody>
                    <a:bodyPr/>
                    <a:lstStyle/>
                    <a:p>
                      <a:pPr marR="76200">
                        <a:lnSpc>
                          <a:spcPct val="107000"/>
                        </a:lnSpc>
                        <a:spcAft>
                          <a:spcPts val="800"/>
                        </a:spcAft>
                      </a:pPr>
                      <a:r>
                        <a:rPr lang="en-GB" sz="16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76200" algn="ctr">
                        <a:lnSpc>
                          <a:spcPct val="107000"/>
                        </a:lnSpc>
                        <a:spcAft>
                          <a:spcPts val="800"/>
                        </a:spcAft>
                      </a:pPr>
                      <a:r>
                        <a:rPr lang="en-GB" sz="24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DSD with current long-acting (CAB-LA)</a:t>
                      </a:r>
                      <a:endParaRPr lang="en-CH" sz="2400" b="1"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3507030"/>
                  </a:ext>
                </a:extLst>
              </a:tr>
              <a:tr h="420583">
                <a:tc>
                  <a:txBody>
                    <a:bodyPr/>
                    <a:lstStyle/>
                    <a:p>
                      <a:pPr marR="76200">
                        <a:lnSpc>
                          <a:spcPct val="107000"/>
                        </a:lnSpc>
                        <a:spcAft>
                          <a:spcPts val="800"/>
                        </a:spcAft>
                      </a:pP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76200">
                        <a:lnSpc>
                          <a:spcPct val="107000"/>
                        </a:lnSpc>
                        <a:spcAft>
                          <a:spcPts val="800"/>
                        </a:spcAft>
                      </a:pPr>
                      <a:r>
                        <a:rPr lang="en-US" sz="16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Clinical visits with 2-monthly IM injections</a:t>
                      </a: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132037"/>
                  </a:ext>
                </a:extLst>
              </a:tr>
              <a:tr h="718386">
                <a:tc>
                  <a:txBody>
                    <a:bodyPr/>
                    <a:lstStyle/>
                    <a:p>
                      <a:pPr marR="76200">
                        <a:lnSpc>
                          <a:spcPct val="107000"/>
                        </a:lnSpc>
                        <a:spcAft>
                          <a:spcPts val="800"/>
                        </a:spcAft>
                      </a:pPr>
                      <a:r>
                        <a:rPr lang="en-GB" sz="18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WHEN</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solidFill>
                  </a:tcPr>
                </a:tc>
                <a:tc>
                  <a:txBody>
                    <a:bodyPr/>
                    <a:lstStyle/>
                    <a:p>
                      <a:pPr marL="285750" marR="7620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2-monthly IM injections and clinical visits</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99855519"/>
                  </a:ext>
                </a:extLst>
              </a:tr>
              <a:tr h="622334">
                <a:tc>
                  <a:txBody>
                    <a:bodyPr/>
                    <a:lstStyle/>
                    <a:p>
                      <a:pPr marR="76200">
                        <a:lnSpc>
                          <a:spcPct val="107000"/>
                        </a:lnSpc>
                        <a:spcAft>
                          <a:spcPts val="800"/>
                        </a:spcAft>
                      </a:pPr>
                      <a:r>
                        <a:rPr lang="en-GB" sz="18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WHERE</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tc>
                  <a:txBody>
                    <a:bodyPr/>
                    <a:lstStyle/>
                    <a:p>
                      <a:pPr marL="285750" marR="7620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PHC/hospital (with infrastructure for IM injection, management of syringes and needles) </a:t>
                      </a:r>
                      <a:endParaRPr lang="en-CH" sz="14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529705596"/>
                  </a:ext>
                </a:extLst>
              </a:tr>
              <a:tr h="560496">
                <a:tc>
                  <a:txBody>
                    <a:bodyPr/>
                    <a:lstStyle/>
                    <a:p>
                      <a:pPr marR="76200">
                        <a:lnSpc>
                          <a:spcPct val="107000"/>
                        </a:lnSpc>
                        <a:spcAft>
                          <a:spcPts val="800"/>
                        </a:spcAft>
                      </a:pPr>
                      <a:r>
                        <a:rPr lang="en-GB" sz="18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WHO</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285750" marR="76200" indent="-285750">
                        <a:lnSpc>
                          <a:spcPct val="107000"/>
                        </a:lnSpc>
                        <a:spcAft>
                          <a:spcPts val="800"/>
                        </a:spcAft>
                        <a:buFont typeface="Arial" panose="020B0604020202020204" pitchFamily="34" charset="0"/>
                        <a:buChar cha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Trained HCW for IM injections and PrEP prescribing and monitoring </a:t>
                      </a:r>
                      <a:endParaRPr lang="en-CH" sz="14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61621525"/>
                  </a:ext>
                </a:extLst>
              </a:tr>
              <a:tr h="892777">
                <a:tc>
                  <a:txBody>
                    <a:bodyPr/>
                    <a:lstStyle/>
                    <a:p>
                      <a:pPr marR="76200">
                        <a:lnSpc>
                          <a:spcPct val="107000"/>
                        </a:lnSpc>
                        <a:spcAft>
                          <a:spcPts val="800"/>
                        </a:spcAft>
                      </a:pPr>
                      <a:r>
                        <a:rPr lang="en-GB" sz="18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WHAT </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285750" marR="76200" indent="-285750">
                        <a:lnSpc>
                          <a:spcPct val="107000"/>
                        </a:lnSpc>
                        <a:spcAft>
                          <a:spcPts val="800"/>
                        </a:spcAft>
                        <a:buFont typeface="Arial" panose="020B0604020202020204" pitchFamily="34" charset="0"/>
                        <a:buChar cha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Same as current DSD - PrEP injection + other prevention commodities, HIV self-test kids, HIV risk and PrEP effective use counselling, PrEP clinical management and monitoring </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6978287"/>
                  </a:ext>
                </a:extLst>
              </a:tr>
            </a:tbl>
          </a:graphicData>
        </a:graphic>
      </p:graphicFrame>
      <p:sp>
        <p:nvSpPr>
          <p:cNvPr id="5" name="TextBox 4">
            <a:extLst>
              <a:ext uri="{FF2B5EF4-FFF2-40B4-BE49-F238E27FC236}">
                <a16:creationId xmlns:a16="http://schemas.microsoft.com/office/drawing/2014/main" id="{7CD8F8D8-4847-D20E-0EB8-FC83EC24C41F}"/>
              </a:ext>
            </a:extLst>
          </p:cNvPr>
          <p:cNvSpPr txBox="1"/>
          <p:nvPr/>
        </p:nvSpPr>
        <p:spPr>
          <a:xfrm>
            <a:off x="5990886" y="6358682"/>
            <a:ext cx="5986913" cy="246221"/>
          </a:xfrm>
          <a:prstGeom prst="rect">
            <a:avLst/>
          </a:prstGeom>
          <a:noFill/>
        </p:spPr>
        <p:txBody>
          <a:bodyPr wrap="square" rtlCol="0">
            <a:spAutoFit/>
          </a:bodyPr>
          <a:lstStyle/>
          <a:p>
            <a:r>
              <a:rPr lang="en-US" sz="1000" dirty="0">
                <a:latin typeface="Verdana" panose="020B0604030504040204" pitchFamily="34" charset="0"/>
                <a:ea typeface="Verdana" panose="020B0604030504040204" pitchFamily="34" charset="0"/>
                <a:cs typeface="Verdana" panose="020B0604030504040204" pitchFamily="34" charset="0"/>
              </a:rPr>
              <a:t>Adapted from Grimsrud A et al. JIAS, 2023, </a:t>
            </a:r>
            <a:r>
              <a:rPr lang="en-US" sz="1000" dirty="0">
                <a:latin typeface="Verdana" panose="020B0604030504040204" pitchFamily="34" charset="0"/>
                <a:ea typeface="Verdana" panose="020B0604030504040204" pitchFamily="34" charset="0"/>
                <a:cs typeface="Verdana" panose="020B0604030504040204" pitchFamily="34" charset="0"/>
                <a:hlinkClick r:id="rId3"/>
              </a:rPr>
              <a:t>https://doi.org/10.1002/jia2.26095b</a:t>
            </a:r>
            <a:r>
              <a:rPr lang="en-US" sz="1000" dirty="0">
                <a:latin typeface="Verdana" panose="020B0604030504040204" pitchFamily="34" charset="0"/>
                <a:ea typeface="Verdana" panose="020B0604030504040204" pitchFamily="34" charset="0"/>
                <a:cs typeface="Verdana" panose="020B0604030504040204" pitchFamily="34" charset="0"/>
              </a:rPr>
              <a:t>  </a:t>
            </a:r>
          </a:p>
        </p:txBody>
      </p:sp>
      <p:sp>
        <p:nvSpPr>
          <p:cNvPr id="6" name="TextBox 5">
            <a:extLst>
              <a:ext uri="{FF2B5EF4-FFF2-40B4-BE49-F238E27FC236}">
                <a16:creationId xmlns:a16="http://schemas.microsoft.com/office/drawing/2014/main" id="{DC278F28-29DC-E3A8-C995-C7CD5FA848AA}"/>
              </a:ext>
            </a:extLst>
          </p:cNvPr>
          <p:cNvSpPr txBox="1"/>
          <p:nvPr/>
        </p:nvSpPr>
        <p:spPr>
          <a:xfrm>
            <a:off x="9771627" y="3429000"/>
            <a:ext cx="1977456"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CAB-LA – requires more frequent visits, less decentralization, less task shifting</a:t>
            </a:r>
          </a:p>
        </p:txBody>
      </p:sp>
    </p:spTree>
    <p:extLst>
      <p:ext uri="{BB962C8B-B14F-4D97-AF65-F5344CB8AC3E}">
        <p14:creationId xmlns:p14="http://schemas.microsoft.com/office/powerpoint/2010/main" val="1608973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AC6F9-0F71-E410-F95F-079CB990C193}"/>
              </a:ext>
            </a:extLst>
          </p:cNvPr>
          <p:cNvSpPr>
            <a:spLocks noGrp="1"/>
          </p:cNvSpPr>
          <p:nvPr>
            <p:ph idx="4294967295"/>
          </p:nvPr>
        </p:nvSpPr>
        <p:spPr>
          <a:xfrm>
            <a:off x="442916" y="2097084"/>
            <a:ext cx="10708303" cy="4103690"/>
          </a:xfrm>
        </p:spPr>
        <p:txBody>
          <a:bodyPr>
            <a:normAutofit/>
          </a:bodyPr>
          <a:lstStyle/>
          <a:p>
            <a:pPr marL="342900" indent="-342900">
              <a:buFont typeface="Arial" panose="020B0604020202020204" pitchFamily="34" charset="0"/>
              <a:buChar char="•"/>
            </a:pPr>
            <a:r>
              <a:rPr lang="en-US" dirty="0"/>
              <a:t>Differentiation will still be important </a:t>
            </a:r>
          </a:p>
          <a:p>
            <a:endParaRPr lang="en-US" dirty="0"/>
          </a:p>
        </p:txBody>
      </p:sp>
      <p:sp>
        <p:nvSpPr>
          <p:cNvPr id="2" name="Title 1">
            <a:extLst>
              <a:ext uri="{FF2B5EF4-FFF2-40B4-BE49-F238E27FC236}">
                <a16:creationId xmlns:a16="http://schemas.microsoft.com/office/drawing/2014/main" id="{CEF0627D-F655-60F2-4B6B-FFAE8ADB343A}"/>
              </a:ext>
            </a:extLst>
          </p:cNvPr>
          <p:cNvSpPr>
            <a:spLocks noGrp="1"/>
          </p:cNvSpPr>
          <p:nvPr>
            <p:ph type="title"/>
          </p:nvPr>
        </p:nvSpPr>
        <p:spPr/>
        <p:txBody>
          <a:bodyPr/>
          <a:lstStyle/>
          <a:p>
            <a:r>
              <a:rPr lang="en-US" dirty="0"/>
              <a:t>Looking ahead with long-acting PrEP (3)</a:t>
            </a:r>
          </a:p>
        </p:txBody>
      </p:sp>
      <p:graphicFrame>
        <p:nvGraphicFramePr>
          <p:cNvPr id="4" name="Table 3">
            <a:extLst>
              <a:ext uri="{FF2B5EF4-FFF2-40B4-BE49-F238E27FC236}">
                <a16:creationId xmlns:a16="http://schemas.microsoft.com/office/drawing/2014/main" id="{6E2D562F-ABF2-A4BA-7531-2A0292DD7C66}"/>
              </a:ext>
            </a:extLst>
          </p:cNvPr>
          <p:cNvGraphicFramePr>
            <a:graphicFrameLocks noGrp="1"/>
          </p:cNvGraphicFramePr>
          <p:nvPr>
            <p:extLst>
              <p:ext uri="{D42A27DB-BD31-4B8C-83A1-F6EECF244321}">
                <p14:modId xmlns:p14="http://schemas.microsoft.com/office/powerpoint/2010/main" val="3797662190"/>
              </p:ext>
            </p:extLst>
          </p:nvPr>
        </p:nvGraphicFramePr>
        <p:xfrm>
          <a:off x="442916" y="2097084"/>
          <a:ext cx="8628513" cy="2989303"/>
        </p:xfrm>
        <a:graphic>
          <a:graphicData uri="http://schemas.openxmlformats.org/drawingml/2006/table">
            <a:tbl>
              <a:tblPr bandRow="1"/>
              <a:tblGrid>
                <a:gridCol w="1546668">
                  <a:extLst>
                    <a:ext uri="{9D8B030D-6E8A-4147-A177-3AD203B41FA5}">
                      <a16:colId xmlns:a16="http://schemas.microsoft.com/office/drawing/2014/main" val="2810074721"/>
                    </a:ext>
                  </a:extLst>
                </a:gridCol>
                <a:gridCol w="7081845">
                  <a:extLst>
                    <a:ext uri="{9D8B030D-6E8A-4147-A177-3AD203B41FA5}">
                      <a16:colId xmlns:a16="http://schemas.microsoft.com/office/drawing/2014/main" val="3216994538"/>
                    </a:ext>
                  </a:extLst>
                </a:gridCol>
              </a:tblGrid>
              <a:tr h="337627">
                <a:tc>
                  <a:txBody>
                    <a:bodyPr/>
                    <a:lstStyle/>
                    <a:p>
                      <a:pPr marR="76200">
                        <a:lnSpc>
                          <a:spcPct val="107000"/>
                        </a:lnSpc>
                        <a:spcAft>
                          <a:spcPts val="800"/>
                        </a:spcAft>
                      </a:pPr>
                      <a:r>
                        <a:rPr lang="en-GB" sz="1600" b="0" i="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76200" algn="ctr">
                        <a:lnSpc>
                          <a:spcPct val="107000"/>
                        </a:lnSpc>
                        <a:spcAft>
                          <a:spcPts val="800"/>
                        </a:spcAft>
                      </a:pPr>
                      <a:r>
                        <a:rPr lang="en-GB" sz="24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DSD with LEN (for prevention)</a:t>
                      </a:r>
                      <a:endParaRPr lang="en-CH" sz="1400" b="1"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3507030"/>
                  </a:ext>
                </a:extLst>
              </a:tr>
              <a:tr h="337627">
                <a:tc>
                  <a:txBody>
                    <a:bodyPr/>
                    <a:lstStyle/>
                    <a:p>
                      <a:pPr marR="76200">
                        <a:lnSpc>
                          <a:spcPct val="107000"/>
                        </a:lnSpc>
                        <a:spcAft>
                          <a:spcPts val="800"/>
                        </a:spcAft>
                      </a:pP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76200">
                        <a:lnSpc>
                          <a:spcPct val="107000"/>
                        </a:lnSpc>
                        <a:spcAft>
                          <a:spcPts val="800"/>
                        </a:spcAft>
                      </a:pPr>
                      <a:r>
                        <a:rPr lang="en-US" sz="16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Clinical visits with 6-monthly injections</a:t>
                      </a: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132037"/>
                  </a:ext>
                </a:extLst>
              </a:tr>
              <a:tr h="576691">
                <a:tc>
                  <a:txBody>
                    <a:bodyPr/>
                    <a:lstStyle/>
                    <a:p>
                      <a:pPr marR="76200">
                        <a:lnSpc>
                          <a:spcPct val="107000"/>
                        </a:lnSpc>
                        <a:spcAft>
                          <a:spcPts val="800"/>
                        </a:spcAft>
                      </a:pPr>
                      <a:r>
                        <a:rPr lang="en-GB" sz="18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WHEN</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solidFill>
                  </a:tcPr>
                </a:tc>
                <a:tc>
                  <a:txBody>
                    <a:bodyPr/>
                    <a:lstStyle/>
                    <a:p>
                      <a:pPr marL="285750" marR="7620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6-monthly SC injections + clinical visits</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99855519"/>
                  </a:ext>
                </a:extLst>
              </a:tr>
              <a:tr h="499584">
                <a:tc>
                  <a:txBody>
                    <a:bodyPr/>
                    <a:lstStyle/>
                    <a:p>
                      <a:pPr marR="76200">
                        <a:lnSpc>
                          <a:spcPct val="107000"/>
                        </a:lnSpc>
                        <a:spcAft>
                          <a:spcPts val="800"/>
                        </a:spcAft>
                      </a:pPr>
                      <a:r>
                        <a:rPr lang="en-GB" sz="1800" b="1" i="0">
                          <a:solidFill>
                            <a:schemeClr val="bg1"/>
                          </a:solidFill>
                          <a:effectLst/>
                          <a:latin typeface="Verdana" panose="020B0604030504040204" pitchFamily="34" charset="0"/>
                          <a:ea typeface="Verdana" panose="020B0604030504040204" pitchFamily="34" charset="0"/>
                          <a:cs typeface="Verdana" panose="020B0604030504040204" pitchFamily="34" charset="0"/>
                        </a:rPr>
                        <a:t>WHERE</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tc>
                  <a:txBody>
                    <a:bodyPr/>
                    <a:lstStyle/>
                    <a:p>
                      <a:pPr marL="285750" marR="7620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PHC </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529705596"/>
                  </a:ext>
                </a:extLst>
              </a:tr>
              <a:tr h="449943">
                <a:tc>
                  <a:txBody>
                    <a:bodyPr/>
                    <a:lstStyle/>
                    <a:p>
                      <a:pPr marR="76200">
                        <a:lnSpc>
                          <a:spcPct val="107000"/>
                        </a:lnSpc>
                        <a:spcAft>
                          <a:spcPts val="800"/>
                        </a:spcAft>
                      </a:pPr>
                      <a:r>
                        <a:rPr lang="en-GB" sz="1800" b="1" i="0">
                          <a:solidFill>
                            <a:schemeClr val="bg1"/>
                          </a:solidFill>
                          <a:effectLst/>
                          <a:latin typeface="Verdana" panose="020B0604030504040204" pitchFamily="34" charset="0"/>
                          <a:ea typeface="Verdana" panose="020B0604030504040204" pitchFamily="34" charset="0"/>
                          <a:cs typeface="Verdana" panose="020B0604030504040204" pitchFamily="34" charset="0"/>
                        </a:rPr>
                        <a:t>WHO</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285750" marR="76200" indent="-285750">
                        <a:lnSpc>
                          <a:spcPct val="107000"/>
                        </a:lnSpc>
                        <a:spcAft>
                          <a:spcPts val="800"/>
                        </a:spcAft>
                        <a:buFont typeface="Arial" panose="020B0604020202020204" pitchFamily="34" charset="0"/>
                        <a:buChar cha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Trained HCW for SC injections and PrEP prescribing and monitoring </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61621525"/>
                  </a:ext>
                </a:extLst>
              </a:tr>
              <a:tr h="179958">
                <a:tc>
                  <a:txBody>
                    <a:bodyPr/>
                    <a:lstStyle/>
                    <a:p>
                      <a:pPr marR="76200">
                        <a:lnSpc>
                          <a:spcPct val="107000"/>
                        </a:lnSpc>
                        <a:spcAft>
                          <a:spcPts val="800"/>
                        </a:spcAft>
                      </a:pPr>
                      <a:r>
                        <a:rPr lang="en-GB" sz="18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WHAT </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285750" marR="76200" indent="-285750">
                        <a:lnSpc>
                          <a:spcPct val="107000"/>
                        </a:lnSpc>
                        <a:spcAft>
                          <a:spcPts val="800"/>
                        </a:spcAft>
                        <a:buFont typeface="Arial" panose="020B0604020202020204" pitchFamily="34" charset="0"/>
                        <a:buChar cha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Same as current DSD - PrEP injection + other prevention commodities, HIV self-test kids, HIV risk and PrEP effective use counselling, PrEP clinical management and monitoring </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6978287"/>
                  </a:ext>
                </a:extLst>
              </a:tr>
            </a:tbl>
          </a:graphicData>
        </a:graphic>
      </p:graphicFrame>
    </p:spTree>
    <p:extLst>
      <p:ext uri="{BB962C8B-B14F-4D97-AF65-F5344CB8AC3E}">
        <p14:creationId xmlns:p14="http://schemas.microsoft.com/office/powerpoint/2010/main" val="417891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AC6F9-0F71-E410-F95F-079CB990C193}"/>
              </a:ext>
            </a:extLst>
          </p:cNvPr>
          <p:cNvSpPr>
            <a:spLocks noGrp="1"/>
          </p:cNvSpPr>
          <p:nvPr>
            <p:ph idx="4294967295"/>
          </p:nvPr>
        </p:nvSpPr>
        <p:spPr>
          <a:xfrm>
            <a:off x="442916" y="2097084"/>
            <a:ext cx="10708303" cy="4103690"/>
          </a:xfrm>
        </p:spPr>
        <p:txBody>
          <a:bodyPr>
            <a:normAutofit/>
          </a:bodyPr>
          <a:lstStyle/>
          <a:p>
            <a:pPr marL="342900" indent="-342900">
              <a:buFont typeface="Arial" panose="020B0604020202020204" pitchFamily="34" charset="0"/>
              <a:buChar char="•"/>
            </a:pPr>
            <a:r>
              <a:rPr lang="en-US" dirty="0"/>
              <a:t>Differentiation will still be important </a:t>
            </a:r>
          </a:p>
          <a:p>
            <a:endParaRPr lang="en-US" dirty="0"/>
          </a:p>
        </p:txBody>
      </p:sp>
      <p:sp>
        <p:nvSpPr>
          <p:cNvPr id="2" name="Title 1">
            <a:extLst>
              <a:ext uri="{FF2B5EF4-FFF2-40B4-BE49-F238E27FC236}">
                <a16:creationId xmlns:a16="http://schemas.microsoft.com/office/drawing/2014/main" id="{CEF0627D-F655-60F2-4B6B-FFAE8ADB343A}"/>
              </a:ext>
            </a:extLst>
          </p:cNvPr>
          <p:cNvSpPr>
            <a:spLocks noGrp="1"/>
          </p:cNvSpPr>
          <p:nvPr>
            <p:ph type="title"/>
          </p:nvPr>
        </p:nvSpPr>
        <p:spPr/>
        <p:txBody>
          <a:bodyPr/>
          <a:lstStyle/>
          <a:p>
            <a:r>
              <a:rPr lang="en-US" dirty="0"/>
              <a:t>Looking ahead with long-acting PrEP (4)</a:t>
            </a:r>
          </a:p>
        </p:txBody>
      </p:sp>
      <p:graphicFrame>
        <p:nvGraphicFramePr>
          <p:cNvPr id="4" name="Table 3">
            <a:extLst>
              <a:ext uri="{FF2B5EF4-FFF2-40B4-BE49-F238E27FC236}">
                <a16:creationId xmlns:a16="http://schemas.microsoft.com/office/drawing/2014/main" id="{6E2D562F-ABF2-A4BA-7531-2A0292DD7C66}"/>
              </a:ext>
            </a:extLst>
          </p:cNvPr>
          <p:cNvGraphicFramePr>
            <a:graphicFrameLocks noGrp="1"/>
          </p:cNvGraphicFramePr>
          <p:nvPr>
            <p:extLst>
              <p:ext uri="{D42A27DB-BD31-4B8C-83A1-F6EECF244321}">
                <p14:modId xmlns:p14="http://schemas.microsoft.com/office/powerpoint/2010/main" val="1764259351"/>
              </p:ext>
            </p:extLst>
          </p:nvPr>
        </p:nvGraphicFramePr>
        <p:xfrm>
          <a:off x="442916" y="2097084"/>
          <a:ext cx="11095941" cy="3802946"/>
        </p:xfrm>
        <a:graphic>
          <a:graphicData uri="http://schemas.openxmlformats.org/drawingml/2006/table">
            <a:tbl>
              <a:tblPr bandRow="1"/>
              <a:tblGrid>
                <a:gridCol w="1988957">
                  <a:extLst>
                    <a:ext uri="{9D8B030D-6E8A-4147-A177-3AD203B41FA5}">
                      <a16:colId xmlns:a16="http://schemas.microsoft.com/office/drawing/2014/main" val="2810074721"/>
                    </a:ext>
                  </a:extLst>
                </a:gridCol>
                <a:gridCol w="4553492">
                  <a:extLst>
                    <a:ext uri="{9D8B030D-6E8A-4147-A177-3AD203B41FA5}">
                      <a16:colId xmlns:a16="http://schemas.microsoft.com/office/drawing/2014/main" val="3216994538"/>
                    </a:ext>
                  </a:extLst>
                </a:gridCol>
                <a:gridCol w="4553492">
                  <a:extLst>
                    <a:ext uri="{9D8B030D-6E8A-4147-A177-3AD203B41FA5}">
                      <a16:colId xmlns:a16="http://schemas.microsoft.com/office/drawing/2014/main" val="1300602724"/>
                    </a:ext>
                  </a:extLst>
                </a:gridCol>
              </a:tblGrid>
              <a:tr h="337627">
                <a:tc>
                  <a:txBody>
                    <a:bodyPr/>
                    <a:lstStyle/>
                    <a:p>
                      <a:pPr marR="76200">
                        <a:lnSpc>
                          <a:spcPct val="107000"/>
                        </a:lnSpc>
                        <a:spcAft>
                          <a:spcPts val="800"/>
                        </a:spcAft>
                      </a:pPr>
                      <a:r>
                        <a:rPr lang="en-GB" sz="1600" b="0" i="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R="76200" algn="ctr">
                        <a:lnSpc>
                          <a:spcPct val="107000"/>
                        </a:lnSpc>
                        <a:spcAft>
                          <a:spcPts val="800"/>
                        </a:spcAft>
                      </a:pPr>
                      <a:r>
                        <a:rPr lang="en-GB" sz="24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Ideal with future long-acting extended delivery </a:t>
                      </a:r>
                      <a:r>
                        <a:rPr lang="en-GB" sz="1400" b="1"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(including oral tablets, injections, implants and patches)</a:t>
                      </a:r>
                      <a:endParaRPr lang="en-CH" sz="1400" b="1"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R="76200">
                        <a:lnSpc>
                          <a:spcPct val="107000"/>
                        </a:lnSpc>
                        <a:spcAft>
                          <a:spcPts val="800"/>
                        </a:spcAft>
                      </a:pPr>
                      <a:endParaRPr lang="en-CH" sz="1600" b="1"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3507030"/>
                  </a:ext>
                </a:extLst>
              </a:tr>
              <a:tr h="337627">
                <a:tc>
                  <a:txBody>
                    <a:bodyPr/>
                    <a:lstStyle/>
                    <a:p>
                      <a:pPr marR="76200">
                        <a:lnSpc>
                          <a:spcPct val="107000"/>
                        </a:lnSpc>
                        <a:spcAft>
                          <a:spcPts val="800"/>
                        </a:spcAft>
                      </a:pP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76200">
                        <a:lnSpc>
                          <a:spcPct val="107000"/>
                        </a:lnSpc>
                        <a:spcAft>
                          <a:spcPts val="800"/>
                        </a:spcAft>
                      </a:pPr>
                      <a:r>
                        <a:rPr lang="en-US" sz="16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Clinical visits</a:t>
                      </a: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R="76200">
                        <a:lnSpc>
                          <a:spcPct val="107000"/>
                        </a:lnSpc>
                        <a:spcAft>
                          <a:spcPts val="800"/>
                        </a:spcAft>
                      </a:pPr>
                      <a:r>
                        <a:rPr lang="en-US" sz="16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PrEP-refill only visits</a:t>
                      </a:r>
                      <a:endParaRPr lang="en-CH" sz="16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6132037"/>
                  </a:ext>
                </a:extLst>
              </a:tr>
              <a:tr h="576691">
                <a:tc>
                  <a:txBody>
                    <a:bodyPr/>
                    <a:lstStyle/>
                    <a:p>
                      <a:pPr marR="76200">
                        <a:lnSpc>
                          <a:spcPct val="107000"/>
                        </a:lnSpc>
                        <a:spcAft>
                          <a:spcPts val="800"/>
                        </a:spcAft>
                      </a:pPr>
                      <a:r>
                        <a:rPr lang="en-GB" sz="18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WHEN</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solidFill>
                  </a:tcPr>
                </a:tc>
                <a:tc>
                  <a:txBody>
                    <a:bodyPr/>
                    <a:lstStyle/>
                    <a:p>
                      <a:pPr marL="285750" marR="7620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6- to 12-monthly clinical visits</a:t>
                      </a:r>
                    </a:p>
                    <a:p>
                      <a:pPr marL="285750" marR="7620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Aligned with visits for other medical needs</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6-12 monthly delivery systems (LA oral tables, longer IM injections, SC self-injections, implants and patches)</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399855519"/>
                  </a:ext>
                </a:extLst>
              </a:tr>
              <a:tr h="499584">
                <a:tc>
                  <a:txBody>
                    <a:bodyPr/>
                    <a:lstStyle/>
                    <a:p>
                      <a:pPr marR="76200">
                        <a:lnSpc>
                          <a:spcPct val="107000"/>
                        </a:lnSpc>
                        <a:spcAft>
                          <a:spcPts val="800"/>
                        </a:spcAft>
                      </a:pPr>
                      <a:r>
                        <a:rPr lang="en-GB" sz="1800" b="1" i="0">
                          <a:solidFill>
                            <a:schemeClr val="bg1"/>
                          </a:solidFill>
                          <a:effectLst/>
                          <a:latin typeface="Verdana" panose="020B0604030504040204" pitchFamily="34" charset="0"/>
                          <a:ea typeface="Verdana" panose="020B0604030504040204" pitchFamily="34" charset="0"/>
                          <a:cs typeface="Verdana" panose="020B0604030504040204" pitchFamily="34" charset="0"/>
                        </a:rPr>
                        <a:t>WHERE</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2"/>
                    </a:solidFill>
                  </a:tcPr>
                </a:tc>
                <a:tc gridSpan="2">
                  <a:txBody>
                    <a:bodyPr/>
                    <a:lstStyle/>
                    <a:p>
                      <a:pPr marL="285750" marR="7620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Decentralized – fast track delivery at facilities or outside of PHC and into communities (e.g., pharmacies, community-based organizations, mobile vans, etc.) supported by telemedicine</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PrEP refills decentralized to community settings</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529705596"/>
                  </a:ext>
                </a:extLst>
              </a:tr>
              <a:tr h="449943">
                <a:tc>
                  <a:txBody>
                    <a:bodyPr/>
                    <a:lstStyle/>
                    <a:p>
                      <a:pPr marR="76200">
                        <a:lnSpc>
                          <a:spcPct val="107000"/>
                        </a:lnSpc>
                        <a:spcAft>
                          <a:spcPts val="800"/>
                        </a:spcAft>
                      </a:pPr>
                      <a:r>
                        <a:rPr lang="en-GB" sz="1800" b="1" i="0">
                          <a:solidFill>
                            <a:schemeClr val="bg1"/>
                          </a:solidFill>
                          <a:effectLst/>
                          <a:latin typeface="Verdana" panose="020B0604030504040204" pitchFamily="34" charset="0"/>
                          <a:ea typeface="Verdana" panose="020B0604030504040204" pitchFamily="34" charset="0"/>
                          <a:cs typeface="Verdana" panose="020B0604030504040204" pitchFamily="34" charset="0"/>
                        </a:rPr>
                        <a:t>WHO</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solidFill>
                        <a:srgbClr val="BFBFB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285750" marR="76200" indent="-285750">
                        <a:lnSpc>
                          <a:spcPct val="107000"/>
                        </a:lnSpc>
                        <a:spcAft>
                          <a:spcPts val="800"/>
                        </a:spcAft>
                        <a:buFont typeface="Arial" panose="020B0604020202020204" pitchFamily="34" charset="0"/>
                        <a:buChar cha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Clinical visits by trained HCWs or lay providers supports by clinicians (prescriptions by clinicians)</a:t>
                      </a:r>
                      <a:endParaRPr lang="en-CH" sz="1400" b="0" i="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Prevention options support self-management: choice of, for example, 6- to 12-month implant; 6 x monthly oral tablets; 6-12 months of self-managed SC or patch</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61621525"/>
                  </a:ext>
                </a:extLst>
              </a:tr>
              <a:tr h="179958">
                <a:tc>
                  <a:txBody>
                    <a:bodyPr/>
                    <a:lstStyle/>
                    <a:p>
                      <a:pPr marR="76200">
                        <a:lnSpc>
                          <a:spcPct val="107000"/>
                        </a:lnSpc>
                        <a:spcAft>
                          <a:spcPts val="800"/>
                        </a:spcAft>
                      </a:pPr>
                      <a:r>
                        <a:rPr lang="en-GB" sz="1800" b="1" i="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WHAT </a:t>
                      </a:r>
                      <a:endParaRPr lang="en-CH" sz="1800" b="1" i="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gridSpan="2">
                  <a:txBody>
                    <a:bodyPr/>
                    <a:lstStyle/>
                    <a:p>
                      <a:pPr marL="285750" marR="76200" indent="-285750">
                        <a:lnSpc>
                          <a:spcPct val="107000"/>
                        </a:lnSpc>
                        <a:spcAft>
                          <a:spcPts val="800"/>
                        </a:spcAft>
                        <a:buFont typeface="Arial" panose="020B0604020202020204" pitchFamily="34" charset="0"/>
                        <a:buChar cha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Stipulated minimum package of services (supporting demedicalization) + product service integration with other health needs including STIs, contraception, NCDs and gender-affirming hormonal therapy</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PrEP refills, other prevention commodities, HIV self-test kids, HIV risk and PrEP effective use counselling</a:t>
                      </a:r>
                    </a:p>
                  </a:txBody>
                  <a:tcPr marL="26015" marR="26015" marT="26015" marB="2601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6978287"/>
                  </a:ext>
                </a:extLst>
              </a:tr>
            </a:tbl>
          </a:graphicData>
        </a:graphic>
      </p:graphicFrame>
      <p:sp>
        <p:nvSpPr>
          <p:cNvPr id="5" name="TextBox 4">
            <a:extLst>
              <a:ext uri="{FF2B5EF4-FFF2-40B4-BE49-F238E27FC236}">
                <a16:creationId xmlns:a16="http://schemas.microsoft.com/office/drawing/2014/main" id="{7CD8F8D8-4847-D20E-0EB8-FC83EC24C41F}"/>
              </a:ext>
            </a:extLst>
          </p:cNvPr>
          <p:cNvSpPr txBox="1"/>
          <p:nvPr/>
        </p:nvSpPr>
        <p:spPr>
          <a:xfrm>
            <a:off x="5990886" y="6358682"/>
            <a:ext cx="5986913" cy="246221"/>
          </a:xfrm>
          <a:prstGeom prst="rect">
            <a:avLst/>
          </a:prstGeom>
          <a:noFill/>
        </p:spPr>
        <p:txBody>
          <a:bodyPr wrap="square" rtlCol="0">
            <a:spAutoFit/>
          </a:bodyPr>
          <a:lstStyle/>
          <a:p>
            <a:r>
              <a:rPr lang="en-US" sz="1000" dirty="0">
                <a:latin typeface="Verdana" panose="020B0604030504040204" pitchFamily="34" charset="0"/>
                <a:ea typeface="Verdana" panose="020B0604030504040204" pitchFamily="34" charset="0"/>
                <a:cs typeface="Verdana" panose="020B0604030504040204" pitchFamily="34" charset="0"/>
              </a:rPr>
              <a:t>Adapted from Grimsrud A et al. JIAS, 2023, </a:t>
            </a:r>
            <a:r>
              <a:rPr lang="en-US" sz="1000" dirty="0">
                <a:latin typeface="Verdana" panose="020B0604030504040204" pitchFamily="34" charset="0"/>
                <a:ea typeface="Verdana" panose="020B0604030504040204" pitchFamily="34" charset="0"/>
                <a:cs typeface="Verdana" panose="020B0604030504040204" pitchFamily="34" charset="0"/>
                <a:hlinkClick r:id="rId3"/>
              </a:rPr>
              <a:t>https://doi.org/10.1002/jia2.26095b</a:t>
            </a:r>
            <a:r>
              <a:rPr lang="en-US" sz="1000" dirty="0">
                <a:latin typeface="Verdana" panose="020B0604030504040204" pitchFamily="34" charset="0"/>
                <a:ea typeface="Verdana" panose="020B0604030504040204" pitchFamily="34" charset="0"/>
                <a:cs typeface="Verdana" panose="020B0604030504040204" pitchFamily="34" charset="0"/>
              </a:rPr>
              <a:t>  </a:t>
            </a:r>
          </a:p>
        </p:txBody>
      </p:sp>
      <p:pic>
        <p:nvPicPr>
          <p:cNvPr id="1026" name="Picture 2" descr="Pin page">
            <a:extLst>
              <a:ext uri="{FF2B5EF4-FFF2-40B4-BE49-F238E27FC236}">
                <a16:creationId xmlns:a16="http://schemas.microsoft.com/office/drawing/2014/main" id="{1DD3A349-D91E-F846-DF3F-2CE05CF33E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1" y="1434869"/>
            <a:ext cx="1889413" cy="151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7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A86C-41D0-7678-8193-99828B93E227}"/>
              </a:ext>
            </a:extLst>
          </p:cNvPr>
          <p:cNvSpPr>
            <a:spLocks noGrp="1"/>
          </p:cNvSpPr>
          <p:nvPr>
            <p:ph type="title"/>
          </p:nvPr>
        </p:nvSpPr>
        <p:spPr/>
        <p:txBody>
          <a:bodyPr/>
          <a:lstStyle/>
          <a:p>
            <a:r>
              <a:rPr lang="en-US" dirty="0"/>
              <a:t>And how does DSD relate to P</a:t>
            </a:r>
            <a:r>
              <a:rPr lang="en-CH" dirty="0"/>
              <a:t>E</a:t>
            </a:r>
            <a:r>
              <a:rPr lang="en-US" dirty="0"/>
              <a:t>P?</a:t>
            </a:r>
          </a:p>
        </p:txBody>
      </p:sp>
    </p:spTree>
    <p:extLst>
      <p:ext uri="{BB962C8B-B14F-4D97-AF65-F5344CB8AC3E}">
        <p14:creationId xmlns:p14="http://schemas.microsoft.com/office/powerpoint/2010/main" val="346985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AC6F9-0F71-E410-F95F-079CB990C193}"/>
              </a:ext>
            </a:extLst>
          </p:cNvPr>
          <p:cNvSpPr>
            <a:spLocks noGrp="1"/>
          </p:cNvSpPr>
          <p:nvPr>
            <p:ph idx="4294967295"/>
          </p:nvPr>
        </p:nvSpPr>
        <p:spPr>
          <a:xfrm>
            <a:off x="442916" y="2097084"/>
            <a:ext cx="10708303" cy="4103690"/>
          </a:xfrm>
        </p:spPr>
        <p:txBody>
          <a:bodyPr>
            <a:normAutofit/>
          </a:bodyPr>
          <a:lstStyle/>
          <a:p>
            <a:pPr marL="342900" indent="-342900">
              <a:buFont typeface="Arial" panose="020B0604020202020204" pitchFamily="34" charset="0"/>
              <a:buChar char="•"/>
            </a:pPr>
            <a:r>
              <a:rPr lang="en-US" dirty="0"/>
              <a:t>Historically, PEP has been underutilized outside of occupational HIV exposure and in sexual assault cases. While PrEP initiations have increased, PEP usage has flatlined</a:t>
            </a:r>
          </a:p>
          <a:p>
            <a:pPr marL="342900" indent="-342900">
              <a:buFont typeface="Arial" panose="020B0604020202020204" pitchFamily="34" charset="0"/>
              <a:buChar char="•"/>
            </a:pPr>
            <a:r>
              <a:rPr lang="en-US" dirty="0"/>
              <a:t>Recent differentiated approaches to PrEP delivery have highlighted the unmet need for PEP. Examples include: </a:t>
            </a:r>
          </a:p>
          <a:p>
            <a:pPr lvl="1"/>
            <a:r>
              <a:rPr lang="en-US" dirty="0"/>
              <a:t>Uptake of PEP from private pharmacies in Kenya</a:t>
            </a:r>
          </a:p>
          <a:p>
            <a:pPr lvl="1"/>
            <a:r>
              <a:rPr lang="en-US" dirty="0"/>
              <a:t>Uptake of PEP from mobile clinics </a:t>
            </a:r>
          </a:p>
          <a:p>
            <a:pPr lvl="1"/>
            <a:endParaRPr lang="en-US" dirty="0"/>
          </a:p>
          <a:p>
            <a:pPr marL="342900" indent="-342900">
              <a:buFont typeface="Arial" panose="020B0604020202020204" pitchFamily="34" charset="0"/>
              <a:buChar char="•"/>
            </a:pPr>
            <a:r>
              <a:rPr lang="en-US" dirty="0"/>
              <a:t>Crucial to PEP efficacy is timely access. Recent innovations to improve access include:</a:t>
            </a:r>
          </a:p>
          <a:p>
            <a:pPr lvl="1"/>
            <a:r>
              <a:rPr lang="en-US" dirty="0"/>
              <a:t>Vending machine distribution</a:t>
            </a:r>
          </a:p>
          <a:p>
            <a:pPr lvl="1"/>
            <a:r>
              <a:rPr lang="en-US" dirty="0"/>
              <a:t>Online linkage to commodities</a:t>
            </a:r>
          </a:p>
          <a:p>
            <a:endParaRPr lang="en-US" dirty="0"/>
          </a:p>
        </p:txBody>
      </p:sp>
      <p:sp>
        <p:nvSpPr>
          <p:cNvPr id="2" name="Title 1">
            <a:extLst>
              <a:ext uri="{FF2B5EF4-FFF2-40B4-BE49-F238E27FC236}">
                <a16:creationId xmlns:a16="http://schemas.microsoft.com/office/drawing/2014/main" id="{CEF0627D-F655-60F2-4B6B-FFAE8ADB343A}"/>
              </a:ext>
            </a:extLst>
          </p:cNvPr>
          <p:cNvSpPr>
            <a:spLocks noGrp="1"/>
          </p:cNvSpPr>
          <p:nvPr>
            <p:ph type="title"/>
          </p:nvPr>
        </p:nvSpPr>
        <p:spPr/>
        <p:txBody>
          <a:bodyPr/>
          <a:lstStyle/>
          <a:p>
            <a:r>
              <a:rPr lang="en-US" dirty="0"/>
              <a:t>Current PEP situation </a:t>
            </a:r>
          </a:p>
        </p:txBody>
      </p:sp>
    </p:spTree>
    <p:extLst>
      <p:ext uri="{BB962C8B-B14F-4D97-AF65-F5344CB8AC3E}">
        <p14:creationId xmlns:p14="http://schemas.microsoft.com/office/powerpoint/2010/main" val="296585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3201-0FAB-536C-39B3-FC54E0E358E6}"/>
              </a:ext>
            </a:extLst>
          </p:cNvPr>
          <p:cNvSpPr>
            <a:spLocks noGrp="1"/>
          </p:cNvSpPr>
          <p:nvPr>
            <p:ph type="title"/>
          </p:nvPr>
        </p:nvSpPr>
        <p:spPr>
          <a:xfrm>
            <a:off x="3539332" y="208444"/>
            <a:ext cx="9143047" cy="1260000"/>
          </a:xfrm>
        </p:spPr>
        <p:txBody>
          <a:bodyPr/>
          <a:lstStyle/>
          <a:p>
            <a:r>
              <a:rPr lang="en-US" dirty="0"/>
              <a:t>Newly launched PEP guidelines from WHO</a:t>
            </a:r>
          </a:p>
        </p:txBody>
      </p:sp>
      <p:pic>
        <p:nvPicPr>
          <p:cNvPr id="7" name="Content Placeholder 6">
            <a:extLst>
              <a:ext uri="{FF2B5EF4-FFF2-40B4-BE49-F238E27FC236}">
                <a16:creationId xmlns:a16="http://schemas.microsoft.com/office/drawing/2014/main" id="{BC972EA2-60B3-43D4-AE16-934F3C4709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0610" y="1947946"/>
            <a:ext cx="2862147" cy="4071095"/>
          </a:xfrm>
        </p:spPr>
      </p:pic>
      <p:sp>
        <p:nvSpPr>
          <p:cNvPr id="8" name="TextBox 7">
            <a:extLst>
              <a:ext uri="{FF2B5EF4-FFF2-40B4-BE49-F238E27FC236}">
                <a16:creationId xmlns:a16="http://schemas.microsoft.com/office/drawing/2014/main" id="{4020E9AF-2C60-D118-028F-9EE4D2D73C5D}"/>
              </a:ext>
            </a:extLst>
          </p:cNvPr>
          <p:cNvSpPr txBox="1"/>
          <p:nvPr/>
        </p:nvSpPr>
        <p:spPr>
          <a:xfrm>
            <a:off x="299421" y="6403335"/>
            <a:ext cx="3326552" cy="246221"/>
          </a:xfrm>
          <a:prstGeom prst="rect">
            <a:avLst/>
          </a:prstGeom>
          <a:noFill/>
        </p:spPr>
        <p:txBody>
          <a:bodyPr wrap="none" rtlCol="0">
            <a:spAutoFit/>
          </a:bodyPr>
          <a:lstStyle/>
          <a:p>
            <a:r>
              <a:rPr lang="en-CH" sz="1000" dirty="0">
                <a:hlinkClick r:id="rId4"/>
              </a:rPr>
              <a:t>WHO. </a:t>
            </a:r>
            <a:r>
              <a:rPr lang="en-US" sz="1000" dirty="0">
                <a:hlinkClick r:id="rId4"/>
              </a:rPr>
              <a:t>Guidelines for HIV post-exposure prophylaxis</a:t>
            </a:r>
            <a:r>
              <a:rPr lang="en-CH" sz="1000" dirty="0">
                <a:hlinkClick r:id="rId4"/>
              </a:rPr>
              <a:t>.2024</a:t>
            </a:r>
            <a:endParaRPr lang="en-US" sz="1000" dirty="0"/>
          </a:p>
        </p:txBody>
      </p:sp>
      <p:sp>
        <p:nvSpPr>
          <p:cNvPr id="3" name="Content Placeholder 1">
            <a:extLst>
              <a:ext uri="{FF2B5EF4-FFF2-40B4-BE49-F238E27FC236}">
                <a16:creationId xmlns:a16="http://schemas.microsoft.com/office/drawing/2014/main" id="{A4CC4A41-48CF-1F7C-4068-157CD0838294}"/>
              </a:ext>
            </a:extLst>
          </p:cNvPr>
          <p:cNvSpPr txBox="1">
            <a:spLocks/>
          </p:cNvSpPr>
          <p:nvPr/>
        </p:nvSpPr>
        <p:spPr>
          <a:xfrm>
            <a:off x="4232345" y="1910940"/>
            <a:ext cx="5437186" cy="4103690"/>
          </a:xfrm>
          <a:prstGeom prst="rect">
            <a:avLst/>
          </a:prstGeom>
          <a:noFill/>
          <a:ln>
            <a:noFill/>
          </a:ln>
        </p:spPr>
        <p:txBody>
          <a:bodyPr vert="horz" wrap="square" lIns="0" tIns="0" rIns="0" bIns="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ZA" dirty="0"/>
          </a:p>
          <a:p>
            <a:r>
              <a:rPr lang="en-ZA" dirty="0"/>
              <a:t>Two new recommendations relate to building blocks</a:t>
            </a:r>
          </a:p>
          <a:p>
            <a:endParaRPr lang="en-ZA" dirty="0"/>
          </a:p>
          <a:p>
            <a:endParaRPr lang="en-ZA" dirty="0"/>
          </a:p>
        </p:txBody>
      </p:sp>
      <p:pic>
        <p:nvPicPr>
          <p:cNvPr id="4" name="Picture 3">
            <a:extLst>
              <a:ext uri="{FF2B5EF4-FFF2-40B4-BE49-F238E27FC236}">
                <a16:creationId xmlns:a16="http://schemas.microsoft.com/office/drawing/2014/main" id="{1180B315-6F53-8EE4-9376-E5F3823E26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362" y="2850037"/>
            <a:ext cx="4903153" cy="3169004"/>
          </a:xfrm>
          <a:prstGeom prst="rect">
            <a:avLst/>
          </a:prstGeom>
        </p:spPr>
      </p:pic>
    </p:spTree>
    <p:extLst>
      <p:ext uri="{BB962C8B-B14F-4D97-AF65-F5344CB8AC3E}">
        <p14:creationId xmlns:p14="http://schemas.microsoft.com/office/powerpoint/2010/main" val="2651379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B600-4A76-0323-6A05-78F2BA740A42}"/>
              </a:ext>
            </a:extLst>
          </p:cNvPr>
          <p:cNvSpPr>
            <a:spLocks noGrp="1"/>
          </p:cNvSpPr>
          <p:nvPr>
            <p:ph type="title"/>
          </p:nvPr>
        </p:nvSpPr>
        <p:spPr>
          <a:xfrm>
            <a:off x="442917" y="1401619"/>
            <a:ext cx="11293812" cy="1259997"/>
          </a:xfrm>
        </p:spPr>
        <p:txBody>
          <a:bodyPr/>
          <a:lstStyle/>
          <a:p>
            <a:r>
              <a:rPr lang="en-US" dirty="0">
                <a:solidFill>
                  <a:schemeClr val="accent2"/>
                </a:solidFill>
              </a:rPr>
              <a:t>WHERE</a:t>
            </a:r>
            <a:r>
              <a:rPr lang="en-US" dirty="0"/>
              <a:t> – WHO recommendation for PEP decentralization</a:t>
            </a:r>
          </a:p>
        </p:txBody>
      </p:sp>
      <p:pic>
        <p:nvPicPr>
          <p:cNvPr id="4" name="Picture 3">
            <a:extLst>
              <a:ext uri="{FF2B5EF4-FFF2-40B4-BE49-F238E27FC236}">
                <a16:creationId xmlns:a16="http://schemas.microsoft.com/office/drawing/2014/main" id="{795451D5-80FF-3814-86A7-2A18D0AB7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7" y="3473406"/>
            <a:ext cx="10441348" cy="1445958"/>
          </a:xfrm>
          <a:prstGeom prst="rect">
            <a:avLst/>
          </a:prstGeom>
        </p:spPr>
      </p:pic>
      <p:sp>
        <p:nvSpPr>
          <p:cNvPr id="6" name="TextBox 5">
            <a:extLst>
              <a:ext uri="{FF2B5EF4-FFF2-40B4-BE49-F238E27FC236}">
                <a16:creationId xmlns:a16="http://schemas.microsoft.com/office/drawing/2014/main" id="{E992EFE5-7886-1959-B2AF-E6CB93D7D45F}"/>
              </a:ext>
            </a:extLst>
          </p:cNvPr>
          <p:cNvSpPr txBox="1"/>
          <p:nvPr/>
        </p:nvSpPr>
        <p:spPr>
          <a:xfrm>
            <a:off x="442917" y="4919364"/>
            <a:ext cx="7326216" cy="369332"/>
          </a:xfrm>
          <a:prstGeom prst="rect">
            <a:avLst/>
          </a:prstGeom>
          <a:noFill/>
        </p:spPr>
        <p:txBody>
          <a:bodyPr wrap="square" rtlCol="0">
            <a:spAutoFit/>
          </a:bodyPr>
          <a:lstStyle/>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NEW 2024 recommendation </a:t>
            </a:r>
          </a:p>
        </p:txBody>
      </p:sp>
    </p:spTree>
    <p:extLst>
      <p:ext uri="{BB962C8B-B14F-4D97-AF65-F5344CB8AC3E}">
        <p14:creationId xmlns:p14="http://schemas.microsoft.com/office/powerpoint/2010/main" val="1643677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9B600-4A76-0323-6A05-78F2BA740A42}"/>
              </a:ext>
            </a:extLst>
          </p:cNvPr>
          <p:cNvSpPr>
            <a:spLocks noGrp="1"/>
          </p:cNvSpPr>
          <p:nvPr>
            <p:ph type="title"/>
          </p:nvPr>
        </p:nvSpPr>
        <p:spPr>
          <a:xfrm>
            <a:off x="442917" y="1401619"/>
            <a:ext cx="11293812" cy="1259997"/>
          </a:xfrm>
        </p:spPr>
        <p:txBody>
          <a:bodyPr/>
          <a:lstStyle/>
          <a:p>
            <a:r>
              <a:rPr lang="en-US" dirty="0">
                <a:solidFill>
                  <a:schemeClr val="tx2"/>
                </a:solidFill>
              </a:rPr>
              <a:t>WHO</a:t>
            </a:r>
            <a:r>
              <a:rPr lang="en-US" dirty="0"/>
              <a:t> – WHO recommendation for PEP task sharing</a:t>
            </a:r>
          </a:p>
        </p:txBody>
      </p:sp>
      <p:sp>
        <p:nvSpPr>
          <p:cNvPr id="6" name="TextBox 5">
            <a:extLst>
              <a:ext uri="{FF2B5EF4-FFF2-40B4-BE49-F238E27FC236}">
                <a16:creationId xmlns:a16="http://schemas.microsoft.com/office/drawing/2014/main" id="{E992EFE5-7886-1959-B2AF-E6CB93D7D45F}"/>
              </a:ext>
            </a:extLst>
          </p:cNvPr>
          <p:cNvSpPr txBox="1"/>
          <p:nvPr/>
        </p:nvSpPr>
        <p:spPr>
          <a:xfrm>
            <a:off x="442917" y="4919364"/>
            <a:ext cx="7326216" cy="369332"/>
          </a:xfrm>
          <a:prstGeom prst="rect">
            <a:avLst/>
          </a:prstGeom>
          <a:noFill/>
        </p:spPr>
        <p:txBody>
          <a:bodyPr wrap="square" rtlCol="0">
            <a:spAutoFit/>
          </a:bodyPr>
          <a:lstStyle/>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NEW 2024 recommendation </a:t>
            </a:r>
          </a:p>
        </p:txBody>
      </p:sp>
      <p:pic>
        <p:nvPicPr>
          <p:cNvPr id="5" name="Picture 4">
            <a:extLst>
              <a:ext uri="{FF2B5EF4-FFF2-40B4-BE49-F238E27FC236}">
                <a16:creationId xmlns:a16="http://schemas.microsoft.com/office/drawing/2014/main" id="{385BDAD5-86E4-C20C-EF8F-8CA589A55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7" y="3068506"/>
            <a:ext cx="10166326" cy="1776494"/>
          </a:xfrm>
          <a:prstGeom prst="rect">
            <a:avLst/>
          </a:prstGeom>
        </p:spPr>
      </p:pic>
    </p:spTree>
    <p:extLst>
      <p:ext uri="{BB962C8B-B14F-4D97-AF65-F5344CB8AC3E}">
        <p14:creationId xmlns:p14="http://schemas.microsoft.com/office/powerpoint/2010/main" val="3356939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5867-000E-8342-9E07-A3DBFC1900FB}"/>
              </a:ext>
            </a:extLst>
          </p:cNvPr>
          <p:cNvSpPr>
            <a:spLocks noGrp="1"/>
          </p:cNvSpPr>
          <p:nvPr>
            <p:ph type="title"/>
          </p:nvPr>
        </p:nvSpPr>
        <p:spPr>
          <a:xfrm>
            <a:off x="417399" y="3057335"/>
            <a:ext cx="5232173" cy="3435541"/>
          </a:xfrm>
          <a:solidFill>
            <a:schemeClr val="accent5"/>
          </a:solidFill>
        </p:spPr>
        <p:txBody>
          <a:bodyPr>
            <a:normAutofit fontScale="90000"/>
          </a:bodyPr>
          <a:lstStyle/>
          <a:p>
            <a:pPr algn="ctr"/>
            <a:r>
              <a:rPr lang="en-US" sz="3000" i="1" dirty="0">
                <a:solidFill>
                  <a:schemeClr val="bg1"/>
                </a:solidFill>
                <a:latin typeface="Verdana" panose="020B0604030504040204" pitchFamily="34" charset="0"/>
                <a:ea typeface="Verdana" panose="020B0604030504040204" pitchFamily="34" charset="0"/>
                <a:cs typeface="Verdana" panose="020B0604030504040204" pitchFamily="34" charset="0"/>
              </a:rPr>
              <a:t>“It’s not about everybody getting the same thing. It’s about everybody getting what they need in order to improve the quality of their situation.” </a:t>
            </a:r>
            <a: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t>C. Parker</a:t>
            </a:r>
            <a:br>
              <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en-US" sz="3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1">
            <a:extLst>
              <a:ext uri="{FF2B5EF4-FFF2-40B4-BE49-F238E27FC236}">
                <a16:creationId xmlns:a16="http://schemas.microsoft.com/office/drawing/2014/main" id="{C28B0A94-3F6A-414D-BC82-FF01963EDF3B}"/>
              </a:ext>
            </a:extLst>
          </p:cNvPr>
          <p:cNvSpPr txBox="1">
            <a:spLocks/>
          </p:cNvSpPr>
          <p:nvPr/>
        </p:nvSpPr>
        <p:spPr bwMode="gray">
          <a:xfrm>
            <a:off x="838200" y="365125"/>
            <a:ext cx="10515600" cy="1325563"/>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a:lstStyle>
          <a:p>
            <a:endParaRPr lang="en-US" sz="1600" dirty="0"/>
          </a:p>
        </p:txBody>
      </p:sp>
      <p:pic>
        <p:nvPicPr>
          <p:cNvPr id="9218" name="Picture 2" descr="Visualizing Health Equity: Diverse People, Challenges, and Solutions  Infographic - RWJF">
            <a:extLst>
              <a:ext uri="{FF2B5EF4-FFF2-40B4-BE49-F238E27FC236}">
                <a16:creationId xmlns:a16="http://schemas.microsoft.com/office/drawing/2014/main" id="{11E75491-6C3B-6C4D-BF05-CD4F64E0FDD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2855" y="3057335"/>
            <a:ext cx="6102854" cy="34355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BCFB47-2BAE-C1A3-A653-2A8C18D60804}"/>
              </a:ext>
            </a:extLst>
          </p:cNvPr>
          <p:cNvSpPr txBox="1"/>
          <p:nvPr/>
        </p:nvSpPr>
        <p:spPr>
          <a:xfrm>
            <a:off x="2773375" y="541867"/>
            <a:ext cx="9302334" cy="1569660"/>
          </a:xfrm>
          <a:prstGeom prst="rect">
            <a:avLst/>
          </a:prstGeom>
          <a:noFill/>
        </p:spPr>
        <p:txBody>
          <a:bodyPr wrap="square" rtlCol="0">
            <a:spAutoFit/>
          </a:bodyPr>
          <a:lstStyle/>
          <a:p>
            <a:r>
              <a:rPr lang="en-US" sz="3200" b="1" dirty="0">
                <a:solidFill>
                  <a:srgbClr val="DB2415"/>
                </a:solidFill>
                <a:latin typeface="Verdana Bold"/>
              </a:rPr>
              <a:t>DSD can support equity in access to PrEP and PEP – and positively impact uptake, persistence and effective use </a:t>
            </a:r>
          </a:p>
        </p:txBody>
      </p:sp>
    </p:spTree>
    <p:extLst>
      <p:ext uri="{BB962C8B-B14F-4D97-AF65-F5344CB8AC3E}">
        <p14:creationId xmlns:p14="http://schemas.microsoft.com/office/powerpoint/2010/main" val="1587609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CD9C-D06E-B690-76B9-ECA61F5D7142}"/>
              </a:ext>
            </a:extLst>
          </p:cNvPr>
          <p:cNvSpPr>
            <a:spLocks noGrp="1"/>
          </p:cNvSpPr>
          <p:nvPr>
            <p:ph type="title"/>
          </p:nvPr>
        </p:nvSpPr>
        <p:spPr/>
        <p:txBody>
          <a:bodyPr>
            <a:normAutofit fontScale="90000"/>
          </a:bodyPr>
          <a:lstStyle/>
          <a:p>
            <a:r>
              <a:rPr lang="en-US" dirty="0"/>
              <a:t>Today’s session will highlight innovative DSD models for PrEP &amp; PEP</a:t>
            </a:r>
          </a:p>
        </p:txBody>
      </p:sp>
      <p:sp>
        <p:nvSpPr>
          <p:cNvPr id="3" name="Content Placeholder 2">
            <a:extLst>
              <a:ext uri="{FF2B5EF4-FFF2-40B4-BE49-F238E27FC236}">
                <a16:creationId xmlns:a16="http://schemas.microsoft.com/office/drawing/2014/main" id="{412AE244-F53D-B840-EF61-7238F98BF265}"/>
              </a:ext>
            </a:extLst>
          </p:cNvPr>
          <p:cNvSpPr>
            <a:spLocks noGrp="1"/>
          </p:cNvSpPr>
          <p:nvPr>
            <p:ph idx="1"/>
          </p:nvPr>
        </p:nvSpPr>
        <p:spPr>
          <a:xfrm>
            <a:off x="442917" y="2430912"/>
            <a:ext cx="11306171" cy="4103690"/>
          </a:xfrm>
        </p:spPr>
        <p:txBody>
          <a:bodyPr>
            <a:normAutofit/>
          </a:bodyPr>
          <a:lstStyle/>
          <a:p>
            <a:pPr marL="0" indent="0">
              <a:buNone/>
            </a:pPr>
            <a:r>
              <a:rPr lang="en-US" sz="2400" b="1" dirty="0"/>
              <a:t>Focus on innovations in </a:t>
            </a:r>
            <a:r>
              <a:rPr lang="en-US" sz="2400" b="1" dirty="0">
                <a:solidFill>
                  <a:schemeClr val="accent2"/>
                </a:solidFill>
              </a:rPr>
              <a:t>where</a:t>
            </a:r>
            <a:r>
              <a:rPr lang="en-US" sz="2400" b="1" dirty="0"/>
              <a:t> PrEP and PEP are provided to improve access and uptake</a:t>
            </a:r>
          </a:p>
          <a:p>
            <a:endParaRPr lang="en-US" dirty="0"/>
          </a:p>
          <a:p>
            <a:r>
              <a:rPr lang="en-US" dirty="0"/>
              <a:t>Adapting the where for PEP &amp; PrEP – </a:t>
            </a:r>
            <a:r>
              <a:rPr lang="en-CH" dirty="0"/>
              <a:t>expanding service reach </a:t>
            </a:r>
            <a:r>
              <a:rPr lang="en-US" dirty="0"/>
              <a:t>through private pharmacies in Kenya  </a:t>
            </a:r>
          </a:p>
          <a:p>
            <a:pPr marL="0" indent="0">
              <a:buNone/>
            </a:pPr>
            <a:endParaRPr lang="en-US" dirty="0"/>
          </a:p>
          <a:p>
            <a:r>
              <a:rPr lang="en-US" dirty="0"/>
              <a:t>The era of choice – the </a:t>
            </a:r>
            <a:r>
              <a:rPr lang="en-US" dirty="0" err="1"/>
              <a:t>FastPREP</a:t>
            </a:r>
            <a:r>
              <a:rPr lang="en-US" dirty="0"/>
              <a:t> model in South Africa</a:t>
            </a:r>
          </a:p>
          <a:p>
            <a:pPr marL="0" indent="0">
              <a:buNone/>
            </a:pPr>
            <a:endParaRPr lang="en-US" dirty="0"/>
          </a:p>
          <a:p>
            <a:r>
              <a:rPr lang="en-US" dirty="0"/>
              <a:t>Expanding options and reach - online PEP and PrEP in Brazil</a:t>
            </a:r>
          </a:p>
          <a:p>
            <a:endParaRPr lang="en-US" dirty="0"/>
          </a:p>
        </p:txBody>
      </p:sp>
    </p:spTree>
    <p:extLst>
      <p:ext uri="{BB962C8B-B14F-4D97-AF65-F5344CB8AC3E}">
        <p14:creationId xmlns:p14="http://schemas.microsoft.com/office/powerpoint/2010/main" val="333333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2444-0577-0EC4-5B60-A256D674DA48}"/>
              </a:ext>
            </a:extLst>
          </p:cNvPr>
          <p:cNvSpPr>
            <a:spLocks noGrp="1"/>
          </p:cNvSpPr>
          <p:nvPr>
            <p:ph type="title"/>
          </p:nvPr>
        </p:nvSpPr>
        <p:spPr>
          <a:xfrm>
            <a:off x="3287484" y="286102"/>
            <a:ext cx="7632697" cy="1223960"/>
          </a:xfrm>
        </p:spPr>
        <p:txBody>
          <a:bodyPr>
            <a:normAutofit/>
          </a:bodyPr>
          <a:lstStyle/>
          <a:p>
            <a:r>
              <a:rPr lang="en-US" dirty="0"/>
              <a:t>HIV treatment in 2015</a:t>
            </a:r>
          </a:p>
        </p:txBody>
      </p:sp>
      <p:sp>
        <p:nvSpPr>
          <p:cNvPr id="3" name="Content Placeholder 2">
            <a:extLst>
              <a:ext uri="{FF2B5EF4-FFF2-40B4-BE49-F238E27FC236}">
                <a16:creationId xmlns:a16="http://schemas.microsoft.com/office/drawing/2014/main" id="{5A2D5C1C-7BB3-D140-AAF7-C473A0913315}"/>
              </a:ext>
            </a:extLst>
          </p:cNvPr>
          <p:cNvSpPr>
            <a:spLocks noGrp="1"/>
          </p:cNvSpPr>
          <p:nvPr>
            <p:ph idx="1"/>
          </p:nvPr>
        </p:nvSpPr>
        <p:spPr/>
        <p:txBody>
          <a:bodyPr/>
          <a:lstStyle/>
          <a:p>
            <a:r>
              <a:rPr lang="en-US" dirty="0"/>
              <a:t>One-size-fits all approach to delivery</a:t>
            </a:r>
          </a:p>
          <a:p>
            <a:pPr lvl="1"/>
            <a:r>
              <a:rPr lang="en-US" dirty="0"/>
              <a:t>Monthly visits, </a:t>
            </a:r>
            <a:r>
              <a:rPr lang="en-CH" dirty="0"/>
              <a:t>at</a:t>
            </a:r>
            <a:r>
              <a:rPr lang="en-US" dirty="0"/>
              <a:t> health facilities, to be seen by a clinician </a:t>
            </a:r>
          </a:p>
          <a:p>
            <a:pPr marL="457200" lvl="1" indent="0">
              <a:buNone/>
            </a:pPr>
            <a:endParaRPr lang="en-US" dirty="0"/>
          </a:p>
          <a:p>
            <a:r>
              <a:rPr lang="en-US" dirty="0"/>
              <a:t>WHO recommended “treat all” </a:t>
            </a:r>
          </a:p>
          <a:p>
            <a:endParaRPr lang="en-US" dirty="0"/>
          </a:p>
          <a:p>
            <a:r>
              <a:rPr lang="en-US" dirty="0"/>
              <a:t>Need to double the treatment cohort</a:t>
            </a:r>
          </a:p>
          <a:p>
            <a:endParaRPr lang="en-US" dirty="0"/>
          </a:p>
          <a:p>
            <a:r>
              <a:rPr lang="en-US" dirty="0"/>
              <a:t>While also supporting sustained retention and adherence for those access ART</a:t>
            </a:r>
          </a:p>
        </p:txBody>
      </p:sp>
    </p:spTree>
    <p:extLst>
      <p:ext uri="{BB962C8B-B14F-4D97-AF65-F5344CB8AC3E}">
        <p14:creationId xmlns:p14="http://schemas.microsoft.com/office/powerpoint/2010/main" val="286515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4CF00-C900-04DD-DA39-9CDB9DCD0E24}"/>
              </a:ext>
            </a:extLst>
          </p:cNvPr>
          <p:cNvSpPr>
            <a:spLocks noGrp="1"/>
          </p:cNvSpPr>
          <p:nvPr>
            <p:ph type="title"/>
          </p:nvPr>
        </p:nvSpPr>
        <p:spPr/>
        <p:txBody>
          <a:bodyPr/>
          <a:lstStyle/>
          <a:p>
            <a:r>
              <a:rPr lang="en-US" dirty="0"/>
              <a:t>Shift from one-size fits all</a:t>
            </a:r>
          </a:p>
        </p:txBody>
      </p:sp>
      <p:sp>
        <p:nvSpPr>
          <p:cNvPr id="3" name="Content Placeholder 2">
            <a:extLst>
              <a:ext uri="{FF2B5EF4-FFF2-40B4-BE49-F238E27FC236}">
                <a16:creationId xmlns:a16="http://schemas.microsoft.com/office/drawing/2014/main" id="{8FEF02D2-C040-EDE1-314E-6C5689AE0511}"/>
              </a:ext>
            </a:extLst>
          </p:cNvPr>
          <p:cNvSpPr>
            <a:spLocks noGrp="1"/>
          </p:cNvSpPr>
          <p:nvPr>
            <p:ph idx="1"/>
          </p:nvPr>
        </p:nvSpPr>
        <p:spPr/>
        <p:txBody>
          <a:bodyPr/>
          <a:lstStyle/>
          <a:p>
            <a:r>
              <a:rPr lang="en-US" dirty="0"/>
              <a:t>Client needs</a:t>
            </a:r>
          </a:p>
          <a:p>
            <a:r>
              <a:rPr lang="en-US" dirty="0"/>
              <a:t>Health system needs </a:t>
            </a:r>
          </a:p>
        </p:txBody>
      </p:sp>
      <p:pic>
        <p:nvPicPr>
          <p:cNvPr id="4" name="Picture 2" descr="Problem with “One Size Fits All” | Stuttering Foundation: A Nonprofit  Organization Helping Those Who Stutter">
            <a:extLst>
              <a:ext uri="{FF2B5EF4-FFF2-40B4-BE49-F238E27FC236}">
                <a16:creationId xmlns:a16="http://schemas.microsoft.com/office/drawing/2014/main" id="{B0C5E41D-37D5-3620-EBB0-235A3A91B2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96111" y="1977162"/>
            <a:ext cx="5195886" cy="35541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hbygrave\Documents\SAMU\Consultancies\IAS_decision_framework\Framework_drafts\D4D_drafts\MSB2396 (High res).jpg">
            <a:extLst>
              <a:ext uri="{FF2B5EF4-FFF2-40B4-BE49-F238E27FC236}">
                <a16:creationId xmlns:a16="http://schemas.microsoft.com/office/drawing/2014/main" id="{9E4E389A-48C6-8BF5-C742-C31749BD7C2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0" y="0"/>
            <a:ext cx="12192000" cy="7434822"/>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a:extLst>
              <a:ext uri="{FF2B5EF4-FFF2-40B4-BE49-F238E27FC236}">
                <a16:creationId xmlns:a16="http://schemas.microsoft.com/office/drawing/2014/main" id="{F25317E9-ABB4-2E35-67AB-2B1C45216C3F}"/>
              </a:ext>
            </a:extLst>
          </p:cNvPr>
          <p:cNvSpPr/>
          <p:nvPr/>
        </p:nvSpPr>
        <p:spPr>
          <a:xfrm>
            <a:off x="143080" y="337578"/>
            <a:ext cx="6180530" cy="3404428"/>
          </a:xfrm>
          <a:prstGeom prst="cloudCallout">
            <a:avLst>
              <a:gd name="adj1" fmla="val 75381"/>
              <a:gd name="adj2" fmla="val -3678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t>Monthly visits to collect ART</a:t>
            </a:r>
          </a:p>
          <a:p>
            <a:pPr algn="ctr"/>
            <a:endParaRPr lang="en-GB"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n-CH" b="1" dirty="0">
                <a:solidFill>
                  <a:schemeClr val="tx1"/>
                </a:solidFill>
                <a:latin typeface="Verdana" panose="020B0604030504040204" pitchFamily="34" charset="0"/>
                <a:ea typeface="Verdana" panose="020B0604030504040204" pitchFamily="34" charset="0"/>
                <a:cs typeface="Verdana" panose="020B0604030504040204" pitchFamily="34" charset="0"/>
              </a:rPr>
              <a:t>Three-</a:t>
            </a:r>
            <a: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t>hour trip to clinic: Cost of transport</a:t>
            </a:r>
          </a:p>
          <a:p>
            <a:pPr algn="ctr"/>
            <a:endParaRPr lang="en-GB"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t>Long queues at the clinic </a:t>
            </a:r>
          </a:p>
          <a:p>
            <a:pPr algn="ctr"/>
            <a:endParaRPr lang="en-GB"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r>
              <a:rPr lang="en-GB" b="1" dirty="0">
                <a:solidFill>
                  <a:schemeClr val="tx1"/>
                </a:solidFill>
                <a:latin typeface="Verdana" panose="020B0604030504040204" pitchFamily="34" charset="0"/>
                <a:ea typeface="Verdana" panose="020B0604030504040204" pitchFamily="34" charset="0"/>
                <a:cs typeface="Verdana" panose="020B0604030504040204" pitchFamily="34" charset="0"/>
              </a:rPr>
              <a:t>Leaving family and activities at home</a:t>
            </a:r>
            <a:r>
              <a:rPr lang="en-GB" dirty="0">
                <a:solidFill>
                  <a:schemeClr val="tx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17336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FFDB-5EC7-20C4-87C6-91E6DE4D28F0}"/>
              </a:ext>
            </a:extLst>
          </p:cNvPr>
          <p:cNvSpPr>
            <a:spLocks noGrp="1"/>
          </p:cNvSpPr>
          <p:nvPr>
            <p:ph type="title"/>
          </p:nvPr>
        </p:nvSpPr>
        <p:spPr>
          <a:xfrm>
            <a:off x="3568146" y="470864"/>
            <a:ext cx="7551409" cy="1260000"/>
          </a:xfrm>
        </p:spPr>
        <p:txBody>
          <a:bodyPr/>
          <a:lstStyle/>
          <a:p>
            <a:r>
              <a:rPr lang="en-US" dirty="0"/>
              <a:t>Result was DSD </a:t>
            </a:r>
          </a:p>
        </p:txBody>
      </p:sp>
      <p:pic>
        <p:nvPicPr>
          <p:cNvPr id="4" name="Picture 3">
            <a:extLst>
              <a:ext uri="{FF2B5EF4-FFF2-40B4-BE49-F238E27FC236}">
                <a16:creationId xmlns:a16="http://schemas.microsoft.com/office/drawing/2014/main" id="{921E784D-AAE4-E5B7-87D7-67AAC6A5E664}"/>
              </a:ext>
            </a:extLst>
          </p:cNvPr>
          <p:cNvPicPr>
            <a:picLocks noChangeAspect="1"/>
          </p:cNvPicPr>
          <p:nvPr/>
        </p:nvPicPr>
        <p:blipFill>
          <a:blip r:embed="rId3"/>
          <a:stretch>
            <a:fillRect/>
          </a:stretch>
        </p:blipFill>
        <p:spPr>
          <a:xfrm>
            <a:off x="442913" y="2911836"/>
            <a:ext cx="3829046" cy="2872741"/>
          </a:xfrm>
          <a:prstGeom prst="rect">
            <a:avLst/>
          </a:prstGeom>
        </p:spPr>
      </p:pic>
      <p:pic>
        <p:nvPicPr>
          <p:cNvPr id="5" name="Picture 4">
            <a:extLst>
              <a:ext uri="{FF2B5EF4-FFF2-40B4-BE49-F238E27FC236}">
                <a16:creationId xmlns:a16="http://schemas.microsoft.com/office/drawing/2014/main" id="{6B76C499-D062-8293-8212-A4CD25D52A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64523" y="2911836"/>
            <a:ext cx="3355520" cy="1534753"/>
          </a:xfrm>
          <a:prstGeom prst="rect">
            <a:avLst/>
          </a:prstGeom>
        </p:spPr>
      </p:pic>
      <p:sp>
        <p:nvSpPr>
          <p:cNvPr id="7" name="TextBox 6">
            <a:extLst>
              <a:ext uri="{FF2B5EF4-FFF2-40B4-BE49-F238E27FC236}">
                <a16:creationId xmlns:a16="http://schemas.microsoft.com/office/drawing/2014/main" id="{908849D0-D7FB-657B-E9F2-F499EC43D27E}"/>
              </a:ext>
            </a:extLst>
          </p:cNvPr>
          <p:cNvSpPr txBox="1"/>
          <p:nvPr/>
        </p:nvSpPr>
        <p:spPr>
          <a:xfrm>
            <a:off x="428593" y="2335237"/>
            <a:ext cx="3974342"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South Africa – Adherence Clubs</a:t>
            </a:r>
          </a:p>
        </p:txBody>
      </p:sp>
      <p:sp>
        <p:nvSpPr>
          <p:cNvPr id="8" name="TextBox 7">
            <a:extLst>
              <a:ext uri="{FF2B5EF4-FFF2-40B4-BE49-F238E27FC236}">
                <a16:creationId xmlns:a16="http://schemas.microsoft.com/office/drawing/2014/main" id="{D1C00A07-95AA-79C6-C1AC-E35C6D1FBADB}"/>
              </a:ext>
            </a:extLst>
          </p:cNvPr>
          <p:cNvSpPr txBox="1"/>
          <p:nvPr/>
        </p:nvSpPr>
        <p:spPr>
          <a:xfrm>
            <a:off x="4648580" y="2335237"/>
            <a:ext cx="3974342" cy="646331"/>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Mozambique– Community Adherence Groups</a:t>
            </a:r>
          </a:p>
        </p:txBody>
      </p:sp>
      <p:sp>
        <p:nvSpPr>
          <p:cNvPr id="9" name="TextBox 8">
            <a:extLst>
              <a:ext uri="{FF2B5EF4-FFF2-40B4-BE49-F238E27FC236}">
                <a16:creationId xmlns:a16="http://schemas.microsoft.com/office/drawing/2014/main" id="{C585BDCA-0D5F-7C93-6B8C-5EAD7B2DCCCD}"/>
              </a:ext>
            </a:extLst>
          </p:cNvPr>
          <p:cNvSpPr txBox="1"/>
          <p:nvPr/>
        </p:nvSpPr>
        <p:spPr>
          <a:xfrm>
            <a:off x="8411334" y="2325065"/>
            <a:ext cx="3337753" cy="923330"/>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Uganda– Community drug distribution points and and client-led ART delivery</a:t>
            </a:r>
          </a:p>
        </p:txBody>
      </p:sp>
      <p:pic>
        <p:nvPicPr>
          <p:cNvPr id="11" name="Picture 10">
            <a:extLst>
              <a:ext uri="{FF2B5EF4-FFF2-40B4-BE49-F238E27FC236}">
                <a16:creationId xmlns:a16="http://schemas.microsoft.com/office/drawing/2014/main" id="{44809F19-DBCA-DB31-E04B-2BEA6D9F1EC0}"/>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8463764" y="3842596"/>
            <a:ext cx="3210830" cy="2257869"/>
          </a:xfrm>
          <a:prstGeom prst="rect">
            <a:avLst/>
          </a:prstGeom>
        </p:spPr>
      </p:pic>
      <p:pic>
        <p:nvPicPr>
          <p:cNvPr id="4098" name="Picture 2" descr="Client-managed groups | Differentiated service delivery">
            <a:extLst>
              <a:ext uri="{FF2B5EF4-FFF2-40B4-BE49-F238E27FC236}">
                <a16:creationId xmlns:a16="http://schemas.microsoft.com/office/drawing/2014/main" id="{CD80E72D-26E6-67ED-8E1C-0DE6A158E37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4648580" y="4584700"/>
            <a:ext cx="3438563" cy="188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078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D864-283D-87BE-7167-E0A7F00E5969}"/>
              </a:ext>
            </a:extLst>
          </p:cNvPr>
          <p:cNvSpPr>
            <a:spLocks noGrp="1"/>
          </p:cNvSpPr>
          <p:nvPr>
            <p:ph type="title"/>
          </p:nvPr>
        </p:nvSpPr>
        <p:spPr/>
        <p:txBody>
          <a:bodyPr>
            <a:normAutofit/>
          </a:bodyPr>
          <a:lstStyle/>
          <a:p>
            <a:r>
              <a:rPr lang="en-US" sz="3100" dirty="0">
                <a:latin typeface="Verdana" panose="020B0604030504040204" pitchFamily="34" charset="0"/>
                <a:ea typeface="Verdana" panose="020B0604030504040204" pitchFamily="34" charset="0"/>
                <a:cs typeface="Verdana" panose="020B0604030504040204" pitchFamily="34" charset="0"/>
              </a:rPr>
              <a:t>“Differentiated service delivery (DSD), or differentiated care, is a person-</a:t>
            </a:r>
            <a:r>
              <a:rPr lang="en-US" sz="3100" dirty="0" err="1">
                <a:latin typeface="Verdana" panose="020B0604030504040204" pitchFamily="34" charset="0"/>
                <a:ea typeface="Verdana" panose="020B0604030504040204" pitchFamily="34" charset="0"/>
                <a:cs typeface="Verdana" panose="020B0604030504040204" pitchFamily="34" charset="0"/>
              </a:rPr>
              <a:t>centred</a:t>
            </a:r>
            <a:r>
              <a:rPr lang="en-US" sz="3100" dirty="0">
                <a:latin typeface="Verdana" panose="020B0604030504040204" pitchFamily="34" charset="0"/>
                <a:ea typeface="Verdana" panose="020B0604030504040204" pitchFamily="34" charset="0"/>
                <a:cs typeface="Verdana" panose="020B0604030504040204" pitchFamily="34" charset="0"/>
              </a:rPr>
              <a:t> approach. It simplifies and adapts HIV services across the cascade of HIV care to reflect the preferences and expectations of various groups of people living with or at risk of acquiring HIV while reducing unnecessary burdens on the health system.”</a:t>
            </a:r>
            <a:br>
              <a:rPr lang="en-US" sz="2000" dirty="0">
                <a:latin typeface="Verdana" panose="020B0604030504040204" pitchFamily="34" charset="0"/>
                <a:ea typeface="Verdana" panose="020B0604030504040204" pitchFamily="34" charset="0"/>
                <a:cs typeface="Verdana" panose="020B0604030504040204" pitchFamily="34" charset="0"/>
              </a:rPr>
            </a:b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890BCDD0-1C2D-2C8B-19B1-29BB11211866}"/>
              </a:ext>
            </a:extLst>
          </p:cNvPr>
          <p:cNvSpPr>
            <a:spLocks noGrp="1"/>
          </p:cNvSpPr>
          <p:nvPr>
            <p:ph type="body" idx="4294967295"/>
          </p:nvPr>
        </p:nvSpPr>
        <p:spPr>
          <a:xfrm>
            <a:off x="3061934" y="5520178"/>
            <a:ext cx="9130065" cy="643556"/>
          </a:xfrm>
        </p:spPr>
        <p:txBody>
          <a:bodyPr>
            <a:normAutofit fontScale="85000" lnSpcReduction="20000"/>
          </a:bodyPr>
          <a:lstStyle/>
          <a:p>
            <a:endParaRPr lang="en-CH" sz="1400" dirty="0">
              <a:latin typeface="Verdana" panose="020B0604030504040204" pitchFamily="34" charset="0"/>
              <a:ea typeface="Verdana" panose="020B0604030504040204" pitchFamily="34" charset="0"/>
              <a:cs typeface="Verdana" panose="020B0604030504040204" pitchFamily="34" charset="0"/>
            </a:endParaRPr>
          </a:p>
          <a:p>
            <a:endParaRPr lang="en-CH" sz="14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1400" dirty="0">
                <a:latin typeface="Verdana" panose="020B0604030504040204" pitchFamily="34" charset="0"/>
                <a:ea typeface="Verdana" panose="020B0604030504040204" pitchFamily="34" charset="0"/>
                <a:cs typeface="Verdana" panose="020B0604030504040204" pitchFamily="34" charset="0"/>
              </a:rPr>
              <a:t>Adapted from Grimsrud A et al. Journal of the International AIDS Society 2016, 19:21484</a:t>
            </a:r>
            <a:endParaRPr lang="en-US" sz="1400" dirty="0"/>
          </a:p>
        </p:txBody>
      </p:sp>
    </p:spTree>
    <p:extLst>
      <p:ext uri="{BB962C8B-B14F-4D97-AF65-F5344CB8AC3E}">
        <p14:creationId xmlns:p14="http://schemas.microsoft.com/office/powerpoint/2010/main" val="1278763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A03C12-C13C-0A4B-3EFC-35F49EEA92C5}"/>
              </a:ext>
            </a:extLst>
          </p:cNvPr>
          <p:cNvSpPr>
            <a:spLocks noGrp="1"/>
          </p:cNvSpPr>
          <p:nvPr>
            <p:ph type="title"/>
          </p:nvPr>
        </p:nvSpPr>
        <p:spPr>
          <a:xfrm>
            <a:off x="2966225" y="441326"/>
            <a:ext cx="8782864" cy="1223960"/>
          </a:xfrm>
        </p:spPr>
        <p:txBody>
          <a:bodyPr>
            <a:normAutofit/>
          </a:bodyPr>
          <a:lstStyle/>
          <a:p>
            <a:r>
              <a:rPr lang="en-US" dirty="0"/>
              <a:t>Building blocks of service delivery for HIV treatment</a:t>
            </a:r>
          </a:p>
        </p:txBody>
      </p:sp>
      <p:pic>
        <p:nvPicPr>
          <p:cNvPr id="7" name="Content Placeholder 6">
            <a:extLst>
              <a:ext uri="{FF2B5EF4-FFF2-40B4-BE49-F238E27FC236}">
                <a16:creationId xmlns:a16="http://schemas.microsoft.com/office/drawing/2014/main" id="{EC7628CB-F6BD-AB73-A89C-DE14A241047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439170" y="2219015"/>
            <a:ext cx="7313659" cy="4531700"/>
          </a:xfrm>
          <a:prstGeom prst="rect">
            <a:avLst/>
          </a:prstGeom>
        </p:spPr>
      </p:pic>
    </p:spTree>
    <p:extLst>
      <p:ext uri="{BB962C8B-B14F-4D97-AF65-F5344CB8AC3E}">
        <p14:creationId xmlns:p14="http://schemas.microsoft.com/office/powerpoint/2010/main" val="241563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C1CFA8-193D-B9FC-3B46-A43ECE03F911}"/>
              </a:ext>
            </a:extLst>
          </p:cNvPr>
          <p:cNvSpPr>
            <a:spLocks noGrp="1"/>
          </p:cNvSpPr>
          <p:nvPr>
            <p:ph type="title"/>
          </p:nvPr>
        </p:nvSpPr>
        <p:spPr>
          <a:xfrm>
            <a:off x="2776655" y="324593"/>
            <a:ext cx="8972436" cy="1223964"/>
          </a:xfrm>
        </p:spPr>
        <p:txBody>
          <a:bodyPr>
            <a:normAutofit/>
          </a:bodyPr>
          <a:lstStyle/>
          <a:p>
            <a:r>
              <a:rPr lang="en-ZA" sz="3600" dirty="0"/>
              <a:t>DSD for HIV treatment evolution*</a:t>
            </a:r>
            <a:endParaRPr lang="en-US" sz="3600" dirty="0"/>
          </a:p>
        </p:txBody>
      </p:sp>
      <p:graphicFrame>
        <p:nvGraphicFramePr>
          <p:cNvPr id="17" name="Table 16">
            <a:extLst>
              <a:ext uri="{FF2B5EF4-FFF2-40B4-BE49-F238E27FC236}">
                <a16:creationId xmlns:a16="http://schemas.microsoft.com/office/drawing/2014/main" id="{C6BCE351-809E-E843-61B6-070F57627DDE}"/>
              </a:ext>
            </a:extLst>
          </p:cNvPr>
          <p:cNvGraphicFramePr>
            <a:graphicFrameLocks noGrp="1"/>
          </p:cNvGraphicFramePr>
          <p:nvPr>
            <p:extLst>
              <p:ext uri="{D42A27DB-BD31-4B8C-83A1-F6EECF244321}">
                <p14:modId xmlns:p14="http://schemas.microsoft.com/office/powerpoint/2010/main" val="1151395067"/>
              </p:ext>
            </p:extLst>
          </p:nvPr>
        </p:nvGraphicFramePr>
        <p:xfrm>
          <a:off x="5077836" y="1754448"/>
          <a:ext cx="6904793" cy="4365851"/>
        </p:xfrm>
        <a:graphic>
          <a:graphicData uri="http://schemas.openxmlformats.org/drawingml/2006/table">
            <a:tbl>
              <a:tblPr firstRow="1" firstCol="1" bandRow="1"/>
              <a:tblGrid>
                <a:gridCol w="1600623">
                  <a:extLst>
                    <a:ext uri="{9D8B030D-6E8A-4147-A177-3AD203B41FA5}">
                      <a16:colId xmlns:a16="http://schemas.microsoft.com/office/drawing/2014/main" val="934104790"/>
                    </a:ext>
                  </a:extLst>
                </a:gridCol>
                <a:gridCol w="2780641">
                  <a:extLst>
                    <a:ext uri="{9D8B030D-6E8A-4147-A177-3AD203B41FA5}">
                      <a16:colId xmlns:a16="http://schemas.microsoft.com/office/drawing/2014/main" val="3847158154"/>
                    </a:ext>
                  </a:extLst>
                </a:gridCol>
                <a:gridCol w="2523529">
                  <a:extLst>
                    <a:ext uri="{9D8B030D-6E8A-4147-A177-3AD203B41FA5}">
                      <a16:colId xmlns:a16="http://schemas.microsoft.com/office/drawing/2014/main" val="523693474"/>
                    </a:ext>
                  </a:extLst>
                </a:gridCol>
              </a:tblGrid>
              <a:tr h="225780">
                <a:tc>
                  <a:txBody>
                    <a:bodyPr/>
                    <a:lstStyle/>
                    <a:p>
                      <a:pPr>
                        <a:lnSpc>
                          <a:spcPct val="107000"/>
                        </a:lnSpc>
                        <a:spcAft>
                          <a:spcPts val="800"/>
                        </a:spcAft>
                      </a:pPr>
                      <a:r>
                        <a:rPr lang="en-US" sz="11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ART refill-only</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US"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Clinical consultation</a:t>
                      </a:r>
                    </a:p>
                    <a:p>
                      <a:pPr>
                        <a:lnSpc>
                          <a:spcPct val="107000"/>
                        </a:lnSpc>
                        <a:spcAft>
                          <a:spcPts val="800"/>
                        </a:spcAft>
                      </a:pPr>
                      <a:endParaRPr lang="en-US" sz="14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9155693"/>
                  </a:ext>
                </a:extLst>
              </a:tr>
              <a:tr h="885414">
                <a:tc>
                  <a:txBody>
                    <a:bodyPr/>
                    <a:lstStyle/>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WHEN</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Service frequency</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BDBA"/>
                    </a:solidFill>
                  </a:tcPr>
                </a:tc>
                <a:tc>
                  <a:txBody>
                    <a:bodyPr/>
                    <a:lstStyle/>
                    <a:p>
                      <a:pPr>
                        <a:lnSpc>
                          <a:spcPct val="107000"/>
                        </a:lnSpc>
                        <a:spcAft>
                          <a:spcPts val="0"/>
                        </a:spcAft>
                      </a:pPr>
                      <a:r>
                        <a:rPr lang="en-ZA"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 to 6 monthly</a:t>
                      </a:r>
                    </a:p>
                    <a:p>
                      <a:pPr>
                        <a:lnSpc>
                          <a:spcPct val="107000"/>
                        </a:lnSpc>
                        <a:spcAft>
                          <a:spcPts val="0"/>
                        </a:spcAft>
                      </a:pPr>
                      <a:r>
                        <a:rPr lang="en-ZA" sz="160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(increasingly 6 monthly)</a:t>
                      </a:r>
                      <a:endParaRPr lang="en-US" sz="1600" i="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6 to 12 monthly</a:t>
                      </a: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0938185"/>
                  </a:ext>
                </a:extLst>
              </a:tr>
              <a:tr h="781518">
                <a:tc>
                  <a:txBody>
                    <a:bodyPr/>
                    <a:lstStyle/>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WHERE</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Service location</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D00"/>
                    </a:solidFill>
                  </a:tcPr>
                </a:tc>
                <a:tc>
                  <a:txBody>
                    <a:bodyPr/>
                    <a:lstStyle/>
                    <a:p>
                      <a:pPr>
                        <a:lnSpc>
                          <a:spcPct val="107000"/>
                        </a:lnSpc>
                        <a:spcAft>
                          <a:spcPts val="0"/>
                        </a:spcAft>
                      </a:pPr>
                      <a:r>
                        <a:rPr lang="en-ZA"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Home delivery </a:t>
                      </a:r>
                    </a:p>
                    <a:p>
                      <a:pPr>
                        <a:lnSpc>
                          <a:spcPct val="107000"/>
                        </a:lnSpc>
                        <a:spcAft>
                          <a:spcPts val="0"/>
                        </a:spcAft>
                      </a:pPr>
                      <a:r>
                        <a:rPr lang="en-ZA"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Community pick-up</a:t>
                      </a:r>
                    </a:p>
                    <a:p>
                      <a:pPr>
                        <a:lnSpc>
                          <a:spcPct val="107000"/>
                        </a:lnSpc>
                        <a:spcAft>
                          <a:spcPts val="0"/>
                        </a:spcAft>
                      </a:pPr>
                      <a:r>
                        <a:rPr lang="en-ZA"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Health facility fast lane</a:t>
                      </a: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Community outreach</a:t>
                      </a:r>
                    </a:p>
                    <a:p>
                      <a:pPr>
                        <a:lnSpc>
                          <a:spcPct val="107000"/>
                        </a:lnSpc>
                        <a:spcAft>
                          <a:spcPts val="0"/>
                        </a:spcAft>
                      </a:pPr>
                      <a:r>
                        <a:rPr lang="en-ZA"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Health facility</a:t>
                      </a: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896682"/>
                  </a:ext>
                </a:extLst>
              </a:tr>
              <a:tr h="803924">
                <a:tc>
                  <a:txBody>
                    <a:bodyPr/>
                    <a:lstStyle/>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WHO </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Service provider</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7000"/>
                        </a:lnSpc>
                        <a:spcAft>
                          <a:spcPts val="0"/>
                        </a:spcAft>
                      </a:pPr>
                      <a:r>
                        <a:rPr lang="en-ZA" sz="1600" dirty="0">
                          <a:effectLst/>
                          <a:latin typeface="Verdana" panose="020B0604030504040204" pitchFamily="34" charset="0"/>
                          <a:ea typeface="Verdana" panose="020B0604030504040204" pitchFamily="34" charset="0"/>
                          <a:cs typeface="Verdana" panose="020B0604030504040204" pitchFamily="34" charset="0"/>
                        </a:rPr>
                        <a:t>Client</a:t>
                      </a:r>
                    </a:p>
                    <a:p>
                      <a:pPr>
                        <a:lnSpc>
                          <a:spcPct val="107000"/>
                        </a:lnSpc>
                        <a:spcAft>
                          <a:spcPts val="0"/>
                        </a:spcAft>
                      </a:pPr>
                      <a:r>
                        <a:rPr lang="en-ZA" sz="1600" dirty="0">
                          <a:effectLst/>
                          <a:latin typeface="Verdana" panose="020B0604030504040204" pitchFamily="34" charset="0"/>
                          <a:ea typeface="Verdana" panose="020B0604030504040204" pitchFamily="34" charset="0"/>
                          <a:cs typeface="Verdana" panose="020B0604030504040204" pitchFamily="34" charset="0"/>
                        </a:rPr>
                        <a:t>Peers</a:t>
                      </a:r>
                    </a:p>
                    <a:p>
                      <a:pPr>
                        <a:lnSpc>
                          <a:spcPct val="107000"/>
                        </a:lnSpc>
                        <a:spcAft>
                          <a:spcPts val="0"/>
                        </a:spcAft>
                      </a:pPr>
                      <a:r>
                        <a:rPr lang="en-ZA" sz="1600" dirty="0">
                          <a:effectLst/>
                          <a:latin typeface="Verdana" panose="020B0604030504040204" pitchFamily="34" charset="0"/>
                          <a:ea typeface="Verdana" panose="020B0604030504040204" pitchFamily="34" charset="0"/>
                          <a:cs typeface="Verdana" panose="020B0604030504040204" pitchFamily="34" charset="0"/>
                        </a:rPr>
                        <a:t>Lay health providers</a:t>
                      </a: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ZA" sz="1600" dirty="0">
                          <a:effectLst/>
                          <a:latin typeface="Verdana" panose="020B0604030504040204" pitchFamily="34" charset="0"/>
                          <a:ea typeface="Verdana" panose="020B0604030504040204" pitchFamily="34" charset="0"/>
                          <a:cs typeface="Verdana" panose="020B0604030504040204" pitchFamily="34" charset="0"/>
                        </a:rPr>
                        <a:t>Nurse</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3831085"/>
                  </a:ext>
                </a:extLst>
              </a:tr>
              <a:tr h="618778">
                <a:tc>
                  <a:txBody>
                    <a:bodyPr/>
                    <a:lstStyle/>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WHAT</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Service package</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2140"/>
                    </a:solidFill>
                  </a:tcPr>
                </a:tc>
                <a:tc>
                  <a:txBody>
                    <a:bodyPr/>
                    <a:lstStyle/>
                    <a:p>
                      <a:pPr>
                        <a:lnSpc>
                          <a:spcPct val="107000"/>
                        </a:lnSpc>
                        <a:spcAft>
                          <a:spcPts val="800"/>
                        </a:spcAft>
                      </a:pPr>
                      <a:r>
                        <a:rPr lang="en-ZA" sz="1600" dirty="0">
                          <a:effectLst/>
                          <a:latin typeface="Verdana" panose="020B0604030504040204" pitchFamily="34" charset="0"/>
                          <a:ea typeface="Verdana" panose="020B0604030504040204" pitchFamily="34" charset="0"/>
                          <a:cs typeface="Verdana" panose="020B0604030504040204" pitchFamily="34" charset="0"/>
                        </a:rPr>
                        <a:t>Minimum package commonly only distributing ART</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en-ZA" sz="1600" dirty="0">
                          <a:effectLst/>
                          <a:latin typeface="Verdana" panose="020B0604030504040204" pitchFamily="34" charset="0"/>
                          <a:ea typeface="Verdana" panose="020B0604030504040204" pitchFamily="34" charset="0"/>
                          <a:cs typeface="Verdana" panose="020B0604030504040204" pitchFamily="34" charset="0"/>
                        </a:rPr>
                        <a:t>ART clinical guidelines</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9819485"/>
                  </a:ext>
                </a:extLst>
              </a:tr>
            </a:tbl>
          </a:graphicData>
        </a:graphic>
      </p:graphicFrame>
      <p:sp>
        <p:nvSpPr>
          <p:cNvPr id="2" name="Arrow: Left 1">
            <a:extLst>
              <a:ext uri="{FF2B5EF4-FFF2-40B4-BE49-F238E27FC236}">
                <a16:creationId xmlns:a16="http://schemas.microsoft.com/office/drawing/2014/main" id="{0649F706-F22E-E815-6405-86C743C3C997}"/>
              </a:ext>
            </a:extLst>
          </p:cNvPr>
          <p:cNvSpPr/>
          <p:nvPr/>
        </p:nvSpPr>
        <p:spPr>
          <a:xfrm rot="10800000">
            <a:off x="4063229" y="3697803"/>
            <a:ext cx="1014607" cy="7891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10">
            <a:extLst>
              <a:ext uri="{FF2B5EF4-FFF2-40B4-BE49-F238E27FC236}">
                <a16:creationId xmlns:a16="http://schemas.microsoft.com/office/drawing/2014/main" id="{5B3BC2C9-C6FB-A1D0-B2CC-FB81E7EE2FEB}"/>
              </a:ext>
            </a:extLst>
          </p:cNvPr>
          <p:cNvGraphicFramePr>
            <a:graphicFrameLocks noGrp="1"/>
          </p:cNvGraphicFramePr>
          <p:nvPr>
            <p:extLst>
              <p:ext uri="{D42A27DB-BD31-4B8C-83A1-F6EECF244321}">
                <p14:modId xmlns:p14="http://schemas.microsoft.com/office/powerpoint/2010/main" val="3183388154"/>
              </p:ext>
            </p:extLst>
          </p:nvPr>
        </p:nvGraphicFramePr>
        <p:xfrm>
          <a:off x="442910" y="1930529"/>
          <a:ext cx="3784947" cy="4323687"/>
        </p:xfrm>
        <a:graphic>
          <a:graphicData uri="http://schemas.openxmlformats.org/drawingml/2006/table">
            <a:tbl>
              <a:tblPr firstRow="1" firstCol="1" bandRow="1"/>
              <a:tblGrid>
                <a:gridCol w="1285703">
                  <a:extLst>
                    <a:ext uri="{9D8B030D-6E8A-4147-A177-3AD203B41FA5}">
                      <a16:colId xmlns:a16="http://schemas.microsoft.com/office/drawing/2014/main" val="934104790"/>
                    </a:ext>
                  </a:extLst>
                </a:gridCol>
                <a:gridCol w="2499244">
                  <a:extLst>
                    <a:ext uri="{9D8B030D-6E8A-4147-A177-3AD203B41FA5}">
                      <a16:colId xmlns:a16="http://schemas.microsoft.com/office/drawing/2014/main" val="3847158154"/>
                    </a:ext>
                  </a:extLst>
                </a:gridCol>
              </a:tblGrid>
              <a:tr h="0">
                <a:tc>
                  <a:txBody>
                    <a:bodyPr/>
                    <a:lstStyle/>
                    <a:p>
                      <a:pPr>
                        <a:lnSpc>
                          <a:spcPct val="107000"/>
                        </a:lnSpc>
                        <a:spcAft>
                          <a:spcPts val="800"/>
                        </a:spcAft>
                      </a:pPr>
                      <a:r>
                        <a:rPr lang="en-US" sz="11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endParaRPr lang="en-US" sz="11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1800" b="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Clinical consultation + ART refill</a:t>
                      </a:r>
                      <a:endParaRPr lang="en-US" sz="18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9155693"/>
                  </a:ext>
                </a:extLst>
              </a:tr>
              <a:tr h="885414">
                <a:tc>
                  <a:txBody>
                    <a:bodyPr/>
                    <a:lstStyle/>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WHEN</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Service frequency</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8BDBA"/>
                    </a:solidFill>
                  </a:tcPr>
                </a:tc>
                <a:tc>
                  <a:txBody>
                    <a:bodyPr/>
                    <a:lstStyle/>
                    <a:p>
                      <a:pPr>
                        <a:lnSpc>
                          <a:spcPct val="107000"/>
                        </a:lnSpc>
                        <a:spcAft>
                          <a:spcPts val="800"/>
                        </a:spcAft>
                      </a:pPr>
                      <a:r>
                        <a:rPr lang="en-ZA"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Monthly</a:t>
                      </a: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0938185"/>
                  </a:ext>
                </a:extLst>
              </a:tr>
              <a:tr h="781518">
                <a:tc>
                  <a:txBody>
                    <a:bodyPr/>
                    <a:lstStyle/>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WHERE</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Service location</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D00"/>
                    </a:solidFill>
                  </a:tcPr>
                </a:tc>
                <a:tc>
                  <a:txBody>
                    <a:bodyPr/>
                    <a:lstStyle/>
                    <a:p>
                      <a:pPr>
                        <a:lnSpc>
                          <a:spcPct val="107000"/>
                        </a:lnSpc>
                        <a:spcAft>
                          <a:spcPts val="0"/>
                        </a:spcAft>
                      </a:pPr>
                      <a:r>
                        <a:rPr lang="en-ZA"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Health facility</a:t>
                      </a:r>
                      <a:endParaRPr lang="en-US" sz="16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896682"/>
                  </a:ext>
                </a:extLst>
              </a:tr>
              <a:tr h="803924">
                <a:tc>
                  <a:txBody>
                    <a:bodyPr/>
                    <a:lstStyle/>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WHO </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Service provider</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a:lnSpc>
                          <a:spcPct val="107000"/>
                        </a:lnSpc>
                        <a:spcAft>
                          <a:spcPts val="0"/>
                        </a:spcAft>
                      </a:pPr>
                      <a:r>
                        <a:rPr lang="en-ZA" sz="1600" dirty="0">
                          <a:effectLst/>
                          <a:latin typeface="Verdana" panose="020B0604030504040204" pitchFamily="34" charset="0"/>
                          <a:ea typeface="Verdana" panose="020B0604030504040204" pitchFamily="34" charset="0"/>
                          <a:cs typeface="Verdana" panose="020B0604030504040204" pitchFamily="34" charset="0"/>
                        </a:rPr>
                        <a:t>Doctor/Nurse</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13831085"/>
                  </a:ext>
                </a:extLst>
              </a:tr>
              <a:tr h="618778">
                <a:tc>
                  <a:txBody>
                    <a:bodyPr/>
                    <a:lstStyle/>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WHAT</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a:lnSpc>
                          <a:spcPct val="107000"/>
                        </a:lnSpc>
                        <a:spcAft>
                          <a:spcPts val="800"/>
                        </a:spcAft>
                      </a:pPr>
                      <a:r>
                        <a:rPr lang="en-US" sz="1600" b="1"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Service package</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2140"/>
                    </a:solidFill>
                  </a:tcPr>
                </a:tc>
                <a:tc>
                  <a:txBody>
                    <a:bodyPr/>
                    <a:lstStyle/>
                    <a:p>
                      <a:pPr>
                        <a:lnSpc>
                          <a:spcPct val="107000"/>
                        </a:lnSpc>
                        <a:spcAft>
                          <a:spcPts val="800"/>
                        </a:spcAft>
                      </a:pPr>
                      <a:r>
                        <a:rPr lang="en-ZA" sz="1600" dirty="0">
                          <a:effectLst/>
                          <a:latin typeface="Verdana" panose="020B0604030504040204" pitchFamily="34" charset="0"/>
                          <a:ea typeface="Verdana" panose="020B0604030504040204" pitchFamily="34" charset="0"/>
                          <a:cs typeface="Verdana" panose="020B0604030504040204" pitchFamily="34" charset="0"/>
                        </a:rPr>
                        <a:t>ART clinical guidelines</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a:txBody>
                  <a:tcPr marL="38103" marR="381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49819485"/>
                  </a:ext>
                </a:extLst>
              </a:tr>
            </a:tbl>
          </a:graphicData>
        </a:graphic>
      </p:graphicFrame>
      <p:sp>
        <p:nvSpPr>
          <p:cNvPr id="6" name="TextBox 5">
            <a:extLst>
              <a:ext uri="{FF2B5EF4-FFF2-40B4-BE49-F238E27FC236}">
                <a16:creationId xmlns:a16="http://schemas.microsoft.com/office/drawing/2014/main" id="{BFD1272D-971C-6AE2-1F93-F480FE167A42}"/>
              </a:ext>
            </a:extLst>
          </p:cNvPr>
          <p:cNvSpPr txBox="1"/>
          <p:nvPr/>
        </p:nvSpPr>
        <p:spPr>
          <a:xfrm>
            <a:off x="5210629" y="6241143"/>
            <a:ext cx="6538461" cy="369332"/>
          </a:xfrm>
          <a:prstGeom prst="rect">
            <a:avLst/>
          </a:prstGeom>
          <a:noFill/>
        </p:spPr>
        <p:txBody>
          <a:bodyPr wrap="square" rtlCol="0">
            <a:spAutoFit/>
          </a:bodyPr>
          <a:lstStyle/>
          <a:p>
            <a:r>
              <a:rPr lang="en-US" dirty="0">
                <a:latin typeface="Verdana" panose="020B0604030504040204" pitchFamily="34" charset="0"/>
                <a:ea typeface="Verdana" panose="020B0604030504040204" pitchFamily="34" charset="0"/>
                <a:cs typeface="Verdana" panose="020B0604030504040204" pitchFamily="34" charset="0"/>
              </a:rPr>
              <a:t>*Once established on ART</a:t>
            </a:r>
          </a:p>
        </p:txBody>
      </p:sp>
    </p:spTree>
    <p:extLst>
      <p:ext uri="{BB962C8B-B14F-4D97-AF65-F5344CB8AC3E}">
        <p14:creationId xmlns:p14="http://schemas.microsoft.com/office/powerpoint/2010/main" val="874723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D5FA3F-E61C-4553-B1FB-D5F87208EFF8}"/>
              </a:ext>
            </a:extLst>
          </p:cNvPr>
          <p:cNvSpPr>
            <a:spLocks noGrp="1"/>
          </p:cNvSpPr>
          <p:nvPr>
            <p:ph type="title"/>
          </p:nvPr>
        </p:nvSpPr>
        <p:spPr/>
        <p:txBody>
          <a:bodyPr/>
          <a:lstStyle/>
          <a:p>
            <a:r>
              <a:rPr lang="en-US" dirty="0"/>
              <a:t>DSD for HIV treatment is enabled by:</a:t>
            </a:r>
          </a:p>
        </p:txBody>
      </p:sp>
      <p:pic>
        <p:nvPicPr>
          <p:cNvPr id="7" name="Content Placeholder 6">
            <a:extLst>
              <a:ext uri="{FF2B5EF4-FFF2-40B4-BE49-F238E27FC236}">
                <a16:creationId xmlns:a16="http://schemas.microsoft.com/office/drawing/2014/main" id="{CF0128C7-C8E2-658D-16DE-64134ADD0D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2439170" y="2219015"/>
            <a:ext cx="7313659" cy="4531700"/>
          </a:xfrm>
          <a:prstGeom prst="rect">
            <a:avLst/>
          </a:prstGeom>
          <a:noFill/>
          <a:ln>
            <a:noFill/>
          </a:ln>
        </p:spPr>
      </p:pic>
      <p:sp>
        <p:nvSpPr>
          <p:cNvPr id="9" name="Content Placeholder 8">
            <a:extLst>
              <a:ext uri="{FF2B5EF4-FFF2-40B4-BE49-F238E27FC236}">
                <a16:creationId xmlns:a16="http://schemas.microsoft.com/office/drawing/2014/main" id="{74637BBA-8C68-A270-3AF4-BC48DC0F1FDE}"/>
              </a:ext>
            </a:extLst>
          </p:cNvPr>
          <p:cNvSpPr>
            <a:spLocks noGrp="1"/>
          </p:cNvSpPr>
          <p:nvPr>
            <p:ph idx="1"/>
          </p:nvPr>
        </p:nvSpPr>
        <p:spPr>
          <a:xfrm>
            <a:off x="152985" y="2844215"/>
            <a:ext cx="2556761" cy="701872"/>
          </a:xfrm>
        </p:spPr>
        <p:txBody>
          <a:bodyPr>
            <a:normAutofit fontScale="92500" lnSpcReduction="10000"/>
          </a:bodyPr>
          <a:lstStyle/>
          <a:p>
            <a:r>
              <a:rPr lang="en-US" dirty="0"/>
              <a:t>Less frequent clinical visits (the “when”)</a:t>
            </a:r>
          </a:p>
        </p:txBody>
      </p:sp>
      <p:sp>
        <p:nvSpPr>
          <p:cNvPr id="10" name="Content Placeholder 8">
            <a:extLst>
              <a:ext uri="{FF2B5EF4-FFF2-40B4-BE49-F238E27FC236}">
                <a16:creationId xmlns:a16="http://schemas.microsoft.com/office/drawing/2014/main" id="{3FADCBDF-31A3-A92B-293D-BE70B30856A1}"/>
              </a:ext>
            </a:extLst>
          </p:cNvPr>
          <p:cNvSpPr txBox="1">
            <a:spLocks/>
          </p:cNvSpPr>
          <p:nvPr/>
        </p:nvSpPr>
        <p:spPr bwMode="gray">
          <a:xfrm>
            <a:off x="9482253" y="2844215"/>
            <a:ext cx="2556761" cy="701872"/>
          </a:xfrm>
          <a:prstGeom prst="rect">
            <a:avLst/>
          </a:prstGeom>
          <a:noFill/>
          <a:ln>
            <a:noFill/>
          </a:ln>
        </p:spPr>
        <p:txBody>
          <a:bodyPr vert="horz" wrap="square" lIns="0" tIns="0" rIns="0" bIns="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Decentralization (the “where”)</a:t>
            </a:r>
          </a:p>
        </p:txBody>
      </p:sp>
      <p:sp>
        <p:nvSpPr>
          <p:cNvPr id="11" name="Content Placeholder 8">
            <a:extLst>
              <a:ext uri="{FF2B5EF4-FFF2-40B4-BE49-F238E27FC236}">
                <a16:creationId xmlns:a16="http://schemas.microsoft.com/office/drawing/2014/main" id="{D3B90DE3-121E-2F73-2CA1-40F366788CEB}"/>
              </a:ext>
            </a:extLst>
          </p:cNvPr>
          <p:cNvSpPr txBox="1">
            <a:spLocks/>
          </p:cNvSpPr>
          <p:nvPr/>
        </p:nvSpPr>
        <p:spPr bwMode="gray">
          <a:xfrm>
            <a:off x="152984" y="5159951"/>
            <a:ext cx="2556761" cy="701872"/>
          </a:xfrm>
          <a:prstGeom prst="rect">
            <a:avLst/>
          </a:prstGeom>
          <a:noFill/>
          <a:ln>
            <a:noFill/>
          </a:ln>
        </p:spPr>
        <p:txBody>
          <a:bodyPr vert="horz" wrap="square" lIns="0" tIns="0" rIns="0" bIns="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Task sharing (the “who”)</a:t>
            </a:r>
          </a:p>
        </p:txBody>
      </p:sp>
      <p:sp>
        <p:nvSpPr>
          <p:cNvPr id="12" name="Content Placeholder 8">
            <a:extLst>
              <a:ext uri="{FF2B5EF4-FFF2-40B4-BE49-F238E27FC236}">
                <a16:creationId xmlns:a16="http://schemas.microsoft.com/office/drawing/2014/main" id="{F4CC3899-1F95-41ED-2BAB-B6DDC2674D65}"/>
              </a:ext>
            </a:extLst>
          </p:cNvPr>
          <p:cNvSpPr txBox="1">
            <a:spLocks/>
          </p:cNvSpPr>
          <p:nvPr/>
        </p:nvSpPr>
        <p:spPr bwMode="gray">
          <a:xfrm>
            <a:off x="9482252" y="5104777"/>
            <a:ext cx="2556761" cy="701872"/>
          </a:xfrm>
          <a:prstGeom prst="rect">
            <a:avLst/>
          </a:prstGeom>
          <a:noFill/>
          <a:ln>
            <a:noFill/>
          </a:ln>
        </p:spPr>
        <p:txBody>
          <a:bodyPr vert="horz" wrap="square" lIns="0" tIns="0" rIns="0" bIns="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Verdana"/>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Verdan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dirty="0"/>
              <a:t>Longer refills (the “what”</a:t>
            </a:r>
          </a:p>
        </p:txBody>
      </p:sp>
    </p:spTree>
    <p:extLst>
      <p:ext uri="{BB962C8B-B14F-4D97-AF65-F5344CB8AC3E}">
        <p14:creationId xmlns:p14="http://schemas.microsoft.com/office/powerpoint/2010/main" val="240703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HIVR4P202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96baf7c1-7d9f-48d3-95bc-3d60efb8f7f9">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DD43244790174B892FA283EAEEDD66" ma:contentTypeVersion="20" ma:contentTypeDescription="Create a new document." ma:contentTypeScope="" ma:versionID="3df768b94f912234fdefb2d750ba6b88">
  <xsd:schema xmlns:xsd="http://www.w3.org/2001/XMLSchema" xmlns:xs="http://www.w3.org/2001/XMLSchema" xmlns:p="http://schemas.microsoft.com/office/2006/metadata/properties" xmlns:ns1="http://schemas.microsoft.com/sharepoint/v3" xmlns:ns2="96baf7c1-7d9f-48d3-95bc-3d60efb8f7f9" xmlns:ns3="250929fa-9806-4449-af20-7947085fa170" targetNamespace="http://schemas.microsoft.com/office/2006/metadata/properties" ma:root="true" ma:fieldsID="3c1be5213b8c6a3429eca2eab9f1da8e" ns1:_="" ns2:_="" ns3:_="">
    <xsd:import namespace="http://schemas.microsoft.com/sharepoint/v3"/>
    <xsd:import namespace="96baf7c1-7d9f-48d3-95bc-3d60efb8f7f9"/>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baf7c1-7d9f-48d3-95bc-3d60efb8f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9F52C2-D9B6-446A-9134-8F34DA74CCF0}">
  <ds:schemaRefs>
    <ds:schemaRef ds:uri="http://schemas.microsoft.com/sharepoint/v3/contenttype/forms"/>
  </ds:schemaRefs>
</ds:datastoreItem>
</file>

<file path=customXml/itemProps2.xml><?xml version="1.0" encoding="utf-8"?>
<ds:datastoreItem xmlns:ds="http://schemas.openxmlformats.org/officeDocument/2006/customXml" ds:itemID="{CB39C19E-DC6B-4AA0-884E-E7B0ACCF0720}">
  <ds:schemaRefs>
    <ds:schemaRef ds:uri="http://purl.org/dc/terms/"/>
    <ds:schemaRef ds:uri="http://purl.org/dc/dcmitype/"/>
    <ds:schemaRef ds:uri="250929fa-9806-4449-af20-7947085fa170"/>
    <ds:schemaRef ds:uri="http://schemas.microsoft.com/office/2006/documentManagement/types"/>
    <ds:schemaRef ds:uri="http://schemas.openxmlformats.org/package/2006/metadata/core-properties"/>
    <ds:schemaRef ds:uri="http://purl.org/dc/elements/1.1/"/>
    <ds:schemaRef ds:uri="d9430eef-9f8d-443d-897b-9afda802e8b4"/>
    <ds:schemaRef ds:uri="http://schemas.microsoft.com/office/infopath/2007/PartnerControls"/>
    <ds:schemaRef ds:uri="http://schemas.microsoft.com/office/2006/metadata/properties"/>
    <ds:schemaRef ds:uri="http://www.w3.org/XML/1998/namespace"/>
    <ds:schemaRef ds:uri="96baf7c1-7d9f-48d3-95bc-3d60efb8f7f9"/>
    <ds:schemaRef ds:uri="http://schemas.microsoft.com/sharepoint/v3"/>
  </ds:schemaRefs>
</ds:datastoreItem>
</file>

<file path=customXml/itemProps3.xml><?xml version="1.0" encoding="utf-8"?>
<ds:datastoreItem xmlns:ds="http://schemas.openxmlformats.org/officeDocument/2006/customXml" ds:itemID="{8D1F51E8-04E1-47AE-8524-44AAF4DDA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baf7c1-7d9f-48d3-95bc-3d60efb8f7f9"/>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HIVR4P-2024-Speaker-template_Verdana</Template>
  <TotalTime>1126</TotalTime>
  <Words>3347</Words>
  <Application>Microsoft Office PowerPoint</Application>
  <PresentationFormat>Widescreen</PresentationFormat>
  <Paragraphs>302</Paragraphs>
  <Slides>29</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Aptos</vt:lpstr>
      <vt:lpstr>Aptos Display</vt:lpstr>
      <vt:lpstr>Arial</vt:lpstr>
      <vt:lpstr>Calibri</vt:lpstr>
      <vt:lpstr>Courier New</vt:lpstr>
      <vt:lpstr>IAS Ribbon Sans Bold</vt:lpstr>
      <vt:lpstr>IAS Ribbon Sans Regular</vt:lpstr>
      <vt:lpstr>Verdana</vt:lpstr>
      <vt:lpstr>Verdana Bold</vt:lpstr>
      <vt:lpstr>HIVR4P2023</vt:lpstr>
      <vt:lpstr>Bitmap Image</vt:lpstr>
      <vt:lpstr>Differentiated service delivery for PEP and PrEP</vt:lpstr>
      <vt:lpstr>Background to differentiated service delivery (DSD) for HIV treatment</vt:lpstr>
      <vt:lpstr>HIV treatment in 2015</vt:lpstr>
      <vt:lpstr>Shift from one-size fits all</vt:lpstr>
      <vt:lpstr>Result was DSD </vt:lpstr>
      <vt:lpstr>“Differentiated service delivery (DSD), or differentiated care, is a person-centred approach. It simplifies and adapts HIV services across the cascade of HIV care to reflect the preferences and expectations of various groups of people living with or at risk of acquiring HIV while reducing unnecessary burdens on the health system.” </vt:lpstr>
      <vt:lpstr>Building blocks of service delivery for HIV treatment</vt:lpstr>
      <vt:lpstr>DSD for HIV treatment evolution*</vt:lpstr>
      <vt:lpstr>DSD for HIV treatment is enabled by:</vt:lpstr>
      <vt:lpstr>But how does this relate to PreP?</vt:lpstr>
      <vt:lpstr>PrEP coverage below global targets</vt:lpstr>
      <vt:lpstr>COVID silver lining was shifts to prioritize PrEP access </vt:lpstr>
      <vt:lpstr>A DSD approach supports expanding access, uptake and PrEP continuation</vt:lpstr>
      <vt:lpstr>DSD for PrEP has enabled supportive policies </vt:lpstr>
      <vt:lpstr>WHO implementation guidance to support DSD for PrEP</vt:lpstr>
      <vt:lpstr>Why country PrEP DSD guidance?</vt:lpstr>
      <vt:lpstr>IAS developed a brief to support countries to include DSD for PrEP in their guidance </vt:lpstr>
      <vt:lpstr>Updated WHO recommendation on HIVST and PrEP </vt:lpstr>
      <vt:lpstr>Looking ahead with long-acting PrEP (1)</vt:lpstr>
      <vt:lpstr>Looking ahead with long-acting PrEP (2)</vt:lpstr>
      <vt:lpstr>Looking ahead with long-acting PrEP (3)</vt:lpstr>
      <vt:lpstr>Looking ahead with long-acting PrEP (4)</vt:lpstr>
      <vt:lpstr>And how does DSD relate to PEP?</vt:lpstr>
      <vt:lpstr>Current PEP situation </vt:lpstr>
      <vt:lpstr>Newly launched PEP guidelines from WHO</vt:lpstr>
      <vt:lpstr>WHERE – WHO recommendation for PEP decentralization</vt:lpstr>
      <vt:lpstr>WHO – WHO recommendation for PEP task sharing</vt:lpstr>
      <vt:lpstr>“It’s not about everybody getting the same thing. It’s about everybody getting what they need in order to improve the quality of their situation.” C. Parker </vt:lpstr>
      <vt:lpstr>Today’s session will highlight innovative DSD models for PrEP &amp; PEP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Maëva Villard</dc:creator>
  <cp:lastModifiedBy>Preview 3</cp:lastModifiedBy>
  <cp:revision>24</cp:revision>
  <dcterms:created xsi:type="dcterms:W3CDTF">2024-08-21T13:51:37Z</dcterms:created>
  <dcterms:modified xsi:type="dcterms:W3CDTF">2024-10-05T17:32:16Z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0x010100FE0157BD60F1E145A43C0F2A51CF75C7</vt:lpwstr>
  </property>
  <property fmtid="{D5CDD505-2E9C-101B-9397-08002B2CF9AE}" pid="3" name="MediaServiceImageTags">
    <vt:lpwstr/>
  </property>
</Properties>
</file>