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6" r:id="rId5"/>
    <p:sldId id="3270" r:id="rId6"/>
    <p:sldId id="3271" r:id="rId7"/>
    <p:sldId id="3272" r:id="rId8"/>
    <p:sldId id="285" r:id="rId9"/>
    <p:sldId id="286" r:id="rId10"/>
    <p:sldId id="3273" r:id="rId11"/>
    <p:sldId id="3274" r:id="rId12"/>
    <p:sldId id="3275" r:id="rId13"/>
    <p:sldId id="3276" r:id="rId14"/>
    <p:sldId id="3277" r:id="rId15"/>
    <p:sldId id="3278" r:id="rId16"/>
    <p:sldId id="3279" r:id="rId17"/>
    <p:sldId id="3280" r:id="rId18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  <p188:author id="{58FCD569-79F5-3576-B0CB-CBA678A29EBB}" name="Ortblad, Katrina" initials="OK" userId="S::kortblad@fredhutch.org::4ff03a16-f622-44eb-83e4-9d660d8e0f93" providerId="AD"/>
  <p188:author id="{40FE5D73-57AB-34A2-5BB7-5F5D900272D9}" name="Harkey, Kendall" initials="HK" userId="S::kharkey@fredhutch.org::dd612e0b-8142-402c-8dc8-56e68f0d5cd6" providerId="AD"/>
  <p188:author id="{6175B6FA-0C1C-B18D-2C5A-7E3A97B78292}" name="Victor Ocholla Omollo" initials="VO" userId="5a981592e9b212e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841"/>
    <a:srgbClr val="DB2415"/>
    <a:srgbClr val="3B87CD"/>
    <a:srgbClr val="2E75B6"/>
    <a:srgbClr val="D80561"/>
    <a:srgbClr val="FDBBD7"/>
    <a:srgbClr val="FFFFCC"/>
    <a:srgbClr val="242D4B"/>
    <a:srgbClr val="DE9443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53BDA-5200-4469-B24E-BCACEC3C4DFB}" v="144" dt="2024-09-25T16:29:24.649"/>
    <p1510:client id="{713FC41E-7717-4D53-BF50-EE93F3BC89E1}" v="54" dt="2024-09-25T16:06:06.04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02136713612557"/>
          <c:y val="0.18671066750814858"/>
          <c:w val="0.70689417722926262"/>
          <c:h val="0.585131719837118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PrEP clients2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60-804E-8B3F-69E4B99C76A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60-804E-8B3F-69E4B99C76A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60-804E-8B3F-69E4B99C76A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60-804E-8B3F-69E4B99C76A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60-804E-8B3F-69E4B99C76AB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660-804E-8B3F-69E4B99C76AB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660-804E-8B3F-69E4B99C76A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60-804E-8B3F-69E4B99C76AB}"/>
                </c:ext>
              </c:extLst>
            </c:dLbl>
            <c:dLbl>
              <c:idx val="2"/>
              <c:layout>
                <c:manualLayout>
                  <c:x val="-5.6864521229289498E-3"/>
                  <c:y val="7.301957403715169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60-804E-8B3F-69E4B99C76AB}"/>
                </c:ext>
              </c:extLst>
            </c:dLbl>
            <c:dLbl>
              <c:idx val="3"/>
              <c:layout>
                <c:manualLayout>
                  <c:x val="2.483942158832636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60-804E-8B3F-69E4B99C76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60-804E-8B3F-69E4B99C76AB}"/>
                </c:ext>
              </c:extLst>
            </c:dLbl>
            <c:dLbl>
              <c:idx val="5"/>
              <c:layout>
                <c:manualLayout>
                  <c:x val="-1.8954669385791102E-3"/>
                  <c:y val="-4.867971602476883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60-804E-8B3F-69E4B99C76AB}"/>
                </c:ext>
              </c:extLst>
            </c:dLbl>
            <c:dLbl>
              <c:idx val="6"/>
              <c:layout>
                <c:manualLayout>
                  <c:x val="-1.8954669385791102E-3"/>
                  <c:y val="-2.43398580123841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660-804E-8B3F-69E4B99C76A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Recent STI</c:v>
                </c:pt>
                <c:pt idx="1">
                  <c:v>Partner living w/HIV</c:v>
                </c:pt>
                <c:pt idx="2">
                  <c:v>Transactional sex  </c:v>
                </c:pt>
                <c:pt idx="3">
                  <c:v>Sex with drugs/alcohol  </c:v>
                </c:pt>
                <c:pt idx="4">
                  <c:v>Multiple sex partners </c:v>
                </c:pt>
                <c:pt idx="5">
                  <c:v>Partner(s) status unknown  </c:v>
                </c:pt>
                <c:pt idx="6">
                  <c:v>Inconsistent/ no condom use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0.09</c:v>
                </c:pt>
                <c:pt idx="1">
                  <c:v>0.1</c:v>
                </c:pt>
                <c:pt idx="2">
                  <c:v>0.1</c:v>
                </c:pt>
                <c:pt idx="3">
                  <c:v>0.11</c:v>
                </c:pt>
                <c:pt idx="4">
                  <c:v>0.59</c:v>
                </c:pt>
                <c:pt idx="5">
                  <c:v>0.59</c:v>
                </c:pt>
                <c:pt idx="6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660-804E-8B3F-69E4B99C76AB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PEP clients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660-804E-8B3F-69E4B99C76A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2660-804E-8B3F-69E4B99C76A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2660-804E-8B3F-69E4B99C76A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2660-804E-8B3F-69E4B99C76A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2660-804E-8B3F-69E4B99C76A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2660-804E-8B3F-69E4B99C76A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2660-804E-8B3F-69E4B99C76AB}"/>
              </c:ext>
            </c:extLst>
          </c:dPt>
          <c:dLbls>
            <c:dLbl>
              <c:idx val="2"/>
              <c:layout>
                <c:manualLayout>
                  <c:x val="3.9230541190421291E-4"/>
                  <c:y val="-4.867971602476839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660-804E-8B3F-69E4B99C76AB}"/>
                </c:ext>
              </c:extLst>
            </c:dLbl>
            <c:dLbl>
              <c:idx val="3"/>
              <c:layout>
                <c:manualLayout>
                  <c:x val="5.8826048288810563E-3"/>
                  <c:y val="-7.301957403715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660-804E-8B3F-69E4B99C76AB}"/>
                </c:ext>
              </c:extLst>
            </c:dLbl>
            <c:dLbl>
              <c:idx val="4"/>
              <c:layout>
                <c:manualLayout>
                  <c:x val="-7.9742415758096326E-3"/>
                  <c:y val="-4.86797160247688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660-804E-8B3F-69E4B99C76AB}"/>
                </c:ext>
              </c:extLst>
            </c:dLbl>
            <c:dLbl>
              <c:idx val="5"/>
              <c:layout>
                <c:manualLayout>
                  <c:x val="-6.0787575348332399E-3"/>
                  <c:y val="-2.43398580123841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660-804E-8B3F-69E4B99C76AB}"/>
                </c:ext>
              </c:extLst>
            </c:dLbl>
            <c:dLbl>
              <c:idx val="6"/>
              <c:layout>
                <c:manualLayout>
                  <c:x val="-3.7910504298560559E-3"/>
                  <c:y val="-2.433985801238397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575381270792833E-2"/>
                      <c:h val="4.88987747468798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2660-804E-8B3F-69E4B99C76A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Recent STI</c:v>
                </c:pt>
                <c:pt idx="1">
                  <c:v>Partner living w/HIV</c:v>
                </c:pt>
                <c:pt idx="2">
                  <c:v>Transactional sex  </c:v>
                </c:pt>
                <c:pt idx="3">
                  <c:v>Sex with drugs/alcohol  </c:v>
                </c:pt>
                <c:pt idx="4">
                  <c:v>Multiple sex partners </c:v>
                </c:pt>
                <c:pt idx="5">
                  <c:v>Partner(s) status unknown  </c:v>
                </c:pt>
                <c:pt idx="6">
                  <c:v>Inconsistent/ no condom use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0.05</c:v>
                </c:pt>
                <c:pt idx="1">
                  <c:v>0.04</c:v>
                </c:pt>
                <c:pt idx="2">
                  <c:v>0.05</c:v>
                </c:pt>
                <c:pt idx="3">
                  <c:v>0.16</c:v>
                </c:pt>
                <c:pt idx="4">
                  <c:v>0.46</c:v>
                </c:pt>
                <c:pt idx="5">
                  <c:v>0.51</c:v>
                </c:pt>
                <c:pt idx="6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660-804E-8B3F-69E4B99C76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455518911"/>
        <c:axId val="1457189439"/>
      </c:barChart>
      <c:catAx>
        <c:axId val="1455518911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457189439"/>
        <c:crosses val="autoZero"/>
        <c:auto val="1"/>
        <c:lblAlgn val="ctr"/>
        <c:lblOffset val="100"/>
        <c:noMultiLvlLbl val="0"/>
      </c:catAx>
      <c:valAx>
        <c:axId val="1457189439"/>
        <c:scaling>
          <c:orientation val="minMax"/>
          <c:max val="0.9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5551891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1680181275483"/>
          <c:y val="0.13897257163991084"/>
          <c:w val="0.84981692726779368"/>
          <c:h val="0.66451307780527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91-1C4B-A2C8-92B14200631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91-1C4B-A2C8-92B14200631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Consensual sexual exposure: condom break or condomless sex</c:v>
                </c:pt>
                <c:pt idx="1">
                  <c:v>Needle-prick exposure: drug use or occupational</c:v>
                </c:pt>
                <c:pt idx="2">
                  <c:v>Nonconsenual sexual exposure: sexual assault</c:v>
                </c:pt>
                <c:pt idx="3">
                  <c:v>Other exposure: wounds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0.96</c:v>
                </c:pt>
                <c:pt idx="1">
                  <c:v>0.03</c:v>
                </c:pt>
                <c:pt idx="2">
                  <c:v>0.02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91-1C4B-A2C8-92B142006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36567951"/>
        <c:axId val="1564943872"/>
      </c:barChart>
      <c:catAx>
        <c:axId val="2365679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4943872"/>
        <c:crosses val="autoZero"/>
        <c:auto val="1"/>
        <c:lblAlgn val="ctr"/>
        <c:lblOffset val="100"/>
        <c:noMultiLvlLbl val="0"/>
      </c:catAx>
      <c:valAx>
        <c:axId val="1564943872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3656795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778985837357386"/>
          <c:w val="0.95968341755640463"/>
          <c:h val="0.812718043082147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Like getting PrEP at pharmacy.</c:v>
                </c:pt>
                <c:pt idx="1">
                  <c:v>Having PrEP at pharmacies is a good way to reach people at risk.</c:v>
                </c:pt>
                <c:pt idx="2">
                  <c:v>It is hard to get PrEP at a pharmacy.</c:v>
                </c:pt>
                <c:pt idx="3">
                  <c:v>Getting PrEP at the pharmacy interfered with other priorities.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2" formatCode="0%">
                  <c:v>-0.39</c:v>
                </c:pt>
                <c:pt idx="3" formatCode="0%">
                  <c:v>-0.35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4F-EC4F-ACDF-11BE803B9B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Like getting PrEP at pharmacy.</c:v>
                </c:pt>
                <c:pt idx="1">
                  <c:v>Having PrEP at pharmacies is a good way to reach people at risk.</c:v>
                </c:pt>
                <c:pt idx="2">
                  <c:v>It is hard to get PrEP at a pharmacy.</c:v>
                </c:pt>
                <c:pt idx="3">
                  <c:v>Getting PrEP at the pharmacy interfered with other priorities.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2" formatCode="0%">
                  <c:v>-0.49</c:v>
                </c:pt>
                <c:pt idx="3" formatCode="0%">
                  <c:v>-0.53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4F-EC4F-ACDF-11BE803B9B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4F-EC4F-ACDF-11BE803B9B0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4F-EC4F-ACDF-11BE803B9B0D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4F-EC4F-ACDF-11BE803B9B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4F-EC4F-ACDF-11BE803B9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Like getting PrEP at pharmacy.</c:v>
                </c:pt>
                <c:pt idx="1">
                  <c:v>Having PrEP at pharmacies is a good way to reach people at risk.</c:v>
                </c:pt>
                <c:pt idx="2">
                  <c:v>It is hard to get PrEP at a pharmacy.</c:v>
                </c:pt>
                <c:pt idx="3">
                  <c:v>Getting PrEP at the pharmacy interfered with other priorities.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 formatCode="0%">
                  <c:v>0.04</c:v>
                </c:pt>
                <c:pt idx="3" formatCode="0%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4F-EC4F-ACDF-11BE803B9B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Like getting PrEP at pharmacy.</c:v>
                </c:pt>
                <c:pt idx="1">
                  <c:v>Having PrEP at pharmacies is a good way to reach people at risk.</c:v>
                </c:pt>
                <c:pt idx="2">
                  <c:v>It is hard to get PrEP at a pharmacy.</c:v>
                </c:pt>
                <c:pt idx="3">
                  <c:v>Getting PrEP at the pharmacy interfered with other priorities.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0.36</c:v>
                </c:pt>
                <c:pt idx="1">
                  <c:v>0.37</c:v>
                </c:pt>
                <c:pt idx="2">
                  <c:v>0.06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D4F-EC4F-ACDF-11BE803B9B0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Like getting PrEP at pharmacy.</c:v>
                </c:pt>
                <c:pt idx="1">
                  <c:v>Having PrEP at pharmacies is a good way to reach people at risk.</c:v>
                </c:pt>
                <c:pt idx="2">
                  <c:v>It is hard to get PrEP at a pharmacy.</c:v>
                </c:pt>
                <c:pt idx="3">
                  <c:v>Getting PrEP at the pharmacy interfered with other priorities.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0.64</c:v>
                </c:pt>
                <c:pt idx="1">
                  <c:v>0.63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4F-EC4F-ACDF-11BE803B9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28054576"/>
        <c:axId val="1014702480"/>
      </c:barChart>
      <c:catAx>
        <c:axId val="102805457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014702480"/>
        <c:crosses val="autoZero"/>
        <c:auto val="1"/>
        <c:lblAlgn val="ctr"/>
        <c:lblOffset val="100"/>
        <c:noMultiLvlLbl val="0"/>
      </c:catAx>
      <c:valAx>
        <c:axId val="10147024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2805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61209215843621E-2"/>
          <c:y val="9.9274824764300461E-3"/>
          <c:w val="0.94045687386572763"/>
          <c:h val="0.909621048415444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Like getting PEP at pharmacy.</c:v>
                </c:pt>
                <c:pt idx="1">
                  <c:v>Having PEP at pharmacies is a good way to reach people at risk.</c:v>
                </c:pt>
                <c:pt idx="2">
                  <c:v>It is hard to get PEP at a pharmacy.</c:v>
                </c:pt>
                <c:pt idx="3">
                  <c:v>Getting PEP at the pharmacy interfered with other priorities.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2" formatCode="0%">
                  <c:v>-0.32</c:v>
                </c:pt>
                <c:pt idx="3" formatCode="0%">
                  <c:v>-0.44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D7-2F4E-AC75-BA425C3D68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Like getting PEP at pharmacy.</c:v>
                </c:pt>
                <c:pt idx="1">
                  <c:v>Having PEP at pharmacies is a good way to reach people at risk.</c:v>
                </c:pt>
                <c:pt idx="2">
                  <c:v>It is hard to get PEP at a pharmacy.</c:v>
                </c:pt>
                <c:pt idx="3">
                  <c:v>Getting PEP at the pharmacy interfered with other priorities.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2" formatCode="0%">
                  <c:v>-0.56999999999999995</c:v>
                </c:pt>
                <c:pt idx="3" formatCode="0%">
                  <c:v>-0.52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D7-2F4E-AC75-BA425C3D68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Like getting PEP at pharmacy.</c:v>
                </c:pt>
                <c:pt idx="1">
                  <c:v>Having PEP at pharmacies is a good way to reach people at risk.</c:v>
                </c:pt>
                <c:pt idx="2">
                  <c:v>It is hard to get PEP at a pharmacy.</c:v>
                </c:pt>
                <c:pt idx="3">
                  <c:v>Getting PEP at the pharmacy interfered with other priorities.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1">
                  <c:v>0.02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D7-2F4E-AC75-BA425C3D68F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Like getting PEP at pharmacy.</c:v>
                </c:pt>
                <c:pt idx="1">
                  <c:v>Having PEP at pharmacies is a good way to reach people at risk.</c:v>
                </c:pt>
                <c:pt idx="2">
                  <c:v>It is hard to get PEP at a pharmacy.</c:v>
                </c:pt>
                <c:pt idx="3">
                  <c:v>Getting PEP at the pharmacy interfered with other priorities.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0.44</c:v>
                </c:pt>
                <c:pt idx="1">
                  <c:v>0.33</c:v>
                </c:pt>
                <c:pt idx="2">
                  <c:v>0.02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D7-2F4E-AC75-BA425C3D68F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Like getting PEP at pharmacy.</c:v>
                </c:pt>
                <c:pt idx="1">
                  <c:v>Having PEP at pharmacies is a good way to reach people at risk.</c:v>
                </c:pt>
                <c:pt idx="2">
                  <c:v>It is hard to get PEP at a pharmacy.</c:v>
                </c:pt>
                <c:pt idx="3">
                  <c:v>Getting PEP at the pharmacy interfered with other priorities.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0.65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D7-2F4E-AC75-BA425C3D6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20144544"/>
        <c:axId val="1014701488"/>
      </c:barChart>
      <c:catAx>
        <c:axId val="10201445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014701488"/>
        <c:crosses val="autoZero"/>
        <c:auto val="1"/>
        <c:lblAlgn val="ctr"/>
        <c:lblOffset val="100"/>
        <c:noMultiLvlLbl val="0"/>
      </c:catAx>
      <c:valAx>
        <c:axId val="10147014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2014454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0.21282</cdr:x>
      <cdr:y>0.78715</cdr:y>
    </cdr:from>
    <cdr:to>
      <cdr:x>0.26226</cdr:x>
      <cdr:y>0.87555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7E5C67D2-BF5F-8BF0-3A38-3B0E070ABA80}"/>
            </a:ext>
          </a:extLst>
        </cdr:cNvPr>
        <cdr:cNvSpPr/>
      </cdr:nvSpPr>
      <cdr:spPr>
        <a:xfrm xmlns:a="http://schemas.openxmlformats.org/drawingml/2006/main">
          <a:off x="1525574" y="4107181"/>
          <a:ext cx="354403" cy="4612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lIns="288000" tIns="288000" rIns="288000" bIns="288000" rtlCol="0" anchor="t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0.29701</cdr:x>
      <cdr:y>0.87778</cdr:y>
    </cdr:from>
    <cdr:to>
      <cdr:x>0.33175</cdr:x>
      <cdr:y>0.92238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917B41BE-42F2-8B75-419B-0564627F4C81}"/>
            </a:ext>
          </a:extLst>
        </cdr:cNvPr>
        <cdr:cNvSpPr/>
      </cdr:nvSpPr>
      <cdr:spPr>
        <a:xfrm xmlns:a="http://schemas.openxmlformats.org/drawingml/2006/main">
          <a:off x="1803378" y="4113240"/>
          <a:ext cx="210934" cy="20899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lIns="288000" tIns="288000" rIns="288000" bIns="288000" rtlCol="0" anchor="t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0.58859</cdr:x>
      <cdr:y>0.88092</cdr:y>
    </cdr:from>
    <cdr:to>
      <cdr:x>0.62534</cdr:x>
      <cdr:y>0.92595</cdr:y>
    </cdr:to>
    <cdr:sp macro="" textlink="">
      <cdr:nvSpPr>
        <cdr:cNvPr id="8" name="Rectangle 7">
          <a:extLst xmlns:a="http://schemas.openxmlformats.org/drawingml/2006/main">
            <a:ext uri="{FF2B5EF4-FFF2-40B4-BE49-F238E27FC236}">
              <a16:creationId xmlns:a16="http://schemas.microsoft.com/office/drawing/2014/main" id="{1CF4AA0C-B7B9-A429-F9A9-2BF48BB65A99}"/>
            </a:ext>
          </a:extLst>
        </cdr:cNvPr>
        <cdr:cNvSpPr/>
      </cdr:nvSpPr>
      <cdr:spPr>
        <a:xfrm xmlns:a="http://schemas.openxmlformats.org/drawingml/2006/main">
          <a:off x="3573803" y="4127963"/>
          <a:ext cx="223138" cy="211009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75000"/>
            <a:lumOff val="2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lIns="288000" tIns="288000" rIns="288000" bIns="288000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32C83D-BE2C-B8AA-32EC-D14CEE89320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AE4D04-B134-FECC-A24C-0ACD267E83B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ECC8FA-EAB1-4EC8-84E4-2AD18FD1C9DD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05/10/2024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0341E-D1F9-34FD-A583-52CB5955FE6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7FBE4-3D3A-E5EB-59C6-3E3879CDB8C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81634F-54B0-41C5-8F8A-70260EE1F42A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480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AF686D-380F-25F1-98F9-2837CA0646B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4072E-3FAF-FB12-B46B-5C445287184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5BEDA77-6FAE-4A22-83BF-5D9620973456}" type="datetime1">
              <a:rPr lang="en-GB"/>
              <a:pPr lvl="0"/>
              <a:t>05/10/2024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F3482B-07A8-B240-1D73-6E8915D8DC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C9E8581-3FF2-F419-97BC-4B95B69452B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CBA0F-1A82-5D38-3746-70D369C233F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B73A9-C5C3-8128-DA78-123E29F9A28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4929834-89F6-47E0-9ACA-942B3DD56E2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1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BD7495-1908-1165-5647-1A63648B90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0B0194-64A0-7159-C738-1CA3FDDEDC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8E71F-0C48-3962-9907-7E6402B05EE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381E0E-A6C4-45E1-A1D7-B5A418B5F489}" type="slidenum"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4929834-89F6-47E0-9ACA-942B3DD56E23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266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4929834-89F6-47E0-9ACA-942B3DD56E23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7968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4929834-89F6-47E0-9ACA-942B3DD56E23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085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2A7ED-4179-554A-5CA3-4DBA5EE8E1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2097084"/>
            <a:ext cx="7632697" cy="4319589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5B6DA790-83A1-8F5B-F670-7AF83B67F058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1DE91-7F7C-AEF2-ED3F-FF2F1FE947EA}"/>
              </a:ext>
            </a:extLst>
          </p:cNvPr>
          <p:cNvSpPr txBox="1"/>
          <p:nvPr/>
        </p:nvSpPr>
        <p:spPr>
          <a:xfrm>
            <a:off x="4116391" y="441326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D1EB6B-48A3-DB13-E165-624CBE5E8B04}"/>
              </a:ext>
            </a:extLst>
          </p:cNvPr>
          <p:cNvSpPr txBox="1"/>
          <p:nvPr/>
        </p:nvSpPr>
        <p:spPr>
          <a:xfrm>
            <a:off x="7789865" y="441326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hivr4p.org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5B5FA25-F4B4-56B6-C8B5-9EFCBEB734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1231486"/>
            <a:ext cx="7632697" cy="433800"/>
          </a:xfrm>
        </p:spPr>
        <p:txBody>
          <a:bodyPr/>
          <a:lstStyle>
            <a:lvl1pPr marL="0" indent="0">
              <a:buNone/>
              <a:defRPr lang="en-GB" sz="2800" b="1">
                <a:solidFill>
                  <a:srgbClr val="242C4B"/>
                </a:solidFill>
                <a:latin typeface="IAS Ribbon Sans Bold" pitchFamily="2"/>
                <a:ea typeface="IAS Ribbon Sans Bold" pitchFamily="2"/>
              </a:defRPr>
            </a:lvl1pPr>
          </a:lstStyle>
          <a:p>
            <a:pPr lvl="0"/>
            <a:r>
              <a:rPr lang="en-GB"/>
              <a:t>Session name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01028B5-0320-7D13-F35C-586FFD87AD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765179"/>
            <a:ext cx="7632697" cy="385200"/>
          </a:xfrm>
        </p:spPr>
        <p:txBody>
          <a:bodyPr anchor="b"/>
          <a:lstStyle>
            <a:lvl1pPr marL="0" indent="0">
              <a:buNone/>
              <a:defRPr lang="en-GB" sz="1600"/>
            </a:lvl1pPr>
          </a:lstStyle>
          <a:p>
            <a:pPr lvl="0"/>
            <a:r>
              <a:rPr lang="en-GB"/>
              <a:t>Presenter name &amp; affiliation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9ACBBD18-F9D8-FAE7-AE9E-2980F4DE7A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2730" y="4807128"/>
            <a:ext cx="3499710" cy="18733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1E31F7BA-BC84-48E1-CFB3-1A35BE2E40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55" t="40558"/>
          <a:stretch>
            <a:fillRect/>
          </a:stretch>
        </p:blipFill>
        <p:spPr>
          <a:xfrm rot="10799991">
            <a:off x="-28804" y="-25402"/>
            <a:ext cx="3644304" cy="37375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064114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FAF3-A736-9679-6125-E55F071DDD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575944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6A42E44B-F878-779D-5A58-CED2908ABBE7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F01F8E8-7526-C4A8-9092-919EF9461FFA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6 – 10 October · Lima, Peru and virtual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0ACA5FF0-4D00-7C03-5977-81BF2C1433A5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hivr4p.org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CA99B8B-581D-335F-3AC4-3BC94ACED5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80"/>
          <a:stretch>
            <a:fillRect/>
          </a:stretch>
        </p:blipFill>
        <p:spPr>
          <a:xfrm>
            <a:off x="-28803" y="1862989"/>
            <a:ext cx="3644304" cy="50204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BF394845-72BF-6B35-D7E7-8BFBE2A3AD08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DB8BFA6-76FE-00B5-D19E-D5113F7E13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80"/>
          <a:stretch>
            <a:fillRect/>
          </a:stretch>
        </p:blipFill>
        <p:spPr>
          <a:xfrm>
            <a:off x="-28803" y="1862989"/>
            <a:ext cx="3644304" cy="50204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8499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7CC2364-5449-E8A7-85A2-32DC2B903F5F}"/>
              </a:ext>
            </a:extLst>
          </p:cNvPr>
          <p:cNvSpPr/>
          <p:nvPr/>
        </p:nvSpPr>
        <p:spPr>
          <a:xfrm>
            <a:off x="0" y="0"/>
            <a:ext cx="12191996" cy="166528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27DC74-9B1F-2465-FFAC-4E36AB3D3E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441326"/>
            <a:ext cx="8640759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BC423EB-1A89-9B49-C051-D3AFB1A39AC0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6 – 10 October · Lima, Peru and virtual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702B234-3A8D-5A43-BBE0-A6298DC0674F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hivr4p.org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6D230F4-9DC7-5B30-5ECC-33518DC795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58361" y="266703"/>
            <a:ext cx="2463933" cy="13189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945445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CA4E218B-4BB9-CB0F-AEF6-B772836B542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465FD0-2A20-783F-938E-B914FBDCD3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E014E39-D0CC-193D-DBEA-EC5431FD4BC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1902" y="2097094"/>
            <a:ext cx="5437186" cy="4103690"/>
          </a:xfrm>
          <a:solidFill>
            <a:srgbClr val="DE9343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4E7CB8A-3686-2260-4EB1-CF3AE4BCCA35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D0C11DE-0DF7-77AC-20A1-AA77A6B8C954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6 – 10 October · Lima, Peru and virtual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8930A02-3926-381B-DDD1-B181F8864485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hivr4p.org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684D1A9-C7A9-CB2E-E03B-0F1DB6524BD9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5120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A7B07B6-135C-DBC0-40A3-66A3013339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658102DF-13DA-19E8-3F69-F11DE66921B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441326"/>
            <a:ext cx="5437186" cy="57594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8DD81151-0C62-33C7-0B1A-2BBB873612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456D84F8-859F-E728-F6A0-32756B13BF72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7CAB5F7-2603-64BE-A767-3FD7C6DC926A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6 – 10 October · Lima, Peru and virtual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F96DC57-096B-317D-140C-CD9B05C6C161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hivr4p.org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DA9FB6D-1849-5D20-234A-FB98BF47532A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9766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5D00725B-9170-27CE-DF17-E041B868558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A77E2996-7EC1-6FF8-8148-C5126C2CAEB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13C75D-E0DD-2F07-31C5-3C8B42F5A9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B56F2C63-3895-E493-F788-B72E16E2F657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EFB7979-7F80-A07E-82C8-155BD2C06D96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6 – 10 October · Lima, Peru and virtual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2291B202-6DDC-CF6D-E17F-70F4E0D5E333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hivr4p.org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EF55EAF-8643-36CE-9AC4-62E7D609FE6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4794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22BBFB9-46AE-27B8-DBC0-6411A5D95D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80"/>
          <a:stretch>
            <a:fillRect/>
          </a:stretch>
        </p:blipFill>
        <p:spPr>
          <a:xfrm>
            <a:off x="-28803" y="1862989"/>
            <a:ext cx="3644304" cy="50204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36D0D2FD-EE7B-0AD3-8B30-575932E271F8}"/>
              </a:ext>
            </a:extLst>
          </p:cNvPr>
          <p:cNvSpPr/>
          <p:nvPr/>
        </p:nvSpPr>
        <p:spPr>
          <a:xfrm>
            <a:off x="3004453" y="0"/>
            <a:ext cx="9187543" cy="6200775"/>
          </a:xfrm>
          <a:prstGeom prst="rect">
            <a:avLst/>
          </a:prstGeom>
          <a:solidFill>
            <a:srgbClr val="DB241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61604D2-97BC-F4B2-72EA-2E086CBD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80"/>
          <a:stretch>
            <a:fillRect/>
          </a:stretch>
        </p:blipFill>
        <p:spPr>
          <a:xfrm>
            <a:off x="-28803" y="1862989"/>
            <a:ext cx="3644304" cy="50204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AE33421-A143-4A4C-105A-E9ABA6FDA174}"/>
              </a:ext>
            </a:extLst>
          </p:cNvPr>
          <p:cNvSpPr/>
          <p:nvPr/>
        </p:nvSpPr>
        <p:spPr>
          <a:xfrm>
            <a:off x="3004453" y="0"/>
            <a:ext cx="9187543" cy="6200775"/>
          </a:xfrm>
          <a:prstGeom prst="rect">
            <a:avLst/>
          </a:prstGeom>
          <a:solidFill>
            <a:srgbClr val="DB241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B72339-11A8-88F2-CB83-0D08703997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4609307"/>
          </a:xfrm>
        </p:spPr>
        <p:txBody>
          <a:bodyPr anchor="b"/>
          <a:lstStyle>
            <a:lvl1pPr>
              <a:defRPr lang="en-GB" sz="4800" b="0">
                <a:solidFill>
                  <a:srgbClr val="FFFFFF"/>
                </a:solidFill>
                <a:latin typeface="IAS Ribbon Sans Regular" pitchFamily="2"/>
                <a:ea typeface="IAS Ribbon Sans Regular" pitchFamily="2"/>
              </a:defRPr>
            </a:lvl1pPr>
          </a:lstStyle>
          <a:p>
            <a:pPr lvl="0"/>
            <a:r>
              <a:rPr lang="en-GB"/>
              <a:t>“Click to edit Master title style”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4DCD98E1-1E7E-CA26-8268-DF8012CC1D9A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E9E9F7A-7A77-0A94-D99C-F841F3E3EB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5364958"/>
            <a:ext cx="7632697" cy="835816"/>
          </a:xfrm>
        </p:spPr>
        <p:txBody>
          <a:bodyPr/>
          <a:lstStyle>
            <a:lvl1pPr marL="0" indent="0">
              <a:buNone/>
              <a:defRPr lang="en-GB">
                <a:solidFill>
                  <a:srgbClr val="FFFFFF"/>
                </a:solidFill>
                <a:latin typeface="Verdana Bold"/>
                <a:ea typeface="IAS Ribbon Sans Regular" pitchFamily="2"/>
              </a:defRPr>
            </a:lvl1pPr>
          </a:lstStyle>
          <a:p>
            <a:pPr lvl="0"/>
            <a:r>
              <a:rPr lang="en-GB"/>
              <a:t>Quote citation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5F8D4E60-A11E-CBE3-3054-46C985ABE74E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6 – 10 October · Lima, Peru and virtual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894DF6C-9869-D27D-D284-25EC74049F3B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hivr4p.org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30EACA89-15FF-3810-CAAA-B3C153FC6E4B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3916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9AE2C-9F42-3B23-7AD4-8F606936C8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44962-5DFA-B392-9DEF-C5AFA37154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2917" y="2097084"/>
            <a:ext cx="11306171" cy="41036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2F94A8D-E563-057E-2761-670BC8F6CC7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60896" y="266703"/>
            <a:ext cx="2463933" cy="13189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EADCFB3-5363-B747-4F32-6188D2D707C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60896" y="266703"/>
            <a:ext cx="2463933" cy="1318903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1" i="0" u="none" strike="noStrike" kern="1200" cap="none" spc="0" baseline="0">
          <a:solidFill>
            <a:srgbClr val="DB2415"/>
          </a:solidFill>
          <a:uFillTx/>
          <a:latin typeface="Verdana Bold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Verdan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Verdan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Verdan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036ED-6D5C-7667-C286-2F6015905D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1916109"/>
            <a:ext cx="7841830" cy="4369281"/>
          </a:xfrm>
        </p:spPr>
        <p:txBody>
          <a:bodyPr>
            <a:normAutofit/>
          </a:bodyPr>
          <a:lstStyle/>
          <a:p>
            <a:pPr lvl="0"/>
            <a:r>
              <a:rPr lang="en-US" sz="3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Adapting the where for PEP &amp; PrEP – expanding service reach through private pharmacies in Kenya </a:t>
            </a:r>
            <a:endParaRPr lang="en-GB" sz="3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ADA0B-9EF9-AF4F-18E9-67A9D792F2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0" y="1547314"/>
            <a:ext cx="7632697" cy="433800"/>
          </a:xfrm>
        </p:spPr>
        <p:txBody>
          <a:bodyPr>
            <a:no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en-US" sz="2200" b="1">
                <a:solidFill>
                  <a:srgbClr val="242C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Differentiated PEP and PrEP – reaching more people with HIV prevention services using DSD</a:t>
            </a:r>
            <a:endParaRPr lang="en-GB" sz="2200" b="1">
              <a:solidFill>
                <a:srgbClr val="242C4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3D8BD-1BD1-861D-4CB2-E8F5D9FB5D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0" y="854508"/>
            <a:ext cx="7632697" cy="385200"/>
          </a:xfrm>
        </p:spPr>
        <p:txBody>
          <a:bodyPr anchor="b"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1600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Damary</a:t>
            </a:r>
            <a:r>
              <a:rPr lang="en-US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Rehema Chora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Kenya Medical Research Institute; </a:t>
            </a:r>
            <a:r>
              <a:rPr lang="en-US" sz="16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behalf of Pharm PrEP study team</a:t>
            </a:r>
            <a:endParaRPr lang="en-GB" sz="16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D30BF6-A13C-DEFC-3EF7-C97F3F0B753C}"/>
              </a:ext>
            </a:extLst>
          </p:cNvPr>
          <p:cNvGrpSpPr/>
          <p:nvPr/>
        </p:nvGrpSpPr>
        <p:grpSpPr>
          <a:xfrm>
            <a:off x="8010115" y="6092821"/>
            <a:ext cx="3833665" cy="692775"/>
            <a:chOff x="7605911" y="5281395"/>
            <a:chExt cx="3833665" cy="692775"/>
          </a:xfrm>
        </p:grpSpPr>
        <p:pic>
          <p:nvPicPr>
            <p:cNvPr id="6" name="Picture 2" descr="KEMRI | Brands of the World™ | Download vector logos and logotypes">
              <a:extLst>
                <a:ext uri="{FF2B5EF4-FFF2-40B4-BE49-F238E27FC236}">
                  <a16:creationId xmlns:a16="http://schemas.microsoft.com/office/drawing/2014/main" id="{58F050CD-26ED-5EC3-1253-3A6BED2FC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911" y="5281395"/>
              <a:ext cx="708205" cy="692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jkuat-logo">
              <a:extLst>
                <a:ext uri="{FF2B5EF4-FFF2-40B4-BE49-F238E27FC236}">
                  <a16:creationId xmlns:a16="http://schemas.microsoft.com/office/drawing/2014/main" id="{9112BF9D-DF64-8F7D-DEF2-2E76768C5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3931" y="5310211"/>
              <a:ext cx="649289" cy="635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E32D63C7-DC12-FDF6-715C-34956BFC21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851"/>
            <a:stretch/>
          </p:blipFill>
          <p:spPr bwMode="auto">
            <a:xfrm>
              <a:off x="9023035" y="5362485"/>
              <a:ext cx="1071142" cy="53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EDE4B338-009C-1926-458E-8921EA248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3992" y="5354341"/>
              <a:ext cx="738887" cy="546882"/>
            </a:xfrm>
            <a:prstGeom prst="rect">
              <a:avLst/>
            </a:prstGeom>
          </p:spPr>
        </p:pic>
        <p:pic>
          <p:nvPicPr>
            <p:cNvPr id="10" name="Picture 9" descr="A logo of a university&#10;&#10;Description automatically generated">
              <a:extLst>
                <a:ext uri="{FF2B5EF4-FFF2-40B4-BE49-F238E27FC236}">
                  <a16:creationId xmlns:a16="http://schemas.microsoft.com/office/drawing/2014/main" id="{D2F09373-AF01-F9DE-3DB7-1B0237F76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92694" y="5354341"/>
              <a:ext cx="546882" cy="5468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383F65-5C81-11A3-3B19-1C18E8E40F70}"/>
              </a:ext>
            </a:extLst>
          </p:cNvPr>
          <p:cNvSpPr/>
          <p:nvPr/>
        </p:nvSpPr>
        <p:spPr>
          <a:xfrm>
            <a:off x="351933" y="6037943"/>
            <a:ext cx="4553896" cy="781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DC5980-C908-A2AF-2884-4C8A0EDC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650" y="695171"/>
            <a:ext cx="7632697" cy="1223960"/>
          </a:xfrm>
        </p:spPr>
        <p:txBody>
          <a:bodyPr>
            <a:normAutofit/>
          </a:bodyPr>
          <a:lstStyle/>
          <a:p>
            <a:r>
              <a:rPr lang="en-US" sz="3000"/>
              <a:t>Behaviors associated with HIV risk among pharmacy PrEP/PEP clients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544350-D198-FF1F-A0AC-666F643F8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430567"/>
              </p:ext>
            </p:extLst>
          </p:nvPr>
        </p:nvGraphicFramePr>
        <p:xfrm>
          <a:off x="209538" y="1812910"/>
          <a:ext cx="6071800" cy="468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B5E0068-5C3F-8B67-CCBF-23D77B977CC5}"/>
              </a:ext>
            </a:extLst>
          </p:cNvPr>
          <p:cNvSpPr txBox="1"/>
          <p:nvPr/>
        </p:nvSpPr>
        <p:spPr>
          <a:xfrm>
            <a:off x="317264" y="2091935"/>
            <a:ext cx="6071801" cy="3385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Behaviors associated with HIV risk, past 6</a:t>
            </a:r>
            <a:r>
              <a:rPr lang="en-US" sz="1600" b="1" baseline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months</a:t>
            </a:r>
            <a:endParaRPr lang="en-KE" sz="16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59481-00BE-4C28-81D4-1A72483B7823}"/>
              </a:ext>
            </a:extLst>
          </p:cNvPr>
          <p:cNvSpPr txBox="1"/>
          <p:nvPr/>
        </p:nvSpPr>
        <p:spPr>
          <a:xfrm>
            <a:off x="2314402" y="5883687"/>
            <a:ext cx="1451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PEP clients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AE202-CE0A-F6FD-6480-84D343491EE8}"/>
              </a:ext>
            </a:extLst>
          </p:cNvPr>
          <p:cNvSpPr txBox="1"/>
          <p:nvPr/>
        </p:nvSpPr>
        <p:spPr>
          <a:xfrm>
            <a:off x="4067153" y="5883687"/>
            <a:ext cx="173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 clients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38110B-8CB5-CF79-B626-0022912EEE80}"/>
              </a:ext>
            </a:extLst>
          </p:cNvPr>
          <p:cNvSpPr txBox="1"/>
          <p:nvPr/>
        </p:nvSpPr>
        <p:spPr>
          <a:xfrm>
            <a:off x="6803181" y="2091935"/>
            <a:ext cx="4823709" cy="3385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Acute HIV exposures, past </a:t>
            </a:r>
            <a:r>
              <a:rPr lang="en-US" sz="1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 hours</a:t>
            </a:r>
            <a:endParaRPr lang="en-KE" sz="16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9414D06-BBBE-2B32-A1C0-3FD68600B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254659"/>
              </p:ext>
            </p:extLst>
          </p:nvPr>
        </p:nvGraphicFramePr>
        <p:xfrm>
          <a:off x="6791083" y="2430488"/>
          <a:ext cx="4835807" cy="383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673CAB6-EE38-EA65-49D2-310E6D40AC12}"/>
              </a:ext>
            </a:extLst>
          </p:cNvPr>
          <p:cNvSpPr txBox="1"/>
          <p:nvPr/>
        </p:nvSpPr>
        <p:spPr>
          <a:xfrm>
            <a:off x="7038294" y="5520317"/>
            <a:ext cx="1688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Condom </a:t>
            </a:r>
          </a:p>
          <a:p>
            <a:pPr algn="ctr"/>
            <a:r>
              <a:rPr lang="en-US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break/ </a:t>
            </a:r>
          </a:p>
          <a:p>
            <a:pPr algn="ctr"/>
            <a:r>
              <a:rPr lang="en-US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condomless </a:t>
            </a:r>
          </a:p>
          <a:p>
            <a:pPr algn="ctr"/>
            <a:r>
              <a:rPr lang="en-US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0CD480-6490-8A1E-2B80-22BB4C467180}"/>
              </a:ext>
            </a:extLst>
          </p:cNvPr>
          <p:cNvSpPr txBox="1"/>
          <p:nvPr/>
        </p:nvSpPr>
        <p:spPr>
          <a:xfrm>
            <a:off x="8099813" y="5531435"/>
            <a:ext cx="16885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Needle prick: </a:t>
            </a:r>
          </a:p>
          <a:p>
            <a:pPr algn="ctr"/>
            <a:r>
              <a:rPr 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 use/ </a:t>
            </a:r>
            <a:br>
              <a:rPr 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occupational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C7A162-B64F-ADFE-3360-1855A96B5DC3}"/>
              </a:ext>
            </a:extLst>
          </p:cNvPr>
          <p:cNvSpPr txBox="1"/>
          <p:nvPr/>
        </p:nvSpPr>
        <p:spPr>
          <a:xfrm>
            <a:off x="9212881" y="5518880"/>
            <a:ext cx="1548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Sexual </a:t>
            </a:r>
          </a:p>
          <a:p>
            <a:pPr algn="ctr"/>
            <a:r>
              <a:rPr 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assault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D6C321-E4C4-530B-7AF8-B9FDC939883D}"/>
              </a:ext>
            </a:extLst>
          </p:cNvPr>
          <p:cNvSpPr txBox="1"/>
          <p:nvPr/>
        </p:nvSpPr>
        <p:spPr>
          <a:xfrm>
            <a:off x="10256568" y="5528827"/>
            <a:ext cx="1548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</a:p>
        </p:txBody>
      </p:sp>
      <p:sp>
        <p:nvSpPr>
          <p:cNvPr id="17" name="Arrow: Pentagon 21">
            <a:extLst>
              <a:ext uri="{FF2B5EF4-FFF2-40B4-BE49-F238E27FC236}">
                <a16:creationId xmlns:a16="http://schemas.microsoft.com/office/drawing/2014/main" id="{1CBC6D1C-965C-FF4E-67B2-A340C2159161}"/>
              </a:ext>
            </a:extLst>
          </p:cNvPr>
          <p:cNvSpPr/>
          <p:nvPr/>
        </p:nvSpPr>
        <p:spPr>
          <a:xfrm rot="10800000">
            <a:off x="8392024" y="3035239"/>
            <a:ext cx="2805675" cy="751219"/>
          </a:xfrm>
          <a:prstGeom prst="homePlate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BA814-6342-3738-5B96-3ADE47751EC0}"/>
              </a:ext>
            </a:extLst>
          </p:cNvPr>
          <p:cNvSpPr txBox="1"/>
          <p:nvPr/>
        </p:nvSpPr>
        <p:spPr>
          <a:xfrm>
            <a:off x="8726874" y="3131046"/>
            <a:ext cx="247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HIV exposures from unprotected sex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50745E-CFB9-8F77-0E0A-3C63F0FE6E53}"/>
              </a:ext>
            </a:extLst>
          </p:cNvPr>
          <p:cNvSpPr/>
          <p:nvPr/>
        </p:nvSpPr>
        <p:spPr>
          <a:xfrm>
            <a:off x="1846135" y="5808434"/>
            <a:ext cx="3622930" cy="455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0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DCA1-507C-7F85-DBFA-DBD6FA5AB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7" y="441326"/>
            <a:ext cx="9119631" cy="1223960"/>
          </a:xfrm>
        </p:spPr>
        <p:txBody>
          <a:bodyPr>
            <a:normAutofit/>
          </a:bodyPr>
          <a:lstStyle/>
          <a:p>
            <a:r>
              <a:rPr lang="en-US" sz="3000" dirty="0"/>
              <a:t>High acceptability of pharmacy PrEP/PEP among clients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33E7AAF-E650-892D-29AD-C4266B739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342966"/>
              </p:ext>
            </p:extLst>
          </p:nvPr>
        </p:nvGraphicFramePr>
        <p:xfrm>
          <a:off x="4543695" y="4269551"/>
          <a:ext cx="6977898" cy="148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95A383-EC4E-CF18-AED2-11D4FC52AA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972078"/>
              </p:ext>
            </p:extLst>
          </p:nvPr>
        </p:nvGraphicFramePr>
        <p:xfrm>
          <a:off x="4448945" y="2368167"/>
          <a:ext cx="7074469" cy="142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F1D543-6E9F-0FE8-5FB5-F38C1EBAC329}"/>
              </a:ext>
            </a:extLst>
          </p:cNvPr>
          <p:cNvCxnSpPr>
            <a:cxnSpLocks/>
          </p:cNvCxnSpPr>
          <p:nvPr/>
        </p:nvCxnSpPr>
        <p:spPr>
          <a:xfrm>
            <a:off x="7890726" y="2463763"/>
            <a:ext cx="0" cy="318603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951F0D3-9C3D-D8E0-B901-1EF7BF4749E6}"/>
              </a:ext>
            </a:extLst>
          </p:cNvPr>
          <p:cNvSpPr txBox="1"/>
          <p:nvPr/>
        </p:nvSpPr>
        <p:spPr>
          <a:xfrm>
            <a:off x="441096" y="2305277"/>
            <a:ext cx="411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Affective attitude:</a:t>
            </a:r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Likes getting PEP at pharmacy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B8ABBC-A787-2AA1-3CA0-104D70B481C3}"/>
              </a:ext>
            </a:extLst>
          </p:cNvPr>
          <p:cNvSpPr txBox="1"/>
          <p:nvPr/>
        </p:nvSpPr>
        <p:spPr>
          <a:xfrm>
            <a:off x="421343" y="3452346"/>
            <a:ext cx="355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sng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Opportunity cost*:</a:t>
            </a:r>
            <a:r>
              <a:rPr lang="en-US" sz="1200" b="1" i="0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Getting PEP at the pharmacy interfered with other priorities.*</a:t>
            </a:r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5B92C9-84CD-F629-902C-1117985C2585}"/>
              </a:ext>
            </a:extLst>
          </p:cNvPr>
          <p:cNvCxnSpPr>
            <a:cxnSpLocks/>
          </p:cNvCxnSpPr>
          <p:nvPr/>
        </p:nvCxnSpPr>
        <p:spPr>
          <a:xfrm flipV="1">
            <a:off x="455383" y="4025758"/>
            <a:ext cx="10989496" cy="2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9185F0-C1EE-8065-B11B-7EC1E186957F}"/>
              </a:ext>
            </a:extLst>
          </p:cNvPr>
          <p:cNvSpPr txBox="1"/>
          <p:nvPr/>
        </p:nvSpPr>
        <p:spPr>
          <a:xfrm>
            <a:off x="444517" y="2694314"/>
            <a:ext cx="364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sng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Perceived effectiveness:</a:t>
            </a:r>
            <a:r>
              <a:rPr lang="en-US" sz="1200" b="1" i="0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harmacy PEP reaches people at risk.</a:t>
            </a:r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EE033-1D9C-AB4B-CEFE-093FD32338F0}"/>
              </a:ext>
            </a:extLst>
          </p:cNvPr>
          <p:cNvSpPr txBox="1"/>
          <p:nvPr/>
        </p:nvSpPr>
        <p:spPr>
          <a:xfrm>
            <a:off x="443083" y="3071401"/>
            <a:ext cx="350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Burden*:</a:t>
            </a:r>
            <a:r>
              <a:rPr lang="en-US" sz="12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hard to get PEP at a pharmacy.</a:t>
            </a:r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2A1AB-EDC0-6E99-9FD7-7C085BE27199}"/>
              </a:ext>
            </a:extLst>
          </p:cNvPr>
          <p:cNvSpPr txBox="1"/>
          <p:nvPr/>
        </p:nvSpPr>
        <p:spPr>
          <a:xfrm>
            <a:off x="396283" y="4371992"/>
            <a:ext cx="4384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sng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Affective attitude:</a:t>
            </a:r>
            <a:r>
              <a:rPr lang="en-US" sz="1200" b="1" i="0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Likes getting PrEP at pharmacy.</a:t>
            </a: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AC201D-C385-B67C-22AF-D01245710CB1}"/>
              </a:ext>
            </a:extLst>
          </p:cNvPr>
          <p:cNvSpPr txBox="1"/>
          <p:nvPr/>
        </p:nvSpPr>
        <p:spPr>
          <a:xfrm>
            <a:off x="414185" y="5443693"/>
            <a:ext cx="370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sng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Opportunity cost*:</a:t>
            </a:r>
            <a:r>
              <a:rPr lang="en-US" sz="1200" b="1" i="0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i="0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etting PrEP at the pharmacy interfered with other priorities.*</a:t>
            </a:r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5849E5-52AF-ADC8-B709-29C47DCD2E78}"/>
              </a:ext>
            </a:extLst>
          </p:cNvPr>
          <p:cNvSpPr txBox="1"/>
          <p:nvPr/>
        </p:nvSpPr>
        <p:spPr>
          <a:xfrm>
            <a:off x="396284" y="4599256"/>
            <a:ext cx="411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sng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Perceived effectiveness:</a:t>
            </a:r>
            <a:r>
              <a:rPr lang="en-US" sz="1200" b="1" i="0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harmacy PrEP reaches people at risk.</a:t>
            </a:r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1736B5-3CA6-05C0-E074-9D12A35B9EE0}"/>
              </a:ext>
            </a:extLst>
          </p:cNvPr>
          <p:cNvSpPr txBox="1"/>
          <p:nvPr/>
        </p:nvSpPr>
        <p:spPr>
          <a:xfrm>
            <a:off x="396284" y="5041963"/>
            <a:ext cx="367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sng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Burden*:</a:t>
            </a:r>
            <a:r>
              <a:rPr lang="en-US" sz="1200" b="1" i="0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i="0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</a:t>
            </a:r>
            <a:r>
              <a:rPr lang="en-US" sz="1200" i="0" u="none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 to get PrEP at a pharmacy.</a:t>
            </a:r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262C2E-5C24-E064-D5A5-5C46FF034D93}"/>
              </a:ext>
            </a:extLst>
          </p:cNvPr>
          <p:cNvSpPr txBox="1"/>
          <p:nvPr/>
        </p:nvSpPr>
        <p:spPr>
          <a:xfrm>
            <a:off x="455383" y="1938505"/>
            <a:ext cx="211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PEP </a:t>
            </a:r>
            <a:r>
              <a:rPr lang="en-US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Acceptability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BCF0DB-6669-50D6-1D14-98828BFFE641}"/>
              </a:ext>
            </a:extLst>
          </p:cNvPr>
          <p:cNvSpPr txBox="1"/>
          <p:nvPr/>
        </p:nvSpPr>
        <p:spPr>
          <a:xfrm>
            <a:off x="6235815" y="5975373"/>
            <a:ext cx="3420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Percentage of pharmacy clients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9451E41-F11F-0DCA-C91F-BB8B2EECC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92001"/>
              </p:ext>
            </p:extLst>
          </p:nvPr>
        </p:nvGraphicFramePr>
        <p:xfrm>
          <a:off x="4782715" y="6359645"/>
          <a:ext cx="69342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595">
                  <a:extLst>
                    <a:ext uri="{9D8B030D-6E8A-4147-A177-3AD203B41FA5}">
                      <a16:colId xmlns:a16="http://schemas.microsoft.com/office/drawing/2014/main" val="3794305542"/>
                    </a:ext>
                  </a:extLst>
                </a:gridCol>
                <a:gridCol w="1113332">
                  <a:extLst>
                    <a:ext uri="{9D8B030D-6E8A-4147-A177-3AD203B41FA5}">
                      <a16:colId xmlns:a16="http://schemas.microsoft.com/office/drawing/2014/main" val="833210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83645483"/>
                    </a:ext>
                  </a:extLst>
                </a:gridCol>
                <a:gridCol w="1155633">
                  <a:extLst>
                    <a:ext uri="{9D8B030D-6E8A-4147-A177-3AD203B41FA5}">
                      <a16:colId xmlns:a16="http://schemas.microsoft.com/office/drawing/2014/main" val="3249789913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1377821949"/>
                    </a:ext>
                  </a:extLst>
                </a:gridCol>
              </a:tblGrid>
              <a:tr h="301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Strongly disagree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0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Disagree 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7A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Neither agree nor disagree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Strongly agree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68935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2E771E4-F063-C387-B3F2-151D5201D07D}"/>
              </a:ext>
            </a:extLst>
          </p:cNvPr>
          <p:cNvSpPr txBox="1"/>
          <p:nvPr/>
        </p:nvSpPr>
        <p:spPr>
          <a:xfrm>
            <a:off x="4146813" y="3368167"/>
            <a:ext cx="620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96%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7BBDF-7A15-B345-5263-6E2A097BBA73}"/>
              </a:ext>
            </a:extLst>
          </p:cNvPr>
          <p:cNvSpPr txBox="1"/>
          <p:nvPr/>
        </p:nvSpPr>
        <p:spPr>
          <a:xfrm>
            <a:off x="4385603" y="5055431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88%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1EA531-5C84-AF84-1CAA-613B7914B8C8}"/>
              </a:ext>
            </a:extLst>
          </p:cNvPr>
          <p:cNvSpPr txBox="1"/>
          <p:nvPr/>
        </p:nvSpPr>
        <p:spPr>
          <a:xfrm>
            <a:off x="4351588" y="5370628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88%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8E95DD-9279-E3DC-F42F-12108D366578}"/>
              </a:ext>
            </a:extLst>
          </p:cNvPr>
          <p:cNvSpPr txBox="1"/>
          <p:nvPr/>
        </p:nvSpPr>
        <p:spPr>
          <a:xfrm>
            <a:off x="11210390" y="4433247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08F23C-B1B9-DC91-14E4-3DE582AD2B73}"/>
              </a:ext>
            </a:extLst>
          </p:cNvPr>
          <p:cNvSpPr txBox="1"/>
          <p:nvPr/>
        </p:nvSpPr>
        <p:spPr>
          <a:xfrm>
            <a:off x="4382690" y="3031669"/>
            <a:ext cx="620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89%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C2B5A9-0B16-A6CB-A29B-CDDC9A6B14F8}"/>
              </a:ext>
            </a:extLst>
          </p:cNvPr>
          <p:cNvSpPr txBox="1"/>
          <p:nvPr/>
        </p:nvSpPr>
        <p:spPr>
          <a:xfrm>
            <a:off x="8016060" y="3359886"/>
            <a:ext cx="53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86A782-6927-BEE6-5C57-5C981DC6975A}"/>
              </a:ext>
            </a:extLst>
          </p:cNvPr>
          <p:cNvSpPr txBox="1"/>
          <p:nvPr/>
        </p:nvSpPr>
        <p:spPr>
          <a:xfrm>
            <a:off x="8292736" y="3031670"/>
            <a:ext cx="537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5A2255-A2E1-F02A-E90B-28ED8D5F002E}"/>
              </a:ext>
            </a:extLst>
          </p:cNvPr>
          <p:cNvSpPr txBox="1"/>
          <p:nvPr/>
        </p:nvSpPr>
        <p:spPr>
          <a:xfrm>
            <a:off x="11252557" y="2688986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98%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7DD7CB-983B-24C7-1706-BE2C36ACC13F}"/>
              </a:ext>
            </a:extLst>
          </p:cNvPr>
          <p:cNvSpPr txBox="1"/>
          <p:nvPr/>
        </p:nvSpPr>
        <p:spPr>
          <a:xfrm>
            <a:off x="11232482" y="2383996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5782F0-1616-C0C9-621D-02C7DE495BCE}"/>
              </a:ext>
            </a:extLst>
          </p:cNvPr>
          <p:cNvSpPr txBox="1"/>
          <p:nvPr/>
        </p:nvSpPr>
        <p:spPr>
          <a:xfrm>
            <a:off x="8242584" y="5339900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7647E9-C996-6F79-E879-0216E7BB9997}"/>
              </a:ext>
            </a:extLst>
          </p:cNvPr>
          <p:cNvSpPr txBox="1"/>
          <p:nvPr/>
        </p:nvSpPr>
        <p:spPr>
          <a:xfrm>
            <a:off x="441096" y="4094993"/>
            <a:ext cx="2141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 Acceptability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8EF953-27B5-CE72-0BE1-1CC9253D42EF}"/>
              </a:ext>
            </a:extLst>
          </p:cNvPr>
          <p:cNvSpPr txBox="1"/>
          <p:nvPr/>
        </p:nvSpPr>
        <p:spPr>
          <a:xfrm>
            <a:off x="11213887" y="4766729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3699BB-F67C-A1BF-3714-C1C970341112}"/>
              </a:ext>
            </a:extLst>
          </p:cNvPr>
          <p:cNvSpPr txBox="1"/>
          <p:nvPr/>
        </p:nvSpPr>
        <p:spPr>
          <a:xfrm>
            <a:off x="8321604" y="504372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B662C8-AF24-D14E-2ED4-0EB905F68F50}"/>
              </a:ext>
            </a:extLst>
          </p:cNvPr>
          <p:cNvSpPr txBox="1"/>
          <p:nvPr/>
        </p:nvSpPr>
        <p:spPr>
          <a:xfrm>
            <a:off x="398619" y="6127781"/>
            <a:ext cx="43840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i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*Question reverse coded: A validation technique to bring out a positive item in a negative way</a:t>
            </a:r>
            <a:endParaRPr lang="en-KE" sz="12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KE" sz="12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BA74E9-3D76-82C0-3597-B7C1122DF278}"/>
              </a:ext>
            </a:extLst>
          </p:cNvPr>
          <p:cNvSpPr txBox="1"/>
          <p:nvPr/>
        </p:nvSpPr>
        <p:spPr>
          <a:xfrm>
            <a:off x="161454" y="1594400"/>
            <a:ext cx="1136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Assessed different component constructs of the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Theoretical Framework of Acceptability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following clients’ first visit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E2B0D70-AA8E-0824-AB34-B02E6C7E07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0" t="-6707" r="3821" b="5238"/>
          <a:stretch/>
        </p:blipFill>
        <p:spPr>
          <a:xfrm>
            <a:off x="4385603" y="5663228"/>
            <a:ext cx="7173077" cy="38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0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3099-7D62-0FA9-7621-828470A53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7" y="871064"/>
            <a:ext cx="8640759" cy="794222"/>
          </a:xfrm>
        </p:spPr>
        <p:txBody>
          <a:bodyPr>
            <a:normAutofit/>
          </a:bodyPr>
          <a:lstStyle/>
          <a:p>
            <a:r>
              <a:rPr lang="en-US" sz="3000"/>
              <a:t>Key takeaways to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F60A3A-14C1-7677-94A5-34367F12FD33}"/>
              </a:ext>
            </a:extLst>
          </p:cNvPr>
          <p:cNvSpPr txBox="1"/>
          <p:nvPr/>
        </p:nvSpPr>
        <p:spPr>
          <a:xfrm>
            <a:off x="442917" y="1665286"/>
            <a:ext cx="1087822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Reached clients who could benefit and are not engaged in existing clinic-based PrEP/PEP services, by adapting the “where” of PrEP/PEP service delivery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pharmacies might expand the reach of PrEP/PEP services rather than decongest existing delivery platforms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demand for pharmacy PEP services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with extended hours, including weekends, pharmacies may be well-suited to deliver this time-sensitive service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Highlights need for periodic versus persistent HIV prevention interventions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Underscores role PEP could play in delivery of comprehensive HIV services that enable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90538" indent="-490538">
              <a:spcAft>
                <a:spcPts val="1200"/>
              </a:spcAft>
              <a:buFont typeface="+mj-lt"/>
              <a:buAutoNum type="arabicPeriod" startAt="3"/>
            </a:pPr>
            <a:r>
              <a:rPr lang="en-US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Pharmacy-delivered PrEP/PEP services are highly acceptable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among clients who received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Emphasizes the need for diverse delivery platforms that suit various client preferences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66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0E906-4E9F-BB50-DB97-5E611C205E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9581" y="1876068"/>
            <a:ext cx="6526880" cy="4319590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private pharmacies as recommended delivery platform 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PrEP/PEP implementation guidelines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a model of pharmacy PrEP/PEP for scale-up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informed by the ongoing </a:t>
            </a:r>
            <a:r>
              <a:rPr lang="en-US" sz="16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cRCT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findings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implementation strategies that support the scale-up and sustainability</a:t>
            </a:r>
            <a:r>
              <a:rPr lang="en-US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approach</a:t>
            </a: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e.g., electronic dispensing records, curriculum for providers, quality assurance tools, MOH reporting tools 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 the model ongoing in Kenya for other countries and interventions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including injectable PrEP forms, ART, and combination prevention interventions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48199C-05CE-B25E-3F5A-8D6C1BC6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083" y="1017701"/>
            <a:ext cx="7632697" cy="1223960"/>
          </a:xfrm>
        </p:spPr>
        <p:txBody>
          <a:bodyPr>
            <a:normAutofit/>
          </a:bodyPr>
          <a:lstStyle/>
          <a:p>
            <a:r>
              <a:rPr lang="en-US" sz="3000"/>
              <a:t>Next steps</a:t>
            </a:r>
          </a:p>
        </p:txBody>
      </p:sp>
      <p:pic>
        <p:nvPicPr>
          <p:cNvPr id="5" name="Picture Placeholder 4" descr="A green building with a motorcycle and a motorcycle parked outside&#10;&#10;Description automatically generated">
            <a:extLst>
              <a:ext uri="{FF2B5EF4-FFF2-40B4-BE49-F238E27FC236}">
                <a16:creationId xmlns:a16="http://schemas.microsoft.com/office/drawing/2014/main" id="{AA4E311B-369B-EC9D-FCA2-E680E0530ED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r="9674"/>
          <a:stretch/>
        </p:blipFill>
        <p:spPr>
          <a:xfrm>
            <a:off x="7286152" y="1876072"/>
            <a:ext cx="4419600" cy="4103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1B033C-696E-0EC9-74D0-E0B55221423A}"/>
              </a:ext>
            </a:extLst>
          </p:cNvPr>
          <p:cNvSpPr txBox="1"/>
          <p:nvPr/>
        </p:nvSpPr>
        <p:spPr>
          <a:xfrm>
            <a:off x="7203812" y="5979759"/>
            <a:ext cx="39661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 used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61345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E2756-33A6-AF1B-54EE-9B26B729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6"/>
            <a:ext cx="7632697" cy="2987674"/>
          </a:xfrm>
        </p:spPr>
        <p:txBody>
          <a:bodyPr>
            <a:normAutofit/>
          </a:bodyPr>
          <a:lstStyle/>
          <a:p>
            <a:r>
              <a:rPr lang="en-US" sz="3000"/>
              <a:t>Acknowledgements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0E877C-3F91-0E4A-8FF0-FDBE9AD5AC15}"/>
              </a:ext>
            </a:extLst>
          </p:cNvPr>
          <p:cNvGrpSpPr/>
          <p:nvPr/>
        </p:nvGrpSpPr>
        <p:grpSpPr>
          <a:xfrm>
            <a:off x="7421528" y="5342948"/>
            <a:ext cx="3833665" cy="692775"/>
            <a:chOff x="7605911" y="5281395"/>
            <a:chExt cx="3833665" cy="692775"/>
          </a:xfrm>
        </p:grpSpPr>
        <p:pic>
          <p:nvPicPr>
            <p:cNvPr id="4" name="Picture 2" descr="KEMRI | Brands of the World™ | Download vector logos and logotypes">
              <a:extLst>
                <a:ext uri="{FF2B5EF4-FFF2-40B4-BE49-F238E27FC236}">
                  <a16:creationId xmlns:a16="http://schemas.microsoft.com/office/drawing/2014/main" id="{7A11B2CD-8DA4-7136-E359-0588303C3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911" y="5281395"/>
              <a:ext cx="708205" cy="692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jkuat-logo">
              <a:extLst>
                <a:ext uri="{FF2B5EF4-FFF2-40B4-BE49-F238E27FC236}">
                  <a16:creationId xmlns:a16="http://schemas.microsoft.com/office/drawing/2014/main" id="{15516430-0405-5330-814D-615C569C8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3931" y="5310211"/>
              <a:ext cx="649289" cy="635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96A9AB89-E2CE-A3CC-415A-074039AC70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851"/>
            <a:stretch/>
          </p:blipFill>
          <p:spPr bwMode="auto">
            <a:xfrm>
              <a:off x="9023035" y="5362485"/>
              <a:ext cx="1071142" cy="53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879E2EB2-665F-089F-D456-FE60B35F2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3992" y="5354341"/>
              <a:ext cx="738887" cy="546882"/>
            </a:xfrm>
            <a:prstGeom prst="rect">
              <a:avLst/>
            </a:prstGeom>
          </p:spPr>
        </p:pic>
        <p:pic>
          <p:nvPicPr>
            <p:cNvPr id="8" name="Picture 7" descr="A logo of a university&#10;&#10;Description automatically generated">
              <a:extLst>
                <a:ext uri="{FF2B5EF4-FFF2-40B4-BE49-F238E27FC236}">
                  <a16:creationId xmlns:a16="http://schemas.microsoft.com/office/drawing/2014/main" id="{85DBC29B-77EB-4190-40FE-88FDEB124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92694" y="5354341"/>
              <a:ext cx="546882" cy="54688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EB8FF70-C028-7DC7-4EA3-9A1FCB84622E}"/>
              </a:ext>
            </a:extLst>
          </p:cNvPr>
          <p:cNvSpPr txBox="1"/>
          <p:nvPr/>
        </p:nvSpPr>
        <p:spPr>
          <a:xfrm>
            <a:off x="4081722" y="2450096"/>
            <a:ext cx="7033827" cy="1077218"/>
          </a:xfrm>
          <a:prstGeom prst="rect">
            <a:avLst/>
          </a:prstGeom>
          <a:solidFill>
            <a:srgbClr val="0E2841"/>
          </a:solidFill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2400"/>
              </a:spcAft>
            </a:pPr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would like to acknowledge all the clients, pharmacy providers, research assistants, and technical officers in the study; the </a:t>
            </a:r>
            <a:r>
              <a:rPr lang="it-IT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Kenya National AIDS &amp; STI Control Program (NASCOP); and the Kenya </a:t>
            </a:r>
            <a:r>
              <a:rPr lang="it-IT" sz="16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Pharmacy</a:t>
            </a:r>
            <a:r>
              <a:rPr lang="it-IT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16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Poisons</a:t>
            </a:r>
            <a:r>
              <a:rPr lang="it-IT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Board (PPB).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F8D67F-FDE0-5885-6D9A-12F35024D460}"/>
              </a:ext>
            </a:extLst>
          </p:cNvPr>
          <p:cNvSpPr txBox="1">
            <a:spLocks/>
          </p:cNvSpPr>
          <p:nvPr/>
        </p:nvSpPr>
        <p:spPr>
          <a:xfrm>
            <a:off x="4016717" y="3690478"/>
            <a:ext cx="6894341" cy="191828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6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Funding: </a:t>
            </a:r>
            <a:r>
              <a:rPr lang="en-US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Bill &amp; Melinda Gates Foundation (INV-033052)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6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 Investigators: </a:t>
            </a:r>
            <a:r>
              <a:rPr lang="en-US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Katrina </a:t>
            </a:r>
            <a:r>
              <a:rPr lang="en-US" sz="160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Ortblad</a:t>
            </a:r>
            <a:r>
              <a:rPr lang="en-US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(Fred Hutchinson Cancer Center), Professor Elizabeth </a:t>
            </a:r>
            <a:r>
              <a:rPr lang="en-US" sz="160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Bukusi</a:t>
            </a:r>
            <a:r>
              <a:rPr lang="en-US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(KEMRI), Assoc. Professor Kenneth </a:t>
            </a:r>
            <a:r>
              <a:rPr lang="en-US" sz="160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Ngure</a:t>
            </a:r>
            <a:r>
              <a:rPr lang="en-US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(JKUAT), Dr. Daniel Were (Jhpiego)</a:t>
            </a:r>
          </a:p>
          <a:p>
            <a:pPr marL="0" indent="0"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F98EFE4F-B6F3-5DBE-F437-234011D91A30}"/>
              </a:ext>
            </a:extLst>
          </p:cNvPr>
          <p:cNvSpPr/>
          <p:nvPr/>
        </p:nvSpPr>
        <p:spPr>
          <a:xfrm>
            <a:off x="4077655" y="5242756"/>
            <a:ext cx="3159806" cy="90466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16216-BEA6-0927-63F0-06D4B6DFA1C2}"/>
              </a:ext>
            </a:extLst>
          </p:cNvPr>
          <p:cNvSpPr txBox="1"/>
          <p:nvPr/>
        </p:nvSpPr>
        <p:spPr>
          <a:xfrm>
            <a:off x="4734230" y="5386646"/>
            <a:ext cx="303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Damary</a:t>
            </a:r>
            <a:r>
              <a:rPr lang="en-US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Rehema</a:t>
            </a:r>
            <a:endParaRPr lang="es-ES" sz="1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kumimoji="0" lang="en-US" altLang="en-U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rdamary@kemri-rctp.org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4F6971-940A-5276-A366-CF6F99617DE5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84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868" y="5438181"/>
            <a:ext cx="483327" cy="3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6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90452A3-6634-114A-CA6D-18BE1C9CB074}"/>
              </a:ext>
            </a:extLst>
          </p:cNvPr>
          <p:cNvSpPr/>
          <p:nvPr/>
        </p:nvSpPr>
        <p:spPr>
          <a:xfrm>
            <a:off x="6002855" y="1665286"/>
            <a:ext cx="5664185" cy="51927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FA608-D4F6-417B-3162-DC4E9F8C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59" y="441326"/>
            <a:ext cx="9143413" cy="1223960"/>
          </a:xfrm>
        </p:spPr>
        <p:txBody>
          <a:bodyPr>
            <a:noAutofit/>
          </a:bodyPr>
          <a:lstStyle/>
          <a:p>
            <a:r>
              <a:rPr lang="en-US" sz="3000"/>
              <a:t>In Kenya, barriers to PrEP/PEP remain that could be addressed with pharmacies</a:t>
            </a:r>
            <a:br>
              <a:rPr lang="en-US" sz="3000"/>
            </a:br>
            <a:br>
              <a:rPr lang="en-US" sz="3000"/>
            </a:br>
            <a:endParaRPr lang="en-US" sz="3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DC272E-2EBE-A754-7A36-72F72A77C9D0}"/>
              </a:ext>
            </a:extLst>
          </p:cNvPr>
          <p:cNvSpPr/>
          <p:nvPr/>
        </p:nvSpPr>
        <p:spPr>
          <a:xfrm>
            <a:off x="524959" y="1665285"/>
            <a:ext cx="5026298" cy="51927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467AB-085E-42EC-A616-346A3DD2B5B7}"/>
              </a:ext>
            </a:extLst>
          </p:cNvPr>
          <p:cNvSpPr txBox="1"/>
          <p:nvPr/>
        </p:nvSpPr>
        <p:spPr>
          <a:xfrm>
            <a:off x="6139814" y="3547696"/>
            <a:ext cx="532735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spcAft>
                <a:spcPts val="1400"/>
              </a:spcAft>
              <a:buFont typeface="Wingdings" panose="05000000000000000000" pitchFamily="2" charset="2"/>
              <a:buChar char="þ"/>
            </a:pPr>
            <a:r>
              <a:rPr 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services commonly sought here </a:t>
            </a:r>
            <a:r>
              <a:rPr lang="en-US" sz="14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(~50% of individuals in low- and middle-income countries)</a:t>
            </a:r>
          </a:p>
          <a:p>
            <a:pPr marL="346075" indent="-346075">
              <a:spcAft>
                <a:spcPts val="1400"/>
              </a:spcAft>
              <a:buFont typeface="Wingdings" panose="05000000000000000000" pitchFamily="2" charset="2"/>
              <a:buChar char="þ"/>
            </a:pPr>
            <a:r>
              <a:rPr 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operating hours </a:t>
            </a:r>
            <a:r>
              <a:rPr lang="en-US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operate on weekends</a:t>
            </a:r>
          </a:p>
          <a:p>
            <a:pPr marL="346075" indent="-346075">
              <a:spcAft>
                <a:spcPts val="1400"/>
              </a:spcAft>
              <a:buFont typeface="Wingdings" panose="05000000000000000000" pitchFamily="2" charset="2"/>
              <a:buChar char="þ"/>
            </a:pPr>
            <a:r>
              <a:rPr 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Quick, discreet services </a:t>
            </a:r>
            <a:r>
              <a:rPr lang="en-US" sz="14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4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No HIV stigma)</a:t>
            </a:r>
            <a:endParaRPr lang="en-US" sz="1400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6075" indent="-346075">
              <a:buFont typeface="Wingdings" panose="05000000000000000000" pitchFamily="2" charset="2"/>
              <a:buChar char="þ"/>
            </a:pPr>
            <a:r>
              <a:rPr 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Large purveyor of SRH products </a:t>
            </a:r>
            <a:r>
              <a:rPr lang="en-US" sz="14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(e.g., condoms, emergency contraception)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F3DCBA-4163-B300-22D5-95B9083E2B76}"/>
              </a:ext>
            </a:extLst>
          </p:cNvPr>
          <p:cNvSpPr/>
          <p:nvPr/>
        </p:nvSpPr>
        <p:spPr>
          <a:xfrm>
            <a:off x="6169444" y="5624582"/>
            <a:ext cx="5297721" cy="107957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/>
          <a:lstStyle/>
          <a:p>
            <a:r>
              <a:rPr lang="en-US" sz="1400" b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Kenya, &gt;5000 licensed pharmacies </a:t>
            </a:r>
            <a:r>
              <a:rPr lang="en-US" sz="1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overseen by a regulatory board, with annual renewal &amp; continuing professional development requirements.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E0377-CFBC-61C7-0E4E-61125044D7BE}"/>
              </a:ext>
            </a:extLst>
          </p:cNvPr>
          <p:cNvSpPr txBox="1"/>
          <p:nvPr/>
        </p:nvSpPr>
        <p:spPr>
          <a:xfrm>
            <a:off x="6088425" y="1819127"/>
            <a:ext cx="5449986" cy="259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PrEP/PEP delivery model: 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en-US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D1CC9-A6A1-5B83-3897-76FAF419B738}"/>
              </a:ext>
            </a:extLst>
          </p:cNvPr>
          <p:cNvGrpSpPr/>
          <p:nvPr/>
        </p:nvGrpSpPr>
        <p:grpSpPr>
          <a:xfrm>
            <a:off x="1255495" y="2210508"/>
            <a:ext cx="3616596" cy="1096005"/>
            <a:chOff x="1172858" y="2174333"/>
            <a:chExt cx="3616596" cy="1096005"/>
          </a:xfrm>
        </p:grpSpPr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35B4C4E1-C9F3-E2C8-10D3-0A1405328F54}"/>
                </a:ext>
              </a:extLst>
            </p:cNvPr>
            <p:cNvSpPr/>
            <p:nvPr/>
          </p:nvSpPr>
          <p:spPr>
            <a:xfrm>
              <a:off x="1172858" y="2174333"/>
              <a:ext cx="3616596" cy="1096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E97AE8-CFC9-8449-84CA-F43C76566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525" b="98643" l="4167" r="100000">
                          <a14:foregroundMark x1="58333" y1="12670" x2="58333" y2="1267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94422" y="2426731"/>
              <a:ext cx="390996" cy="720084"/>
            </a:xfrm>
            <a:prstGeom prst="rect">
              <a:avLst/>
            </a:prstGeom>
          </p:spPr>
        </p:pic>
        <p:pic>
          <p:nvPicPr>
            <p:cNvPr id="9" name="Picture 2" descr="Image result for clinic clipart">
              <a:extLst>
                <a:ext uri="{FF2B5EF4-FFF2-40B4-BE49-F238E27FC236}">
                  <a16:creationId xmlns:a16="http://schemas.microsoft.com/office/drawing/2014/main" id="{B3E0CC2B-3A71-43BC-EE63-2E5117C6C1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60000" contrast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0" t="9795" r="10617" b="10520"/>
            <a:stretch/>
          </p:blipFill>
          <p:spPr bwMode="auto">
            <a:xfrm>
              <a:off x="1803429" y="2296025"/>
              <a:ext cx="815116" cy="837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C2E7BA-A012-C8BB-5602-0CD4378CC068}"/>
                </a:ext>
              </a:extLst>
            </p:cNvPr>
            <p:cNvSpPr txBox="1"/>
            <p:nvPr/>
          </p:nvSpPr>
          <p:spPr>
            <a:xfrm>
              <a:off x="2465146" y="2423815"/>
              <a:ext cx="2324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Public </a:t>
              </a:r>
            </a:p>
            <a:p>
              <a:pPr algn="ctr"/>
              <a:r>
                <a:rPr lang="en-US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HIV clinics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C837E4B-C673-7330-1FC4-028706BB97E1}"/>
              </a:ext>
            </a:extLst>
          </p:cNvPr>
          <p:cNvSpPr txBox="1"/>
          <p:nvPr/>
        </p:nvSpPr>
        <p:spPr>
          <a:xfrm>
            <a:off x="689624" y="1819127"/>
            <a:ext cx="4799261" cy="2268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en-US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Dominant PrEP/PEP delivery model: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D7FF48-B0B6-3029-3FDC-6C740FA6140D}"/>
              </a:ext>
            </a:extLst>
          </p:cNvPr>
          <p:cNvSpPr/>
          <p:nvPr/>
        </p:nvSpPr>
        <p:spPr>
          <a:xfrm>
            <a:off x="938956" y="3829097"/>
            <a:ext cx="779818" cy="757129"/>
          </a:xfrm>
          <a:prstGeom prst="ellipse">
            <a:avLst/>
          </a:prstGeom>
          <a:solidFill>
            <a:schemeClr val="bg2"/>
          </a:solidFill>
          <a:ln w="28575">
            <a:solidFill>
              <a:srgbClr val="242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Gossip Icons - Download Free Vector Icons | Noun Project">
            <a:extLst>
              <a:ext uri="{FF2B5EF4-FFF2-40B4-BE49-F238E27FC236}">
                <a16:creationId xmlns:a16="http://schemas.microsoft.com/office/drawing/2014/main" id="{6EBB3B74-52A0-80DE-F997-1F711773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01" y="3916666"/>
            <a:ext cx="523491" cy="5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84104B-DA87-9BA1-F365-CE0D6672A2F8}"/>
              </a:ext>
            </a:extLst>
          </p:cNvPr>
          <p:cNvSpPr txBox="1"/>
          <p:nvPr/>
        </p:nvSpPr>
        <p:spPr>
          <a:xfrm>
            <a:off x="1846203" y="3752456"/>
            <a:ext cx="3399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Stigma</a:t>
            </a:r>
          </a:p>
          <a:p>
            <a:r>
              <a:rPr lang="en-US" sz="14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Associated with visiting HIV clinics when HIV uninfected</a:t>
            </a:r>
            <a:endParaRPr lang="en-US" sz="1400" b="1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4F00F-ECDE-C64E-C22A-45BB1243C397}"/>
              </a:ext>
            </a:extLst>
          </p:cNvPr>
          <p:cNvSpPr txBox="1"/>
          <p:nvPr/>
        </p:nvSpPr>
        <p:spPr>
          <a:xfrm>
            <a:off x="1846203" y="4693587"/>
            <a:ext cx="3399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Limited hours of operation </a:t>
            </a:r>
          </a:p>
          <a:p>
            <a:r>
              <a:rPr lang="en-US" sz="14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Closed on weekends when prevention (</a:t>
            </a:r>
            <a:r>
              <a:rPr lang="en-US" sz="1400" i="1" u="sng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especially PEP</a:t>
            </a:r>
            <a:r>
              <a:rPr lang="en-US" sz="14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needed</a:t>
            </a:r>
            <a:endParaRPr lang="en-US" sz="1400" b="1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DD420B-BA7B-66F3-BBFD-90171FB8FC29}"/>
              </a:ext>
            </a:extLst>
          </p:cNvPr>
          <p:cNvSpPr txBox="1"/>
          <p:nvPr/>
        </p:nvSpPr>
        <p:spPr>
          <a:xfrm>
            <a:off x="1817363" y="5624582"/>
            <a:ext cx="33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wait times &amp; travel distance</a:t>
            </a:r>
          </a:p>
          <a:p>
            <a:r>
              <a:rPr lang="en-US" sz="14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Associated w/ overcrowding, many stops, limited PrEP/PEP clinics</a:t>
            </a:r>
            <a:endParaRPr lang="en-US" sz="1400" b="1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285380-2252-2635-AFD1-C0D54F0D45CB}"/>
              </a:ext>
            </a:extLst>
          </p:cNvPr>
          <p:cNvSpPr/>
          <p:nvPr/>
        </p:nvSpPr>
        <p:spPr>
          <a:xfrm>
            <a:off x="938956" y="4748151"/>
            <a:ext cx="779818" cy="757129"/>
          </a:xfrm>
          <a:prstGeom prst="ellipse">
            <a:avLst/>
          </a:prstGeom>
          <a:solidFill>
            <a:schemeClr val="bg2"/>
          </a:solidFill>
          <a:ln w="28575">
            <a:solidFill>
              <a:srgbClr val="242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656A71-3797-576F-923F-CDC99B009CD7}"/>
              </a:ext>
            </a:extLst>
          </p:cNvPr>
          <p:cNvSpPr/>
          <p:nvPr/>
        </p:nvSpPr>
        <p:spPr>
          <a:xfrm>
            <a:off x="938956" y="5667205"/>
            <a:ext cx="779818" cy="757129"/>
          </a:xfrm>
          <a:prstGeom prst="ellipse">
            <a:avLst/>
          </a:prstGeom>
          <a:solidFill>
            <a:schemeClr val="bg2"/>
          </a:solidFill>
          <a:ln w="28575">
            <a:solidFill>
              <a:srgbClr val="242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2" descr="Hours Of Operation Clip Art - Hours Of Operation Icon - Png Download  (#414887) - PinClipart">
            <a:extLst>
              <a:ext uri="{FF2B5EF4-FFF2-40B4-BE49-F238E27FC236}">
                <a16:creationId xmlns:a16="http://schemas.microsoft.com/office/drawing/2014/main" id="{1D144F4D-932B-AC87-BFD2-247384D7E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65" l="0" r="97500">
                        <a14:foregroundMark x1="49773" y1="37500" x2="49773" y2="37500"/>
                        <a14:foregroundMark x1="74318" y1="39239" x2="74318" y2="39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7" y="4856711"/>
            <a:ext cx="566105" cy="59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6F788A-8309-F9F9-6326-C5C0B78D0B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55" b="95870" l="562" r="100000">
                        <a14:foregroundMark x1="30056" y1="16145" x2="30056" y2="16145"/>
                        <a14:foregroundMark x1="20225" y1="10263" x2="20225" y2="10263"/>
                        <a14:foregroundMark x1="40449" y1="19524" x2="40449" y2="19524"/>
                        <a14:foregroundMark x1="51779" y1="23404" x2="51779" y2="23404"/>
                        <a14:foregroundMark x1="58146" y1="28661" x2="58146" y2="28661"/>
                        <a14:foregroundMark x1="64513" y1="31289" x2="64513" y2="31289"/>
                        <a14:foregroundMark x1="36142" y1="40801" x2="36142" y2="40801"/>
                        <a14:foregroundMark x1="30243" y1="71715" x2="30243" y2="71715"/>
                        <a14:foregroundMark x1="45506" y1="61327" x2="45506" y2="61327"/>
                        <a14:foregroundMark x1="39607" y1="63204" x2="39607" y2="63204"/>
                        <a14:foregroundMark x1="53839" y1="60951" x2="53839" y2="60701"/>
                        <a14:foregroundMark x1="48127" y1="62954" x2="48127" y2="62954"/>
                        <a14:foregroundMark x1="59738" y1="61952" x2="59925" y2="61702"/>
                        <a14:foregroundMark x1="56367" y1="60075" x2="56367" y2="60075"/>
                        <a14:foregroundMark x1="66292" y1="56946" x2="66292" y2="56946"/>
                        <a14:foregroundMark x1="62547" y1="60325" x2="62734" y2="60075"/>
                        <a14:foregroundMark x1="70506" y1="56946" x2="70506" y2="56946"/>
                        <a14:foregroundMark x1="67697" y1="55695" x2="67697" y2="55695"/>
                        <a14:foregroundMark x1="73876" y1="38673" x2="73876" y2="38673"/>
                        <a14:foregroundMark x1="69101" y1="35169" x2="69101" y2="35169"/>
                        <a14:foregroundMark x1="75281" y1="56946" x2="75281" y2="56946"/>
                        <a14:foregroundMark x1="77903" y1="38298" x2="77903" y2="38298"/>
                        <a14:foregroundMark x1="80899" y1="41176" x2="80899" y2="41176"/>
                        <a14:foregroundMark x1="83801" y1="41802" x2="83801" y2="41802"/>
                        <a14:foregroundMark x1="86330" y1="41802" x2="86330" y2="41802"/>
                        <a14:foregroundMark x1="93446" y1="36421" x2="93446" y2="36421"/>
                        <a14:foregroundMark x1="93446" y1="47810" x2="93633" y2="47810"/>
                        <a14:foregroundMark x1="93165" y1="56571" x2="93165" y2="56571"/>
                        <a14:foregroundMark x1="85206" y1="34543" x2="85393" y2="347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484" y="5801956"/>
            <a:ext cx="645084" cy="4826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258BCA-EF08-089D-E2D3-9B17E5D460C3}"/>
              </a:ext>
            </a:extLst>
          </p:cNvPr>
          <p:cNvSpPr txBox="1"/>
          <p:nvPr/>
        </p:nvSpPr>
        <p:spPr>
          <a:xfrm>
            <a:off x="664163" y="3424650"/>
            <a:ext cx="4799261" cy="2268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en-US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Barriers to client access:</a:t>
            </a:r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058F6B6C-AA56-1F1F-6405-CEB52EECEE2D}"/>
              </a:ext>
            </a:extLst>
          </p:cNvPr>
          <p:cNvSpPr/>
          <p:nvPr/>
        </p:nvSpPr>
        <p:spPr>
          <a:xfrm>
            <a:off x="6845826" y="2210509"/>
            <a:ext cx="4191678" cy="10960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B48882-1903-E92E-B9B1-AD0B54A60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25" b="98643" l="4167" r="100000">
                        <a14:foregroundMark x1="58333" y1="12670" x2="58333" y2="126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697" y="2424591"/>
            <a:ext cx="390996" cy="7200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9FE8AF-66A2-5316-B1E1-3FFF27F1DC05}"/>
              </a:ext>
            </a:extLst>
          </p:cNvPr>
          <p:cNvSpPr txBox="1"/>
          <p:nvPr/>
        </p:nvSpPr>
        <p:spPr>
          <a:xfrm>
            <a:off x="8294340" y="2305762"/>
            <a:ext cx="2324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community pharmacies</a:t>
            </a:r>
          </a:p>
        </p:txBody>
      </p:sp>
      <p:pic>
        <p:nvPicPr>
          <p:cNvPr id="25" name="Picture 4" descr="Pharmacy - Free architecture and city icons">
            <a:extLst>
              <a:ext uri="{FF2B5EF4-FFF2-40B4-BE49-F238E27FC236}">
                <a16:creationId xmlns:a16="http://schemas.microsoft.com/office/drawing/2014/main" id="{F0844038-2E0C-D968-AF4F-278ACFEA2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04" y="2310492"/>
            <a:ext cx="824556" cy="8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44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00859A-C401-36CB-ACB1-849FB777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824" y="632603"/>
            <a:ext cx="8752789" cy="1223960"/>
          </a:xfrm>
        </p:spPr>
        <p:txBody>
          <a:bodyPr>
            <a:noAutofit/>
          </a:bodyPr>
          <a:lstStyle/>
          <a:p>
            <a:r>
              <a:rPr lang="en-US" sz="3000"/>
              <a:t>We have demonstrated the feasibility of pharmacy-delivered PrEP/PEP in pilots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99E67-8B7A-D014-756F-EAEFF019754D}"/>
              </a:ext>
            </a:extLst>
          </p:cNvPr>
          <p:cNvSpPr txBox="1"/>
          <p:nvPr/>
        </p:nvSpPr>
        <p:spPr>
          <a:xfrm>
            <a:off x="266863" y="6426286"/>
            <a:ext cx="5556117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Ortblad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KF et al., CROI 2022; Roche et al., CROI 2023)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0D849-C115-1A92-AB32-9E12B96A569C}"/>
              </a:ext>
            </a:extLst>
          </p:cNvPr>
          <p:cNvSpPr txBox="1"/>
          <p:nvPr/>
        </p:nvSpPr>
        <p:spPr>
          <a:xfrm>
            <a:off x="442912" y="1837654"/>
            <a:ext cx="58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 pathway for pharmacy PrEP/PEP: </a:t>
            </a:r>
          </a:p>
          <a:p>
            <a:r>
              <a:rPr lang="en-US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Utilizes </a:t>
            </a:r>
            <a:r>
              <a:rPr lang="en-US" sz="1400" i="1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prescribing checklist</a:t>
            </a:r>
            <a:r>
              <a:rPr lang="en-US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w/ remote clinician oversight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96ECE-FBE6-A38B-B326-AB05D413FDDF}"/>
              </a:ext>
            </a:extLst>
          </p:cNvPr>
          <p:cNvSpPr txBox="1"/>
          <p:nvPr/>
        </p:nvSpPr>
        <p:spPr>
          <a:xfrm>
            <a:off x="454772" y="5524272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i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Tested in 12 pharmacies in Western and Central Kenya over ~18 months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E9C8D5-DD81-9444-60B5-B8C52352587C}"/>
              </a:ext>
            </a:extLst>
          </p:cNvPr>
          <p:cNvSpPr txBox="1"/>
          <p:nvPr/>
        </p:nvSpPr>
        <p:spPr>
          <a:xfrm>
            <a:off x="3564485" y="2802853"/>
            <a:ext cx="1868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at HIV risk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6E4D5F-2BC0-92D8-BBD5-805B17885B98}"/>
              </a:ext>
            </a:extLst>
          </p:cNvPr>
          <p:cNvSpPr txBox="1"/>
          <p:nvPr/>
        </p:nvSpPr>
        <p:spPr>
          <a:xfrm>
            <a:off x="3564485" y="3384109"/>
            <a:ext cx="2411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 conditions that might contraindicate drug safety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926FBF-B84C-88F2-62DD-442AC8CDF0DD}"/>
              </a:ext>
            </a:extLst>
          </p:cNvPr>
          <p:cNvSpPr txBox="1"/>
          <p:nvPr/>
        </p:nvSpPr>
        <p:spPr>
          <a:xfrm>
            <a:off x="3564485" y="4380686"/>
            <a:ext cx="1868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HIV-positive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05B0F3-D6C2-7AEF-41CA-7EDFC540009C}"/>
              </a:ext>
            </a:extLst>
          </p:cNvPr>
          <p:cNvGrpSpPr/>
          <p:nvPr/>
        </p:nvGrpSpPr>
        <p:grpSpPr>
          <a:xfrm>
            <a:off x="497621" y="2691171"/>
            <a:ext cx="2852530" cy="2754744"/>
            <a:chOff x="610897" y="2565939"/>
            <a:chExt cx="2852530" cy="27547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B0DC61-7C9F-6AA9-3703-658A2A82CE1B}"/>
                </a:ext>
              </a:extLst>
            </p:cNvPr>
            <p:cNvSpPr/>
            <p:nvPr/>
          </p:nvSpPr>
          <p:spPr>
            <a:xfrm>
              <a:off x="610897" y="2565939"/>
              <a:ext cx="2474843" cy="4472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HIV risk assessment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39C5CE-1AFD-F828-1717-D6BB0BAB8E58}"/>
                </a:ext>
              </a:extLst>
            </p:cNvPr>
            <p:cNvSpPr/>
            <p:nvPr/>
          </p:nvSpPr>
          <p:spPr>
            <a:xfrm>
              <a:off x="610897" y="3269341"/>
              <a:ext cx="2474843" cy="64633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Medical safety assessment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4C15FF-1D56-F7A9-7E6E-2ADBCAEEBE60}"/>
                </a:ext>
              </a:extLst>
            </p:cNvPr>
            <p:cNvSpPr/>
            <p:nvPr/>
          </p:nvSpPr>
          <p:spPr>
            <a:xfrm>
              <a:off x="610897" y="4149918"/>
              <a:ext cx="2474843" cy="4634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HIV testing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20B7D3-D3D4-85E2-330E-8D90AB5B4C63}"/>
                </a:ext>
              </a:extLst>
            </p:cNvPr>
            <p:cNvSpPr/>
            <p:nvPr/>
          </p:nvSpPr>
          <p:spPr>
            <a:xfrm>
              <a:off x="610897" y="4857201"/>
              <a:ext cx="2474843" cy="4634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Drug dispensing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CCBA66D-DCF6-A286-C80D-F791A0FA56C3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3085740" y="2789569"/>
              <a:ext cx="32799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4EADF7C-9E8F-B458-F0F8-EB1BFBB29D32}"/>
                </a:ext>
              </a:extLst>
            </p:cNvPr>
            <p:cNvCxnSpPr>
              <a:cxnSpLocks/>
            </p:cNvCxnSpPr>
            <p:nvPr/>
          </p:nvCxnSpPr>
          <p:spPr>
            <a:xfrm>
              <a:off x="3085740" y="3610764"/>
              <a:ext cx="3776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6D67AAA-783C-3DD4-B423-4A6EF14724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3723" y="4377081"/>
              <a:ext cx="330009" cy="4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37">
              <a:extLst>
                <a:ext uri="{FF2B5EF4-FFF2-40B4-BE49-F238E27FC236}">
                  <a16:creationId xmlns:a16="http://schemas.microsoft.com/office/drawing/2014/main" id="{BF66AE91-AC1A-0C97-8745-E1EAD05DFAC6}"/>
                </a:ext>
              </a:extLst>
            </p:cNvPr>
            <p:cNvSpPr/>
            <p:nvPr/>
          </p:nvSpPr>
          <p:spPr>
            <a:xfrm rot="10800000">
              <a:off x="1555013" y="3051211"/>
              <a:ext cx="586610" cy="169955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Isosceles Triangle 38">
              <a:extLst>
                <a:ext uri="{FF2B5EF4-FFF2-40B4-BE49-F238E27FC236}">
                  <a16:creationId xmlns:a16="http://schemas.microsoft.com/office/drawing/2014/main" id="{D973FCEB-BA03-0DC5-9FDC-CCC51215AA73}"/>
                </a:ext>
              </a:extLst>
            </p:cNvPr>
            <p:cNvSpPr/>
            <p:nvPr/>
          </p:nvSpPr>
          <p:spPr>
            <a:xfrm rot="10800000">
              <a:off x="1555013" y="3943670"/>
              <a:ext cx="586610" cy="169955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Isosceles Triangle 39">
              <a:extLst>
                <a:ext uri="{FF2B5EF4-FFF2-40B4-BE49-F238E27FC236}">
                  <a16:creationId xmlns:a16="http://schemas.microsoft.com/office/drawing/2014/main" id="{5E4F551D-52E4-04B8-46FC-C71B01251801}"/>
                </a:ext>
              </a:extLst>
            </p:cNvPr>
            <p:cNvSpPr/>
            <p:nvPr/>
          </p:nvSpPr>
          <p:spPr>
            <a:xfrm rot="10800000">
              <a:off x="1555013" y="4647731"/>
              <a:ext cx="586610" cy="169955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8B74AD4-2DDA-493F-9985-4A0C2C4F5830}"/>
              </a:ext>
            </a:extLst>
          </p:cNvPr>
          <p:cNvSpPr/>
          <p:nvPr/>
        </p:nvSpPr>
        <p:spPr>
          <a:xfrm>
            <a:off x="3564485" y="3394049"/>
            <a:ext cx="2375451" cy="1426247"/>
          </a:xfrm>
          <a:prstGeom prst="rect">
            <a:avLst/>
          </a:prstGeom>
          <a:noFill/>
          <a:ln>
            <a:solidFill>
              <a:srgbClr val="DB241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553EAD-E5F1-5036-0F4D-6DE8DFA36A63}"/>
              </a:ext>
            </a:extLst>
          </p:cNvPr>
          <p:cNvSpPr txBox="1"/>
          <p:nvPr/>
        </p:nvSpPr>
        <p:spPr>
          <a:xfrm>
            <a:off x="3483215" y="4820296"/>
            <a:ext cx="247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Referred to clinic services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7F7A2F-09AA-CDBA-0AF7-856BBBD52C25}"/>
              </a:ext>
            </a:extLst>
          </p:cNvPr>
          <p:cNvSpPr txBox="1"/>
          <p:nvPr/>
        </p:nvSpPr>
        <p:spPr>
          <a:xfrm>
            <a:off x="6286513" y="1899755"/>
            <a:ext cx="5300604" cy="2339102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Key findings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Pharmacies </a:t>
            </a:r>
            <a:r>
              <a:rPr 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reached PrEP/PEP naïve clients </a:t>
            </a:r>
            <a:r>
              <a:rPr lang="en-US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with HIV risk not often engaged in clinic-delivered PrEP/PEP services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Delivering public drugs in a new private settings was </a:t>
            </a:r>
            <a:r>
              <a:rPr 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feasible</a:t>
            </a:r>
            <a:r>
              <a:rPr lang="en-US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; services delivered with high fidelity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PrEP </a:t>
            </a:r>
            <a:r>
              <a:rPr lang="en-US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continuation was comparable </a:t>
            </a:r>
            <a:r>
              <a:rPr lang="en-US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with that observed at public clinics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29039A-D993-9EB9-7A60-5D4FD56D7052}"/>
              </a:ext>
            </a:extLst>
          </p:cNvPr>
          <p:cNvSpPr txBox="1"/>
          <p:nvPr/>
        </p:nvSpPr>
        <p:spPr>
          <a:xfrm>
            <a:off x="6286512" y="6337733"/>
            <a:ext cx="28805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 used with permission.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7F7D27-AC2B-76C6-B0A4-84E685CFFB2A}"/>
              </a:ext>
            </a:extLst>
          </p:cNvPr>
          <p:cNvSpPr txBox="1"/>
          <p:nvPr/>
        </p:nvSpPr>
        <p:spPr>
          <a:xfrm>
            <a:off x="9253983" y="4418690"/>
            <a:ext cx="2333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i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on implementation strategies to support scale-up needed</a:t>
            </a:r>
          </a:p>
        </p:txBody>
      </p:sp>
      <p:pic>
        <p:nvPicPr>
          <p:cNvPr id="27" name="Picture 26" descr="Two men standing in front of a pharmacy&#10;&#10;Description automatically generated">
            <a:extLst>
              <a:ext uri="{FF2B5EF4-FFF2-40B4-BE49-F238E27FC236}">
                <a16:creationId xmlns:a16="http://schemas.microsoft.com/office/drawing/2014/main" id="{526D8F02-6F2F-538F-CA4C-53BA131AF6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b="15265"/>
          <a:stretch/>
        </p:blipFill>
        <p:spPr>
          <a:xfrm>
            <a:off x="6286512" y="4407860"/>
            <a:ext cx="2937105" cy="19298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624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FB91-799D-A56D-0A0F-F7F00DD2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77" y="282131"/>
            <a:ext cx="8991369" cy="1223960"/>
          </a:xfrm>
        </p:spPr>
        <p:txBody>
          <a:bodyPr>
            <a:noAutofit/>
          </a:bodyPr>
          <a:lstStyle/>
          <a:p>
            <a:r>
              <a:rPr lang="en-US" sz="3000"/>
              <a:t>An ongoing cluster-randomized controlled trial is testing implementation strategies to inform scale-up</a:t>
            </a:r>
          </a:p>
        </p:txBody>
      </p:sp>
      <p:sp>
        <p:nvSpPr>
          <p:cNvPr id="3" name="Rectangle: Rounded Corners 38">
            <a:extLst>
              <a:ext uri="{FF2B5EF4-FFF2-40B4-BE49-F238E27FC236}">
                <a16:creationId xmlns:a16="http://schemas.microsoft.com/office/drawing/2014/main" id="{204119DD-3689-8EE7-3F63-953FBE2A608E}"/>
              </a:ext>
            </a:extLst>
          </p:cNvPr>
          <p:cNvSpPr/>
          <p:nvPr/>
        </p:nvSpPr>
        <p:spPr>
          <a:xfrm>
            <a:off x="1809977" y="2850158"/>
            <a:ext cx="1560532" cy="716086"/>
          </a:xfrm>
          <a:prstGeom prst="round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PrEP/PEP: Fee</a:t>
            </a:r>
          </a:p>
        </p:txBody>
      </p:sp>
      <p:sp>
        <p:nvSpPr>
          <p:cNvPr id="4" name="Rectangle: Rounded Corners 39">
            <a:extLst>
              <a:ext uri="{FF2B5EF4-FFF2-40B4-BE49-F238E27FC236}">
                <a16:creationId xmlns:a16="http://schemas.microsoft.com/office/drawing/2014/main" id="{84F36AF7-F5E4-E564-C214-04110EA9DC63}"/>
              </a:ext>
            </a:extLst>
          </p:cNvPr>
          <p:cNvSpPr/>
          <p:nvPr/>
        </p:nvSpPr>
        <p:spPr>
          <a:xfrm>
            <a:off x="3493004" y="2852195"/>
            <a:ext cx="1605571" cy="7120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PrEP/PEP: Free </a:t>
            </a:r>
          </a:p>
        </p:txBody>
      </p:sp>
      <p:sp>
        <p:nvSpPr>
          <p:cNvPr id="5" name="Rectangle: Rounded Corners 40">
            <a:extLst>
              <a:ext uri="{FF2B5EF4-FFF2-40B4-BE49-F238E27FC236}">
                <a16:creationId xmlns:a16="http://schemas.microsoft.com/office/drawing/2014/main" id="{FF9849D9-C213-919E-5CEC-D6C2CF236538}"/>
              </a:ext>
            </a:extLst>
          </p:cNvPr>
          <p:cNvSpPr/>
          <p:nvPr/>
        </p:nvSpPr>
        <p:spPr>
          <a:xfrm>
            <a:off x="5129741" y="2864316"/>
            <a:ext cx="1769491" cy="7177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PrEP/PEP: Free  </a:t>
            </a:r>
          </a:p>
          <a:p>
            <a:pPr algn="ctr"/>
            <a:r>
              <a:rPr lang="en-US" sz="13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w/ HTS counselor</a:t>
            </a:r>
          </a:p>
        </p:txBody>
      </p:sp>
      <p:sp>
        <p:nvSpPr>
          <p:cNvPr id="6" name="Rectangle: Rounded Corners 41">
            <a:extLst>
              <a:ext uri="{FF2B5EF4-FFF2-40B4-BE49-F238E27FC236}">
                <a16:creationId xmlns:a16="http://schemas.microsoft.com/office/drawing/2014/main" id="{15AAD8BA-4053-380E-0D87-91CF2A677E4C}"/>
              </a:ext>
            </a:extLst>
          </p:cNvPr>
          <p:cNvSpPr/>
          <p:nvPr/>
        </p:nvSpPr>
        <p:spPr>
          <a:xfrm>
            <a:off x="6949138" y="2852195"/>
            <a:ext cx="1560532" cy="71201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SOC: PrEP/PEP referral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85850-F36A-A6D6-01F5-6389D8F025C2}"/>
              </a:ext>
            </a:extLst>
          </p:cNvPr>
          <p:cNvSpPr txBox="1"/>
          <p:nvPr/>
        </p:nvSpPr>
        <p:spPr>
          <a:xfrm>
            <a:off x="8941766" y="5940185"/>
            <a:ext cx="277237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>
                <a:solidFill>
                  <a:srgbClr val="242D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Setting: 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counties in Western and Central Kenya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4FB390-A7E8-7C5A-AE4D-15A52097CB50}"/>
              </a:ext>
            </a:extLst>
          </p:cNvPr>
          <p:cNvGrpSpPr/>
          <p:nvPr/>
        </p:nvGrpSpPr>
        <p:grpSpPr>
          <a:xfrm>
            <a:off x="8983139" y="2623808"/>
            <a:ext cx="2689630" cy="3232652"/>
            <a:chOff x="2910027" y="1367876"/>
            <a:chExt cx="4137430" cy="4944026"/>
          </a:xfrm>
        </p:grpSpPr>
        <p:pic>
          <p:nvPicPr>
            <p:cNvPr id="9" name="Picture 8" descr="A map of kenya with black outline&#10;&#10;Description automatically generated">
              <a:extLst>
                <a:ext uri="{FF2B5EF4-FFF2-40B4-BE49-F238E27FC236}">
                  <a16:creationId xmlns:a16="http://schemas.microsoft.com/office/drawing/2014/main" id="{2C0035B1-7AC5-1C19-C0C3-EF89F93B8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0027" y="1367876"/>
              <a:ext cx="4137430" cy="4944026"/>
            </a:xfrm>
            <a:prstGeom prst="rect">
              <a:avLst/>
            </a:prstGeom>
          </p:spPr>
        </p:pic>
        <p:sp>
          <p:nvSpPr>
            <p:cNvPr id="10" name="Star: 5 Points 27">
              <a:extLst>
                <a:ext uri="{FF2B5EF4-FFF2-40B4-BE49-F238E27FC236}">
                  <a16:creationId xmlns:a16="http://schemas.microsoft.com/office/drawing/2014/main" id="{7A0833B5-CDFA-940E-DE74-03E0661F50FD}"/>
                </a:ext>
              </a:extLst>
            </p:cNvPr>
            <p:cNvSpPr/>
            <p:nvPr/>
          </p:nvSpPr>
          <p:spPr>
            <a:xfrm>
              <a:off x="3147284" y="3787585"/>
              <a:ext cx="301310" cy="287372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Star: 5 Points 29">
              <a:extLst>
                <a:ext uri="{FF2B5EF4-FFF2-40B4-BE49-F238E27FC236}">
                  <a16:creationId xmlns:a16="http://schemas.microsoft.com/office/drawing/2014/main" id="{F0325EAD-6C8E-8C6F-0A43-00EF72814C5B}"/>
                </a:ext>
              </a:extLst>
            </p:cNvPr>
            <p:cNvSpPr/>
            <p:nvPr/>
          </p:nvSpPr>
          <p:spPr>
            <a:xfrm>
              <a:off x="3147284" y="4116550"/>
              <a:ext cx="301310" cy="287372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Star: 5 Points 30">
              <a:extLst>
                <a:ext uri="{FF2B5EF4-FFF2-40B4-BE49-F238E27FC236}">
                  <a16:creationId xmlns:a16="http://schemas.microsoft.com/office/drawing/2014/main" id="{D384C1D5-543B-A16A-EA57-C3705CB7F828}"/>
                </a:ext>
              </a:extLst>
            </p:cNvPr>
            <p:cNvSpPr/>
            <p:nvPr/>
          </p:nvSpPr>
          <p:spPr>
            <a:xfrm>
              <a:off x="3245687" y="4362903"/>
              <a:ext cx="301310" cy="287372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Star: 5 Points 32">
              <a:extLst>
                <a:ext uri="{FF2B5EF4-FFF2-40B4-BE49-F238E27FC236}">
                  <a16:creationId xmlns:a16="http://schemas.microsoft.com/office/drawing/2014/main" id="{877122B8-53F3-7139-FC9A-39AACA45DD1C}"/>
                </a:ext>
              </a:extLst>
            </p:cNvPr>
            <p:cNvSpPr/>
            <p:nvPr/>
          </p:nvSpPr>
          <p:spPr>
            <a:xfrm>
              <a:off x="3448594" y="3868987"/>
              <a:ext cx="301310" cy="287372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Star: 5 Points 33">
              <a:extLst>
                <a:ext uri="{FF2B5EF4-FFF2-40B4-BE49-F238E27FC236}">
                  <a16:creationId xmlns:a16="http://schemas.microsoft.com/office/drawing/2014/main" id="{4585B675-C148-9407-00F9-5561958F2C68}"/>
                </a:ext>
              </a:extLst>
            </p:cNvPr>
            <p:cNvSpPr/>
            <p:nvPr/>
          </p:nvSpPr>
          <p:spPr>
            <a:xfrm>
              <a:off x="4407171" y="4489068"/>
              <a:ext cx="301310" cy="287372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Star: 5 Points 34">
              <a:extLst>
                <a:ext uri="{FF2B5EF4-FFF2-40B4-BE49-F238E27FC236}">
                  <a16:creationId xmlns:a16="http://schemas.microsoft.com/office/drawing/2014/main" id="{630722A2-9056-C16F-60A9-DB468C2BF5E2}"/>
                </a:ext>
              </a:extLst>
            </p:cNvPr>
            <p:cNvSpPr/>
            <p:nvPr/>
          </p:nvSpPr>
          <p:spPr>
            <a:xfrm>
              <a:off x="4281551" y="4260236"/>
              <a:ext cx="301310" cy="287372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2F14C88-AB21-B3EB-8D6B-D45497A8F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9836"/>
              </p:ext>
            </p:extLst>
          </p:nvPr>
        </p:nvGraphicFramePr>
        <p:xfrm>
          <a:off x="262869" y="3593131"/>
          <a:ext cx="8271471" cy="231239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558428">
                  <a:extLst>
                    <a:ext uri="{9D8B030D-6E8A-4147-A177-3AD203B41FA5}">
                      <a16:colId xmlns:a16="http://schemas.microsoft.com/office/drawing/2014/main" val="562808297"/>
                    </a:ext>
                  </a:extLst>
                </a:gridCol>
                <a:gridCol w="1615835">
                  <a:extLst>
                    <a:ext uri="{9D8B030D-6E8A-4147-A177-3AD203B41FA5}">
                      <a16:colId xmlns:a16="http://schemas.microsoft.com/office/drawing/2014/main" val="3393605633"/>
                    </a:ext>
                  </a:extLst>
                </a:gridCol>
                <a:gridCol w="1703962">
                  <a:extLst>
                    <a:ext uri="{9D8B030D-6E8A-4147-A177-3AD203B41FA5}">
                      <a16:colId xmlns:a16="http://schemas.microsoft.com/office/drawing/2014/main" val="836953543"/>
                    </a:ext>
                  </a:extLst>
                </a:gridCol>
                <a:gridCol w="1784638">
                  <a:extLst>
                    <a:ext uri="{9D8B030D-6E8A-4147-A177-3AD203B41FA5}">
                      <a16:colId xmlns:a16="http://schemas.microsoft.com/office/drawing/2014/main" val="1534066463"/>
                    </a:ext>
                  </a:extLst>
                </a:gridCol>
                <a:gridCol w="1608608">
                  <a:extLst>
                    <a:ext uri="{9D8B030D-6E8A-4147-A177-3AD203B41FA5}">
                      <a16:colId xmlns:a16="http://schemas.microsoft.com/office/drawing/2014/main" val="1185882069"/>
                    </a:ext>
                  </a:extLst>
                </a:gridCol>
              </a:tblGrid>
              <a:tr h="450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057932"/>
                  </a:ext>
                </a:extLst>
              </a:tr>
              <a:tr h="825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Provider leading screening &amp; HIV testing</a:t>
                      </a:r>
                    </a:p>
                  </a:txBody>
                  <a:tcPr marL="68580" marR="68580" marT="0" marB="0"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Pharmacy provider</a:t>
                      </a:r>
                    </a:p>
                  </a:txBody>
                  <a:tcPr marL="68580" marR="68580" marT="0" marB="0" anchor="ctr"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Pharmacy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provider</a:t>
                      </a:r>
                    </a:p>
                  </a:txBody>
                  <a:tcPr marL="68580" marR="68580" marT="0" marB="0" anchor="ctr"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HTS counselor </a:t>
                      </a:r>
                    </a:p>
                  </a:txBody>
                  <a:tcPr marL="68580" marR="68580" marT="0" marB="0" anchor="ctr"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Pharmacy provider</a:t>
                      </a:r>
                    </a:p>
                  </a:txBody>
                  <a:tcPr marL="68580" marR="68580" marT="0" marB="0" anchor="ctr"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175646"/>
                  </a:ext>
                </a:extLst>
              </a:tr>
              <a:tr h="504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Client pays pharmacy*</a:t>
                      </a:r>
                    </a:p>
                  </a:txBody>
                  <a:tcPr marL="68580" marR="68580" marT="0" marB="0">
                    <a:lnT w="12700" cmpd="sng">
                      <a:solidFill>
                        <a:schemeClr val="tx1"/>
                      </a:solidFill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 KES</a:t>
                      </a:r>
                    </a:p>
                  </a:txBody>
                  <a:tcPr marL="68580" marR="68580" marT="0" marB="0" anchor="ctr">
                    <a:lnT w="12700" cmpd="sng">
                      <a:solidFill>
                        <a:schemeClr val="tx1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 KES</a:t>
                      </a:r>
                    </a:p>
                  </a:txBody>
                  <a:tcPr marL="68580" marR="68580" marT="0" marB="0" anchor="ctr">
                    <a:lnT w="12700" cmpd="sng">
                      <a:solidFill>
                        <a:schemeClr val="tx1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 KES</a:t>
                      </a:r>
                    </a:p>
                  </a:txBody>
                  <a:tcPr marL="68580" marR="68580" marT="0" marB="0" anchor="ctr">
                    <a:lnT w="12700" cmpd="sng">
                      <a:solidFill>
                        <a:schemeClr val="tx1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 KES</a:t>
                      </a:r>
                    </a:p>
                  </a:txBody>
                  <a:tcPr marL="68580" marR="68580" marT="0" marB="0" anchor="ctr">
                    <a:lnT w="12700" cmpd="sng">
                      <a:solidFill>
                        <a:schemeClr val="tx1"/>
                      </a:solidFill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684652"/>
                  </a:ext>
                </a:extLst>
              </a:tr>
              <a:tr h="504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Study pays pharmacy*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 KES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 KES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 KES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 KES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39421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432D5B4-268D-7EA1-B886-565EEE08549D}"/>
              </a:ext>
            </a:extLst>
          </p:cNvPr>
          <p:cNvSpPr txBox="1"/>
          <p:nvPr/>
        </p:nvSpPr>
        <p:spPr>
          <a:xfrm>
            <a:off x="203172" y="6473486"/>
            <a:ext cx="57724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*Per HIV test completed or (if Arm 4) per referral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9FADC1-034A-41CC-32F9-4747013CAB34}"/>
              </a:ext>
            </a:extLst>
          </p:cNvPr>
          <p:cNvSpPr/>
          <p:nvPr/>
        </p:nvSpPr>
        <p:spPr>
          <a:xfrm>
            <a:off x="2148159" y="2378476"/>
            <a:ext cx="957843" cy="56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CE398B-D29E-F903-7C7F-F24D98C25256}"/>
              </a:ext>
            </a:extLst>
          </p:cNvPr>
          <p:cNvSpPr txBox="1"/>
          <p:nvPr/>
        </p:nvSpPr>
        <p:spPr>
          <a:xfrm>
            <a:off x="3534958" y="3716580"/>
            <a:ext cx="1661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(k=15 pharmacies)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791875-5B1E-352B-4EB2-A27CCC35869C}"/>
              </a:ext>
            </a:extLst>
          </p:cNvPr>
          <p:cNvSpPr txBox="1"/>
          <p:nvPr/>
        </p:nvSpPr>
        <p:spPr>
          <a:xfrm>
            <a:off x="5279621" y="3716580"/>
            <a:ext cx="1597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(k=15 pharmacies)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4A73D0-9BCB-92D7-E633-60129A980C57}"/>
              </a:ext>
            </a:extLst>
          </p:cNvPr>
          <p:cNvSpPr txBox="1"/>
          <p:nvPr/>
        </p:nvSpPr>
        <p:spPr>
          <a:xfrm>
            <a:off x="6967191" y="3716580"/>
            <a:ext cx="1601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(k=15 pharmacies)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DBADB3-682D-C1F4-C836-CB1E34ABC85E}"/>
              </a:ext>
            </a:extLst>
          </p:cNvPr>
          <p:cNvSpPr txBox="1"/>
          <p:nvPr/>
        </p:nvSpPr>
        <p:spPr>
          <a:xfrm>
            <a:off x="1809977" y="3716580"/>
            <a:ext cx="1639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(k=15 pharmacies)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4F798D-174E-3023-9304-D294A1DE2495}"/>
              </a:ext>
            </a:extLst>
          </p:cNvPr>
          <p:cNvSpPr txBox="1"/>
          <p:nvPr/>
        </p:nvSpPr>
        <p:spPr>
          <a:xfrm>
            <a:off x="4553631" y="1700220"/>
            <a:ext cx="211390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Retail pharmacies</a:t>
            </a:r>
          </a:p>
          <a:p>
            <a:r>
              <a:rPr lang="en-US"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(k=60 pharmacies)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C658F2-2CD7-A0B1-7838-F3DC3BBBCA4E}"/>
              </a:ext>
            </a:extLst>
          </p:cNvPr>
          <p:cNvCxnSpPr/>
          <p:nvPr/>
        </p:nvCxnSpPr>
        <p:spPr>
          <a:xfrm>
            <a:off x="2664358" y="2212208"/>
            <a:ext cx="5047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06BBAF2-F699-E78E-FDA5-FCA5CFB63D25}"/>
              </a:ext>
            </a:extLst>
          </p:cNvPr>
          <p:cNvSpPr/>
          <p:nvPr/>
        </p:nvSpPr>
        <p:spPr>
          <a:xfrm>
            <a:off x="3815592" y="2378476"/>
            <a:ext cx="957843" cy="56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06DA24-E0D9-DE99-4474-0B7A71D4E7F0}"/>
              </a:ext>
            </a:extLst>
          </p:cNvPr>
          <p:cNvSpPr/>
          <p:nvPr/>
        </p:nvSpPr>
        <p:spPr>
          <a:xfrm>
            <a:off x="5483025" y="2378476"/>
            <a:ext cx="957843" cy="56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 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B10142-565F-9EB7-B049-F1DD133F720E}"/>
              </a:ext>
            </a:extLst>
          </p:cNvPr>
          <p:cNvSpPr/>
          <p:nvPr/>
        </p:nvSpPr>
        <p:spPr>
          <a:xfrm>
            <a:off x="7123632" y="2378476"/>
            <a:ext cx="957843" cy="56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 4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D3827C-4147-6A74-A6A2-BA156D4A8169}"/>
              </a:ext>
            </a:extLst>
          </p:cNvPr>
          <p:cNvCxnSpPr>
            <a:cxnSpLocks/>
          </p:cNvCxnSpPr>
          <p:nvPr/>
        </p:nvCxnSpPr>
        <p:spPr>
          <a:xfrm>
            <a:off x="2667061" y="2216797"/>
            <a:ext cx="0" cy="312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BA3B40F-B911-7BE4-3784-B40831817E1D}"/>
              </a:ext>
            </a:extLst>
          </p:cNvPr>
          <p:cNvCxnSpPr>
            <a:cxnSpLocks/>
          </p:cNvCxnSpPr>
          <p:nvPr/>
        </p:nvCxnSpPr>
        <p:spPr>
          <a:xfrm>
            <a:off x="4351928" y="2212208"/>
            <a:ext cx="0" cy="312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536675E-146D-C40D-7303-AC16BCFFDDF1}"/>
              </a:ext>
            </a:extLst>
          </p:cNvPr>
          <p:cNvCxnSpPr>
            <a:cxnSpLocks/>
          </p:cNvCxnSpPr>
          <p:nvPr/>
        </p:nvCxnSpPr>
        <p:spPr>
          <a:xfrm>
            <a:off x="6079569" y="2212208"/>
            <a:ext cx="0" cy="312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0643733-DE5F-8687-61F0-466606540BF1}"/>
              </a:ext>
            </a:extLst>
          </p:cNvPr>
          <p:cNvCxnSpPr>
            <a:cxnSpLocks/>
          </p:cNvCxnSpPr>
          <p:nvPr/>
        </p:nvCxnSpPr>
        <p:spPr>
          <a:xfrm>
            <a:off x="7703351" y="2212367"/>
            <a:ext cx="0" cy="312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5E6D9C9A-2657-9551-E17D-B8A9AC221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76" b="92593" l="9361" r="93836">
                        <a14:foregroundMark x1="15297" y1="16667" x2="15297" y2="16667"/>
                        <a14:foregroundMark x1="59361" y1="12037" x2="59361" y2="12037"/>
                        <a14:foregroundMark x1="52511" y1="7407" x2="52511" y2="7407"/>
                        <a14:foregroundMark x1="89726" y1="16667" x2="89726" y2="16667"/>
                        <a14:foregroundMark x1="93836" y1="29630" x2="93836" y2="29630"/>
                        <a14:foregroundMark x1="50228" y1="63657" x2="50228" y2="63657"/>
                        <a14:foregroundMark x1="74658" y1="67361" x2="74658" y2="67361"/>
                        <a14:foregroundMark x1="31963" y1="71528" x2="31963" y2="71528"/>
                        <a14:foregroundMark x1="31050" y1="83333" x2="31050" y2="83333"/>
                        <a14:foregroundMark x1="42922" y1="72454" x2="42922" y2="72454"/>
                        <a14:foregroundMark x1="56164" y1="92593" x2="56164" y2="925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0299" y="1651142"/>
            <a:ext cx="524202" cy="51702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03E8B83-9F92-4327-9EDD-28FB2CEA6B8C}"/>
              </a:ext>
            </a:extLst>
          </p:cNvPr>
          <p:cNvSpPr txBox="1"/>
          <p:nvPr/>
        </p:nvSpPr>
        <p:spPr>
          <a:xfrm>
            <a:off x="219778" y="6044367"/>
            <a:ext cx="8430186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Outcomes: </a:t>
            </a:r>
            <a:r>
              <a:rPr lang="en-US" sz="140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 initiation &amp; continuation (primary); PEP initiation &amp; repeat use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D95663-41AE-CE40-9F0E-2A13AFAC4D1B}"/>
              </a:ext>
            </a:extLst>
          </p:cNvPr>
          <p:cNvSpPr txBox="1"/>
          <p:nvPr/>
        </p:nvSpPr>
        <p:spPr>
          <a:xfrm>
            <a:off x="8886762" y="1950966"/>
            <a:ext cx="2882383" cy="523220"/>
          </a:xfrm>
          <a:prstGeom prst="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Start: 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 2023 </a:t>
            </a:r>
          </a:p>
          <a:p>
            <a:r>
              <a:rPr lang="en-US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Anticipated end: 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 2025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E48540BF-45C7-FDEA-94CC-CF412E57890D}"/>
              </a:ext>
            </a:extLst>
          </p:cNvPr>
          <p:cNvSpPr/>
          <p:nvPr/>
        </p:nvSpPr>
        <p:spPr>
          <a:xfrm>
            <a:off x="203172" y="5995670"/>
            <a:ext cx="8331168" cy="444524"/>
          </a:xfrm>
          <a:prstGeom prst="roundRect">
            <a:avLst/>
          </a:prstGeom>
          <a:solidFill>
            <a:schemeClr val="accent5">
              <a:alpha val="1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0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7BA9-470E-477F-96A8-028E3F47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7" y="441326"/>
            <a:ext cx="8724834" cy="1223960"/>
          </a:xfrm>
        </p:spPr>
        <p:txBody>
          <a:bodyPr>
            <a:normAutofit/>
          </a:bodyPr>
          <a:lstStyle/>
          <a:p>
            <a:r>
              <a:rPr 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 of </a:t>
            </a:r>
            <a:r>
              <a:rPr lang="en-US" sz="3000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pharmacy PrEP delivery</a:t>
            </a:r>
            <a:r>
              <a:rPr 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intervention pharmacies, k=45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2E915E-A651-5AC9-C8E6-3D64AF63B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836163"/>
              </p:ext>
            </p:extLst>
          </p:nvPr>
        </p:nvGraphicFramePr>
        <p:xfrm>
          <a:off x="442917" y="1825084"/>
          <a:ext cx="11115810" cy="4805732"/>
        </p:xfrm>
        <a:graphic>
          <a:graphicData uri="http://schemas.openxmlformats.org/drawingml/2006/table">
            <a:tbl>
              <a:tblPr bandRow="1"/>
              <a:tblGrid>
                <a:gridCol w="1149909">
                  <a:extLst>
                    <a:ext uri="{9D8B030D-6E8A-4147-A177-3AD203B41FA5}">
                      <a16:colId xmlns:a16="http://schemas.microsoft.com/office/drawing/2014/main" val="2810074721"/>
                    </a:ext>
                  </a:extLst>
                </a:gridCol>
                <a:gridCol w="3067664">
                  <a:extLst>
                    <a:ext uri="{9D8B030D-6E8A-4147-A177-3AD203B41FA5}">
                      <a16:colId xmlns:a16="http://schemas.microsoft.com/office/drawing/2014/main" val="3216994538"/>
                    </a:ext>
                  </a:extLst>
                </a:gridCol>
                <a:gridCol w="2197510">
                  <a:extLst>
                    <a:ext uri="{9D8B030D-6E8A-4147-A177-3AD203B41FA5}">
                      <a16:colId xmlns:a16="http://schemas.microsoft.com/office/drawing/2014/main" val="3756989180"/>
                    </a:ext>
                  </a:extLst>
                </a:gridCol>
                <a:gridCol w="4700727">
                  <a:extLst>
                    <a:ext uri="{9D8B030D-6E8A-4147-A177-3AD203B41FA5}">
                      <a16:colId xmlns:a16="http://schemas.microsoft.com/office/drawing/2014/main" val="722228041"/>
                    </a:ext>
                  </a:extLst>
                </a:gridCol>
              </a:tblGrid>
              <a:tr h="260892">
                <a:tc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CH" sz="1600" b="0" i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DSD for PrEP: initiation (0 months)</a:t>
                      </a:r>
                      <a:endParaRPr lang="en-CH" sz="1600" b="1" i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DSD for </a:t>
                      </a:r>
                      <a:r>
                        <a:rPr lang="en-GB" sz="1600" b="1" i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PrEP</a:t>
                      </a:r>
                      <a:r>
                        <a:rPr lang="en-GB" sz="1600" b="1" i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continuation (&gt;1 month)</a:t>
                      </a:r>
                      <a:endParaRPr lang="en-CH" sz="1600" b="1" i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507030"/>
                  </a:ext>
                </a:extLst>
              </a:tr>
              <a:tr h="372357">
                <a:tc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CH" sz="1600" b="0" i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Assessment and initiation </a:t>
                      </a: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Early follow up</a:t>
                      </a:r>
                    </a:p>
                  </a:txBody>
                  <a:tcPr marL="26015" marR="26015" marT="26015" marB="260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PrEP refill &amp; clinical consultation </a:t>
                      </a:r>
                      <a:endParaRPr lang="en-CH" sz="1600" b="0" i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53218"/>
                  </a:ext>
                </a:extLst>
              </a:tr>
              <a:tr h="908581">
                <a:tc rowSpan="2"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i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WHEN</a:t>
                      </a:r>
                      <a:endParaRPr lang="en-CH" sz="1800" b="1" i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 0: </a:t>
                      </a: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Immediately after confirming ongoing HIV risk and testing HIV-negative</a:t>
                      </a: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 1</a:t>
                      </a: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; following screening for drug side effects + HIV testing</a:t>
                      </a:r>
                    </a:p>
                  </a:txBody>
                  <a:tcPr marL="26015" marR="26015" marT="26015" marB="26015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marR="7620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3-monthly</a:t>
                      </a: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; following screening for drug side effects + HIV testing</a:t>
                      </a:r>
                      <a:endParaRPr lang="en-CH" sz="1400" b="0" i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55519"/>
                  </a:ext>
                </a:extLst>
              </a:tr>
              <a:tr h="352233">
                <a:tc vMerge="1"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H" sz="1800" b="1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7620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à"/>
                        <a:tabLst/>
                        <a:defRPr/>
                      </a:pPr>
                      <a:r>
                        <a:rPr lang="en-GB" sz="1400" b="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During pharmacy hours (incl. evenings &amp; weekends)</a:t>
                      </a: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marR="7620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CH" sz="1600" b="0" i="0"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75684"/>
                  </a:ext>
                </a:extLst>
              </a:tr>
              <a:tr h="499584">
                <a:tc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i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WHERE</a:t>
                      </a:r>
                      <a:endParaRPr lang="en-CH" sz="1800" b="1" i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Intervention pharmacies, k=45</a:t>
                      </a:r>
                      <a:endParaRPr lang="en-CH" sz="1400" b="0" i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 pharmacy where PrEP initiated </a:t>
                      </a:r>
                      <a:endParaRPr lang="en-CH" sz="1400" b="0" i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 pharmacy where PrEP initiated </a:t>
                      </a:r>
                      <a:endParaRPr kumimoji="0" lang="en-CH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705596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i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WHO</a:t>
                      </a:r>
                      <a:endParaRPr lang="en-CH" sz="1800" b="1" i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Pharmacy providers (i.e., pharmacist or pharmaceutical technologists), </a:t>
                      </a:r>
                      <a:r>
                        <a:rPr lang="en-GB" sz="1400" b="0" i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w/ HTS counsellor support (Arm 3)</a:t>
                      </a:r>
                      <a:endParaRPr lang="en-CH" sz="1400" b="0" i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Pharmacy providers </a:t>
                      </a:r>
                      <a:r>
                        <a:rPr lang="en-GB" sz="1400" b="0" i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(+ HTS counsellor, Arm 3)</a:t>
                      </a:r>
                      <a:endParaRPr lang="en-CH" sz="1400" b="0" i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Pharmacy providers </a:t>
                      </a: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(+ HTS counsellor, Arm 3)</a:t>
                      </a:r>
                      <a:endParaRPr kumimoji="0" lang="en-CH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621525"/>
                  </a:ext>
                </a:extLst>
              </a:tr>
              <a:tr h="671356">
                <a:tc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i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WHAT </a:t>
                      </a:r>
                      <a:endParaRPr lang="en-CH" sz="1800" b="1" i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HIV risk assessment (+ counselling); medical safety assessment; HIV testing; </a:t>
                      </a:r>
                      <a:r>
                        <a:rPr lang="en-GB" sz="1400" b="0" i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PrEP</a:t>
                      </a: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dispensing</a:t>
                      </a: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HIV risk assessment; side effect screening; HIV testing; PrEP dispensing</a:t>
                      </a:r>
                    </a:p>
                  </a:txBody>
                  <a:tcPr marL="26015" marR="26015" marT="26015" marB="26015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HIV testing; 3 months of PrEP</a:t>
                      </a: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978287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0FF77BF-BE38-94F2-1484-5014861EC8A7}"/>
              </a:ext>
            </a:extLst>
          </p:cNvPr>
          <p:cNvSpPr/>
          <p:nvPr/>
        </p:nvSpPr>
        <p:spPr>
          <a:xfrm>
            <a:off x="8258628" y="5457372"/>
            <a:ext cx="1665631" cy="336718"/>
          </a:xfrm>
          <a:prstGeom prst="roundRect">
            <a:avLst/>
          </a:prstGeom>
          <a:solidFill>
            <a:schemeClr val="accent5">
              <a:alpha val="1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BABEEBE3-F238-3E9E-D9E6-F1FE9C4C9C20}"/>
              </a:ext>
            </a:extLst>
          </p:cNvPr>
          <p:cNvSpPr/>
          <p:nvPr/>
        </p:nvSpPr>
        <p:spPr>
          <a:xfrm>
            <a:off x="1555780" y="3429001"/>
            <a:ext cx="8738594" cy="861312"/>
          </a:xfrm>
          <a:prstGeom prst="roundRect">
            <a:avLst/>
          </a:prstGeom>
          <a:solidFill>
            <a:schemeClr val="accent5">
              <a:alpha val="1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7BA9-470E-477F-96A8-028E3F47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 </a:t>
            </a:r>
            <a:r>
              <a:rPr lang="en-US" sz="3000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pharmacy PEP delivery</a:t>
            </a:r>
            <a:r>
              <a:rPr 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intervention pharmacies, k=45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2E915E-A651-5AC9-C8E6-3D64AF63B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117363"/>
              </p:ext>
            </p:extLst>
          </p:nvPr>
        </p:nvGraphicFramePr>
        <p:xfrm>
          <a:off x="442917" y="2182768"/>
          <a:ext cx="10660512" cy="3581985"/>
        </p:xfrm>
        <a:graphic>
          <a:graphicData uri="http://schemas.openxmlformats.org/drawingml/2006/table">
            <a:tbl>
              <a:tblPr bandRow="1"/>
              <a:tblGrid>
                <a:gridCol w="1463303">
                  <a:extLst>
                    <a:ext uri="{9D8B030D-6E8A-4147-A177-3AD203B41FA5}">
                      <a16:colId xmlns:a16="http://schemas.microsoft.com/office/drawing/2014/main" val="2810074721"/>
                    </a:ext>
                  </a:extLst>
                </a:gridCol>
                <a:gridCol w="6175040">
                  <a:extLst>
                    <a:ext uri="{9D8B030D-6E8A-4147-A177-3AD203B41FA5}">
                      <a16:colId xmlns:a16="http://schemas.microsoft.com/office/drawing/2014/main" val="3216994538"/>
                    </a:ext>
                  </a:extLst>
                </a:gridCol>
                <a:gridCol w="3022169">
                  <a:extLst>
                    <a:ext uri="{9D8B030D-6E8A-4147-A177-3AD203B41FA5}">
                      <a16:colId xmlns:a16="http://schemas.microsoft.com/office/drawing/2014/main" val="2446459860"/>
                    </a:ext>
                  </a:extLst>
                </a:gridCol>
              </a:tblGrid>
              <a:tr h="260892">
                <a:tc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CH" sz="1600" b="0" i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i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DSD for PEP</a:t>
                      </a:r>
                      <a:endParaRPr lang="en-CH" sz="1800" b="1" i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13507030"/>
                  </a:ext>
                </a:extLst>
              </a:tr>
              <a:tr h="331336">
                <a:tc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CH" sz="1600" b="0" i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i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Assessment and initiation </a:t>
                      </a: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i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Follow-up</a:t>
                      </a:r>
                      <a:endParaRPr lang="en-CH" sz="1800" b="0" i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53218"/>
                  </a:ext>
                </a:extLst>
              </a:tr>
              <a:tr h="908581">
                <a:tc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i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WHEN</a:t>
                      </a:r>
                      <a:endParaRPr lang="en-CH" sz="1800" b="1" i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 0: </a:t>
                      </a: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Immediately after confirming a potential HIV exposure in the past 72 hours and testing HIV-negative</a:t>
                      </a:r>
                    </a:p>
                    <a:p>
                      <a:pPr marL="0" marR="7620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400" b="0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During pharmacy hours (including evenings and weekends)</a:t>
                      </a: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 1 &amp; 3: </a:t>
                      </a: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After 28 days, and 12 weeks </a:t>
                      </a:r>
                      <a:endParaRPr lang="en-CH" sz="1400" b="0" i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55519"/>
                  </a:ext>
                </a:extLst>
              </a:tr>
              <a:tr h="499584">
                <a:tc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i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WHERE</a:t>
                      </a:r>
                      <a:endParaRPr lang="en-CH" sz="1800" b="1" i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Intervention private pharmacies, k=45</a:t>
                      </a:r>
                      <a:endParaRPr lang="en-CH" sz="1400" b="0" i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 pharmacy where PEP initiated </a:t>
                      </a:r>
                      <a:endParaRPr lang="en-CH" sz="1400" b="0" i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705596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i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WHO</a:t>
                      </a:r>
                      <a:endParaRPr lang="en-CH" sz="1800" b="1" i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Pharmacy providers (i.e., pharmacist or pharmaceutical technologists), </a:t>
                      </a:r>
                      <a:r>
                        <a:rPr lang="en-GB" sz="1400" b="0" i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w/ HTS counsellor support (Arm 3)</a:t>
                      </a:r>
                      <a:endParaRPr lang="en-CH" sz="1400" b="0" i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Pharmacy providers </a:t>
                      </a:r>
                      <a:r>
                        <a:rPr lang="en-GB" sz="1400" b="0" i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(+ HTS counsellor, Arm 3)</a:t>
                      </a:r>
                      <a:endParaRPr lang="en-CH" sz="1400" b="0" i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621525"/>
                  </a:ext>
                </a:extLst>
              </a:tr>
              <a:tr h="671356">
                <a:tc>
                  <a:txBody>
                    <a:bodyPr/>
                    <a:lstStyle/>
                    <a:p>
                      <a:pPr marR="76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i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WHAT </a:t>
                      </a:r>
                      <a:endParaRPr lang="en-CH" sz="1800" b="1" i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HIV risk assessment (+ counselling); medical safety assessment;  HIV testing; PEP dispensing</a:t>
                      </a: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7620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HIV risk assessment; side effect screening; HIV testing; potential PrEP transition</a:t>
                      </a:r>
                      <a:endParaRPr lang="en-CH" sz="1400" b="0" i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015" marR="26015" marT="26015" marB="26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978287"/>
                  </a:ext>
                </a:extLst>
              </a:tr>
            </a:tbl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1AA0491-670A-FCC7-1109-8813C52A5C2A}"/>
              </a:ext>
            </a:extLst>
          </p:cNvPr>
          <p:cNvSpPr/>
          <p:nvPr/>
        </p:nvSpPr>
        <p:spPr>
          <a:xfrm>
            <a:off x="1898345" y="3346662"/>
            <a:ext cx="6192578" cy="371609"/>
          </a:xfrm>
          <a:prstGeom prst="roundRect">
            <a:avLst/>
          </a:prstGeom>
          <a:solidFill>
            <a:schemeClr val="accent5">
              <a:alpha val="1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6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5B56-65AB-D89D-3727-B2786BBA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/>
              <a:t>Pharmacy PrEP/PEP uptake among pooled intervention pharmacies, k=45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FF7451-E818-C610-F034-A10CFF330721}"/>
              </a:ext>
            </a:extLst>
          </p:cNvPr>
          <p:cNvSpPr/>
          <p:nvPr/>
        </p:nvSpPr>
        <p:spPr>
          <a:xfrm>
            <a:off x="4588884" y="1807491"/>
            <a:ext cx="2488019" cy="485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Completed screening*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n=2,134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856CF4-BB4F-010D-E4D5-A9DC8849B757}"/>
              </a:ext>
            </a:extLst>
          </p:cNvPr>
          <p:cNvSpPr/>
          <p:nvPr/>
        </p:nvSpPr>
        <p:spPr>
          <a:xfrm>
            <a:off x="6252748" y="2742842"/>
            <a:ext cx="2465079" cy="780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Pharmacy PrEP candidate:</a:t>
            </a:r>
          </a:p>
          <a:p>
            <a:pPr algn="ctr"/>
            <a:r>
              <a:rPr lang="en-US" sz="1200" b="1" u="sng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Ongoing</a:t>
            </a:r>
            <a:r>
              <a:rPr lang="en-US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HIV risk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n=855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C0BA37-498B-445B-4374-55168C53C901}"/>
              </a:ext>
            </a:extLst>
          </p:cNvPr>
          <p:cNvSpPr/>
          <p:nvPr/>
        </p:nvSpPr>
        <p:spPr>
          <a:xfrm>
            <a:off x="2879227" y="2756905"/>
            <a:ext cx="2465079" cy="736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Pharmacy PEP candidate: </a:t>
            </a:r>
          </a:p>
          <a:p>
            <a:pPr algn="ctr"/>
            <a:r>
              <a:rPr lang="en-US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 exposure </a:t>
            </a:r>
            <a:r>
              <a:rPr lang="en-US" sz="1200" b="1" u="sng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72 </a:t>
            </a:r>
            <a:r>
              <a:rPr lang="en-US" sz="1200" b="1" u="sng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hrs</a:t>
            </a:r>
            <a:endParaRPr lang="en-US" sz="1200" b="1" u="sng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n=1,279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3C2E2-8206-D779-62DD-1D2D39B4BF77}"/>
              </a:ext>
            </a:extLst>
          </p:cNvPr>
          <p:cNvSpPr/>
          <p:nvPr/>
        </p:nvSpPr>
        <p:spPr>
          <a:xfrm>
            <a:off x="2871653" y="3806881"/>
            <a:ext cx="2465079" cy="485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contraindicators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n=1,279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36356D-96D6-6152-0A85-D48EB44FE290}"/>
              </a:ext>
            </a:extLst>
          </p:cNvPr>
          <p:cNvSpPr/>
          <p:nvPr/>
        </p:nvSpPr>
        <p:spPr>
          <a:xfrm>
            <a:off x="6252748" y="3815114"/>
            <a:ext cx="2465079" cy="485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contraindications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n=853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A92DFC-B7C4-5D2B-9DE5-3CCCED669759}"/>
              </a:ext>
            </a:extLst>
          </p:cNvPr>
          <p:cNvSpPr/>
          <p:nvPr/>
        </p:nvSpPr>
        <p:spPr>
          <a:xfrm>
            <a:off x="2879227" y="4982112"/>
            <a:ext cx="2465079" cy="485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Tested HIV-negative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n=1,218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FDCEC-900D-91B5-B20F-3D28FE5EAB5A}"/>
              </a:ext>
            </a:extLst>
          </p:cNvPr>
          <p:cNvSpPr/>
          <p:nvPr/>
        </p:nvSpPr>
        <p:spPr>
          <a:xfrm>
            <a:off x="6252748" y="4968050"/>
            <a:ext cx="2465079" cy="485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Tested HIV-negative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n=743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405C3F-9008-FDDB-15FF-D014840A5BF8}"/>
              </a:ext>
            </a:extLst>
          </p:cNvPr>
          <p:cNvSpPr/>
          <p:nvPr/>
        </p:nvSpPr>
        <p:spPr>
          <a:xfrm>
            <a:off x="6247681" y="5723586"/>
            <a:ext cx="2465079" cy="52378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Dispensed </a:t>
            </a:r>
            <a:r>
              <a:rPr lang="en-US" sz="1200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</a:t>
            </a:r>
            <a:endParaRPr lang="en-US" sz="1200" b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n=715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D0B53D-572A-1D8C-048A-0DB5417FA1F5}"/>
              </a:ext>
            </a:extLst>
          </p:cNvPr>
          <p:cNvSpPr/>
          <p:nvPr/>
        </p:nvSpPr>
        <p:spPr>
          <a:xfrm>
            <a:off x="2879227" y="5761510"/>
            <a:ext cx="2465079" cy="48585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Dispensed PEP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n=1,203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E69803-9649-01D1-9870-E3306CAE12FC}"/>
              </a:ext>
            </a:extLst>
          </p:cNvPr>
          <p:cNvCxnSpPr>
            <a:cxnSpLocks/>
          </p:cNvCxnSpPr>
          <p:nvPr/>
        </p:nvCxnSpPr>
        <p:spPr>
          <a:xfrm>
            <a:off x="3118474" y="4292738"/>
            <a:ext cx="0" cy="689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FDEBA9-FF8D-EFFC-0690-4041E89F0147}"/>
              </a:ext>
            </a:extLst>
          </p:cNvPr>
          <p:cNvCxnSpPr>
            <a:cxnSpLocks/>
          </p:cNvCxnSpPr>
          <p:nvPr/>
        </p:nvCxnSpPr>
        <p:spPr>
          <a:xfrm>
            <a:off x="3135894" y="5463558"/>
            <a:ext cx="4196" cy="2760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BB9809-2402-C279-A83C-7549390D9675}"/>
              </a:ext>
            </a:extLst>
          </p:cNvPr>
          <p:cNvCxnSpPr>
            <a:cxnSpLocks/>
          </p:cNvCxnSpPr>
          <p:nvPr/>
        </p:nvCxnSpPr>
        <p:spPr>
          <a:xfrm>
            <a:off x="6516989" y="3523277"/>
            <a:ext cx="1689" cy="2871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538DDE-2A54-8E30-C87D-C8FE4A81AF3E}"/>
              </a:ext>
            </a:extLst>
          </p:cNvPr>
          <p:cNvCxnSpPr>
            <a:cxnSpLocks/>
          </p:cNvCxnSpPr>
          <p:nvPr/>
        </p:nvCxnSpPr>
        <p:spPr>
          <a:xfrm>
            <a:off x="6511922" y="4289994"/>
            <a:ext cx="6756" cy="678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2423E0-0166-9C5A-AA58-5137993710D6}"/>
              </a:ext>
            </a:extLst>
          </p:cNvPr>
          <p:cNvCxnSpPr>
            <a:cxnSpLocks/>
          </p:cNvCxnSpPr>
          <p:nvPr/>
        </p:nvCxnSpPr>
        <p:spPr>
          <a:xfrm>
            <a:off x="6511922" y="5449836"/>
            <a:ext cx="1689" cy="275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398F5A-E5D8-149F-03C4-5B5C61F25F16}"/>
              </a:ext>
            </a:extLst>
          </p:cNvPr>
          <p:cNvCxnSpPr>
            <a:cxnSpLocks/>
          </p:cNvCxnSpPr>
          <p:nvPr/>
        </p:nvCxnSpPr>
        <p:spPr>
          <a:xfrm>
            <a:off x="4228112" y="2542722"/>
            <a:ext cx="3378" cy="1896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751496-82E1-5A06-5EFA-2F33A3350FBC}"/>
              </a:ext>
            </a:extLst>
          </p:cNvPr>
          <p:cNvCxnSpPr>
            <a:cxnSpLocks/>
          </p:cNvCxnSpPr>
          <p:nvPr/>
        </p:nvCxnSpPr>
        <p:spPr>
          <a:xfrm>
            <a:off x="7416690" y="2539792"/>
            <a:ext cx="3378" cy="2168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A3FD9A-77DD-4154-690A-8770CCBBAE11}"/>
              </a:ext>
            </a:extLst>
          </p:cNvPr>
          <p:cNvCxnSpPr>
            <a:cxnSpLocks/>
          </p:cNvCxnSpPr>
          <p:nvPr/>
        </p:nvCxnSpPr>
        <p:spPr>
          <a:xfrm>
            <a:off x="4231490" y="2542382"/>
            <a:ext cx="3185200" cy="3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Pentagon 21">
            <a:extLst>
              <a:ext uri="{FF2B5EF4-FFF2-40B4-BE49-F238E27FC236}">
                <a16:creationId xmlns:a16="http://schemas.microsoft.com/office/drawing/2014/main" id="{42ECC1E4-0B12-4279-5698-347BF6DB58CC}"/>
              </a:ext>
            </a:extLst>
          </p:cNvPr>
          <p:cNvSpPr/>
          <p:nvPr/>
        </p:nvSpPr>
        <p:spPr>
          <a:xfrm>
            <a:off x="520691" y="2756564"/>
            <a:ext cx="2001493" cy="736238"/>
          </a:xfrm>
          <a:prstGeom prst="homePlat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 risk assessment</a:t>
            </a:r>
            <a:endParaRPr lang="en-US"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Arrow: Pentagon 22">
            <a:extLst>
              <a:ext uri="{FF2B5EF4-FFF2-40B4-BE49-F238E27FC236}">
                <a16:creationId xmlns:a16="http://schemas.microsoft.com/office/drawing/2014/main" id="{5EB35FE1-6E30-DE37-B1C2-BA458D3A43C5}"/>
              </a:ext>
            </a:extLst>
          </p:cNvPr>
          <p:cNvSpPr/>
          <p:nvPr/>
        </p:nvSpPr>
        <p:spPr>
          <a:xfrm>
            <a:off x="520691" y="3824134"/>
            <a:ext cx="2001493" cy="485857"/>
          </a:xfrm>
          <a:prstGeom prst="homePlat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 safety assessment</a:t>
            </a:r>
            <a:endParaRPr lang="en-US"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Arrow: Pentagon 23">
            <a:extLst>
              <a:ext uri="{FF2B5EF4-FFF2-40B4-BE49-F238E27FC236}">
                <a16:creationId xmlns:a16="http://schemas.microsoft.com/office/drawing/2014/main" id="{3F943E5E-A54A-282E-4334-3223E41EE22B}"/>
              </a:ext>
            </a:extLst>
          </p:cNvPr>
          <p:cNvSpPr/>
          <p:nvPr/>
        </p:nvSpPr>
        <p:spPr>
          <a:xfrm>
            <a:off x="520691" y="4982452"/>
            <a:ext cx="2001493" cy="485857"/>
          </a:xfrm>
          <a:prstGeom prst="homePlat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 testing</a:t>
            </a:r>
            <a:endParaRPr lang="en-US"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Arrow: Pentagon 24">
            <a:extLst>
              <a:ext uri="{FF2B5EF4-FFF2-40B4-BE49-F238E27FC236}">
                <a16:creationId xmlns:a16="http://schemas.microsoft.com/office/drawing/2014/main" id="{557032B9-AC7E-03A3-B3C0-AA826BFCD809}"/>
              </a:ext>
            </a:extLst>
          </p:cNvPr>
          <p:cNvSpPr/>
          <p:nvPr/>
        </p:nvSpPr>
        <p:spPr>
          <a:xfrm>
            <a:off x="520691" y="5739609"/>
            <a:ext cx="2001493" cy="485857"/>
          </a:xfrm>
          <a:prstGeom prst="homePlat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Dispensing</a:t>
            </a:r>
            <a:endParaRPr lang="en-US"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F1AA37-5287-BFE8-62AA-699C1C445AFD}"/>
              </a:ext>
            </a:extLst>
          </p:cNvPr>
          <p:cNvSpPr txBox="1"/>
          <p:nvPr/>
        </p:nvSpPr>
        <p:spPr>
          <a:xfrm>
            <a:off x="7297866" y="1773892"/>
            <a:ext cx="2296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*Pooled across 3 intervention arms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A41D74-CB6C-3938-3B54-20B66855F03B}"/>
              </a:ext>
            </a:extLst>
          </p:cNvPr>
          <p:cNvSpPr txBox="1"/>
          <p:nvPr/>
        </p:nvSpPr>
        <p:spPr>
          <a:xfrm>
            <a:off x="520691" y="2031158"/>
            <a:ext cx="22972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Prescribing checklist components: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7DC0CC-5279-12DD-7414-42459C214417}"/>
              </a:ext>
            </a:extLst>
          </p:cNvPr>
          <p:cNvSpPr txBox="1"/>
          <p:nvPr/>
        </p:nvSpPr>
        <p:spPr>
          <a:xfrm>
            <a:off x="6934601" y="4327894"/>
            <a:ext cx="4267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Declined testing, n=92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Tested HIV-positive, n=18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C20D08-59A4-967A-E8FC-DBCC8FE35448}"/>
              </a:ext>
            </a:extLst>
          </p:cNvPr>
          <p:cNvSpPr txBox="1"/>
          <p:nvPr/>
        </p:nvSpPr>
        <p:spPr>
          <a:xfrm>
            <a:off x="3541152" y="4338991"/>
            <a:ext cx="2570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Declined testing, n=48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Tested HIV-positive, n=13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75D2C1-ED91-6320-C9FE-4EAC3FC679A5}"/>
              </a:ext>
            </a:extLst>
          </p:cNvPr>
          <p:cNvCxnSpPr>
            <a:cxnSpLocks/>
          </p:cNvCxnSpPr>
          <p:nvPr/>
        </p:nvCxnSpPr>
        <p:spPr>
          <a:xfrm>
            <a:off x="3118474" y="4554129"/>
            <a:ext cx="3998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FA54FD-AD22-D841-0975-DEC941C1E2F0}"/>
              </a:ext>
            </a:extLst>
          </p:cNvPr>
          <p:cNvCxnSpPr>
            <a:cxnSpLocks/>
          </p:cNvCxnSpPr>
          <p:nvPr/>
        </p:nvCxnSpPr>
        <p:spPr>
          <a:xfrm>
            <a:off x="6518678" y="4499679"/>
            <a:ext cx="3998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0687D3-EB49-A799-4F9C-D570539FD79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832894" y="2293348"/>
            <a:ext cx="0" cy="251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1864E90-315D-DE6B-0D6F-6BC5F2557779}"/>
              </a:ext>
            </a:extLst>
          </p:cNvPr>
          <p:cNvCxnSpPr>
            <a:cxnSpLocks/>
          </p:cNvCxnSpPr>
          <p:nvPr/>
        </p:nvCxnSpPr>
        <p:spPr>
          <a:xfrm>
            <a:off x="3108627" y="3493143"/>
            <a:ext cx="0" cy="313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9D5AEAC-86B8-4854-3F33-333DCC126C51}"/>
              </a:ext>
            </a:extLst>
          </p:cNvPr>
          <p:cNvSpPr txBox="1"/>
          <p:nvPr/>
        </p:nvSpPr>
        <p:spPr>
          <a:xfrm>
            <a:off x="5962316" y="6328413"/>
            <a:ext cx="2982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86% among eligible**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07DAE3-BF87-BD35-FE71-D5BB3DC4D9E8}"/>
              </a:ext>
            </a:extLst>
          </p:cNvPr>
          <p:cNvSpPr txBox="1"/>
          <p:nvPr/>
        </p:nvSpPr>
        <p:spPr>
          <a:xfrm>
            <a:off x="2807434" y="6337963"/>
            <a:ext cx="2881062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95% among eligible**</a:t>
            </a:r>
          </a:p>
        </p:txBody>
      </p:sp>
      <p:sp>
        <p:nvSpPr>
          <p:cNvPr id="34" name="Isosceles Triangle 38">
            <a:extLst>
              <a:ext uri="{FF2B5EF4-FFF2-40B4-BE49-F238E27FC236}">
                <a16:creationId xmlns:a16="http://schemas.microsoft.com/office/drawing/2014/main" id="{3833EB04-219F-05DA-1933-731108172990}"/>
              </a:ext>
            </a:extLst>
          </p:cNvPr>
          <p:cNvSpPr/>
          <p:nvPr/>
        </p:nvSpPr>
        <p:spPr>
          <a:xfrm rot="16200000">
            <a:off x="8829520" y="3887030"/>
            <a:ext cx="398942" cy="3420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Isosceles Triangle 39">
            <a:extLst>
              <a:ext uri="{FF2B5EF4-FFF2-40B4-BE49-F238E27FC236}">
                <a16:creationId xmlns:a16="http://schemas.microsoft.com/office/drawing/2014/main" id="{877831FB-9F64-C8E8-8763-94E6FFD9A96B}"/>
              </a:ext>
            </a:extLst>
          </p:cNvPr>
          <p:cNvSpPr/>
          <p:nvPr/>
        </p:nvSpPr>
        <p:spPr>
          <a:xfrm rot="16200000">
            <a:off x="5465022" y="3878797"/>
            <a:ext cx="398942" cy="3420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F4A8FC-FA11-F03E-DD84-1B9EBA53D3DF}"/>
              </a:ext>
            </a:extLst>
          </p:cNvPr>
          <p:cNvSpPr txBox="1"/>
          <p:nvPr/>
        </p:nvSpPr>
        <p:spPr>
          <a:xfrm>
            <a:off x="8857979" y="6328413"/>
            <a:ext cx="3445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**Excludes those who test HIV-positive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B72BA0-AA2E-1919-D003-ED358A4BF2E6}"/>
              </a:ext>
            </a:extLst>
          </p:cNvPr>
          <p:cNvSpPr txBox="1"/>
          <p:nvPr/>
        </p:nvSpPr>
        <p:spPr>
          <a:xfrm>
            <a:off x="9427830" y="1795586"/>
            <a:ext cx="2080951" cy="52322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from: July 2023 to June 2024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7FDE0E-C24E-D3D3-7EC9-228A909BABF8}"/>
              </a:ext>
            </a:extLst>
          </p:cNvPr>
          <p:cNvSpPr txBox="1"/>
          <p:nvPr/>
        </p:nvSpPr>
        <p:spPr>
          <a:xfrm>
            <a:off x="9450452" y="3810253"/>
            <a:ext cx="2044817" cy="52322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Preliminarily eligible for service delivery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E9E898-D6F1-F759-D3BF-35FD82EE3D45}"/>
              </a:ext>
            </a:extLst>
          </p:cNvPr>
          <p:cNvSpPr txBox="1"/>
          <p:nvPr/>
        </p:nvSpPr>
        <p:spPr>
          <a:xfrm>
            <a:off x="9450452" y="2788527"/>
            <a:ext cx="2058330" cy="73866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60% interested/ eligible for PEP </a:t>
            </a:r>
            <a:r>
              <a:rPr lang="en-US" sz="14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(vs. PrEP)</a:t>
            </a:r>
          </a:p>
        </p:txBody>
      </p:sp>
      <p:sp>
        <p:nvSpPr>
          <p:cNvPr id="40" name="Isosceles Triangle 38">
            <a:extLst>
              <a:ext uri="{FF2B5EF4-FFF2-40B4-BE49-F238E27FC236}">
                <a16:creationId xmlns:a16="http://schemas.microsoft.com/office/drawing/2014/main" id="{EFCCDBB2-6E17-1224-67DC-92E56C53917C}"/>
              </a:ext>
            </a:extLst>
          </p:cNvPr>
          <p:cNvSpPr/>
          <p:nvPr/>
        </p:nvSpPr>
        <p:spPr>
          <a:xfrm rot="16200000">
            <a:off x="5462411" y="2953386"/>
            <a:ext cx="398942" cy="34202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4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C13BD-9373-C8D5-6AD2-E96DB11026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79717" y="2066976"/>
            <a:ext cx="4319411" cy="4103690"/>
          </a:xfrm>
        </p:spPr>
        <p:txBody>
          <a:bodyPr>
            <a:normAutofit/>
          </a:bodyPr>
          <a:lstStyle/>
          <a:p>
            <a:pPr marL="566738" indent="-342900"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Majority of PrEP/PEP clients were </a:t>
            </a:r>
            <a:r>
              <a:rPr lang="en-US"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male (54%) 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unmarried (55%)</a:t>
            </a:r>
          </a:p>
          <a:p>
            <a:pPr marL="223838">
              <a:tabLst>
                <a:tab pos="627063" algn="l"/>
              </a:tabLst>
            </a:pPr>
            <a:endParaRPr lang="en-US" sz="1600" b="1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6738" indent="-342900"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reported </a:t>
            </a:r>
            <a:r>
              <a:rPr lang="en-US"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least 1 casual partner (60%)</a:t>
            </a:r>
            <a:r>
              <a:rPr lang="en-US" sz="1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few identified as a member of a </a:t>
            </a:r>
            <a:r>
              <a:rPr lang="en-US"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population (2%)</a:t>
            </a:r>
          </a:p>
          <a:p>
            <a:pPr marL="566738" indent="-342900">
              <a:buFont typeface="Arial" panose="020B0604020202020204" pitchFamily="34" charset="0"/>
              <a:buChar char="•"/>
              <a:tabLst>
                <a:tab pos="627063" algn="l"/>
              </a:tabLst>
            </a:pPr>
            <a:endParaRPr lang="en-US" sz="1600" b="1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6738" indent="-342900"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n-US"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Little prior PrEP/PEP use (&lt;15%) 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reported among pharmacy PrEP/PEP clients</a:t>
            </a:r>
            <a:endParaRPr lang="en-US" sz="16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544E37-F712-14F6-6ECB-BE334166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208" y="619006"/>
            <a:ext cx="9278343" cy="1223960"/>
          </a:xfrm>
        </p:spPr>
        <p:txBody>
          <a:bodyPr>
            <a:noAutofit/>
          </a:bodyPr>
          <a:lstStyle/>
          <a:p>
            <a:r>
              <a:rPr lang="en-US" sz="3000"/>
              <a:t>Reach of pharmacy PrEP/PEP: demographics of clients initiating services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DEC044B4-8A6D-1E62-C502-0DAE5CF05F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568244"/>
              </p:ext>
            </p:extLst>
          </p:nvPr>
        </p:nvGraphicFramePr>
        <p:xfrm>
          <a:off x="436616" y="2036858"/>
          <a:ext cx="5944624" cy="418405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52783">
                  <a:extLst>
                    <a:ext uri="{9D8B030D-6E8A-4147-A177-3AD203B41FA5}">
                      <a16:colId xmlns:a16="http://schemas.microsoft.com/office/drawing/2014/main" val="282725355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99503363"/>
                    </a:ext>
                  </a:extLst>
                </a:gridCol>
                <a:gridCol w="1396441">
                  <a:extLst>
                    <a:ext uri="{9D8B030D-6E8A-4147-A177-3AD203B41FA5}">
                      <a16:colId xmlns:a16="http://schemas.microsoft.com/office/drawing/2014/main" val="361471425"/>
                    </a:ext>
                  </a:extLst>
                </a:gridCol>
              </a:tblGrid>
              <a:tr h="193202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Private pharmacies</a:t>
                      </a:r>
                      <a:endParaRPr lang="en-KE" sz="1400" b="1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KE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397313"/>
                  </a:ext>
                </a:extLst>
              </a:tr>
              <a:tr h="502146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Characteristic</a:t>
                      </a: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PEP clients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(n=1,203) </a:t>
                      </a: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PrEP clients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(n=715)</a:t>
                      </a: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015489"/>
                  </a:ext>
                </a:extLst>
              </a:tr>
              <a:tr h="245378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Male 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717 (59%)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326 (46%)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996689"/>
                  </a:ext>
                </a:extLst>
              </a:tr>
              <a:tr h="263713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      &lt;25 years 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396 (33%)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271 (38%)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481891"/>
                  </a:ext>
                </a:extLst>
              </a:tr>
              <a:tr h="245378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Unmarried 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704 (59%)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353 (49%)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041892"/>
                  </a:ext>
                </a:extLst>
              </a:tr>
              <a:tr h="245378">
                <a:tc gridSpan="3">
                  <a:txBody>
                    <a:bodyPr/>
                    <a:lstStyle/>
                    <a:p>
                      <a:pPr marL="488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Relationship status</a:t>
                      </a: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472404"/>
                  </a:ext>
                </a:extLst>
              </a:tr>
              <a:tr h="245378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 One primary &amp; casual partners 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390 (32%)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214 (30%)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308492"/>
                  </a:ext>
                </a:extLst>
              </a:tr>
              <a:tr h="245378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Casual only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335 (28%)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203 (28%)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59620"/>
                  </a:ext>
                </a:extLst>
              </a:tr>
              <a:tr h="245378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One primary partner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316 (26%)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 (27%)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484673"/>
                  </a:ext>
                </a:extLst>
              </a:tr>
              <a:tr h="245378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No partners 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119 (10%)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 (3%)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978945"/>
                  </a:ext>
                </a:extLst>
              </a:tr>
              <a:tr h="245378">
                <a:tc gridSpan="3">
                  <a:txBody>
                    <a:bodyPr/>
                    <a:lstStyle/>
                    <a:p>
                      <a:pPr marL="488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Population type</a:t>
                      </a: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9785"/>
                  </a:ext>
                </a:extLst>
              </a:tr>
              <a:tr h="245378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Key population</a:t>
                      </a:r>
                      <a:endParaRPr lang="en-KE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 (1%)</a:t>
                      </a:r>
                      <a:endParaRPr lang="en-KE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 (4%)</a:t>
                      </a:r>
                      <a:endParaRPr lang="en-KE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757931"/>
                  </a:ext>
                </a:extLst>
              </a:tr>
              <a:tr h="245378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</a:t>
                      </a:r>
                      <a:r>
                        <a:rPr lang="en-US" sz="1400" b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Serodiscordant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couple </a:t>
                      </a:r>
                      <a:endParaRPr lang="en-KE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 (1%)</a:t>
                      </a:r>
                      <a:endParaRPr lang="en-KE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 (3%)</a:t>
                      </a:r>
                      <a:endParaRPr lang="en-KE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135863"/>
                  </a:ext>
                </a:extLst>
              </a:tr>
              <a:tr h="245378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Prior PEP/</a:t>
                      </a:r>
                      <a:r>
                        <a:rPr lang="en-US" sz="1400" b="1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PrEP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use*</a:t>
                      </a: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792216"/>
                  </a:ext>
                </a:extLst>
              </a:tr>
              <a:tr h="245378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Prior PEP use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125(13%)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 (6%)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78007"/>
                  </a:ext>
                </a:extLst>
              </a:tr>
              <a:tr h="245378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Prior 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PrEP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use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140(15%)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 (12%)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7636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31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DEC044B4-8A6D-1E62-C502-0DAE5CF05F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145986"/>
              </p:ext>
            </p:extLst>
          </p:nvPr>
        </p:nvGraphicFramePr>
        <p:xfrm>
          <a:off x="367278" y="1918129"/>
          <a:ext cx="7151123" cy="442171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68620">
                  <a:extLst>
                    <a:ext uri="{9D8B030D-6E8A-4147-A177-3AD203B41FA5}">
                      <a16:colId xmlns:a16="http://schemas.microsoft.com/office/drawing/2014/main" val="2827253558"/>
                    </a:ext>
                  </a:extLst>
                </a:gridCol>
                <a:gridCol w="1261883">
                  <a:extLst>
                    <a:ext uri="{9D8B030D-6E8A-4147-A177-3AD203B41FA5}">
                      <a16:colId xmlns:a16="http://schemas.microsoft.com/office/drawing/2014/main" val="3099503363"/>
                    </a:ext>
                  </a:extLst>
                </a:gridCol>
                <a:gridCol w="1360310">
                  <a:extLst>
                    <a:ext uri="{9D8B030D-6E8A-4147-A177-3AD203B41FA5}">
                      <a16:colId xmlns:a16="http://schemas.microsoft.com/office/drawing/2014/main" val="361471425"/>
                    </a:ext>
                  </a:extLst>
                </a:gridCol>
                <a:gridCol w="1360310">
                  <a:extLst>
                    <a:ext uri="{9D8B030D-6E8A-4147-A177-3AD203B41FA5}">
                      <a16:colId xmlns:a16="http://schemas.microsoft.com/office/drawing/2014/main" val="2774562733"/>
                    </a:ext>
                  </a:extLst>
                </a:gridCol>
              </a:tblGrid>
              <a:tr h="189285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Private pharmacies</a:t>
                      </a:r>
                      <a:endParaRPr lang="en-KE" sz="1400" b="1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KE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Public clinics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7397313"/>
                  </a:ext>
                </a:extLst>
              </a:tr>
              <a:tr h="472539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Characteristic</a:t>
                      </a: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PEP clients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(n=1,203) </a:t>
                      </a: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PrEP clients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(n=715)</a:t>
                      </a: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PrEP clients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(n=4,898)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015489"/>
                  </a:ext>
                </a:extLst>
              </a:tr>
              <a:tr h="264367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Male 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717 (59%)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326 (46%)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2,257 (46%)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996689"/>
                  </a:ext>
                </a:extLst>
              </a:tr>
              <a:tr h="284120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      &lt;25 years 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396 (33%)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271 (38%)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969 (20%)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481891"/>
                  </a:ext>
                </a:extLst>
              </a:tr>
              <a:tr h="264367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Unmarried 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704 (59%)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353 (49%)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432 (9%)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041892"/>
                  </a:ext>
                </a:extLst>
              </a:tr>
              <a:tr h="264367">
                <a:tc gridSpan="3">
                  <a:txBody>
                    <a:bodyPr/>
                    <a:lstStyle/>
                    <a:p>
                      <a:pPr marL="488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Relationship status</a:t>
                      </a: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472404"/>
                  </a:ext>
                </a:extLst>
              </a:tr>
              <a:tr h="264367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 One primary &amp; casual partners 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390 (32%)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214 (30%)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KE" sz="140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highlight>
                          <a:srgbClr val="C0C0C0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308492"/>
                  </a:ext>
                </a:extLst>
              </a:tr>
              <a:tr h="264367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Casual only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335 (28%)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203 (28%)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KE" sz="140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highlight>
                          <a:srgbClr val="C0C0C0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59620"/>
                  </a:ext>
                </a:extLst>
              </a:tr>
              <a:tr h="264367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One primary partner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316 (26%)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 (27%)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KE" sz="140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highlight>
                          <a:srgbClr val="C0C0C0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484673"/>
                  </a:ext>
                </a:extLst>
              </a:tr>
              <a:tr h="264367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No partners 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119 (10%)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 (3%)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KE" sz="140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978945"/>
                  </a:ext>
                </a:extLst>
              </a:tr>
              <a:tr h="264367">
                <a:tc gridSpan="3">
                  <a:txBody>
                    <a:bodyPr/>
                    <a:lstStyle/>
                    <a:p>
                      <a:pPr marL="488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Population type</a:t>
                      </a: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9785"/>
                  </a:ext>
                </a:extLst>
              </a:tr>
              <a:tr h="264367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Key population</a:t>
                      </a:r>
                      <a:endParaRPr lang="en-KE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 (1%)</a:t>
                      </a:r>
                      <a:endParaRPr lang="en-KE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 (4%)</a:t>
                      </a:r>
                      <a:endParaRPr lang="en-KE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757931"/>
                  </a:ext>
                </a:extLst>
              </a:tr>
              <a:tr h="264367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Serodiscordant couple </a:t>
                      </a:r>
                      <a:endParaRPr lang="en-KE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 (1%)</a:t>
                      </a:r>
                      <a:endParaRPr lang="en-KE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 (3%)</a:t>
                      </a:r>
                      <a:endParaRPr lang="en-KE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4092 (84%)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135863"/>
                  </a:ext>
                </a:extLst>
              </a:tr>
              <a:tr h="264367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Prior PEP/PrEP use*</a:t>
                      </a: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KE" sz="14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792216"/>
                  </a:ext>
                </a:extLst>
              </a:tr>
              <a:tr h="264367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Prior PEP use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125(13%)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 (6%)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78007"/>
                  </a:ext>
                </a:extLst>
              </a:tr>
              <a:tr h="264367">
                <a:tc>
                  <a:txBody>
                    <a:bodyPr/>
                    <a:lstStyle/>
                    <a:p>
                      <a:pPr marL="488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 Prior 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PrEP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use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140(15%)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 (12%)</a:t>
                      </a:r>
                      <a:endParaRPr lang="en-KE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763671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6935B14-2682-9DD7-49C6-4903A06EA387}"/>
              </a:ext>
            </a:extLst>
          </p:cNvPr>
          <p:cNvSpPr txBox="1"/>
          <p:nvPr/>
        </p:nvSpPr>
        <p:spPr>
          <a:xfrm>
            <a:off x="8229600" y="2840234"/>
            <a:ext cx="3564380" cy="1569660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to PrEP clients at public clinics, more pharmacy PrEP/PEP clients are: </a:t>
            </a:r>
            <a:r>
              <a:rPr lang="en-US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younger, </a:t>
            </a:r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unmarried, and not in a </a:t>
            </a:r>
            <a:r>
              <a:rPr lang="en-US" sz="1600" b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serodifferent</a:t>
            </a:r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couple.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7A4A53-2308-5540-8A52-465A90FB0E43}"/>
              </a:ext>
            </a:extLst>
          </p:cNvPr>
          <p:cNvSpPr txBox="1"/>
          <p:nvPr/>
        </p:nvSpPr>
        <p:spPr>
          <a:xfrm>
            <a:off x="8260597" y="1733785"/>
            <a:ext cx="337145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from large-scale implementation project: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Partner’s Scale-Up</a:t>
            </a:r>
          </a:p>
        </p:txBody>
      </p:sp>
      <p:sp>
        <p:nvSpPr>
          <p:cNvPr id="6" name="Isosceles Triangle 10">
            <a:extLst>
              <a:ext uri="{FF2B5EF4-FFF2-40B4-BE49-F238E27FC236}">
                <a16:creationId xmlns:a16="http://schemas.microsoft.com/office/drawing/2014/main" id="{086B0469-640A-F044-63F3-48632E9AEE87}"/>
              </a:ext>
            </a:extLst>
          </p:cNvPr>
          <p:cNvSpPr/>
          <p:nvPr/>
        </p:nvSpPr>
        <p:spPr>
          <a:xfrm rot="16200000">
            <a:off x="7639933" y="1884473"/>
            <a:ext cx="584776" cy="438595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29DFB-E927-C56D-17EE-57FB2061B1C6}"/>
              </a:ext>
            </a:extLst>
          </p:cNvPr>
          <p:cNvSpPr/>
          <p:nvPr/>
        </p:nvSpPr>
        <p:spPr>
          <a:xfrm>
            <a:off x="6096000" y="1918128"/>
            <a:ext cx="1422401" cy="440158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F4331E0-5DA8-71C0-BD9D-C2EBF0D95078}"/>
              </a:ext>
            </a:extLst>
          </p:cNvPr>
          <p:cNvSpPr txBox="1">
            <a:spLocks/>
          </p:cNvSpPr>
          <p:nvPr/>
        </p:nvSpPr>
        <p:spPr>
          <a:xfrm>
            <a:off x="2847208" y="619006"/>
            <a:ext cx="9278343" cy="1223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1" i="0" u="none" strike="noStrike" kern="1200" cap="none" spc="0" baseline="0">
                <a:solidFill>
                  <a:srgbClr val="DB2415"/>
                </a:solidFill>
                <a:uFillTx/>
                <a:latin typeface="Verdana Bold"/>
              </a:defRPr>
            </a:lvl1pPr>
          </a:lstStyle>
          <a:p>
            <a:r>
              <a:rPr lang="en-US" sz="3000"/>
              <a:t>Reach of pharmacy PrEP/PEP: demographics of clients initiating services</a:t>
            </a:r>
          </a:p>
        </p:txBody>
      </p:sp>
    </p:spTree>
    <p:extLst>
      <p:ext uri="{BB962C8B-B14F-4D97-AF65-F5344CB8AC3E}">
        <p14:creationId xmlns:p14="http://schemas.microsoft.com/office/powerpoint/2010/main" val="953953373"/>
      </p:ext>
    </p:extLst>
  </p:cSld>
  <p:clrMapOvr>
    <a:masterClrMapping/>
  </p:clrMapOvr>
</p:sld>
</file>

<file path=ppt/theme/theme1.xml><?xml version="1.0" encoding="utf-8"?>
<a:theme xmlns:a="http://schemas.openxmlformats.org/drawingml/2006/main" name="HIVR4P202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2FA235A54A7A4CB28A09C5D2D00092" ma:contentTypeVersion="18" ma:contentTypeDescription="Create a new document." ma:contentTypeScope="" ma:versionID="b1fe56d1bdcd24d447d93ce392106e48">
  <xsd:schema xmlns:xsd="http://www.w3.org/2001/XMLSchema" xmlns:xs="http://www.w3.org/2001/XMLSchema" xmlns:p="http://schemas.microsoft.com/office/2006/metadata/properties" xmlns:ns2="26da7209-9bc6-48a5-aa62-e6dbb532916f" xmlns:ns3="cdb281d5-0ea8-4efc-9797-868707726306" targetNamespace="http://schemas.microsoft.com/office/2006/metadata/properties" ma:root="true" ma:fieldsID="fd11886380e04b5bc4cc96cbd40db60c" ns2:_="" ns3:_="">
    <xsd:import namespace="26da7209-9bc6-48a5-aa62-e6dbb532916f"/>
    <xsd:import namespace="cdb281d5-0ea8-4efc-9797-8687077263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a7209-9bc6-48a5-aa62-e6dbb53291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24e6e45-2433-4efa-90ac-389e9d1bba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281d5-0ea8-4efc-9797-86870772630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bf92bcd-915d-4804-a4d2-ee1c919f72fa}" ma:internalName="TaxCatchAll" ma:showField="CatchAllData" ma:web="cdb281d5-0ea8-4efc-9797-8687077263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b281d5-0ea8-4efc-9797-868707726306" xsi:nil="true"/>
    <lcf76f155ced4ddcb4097134ff3c332f xmlns="26da7209-9bc6-48a5-aa62-e6dbb532916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2ACF29-B649-445E-A64E-CC925AE15258}">
  <ds:schemaRefs>
    <ds:schemaRef ds:uri="26da7209-9bc6-48a5-aa62-e6dbb532916f"/>
    <ds:schemaRef ds:uri="cdb281d5-0ea8-4efc-9797-8687077263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09F52C2-D9B6-446A-9134-8F34DA74CC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39C19E-DC6B-4AA0-884E-E7B0ACCF0720}">
  <ds:schemaRefs>
    <ds:schemaRef ds:uri="http://schemas.microsoft.com/office/2006/metadata/properties"/>
    <ds:schemaRef ds:uri="26da7209-9bc6-48a5-aa62-e6dbb532916f"/>
    <ds:schemaRef ds:uri="cdb281d5-0ea8-4efc-9797-86870772630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HIVR4P-2024-Speaker-template_Verdana</Template>
  <TotalTime>24</TotalTime>
  <Words>2069</Words>
  <Application>Microsoft Office PowerPoint</Application>
  <PresentationFormat>Widescreen</PresentationFormat>
  <Paragraphs>340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IAS Ribbon Sans Bold</vt:lpstr>
      <vt:lpstr>IAS Ribbon Sans Regular</vt:lpstr>
      <vt:lpstr>Verdana</vt:lpstr>
      <vt:lpstr>Verdana Bold</vt:lpstr>
      <vt:lpstr>Wingdings</vt:lpstr>
      <vt:lpstr>HIVR4P2023</vt:lpstr>
      <vt:lpstr>Adapting the where for PEP &amp; PrEP – expanding service reach through private pharmacies in Kenya </vt:lpstr>
      <vt:lpstr>In Kenya, barriers to PrEP/PEP remain that could be addressed with pharmacies  </vt:lpstr>
      <vt:lpstr>We have demonstrated the feasibility of pharmacy-delivered PrEP/PEP in pilots</vt:lpstr>
      <vt:lpstr>An ongoing cluster-randomized controlled trial is testing implementation strategies to inform scale-up</vt:lpstr>
      <vt:lpstr>Overview of pharmacy PrEP delivery in the intervention pharmacies, k=45</vt:lpstr>
      <vt:lpstr>Overview pharmacy PEP delivery in the intervention pharmacies, k=45</vt:lpstr>
      <vt:lpstr>Pharmacy PrEP/PEP uptake among pooled intervention pharmacies, k=45</vt:lpstr>
      <vt:lpstr>Reach of pharmacy PrEP/PEP: demographics of clients initiating services</vt:lpstr>
      <vt:lpstr>PowerPoint Presentation</vt:lpstr>
      <vt:lpstr>Behaviors associated with HIV risk among pharmacy PrEP/PEP clients</vt:lpstr>
      <vt:lpstr>High acceptability of pharmacy PrEP/PEP among clients </vt:lpstr>
      <vt:lpstr>Key takeaways to date</vt:lpstr>
      <vt:lpstr>Next steps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Maëva Villard</dc:creator>
  <cp:lastModifiedBy>Preview 3</cp:lastModifiedBy>
  <cp:revision>2</cp:revision>
  <dcterms:created xsi:type="dcterms:W3CDTF">2024-08-21T13:51:37Z</dcterms:created>
  <dcterms:modified xsi:type="dcterms:W3CDTF">2024-10-05T17:36:21Z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0x0101008C2FA235A54A7A4CB28A09C5D2D00092</vt:lpwstr>
  </property>
  <property fmtid="{D5CDD505-2E9C-101B-9397-08002B2CF9AE}" pid="3" name="MediaServiceImageTags">
    <vt:lpwstr/>
  </property>
</Properties>
</file>