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66" r:id="rId5"/>
    <p:sldId id="288" r:id="rId6"/>
    <p:sldId id="277" r:id="rId7"/>
    <p:sldId id="289" r:id="rId8"/>
    <p:sldId id="291" r:id="rId9"/>
    <p:sldId id="293" r:id="rId10"/>
    <p:sldId id="282" r:id="rId11"/>
    <p:sldId id="287" r:id="rId12"/>
    <p:sldId id="290" r:id="rId13"/>
    <p:sldId id="283" r:id="rId14"/>
    <p:sldId id="284" r:id="rId15"/>
    <p:sldId id="294" r:id="rId16"/>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FC5372-AF1A-6EEF-EA3A-D0FB21F3EC0A}" name="Keitumetse Lebelo" initials="KL" userId="S::Keitumetse.Lebelo@hiv-research.org.za::4f0e2f45-3a3d-4d1b-a25d-cd8085d30a4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3"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
    <a:wholeTbl>
      <a:tcTxStyle>
        <a:font>
          <a:latin typeface="+mn-lt"/>
          <a:ea typeface="+mn-ea"/>
          <a:cs typeface="+mn-cs"/>
        </a:font>
        <a:srgbClr val="000000"/>
      </a:tcTxStyle>
      <a:tcStyle>
        <a:tcBdr/>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8"/>
  </p:normalViewPr>
  <p:slideViewPr>
    <p:cSldViewPr snapToGrid="0">
      <p:cViewPr varScale="1">
        <p:scale>
          <a:sx n="113" d="100"/>
          <a:sy n="113" d="100"/>
        </p:scale>
        <p:origin x="474"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image" Target="../media/image17.png"/><Relationship Id="rId4" Type="http://schemas.openxmlformats.org/officeDocument/2006/relationships/image" Target="../media/image20.png"/></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image" Target="../media/image17.png"/><Relationship Id="rId4"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image" Target="../media/image17.png"/><Relationship Id="rId4" Type="http://schemas.openxmlformats.org/officeDocument/2006/relationships/image" Target="../media/image2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image" Target="../media/image17.png"/><Relationship Id="rId4"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AC6BCD-C8A8-1A4B-B151-AA3B807B5B20}" type="doc">
      <dgm:prSet loTypeId="urn:microsoft.com/office/officeart/2005/8/layout/vList3" loCatId="" qsTypeId="urn:microsoft.com/office/officeart/2005/8/quickstyle/simple1" qsCatId="simple" csTypeId="urn:microsoft.com/office/officeart/2005/8/colors/accent3_5" csCatId="accent3" phldr="1"/>
      <dgm:spPr/>
      <dgm:t>
        <a:bodyPr/>
        <a:lstStyle/>
        <a:p>
          <a:endParaRPr lang="en-GB"/>
        </a:p>
      </dgm:t>
    </dgm:pt>
    <dgm:pt modelId="{92BE3771-B9B1-2B42-B18D-EB536FD33013}">
      <dgm:prSet phldrT="[Text]" custT="1"/>
      <dgm:spPr>
        <a:xfrm rot="10800000">
          <a:off x="541586" y="620"/>
          <a:ext cx="1685252" cy="468421"/>
        </a:xfrm>
        <a:prstGeom prst="homePlate">
          <a:avLst/>
        </a:prstGeom>
        <a:solidFill>
          <a:srgbClr val="A5A5A5">
            <a:alpha val="90000"/>
            <a:hueOff val="0"/>
            <a:satOff val="0"/>
            <a:lumOff val="0"/>
            <a:alphaOff val="0"/>
          </a:srgbClr>
        </a:solidFill>
        <a:ln w="10795" cap="flat" cmpd="sng" algn="ctr">
          <a:solidFill>
            <a:sysClr val="window" lastClr="FFFFFF">
              <a:hueOff val="0"/>
              <a:satOff val="0"/>
              <a:lumOff val="0"/>
              <a:alphaOff val="0"/>
            </a:sysClr>
          </a:solidFill>
          <a:prstDash val="solid"/>
        </a:ln>
        <a:effectLst/>
      </dgm:spPr>
      <dgm:t>
        <a:bodyPr/>
        <a:lstStyle/>
        <a:p>
          <a:pPr>
            <a:buNone/>
          </a:pPr>
          <a:r>
            <a:rPr lang="en-GB" sz="1400" dirty="0">
              <a:solidFill>
                <a:sysClr val="window" lastClr="FFFFFF"/>
              </a:solidFill>
              <a:latin typeface="Verdana" panose="020B0604030504040204" pitchFamily="34" charset="0"/>
              <a:ea typeface="Verdana" panose="020B0604030504040204" pitchFamily="34" charset="0"/>
              <a:cs typeface="Verdana" panose="020B0604030504040204" pitchFamily="34" charset="0"/>
            </a:rPr>
            <a:t>AGYW 15,000</a:t>
          </a:r>
        </a:p>
      </dgm:t>
    </dgm:pt>
    <dgm:pt modelId="{FADA4B83-F5A5-7442-9085-B357377C008F}" type="parTrans" cxnId="{F0FEE133-AB49-8C45-BE1D-98967CCC6E27}">
      <dgm:prSet/>
      <dgm:spPr/>
      <dgm:t>
        <a:bodyPr/>
        <a:lstStyle/>
        <a:p>
          <a:endParaRPr lang="en-GB"/>
        </a:p>
      </dgm:t>
    </dgm:pt>
    <dgm:pt modelId="{9F03CC52-81CD-2F45-BD93-7427E9996E50}" type="sibTrans" cxnId="{F0FEE133-AB49-8C45-BE1D-98967CCC6E27}">
      <dgm:prSet/>
      <dgm:spPr/>
      <dgm:t>
        <a:bodyPr/>
        <a:lstStyle/>
        <a:p>
          <a:endParaRPr lang="en-GB"/>
        </a:p>
      </dgm:t>
    </dgm:pt>
    <dgm:pt modelId="{90486B72-C809-0C4F-83C0-F5F223297C35}">
      <dgm:prSet phldrT="[Text]" custT="1"/>
      <dgm:spPr>
        <a:xfrm rot="10800000">
          <a:off x="541586" y="608868"/>
          <a:ext cx="1685252" cy="468421"/>
        </a:xfrm>
        <a:prstGeom prst="homePlate">
          <a:avLst/>
        </a:prstGeom>
        <a:solidFill>
          <a:srgbClr val="A5A5A5">
            <a:alpha val="90000"/>
            <a:hueOff val="0"/>
            <a:satOff val="0"/>
            <a:lumOff val="0"/>
            <a:alphaOff val="-13333"/>
          </a:srgbClr>
        </a:solidFill>
        <a:ln w="10795" cap="flat" cmpd="sng" algn="ctr">
          <a:solidFill>
            <a:sysClr val="window" lastClr="FFFFFF">
              <a:hueOff val="0"/>
              <a:satOff val="0"/>
              <a:lumOff val="0"/>
              <a:alphaOff val="0"/>
            </a:sysClr>
          </a:solidFill>
          <a:prstDash val="solid"/>
        </a:ln>
        <a:effectLst/>
      </dgm:spPr>
      <dgm:t>
        <a:bodyPr/>
        <a:lstStyle/>
        <a:p>
          <a:pPr>
            <a:buNone/>
          </a:pPr>
          <a:r>
            <a:rPr lang="en-GB" sz="1400" dirty="0">
              <a:solidFill>
                <a:sysClr val="window" lastClr="FFFFFF"/>
              </a:solidFill>
              <a:latin typeface="Verdana" panose="020B0604030504040204" pitchFamily="34" charset="0"/>
              <a:ea typeface="Verdana" panose="020B0604030504040204" pitchFamily="34" charset="0"/>
              <a:cs typeface="Verdana" panose="020B0604030504040204" pitchFamily="34" charset="0"/>
            </a:rPr>
            <a:t>PBFW 4,000</a:t>
          </a:r>
        </a:p>
      </dgm:t>
    </dgm:pt>
    <dgm:pt modelId="{9F73F96D-0FEA-8F48-9F73-B435C25C74F5}" type="parTrans" cxnId="{5EB70EBE-202A-0240-9064-6E9BB309E6C2}">
      <dgm:prSet/>
      <dgm:spPr/>
      <dgm:t>
        <a:bodyPr/>
        <a:lstStyle/>
        <a:p>
          <a:endParaRPr lang="en-GB"/>
        </a:p>
      </dgm:t>
    </dgm:pt>
    <dgm:pt modelId="{EC0A1432-907B-944E-9EB7-6350584D2948}" type="sibTrans" cxnId="{5EB70EBE-202A-0240-9064-6E9BB309E6C2}">
      <dgm:prSet/>
      <dgm:spPr/>
      <dgm:t>
        <a:bodyPr/>
        <a:lstStyle/>
        <a:p>
          <a:endParaRPr lang="en-GB"/>
        </a:p>
      </dgm:t>
    </dgm:pt>
    <dgm:pt modelId="{1CD976A4-4BC8-7940-99C6-F21F08D84F01}">
      <dgm:prSet phldrT="[Text]" custT="1"/>
      <dgm:spPr>
        <a:xfrm rot="10800000">
          <a:off x="541586" y="1217117"/>
          <a:ext cx="1685252" cy="468421"/>
        </a:xfrm>
        <a:prstGeom prst="homePlate">
          <a:avLst/>
        </a:prstGeom>
        <a:solidFill>
          <a:srgbClr val="A5A5A5">
            <a:alpha val="90000"/>
            <a:hueOff val="0"/>
            <a:satOff val="0"/>
            <a:lumOff val="0"/>
            <a:alphaOff val="-26667"/>
          </a:srgbClr>
        </a:solidFill>
        <a:ln w="10795" cap="flat" cmpd="sng" algn="ctr">
          <a:solidFill>
            <a:sysClr val="window" lastClr="FFFFFF">
              <a:hueOff val="0"/>
              <a:satOff val="0"/>
              <a:lumOff val="0"/>
              <a:alphaOff val="0"/>
            </a:sysClr>
          </a:solidFill>
          <a:prstDash val="solid"/>
        </a:ln>
        <a:effectLst/>
      </dgm:spPr>
      <dgm:t>
        <a:bodyPr/>
        <a:lstStyle/>
        <a:p>
          <a:pPr>
            <a:buNone/>
          </a:pPr>
          <a:r>
            <a:rPr lang="en-GB" sz="1400" dirty="0">
              <a:solidFill>
                <a:sysClr val="window" lastClr="FFFFFF"/>
              </a:solidFill>
              <a:latin typeface="Verdana" panose="020B0604030504040204" pitchFamily="34" charset="0"/>
              <a:ea typeface="Verdana" panose="020B0604030504040204" pitchFamily="34" charset="0"/>
              <a:cs typeface="Verdana" panose="020B0604030504040204" pitchFamily="34" charset="0"/>
            </a:rPr>
            <a:t>MSP 3,500</a:t>
          </a:r>
        </a:p>
      </dgm:t>
    </dgm:pt>
    <dgm:pt modelId="{DD70E3B5-05C3-0942-A0E8-EDAF96641070}" type="parTrans" cxnId="{C76DC5D8-B97A-464A-8372-65912B0D3E3A}">
      <dgm:prSet/>
      <dgm:spPr/>
      <dgm:t>
        <a:bodyPr/>
        <a:lstStyle/>
        <a:p>
          <a:endParaRPr lang="en-GB"/>
        </a:p>
      </dgm:t>
    </dgm:pt>
    <dgm:pt modelId="{8EC2E80F-256B-0942-B0BB-E350187C7DF2}" type="sibTrans" cxnId="{C76DC5D8-B97A-464A-8372-65912B0D3E3A}">
      <dgm:prSet/>
      <dgm:spPr/>
      <dgm:t>
        <a:bodyPr/>
        <a:lstStyle/>
        <a:p>
          <a:endParaRPr lang="en-GB"/>
        </a:p>
      </dgm:t>
    </dgm:pt>
    <dgm:pt modelId="{4B6720C6-9342-5641-A0AA-EFB13BF9DB53}">
      <dgm:prSet custT="1"/>
      <dgm:spPr>
        <a:xfrm rot="10800000">
          <a:off x="541586" y="1825365"/>
          <a:ext cx="1685252" cy="468421"/>
        </a:xfrm>
        <a:prstGeom prst="homePlate">
          <a:avLst/>
        </a:prstGeom>
        <a:solidFill>
          <a:srgbClr val="A5A5A5">
            <a:alpha val="90000"/>
            <a:hueOff val="0"/>
            <a:satOff val="0"/>
            <a:lumOff val="0"/>
            <a:alphaOff val="-40000"/>
          </a:srgbClr>
        </a:solidFill>
        <a:ln w="10795" cap="flat" cmpd="sng" algn="ctr">
          <a:solidFill>
            <a:sysClr val="window" lastClr="FFFFFF">
              <a:hueOff val="0"/>
              <a:satOff val="0"/>
              <a:lumOff val="0"/>
              <a:alphaOff val="0"/>
            </a:sysClr>
          </a:solidFill>
          <a:prstDash val="solid"/>
        </a:ln>
        <a:effectLst/>
      </dgm:spPr>
      <dgm:t>
        <a:bodyPr/>
        <a:lstStyle/>
        <a:p>
          <a:pPr>
            <a:buNone/>
          </a:pPr>
          <a:r>
            <a:rPr lang="en-GB" sz="1400" dirty="0">
              <a:solidFill>
                <a:sysClr val="window" lastClr="FFFFFF"/>
              </a:solidFill>
              <a:latin typeface="Verdana" panose="020B0604030504040204" pitchFamily="34" charset="0"/>
              <a:ea typeface="Verdana" panose="020B0604030504040204" pitchFamily="34" charset="0"/>
              <a:cs typeface="Verdana" panose="020B0604030504040204" pitchFamily="34" charset="0"/>
            </a:rPr>
            <a:t>MSM 2,000</a:t>
          </a:r>
        </a:p>
      </dgm:t>
    </dgm:pt>
    <dgm:pt modelId="{4C8DB9A9-78D8-D348-9CF3-AB7E79D90C77}" type="parTrans" cxnId="{2D62F31C-590B-4A4B-87CC-01359ECCB1CB}">
      <dgm:prSet/>
      <dgm:spPr/>
      <dgm:t>
        <a:bodyPr/>
        <a:lstStyle/>
        <a:p>
          <a:endParaRPr lang="en-GB"/>
        </a:p>
      </dgm:t>
    </dgm:pt>
    <dgm:pt modelId="{75F999BE-F4E1-C44A-B783-BA251768375F}" type="sibTrans" cxnId="{2D62F31C-590B-4A4B-87CC-01359ECCB1CB}">
      <dgm:prSet/>
      <dgm:spPr/>
      <dgm:t>
        <a:bodyPr/>
        <a:lstStyle/>
        <a:p>
          <a:endParaRPr lang="en-GB"/>
        </a:p>
      </dgm:t>
    </dgm:pt>
    <dgm:pt modelId="{B89D4CF6-BC7B-6746-8685-1855F20B225C}" type="pres">
      <dgm:prSet presAssocID="{BEAC6BCD-C8A8-1A4B-B151-AA3B807B5B20}" presName="linearFlow" presStyleCnt="0">
        <dgm:presLayoutVars>
          <dgm:dir/>
          <dgm:resizeHandles val="exact"/>
        </dgm:presLayoutVars>
      </dgm:prSet>
      <dgm:spPr/>
    </dgm:pt>
    <dgm:pt modelId="{C2F9CF19-301A-FB46-8535-67E5E7F8CDA4}" type="pres">
      <dgm:prSet presAssocID="{92BE3771-B9B1-2B42-B18D-EB536FD33013}" presName="composite" presStyleCnt="0"/>
      <dgm:spPr/>
    </dgm:pt>
    <dgm:pt modelId="{AB1A3E93-130F-F54A-B77A-29D531DCFCC8}" type="pres">
      <dgm:prSet presAssocID="{92BE3771-B9B1-2B42-B18D-EB536FD33013}" presName="imgShp" presStyleLbl="fgImgPlace1" presStyleIdx="0" presStyleCnt="4"/>
      <dgm:spPr>
        <a:xfrm>
          <a:off x="307375" y="620"/>
          <a:ext cx="468421" cy="46842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6000" b="-16000"/>
          </a:stretch>
        </a:blipFill>
        <a:ln w="10795" cap="flat" cmpd="sng" algn="ctr">
          <a:solidFill>
            <a:srgbClr val="E7E6E6">
              <a:lumMod val="90000"/>
            </a:srgbClr>
          </a:solidFill>
          <a:prstDash val="solid"/>
        </a:ln>
        <a:effectLst/>
      </dgm:spPr>
    </dgm:pt>
    <dgm:pt modelId="{F00D92EB-EB11-B641-9126-C797E9C7FDA0}" type="pres">
      <dgm:prSet presAssocID="{92BE3771-B9B1-2B42-B18D-EB536FD33013}" presName="txShp" presStyleLbl="node1" presStyleIdx="0" presStyleCnt="4">
        <dgm:presLayoutVars>
          <dgm:bulletEnabled val="1"/>
        </dgm:presLayoutVars>
      </dgm:prSet>
      <dgm:spPr/>
    </dgm:pt>
    <dgm:pt modelId="{A3D9ABB5-F972-4A49-83C9-6CFEFB3938F8}" type="pres">
      <dgm:prSet presAssocID="{9F03CC52-81CD-2F45-BD93-7427E9996E50}" presName="spacing" presStyleCnt="0"/>
      <dgm:spPr/>
    </dgm:pt>
    <dgm:pt modelId="{626270A9-F66D-C34D-AF5D-56766B5311CC}" type="pres">
      <dgm:prSet presAssocID="{90486B72-C809-0C4F-83C0-F5F223297C35}" presName="composite" presStyleCnt="0"/>
      <dgm:spPr/>
    </dgm:pt>
    <dgm:pt modelId="{62924B22-9D7B-EE47-BD0D-EE0D5E654CF8}" type="pres">
      <dgm:prSet presAssocID="{90486B72-C809-0C4F-83C0-F5F223297C35}" presName="imgShp" presStyleLbl="fgImgPlace1" presStyleIdx="1" presStyleCnt="4"/>
      <dgm:spPr>
        <a:xfrm>
          <a:off x="307375" y="608868"/>
          <a:ext cx="468421" cy="46842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a:ln w="10795" cap="flat" cmpd="sng" algn="ctr">
          <a:solidFill>
            <a:srgbClr val="E7E6E6">
              <a:lumMod val="90000"/>
            </a:srgbClr>
          </a:solidFill>
          <a:prstDash val="solid"/>
        </a:ln>
        <a:effectLst/>
      </dgm:spPr>
    </dgm:pt>
    <dgm:pt modelId="{8186772B-3793-0E43-9528-13313F35F26A}" type="pres">
      <dgm:prSet presAssocID="{90486B72-C809-0C4F-83C0-F5F223297C35}" presName="txShp" presStyleLbl="node1" presStyleIdx="1" presStyleCnt="4">
        <dgm:presLayoutVars>
          <dgm:bulletEnabled val="1"/>
        </dgm:presLayoutVars>
      </dgm:prSet>
      <dgm:spPr/>
    </dgm:pt>
    <dgm:pt modelId="{6300CC55-E931-1444-97D7-D63787BBB9E8}" type="pres">
      <dgm:prSet presAssocID="{EC0A1432-907B-944E-9EB7-6350584D2948}" presName="spacing" presStyleCnt="0"/>
      <dgm:spPr/>
    </dgm:pt>
    <dgm:pt modelId="{D12F640B-A7E9-A04C-9020-B618110705A2}" type="pres">
      <dgm:prSet presAssocID="{1CD976A4-4BC8-7940-99C6-F21F08D84F01}" presName="composite" presStyleCnt="0"/>
      <dgm:spPr/>
    </dgm:pt>
    <dgm:pt modelId="{42F023AB-869A-1E4B-BE51-1E60B38E40CF}" type="pres">
      <dgm:prSet presAssocID="{1CD976A4-4BC8-7940-99C6-F21F08D84F01}" presName="imgShp" presStyleLbl="fgImgPlace1" presStyleIdx="2" presStyleCnt="4"/>
      <dgm:spPr>
        <a:xfrm>
          <a:off x="307375" y="1217117"/>
          <a:ext cx="468421" cy="46842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3000" r="-33000"/>
          </a:stretch>
        </a:blipFill>
        <a:ln w="10795" cap="flat" cmpd="sng" algn="ctr">
          <a:solidFill>
            <a:srgbClr val="E7E6E6">
              <a:lumMod val="90000"/>
            </a:srgbClr>
          </a:solidFill>
          <a:prstDash val="solid"/>
        </a:ln>
        <a:effectLst/>
      </dgm:spPr>
    </dgm:pt>
    <dgm:pt modelId="{EC60E63F-22FF-7C40-BCEA-26CF57E2A472}" type="pres">
      <dgm:prSet presAssocID="{1CD976A4-4BC8-7940-99C6-F21F08D84F01}" presName="txShp" presStyleLbl="node1" presStyleIdx="2" presStyleCnt="4">
        <dgm:presLayoutVars>
          <dgm:bulletEnabled val="1"/>
        </dgm:presLayoutVars>
      </dgm:prSet>
      <dgm:spPr/>
    </dgm:pt>
    <dgm:pt modelId="{4632E04B-BA82-064A-A82F-BA97DEC3E49A}" type="pres">
      <dgm:prSet presAssocID="{8EC2E80F-256B-0942-B0BB-E350187C7DF2}" presName="spacing" presStyleCnt="0"/>
      <dgm:spPr/>
    </dgm:pt>
    <dgm:pt modelId="{F2A04B61-10BF-DC44-824B-EA7ED033D2A8}" type="pres">
      <dgm:prSet presAssocID="{4B6720C6-9342-5641-A0AA-EFB13BF9DB53}" presName="composite" presStyleCnt="0"/>
      <dgm:spPr/>
    </dgm:pt>
    <dgm:pt modelId="{9E2F511C-70F3-5549-8AA1-077DA8AAB384}" type="pres">
      <dgm:prSet presAssocID="{4B6720C6-9342-5641-A0AA-EFB13BF9DB53}" presName="imgShp" presStyleLbl="fgImgPlace1" presStyleIdx="3" presStyleCnt="4"/>
      <dgm:spPr>
        <a:xfrm>
          <a:off x="307375" y="1825365"/>
          <a:ext cx="468421" cy="468421"/>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1000" r="-11000"/>
          </a:stretch>
        </a:blipFill>
        <a:ln w="10795" cap="flat" cmpd="sng" algn="ctr">
          <a:solidFill>
            <a:sysClr val="window" lastClr="FFFFFF">
              <a:hueOff val="0"/>
              <a:satOff val="0"/>
              <a:lumOff val="0"/>
              <a:alphaOff val="0"/>
            </a:sysClr>
          </a:solidFill>
          <a:prstDash val="solid"/>
        </a:ln>
        <a:effectLst/>
      </dgm:spPr>
    </dgm:pt>
    <dgm:pt modelId="{1F5B68FE-3596-F148-A646-77029C972EDA}" type="pres">
      <dgm:prSet presAssocID="{4B6720C6-9342-5641-A0AA-EFB13BF9DB53}" presName="txShp" presStyleLbl="node1" presStyleIdx="3" presStyleCnt="4">
        <dgm:presLayoutVars>
          <dgm:bulletEnabled val="1"/>
        </dgm:presLayoutVars>
      </dgm:prSet>
      <dgm:spPr/>
    </dgm:pt>
  </dgm:ptLst>
  <dgm:cxnLst>
    <dgm:cxn modelId="{2D62F31C-590B-4A4B-87CC-01359ECCB1CB}" srcId="{BEAC6BCD-C8A8-1A4B-B151-AA3B807B5B20}" destId="{4B6720C6-9342-5641-A0AA-EFB13BF9DB53}" srcOrd="3" destOrd="0" parTransId="{4C8DB9A9-78D8-D348-9CF3-AB7E79D90C77}" sibTransId="{75F999BE-F4E1-C44A-B783-BA251768375F}"/>
    <dgm:cxn modelId="{20F35022-71AF-0E4C-B1D4-D87910669F72}" type="presOf" srcId="{BEAC6BCD-C8A8-1A4B-B151-AA3B807B5B20}" destId="{B89D4CF6-BC7B-6746-8685-1855F20B225C}" srcOrd="0" destOrd="0" presId="urn:microsoft.com/office/officeart/2005/8/layout/vList3"/>
    <dgm:cxn modelId="{F0FEE133-AB49-8C45-BE1D-98967CCC6E27}" srcId="{BEAC6BCD-C8A8-1A4B-B151-AA3B807B5B20}" destId="{92BE3771-B9B1-2B42-B18D-EB536FD33013}" srcOrd="0" destOrd="0" parTransId="{FADA4B83-F5A5-7442-9085-B357377C008F}" sibTransId="{9F03CC52-81CD-2F45-BD93-7427E9996E50}"/>
    <dgm:cxn modelId="{10BBE243-41DD-FF44-8774-AB92AF677069}" type="presOf" srcId="{1CD976A4-4BC8-7940-99C6-F21F08D84F01}" destId="{EC60E63F-22FF-7C40-BCEA-26CF57E2A472}" srcOrd="0" destOrd="0" presId="urn:microsoft.com/office/officeart/2005/8/layout/vList3"/>
    <dgm:cxn modelId="{B2914A4B-965E-8040-BB90-6E42899A05B3}" type="presOf" srcId="{90486B72-C809-0C4F-83C0-F5F223297C35}" destId="{8186772B-3793-0E43-9528-13313F35F26A}" srcOrd="0" destOrd="0" presId="urn:microsoft.com/office/officeart/2005/8/layout/vList3"/>
    <dgm:cxn modelId="{E41DDA4E-0FF0-C544-A53F-6792CFDC0338}" type="presOf" srcId="{4B6720C6-9342-5641-A0AA-EFB13BF9DB53}" destId="{1F5B68FE-3596-F148-A646-77029C972EDA}" srcOrd="0" destOrd="0" presId="urn:microsoft.com/office/officeart/2005/8/layout/vList3"/>
    <dgm:cxn modelId="{1B99F9B6-D1F1-D141-978B-743A13B1B801}" type="presOf" srcId="{92BE3771-B9B1-2B42-B18D-EB536FD33013}" destId="{F00D92EB-EB11-B641-9126-C797E9C7FDA0}" srcOrd="0" destOrd="0" presId="urn:microsoft.com/office/officeart/2005/8/layout/vList3"/>
    <dgm:cxn modelId="{5EB70EBE-202A-0240-9064-6E9BB309E6C2}" srcId="{BEAC6BCD-C8A8-1A4B-B151-AA3B807B5B20}" destId="{90486B72-C809-0C4F-83C0-F5F223297C35}" srcOrd="1" destOrd="0" parTransId="{9F73F96D-0FEA-8F48-9F73-B435C25C74F5}" sibTransId="{EC0A1432-907B-944E-9EB7-6350584D2948}"/>
    <dgm:cxn modelId="{C76DC5D8-B97A-464A-8372-65912B0D3E3A}" srcId="{BEAC6BCD-C8A8-1A4B-B151-AA3B807B5B20}" destId="{1CD976A4-4BC8-7940-99C6-F21F08D84F01}" srcOrd="2" destOrd="0" parTransId="{DD70E3B5-05C3-0942-A0E8-EDAF96641070}" sibTransId="{8EC2E80F-256B-0942-B0BB-E350187C7DF2}"/>
    <dgm:cxn modelId="{7300FE57-851B-CC43-BA31-F3A6282000C8}" type="presParOf" srcId="{B89D4CF6-BC7B-6746-8685-1855F20B225C}" destId="{C2F9CF19-301A-FB46-8535-67E5E7F8CDA4}" srcOrd="0" destOrd="0" presId="urn:microsoft.com/office/officeart/2005/8/layout/vList3"/>
    <dgm:cxn modelId="{4CCD852D-4C24-944D-A8B1-705B2F664088}" type="presParOf" srcId="{C2F9CF19-301A-FB46-8535-67E5E7F8CDA4}" destId="{AB1A3E93-130F-F54A-B77A-29D531DCFCC8}" srcOrd="0" destOrd="0" presId="urn:microsoft.com/office/officeart/2005/8/layout/vList3"/>
    <dgm:cxn modelId="{A97A0585-59B3-0A4E-B888-CE42F9820A70}" type="presParOf" srcId="{C2F9CF19-301A-FB46-8535-67E5E7F8CDA4}" destId="{F00D92EB-EB11-B641-9126-C797E9C7FDA0}" srcOrd="1" destOrd="0" presId="urn:microsoft.com/office/officeart/2005/8/layout/vList3"/>
    <dgm:cxn modelId="{1EFD2F48-847B-EC44-BC8C-6873CE38DD75}" type="presParOf" srcId="{B89D4CF6-BC7B-6746-8685-1855F20B225C}" destId="{A3D9ABB5-F972-4A49-83C9-6CFEFB3938F8}" srcOrd="1" destOrd="0" presId="urn:microsoft.com/office/officeart/2005/8/layout/vList3"/>
    <dgm:cxn modelId="{D46DE17F-233E-014F-ADD6-04D5CB298A7A}" type="presParOf" srcId="{B89D4CF6-BC7B-6746-8685-1855F20B225C}" destId="{626270A9-F66D-C34D-AF5D-56766B5311CC}" srcOrd="2" destOrd="0" presId="urn:microsoft.com/office/officeart/2005/8/layout/vList3"/>
    <dgm:cxn modelId="{322C6613-A92A-404D-9B98-143056011CBF}" type="presParOf" srcId="{626270A9-F66D-C34D-AF5D-56766B5311CC}" destId="{62924B22-9D7B-EE47-BD0D-EE0D5E654CF8}" srcOrd="0" destOrd="0" presId="urn:microsoft.com/office/officeart/2005/8/layout/vList3"/>
    <dgm:cxn modelId="{CF12B751-70CB-A042-AE1F-EB266588670C}" type="presParOf" srcId="{626270A9-F66D-C34D-AF5D-56766B5311CC}" destId="{8186772B-3793-0E43-9528-13313F35F26A}" srcOrd="1" destOrd="0" presId="urn:microsoft.com/office/officeart/2005/8/layout/vList3"/>
    <dgm:cxn modelId="{DF6EBF3E-1B19-7546-8854-DABD02328A71}" type="presParOf" srcId="{B89D4CF6-BC7B-6746-8685-1855F20B225C}" destId="{6300CC55-E931-1444-97D7-D63787BBB9E8}" srcOrd="3" destOrd="0" presId="urn:microsoft.com/office/officeart/2005/8/layout/vList3"/>
    <dgm:cxn modelId="{B5D561A0-DE72-1B47-B40D-A583F670641E}" type="presParOf" srcId="{B89D4CF6-BC7B-6746-8685-1855F20B225C}" destId="{D12F640B-A7E9-A04C-9020-B618110705A2}" srcOrd="4" destOrd="0" presId="urn:microsoft.com/office/officeart/2005/8/layout/vList3"/>
    <dgm:cxn modelId="{0D44B45F-F6CC-1B44-B3C2-C3BFC4E0BFF7}" type="presParOf" srcId="{D12F640B-A7E9-A04C-9020-B618110705A2}" destId="{42F023AB-869A-1E4B-BE51-1E60B38E40CF}" srcOrd="0" destOrd="0" presId="urn:microsoft.com/office/officeart/2005/8/layout/vList3"/>
    <dgm:cxn modelId="{77683063-2902-A947-BB3A-CC2E4F8D56C9}" type="presParOf" srcId="{D12F640B-A7E9-A04C-9020-B618110705A2}" destId="{EC60E63F-22FF-7C40-BCEA-26CF57E2A472}" srcOrd="1" destOrd="0" presId="urn:microsoft.com/office/officeart/2005/8/layout/vList3"/>
    <dgm:cxn modelId="{C554D66D-C023-AD46-A8A4-FC8787BBEE4B}" type="presParOf" srcId="{B89D4CF6-BC7B-6746-8685-1855F20B225C}" destId="{4632E04B-BA82-064A-A82F-BA97DEC3E49A}" srcOrd="5" destOrd="0" presId="urn:microsoft.com/office/officeart/2005/8/layout/vList3"/>
    <dgm:cxn modelId="{1A9D2824-7E74-7C4F-BA71-1ABB77E76C14}" type="presParOf" srcId="{B89D4CF6-BC7B-6746-8685-1855F20B225C}" destId="{F2A04B61-10BF-DC44-824B-EA7ED033D2A8}" srcOrd="6" destOrd="0" presId="urn:microsoft.com/office/officeart/2005/8/layout/vList3"/>
    <dgm:cxn modelId="{E75C17D4-ABEB-9C4D-BB85-F4F6606B59C7}" type="presParOf" srcId="{F2A04B61-10BF-DC44-824B-EA7ED033D2A8}" destId="{9E2F511C-70F3-5549-8AA1-077DA8AAB384}" srcOrd="0" destOrd="0" presId="urn:microsoft.com/office/officeart/2005/8/layout/vList3"/>
    <dgm:cxn modelId="{E4A4D0BE-A305-CB42-9266-2CAFDAAC635B}" type="presParOf" srcId="{F2A04B61-10BF-DC44-824B-EA7ED033D2A8}" destId="{1F5B68FE-3596-F148-A646-77029C972ED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AC6BCD-C8A8-1A4B-B151-AA3B807B5B20}" type="doc">
      <dgm:prSet loTypeId="urn:microsoft.com/office/officeart/2005/8/layout/vList3" loCatId="" qsTypeId="urn:microsoft.com/office/officeart/2005/8/quickstyle/simple1" qsCatId="simple" csTypeId="urn:microsoft.com/office/officeart/2005/8/colors/accent3_5" csCatId="accent3" phldr="1"/>
      <dgm:spPr/>
      <dgm:t>
        <a:bodyPr/>
        <a:lstStyle/>
        <a:p>
          <a:endParaRPr lang="en-GB"/>
        </a:p>
      </dgm:t>
    </dgm:pt>
    <dgm:pt modelId="{92BE3771-B9B1-2B42-B18D-EB536FD33013}">
      <dgm:prSet phldrT="[Text]" custT="1"/>
      <dgm:spPr/>
      <dgm:t>
        <a:bodyPr/>
        <a:lstStyle/>
        <a:p>
          <a:r>
            <a:rPr lang="en-GB" sz="1500" dirty="0">
              <a:latin typeface="Verdana" panose="020B0604030504040204" pitchFamily="34" charset="0"/>
              <a:ea typeface="Verdana" panose="020B0604030504040204" pitchFamily="34" charset="0"/>
              <a:cs typeface="Verdana" panose="020B0604030504040204" pitchFamily="34" charset="0"/>
            </a:rPr>
            <a:t>AGYW 15,000</a:t>
          </a:r>
        </a:p>
      </dgm:t>
    </dgm:pt>
    <dgm:pt modelId="{FADA4B83-F5A5-7442-9085-B357377C008F}" type="parTrans" cxnId="{F0FEE133-AB49-8C45-BE1D-98967CCC6E27}">
      <dgm:prSet/>
      <dgm:spPr/>
      <dgm:t>
        <a:bodyPr/>
        <a:lstStyle/>
        <a:p>
          <a:endParaRPr lang="en-GB"/>
        </a:p>
      </dgm:t>
    </dgm:pt>
    <dgm:pt modelId="{9F03CC52-81CD-2F45-BD93-7427E9996E50}" type="sibTrans" cxnId="{F0FEE133-AB49-8C45-BE1D-98967CCC6E27}">
      <dgm:prSet/>
      <dgm:spPr/>
      <dgm:t>
        <a:bodyPr/>
        <a:lstStyle/>
        <a:p>
          <a:endParaRPr lang="en-GB"/>
        </a:p>
      </dgm:t>
    </dgm:pt>
    <dgm:pt modelId="{90486B72-C809-0C4F-83C0-F5F223297C35}">
      <dgm:prSet phldrT="[Text]" custT="1"/>
      <dgm:spPr/>
      <dgm:t>
        <a:bodyPr/>
        <a:lstStyle/>
        <a:p>
          <a:r>
            <a:rPr lang="en-GB" sz="1500" dirty="0">
              <a:latin typeface="Verdana" panose="020B0604030504040204" pitchFamily="34" charset="0"/>
              <a:ea typeface="Verdana" panose="020B0604030504040204" pitchFamily="34" charset="0"/>
              <a:cs typeface="Verdana" panose="020B0604030504040204" pitchFamily="34" charset="0"/>
            </a:rPr>
            <a:t>PBFW 4,000</a:t>
          </a:r>
        </a:p>
      </dgm:t>
    </dgm:pt>
    <dgm:pt modelId="{9F73F96D-0FEA-8F48-9F73-B435C25C74F5}" type="parTrans" cxnId="{5EB70EBE-202A-0240-9064-6E9BB309E6C2}">
      <dgm:prSet/>
      <dgm:spPr/>
      <dgm:t>
        <a:bodyPr/>
        <a:lstStyle/>
        <a:p>
          <a:endParaRPr lang="en-GB"/>
        </a:p>
      </dgm:t>
    </dgm:pt>
    <dgm:pt modelId="{EC0A1432-907B-944E-9EB7-6350584D2948}" type="sibTrans" cxnId="{5EB70EBE-202A-0240-9064-6E9BB309E6C2}">
      <dgm:prSet/>
      <dgm:spPr/>
      <dgm:t>
        <a:bodyPr/>
        <a:lstStyle/>
        <a:p>
          <a:endParaRPr lang="en-GB"/>
        </a:p>
      </dgm:t>
    </dgm:pt>
    <dgm:pt modelId="{1CD976A4-4BC8-7940-99C6-F21F08D84F01}">
      <dgm:prSet phldrT="[Text]" custT="1"/>
      <dgm:spPr/>
      <dgm:t>
        <a:bodyPr/>
        <a:lstStyle/>
        <a:p>
          <a:r>
            <a:rPr lang="en-GB" sz="1500" dirty="0">
              <a:latin typeface="Verdana" panose="020B0604030504040204" pitchFamily="34" charset="0"/>
              <a:ea typeface="Verdana" panose="020B0604030504040204" pitchFamily="34" charset="0"/>
              <a:cs typeface="Verdana" panose="020B0604030504040204" pitchFamily="34" charset="0"/>
            </a:rPr>
            <a:t>MSP 3,500</a:t>
          </a:r>
        </a:p>
      </dgm:t>
    </dgm:pt>
    <dgm:pt modelId="{DD70E3B5-05C3-0942-A0E8-EDAF96641070}" type="parTrans" cxnId="{C76DC5D8-B97A-464A-8372-65912B0D3E3A}">
      <dgm:prSet/>
      <dgm:spPr/>
      <dgm:t>
        <a:bodyPr/>
        <a:lstStyle/>
        <a:p>
          <a:endParaRPr lang="en-GB"/>
        </a:p>
      </dgm:t>
    </dgm:pt>
    <dgm:pt modelId="{8EC2E80F-256B-0942-B0BB-E350187C7DF2}" type="sibTrans" cxnId="{C76DC5D8-B97A-464A-8372-65912B0D3E3A}">
      <dgm:prSet/>
      <dgm:spPr/>
      <dgm:t>
        <a:bodyPr/>
        <a:lstStyle/>
        <a:p>
          <a:endParaRPr lang="en-GB"/>
        </a:p>
      </dgm:t>
    </dgm:pt>
    <dgm:pt modelId="{4B6720C6-9342-5641-A0AA-EFB13BF9DB53}">
      <dgm:prSet custT="1"/>
      <dgm:spPr/>
      <dgm:t>
        <a:bodyPr/>
        <a:lstStyle/>
        <a:p>
          <a:r>
            <a:rPr lang="en-GB" sz="1500" dirty="0">
              <a:latin typeface="Verdana" panose="020B0604030504040204" pitchFamily="34" charset="0"/>
              <a:ea typeface="Verdana" panose="020B0604030504040204" pitchFamily="34" charset="0"/>
              <a:cs typeface="Verdana" panose="020B0604030504040204" pitchFamily="34" charset="0"/>
            </a:rPr>
            <a:t>MSM 2,000</a:t>
          </a:r>
        </a:p>
      </dgm:t>
    </dgm:pt>
    <dgm:pt modelId="{4C8DB9A9-78D8-D348-9CF3-AB7E79D90C77}" type="parTrans" cxnId="{2D62F31C-590B-4A4B-87CC-01359ECCB1CB}">
      <dgm:prSet/>
      <dgm:spPr/>
      <dgm:t>
        <a:bodyPr/>
        <a:lstStyle/>
        <a:p>
          <a:endParaRPr lang="en-GB"/>
        </a:p>
      </dgm:t>
    </dgm:pt>
    <dgm:pt modelId="{75F999BE-F4E1-C44A-B783-BA251768375F}" type="sibTrans" cxnId="{2D62F31C-590B-4A4B-87CC-01359ECCB1CB}">
      <dgm:prSet/>
      <dgm:spPr/>
      <dgm:t>
        <a:bodyPr/>
        <a:lstStyle/>
        <a:p>
          <a:endParaRPr lang="en-GB"/>
        </a:p>
      </dgm:t>
    </dgm:pt>
    <dgm:pt modelId="{B89D4CF6-BC7B-6746-8685-1855F20B225C}" type="pres">
      <dgm:prSet presAssocID="{BEAC6BCD-C8A8-1A4B-B151-AA3B807B5B20}" presName="linearFlow" presStyleCnt="0">
        <dgm:presLayoutVars>
          <dgm:dir/>
          <dgm:resizeHandles val="exact"/>
        </dgm:presLayoutVars>
      </dgm:prSet>
      <dgm:spPr/>
    </dgm:pt>
    <dgm:pt modelId="{C2F9CF19-301A-FB46-8535-67E5E7F8CDA4}" type="pres">
      <dgm:prSet presAssocID="{92BE3771-B9B1-2B42-B18D-EB536FD33013}" presName="composite" presStyleCnt="0"/>
      <dgm:spPr/>
    </dgm:pt>
    <dgm:pt modelId="{AB1A3E93-130F-F54A-B77A-29D531DCFCC8}" type="pres">
      <dgm:prSet presAssocID="{92BE3771-B9B1-2B42-B18D-EB536FD33013}"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16000" b="-16000"/>
          </a:stretch>
        </a:blipFill>
        <a:ln>
          <a:solidFill>
            <a:schemeClr val="bg2">
              <a:lumMod val="90000"/>
            </a:schemeClr>
          </a:solidFill>
        </a:ln>
      </dgm:spPr>
    </dgm:pt>
    <dgm:pt modelId="{F00D92EB-EB11-B641-9126-C797E9C7FDA0}" type="pres">
      <dgm:prSet presAssocID="{92BE3771-B9B1-2B42-B18D-EB536FD33013}" presName="txShp" presStyleLbl="node1" presStyleIdx="0" presStyleCnt="4" custLinFactNeighborX="3308" custLinFactNeighborY="4481">
        <dgm:presLayoutVars>
          <dgm:bulletEnabled val="1"/>
        </dgm:presLayoutVars>
      </dgm:prSet>
      <dgm:spPr/>
    </dgm:pt>
    <dgm:pt modelId="{A3D9ABB5-F972-4A49-83C9-6CFEFB3938F8}" type="pres">
      <dgm:prSet presAssocID="{9F03CC52-81CD-2F45-BD93-7427E9996E50}" presName="spacing" presStyleCnt="0"/>
      <dgm:spPr/>
    </dgm:pt>
    <dgm:pt modelId="{626270A9-F66D-C34D-AF5D-56766B5311CC}" type="pres">
      <dgm:prSet presAssocID="{90486B72-C809-0C4F-83C0-F5F223297C35}" presName="composite" presStyleCnt="0"/>
      <dgm:spPr/>
    </dgm:pt>
    <dgm:pt modelId="{62924B22-9D7B-EE47-BD0D-EE0D5E654CF8}" type="pres">
      <dgm:prSet presAssocID="{90486B72-C809-0C4F-83C0-F5F223297C35}"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a:ln>
          <a:solidFill>
            <a:schemeClr val="bg2">
              <a:lumMod val="90000"/>
            </a:schemeClr>
          </a:solidFill>
        </a:ln>
      </dgm:spPr>
    </dgm:pt>
    <dgm:pt modelId="{8186772B-3793-0E43-9528-13313F35F26A}" type="pres">
      <dgm:prSet presAssocID="{90486B72-C809-0C4F-83C0-F5F223297C35}" presName="txShp" presStyleLbl="node1" presStyleIdx="1" presStyleCnt="4">
        <dgm:presLayoutVars>
          <dgm:bulletEnabled val="1"/>
        </dgm:presLayoutVars>
      </dgm:prSet>
      <dgm:spPr/>
    </dgm:pt>
    <dgm:pt modelId="{6300CC55-E931-1444-97D7-D63787BBB9E8}" type="pres">
      <dgm:prSet presAssocID="{EC0A1432-907B-944E-9EB7-6350584D2948}" presName="spacing" presStyleCnt="0"/>
      <dgm:spPr/>
    </dgm:pt>
    <dgm:pt modelId="{D12F640B-A7E9-A04C-9020-B618110705A2}" type="pres">
      <dgm:prSet presAssocID="{1CD976A4-4BC8-7940-99C6-F21F08D84F01}" presName="composite" presStyleCnt="0"/>
      <dgm:spPr/>
    </dgm:pt>
    <dgm:pt modelId="{42F023AB-869A-1E4B-BE51-1E60B38E40CF}" type="pres">
      <dgm:prSet presAssocID="{1CD976A4-4BC8-7940-99C6-F21F08D84F01}"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33000" r="-33000"/>
          </a:stretch>
        </a:blipFill>
        <a:ln>
          <a:solidFill>
            <a:schemeClr val="bg2">
              <a:lumMod val="90000"/>
            </a:schemeClr>
          </a:solidFill>
        </a:ln>
      </dgm:spPr>
    </dgm:pt>
    <dgm:pt modelId="{EC60E63F-22FF-7C40-BCEA-26CF57E2A472}" type="pres">
      <dgm:prSet presAssocID="{1CD976A4-4BC8-7940-99C6-F21F08D84F01}" presName="txShp" presStyleLbl="node1" presStyleIdx="2" presStyleCnt="4">
        <dgm:presLayoutVars>
          <dgm:bulletEnabled val="1"/>
        </dgm:presLayoutVars>
      </dgm:prSet>
      <dgm:spPr/>
    </dgm:pt>
    <dgm:pt modelId="{4632E04B-BA82-064A-A82F-BA97DEC3E49A}" type="pres">
      <dgm:prSet presAssocID="{8EC2E80F-256B-0942-B0BB-E350187C7DF2}" presName="spacing" presStyleCnt="0"/>
      <dgm:spPr/>
    </dgm:pt>
    <dgm:pt modelId="{F2A04B61-10BF-DC44-824B-EA7ED033D2A8}" type="pres">
      <dgm:prSet presAssocID="{4B6720C6-9342-5641-A0AA-EFB13BF9DB53}" presName="composite" presStyleCnt="0"/>
      <dgm:spPr/>
    </dgm:pt>
    <dgm:pt modelId="{9E2F511C-70F3-5549-8AA1-077DA8AAB384}" type="pres">
      <dgm:prSet presAssocID="{4B6720C6-9342-5641-A0AA-EFB13BF9DB53}"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11000" r="-11000"/>
          </a:stretch>
        </a:blipFill>
      </dgm:spPr>
    </dgm:pt>
    <dgm:pt modelId="{1F5B68FE-3596-F148-A646-77029C972EDA}" type="pres">
      <dgm:prSet presAssocID="{4B6720C6-9342-5641-A0AA-EFB13BF9DB53}" presName="txShp" presStyleLbl="node1" presStyleIdx="3" presStyleCnt="4">
        <dgm:presLayoutVars>
          <dgm:bulletEnabled val="1"/>
        </dgm:presLayoutVars>
      </dgm:prSet>
      <dgm:spPr/>
    </dgm:pt>
  </dgm:ptLst>
  <dgm:cxnLst>
    <dgm:cxn modelId="{2D62F31C-590B-4A4B-87CC-01359ECCB1CB}" srcId="{BEAC6BCD-C8A8-1A4B-B151-AA3B807B5B20}" destId="{4B6720C6-9342-5641-A0AA-EFB13BF9DB53}" srcOrd="3" destOrd="0" parTransId="{4C8DB9A9-78D8-D348-9CF3-AB7E79D90C77}" sibTransId="{75F999BE-F4E1-C44A-B783-BA251768375F}"/>
    <dgm:cxn modelId="{20F35022-71AF-0E4C-B1D4-D87910669F72}" type="presOf" srcId="{BEAC6BCD-C8A8-1A4B-B151-AA3B807B5B20}" destId="{B89D4CF6-BC7B-6746-8685-1855F20B225C}" srcOrd="0" destOrd="0" presId="urn:microsoft.com/office/officeart/2005/8/layout/vList3"/>
    <dgm:cxn modelId="{F0FEE133-AB49-8C45-BE1D-98967CCC6E27}" srcId="{BEAC6BCD-C8A8-1A4B-B151-AA3B807B5B20}" destId="{92BE3771-B9B1-2B42-B18D-EB536FD33013}" srcOrd="0" destOrd="0" parTransId="{FADA4B83-F5A5-7442-9085-B357377C008F}" sibTransId="{9F03CC52-81CD-2F45-BD93-7427E9996E50}"/>
    <dgm:cxn modelId="{10BBE243-41DD-FF44-8774-AB92AF677069}" type="presOf" srcId="{1CD976A4-4BC8-7940-99C6-F21F08D84F01}" destId="{EC60E63F-22FF-7C40-BCEA-26CF57E2A472}" srcOrd="0" destOrd="0" presId="urn:microsoft.com/office/officeart/2005/8/layout/vList3"/>
    <dgm:cxn modelId="{B2914A4B-965E-8040-BB90-6E42899A05B3}" type="presOf" srcId="{90486B72-C809-0C4F-83C0-F5F223297C35}" destId="{8186772B-3793-0E43-9528-13313F35F26A}" srcOrd="0" destOrd="0" presId="urn:microsoft.com/office/officeart/2005/8/layout/vList3"/>
    <dgm:cxn modelId="{E41DDA4E-0FF0-C544-A53F-6792CFDC0338}" type="presOf" srcId="{4B6720C6-9342-5641-A0AA-EFB13BF9DB53}" destId="{1F5B68FE-3596-F148-A646-77029C972EDA}" srcOrd="0" destOrd="0" presId="urn:microsoft.com/office/officeart/2005/8/layout/vList3"/>
    <dgm:cxn modelId="{1B99F9B6-D1F1-D141-978B-743A13B1B801}" type="presOf" srcId="{92BE3771-B9B1-2B42-B18D-EB536FD33013}" destId="{F00D92EB-EB11-B641-9126-C797E9C7FDA0}" srcOrd="0" destOrd="0" presId="urn:microsoft.com/office/officeart/2005/8/layout/vList3"/>
    <dgm:cxn modelId="{5EB70EBE-202A-0240-9064-6E9BB309E6C2}" srcId="{BEAC6BCD-C8A8-1A4B-B151-AA3B807B5B20}" destId="{90486B72-C809-0C4F-83C0-F5F223297C35}" srcOrd="1" destOrd="0" parTransId="{9F73F96D-0FEA-8F48-9F73-B435C25C74F5}" sibTransId="{EC0A1432-907B-944E-9EB7-6350584D2948}"/>
    <dgm:cxn modelId="{C76DC5D8-B97A-464A-8372-65912B0D3E3A}" srcId="{BEAC6BCD-C8A8-1A4B-B151-AA3B807B5B20}" destId="{1CD976A4-4BC8-7940-99C6-F21F08D84F01}" srcOrd="2" destOrd="0" parTransId="{DD70E3B5-05C3-0942-A0E8-EDAF96641070}" sibTransId="{8EC2E80F-256B-0942-B0BB-E350187C7DF2}"/>
    <dgm:cxn modelId="{7300FE57-851B-CC43-BA31-F3A6282000C8}" type="presParOf" srcId="{B89D4CF6-BC7B-6746-8685-1855F20B225C}" destId="{C2F9CF19-301A-FB46-8535-67E5E7F8CDA4}" srcOrd="0" destOrd="0" presId="urn:microsoft.com/office/officeart/2005/8/layout/vList3"/>
    <dgm:cxn modelId="{4CCD852D-4C24-944D-A8B1-705B2F664088}" type="presParOf" srcId="{C2F9CF19-301A-FB46-8535-67E5E7F8CDA4}" destId="{AB1A3E93-130F-F54A-B77A-29D531DCFCC8}" srcOrd="0" destOrd="0" presId="urn:microsoft.com/office/officeart/2005/8/layout/vList3"/>
    <dgm:cxn modelId="{A97A0585-59B3-0A4E-B888-CE42F9820A70}" type="presParOf" srcId="{C2F9CF19-301A-FB46-8535-67E5E7F8CDA4}" destId="{F00D92EB-EB11-B641-9126-C797E9C7FDA0}" srcOrd="1" destOrd="0" presId="urn:microsoft.com/office/officeart/2005/8/layout/vList3"/>
    <dgm:cxn modelId="{1EFD2F48-847B-EC44-BC8C-6873CE38DD75}" type="presParOf" srcId="{B89D4CF6-BC7B-6746-8685-1855F20B225C}" destId="{A3D9ABB5-F972-4A49-83C9-6CFEFB3938F8}" srcOrd="1" destOrd="0" presId="urn:microsoft.com/office/officeart/2005/8/layout/vList3"/>
    <dgm:cxn modelId="{D46DE17F-233E-014F-ADD6-04D5CB298A7A}" type="presParOf" srcId="{B89D4CF6-BC7B-6746-8685-1855F20B225C}" destId="{626270A9-F66D-C34D-AF5D-56766B5311CC}" srcOrd="2" destOrd="0" presId="urn:microsoft.com/office/officeart/2005/8/layout/vList3"/>
    <dgm:cxn modelId="{322C6613-A92A-404D-9B98-143056011CBF}" type="presParOf" srcId="{626270A9-F66D-C34D-AF5D-56766B5311CC}" destId="{62924B22-9D7B-EE47-BD0D-EE0D5E654CF8}" srcOrd="0" destOrd="0" presId="urn:microsoft.com/office/officeart/2005/8/layout/vList3"/>
    <dgm:cxn modelId="{CF12B751-70CB-A042-AE1F-EB266588670C}" type="presParOf" srcId="{626270A9-F66D-C34D-AF5D-56766B5311CC}" destId="{8186772B-3793-0E43-9528-13313F35F26A}" srcOrd="1" destOrd="0" presId="urn:microsoft.com/office/officeart/2005/8/layout/vList3"/>
    <dgm:cxn modelId="{DF6EBF3E-1B19-7546-8854-DABD02328A71}" type="presParOf" srcId="{B89D4CF6-BC7B-6746-8685-1855F20B225C}" destId="{6300CC55-E931-1444-97D7-D63787BBB9E8}" srcOrd="3" destOrd="0" presId="urn:microsoft.com/office/officeart/2005/8/layout/vList3"/>
    <dgm:cxn modelId="{B5D561A0-DE72-1B47-B40D-A583F670641E}" type="presParOf" srcId="{B89D4CF6-BC7B-6746-8685-1855F20B225C}" destId="{D12F640B-A7E9-A04C-9020-B618110705A2}" srcOrd="4" destOrd="0" presId="urn:microsoft.com/office/officeart/2005/8/layout/vList3"/>
    <dgm:cxn modelId="{0D44B45F-F6CC-1B44-B3C2-C3BFC4E0BFF7}" type="presParOf" srcId="{D12F640B-A7E9-A04C-9020-B618110705A2}" destId="{42F023AB-869A-1E4B-BE51-1E60B38E40CF}" srcOrd="0" destOrd="0" presId="urn:microsoft.com/office/officeart/2005/8/layout/vList3"/>
    <dgm:cxn modelId="{77683063-2902-A947-BB3A-CC2E4F8D56C9}" type="presParOf" srcId="{D12F640B-A7E9-A04C-9020-B618110705A2}" destId="{EC60E63F-22FF-7C40-BCEA-26CF57E2A472}" srcOrd="1" destOrd="0" presId="urn:microsoft.com/office/officeart/2005/8/layout/vList3"/>
    <dgm:cxn modelId="{C554D66D-C023-AD46-A8A4-FC8787BBEE4B}" type="presParOf" srcId="{B89D4CF6-BC7B-6746-8685-1855F20B225C}" destId="{4632E04B-BA82-064A-A82F-BA97DEC3E49A}" srcOrd="5" destOrd="0" presId="urn:microsoft.com/office/officeart/2005/8/layout/vList3"/>
    <dgm:cxn modelId="{1A9D2824-7E74-7C4F-BA71-1ABB77E76C14}" type="presParOf" srcId="{B89D4CF6-BC7B-6746-8685-1855F20B225C}" destId="{F2A04B61-10BF-DC44-824B-EA7ED033D2A8}" srcOrd="6" destOrd="0" presId="urn:microsoft.com/office/officeart/2005/8/layout/vList3"/>
    <dgm:cxn modelId="{E75C17D4-ABEB-9C4D-BB85-F4F6606B59C7}" type="presParOf" srcId="{F2A04B61-10BF-DC44-824B-EA7ED033D2A8}" destId="{9E2F511C-70F3-5549-8AA1-077DA8AAB384}" srcOrd="0" destOrd="0" presId="urn:microsoft.com/office/officeart/2005/8/layout/vList3"/>
    <dgm:cxn modelId="{E4A4D0BE-A305-CB42-9266-2CAFDAAC635B}" type="presParOf" srcId="{F2A04B61-10BF-DC44-824B-EA7ED033D2A8}" destId="{1F5B68FE-3596-F148-A646-77029C972ED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D92EB-EB11-B641-9126-C797E9C7FDA0}">
      <dsp:nvSpPr>
        <dsp:cNvPr id="0" name=""/>
        <dsp:cNvSpPr/>
      </dsp:nvSpPr>
      <dsp:spPr>
        <a:xfrm rot="10800000">
          <a:off x="541586" y="620"/>
          <a:ext cx="1685252" cy="468421"/>
        </a:xfrm>
        <a:prstGeom prst="homePlate">
          <a:avLst/>
        </a:prstGeom>
        <a:solidFill>
          <a:srgbClr val="A5A5A5">
            <a:alpha val="90000"/>
            <a:hueOff val="0"/>
            <a:satOff val="0"/>
            <a:lumOff val="0"/>
            <a:alphaOff val="0"/>
          </a:srgbClr>
        </a:solidFill>
        <a:ln w="1079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561" tIns="53340" rIns="99568"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ysClr val="window" lastClr="FFFFFF"/>
              </a:solidFill>
              <a:latin typeface="Verdana" panose="020B0604030504040204" pitchFamily="34" charset="0"/>
              <a:ea typeface="Verdana" panose="020B0604030504040204" pitchFamily="34" charset="0"/>
              <a:cs typeface="Verdana" panose="020B0604030504040204" pitchFamily="34" charset="0"/>
            </a:rPr>
            <a:t>AGYW 15,000</a:t>
          </a:r>
        </a:p>
      </dsp:txBody>
      <dsp:txXfrm rot="10800000">
        <a:off x="658691" y="620"/>
        <a:ext cx="1568147" cy="468421"/>
      </dsp:txXfrm>
    </dsp:sp>
    <dsp:sp modelId="{AB1A3E93-130F-F54A-B77A-29D531DCFCC8}">
      <dsp:nvSpPr>
        <dsp:cNvPr id="0" name=""/>
        <dsp:cNvSpPr/>
      </dsp:nvSpPr>
      <dsp:spPr>
        <a:xfrm>
          <a:off x="307375" y="620"/>
          <a:ext cx="468421" cy="46842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6000" b="-16000"/>
          </a:stretch>
        </a:blipFill>
        <a:ln w="10795" cap="flat" cmpd="sng" algn="ctr">
          <a:solidFill>
            <a:srgbClr val="E7E6E6">
              <a:lumMod val="90000"/>
            </a:srgbClr>
          </a:solidFill>
          <a:prstDash val="solid"/>
          <a:miter lim="800000"/>
        </a:ln>
        <a:effectLst/>
      </dsp:spPr>
      <dsp:style>
        <a:lnRef idx="2">
          <a:scrgbClr r="0" g="0" b="0"/>
        </a:lnRef>
        <a:fillRef idx="1">
          <a:scrgbClr r="0" g="0" b="0"/>
        </a:fillRef>
        <a:effectRef idx="0">
          <a:scrgbClr r="0" g="0" b="0"/>
        </a:effectRef>
        <a:fontRef idx="minor"/>
      </dsp:style>
    </dsp:sp>
    <dsp:sp modelId="{8186772B-3793-0E43-9528-13313F35F26A}">
      <dsp:nvSpPr>
        <dsp:cNvPr id="0" name=""/>
        <dsp:cNvSpPr/>
      </dsp:nvSpPr>
      <dsp:spPr>
        <a:xfrm rot="10800000">
          <a:off x="541586" y="608868"/>
          <a:ext cx="1685252" cy="468421"/>
        </a:xfrm>
        <a:prstGeom prst="homePlate">
          <a:avLst/>
        </a:prstGeom>
        <a:solidFill>
          <a:srgbClr val="A5A5A5">
            <a:alpha val="90000"/>
            <a:hueOff val="0"/>
            <a:satOff val="0"/>
            <a:lumOff val="0"/>
            <a:alphaOff val="-13333"/>
          </a:srgbClr>
        </a:solidFill>
        <a:ln w="1079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561" tIns="53340" rIns="99568"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ysClr val="window" lastClr="FFFFFF"/>
              </a:solidFill>
              <a:latin typeface="Verdana" panose="020B0604030504040204" pitchFamily="34" charset="0"/>
              <a:ea typeface="Verdana" panose="020B0604030504040204" pitchFamily="34" charset="0"/>
              <a:cs typeface="Verdana" panose="020B0604030504040204" pitchFamily="34" charset="0"/>
            </a:rPr>
            <a:t>PBFW 4,000</a:t>
          </a:r>
        </a:p>
      </dsp:txBody>
      <dsp:txXfrm rot="10800000">
        <a:off x="658691" y="608868"/>
        <a:ext cx="1568147" cy="468421"/>
      </dsp:txXfrm>
    </dsp:sp>
    <dsp:sp modelId="{62924B22-9D7B-EE47-BD0D-EE0D5E654CF8}">
      <dsp:nvSpPr>
        <dsp:cNvPr id="0" name=""/>
        <dsp:cNvSpPr/>
      </dsp:nvSpPr>
      <dsp:spPr>
        <a:xfrm>
          <a:off x="307375" y="608868"/>
          <a:ext cx="468421" cy="46842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a:ln w="10795" cap="flat" cmpd="sng" algn="ctr">
          <a:solidFill>
            <a:srgbClr val="E7E6E6">
              <a:lumMod val="90000"/>
            </a:srgbClr>
          </a:solidFill>
          <a:prstDash val="solid"/>
          <a:miter lim="800000"/>
        </a:ln>
        <a:effectLst/>
      </dsp:spPr>
      <dsp:style>
        <a:lnRef idx="2">
          <a:scrgbClr r="0" g="0" b="0"/>
        </a:lnRef>
        <a:fillRef idx="1">
          <a:scrgbClr r="0" g="0" b="0"/>
        </a:fillRef>
        <a:effectRef idx="0">
          <a:scrgbClr r="0" g="0" b="0"/>
        </a:effectRef>
        <a:fontRef idx="minor"/>
      </dsp:style>
    </dsp:sp>
    <dsp:sp modelId="{EC60E63F-22FF-7C40-BCEA-26CF57E2A472}">
      <dsp:nvSpPr>
        <dsp:cNvPr id="0" name=""/>
        <dsp:cNvSpPr/>
      </dsp:nvSpPr>
      <dsp:spPr>
        <a:xfrm rot="10800000">
          <a:off x="541586" y="1217117"/>
          <a:ext cx="1685252" cy="468421"/>
        </a:xfrm>
        <a:prstGeom prst="homePlate">
          <a:avLst/>
        </a:prstGeom>
        <a:solidFill>
          <a:srgbClr val="A5A5A5">
            <a:alpha val="90000"/>
            <a:hueOff val="0"/>
            <a:satOff val="0"/>
            <a:lumOff val="0"/>
            <a:alphaOff val="-26667"/>
          </a:srgbClr>
        </a:solidFill>
        <a:ln w="1079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561" tIns="53340" rIns="99568"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ysClr val="window" lastClr="FFFFFF"/>
              </a:solidFill>
              <a:latin typeface="Verdana" panose="020B0604030504040204" pitchFamily="34" charset="0"/>
              <a:ea typeface="Verdana" panose="020B0604030504040204" pitchFamily="34" charset="0"/>
              <a:cs typeface="Verdana" panose="020B0604030504040204" pitchFamily="34" charset="0"/>
            </a:rPr>
            <a:t>MSP 3,500</a:t>
          </a:r>
        </a:p>
      </dsp:txBody>
      <dsp:txXfrm rot="10800000">
        <a:off x="658691" y="1217117"/>
        <a:ext cx="1568147" cy="468421"/>
      </dsp:txXfrm>
    </dsp:sp>
    <dsp:sp modelId="{42F023AB-869A-1E4B-BE51-1E60B38E40CF}">
      <dsp:nvSpPr>
        <dsp:cNvPr id="0" name=""/>
        <dsp:cNvSpPr/>
      </dsp:nvSpPr>
      <dsp:spPr>
        <a:xfrm>
          <a:off x="307375" y="1217117"/>
          <a:ext cx="468421" cy="46842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3000" r="-33000"/>
          </a:stretch>
        </a:blipFill>
        <a:ln w="10795" cap="flat" cmpd="sng" algn="ctr">
          <a:solidFill>
            <a:srgbClr val="E7E6E6">
              <a:lumMod val="90000"/>
            </a:srgbClr>
          </a:solidFill>
          <a:prstDash val="solid"/>
          <a:miter lim="800000"/>
        </a:ln>
        <a:effectLst/>
      </dsp:spPr>
      <dsp:style>
        <a:lnRef idx="2">
          <a:scrgbClr r="0" g="0" b="0"/>
        </a:lnRef>
        <a:fillRef idx="1">
          <a:scrgbClr r="0" g="0" b="0"/>
        </a:fillRef>
        <a:effectRef idx="0">
          <a:scrgbClr r="0" g="0" b="0"/>
        </a:effectRef>
        <a:fontRef idx="minor"/>
      </dsp:style>
    </dsp:sp>
    <dsp:sp modelId="{1F5B68FE-3596-F148-A646-77029C972EDA}">
      <dsp:nvSpPr>
        <dsp:cNvPr id="0" name=""/>
        <dsp:cNvSpPr/>
      </dsp:nvSpPr>
      <dsp:spPr>
        <a:xfrm rot="10800000">
          <a:off x="541586" y="1825365"/>
          <a:ext cx="1685252" cy="468421"/>
        </a:xfrm>
        <a:prstGeom prst="homePlate">
          <a:avLst/>
        </a:prstGeom>
        <a:solidFill>
          <a:srgbClr val="A5A5A5">
            <a:alpha val="90000"/>
            <a:hueOff val="0"/>
            <a:satOff val="0"/>
            <a:lumOff val="0"/>
            <a:alphaOff val="-40000"/>
          </a:srgbClr>
        </a:solidFill>
        <a:ln w="1079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561" tIns="53340" rIns="99568"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ysClr val="window" lastClr="FFFFFF"/>
              </a:solidFill>
              <a:latin typeface="Verdana" panose="020B0604030504040204" pitchFamily="34" charset="0"/>
              <a:ea typeface="Verdana" panose="020B0604030504040204" pitchFamily="34" charset="0"/>
              <a:cs typeface="Verdana" panose="020B0604030504040204" pitchFamily="34" charset="0"/>
            </a:rPr>
            <a:t>MSM 2,000</a:t>
          </a:r>
        </a:p>
      </dsp:txBody>
      <dsp:txXfrm rot="10800000">
        <a:off x="658691" y="1825365"/>
        <a:ext cx="1568147" cy="468421"/>
      </dsp:txXfrm>
    </dsp:sp>
    <dsp:sp modelId="{9E2F511C-70F3-5549-8AA1-077DA8AAB384}">
      <dsp:nvSpPr>
        <dsp:cNvPr id="0" name=""/>
        <dsp:cNvSpPr/>
      </dsp:nvSpPr>
      <dsp:spPr>
        <a:xfrm>
          <a:off x="307375" y="1825365"/>
          <a:ext cx="468421" cy="468421"/>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1000" r="-11000"/>
          </a:stretch>
        </a:blipFill>
        <a:ln w="1079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D92EB-EB11-B641-9126-C797E9C7FDA0}">
      <dsp:nvSpPr>
        <dsp:cNvPr id="0" name=""/>
        <dsp:cNvSpPr/>
      </dsp:nvSpPr>
      <dsp:spPr>
        <a:xfrm rot="10800000">
          <a:off x="515294" y="27743"/>
          <a:ext cx="1276609" cy="606050"/>
        </a:xfrm>
        <a:prstGeom prst="homePlate">
          <a:avLst/>
        </a:prstGeom>
        <a:solidFill>
          <a:schemeClr val="accent3">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7251" tIns="57150" rIns="106680" bIns="57150"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Verdana" panose="020B0604030504040204" pitchFamily="34" charset="0"/>
              <a:ea typeface="Verdana" panose="020B0604030504040204" pitchFamily="34" charset="0"/>
              <a:cs typeface="Verdana" panose="020B0604030504040204" pitchFamily="34" charset="0"/>
            </a:rPr>
            <a:t>AGYW 15,000</a:t>
          </a:r>
        </a:p>
      </dsp:txBody>
      <dsp:txXfrm rot="10800000">
        <a:off x="666806" y="27743"/>
        <a:ext cx="1125097" cy="606050"/>
      </dsp:txXfrm>
    </dsp:sp>
    <dsp:sp modelId="{AB1A3E93-130F-F54A-B77A-29D531DCFCC8}">
      <dsp:nvSpPr>
        <dsp:cNvPr id="0" name=""/>
        <dsp:cNvSpPr/>
      </dsp:nvSpPr>
      <dsp:spPr>
        <a:xfrm>
          <a:off x="170039" y="586"/>
          <a:ext cx="606050" cy="60605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6000" b="-16000"/>
          </a:stretch>
        </a:blipFill>
        <a:ln w="19050" cap="flat" cmpd="sng" algn="ctr">
          <a:solidFill>
            <a:schemeClr val="bg2">
              <a:lumMod val="90000"/>
            </a:schemeClr>
          </a:solidFill>
          <a:prstDash val="solid"/>
          <a:miter lim="800000"/>
        </a:ln>
        <a:effectLst/>
      </dsp:spPr>
      <dsp:style>
        <a:lnRef idx="2">
          <a:scrgbClr r="0" g="0" b="0"/>
        </a:lnRef>
        <a:fillRef idx="1">
          <a:scrgbClr r="0" g="0" b="0"/>
        </a:fillRef>
        <a:effectRef idx="0">
          <a:scrgbClr r="0" g="0" b="0"/>
        </a:effectRef>
        <a:fontRef idx="minor"/>
      </dsp:style>
    </dsp:sp>
    <dsp:sp modelId="{8186772B-3793-0E43-9528-13313F35F26A}">
      <dsp:nvSpPr>
        <dsp:cNvPr id="0" name=""/>
        <dsp:cNvSpPr/>
      </dsp:nvSpPr>
      <dsp:spPr>
        <a:xfrm rot="10800000">
          <a:off x="473064" y="787546"/>
          <a:ext cx="1276609" cy="606050"/>
        </a:xfrm>
        <a:prstGeom prst="homePlate">
          <a:avLst/>
        </a:prstGeom>
        <a:solidFill>
          <a:schemeClr val="accent3">
            <a:alpha val="90000"/>
            <a:hueOff val="0"/>
            <a:satOff val="0"/>
            <a:lumOff val="0"/>
            <a:alphaOff val="-13333"/>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7251" tIns="57150" rIns="106680" bIns="57150"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Verdana" panose="020B0604030504040204" pitchFamily="34" charset="0"/>
              <a:ea typeface="Verdana" panose="020B0604030504040204" pitchFamily="34" charset="0"/>
              <a:cs typeface="Verdana" panose="020B0604030504040204" pitchFamily="34" charset="0"/>
            </a:rPr>
            <a:t>PBFW 4,000</a:t>
          </a:r>
        </a:p>
      </dsp:txBody>
      <dsp:txXfrm rot="10800000">
        <a:off x="624576" y="787546"/>
        <a:ext cx="1125097" cy="606050"/>
      </dsp:txXfrm>
    </dsp:sp>
    <dsp:sp modelId="{62924B22-9D7B-EE47-BD0D-EE0D5E654CF8}">
      <dsp:nvSpPr>
        <dsp:cNvPr id="0" name=""/>
        <dsp:cNvSpPr/>
      </dsp:nvSpPr>
      <dsp:spPr>
        <a:xfrm>
          <a:off x="170039" y="787546"/>
          <a:ext cx="606050" cy="60605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a:ln w="19050" cap="flat" cmpd="sng" algn="ctr">
          <a:solidFill>
            <a:schemeClr val="bg2">
              <a:lumMod val="90000"/>
            </a:schemeClr>
          </a:solidFill>
          <a:prstDash val="solid"/>
          <a:miter lim="800000"/>
        </a:ln>
        <a:effectLst/>
      </dsp:spPr>
      <dsp:style>
        <a:lnRef idx="2">
          <a:scrgbClr r="0" g="0" b="0"/>
        </a:lnRef>
        <a:fillRef idx="1">
          <a:scrgbClr r="0" g="0" b="0"/>
        </a:fillRef>
        <a:effectRef idx="0">
          <a:scrgbClr r="0" g="0" b="0"/>
        </a:effectRef>
        <a:fontRef idx="minor"/>
      </dsp:style>
    </dsp:sp>
    <dsp:sp modelId="{EC60E63F-22FF-7C40-BCEA-26CF57E2A472}">
      <dsp:nvSpPr>
        <dsp:cNvPr id="0" name=""/>
        <dsp:cNvSpPr/>
      </dsp:nvSpPr>
      <dsp:spPr>
        <a:xfrm rot="10800000">
          <a:off x="473064" y="1574507"/>
          <a:ext cx="1276609" cy="606050"/>
        </a:xfrm>
        <a:prstGeom prst="homePlate">
          <a:avLst/>
        </a:prstGeom>
        <a:solidFill>
          <a:schemeClr val="accent3">
            <a:alpha val="90000"/>
            <a:hueOff val="0"/>
            <a:satOff val="0"/>
            <a:lumOff val="0"/>
            <a:alphaOff val="-26667"/>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7251" tIns="57150" rIns="106680" bIns="57150"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Verdana" panose="020B0604030504040204" pitchFamily="34" charset="0"/>
              <a:ea typeface="Verdana" panose="020B0604030504040204" pitchFamily="34" charset="0"/>
              <a:cs typeface="Verdana" panose="020B0604030504040204" pitchFamily="34" charset="0"/>
            </a:rPr>
            <a:t>MSP 3,500</a:t>
          </a:r>
        </a:p>
      </dsp:txBody>
      <dsp:txXfrm rot="10800000">
        <a:off x="624576" y="1574507"/>
        <a:ext cx="1125097" cy="606050"/>
      </dsp:txXfrm>
    </dsp:sp>
    <dsp:sp modelId="{42F023AB-869A-1E4B-BE51-1E60B38E40CF}">
      <dsp:nvSpPr>
        <dsp:cNvPr id="0" name=""/>
        <dsp:cNvSpPr/>
      </dsp:nvSpPr>
      <dsp:spPr>
        <a:xfrm>
          <a:off x="170039" y="1574507"/>
          <a:ext cx="606050" cy="60605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3000" r="-33000"/>
          </a:stretch>
        </a:blipFill>
        <a:ln w="19050" cap="flat" cmpd="sng" algn="ctr">
          <a:solidFill>
            <a:schemeClr val="bg2">
              <a:lumMod val="90000"/>
            </a:schemeClr>
          </a:solidFill>
          <a:prstDash val="solid"/>
          <a:miter lim="800000"/>
        </a:ln>
        <a:effectLst/>
      </dsp:spPr>
      <dsp:style>
        <a:lnRef idx="2">
          <a:scrgbClr r="0" g="0" b="0"/>
        </a:lnRef>
        <a:fillRef idx="1">
          <a:scrgbClr r="0" g="0" b="0"/>
        </a:fillRef>
        <a:effectRef idx="0">
          <a:scrgbClr r="0" g="0" b="0"/>
        </a:effectRef>
        <a:fontRef idx="minor"/>
      </dsp:style>
    </dsp:sp>
    <dsp:sp modelId="{1F5B68FE-3596-F148-A646-77029C972EDA}">
      <dsp:nvSpPr>
        <dsp:cNvPr id="0" name=""/>
        <dsp:cNvSpPr/>
      </dsp:nvSpPr>
      <dsp:spPr>
        <a:xfrm rot="10800000">
          <a:off x="473064" y="2361467"/>
          <a:ext cx="1276609" cy="606050"/>
        </a:xfrm>
        <a:prstGeom prst="homePlate">
          <a:avLst/>
        </a:prstGeom>
        <a:solidFill>
          <a:schemeClr val="accent3">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7251" tIns="57150" rIns="106680" bIns="57150"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Verdana" panose="020B0604030504040204" pitchFamily="34" charset="0"/>
              <a:ea typeface="Verdana" panose="020B0604030504040204" pitchFamily="34" charset="0"/>
              <a:cs typeface="Verdana" panose="020B0604030504040204" pitchFamily="34" charset="0"/>
            </a:rPr>
            <a:t>MSM 2,000</a:t>
          </a:r>
        </a:p>
      </dsp:txBody>
      <dsp:txXfrm rot="10800000">
        <a:off x="624576" y="2361467"/>
        <a:ext cx="1125097" cy="606050"/>
      </dsp:txXfrm>
    </dsp:sp>
    <dsp:sp modelId="{9E2F511C-70F3-5549-8AA1-077DA8AAB384}">
      <dsp:nvSpPr>
        <dsp:cNvPr id="0" name=""/>
        <dsp:cNvSpPr/>
      </dsp:nvSpPr>
      <dsp:spPr>
        <a:xfrm>
          <a:off x="170039" y="2361467"/>
          <a:ext cx="606050" cy="60605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1000" r="-11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32C83D-BE2C-B8AA-32EC-D14CEE893208}"/>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alibri"/>
            </a:endParaRPr>
          </a:p>
        </p:txBody>
      </p:sp>
      <p:sp>
        <p:nvSpPr>
          <p:cNvPr id="3" name="Date Placeholder 2">
            <a:extLst>
              <a:ext uri="{FF2B5EF4-FFF2-40B4-BE49-F238E27FC236}">
                <a16:creationId xmlns:a16="http://schemas.microsoft.com/office/drawing/2014/main" id="{84AE4D04-B134-FECC-A24C-0ACD267E83B3}"/>
              </a:ext>
            </a:extLst>
          </p:cNvPr>
          <p:cNvSpPr txBox="1">
            <a:spLocks noGrp="1"/>
          </p:cNvSpPr>
          <p:nvPr>
            <p:ph type="dt" sz="quarter"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4ECC8FA-EAB1-4EC8-84E4-2AD18FD1C9DD}" type="datetime1">
              <a:rPr lang="en-GB" sz="1200" b="0" i="0" u="none" strike="noStrike" kern="1200" cap="none" spc="0" baseline="0">
                <a:solidFill>
                  <a:srgbClr val="000000"/>
                </a:solidFill>
                <a:uFillTx/>
                <a:latin typeface="Calibri"/>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05/10/2024</a:t>
            </a:fld>
            <a:endParaRPr lang="en-GB" sz="1200" b="0" i="0" u="none" strike="noStrike" kern="1200" cap="none" spc="0" baseline="0">
              <a:solidFill>
                <a:srgbClr val="000000"/>
              </a:solidFill>
              <a:uFillTx/>
              <a:latin typeface="Calibri"/>
            </a:endParaRPr>
          </a:p>
        </p:txBody>
      </p:sp>
      <p:sp>
        <p:nvSpPr>
          <p:cNvPr id="4" name="Footer Placeholder 3">
            <a:extLst>
              <a:ext uri="{FF2B5EF4-FFF2-40B4-BE49-F238E27FC236}">
                <a16:creationId xmlns:a16="http://schemas.microsoft.com/office/drawing/2014/main" id="{3870341E-D1F9-34FD-A583-52CB5955FE61}"/>
              </a:ext>
            </a:extLst>
          </p:cNvPr>
          <p:cNvSpPr txBox="1">
            <a:spLocks noGrp="1"/>
          </p:cNvSpPr>
          <p:nvPr>
            <p:ph type="ftr" sz="quarter" idx="2"/>
          </p:nvPr>
        </p:nvSpPr>
        <p:spPr>
          <a:xfrm>
            <a:off x="0"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alibri"/>
            </a:endParaRPr>
          </a:p>
        </p:txBody>
      </p:sp>
      <p:sp>
        <p:nvSpPr>
          <p:cNvPr id="5" name="Slide Number Placeholder 4">
            <a:extLst>
              <a:ext uri="{FF2B5EF4-FFF2-40B4-BE49-F238E27FC236}">
                <a16:creationId xmlns:a16="http://schemas.microsoft.com/office/drawing/2014/main" id="{5C47FBE4-3D3A-E5EB-59C6-3E3879CDB8C4}"/>
              </a:ext>
            </a:extLst>
          </p:cNvPr>
          <p:cNvSpPr txBox="1">
            <a:spLocks noGrp="1"/>
          </p:cNvSpPr>
          <p:nvPr>
            <p:ph type="sldNum" sz="quarter" idx="3"/>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881634F-54B0-41C5-8F8A-70260EE1F42A}" type="slidenum">
              <a:t>‹#›</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420480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6AF686D-380F-25F1-98F9-2837CA0646B5}"/>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3" name="Date Placeholder 2">
            <a:extLst>
              <a:ext uri="{FF2B5EF4-FFF2-40B4-BE49-F238E27FC236}">
                <a16:creationId xmlns:a16="http://schemas.microsoft.com/office/drawing/2014/main" id="{BF94072E-3FAF-FB12-B46B-5C445287184D}"/>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4572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85BEDA77-6FAE-4A22-83BF-5D9620973456}" type="datetime1">
              <a:rPr lang="en-GB"/>
              <a:pPr lvl="0"/>
              <a:t>05/10/2024</a:t>
            </a:fld>
            <a:endParaRPr lang="en-GB"/>
          </a:p>
        </p:txBody>
      </p:sp>
      <p:sp>
        <p:nvSpPr>
          <p:cNvPr id="4" name="Slide Image Placeholder 3">
            <a:extLst>
              <a:ext uri="{FF2B5EF4-FFF2-40B4-BE49-F238E27FC236}">
                <a16:creationId xmlns:a16="http://schemas.microsoft.com/office/drawing/2014/main" id="{E9F3482B-07A8-B240-1D73-6E8915D8DCB3}"/>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4C9E8581-3FF2-F419-97BC-4B95B69452BE}"/>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a:extLst>
              <a:ext uri="{FF2B5EF4-FFF2-40B4-BE49-F238E27FC236}">
                <a16:creationId xmlns:a16="http://schemas.microsoft.com/office/drawing/2014/main" id="{CFBCBA0F-1A82-5D38-3746-70D369C233F2}"/>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4572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7" name="Slide Number Placeholder 6">
            <a:extLst>
              <a:ext uri="{FF2B5EF4-FFF2-40B4-BE49-F238E27FC236}">
                <a16:creationId xmlns:a16="http://schemas.microsoft.com/office/drawing/2014/main" id="{39AB73A9-C5C3-8128-DA78-123E29F9A288}"/>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4572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64929834-89F6-47E0-9ACA-942B3DD56E23}" type="slidenum">
              <a:t>‹#›</a:t>
            </a:fld>
            <a:endParaRPr lang="en-GB"/>
          </a:p>
        </p:txBody>
      </p:sp>
    </p:spTree>
    <p:extLst>
      <p:ext uri="{BB962C8B-B14F-4D97-AF65-F5344CB8AC3E}">
        <p14:creationId xmlns:p14="http://schemas.microsoft.com/office/powerpoint/2010/main" val="3775210060"/>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BD7495-1908-1165-5647-1A63648B909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E0B0194-64A0-7159-C738-1CA3FDDEDCD6}"/>
              </a:ext>
            </a:extLst>
          </p:cNvPr>
          <p:cNvSpPr txBox="1">
            <a:spLocks noGrp="1"/>
          </p:cNvSpPr>
          <p:nvPr>
            <p:ph type="body" sz="quarter" idx="1"/>
          </p:nvPr>
        </p:nvSpPr>
        <p:spPr/>
        <p:txBody>
          <a:bodyPr/>
          <a:lstStyle/>
          <a:p>
            <a:endParaRPr lang="en-CH"/>
          </a:p>
        </p:txBody>
      </p:sp>
      <p:sp>
        <p:nvSpPr>
          <p:cNvPr id="4" name="Slide Number Placeholder 3">
            <a:extLst>
              <a:ext uri="{FF2B5EF4-FFF2-40B4-BE49-F238E27FC236}">
                <a16:creationId xmlns:a16="http://schemas.microsoft.com/office/drawing/2014/main" id="{67D8E71F-0C48-3962-9907-7E6402B05EE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A381E0E-A6C4-45E1-A1D7-B5A418B5F489}" type="slidenum">
              <a:t>1</a:t>
            </a:fld>
            <a:endParaRPr lang="en-GB"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2A7ED-4179-554A-5CA3-4DBA5EE8E1F1}"/>
              </a:ext>
            </a:extLst>
          </p:cNvPr>
          <p:cNvSpPr txBox="1">
            <a:spLocks noGrp="1"/>
          </p:cNvSpPr>
          <p:nvPr>
            <p:ph type="title"/>
          </p:nvPr>
        </p:nvSpPr>
        <p:spPr>
          <a:xfrm>
            <a:off x="4116391" y="2097084"/>
            <a:ext cx="7632697" cy="4319589"/>
          </a:xfrm>
        </p:spPr>
        <p:txBody>
          <a:bodyPr/>
          <a:lstStyle>
            <a:lvl1pPr>
              <a:defRPr sz="6000"/>
            </a:lvl1pPr>
          </a:lstStyle>
          <a:p>
            <a:pPr lvl="0"/>
            <a:r>
              <a:rPr lang="en-US"/>
              <a:t>Click to edit Master title style</a:t>
            </a:r>
            <a:endParaRPr lang="en-GB"/>
          </a:p>
        </p:txBody>
      </p:sp>
      <p:sp>
        <p:nvSpPr>
          <p:cNvPr id="3" name="TextBox 11">
            <a:extLst>
              <a:ext uri="{FF2B5EF4-FFF2-40B4-BE49-F238E27FC236}">
                <a16:creationId xmlns:a16="http://schemas.microsoft.com/office/drawing/2014/main" id="{5B6DA790-83A1-8F5B-F670-7AF83B67F058}"/>
              </a:ext>
            </a:extLst>
          </p:cNvPr>
          <p:cNvSpPr txBox="1"/>
          <p:nvPr/>
        </p:nvSpPr>
        <p:spPr>
          <a:xfrm>
            <a:off x="6312020" y="6416673"/>
            <a:ext cx="176371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0" i="0" u="none" strike="noStrike" kern="1200" cap="none" spc="0" baseline="0">
              <a:solidFill>
                <a:srgbClr val="000000"/>
              </a:solidFill>
              <a:uFillTx/>
              <a:latin typeface="Verdana"/>
            </a:endParaRPr>
          </a:p>
        </p:txBody>
      </p:sp>
      <p:sp>
        <p:nvSpPr>
          <p:cNvPr id="4" name="TextBox 3">
            <a:extLst>
              <a:ext uri="{FF2B5EF4-FFF2-40B4-BE49-F238E27FC236}">
                <a16:creationId xmlns:a16="http://schemas.microsoft.com/office/drawing/2014/main" id="{9FA1DE91-7F7C-AEF2-ED3F-FF2F1FE947EA}"/>
              </a:ext>
            </a:extLst>
          </p:cNvPr>
          <p:cNvSpPr txBox="1"/>
          <p:nvPr/>
        </p:nvSpPr>
        <p:spPr>
          <a:xfrm>
            <a:off x="4116391" y="441326"/>
            <a:ext cx="367347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000000"/>
                </a:solidFill>
                <a:uFillTx/>
                <a:latin typeface="Verdana"/>
                <a:ea typeface="IAS Ribbon Sans Regular" pitchFamily="2"/>
              </a:rPr>
              <a:t>6 – 10 October · Lima, Peru and virtual</a:t>
            </a:r>
          </a:p>
        </p:txBody>
      </p:sp>
      <p:sp>
        <p:nvSpPr>
          <p:cNvPr id="5" name="TextBox 4">
            <a:extLst>
              <a:ext uri="{FF2B5EF4-FFF2-40B4-BE49-F238E27FC236}">
                <a16:creationId xmlns:a16="http://schemas.microsoft.com/office/drawing/2014/main" id="{5ED1EB6B-48A3-DB13-E165-624CBE5E8B04}"/>
              </a:ext>
            </a:extLst>
          </p:cNvPr>
          <p:cNvSpPr txBox="1"/>
          <p:nvPr/>
        </p:nvSpPr>
        <p:spPr>
          <a:xfrm>
            <a:off x="7789865" y="441326"/>
            <a:ext cx="176371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000000"/>
                </a:solidFill>
                <a:uFillTx/>
                <a:latin typeface="Verdana"/>
                <a:ea typeface="IAS Ribbon Sans Regular" pitchFamily="2"/>
              </a:rPr>
              <a:t>hivr4p.org</a:t>
            </a:r>
          </a:p>
        </p:txBody>
      </p:sp>
      <p:sp>
        <p:nvSpPr>
          <p:cNvPr id="6" name="Text Placeholder 2">
            <a:extLst>
              <a:ext uri="{FF2B5EF4-FFF2-40B4-BE49-F238E27FC236}">
                <a16:creationId xmlns:a16="http://schemas.microsoft.com/office/drawing/2014/main" id="{35B5FA25-F4B4-56B6-C8B5-9EFCBEB73474}"/>
              </a:ext>
            </a:extLst>
          </p:cNvPr>
          <p:cNvSpPr txBox="1">
            <a:spLocks noGrp="1"/>
          </p:cNvSpPr>
          <p:nvPr>
            <p:ph type="body" idx="4294967295"/>
          </p:nvPr>
        </p:nvSpPr>
        <p:spPr>
          <a:xfrm>
            <a:off x="4116391" y="1231486"/>
            <a:ext cx="7632697" cy="433800"/>
          </a:xfrm>
        </p:spPr>
        <p:txBody>
          <a:bodyPr/>
          <a:lstStyle>
            <a:lvl1pPr marL="0" indent="0">
              <a:buNone/>
              <a:defRPr lang="en-GB" sz="2800" b="1">
                <a:solidFill>
                  <a:srgbClr val="242C4B"/>
                </a:solidFill>
                <a:latin typeface="IAS Ribbon Sans Bold" pitchFamily="2"/>
                <a:ea typeface="IAS Ribbon Sans Bold" pitchFamily="2"/>
              </a:defRPr>
            </a:lvl1pPr>
          </a:lstStyle>
          <a:p>
            <a:pPr lvl="0"/>
            <a:r>
              <a:rPr lang="en-GB"/>
              <a:t>Session name</a:t>
            </a:r>
          </a:p>
        </p:txBody>
      </p:sp>
      <p:sp>
        <p:nvSpPr>
          <p:cNvPr id="7" name="Text Placeholder 4">
            <a:extLst>
              <a:ext uri="{FF2B5EF4-FFF2-40B4-BE49-F238E27FC236}">
                <a16:creationId xmlns:a16="http://schemas.microsoft.com/office/drawing/2014/main" id="{C01028B5-0320-7D13-F35C-586FFD87AD2C}"/>
              </a:ext>
            </a:extLst>
          </p:cNvPr>
          <p:cNvSpPr txBox="1">
            <a:spLocks noGrp="1"/>
          </p:cNvSpPr>
          <p:nvPr>
            <p:ph type="body" idx="4294967295"/>
          </p:nvPr>
        </p:nvSpPr>
        <p:spPr>
          <a:xfrm>
            <a:off x="4116391" y="765179"/>
            <a:ext cx="7632697" cy="385200"/>
          </a:xfrm>
        </p:spPr>
        <p:txBody>
          <a:bodyPr anchor="b"/>
          <a:lstStyle>
            <a:lvl1pPr marL="0" indent="0">
              <a:buNone/>
              <a:defRPr lang="en-GB" sz="1600"/>
            </a:lvl1pPr>
          </a:lstStyle>
          <a:p>
            <a:pPr lvl="0"/>
            <a:r>
              <a:rPr lang="en-GB"/>
              <a:t>Presenter name &amp; affiliation</a:t>
            </a:r>
          </a:p>
        </p:txBody>
      </p:sp>
      <p:pic>
        <p:nvPicPr>
          <p:cNvPr id="8" name="Picture 12">
            <a:extLst>
              <a:ext uri="{FF2B5EF4-FFF2-40B4-BE49-F238E27FC236}">
                <a16:creationId xmlns:a16="http://schemas.microsoft.com/office/drawing/2014/main" id="{9ACBBD18-F9D8-FAE7-AE9E-2980F4DE7A7F}"/>
              </a:ext>
            </a:extLst>
          </p:cNvPr>
          <p:cNvPicPr>
            <a:picLocks noChangeAspect="1"/>
          </p:cNvPicPr>
          <p:nvPr/>
        </p:nvPicPr>
        <p:blipFill>
          <a:blip r:embed="rId2"/>
          <a:srcRect/>
          <a:stretch>
            <a:fillRect/>
          </a:stretch>
        </p:blipFill>
        <p:spPr>
          <a:xfrm>
            <a:off x="172730" y="4807128"/>
            <a:ext cx="3499710" cy="1873340"/>
          </a:xfrm>
          <a:prstGeom prst="rect">
            <a:avLst/>
          </a:prstGeom>
          <a:noFill/>
          <a:ln cap="flat">
            <a:noFill/>
          </a:ln>
        </p:spPr>
      </p:pic>
      <p:pic>
        <p:nvPicPr>
          <p:cNvPr id="9" name="Picture 15">
            <a:extLst>
              <a:ext uri="{FF2B5EF4-FFF2-40B4-BE49-F238E27FC236}">
                <a16:creationId xmlns:a16="http://schemas.microsoft.com/office/drawing/2014/main" id="{1E31F7BA-BC84-48E1-CFB3-1A35BE2E40C2}"/>
              </a:ext>
            </a:extLst>
          </p:cNvPr>
          <p:cNvPicPr>
            <a:picLocks noChangeAspect="1"/>
          </p:cNvPicPr>
          <p:nvPr/>
        </p:nvPicPr>
        <p:blipFill>
          <a:blip r:embed="rId3"/>
          <a:srcRect l="50155" t="40558"/>
          <a:stretch>
            <a:fillRect/>
          </a:stretch>
        </p:blipFill>
        <p:spPr>
          <a:xfrm rot="10799991">
            <a:off x="-28804" y="-25402"/>
            <a:ext cx="3644304" cy="3737545"/>
          </a:xfrm>
          <a:prstGeom prst="rect">
            <a:avLst/>
          </a:prstGeom>
          <a:noFill/>
          <a:ln cap="flat">
            <a:noFill/>
          </a:ln>
        </p:spPr>
      </p:pic>
    </p:spTree>
    <p:extLst>
      <p:ext uri="{BB962C8B-B14F-4D97-AF65-F5344CB8AC3E}">
        <p14:creationId xmlns:p14="http://schemas.microsoft.com/office/powerpoint/2010/main" val="130641148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CFAF3-A736-9679-6125-E55F071DDDA6}"/>
              </a:ext>
            </a:extLst>
          </p:cNvPr>
          <p:cNvSpPr txBox="1">
            <a:spLocks noGrp="1"/>
          </p:cNvSpPr>
          <p:nvPr>
            <p:ph type="title"/>
          </p:nvPr>
        </p:nvSpPr>
        <p:spPr>
          <a:xfrm>
            <a:off x="4116391" y="441326"/>
            <a:ext cx="7632697" cy="5759448"/>
          </a:xfrm>
        </p:spPr>
        <p:txBody>
          <a:bodyPr/>
          <a:lstStyle>
            <a:lvl1pPr>
              <a:defRPr sz="6000"/>
            </a:lvl1pPr>
          </a:lstStyle>
          <a:p>
            <a:pPr lvl="0"/>
            <a:r>
              <a:rPr lang="en-US"/>
              <a:t>Click to edit Master title style</a:t>
            </a:r>
            <a:endParaRPr lang="en-GB"/>
          </a:p>
        </p:txBody>
      </p:sp>
      <p:sp>
        <p:nvSpPr>
          <p:cNvPr id="3" name="TextBox 11">
            <a:extLst>
              <a:ext uri="{FF2B5EF4-FFF2-40B4-BE49-F238E27FC236}">
                <a16:creationId xmlns:a16="http://schemas.microsoft.com/office/drawing/2014/main" id="{6A42E44B-F878-779D-5A58-CED2908ABBE7}"/>
              </a:ext>
            </a:extLst>
          </p:cNvPr>
          <p:cNvSpPr txBox="1"/>
          <p:nvPr/>
        </p:nvSpPr>
        <p:spPr>
          <a:xfrm>
            <a:off x="6312020" y="6416673"/>
            <a:ext cx="176371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0" i="0" u="none" strike="noStrike" kern="1200" cap="none" spc="0" baseline="0">
              <a:solidFill>
                <a:srgbClr val="000000"/>
              </a:solidFill>
              <a:uFillTx/>
              <a:latin typeface="Verdana"/>
            </a:endParaRPr>
          </a:p>
        </p:txBody>
      </p:sp>
      <p:sp>
        <p:nvSpPr>
          <p:cNvPr id="4" name="TextBox 5">
            <a:extLst>
              <a:ext uri="{FF2B5EF4-FFF2-40B4-BE49-F238E27FC236}">
                <a16:creationId xmlns:a16="http://schemas.microsoft.com/office/drawing/2014/main" id="{9F01F8E8-7526-C4A8-9092-919EF9461FFA}"/>
              </a:ext>
            </a:extLst>
          </p:cNvPr>
          <p:cNvSpPr txBox="1"/>
          <p:nvPr/>
        </p:nvSpPr>
        <p:spPr>
          <a:xfrm>
            <a:off x="4116391" y="6416673"/>
            <a:ext cx="367347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000000"/>
                </a:solidFill>
                <a:uFillTx/>
                <a:latin typeface="Verdana"/>
                <a:ea typeface="IAS Ribbon Sans Regular" pitchFamily="2"/>
              </a:rPr>
              <a:t>6 – 10 October · Lima, Peru and virtual</a:t>
            </a:r>
          </a:p>
        </p:txBody>
      </p:sp>
      <p:sp>
        <p:nvSpPr>
          <p:cNvPr id="5" name="TextBox 6">
            <a:extLst>
              <a:ext uri="{FF2B5EF4-FFF2-40B4-BE49-F238E27FC236}">
                <a16:creationId xmlns:a16="http://schemas.microsoft.com/office/drawing/2014/main" id="{0ACA5FF0-4D00-7C03-5977-81BF2C1433A5}"/>
              </a:ext>
            </a:extLst>
          </p:cNvPr>
          <p:cNvSpPr txBox="1"/>
          <p:nvPr/>
        </p:nvSpPr>
        <p:spPr>
          <a:xfrm>
            <a:off x="7789865" y="6416673"/>
            <a:ext cx="176371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000000"/>
                </a:solidFill>
                <a:uFillTx/>
                <a:latin typeface="Verdana"/>
                <a:ea typeface="IAS Ribbon Sans Regular" pitchFamily="2"/>
              </a:rPr>
              <a:t>hivr4p.org</a:t>
            </a:r>
          </a:p>
        </p:txBody>
      </p:sp>
      <p:pic>
        <p:nvPicPr>
          <p:cNvPr id="6" name="Picture 7">
            <a:extLst>
              <a:ext uri="{FF2B5EF4-FFF2-40B4-BE49-F238E27FC236}">
                <a16:creationId xmlns:a16="http://schemas.microsoft.com/office/drawing/2014/main" id="{CCA99B8B-581D-335F-3AC4-3BC94ACED57E}"/>
              </a:ext>
            </a:extLst>
          </p:cNvPr>
          <p:cNvPicPr>
            <a:picLocks noChangeAspect="1"/>
          </p:cNvPicPr>
          <p:nvPr/>
        </p:nvPicPr>
        <p:blipFill>
          <a:blip r:embed="rId2"/>
          <a:srcRect l="33580"/>
          <a:stretch>
            <a:fillRect/>
          </a:stretch>
        </p:blipFill>
        <p:spPr>
          <a:xfrm>
            <a:off x="-28803" y="1862989"/>
            <a:ext cx="3644304" cy="5020403"/>
          </a:xfrm>
          <a:prstGeom prst="rect">
            <a:avLst/>
          </a:prstGeom>
          <a:noFill/>
          <a:ln cap="flat">
            <a:noFill/>
          </a:ln>
        </p:spPr>
      </p:pic>
      <p:sp>
        <p:nvSpPr>
          <p:cNvPr id="7" name="TextBox 1">
            <a:extLst>
              <a:ext uri="{FF2B5EF4-FFF2-40B4-BE49-F238E27FC236}">
                <a16:creationId xmlns:a16="http://schemas.microsoft.com/office/drawing/2014/main" id="{BF394845-72BF-6B35-D7E7-8BFBE2A3AD08}"/>
              </a:ext>
            </a:extLst>
          </p:cNvPr>
          <p:cNvSpPr txBox="1"/>
          <p:nvPr/>
        </p:nvSpPr>
        <p:spPr>
          <a:xfrm>
            <a:off x="6312020" y="6416673"/>
            <a:ext cx="176371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0" i="0" u="none" strike="noStrike" kern="1200" cap="none" spc="0" baseline="0">
              <a:solidFill>
                <a:srgbClr val="000000"/>
              </a:solidFill>
              <a:uFillTx/>
              <a:latin typeface="Verdana"/>
            </a:endParaRPr>
          </a:p>
        </p:txBody>
      </p:sp>
      <p:pic>
        <p:nvPicPr>
          <p:cNvPr id="8" name="Picture 4">
            <a:extLst>
              <a:ext uri="{FF2B5EF4-FFF2-40B4-BE49-F238E27FC236}">
                <a16:creationId xmlns:a16="http://schemas.microsoft.com/office/drawing/2014/main" id="{BDB8BFA6-76FE-00B5-D19E-D5113F7E13F3}"/>
              </a:ext>
            </a:extLst>
          </p:cNvPr>
          <p:cNvPicPr>
            <a:picLocks noChangeAspect="1"/>
          </p:cNvPicPr>
          <p:nvPr/>
        </p:nvPicPr>
        <p:blipFill>
          <a:blip r:embed="rId2"/>
          <a:srcRect l="33580"/>
          <a:stretch>
            <a:fillRect/>
          </a:stretch>
        </p:blipFill>
        <p:spPr>
          <a:xfrm>
            <a:off x="-28803" y="1862989"/>
            <a:ext cx="3644304" cy="5020403"/>
          </a:xfrm>
          <a:prstGeom prst="rect">
            <a:avLst/>
          </a:prstGeom>
          <a:noFill/>
          <a:ln cap="flat">
            <a:noFill/>
          </a:ln>
        </p:spPr>
      </p:pic>
    </p:spTree>
    <p:extLst>
      <p:ext uri="{BB962C8B-B14F-4D97-AF65-F5344CB8AC3E}">
        <p14:creationId xmlns:p14="http://schemas.microsoft.com/office/powerpoint/2010/main" val="3384991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27CC2364-5449-E8A7-85A2-32DC2B903F5F}"/>
              </a:ext>
            </a:extLst>
          </p:cNvPr>
          <p:cNvSpPr/>
          <p:nvPr/>
        </p:nvSpPr>
        <p:spPr>
          <a:xfrm>
            <a:off x="0" y="0"/>
            <a:ext cx="12191996" cy="1665286"/>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Verdana"/>
            </a:endParaRPr>
          </a:p>
        </p:txBody>
      </p:sp>
      <p:sp>
        <p:nvSpPr>
          <p:cNvPr id="3" name="Title 1">
            <a:extLst>
              <a:ext uri="{FF2B5EF4-FFF2-40B4-BE49-F238E27FC236}">
                <a16:creationId xmlns:a16="http://schemas.microsoft.com/office/drawing/2014/main" id="{EA27DC74-9B1F-2465-FFAC-4E36AB3D3E97}"/>
              </a:ext>
            </a:extLst>
          </p:cNvPr>
          <p:cNvSpPr txBox="1">
            <a:spLocks noGrp="1"/>
          </p:cNvSpPr>
          <p:nvPr>
            <p:ph type="title"/>
          </p:nvPr>
        </p:nvSpPr>
        <p:spPr>
          <a:xfrm>
            <a:off x="442917" y="441326"/>
            <a:ext cx="8640759" cy="1223960"/>
          </a:xfrm>
        </p:spPr>
        <p:txBody>
          <a:bodyPr anchor="t"/>
          <a:lstStyle>
            <a:lvl1pPr>
              <a:defRPr/>
            </a:lvl1pPr>
          </a:lstStyle>
          <a:p>
            <a:pPr lvl="0"/>
            <a:r>
              <a:rPr lang="en-US"/>
              <a:t>Click to edit Master title style</a:t>
            </a:r>
            <a:endParaRPr lang="en-GB"/>
          </a:p>
        </p:txBody>
      </p:sp>
      <p:sp>
        <p:nvSpPr>
          <p:cNvPr id="4" name="TextBox 2">
            <a:extLst>
              <a:ext uri="{FF2B5EF4-FFF2-40B4-BE49-F238E27FC236}">
                <a16:creationId xmlns:a16="http://schemas.microsoft.com/office/drawing/2014/main" id="{1BC423EB-1A89-9B49-C051-D3AFB1A39AC0}"/>
              </a:ext>
            </a:extLst>
          </p:cNvPr>
          <p:cNvSpPr txBox="1"/>
          <p:nvPr/>
        </p:nvSpPr>
        <p:spPr>
          <a:xfrm>
            <a:off x="442917" y="6416673"/>
            <a:ext cx="367347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000000"/>
                </a:solidFill>
                <a:uFillTx/>
                <a:latin typeface="Verdana"/>
                <a:ea typeface="IAS Ribbon Sans Regular" pitchFamily="2"/>
              </a:rPr>
              <a:t>6 – 10 October · Lima, Peru and virtual</a:t>
            </a:r>
          </a:p>
        </p:txBody>
      </p:sp>
      <p:sp>
        <p:nvSpPr>
          <p:cNvPr id="5" name="TextBox 5">
            <a:extLst>
              <a:ext uri="{FF2B5EF4-FFF2-40B4-BE49-F238E27FC236}">
                <a16:creationId xmlns:a16="http://schemas.microsoft.com/office/drawing/2014/main" id="{0702B234-3A8D-5A43-BBE0-A6298DC0674F}"/>
              </a:ext>
            </a:extLst>
          </p:cNvPr>
          <p:cNvSpPr txBox="1"/>
          <p:nvPr/>
        </p:nvSpPr>
        <p:spPr>
          <a:xfrm>
            <a:off x="4116391" y="6416673"/>
            <a:ext cx="176371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000000"/>
                </a:solidFill>
                <a:uFillTx/>
                <a:latin typeface="Verdana"/>
                <a:ea typeface="IAS Ribbon Sans Regular" pitchFamily="2"/>
              </a:rPr>
              <a:t>hivr4p.org</a:t>
            </a:r>
          </a:p>
        </p:txBody>
      </p:sp>
      <p:pic>
        <p:nvPicPr>
          <p:cNvPr id="6" name="Picture 1">
            <a:extLst>
              <a:ext uri="{FF2B5EF4-FFF2-40B4-BE49-F238E27FC236}">
                <a16:creationId xmlns:a16="http://schemas.microsoft.com/office/drawing/2014/main" id="{F6D230F4-9DC7-5B30-5ECC-33518DC79592}"/>
              </a:ext>
            </a:extLst>
          </p:cNvPr>
          <p:cNvPicPr>
            <a:picLocks noChangeAspect="1"/>
          </p:cNvPicPr>
          <p:nvPr/>
        </p:nvPicPr>
        <p:blipFill>
          <a:blip r:embed="rId2"/>
          <a:srcRect/>
          <a:stretch>
            <a:fillRect/>
          </a:stretch>
        </p:blipFill>
        <p:spPr>
          <a:xfrm>
            <a:off x="9458361" y="266703"/>
            <a:ext cx="2463933" cy="1318903"/>
          </a:xfrm>
          <a:prstGeom prst="rect">
            <a:avLst/>
          </a:prstGeom>
          <a:noFill/>
          <a:ln cap="flat">
            <a:noFill/>
          </a:ln>
        </p:spPr>
      </p:pic>
    </p:spTree>
    <p:extLst>
      <p:ext uri="{BB962C8B-B14F-4D97-AF65-F5344CB8AC3E}">
        <p14:creationId xmlns:p14="http://schemas.microsoft.com/office/powerpoint/2010/main" val="329454457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mage and Content 1">
    <p:spTree>
      <p:nvGrpSpPr>
        <p:cNvPr id="1" name=""/>
        <p:cNvGrpSpPr/>
        <p:nvPr/>
      </p:nvGrpSpPr>
      <p:grpSpPr>
        <a:xfrm>
          <a:off x="0" y="0"/>
          <a:ext cx="0" cy="0"/>
          <a:chOff x="0" y="0"/>
          <a:chExt cx="0" cy="0"/>
        </a:xfrm>
      </p:grpSpPr>
      <p:sp>
        <p:nvSpPr>
          <p:cNvPr id="2" name="Content Placeholder 14">
            <a:extLst>
              <a:ext uri="{FF2B5EF4-FFF2-40B4-BE49-F238E27FC236}">
                <a16:creationId xmlns:a16="http://schemas.microsoft.com/office/drawing/2014/main" id="{CA4E218B-4BB9-CB0F-AEF6-B772836B542E}"/>
              </a:ext>
            </a:extLst>
          </p:cNvPr>
          <p:cNvSpPr txBox="1">
            <a:spLocks noGrp="1"/>
          </p:cNvSpPr>
          <p:nvPr>
            <p:ph idx="4294967295"/>
          </p:nvPr>
        </p:nvSpPr>
        <p:spPr>
          <a:xfrm>
            <a:off x="442917" y="2097084"/>
            <a:ext cx="5437186" cy="4103690"/>
          </a:xfrm>
        </p:spPr>
        <p:txBody>
          <a:bodyPr/>
          <a:lstStyle>
            <a:lvl1pPr marL="0" indent="0">
              <a:buNone/>
              <a:defRPr/>
            </a:lvl1pPr>
          </a:lstStyle>
          <a:p>
            <a:pPr lvl="0"/>
            <a:r>
              <a:rPr lang="en-US"/>
              <a:t>Click to edit Master text styles</a:t>
            </a:r>
          </a:p>
        </p:txBody>
      </p:sp>
      <p:sp>
        <p:nvSpPr>
          <p:cNvPr id="3" name="Title 1">
            <a:extLst>
              <a:ext uri="{FF2B5EF4-FFF2-40B4-BE49-F238E27FC236}">
                <a16:creationId xmlns:a16="http://schemas.microsoft.com/office/drawing/2014/main" id="{9A465FD0-2A20-783F-938E-B914FBDCD3F4}"/>
              </a:ext>
            </a:extLst>
          </p:cNvPr>
          <p:cNvSpPr txBox="1">
            <a:spLocks noGrp="1"/>
          </p:cNvSpPr>
          <p:nvPr>
            <p:ph type="title"/>
          </p:nvPr>
        </p:nvSpPr>
        <p:spPr/>
        <p:txBody>
          <a:bodyPr anchor="t"/>
          <a:lstStyle>
            <a:lvl1pPr>
              <a:defRPr/>
            </a:lvl1pPr>
          </a:lstStyle>
          <a:p>
            <a:pPr lvl="0"/>
            <a:r>
              <a:rPr lang="en-US"/>
              <a:t>Click to edit Master title style</a:t>
            </a:r>
            <a:endParaRPr lang="en-GB"/>
          </a:p>
        </p:txBody>
      </p:sp>
      <p:sp>
        <p:nvSpPr>
          <p:cNvPr id="4" name="Picture Placeholder 2">
            <a:extLst>
              <a:ext uri="{FF2B5EF4-FFF2-40B4-BE49-F238E27FC236}">
                <a16:creationId xmlns:a16="http://schemas.microsoft.com/office/drawing/2014/main" id="{AE014E39-D0CC-193D-DBEA-EC5431FD4BC1}"/>
              </a:ext>
            </a:extLst>
          </p:cNvPr>
          <p:cNvSpPr txBox="1">
            <a:spLocks noGrp="1"/>
          </p:cNvSpPr>
          <p:nvPr>
            <p:ph type="pic" idx="4294967295"/>
          </p:nvPr>
        </p:nvSpPr>
        <p:spPr>
          <a:xfrm>
            <a:off x="6311902" y="2097094"/>
            <a:ext cx="5437186" cy="4103690"/>
          </a:xfrm>
          <a:solidFill>
            <a:srgbClr val="DE9343"/>
          </a:solidFill>
        </p:spPr>
        <p:txBody>
          <a:bodyPr anchor="ctr" anchorCtr="1"/>
          <a:lstStyle>
            <a:lvl1pPr marL="0" indent="0" algn="ctr">
              <a:buNone/>
              <a:defRPr/>
            </a:lvl1pPr>
          </a:lstStyle>
          <a:p>
            <a:pPr lvl="0"/>
            <a:r>
              <a:rPr lang="en-US"/>
              <a:t>Click icon to add picture</a:t>
            </a:r>
            <a:endParaRPr lang="en-GB"/>
          </a:p>
        </p:txBody>
      </p:sp>
      <p:sp>
        <p:nvSpPr>
          <p:cNvPr id="5" name="TextBox 10">
            <a:extLst>
              <a:ext uri="{FF2B5EF4-FFF2-40B4-BE49-F238E27FC236}">
                <a16:creationId xmlns:a16="http://schemas.microsoft.com/office/drawing/2014/main" id="{54E7CB8A-3686-2260-4EB1-CF3AE4BCCA35}"/>
              </a:ext>
            </a:extLst>
          </p:cNvPr>
          <p:cNvSpPr txBox="1"/>
          <p:nvPr/>
        </p:nvSpPr>
        <p:spPr>
          <a:xfrm>
            <a:off x="6312020" y="6416673"/>
            <a:ext cx="176371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0" i="0" u="none" strike="noStrike" kern="1200" cap="none" spc="0" baseline="0">
              <a:solidFill>
                <a:srgbClr val="000000"/>
              </a:solidFill>
              <a:uFillTx/>
              <a:latin typeface="Verdana"/>
            </a:endParaRPr>
          </a:p>
        </p:txBody>
      </p:sp>
      <p:sp>
        <p:nvSpPr>
          <p:cNvPr id="6" name="TextBox 4">
            <a:extLst>
              <a:ext uri="{FF2B5EF4-FFF2-40B4-BE49-F238E27FC236}">
                <a16:creationId xmlns:a16="http://schemas.microsoft.com/office/drawing/2014/main" id="{0D0C11DE-0DF7-77AC-20A1-AA77A6B8C954}"/>
              </a:ext>
            </a:extLst>
          </p:cNvPr>
          <p:cNvSpPr txBox="1"/>
          <p:nvPr/>
        </p:nvSpPr>
        <p:spPr>
          <a:xfrm>
            <a:off x="442917" y="6416673"/>
            <a:ext cx="367347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000000"/>
                </a:solidFill>
                <a:uFillTx/>
                <a:latin typeface="Verdana"/>
                <a:ea typeface="IAS Ribbon Sans Regular" pitchFamily="2"/>
              </a:rPr>
              <a:t>6 – 10 October · Lima, Peru and virtual</a:t>
            </a:r>
          </a:p>
        </p:txBody>
      </p:sp>
      <p:sp>
        <p:nvSpPr>
          <p:cNvPr id="7" name="TextBox 5">
            <a:extLst>
              <a:ext uri="{FF2B5EF4-FFF2-40B4-BE49-F238E27FC236}">
                <a16:creationId xmlns:a16="http://schemas.microsoft.com/office/drawing/2014/main" id="{F8930A02-3926-381B-DDD1-B181F8864485}"/>
              </a:ext>
            </a:extLst>
          </p:cNvPr>
          <p:cNvSpPr txBox="1"/>
          <p:nvPr/>
        </p:nvSpPr>
        <p:spPr>
          <a:xfrm>
            <a:off x="4116391" y="6416673"/>
            <a:ext cx="176371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000000"/>
                </a:solidFill>
                <a:uFillTx/>
                <a:latin typeface="Verdana"/>
                <a:ea typeface="IAS Ribbon Sans Regular" pitchFamily="2"/>
              </a:rPr>
              <a:t>hivr4p.org</a:t>
            </a:r>
          </a:p>
        </p:txBody>
      </p:sp>
      <p:sp>
        <p:nvSpPr>
          <p:cNvPr id="8" name="TextBox 1">
            <a:extLst>
              <a:ext uri="{FF2B5EF4-FFF2-40B4-BE49-F238E27FC236}">
                <a16:creationId xmlns:a16="http://schemas.microsoft.com/office/drawing/2014/main" id="{E684D1A9-C7A9-CB2E-E03B-0F1DB6524BD9}"/>
              </a:ext>
            </a:extLst>
          </p:cNvPr>
          <p:cNvSpPr txBox="1"/>
          <p:nvPr/>
        </p:nvSpPr>
        <p:spPr>
          <a:xfrm>
            <a:off x="6312020" y="6416673"/>
            <a:ext cx="176371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0" i="0" u="none" strike="noStrike" kern="1200" cap="none" spc="0" baseline="0">
              <a:solidFill>
                <a:srgbClr val="000000"/>
              </a:solidFill>
              <a:uFillTx/>
              <a:latin typeface="Verdana"/>
            </a:endParaRPr>
          </a:p>
        </p:txBody>
      </p:sp>
    </p:spTree>
    <p:extLst>
      <p:ext uri="{BB962C8B-B14F-4D97-AF65-F5344CB8AC3E}">
        <p14:creationId xmlns:p14="http://schemas.microsoft.com/office/powerpoint/2010/main" val="2751208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ext Placeholder 7">
            <a:extLst>
              <a:ext uri="{FF2B5EF4-FFF2-40B4-BE49-F238E27FC236}">
                <a16:creationId xmlns:a16="http://schemas.microsoft.com/office/drawing/2014/main" id="{3A7B07B6-135C-DBC0-40A3-66A3013339DE}"/>
              </a:ext>
            </a:extLst>
          </p:cNvPr>
          <p:cNvSpPr txBox="1">
            <a:spLocks noGrp="1"/>
          </p:cNvSpPr>
          <p:nvPr>
            <p:ph type="body" idx="4294967295"/>
          </p:nvPr>
        </p:nvSpPr>
        <p:spPr>
          <a:xfrm>
            <a:off x="442917" y="3256763"/>
            <a:ext cx="5437186" cy="2944011"/>
          </a:xfrm>
        </p:spPr>
        <p:txBody>
          <a:bodyPr/>
          <a:lstStyle>
            <a:lvl1pPr marL="0" indent="0">
              <a:buNone/>
              <a:defRPr lang="en-GB"/>
            </a:lvl1pPr>
          </a:lstStyle>
          <a:p>
            <a:pPr lvl="0"/>
            <a:r>
              <a:rPr lang="en-GB"/>
              <a:t>Nulla quis lorem ut libero malesuada feugiat. Curabitur non nulla sit amet nisl tempus convallis quis ac lectus.</a:t>
            </a:r>
          </a:p>
        </p:txBody>
      </p:sp>
      <p:sp>
        <p:nvSpPr>
          <p:cNvPr id="3" name="Content Placeholder 11">
            <a:extLst>
              <a:ext uri="{FF2B5EF4-FFF2-40B4-BE49-F238E27FC236}">
                <a16:creationId xmlns:a16="http://schemas.microsoft.com/office/drawing/2014/main" id="{658102DF-13DA-19E8-3F69-F11DE66921BD}"/>
              </a:ext>
            </a:extLst>
          </p:cNvPr>
          <p:cNvSpPr txBox="1">
            <a:spLocks noGrp="1"/>
          </p:cNvSpPr>
          <p:nvPr>
            <p:ph idx="4294967295"/>
          </p:nvPr>
        </p:nvSpPr>
        <p:spPr>
          <a:xfrm>
            <a:off x="6311902" y="441326"/>
            <a:ext cx="5437186" cy="5759448"/>
          </a:xfrm>
        </p:spPr>
        <p:txBody>
          <a:bodyPr/>
          <a:lstStyle>
            <a:lvl1pPr marL="0" indent="0">
              <a:buNone/>
              <a:defRPr/>
            </a:lvl1pPr>
          </a:lstStyle>
          <a:p>
            <a:pPr lvl="0"/>
            <a:r>
              <a:rPr lang="en-US"/>
              <a:t>Click to edit Master text styles</a:t>
            </a:r>
          </a:p>
        </p:txBody>
      </p:sp>
      <p:sp>
        <p:nvSpPr>
          <p:cNvPr id="4" name="Title 10">
            <a:extLst>
              <a:ext uri="{FF2B5EF4-FFF2-40B4-BE49-F238E27FC236}">
                <a16:creationId xmlns:a16="http://schemas.microsoft.com/office/drawing/2014/main" id="{8DD81151-0C62-33C7-0B1A-2BBB873612E9}"/>
              </a:ext>
            </a:extLst>
          </p:cNvPr>
          <p:cNvSpPr txBox="1">
            <a:spLocks noGrp="1"/>
          </p:cNvSpPr>
          <p:nvPr>
            <p:ph type="title"/>
          </p:nvPr>
        </p:nvSpPr>
        <p:spPr>
          <a:xfrm>
            <a:off x="442917" y="1665296"/>
            <a:ext cx="5437186" cy="1428640"/>
          </a:xfrm>
        </p:spPr>
        <p:txBody>
          <a:bodyPr anchor="b"/>
          <a:lstStyle>
            <a:lvl1pPr>
              <a:defRPr/>
            </a:lvl1pPr>
          </a:lstStyle>
          <a:p>
            <a:pPr lvl="0"/>
            <a:r>
              <a:rPr lang="en-US"/>
              <a:t>Click to edit Master title style</a:t>
            </a:r>
            <a:endParaRPr lang="en-GB"/>
          </a:p>
        </p:txBody>
      </p:sp>
      <p:sp>
        <p:nvSpPr>
          <p:cNvPr id="5" name="TextBox 12">
            <a:extLst>
              <a:ext uri="{FF2B5EF4-FFF2-40B4-BE49-F238E27FC236}">
                <a16:creationId xmlns:a16="http://schemas.microsoft.com/office/drawing/2014/main" id="{456D84F8-859F-E728-F6A0-32756B13BF72}"/>
              </a:ext>
            </a:extLst>
          </p:cNvPr>
          <p:cNvSpPr txBox="1"/>
          <p:nvPr/>
        </p:nvSpPr>
        <p:spPr>
          <a:xfrm>
            <a:off x="6312020" y="6416673"/>
            <a:ext cx="176371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0" i="0" u="none" strike="noStrike" kern="1200" cap="none" spc="0" baseline="0">
              <a:solidFill>
                <a:srgbClr val="000000"/>
              </a:solidFill>
              <a:uFillTx/>
              <a:latin typeface="Verdana"/>
            </a:endParaRPr>
          </a:p>
        </p:txBody>
      </p:sp>
      <p:sp>
        <p:nvSpPr>
          <p:cNvPr id="6" name="TextBox 3">
            <a:extLst>
              <a:ext uri="{FF2B5EF4-FFF2-40B4-BE49-F238E27FC236}">
                <a16:creationId xmlns:a16="http://schemas.microsoft.com/office/drawing/2014/main" id="{D7CAB5F7-2603-64BE-A767-3FD7C6DC926A}"/>
              </a:ext>
            </a:extLst>
          </p:cNvPr>
          <p:cNvSpPr txBox="1"/>
          <p:nvPr/>
        </p:nvSpPr>
        <p:spPr>
          <a:xfrm>
            <a:off x="442917" y="6416673"/>
            <a:ext cx="367347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000000"/>
                </a:solidFill>
                <a:uFillTx/>
                <a:latin typeface="Verdana"/>
                <a:ea typeface="IAS Ribbon Sans Regular" pitchFamily="2"/>
              </a:rPr>
              <a:t>6 – 10 October · Lima, Peru and virtual</a:t>
            </a:r>
          </a:p>
        </p:txBody>
      </p:sp>
      <p:sp>
        <p:nvSpPr>
          <p:cNvPr id="7" name="TextBox 4">
            <a:extLst>
              <a:ext uri="{FF2B5EF4-FFF2-40B4-BE49-F238E27FC236}">
                <a16:creationId xmlns:a16="http://schemas.microsoft.com/office/drawing/2014/main" id="{5F96DC57-096B-317D-140C-CD9B05C6C161}"/>
              </a:ext>
            </a:extLst>
          </p:cNvPr>
          <p:cNvSpPr txBox="1"/>
          <p:nvPr/>
        </p:nvSpPr>
        <p:spPr>
          <a:xfrm>
            <a:off x="4116391" y="6416673"/>
            <a:ext cx="176371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000000"/>
                </a:solidFill>
                <a:uFillTx/>
                <a:latin typeface="Verdana"/>
                <a:ea typeface="IAS Ribbon Sans Regular" pitchFamily="2"/>
              </a:rPr>
              <a:t>hivr4p.org</a:t>
            </a:r>
          </a:p>
        </p:txBody>
      </p:sp>
      <p:sp>
        <p:nvSpPr>
          <p:cNvPr id="8" name="TextBox 1">
            <a:extLst>
              <a:ext uri="{FF2B5EF4-FFF2-40B4-BE49-F238E27FC236}">
                <a16:creationId xmlns:a16="http://schemas.microsoft.com/office/drawing/2014/main" id="{5DA9FB6D-1849-5D20-234A-FB98BF47532A}"/>
              </a:ext>
            </a:extLst>
          </p:cNvPr>
          <p:cNvSpPr txBox="1"/>
          <p:nvPr/>
        </p:nvSpPr>
        <p:spPr>
          <a:xfrm>
            <a:off x="6312020" y="6416673"/>
            <a:ext cx="176371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0" i="0" u="none" strike="noStrike" kern="1200" cap="none" spc="0" baseline="0">
              <a:solidFill>
                <a:srgbClr val="000000"/>
              </a:solidFill>
              <a:uFillTx/>
              <a:latin typeface="Verdana"/>
            </a:endParaRPr>
          </a:p>
        </p:txBody>
      </p:sp>
    </p:spTree>
    <p:extLst>
      <p:ext uri="{BB962C8B-B14F-4D97-AF65-F5344CB8AC3E}">
        <p14:creationId xmlns:p14="http://schemas.microsoft.com/office/powerpoint/2010/main" val="3497667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Content Placeholder 14">
            <a:extLst>
              <a:ext uri="{FF2B5EF4-FFF2-40B4-BE49-F238E27FC236}">
                <a16:creationId xmlns:a16="http://schemas.microsoft.com/office/drawing/2014/main" id="{5D00725B-9170-27CE-DF17-E041B8685584}"/>
              </a:ext>
            </a:extLst>
          </p:cNvPr>
          <p:cNvSpPr txBox="1">
            <a:spLocks noGrp="1"/>
          </p:cNvSpPr>
          <p:nvPr>
            <p:ph idx="4294967295"/>
          </p:nvPr>
        </p:nvSpPr>
        <p:spPr>
          <a:xfrm>
            <a:off x="442917" y="2097084"/>
            <a:ext cx="5437186" cy="4103690"/>
          </a:xfrm>
        </p:spPr>
        <p:txBody>
          <a:bodyPr/>
          <a:lstStyle>
            <a:lvl1pPr marL="0" indent="0">
              <a:buNone/>
              <a:defRPr/>
            </a:lvl1pPr>
          </a:lstStyle>
          <a:p>
            <a:pPr lvl="0"/>
            <a:r>
              <a:rPr lang="en-US"/>
              <a:t>Click to edit Master text styles</a:t>
            </a:r>
          </a:p>
        </p:txBody>
      </p:sp>
      <p:sp>
        <p:nvSpPr>
          <p:cNvPr id="3" name="Content Placeholder 16">
            <a:extLst>
              <a:ext uri="{FF2B5EF4-FFF2-40B4-BE49-F238E27FC236}">
                <a16:creationId xmlns:a16="http://schemas.microsoft.com/office/drawing/2014/main" id="{A77E2996-7EC1-6FF8-8148-C5126C2CAEB8}"/>
              </a:ext>
            </a:extLst>
          </p:cNvPr>
          <p:cNvSpPr txBox="1">
            <a:spLocks noGrp="1"/>
          </p:cNvSpPr>
          <p:nvPr>
            <p:ph idx="4294967295"/>
          </p:nvPr>
        </p:nvSpPr>
        <p:spPr>
          <a:xfrm>
            <a:off x="6311902" y="2097094"/>
            <a:ext cx="5437186" cy="4103690"/>
          </a:xfrm>
        </p:spPr>
        <p:txBody>
          <a:bodyPr/>
          <a:lstStyle>
            <a:lvl1pPr marL="0" indent="0">
              <a:buNone/>
              <a:defRPr/>
            </a:lvl1pPr>
          </a:lstStyle>
          <a:p>
            <a:pPr lvl="0"/>
            <a:r>
              <a:rPr lang="en-US"/>
              <a:t>Click to edit Master text styles</a:t>
            </a:r>
          </a:p>
        </p:txBody>
      </p:sp>
      <p:sp>
        <p:nvSpPr>
          <p:cNvPr id="4" name="Title 1">
            <a:extLst>
              <a:ext uri="{FF2B5EF4-FFF2-40B4-BE49-F238E27FC236}">
                <a16:creationId xmlns:a16="http://schemas.microsoft.com/office/drawing/2014/main" id="{9A13C75D-E0DD-2F07-31C5-3C8B42F5A971}"/>
              </a:ext>
            </a:extLst>
          </p:cNvPr>
          <p:cNvSpPr txBox="1">
            <a:spLocks noGrp="1"/>
          </p:cNvSpPr>
          <p:nvPr>
            <p:ph type="title"/>
          </p:nvPr>
        </p:nvSpPr>
        <p:spPr/>
        <p:txBody>
          <a:bodyPr anchor="t"/>
          <a:lstStyle>
            <a:lvl1pPr>
              <a:defRPr/>
            </a:lvl1pPr>
          </a:lstStyle>
          <a:p>
            <a:pPr lvl="0"/>
            <a:r>
              <a:rPr lang="en-US"/>
              <a:t>Click to edit Master title style</a:t>
            </a:r>
            <a:endParaRPr lang="en-GB"/>
          </a:p>
        </p:txBody>
      </p:sp>
      <p:sp>
        <p:nvSpPr>
          <p:cNvPr id="5" name="TextBox 11">
            <a:extLst>
              <a:ext uri="{FF2B5EF4-FFF2-40B4-BE49-F238E27FC236}">
                <a16:creationId xmlns:a16="http://schemas.microsoft.com/office/drawing/2014/main" id="{B56F2C63-3895-E493-F788-B72E16E2F657}"/>
              </a:ext>
            </a:extLst>
          </p:cNvPr>
          <p:cNvSpPr txBox="1"/>
          <p:nvPr/>
        </p:nvSpPr>
        <p:spPr>
          <a:xfrm>
            <a:off x="6312020" y="6416673"/>
            <a:ext cx="176371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0" i="0" u="none" strike="noStrike" kern="1200" cap="none" spc="0" baseline="0">
              <a:solidFill>
                <a:srgbClr val="000000"/>
              </a:solidFill>
              <a:uFillTx/>
              <a:latin typeface="Verdana"/>
            </a:endParaRPr>
          </a:p>
        </p:txBody>
      </p:sp>
      <p:sp>
        <p:nvSpPr>
          <p:cNvPr id="6" name="TextBox 3">
            <a:extLst>
              <a:ext uri="{FF2B5EF4-FFF2-40B4-BE49-F238E27FC236}">
                <a16:creationId xmlns:a16="http://schemas.microsoft.com/office/drawing/2014/main" id="{EEFB7979-7F80-A07E-82C8-155BD2C06D96}"/>
              </a:ext>
            </a:extLst>
          </p:cNvPr>
          <p:cNvSpPr txBox="1"/>
          <p:nvPr/>
        </p:nvSpPr>
        <p:spPr>
          <a:xfrm>
            <a:off x="442917" y="6416673"/>
            <a:ext cx="367347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000000"/>
                </a:solidFill>
                <a:uFillTx/>
                <a:latin typeface="Verdana"/>
                <a:ea typeface="IAS Ribbon Sans Regular" pitchFamily="2"/>
              </a:rPr>
              <a:t>6 – 10 October · Lima, Peru and virtual</a:t>
            </a:r>
          </a:p>
        </p:txBody>
      </p:sp>
      <p:sp>
        <p:nvSpPr>
          <p:cNvPr id="7" name="TextBox 4">
            <a:extLst>
              <a:ext uri="{FF2B5EF4-FFF2-40B4-BE49-F238E27FC236}">
                <a16:creationId xmlns:a16="http://schemas.microsoft.com/office/drawing/2014/main" id="{2291B202-6DDC-CF6D-E17F-70F4E0D5E333}"/>
              </a:ext>
            </a:extLst>
          </p:cNvPr>
          <p:cNvSpPr txBox="1"/>
          <p:nvPr/>
        </p:nvSpPr>
        <p:spPr>
          <a:xfrm>
            <a:off x="4116391" y="6416673"/>
            <a:ext cx="176371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000000"/>
                </a:solidFill>
                <a:uFillTx/>
                <a:latin typeface="Verdana"/>
                <a:ea typeface="IAS Ribbon Sans Regular" pitchFamily="2"/>
              </a:rPr>
              <a:t>hivr4p.org</a:t>
            </a:r>
          </a:p>
        </p:txBody>
      </p:sp>
      <p:sp>
        <p:nvSpPr>
          <p:cNvPr id="8" name="TextBox 1">
            <a:extLst>
              <a:ext uri="{FF2B5EF4-FFF2-40B4-BE49-F238E27FC236}">
                <a16:creationId xmlns:a16="http://schemas.microsoft.com/office/drawing/2014/main" id="{4EF55EAF-8643-36CE-9AC4-62E7D609FE61}"/>
              </a:ext>
            </a:extLst>
          </p:cNvPr>
          <p:cNvSpPr txBox="1"/>
          <p:nvPr/>
        </p:nvSpPr>
        <p:spPr>
          <a:xfrm>
            <a:off x="6312020" y="6416673"/>
            <a:ext cx="176371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0" i="0" u="none" strike="noStrike" kern="1200" cap="none" spc="0" baseline="0">
              <a:solidFill>
                <a:srgbClr val="000000"/>
              </a:solidFill>
              <a:uFillTx/>
              <a:latin typeface="Verdana"/>
            </a:endParaRPr>
          </a:p>
        </p:txBody>
      </p:sp>
    </p:spTree>
    <p:extLst>
      <p:ext uri="{BB962C8B-B14F-4D97-AF65-F5344CB8AC3E}">
        <p14:creationId xmlns:p14="http://schemas.microsoft.com/office/powerpoint/2010/main" val="3547942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ull slide quote 2">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022BBFB9-46AE-27B8-DBC0-6411A5D95D51}"/>
              </a:ext>
            </a:extLst>
          </p:cNvPr>
          <p:cNvPicPr>
            <a:picLocks noChangeAspect="1"/>
          </p:cNvPicPr>
          <p:nvPr/>
        </p:nvPicPr>
        <p:blipFill>
          <a:blip r:embed="rId2"/>
          <a:srcRect l="33580"/>
          <a:stretch>
            <a:fillRect/>
          </a:stretch>
        </p:blipFill>
        <p:spPr>
          <a:xfrm>
            <a:off x="-28803" y="1862989"/>
            <a:ext cx="3644304" cy="5020403"/>
          </a:xfrm>
          <a:prstGeom prst="rect">
            <a:avLst/>
          </a:prstGeom>
          <a:noFill/>
          <a:ln cap="flat">
            <a:noFill/>
          </a:ln>
        </p:spPr>
      </p:pic>
      <p:sp>
        <p:nvSpPr>
          <p:cNvPr id="3" name="Rectangle 7">
            <a:extLst>
              <a:ext uri="{FF2B5EF4-FFF2-40B4-BE49-F238E27FC236}">
                <a16:creationId xmlns:a16="http://schemas.microsoft.com/office/drawing/2014/main" id="{36D0D2FD-EE7B-0AD3-8B30-575932E271F8}"/>
              </a:ext>
            </a:extLst>
          </p:cNvPr>
          <p:cNvSpPr/>
          <p:nvPr/>
        </p:nvSpPr>
        <p:spPr>
          <a:xfrm>
            <a:off x="3004453" y="0"/>
            <a:ext cx="9187543" cy="6200775"/>
          </a:xfrm>
          <a:prstGeom prst="rect">
            <a:avLst/>
          </a:prstGeom>
          <a:solidFill>
            <a:srgbClr val="DB2415"/>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Verdana"/>
            </a:endParaRPr>
          </a:p>
        </p:txBody>
      </p:sp>
      <p:pic>
        <p:nvPicPr>
          <p:cNvPr id="4" name="Picture 5">
            <a:extLst>
              <a:ext uri="{FF2B5EF4-FFF2-40B4-BE49-F238E27FC236}">
                <a16:creationId xmlns:a16="http://schemas.microsoft.com/office/drawing/2014/main" id="{661604D2-97BC-F4B2-72EA-2E086CBDC540}"/>
              </a:ext>
            </a:extLst>
          </p:cNvPr>
          <p:cNvPicPr>
            <a:picLocks noChangeAspect="1"/>
          </p:cNvPicPr>
          <p:nvPr/>
        </p:nvPicPr>
        <p:blipFill>
          <a:blip r:embed="rId2"/>
          <a:srcRect l="33580"/>
          <a:stretch>
            <a:fillRect/>
          </a:stretch>
        </p:blipFill>
        <p:spPr>
          <a:xfrm>
            <a:off x="-28803" y="1862989"/>
            <a:ext cx="3644304" cy="5020403"/>
          </a:xfrm>
          <a:prstGeom prst="rect">
            <a:avLst/>
          </a:prstGeom>
          <a:noFill/>
          <a:ln cap="flat">
            <a:noFill/>
          </a:ln>
        </p:spPr>
      </p:pic>
      <p:sp>
        <p:nvSpPr>
          <p:cNvPr id="5" name="Rectangle 1">
            <a:extLst>
              <a:ext uri="{FF2B5EF4-FFF2-40B4-BE49-F238E27FC236}">
                <a16:creationId xmlns:a16="http://schemas.microsoft.com/office/drawing/2014/main" id="{1AE33421-A143-4A4C-105A-E9ABA6FDA174}"/>
              </a:ext>
            </a:extLst>
          </p:cNvPr>
          <p:cNvSpPr/>
          <p:nvPr/>
        </p:nvSpPr>
        <p:spPr>
          <a:xfrm>
            <a:off x="3004453" y="0"/>
            <a:ext cx="9187543" cy="6200775"/>
          </a:xfrm>
          <a:prstGeom prst="rect">
            <a:avLst/>
          </a:prstGeom>
          <a:solidFill>
            <a:srgbClr val="DB2415"/>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Verdana"/>
            </a:endParaRPr>
          </a:p>
        </p:txBody>
      </p:sp>
      <p:sp>
        <p:nvSpPr>
          <p:cNvPr id="6" name="Title 1">
            <a:extLst>
              <a:ext uri="{FF2B5EF4-FFF2-40B4-BE49-F238E27FC236}">
                <a16:creationId xmlns:a16="http://schemas.microsoft.com/office/drawing/2014/main" id="{DFB72339-11A8-88F2-CB83-0D087039974A}"/>
              </a:ext>
            </a:extLst>
          </p:cNvPr>
          <p:cNvSpPr txBox="1">
            <a:spLocks noGrp="1"/>
          </p:cNvSpPr>
          <p:nvPr>
            <p:ph type="title"/>
          </p:nvPr>
        </p:nvSpPr>
        <p:spPr>
          <a:xfrm>
            <a:off x="4116391" y="441326"/>
            <a:ext cx="7632697" cy="4609307"/>
          </a:xfrm>
        </p:spPr>
        <p:txBody>
          <a:bodyPr anchor="b"/>
          <a:lstStyle>
            <a:lvl1pPr>
              <a:defRPr lang="en-GB" sz="4800" b="0">
                <a:solidFill>
                  <a:srgbClr val="FFFFFF"/>
                </a:solidFill>
                <a:latin typeface="IAS Ribbon Sans Regular" pitchFamily="2"/>
                <a:ea typeface="IAS Ribbon Sans Regular" pitchFamily="2"/>
              </a:defRPr>
            </a:lvl1pPr>
          </a:lstStyle>
          <a:p>
            <a:pPr lvl="0"/>
            <a:r>
              <a:rPr lang="en-GB"/>
              <a:t>“Click to edit Master title style”</a:t>
            </a:r>
          </a:p>
        </p:txBody>
      </p:sp>
      <p:sp>
        <p:nvSpPr>
          <p:cNvPr id="7" name="TextBox 11">
            <a:extLst>
              <a:ext uri="{FF2B5EF4-FFF2-40B4-BE49-F238E27FC236}">
                <a16:creationId xmlns:a16="http://schemas.microsoft.com/office/drawing/2014/main" id="{4DCD98E1-1E7E-CA26-8268-DF8012CC1D9A}"/>
              </a:ext>
            </a:extLst>
          </p:cNvPr>
          <p:cNvSpPr txBox="1"/>
          <p:nvPr/>
        </p:nvSpPr>
        <p:spPr>
          <a:xfrm>
            <a:off x="6312020" y="6416673"/>
            <a:ext cx="176371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0" i="0" u="none" strike="noStrike" kern="1200" cap="none" spc="0" baseline="0">
              <a:solidFill>
                <a:srgbClr val="000000"/>
              </a:solidFill>
              <a:uFillTx/>
              <a:latin typeface="Verdana"/>
            </a:endParaRPr>
          </a:p>
        </p:txBody>
      </p:sp>
      <p:sp>
        <p:nvSpPr>
          <p:cNvPr id="8" name="Text Placeholder 3">
            <a:extLst>
              <a:ext uri="{FF2B5EF4-FFF2-40B4-BE49-F238E27FC236}">
                <a16:creationId xmlns:a16="http://schemas.microsoft.com/office/drawing/2014/main" id="{FE9E9F7A-7A77-0A94-D99C-F841F3E3EB54}"/>
              </a:ext>
            </a:extLst>
          </p:cNvPr>
          <p:cNvSpPr txBox="1">
            <a:spLocks noGrp="1"/>
          </p:cNvSpPr>
          <p:nvPr>
            <p:ph type="body" idx="4294967295"/>
          </p:nvPr>
        </p:nvSpPr>
        <p:spPr>
          <a:xfrm>
            <a:off x="4116391" y="5364958"/>
            <a:ext cx="7632697" cy="835816"/>
          </a:xfrm>
        </p:spPr>
        <p:txBody>
          <a:bodyPr/>
          <a:lstStyle>
            <a:lvl1pPr marL="0" indent="0">
              <a:buNone/>
              <a:defRPr lang="en-GB">
                <a:solidFill>
                  <a:srgbClr val="FFFFFF"/>
                </a:solidFill>
                <a:latin typeface="Verdana Bold"/>
                <a:ea typeface="IAS Ribbon Sans Regular" pitchFamily="2"/>
              </a:defRPr>
            </a:lvl1pPr>
          </a:lstStyle>
          <a:p>
            <a:pPr lvl="0"/>
            <a:r>
              <a:rPr lang="en-GB"/>
              <a:t>Quote citation</a:t>
            </a:r>
          </a:p>
        </p:txBody>
      </p:sp>
      <p:sp>
        <p:nvSpPr>
          <p:cNvPr id="9" name="TextBox 2">
            <a:extLst>
              <a:ext uri="{FF2B5EF4-FFF2-40B4-BE49-F238E27FC236}">
                <a16:creationId xmlns:a16="http://schemas.microsoft.com/office/drawing/2014/main" id="{5F8D4E60-A11E-CBE3-3054-46C985ABE74E}"/>
              </a:ext>
            </a:extLst>
          </p:cNvPr>
          <p:cNvSpPr txBox="1"/>
          <p:nvPr/>
        </p:nvSpPr>
        <p:spPr>
          <a:xfrm>
            <a:off x="4116391" y="6416673"/>
            <a:ext cx="367347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000000"/>
                </a:solidFill>
                <a:uFillTx/>
                <a:latin typeface="Verdana"/>
                <a:ea typeface="IAS Ribbon Sans Regular" pitchFamily="2"/>
              </a:rPr>
              <a:t>6 – 10 October · Lima, Peru and virtual</a:t>
            </a:r>
          </a:p>
        </p:txBody>
      </p:sp>
      <p:sp>
        <p:nvSpPr>
          <p:cNvPr id="10" name="TextBox 4">
            <a:extLst>
              <a:ext uri="{FF2B5EF4-FFF2-40B4-BE49-F238E27FC236}">
                <a16:creationId xmlns:a16="http://schemas.microsoft.com/office/drawing/2014/main" id="{2894DF6C-9869-D27D-D284-25EC74049F3B}"/>
              </a:ext>
            </a:extLst>
          </p:cNvPr>
          <p:cNvSpPr txBox="1"/>
          <p:nvPr/>
        </p:nvSpPr>
        <p:spPr>
          <a:xfrm>
            <a:off x="7789865" y="6416673"/>
            <a:ext cx="176371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000000"/>
                </a:solidFill>
                <a:uFillTx/>
                <a:latin typeface="Verdana"/>
                <a:ea typeface="IAS Ribbon Sans Regular" pitchFamily="2"/>
              </a:rPr>
              <a:t>hivr4p.org</a:t>
            </a:r>
          </a:p>
        </p:txBody>
      </p:sp>
      <p:sp>
        <p:nvSpPr>
          <p:cNvPr id="11" name="TextBox 8">
            <a:extLst>
              <a:ext uri="{FF2B5EF4-FFF2-40B4-BE49-F238E27FC236}">
                <a16:creationId xmlns:a16="http://schemas.microsoft.com/office/drawing/2014/main" id="{30EACA89-15FF-3810-CAAA-B3C153FC6E4B}"/>
              </a:ext>
            </a:extLst>
          </p:cNvPr>
          <p:cNvSpPr txBox="1"/>
          <p:nvPr/>
        </p:nvSpPr>
        <p:spPr>
          <a:xfrm>
            <a:off x="6312020" y="6416673"/>
            <a:ext cx="176371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0" i="0" u="none" strike="noStrike" kern="1200" cap="none" spc="0" baseline="0">
              <a:solidFill>
                <a:srgbClr val="000000"/>
              </a:solidFill>
              <a:uFillTx/>
              <a:latin typeface="Verdana"/>
            </a:endParaRPr>
          </a:p>
        </p:txBody>
      </p:sp>
    </p:spTree>
    <p:extLst>
      <p:ext uri="{BB962C8B-B14F-4D97-AF65-F5344CB8AC3E}">
        <p14:creationId xmlns:p14="http://schemas.microsoft.com/office/powerpoint/2010/main" val="1239161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29AE2C-9F42-3B23-7AD4-8F606936C875}"/>
              </a:ext>
            </a:extLst>
          </p:cNvPr>
          <p:cNvSpPr txBox="1">
            <a:spLocks noGrp="1"/>
          </p:cNvSpPr>
          <p:nvPr>
            <p:ph type="title"/>
          </p:nvPr>
        </p:nvSpPr>
        <p:spPr>
          <a:xfrm>
            <a:off x="4116391" y="441326"/>
            <a:ext cx="7632697" cy="1223960"/>
          </a:xfrm>
          <a:prstGeom prst="rect">
            <a:avLst/>
          </a:prstGeom>
          <a:noFill/>
          <a:ln>
            <a:noFill/>
          </a:ln>
        </p:spPr>
        <p:txBody>
          <a:bodyPr vert="horz" wrap="square" lIns="0" tIns="0" rIns="0" bIns="0" anchor="ctr" anchorCtr="0" compatLnSpc="1">
            <a:norm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2F244962-5DFA-B392-9DEF-C5AFA371547E}"/>
              </a:ext>
            </a:extLst>
          </p:cNvPr>
          <p:cNvSpPr txBox="1">
            <a:spLocks noGrp="1"/>
          </p:cNvSpPr>
          <p:nvPr>
            <p:ph type="body" idx="1"/>
          </p:nvPr>
        </p:nvSpPr>
        <p:spPr>
          <a:xfrm>
            <a:off x="442917" y="2097084"/>
            <a:ext cx="11306171" cy="4103690"/>
          </a:xfrm>
          <a:prstGeom prst="rect">
            <a:avLst/>
          </a:prstGeom>
          <a:noFill/>
          <a:ln>
            <a:noFill/>
          </a:ln>
        </p:spPr>
        <p:txBody>
          <a:bodyPr vert="horz" wrap="square" lIns="0" tIns="0" rIns="0" bIns="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8">
            <a:extLst>
              <a:ext uri="{FF2B5EF4-FFF2-40B4-BE49-F238E27FC236}">
                <a16:creationId xmlns:a16="http://schemas.microsoft.com/office/drawing/2014/main" id="{A2F94A8D-E563-057E-2761-670BC8F6CC71}"/>
              </a:ext>
            </a:extLst>
          </p:cNvPr>
          <p:cNvPicPr>
            <a:picLocks noChangeAspect="1"/>
          </p:cNvPicPr>
          <p:nvPr/>
        </p:nvPicPr>
        <p:blipFill>
          <a:blip r:embed="rId9"/>
          <a:srcRect/>
          <a:stretch>
            <a:fillRect/>
          </a:stretch>
        </p:blipFill>
        <p:spPr>
          <a:xfrm>
            <a:off x="260896" y="266703"/>
            <a:ext cx="2463933" cy="1318903"/>
          </a:xfrm>
          <a:prstGeom prst="rect">
            <a:avLst/>
          </a:prstGeom>
          <a:noFill/>
          <a:ln cap="flat">
            <a:noFill/>
          </a:ln>
        </p:spPr>
      </p:pic>
      <p:pic>
        <p:nvPicPr>
          <p:cNvPr id="5" name="Picture 3">
            <a:extLst>
              <a:ext uri="{FF2B5EF4-FFF2-40B4-BE49-F238E27FC236}">
                <a16:creationId xmlns:a16="http://schemas.microsoft.com/office/drawing/2014/main" id="{0EADCFB3-5363-B747-4F32-6188D2D707CB}"/>
              </a:ext>
            </a:extLst>
          </p:cNvPr>
          <p:cNvPicPr>
            <a:picLocks noChangeAspect="1"/>
          </p:cNvPicPr>
          <p:nvPr/>
        </p:nvPicPr>
        <p:blipFill>
          <a:blip r:embed="rId10"/>
          <a:srcRect/>
          <a:stretch>
            <a:fillRect/>
          </a:stretch>
        </p:blipFill>
        <p:spPr>
          <a:xfrm>
            <a:off x="260896" y="266703"/>
            <a:ext cx="2463933" cy="1318903"/>
          </a:xfrm>
          <a:prstGeom prst="rect">
            <a:avLst/>
          </a:prstGeom>
          <a:noFill/>
          <a:ln cap="flat">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marL="0" marR="0" lvl="0" indent="0" algn="l" defTabSz="914400" rtl="0" fontAlgn="auto" hangingPunct="1">
        <a:lnSpc>
          <a:spcPct val="90000"/>
        </a:lnSpc>
        <a:spcBef>
          <a:spcPts val="0"/>
        </a:spcBef>
        <a:spcAft>
          <a:spcPts val="0"/>
        </a:spcAft>
        <a:buNone/>
        <a:tabLst/>
        <a:defRPr lang="en-US" sz="4400" b="1" i="0" u="none" strike="noStrike" kern="1200" cap="none" spc="0" baseline="0">
          <a:solidFill>
            <a:srgbClr val="DB2415"/>
          </a:solidFill>
          <a:uFillTx/>
          <a:latin typeface="Verdana Bold"/>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000" b="0" i="0" u="none" strike="noStrike" kern="1200" cap="none" spc="0" baseline="0">
          <a:solidFill>
            <a:srgbClr val="000000"/>
          </a:solidFill>
          <a:uFillTx/>
          <a:latin typeface="Verdana"/>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Verdana"/>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Verdana"/>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Verdana"/>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Verdan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3.xml"/><Relationship Id="rId5" Type="http://schemas.openxmlformats.org/officeDocument/2006/relationships/image" Target="../media/image15.sv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eg"/><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036ED-6D5C-7667-C286-2F6015905D1A}"/>
              </a:ext>
            </a:extLst>
          </p:cNvPr>
          <p:cNvSpPr txBox="1">
            <a:spLocks noGrp="1"/>
          </p:cNvSpPr>
          <p:nvPr>
            <p:ph type="title"/>
          </p:nvPr>
        </p:nvSpPr>
        <p:spPr/>
        <p:txBody>
          <a:bodyPr>
            <a:normAutofit/>
          </a:bodyPr>
          <a:lstStyle/>
          <a:p>
            <a:pPr lvl="0"/>
            <a:r>
              <a:rPr lang="en-US" sz="5400" dirty="0">
                <a:latin typeface="Verdana" panose="020B0604030504040204" pitchFamily="34" charset="0"/>
                <a:ea typeface="Verdana" panose="020B0604030504040204" pitchFamily="34" charset="0"/>
                <a:cs typeface="Verdana" panose="020B0604030504040204" pitchFamily="34" charset="0"/>
              </a:rPr>
              <a:t>The era of choice – the FASTPREP model in South Africa</a:t>
            </a:r>
            <a:endParaRPr lang="en-GB" sz="5400" dirty="0">
              <a:latin typeface="Verdana" panose="020B0604030504040204" pitchFamily="34" charset="0"/>
              <a:ea typeface="Verdana" panose="020B0604030504040204" pitchFamily="34" charset="0"/>
              <a:cs typeface="Verdana" panose="020B0604030504040204" pitchFamily="34" charset="0"/>
            </a:endParaRPr>
          </a:p>
        </p:txBody>
      </p:sp>
      <p:sp>
        <p:nvSpPr>
          <p:cNvPr id="3" name="Text Placeholder 2">
            <a:extLst>
              <a:ext uri="{FF2B5EF4-FFF2-40B4-BE49-F238E27FC236}">
                <a16:creationId xmlns:a16="http://schemas.microsoft.com/office/drawing/2014/main" id="{B9DADA0B-9EF9-AF4F-18E9-67A9D792F248}"/>
              </a:ext>
            </a:extLst>
          </p:cNvPr>
          <p:cNvSpPr txBox="1">
            <a:spLocks noGrp="1"/>
          </p:cNvSpPr>
          <p:nvPr>
            <p:ph type="body" idx="4294967295"/>
          </p:nvPr>
        </p:nvSpPr>
        <p:spPr>
          <a:xfrm>
            <a:off x="4116391" y="1231486"/>
            <a:ext cx="7632697" cy="433800"/>
          </a:xfrm>
        </p:spPr>
        <p:txBody>
          <a:bodyPr/>
          <a:lstStyle/>
          <a:p>
            <a:pPr marL="0" lvl="0" indent="0">
              <a:lnSpc>
                <a:spcPct val="70000"/>
              </a:lnSpc>
              <a:buNone/>
            </a:pPr>
            <a:r>
              <a:rPr lang="en-US" sz="1800" b="1" dirty="0">
                <a:solidFill>
                  <a:srgbClr val="242C4B"/>
                </a:solidFill>
                <a:latin typeface="Verdana" panose="020B0604030504040204" pitchFamily="34" charset="0"/>
                <a:ea typeface="Verdana" panose="020B0604030504040204" pitchFamily="34" charset="0"/>
                <a:cs typeface="Verdana" panose="020B0604030504040204" pitchFamily="34" charset="0"/>
              </a:rPr>
              <a:t>Differentiated PEP and PrEP – reaching more people with HIV prevention services using DSD</a:t>
            </a:r>
            <a:endParaRPr lang="en-GB" sz="1800" b="1" dirty="0">
              <a:solidFill>
                <a:srgbClr val="242C4B"/>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ext Placeholder 3">
            <a:extLst>
              <a:ext uri="{FF2B5EF4-FFF2-40B4-BE49-F238E27FC236}">
                <a16:creationId xmlns:a16="http://schemas.microsoft.com/office/drawing/2014/main" id="{24D3D8BD-1BD1-861D-4CB2-E8F5D9FB5D13}"/>
              </a:ext>
            </a:extLst>
          </p:cNvPr>
          <p:cNvSpPr txBox="1">
            <a:spLocks noGrp="1"/>
          </p:cNvSpPr>
          <p:nvPr>
            <p:ph type="body" idx="4294967295"/>
          </p:nvPr>
        </p:nvSpPr>
        <p:spPr>
          <a:xfrm>
            <a:off x="4116391" y="765179"/>
            <a:ext cx="7632697" cy="385200"/>
          </a:xfrm>
        </p:spPr>
        <p:txBody>
          <a:bodyPr anchor="b"/>
          <a:lstStyle/>
          <a:p>
            <a:pPr marL="0" lvl="0" indent="0">
              <a:buNone/>
            </a:pPr>
            <a:r>
              <a:rPr lang="en-US" sz="1600" dirty="0" err="1">
                <a:latin typeface="Verdana" panose="020B0604030504040204" pitchFamily="34" charset="0"/>
                <a:ea typeface="Verdana" panose="020B0604030504040204" pitchFamily="34" charset="0"/>
                <a:cs typeface="Verdana" panose="020B0604030504040204" pitchFamily="34" charset="0"/>
              </a:rPr>
              <a:t>Keitumetse</a:t>
            </a:r>
            <a:r>
              <a:rPr lang="en-US" sz="1600" dirty="0">
                <a:latin typeface="Verdana" panose="020B0604030504040204" pitchFamily="34" charset="0"/>
                <a:ea typeface="Verdana" panose="020B0604030504040204" pitchFamily="34" charset="0"/>
                <a:cs typeface="Verdana" panose="020B0604030504040204" pitchFamily="34" charset="0"/>
              </a:rPr>
              <a:t> </a:t>
            </a:r>
            <a:r>
              <a:rPr lang="en-US" sz="1600" dirty="0" err="1">
                <a:latin typeface="Verdana" panose="020B0604030504040204" pitchFamily="34" charset="0"/>
                <a:ea typeface="Verdana" panose="020B0604030504040204" pitchFamily="34" charset="0"/>
                <a:cs typeface="Verdana" panose="020B0604030504040204" pitchFamily="34" charset="0"/>
              </a:rPr>
              <a:t>Lebelo</a:t>
            </a:r>
            <a:r>
              <a:rPr lang="en-US" sz="1600" dirty="0">
                <a:latin typeface="Verdana" panose="020B0604030504040204" pitchFamily="34" charset="0"/>
                <a:ea typeface="Verdana" panose="020B0604030504040204" pitchFamily="34" charset="0"/>
                <a:cs typeface="Verdana" panose="020B0604030504040204" pitchFamily="34" charset="0"/>
              </a:rPr>
              <a:t>, Desmond Tutu Health Foundation, South Africa </a:t>
            </a:r>
            <a:endParaRPr lang="en-GB" sz="16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descr="Logo&#10;&#10;Description automatically generated">
            <a:extLst>
              <a:ext uri="{FF2B5EF4-FFF2-40B4-BE49-F238E27FC236}">
                <a16:creationId xmlns:a16="http://schemas.microsoft.com/office/drawing/2014/main" id="{E6CC8E58-0F81-8081-FCBF-FF232B0FD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5657" y="6206799"/>
            <a:ext cx="1116343" cy="651200"/>
          </a:xfrm>
          <a:prstGeom prst="rect">
            <a:avLst/>
          </a:prstGeom>
        </p:spPr>
      </p:pic>
      <p:pic>
        <p:nvPicPr>
          <p:cNvPr id="7" name="Picture 6">
            <a:extLst>
              <a:ext uri="{FF2B5EF4-FFF2-40B4-BE49-F238E27FC236}">
                <a16:creationId xmlns:a16="http://schemas.microsoft.com/office/drawing/2014/main" id="{C1D55733-6CE9-189F-0C8E-905E371C3E2E}"/>
              </a:ext>
            </a:extLst>
          </p:cNvPr>
          <p:cNvPicPr>
            <a:picLocks noChangeAspect="1"/>
          </p:cNvPicPr>
          <p:nvPr/>
        </p:nvPicPr>
        <p:blipFill>
          <a:blip r:embed="rId4"/>
          <a:srcRect r="19562" b="-11805"/>
          <a:stretch/>
        </p:blipFill>
        <p:spPr>
          <a:xfrm>
            <a:off x="9845495" y="6416673"/>
            <a:ext cx="1353642" cy="39050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CF431-CFAD-579E-2802-28E31552A928}"/>
              </a:ext>
            </a:extLst>
          </p:cNvPr>
          <p:cNvSpPr>
            <a:spLocks noGrp="1"/>
          </p:cNvSpPr>
          <p:nvPr>
            <p:ph type="title"/>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Discussion</a:t>
            </a:r>
          </a:p>
        </p:txBody>
      </p:sp>
      <p:sp>
        <p:nvSpPr>
          <p:cNvPr id="3" name="TextBox 2">
            <a:extLst>
              <a:ext uri="{FF2B5EF4-FFF2-40B4-BE49-F238E27FC236}">
                <a16:creationId xmlns:a16="http://schemas.microsoft.com/office/drawing/2014/main" id="{EEF77B95-618C-DCFA-7CDC-04C8F839CCFE}"/>
              </a:ext>
            </a:extLst>
          </p:cNvPr>
          <p:cNvSpPr txBox="1"/>
          <p:nvPr/>
        </p:nvSpPr>
        <p:spPr>
          <a:xfrm>
            <a:off x="396027" y="1454613"/>
            <a:ext cx="8734537" cy="5539978"/>
          </a:xfrm>
          <a:prstGeom prst="rect">
            <a:avLst/>
          </a:prstGeom>
          <a:noFill/>
        </p:spPr>
        <p:txBody>
          <a:bodyPr wrap="square" rtlCol="0">
            <a:spAutoFit/>
          </a:bodyPr>
          <a:lstStyle/>
          <a:p>
            <a:endParaRPr lang="en-US" dirty="0"/>
          </a:p>
          <a:p>
            <a:endParaRPr lang="en-US" sz="1600" dirty="0"/>
          </a:p>
          <a:p>
            <a:pPr marL="285750" indent="-285750">
              <a:buFont typeface="Arial" panose="020B0604020202020204" pitchFamily="34" charset="0"/>
              <a:buChar char="•"/>
            </a:pPr>
            <a:r>
              <a:rPr lang="en-US" sz="1600" kern="100" dirty="0">
                <a:latin typeface="Verdana" panose="020B0604030504040204" pitchFamily="34" charset="0"/>
                <a:ea typeface="Verdana" panose="020B0604030504040204" pitchFamily="34" charset="0"/>
                <a:cs typeface="Verdana" panose="020B0604030504040204" pitchFamily="34" charset="0"/>
              </a:rPr>
              <a:t>To date, mobile clinics were the most used PrEP delivery platform (</a:t>
            </a:r>
            <a:r>
              <a:rPr lang="en-US" sz="1600" b="1" kern="100" dirty="0">
                <a:latin typeface="Verdana" panose="020B0604030504040204" pitchFamily="34" charset="0"/>
                <a:ea typeface="Verdana" panose="020B0604030504040204" pitchFamily="34" charset="0"/>
                <a:cs typeface="Verdana" panose="020B0604030504040204" pitchFamily="34" charset="0"/>
              </a:rPr>
              <a:t>76.2% of PrEP clients</a:t>
            </a:r>
            <a:r>
              <a:rPr lang="en-US" sz="1600" kern="100" dirty="0">
                <a:latin typeface="Verdana" panose="020B0604030504040204" pitchFamily="34" charset="0"/>
                <a:ea typeface="Verdana" panose="020B0604030504040204" pitchFamily="34" charset="0"/>
                <a:cs typeface="Verdana" panose="020B0604030504040204" pitchFamily="34" charset="0"/>
              </a:rPr>
              <a:t>) </a:t>
            </a:r>
            <a:r>
              <a:rPr lang="en-ZA" sz="1600" kern="100" dirty="0">
                <a:latin typeface="Verdana" panose="020B0604030504040204" pitchFamily="34" charset="0"/>
                <a:ea typeface="Verdana" panose="020B0604030504040204" pitchFamily="34" charset="0"/>
                <a:cs typeface="Verdana" panose="020B0604030504040204" pitchFamily="34" charset="0"/>
              </a:rPr>
              <a:t>highlighting the importance of mobile services (the “where”) in expanding reach</a:t>
            </a:r>
            <a:endParaRPr lang="en-US" sz="1600" kern="100" dirty="0">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en-US" sz="1600" kern="100" dirty="0">
                <a:latin typeface="Verdana" panose="020B0604030504040204" pitchFamily="34" charset="0"/>
                <a:ea typeface="Verdana" panose="020B0604030504040204" pitchFamily="34" charset="0"/>
                <a:cs typeface="Verdana" panose="020B0604030504040204" pitchFamily="34" charset="0"/>
              </a:rPr>
              <a:t>Accessed by </a:t>
            </a:r>
            <a:r>
              <a:rPr lang="en-US" sz="1600" b="1" kern="100" dirty="0">
                <a:latin typeface="Verdana" panose="020B0604030504040204" pitchFamily="34" charset="0"/>
                <a:ea typeface="Verdana" panose="020B0604030504040204" pitchFamily="34" charset="0"/>
                <a:cs typeface="Verdana" panose="020B0604030504040204" pitchFamily="34" charset="0"/>
              </a:rPr>
              <a:t>54.9% </a:t>
            </a:r>
            <a:r>
              <a:rPr lang="en-US" sz="1600" kern="100" dirty="0">
                <a:latin typeface="Verdana" panose="020B0604030504040204" pitchFamily="34" charset="0"/>
                <a:ea typeface="Verdana" panose="020B0604030504040204" pitchFamily="34" charset="0"/>
                <a:cs typeface="Verdana" panose="020B0604030504040204" pitchFamily="34" charset="0"/>
              </a:rPr>
              <a:t>of AGYW who used PrEP</a:t>
            </a:r>
            <a:endParaRPr lang="en-US" sz="1600" b="0" i="0" dirty="0">
              <a:solidFill>
                <a:srgbClr val="212121"/>
              </a:solidFill>
              <a:effectLst/>
              <a:latin typeface="Verdana" panose="020B0604030504040204" pitchFamily="34" charset="0"/>
              <a:ea typeface="Verdana" panose="020B0604030504040204" pitchFamily="34" charset="0"/>
              <a:cs typeface="Verdana" panose="020B0604030504040204" pitchFamily="34" charset="0"/>
            </a:endParaRPr>
          </a:p>
          <a:p>
            <a:endParaRPr lang="en-US" sz="1600" b="0" i="0" dirty="0">
              <a:solidFill>
                <a:srgbClr val="212121"/>
              </a:solidFill>
              <a:effectLst/>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Uptake differs by populations and location – need choice</a:t>
            </a:r>
          </a:p>
          <a:p>
            <a:pPr marL="742950" lvl="1" indent="-285750">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Pregnant women were less likely initiate PrEP at mobile clinics compared to primary health facilities </a:t>
            </a:r>
          </a:p>
          <a:p>
            <a:pPr lvl="1"/>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Phased rollout, spanning five cohorts, meant cohort 5 saw the greatest benefit in terms of convenience and flexibility, which translated to higher retention and persistence rates compared to earlier cohorts.</a:t>
            </a:r>
          </a:p>
          <a:p>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rPr>
              <a:t>More access points = greater persistence</a:t>
            </a:r>
          </a:p>
          <a:p>
            <a:pPr marL="742950" lvl="1" indent="-285750">
              <a:buFont typeface="Arial" panose="020B0604020202020204" pitchFamily="34" charset="0"/>
              <a:buChar char="•"/>
            </a:pPr>
            <a:r>
              <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rPr>
              <a:t>Preliminary evaluation of FASTPrEP indicates that early oral PrEP persistence (beyond month 1) increased among young people accessing community and facility-based PrEP when PrEP access and distribution outlets increased </a:t>
            </a:r>
          </a:p>
          <a:p>
            <a:pPr marL="285750" indent="-285750">
              <a:buFont typeface="Arial" panose="020B0604020202020204" pitchFamily="34" charset="0"/>
              <a:buChar cha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descr="Logo&#10;&#10;Description automatically generated">
            <a:extLst>
              <a:ext uri="{FF2B5EF4-FFF2-40B4-BE49-F238E27FC236}">
                <a16:creationId xmlns:a16="http://schemas.microsoft.com/office/drawing/2014/main" id="{94361F52-FCE3-EDFA-25FE-A9A873B0F5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5657" y="6206799"/>
            <a:ext cx="1116343" cy="651200"/>
          </a:xfrm>
          <a:prstGeom prst="rect">
            <a:avLst/>
          </a:prstGeom>
        </p:spPr>
      </p:pic>
      <p:pic>
        <p:nvPicPr>
          <p:cNvPr id="5" name="Picture 4" descr="A group of people huddling in a circle&#10;&#10;Description automatically generated">
            <a:extLst>
              <a:ext uri="{FF2B5EF4-FFF2-40B4-BE49-F238E27FC236}">
                <a16:creationId xmlns:a16="http://schemas.microsoft.com/office/drawing/2014/main" id="{CADD9A9C-A114-6F32-6B19-61102F1A55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0545" y="2390115"/>
            <a:ext cx="2737032" cy="2737032"/>
          </a:xfrm>
          <a:prstGeom prst="rect">
            <a:avLst/>
          </a:prstGeom>
        </p:spPr>
      </p:pic>
    </p:spTree>
    <p:extLst>
      <p:ext uri="{BB962C8B-B14F-4D97-AF65-F5344CB8AC3E}">
        <p14:creationId xmlns:p14="http://schemas.microsoft.com/office/powerpoint/2010/main" val="1883185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CF431-CFAD-579E-2802-28E31552A928}"/>
              </a:ext>
            </a:extLst>
          </p:cNvPr>
          <p:cNvSpPr>
            <a:spLocks noGrp="1"/>
          </p:cNvSpPr>
          <p:nvPr>
            <p:ph type="title"/>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Next steps </a:t>
            </a:r>
          </a:p>
        </p:txBody>
      </p:sp>
      <p:sp>
        <p:nvSpPr>
          <p:cNvPr id="3" name="TextBox 2">
            <a:extLst>
              <a:ext uri="{FF2B5EF4-FFF2-40B4-BE49-F238E27FC236}">
                <a16:creationId xmlns:a16="http://schemas.microsoft.com/office/drawing/2014/main" id="{EEF77B95-618C-DCFA-7CDC-04C8F839CCFE}"/>
              </a:ext>
            </a:extLst>
          </p:cNvPr>
          <p:cNvSpPr txBox="1"/>
          <p:nvPr/>
        </p:nvSpPr>
        <p:spPr>
          <a:xfrm>
            <a:off x="442917" y="1544573"/>
            <a:ext cx="8393265" cy="5262979"/>
          </a:xfrm>
          <a:prstGeom prst="rect">
            <a:avLst/>
          </a:prstGeom>
          <a:noFill/>
        </p:spPr>
        <p:txBody>
          <a:bodyPr wrap="square" rtlCol="0">
            <a:spAutoFit/>
          </a:bodyPr>
          <a:lstStyle/>
          <a:p>
            <a:pPr marL="285750" indent="-285750">
              <a:buFont typeface="Arial" panose="020B0604020202020204" pitchFamily="34" charset="0"/>
              <a:buChar char="•"/>
            </a:pPr>
            <a:r>
              <a:rPr lang="en-US" sz="1600" b="1" dirty="0">
                <a:latin typeface="Verdana" panose="020B0604030504040204" pitchFamily="34" charset="0"/>
                <a:ea typeface="Verdana" panose="020B0604030504040204" pitchFamily="34" charset="0"/>
                <a:cs typeface="Verdana" panose="020B0604030504040204" pitchFamily="34" charset="0"/>
              </a:rPr>
              <a:t>Increase the # of PrEP access points</a:t>
            </a:r>
            <a:r>
              <a:rPr lang="en-US" sz="1600" dirty="0">
                <a:latin typeface="Verdana" panose="020B0604030504040204" pitchFamily="34" charset="0"/>
                <a:ea typeface="Verdana" panose="020B0604030504040204" pitchFamily="34" charset="0"/>
                <a:cs typeface="Verdana" panose="020B0604030504040204" pitchFamily="34" charset="0"/>
              </a:rPr>
              <a:t>: Further expand PrEP service points, including mobile clinics and community-based services, to provide reachable services for previously unreached populations</a:t>
            </a:r>
          </a:p>
          <a:p>
            <a:pPr marL="285750" indent="-285750">
              <a:buFont typeface="Arial" panose="020B0604020202020204" pitchFamily="34" charset="0"/>
              <a:buChar char="•"/>
            </a:pPr>
            <a:endParaRPr lang="en-US" sz="16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600" b="1" i="0" dirty="0">
                <a:effectLst/>
                <a:latin typeface="Verdana" panose="020B0604030504040204" pitchFamily="34" charset="0"/>
                <a:ea typeface="Verdana" panose="020B0604030504040204" pitchFamily="34" charset="0"/>
                <a:cs typeface="Verdana" panose="020B0604030504040204" pitchFamily="34" charset="0"/>
              </a:rPr>
              <a:t>Integrate PrEP into existing health services </a:t>
            </a:r>
            <a:r>
              <a:rPr lang="en-US" sz="1600" b="0" i="0" dirty="0">
                <a:effectLst/>
                <a:latin typeface="Verdana" panose="020B0604030504040204" pitchFamily="34" charset="0"/>
                <a:ea typeface="Verdana" panose="020B0604030504040204" pitchFamily="34" charset="0"/>
                <a:cs typeface="Verdana" panose="020B0604030504040204" pitchFamily="34" charset="0"/>
              </a:rPr>
              <a:t>like family planning, STI treatment, and maternal and child health clinics</a:t>
            </a:r>
          </a:p>
          <a:p>
            <a:pPr marL="285750" indent="-285750">
              <a:buFont typeface="Arial" panose="020B0604020202020204" pitchFamily="34" charset="0"/>
              <a:buChar char="•"/>
            </a:pPr>
            <a:endParaRPr lang="en-US" sz="1600" b="0" i="0" dirty="0">
              <a:effectLst/>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600" b="1" i="0" dirty="0">
                <a:effectLst/>
                <a:latin typeface="Verdana" panose="020B0604030504040204" pitchFamily="34" charset="0"/>
                <a:ea typeface="Verdana" panose="020B0604030504040204" pitchFamily="34" charset="0"/>
                <a:cs typeface="Verdana" panose="020B0604030504040204" pitchFamily="34" charset="0"/>
              </a:rPr>
              <a:t>Implement telehealth and home delivery models </a:t>
            </a:r>
            <a:r>
              <a:rPr lang="en-US" sz="1600" b="0" i="0" dirty="0">
                <a:effectLst/>
                <a:latin typeface="Verdana" panose="020B0604030504040204" pitchFamily="34" charset="0"/>
                <a:ea typeface="Verdana" panose="020B0604030504040204" pitchFamily="34" charset="0"/>
                <a:cs typeface="Verdana" panose="020B0604030504040204" pitchFamily="34" charset="0"/>
              </a:rPr>
              <a:t>to improve convenience and reduce stigma</a:t>
            </a:r>
          </a:p>
          <a:p>
            <a:pPr marL="285750" indent="-285750">
              <a:buFont typeface="Arial" panose="020B0604020202020204" pitchFamily="34" charset="0"/>
              <a:buChar char="•"/>
            </a:pPr>
            <a:endParaRPr lang="en-US" sz="16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600" b="1" dirty="0">
                <a:latin typeface="Verdana" panose="020B0604030504040204" pitchFamily="34" charset="0"/>
                <a:ea typeface="Verdana" panose="020B0604030504040204" pitchFamily="34" charset="0"/>
                <a:cs typeface="Verdana" panose="020B0604030504040204" pitchFamily="34" charset="0"/>
              </a:rPr>
              <a:t>Incorporate 3D PrEP-User journey integration:</a:t>
            </a:r>
            <a:r>
              <a:rPr lang="en-US" sz="1600" dirty="0">
                <a:latin typeface="Verdana" panose="020B0604030504040204" pitchFamily="34" charset="0"/>
                <a:ea typeface="Verdana" panose="020B0604030504040204" pitchFamily="34" charset="0"/>
                <a:cs typeface="Verdana" panose="020B0604030504040204" pitchFamily="34" charset="0"/>
              </a:rPr>
              <a:t> Ensure a more holistic and personalized approach to PrEP delivery, tailoring services to the preferences, behaviors, and life circumstances of individual users to optimize adherence and health outcomes</a:t>
            </a:r>
          </a:p>
          <a:p>
            <a:pPr marL="285750" indent="-285750">
              <a:buFont typeface="Arial" panose="020B0604020202020204" pitchFamily="34" charset="0"/>
              <a:buChar char="•"/>
            </a:pPr>
            <a:endParaRPr lang="en-US" sz="1600" b="0" i="0" dirty="0">
              <a:effectLst/>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600" b="1" dirty="0">
                <a:latin typeface="Verdana" panose="020B0604030504040204" pitchFamily="34" charset="0"/>
                <a:ea typeface="Verdana" panose="020B0604030504040204" pitchFamily="34" charset="0"/>
                <a:cs typeface="Verdana" panose="020B0604030504040204" pitchFamily="34" charset="0"/>
              </a:rPr>
              <a:t>Collaborate for broader Access:</a:t>
            </a:r>
            <a:r>
              <a:rPr lang="en-US" sz="1600" dirty="0">
                <a:latin typeface="Verdana" panose="020B0604030504040204" pitchFamily="34" charset="0"/>
                <a:ea typeface="Verdana" panose="020B0604030504040204" pitchFamily="34" charset="0"/>
                <a:cs typeface="Verdana" panose="020B0604030504040204" pitchFamily="34" charset="0"/>
              </a:rPr>
              <a:t> strengthen partnerships with government health facilities and non-governmental organizations to scale up PrEP services and integrate them into routine health care offerings</a:t>
            </a:r>
            <a:endParaRPr lang="en-US" sz="1600" b="0" i="0" dirty="0">
              <a:effectLst/>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US" sz="1600" b="0" i="0" dirty="0">
              <a:effectLst/>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US" sz="16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descr="Logo&#10;&#10;Description automatically generated">
            <a:extLst>
              <a:ext uri="{FF2B5EF4-FFF2-40B4-BE49-F238E27FC236}">
                <a16:creationId xmlns:a16="http://schemas.microsoft.com/office/drawing/2014/main" id="{3CE9C460-6D22-2931-432E-4E0256E233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5657" y="6206799"/>
            <a:ext cx="1116343" cy="651200"/>
          </a:xfrm>
          <a:prstGeom prst="rect">
            <a:avLst/>
          </a:prstGeom>
        </p:spPr>
      </p:pic>
      <p:pic>
        <p:nvPicPr>
          <p:cNvPr id="5" name="Picture 4" descr="A person riding a scooter&#10;&#10;Description automatically generated">
            <a:extLst>
              <a:ext uri="{FF2B5EF4-FFF2-40B4-BE49-F238E27FC236}">
                <a16:creationId xmlns:a16="http://schemas.microsoft.com/office/drawing/2014/main" id="{64A93E7D-FE7D-0261-5648-8624BEF033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3676" y="3135008"/>
            <a:ext cx="2899127" cy="2899127"/>
          </a:xfrm>
          <a:prstGeom prst="rect">
            <a:avLst/>
          </a:prstGeom>
        </p:spPr>
      </p:pic>
    </p:spTree>
    <p:extLst>
      <p:ext uri="{BB962C8B-B14F-4D97-AF65-F5344CB8AC3E}">
        <p14:creationId xmlns:p14="http://schemas.microsoft.com/office/powerpoint/2010/main" val="1131352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CF431-CFAD-579E-2802-28E31552A928}"/>
              </a:ext>
            </a:extLst>
          </p:cNvPr>
          <p:cNvSpPr>
            <a:spLocks noGrp="1"/>
          </p:cNvSpPr>
          <p:nvPr>
            <p:ph type="title"/>
          </p:nvPr>
        </p:nvSpPr>
        <p:spPr>
          <a:xfrm>
            <a:off x="442917" y="191945"/>
            <a:ext cx="8640759" cy="1223960"/>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Acknowledgement</a:t>
            </a:r>
          </a:p>
        </p:txBody>
      </p:sp>
      <p:sp>
        <p:nvSpPr>
          <p:cNvPr id="3" name="TextBox 2">
            <a:extLst>
              <a:ext uri="{FF2B5EF4-FFF2-40B4-BE49-F238E27FC236}">
                <a16:creationId xmlns:a16="http://schemas.microsoft.com/office/drawing/2014/main" id="{EEF77B95-618C-DCFA-7CDC-04C8F839CCFE}"/>
              </a:ext>
            </a:extLst>
          </p:cNvPr>
          <p:cNvSpPr txBox="1"/>
          <p:nvPr/>
        </p:nvSpPr>
        <p:spPr>
          <a:xfrm>
            <a:off x="442917" y="1544573"/>
            <a:ext cx="8393265" cy="830997"/>
          </a:xfrm>
          <a:prstGeom prst="rect">
            <a:avLst/>
          </a:prstGeom>
          <a:noFill/>
        </p:spPr>
        <p:txBody>
          <a:bodyPr wrap="square" rtlCol="0">
            <a:spAutoFit/>
          </a:bodyPr>
          <a:lstStyle/>
          <a:p>
            <a:pPr marL="285750" indent="-285750">
              <a:buFont typeface="Arial" panose="020B0604020202020204" pitchFamily="34" charset="0"/>
              <a:buChar char="•"/>
            </a:pPr>
            <a:endParaRPr lang="en-US" sz="1600" b="0" i="0" dirty="0">
              <a:effectLst/>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US" sz="16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descr="Logo&#10;&#10;Description automatically generated">
            <a:extLst>
              <a:ext uri="{FF2B5EF4-FFF2-40B4-BE49-F238E27FC236}">
                <a16:creationId xmlns:a16="http://schemas.microsoft.com/office/drawing/2014/main" id="{3CE9C460-6D22-2931-432E-4E0256E233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5657" y="6206799"/>
            <a:ext cx="1116343" cy="651200"/>
          </a:xfrm>
          <a:prstGeom prst="rect">
            <a:avLst/>
          </a:prstGeom>
        </p:spPr>
      </p:pic>
      <p:sp>
        <p:nvSpPr>
          <p:cNvPr id="6" name="Content Placeholder 2">
            <a:extLst>
              <a:ext uri="{FF2B5EF4-FFF2-40B4-BE49-F238E27FC236}">
                <a16:creationId xmlns:a16="http://schemas.microsoft.com/office/drawing/2014/main" id="{6CCABD03-BFC5-8B3B-312C-7B10B5DFDFC3}"/>
              </a:ext>
            </a:extLst>
          </p:cNvPr>
          <p:cNvSpPr txBox="1">
            <a:spLocks/>
          </p:cNvSpPr>
          <p:nvPr/>
        </p:nvSpPr>
        <p:spPr>
          <a:xfrm>
            <a:off x="303741" y="809275"/>
            <a:ext cx="9329786" cy="53975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sng"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FastPrEP</a:t>
            </a:r>
            <a:r>
              <a:rPr kumimoji="0" lang="en-US" sz="1600" b="0" i="0" u="sng"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strategic and operational management team: </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Linda-Gail Bekker, Elzette Rousseau, Dvora Joseph Davey, Ntombovuyo Mathola,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Mbali</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Jonas, Philip Smith, Thando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Wonxie</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Ntando Yola,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Onesimo</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Vanto</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Melissa Wallace, Pamela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Fuzile</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Chelsea Coakley, Pippa Macdonald,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Nandipha</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Mema, Bryan Leonard, Carey Pike, Andile Khuzwayo</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sng"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Social Scientists: </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Lauren Fynn,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Siyaxolisa</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Sindelo</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Prisca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Vundhla</a:t>
            </a:r>
            <a:endPar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sng"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FastPrEP</a:t>
            </a:r>
            <a:r>
              <a:rPr kumimoji="0" lang="en-US" sz="1600" b="0" i="0" u="sng"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mobile teams: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Pakama</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Mapuka</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Ande</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Kholisa</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Ncumisa</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Nothobela,Ayanda</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Qinga</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Andiswa</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Gatyeni</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Xolisa</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Mondliwa</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Vuyisa</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Dumile,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Nkosiyabo</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Futshane</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Mfundo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Hababisa</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Lwazi Thami, Yoliswa Faku, Yolanda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Mpande</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Cheslyn</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Louw,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Busisiwe</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Lento, Buntu Norman,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Lusindiso</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Baliso</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Lunga</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Notenga</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Siphelele</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Jako</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Noma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Hokolo</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Thamsanqa</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Mrwebi</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Kwanda</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Xaso</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Thozama</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Langa</a:t>
            </a:r>
            <a:endPar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sng"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FastPrEP</a:t>
            </a:r>
            <a:r>
              <a:rPr kumimoji="0" lang="en-US" sz="1600" b="0" i="0" u="sng"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peer navigators: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Noluthando</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Magudu</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Ntombizanele</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Gqesha</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Siphesihle</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Siyeka</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Siphosethu</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Bota, Yamkela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Mangwane</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Zintle</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Ngesi,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Kholelwa</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Mjayezi</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Buyiswa</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Ntwanambi</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Levania</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Titus,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Masonwabe</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Mbhejwa</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 Sip[</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hosetu</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Gqomfa</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Abongile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Mdingazwe</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Asive</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Mzola</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Simfumene</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Magidigidi</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Zine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Kose</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Bongiwe</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Siqholo</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Esona</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Maxhama</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Mandisi</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Phika</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Onele</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Nomji</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Zimasa</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Msongelwa</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Anazo</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Somgqeza</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Anele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Maseti</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Erin Herbert,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Lukhanyo</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Mzimane</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Sive</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Mphambaniso</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Zikhona</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Buhe</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Vuyiseka</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Yiba</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Thina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Somdaka</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Pakama</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Mbizweni</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Phaphama</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Sifingo</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Esethu</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Javu</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Ayanda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Xamane</a:t>
            </a:r>
            <a:endPar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sng"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FastPrEP</a:t>
            </a:r>
            <a:r>
              <a:rPr kumimoji="0" lang="en-US" sz="1600" b="0" i="0" u="sng"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Youth Reference Group, youth CAB, CAB, </a:t>
            </a:r>
            <a:r>
              <a:rPr kumimoji="0" lang="en-US" sz="1600" b="0" i="0" u="sng" strike="noStrike" kern="1200" cap="none" spc="0" normalizeH="0" baseline="0" noProof="0" dirty="0" err="1">
                <a:ln>
                  <a:noFill/>
                </a:ln>
                <a:solidFill>
                  <a:sysClr val="windowText" lastClr="000000"/>
                </a:solidFill>
                <a:effectLst/>
                <a:uLnTx/>
                <a:uFillTx/>
                <a:latin typeface="Calibri" panose="020F0502020204030204"/>
                <a:ea typeface="+mn-ea"/>
                <a:cs typeface="Segoe UI" panose="020B0502040204020203" pitchFamily="34" charset="0"/>
              </a:rPr>
              <a:t>WCDoH</a:t>
            </a:r>
            <a:r>
              <a:rPr kumimoji="0" lang="en-US" sz="1600" b="0" i="0" u="sng" strike="noStrike" kern="1200" cap="none" spc="0" normalizeH="0" baseline="0" noProof="0" dirty="0">
                <a:ln>
                  <a:noFill/>
                </a:ln>
                <a:solidFill>
                  <a:sysClr val="windowText" lastClr="000000"/>
                </a:solidFill>
                <a:effectLst/>
                <a:uLnTx/>
                <a:uFillTx/>
                <a:latin typeface="Calibri" panose="020F0502020204030204"/>
                <a:ea typeface="+mn-ea"/>
                <a:cs typeface="Segoe UI" panose="020B0502040204020203" pitchFamily="34" charset="0"/>
              </a:rPr>
              <a:t> stakeholders, facility managers</a:t>
            </a:r>
          </a:p>
        </p:txBody>
      </p:sp>
    </p:spTree>
    <p:extLst>
      <p:ext uri="{BB962C8B-B14F-4D97-AF65-F5344CB8AC3E}">
        <p14:creationId xmlns:p14="http://schemas.microsoft.com/office/powerpoint/2010/main" val="2555987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0E4FF-3549-EB1E-8ACC-412805C2A769}"/>
              </a:ext>
            </a:extLst>
          </p:cNvPr>
          <p:cNvSpPr>
            <a:spLocks noGrp="1"/>
          </p:cNvSpPr>
          <p:nvPr>
            <p:ph type="title"/>
          </p:nvPr>
        </p:nvSpPr>
        <p:spPr/>
        <p:txBody>
          <a:bodyPr/>
          <a:lstStyle/>
          <a:p>
            <a:r>
              <a:rPr lang="en-US" dirty="0"/>
              <a:t>Background</a:t>
            </a:r>
            <a:endParaRPr lang="en-ZA" dirty="0"/>
          </a:p>
        </p:txBody>
      </p:sp>
      <p:sp>
        <p:nvSpPr>
          <p:cNvPr id="3" name="Rectangle: Rounded Corners 2">
            <a:extLst>
              <a:ext uri="{FF2B5EF4-FFF2-40B4-BE49-F238E27FC236}">
                <a16:creationId xmlns:a16="http://schemas.microsoft.com/office/drawing/2014/main" id="{6E20FEDD-4154-FA06-56E1-CA6D409FA024}"/>
              </a:ext>
            </a:extLst>
          </p:cNvPr>
          <p:cNvSpPr/>
          <p:nvPr/>
        </p:nvSpPr>
        <p:spPr>
          <a:xfrm>
            <a:off x="625663" y="2218099"/>
            <a:ext cx="3514152" cy="4103310"/>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285750" indent="-285750">
              <a:buFont typeface="Arial" panose="020B0604020202020204" pitchFamily="34" charset="0"/>
              <a:buChar char="•"/>
            </a:pPr>
            <a:endParaRPr lang="en-US" sz="16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US" sz="16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US" sz="16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US" sz="1600" dirty="0">
              <a:latin typeface="Verdana" panose="020B0604030504040204" pitchFamily="34" charset="0"/>
              <a:ea typeface="Verdana" panose="020B0604030504040204" pitchFamily="34" charset="0"/>
              <a:cs typeface="Verdana" panose="020B0604030504040204" pitchFamily="34" charset="0"/>
            </a:endParaRPr>
          </a:p>
          <a:p>
            <a:r>
              <a:rPr lang="en-US" sz="2800" b="1" dirty="0">
                <a:latin typeface="Verdana" panose="020B0604030504040204" pitchFamily="34" charset="0"/>
                <a:ea typeface="Verdana" panose="020B0604030504040204" pitchFamily="34" charset="0"/>
                <a:cs typeface="Verdana" panose="020B0604030504040204" pitchFamily="34" charset="0"/>
              </a:rPr>
              <a:t>BIOMEDICAL</a:t>
            </a:r>
          </a:p>
          <a:p>
            <a:endParaRPr lang="en-US" sz="16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Pre-Exposure Prophylaxis (PrEP)</a:t>
            </a:r>
          </a:p>
          <a:p>
            <a:pPr marL="285750" indent="-285750">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Voluntary Medical Male Circumcision (VMMC)</a:t>
            </a:r>
          </a:p>
          <a:p>
            <a:pPr marL="285750" indent="-285750">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HIV Testing and Treatment (Test and Treat)</a:t>
            </a:r>
          </a:p>
        </p:txBody>
      </p:sp>
      <p:pic>
        <p:nvPicPr>
          <p:cNvPr id="6" name="Graphic 5" descr="Badge 1 outline">
            <a:extLst>
              <a:ext uri="{FF2B5EF4-FFF2-40B4-BE49-F238E27FC236}">
                <a16:creationId xmlns:a16="http://schemas.microsoft.com/office/drawing/2014/main" id="{C41E5435-D91E-A14D-F43A-ED439778DD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129" y="2434830"/>
            <a:ext cx="914400" cy="914400"/>
          </a:xfrm>
          <a:prstGeom prst="rect">
            <a:avLst/>
          </a:prstGeom>
        </p:spPr>
      </p:pic>
      <p:sp>
        <p:nvSpPr>
          <p:cNvPr id="7" name="Rectangle: Rounded Corners 6">
            <a:extLst>
              <a:ext uri="{FF2B5EF4-FFF2-40B4-BE49-F238E27FC236}">
                <a16:creationId xmlns:a16="http://schemas.microsoft.com/office/drawing/2014/main" id="{7DEB6C70-8E77-FC74-2209-973E363BBDCA}"/>
              </a:ext>
            </a:extLst>
          </p:cNvPr>
          <p:cNvSpPr/>
          <p:nvPr/>
        </p:nvSpPr>
        <p:spPr>
          <a:xfrm>
            <a:off x="4246545" y="2218099"/>
            <a:ext cx="3518444" cy="4103311"/>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285750" indent="-285750">
              <a:buFont typeface="Arial" panose="020B0604020202020204" pitchFamily="34" charset="0"/>
              <a:buChar char="•"/>
            </a:pPr>
            <a:endParaRPr lang="en-US" sz="1600" dirty="0">
              <a:latin typeface="Verdana" panose="020B0604030504040204" pitchFamily="34" charset="0"/>
              <a:ea typeface="Verdana" panose="020B0604030504040204" pitchFamily="34" charset="0"/>
              <a:cs typeface="Verdana" panose="020B0604030504040204" pitchFamily="34" charset="0"/>
            </a:endParaRPr>
          </a:p>
          <a:p>
            <a:endParaRPr lang="en-US" sz="1600" dirty="0">
              <a:latin typeface="Verdana" panose="020B0604030504040204" pitchFamily="34" charset="0"/>
              <a:ea typeface="Verdana" panose="020B0604030504040204" pitchFamily="34" charset="0"/>
              <a:cs typeface="Verdana" panose="020B0604030504040204" pitchFamily="34" charset="0"/>
            </a:endParaRPr>
          </a:p>
          <a:p>
            <a:r>
              <a:rPr lang="en-US" sz="2800" b="1" dirty="0">
                <a:latin typeface="Verdana" panose="020B0604030504040204" pitchFamily="34" charset="0"/>
                <a:ea typeface="Verdana" panose="020B0604030504040204" pitchFamily="34" charset="0"/>
                <a:cs typeface="Verdana" panose="020B0604030504040204" pitchFamily="34" charset="0"/>
              </a:rPr>
              <a:t>BEHAVIOURAL</a:t>
            </a:r>
          </a:p>
          <a:p>
            <a:endParaRPr lang="en-US" sz="16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600" dirty="0" err="1">
                <a:latin typeface="Verdana" panose="020B0604030504040204" pitchFamily="34" charset="0"/>
                <a:ea typeface="Verdana" panose="020B0604030504040204" pitchFamily="34" charset="0"/>
                <a:cs typeface="Verdana" panose="020B0604030504040204" pitchFamily="34" charset="0"/>
              </a:rPr>
              <a:t>Programmes</a:t>
            </a:r>
            <a:r>
              <a:rPr lang="en-US" sz="1600" dirty="0">
                <a:latin typeface="Verdana" panose="020B0604030504040204" pitchFamily="34" charset="0"/>
                <a:ea typeface="Verdana" panose="020B0604030504040204" pitchFamily="34" charset="0"/>
                <a:cs typeface="Verdana" panose="020B0604030504040204" pitchFamily="34" charset="0"/>
              </a:rPr>
              <a:t> promoting safer sexual practices</a:t>
            </a:r>
          </a:p>
          <a:p>
            <a:pPr marL="285750" indent="-285750">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Targeted campaigns like “She Conquers” and “#foreverWena”</a:t>
            </a:r>
          </a:p>
        </p:txBody>
      </p:sp>
      <p:sp>
        <p:nvSpPr>
          <p:cNvPr id="8" name="Rectangle: Rounded Corners 7">
            <a:extLst>
              <a:ext uri="{FF2B5EF4-FFF2-40B4-BE49-F238E27FC236}">
                <a16:creationId xmlns:a16="http://schemas.microsoft.com/office/drawing/2014/main" id="{B0211AF5-88FA-B6A9-911E-325DA0CE1ED3}"/>
              </a:ext>
            </a:extLst>
          </p:cNvPr>
          <p:cNvSpPr/>
          <p:nvPr/>
        </p:nvSpPr>
        <p:spPr>
          <a:xfrm>
            <a:off x="7867427" y="2218099"/>
            <a:ext cx="3518444" cy="401202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sz="16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US" sz="16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US" sz="16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US" sz="1600" dirty="0">
              <a:latin typeface="Verdana" panose="020B0604030504040204" pitchFamily="34" charset="0"/>
              <a:ea typeface="Verdana" panose="020B0604030504040204" pitchFamily="34" charset="0"/>
              <a:cs typeface="Verdana" panose="020B0604030504040204" pitchFamily="34" charset="0"/>
            </a:endParaRPr>
          </a:p>
          <a:p>
            <a:r>
              <a:rPr lang="en-US" sz="2800" b="1" dirty="0">
                <a:latin typeface="Verdana" panose="020B0604030504040204" pitchFamily="34" charset="0"/>
                <a:ea typeface="Verdana" panose="020B0604030504040204" pitchFamily="34" charset="0"/>
                <a:cs typeface="Verdana" panose="020B0604030504040204" pitchFamily="34" charset="0"/>
              </a:rPr>
              <a:t>STRUCTURAL</a:t>
            </a:r>
          </a:p>
          <a:p>
            <a:endParaRPr lang="en-US" sz="16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Social determinants of health, such as gender inequality, poverty, and education</a:t>
            </a:r>
          </a:p>
          <a:p>
            <a:pPr marL="285750" indent="-285750">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Improve education and economic opportunities, especially for young women </a:t>
            </a:r>
          </a:p>
          <a:p>
            <a:pPr marL="285750" indent="-285750">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Access to HIV prevention services </a:t>
            </a:r>
          </a:p>
        </p:txBody>
      </p:sp>
      <p:pic>
        <p:nvPicPr>
          <p:cNvPr id="10" name="Graphic 9" descr="Badge with solid fill">
            <a:extLst>
              <a:ext uri="{FF2B5EF4-FFF2-40B4-BE49-F238E27FC236}">
                <a16:creationId xmlns:a16="http://schemas.microsoft.com/office/drawing/2014/main" id="{97D4FDB0-F76D-8260-F17C-DA527108BD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34934" y="2434830"/>
            <a:ext cx="914400" cy="914400"/>
          </a:xfrm>
          <a:prstGeom prst="rect">
            <a:avLst/>
          </a:prstGeom>
        </p:spPr>
      </p:pic>
      <p:pic>
        <p:nvPicPr>
          <p:cNvPr id="12" name="Graphic 11" descr="Badge 3 outline">
            <a:extLst>
              <a:ext uri="{FF2B5EF4-FFF2-40B4-BE49-F238E27FC236}">
                <a16:creationId xmlns:a16="http://schemas.microsoft.com/office/drawing/2014/main" id="{BE813B77-2E40-9884-1B79-3EC5E4A6DB8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44851" y="2407117"/>
            <a:ext cx="914400" cy="914400"/>
          </a:xfrm>
          <a:prstGeom prst="rect">
            <a:avLst/>
          </a:prstGeom>
        </p:spPr>
      </p:pic>
      <p:sp>
        <p:nvSpPr>
          <p:cNvPr id="14" name="TextBox 13">
            <a:extLst>
              <a:ext uri="{FF2B5EF4-FFF2-40B4-BE49-F238E27FC236}">
                <a16:creationId xmlns:a16="http://schemas.microsoft.com/office/drawing/2014/main" id="{2E9508C3-7DB9-60EB-194D-F38F629E85FC}"/>
              </a:ext>
            </a:extLst>
          </p:cNvPr>
          <p:cNvSpPr txBox="1"/>
          <p:nvPr/>
        </p:nvSpPr>
        <p:spPr>
          <a:xfrm>
            <a:off x="442917" y="1688609"/>
            <a:ext cx="11123420" cy="307777"/>
          </a:xfrm>
          <a:prstGeom prst="rect">
            <a:avLst/>
          </a:prstGeom>
          <a:noFill/>
        </p:spPr>
        <p:txBody>
          <a:bodyPr wrap="square" rtlCol="0">
            <a:spAutoFit/>
          </a:bodyPr>
          <a:lstStyle/>
          <a:p>
            <a:r>
              <a:rPr lang="en-US" sz="1400" dirty="0">
                <a:latin typeface="Verdana" panose="020B0604030504040204" pitchFamily="34" charset="0"/>
                <a:ea typeface="Verdana" panose="020B0604030504040204" pitchFamily="34" charset="0"/>
                <a:cs typeface="Verdana" panose="020B0604030504040204" pitchFamily="34" charset="0"/>
              </a:rPr>
              <a:t>South Africa has the highest HIV prevalence globally, with approximately 7.8 million people living with in 2022.</a:t>
            </a:r>
          </a:p>
        </p:txBody>
      </p:sp>
      <p:pic>
        <p:nvPicPr>
          <p:cNvPr id="15" name="Picture 14" descr="Logo&#10;&#10;Description automatically generated">
            <a:extLst>
              <a:ext uri="{FF2B5EF4-FFF2-40B4-BE49-F238E27FC236}">
                <a16:creationId xmlns:a16="http://schemas.microsoft.com/office/drawing/2014/main" id="{C69B2550-BCD5-5C14-E142-CF426D88224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90083" y="6273548"/>
            <a:ext cx="1001917" cy="584452"/>
          </a:xfrm>
          <a:prstGeom prst="rect">
            <a:avLst/>
          </a:prstGeom>
        </p:spPr>
      </p:pic>
    </p:spTree>
    <p:extLst>
      <p:ext uri="{BB962C8B-B14F-4D97-AF65-F5344CB8AC3E}">
        <p14:creationId xmlns:p14="http://schemas.microsoft.com/office/powerpoint/2010/main" val="3544444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CF431-CFAD-579E-2802-28E31552A928}"/>
              </a:ext>
            </a:extLst>
          </p:cNvPr>
          <p:cNvSpPr>
            <a:spLocks noGrp="1"/>
          </p:cNvSpPr>
          <p:nvPr>
            <p:ph type="title"/>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FASTPrEP</a:t>
            </a:r>
          </a:p>
        </p:txBody>
      </p:sp>
      <p:pic>
        <p:nvPicPr>
          <p:cNvPr id="6" name="Picture 5" descr="Logo&#10;&#10;Description automatically generated">
            <a:extLst>
              <a:ext uri="{FF2B5EF4-FFF2-40B4-BE49-F238E27FC236}">
                <a16:creationId xmlns:a16="http://schemas.microsoft.com/office/drawing/2014/main" id="{DBC69600-DBCD-A0A7-4615-40863F0454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9725" y="6091074"/>
            <a:ext cx="1116343" cy="651200"/>
          </a:xfrm>
          <a:prstGeom prst="rect">
            <a:avLst/>
          </a:prstGeom>
        </p:spPr>
      </p:pic>
      <p:sp>
        <p:nvSpPr>
          <p:cNvPr id="7" name="TextBox 6">
            <a:extLst>
              <a:ext uri="{FF2B5EF4-FFF2-40B4-BE49-F238E27FC236}">
                <a16:creationId xmlns:a16="http://schemas.microsoft.com/office/drawing/2014/main" id="{2B8358F8-64C9-0143-8E98-4E3066E18603}"/>
              </a:ext>
            </a:extLst>
          </p:cNvPr>
          <p:cNvSpPr txBox="1"/>
          <p:nvPr/>
        </p:nvSpPr>
        <p:spPr>
          <a:xfrm>
            <a:off x="191484" y="1548430"/>
            <a:ext cx="11076972" cy="10772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en-US" sz="1600" b="1" dirty="0">
                <a:solidFill>
                  <a:prstClr val="white"/>
                </a:solidFill>
                <a:latin typeface="Verdana" panose="020B0604030504040204" pitchFamily="34" charset="0"/>
                <a:ea typeface="Verdana" panose="020B0604030504040204" pitchFamily="34" charset="0"/>
                <a:cs typeface="Verdana" panose="020B0604030504040204" pitchFamily="34" charset="0"/>
              </a:rPr>
              <a:t>FASTPrEP aim: </a:t>
            </a:r>
            <a:r>
              <a:rPr lang="en-US" sz="1600" dirty="0">
                <a:solidFill>
                  <a:prstClr val="white"/>
                </a:solidFill>
                <a:latin typeface="Verdana" panose="020B0604030504040204" pitchFamily="34" charset="0"/>
                <a:ea typeface="Verdana" panose="020B0604030504040204" pitchFamily="34" charset="0"/>
                <a:cs typeface="Verdana" panose="020B0604030504040204" pitchFamily="34" charset="0"/>
              </a:rPr>
              <a:t>implement and evaluate a District wide PrEP intervention that will lead to  </a:t>
            </a:r>
          </a:p>
          <a:p>
            <a:r>
              <a:rPr lang="en-US" sz="1600" dirty="0">
                <a:solidFill>
                  <a:prstClr val="white"/>
                </a:solidFill>
                <a:latin typeface="Verdana" panose="020B0604030504040204" pitchFamily="34" charset="0"/>
                <a:ea typeface="Verdana" panose="020B0604030504040204" pitchFamily="34" charset="0"/>
                <a:cs typeface="Verdana" panose="020B0604030504040204" pitchFamily="34" charset="0"/>
              </a:rPr>
              <a:t>increased coverage of at risk, sexually active population (AGYW, incl. pregnant women), male partners and MSM through provision of sexual reproductive health service and PrEP engagement (uptake and effective use) in a peri-urban setting in Cape Town, South Africa</a:t>
            </a:r>
            <a:endParaRPr lang="en-ZA" sz="16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Content Placeholder 12" descr="Diagram&#10;&#10;Description automatically generated">
            <a:extLst>
              <a:ext uri="{FF2B5EF4-FFF2-40B4-BE49-F238E27FC236}">
                <a16:creationId xmlns:a16="http://schemas.microsoft.com/office/drawing/2014/main" id="{3371C47F-E2B2-6DDC-E1C0-866922F1DF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684" y="3222710"/>
            <a:ext cx="4790948" cy="3193964"/>
          </a:xfrm>
          <a:prstGeom prst="rect">
            <a:avLst/>
          </a:prstGeom>
        </p:spPr>
      </p:pic>
      <p:sp>
        <p:nvSpPr>
          <p:cNvPr id="9" name="Title 1">
            <a:extLst>
              <a:ext uri="{FF2B5EF4-FFF2-40B4-BE49-F238E27FC236}">
                <a16:creationId xmlns:a16="http://schemas.microsoft.com/office/drawing/2014/main" id="{C9F777C8-A8DF-8B1D-A6F6-EAD0B8BC59D3}"/>
              </a:ext>
            </a:extLst>
          </p:cNvPr>
          <p:cNvSpPr txBox="1">
            <a:spLocks/>
          </p:cNvSpPr>
          <p:nvPr/>
        </p:nvSpPr>
        <p:spPr>
          <a:xfrm>
            <a:off x="923544" y="2871869"/>
            <a:ext cx="3182955" cy="620462"/>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3600" b="1" kern="1200">
                <a:solidFill>
                  <a:srgbClr val="272263"/>
                </a:solidFill>
                <a:latin typeface="Segoe UI Black" panose="020B0A02040204020203" pitchFamily="34" charset="0"/>
                <a:ea typeface="Segoe UI Black" panose="020B0A02040204020203" pitchFamily="34" charset="0"/>
                <a:cs typeface="Segoe UI Semibold" panose="020B0702040204020203" pitchFamily="34" charset="0"/>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ZA" sz="1600" b="1" i="0" u="none" strike="noStrike" kern="1200" cap="none" spc="0" normalizeH="0" baseline="0" noProof="0" dirty="0">
                <a:ln>
                  <a:noFill/>
                </a:ln>
                <a:solidFill>
                  <a:srgbClr val="272263"/>
                </a:solidFill>
                <a:effectLst/>
                <a:uLnTx/>
                <a:uFillTx/>
                <a:latin typeface="Verdana" panose="020B0604030504040204" pitchFamily="34" charset="0"/>
                <a:ea typeface="Verdana" panose="020B0604030504040204" pitchFamily="34" charset="0"/>
                <a:cs typeface="Verdana" panose="020B0604030504040204" pitchFamily="34" charset="0"/>
              </a:rPr>
              <a:t>HUB-and-SPOKES MODEL</a:t>
            </a:r>
          </a:p>
        </p:txBody>
      </p:sp>
      <p:sp>
        <p:nvSpPr>
          <p:cNvPr id="10" name="TextBox 9">
            <a:extLst>
              <a:ext uri="{FF2B5EF4-FFF2-40B4-BE49-F238E27FC236}">
                <a16:creationId xmlns:a16="http://schemas.microsoft.com/office/drawing/2014/main" id="{890477F1-545E-A567-BC32-FA0508BB1514}"/>
              </a:ext>
            </a:extLst>
          </p:cNvPr>
          <p:cNvSpPr txBox="1"/>
          <p:nvPr/>
        </p:nvSpPr>
        <p:spPr>
          <a:xfrm>
            <a:off x="5765425" y="3001855"/>
            <a:ext cx="4977653" cy="1815882"/>
          </a:xfrm>
          <a:prstGeom prst="rect">
            <a:avLst/>
          </a:prstGeom>
          <a:noFill/>
        </p:spPr>
        <p:txBody>
          <a:bodyPr wrap="square">
            <a:spAutoFit/>
          </a:bodyPr>
          <a:lstStyle/>
          <a:p>
            <a:r>
              <a:rPr lang="en-ZA" sz="1600" dirty="0">
                <a:solidFill>
                  <a:schemeClr val="tx2"/>
                </a:solidFill>
                <a:latin typeface="Verdana" panose="020B0604030504040204" pitchFamily="34" charset="0"/>
                <a:ea typeface="Verdana" panose="020B0604030504040204" pitchFamily="34" charset="0"/>
                <a:cs typeface="Verdana" panose="020B0604030504040204" pitchFamily="34" charset="0"/>
              </a:rPr>
              <a:t>The primary objectives are to distinguish </a:t>
            </a:r>
            <a:r>
              <a:rPr lang="en-ZA" sz="1600" b="1" dirty="0">
                <a:solidFill>
                  <a:schemeClr val="tx2"/>
                </a:solidFill>
                <a:latin typeface="Verdana" panose="020B0604030504040204" pitchFamily="34" charset="0"/>
                <a:ea typeface="Verdana" panose="020B0604030504040204" pitchFamily="34" charset="0"/>
                <a:cs typeface="Verdana" panose="020B0604030504040204" pitchFamily="34" charset="0"/>
              </a:rPr>
              <a:t>PrEP persistence patterns across different PrEP modalities </a:t>
            </a:r>
            <a:r>
              <a:rPr lang="en-ZA" sz="1600" dirty="0">
                <a:solidFill>
                  <a:schemeClr val="tx2"/>
                </a:solidFill>
                <a:latin typeface="Verdana" panose="020B0604030504040204" pitchFamily="34" charset="0"/>
                <a:ea typeface="Verdana" panose="020B0604030504040204" pitchFamily="34" charset="0"/>
                <a:cs typeface="Verdana" panose="020B0604030504040204" pitchFamily="34" charset="0"/>
              </a:rPr>
              <a:t>(vaginal, oral, and injectable) and from </a:t>
            </a:r>
            <a:r>
              <a:rPr lang="en-ZA" sz="1600" b="1" dirty="0">
                <a:solidFill>
                  <a:schemeClr val="tx2"/>
                </a:solidFill>
                <a:latin typeface="Verdana" panose="020B0604030504040204" pitchFamily="34" charset="0"/>
                <a:ea typeface="Verdana" panose="020B0604030504040204" pitchFamily="34" charset="0"/>
                <a:cs typeface="Verdana" panose="020B0604030504040204" pitchFamily="34" charset="0"/>
              </a:rPr>
              <a:t>multiple PrEP delivery platforms</a:t>
            </a:r>
            <a:r>
              <a:rPr lang="en-ZA" sz="1600" dirty="0">
                <a:solidFill>
                  <a:schemeClr val="tx2"/>
                </a:solidFill>
                <a:latin typeface="Verdana" panose="020B0604030504040204" pitchFamily="34" charset="0"/>
                <a:ea typeface="Verdana" panose="020B0604030504040204" pitchFamily="34" charset="0"/>
                <a:cs typeface="Verdana" panose="020B0604030504040204" pitchFamily="34" charset="0"/>
              </a:rPr>
              <a:t> that will aid the provision of PrEP choice to adolescents and young people in South Africa</a:t>
            </a:r>
            <a:endParaRPr lang="en-GB" sz="16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Rounded Rectangle 10">
            <a:extLst>
              <a:ext uri="{FF2B5EF4-FFF2-40B4-BE49-F238E27FC236}">
                <a16:creationId xmlns:a16="http://schemas.microsoft.com/office/drawing/2014/main" id="{47560316-9B74-F2B5-E4B0-324581BD26CC}"/>
              </a:ext>
            </a:extLst>
          </p:cNvPr>
          <p:cNvSpPr/>
          <p:nvPr/>
        </p:nvSpPr>
        <p:spPr>
          <a:xfrm>
            <a:off x="5765425" y="5452850"/>
            <a:ext cx="5194300" cy="860798"/>
          </a:xfrm>
          <a:prstGeom prst="roundRect">
            <a:avLst/>
          </a:prstGeom>
          <a:solidFill>
            <a:srgbClr val="A5A5A5"/>
          </a:solidFill>
          <a:ln w="17145" cap="flat" cmpd="sng" algn="ctr">
            <a:noFill/>
            <a:prstDash val="solid"/>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tab pos="533400" algn="l"/>
              </a:tabLst>
              <a:defRPr/>
            </a:pPr>
            <a:r>
              <a:rPr kumimoji="0" lang="en-US" sz="1600" b="1"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Geographic coverage: South Africa, Western Cape – Klipfontein/Mitchells Plain health sub-district</a:t>
            </a:r>
          </a:p>
        </p:txBody>
      </p:sp>
      <p:pic>
        <p:nvPicPr>
          <p:cNvPr id="15" name="Graphic 14" descr="Marker with solid fill">
            <a:extLst>
              <a:ext uri="{FF2B5EF4-FFF2-40B4-BE49-F238E27FC236}">
                <a16:creationId xmlns:a16="http://schemas.microsoft.com/office/drawing/2014/main" id="{D18DBAFD-212D-A630-314B-643BE6FEE0D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65425" y="5410759"/>
            <a:ext cx="369973" cy="369973"/>
          </a:xfrm>
          <a:prstGeom prst="rect">
            <a:avLst/>
          </a:prstGeom>
        </p:spPr>
      </p:pic>
    </p:spTree>
    <p:extLst>
      <p:ext uri="{BB962C8B-B14F-4D97-AF65-F5344CB8AC3E}">
        <p14:creationId xmlns:p14="http://schemas.microsoft.com/office/powerpoint/2010/main" val="1337343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12F9A-5475-27B2-D844-102D5041869F}"/>
              </a:ext>
            </a:extLst>
          </p:cNvPr>
          <p:cNvSpPr>
            <a:spLocks noGrp="1"/>
          </p:cNvSpPr>
          <p:nvPr>
            <p:ph type="title"/>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HUB-and-SPOKES MODEL</a:t>
            </a:r>
            <a:endParaRPr lang="en-ZA" dirty="0">
              <a:latin typeface="Verdana" panose="020B0604030504040204" pitchFamily="34" charset="0"/>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69CDECCB-B85C-E6BF-34FE-99849F67B3A6}"/>
              </a:ext>
            </a:extLst>
          </p:cNvPr>
          <p:cNvSpPr txBox="1"/>
          <p:nvPr/>
        </p:nvSpPr>
        <p:spPr>
          <a:xfrm>
            <a:off x="442917" y="1168387"/>
            <a:ext cx="7622091" cy="1200329"/>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cs typeface="Verdana" panose="020B0604030504040204" pitchFamily="34" charset="0"/>
              </a:rPr>
              <a:t>Mobile clinics and government facilities - HUB – provide PrEP initiation, while PrEP refills can also be accessed from schools, courier delivery, or youth club. Participants’ movement tracked biometrically.</a:t>
            </a:r>
          </a:p>
        </p:txBody>
      </p:sp>
      <p:pic>
        <p:nvPicPr>
          <p:cNvPr id="7" name="Picture 6">
            <a:extLst>
              <a:ext uri="{FF2B5EF4-FFF2-40B4-BE49-F238E27FC236}">
                <a16:creationId xmlns:a16="http://schemas.microsoft.com/office/drawing/2014/main" id="{33461740-F308-616F-239B-A5989D3EECD6}"/>
              </a:ext>
            </a:extLst>
          </p:cNvPr>
          <p:cNvPicPr>
            <a:picLocks noChangeAspect="1"/>
          </p:cNvPicPr>
          <p:nvPr/>
        </p:nvPicPr>
        <p:blipFill>
          <a:blip r:embed="rId2"/>
          <a:stretch>
            <a:fillRect/>
          </a:stretch>
        </p:blipFill>
        <p:spPr>
          <a:xfrm>
            <a:off x="442917" y="2491826"/>
            <a:ext cx="6506483" cy="3924848"/>
          </a:xfrm>
          <a:prstGeom prst="rect">
            <a:avLst/>
          </a:prstGeom>
        </p:spPr>
      </p:pic>
      <p:graphicFrame>
        <p:nvGraphicFramePr>
          <p:cNvPr id="8" name="Content Placeholder 9">
            <a:extLst>
              <a:ext uri="{FF2B5EF4-FFF2-40B4-BE49-F238E27FC236}">
                <a16:creationId xmlns:a16="http://schemas.microsoft.com/office/drawing/2014/main" id="{2256596E-B035-53C2-6359-36BE49871381}"/>
              </a:ext>
            </a:extLst>
          </p:cNvPr>
          <p:cNvGraphicFramePr>
            <a:graphicFrameLocks/>
          </p:cNvGraphicFramePr>
          <p:nvPr>
            <p:extLst>
              <p:ext uri="{D42A27DB-BD31-4B8C-83A1-F6EECF244321}">
                <p14:modId xmlns:p14="http://schemas.microsoft.com/office/powerpoint/2010/main" val="3072329456"/>
              </p:ext>
            </p:extLst>
          </p:nvPr>
        </p:nvGraphicFramePr>
        <p:xfrm>
          <a:off x="8160357" y="4124231"/>
          <a:ext cx="2534214" cy="22944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Logo&#10;&#10;Description automatically generated">
            <a:extLst>
              <a:ext uri="{FF2B5EF4-FFF2-40B4-BE49-F238E27FC236}">
                <a16:creationId xmlns:a16="http://schemas.microsoft.com/office/drawing/2014/main" id="{29E36A87-60A0-187A-C81D-DEBFDE0EC88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75657" y="6206799"/>
            <a:ext cx="1116343" cy="651200"/>
          </a:xfrm>
          <a:prstGeom prst="rect">
            <a:avLst/>
          </a:prstGeom>
        </p:spPr>
      </p:pic>
      <p:pic>
        <p:nvPicPr>
          <p:cNvPr id="10" name="Content Placeholder 12" descr="Diagram&#10;&#10;Description automatically generated">
            <a:extLst>
              <a:ext uri="{FF2B5EF4-FFF2-40B4-BE49-F238E27FC236}">
                <a16:creationId xmlns:a16="http://schemas.microsoft.com/office/drawing/2014/main" id="{472FEE76-23D1-2C1C-6DF6-A04B042E185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99459" y="1450562"/>
            <a:ext cx="3849624" cy="2566414"/>
          </a:xfrm>
          <a:prstGeom prst="rect">
            <a:avLst/>
          </a:prstGeom>
        </p:spPr>
      </p:pic>
    </p:spTree>
    <p:extLst>
      <p:ext uri="{BB962C8B-B14F-4D97-AF65-F5344CB8AC3E}">
        <p14:creationId xmlns:p14="http://schemas.microsoft.com/office/powerpoint/2010/main" val="4175806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lorful sign with text&#10;&#10;Description automatically generated">
            <a:extLst>
              <a:ext uri="{FF2B5EF4-FFF2-40B4-BE49-F238E27FC236}">
                <a16:creationId xmlns:a16="http://schemas.microsoft.com/office/drawing/2014/main" id="{274F189C-A265-2386-CBB5-2411D24C45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 y="0"/>
            <a:ext cx="2724912" cy="1802846"/>
          </a:xfrm>
          <a:prstGeom prst="rect">
            <a:avLst/>
          </a:prstGeom>
        </p:spPr>
      </p:pic>
      <p:pic>
        <p:nvPicPr>
          <p:cNvPr id="4" name="Picture 3">
            <a:extLst>
              <a:ext uri="{FF2B5EF4-FFF2-40B4-BE49-F238E27FC236}">
                <a16:creationId xmlns:a16="http://schemas.microsoft.com/office/drawing/2014/main" id="{5DA6989D-CA0D-7846-87E9-926B9C98E50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750401" y="1221909"/>
            <a:ext cx="8534400" cy="5636091"/>
          </a:xfrm>
          <a:prstGeom prst="rect">
            <a:avLst/>
          </a:prstGeom>
        </p:spPr>
      </p:pic>
      <p:pic>
        <p:nvPicPr>
          <p:cNvPr id="2" name="Picture 1" descr="Logo&#10;&#10;Description automatically generated">
            <a:extLst>
              <a:ext uri="{FF2B5EF4-FFF2-40B4-BE49-F238E27FC236}">
                <a16:creationId xmlns:a16="http://schemas.microsoft.com/office/drawing/2014/main" id="{30ACFD3B-A53E-2B89-03A6-A8FA18759B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5657" y="6206799"/>
            <a:ext cx="1116343" cy="651200"/>
          </a:xfrm>
          <a:prstGeom prst="rect">
            <a:avLst/>
          </a:prstGeom>
        </p:spPr>
      </p:pic>
    </p:spTree>
    <p:extLst>
      <p:ext uri="{BB962C8B-B14F-4D97-AF65-F5344CB8AC3E}">
        <p14:creationId xmlns:p14="http://schemas.microsoft.com/office/powerpoint/2010/main" val="2801098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D7BA9-470E-477F-96A8-028E3F47D476}"/>
              </a:ext>
            </a:extLst>
          </p:cNvPr>
          <p:cNvSpPr>
            <a:spLocks noGrp="1"/>
          </p:cNvSpPr>
          <p:nvPr>
            <p:ph type="title"/>
          </p:nvPr>
        </p:nvSpPr>
        <p:spPr>
          <a:xfrm>
            <a:off x="442917" y="129069"/>
            <a:ext cx="8640759" cy="1223960"/>
          </a:xfrm>
        </p:spPr>
        <p:txBody>
          <a:bodyPr>
            <a:normAutofit/>
          </a:bodyPr>
          <a:lstStyle/>
          <a:p>
            <a:r>
              <a:rPr lang="en-US" sz="3200" dirty="0">
                <a:latin typeface="Verdana" panose="020B0604030504040204" pitchFamily="34" charset="0"/>
                <a:ea typeface="Verdana" panose="020B0604030504040204" pitchFamily="34" charset="0"/>
                <a:cs typeface="Verdana" panose="020B0604030504040204" pitchFamily="34" charset="0"/>
              </a:rPr>
              <a:t>Overview of the intervention (</a:t>
            </a:r>
            <a:r>
              <a:rPr lang="en-US" sz="3200" dirty="0" err="1">
                <a:latin typeface="Verdana" panose="020B0604030504040204" pitchFamily="34" charset="0"/>
                <a:ea typeface="Verdana" panose="020B0604030504040204" pitchFamily="34" charset="0"/>
                <a:cs typeface="Verdana" panose="020B0604030504040204" pitchFamily="34" charset="0"/>
              </a:rPr>
              <a:t>FastPREP</a:t>
            </a:r>
            <a:r>
              <a:rPr lang="en-US" sz="3200" dirty="0">
                <a:latin typeface="Verdana" panose="020B0604030504040204" pitchFamily="34" charset="0"/>
                <a:ea typeface="Verdana" panose="020B0604030504040204" pitchFamily="34" charset="0"/>
                <a:cs typeface="Verdana" panose="020B0604030504040204" pitchFamily="34" charset="0"/>
              </a:rPr>
              <a:t>)</a:t>
            </a:r>
          </a:p>
        </p:txBody>
      </p:sp>
      <p:pic>
        <p:nvPicPr>
          <p:cNvPr id="4" name="Picture 3">
            <a:extLst>
              <a:ext uri="{FF2B5EF4-FFF2-40B4-BE49-F238E27FC236}">
                <a16:creationId xmlns:a16="http://schemas.microsoft.com/office/drawing/2014/main" id="{279AE1EE-FAAD-1C8F-2E4E-0703E613B460}"/>
              </a:ext>
            </a:extLst>
          </p:cNvPr>
          <p:cNvPicPr>
            <a:picLocks noChangeAspect="1"/>
          </p:cNvPicPr>
          <p:nvPr/>
        </p:nvPicPr>
        <p:blipFill>
          <a:blip r:embed="rId2"/>
          <a:stretch>
            <a:fillRect/>
          </a:stretch>
        </p:blipFill>
        <p:spPr>
          <a:xfrm>
            <a:off x="9285016" y="3105847"/>
            <a:ext cx="2674642" cy="2674642"/>
          </a:xfrm>
          <a:prstGeom prst="rect">
            <a:avLst/>
          </a:prstGeom>
        </p:spPr>
      </p:pic>
      <p:pic>
        <p:nvPicPr>
          <p:cNvPr id="5" name="Picture 4" descr="Logo&#10;&#10;Description automatically generated">
            <a:extLst>
              <a:ext uri="{FF2B5EF4-FFF2-40B4-BE49-F238E27FC236}">
                <a16:creationId xmlns:a16="http://schemas.microsoft.com/office/drawing/2014/main" id="{9516A0C3-93AF-8754-9AAC-5D0DEA1F1F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5657" y="6206799"/>
            <a:ext cx="1116343" cy="651200"/>
          </a:xfrm>
          <a:prstGeom prst="rect">
            <a:avLst/>
          </a:prstGeom>
        </p:spPr>
      </p:pic>
      <p:graphicFrame>
        <p:nvGraphicFramePr>
          <p:cNvPr id="9" name="Table 8">
            <a:extLst>
              <a:ext uri="{FF2B5EF4-FFF2-40B4-BE49-F238E27FC236}">
                <a16:creationId xmlns:a16="http://schemas.microsoft.com/office/drawing/2014/main" id="{A17A98EF-3914-44AA-3C5C-7D288B799720}"/>
              </a:ext>
            </a:extLst>
          </p:cNvPr>
          <p:cNvGraphicFramePr>
            <a:graphicFrameLocks noGrp="1"/>
          </p:cNvGraphicFramePr>
          <p:nvPr>
            <p:extLst>
              <p:ext uri="{D42A27DB-BD31-4B8C-83A1-F6EECF244321}">
                <p14:modId xmlns:p14="http://schemas.microsoft.com/office/powerpoint/2010/main" val="928458230"/>
              </p:ext>
            </p:extLst>
          </p:nvPr>
        </p:nvGraphicFramePr>
        <p:xfrm>
          <a:off x="342246" y="1168451"/>
          <a:ext cx="8842099" cy="5560733"/>
        </p:xfrm>
        <a:graphic>
          <a:graphicData uri="http://schemas.openxmlformats.org/drawingml/2006/table">
            <a:tbl>
              <a:tblPr bandRow="1"/>
              <a:tblGrid>
                <a:gridCol w="1045218">
                  <a:extLst>
                    <a:ext uri="{9D8B030D-6E8A-4147-A177-3AD203B41FA5}">
                      <a16:colId xmlns:a16="http://schemas.microsoft.com/office/drawing/2014/main" val="2870821960"/>
                    </a:ext>
                  </a:extLst>
                </a:gridCol>
                <a:gridCol w="3051543">
                  <a:extLst>
                    <a:ext uri="{9D8B030D-6E8A-4147-A177-3AD203B41FA5}">
                      <a16:colId xmlns:a16="http://schemas.microsoft.com/office/drawing/2014/main" val="4064296747"/>
                    </a:ext>
                  </a:extLst>
                </a:gridCol>
                <a:gridCol w="2968730">
                  <a:extLst>
                    <a:ext uri="{9D8B030D-6E8A-4147-A177-3AD203B41FA5}">
                      <a16:colId xmlns:a16="http://schemas.microsoft.com/office/drawing/2014/main" val="849907093"/>
                    </a:ext>
                  </a:extLst>
                </a:gridCol>
                <a:gridCol w="1776608">
                  <a:extLst>
                    <a:ext uri="{9D8B030D-6E8A-4147-A177-3AD203B41FA5}">
                      <a16:colId xmlns:a16="http://schemas.microsoft.com/office/drawing/2014/main" val="701522811"/>
                    </a:ext>
                  </a:extLst>
                </a:gridCol>
              </a:tblGrid>
              <a:tr h="390753">
                <a:tc>
                  <a:txBody>
                    <a:bodyPr/>
                    <a:lstStyle/>
                    <a:p>
                      <a:pPr marR="76200">
                        <a:lnSpc>
                          <a:spcPct val="107000"/>
                        </a:lnSpc>
                        <a:spcAft>
                          <a:spcPts val="800"/>
                        </a:spcAft>
                      </a:pPr>
                      <a:r>
                        <a:rPr lang="en-GB" sz="12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endParaRPr lang="en-CH" sz="1200" b="0" i="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26015" marR="26015" marT="26015" marB="260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lnSpc>
                          <a:spcPct val="107000"/>
                        </a:lnSpc>
                        <a:spcAft>
                          <a:spcPts val="0"/>
                        </a:spcAft>
                      </a:pPr>
                      <a:r>
                        <a:rPr lang="en-ZA" sz="1400" b="1" dirty="0">
                          <a:effectLst/>
                          <a:latin typeface="Verdana" panose="020B0604030504040204" pitchFamily="34" charset="0"/>
                          <a:ea typeface="Verdana" panose="020B0604030504040204" pitchFamily="34" charset="0"/>
                          <a:cs typeface="Verdana" panose="020B0604030504040204" pitchFamily="34" charset="0"/>
                        </a:rPr>
                        <a:t>Oral PrEP</a:t>
                      </a:r>
                      <a:endParaRPr lang="en-ZA"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lnSpc>
                          <a:spcPct val="107000"/>
                        </a:lnSpc>
                        <a:spcAft>
                          <a:spcPts val="0"/>
                        </a:spcAft>
                      </a:pPr>
                      <a:r>
                        <a:rPr lang="en-ZA" sz="1400" b="1" dirty="0">
                          <a:effectLst/>
                          <a:latin typeface="Verdana" panose="020B0604030504040204" pitchFamily="34" charset="0"/>
                          <a:ea typeface="Verdana" panose="020B0604030504040204" pitchFamily="34" charset="0"/>
                          <a:cs typeface="Verdana" panose="020B0604030504040204" pitchFamily="34" charset="0"/>
                        </a:rPr>
                        <a:t>Vaginal PrEP</a:t>
                      </a:r>
                      <a:endParaRPr lang="en-ZA"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ZA" sz="1400" b="1" dirty="0">
                          <a:effectLst/>
                          <a:latin typeface="Verdana" panose="020B0604030504040204" pitchFamily="34" charset="0"/>
                          <a:ea typeface="Verdana" panose="020B0604030504040204" pitchFamily="34" charset="0"/>
                          <a:cs typeface="Verdana" panose="020B0604030504040204" pitchFamily="34" charset="0"/>
                        </a:rPr>
                        <a:t>Injectable PrEP</a:t>
                      </a:r>
                      <a:endParaRPr lang="en-ZA"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14843972"/>
                  </a:ext>
                </a:extLst>
              </a:tr>
              <a:tr h="1096322">
                <a:tc>
                  <a:txBody>
                    <a:bodyPr/>
                    <a:lstStyle/>
                    <a:p>
                      <a:pPr marR="76200">
                        <a:lnSpc>
                          <a:spcPct val="107000"/>
                        </a:lnSpc>
                        <a:spcAft>
                          <a:spcPts val="800"/>
                        </a:spcAft>
                      </a:pPr>
                      <a:r>
                        <a:rPr lang="en-GB" sz="1400" b="1"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WHEN</a:t>
                      </a:r>
                      <a:endParaRPr lang="en-CH" sz="1400" b="1" i="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26015" marR="26015" marT="26015" marB="260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solidFill>
                  </a:tcPr>
                </a:tc>
                <a:tc>
                  <a:txBody>
                    <a:bodyPr/>
                    <a:lstStyle/>
                    <a:p>
                      <a:pPr>
                        <a:lnSpc>
                          <a:spcPct val="107000"/>
                        </a:lnSpc>
                        <a:spcAft>
                          <a:spcPts val="0"/>
                        </a:spcAft>
                      </a:pPr>
                      <a:r>
                        <a:rPr lang="en-ZA" sz="1400" dirty="0">
                          <a:effectLst/>
                          <a:latin typeface="Verdana" panose="020B0604030504040204" pitchFamily="34" charset="0"/>
                          <a:ea typeface="Verdana" panose="020B0604030504040204" pitchFamily="34" charset="0"/>
                          <a:cs typeface="Verdana" panose="020B0604030504040204" pitchFamily="34" charset="0"/>
                        </a:rPr>
                        <a:t>At initiation – one month supply given </a:t>
                      </a:r>
                    </a:p>
                    <a:p>
                      <a:pPr>
                        <a:lnSpc>
                          <a:spcPct val="107000"/>
                        </a:lnSpc>
                        <a:spcAft>
                          <a:spcPts val="0"/>
                        </a:spcAft>
                      </a:pPr>
                      <a:endParaRPr lang="en-ZA" sz="1400" dirty="0">
                        <a:effectLst/>
                        <a:latin typeface="Verdana" panose="020B0604030504040204" pitchFamily="34" charset="0"/>
                        <a:ea typeface="Verdana" panose="020B0604030504040204" pitchFamily="34" charset="0"/>
                        <a:cs typeface="Verdana" panose="020B0604030504040204" pitchFamily="34" charset="0"/>
                      </a:endParaRPr>
                    </a:p>
                    <a:p>
                      <a:pPr>
                        <a:lnSpc>
                          <a:spcPct val="107000"/>
                        </a:lnSpc>
                        <a:spcAft>
                          <a:spcPts val="0"/>
                        </a:spcAft>
                      </a:pPr>
                      <a:r>
                        <a:rPr lang="en-ZA" sz="1400" dirty="0">
                          <a:effectLst/>
                          <a:latin typeface="Verdana" panose="020B0604030504040204" pitchFamily="34" charset="0"/>
                          <a:ea typeface="Verdana" panose="020B0604030504040204" pitchFamily="34" charset="0"/>
                          <a:cs typeface="Verdana" panose="020B0604030504040204" pitchFamily="34" charset="0"/>
                        </a:rPr>
                        <a:t>After 1 month: – 3-month supply given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0"/>
                        </a:spcAft>
                      </a:pPr>
                      <a:r>
                        <a:rPr lang="en-ZA" sz="1400" dirty="0">
                          <a:effectLst/>
                          <a:latin typeface="Verdana" panose="020B0604030504040204" pitchFamily="34" charset="0"/>
                          <a:ea typeface="Verdana" panose="020B0604030504040204" pitchFamily="34" charset="0"/>
                          <a:cs typeface="Verdana" panose="020B0604030504040204" pitchFamily="34" charset="0"/>
                        </a:rPr>
                        <a:t>At initiation – one month supply given </a:t>
                      </a:r>
                    </a:p>
                    <a:p>
                      <a:pPr>
                        <a:lnSpc>
                          <a:spcPct val="107000"/>
                        </a:lnSpc>
                        <a:spcAft>
                          <a:spcPts val="0"/>
                        </a:spcAft>
                      </a:pPr>
                      <a:endParaRPr lang="en-ZA" sz="1400" dirty="0">
                        <a:effectLst/>
                        <a:latin typeface="Verdana" panose="020B0604030504040204" pitchFamily="34" charset="0"/>
                        <a:ea typeface="Verdana" panose="020B0604030504040204" pitchFamily="34" charset="0"/>
                        <a:cs typeface="Verdana" panose="020B0604030504040204" pitchFamily="34" charset="0"/>
                      </a:endParaRPr>
                    </a:p>
                    <a:p>
                      <a:pPr>
                        <a:lnSpc>
                          <a:spcPct val="107000"/>
                        </a:lnSpc>
                        <a:spcAft>
                          <a:spcPts val="0"/>
                        </a:spcAft>
                      </a:pPr>
                      <a:r>
                        <a:rPr lang="en-ZA" sz="1400" dirty="0">
                          <a:effectLst/>
                          <a:latin typeface="Verdana" panose="020B0604030504040204" pitchFamily="34" charset="0"/>
                          <a:ea typeface="Verdana" panose="020B0604030504040204" pitchFamily="34" charset="0"/>
                          <a:cs typeface="Verdana" panose="020B0604030504040204" pitchFamily="34" charset="0"/>
                        </a:rPr>
                        <a:t>After 1 month: – 3-month supply given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0"/>
                        </a:spcAft>
                      </a:pPr>
                      <a:r>
                        <a:rPr lang="en-ZA" sz="1400" dirty="0">
                          <a:effectLst/>
                          <a:latin typeface="Verdana" panose="020B0604030504040204" pitchFamily="34" charset="0"/>
                          <a:ea typeface="Verdana" panose="020B0604030504040204" pitchFamily="34" charset="0"/>
                          <a:cs typeface="Verdana" panose="020B0604030504040204" pitchFamily="34" charset="0"/>
                        </a:rPr>
                        <a:t>Every 8 weeks: 1 injection given</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5211235"/>
                  </a:ext>
                </a:extLst>
              </a:tr>
              <a:tr h="1565043">
                <a:tc>
                  <a:txBody>
                    <a:bodyPr/>
                    <a:lstStyle/>
                    <a:p>
                      <a:pPr marR="76200">
                        <a:lnSpc>
                          <a:spcPct val="107000"/>
                        </a:lnSpc>
                        <a:spcAft>
                          <a:spcPts val="800"/>
                        </a:spcAft>
                      </a:pPr>
                      <a:r>
                        <a:rPr lang="en-GB" sz="1400" b="1"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WHERE</a:t>
                      </a:r>
                      <a:endParaRPr lang="en-CH" sz="1400" b="1" i="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26015" marR="26015" marT="26015" marB="260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a:lnSpc>
                          <a:spcPct val="107000"/>
                        </a:lnSpc>
                        <a:spcAft>
                          <a:spcPts val="0"/>
                        </a:spcAft>
                      </a:pPr>
                      <a:r>
                        <a:rPr lang="en-ZA" sz="1400" dirty="0">
                          <a:effectLst/>
                          <a:latin typeface="Verdana" panose="020B0604030504040204" pitchFamily="34" charset="0"/>
                          <a:ea typeface="Verdana" panose="020B0604030504040204" pitchFamily="34" charset="0"/>
                          <a:cs typeface="Verdana" panose="020B0604030504040204" pitchFamily="34" charset="0"/>
                        </a:rPr>
                        <a:t>At initiation Mobile clinics and local clinics only</a:t>
                      </a:r>
                    </a:p>
                    <a:p>
                      <a:pPr>
                        <a:lnSpc>
                          <a:spcPct val="107000"/>
                        </a:lnSpc>
                        <a:spcAft>
                          <a:spcPts val="0"/>
                        </a:spcAft>
                      </a:pPr>
                      <a:endParaRPr lang="en-ZA" sz="1400" dirty="0">
                        <a:effectLst/>
                        <a:latin typeface="Verdana" panose="020B0604030504040204" pitchFamily="34" charset="0"/>
                        <a:ea typeface="Verdana" panose="020B0604030504040204" pitchFamily="34" charset="0"/>
                        <a:cs typeface="Verdana" panose="020B0604030504040204" pitchFamily="34" charset="0"/>
                      </a:endParaRPr>
                    </a:p>
                    <a:p>
                      <a:pPr>
                        <a:lnSpc>
                          <a:spcPct val="107000"/>
                        </a:lnSpc>
                        <a:spcAft>
                          <a:spcPts val="0"/>
                        </a:spcAft>
                      </a:pPr>
                      <a:r>
                        <a:rPr lang="en-ZA" sz="1400" dirty="0">
                          <a:effectLst/>
                          <a:latin typeface="Verdana" panose="020B0604030504040204" pitchFamily="34" charset="0"/>
                          <a:ea typeface="Verdana" panose="020B0604030504040204" pitchFamily="34" charset="0"/>
                          <a:cs typeface="Verdana" panose="020B0604030504040204" pitchFamily="34" charset="0"/>
                        </a:rPr>
                        <a:t>All sites (mobile clinics, local clinics, schools, courier services,  youth clubs, quick </a:t>
                      </a:r>
                      <a:r>
                        <a:rPr lang="en-ZA" sz="1400" dirty="0" err="1">
                          <a:effectLst/>
                          <a:latin typeface="Verdana" panose="020B0604030504040204" pitchFamily="34" charset="0"/>
                          <a:ea typeface="Verdana" panose="020B0604030504040204" pitchFamily="34" charset="0"/>
                          <a:cs typeface="Verdana" panose="020B0604030504040204" pitchFamily="34" charset="0"/>
                        </a:rPr>
                        <a:t>PrEP</a:t>
                      </a:r>
                      <a:r>
                        <a:rPr lang="en-ZA" sz="1400" dirty="0">
                          <a:effectLst/>
                          <a:latin typeface="Verdana" panose="020B0604030504040204" pitchFamily="34" charset="0"/>
                          <a:ea typeface="Verdana" panose="020B0604030504040204" pitchFamily="34" charset="0"/>
                          <a:cs typeface="Verdana" panose="020B0604030504040204" pitchFamily="34" charset="0"/>
                        </a:rPr>
                        <a:t> depots)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400" dirty="0">
                          <a:effectLst/>
                          <a:latin typeface="Verdana" panose="020B0604030504040204" pitchFamily="34" charset="0"/>
                          <a:ea typeface="Verdana" panose="020B0604030504040204" pitchFamily="34" charset="0"/>
                          <a:cs typeface="Verdana" panose="020B0604030504040204" pitchFamily="34" charset="0"/>
                        </a:rPr>
                        <a:t>At initiation Mobile clinics and local clinics only</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ZA" sz="1400" dirty="0">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ZA" sz="1400" dirty="0">
                          <a:effectLst/>
                          <a:latin typeface="Verdana" panose="020B0604030504040204" pitchFamily="34" charset="0"/>
                          <a:ea typeface="Verdana" panose="020B0604030504040204" pitchFamily="34" charset="0"/>
                          <a:cs typeface="Verdana" panose="020B0604030504040204" pitchFamily="34" charset="0"/>
                        </a:rPr>
                        <a:t>All sites (mobile clinics, local clinics, schools, courier services,  youth clubs, quick PrEP depots)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nSpc>
                          <a:spcPct val="107000"/>
                        </a:lnSpc>
                        <a:spcAft>
                          <a:spcPts val="0"/>
                        </a:spcAft>
                      </a:pPr>
                      <a:r>
                        <a:rPr lang="en-ZA" sz="1400" dirty="0">
                          <a:effectLst/>
                          <a:latin typeface="Verdana" panose="020B0604030504040204" pitchFamily="34" charset="0"/>
                          <a:ea typeface="Verdana" panose="020B0604030504040204" pitchFamily="34" charset="0"/>
                          <a:cs typeface="Verdana" panose="020B0604030504040204" pitchFamily="34" charset="0"/>
                        </a:rPr>
                        <a:t>Mobile clinics </a:t>
                      </a:r>
                    </a:p>
                    <a:p>
                      <a:pPr>
                        <a:lnSpc>
                          <a:spcPct val="107000"/>
                        </a:lnSpc>
                        <a:spcAft>
                          <a:spcPts val="0"/>
                        </a:spcAft>
                      </a:pPr>
                      <a:r>
                        <a:rPr lang="en-ZA" sz="1400" dirty="0">
                          <a:effectLst/>
                          <a:latin typeface="Verdana" panose="020B0604030504040204" pitchFamily="34" charset="0"/>
                          <a:ea typeface="Verdana" panose="020B0604030504040204" pitchFamily="34" charset="0"/>
                          <a:cs typeface="Verdana" panose="020B0604030504040204" pitchFamily="34" charset="0"/>
                        </a:rPr>
                        <a:t>Local clinics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214971581"/>
                  </a:ext>
                </a:extLst>
              </a:tr>
              <a:tr h="1319523">
                <a:tc>
                  <a:txBody>
                    <a:bodyPr/>
                    <a:lstStyle/>
                    <a:p>
                      <a:pPr marR="76200">
                        <a:lnSpc>
                          <a:spcPct val="107000"/>
                        </a:lnSpc>
                        <a:spcAft>
                          <a:spcPts val="800"/>
                        </a:spcAft>
                      </a:pPr>
                      <a:r>
                        <a:rPr lang="en-GB" sz="1400" b="1" i="0">
                          <a:solidFill>
                            <a:schemeClr val="bg1"/>
                          </a:solidFill>
                          <a:effectLst/>
                          <a:latin typeface="Verdana" panose="020B0604030504040204" pitchFamily="34" charset="0"/>
                          <a:ea typeface="Verdana" panose="020B0604030504040204" pitchFamily="34" charset="0"/>
                          <a:cs typeface="Verdana" panose="020B0604030504040204" pitchFamily="34" charset="0"/>
                        </a:rPr>
                        <a:t>WHO</a:t>
                      </a:r>
                      <a:endParaRPr lang="en-CH" sz="1400" b="1" i="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26015" marR="26015" marT="26015" marB="260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solidFill>
                  </a:tcPr>
                </a:tc>
                <a:tc>
                  <a:txBody>
                    <a:bodyPr/>
                    <a:lstStyle/>
                    <a:p>
                      <a:pPr>
                        <a:lnSpc>
                          <a:spcPct val="107000"/>
                        </a:lnSpc>
                        <a:spcAft>
                          <a:spcPts val="0"/>
                        </a:spcAft>
                      </a:pPr>
                      <a:r>
                        <a:rPr lang="en-ZA" sz="1400" dirty="0">
                          <a:effectLst/>
                          <a:latin typeface="Verdana" panose="020B0604030504040204" pitchFamily="34" charset="0"/>
                          <a:ea typeface="Verdana" panose="020B0604030504040204" pitchFamily="34" charset="0"/>
                          <a:cs typeface="Verdana" panose="020B0604030504040204" pitchFamily="34" charset="0"/>
                        </a:rPr>
                        <a:t>Healthcare providers</a:t>
                      </a:r>
                    </a:p>
                    <a:p>
                      <a:pPr>
                        <a:lnSpc>
                          <a:spcPct val="107000"/>
                        </a:lnSpc>
                        <a:spcAft>
                          <a:spcPts val="0"/>
                        </a:spcAft>
                      </a:pPr>
                      <a:r>
                        <a:rPr lang="en-ZA" sz="1400" dirty="0">
                          <a:effectLst/>
                          <a:latin typeface="Verdana" panose="020B0604030504040204" pitchFamily="34" charset="0"/>
                          <a:ea typeface="Verdana" panose="020B0604030504040204" pitchFamily="34" charset="0"/>
                          <a:cs typeface="Verdana" panose="020B0604030504040204" pitchFamily="34" charset="0"/>
                        </a:rPr>
                        <a:t>Lay counsellors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a:lnSpc>
                          <a:spcPct val="107000"/>
                        </a:lnSpc>
                        <a:spcAft>
                          <a:spcPts val="0"/>
                        </a:spcAft>
                      </a:pPr>
                      <a:r>
                        <a:rPr lang="en-ZA" sz="1400" dirty="0">
                          <a:effectLst/>
                          <a:latin typeface="Verdana" panose="020B0604030504040204" pitchFamily="34" charset="0"/>
                          <a:ea typeface="Verdana" panose="020B0604030504040204" pitchFamily="34" charset="0"/>
                          <a:cs typeface="Verdana" panose="020B0604030504040204" pitchFamily="34" charset="0"/>
                        </a:rPr>
                        <a:t>Healthcare providers</a:t>
                      </a:r>
                    </a:p>
                    <a:p>
                      <a:pPr>
                        <a:lnSpc>
                          <a:spcPct val="107000"/>
                        </a:lnSpc>
                        <a:spcAft>
                          <a:spcPts val="0"/>
                        </a:spcAft>
                      </a:pPr>
                      <a:r>
                        <a:rPr lang="en-ZA" sz="1400" dirty="0">
                          <a:effectLst/>
                          <a:latin typeface="Verdana" panose="020B0604030504040204" pitchFamily="34" charset="0"/>
                          <a:ea typeface="Verdana" panose="020B0604030504040204" pitchFamily="34" charset="0"/>
                          <a:cs typeface="Verdana" panose="020B0604030504040204" pitchFamily="34" charset="0"/>
                        </a:rPr>
                        <a:t>Lay counsellors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a:lnSpc>
                          <a:spcPct val="107000"/>
                        </a:lnSpc>
                        <a:spcAft>
                          <a:spcPts val="0"/>
                        </a:spcAft>
                      </a:pPr>
                      <a:r>
                        <a:rPr lang="en-ZA" sz="1400" dirty="0">
                          <a:effectLst/>
                          <a:latin typeface="Verdana" panose="020B0604030504040204" pitchFamily="34" charset="0"/>
                          <a:ea typeface="Verdana" panose="020B0604030504040204" pitchFamily="34" charset="0"/>
                          <a:cs typeface="Verdana" panose="020B0604030504040204" pitchFamily="34" charset="0"/>
                        </a:rPr>
                        <a:t>Only healthcare providers (NIMART-qualified professional nurses or medical doctors)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705378673"/>
                  </a:ext>
                </a:extLst>
              </a:tr>
              <a:tr h="1096322">
                <a:tc>
                  <a:txBody>
                    <a:bodyPr/>
                    <a:lstStyle/>
                    <a:p>
                      <a:pPr marR="76200">
                        <a:lnSpc>
                          <a:spcPct val="107000"/>
                        </a:lnSpc>
                        <a:spcAft>
                          <a:spcPts val="800"/>
                        </a:spcAft>
                      </a:pPr>
                      <a:r>
                        <a:rPr lang="en-GB" sz="1400" b="1" i="0">
                          <a:solidFill>
                            <a:schemeClr val="bg1"/>
                          </a:solidFill>
                          <a:effectLst/>
                          <a:latin typeface="Verdana" panose="020B0604030504040204" pitchFamily="34" charset="0"/>
                          <a:ea typeface="Verdana" panose="020B0604030504040204" pitchFamily="34" charset="0"/>
                          <a:cs typeface="Verdana" panose="020B0604030504040204" pitchFamily="34" charset="0"/>
                        </a:rPr>
                        <a:t>WHAT </a:t>
                      </a:r>
                      <a:endParaRPr lang="en-CH" sz="1400" b="1" i="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26015" marR="26015" marT="26015" marB="260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solidFill>
                  </a:tcPr>
                </a:tc>
                <a:tc gridSpan="2">
                  <a:txBody>
                    <a:bodyPr/>
                    <a:lstStyle/>
                    <a:p>
                      <a:pPr>
                        <a:lnSpc>
                          <a:spcPct val="107000"/>
                        </a:lnSpc>
                        <a:spcAft>
                          <a:spcPts val="0"/>
                        </a:spcAft>
                      </a:pPr>
                      <a:r>
                        <a:rPr lang="en-ZA" sz="1400" dirty="0">
                          <a:effectLst/>
                          <a:latin typeface="Verdana" panose="020B0604030504040204" pitchFamily="34" charset="0"/>
                          <a:ea typeface="Verdana" panose="020B0604030504040204" pitchFamily="34" charset="0"/>
                          <a:cs typeface="Verdana" panose="020B0604030504040204" pitchFamily="34" charset="0"/>
                        </a:rPr>
                        <a:t>PrEP choice counselling </a:t>
                      </a:r>
                    </a:p>
                    <a:p>
                      <a:pPr>
                        <a:lnSpc>
                          <a:spcPct val="107000"/>
                        </a:lnSpc>
                        <a:spcAft>
                          <a:spcPts val="0"/>
                        </a:spcAft>
                      </a:pPr>
                      <a:r>
                        <a:rPr lang="en-ZA" sz="1400" dirty="0">
                          <a:effectLst/>
                          <a:latin typeface="Verdana" panose="020B0604030504040204" pitchFamily="34" charset="0"/>
                          <a:ea typeface="Verdana" panose="020B0604030504040204" pitchFamily="34" charset="0"/>
                          <a:cs typeface="Verdana" panose="020B0604030504040204" pitchFamily="34" charset="0"/>
                        </a:rPr>
                        <a:t>HIV testing: self-testing option </a:t>
                      </a:r>
                    </a:p>
                    <a:p>
                      <a:pPr>
                        <a:lnSpc>
                          <a:spcPct val="107000"/>
                        </a:lnSpc>
                        <a:spcAft>
                          <a:spcPts val="0"/>
                        </a:spcAft>
                      </a:pPr>
                      <a:r>
                        <a:rPr lang="en-ZA" sz="1400" dirty="0">
                          <a:effectLst/>
                          <a:latin typeface="Verdana" panose="020B0604030504040204" pitchFamily="34" charset="0"/>
                          <a:ea typeface="Verdana" panose="020B0604030504040204" pitchFamily="34" charset="0"/>
                          <a:cs typeface="Verdana" panose="020B0604030504040204" pitchFamily="34" charset="0"/>
                        </a:rPr>
                        <a:t>Comprehensive SRH service:</a:t>
                      </a:r>
                    </a:p>
                    <a:p>
                      <a:pPr marL="285750" indent="-285750">
                        <a:lnSpc>
                          <a:spcPct val="107000"/>
                        </a:lnSpc>
                        <a:spcAft>
                          <a:spcPts val="0"/>
                        </a:spcAft>
                        <a:buFont typeface="Arial" panose="020B0604020202020204" pitchFamily="34" charset="0"/>
                        <a:buChar char="•"/>
                      </a:pPr>
                      <a:r>
                        <a:rPr lang="en-ZA" sz="1400" dirty="0">
                          <a:effectLst/>
                          <a:latin typeface="Verdana" panose="020B0604030504040204" pitchFamily="34" charset="0"/>
                          <a:ea typeface="Verdana" panose="020B0604030504040204" pitchFamily="34" charset="0"/>
                          <a:cs typeface="Verdana" panose="020B0604030504040204" pitchFamily="34" charset="0"/>
                        </a:rPr>
                        <a:t>STI testing and treatment </a:t>
                      </a:r>
                    </a:p>
                    <a:p>
                      <a:pPr marL="285750" indent="-285750">
                        <a:lnSpc>
                          <a:spcPct val="107000"/>
                        </a:lnSpc>
                        <a:spcAft>
                          <a:spcPts val="0"/>
                        </a:spcAft>
                        <a:buFont typeface="Arial" panose="020B0604020202020204" pitchFamily="34" charset="0"/>
                        <a:buChar char="•"/>
                      </a:pPr>
                      <a:r>
                        <a:rPr lang="en-ZA" sz="1400" dirty="0">
                          <a:effectLst/>
                          <a:latin typeface="Verdana" panose="020B0604030504040204" pitchFamily="34" charset="0"/>
                          <a:ea typeface="Verdana" panose="020B0604030504040204" pitchFamily="34" charset="0"/>
                          <a:cs typeface="Verdana" panose="020B0604030504040204" pitchFamily="34" charset="0"/>
                        </a:rPr>
                        <a:t>Pregnancy testing and contraceptive counselling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hMerge="1">
                  <a:txBody>
                    <a:bodyPr/>
                    <a:lstStyle/>
                    <a:p>
                      <a:endParaRPr lang="en-ZA"/>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ZA" sz="1400" dirty="0">
                          <a:effectLst/>
                          <a:latin typeface="Verdana" panose="020B0604030504040204" pitchFamily="34" charset="0"/>
                          <a:ea typeface="Verdana" panose="020B0604030504040204" pitchFamily="34" charset="0"/>
                          <a:cs typeface="Verdana" panose="020B0604030504040204" pitchFamily="34" charset="0"/>
                        </a:rPr>
                        <a:t>The same, but excluding HIV self-testing option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017283499"/>
                  </a:ext>
                </a:extLst>
              </a:tr>
            </a:tbl>
          </a:graphicData>
        </a:graphic>
      </p:graphicFrame>
    </p:spTree>
    <p:extLst>
      <p:ext uri="{BB962C8B-B14F-4D97-AF65-F5344CB8AC3E}">
        <p14:creationId xmlns:p14="http://schemas.microsoft.com/office/powerpoint/2010/main" val="2045430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CF431-CFAD-579E-2802-28E31552A928}"/>
              </a:ext>
            </a:extLst>
          </p:cNvPr>
          <p:cNvSpPr>
            <a:spLocks noGrp="1"/>
          </p:cNvSpPr>
          <p:nvPr>
            <p:ph type="title"/>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FASTPrEP</a:t>
            </a:r>
          </a:p>
        </p:txBody>
      </p:sp>
      <p:sp>
        <p:nvSpPr>
          <p:cNvPr id="4" name="TextBox 3">
            <a:extLst>
              <a:ext uri="{FF2B5EF4-FFF2-40B4-BE49-F238E27FC236}">
                <a16:creationId xmlns:a16="http://schemas.microsoft.com/office/drawing/2014/main" id="{FCC84236-854C-8EC3-2E55-F445E4E365AB}"/>
              </a:ext>
            </a:extLst>
          </p:cNvPr>
          <p:cNvSpPr txBox="1"/>
          <p:nvPr/>
        </p:nvSpPr>
        <p:spPr>
          <a:xfrm>
            <a:off x="442916" y="4863246"/>
            <a:ext cx="4417107" cy="461665"/>
          </a:xfrm>
          <a:prstGeom prst="rect">
            <a:avLst/>
          </a:prstGeom>
          <a:noFill/>
        </p:spPr>
        <p:txBody>
          <a:bodyPr wrap="none" rtlCol="0">
            <a:spAutoFit/>
          </a:bodyPr>
          <a:lstStyle/>
          <a:p>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 1 participant missing for mobile truck</a:t>
            </a:r>
          </a:p>
          <a:p>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**Dapivirine Vaginal Ring (started September 2023)</a:t>
            </a:r>
            <a:endParaRPr lang="en-ZA"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descr="Logo&#10;&#10;Description automatically generated">
            <a:extLst>
              <a:ext uri="{FF2B5EF4-FFF2-40B4-BE49-F238E27FC236}">
                <a16:creationId xmlns:a16="http://schemas.microsoft.com/office/drawing/2014/main" id="{21C2087F-54DE-873E-B2DE-384B4D3FF4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5657" y="6206799"/>
            <a:ext cx="1116343" cy="651200"/>
          </a:xfrm>
          <a:prstGeom prst="rect">
            <a:avLst/>
          </a:prstGeom>
        </p:spPr>
      </p:pic>
      <p:graphicFrame>
        <p:nvGraphicFramePr>
          <p:cNvPr id="9" name="Table 8">
            <a:extLst>
              <a:ext uri="{FF2B5EF4-FFF2-40B4-BE49-F238E27FC236}">
                <a16:creationId xmlns:a16="http://schemas.microsoft.com/office/drawing/2014/main" id="{2400C569-9F0C-C3C6-D742-0D4730707B15}"/>
              </a:ext>
            </a:extLst>
          </p:cNvPr>
          <p:cNvGraphicFramePr>
            <a:graphicFrameLocks noGrp="1"/>
          </p:cNvGraphicFramePr>
          <p:nvPr>
            <p:extLst>
              <p:ext uri="{D42A27DB-BD31-4B8C-83A1-F6EECF244321}">
                <p14:modId xmlns:p14="http://schemas.microsoft.com/office/powerpoint/2010/main" val="896000346"/>
              </p:ext>
            </p:extLst>
          </p:nvPr>
        </p:nvGraphicFramePr>
        <p:xfrm>
          <a:off x="442916" y="1142459"/>
          <a:ext cx="8098524" cy="3683042"/>
        </p:xfrm>
        <a:graphic>
          <a:graphicData uri="http://schemas.openxmlformats.org/drawingml/2006/table">
            <a:tbl>
              <a:tblPr firstRow="1" firstCol="1" bandRow="1"/>
              <a:tblGrid>
                <a:gridCol w="2395629">
                  <a:extLst>
                    <a:ext uri="{9D8B030D-6E8A-4147-A177-3AD203B41FA5}">
                      <a16:colId xmlns:a16="http://schemas.microsoft.com/office/drawing/2014/main" val="3799751760"/>
                    </a:ext>
                  </a:extLst>
                </a:gridCol>
                <a:gridCol w="1653633">
                  <a:extLst>
                    <a:ext uri="{9D8B030D-6E8A-4147-A177-3AD203B41FA5}">
                      <a16:colId xmlns:a16="http://schemas.microsoft.com/office/drawing/2014/main" val="364471835"/>
                    </a:ext>
                  </a:extLst>
                </a:gridCol>
                <a:gridCol w="2024631">
                  <a:extLst>
                    <a:ext uri="{9D8B030D-6E8A-4147-A177-3AD203B41FA5}">
                      <a16:colId xmlns:a16="http://schemas.microsoft.com/office/drawing/2014/main" val="1528882904"/>
                    </a:ext>
                  </a:extLst>
                </a:gridCol>
                <a:gridCol w="2024631">
                  <a:extLst>
                    <a:ext uri="{9D8B030D-6E8A-4147-A177-3AD203B41FA5}">
                      <a16:colId xmlns:a16="http://schemas.microsoft.com/office/drawing/2014/main" val="1937392138"/>
                    </a:ext>
                  </a:extLst>
                </a:gridCol>
              </a:tblGrid>
              <a:tr h="440853">
                <a:tc gridSpan="4">
                  <a:txBody>
                    <a:bodyPr/>
                    <a:lstStyle/>
                    <a:p>
                      <a:pPr marL="0" marR="0">
                        <a:lnSpc>
                          <a:spcPct val="115000"/>
                        </a:lnSpc>
                        <a:spcBef>
                          <a:spcPts val="0"/>
                        </a:spcBef>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 </a:t>
                      </a:r>
                      <a:r>
                        <a:rPr kumimoji="0" lang="en-US" sz="1200" b="1" i="0" u="sng" strike="noStrike" kern="1200" cap="none" normalizeH="0" baseline="0" dirty="0">
                          <a:ln>
                            <a:noFill/>
                          </a:ln>
                          <a:solidFill>
                            <a:srgbClr val="242424"/>
                          </a:solidFill>
                          <a:effectLst/>
                          <a:latin typeface="Verdana" panose="020B0604030504040204" pitchFamily="34" charset="0"/>
                          <a:ea typeface="Verdana" panose="020B0604030504040204" pitchFamily="34" charset="0"/>
                          <a:cs typeface="Verdana" panose="020B0604030504040204" pitchFamily="34" charset="0"/>
                        </a:rPr>
                        <a:t>Table 1: Baseline characteristics and PrEP uptake</a:t>
                      </a:r>
                      <a:endParaRPr kumimoji="0" lang="en-ZA" sz="1200" b="1" i="0" u="sng" strike="noStrike" kern="1200" cap="none" normalizeH="0" baseline="0" dirty="0">
                        <a:ln>
                          <a:noFill/>
                        </a:ln>
                        <a:solidFill>
                          <a:srgbClr val="242424"/>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571046691"/>
                  </a:ext>
                </a:extLst>
              </a:tr>
              <a:tr h="269024">
                <a:tc>
                  <a:txBody>
                    <a:bodyPr/>
                    <a:lstStyle/>
                    <a:p>
                      <a:pPr marL="0" marR="0">
                        <a:lnSpc>
                          <a:spcPct val="115000"/>
                        </a:lnSpc>
                        <a:spcBef>
                          <a:spcPts val="0"/>
                        </a:spcBef>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 </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Clinic (12)</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Mobile truck(4)</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00">
                          <a:effectLst/>
                          <a:latin typeface="Verdana" panose="020B0604030504040204" pitchFamily="34" charset="0"/>
                          <a:ea typeface="Verdana" panose="020B0604030504040204" pitchFamily="34" charset="0"/>
                          <a:cs typeface="Verdana" panose="020B0604030504040204" pitchFamily="34" charset="0"/>
                        </a:rPr>
                        <a:t>Total</a:t>
                      </a:r>
                      <a:endParaRPr lang="en-ZA"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2235971"/>
                  </a:ext>
                </a:extLst>
              </a:tr>
              <a:tr h="269024">
                <a:tc>
                  <a:txBody>
                    <a:bodyPr/>
                    <a:lstStyle/>
                    <a:p>
                      <a:pPr marL="0" marR="0">
                        <a:lnSpc>
                          <a:spcPct val="115000"/>
                        </a:lnSpc>
                        <a:spcBef>
                          <a:spcPts val="0"/>
                        </a:spcBef>
                        <a:spcAft>
                          <a:spcPts val="0"/>
                        </a:spcAft>
                      </a:pPr>
                      <a:r>
                        <a:rPr lang="en-US" sz="1200" b="1" dirty="0">
                          <a:effectLst/>
                          <a:latin typeface="Verdana" panose="020B0604030504040204" pitchFamily="34" charset="0"/>
                          <a:ea typeface="Verdana" panose="020B0604030504040204" pitchFamily="34" charset="0"/>
                          <a:cs typeface="Verdana" panose="020B0604030504040204" pitchFamily="34" charset="0"/>
                        </a:rPr>
                        <a:t>N (%)</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r">
                        <a:lnSpc>
                          <a:spcPct val="115000"/>
                        </a:lnSpc>
                        <a:spcBef>
                          <a:spcPts val="0"/>
                        </a:spcBef>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3,085 (23.3%)</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r">
                        <a:lnSpc>
                          <a:spcPct val="115000"/>
                        </a:lnSpc>
                        <a:spcBef>
                          <a:spcPts val="0"/>
                        </a:spcBef>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10,131 (76.7%)</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r">
                        <a:lnSpc>
                          <a:spcPct val="115000"/>
                        </a:lnSpc>
                        <a:spcBef>
                          <a:spcPts val="0"/>
                        </a:spcBef>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13,216 (100.0%)</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669591631"/>
                  </a:ext>
                </a:extLst>
              </a:tr>
              <a:tr h="269024">
                <a:tc>
                  <a:txBody>
                    <a:bodyPr/>
                    <a:lstStyle/>
                    <a:p>
                      <a:pPr marL="0" marR="0">
                        <a:lnSpc>
                          <a:spcPct val="115000"/>
                        </a:lnSpc>
                        <a:spcBef>
                          <a:spcPts val="0"/>
                        </a:spcBef>
                        <a:spcAft>
                          <a:spcPts val="0"/>
                        </a:spcAft>
                      </a:pPr>
                      <a:r>
                        <a:rPr lang="en-US" sz="1200" b="1" dirty="0">
                          <a:effectLst/>
                          <a:latin typeface="Verdana" panose="020B0604030504040204" pitchFamily="34" charset="0"/>
                          <a:ea typeface="Verdana" panose="020B0604030504040204" pitchFamily="34" charset="0"/>
                          <a:cs typeface="Verdana" panose="020B0604030504040204" pitchFamily="34" charset="0"/>
                        </a:rPr>
                        <a:t>Age m(IQR)</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lnL>
                      <a:noFill/>
                    </a:lnL>
                    <a:lnR>
                      <a:noFill/>
                    </a:lnR>
                    <a:lnT>
                      <a:noFill/>
                    </a:lnT>
                    <a:lnB>
                      <a:noFill/>
                    </a:lnB>
                    <a:noFill/>
                  </a:tcPr>
                </a:tc>
                <a:tc>
                  <a:txBody>
                    <a:bodyPr/>
                    <a:lstStyle/>
                    <a:p>
                      <a:pPr marL="0" marR="0" algn="r">
                        <a:lnSpc>
                          <a:spcPct val="115000"/>
                        </a:lnSpc>
                        <a:spcBef>
                          <a:spcPts val="0"/>
                        </a:spcBef>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23(19-27)</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lnL>
                      <a:noFill/>
                    </a:lnL>
                    <a:lnR>
                      <a:noFill/>
                    </a:lnR>
                    <a:lnT>
                      <a:noFill/>
                    </a:lnT>
                    <a:lnB>
                      <a:noFill/>
                    </a:lnB>
                    <a:noFill/>
                  </a:tcPr>
                </a:tc>
                <a:tc>
                  <a:txBody>
                    <a:bodyPr/>
                    <a:lstStyle/>
                    <a:p>
                      <a:pPr marL="0" marR="0" algn="r">
                        <a:lnSpc>
                          <a:spcPct val="115000"/>
                        </a:lnSpc>
                        <a:spcBef>
                          <a:spcPts val="0"/>
                        </a:spcBef>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23(19-28)</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lnL>
                      <a:noFill/>
                    </a:lnL>
                    <a:lnR>
                      <a:noFill/>
                    </a:lnR>
                    <a:lnT>
                      <a:noFill/>
                    </a:lnT>
                    <a:lnB>
                      <a:noFill/>
                    </a:lnB>
                    <a:noFill/>
                  </a:tcPr>
                </a:tc>
                <a:tc>
                  <a:txBody>
                    <a:bodyPr/>
                    <a:lstStyle/>
                    <a:p>
                      <a:pPr marL="0" marR="0" algn="r">
                        <a:lnSpc>
                          <a:spcPct val="115000"/>
                        </a:lnSpc>
                        <a:spcBef>
                          <a:spcPts val="0"/>
                        </a:spcBef>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23(19-28)</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3235369471"/>
                  </a:ext>
                </a:extLst>
              </a:tr>
              <a:tr h="269024">
                <a:tc>
                  <a:txBody>
                    <a:bodyPr/>
                    <a:lstStyle/>
                    <a:p>
                      <a:pPr marL="0" marR="0">
                        <a:lnSpc>
                          <a:spcPct val="115000"/>
                        </a:lnSpc>
                        <a:spcBef>
                          <a:spcPts val="0"/>
                        </a:spcBef>
                        <a:spcAft>
                          <a:spcPts val="0"/>
                        </a:spcAft>
                      </a:pPr>
                      <a:r>
                        <a:rPr lang="en-US" sz="1200" b="1" dirty="0">
                          <a:effectLst/>
                          <a:latin typeface="Verdana" panose="020B0604030504040204" pitchFamily="34" charset="0"/>
                          <a:ea typeface="Verdana" panose="020B0604030504040204" pitchFamily="34" charset="0"/>
                          <a:cs typeface="Verdana" panose="020B0604030504040204" pitchFamily="34" charset="0"/>
                        </a:rPr>
                        <a:t>Population*</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lnL>
                      <a:noFill/>
                    </a:lnL>
                    <a:lnR>
                      <a:noFill/>
                    </a:lnR>
                    <a:lnT>
                      <a:noFill/>
                    </a:lnT>
                    <a:lnB>
                      <a:noFill/>
                    </a:lnB>
                    <a:noFill/>
                  </a:tcPr>
                </a:tc>
                <a:tc>
                  <a:txBody>
                    <a:bodyPr/>
                    <a:lstStyle/>
                    <a:p>
                      <a:pPr marL="0" marR="0">
                        <a:lnSpc>
                          <a:spcPct val="115000"/>
                        </a:lnSpc>
                        <a:spcBef>
                          <a:spcPts val="0"/>
                        </a:spcBef>
                        <a:spcAft>
                          <a:spcPts val="0"/>
                        </a:spcAft>
                      </a:pPr>
                      <a:r>
                        <a:rPr lang="en-US" sz="1200">
                          <a:effectLst/>
                          <a:latin typeface="Verdana" panose="020B0604030504040204" pitchFamily="34" charset="0"/>
                          <a:ea typeface="Verdana" panose="020B0604030504040204" pitchFamily="34" charset="0"/>
                          <a:cs typeface="Verdana" panose="020B0604030504040204" pitchFamily="34" charset="0"/>
                        </a:rPr>
                        <a:t> </a:t>
                      </a:r>
                      <a:endParaRPr lang="en-ZA"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a:noFill/>
                    </a:lnL>
                    <a:lnR>
                      <a:noFill/>
                    </a:lnR>
                    <a:lnT>
                      <a:noFill/>
                    </a:lnT>
                    <a:lnB>
                      <a:noFill/>
                    </a:lnB>
                    <a:noFill/>
                  </a:tcPr>
                </a:tc>
                <a:tc>
                  <a:txBody>
                    <a:bodyPr/>
                    <a:lstStyle/>
                    <a:p>
                      <a:pPr marL="0" marR="0">
                        <a:lnSpc>
                          <a:spcPct val="115000"/>
                        </a:lnSpc>
                        <a:spcBef>
                          <a:spcPts val="0"/>
                        </a:spcBef>
                        <a:spcAft>
                          <a:spcPts val="0"/>
                        </a:spcAft>
                      </a:pPr>
                      <a:r>
                        <a:rPr lang="en-US" sz="1200">
                          <a:effectLst/>
                          <a:latin typeface="Verdana" panose="020B0604030504040204" pitchFamily="34" charset="0"/>
                          <a:ea typeface="Verdana" panose="020B0604030504040204" pitchFamily="34" charset="0"/>
                          <a:cs typeface="Verdana" panose="020B0604030504040204" pitchFamily="34" charset="0"/>
                        </a:rPr>
                        <a:t> </a:t>
                      </a:r>
                      <a:endParaRPr lang="en-ZA"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a:noFill/>
                    </a:lnL>
                    <a:lnR>
                      <a:noFill/>
                    </a:lnR>
                    <a:lnT>
                      <a:noFill/>
                    </a:lnT>
                    <a:lnB>
                      <a:noFill/>
                    </a:lnB>
                    <a:noFill/>
                  </a:tcPr>
                </a:tc>
                <a:tc>
                  <a:txBody>
                    <a:bodyPr/>
                    <a:lstStyle/>
                    <a:p>
                      <a:pPr marL="0" marR="0">
                        <a:lnSpc>
                          <a:spcPct val="115000"/>
                        </a:lnSpc>
                        <a:spcBef>
                          <a:spcPts val="0"/>
                        </a:spcBef>
                        <a:spcAft>
                          <a:spcPts val="0"/>
                        </a:spcAft>
                      </a:pPr>
                      <a:r>
                        <a:rPr lang="en-US" sz="1200">
                          <a:effectLst/>
                          <a:latin typeface="Verdana" panose="020B0604030504040204" pitchFamily="34" charset="0"/>
                          <a:ea typeface="Verdana" panose="020B0604030504040204" pitchFamily="34" charset="0"/>
                          <a:cs typeface="Verdana" panose="020B0604030504040204" pitchFamily="34" charset="0"/>
                        </a:rPr>
                        <a:t> </a:t>
                      </a:r>
                      <a:endParaRPr lang="en-ZA"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1700681097"/>
                  </a:ext>
                </a:extLst>
              </a:tr>
              <a:tr h="269024">
                <a:tc>
                  <a:txBody>
                    <a:bodyPr/>
                    <a:lstStyle/>
                    <a:p>
                      <a:pPr marL="0" marR="0">
                        <a:lnSpc>
                          <a:spcPct val="115000"/>
                        </a:lnSpc>
                        <a:spcBef>
                          <a:spcPts val="0"/>
                        </a:spcBef>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  AGYW</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lnL>
                      <a:noFill/>
                    </a:lnL>
                    <a:lnR>
                      <a:noFill/>
                    </a:lnR>
                    <a:lnT>
                      <a:noFill/>
                    </a:lnT>
                    <a:lnB>
                      <a:noFill/>
                    </a:lnB>
                    <a:noFill/>
                  </a:tcPr>
                </a:tc>
                <a:tc>
                  <a:txBody>
                    <a:bodyPr/>
                    <a:lstStyle/>
                    <a:p>
                      <a:pPr marL="0" marR="0" algn="r">
                        <a:lnSpc>
                          <a:spcPct val="115000"/>
                        </a:lnSpc>
                        <a:spcBef>
                          <a:spcPts val="0"/>
                        </a:spcBef>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1,903 (61.7%)</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lnL>
                      <a:noFill/>
                    </a:lnL>
                    <a:lnR>
                      <a:noFill/>
                    </a:lnR>
                    <a:lnT>
                      <a:noFill/>
                    </a:lnT>
                    <a:lnB>
                      <a:noFill/>
                    </a:lnB>
                    <a:noFill/>
                  </a:tcPr>
                </a:tc>
                <a:tc>
                  <a:txBody>
                    <a:bodyPr/>
                    <a:lstStyle/>
                    <a:p>
                      <a:pPr marL="0" marR="0" algn="r">
                        <a:lnSpc>
                          <a:spcPct val="115000"/>
                        </a:lnSpc>
                        <a:spcBef>
                          <a:spcPts val="0"/>
                        </a:spcBef>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6,022 (59.4%)</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lnL>
                      <a:noFill/>
                    </a:lnL>
                    <a:lnR>
                      <a:noFill/>
                    </a:lnR>
                    <a:lnT>
                      <a:noFill/>
                    </a:lnT>
                    <a:lnB>
                      <a:noFill/>
                    </a:lnB>
                    <a:noFill/>
                  </a:tcPr>
                </a:tc>
                <a:tc>
                  <a:txBody>
                    <a:bodyPr/>
                    <a:lstStyle/>
                    <a:p>
                      <a:pPr marL="0" marR="0" algn="r">
                        <a:lnSpc>
                          <a:spcPct val="115000"/>
                        </a:lnSpc>
                        <a:spcBef>
                          <a:spcPts val="0"/>
                        </a:spcBef>
                        <a:spcAft>
                          <a:spcPts val="0"/>
                        </a:spcAft>
                      </a:pPr>
                      <a:r>
                        <a:rPr lang="en-US" sz="1200">
                          <a:effectLst/>
                          <a:latin typeface="Verdana" panose="020B0604030504040204" pitchFamily="34" charset="0"/>
                          <a:ea typeface="Verdana" panose="020B0604030504040204" pitchFamily="34" charset="0"/>
                          <a:cs typeface="Verdana" panose="020B0604030504040204" pitchFamily="34" charset="0"/>
                        </a:rPr>
                        <a:t>7,925 (60.0%)</a:t>
                      </a:r>
                      <a:endParaRPr lang="en-ZA"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1852124544"/>
                  </a:ext>
                </a:extLst>
              </a:tr>
              <a:tr h="269024">
                <a:tc>
                  <a:txBody>
                    <a:bodyPr/>
                    <a:lstStyle/>
                    <a:p>
                      <a:pPr marL="0" marR="0">
                        <a:lnSpc>
                          <a:spcPct val="115000"/>
                        </a:lnSpc>
                        <a:spcBef>
                          <a:spcPts val="0"/>
                        </a:spcBef>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  PBFW</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lnL>
                      <a:noFill/>
                    </a:lnL>
                    <a:lnR>
                      <a:noFill/>
                    </a:lnR>
                    <a:lnT>
                      <a:noFill/>
                    </a:lnT>
                    <a:lnB>
                      <a:noFill/>
                    </a:lnB>
                    <a:noFill/>
                  </a:tcPr>
                </a:tc>
                <a:tc>
                  <a:txBody>
                    <a:bodyPr/>
                    <a:lstStyle/>
                    <a:p>
                      <a:pPr marL="0" marR="0" algn="r">
                        <a:lnSpc>
                          <a:spcPct val="115000"/>
                        </a:lnSpc>
                        <a:spcBef>
                          <a:spcPts val="0"/>
                        </a:spcBef>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226 (7.3%)</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lnL>
                      <a:noFill/>
                    </a:lnL>
                    <a:lnR>
                      <a:noFill/>
                    </a:lnR>
                    <a:lnT>
                      <a:noFill/>
                    </a:lnT>
                    <a:lnB>
                      <a:noFill/>
                    </a:lnB>
                    <a:noFill/>
                  </a:tcPr>
                </a:tc>
                <a:tc>
                  <a:txBody>
                    <a:bodyPr/>
                    <a:lstStyle/>
                    <a:p>
                      <a:pPr marL="0" marR="0" algn="r">
                        <a:lnSpc>
                          <a:spcPct val="115000"/>
                        </a:lnSpc>
                        <a:spcBef>
                          <a:spcPts val="0"/>
                        </a:spcBef>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92 (0.9%)</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lnL>
                      <a:noFill/>
                    </a:lnL>
                    <a:lnR>
                      <a:noFill/>
                    </a:lnR>
                    <a:lnT>
                      <a:noFill/>
                    </a:lnT>
                    <a:lnB>
                      <a:noFill/>
                    </a:lnB>
                    <a:noFill/>
                  </a:tcPr>
                </a:tc>
                <a:tc>
                  <a:txBody>
                    <a:bodyPr/>
                    <a:lstStyle/>
                    <a:p>
                      <a:pPr marL="0" marR="0" algn="r">
                        <a:lnSpc>
                          <a:spcPct val="115000"/>
                        </a:lnSpc>
                        <a:spcBef>
                          <a:spcPts val="0"/>
                        </a:spcBef>
                        <a:spcAft>
                          <a:spcPts val="0"/>
                        </a:spcAft>
                      </a:pPr>
                      <a:r>
                        <a:rPr lang="en-US" sz="1200">
                          <a:effectLst/>
                          <a:latin typeface="Verdana" panose="020B0604030504040204" pitchFamily="34" charset="0"/>
                          <a:ea typeface="Verdana" panose="020B0604030504040204" pitchFamily="34" charset="0"/>
                          <a:cs typeface="Verdana" panose="020B0604030504040204" pitchFamily="34" charset="0"/>
                        </a:rPr>
                        <a:t>318 (2.4%)</a:t>
                      </a:r>
                      <a:endParaRPr lang="en-ZA"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2509631448"/>
                  </a:ext>
                </a:extLst>
              </a:tr>
              <a:tr h="269024">
                <a:tc>
                  <a:txBody>
                    <a:bodyPr/>
                    <a:lstStyle/>
                    <a:p>
                      <a:pPr marL="0" marR="0">
                        <a:lnSpc>
                          <a:spcPct val="115000"/>
                        </a:lnSpc>
                        <a:spcBef>
                          <a:spcPts val="0"/>
                        </a:spcBef>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  MSM</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lnL>
                      <a:noFill/>
                    </a:lnL>
                    <a:lnR>
                      <a:noFill/>
                    </a:lnR>
                    <a:lnT>
                      <a:noFill/>
                    </a:lnT>
                    <a:lnB>
                      <a:noFill/>
                    </a:lnB>
                    <a:noFill/>
                  </a:tcPr>
                </a:tc>
                <a:tc>
                  <a:txBody>
                    <a:bodyPr/>
                    <a:lstStyle/>
                    <a:p>
                      <a:pPr marL="0" marR="0" algn="r">
                        <a:lnSpc>
                          <a:spcPct val="115000"/>
                        </a:lnSpc>
                        <a:spcBef>
                          <a:spcPts val="0"/>
                        </a:spcBef>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82 (2.7%)</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lnL>
                      <a:noFill/>
                    </a:lnL>
                    <a:lnR>
                      <a:noFill/>
                    </a:lnR>
                    <a:lnT>
                      <a:noFill/>
                    </a:lnT>
                    <a:lnB>
                      <a:noFill/>
                    </a:lnB>
                    <a:noFill/>
                  </a:tcPr>
                </a:tc>
                <a:tc>
                  <a:txBody>
                    <a:bodyPr/>
                    <a:lstStyle/>
                    <a:p>
                      <a:pPr marL="0" marR="0" algn="r">
                        <a:lnSpc>
                          <a:spcPct val="115000"/>
                        </a:lnSpc>
                        <a:spcBef>
                          <a:spcPts val="0"/>
                        </a:spcBef>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212 (2.1%)</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lnL>
                      <a:noFill/>
                    </a:lnL>
                    <a:lnR>
                      <a:noFill/>
                    </a:lnR>
                    <a:lnT>
                      <a:noFill/>
                    </a:lnT>
                    <a:lnB>
                      <a:noFill/>
                    </a:lnB>
                    <a:noFill/>
                  </a:tcPr>
                </a:tc>
                <a:tc>
                  <a:txBody>
                    <a:bodyPr/>
                    <a:lstStyle/>
                    <a:p>
                      <a:pPr marL="0" marR="0" algn="r">
                        <a:lnSpc>
                          <a:spcPct val="115000"/>
                        </a:lnSpc>
                        <a:spcBef>
                          <a:spcPts val="0"/>
                        </a:spcBef>
                        <a:spcAft>
                          <a:spcPts val="0"/>
                        </a:spcAft>
                      </a:pPr>
                      <a:r>
                        <a:rPr lang="en-US" sz="1200">
                          <a:effectLst/>
                          <a:latin typeface="Verdana" panose="020B0604030504040204" pitchFamily="34" charset="0"/>
                          <a:ea typeface="Verdana" panose="020B0604030504040204" pitchFamily="34" charset="0"/>
                          <a:cs typeface="Verdana" panose="020B0604030504040204" pitchFamily="34" charset="0"/>
                        </a:rPr>
                        <a:t>294 (2.2%)</a:t>
                      </a:r>
                      <a:endParaRPr lang="en-ZA"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403530085"/>
                  </a:ext>
                </a:extLst>
              </a:tr>
              <a:tr h="269024">
                <a:tc>
                  <a:txBody>
                    <a:bodyPr/>
                    <a:lstStyle/>
                    <a:p>
                      <a:pPr marL="0" marR="0">
                        <a:lnSpc>
                          <a:spcPct val="115000"/>
                        </a:lnSpc>
                        <a:spcBef>
                          <a:spcPts val="0"/>
                        </a:spcBef>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  MSP</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lnL>
                      <a:noFill/>
                    </a:lnL>
                    <a:lnR>
                      <a:noFill/>
                    </a:lnR>
                    <a:lnT>
                      <a:noFill/>
                    </a:lnT>
                    <a:lnB>
                      <a:noFill/>
                    </a:lnB>
                    <a:noFill/>
                  </a:tcPr>
                </a:tc>
                <a:tc>
                  <a:txBody>
                    <a:bodyPr/>
                    <a:lstStyle/>
                    <a:p>
                      <a:pPr marL="0" marR="0" algn="r">
                        <a:lnSpc>
                          <a:spcPct val="115000"/>
                        </a:lnSpc>
                        <a:spcBef>
                          <a:spcPts val="0"/>
                        </a:spcBef>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874 (28.3%)</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lnL>
                      <a:noFill/>
                    </a:lnL>
                    <a:lnR>
                      <a:noFill/>
                    </a:lnR>
                    <a:lnT>
                      <a:noFill/>
                    </a:lnT>
                    <a:lnB>
                      <a:noFill/>
                    </a:lnB>
                    <a:noFill/>
                  </a:tcPr>
                </a:tc>
                <a:tc>
                  <a:txBody>
                    <a:bodyPr/>
                    <a:lstStyle/>
                    <a:p>
                      <a:pPr marL="0" marR="0" algn="r">
                        <a:lnSpc>
                          <a:spcPct val="115000"/>
                        </a:lnSpc>
                        <a:spcBef>
                          <a:spcPts val="0"/>
                        </a:spcBef>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3,804 (37.6%)</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lnL>
                      <a:noFill/>
                    </a:lnL>
                    <a:lnR>
                      <a:noFill/>
                    </a:lnR>
                    <a:lnT>
                      <a:noFill/>
                    </a:lnT>
                    <a:lnB>
                      <a:noFill/>
                    </a:lnB>
                    <a:noFill/>
                  </a:tcPr>
                </a:tc>
                <a:tc>
                  <a:txBody>
                    <a:bodyPr/>
                    <a:lstStyle/>
                    <a:p>
                      <a:pPr marL="0" marR="0" algn="r">
                        <a:lnSpc>
                          <a:spcPct val="115000"/>
                        </a:lnSpc>
                        <a:spcBef>
                          <a:spcPts val="0"/>
                        </a:spcBef>
                        <a:spcAft>
                          <a:spcPts val="0"/>
                        </a:spcAft>
                      </a:pPr>
                      <a:r>
                        <a:rPr lang="en-US" sz="1200">
                          <a:effectLst/>
                          <a:latin typeface="Verdana" panose="020B0604030504040204" pitchFamily="34" charset="0"/>
                          <a:ea typeface="Verdana" panose="020B0604030504040204" pitchFamily="34" charset="0"/>
                          <a:cs typeface="Verdana" panose="020B0604030504040204" pitchFamily="34" charset="0"/>
                        </a:rPr>
                        <a:t>4,678 (35.4%)</a:t>
                      </a:r>
                      <a:endParaRPr lang="en-ZA"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2743119922"/>
                  </a:ext>
                </a:extLst>
              </a:tr>
              <a:tr h="551949">
                <a:tc>
                  <a:txBody>
                    <a:bodyPr/>
                    <a:lstStyle/>
                    <a:p>
                      <a:pPr marL="0" marR="0">
                        <a:lnSpc>
                          <a:spcPct val="115000"/>
                        </a:lnSpc>
                        <a:spcBef>
                          <a:spcPts val="0"/>
                        </a:spcBef>
                        <a:spcAft>
                          <a:spcPts val="0"/>
                        </a:spcAft>
                      </a:pPr>
                      <a:r>
                        <a:rPr lang="en-US" sz="1200" b="1" dirty="0">
                          <a:effectLst/>
                          <a:latin typeface="Verdana" panose="020B0604030504040204" pitchFamily="34" charset="0"/>
                          <a:ea typeface="Verdana" panose="020B0604030504040204" pitchFamily="34" charset="0"/>
                          <a:cs typeface="Verdana" panose="020B0604030504040204" pitchFamily="34" charset="0"/>
                        </a:rPr>
                        <a:t>PrEP product at baseline</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lnL>
                      <a:noFill/>
                    </a:lnL>
                    <a:lnR>
                      <a:noFill/>
                    </a:lnR>
                    <a:lnT>
                      <a:noFill/>
                    </a:lnT>
                    <a:lnB>
                      <a:noFill/>
                    </a:lnB>
                    <a:noFill/>
                  </a:tcPr>
                </a:tc>
                <a:tc>
                  <a:txBody>
                    <a:bodyPr/>
                    <a:lstStyle/>
                    <a:p>
                      <a:pPr marL="0" marR="0">
                        <a:lnSpc>
                          <a:spcPct val="115000"/>
                        </a:lnSpc>
                        <a:spcBef>
                          <a:spcPts val="0"/>
                        </a:spcBef>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 </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a:noFill/>
                    </a:lnL>
                    <a:lnR>
                      <a:noFill/>
                    </a:lnR>
                    <a:lnT>
                      <a:noFill/>
                    </a:lnT>
                    <a:lnB>
                      <a:noFill/>
                    </a:lnB>
                    <a:noFill/>
                  </a:tcPr>
                </a:tc>
                <a:tc>
                  <a:txBody>
                    <a:bodyPr/>
                    <a:lstStyle/>
                    <a:p>
                      <a:pPr marL="0" marR="0">
                        <a:lnSpc>
                          <a:spcPct val="115000"/>
                        </a:lnSpc>
                        <a:spcBef>
                          <a:spcPts val="0"/>
                        </a:spcBef>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 </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a:noFill/>
                    </a:lnL>
                    <a:lnR>
                      <a:noFill/>
                    </a:lnR>
                    <a:lnT>
                      <a:noFill/>
                    </a:lnT>
                    <a:lnB>
                      <a:noFill/>
                    </a:lnB>
                    <a:noFill/>
                  </a:tcPr>
                </a:tc>
                <a:tc>
                  <a:txBody>
                    <a:bodyPr/>
                    <a:lstStyle/>
                    <a:p>
                      <a:pPr marL="0" marR="0">
                        <a:lnSpc>
                          <a:spcPct val="115000"/>
                        </a:lnSpc>
                        <a:spcBef>
                          <a:spcPts val="0"/>
                        </a:spcBef>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 </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3463490697"/>
                  </a:ext>
                </a:extLst>
              </a:tr>
              <a:tr h="269024">
                <a:tc>
                  <a:txBody>
                    <a:bodyPr/>
                    <a:lstStyle/>
                    <a:p>
                      <a:pPr marL="0" marR="0">
                        <a:lnSpc>
                          <a:spcPct val="115000"/>
                        </a:lnSpc>
                        <a:spcBef>
                          <a:spcPts val="0"/>
                        </a:spcBef>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  DVR**</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lnL>
                      <a:noFill/>
                    </a:lnL>
                    <a:lnR>
                      <a:noFill/>
                    </a:lnR>
                    <a:lnT>
                      <a:noFill/>
                    </a:lnT>
                    <a:lnB>
                      <a:noFill/>
                    </a:lnB>
                    <a:noFill/>
                  </a:tcPr>
                </a:tc>
                <a:tc>
                  <a:txBody>
                    <a:bodyPr/>
                    <a:lstStyle/>
                    <a:p>
                      <a:pPr marL="0" marR="0" algn="r">
                        <a:lnSpc>
                          <a:spcPct val="115000"/>
                        </a:lnSpc>
                        <a:spcBef>
                          <a:spcPts val="0"/>
                        </a:spcBef>
                        <a:spcAft>
                          <a:spcPts val="0"/>
                        </a:spcAft>
                      </a:pPr>
                      <a:r>
                        <a:rPr lang="en-US" sz="1200">
                          <a:effectLst/>
                          <a:latin typeface="Verdana" panose="020B0604030504040204" pitchFamily="34" charset="0"/>
                          <a:ea typeface="Verdana" panose="020B0604030504040204" pitchFamily="34" charset="0"/>
                          <a:cs typeface="Verdana" panose="020B0604030504040204" pitchFamily="34" charset="0"/>
                        </a:rPr>
                        <a:t>6 (0.2%)</a:t>
                      </a:r>
                      <a:endParaRPr lang="en-ZA"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lnL>
                      <a:noFill/>
                    </a:lnL>
                    <a:lnR>
                      <a:noFill/>
                    </a:lnR>
                    <a:lnT>
                      <a:noFill/>
                    </a:lnT>
                    <a:lnB>
                      <a:noFill/>
                    </a:lnB>
                    <a:noFill/>
                  </a:tcPr>
                </a:tc>
                <a:tc>
                  <a:txBody>
                    <a:bodyPr/>
                    <a:lstStyle/>
                    <a:p>
                      <a:pPr marL="0" marR="0" algn="r">
                        <a:lnSpc>
                          <a:spcPct val="115000"/>
                        </a:lnSpc>
                        <a:spcBef>
                          <a:spcPts val="0"/>
                        </a:spcBef>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169 (1.7%)</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lnL>
                      <a:noFill/>
                    </a:lnL>
                    <a:lnR>
                      <a:noFill/>
                    </a:lnR>
                    <a:lnT>
                      <a:noFill/>
                    </a:lnT>
                    <a:lnB>
                      <a:noFill/>
                    </a:lnB>
                    <a:noFill/>
                  </a:tcPr>
                </a:tc>
                <a:tc>
                  <a:txBody>
                    <a:bodyPr/>
                    <a:lstStyle/>
                    <a:p>
                      <a:pPr marL="0" marR="0" algn="r">
                        <a:lnSpc>
                          <a:spcPct val="115000"/>
                        </a:lnSpc>
                        <a:spcBef>
                          <a:spcPts val="0"/>
                        </a:spcBef>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175 (1.3%)</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2825983536"/>
                  </a:ext>
                </a:extLst>
              </a:tr>
              <a:tr h="269024">
                <a:tc>
                  <a:txBody>
                    <a:bodyPr/>
                    <a:lstStyle/>
                    <a:p>
                      <a:pPr marL="0" marR="0">
                        <a:lnSpc>
                          <a:spcPct val="115000"/>
                        </a:lnSpc>
                        <a:spcBef>
                          <a:spcPts val="0"/>
                        </a:spcBef>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  Oral PrEP</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200">
                          <a:effectLst/>
                          <a:latin typeface="Verdana" panose="020B0604030504040204" pitchFamily="34" charset="0"/>
                          <a:ea typeface="Verdana" panose="020B0604030504040204" pitchFamily="34" charset="0"/>
                          <a:cs typeface="Verdana" panose="020B0604030504040204" pitchFamily="34" charset="0"/>
                        </a:rPr>
                        <a:t>3,079 (99.8%)</a:t>
                      </a:r>
                      <a:endParaRPr lang="en-ZA"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200">
                          <a:effectLst/>
                          <a:latin typeface="Verdana" panose="020B0604030504040204" pitchFamily="34" charset="0"/>
                          <a:ea typeface="Verdana" panose="020B0604030504040204" pitchFamily="34" charset="0"/>
                          <a:cs typeface="Verdana" panose="020B0604030504040204" pitchFamily="34" charset="0"/>
                        </a:rPr>
                        <a:t>9,962 (98.3%)</a:t>
                      </a:r>
                      <a:endParaRPr lang="en-ZA"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13,041 (98.7%)</a:t>
                      </a:r>
                      <a:endParaRPr lang="en-ZA"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3948452"/>
                  </a:ext>
                </a:extLst>
              </a:tr>
            </a:tbl>
          </a:graphicData>
        </a:graphic>
      </p:graphicFrame>
      <p:graphicFrame>
        <p:nvGraphicFramePr>
          <p:cNvPr id="15" name="Content Placeholder 9">
            <a:extLst>
              <a:ext uri="{FF2B5EF4-FFF2-40B4-BE49-F238E27FC236}">
                <a16:creationId xmlns:a16="http://schemas.microsoft.com/office/drawing/2014/main" id="{6B09B5F6-97D6-6F3E-E1F5-76199CA2BA15}"/>
              </a:ext>
            </a:extLst>
          </p:cNvPr>
          <p:cNvGraphicFramePr>
            <a:graphicFrameLocks/>
          </p:cNvGraphicFramePr>
          <p:nvPr>
            <p:extLst>
              <p:ext uri="{D42A27DB-BD31-4B8C-83A1-F6EECF244321}">
                <p14:modId xmlns:p14="http://schemas.microsoft.com/office/powerpoint/2010/main" val="1946452041"/>
              </p:ext>
            </p:extLst>
          </p:nvPr>
        </p:nvGraphicFramePr>
        <p:xfrm>
          <a:off x="9106479" y="1598173"/>
          <a:ext cx="1919713" cy="2968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Rounded Corners 2">
            <a:extLst>
              <a:ext uri="{FF2B5EF4-FFF2-40B4-BE49-F238E27FC236}">
                <a16:creationId xmlns:a16="http://schemas.microsoft.com/office/drawing/2014/main" id="{24001E70-5D50-7011-D491-241E85F04C0B}"/>
              </a:ext>
            </a:extLst>
          </p:cNvPr>
          <p:cNvSpPr/>
          <p:nvPr/>
        </p:nvSpPr>
        <p:spPr>
          <a:xfrm>
            <a:off x="442917" y="5451657"/>
            <a:ext cx="8098523" cy="914400"/>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r>
              <a:rPr lang="en-US" dirty="0">
                <a:latin typeface="Verdana" panose="020B0604030504040204" pitchFamily="34" charset="0"/>
                <a:ea typeface="Verdana" panose="020B0604030504040204" pitchFamily="34" charset="0"/>
                <a:cs typeface="Verdana" panose="020B0604030504040204" pitchFamily="34" charset="0"/>
              </a:rPr>
              <a:t>17,254 people who tested for HIV at baseline, 2.09% were positive. Additionally, of the 16,422 STI tests conducted, 16.8% were positive.</a:t>
            </a:r>
            <a:endParaRPr lang="en-ZA"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a:extLst>
              <a:ext uri="{FF2B5EF4-FFF2-40B4-BE49-F238E27FC236}">
                <a16:creationId xmlns:a16="http://schemas.microsoft.com/office/drawing/2014/main" id="{F60DBC89-6A4C-8FB3-40B2-8800009BDA37}"/>
              </a:ext>
            </a:extLst>
          </p:cNvPr>
          <p:cNvPicPr>
            <a:picLocks noChangeAspect="1"/>
          </p:cNvPicPr>
          <p:nvPr/>
        </p:nvPicPr>
        <p:blipFill>
          <a:blip r:embed="rId8"/>
          <a:srcRect l="1367" t="13772" r="2579"/>
          <a:stretch/>
        </p:blipFill>
        <p:spPr>
          <a:xfrm>
            <a:off x="8663709" y="5033817"/>
            <a:ext cx="2549236" cy="1529433"/>
          </a:xfrm>
          <a:prstGeom prst="rect">
            <a:avLst/>
          </a:prstGeom>
        </p:spPr>
      </p:pic>
      <p:sp>
        <p:nvSpPr>
          <p:cNvPr id="13" name="TextBox 12">
            <a:extLst>
              <a:ext uri="{FF2B5EF4-FFF2-40B4-BE49-F238E27FC236}">
                <a16:creationId xmlns:a16="http://schemas.microsoft.com/office/drawing/2014/main" id="{2BADDA17-B246-600F-8891-7A831228A873}"/>
              </a:ext>
            </a:extLst>
          </p:cNvPr>
          <p:cNvSpPr txBox="1"/>
          <p:nvPr/>
        </p:nvSpPr>
        <p:spPr>
          <a:xfrm>
            <a:off x="8663709" y="6617985"/>
            <a:ext cx="2034531" cy="261610"/>
          </a:xfrm>
          <a:prstGeom prst="rect">
            <a:avLst/>
          </a:prstGeom>
          <a:noFill/>
        </p:spPr>
        <p:txBody>
          <a:bodyPr wrap="none" rtlCol="0">
            <a:spAutoFit/>
          </a:bodyPr>
          <a:lstStyle/>
          <a:p>
            <a:r>
              <a:rPr lang="en-US" sz="1100" b="0" i="0" dirty="0">
                <a:solidFill>
                  <a:srgbClr val="4D5156"/>
                </a:solidFill>
                <a:effectLst/>
                <a:latin typeface="Arial" panose="020B0604020202020204" pitchFamily="34" charset="0"/>
              </a:rPr>
              <a:t>Note:</a:t>
            </a:r>
            <a:r>
              <a:rPr lang="en-ZA" sz="1100" b="0" i="0" dirty="0">
                <a:solidFill>
                  <a:srgbClr val="4D5156"/>
                </a:solidFill>
                <a:effectLst/>
                <a:latin typeface="Arial" panose="020B0604020202020204" pitchFamily="34" charset="0"/>
              </a:rPr>
              <a:t> </a:t>
            </a:r>
            <a:r>
              <a:rPr lang="en-US" sz="1100" b="1" i="0" dirty="0">
                <a:solidFill>
                  <a:srgbClr val="5F6368"/>
                </a:solidFill>
                <a:effectLst/>
                <a:latin typeface="Arial" panose="020B0604020202020204" pitchFamily="34" charset="0"/>
              </a:rPr>
              <a:t>PEP </a:t>
            </a:r>
            <a:r>
              <a:rPr lang="en-US" sz="1100" dirty="0"/>
              <a:t>(started June 2024)</a:t>
            </a:r>
            <a:endParaRPr lang="en-ZA" sz="1100" dirty="0"/>
          </a:p>
        </p:txBody>
      </p:sp>
      <p:sp>
        <p:nvSpPr>
          <p:cNvPr id="14" name="TextBox 13">
            <a:extLst>
              <a:ext uri="{FF2B5EF4-FFF2-40B4-BE49-F238E27FC236}">
                <a16:creationId xmlns:a16="http://schemas.microsoft.com/office/drawing/2014/main" id="{2EEC3855-B4E4-A194-A871-D93F587B086C}"/>
              </a:ext>
            </a:extLst>
          </p:cNvPr>
          <p:cNvSpPr txBox="1"/>
          <p:nvPr/>
        </p:nvSpPr>
        <p:spPr>
          <a:xfrm>
            <a:off x="8746837" y="4739068"/>
            <a:ext cx="3042821" cy="276999"/>
          </a:xfrm>
          <a:prstGeom prst="rect">
            <a:avLst/>
          </a:prstGeom>
          <a:noFill/>
        </p:spPr>
        <p:txBody>
          <a:bodyPr wrap="none" rtlCol="0">
            <a:spAutoFit/>
          </a:bodyPr>
          <a:lstStyle/>
          <a:p>
            <a:r>
              <a:rPr lang="en-US" sz="1200" b="1" u="sng" dirty="0">
                <a:solidFill>
                  <a:srgbClr val="242424"/>
                </a:solidFill>
                <a:latin typeface="Verdana" panose="020B0604030504040204" pitchFamily="34" charset="0"/>
                <a:ea typeface="Verdana" panose="020B0604030504040204" pitchFamily="34" charset="0"/>
              </a:rPr>
              <a:t>Figure1: FASTPrEP PEP uptake  </a:t>
            </a:r>
            <a:endParaRPr lang="en-ZA" sz="1200" b="1" u="sng" dirty="0">
              <a:solidFill>
                <a:srgbClr val="242424"/>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443582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CF431-CFAD-579E-2802-28E31552A928}"/>
              </a:ext>
            </a:extLst>
          </p:cNvPr>
          <p:cNvSpPr>
            <a:spLocks noGrp="1"/>
          </p:cNvSpPr>
          <p:nvPr>
            <p:ph type="title"/>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Study results (outcomes)</a:t>
            </a:r>
          </a:p>
        </p:txBody>
      </p:sp>
      <p:sp>
        <p:nvSpPr>
          <p:cNvPr id="3" name="TextBox 2">
            <a:extLst>
              <a:ext uri="{FF2B5EF4-FFF2-40B4-BE49-F238E27FC236}">
                <a16:creationId xmlns:a16="http://schemas.microsoft.com/office/drawing/2014/main" id="{EEF77B95-618C-DCFA-7CDC-04C8F839CCFE}"/>
              </a:ext>
            </a:extLst>
          </p:cNvPr>
          <p:cNvSpPr txBox="1"/>
          <p:nvPr/>
        </p:nvSpPr>
        <p:spPr>
          <a:xfrm>
            <a:off x="442917" y="1124825"/>
            <a:ext cx="4649910" cy="3539430"/>
          </a:xfrm>
          <a:prstGeom prst="rect">
            <a:avLst/>
          </a:prstGeom>
          <a:noFill/>
        </p:spPr>
        <p:txBody>
          <a:bodyPr wrap="square" rtlCol="0">
            <a:spAutoFit/>
          </a:bodyPr>
          <a:lstStyle/>
          <a:p>
            <a:pPr marL="0" indent="0">
              <a:buNone/>
            </a:pPr>
            <a:r>
              <a:rPr lang="en-US" sz="1600" dirty="0" err="1">
                <a:latin typeface="Verdana" panose="020B0604030504040204" pitchFamily="34" charset="0"/>
                <a:ea typeface="Verdana" panose="020B0604030504040204" pitchFamily="34" charset="0"/>
                <a:cs typeface="Verdana" panose="020B0604030504040204" pitchFamily="34" charset="0"/>
              </a:rPr>
              <a:t>FastPrEP</a:t>
            </a:r>
            <a:r>
              <a:rPr lang="en-US" sz="1600" dirty="0">
                <a:latin typeface="Verdana" panose="020B0604030504040204" pitchFamily="34" charset="0"/>
                <a:ea typeface="Verdana" panose="020B0604030504040204" pitchFamily="34" charset="0"/>
                <a:cs typeface="Verdana" panose="020B0604030504040204" pitchFamily="34" charset="0"/>
              </a:rPr>
              <a:t> introduced multiple PrEP service delivery access points in a </a:t>
            </a:r>
            <a:r>
              <a:rPr lang="en-US" sz="1600" b="1" dirty="0">
                <a:latin typeface="Verdana" panose="020B0604030504040204" pitchFamily="34" charset="0"/>
                <a:ea typeface="Verdana" panose="020B0604030504040204" pitchFamily="34" charset="0"/>
                <a:cs typeface="Verdana" panose="020B0604030504040204" pitchFamily="34" charset="0"/>
              </a:rPr>
              <a:t>phased approach </a:t>
            </a:r>
            <a:r>
              <a:rPr lang="en-US" sz="1600" dirty="0">
                <a:latin typeface="Verdana" panose="020B0604030504040204" pitchFamily="34" charset="0"/>
                <a:ea typeface="Verdana" panose="020B0604030504040204" pitchFamily="34" charset="0"/>
                <a:cs typeface="Verdana" panose="020B0604030504040204" pitchFamily="34" charset="0"/>
              </a:rPr>
              <a:t>between August 2022 and November 2023, with the rollout spanning cohorts 1 to 4. By the time cohort 5 entered, all access points had been fully established. </a:t>
            </a:r>
            <a:br>
              <a:rPr lang="en-US" sz="1600" dirty="0">
                <a:latin typeface="Verdana" panose="020B0604030504040204" pitchFamily="34" charset="0"/>
                <a:ea typeface="Verdana" panose="020B0604030504040204" pitchFamily="34" charset="0"/>
                <a:cs typeface="Verdana" panose="020B0604030504040204" pitchFamily="34" charset="0"/>
              </a:rPr>
            </a:br>
            <a:r>
              <a:rPr lang="en-US" sz="1600" dirty="0">
                <a:latin typeface="Verdana" panose="020B0604030504040204" pitchFamily="34" charset="0"/>
                <a:ea typeface="Verdana" panose="020B0604030504040204" pitchFamily="34" charset="0"/>
                <a:cs typeface="Verdana" panose="020B0604030504040204" pitchFamily="34" charset="0"/>
              </a:rPr>
              <a:t>In this analysis we included:</a:t>
            </a:r>
            <a:endParaRPr lang="en-US" sz="1600" b="0" i="0" u="none" strike="noStrike" baseline="0" dirty="0">
              <a:solidFill>
                <a:srgbClr val="212529"/>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600" b="0" i="0" u="none" strike="noStrike" baseline="0" dirty="0">
                <a:solidFill>
                  <a:srgbClr val="212529"/>
                </a:solidFill>
                <a:latin typeface="Verdana" panose="020B0604030504040204" pitchFamily="34" charset="0"/>
                <a:ea typeface="Verdana" panose="020B0604030504040204" pitchFamily="34" charset="0"/>
                <a:cs typeface="Verdana" panose="020B0604030504040204" pitchFamily="34" charset="0"/>
              </a:rPr>
              <a:t>3,456 people (2,769 mobile clinic and 687 government health facilities)</a:t>
            </a:r>
          </a:p>
          <a:p>
            <a:pPr marL="285750" indent="-285750">
              <a:buFont typeface="Arial" panose="020B0604020202020204" pitchFamily="34" charset="0"/>
              <a:buChar char="•"/>
            </a:pPr>
            <a:r>
              <a:rPr lang="en-US" sz="1600" b="0" i="0" u="none" strike="noStrike" baseline="0" dirty="0">
                <a:solidFill>
                  <a:srgbClr val="212529"/>
                </a:solidFill>
                <a:latin typeface="Verdana" panose="020B0604030504040204" pitchFamily="34" charset="0"/>
                <a:ea typeface="Verdana" panose="020B0604030504040204" pitchFamily="34" charset="0"/>
                <a:cs typeface="Verdana" panose="020B0604030504040204" pitchFamily="34" charset="0"/>
              </a:rPr>
              <a:t>Median age 24 (IQR 20-28) years</a:t>
            </a:r>
          </a:p>
          <a:p>
            <a:pPr marL="285750" indent="-285750">
              <a:buFont typeface="Arial" panose="020B0604020202020204" pitchFamily="34" charset="0"/>
              <a:buChar char="•"/>
            </a:pPr>
            <a:r>
              <a:rPr lang="en-US" sz="1600" b="0" i="0" u="none" strike="noStrike" baseline="0" dirty="0">
                <a:solidFill>
                  <a:srgbClr val="212529"/>
                </a:solidFill>
                <a:latin typeface="Verdana" panose="020B0604030504040204" pitchFamily="34" charset="0"/>
                <a:ea typeface="Verdana" panose="020B0604030504040204" pitchFamily="34" charset="0"/>
                <a:cs typeface="Verdana" panose="020B0604030504040204" pitchFamily="34" charset="0"/>
              </a:rPr>
              <a:t>2,109 (61.0%) were young women</a:t>
            </a:r>
          </a:p>
          <a:p>
            <a:pPr marL="285750" indent="-285750">
              <a:buFont typeface="Arial" panose="020B0604020202020204" pitchFamily="34" charset="0"/>
              <a:buChar char="•"/>
            </a:pPr>
            <a:endParaRPr lang="en-US" sz="1600" b="0" i="0" u="none" strike="noStrike" baseline="0" dirty="0">
              <a:solidFill>
                <a:srgbClr val="212529"/>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US" sz="16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descr="Logo&#10;&#10;Description automatically generated">
            <a:extLst>
              <a:ext uri="{FF2B5EF4-FFF2-40B4-BE49-F238E27FC236}">
                <a16:creationId xmlns:a16="http://schemas.microsoft.com/office/drawing/2014/main" id="{A262CAD2-566D-2A73-B4D8-00EAA5D813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5657" y="6206799"/>
            <a:ext cx="1116343" cy="651200"/>
          </a:xfrm>
          <a:prstGeom prst="rect">
            <a:avLst/>
          </a:prstGeom>
        </p:spPr>
      </p:pic>
      <p:pic>
        <p:nvPicPr>
          <p:cNvPr id="8" name="Picture 7">
            <a:extLst>
              <a:ext uri="{FF2B5EF4-FFF2-40B4-BE49-F238E27FC236}">
                <a16:creationId xmlns:a16="http://schemas.microsoft.com/office/drawing/2014/main" id="{5334CDE3-D120-6A39-CB35-475466A9CAC7}"/>
              </a:ext>
            </a:extLst>
          </p:cNvPr>
          <p:cNvPicPr>
            <a:picLocks noChangeAspect="1"/>
          </p:cNvPicPr>
          <p:nvPr/>
        </p:nvPicPr>
        <p:blipFill>
          <a:blip r:embed="rId3"/>
          <a:stretch>
            <a:fillRect/>
          </a:stretch>
        </p:blipFill>
        <p:spPr>
          <a:xfrm>
            <a:off x="5841186" y="1501992"/>
            <a:ext cx="6205132" cy="4393754"/>
          </a:xfrm>
          <a:prstGeom prst="rect">
            <a:avLst/>
          </a:prstGeom>
        </p:spPr>
      </p:pic>
      <p:sp>
        <p:nvSpPr>
          <p:cNvPr id="13" name="TextBox 12">
            <a:extLst>
              <a:ext uri="{FF2B5EF4-FFF2-40B4-BE49-F238E27FC236}">
                <a16:creationId xmlns:a16="http://schemas.microsoft.com/office/drawing/2014/main" id="{5131465B-07F4-0470-37B5-6BE3E3D09BD9}"/>
              </a:ext>
            </a:extLst>
          </p:cNvPr>
          <p:cNvSpPr txBox="1"/>
          <p:nvPr/>
        </p:nvSpPr>
        <p:spPr>
          <a:xfrm>
            <a:off x="5738772" y="5841213"/>
            <a:ext cx="6380273" cy="292388"/>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TAKE HOME: PrEP persistence increasing with better accessibility </a:t>
            </a:r>
          </a:p>
        </p:txBody>
      </p:sp>
      <p:graphicFrame>
        <p:nvGraphicFramePr>
          <p:cNvPr id="6" name="Table 5">
            <a:extLst>
              <a:ext uri="{FF2B5EF4-FFF2-40B4-BE49-F238E27FC236}">
                <a16:creationId xmlns:a16="http://schemas.microsoft.com/office/drawing/2014/main" id="{8A0E0EEE-7620-F8E0-4DCF-E9479ECBCC70}"/>
              </a:ext>
            </a:extLst>
          </p:cNvPr>
          <p:cNvGraphicFramePr>
            <a:graphicFrameLocks noGrp="1"/>
          </p:cNvGraphicFramePr>
          <p:nvPr>
            <p:extLst>
              <p:ext uri="{D42A27DB-BD31-4B8C-83A1-F6EECF244321}">
                <p14:modId xmlns:p14="http://schemas.microsoft.com/office/powerpoint/2010/main" val="755345783"/>
              </p:ext>
            </p:extLst>
          </p:nvPr>
        </p:nvGraphicFramePr>
        <p:xfrm>
          <a:off x="666172" y="4414191"/>
          <a:ext cx="3945059" cy="1177704"/>
        </p:xfrm>
        <a:graphic>
          <a:graphicData uri="http://schemas.openxmlformats.org/drawingml/2006/table">
            <a:tbl>
              <a:tblPr firstRow="1" bandRow="1">
                <a:tableStyleId>{0E3FDE45-AF77-4B5C-9715-49D594BDF05E}</a:tableStyleId>
              </a:tblPr>
              <a:tblGrid>
                <a:gridCol w="334442">
                  <a:extLst>
                    <a:ext uri="{9D8B030D-6E8A-4147-A177-3AD203B41FA5}">
                      <a16:colId xmlns:a16="http://schemas.microsoft.com/office/drawing/2014/main" val="3433301964"/>
                    </a:ext>
                  </a:extLst>
                </a:gridCol>
                <a:gridCol w="1653868">
                  <a:extLst>
                    <a:ext uri="{9D8B030D-6E8A-4147-A177-3AD203B41FA5}">
                      <a16:colId xmlns:a16="http://schemas.microsoft.com/office/drawing/2014/main" val="1674550085"/>
                    </a:ext>
                  </a:extLst>
                </a:gridCol>
                <a:gridCol w="1956749">
                  <a:extLst>
                    <a:ext uri="{9D8B030D-6E8A-4147-A177-3AD203B41FA5}">
                      <a16:colId xmlns:a16="http://schemas.microsoft.com/office/drawing/2014/main" val="3155296641"/>
                    </a:ext>
                  </a:extLst>
                </a:gridCol>
              </a:tblGrid>
              <a:tr h="133458">
                <a:tc gridSpan="2">
                  <a:txBody>
                    <a:bodyPr/>
                    <a:lstStyle/>
                    <a:p>
                      <a:pPr algn="l" fontAlgn="b"/>
                      <a:r>
                        <a:rPr lang="en-ZA" sz="1200" b="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Cohorts*</a:t>
                      </a:r>
                      <a:endParaRPr lang="en-ZA"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350" marR="6350" marT="6350" marB="0" anchor="b"/>
                </a:tc>
                <a:tc hMerge="1">
                  <a:txBody>
                    <a:bodyPr/>
                    <a:lstStyle/>
                    <a:p>
                      <a:endParaRPr lang="en-ZA"/>
                    </a:p>
                  </a:txBody>
                  <a:tcPr/>
                </a:tc>
                <a:tc>
                  <a:txBody>
                    <a:bodyPr/>
                    <a:lstStyle/>
                    <a:p>
                      <a:pPr algn="r" fontAlgn="b"/>
                      <a:r>
                        <a:rPr lang="en-ZA" sz="1200" b="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PrEP uptake n(%)</a:t>
                      </a:r>
                      <a:endParaRPr lang="en-ZA"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350" marR="6350" marT="6350" marB="0" anchor="b"/>
                </a:tc>
                <a:extLst>
                  <a:ext uri="{0D108BD9-81ED-4DB2-BD59-A6C34878D82A}">
                    <a16:rowId xmlns:a16="http://schemas.microsoft.com/office/drawing/2014/main" val="1598965187"/>
                  </a:ext>
                </a:extLst>
              </a:tr>
              <a:tr h="133458">
                <a:tc>
                  <a:txBody>
                    <a:bodyPr/>
                    <a:lstStyle/>
                    <a:p>
                      <a:pPr algn="l" fontAlgn="b"/>
                      <a:r>
                        <a:rPr lang="en-ZA" sz="1200" b="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  </a:t>
                      </a:r>
                      <a:endParaRPr lang="en-ZA"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350" marR="6350" marT="6350" marB="0" anchor="b"/>
                </a:tc>
                <a:tc>
                  <a:txBody>
                    <a:bodyPr/>
                    <a:lstStyle/>
                    <a:p>
                      <a:pPr algn="l" fontAlgn="b"/>
                      <a:r>
                        <a:rPr lang="en-ZA" sz="1200" b="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Aug-Nov 2022</a:t>
                      </a:r>
                      <a:endParaRPr lang="en-ZA"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350" marR="6350" marT="6350" marB="0" anchor="b"/>
                </a:tc>
                <a:tc>
                  <a:txBody>
                    <a:bodyPr/>
                    <a:lstStyle/>
                    <a:p>
                      <a:pPr algn="r" fontAlgn="b"/>
                      <a:r>
                        <a:rPr lang="en-ZA" sz="1200" b="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370 (10.7%)</a:t>
                      </a:r>
                      <a:endParaRPr lang="en-ZA"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350" marR="6350" marT="6350" marB="0" anchor="b"/>
                </a:tc>
                <a:extLst>
                  <a:ext uri="{0D108BD9-81ED-4DB2-BD59-A6C34878D82A}">
                    <a16:rowId xmlns:a16="http://schemas.microsoft.com/office/drawing/2014/main" val="3207154592"/>
                  </a:ext>
                </a:extLst>
              </a:tr>
              <a:tr h="203338">
                <a:tc>
                  <a:txBody>
                    <a:bodyPr/>
                    <a:lstStyle/>
                    <a:p>
                      <a:pPr algn="l" fontAlgn="b"/>
                      <a:r>
                        <a:rPr lang="en-ZA" sz="1200" b="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a:t>
                      </a:r>
                      <a:endParaRPr lang="en-ZA"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350" marR="6350" marT="6350" marB="0" anchor="b"/>
                </a:tc>
                <a:tc>
                  <a:txBody>
                    <a:bodyPr/>
                    <a:lstStyle/>
                    <a:p>
                      <a:pPr algn="l" fontAlgn="b"/>
                      <a:r>
                        <a:rPr lang="en-ZA" sz="1200" b="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Dec 2022-Mar 2023</a:t>
                      </a:r>
                      <a:endParaRPr lang="en-ZA"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350" marR="6350" marT="6350" marB="0" anchor="b"/>
                </a:tc>
                <a:tc>
                  <a:txBody>
                    <a:bodyPr/>
                    <a:lstStyle/>
                    <a:p>
                      <a:pPr algn="r" fontAlgn="b"/>
                      <a:r>
                        <a:rPr lang="en-ZA" sz="1200" b="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424 (12.3%)</a:t>
                      </a:r>
                      <a:endParaRPr lang="en-ZA" sz="12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350" marR="6350" marT="6350" marB="0" anchor="b"/>
                </a:tc>
                <a:extLst>
                  <a:ext uri="{0D108BD9-81ED-4DB2-BD59-A6C34878D82A}">
                    <a16:rowId xmlns:a16="http://schemas.microsoft.com/office/drawing/2014/main" val="2201331949"/>
                  </a:ext>
                </a:extLst>
              </a:tr>
              <a:tr h="203338">
                <a:tc>
                  <a:txBody>
                    <a:bodyPr/>
                    <a:lstStyle/>
                    <a:p>
                      <a:pPr algn="l" fontAlgn="b"/>
                      <a:r>
                        <a:rPr lang="en-ZA" sz="1200" b="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a:t>
                      </a:r>
                      <a:endParaRPr lang="en-ZA"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350" marR="6350" marT="6350" marB="0" anchor="b"/>
                </a:tc>
                <a:tc>
                  <a:txBody>
                    <a:bodyPr/>
                    <a:lstStyle/>
                    <a:p>
                      <a:pPr algn="l" fontAlgn="b"/>
                      <a:r>
                        <a:rPr lang="en-ZA" sz="1200" b="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Apr 2023-Jul 2023</a:t>
                      </a:r>
                      <a:endParaRPr lang="en-ZA"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350" marR="6350" marT="6350" marB="0" anchor="b"/>
                </a:tc>
                <a:tc>
                  <a:txBody>
                    <a:bodyPr/>
                    <a:lstStyle/>
                    <a:p>
                      <a:pPr algn="r" fontAlgn="b"/>
                      <a:r>
                        <a:rPr lang="en-ZA" sz="1200" b="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947 (27.4%)</a:t>
                      </a:r>
                      <a:endParaRPr lang="en-ZA"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350" marR="6350" marT="6350" marB="0" anchor="b"/>
                </a:tc>
                <a:extLst>
                  <a:ext uri="{0D108BD9-81ED-4DB2-BD59-A6C34878D82A}">
                    <a16:rowId xmlns:a16="http://schemas.microsoft.com/office/drawing/2014/main" val="835276110"/>
                  </a:ext>
                </a:extLst>
              </a:tr>
              <a:tr h="175114">
                <a:tc>
                  <a:txBody>
                    <a:bodyPr/>
                    <a:lstStyle/>
                    <a:p>
                      <a:pPr algn="l" fontAlgn="b"/>
                      <a:r>
                        <a:rPr lang="en-ZA" sz="1200" b="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4.</a:t>
                      </a:r>
                      <a:endParaRPr lang="en-ZA"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350" marR="6350" marT="6350" marB="0" anchor="b"/>
                </a:tc>
                <a:tc>
                  <a:txBody>
                    <a:bodyPr/>
                    <a:lstStyle/>
                    <a:p>
                      <a:pPr algn="l" fontAlgn="b"/>
                      <a:r>
                        <a:rPr lang="en-ZA" sz="1200" b="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Aug-Nov 2023</a:t>
                      </a:r>
                      <a:endParaRPr lang="en-ZA"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350" marR="6350" marT="6350" marB="0" anchor="b"/>
                </a:tc>
                <a:tc>
                  <a:txBody>
                    <a:bodyPr/>
                    <a:lstStyle/>
                    <a:p>
                      <a:pPr algn="r" fontAlgn="b"/>
                      <a:r>
                        <a:rPr lang="en-ZA" sz="1200" b="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907 (26.2%)</a:t>
                      </a:r>
                      <a:endParaRPr lang="en-ZA"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350" marR="6350" marT="6350" marB="0" anchor="b"/>
                </a:tc>
                <a:extLst>
                  <a:ext uri="{0D108BD9-81ED-4DB2-BD59-A6C34878D82A}">
                    <a16:rowId xmlns:a16="http://schemas.microsoft.com/office/drawing/2014/main" val="1401369295"/>
                  </a:ext>
                </a:extLst>
              </a:tr>
              <a:tr h="203338">
                <a:tc>
                  <a:txBody>
                    <a:bodyPr/>
                    <a:lstStyle/>
                    <a:p>
                      <a:pPr algn="l" fontAlgn="b"/>
                      <a:r>
                        <a:rPr lang="en-ZA" sz="1200" b="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a:t>
                      </a:r>
                      <a:endParaRPr lang="en-ZA"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350" marR="6350" marT="6350" marB="0" anchor="b"/>
                </a:tc>
                <a:tc>
                  <a:txBody>
                    <a:bodyPr/>
                    <a:lstStyle/>
                    <a:p>
                      <a:pPr algn="l" fontAlgn="b"/>
                      <a:r>
                        <a:rPr lang="en-ZA" sz="1200" b="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Dec 2023-Mar 2024</a:t>
                      </a:r>
                      <a:endParaRPr lang="en-ZA" sz="12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350" marR="6350" marT="6350" marB="0" anchor="b"/>
                </a:tc>
                <a:tc>
                  <a:txBody>
                    <a:bodyPr/>
                    <a:lstStyle/>
                    <a:p>
                      <a:pPr algn="r" fontAlgn="b"/>
                      <a:r>
                        <a:rPr lang="en-ZA" sz="1200" b="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808(23.4%)</a:t>
                      </a:r>
                      <a:endParaRPr lang="en-ZA"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350" marR="6350" marT="6350" marB="0" anchor="b"/>
                </a:tc>
                <a:extLst>
                  <a:ext uri="{0D108BD9-81ED-4DB2-BD59-A6C34878D82A}">
                    <a16:rowId xmlns:a16="http://schemas.microsoft.com/office/drawing/2014/main" val="1974978129"/>
                  </a:ext>
                </a:extLst>
              </a:tr>
            </a:tbl>
          </a:graphicData>
        </a:graphic>
      </p:graphicFrame>
      <p:sp>
        <p:nvSpPr>
          <p:cNvPr id="10" name="TextBox 9">
            <a:extLst>
              <a:ext uri="{FF2B5EF4-FFF2-40B4-BE49-F238E27FC236}">
                <a16:creationId xmlns:a16="http://schemas.microsoft.com/office/drawing/2014/main" id="{797FD22E-A51D-AF46-71D8-C76209C2A2CE}"/>
              </a:ext>
            </a:extLst>
          </p:cNvPr>
          <p:cNvSpPr txBox="1"/>
          <p:nvPr/>
        </p:nvSpPr>
        <p:spPr>
          <a:xfrm>
            <a:off x="528642" y="5732451"/>
            <a:ext cx="6096000" cy="553998"/>
          </a:xfrm>
          <a:prstGeom prst="rect">
            <a:avLst/>
          </a:prstGeom>
          <a:noFill/>
        </p:spPr>
        <p:txBody>
          <a:bodyPr wrap="square">
            <a:spAutoFit/>
          </a:bodyPr>
          <a:lstStyle/>
          <a:p>
            <a:r>
              <a:rPr lang="en-US" sz="1000" dirty="0">
                <a:latin typeface="Verdana" panose="020B0604030504040204" pitchFamily="34" charset="0"/>
                <a:ea typeface="Verdana" panose="020B0604030504040204" pitchFamily="34" charset="0"/>
                <a:cs typeface="Verdana" panose="020B0604030504040204" pitchFamily="34" charset="0"/>
              </a:rPr>
              <a:t>*</a:t>
            </a:r>
            <a:r>
              <a:rPr lang="en-US" sz="1000" dirty="0">
                <a:solidFill>
                  <a:srgbClr val="212529"/>
                </a:solidFill>
                <a:latin typeface="Verdana" panose="020B0604030504040204" pitchFamily="34" charset="0"/>
                <a:ea typeface="Verdana" panose="020B0604030504040204" pitchFamily="34" charset="0"/>
                <a:cs typeface="Verdana" panose="020B0604030504040204" pitchFamily="34" charset="0"/>
              </a:rPr>
              <a:t>D</a:t>
            </a:r>
            <a:r>
              <a:rPr lang="en-US" sz="1000" b="0" i="0" u="none" strike="noStrike" baseline="0" dirty="0">
                <a:solidFill>
                  <a:srgbClr val="212529"/>
                </a:solidFill>
                <a:latin typeface="Verdana" panose="020B0604030504040204" pitchFamily="34" charset="0"/>
                <a:ea typeface="Verdana" panose="020B0604030504040204" pitchFamily="34" charset="0"/>
                <a:cs typeface="Verdana" panose="020B0604030504040204" pitchFamily="34" charset="0"/>
              </a:rPr>
              <a:t>efined based on their PrEP initiation date and grouped according to </a:t>
            </a:r>
          </a:p>
          <a:p>
            <a:r>
              <a:rPr lang="en-US" sz="1000" b="0" i="0" u="none" strike="noStrike" baseline="0" dirty="0">
                <a:solidFill>
                  <a:srgbClr val="212529"/>
                </a:solidFill>
                <a:latin typeface="Verdana" panose="020B0604030504040204" pitchFamily="34" charset="0"/>
                <a:ea typeface="Verdana" panose="020B0604030504040204" pitchFamily="34" charset="0"/>
                <a:cs typeface="Verdana" panose="020B0604030504040204" pitchFamily="34" charset="0"/>
              </a:rPr>
              <a:t>the four-month intervals: i.e. those who initiated PrEP and attended their </a:t>
            </a:r>
          </a:p>
          <a:p>
            <a:r>
              <a:rPr lang="en-US" sz="1000" b="0" i="0" u="none" strike="noStrike" baseline="0" dirty="0">
                <a:solidFill>
                  <a:srgbClr val="212529"/>
                </a:solidFill>
                <a:latin typeface="Verdana" panose="020B0604030504040204" pitchFamily="34" charset="0"/>
                <a:ea typeface="Verdana" panose="020B0604030504040204" pitchFamily="34" charset="0"/>
                <a:cs typeface="Verdana" panose="020B0604030504040204" pitchFamily="34" charset="0"/>
              </a:rPr>
              <a:t>month 1 PrEP refill visit</a:t>
            </a:r>
            <a:endParaRPr lang="en-ZA" sz="1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08739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FA315-6A4A-8D5E-59BE-D77CA8F17613}"/>
              </a:ext>
            </a:extLst>
          </p:cNvPr>
          <p:cNvSpPr>
            <a:spLocks noGrp="1"/>
          </p:cNvSpPr>
          <p:nvPr>
            <p:ph type="title"/>
          </p:nvPr>
        </p:nvSpPr>
        <p:spPr>
          <a:xfrm>
            <a:off x="2574992" y="504568"/>
            <a:ext cx="6427202" cy="482334"/>
          </a:xfrm>
          <a:solidFill>
            <a:schemeClr val="bg1"/>
          </a:solidFill>
        </p:spPr>
        <p:txBody>
          <a:bodyPr>
            <a:noAutofit/>
          </a:bodyPr>
          <a:lstStyle/>
          <a:p>
            <a:r>
              <a:rPr lang="en-US" sz="2400" dirty="0"/>
              <a:t>PrEPared to Choose</a:t>
            </a:r>
            <a:br>
              <a:rPr lang="en-US" sz="2400" dirty="0"/>
            </a:br>
            <a:endParaRPr lang="en-ZA" sz="2400" dirty="0"/>
          </a:p>
        </p:txBody>
      </p:sp>
      <p:graphicFrame>
        <p:nvGraphicFramePr>
          <p:cNvPr id="3" name="Table 2">
            <a:extLst>
              <a:ext uri="{FF2B5EF4-FFF2-40B4-BE49-F238E27FC236}">
                <a16:creationId xmlns:a16="http://schemas.microsoft.com/office/drawing/2014/main" id="{2BF87582-5EDB-8615-73EA-93436812E264}"/>
              </a:ext>
            </a:extLst>
          </p:cNvPr>
          <p:cNvGraphicFramePr>
            <a:graphicFrameLocks noGrp="1"/>
          </p:cNvGraphicFramePr>
          <p:nvPr>
            <p:extLst>
              <p:ext uri="{D42A27DB-BD31-4B8C-83A1-F6EECF244321}">
                <p14:modId xmlns:p14="http://schemas.microsoft.com/office/powerpoint/2010/main" val="758953421"/>
              </p:ext>
            </p:extLst>
          </p:nvPr>
        </p:nvGraphicFramePr>
        <p:xfrm>
          <a:off x="270881" y="2358992"/>
          <a:ext cx="6375246" cy="2993590"/>
        </p:xfrm>
        <a:graphic>
          <a:graphicData uri="http://schemas.openxmlformats.org/drawingml/2006/table">
            <a:tbl>
              <a:tblPr firstRow="1" firstCol="1">
                <a:tableStyleId>{9D7B26C5-4107-4FEC-AEDC-1716B250A1EF}</a:tableStyleId>
              </a:tblPr>
              <a:tblGrid>
                <a:gridCol w="1265624">
                  <a:extLst>
                    <a:ext uri="{9D8B030D-6E8A-4147-A177-3AD203B41FA5}">
                      <a16:colId xmlns:a16="http://schemas.microsoft.com/office/drawing/2014/main" val="2379065452"/>
                    </a:ext>
                  </a:extLst>
                </a:gridCol>
                <a:gridCol w="1269668">
                  <a:extLst>
                    <a:ext uri="{9D8B030D-6E8A-4147-A177-3AD203B41FA5}">
                      <a16:colId xmlns:a16="http://schemas.microsoft.com/office/drawing/2014/main" val="2373126591"/>
                    </a:ext>
                  </a:extLst>
                </a:gridCol>
                <a:gridCol w="1184834">
                  <a:extLst>
                    <a:ext uri="{9D8B030D-6E8A-4147-A177-3AD203B41FA5}">
                      <a16:colId xmlns:a16="http://schemas.microsoft.com/office/drawing/2014/main" val="1410938336"/>
                    </a:ext>
                  </a:extLst>
                </a:gridCol>
                <a:gridCol w="1334164">
                  <a:extLst>
                    <a:ext uri="{9D8B030D-6E8A-4147-A177-3AD203B41FA5}">
                      <a16:colId xmlns:a16="http://schemas.microsoft.com/office/drawing/2014/main" val="1217235429"/>
                    </a:ext>
                  </a:extLst>
                </a:gridCol>
                <a:gridCol w="1320956">
                  <a:extLst>
                    <a:ext uri="{9D8B030D-6E8A-4147-A177-3AD203B41FA5}">
                      <a16:colId xmlns:a16="http://schemas.microsoft.com/office/drawing/2014/main" val="1632690219"/>
                    </a:ext>
                  </a:extLst>
                </a:gridCol>
              </a:tblGrid>
              <a:tr h="178421">
                <a:tc gridSpan="5">
                  <a:txBody>
                    <a:bodyPr/>
                    <a:lstStyle/>
                    <a:p>
                      <a:pPr marL="0" marR="0">
                        <a:lnSpc>
                          <a:spcPct val="115000"/>
                        </a:lnSpc>
                        <a:spcBef>
                          <a:spcPts val="0"/>
                        </a:spcBef>
                        <a:spcAft>
                          <a:spcPts val="0"/>
                        </a:spcAft>
                      </a:pPr>
                      <a:endParaRPr lang="en-ZA" sz="1100" dirty="0">
                        <a:effectLst/>
                        <a:latin typeface="Aptos" panose="020B0004020202020204" pitchFamily="34" charset="0"/>
                        <a:ea typeface="Aptos" panose="020B0004020202020204" pitchFamily="34" charset="0"/>
                        <a:cs typeface="Times New Roman" panose="02020603050405020304" pitchFamily="18" charset="0"/>
                      </a:endParaRPr>
                    </a:p>
                  </a:txBody>
                  <a:tcPr marL="66769" marR="66769" marT="0" marB="0">
                    <a:lnR>
                      <a:noFill/>
                    </a:lnR>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563074396"/>
                  </a:ext>
                </a:extLst>
              </a:tr>
              <a:tr h="178421">
                <a:tc>
                  <a:txBody>
                    <a:bodyPr/>
                    <a:lstStyle/>
                    <a:p>
                      <a:pPr marL="0" marR="0">
                        <a:lnSpc>
                          <a:spcPct val="115000"/>
                        </a:lnSpc>
                        <a:spcBef>
                          <a:spcPts val="0"/>
                        </a:spcBef>
                        <a:spcAft>
                          <a:spcPts val="0"/>
                        </a:spcAft>
                      </a:pPr>
                      <a:r>
                        <a:rPr lang="en-US" sz="1000" dirty="0">
                          <a:effectLst/>
                          <a:latin typeface="Verdana" panose="020B0604030504040204" pitchFamily="34" charset="0"/>
                          <a:ea typeface="Verdana" panose="020B0604030504040204" pitchFamily="34" charset="0"/>
                          <a:cs typeface="Verdana" panose="020B0604030504040204" pitchFamily="34" charset="0"/>
                        </a:rPr>
                        <a:t> </a:t>
                      </a:r>
                      <a:endParaRPr lang="en-ZA" sz="1000"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tc>
                <a:tc>
                  <a:txBody>
                    <a:bodyPr/>
                    <a:lstStyle/>
                    <a:p>
                      <a:pPr marL="0" marR="0" algn="ctr">
                        <a:lnSpc>
                          <a:spcPct val="115000"/>
                        </a:lnSpc>
                        <a:spcBef>
                          <a:spcPts val="0"/>
                        </a:spcBef>
                        <a:spcAft>
                          <a:spcPts val="0"/>
                        </a:spcAft>
                      </a:pPr>
                      <a:r>
                        <a:rPr lang="en-US" sz="1000" b="1" dirty="0">
                          <a:effectLst/>
                          <a:latin typeface="Verdana" panose="020B0604030504040204" pitchFamily="34" charset="0"/>
                          <a:ea typeface="Verdana" panose="020B0604030504040204" pitchFamily="34" charset="0"/>
                          <a:cs typeface="Verdana" panose="020B0604030504040204" pitchFamily="34" charset="0"/>
                        </a:rPr>
                        <a:t>Oral PrEP</a:t>
                      </a:r>
                      <a:endParaRPr lang="en-ZA" sz="1000" b="1"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tc>
                  <a:txBody>
                    <a:bodyPr/>
                    <a:lstStyle/>
                    <a:p>
                      <a:pPr marL="0" marR="0" algn="ctr">
                        <a:lnSpc>
                          <a:spcPct val="115000"/>
                        </a:lnSpc>
                        <a:spcBef>
                          <a:spcPts val="0"/>
                        </a:spcBef>
                        <a:spcAft>
                          <a:spcPts val="0"/>
                        </a:spcAft>
                      </a:pPr>
                      <a:r>
                        <a:rPr lang="en-US" sz="1000" b="1" dirty="0">
                          <a:effectLst/>
                          <a:latin typeface="Verdana" panose="020B0604030504040204" pitchFamily="34" charset="0"/>
                          <a:ea typeface="Verdana" panose="020B0604030504040204" pitchFamily="34" charset="0"/>
                          <a:cs typeface="Verdana" panose="020B0604030504040204" pitchFamily="34" charset="0"/>
                        </a:rPr>
                        <a:t>DVR</a:t>
                      </a:r>
                      <a:endParaRPr lang="en-ZA" sz="1000" b="1"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tc>
                  <a:txBody>
                    <a:bodyPr/>
                    <a:lstStyle/>
                    <a:p>
                      <a:pPr marL="0" marR="0" algn="ctr">
                        <a:lnSpc>
                          <a:spcPct val="115000"/>
                        </a:lnSpc>
                        <a:spcBef>
                          <a:spcPts val="0"/>
                        </a:spcBef>
                        <a:spcAft>
                          <a:spcPts val="0"/>
                        </a:spcAft>
                      </a:pPr>
                      <a:r>
                        <a:rPr lang="en-US" sz="1000" b="1" dirty="0">
                          <a:effectLst/>
                          <a:latin typeface="Verdana" panose="020B0604030504040204" pitchFamily="34" charset="0"/>
                          <a:ea typeface="Verdana" panose="020B0604030504040204" pitchFamily="34" charset="0"/>
                          <a:cs typeface="Verdana" panose="020B0604030504040204" pitchFamily="34" charset="0"/>
                        </a:rPr>
                        <a:t>CAB-LA</a:t>
                      </a:r>
                      <a:endParaRPr lang="en-ZA" sz="1000" b="1"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tc>
                  <a:txBody>
                    <a:bodyPr/>
                    <a:lstStyle/>
                    <a:p>
                      <a:pPr marL="0" marR="0" algn="ctr">
                        <a:lnSpc>
                          <a:spcPct val="115000"/>
                        </a:lnSpc>
                        <a:spcBef>
                          <a:spcPts val="0"/>
                        </a:spcBef>
                        <a:spcAft>
                          <a:spcPts val="0"/>
                        </a:spcAft>
                      </a:pPr>
                      <a:r>
                        <a:rPr lang="en-US" sz="1000" b="1" dirty="0">
                          <a:effectLst/>
                          <a:latin typeface="Verdana" panose="020B0604030504040204" pitchFamily="34" charset="0"/>
                          <a:ea typeface="Verdana" panose="020B0604030504040204" pitchFamily="34" charset="0"/>
                          <a:cs typeface="Verdana" panose="020B0604030504040204" pitchFamily="34" charset="0"/>
                        </a:rPr>
                        <a:t>Total</a:t>
                      </a:r>
                      <a:endParaRPr lang="en-ZA" sz="1000" b="1"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extLst>
                  <a:ext uri="{0D108BD9-81ED-4DB2-BD59-A6C34878D82A}">
                    <a16:rowId xmlns:a16="http://schemas.microsoft.com/office/drawing/2014/main" val="3886686766"/>
                  </a:ext>
                </a:extLst>
              </a:tr>
              <a:tr h="178421">
                <a:tc>
                  <a:txBody>
                    <a:bodyPr/>
                    <a:lstStyle/>
                    <a:p>
                      <a:pPr marL="0" marR="0">
                        <a:lnSpc>
                          <a:spcPct val="115000"/>
                        </a:lnSpc>
                        <a:spcBef>
                          <a:spcPts val="0"/>
                        </a:spcBef>
                        <a:spcAft>
                          <a:spcPts val="0"/>
                        </a:spcAft>
                      </a:pPr>
                      <a:r>
                        <a:rPr lang="en-US" sz="1000" dirty="0">
                          <a:effectLst/>
                          <a:latin typeface="Verdana" panose="020B0604030504040204" pitchFamily="34" charset="0"/>
                          <a:ea typeface="Verdana" panose="020B0604030504040204" pitchFamily="34" charset="0"/>
                          <a:cs typeface="Verdana" panose="020B0604030504040204" pitchFamily="34" charset="0"/>
                        </a:rPr>
                        <a:t>N (%)</a:t>
                      </a:r>
                      <a:endParaRPr lang="en-ZA" sz="1000"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tc>
                  <a:txBody>
                    <a:bodyPr/>
                    <a:lstStyle/>
                    <a:p>
                      <a:pPr marL="0" marR="0" algn="r">
                        <a:lnSpc>
                          <a:spcPct val="115000"/>
                        </a:lnSpc>
                        <a:spcBef>
                          <a:spcPts val="0"/>
                        </a:spcBef>
                        <a:spcAft>
                          <a:spcPts val="0"/>
                        </a:spcAft>
                      </a:pPr>
                      <a:r>
                        <a:rPr lang="en-US" sz="1000" dirty="0">
                          <a:effectLst/>
                          <a:latin typeface="Verdana" panose="020B0604030504040204" pitchFamily="34" charset="0"/>
                          <a:ea typeface="Verdana" panose="020B0604030504040204" pitchFamily="34" charset="0"/>
                          <a:cs typeface="Verdana" panose="020B0604030504040204" pitchFamily="34" charset="0"/>
                        </a:rPr>
                        <a:t>289 (24.8%)</a:t>
                      </a:r>
                      <a:endParaRPr lang="en-ZA" sz="1000"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tc>
                  <a:txBody>
                    <a:bodyPr/>
                    <a:lstStyle/>
                    <a:p>
                      <a:pPr marL="0" marR="0" algn="r">
                        <a:lnSpc>
                          <a:spcPct val="115000"/>
                        </a:lnSpc>
                        <a:spcBef>
                          <a:spcPts val="0"/>
                        </a:spcBef>
                        <a:spcAft>
                          <a:spcPts val="0"/>
                        </a:spcAft>
                      </a:pPr>
                      <a:r>
                        <a:rPr lang="en-US" sz="1000" dirty="0">
                          <a:effectLst/>
                          <a:latin typeface="Verdana" panose="020B0604030504040204" pitchFamily="34" charset="0"/>
                          <a:ea typeface="Verdana" panose="020B0604030504040204" pitchFamily="34" charset="0"/>
                          <a:cs typeface="Verdana" panose="020B0604030504040204" pitchFamily="34" charset="0"/>
                        </a:rPr>
                        <a:t>12 (1.0%)</a:t>
                      </a:r>
                      <a:endParaRPr lang="en-ZA" sz="1000"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tc>
                  <a:txBody>
                    <a:bodyPr/>
                    <a:lstStyle/>
                    <a:p>
                      <a:pPr marL="0" marR="0" algn="r">
                        <a:lnSpc>
                          <a:spcPct val="115000"/>
                        </a:lnSpc>
                        <a:spcBef>
                          <a:spcPts val="0"/>
                        </a:spcBef>
                        <a:spcAft>
                          <a:spcPts val="0"/>
                        </a:spcAft>
                      </a:pPr>
                      <a:r>
                        <a:rPr lang="en-US"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862 (74.1%)</a:t>
                      </a:r>
                      <a:endParaRPr lang="en-ZA"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tc>
                  <a:txBody>
                    <a:bodyPr/>
                    <a:lstStyle/>
                    <a:p>
                      <a:pPr marL="0" marR="0" algn="r">
                        <a:lnSpc>
                          <a:spcPct val="115000"/>
                        </a:lnSpc>
                        <a:spcBef>
                          <a:spcPts val="0"/>
                        </a:spcBef>
                        <a:spcAft>
                          <a:spcPts val="0"/>
                        </a:spcAft>
                      </a:pPr>
                      <a:r>
                        <a:rPr lang="en-US" sz="1000" dirty="0">
                          <a:effectLst/>
                          <a:latin typeface="Verdana" panose="020B0604030504040204" pitchFamily="34" charset="0"/>
                          <a:ea typeface="Verdana" panose="020B0604030504040204" pitchFamily="34" charset="0"/>
                          <a:cs typeface="Verdana" panose="020B0604030504040204" pitchFamily="34" charset="0"/>
                        </a:rPr>
                        <a:t>1,163 (100.0%)</a:t>
                      </a:r>
                      <a:endParaRPr lang="en-ZA" sz="1000"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extLst>
                  <a:ext uri="{0D108BD9-81ED-4DB2-BD59-A6C34878D82A}">
                    <a16:rowId xmlns:a16="http://schemas.microsoft.com/office/drawing/2014/main" val="956300632"/>
                  </a:ext>
                </a:extLst>
              </a:tr>
              <a:tr h="178421">
                <a:tc>
                  <a:txBody>
                    <a:bodyPr/>
                    <a:lstStyle/>
                    <a:p>
                      <a:pPr marL="0" marR="0">
                        <a:lnSpc>
                          <a:spcPct val="115000"/>
                        </a:lnSpc>
                        <a:spcBef>
                          <a:spcPts val="0"/>
                        </a:spcBef>
                        <a:spcAft>
                          <a:spcPts val="0"/>
                        </a:spcAft>
                      </a:pPr>
                      <a:r>
                        <a:rPr lang="en-US" sz="1000" b="1" dirty="0">
                          <a:effectLst/>
                          <a:latin typeface="Verdana" panose="020B0604030504040204" pitchFamily="34" charset="0"/>
                          <a:ea typeface="Verdana" panose="020B0604030504040204" pitchFamily="34" charset="0"/>
                          <a:cs typeface="Verdana" panose="020B0604030504040204" pitchFamily="34" charset="0"/>
                        </a:rPr>
                        <a:t>Age Category</a:t>
                      </a:r>
                      <a:endParaRPr lang="en-ZA" sz="1000"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tc>
                  <a:txBody>
                    <a:bodyPr/>
                    <a:lstStyle/>
                    <a:p>
                      <a:pPr marL="0" marR="0">
                        <a:lnSpc>
                          <a:spcPct val="115000"/>
                        </a:lnSpc>
                        <a:spcBef>
                          <a:spcPts val="0"/>
                        </a:spcBef>
                        <a:spcAft>
                          <a:spcPts val="0"/>
                        </a:spcAft>
                      </a:pPr>
                      <a:r>
                        <a:rPr lang="en-US" sz="1000" dirty="0">
                          <a:effectLst/>
                          <a:latin typeface="Verdana" panose="020B0604030504040204" pitchFamily="34" charset="0"/>
                          <a:ea typeface="Verdana" panose="020B0604030504040204" pitchFamily="34" charset="0"/>
                          <a:cs typeface="Verdana" panose="020B0604030504040204" pitchFamily="34" charset="0"/>
                        </a:rPr>
                        <a:t> </a:t>
                      </a:r>
                      <a:endParaRPr lang="en-ZA" sz="1000"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tc>
                <a:tc>
                  <a:txBody>
                    <a:bodyPr/>
                    <a:lstStyle/>
                    <a:p>
                      <a:pPr marL="0" marR="0">
                        <a:lnSpc>
                          <a:spcPct val="115000"/>
                        </a:lnSpc>
                        <a:spcBef>
                          <a:spcPts val="0"/>
                        </a:spcBef>
                        <a:spcAft>
                          <a:spcPts val="0"/>
                        </a:spcAft>
                      </a:pPr>
                      <a:r>
                        <a:rPr lang="en-US" sz="1000" dirty="0">
                          <a:effectLst/>
                          <a:latin typeface="Verdana" panose="020B0604030504040204" pitchFamily="34" charset="0"/>
                          <a:ea typeface="Verdana" panose="020B0604030504040204" pitchFamily="34" charset="0"/>
                          <a:cs typeface="Verdana" panose="020B0604030504040204" pitchFamily="34" charset="0"/>
                        </a:rPr>
                        <a:t> </a:t>
                      </a:r>
                      <a:endParaRPr lang="en-ZA" sz="1000"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tc>
                <a:tc>
                  <a:txBody>
                    <a:bodyPr/>
                    <a:lstStyle/>
                    <a:p>
                      <a:pPr marL="0" marR="0">
                        <a:lnSpc>
                          <a:spcPct val="115000"/>
                        </a:lnSpc>
                        <a:spcBef>
                          <a:spcPts val="0"/>
                        </a:spcBef>
                        <a:spcAft>
                          <a:spcPts val="0"/>
                        </a:spcAft>
                      </a:pPr>
                      <a:r>
                        <a:rPr lang="en-US"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endParaRPr lang="en-ZA"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tc>
                <a:tc>
                  <a:txBody>
                    <a:bodyPr/>
                    <a:lstStyle/>
                    <a:p>
                      <a:pPr marL="0" marR="0">
                        <a:lnSpc>
                          <a:spcPct val="115000"/>
                        </a:lnSpc>
                        <a:spcBef>
                          <a:spcPts val="0"/>
                        </a:spcBef>
                        <a:spcAft>
                          <a:spcPts val="0"/>
                        </a:spcAft>
                      </a:pPr>
                      <a:r>
                        <a:rPr lang="en-US" sz="1000" dirty="0">
                          <a:effectLst/>
                          <a:latin typeface="Verdana" panose="020B0604030504040204" pitchFamily="34" charset="0"/>
                          <a:ea typeface="Verdana" panose="020B0604030504040204" pitchFamily="34" charset="0"/>
                          <a:cs typeface="Verdana" panose="020B0604030504040204" pitchFamily="34" charset="0"/>
                        </a:rPr>
                        <a:t> </a:t>
                      </a:r>
                      <a:endParaRPr lang="en-ZA" sz="1000"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tc>
                <a:extLst>
                  <a:ext uri="{0D108BD9-81ED-4DB2-BD59-A6C34878D82A}">
                    <a16:rowId xmlns:a16="http://schemas.microsoft.com/office/drawing/2014/main" val="3919150886"/>
                  </a:ext>
                </a:extLst>
              </a:tr>
              <a:tr h="81514">
                <a:tc>
                  <a:txBody>
                    <a:bodyPr/>
                    <a:lstStyle/>
                    <a:p>
                      <a:pPr marL="0" marR="0">
                        <a:lnSpc>
                          <a:spcPct val="115000"/>
                        </a:lnSpc>
                        <a:spcBef>
                          <a:spcPts val="0"/>
                        </a:spcBef>
                        <a:spcAft>
                          <a:spcPts val="0"/>
                        </a:spcAft>
                      </a:pPr>
                      <a:r>
                        <a:rPr lang="en-US" sz="1000" b="0" dirty="0">
                          <a:effectLst/>
                          <a:latin typeface="Verdana" panose="020B0604030504040204" pitchFamily="34" charset="0"/>
                          <a:ea typeface="Verdana" panose="020B0604030504040204" pitchFamily="34" charset="0"/>
                          <a:cs typeface="Verdana" panose="020B0604030504040204" pitchFamily="34" charset="0"/>
                        </a:rPr>
                        <a:t>  15-19</a:t>
                      </a:r>
                      <a:endParaRPr lang="en-ZA" sz="1000" b="0"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tc>
                  <a:txBody>
                    <a:bodyPr/>
                    <a:lstStyle/>
                    <a:p>
                      <a:pPr marL="0" marR="0" algn="r">
                        <a:lnSpc>
                          <a:spcPct val="115000"/>
                        </a:lnSpc>
                        <a:spcBef>
                          <a:spcPts val="0"/>
                        </a:spcBef>
                        <a:spcAft>
                          <a:spcPts val="0"/>
                        </a:spcAft>
                      </a:pPr>
                      <a:r>
                        <a:rPr lang="en-US" sz="1000" dirty="0">
                          <a:effectLst/>
                          <a:latin typeface="Verdana" panose="020B0604030504040204" pitchFamily="34" charset="0"/>
                          <a:ea typeface="Verdana" panose="020B0604030504040204" pitchFamily="34" charset="0"/>
                          <a:cs typeface="Verdana" panose="020B0604030504040204" pitchFamily="34" charset="0"/>
                        </a:rPr>
                        <a:t>75 (26.0%)</a:t>
                      </a:r>
                      <a:endParaRPr lang="en-ZA" sz="1000"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tc>
                  <a:txBody>
                    <a:bodyPr/>
                    <a:lstStyle/>
                    <a:p>
                      <a:pPr marL="0" marR="0" algn="r">
                        <a:lnSpc>
                          <a:spcPct val="115000"/>
                        </a:lnSpc>
                        <a:spcBef>
                          <a:spcPts val="0"/>
                        </a:spcBef>
                        <a:spcAft>
                          <a:spcPts val="0"/>
                        </a:spcAft>
                      </a:pPr>
                      <a:r>
                        <a:rPr lang="en-US" sz="1000" dirty="0">
                          <a:effectLst/>
                          <a:latin typeface="Verdana" panose="020B0604030504040204" pitchFamily="34" charset="0"/>
                          <a:ea typeface="Verdana" panose="020B0604030504040204" pitchFamily="34" charset="0"/>
                          <a:cs typeface="Verdana" panose="020B0604030504040204" pitchFamily="34" charset="0"/>
                        </a:rPr>
                        <a:t>0 (0.0%)</a:t>
                      </a:r>
                      <a:endParaRPr lang="en-ZA" sz="1000"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tc>
                  <a:txBody>
                    <a:bodyPr/>
                    <a:lstStyle/>
                    <a:p>
                      <a:pPr marL="0" marR="0" algn="r">
                        <a:lnSpc>
                          <a:spcPct val="115000"/>
                        </a:lnSpc>
                        <a:spcBef>
                          <a:spcPts val="0"/>
                        </a:spcBef>
                        <a:spcAft>
                          <a:spcPts val="0"/>
                        </a:spcAft>
                      </a:pPr>
                      <a:r>
                        <a:rPr lang="en-US"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154 (17.9%)</a:t>
                      </a:r>
                      <a:endParaRPr lang="en-ZA"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tc>
                  <a:txBody>
                    <a:bodyPr/>
                    <a:lstStyle/>
                    <a:p>
                      <a:pPr marL="0" marR="0" algn="r">
                        <a:lnSpc>
                          <a:spcPct val="115000"/>
                        </a:lnSpc>
                        <a:spcBef>
                          <a:spcPts val="0"/>
                        </a:spcBef>
                        <a:spcAft>
                          <a:spcPts val="0"/>
                        </a:spcAft>
                      </a:pPr>
                      <a:r>
                        <a:rPr lang="en-US" sz="1000" dirty="0">
                          <a:effectLst/>
                          <a:latin typeface="Verdana" panose="020B0604030504040204" pitchFamily="34" charset="0"/>
                          <a:ea typeface="Verdana" panose="020B0604030504040204" pitchFamily="34" charset="0"/>
                          <a:cs typeface="Verdana" panose="020B0604030504040204" pitchFamily="34" charset="0"/>
                        </a:rPr>
                        <a:t>229 (19.7%)</a:t>
                      </a:r>
                      <a:endParaRPr lang="en-ZA" sz="1000"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extLst>
                  <a:ext uri="{0D108BD9-81ED-4DB2-BD59-A6C34878D82A}">
                    <a16:rowId xmlns:a16="http://schemas.microsoft.com/office/drawing/2014/main" val="3400453483"/>
                  </a:ext>
                </a:extLst>
              </a:tr>
              <a:tr h="178421">
                <a:tc>
                  <a:txBody>
                    <a:bodyPr/>
                    <a:lstStyle/>
                    <a:p>
                      <a:pPr marL="0" marR="0">
                        <a:lnSpc>
                          <a:spcPct val="115000"/>
                        </a:lnSpc>
                        <a:spcBef>
                          <a:spcPts val="0"/>
                        </a:spcBef>
                        <a:spcAft>
                          <a:spcPts val="0"/>
                        </a:spcAft>
                      </a:pPr>
                      <a:r>
                        <a:rPr lang="en-US" sz="1000" b="0" dirty="0">
                          <a:effectLst/>
                          <a:latin typeface="Verdana" panose="020B0604030504040204" pitchFamily="34" charset="0"/>
                          <a:ea typeface="Verdana" panose="020B0604030504040204" pitchFamily="34" charset="0"/>
                          <a:cs typeface="Verdana" panose="020B0604030504040204" pitchFamily="34" charset="0"/>
                        </a:rPr>
                        <a:t>  20-24</a:t>
                      </a:r>
                      <a:endParaRPr lang="en-ZA" sz="1000" b="0"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tc>
                  <a:txBody>
                    <a:bodyPr/>
                    <a:lstStyle/>
                    <a:p>
                      <a:pPr marL="0" marR="0" algn="r">
                        <a:lnSpc>
                          <a:spcPct val="115000"/>
                        </a:lnSpc>
                        <a:spcBef>
                          <a:spcPts val="0"/>
                        </a:spcBef>
                        <a:spcAft>
                          <a:spcPts val="0"/>
                        </a:spcAft>
                      </a:pPr>
                      <a:r>
                        <a:rPr lang="en-US" sz="1000" dirty="0">
                          <a:effectLst/>
                          <a:latin typeface="Verdana" panose="020B0604030504040204" pitchFamily="34" charset="0"/>
                          <a:ea typeface="Verdana" panose="020B0604030504040204" pitchFamily="34" charset="0"/>
                          <a:cs typeface="Verdana" panose="020B0604030504040204" pitchFamily="34" charset="0"/>
                        </a:rPr>
                        <a:t>91 (31.5%)</a:t>
                      </a:r>
                      <a:endParaRPr lang="en-ZA" sz="1000"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tc>
                  <a:txBody>
                    <a:bodyPr/>
                    <a:lstStyle/>
                    <a:p>
                      <a:pPr marL="0" marR="0" algn="r">
                        <a:lnSpc>
                          <a:spcPct val="115000"/>
                        </a:lnSpc>
                        <a:spcBef>
                          <a:spcPts val="0"/>
                        </a:spcBef>
                        <a:spcAft>
                          <a:spcPts val="0"/>
                        </a:spcAft>
                      </a:pPr>
                      <a:r>
                        <a:rPr lang="en-US" sz="1000" dirty="0">
                          <a:effectLst/>
                          <a:latin typeface="Verdana" panose="020B0604030504040204" pitchFamily="34" charset="0"/>
                          <a:ea typeface="Verdana" panose="020B0604030504040204" pitchFamily="34" charset="0"/>
                          <a:cs typeface="Verdana" panose="020B0604030504040204" pitchFamily="34" charset="0"/>
                        </a:rPr>
                        <a:t>7 (58.3%)</a:t>
                      </a:r>
                      <a:endParaRPr lang="en-ZA" sz="1000"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tc>
                  <a:txBody>
                    <a:bodyPr/>
                    <a:lstStyle/>
                    <a:p>
                      <a:pPr marL="0" marR="0" algn="r">
                        <a:lnSpc>
                          <a:spcPct val="115000"/>
                        </a:lnSpc>
                        <a:spcBef>
                          <a:spcPts val="0"/>
                        </a:spcBef>
                        <a:spcAft>
                          <a:spcPts val="0"/>
                        </a:spcAft>
                      </a:pPr>
                      <a:r>
                        <a:rPr lang="en-US"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301 (34.9%)</a:t>
                      </a:r>
                      <a:endParaRPr lang="en-ZA"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tc>
                  <a:txBody>
                    <a:bodyPr/>
                    <a:lstStyle/>
                    <a:p>
                      <a:pPr marL="0" marR="0" algn="r">
                        <a:lnSpc>
                          <a:spcPct val="115000"/>
                        </a:lnSpc>
                        <a:spcBef>
                          <a:spcPts val="0"/>
                        </a:spcBef>
                        <a:spcAft>
                          <a:spcPts val="0"/>
                        </a:spcAft>
                      </a:pPr>
                      <a:r>
                        <a:rPr lang="en-US" sz="1000" dirty="0">
                          <a:effectLst/>
                          <a:latin typeface="Verdana" panose="020B0604030504040204" pitchFamily="34" charset="0"/>
                          <a:ea typeface="Verdana" panose="020B0604030504040204" pitchFamily="34" charset="0"/>
                          <a:cs typeface="Verdana" panose="020B0604030504040204" pitchFamily="34" charset="0"/>
                        </a:rPr>
                        <a:t>399 (34.3%)</a:t>
                      </a:r>
                      <a:endParaRPr lang="en-ZA" sz="1000"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extLst>
                  <a:ext uri="{0D108BD9-81ED-4DB2-BD59-A6C34878D82A}">
                    <a16:rowId xmlns:a16="http://schemas.microsoft.com/office/drawing/2014/main" val="967386430"/>
                  </a:ext>
                </a:extLst>
              </a:tr>
              <a:tr h="178421">
                <a:tc>
                  <a:txBody>
                    <a:bodyPr/>
                    <a:lstStyle/>
                    <a:p>
                      <a:pPr marL="0" marR="0">
                        <a:lnSpc>
                          <a:spcPct val="115000"/>
                        </a:lnSpc>
                        <a:spcBef>
                          <a:spcPts val="0"/>
                        </a:spcBef>
                        <a:spcAft>
                          <a:spcPts val="0"/>
                        </a:spcAft>
                      </a:pPr>
                      <a:r>
                        <a:rPr lang="en-US" sz="1000" b="0" dirty="0">
                          <a:effectLst/>
                          <a:latin typeface="Verdana" panose="020B0604030504040204" pitchFamily="34" charset="0"/>
                          <a:ea typeface="Verdana" panose="020B0604030504040204" pitchFamily="34" charset="0"/>
                          <a:cs typeface="Verdana" panose="020B0604030504040204" pitchFamily="34" charset="0"/>
                        </a:rPr>
                        <a:t>  25-29</a:t>
                      </a:r>
                      <a:endParaRPr lang="en-ZA" sz="1000" b="0"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tc>
                  <a:txBody>
                    <a:bodyPr/>
                    <a:lstStyle/>
                    <a:p>
                      <a:pPr marL="0" marR="0" algn="r">
                        <a:lnSpc>
                          <a:spcPct val="115000"/>
                        </a:lnSpc>
                        <a:spcBef>
                          <a:spcPts val="0"/>
                        </a:spcBef>
                        <a:spcAft>
                          <a:spcPts val="0"/>
                        </a:spcAft>
                      </a:pPr>
                      <a:r>
                        <a:rPr lang="en-US" sz="1000" dirty="0">
                          <a:effectLst/>
                          <a:latin typeface="Verdana" panose="020B0604030504040204" pitchFamily="34" charset="0"/>
                          <a:ea typeface="Verdana" panose="020B0604030504040204" pitchFamily="34" charset="0"/>
                          <a:cs typeface="Verdana" panose="020B0604030504040204" pitchFamily="34" charset="0"/>
                        </a:rPr>
                        <a:t>67 (23.2%)</a:t>
                      </a:r>
                      <a:endParaRPr lang="en-ZA" sz="1000"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tc>
                  <a:txBody>
                    <a:bodyPr/>
                    <a:lstStyle/>
                    <a:p>
                      <a:pPr marL="0" marR="0" algn="r">
                        <a:lnSpc>
                          <a:spcPct val="115000"/>
                        </a:lnSpc>
                        <a:spcBef>
                          <a:spcPts val="0"/>
                        </a:spcBef>
                        <a:spcAft>
                          <a:spcPts val="0"/>
                        </a:spcAft>
                      </a:pPr>
                      <a:r>
                        <a:rPr lang="en-US" sz="1000" dirty="0">
                          <a:effectLst/>
                          <a:latin typeface="Verdana" panose="020B0604030504040204" pitchFamily="34" charset="0"/>
                          <a:ea typeface="Verdana" panose="020B0604030504040204" pitchFamily="34" charset="0"/>
                          <a:cs typeface="Verdana" panose="020B0604030504040204" pitchFamily="34" charset="0"/>
                        </a:rPr>
                        <a:t>5 (41.7%)</a:t>
                      </a:r>
                      <a:endParaRPr lang="en-ZA" sz="1000"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tc>
                  <a:txBody>
                    <a:bodyPr/>
                    <a:lstStyle/>
                    <a:p>
                      <a:pPr marL="0" marR="0" algn="r">
                        <a:lnSpc>
                          <a:spcPct val="115000"/>
                        </a:lnSpc>
                        <a:spcBef>
                          <a:spcPts val="0"/>
                        </a:spcBef>
                        <a:spcAft>
                          <a:spcPts val="0"/>
                        </a:spcAft>
                      </a:pPr>
                      <a:r>
                        <a:rPr lang="en-US"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264 (30.6%)</a:t>
                      </a:r>
                      <a:endParaRPr lang="en-ZA"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tc>
                  <a:txBody>
                    <a:bodyPr/>
                    <a:lstStyle/>
                    <a:p>
                      <a:pPr marL="0" marR="0" algn="r">
                        <a:lnSpc>
                          <a:spcPct val="115000"/>
                        </a:lnSpc>
                        <a:spcBef>
                          <a:spcPts val="0"/>
                        </a:spcBef>
                        <a:spcAft>
                          <a:spcPts val="0"/>
                        </a:spcAft>
                      </a:pPr>
                      <a:r>
                        <a:rPr lang="en-US" sz="1000" dirty="0">
                          <a:effectLst/>
                          <a:latin typeface="Verdana" panose="020B0604030504040204" pitchFamily="34" charset="0"/>
                          <a:ea typeface="Verdana" panose="020B0604030504040204" pitchFamily="34" charset="0"/>
                          <a:cs typeface="Verdana" panose="020B0604030504040204" pitchFamily="34" charset="0"/>
                        </a:rPr>
                        <a:t>336 (28.9%)</a:t>
                      </a:r>
                      <a:endParaRPr lang="en-ZA" sz="1000"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extLst>
                  <a:ext uri="{0D108BD9-81ED-4DB2-BD59-A6C34878D82A}">
                    <a16:rowId xmlns:a16="http://schemas.microsoft.com/office/drawing/2014/main" val="2063955633"/>
                  </a:ext>
                </a:extLst>
              </a:tr>
              <a:tr h="178421">
                <a:tc>
                  <a:txBody>
                    <a:bodyPr/>
                    <a:lstStyle/>
                    <a:p>
                      <a:pPr marL="0" marR="0">
                        <a:lnSpc>
                          <a:spcPct val="115000"/>
                        </a:lnSpc>
                        <a:spcBef>
                          <a:spcPts val="0"/>
                        </a:spcBef>
                        <a:spcAft>
                          <a:spcPts val="0"/>
                        </a:spcAft>
                      </a:pPr>
                      <a:r>
                        <a:rPr lang="en-US" sz="1000" b="0" dirty="0">
                          <a:effectLst/>
                          <a:latin typeface="Verdana" panose="020B0604030504040204" pitchFamily="34" charset="0"/>
                          <a:ea typeface="Verdana" panose="020B0604030504040204" pitchFamily="34" charset="0"/>
                          <a:cs typeface="Verdana" panose="020B0604030504040204" pitchFamily="34" charset="0"/>
                        </a:rPr>
                        <a:t>  &gt;29</a:t>
                      </a:r>
                      <a:endParaRPr lang="en-ZA" sz="1000" b="0"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tc>
                  <a:txBody>
                    <a:bodyPr/>
                    <a:lstStyle/>
                    <a:p>
                      <a:pPr marL="0" marR="0" algn="r">
                        <a:lnSpc>
                          <a:spcPct val="115000"/>
                        </a:lnSpc>
                        <a:spcBef>
                          <a:spcPts val="0"/>
                        </a:spcBef>
                        <a:spcAft>
                          <a:spcPts val="0"/>
                        </a:spcAft>
                      </a:pPr>
                      <a:r>
                        <a:rPr lang="en-US" sz="1000" dirty="0">
                          <a:effectLst/>
                          <a:latin typeface="Verdana" panose="020B0604030504040204" pitchFamily="34" charset="0"/>
                          <a:ea typeface="Verdana" panose="020B0604030504040204" pitchFamily="34" charset="0"/>
                          <a:cs typeface="Verdana" panose="020B0604030504040204" pitchFamily="34" charset="0"/>
                        </a:rPr>
                        <a:t>56 (19.4%)</a:t>
                      </a:r>
                      <a:endParaRPr lang="en-ZA" sz="1000"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tc>
                  <a:txBody>
                    <a:bodyPr/>
                    <a:lstStyle/>
                    <a:p>
                      <a:pPr marL="0" marR="0" algn="r">
                        <a:lnSpc>
                          <a:spcPct val="115000"/>
                        </a:lnSpc>
                        <a:spcBef>
                          <a:spcPts val="0"/>
                        </a:spcBef>
                        <a:spcAft>
                          <a:spcPts val="0"/>
                        </a:spcAft>
                      </a:pPr>
                      <a:r>
                        <a:rPr lang="en-US" sz="1000" dirty="0">
                          <a:effectLst/>
                          <a:latin typeface="Verdana" panose="020B0604030504040204" pitchFamily="34" charset="0"/>
                          <a:ea typeface="Verdana" panose="020B0604030504040204" pitchFamily="34" charset="0"/>
                          <a:cs typeface="Verdana" panose="020B0604030504040204" pitchFamily="34" charset="0"/>
                        </a:rPr>
                        <a:t>0 (0.0%)</a:t>
                      </a:r>
                      <a:endParaRPr lang="en-ZA" sz="1000"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tc>
                  <a:txBody>
                    <a:bodyPr/>
                    <a:lstStyle/>
                    <a:p>
                      <a:pPr marL="0" marR="0" algn="r">
                        <a:lnSpc>
                          <a:spcPct val="115000"/>
                        </a:lnSpc>
                        <a:spcBef>
                          <a:spcPts val="0"/>
                        </a:spcBef>
                        <a:spcAft>
                          <a:spcPts val="0"/>
                        </a:spcAft>
                      </a:pPr>
                      <a:r>
                        <a:rPr lang="en-US"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143 (16.6%)</a:t>
                      </a:r>
                      <a:endParaRPr lang="en-ZA"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tc>
                  <a:txBody>
                    <a:bodyPr/>
                    <a:lstStyle/>
                    <a:p>
                      <a:pPr marL="0" marR="0" algn="r">
                        <a:lnSpc>
                          <a:spcPct val="115000"/>
                        </a:lnSpc>
                        <a:spcBef>
                          <a:spcPts val="0"/>
                        </a:spcBef>
                        <a:spcAft>
                          <a:spcPts val="0"/>
                        </a:spcAft>
                      </a:pPr>
                      <a:r>
                        <a:rPr lang="en-US" sz="1000" dirty="0">
                          <a:effectLst/>
                          <a:latin typeface="Verdana" panose="020B0604030504040204" pitchFamily="34" charset="0"/>
                          <a:ea typeface="Verdana" panose="020B0604030504040204" pitchFamily="34" charset="0"/>
                          <a:cs typeface="Verdana" panose="020B0604030504040204" pitchFamily="34" charset="0"/>
                        </a:rPr>
                        <a:t>199 (17.1%)</a:t>
                      </a:r>
                      <a:endParaRPr lang="en-ZA" sz="1000"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extLst>
                  <a:ext uri="{0D108BD9-81ED-4DB2-BD59-A6C34878D82A}">
                    <a16:rowId xmlns:a16="http://schemas.microsoft.com/office/drawing/2014/main" val="1710161588"/>
                  </a:ext>
                </a:extLst>
              </a:tr>
              <a:tr h="178421">
                <a:tc>
                  <a:txBody>
                    <a:bodyPr/>
                    <a:lstStyle/>
                    <a:p>
                      <a:pPr marL="0" marR="0">
                        <a:lnSpc>
                          <a:spcPct val="115000"/>
                        </a:lnSpc>
                        <a:spcBef>
                          <a:spcPts val="0"/>
                        </a:spcBef>
                        <a:spcAft>
                          <a:spcPts val="0"/>
                        </a:spcAft>
                      </a:pPr>
                      <a:r>
                        <a:rPr lang="en-US" sz="1000" b="1" dirty="0">
                          <a:effectLst/>
                          <a:latin typeface="Verdana" panose="020B0604030504040204" pitchFamily="34" charset="0"/>
                          <a:ea typeface="Verdana" panose="020B0604030504040204" pitchFamily="34" charset="0"/>
                          <a:cs typeface="Verdana" panose="020B0604030504040204" pitchFamily="34" charset="0"/>
                        </a:rPr>
                        <a:t>Population</a:t>
                      </a:r>
                      <a:endParaRPr lang="en-ZA" sz="1000"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tc>
                  <a:txBody>
                    <a:bodyPr/>
                    <a:lstStyle/>
                    <a:p>
                      <a:pPr marL="0" marR="0">
                        <a:lnSpc>
                          <a:spcPct val="115000"/>
                        </a:lnSpc>
                        <a:spcBef>
                          <a:spcPts val="0"/>
                        </a:spcBef>
                        <a:spcAft>
                          <a:spcPts val="0"/>
                        </a:spcAft>
                      </a:pPr>
                      <a:r>
                        <a:rPr lang="en-US" sz="1000" dirty="0">
                          <a:effectLst/>
                          <a:latin typeface="Verdana" panose="020B0604030504040204" pitchFamily="34" charset="0"/>
                          <a:ea typeface="Verdana" panose="020B0604030504040204" pitchFamily="34" charset="0"/>
                          <a:cs typeface="Verdana" panose="020B0604030504040204" pitchFamily="34" charset="0"/>
                        </a:rPr>
                        <a:t> </a:t>
                      </a:r>
                      <a:endParaRPr lang="en-ZA" sz="1000"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tc>
                <a:tc>
                  <a:txBody>
                    <a:bodyPr/>
                    <a:lstStyle/>
                    <a:p>
                      <a:pPr marL="0" marR="0">
                        <a:lnSpc>
                          <a:spcPct val="115000"/>
                        </a:lnSpc>
                        <a:spcBef>
                          <a:spcPts val="0"/>
                        </a:spcBef>
                        <a:spcAft>
                          <a:spcPts val="0"/>
                        </a:spcAft>
                      </a:pPr>
                      <a:r>
                        <a:rPr lang="en-US" sz="1000" dirty="0">
                          <a:effectLst/>
                          <a:latin typeface="Verdana" panose="020B0604030504040204" pitchFamily="34" charset="0"/>
                          <a:ea typeface="Verdana" panose="020B0604030504040204" pitchFamily="34" charset="0"/>
                          <a:cs typeface="Verdana" panose="020B0604030504040204" pitchFamily="34" charset="0"/>
                        </a:rPr>
                        <a:t> </a:t>
                      </a:r>
                      <a:endParaRPr lang="en-ZA" sz="1000"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tc>
                <a:tc>
                  <a:txBody>
                    <a:bodyPr/>
                    <a:lstStyle/>
                    <a:p>
                      <a:pPr marL="0" marR="0">
                        <a:lnSpc>
                          <a:spcPct val="115000"/>
                        </a:lnSpc>
                        <a:spcBef>
                          <a:spcPts val="0"/>
                        </a:spcBef>
                        <a:spcAft>
                          <a:spcPts val="0"/>
                        </a:spcAft>
                      </a:pPr>
                      <a:r>
                        <a:rPr lang="en-US"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endParaRPr lang="en-ZA"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tc>
                <a:tc>
                  <a:txBody>
                    <a:bodyPr/>
                    <a:lstStyle/>
                    <a:p>
                      <a:pPr marL="0" marR="0">
                        <a:lnSpc>
                          <a:spcPct val="115000"/>
                        </a:lnSpc>
                        <a:spcBef>
                          <a:spcPts val="0"/>
                        </a:spcBef>
                        <a:spcAft>
                          <a:spcPts val="0"/>
                        </a:spcAft>
                      </a:pPr>
                      <a:r>
                        <a:rPr lang="en-US" sz="1000" dirty="0">
                          <a:effectLst/>
                          <a:latin typeface="Verdana" panose="020B0604030504040204" pitchFamily="34" charset="0"/>
                          <a:ea typeface="Verdana" panose="020B0604030504040204" pitchFamily="34" charset="0"/>
                          <a:cs typeface="Verdana" panose="020B0604030504040204" pitchFamily="34" charset="0"/>
                        </a:rPr>
                        <a:t> </a:t>
                      </a:r>
                      <a:endParaRPr lang="en-ZA" sz="1000"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tc>
                <a:extLst>
                  <a:ext uri="{0D108BD9-81ED-4DB2-BD59-A6C34878D82A}">
                    <a16:rowId xmlns:a16="http://schemas.microsoft.com/office/drawing/2014/main" val="2967114009"/>
                  </a:ext>
                </a:extLst>
              </a:tr>
              <a:tr h="178421">
                <a:tc>
                  <a:txBody>
                    <a:bodyPr/>
                    <a:lstStyle/>
                    <a:p>
                      <a:pPr marL="0" marR="0">
                        <a:lnSpc>
                          <a:spcPct val="115000"/>
                        </a:lnSpc>
                        <a:spcBef>
                          <a:spcPts val="0"/>
                        </a:spcBef>
                        <a:spcAft>
                          <a:spcPts val="0"/>
                        </a:spcAft>
                      </a:pPr>
                      <a:r>
                        <a:rPr lang="en-US" sz="1000" b="0" dirty="0">
                          <a:effectLst/>
                          <a:latin typeface="Verdana" panose="020B0604030504040204" pitchFamily="34" charset="0"/>
                          <a:ea typeface="Verdana" panose="020B0604030504040204" pitchFamily="34" charset="0"/>
                          <a:cs typeface="Verdana" panose="020B0604030504040204" pitchFamily="34" charset="0"/>
                        </a:rPr>
                        <a:t>  Male partner</a:t>
                      </a:r>
                      <a:endParaRPr lang="en-ZA" sz="1000" b="0"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tc>
                  <a:txBody>
                    <a:bodyPr/>
                    <a:lstStyle/>
                    <a:p>
                      <a:pPr marL="0" marR="0" algn="r">
                        <a:lnSpc>
                          <a:spcPct val="115000"/>
                        </a:lnSpc>
                        <a:spcBef>
                          <a:spcPts val="0"/>
                        </a:spcBef>
                        <a:spcAft>
                          <a:spcPts val="0"/>
                        </a:spcAft>
                      </a:pPr>
                      <a:r>
                        <a:rPr lang="en-US" sz="1000" dirty="0">
                          <a:effectLst/>
                          <a:latin typeface="Verdana" panose="020B0604030504040204" pitchFamily="34" charset="0"/>
                          <a:ea typeface="Verdana" panose="020B0604030504040204" pitchFamily="34" charset="0"/>
                          <a:cs typeface="Verdana" panose="020B0604030504040204" pitchFamily="34" charset="0"/>
                        </a:rPr>
                        <a:t>118 (40.8%)</a:t>
                      </a:r>
                      <a:endParaRPr lang="en-ZA" sz="1000"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tc>
                  <a:txBody>
                    <a:bodyPr/>
                    <a:lstStyle/>
                    <a:p>
                      <a:pPr marL="0" marR="0" algn="r">
                        <a:lnSpc>
                          <a:spcPct val="115000"/>
                        </a:lnSpc>
                        <a:spcBef>
                          <a:spcPts val="0"/>
                        </a:spcBef>
                        <a:spcAft>
                          <a:spcPts val="0"/>
                        </a:spcAft>
                      </a:pPr>
                      <a:r>
                        <a:rPr lang="en-US" sz="1000" dirty="0">
                          <a:effectLst/>
                          <a:latin typeface="Verdana" panose="020B0604030504040204" pitchFamily="34" charset="0"/>
                          <a:ea typeface="Verdana" panose="020B0604030504040204" pitchFamily="34" charset="0"/>
                          <a:cs typeface="Verdana" panose="020B0604030504040204" pitchFamily="34" charset="0"/>
                        </a:rPr>
                        <a:t>0 (0.0%)</a:t>
                      </a:r>
                      <a:endParaRPr lang="en-ZA" sz="1000"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tc>
                  <a:txBody>
                    <a:bodyPr/>
                    <a:lstStyle/>
                    <a:p>
                      <a:pPr marL="0" marR="0" algn="r">
                        <a:lnSpc>
                          <a:spcPct val="115000"/>
                        </a:lnSpc>
                        <a:spcBef>
                          <a:spcPts val="0"/>
                        </a:spcBef>
                        <a:spcAft>
                          <a:spcPts val="0"/>
                        </a:spcAft>
                      </a:pPr>
                      <a:r>
                        <a:rPr lang="en-US"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250 (29.0%)</a:t>
                      </a:r>
                      <a:endParaRPr lang="en-ZA"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tc>
                  <a:txBody>
                    <a:bodyPr/>
                    <a:lstStyle/>
                    <a:p>
                      <a:pPr marL="0" marR="0" algn="r">
                        <a:lnSpc>
                          <a:spcPct val="115000"/>
                        </a:lnSpc>
                        <a:spcBef>
                          <a:spcPts val="0"/>
                        </a:spcBef>
                        <a:spcAft>
                          <a:spcPts val="0"/>
                        </a:spcAft>
                      </a:pPr>
                      <a:r>
                        <a:rPr lang="en-US" sz="1000" dirty="0">
                          <a:effectLst/>
                          <a:latin typeface="Verdana" panose="020B0604030504040204" pitchFamily="34" charset="0"/>
                          <a:ea typeface="Verdana" panose="020B0604030504040204" pitchFamily="34" charset="0"/>
                          <a:cs typeface="Verdana" panose="020B0604030504040204" pitchFamily="34" charset="0"/>
                        </a:rPr>
                        <a:t>368 (31.6%)</a:t>
                      </a:r>
                      <a:endParaRPr lang="en-ZA" sz="1000"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extLst>
                  <a:ext uri="{0D108BD9-81ED-4DB2-BD59-A6C34878D82A}">
                    <a16:rowId xmlns:a16="http://schemas.microsoft.com/office/drawing/2014/main" val="693639242"/>
                  </a:ext>
                </a:extLst>
              </a:tr>
              <a:tr h="178421">
                <a:tc>
                  <a:txBody>
                    <a:bodyPr/>
                    <a:lstStyle/>
                    <a:p>
                      <a:pPr marL="0" marR="0">
                        <a:lnSpc>
                          <a:spcPct val="115000"/>
                        </a:lnSpc>
                        <a:spcBef>
                          <a:spcPts val="0"/>
                        </a:spcBef>
                        <a:spcAft>
                          <a:spcPts val="0"/>
                        </a:spcAft>
                      </a:pPr>
                      <a:r>
                        <a:rPr lang="en-US" sz="1000" b="0" dirty="0">
                          <a:effectLst/>
                          <a:latin typeface="Verdana" panose="020B0604030504040204" pitchFamily="34" charset="0"/>
                          <a:ea typeface="Verdana" panose="020B0604030504040204" pitchFamily="34" charset="0"/>
                          <a:cs typeface="Verdana" panose="020B0604030504040204" pitchFamily="34" charset="0"/>
                        </a:rPr>
                        <a:t>  AGYW</a:t>
                      </a:r>
                      <a:endParaRPr lang="en-ZA" sz="1000" b="0"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tc>
                  <a:txBody>
                    <a:bodyPr/>
                    <a:lstStyle/>
                    <a:p>
                      <a:pPr marL="0" marR="0" algn="r">
                        <a:lnSpc>
                          <a:spcPct val="115000"/>
                        </a:lnSpc>
                        <a:spcBef>
                          <a:spcPts val="0"/>
                        </a:spcBef>
                        <a:spcAft>
                          <a:spcPts val="0"/>
                        </a:spcAft>
                      </a:pPr>
                      <a:r>
                        <a:rPr lang="en-US" sz="1000" dirty="0">
                          <a:effectLst/>
                          <a:latin typeface="Verdana" panose="020B0604030504040204" pitchFamily="34" charset="0"/>
                          <a:ea typeface="Verdana" panose="020B0604030504040204" pitchFamily="34" charset="0"/>
                          <a:cs typeface="Verdana" panose="020B0604030504040204" pitchFamily="34" charset="0"/>
                        </a:rPr>
                        <a:t>159 (55.0%)</a:t>
                      </a:r>
                      <a:endParaRPr lang="en-ZA" sz="1000"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tc>
                  <a:txBody>
                    <a:bodyPr/>
                    <a:lstStyle/>
                    <a:p>
                      <a:pPr marL="0" marR="0" algn="r">
                        <a:lnSpc>
                          <a:spcPct val="115000"/>
                        </a:lnSpc>
                        <a:spcBef>
                          <a:spcPts val="0"/>
                        </a:spcBef>
                        <a:spcAft>
                          <a:spcPts val="0"/>
                        </a:spcAft>
                      </a:pPr>
                      <a:r>
                        <a:rPr lang="en-US" sz="1000" dirty="0">
                          <a:effectLst/>
                          <a:latin typeface="Verdana" panose="020B0604030504040204" pitchFamily="34" charset="0"/>
                          <a:ea typeface="Verdana" panose="020B0604030504040204" pitchFamily="34" charset="0"/>
                          <a:cs typeface="Verdana" panose="020B0604030504040204" pitchFamily="34" charset="0"/>
                        </a:rPr>
                        <a:t>12 (100.0%)</a:t>
                      </a:r>
                      <a:endParaRPr lang="en-ZA" sz="1000"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tc>
                  <a:txBody>
                    <a:bodyPr/>
                    <a:lstStyle/>
                    <a:p>
                      <a:pPr marL="0" marR="0" algn="r">
                        <a:lnSpc>
                          <a:spcPct val="115000"/>
                        </a:lnSpc>
                        <a:spcBef>
                          <a:spcPts val="0"/>
                        </a:spcBef>
                        <a:spcAft>
                          <a:spcPts val="0"/>
                        </a:spcAft>
                      </a:pPr>
                      <a:r>
                        <a:rPr lang="en-US"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557 (64.6%)</a:t>
                      </a:r>
                      <a:endParaRPr lang="en-ZA"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tc>
                  <a:txBody>
                    <a:bodyPr/>
                    <a:lstStyle/>
                    <a:p>
                      <a:pPr marL="0" marR="0" algn="r">
                        <a:lnSpc>
                          <a:spcPct val="115000"/>
                        </a:lnSpc>
                        <a:spcBef>
                          <a:spcPts val="0"/>
                        </a:spcBef>
                        <a:spcAft>
                          <a:spcPts val="0"/>
                        </a:spcAft>
                      </a:pPr>
                      <a:r>
                        <a:rPr lang="en-US" sz="1000" dirty="0">
                          <a:effectLst/>
                          <a:latin typeface="Verdana" panose="020B0604030504040204" pitchFamily="34" charset="0"/>
                          <a:ea typeface="Verdana" panose="020B0604030504040204" pitchFamily="34" charset="0"/>
                          <a:cs typeface="Verdana" panose="020B0604030504040204" pitchFamily="34" charset="0"/>
                        </a:rPr>
                        <a:t>728 (62.6%)</a:t>
                      </a:r>
                      <a:endParaRPr lang="en-ZA" sz="1000"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extLst>
                  <a:ext uri="{0D108BD9-81ED-4DB2-BD59-A6C34878D82A}">
                    <a16:rowId xmlns:a16="http://schemas.microsoft.com/office/drawing/2014/main" val="4019750815"/>
                  </a:ext>
                </a:extLst>
              </a:tr>
              <a:tr h="178421">
                <a:tc>
                  <a:txBody>
                    <a:bodyPr/>
                    <a:lstStyle/>
                    <a:p>
                      <a:pPr marL="0" marR="0">
                        <a:lnSpc>
                          <a:spcPct val="115000"/>
                        </a:lnSpc>
                        <a:spcBef>
                          <a:spcPts val="0"/>
                        </a:spcBef>
                        <a:spcAft>
                          <a:spcPts val="0"/>
                        </a:spcAft>
                      </a:pPr>
                      <a:r>
                        <a:rPr lang="en-US" sz="1000" b="0" dirty="0">
                          <a:effectLst/>
                          <a:latin typeface="Verdana" panose="020B0604030504040204" pitchFamily="34" charset="0"/>
                          <a:ea typeface="Verdana" panose="020B0604030504040204" pitchFamily="34" charset="0"/>
                          <a:cs typeface="Verdana" panose="020B0604030504040204" pitchFamily="34" charset="0"/>
                        </a:rPr>
                        <a:t>  MSM</a:t>
                      </a:r>
                      <a:endParaRPr lang="en-ZA" sz="1000" b="0"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tc>
                  <a:txBody>
                    <a:bodyPr/>
                    <a:lstStyle/>
                    <a:p>
                      <a:pPr marL="0" marR="0" algn="r">
                        <a:lnSpc>
                          <a:spcPct val="115000"/>
                        </a:lnSpc>
                        <a:spcBef>
                          <a:spcPts val="0"/>
                        </a:spcBef>
                        <a:spcAft>
                          <a:spcPts val="0"/>
                        </a:spcAft>
                      </a:pPr>
                      <a:r>
                        <a:rPr lang="en-US" sz="1000" dirty="0">
                          <a:effectLst/>
                          <a:latin typeface="Verdana" panose="020B0604030504040204" pitchFamily="34" charset="0"/>
                          <a:ea typeface="Verdana" panose="020B0604030504040204" pitchFamily="34" charset="0"/>
                          <a:cs typeface="Verdana" panose="020B0604030504040204" pitchFamily="34" charset="0"/>
                        </a:rPr>
                        <a:t>5 (1.7%)</a:t>
                      </a:r>
                      <a:endParaRPr lang="en-ZA" sz="1000"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tc>
                  <a:txBody>
                    <a:bodyPr/>
                    <a:lstStyle/>
                    <a:p>
                      <a:pPr marL="0" marR="0" algn="r">
                        <a:lnSpc>
                          <a:spcPct val="115000"/>
                        </a:lnSpc>
                        <a:spcBef>
                          <a:spcPts val="0"/>
                        </a:spcBef>
                        <a:spcAft>
                          <a:spcPts val="0"/>
                        </a:spcAft>
                      </a:pPr>
                      <a:r>
                        <a:rPr lang="en-US" sz="1000" dirty="0">
                          <a:effectLst/>
                          <a:latin typeface="Verdana" panose="020B0604030504040204" pitchFamily="34" charset="0"/>
                          <a:ea typeface="Verdana" panose="020B0604030504040204" pitchFamily="34" charset="0"/>
                          <a:cs typeface="Verdana" panose="020B0604030504040204" pitchFamily="34" charset="0"/>
                        </a:rPr>
                        <a:t>0 (0.0%)</a:t>
                      </a:r>
                      <a:endParaRPr lang="en-ZA" sz="1000"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tc>
                  <a:txBody>
                    <a:bodyPr/>
                    <a:lstStyle/>
                    <a:p>
                      <a:pPr marL="0" marR="0" algn="r">
                        <a:lnSpc>
                          <a:spcPct val="115000"/>
                        </a:lnSpc>
                        <a:spcBef>
                          <a:spcPts val="0"/>
                        </a:spcBef>
                        <a:spcAft>
                          <a:spcPts val="0"/>
                        </a:spcAft>
                      </a:pPr>
                      <a:r>
                        <a:rPr lang="en-US"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11 (1.3%)</a:t>
                      </a:r>
                      <a:endParaRPr lang="en-ZA"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tc>
                  <a:txBody>
                    <a:bodyPr/>
                    <a:lstStyle/>
                    <a:p>
                      <a:pPr marL="0" marR="0" algn="r">
                        <a:lnSpc>
                          <a:spcPct val="115000"/>
                        </a:lnSpc>
                        <a:spcBef>
                          <a:spcPts val="0"/>
                        </a:spcBef>
                        <a:spcAft>
                          <a:spcPts val="0"/>
                        </a:spcAft>
                      </a:pPr>
                      <a:r>
                        <a:rPr lang="en-US" sz="1000" dirty="0">
                          <a:effectLst/>
                          <a:latin typeface="Verdana" panose="020B0604030504040204" pitchFamily="34" charset="0"/>
                          <a:ea typeface="Verdana" panose="020B0604030504040204" pitchFamily="34" charset="0"/>
                          <a:cs typeface="Verdana" panose="020B0604030504040204" pitchFamily="34" charset="0"/>
                        </a:rPr>
                        <a:t>16 (1.4%)</a:t>
                      </a:r>
                      <a:endParaRPr lang="en-ZA" sz="1000"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extLst>
                  <a:ext uri="{0D108BD9-81ED-4DB2-BD59-A6C34878D82A}">
                    <a16:rowId xmlns:a16="http://schemas.microsoft.com/office/drawing/2014/main" val="518775800"/>
                  </a:ext>
                </a:extLst>
              </a:tr>
              <a:tr h="178421">
                <a:tc>
                  <a:txBody>
                    <a:bodyPr/>
                    <a:lstStyle/>
                    <a:p>
                      <a:pPr marL="0" marR="0">
                        <a:lnSpc>
                          <a:spcPct val="115000"/>
                        </a:lnSpc>
                        <a:spcBef>
                          <a:spcPts val="0"/>
                        </a:spcBef>
                        <a:spcAft>
                          <a:spcPts val="0"/>
                        </a:spcAft>
                      </a:pPr>
                      <a:r>
                        <a:rPr lang="en-US" sz="1000" b="0" dirty="0">
                          <a:effectLst/>
                          <a:latin typeface="Verdana" panose="020B0604030504040204" pitchFamily="34" charset="0"/>
                          <a:ea typeface="Verdana" panose="020B0604030504040204" pitchFamily="34" charset="0"/>
                          <a:cs typeface="Verdana" panose="020B0604030504040204" pitchFamily="34" charset="0"/>
                        </a:rPr>
                        <a:t>  PBFW</a:t>
                      </a:r>
                      <a:endParaRPr lang="en-ZA" sz="1000" b="0"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tc>
                  <a:txBody>
                    <a:bodyPr/>
                    <a:lstStyle/>
                    <a:p>
                      <a:pPr marL="0" marR="0" algn="r">
                        <a:lnSpc>
                          <a:spcPct val="115000"/>
                        </a:lnSpc>
                        <a:spcBef>
                          <a:spcPts val="0"/>
                        </a:spcBef>
                        <a:spcAft>
                          <a:spcPts val="0"/>
                        </a:spcAft>
                      </a:pPr>
                      <a:r>
                        <a:rPr lang="en-US" sz="1000" dirty="0">
                          <a:effectLst/>
                          <a:latin typeface="Verdana" panose="020B0604030504040204" pitchFamily="34" charset="0"/>
                          <a:ea typeface="Verdana" panose="020B0604030504040204" pitchFamily="34" charset="0"/>
                          <a:cs typeface="Verdana" panose="020B0604030504040204" pitchFamily="34" charset="0"/>
                        </a:rPr>
                        <a:t>7 (2.4%)</a:t>
                      </a:r>
                      <a:endParaRPr lang="en-ZA" sz="1000"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tc>
                  <a:txBody>
                    <a:bodyPr/>
                    <a:lstStyle/>
                    <a:p>
                      <a:pPr marL="0" marR="0" algn="r">
                        <a:lnSpc>
                          <a:spcPct val="115000"/>
                        </a:lnSpc>
                        <a:spcBef>
                          <a:spcPts val="0"/>
                        </a:spcBef>
                        <a:spcAft>
                          <a:spcPts val="0"/>
                        </a:spcAft>
                      </a:pPr>
                      <a:r>
                        <a:rPr lang="en-US" sz="1000" dirty="0">
                          <a:effectLst/>
                          <a:latin typeface="Verdana" panose="020B0604030504040204" pitchFamily="34" charset="0"/>
                          <a:ea typeface="Verdana" panose="020B0604030504040204" pitchFamily="34" charset="0"/>
                          <a:cs typeface="Verdana" panose="020B0604030504040204" pitchFamily="34" charset="0"/>
                        </a:rPr>
                        <a:t>0 (0.0%)</a:t>
                      </a:r>
                      <a:endParaRPr lang="en-ZA" sz="1000"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tc>
                  <a:txBody>
                    <a:bodyPr/>
                    <a:lstStyle/>
                    <a:p>
                      <a:pPr marL="0" marR="0" algn="r">
                        <a:lnSpc>
                          <a:spcPct val="115000"/>
                        </a:lnSpc>
                        <a:spcBef>
                          <a:spcPts val="0"/>
                        </a:spcBef>
                        <a:spcAft>
                          <a:spcPts val="0"/>
                        </a:spcAft>
                      </a:pPr>
                      <a:r>
                        <a:rPr lang="en-US"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44 (5.1%)</a:t>
                      </a:r>
                      <a:endParaRPr lang="en-ZA"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tc>
                  <a:txBody>
                    <a:bodyPr/>
                    <a:lstStyle/>
                    <a:p>
                      <a:pPr marL="0" marR="0" algn="r">
                        <a:lnSpc>
                          <a:spcPct val="115000"/>
                        </a:lnSpc>
                        <a:spcBef>
                          <a:spcPts val="0"/>
                        </a:spcBef>
                        <a:spcAft>
                          <a:spcPts val="0"/>
                        </a:spcAft>
                      </a:pPr>
                      <a:r>
                        <a:rPr lang="en-US" sz="1000" dirty="0">
                          <a:effectLst/>
                          <a:latin typeface="Verdana" panose="020B0604030504040204" pitchFamily="34" charset="0"/>
                          <a:ea typeface="Verdana" panose="020B0604030504040204" pitchFamily="34" charset="0"/>
                          <a:cs typeface="Verdana" panose="020B0604030504040204" pitchFamily="34" charset="0"/>
                        </a:rPr>
                        <a:t>51 (4.4%)</a:t>
                      </a:r>
                      <a:endParaRPr lang="en-ZA" sz="1000"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extLst>
                  <a:ext uri="{0D108BD9-81ED-4DB2-BD59-A6C34878D82A}">
                    <a16:rowId xmlns:a16="http://schemas.microsoft.com/office/drawing/2014/main" val="689530750"/>
                  </a:ext>
                </a:extLst>
              </a:tr>
              <a:tr h="178421">
                <a:tc>
                  <a:txBody>
                    <a:bodyPr/>
                    <a:lstStyle/>
                    <a:p>
                      <a:pPr marL="0" marR="0">
                        <a:lnSpc>
                          <a:spcPct val="115000"/>
                        </a:lnSpc>
                        <a:spcBef>
                          <a:spcPts val="0"/>
                        </a:spcBef>
                        <a:spcAft>
                          <a:spcPts val="0"/>
                        </a:spcAft>
                      </a:pPr>
                      <a:r>
                        <a:rPr lang="en-US" sz="1000" b="1" dirty="0">
                          <a:effectLst/>
                          <a:latin typeface="Verdana" panose="020B0604030504040204" pitchFamily="34" charset="0"/>
                          <a:ea typeface="Verdana" panose="020B0604030504040204" pitchFamily="34" charset="0"/>
                          <a:cs typeface="Verdana" panose="020B0604030504040204" pitchFamily="34" charset="0"/>
                        </a:rPr>
                        <a:t>PrEP experienced</a:t>
                      </a:r>
                      <a:endParaRPr lang="en-ZA" sz="1000"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tc>
                  <a:txBody>
                    <a:bodyPr/>
                    <a:lstStyle/>
                    <a:p>
                      <a:pPr marL="0" marR="0">
                        <a:lnSpc>
                          <a:spcPct val="115000"/>
                        </a:lnSpc>
                        <a:spcBef>
                          <a:spcPts val="0"/>
                        </a:spcBef>
                        <a:spcAft>
                          <a:spcPts val="0"/>
                        </a:spcAft>
                      </a:pPr>
                      <a:r>
                        <a:rPr lang="en-US" sz="1000" dirty="0">
                          <a:effectLst/>
                          <a:latin typeface="Verdana" panose="020B0604030504040204" pitchFamily="34" charset="0"/>
                          <a:ea typeface="Verdana" panose="020B0604030504040204" pitchFamily="34" charset="0"/>
                          <a:cs typeface="Verdana" panose="020B0604030504040204" pitchFamily="34" charset="0"/>
                        </a:rPr>
                        <a:t> </a:t>
                      </a:r>
                      <a:endParaRPr lang="en-ZA" sz="1000"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tc>
                <a:tc>
                  <a:txBody>
                    <a:bodyPr/>
                    <a:lstStyle/>
                    <a:p>
                      <a:pPr marL="0" marR="0">
                        <a:lnSpc>
                          <a:spcPct val="115000"/>
                        </a:lnSpc>
                        <a:spcBef>
                          <a:spcPts val="0"/>
                        </a:spcBef>
                        <a:spcAft>
                          <a:spcPts val="0"/>
                        </a:spcAft>
                      </a:pPr>
                      <a:r>
                        <a:rPr lang="en-US" sz="1000" dirty="0">
                          <a:effectLst/>
                          <a:latin typeface="Verdana" panose="020B0604030504040204" pitchFamily="34" charset="0"/>
                          <a:ea typeface="Verdana" panose="020B0604030504040204" pitchFamily="34" charset="0"/>
                          <a:cs typeface="Verdana" panose="020B0604030504040204" pitchFamily="34" charset="0"/>
                        </a:rPr>
                        <a:t> </a:t>
                      </a:r>
                      <a:endParaRPr lang="en-ZA" sz="1000"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tc>
                <a:tc>
                  <a:txBody>
                    <a:bodyPr/>
                    <a:lstStyle/>
                    <a:p>
                      <a:pPr marL="0" marR="0">
                        <a:lnSpc>
                          <a:spcPct val="115000"/>
                        </a:lnSpc>
                        <a:spcBef>
                          <a:spcPts val="0"/>
                        </a:spcBef>
                        <a:spcAft>
                          <a:spcPts val="0"/>
                        </a:spcAft>
                      </a:pPr>
                      <a:r>
                        <a:rPr lang="en-US"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endParaRPr lang="en-ZA"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tc>
                <a:tc>
                  <a:txBody>
                    <a:bodyPr/>
                    <a:lstStyle/>
                    <a:p>
                      <a:pPr marL="0" marR="0">
                        <a:lnSpc>
                          <a:spcPct val="115000"/>
                        </a:lnSpc>
                        <a:spcBef>
                          <a:spcPts val="0"/>
                        </a:spcBef>
                        <a:spcAft>
                          <a:spcPts val="0"/>
                        </a:spcAft>
                      </a:pPr>
                      <a:r>
                        <a:rPr lang="en-US" sz="1000" dirty="0">
                          <a:effectLst/>
                          <a:latin typeface="Verdana" panose="020B0604030504040204" pitchFamily="34" charset="0"/>
                          <a:ea typeface="Verdana" panose="020B0604030504040204" pitchFamily="34" charset="0"/>
                          <a:cs typeface="Verdana" panose="020B0604030504040204" pitchFamily="34" charset="0"/>
                        </a:rPr>
                        <a:t> </a:t>
                      </a:r>
                      <a:endParaRPr lang="en-ZA" sz="1000"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tc>
                <a:extLst>
                  <a:ext uri="{0D108BD9-81ED-4DB2-BD59-A6C34878D82A}">
                    <a16:rowId xmlns:a16="http://schemas.microsoft.com/office/drawing/2014/main" val="3280295922"/>
                  </a:ext>
                </a:extLst>
              </a:tr>
              <a:tr h="178421">
                <a:tc>
                  <a:txBody>
                    <a:bodyPr/>
                    <a:lstStyle/>
                    <a:p>
                      <a:pPr marL="0" marR="0">
                        <a:lnSpc>
                          <a:spcPct val="115000"/>
                        </a:lnSpc>
                        <a:spcBef>
                          <a:spcPts val="0"/>
                        </a:spcBef>
                        <a:spcAft>
                          <a:spcPts val="0"/>
                        </a:spcAft>
                      </a:pPr>
                      <a:r>
                        <a:rPr lang="en-US" sz="1000" b="0" dirty="0">
                          <a:effectLst/>
                          <a:latin typeface="Verdana" panose="020B0604030504040204" pitchFamily="34" charset="0"/>
                          <a:ea typeface="Verdana" panose="020B0604030504040204" pitchFamily="34" charset="0"/>
                          <a:cs typeface="Verdana" panose="020B0604030504040204" pitchFamily="34" charset="0"/>
                        </a:rPr>
                        <a:t>  No</a:t>
                      </a:r>
                      <a:endParaRPr lang="en-ZA" sz="1000" b="0"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tc>
                  <a:txBody>
                    <a:bodyPr/>
                    <a:lstStyle/>
                    <a:p>
                      <a:pPr marL="0" marR="0" algn="r">
                        <a:lnSpc>
                          <a:spcPct val="115000"/>
                        </a:lnSpc>
                        <a:spcBef>
                          <a:spcPts val="0"/>
                        </a:spcBef>
                        <a:spcAft>
                          <a:spcPts val="0"/>
                        </a:spcAft>
                      </a:pPr>
                      <a:r>
                        <a:rPr lang="en-US" sz="1000" dirty="0">
                          <a:effectLst/>
                          <a:latin typeface="Verdana" panose="020B0604030504040204" pitchFamily="34" charset="0"/>
                          <a:ea typeface="Verdana" panose="020B0604030504040204" pitchFamily="34" charset="0"/>
                          <a:cs typeface="Verdana" panose="020B0604030504040204" pitchFamily="34" charset="0"/>
                        </a:rPr>
                        <a:t>242 (83.7%)</a:t>
                      </a:r>
                      <a:endParaRPr lang="en-ZA" sz="1000"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tc>
                  <a:txBody>
                    <a:bodyPr/>
                    <a:lstStyle/>
                    <a:p>
                      <a:pPr marL="0" marR="0" algn="r">
                        <a:lnSpc>
                          <a:spcPct val="115000"/>
                        </a:lnSpc>
                        <a:spcBef>
                          <a:spcPts val="0"/>
                        </a:spcBef>
                        <a:spcAft>
                          <a:spcPts val="0"/>
                        </a:spcAft>
                      </a:pPr>
                      <a:r>
                        <a:rPr lang="en-US" sz="1000" dirty="0">
                          <a:effectLst/>
                          <a:latin typeface="Verdana" panose="020B0604030504040204" pitchFamily="34" charset="0"/>
                          <a:ea typeface="Verdana" panose="020B0604030504040204" pitchFamily="34" charset="0"/>
                          <a:cs typeface="Verdana" panose="020B0604030504040204" pitchFamily="34" charset="0"/>
                        </a:rPr>
                        <a:t>6 (50.0%)</a:t>
                      </a:r>
                      <a:endParaRPr lang="en-ZA" sz="1000"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tc>
                  <a:txBody>
                    <a:bodyPr/>
                    <a:lstStyle/>
                    <a:p>
                      <a:pPr marL="0" marR="0" algn="r">
                        <a:lnSpc>
                          <a:spcPct val="115000"/>
                        </a:lnSpc>
                        <a:spcBef>
                          <a:spcPts val="0"/>
                        </a:spcBef>
                        <a:spcAft>
                          <a:spcPts val="0"/>
                        </a:spcAft>
                      </a:pPr>
                      <a:r>
                        <a:rPr lang="en-US"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562 (65.3%)</a:t>
                      </a:r>
                      <a:endParaRPr lang="en-ZA"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tc>
                  <a:txBody>
                    <a:bodyPr/>
                    <a:lstStyle/>
                    <a:p>
                      <a:pPr marL="0" marR="0" algn="r">
                        <a:lnSpc>
                          <a:spcPct val="115000"/>
                        </a:lnSpc>
                        <a:spcBef>
                          <a:spcPts val="0"/>
                        </a:spcBef>
                        <a:spcAft>
                          <a:spcPts val="0"/>
                        </a:spcAft>
                      </a:pPr>
                      <a:r>
                        <a:rPr lang="en-US" sz="1000" dirty="0">
                          <a:effectLst/>
                          <a:latin typeface="Verdana" panose="020B0604030504040204" pitchFamily="34" charset="0"/>
                          <a:ea typeface="Verdana" panose="020B0604030504040204" pitchFamily="34" charset="0"/>
                          <a:cs typeface="Verdana" panose="020B0604030504040204" pitchFamily="34" charset="0"/>
                        </a:rPr>
                        <a:t>810 (69.8%)</a:t>
                      </a:r>
                      <a:endParaRPr lang="en-ZA" sz="1000"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extLst>
                  <a:ext uri="{0D108BD9-81ED-4DB2-BD59-A6C34878D82A}">
                    <a16:rowId xmlns:a16="http://schemas.microsoft.com/office/drawing/2014/main" val="767014038"/>
                  </a:ext>
                </a:extLst>
              </a:tr>
              <a:tr h="178421">
                <a:tc>
                  <a:txBody>
                    <a:bodyPr/>
                    <a:lstStyle/>
                    <a:p>
                      <a:pPr marL="0" marR="0">
                        <a:lnSpc>
                          <a:spcPct val="115000"/>
                        </a:lnSpc>
                        <a:spcBef>
                          <a:spcPts val="0"/>
                        </a:spcBef>
                        <a:spcAft>
                          <a:spcPts val="0"/>
                        </a:spcAft>
                      </a:pPr>
                      <a:r>
                        <a:rPr lang="en-US" sz="1000" b="0" dirty="0">
                          <a:effectLst/>
                          <a:latin typeface="Verdana" panose="020B0604030504040204" pitchFamily="34" charset="0"/>
                          <a:ea typeface="Verdana" panose="020B0604030504040204" pitchFamily="34" charset="0"/>
                          <a:cs typeface="Verdana" panose="020B0604030504040204" pitchFamily="34" charset="0"/>
                        </a:rPr>
                        <a:t>  Yes</a:t>
                      </a:r>
                      <a:endParaRPr lang="en-ZA" sz="1000" b="0"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tc>
                  <a:txBody>
                    <a:bodyPr/>
                    <a:lstStyle/>
                    <a:p>
                      <a:pPr marL="0" marR="0" algn="r">
                        <a:lnSpc>
                          <a:spcPct val="115000"/>
                        </a:lnSpc>
                        <a:spcBef>
                          <a:spcPts val="0"/>
                        </a:spcBef>
                        <a:spcAft>
                          <a:spcPts val="0"/>
                        </a:spcAft>
                      </a:pPr>
                      <a:r>
                        <a:rPr lang="en-US" sz="1000" dirty="0">
                          <a:effectLst/>
                          <a:latin typeface="Verdana" panose="020B0604030504040204" pitchFamily="34" charset="0"/>
                          <a:ea typeface="Verdana" panose="020B0604030504040204" pitchFamily="34" charset="0"/>
                          <a:cs typeface="Verdana" panose="020B0604030504040204" pitchFamily="34" charset="0"/>
                        </a:rPr>
                        <a:t>47 (16.3%)</a:t>
                      </a:r>
                      <a:endParaRPr lang="en-ZA" sz="1000"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tc>
                  <a:txBody>
                    <a:bodyPr/>
                    <a:lstStyle/>
                    <a:p>
                      <a:pPr marL="0" marR="0" algn="r">
                        <a:lnSpc>
                          <a:spcPct val="115000"/>
                        </a:lnSpc>
                        <a:spcBef>
                          <a:spcPts val="0"/>
                        </a:spcBef>
                        <a:spcAft>
                          <a:spcPts val="0"/>
                        </a:spcAft>
                      </a:pPr>
                      <a:r>
                        <a:rPr lang="en-US" sz="1000" dirty="0">
                          <a:effectLst/>
                          <a:latin typeface="Verdana" panose="020B0604030504040204" pitchFamily="34" charset="0"/>
                          <a:ea typeface="Verdana" panose="020B0604030504040204" pitchFamily="34" charset="0"/>
                          <a:cs typeface="Verdana" panose="020B0604030504040204" pitchFamily="34" charset="0"/>
                        </a:rPr>
                        <a:t>6 (50.0%)</a:t>
                      </a:r>
                      <a:endParaRPr lang="en-ZA" sz="1000"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tc>
                  <a:txBody>
                    <a:bodyPr/>
                    <a:lstStyle/>
                    <a:p>
                      <a:pPr marL="0" marR="0" algn="r">
                        <a:lnSpc>
                          <a:spcPct val="115000"/>
                        </a:lnSpc>
                        <a:spcBef>
                          <a:spcPts val="0"/>
                        </a:spcBef>
                        <a:spcAft>
                          <a:spcPts val="0"/>
                        </a:spcAft>
                      </a:pPr>
                      <a:r>
                        <a:rPr lang="en-US"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298 (34.7%)</a:t>
                      </a:r>
                      <a:endParaRPr lang="en-ZA"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tc>
                  <a:txBody>
                    <a:bodyPr/>
                    <a:lstStyle/>
                    <a:p>
                      <a:pPr marL="0" marR="0" algn="r">
                        <a:lnSpc>
                          <a:spcPct val="115000"/>
                        </a:lnSpc>
                        <a:spcBef>
                          <a:spcPts val="0"/>
                        </a:spcBef>
                        <a:spcAft>
                          <a:spcPts val="0"/>
                        </a:spcAft>
                      </a:pPr>
                      <a:r>
                        <a:rPr lang="en-US" sz="1000" dirty="0">
                          <a:effectLst/>
                          <a:latin typeface="Verdana" panose="020B0604030504040204" pitchFamily="34" charset="0"/>
                          <a:ea typeface="Verdana" panose="020B0604030504040204" pitchFamily="34" charset="0"/>
                          <a:cs typeface="Verdana" panose="020B0604030504040204" pitchFamily="34" charset="0"/>
                        </a:rPr>
                        <a:t>351 (30.2%)</a:t>
                      </a:r>
                      <a:endParaRPr lang="en-ZA" sz="1000" dirty="0">
                        <a:effectLst/>
                        <a:latin typeface="Verdana" panose="020B0604030504040204" pitchFamily="34" charset="0"/>
                        <a:ea typeface="Verdana" panose="020B0604030504040204" pitchFamily="34" charset="0"/>
                        <a:cs typeface="Verdana" panose="020B0604030504040204" pitchFamily="34" charset="0"/>
                      </a:endParaRPr>
                    </a:p>
                  </a:txBody>
                  <a:tcPr marL="66769" marR="66769" marT="0" marB="0" anchor="b"/>
                </a:tc>
                <a:extLst>
                  <a:ext uri="{0D108BD9-81ED-4DB2-BD59-A6C34878D82A}">
                    <a16:rowId xmlns:a16="http://schemas.microsoft.com/office/drawing/2014/main" val="1448206394"/>
                  </a:ext>
                </a:extLst>
              </a:tr>
            </a:tbl>
          </a:graphicData>
        </a:graphic>
      </p:graphicFrame>
      <p:pic>
        <p:nvPicPr>
          <p:cNvPr id="4" name="Picture 3" descr="A colorful sign with text&#10;&#10;Description automatically generated">
            <a:extLst>
              <a:ext uri="{FF2B5EF4-FFF2-40B4-BE49-F238E27FC236}">
                <a16:creationId xmlns:a16="http://schemas.microsoft.com/office/drawing/2014/main" id="{D3F0DB86-9910-9321-275E-2113C9DFDC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77175" cy="1638939"/>
          </a:xfrm>
          <a:prstGeom prst="rect">
            <a:avLst/>
          </a:prstGeom>
        </p:spPr>
      </p:pic>
      <p:pic>
        <p:nvPicPr>
          <p:cNvPr id="7" name="Picture 6" descr="Logo&#10;&#10;Description automatically generated">
            <a:extLst>
              <a:ext uri="{FF2B5EF4-FFF2-40B4-BE49-F238E27FC236}">
                <a16:creationId xmlns:a16="http://schemas.microsoft.com/office/drawing/2014/main" id="{3702302E-8B3E-C3AC-3ECE-EAA1B51DF6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5657" y="6206799"/>
            <a:ext cx="1116343" cy="651200"/>
          </a:xfrm>
          <a:prstGeom prst="rect">
            <a:avLst/>
          </a:prstGeom>
        </p:spPr>
      </p:pic>
      <p:sp>
        <p:nvSpPr>
          <p:cNvPr id="15" name="TextBox 14">
            <a:extLst>
              <a:ext uri="{FF2B5EF4-FFF2-40B4-BE49-F238E27FC236}">
                <a16:creationId xmlns:a16="http://schemas.microsoft.com/office/drawing/2014/main" id="{175D2EA3-16EA-9418-FA13-88BF277E17B5}"/>
              </a:ext>
            </a:extLst>
          </p:cNvPr>
          <p:cNvSpPr txBox="1"/>
          <p:nvPr/>
        </p:nvSpPr>
        <p:spPr>
          <a:xfrm>
            <a:off x="7062838" y="3029563"/>
            <a:ext cx="4858280" cy="23083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marL="285750" indent="-285750">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PrEPared to Choose: 74.1% choose CAB-LA (of which 65.3% were PrEP naïve at initiation)</a:t>
            </a:r>
          </a:p>
          <a:p>
            <a:pPr marL="285750" indent="-285750">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Among AGYW, 76.5% (n=557/728) opted for CAB-LA</a:t>
            </a:r>
          </a:p>
          <a:p>
            <a:pPr marL="285750" indent="-285750">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Among male partners, 67.9% of the 368 males who started on PrEP chose CAB-LA</a:t>
            </a:r>
            <a:endParaRPr lang="en-ZA" sz="16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Of the 862 people who initiated CAB-LA, 33.5% did so at a government facility.</a:t>
            </a:r>
          </a:p>
        </p:txBody>
      </p:sp>
      <p:pic>
        <p:nvPicPr>
          <p:cNvPr id="16" name="Picture 15" descr="A close-up of a syringe and a red ribbon&#10;&#10;Description automatically generated">
            <a:extLst>
              <a:ext uri="{FF2B5EF4-FFF2-40B4-BE49-F238E27FC236}">
                <a16:creationId xmlns:a16="http://schemas.microsoft.com/office/drawing/2014/main" id="{8D4DEB30-3A19-1D3B-41E4-17E1957A50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1877" y="135094"/>
            <a:ext cx="2662292" cy="2662292"/>
          </a:xfrm>
          <a:prstGeom prst="rect">
            <a:avLst/>
          </a:prstGeom>
        </p:spPr>
      </p:pic>
      <p:sp>
        <p:nvSpPr>
          <p:cNvPr id="18" name="TextBox 17">
            <a:extLst>
              <a:ext uri="{FF2B5EF4-FFF2-40B4-BE49-F238E27FC236}">
                <a16:creationId xmlns:a16="http://schemas.microsoft.com/office/drawing/2014/main" id="{205F04F9-B269-D9FF-A207-3EB212155295}"/>
              </a:ext>
            </a:extLst>
          </p:cNvPr>
          <p:cNvSpPr txBox="1"/>
          <p:nvPr/>
        </p:nvSpPr>
        <p:spPr>
          <a:xfrm>
            <a:off x="187831" y="1706955"/>
            <a:ext cx="6646492" cy="563103"/>
          </a:xfrm>
          <a:prstGeom prst="rect">
            <a:avLst/>
          </a:prstGeom>
          <a:noFill/>
        </p:spPr>
        <p:txBody>
          <a:bodyPr wrap="square">
            <a:spAutoFit/>
          </a:bodyPr>
          <a:lstStyle/>
          <a:p>
            <a:pPr marL="0" marR="0">
              <a:lnSpc>
                <a:spcPct val="115000"/>
              </a:lnSpc>
              <a:spcBef>
                <a:spcPts val="0"/>
              </a:spcBef>
              <a:spcAft>
                <a:spcPts val="0"/>
              </a:spcAft>
            </a:pPr>
            <a:r>
              <a:rPr kumimoji="0" lang="en-US" sz="1400" b="1" i="0" strike="noStrike" kern="1200" cap="none" normalizeH="0" baseline="0" dirty="0">
                <a:ln>
                  <a:noFill/>
                </a:ln>
                <a:solidFill>
                  <a:schemeClr val="accent1"/>
                </a:solidFill>
                <a:effectLst/>
                <a:latin typeface="Verdana" panose="020B0604030504040204" pitchFamily="34" charset="0"/>
                <a:ea typeface="Verdana" panose="020B0604030504040204" pitchFamily="34" charset="0"/>
                <a:cs typeface="Verdana" panose="020B0604030504040204" pitchFamily="34" charset="0"/>
              </a:rPr>
              <a:t>Table 1: PrEPared to choose, </a:t>
            </a:r>
            <a:r>
              <a:rPr lang="en-US" sz="1400" b="1" dirty="0">
                <a:solidFill>
                  <a:schemeClr val="accent1"/>
                </a:solidFill>
                <a:latin typeface="Verdana" panose="020B0604030504040204" pitchFamily="34" charset="0"/>
                <a:ea typeface="Verdana" panose="020B0604030504040204" pitchFamily="34" charset="0"/>
                <a:cs typeface="Verdana" panose="020B0604030504040204" pitchFamily="34" charset="0"/>
              </a:rPr>
              <a:t>b</a:t>
            </a:r>
            <a:r>
              <a:rPr kumimoji="0" lang="en-US" sz="1400" b="1" i="0" strike="noStrike" kern="1200" cap="none" normalizeH="0" baseline="0" dirty="0">
                <a:ln>
                  <a:noFill/>
                </a:ln>
                <a:solidFill>
                  <a:schemeClr val="accent1"/>
                </a:solidFill>
                <a:effectLst/>
                <a:latin typeface="Verdana" panose="020B0604030504040204" pitchFamily="34" charset="0"/>
                <a:ea typeface="Verdana" panose="020B0604030504040204" pitchFamily="34" charset="0"/>
                <a:cs typeface="Verdana" panose="020B0604030504040204" pitchFamily="34" charset="0"/>
              </a:rPr>
              <a:t>aseline characteristics and PrEP  uptake</a:t>
            </a:r>
            <a:endParaRPr kumimoji="0" lang="en-ZA" sz="1400" b="1" i="0" strike="noStrike" kern="1200" cap="none" normalizeH="0" baseline="0" dirty="0">
              <a:ln>
                <a:noFill/>
              </a:ln>
              <a:solidFill>
                <a:schemeClr val="accent1"/>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97261077"/>
      </p:ext>
    </p:extLst>
  </p:cSld>
  <p:clrMapOvr>
    <a:masterClrMapping/>
  </p:clrMapOvr>
</p:sld>
</file>

<file path=ppt/theme/theme1.xml><?xml version="1.0" encoding="utf-8"?>
<a:theme xmlns:a="http://schemas.openxmlformats.org/drawingml/2006/main" name="HIVR4P2023">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0157BD60F1E145A43C0F2A51CF75C7" ma:contentTypeVersion="19" ma:contentTypeDescription="Create a new document." ma:contentTypeScope="" ma:versionID="e7e8b06de8e6c8f23a2f31088b67769c">
  <xsd:schema xmlns:xsd="http://www.w3.org/2001/XMLSchema" xmlns:xs="http://www.w3.org/2001/XMLSchema" xmlns:p="http://schemas.microsoft.com/office/2006/metadata/properties" xmlns:ns2="d9430eef-9f8d-443d-897b-9afda802e8b4" xmlns:ns3="250929fa-9806-4449-af20-7947085fa170" targetNamespace="http://schemas.microsoft.com/office/2006/metadata/properties" ma:root="true" ma:fieldsID="8ac6a07edcc6e99d27994b0d0bca8a2f" ns2:_="" ns3:_="">
    <xsd:import namespace="d9430eef-9f8d-443d-897b-9afda802e8b4"/>
    <xsd:import namespace="250929fa-9806-4449-af20-7947085fa17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2:Note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430eef-9f8d-443d-897b-9afda802e8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Notes" ma:index="18" nillable="true" ma:displayName="Notes" ma:format="Dropdown" ma:internalName="Notes">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8752f36-f899-4024-97aa-312620fde4b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50929fa-9806-4449-af20-7947085fa17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8963c6f-ee03-4b2a-8221-928f9d265193}" ma:internalName="TaxCatchAll" ma:showField="CatchAllData" ma:web="250929fa-9806-4449-af20-7947085fa1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50929fa-9806-4449-af20-7947085fa170" xsi:nil="true"/>
    <lcf76f155ced4ddcb4097134ff3c332f xmlns="d9430eef-9f8d-443d-897b-9afda802e8b4">
      <Terms xmlns="http://schemas.microsoft.com/office/infopath/2007/PartnerControls"/>
    </lcf76f155ced4ddcb4097134ff3c332f>
    <Notes xmlns="d9430eef-9f8d-443d-897b-9afda802e8b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4BEA97-9B1A-4155-B86A-A089256F65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430eef-9f8d-443d-897b-9afda802e8b4"/>
    <ds:schemaRef ds:uri="250929fa-9806-4449-af20-7947085fa1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39C19E-DC6B-4AA0-884E-E7B0ACCF0720}">
  <ds:schemaRefs>
    <ds:schemaRef ds:uri="http://purl.org/dc/terms/"/>
    <ds:schemaRef ds:uri="http://purl.org/dc/dcmitype/"/>
    <ds:schemaRef ds:uri="250929fa-9806-4449-af20-7947085fa170"/>
    <ds:schemaRef ds:uri="http://schemas.microsoft.com/office/2006/documentManagement/types"/>
    <ds:schemaRef ds:uri="http://schemas.openxmlformats.org/package/2006/metadata/core-properties"/>
    <ds:schemaRef ds:uri="http://purl.org/dc/elements/1.1/"/>
    <ds:schemaRef ds:uri="d9430eef-9f8d-443d-897b-9afda802e8b4"/>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F09F52C2-D9B6-446A-9134-8F34DA74CC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HIVR4P-2024-Speaker-template_Verdana</Template>
  <TotalTime>28263</TotalTime>
  <Words>1663</Words>
  <Application>Microsoft Office PowerPoint</Application>
  <PresentationFormat>Widescreen</PresentationFormat>
  <Paragraphs>274</Paragraphs>
  <Slides>12</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Aptos</vt:lpstr>
      <vt:lpstr>Arial</vt:lpstr>
      <vt:lpstr>Calibri</vt:lpstr>
      <vt:lpstr>IAS Ribbon Sans Bold</vt:lpstr>
      <vt:lpstr>IAS Ribbon Sans Regular</vt:lpstr>
      <vt:lpstr>Segoe UI</vt:lpstr>
      <vt:lpstr>Times New Roman</vt:lpstr>
      <vt:lpstr>Verdana</vt:lpstr>
      <vt:lpstr>Verdana Bold</vt:lpstr>
      <vt:lpstr>HIVR4P2023</vt:lpstr>
      <vt:lpstr>The era of choice – the FASTPREP model in South Africa</vt:lpstr>
      <vt:lpstr>Background</vt:lpstr>
      <vt:lpstr>FASTPrEP</vt:lpstr>
      <vt:lpstr>HUB-and-SPOKES MODEL</vt:lpstr>
      <vt:lpstr>PowerPoint Presentation</vt:lpstr>
      <vt:lpstr>Overview of the intervention (FastPREP)</vt:lpstr>
      <vt:lpstr>FASTPrEP</vt:lpstr>
      <vt:lpstr>Study results (outcomes)</vt:lpstr>
      <vt:lpstr>PrEPared to Choose </vt:lpstr>
      <vt:lpstr>Discussion</vt:lpstr>
      <vt:lpstr>Next steps </vt:lpstr>
      <vt:lpstr>Acknowledgement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words we use matter in the response to HIV</dc:title>
  <dc:creator>Maëva Villard</dc:creator>
  <cp:lastModifiedBy>Preview 3</cp:lastModifiedBy>
  <cp:revision>37</cp:revision>
  <dcterms:created xsi:type="dcterms:W3CDTF">2024-08-21T13:51:37Z</dcterms:created>
  <dcterms:modified xsi:type="dcterms:W3CDTF">2024-10-05T17:36:08Z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0x010100FE0157BD60F1E145A43C0F2A51CF75C7</vt:lpwstr>
  </property>
  <property fmtid="{D5CDD505-2E9C-101B-9397-08002B2CF9AE}" pid="3" name="MediaServiceImageTags">
    <vt:lpwstr/>
  </property>
</Properties>
</file>