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96" r:id="rId4"/>
  </p:sldMasterIdLst>
  <p:notesMasterIdLst>
    <p:notesMasterId r:id="rId16"/>
  </p:notesMasterIdLst>
  <p:handoutMasterIdLst>
    <p:handoutMasterId r:id="rId17"/>
  </p:handoutMasterIdLst>
  <p:sldIdLst>
    <p:sldId id="266" r:id="rId5"/>
    <p:sldId id="276" r:id="rId6"/>
    <p:sldId id="269" r:id="rId7"/>
    <p:sldId id="2147378344" r:id="rId8"/>
    <p:sldId id="2147478066" r:id="rId9"/>
    <p:sldId id="257" r:id="rId10"/>
    <p:sldId id="264" r:id="rId11"/>
    <p:sldId id="271" r:id="rId12"/>
    <p:sldId id="2147478025" r:id="rId13"/>
    <p:sldId id="274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2B9961-8363-49C4-AC45-5436C0CEAE08}" v="60" dt="2024-10-06T15:09:15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24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51" d="100"/>
          <a:sy n="151" d="100"/>
        </p:scale>
        <p:origin x="36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50EAEE-143D-776E-C9F0-489448BF1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0111B-CD3A-D95A-74D8-6AE66B4FAD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03986-A93A-5046-AE32-21BB90437027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7EB83-AE5E-7F5A-485F-D9B839C02B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A90E6-EDFB-294E-B457-1EE01481D0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E9475-EC2F-0342-849E-AF783A2FD5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2840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44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6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ABC2-F520-43E6-A332-3DBB081EF3B6}" type="slidenum">
              <a:rPr lang="en-ZA" smtClean="0"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544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9"/>
            <a:ext cx="7632700" cy="4319586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2FD01-8C20-79D4-3E59-891EFF361019}"/>
              </a:ext>
            </a:extLst>
          </p:cNvPr>
          <p:cNvSpPr txBox="1"/>
          <p:nvPr/>
        </p:nvSpPr>
        <p:spPr>
          <a:xfrm>
            <a:off x="4116391" y="44132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4BF50-D803-E77A-CBDE-FD855FFB80BD}"/>
              </a:ext>
            </a:extLst>
          </p:cNvPr>
          <p:cNvSpPr txBox="1"/>
          <p:nvPr/>
        </p:nvSpPr>
        <p:spPr>
          <a:xfrm>
            <a:off x="7789867" y="44132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14BC9D-68F3-B392-A400-7E323AA585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6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08B38E0-2EEF-2D45-6536-DB605CB20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4458C7-35C0-A6EF-F6EE-CA4C9C55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727" y="4807130"/>
            <a:ext cx="3499714" cy="1873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A33F76-6F02-5745-5408-92BE05565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5" t="40558"/>
          <a:stretch/>
        </p:blipFill>
        <p:spPr>
          <a:xfrm rot="10800000">
            <a:off x="-28801" y="-25400"/>
            <a:ext cx="3644305" cy="37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2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4271B-1588-8B83-AF63-19A63442EBFE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E700C-1910-562C-10A1-64B539DF6334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3AC93-D5FF-B99A-0595-51AF5CAB98E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3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620CD-55F4-E7E8-E6EC-EB63F895E7BF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84B90-C316-C349-6B8A-72E2C44730B5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78E90-9218-9685-1D30-181ABB6A0E7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13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noProof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/>
              <a:t>Quote citation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ACD37-E069-80B2-A9D6-BF8D46885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12"/>
          <a:stretch/>
        </p:blipFill>
        <p:spPr>
          <a:xfrm>
            <a:off x="-29171" y="1862993"/>
            <a:ext cx="3671999" cy="5018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66A3A-9569-1D67-2A45-AEBC77F40933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B8977-D43E-B186-FE42-F5B941F80B9F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C0D24-9414-2B71-1E5F-A5CFA4A2480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8FE87-BBE6-700C-33EE-63FFC262A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012"/>
          <a:stretch/>
        </p:blipFill>
        <p:spPr>
          <a:xfrm>
            <a:off x="-29171" y="1862993"/>
            <a:ext cx="3671999" cy="50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57D6E-D7A9-5757-D780-8C4C40EAF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281A67-EECF-3906-182B-26FC6009B376}"/>
              </a:ext>
            </a:extLst>
          </p:cNvPr>
          <p:cNvSpPr/>
          <p:nvPr userDrawn="1"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96E0E-C323-7488-C5C5-A730ED0A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8307A7-7DAF-A3D0-EEA7-B63B600E8639}"/>
              </a:ext>
            </a:extLst>
          </p:cNvPr>
          <p:cNvSpPr/>
          <p:nvPr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D2531-B330-3930-3318-0A3155709EE6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CB9AF-2DB1-B554-78D0-E26F7FBCD684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29D02-9F95-CE08-4D0B-BA8E1DA1DF95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1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493B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 dirty="0"/>
              <a:t>02 September 2024 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82EA3-CD8E-4099-9070-27B291DB9E53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0374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26E51F96-8A5E-7FC5-4CB7-9042629F4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631" y="5369818"/>
            <a:ext cx="920660" cy="141004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CA5994-50B0-B3EE-D8B0-4CCB3DB69B85}"/>
              </a:ext>
            </a:extLst>
          </p:cNvPr>
          <p:cNvCxnSpPr>
            <a:cxnSpLocks/>
            <a:stCxn id="4" idx="3"/>
          </p:cNvCxnSpPr>
          <p:nvPr userDrawn="1"/>
        </p:nvCxnSpPr>
        <p:spPr>
          <a:xfrm>
            <a:off x="1476827" y="6325233"/>
            <a:ext cx="9546773" cy="8718"/>
          </a:xfrm>
          <a:prstGeom prst="line">
            <a:avLst/>
          </a:prstGeom>
          <a:ln w="12700">
            <a:solidFill>
              <a:srgbClr val="007B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1E029BE-D034-8DFE-BB27-E70D2B608903}"/>
              </a:ext>
            </a:extLst>
          </p:cNvPr>
          <p:cNvSpPr/>
          <p:nvPr userDrawn="1"/>
        </p:nvSpPr>
        <p:spPr>
          <a:xfrm>
            <a:off x="11580935" y="6149775"/>
            <a:ext cx="403412" cy="403412"/>
          </a:xfrm>
          <a:prstGeom prst="ellipse">
            <a:avLst/>
          </a:prstGeom>
          <a:solidFill>
            <a:srgbClr val="017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298A4-0412-B95E-52AE-D0E61F521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30298"/>
          </a:xfrm>
        </p:spPr>
        <p:txBody>
          <a:bodyPr anchor="ctr">
            <a:noAutofit/>
          </a:bodyPr>
          <a:lstStyle>
            <a:lvl1pPr>
              <a:defRPr sz="3200" b="0" i="0">
                <a:solidFill>
                  <a:schemeClr val="accent1"/>
                </a:solidFill>
                <a:latin typeface="Raleway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1BD6C6B7-3A39-E88B-FB10-9C3B2A17D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77"/>
              </a:defRPr>
            </a:lvl1pPr>
            <a:lvl2pPr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77"/>
              </a:defRPr>
            </a:lvl2pPr>
            <a:lvl3pPr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77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77"/>
              </a:defRPr>
            </a:lvl4pPr>
            <a:lvl5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1521C-E25B-EF71-9EF4-9C657BCF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934" y="6151389"/>
            <a:ext cx="38320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"/>
              </a:defRPr>
            </a:lvl1pPr>
          </a:lstStyle>
          <a:p>
            <a:fld id="{1D1C8182-8BBE-B542-ADE5-8820B104469B}" type="slidenum">
              <a:rPr lang="en-RO" smtClean="0"/>
              <a:pPr/>
              <a:t>‹#›</a:t>
            </a:fld>
            <a:endParaRPr lang="en-RO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895C77DB-2F91-1844-3513-C04DED213A12}"/>
              </a:ext>
            </a:extLst>
          </p:cNvPr>
          <p:cNvSpPr/>
          <p:nvPr userDrawn="1"/>
        </p:nvSpPr>
        <p:spPr>
          <a:xfrm rot="5400000">
            <a:off x="164144" y="280449"/>
            <a:ext cx="471364" cy="79965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A87831A-A8BD-DD0F-E62B-82B74AD74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8025" y="6490940"/>
            <a:ext cx="5235575" cy="288925"/>
          </a:xfrm>
        </p:spPr>
        <p:txBody>
          <a:bodyPr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confidentiality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F09C2-4E01-7F26-AD2F-59108C9F4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1012" y="6008718"/>
            <a:ext cx="1225815" cy="6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51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09426-BA15-69DF-9DF9-E4BCD5A48083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1EC0E-8DD2-ACED-54B6-36F43A8AA4DD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B046-8380-43C5-27D1-E58BD5D92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A86CA-ED97-4B1C-50A3-296EEB72CF4D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4BBEB-3875-3E11-09BD-C2110D718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1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Click to add 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0C5B-795C-263B-EF8C-F6D6F515F11A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D824F-8AFF-6ADF-C6B4-0F1EB9395C31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AEFD4-8389-EE83-21B7-2943C3CF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A41A12-3D45-7D2B-F8D3-D598B7190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91" y="2097091"/>
            <a:ext cx="7632701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5C6F-622E-27F2-DD2C-007DF2BE16A2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A4EB4-DF3E-913F-C1DD-43A982C4DE8F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0B922-BF12-82EF-C654-1E04DAA43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EEE8C-0759-0E55-24E9-0E6E2BD085B2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3B149-36B2-EB1A-CE8D-71E391F0C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6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2C00E-7579-A3DF-72A1-005F96A7FC9A}"/>
              </a:ext>
            </a:extLst>
          </p:cNvPr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25CBD-4035-D637-E1EC-4D717F98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58359" y="266700"/>
            <a:ext cx="2463935" cy="131890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62271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2C0E3-D898-EA31-5238-741090C17099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8C140-8AB5-29FB-CF06-4E6AEC4445BC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78B56-AC49-84FB-C012-0008A2EF8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22AA12-E323-370A-2558-6124DCDACCBA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51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24E970-CD7C-2893-4293-CAADEBD4D699}"/>
              </a:ext>
            </a:extLst>
          </p:cNvPr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640762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36903-C42D-0B24-3543-E020D15776BE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458B3-1D91-F3A6-83FD-350154A757C1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06B1D8-6A8F-870D-43B3-DFB9C45F7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1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2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3D5C7-4751-A55A-E834-6BB5D0EFA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1891" y="0"/>
            <a:ext cx="399010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891" y="0"/>
            <a:ext cx="3990109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786581"/>
            <a:ext cx="5437185" cy="52995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r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56C7A6-127D-CF51-4F27-339AF6FC4035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2CF168-ADF8-8751-9873-5D7530474886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1A1DD-8717-114E-6FA1-B61B541B07EB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2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3A5FCE-4D05-31BE-1CD4-6CE5C773C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778" b="30778"/>
          <a:stretch/>
        </p:blipFill>
        <p:spPr>
          <a:xfrm rot="5400000">
            <a:off x="-880787" y="2546073"/>
            <a:ext cx="5192712" cy="343114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</p:spTree>
    <p:extLst>
      <p:ext uri="{BB962C8B-B14F-4D97-AF65-F5344CB8AC3E}">
        <p14:creationId xmlns:p14="http://schemas.microsoft.com/office/powerpoint/2010/main" val="1246481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1E89-D11F-7D84-9492-E321845559FA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6112A-495D-43C0-3AC7-06A4322B48AC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49B11-021B-9D5D-46F1-8BB777F17BE7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30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3" y="2097089"/>
            <a:ext cx="11306169" cy="4103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6124B-A661-D5A9-C532-18C996EA6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60899" y="266700"/>
            <a:ext cx="2463935" cy="131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4E06F-EF28-50C5-9C9E-07D58141219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26090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16" r:id="rId8"/>
    <p:sldLayoutId id="2147483705" r:id="rId9"/>
    <p:sldLayoutId id="2147483707" r:id="rId10"/>
    <p:sldLayoutId id="2147483708" r:id="rId11"/>
    <p:sldLayoutId id="2147483709" r:id="rId12"/>
    <p:sldLayoutId id="2147483710" r:id="rId13"/>
    <p:sldLayoutId id="2147483717" r:id="rId14"/>
    <p:sldLayoutId id="214748371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PowerPoint_Slide.sldx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medicinespatentpool.org/what-we-do/mrna-technology-transfer-program/resources#pills-Intellectual-Property-IP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emf"/><Relationship Id="rId5" Type="http://schemas.openxmlformats.org/officeDocument/2006/relationships/image" Target="../media/image29.emf"/><Relationship Id="rId4" Type="http://schemas.openxmlformats.org/officeDocument/2006/relationships/package" Target="../embeddings/Microsoft_PowerPoint_Slide2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2E107-D69D-7F17-DCA4-9810DCD48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91" y="1231490"/>
            <a:ext cx="7632700" cy="433798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>
                <a:solidFill>
                  <a:srgbClr val="21252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Understanding and managing intellectual property for HIV vaccine research and development - 7 October 2024 10:30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E3675-1649-802E-6FA3-7499193C73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Prof Petro Terblanche, CEO Afrigen Biologics, South Africa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A91801-D8DA-B887-F64A-8936F5E6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ZA" sz="6000" spc="-20" dirty="0"/>
              <a:t>IP Management of HIV Vaccines: </a:t>
            </a:r>
            <a:br>
              <a:rPr lang="en-ZA" sz="6000" spc="-20" dirty="0"/>
            </a:br>
            <a:r>
              <a:rPr lang="en-ZA" sz="6000" spc="-20" dirty="0"/>
              <a:t>mRNA Opportunities and Challenges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8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4A9785-5714-F747-B084-91CE0A734F2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17CB9FA-F471-62B7-F41E-380F602854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9543" r="3673"/>
          <a:stretch/>
        </p:blipFill>
        <p:spPr>
          <a:xfrm>
            <a:off x="340077" y="2685081"/>
            <a:ext cx="3015306" cy="294226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2C8569-D4EF-EE4A-9FD3-DBFF555C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79" y="6695"/>
            <a:ext cx="10507247" cy="1223964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HIV vaccine local manufacturing core to the Africa Vision 2040</a:t>
            </a:r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B953D-72C3-E57B-8AC9-58B6A136C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07" y="1241039"/>
            <a:ext cx="8713516" cy="51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8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F98D-7295-E343-8A23-37562C7E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412" y="92614"/>
            <a:ext cx="7632700" cy="4122925"/>
          </a:xfrm>
        </p:spPr>
        <p:txBody>
          <a:bodyPr wrap="square">
            <a:normAutofit/>
          </a:bodyPr>
          <a:lstStyle/>
          <a:p>
            <a:pPr algn="ctr"/>
            <a:r>
              <a:rPr lang="en-GB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2709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E86D9-734E-CD4A-98AC-D989E4E5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842" y="317745"/>
            <a:ext cx="7710407" cy="12239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Some opening remarks…….</a:t>
            </a:r>
            <a:endParaRPr lang="en-GB" noProof="0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6D28C90B-BE3C-F8F5-519E-8061D2986424}"/>
              </a:ext>
            </a:extLst>
          </p:cNvPr>
          <p:cNvSpPr txBox="1">
            <a:spLocks/>
          </p:cNvSpPr>
          <p:nvPr/>
        </p:nvSpPr>
        <p:spPr>
          <a:xfrm>
            <a:off x="3948605" y="1874916"/>
            <a:ext cx="7632704" cy="40570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068B5-2BDC-BC28-0E67-3ACAA898E9BD}"/>
              </a:ext>
            </a:extLst>
          </p:cNvPr>
          <p:cNvSpPr/>
          <p:nvPr/>
        </p:nvSpPr>
        <p:spPr>
          <a:xfrm>
            <a:off x="410705" y="2057996"/>
            <a:ext cx="45719" cy="3876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endParaRPr lang="en-US" sz="16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6C735-D1A3-F54E-88AD-F547040DEEDC}"/>
              </a:ext>
            </a:extLst>
          </p:cNvPr>
          <p:cNvSpPr txBox="1"/>
          <p:nvPr/>
        </p:nvSpPr>
        <p:spPr>
          <a:xfrm>
            <a:off x="3879996" y="1541821"/>
            <a:ext cx="820500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Patenting/IP protection is not a pre-requisite for innovation;</a:t>
            </a:r>
          </a:p>
          <a:p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IP protection can restrict/prioritize access, yet IP protection provides choices for equitable access and sharing;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 </a:t>
            </a:r>
          </a:p>
          <a:p>
            <a:endParaRPr lang="en-US" sz="1600" b="0" i="0" dirty="0">
              <a:solidFill>
                <a:srgbClr val="333333"/>
              </a:solidFill>
              <a:effectLst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HIV vaccines are as strong case for a “public good product” and royalty sacrificing to ensure affordable rapid access</a:t>
            </a:r>
            <a:endParaRPr lang="en-US" sz="1600" b="0" i="0" dirty="0">
              <a:solidFill>
                <a:srgbClr val="333333"/>
              </a:solidFill>
              <a:effectLst/>
            </a:endParaRPr>
          </a:p>
          <a:p>
            <a:endParaRPr lang="en-US" sz="1600" b="0" i="0" dirty="0">
              <a:solidFill>
                <a:srgbClr val="333333"/>
              </a:solidFill>
              <a:effectLst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b="0" i="0" dirty="0">
                <a:solidFill>
                  <a:srgbClr val="333333"/>
                </a:solidFill>
                <a:effectLst/>
              </a:rPr>
              <a:t>IP trends in </a:t>
            </a:r>
            <a:r>
              <a:rPr lang="en-US" sz="1600" dirty="0" err="1">
                <a:solidFill>
                  <a:srgbClr val="333333"/>
                </a:solidFill>
              </a:rPr>
              <a:t>bNAbs</a:t>
            </a:r>
            <a:r>
              <a:rPr lang="en-US" sz="1600" dirty="0">
                <a:solidFill>
                  <a:srgbClr val="333333"/>
                </a:solidFill>
              </a:rPr>
              <a:t> is a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 scientific revolution in the field of antibody modifications and discover opening the road to novel preventive and therapeutic HIV strategies (&gt; 200 filings. USA 90% of national priority filings).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mRNA new promising approach for rapid screening of vaccine candidates as well as vaccine process scale up and development (an alternative to viral vector, sub-unit and other technologies which are widely researched).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/>
              <a:t>HIV vaccine IP space is evolving and fast, partnerships across the discovery value chain essential for local innovation and a great opportunity for local production. </a:t>
            </a:r>
          </a:p>
        </p:txBody>
      </p:sp>
    </p:spTree>
    <p:extLst>
      <p:ext uri="{BB962C8B-B14F-4D97-AF65-F5344CB8AC3E}">
        <p14:creationId xmlns:p14="http://schemas.microsoft.com/office/powerpoint/2010/main" val="428770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9F8446-F1F6-33DC-3392-1B23F88C9C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8742" r="10569"/>
          <a:stretch/>
        </p:blipFill>
        <p:spPr>
          <a:xfrm>
            <a:off x="7625165" y="1154624"/>
            <a:ext cx="4566835" cy="526205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6D1EF3-464C-2441-9B81-0D92458A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549831"/>
            <a:ext cx="6748301" cy="759422"/>
          </a:xfrm>
        </p:spPr>
        <p:txBody>
          <a:bodyPr>
            <a:normAutofit/>
          </a:bodyPr>
          <a:lstStyle/>
          <a:p>
            <a:r>
              <a:rPr lang="en-GB" dirty="0"/>
              <a:t>CONTENT INTENSIVE</a:t>
            </a:r>
            <a:endParaRPr lang="en-GB" noProof="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4289149-AF42-E5C9-9A0B-D204EDEFEB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27819"/>
              </p:ext>
            </p:extLst>
          </p:nvPr>
        </p:nvGraphicFramePr>
        <p:xfrm>
          <a:off x="442913" y="2309252"/>
          <a:ext cx="6918782" cy="405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lide" r:id="rId4" imgW="6096296" imgH="3429229" progId="PowerPoint.Slide.12">
                  <p:embed/>
                </p:oleObj>
              </mc:Choice>
              <mc:Fallback>
                <p:oleObj name="Slide" r:id="rId4" imgW="6096296" imgH="3429229" progId="PowerPoint.Slide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4289149-AF42-E5C9-9A0B-D204EDEFEB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913" y="2309252"/>
                        <a:ext cx="6918782" cy="4052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818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919979-F031-4BDA-68C8-3E196D816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413" y="5615696"/>
            <a:ext cx="1268078" cy="530398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3E4824C-823E-5630-84B7-47B1606913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4</a:t>
            </a:fld>
            <a:endParaRPr lang="en-ZA" sz="1400" dirty="0">
              <a:latin typeface="+mn-lt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F6C3EFE-7CFF-7F56-28EE-877F07AC5AC0}"/>
              </a:ext>
            </a:extLst>
          </p:cNvPr>
          <p:cNvGrpSpPr>
            <a:grpSpLocks noChangeAspect="1"/>
          </p:cNvGrpSpPr>
          <p:nvPr/>
        </p:nvGrpSpPr>
        <p:grpSpPr>
          <a:xfrm>
            <a:off x="887002" y="-1796152"/>
            <a:ext cx="8977670" cy="4671847"/>
            <a:chOff x="1688280" y="1235345"/>
            <a:chExt cx="9365305" cy="4671847"/>
          </a:xfrm>
        </p:grpSpPr>
        <p:sp>
          <p:nvSpPr>
            <p:cNvPr id="159" name="Freeform 9">
              <a:extLst>
                <a:ext uri="{FF2B5EF4-FFF2-40B4-BE49-F238E27FC236}">
                  <a16:creationId xmlns:a16="http://schemas.microsoft.com/office/drawing/2014/main" id="{912C7F2F-F5BA-DFBA-B0A5-F59F2EF7F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8280" y="3300517"/>
              <a:ext cx="5686425" cy="2606675"/>
            </a:xfrm>
            <a:custGeom>
              <a:avLst/>
              <a:gdLst>
                <a:gd name="T0" fmla="*/ 385 w 1724"/>
                <a:gd name="T1" fmla="*/ 791 h 791"/>
                <a:gd name="T2" fmla="*/ 396 w 1724"/>
                <a:gd name="T3" fmla="*/ 791 h 791"/>
                <a:gd name="T4" fmla="*/ 388 w 1724"/>
                <a:gd name="T5" fmla="*/ 791 h 791"/>
                <a:gd name="T6" fmla="*/ 385 w 1724"/>
                <a:gd name="T7" fmla="*/ 791 h 791"/>
                <a:gd name="T8" fmla="*/ 371 w 1724"/>
                <a:gd name="T9" fmla="*/ 790 h 791"/>
                <a:gd name="T10" fmla="*/ 385 w 1724"/>
                <a:gd name="T11" fmla="*/ 791 h 791"/>
                <a:gd name="T12" fmla="*/ 387 w 1724"/>
                <a:gd name="T13" fmla="*/ 791 h 791"/>
                <a:gd name="T14" fmla="*/ 379 w 1724"/>
                <a:gd name="T15" fmla="*/ 791 h 791"/>
                <a:gd name="T16" fmla="*/ 371 w 1724"/>
                <a:gd name="T17" fmla="*/ 790 h 791"/>
                <a:gd name="T18" fmla="*/ 1724 w 1724"/>
                <a:gd name="T19" fmla="*/ 0 h 791"/>
                <a:gd name="T20" fmla="*/ 1535 w 1724"/>
                <a:gd name="T21" fmla="*/ 0 h 791"/>
                <a:gd name="T22" fmla="*/ 396 w 1724"/>
                <a:gd name="T23" fmla="*/ 0 h 791"/>
                <a:gd name="T24" fmla="*/ 0 w 1724"/>
                <a:gd name="T25" fmla="*/ 395 h 791"/>
                <a:gd name="T26" fmla="*/ 365 w 1724"/>
                <a:gd name="T27" fmla="*/ 790 h 791"/>
                <a:gd name="T28" fmla="*/ 377 w 1724"/>
                <a:gd name="T29" fmla="*/ 791 h 791"/>
                <a:gd name="T30" fmla="*/ 94 w 1724"/>
                <a:gd name="T31" fmla="*/ 489 h 791"/>
                <a:gd name="T32" fmla="*/ 396 w 1724"/>
                <a:gd name="T33" fmla="*/ 187 h 791"/>
                <a:gd name="T34" fmla="*/ 1535 w 1724"/>
                <a:gd name="T35" fmla="*/ 187 h 791"/>
                <a:gd name="T36" fmla="*/ 1724 w 1724"/>
                <a:gd name="T37" fmla="*/ 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4" h="791">
                  <a:moveTo>
                    <a:pt x="385" y="791"/>
                  </a:moveTo>
                  <a:cubicBezTo>
                    <a:pt x="389" y="791"/>
                    <a:pt x="392" y="791"/>
                    <a:pt x="396" y="791"/>
                  </a:cubicBezTo>
                  <a:cubicBezTo>
                    <a:pt x="393" y="791"/>
                    <a:pt x="390" y="791"/>
                    <a:pt x="388" y="791"/>
                  </a:cubicBezTo>
                  <a:cubicBezTo>
                    <a:pt x="387" y="791"/>
                    <a:pt x="386" y="791"/>
                    <a:pt x="385" y="791"/>
                  </a:cubicBezTo>
                  <a:moveTo>
                    <a:pt x="371" y="790"/>
                  </a:moveTo>
                  <a:cubicBezTo>
                    <a:pt x="376" y="791"/>
                    <a:pt x="380" y="791"/>
                    <a:pt x="385" y="791"/>
                  </a:cubicBezTo>
                  <a:cubicBezTo>
                    <a:pt x="386" y="791"/>
                    <a:pt x="386" y="791"/>
                    <a:pt x="387" y="791"/>
                  </a:cubicBezTo>
                  <a:cubicBezTo>
                    <a:pt x="384" y="791"/>
                    <a:pt x="382" y="791"/>
                    <a:pt x="379" y="791"/>
                  </a:cubicBezTo>
                  <a:cubicBezTo>
                    <a:pt x="376" y="791"/>
                    <a:pt x="374" y="791"/>
                    <a:pt x="371" y="790"/>
                  </a:cubicBezTo>
                  <a:moveTo>
                    <a:pt x="1724" y="0"/>
                  </a:moveTo>
                  <a:cubicBezTo>
                    <a:pt x="1535" y="0"/>
                    <a:pt x="1535" y="0"/>
                    <a:pt x="1535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177" y="0"/>
                    <a:pt x="0" y="177"/>
                    <a:pt x="0" y="395"/>
                  </a:cubicBezTo>
                  <a:cubicBezTo>
                    <a:pt x="0" y="603"/>
                    <a:pt x="161" y="774"/>
                    <a:pt x="365" y="790"/>
                  </a:cubicBezTo>
                  <a:cubicBezTo>
                    <a:pt x="369" y="790"/>
                    <a:pt x="373" y="790"/>
                    <a:pt x="377" y="791"/>
                  </a:cubicBezTo>
                  <a:cubicBezTo>
                    <a:pt x="219" y="781"/>
                    <a:pt x="94" y="650"/>
                    <a:pt x="94" y="489"/>
                  </a:cubicBezTo>
                  <a:cubicBezTo>
                    <a:pt x="94" y="322"/>
                    <a:pt x="229" y="187"/>
                    <a:pt x="396" y="187"/>
                  </a:cubicBezTo>
                  <a:cubicBezTo>
                    <a:pt x="1535" y="187"/>
                    <a:pt x="1535" y="187"/>
                    <a:pt x="1535" y="187"/>
                  </a:cubicBezTo>
                  <a:cubicBezTo>
                    <a:pt x="1639" y="187"/>
                    <a:pt x="1724" y="103"/>
                    <a:pt x="1724" y="0"/>
                  </a:cubicBezTo>
                </a:path>
              </a:pathLst>
            </a:custGeom>
            <a:solidFill>
              <a:srgbClr val="EE6A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9768A75B-0047-08C0-A6F4-65CBA8291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771" y="5810982"/>
              <a:ext cx="392113" cy="76200"/>
            </a:xfrm>
            <a:custGeom>
              <a:avLst/>
              <a:gdLst>
                <a:gd name="T0" fmla="*/ 0 w 119"/>
                <a:gd name="T1" fmla="*/ 0 h 23"/>
                <a:gd name="T2" fmla="*/ 96 w 119"/>
                <a:gd name="T3" fmla="*/ 21 h 23"/>
                <a:gd name="T4" fmla="*/ 119 w 119"/>
                <a:gd name="T5" fmla="*/ 23 h 23"/>
                <a:gd name="T6" fmla="*/ 105 w 119"/>
                <a:gd name="T7" fmla="*/ 22 h 23"/>
                <a:gd name="T8" fmla="*/ 0 w 119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23">
                  <a:moveTo>
                    <a:pt x="0" y="0"/>
                  </a:moveTo>
                  <a:cubicBezTo>
                    <a:pt x="31" y="10"/>
                    <a:pt x="63" y="17"/>
                    <a:pt x="96" y="21"/>
                  </a:cubicBezTo>
                  <a:cubicBezTo>
                    <a:pt x="104" y="22"/>
                    <a:pt x="111" y="22"/>
                    <a:pt x="119" y="23"/>
                  </a:cubicBezTo>
                  <a:cubicBezTo>
                    <a:pt x="114" y="23"/>
                    <a:pt x="110" y="22"/>
                    <a:pt x="105" y="22"/>
                  </a:cubicBezTo>
                  <a:cubicBezTo>
                    <a:pt x="69" y="18"/>
                    <a:pt x="34" y="11"/>
                    <a:pt x="0" y="0"/>
                  </a:cubicBezTo>
                </a:path>
              </a:pathLst>
            </a:custGeom>
            <a:solidFill>
              <a:srgbClr val="008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8AB55ED2-B7ED-DAFA-C7E0-53DF1C028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259" y="5890357"/>
              <a:ext cx="9525" cy="0"/>
            </a:xfrm>
            <a:custGeom>
              <a:avLst/>
              <a:gdLst>
                <a:gd name="T0" fmla="*/ 0 w 3"/>
                <a:gd name="T1" fmla="*/ 0 w 3"/>
                <a:gd name="T2" fmla="*/ 3 w 3"/>
                <a:gd name="T3" fmla="*/ 2 w 3"/>
                <a:gd name="T4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5955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44B1A015-9035-F448-6298-50AA38A37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171" y="5887182"/>
              <a:ext cx="46038" cy="3175"/>
            </a:xfrm>
            <a:custGeom>
              <a:avLst/>
              <a:gdLst>
                <a:gd name="T0" fmla="*/ 0 w 14"/>
                <a:gd name="T1" fmla="*/ 0 h 1"/>
                <a:gd name="T2" fmla="*/ 6 w 14"/>
                <a:gd name="T3" fmla="*/ 0 h 1"/>
                <a:gd name="T4" fmla="*/ 14 w 14"/>
                <a:gd name="T5" fmla="*/ 1 h 1"/>
                <a:gd name="T6" fmla="*/ 12 w 14"/>
                <a:gd name="T7" fmla="*/ 1 h 1"/>
                <a:gd name="T8" fmla="*/ 0 w 1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9" y="1"/>
                    <a:pt x="11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8" y="0"/>
                    <a:pt x="4" y="0"/>
                    <a:pt x="0" y="0"/>
                  </a:cubicBezTo>
                </a:path>
              </a:pathLst>
            </a:custGeom>
            <a:solidFill>
              <a:srgbClr val="008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">
              <a:extLst>
                <a:ext uri="{FF2B5EF4-FFF2-40B4-BE49-F238E27FC236}">
                  <a16:creationId xmlns:a16="http://schemas.microsoft.com/office/drawing/2014/main" id="{8FA2F89D-D09D-CC61-23EE-39EDB8D0C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771" y="58903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9AE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75D28D7D-54BA-20FC-7A94-5E39C863F4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6046" y="4714020"/>
              <a:ext cx="1177925" cy="1176338"/>
            </a:xfrm>
            <a:custGeom>
              <a:avLst/>
              <a:gdLst>
                <a:gd name="T0" fmla="*/ 179 w 357"/>
                <a:gd name="T1" fmla="*/ 24 h 357"/>
                <a:gd name="T2" fmla="*/ 333 w 357"/>
                <a:gd name="T3" fmla="*/ 179 h 357"/>
                <a:gd name="T4" fmla="*/ 179 w 357"/>
                <a:gd name="T5" fmla="*/ 333 h 357"/>
                <a:gd name="T6" fmla="*/ 24 w 357"/>
                <a:gd name="T7" fmla="*/ 179 h 357"/>
                <a:gd name="T8" fmla="*/ 179 w 357"/>
                <a:gd name="T9" fmla="*/ 24 h 357"/>
                <a:gd name="T10" fmla="*/ 179 w 357"/>
                <a:gd name="T11" fmla="*/ 0 h 357"/>
                <a:gd name="T12" fmla="*/ 0 w 357"/>
                <a:gd name="T13" fmla="*/ 179 h 357"/>
                <a:gd name="T14" fmla="*/ 179 w 357"/>
                <a:gd name="T15" fmla="*/ 357 h 357"/>
                <a:gd name="T16" fmla="*/ 357 w 357"/>
                <a:gd name="T17" fmla="*/ 179 h 357"/>
                <a:gd name="T18" fmla="*/ 179 w 357"/>
                <a:gd name="T1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7" h="357">
                  <a:moveTo>
                    <a:pt x="179" y="24"/>
                  </a:moveTo>
                  <a:cubicBezTo>
                    <a:pt x="264" y="24"/>
                    <a:pt x="333" y="93"/>
                    <a:pt x="333" y="179"/>
                  </a:cubicBezTo>
                  <a:cubicBezTo>
                    <a:pt x="333" y="264"/>
                    <a:pt x="264" y="333"/>
                    <a:pt x="179" y="333"/>
                  </a:cubicBezTo>
                  <a:cubicBezTo>
                    <a:pt x="94" y="333"/>
                    <a:pt x="24" y="264"/>
                    <a:pt x="24" y="179"/>
                  </a:cubicBezTo>
                  <a:cubicBezTo>
                    <a:pt x="24" y="93"/>
                    <a:pt x="94" y="24"/>
                    <a:pt x="179" y="24"/>
                  </a:cubicBezTo>
                  <a:close/>
                  <a:moveTo>
                    <a:pt x="179" y="0"/>
                  </a:moveTo>
                  <a:cubicBezTo>
                    <a:pt x="80" y="0"/>
                    <a:pt x="0" y="80"/>
                    <a:pt x="0" y="179"/>
                  </a:cubicBezTo>
                  <a:cubicBezTo>
                    <a:pt x="0" y="277"/>
                    <a:pt x="80" y="357"/>
                    <a:pt x="179" y="357"/>
                  </a:cubicBezTo>
                  <a:cubicBezTo>
                    <a:pt x="277" y="357"/>
                    <a:pt x="357" y="277"/>
                    <a:pt x="357" y="179"/>
                  </a:cubicBezTo>
                  <a:cubicBezTo>
                    <a:pt x="357" y="80"/>
                    <a:pt x="277" y="0"/>
                    <a:pt x="179" y="0"/>
                  </a:cubicBezTo>
                  <a:close/>
                </a:path>
              </a:pathLst>
            </a:custGeom>
            <a:solidFill>
              <a:srgbClr val="2D4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982C05D-3F0C-C3F4-1FCB-BD24AFA0A565}"/>
                </a:ext>
              </a:extLst>
            </p:cNvPr>
            <p:cNvSpPr txBox="1"/>
            <p:nvPr/>
          </p:nvSpPr>
          <p:spPr>
            <a:xfrm>
              <a:off x="1841869" y="3419330"/>
              <a:ext cx="4919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b="1" kern="1200" dirty="0">
                  <a:solidFill>
                    <a:srgbClr val="FFFFFF"/>
                  </a:solidFill>
                  <a:latin typeface="Raleway" pitchFamily="2" charset="0"/>
                  <a:ea typeface="+mn-ea"/>
                  <a:cs typeface="+mn-cs"/>
                </a:rPr>
                <a:t>mRNA</a:t>
              </a:r>
              <a:r>
                <a: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 TT Programme Disease Targets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D0F4635-51D5-93C5-166F-C8FE61DBDEA1}"/>
                </a:ext>
              </a:extLst>
            </p:cNvPr>
            <p:cNvSpPr txBox="1"/>
            <p:nvPr/>
          </p:nvSpPr>
          <p:spPr>
            <a:xfrm>
              <a:off x="7336750" y="3415484"/>
              <a:ext cx="828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F6FAB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3A24BB0-F56B-5BCB-8227-ACAB22F93718}"/>
                </a:ext>
              </a:extLst>
            </p:cNvPr>
            <p:cNvSpPr/>
            <p:nvPr/>
          </p:nvSpPr>
          <p:spPr>
            <a:xfrm>
              <a:off x="8063522" y="3451493"/>
              <a:ext cx="29900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Arial" panose="020B0604020202020204" pitchFamily="34" charset="0"/>
                </a:rPr>
                <a:t>Expanding preventative measures for unmet medical needs and improving patient outcomes.</a:t>
              </a:r>
            </a:p>
          </p:txBody>
        </p:sp>
        <p:sp>
          <p:nvSpPr>
            <p:cNvPr id="141" name="Forma libre 6">
              <a:extLst>
                <a:ext uri="{FF2B5EF4-FFF2-40B4-BE49-F238E27FC236}">
                  <a16:creationId xmlns:a16="http://schemas.microsoft.com/office/drawing/2014/main" id="{39788A49-F24D-452E-C5D3-C64E2C6AACD8}"/>
                </a:ext>
              </a:extLst>
            </p:cNvPr>
            <p:cNvSpPr/>
            <p:nvPr/>
          </p:nvSpPr>
          <p:spPr>
            <a:xfrm>
              <a:off x="6093140" y="4115808"/>
              <a:ext cx="358890" cy="360586"/>
            </a:xfrm>
            <a:custGeom>
              <a:avLst/>
              <a:gdLst>
                <a:gd name="connsiteX0" fmla="*/ 317463 w 452622"/>
                <a:gd name="connsiteY0" fmla="*/ 34297 h 486587"/>
                <a:gd name="connsiteX1" fmla="*/ 260018 w 452622"/>
                <a:gd name="connsiteY1" fmla="*/ 34224 h 486587"/>
                <a:gd name="connsiteX2" fmla="*/ 255366 w 452622"/>
                <a:gd name="connsiteY2" fmla="*/ 27652 h 486587"/>
                <a:gd name="connsiteX3" fmla="*/ 168829 w 452622"/>
                <a:gd name="connsiteY3" fmla="*/ 554 h 486587"/>
                <a:gd name="connsiteX4" fmla="*/ 82292 w 452622"/>
                <a:gd name="connsiteY4" fmla="*/ 27652 h 486587"/>
                <a:gd name="connsiteX5" fmla="*/ 77640 w 452622"/>
                <a:gd name="connsiteY5" fmla="*/ 34224 h 486587"/>
                <a:gd name="connsiteX6" fmla="*/ 20194 w 452622"/>
                <a:gd name="connsiteY6" fmla="*/ 34224 h 486587"/>
                <a:gd name="connsiteX7" fmla="*/ 554 w 452622"/>
                <a:gd name="connsiteY7" fmla="*/ 60805 h 486587"/>
                <a:gd name="connsiteX8" fmla="*/ 554 w 452622"/>
                <a:gd name="connsiteY8" fmla="*/ 471487 h 486587"/>
                <a:gd name="connsiteX9" fmla="*/ 15174 w 452622"/>
                <a:gd name="connsiteY9" fmla="*/ 486107 h 486587"/>
                <a:gd name="connsiteX10" fmla="*/ 322484 w 452622"/>
                <a:gd name="connsiteY10" fmla="*/ 486181 h 486587"/>
                <a:gd name="connsiteX11" fmla="*/ 337104 w 452622"/>
                <a:gd name="connsiteY11" fmla="*/ 471561 h 486587"/>
                <a:gd name="connsiteX12" fmla="*/ 337104 w 452622"/>
                <a:gd name="connsiteY12" fmla="*/ 60805 h 486587"/>
                <a:gd name="connsiteX13" fmla="*/ 317463 w 452622"/>
                <a:gd name="connsiteY13" fmla="*/ 34297 h 486587"/>
                <a:gd name="connsiteX14" fmla="*/ 103040 w 452622"/>
                <a:gd name="connsiteY14" fmla="*/ 44635 h 486587"/>
                <a:gd name="connsiteX15" fmla="*/ 168829 w 452622"/>
                <a:gd name="connsiteY15" fmla="*/ 27135 h 486587"/>
                <a:gd name="connsiteX16" fmla="*/ 234618 w 452622"/>
                <a:gd name="connsiteY16" fmla="*/ 44635 h 486587"/>
                <a:gd name="connsiteX17" fmla="*/ 234618 w 452622"/>
                <a:gd name="connsiteY17" fmla="*/ 47514 h 486587"/>
                <a:gd name="connsiteX18" fmla="*/ 103040 w 452622"/>
                <a:gd name="connsiteY18" fmla="*/ 47514 h 486587"/>
                <a:gd name="connsiteX19" fmla="*/ 103040 w 452622"/>
                <a:gd name="connsiteY19" fmla="*/ 44635 h 486587"/>
                <a:gd name="connsiteX20" fmla="*/ 310522 w 452622"/>
                <a:gd name="connsiteY20" fmla="*/ 459526 h 486587"/>
                <a:gd name="connsiteX21" fmla="*/ 27209 w 452622"/>
                <a:gd name="connsiteY21" fmla="*/ 459526 h 486587"/>
                <a:gd name="connsiteX22" fmla="*/ 27209 w 452622"/>
                <a:gd name="connsiteY22" fmla="*/ 60805 h 486587"/>
                <a:gd name="connsiteX23" fmla="*/ 76532 w 452622"/>
                <a:gd name="connsiteY23" fmla="*/ 60805 h 486587"/>
                <a:gd name="connsiteX24" fmla="*/ 92703 w 452622"/>
                <a:gd name="connsiteY24" fmla="*/ 74096 h 486587"/>
                <a:gd name="connsiteX25" fmla="*/ 245029 w 452622"/>
                <a:gd name="connsiteY25" fmla="*/ 74096 h 486587"/>
                <a:gd name="connsiteX26" fmla="*/ 261273 w 452622"/>
                <a:gd name="connsiteY26" fmla="*/ 60805 h 486587"/>
                <a:gd name="connsiteX27" fmla="*/ 310596 w 452622"/>
                <a:gd name="connsiteY27" fmla="*/ 60805 h 486587"/>
                <a:gd name="connsiteX28" fmla="*/ 310596 w 452622"/>
                <a:gd name="connsiteY28" fmla="*/ 459526 h 486587"/>
                <a:gd name="connsiteX29" fmla="*/ 268583 w 452622"/>
                <a:gd name="connsiteY29" fmla="*/ 153914 h 486587"/>
                <a:gd name="connsiteX30" fmla="*/ 281874 w 452622"/>
                <a:gd name="connsiteY30" fmla="*/ 167204 h 486587"/>
                <a:gd name="connsiteX31" fmla="*/ 268583 w 452622"/>
                <a:gd name="connsiteY31" fmla="*/ 180495 h 486587"/>
                <a:gd name="connsiteX32" fmla="*/ 162257 w 452622"/>
                <a:gd name="connsiteY32" fmla="*/ 180495 h 486587"/>
                <a:gd name="connsiteX33" fmla="*/ 148967 w 452622"/>
                <a:gd name="connsiteY33" fmla="*/ 167204 h 486587"/>
                <a:gd name="connsiteX34" fmla="*/ 162257 w 452622"/>
                <a:gd name="connsiteY34" fmla="*/ 153914 h 486587"/>
                <a:gd name="connsiteX35" fmla="*/ 268583 w 452622"/>
                <a:gd name="connsiteY35" fmla="*/ 153914 h 486587"/>
                <a:gd name="connsiteX36" fmla="*/ 281874 w 452622"/>
                <a:gd name="connsiteY36" fmla="*/ 273530 h 486587"/>
                <a:gd name="connsiteX37" fmla="*/ 268583 w 452622"/>
                <a:gd name="connsiteY37" fmla="*/ 286821 h 486587"/>
                <a:gd name="connsiteX38" fmla="*/ 162257 w 452622"/>
                <a:gd name="connsiteY38" fmla="*/ 286821 h 486587"/>
                <a:gd name="connsiteX39" fmla="*/ 148967 w 452622"/>
                <a:gd name="connsiteY39" fmla="*/ 273530 h 486587"/>
                <a:gd name="connsiteX40" fmla="*/ 162257 w 452622"/>
                <a:gd name="connsiteY40" fmla="*/ 260239 h 486587"/>
                <a:gd name="connsiteX41" fmla="*/ 268583 w 452622"/>
                <a:gd name="connsiteY41" fmla="*/ 260239 h 486587"/>
                <a:gd name="connsiteX42" fmla="*/ 281874 w 452622"/>
                <a:gd name="connsiteY42" fmla="*/ 273530 h 486587"/>
                <a:gd name="connsiteX43" fmla="*/ 281874 w 452622"/>
                <a:gd name="connsiteY43" fmla="*/ 379856 h 486587"/>
                <a:gd name="connsiteX44" fmla="*/ 268583 w 452622"/>
                <a:gd name="connsiteY44" fmla="*/ 393146 h 486587"/>
                <a:gd name="connsiteX45" fmla="*/ 162257 w 452622"/>
                <a:gd name="connsiteY45" fmla="*/ 393146 h 486587"/>
                <a:gd name="connsiteX46" fmla="*/ 148967 w 452622"/>
                <a:gd name="connsiteY46" fmla="*/ 379856 h 486587"/>
                <a:gd name="connsiteX47" fmla="*/ 162257 w 452622"/>
                <a:gd name="connsiteY47" fmla="*/ 366565 h 486587"/>
                <a:gd name="connsiteX48" fmla="*/ 268583 w 452622"/>
                <a:gd name="connsiteY48" fmla="*/ 366565 h 486587"/>
                <a:gd name="connsiteX49" fmla="*/ 281874 w 452622"/>
                <a:gd name="connsiteY49" fmla="*/ 379856 h 486587"/>
                <a:gd name="connsiteX50" fmla="*/ 69222 w 452622"/>
                <a:gd name="connsiteY50" fmla="*/ 207003 h 486587"/>
                <a:gd name="connsiteX51" fmla="*/ 122385 w 452622"/>
                <a:gd name="connsiteY51" fmla="*/ 207003 h 486587"/>
                <a:gd name="connsiteX52" fmla="*/ 135676 w 452622"/>
                <a:gd name="connsiteY52" fmla="*/ 193712 h 486587"/>
                <a:gd name="connsiteX53" fmla="*/ 135676 w 452622"/>
                <a:gd name="connsiteY53" fmla="*/ 140549 h 486587"/>
                <a:gd name="connsiteX54" fmla="*/ 122385 w 452622"/>
                <a:gd name="connsiteY54" fmla="*/ 127258 h 486587"/>
                <a:gd name="connsiteX55" fmla="*/ 69222 w 452622"/>
                <a:gd name="connsiteY55" fmla="*/ 127258 h 486587"/>
                <a:gd name="connsiteX56" fmla="*/ 55932 w 452622"/>
                <a:gd name="connsiteY56" fmla="*/ 140549 h 486587"/>
                <a:gd name="connsiteX57" fmla="*/ 55932 w 452622"/>
                <a:gd name="connsiteY57" fmla="*/ 193712 h 486587"/>
                <a:gd name="connsiteX58" fmla="*/ 69222 w 452622"/>
                <a:gd name="connsiteY58" fmla="*/ 207003 h 486587"/>
                <a:gd name="connsiteX59" fmla="*/ 82513 w 452622"/>
                <a:gd name="connsiteY59" fmla="*/ 153840 h 486587"/>
                <a:gd name="connsiteX60" fmla="*/ 109094 w 452622"/>
                <a:gd name="connsiteY60" fmla="*/ 153840 h 486587"/>
                <a:gd name="connsiteX61" fmla="*/ 109094 w 452622"/>
                <a:gd name="connsiteY61" fmla="*/ 180421 h 486587"/>
                <a:gd name="connsiteX62" fmla="*/ 82513 w 452622"/>
                <a:gd name="connsiteY62" fmla="*/ 180421 h 486587"/>
                <a:gd name="connsiteX63" fmla="*/ 82513 w 452622"/>
                <a:gd name="connsiteY63" fmla="*/ 153840 h 486587"/>
                <a:gd name="connsiteX64" fmla="*/ 122385 w 452622"/>
                <a:gd name="connsiteY64" fmla="*/ 233658 h 486587"/>
                <a:gd name="connsiteX65" fmla="*/ 69222 w 452622"/>
                <a:gd name="connsiteY65" fmla="*/ 233658 h 486587"/>
                <a:gd name="connsiteX66" fmla="*/ 55932 w 452622"/>
                <a:gd name="connsiteY66" fmla="*/ 246949 h 486587"/>
                <a:gd name="connsiteX67" fmla="*/ 55932 w 452622"/>
                <a:gd name="connsiteY67" fmla="*/ 300111 h 486587"/>
                <a:gd name="connsiteX68" fmla="*/ 69222 w 452622"/>
                <a:gd name="connsiteY68" fmla="*/ 313402 h 486587"/>
                <a:gd name="connsiteX69" fmla="*/ 122385 w 452622"/>
                <a:gd name="connsiteY69" fmla="*/ 313402 h 486587"/>
                <a:gd name="connsiteX70" fmla="*/ 135676 w 452622"/>
                <a:gd name="connsiteY70" fmla="*/ 300111 h 486587"/>
                <a:gd name="connsiteX71" fmla="*/ 135676 w 452622"/>
                <a:gd name="connsiteY71" fmla="*/ 246949 h 486587"/>
                <a:gd name="connsiteX72" fmla="*/ 122385 w 452622"/>
                <a:gd name="connsiteY72" fmla="*/ 233658 h 486587"/>
                <a:gd name="connsiteX73" fmla="*/ 109094 w 452622"/>
                <a:gd name="connsiteY73" fmla="*/ 286821 h 486587"/>
                <a:gd name="connsiteX74" fmla="*/ 82513 w 452622"/>
                <a:gd name="connsiteY74" fmla="*/ 286821 h 486587"/>
                <a:gd name="connsiteX75" fmla="*/ 82513 w 452622"/>
                <a:gd name="connsiteY75" fmla="*/ 260239 h 486587"/>
                <a:gd name="connsiteX76" fmla="*/ 109094 w 452622"/>
                <a:gd name="connsiteY76" fmla="*/ 260239 h 486587"/>
                <a:gd name="connsiteX77" fmla="*/ 109094 w 452622"/>
                <a:gd name="connsiteY77" fmla="*/ 286821 h 486587"/>
                <a:gd name="connsiteX78" fmla="*/ 122311 w 452622"/>
                <a:gd name="connsiteY78" fmla="*/ 339983 h 486587"/>
                <a:gd name="connsiteX79" fmla="*/ 69149 w 452622"/>
                <a:gd name="connsiteY79" fmla="*/ 339983 h 486587"/>
                <a:gd name="connsiteX80" fmla="*/ 55858 w 452622"/>
                <a:gd name="connsiteY80" fmla="*/ 353274 h 486587"/>
                <a:gd name="connsiteX81" fmla="*/ 55858 w 452622"/>
                <a:gd name="connsiteY81" fmla="*/ 406437 h 486587"/>
                <a:gd name="connsiteX82" fmla="*/ 69149 w 452622"/>
                <a:gd name="connsiteY82" fmla="*/ 419728 h 486587"/>
                <a:gd name="connsiteX83" fmla="*/ 122311 w 452622"/>
                <a:gd name="connsiteY83" fmla="*/ 419728 h 486587"/>
                <a:gd name="connsiteX84" fmla="*/ 135602 w 452622"/>
                <a:gd name="connsiteY84" fmla="*/ 406437 h 486587"/>
                <a:gd name="connsiteX85" fmla="*/ 135602 w 452622"/>
                <a:gd name="connsiteY85" fmla="*/ 353274 h 486587"/>
                <a:gd name="connsiteX86" fmla="*/ 122311 w 452622"/>
                <a:gd name="connsiteY86" fmla="*/ 339983 h 486587"/>
                <a:gd name="connsiteX87" fmla="*/ 109021 w 452622"/>
                <a:gd name="connsiteY87" fmla="*/ 393146 h 486587"/>
                <a:gd name="connsiteX88" fmla="*/ 82439 w 452622"/>
                <a:gd name="connsiteY88" fmla="*/ 393146 h 486587"/>
                <a:gd name="connsiteX89" fmla="*/ 82439 w 452622"/>
                <a:gd name="connsiteY89" fmla="*/ 366565 h 486587"/>
                <a:gd name="connsiteX90" fmla="*/ 109021 w 452622"/>
                <a:gd name="connsiteY90" fmla="*/ 366565 h 486587"/>
                <a:gd name="connsiteX91" fmla="*/ 109021 w 452622"/>
                <a:gd name="connsiteY91" fmla="*/ 393146 h 486587"/>
                <a:gd name="connsiteX92" fmla="*/ 450296 w 452622"/>
                <a:gd name="connsiteY92" fmla="*/ 169493 h 486587"/>
                <a:gd name="connsiteX93" fmla="*/ 423715 w 452622"/>
                <a:gd name="connsiteY93" fmla="*/ 129621 h 486587"/>
                <a:gd name="connsiteX94" fmla="*/ 412565 w 452622"/>
                <a:gd name="connsiteY94" fmla="*/ 123714 h 486587"/>
                <a:gd name="connsiteX95" fmla="*/ 401490 w 452622"/>
                <a:gd name="connsiteY95" fmla="*/ 129769 h 486587"/>
                <a:gd name="connsiteX96" fmla="*/ 375425 w 452622"/>
                <a:gd name="connsiteY96" fmla="*/ 169641 h 486587"/>
                <a:gd name="connsiteX97" fmla="*/ 373284 w 452622"/>
                <a:gd name="connsiteY97" fmla="*/ 176877 h 486587"/>
                <a:gd name="connsiteX98" fmla="*/ 372767 w 452622"/>
                <a:gd name="connsiteY98" fmla="*/ 469199 h 486587"/>
                <a:gd name="connsiteX99" fmla="*/ 376681 w 452622"/>
                <a:gd name="connsiteY99" fmla="*/ 478576 h 486587"/>
                <a:gd name="connsiteX100" fmla="*/ 386058 w 452622"/>
                <a:gd name="connsiteY100" fmla="*/ 482489 h 486587"/>
                <a:gd name="connsiteX101" fmla="*/ 439221 w 452622"/>
                <a:gd name="connsiteY101" fmla="*/ 482489 h 486587"/>
                <a:gd name="connsiteX102" fmla="*/ 452511 w 452622"/>
                <a:gd name="connsiteY102" fmla="*/ 469199 h 486587"/>
                <a:gd name="connsiteX103" fmla="*/ 452511 w 452622"/>
                <a:gd name="connsiteY103" fmla="*/ 176803 h 486587"/>
                <a:gd name="connsiteX104" fmla="*/ 450296 w 452622"/>
                <a:gd name="connsiteY104" fmla="*/ 169493 h 486587"/>
                <a:gd name="connsiteX105" fmla="*/ 412713 w 452622"/>
                <a:gd name="connsiteY105" fmla="*/ 161076 h 486587"/>
                <a:gd name="connsiteX106" fmla="*/ 425930 w 452622"/>
                <a:gd name="connsiteY106" fmla="*/ 180864 h 486587"/>
                <a:gd name="connsiteX107" fmla="*/ 425930 w 452622"/>
                <a:gd name="connsiteY107" fmla="*/ 416110 h 486587"/>
                <a:gd name="connsiteX108" fmla="*/ 399422 w 452622"/>
                <a:gd name="connsiteY108" fmla="*/ 416110 h 486587"/>
                <a:gd name="connsiteX109" fmla="*/ 399865 w 452622"/>
                <a:gd name="connsiteY109" fmla="*/ 180864 h 486587"/>
                <a:gd name="connsiteX110" fmla="*/ 412713 w 452622"/>
                <a:gd name="connsiteY110" fmla="*/ 161076 h 486587"/>
                <a:gd name="connsiteX111" fmla="*/ 399349 w 452622"/>
                <a:gd name="connsiteY111" fmla="*/ 455982 h 486587"/>
                <a:gd name="connsiteX112" fmla="*/ 399349 w 452622"/>
                <a:gd name="connsiteY112" fmla="*/ 442691 h 486587"/>
                <a:gd name="connsiteX113" fmla="*/ 425856 w 452622"/>
                <a:gd name="connsiteY113" fmla="*/ 442691 h 486587"/>
                <a:gd name="connsiteX114" fmla="*/ 425856 w 452622"/>
                <a:gd name="connsiteY114" fmla="*/ 455982 h 486587"/>
                <a:gd name="connsiteX115" fmla="*/ 399349 w 452622"/>
                <a:gd name="connsiteY115" fmla="*/ 455982 h 48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52622" h="486587">
                  <a:moveTo>
                    <a:pt x="317463" y="34297"/>
                  </a:moveTo>
                  <a:lnTo>
                    <a:pt x="260018" y="34224"/>
                  </a:lnTo>
                  <a:cubicBezTo>
                    <a:pt x="259058" y="32008"/>
                    <a:pt x="257507" y="29793"/>
                    <a:pt x="255366" y="27652"/>
                  </a:cubicBezTo>
                  <a:cubicBezTo>
                    <a:pt x="238900" y="10965"/>
                    <a:pt x="205747" y="554"/>
                    <a:pt x="168829" y="554"/>
                  </a:cubicBezTo>
                  <a:cubicBezTo>
                    <a:pt x="131910" y="554"/>
                    <a:pt x="98757" y="10965"/>
                    <a:pt x="82292" y="27652"/>
                  </a:cubicBezTo>
                  <a:cubicBezTo>
                    <a:pt x="80150" y="29793"/>
                    <a:pt x="78600" y="32008"/>
                    <a:pt x="77640" y="34224"/>
                  </a:cubicBezTo>
                  <a:lnTo>
                    <a:pt x="20194" y="34224"/>
                  </a:lnTo>
                  <a:cubicBezTo>
                    <a:pt x="8824" y="34224"/>
                    <a:pt x="554" y="45373"/>
                    <a:pt x="554" y="60805"/>
                  </a:cubicBezTo>
                  <a:lnTo>
                    <a:pt x="554" y="471487"/>
                  </a:lnTo>
                  <a:cubicBezTo>
                    <a:pt x="554" y="479536"/>
                    <a:pt x="7125" y="486107"/>
                    <a:pt x="15174" y="486107"/>
                  </a:cubicBezTo>
                  <a:lnTo>
                    <a:pt x="322484" y="486181"/>
                  </a:lnTo>
                  <a:cubicBezTo>
                    <a:pt x="330532" y="486181"/>
                    <a:pt x="337104" y="479610"/>
                    <a:pt x="337104" y="471561"/>
                  </a:cubicBezTo>
                  <a:lnTo>
                    <a:pt x="337104" y="60805"/>
                  </a:lnTo>
                  <a:cubicBezTo>
                    <a:pt x="337104" y="45447"/>
                    <a:pt x="328834" y="34297"/>
                    <a:pt x="317463" y="34297"/>
                  </a:cubicBezTo>
                  <a:moveTo>
                    <a:pt x="103040" y="44635"/>
                  </a:moveTo>
                  <a:cubicBezTo>
                    <a:pt x="113525" y="35700"/>
                    <a:pt x="137153" y="27135"/>
                    <a:pt x="168829" y="27135"/>
                  </a:cubicBezTo>
                  <a:cubicBezTo>
                    <a:pt x="200505" y="27135"/>
                    <a:pt x="224133" y="35700"/>
                    <a:pt x="234618" y="44635"/>
                  </a:cubicBezTo>
                  <a:lnTo>
                    <a:pt x="234618" y="47514"/>
                  </a:lnTo>
                  <a:lnTo>
                    <a:pt x="103040" y="47514"/>
                  </a:lnTo>
                  <a:lnTo>
                    <a:pt x="103040" y="44635"/>
                  </a:lnTo>
                  <a:close/>
                  <a:moveTo>
                    <a:pt x="310522" y="459526"/>
                  </a:moveTo>
                  <a:lnTo>
                    <a:pt x="27209" y="459526"/>
                  </a:lnTo>
                  <a:lnTo>
                    <a:pt x="27209" y="60805"/>
                  </a:lnTo>
                  <a:lnTo>
                    <a:pt x="76532" y="60805"/>
                  </a:lnTo>
                  <a:cubicBezTo>
                    <a:pt x="76754" y="66047"/>
                    <a:pt x="80446" y="74096"/>
                    <a:pt x="92703" y="74096"/>
                  </a:cubicBezTo>
                  <a:lnTo>
                    <a:pt x="245029" y="74096"/>
                  </a:lnTo>
                  <a:cubicBezTo>
                    <a:pt x="257360" y="74096"/>
                    <a:pt x="260978" y="66047"/>
                    <a:pt x="261273" y="60805"/>
                  </a:cubicBezTo>
                  <a:lnTo>
                    <a:pt x="310596" y="60805"/>
                  </a:lnTo>
                  <a:lnTo>
                    <a:pt x="310596" y="459526"/>
                  </a:lnTo>
                  <a:close/>
                  <a:moveTo>
                    <a:pt x="268583" y="153914"/>
                  </a:moveTo>
                  <a:cubicBezTo>
                    <a:pt x="275893" y="153914"/>
                    <a:pt x="281874" y="159894"/>
                    <a:pt x="281874" y="167204"/>
                  </a:cubicBezTo>
                  <a:cubicBezTo>
                    <a:pt x="281874" y="174514"/>
                    <a:pt x="275893" y="180495"/>
                    <a:pt x="268583" y="180495"/>
                  </a:cubicBezTo>
                  <a:lnTo>
                    <a:pt x="162257" y="180495"/>
                  </a:lnTo>
                  <a:cubicBezTo>
                    <a:pt x="154947" y="180495"/>
                    <a:pt x="148967" y="174514"/>
                    <a:pt x="148967" y="167204"/>
                  </a:cubicBezTo>
                  <a:cubicBezTo>
                    <a:pt x="148967" y="159894"/>
                    <a:pt x="154947" y="153914"/>
                    <a:pt x="162257" y="153914"/>
                  </a:cubicBezTo>
                  <a:lnTo>
                    <a:pt x="268583" y="153914"/>
                  </a:lnTo>
                  <a:close/>
                  <a:moveTo>
                    <a:pt x="281874" y="273530"/>
                  </a:moveTo>
                  <a:cubicBezTo>
                    <a:pt x="281874" y="280840"/>
                    <a:pt x="275893" y="286821"/>
                    <a:pt x="268583" y="286821"/>
                  </a:cubicBezTo>
                  <a:lnTo>
                    <a:pt x="162257" y="286821"/>
                  </a:lnTo>
                  <a:cubicBezTo>
                    <a:pt x="154947" y="286821"/>
                    <a:pt x="148967" y="280840"/>
                    <a:pt x="148967" y="273530"/>
                  </a:cubicBezTo>
                  <a:cubicBezTo>
                    <a:pt x="148967" y="266220"/>
                    <a:pt x="154947" y="260239"/>
                    <a:pt x="162257" y="260239"/>
                  </a:cubicBezTo>
                  <a:lnTo>
                    <a:pt x="268583" y="260239"/>
                  </a:lnTo>
                  <a:cubicBezTo>
                    <a:pt x="275893" y="260239"/>
                    <a:pt x="281874" y="266220"/>
                    <a:pt x="281874" y="273530"/>
                  </a:cubicBezTo>
                  <a:moveTo>
                    <a:pt x="281874" y="379856"/>
                  </a:moveTo>
                  <a:cubicBezTo>
                    <a:pt x="281874" y="387165"/>
                    <a:pt x="275893" y="393146"/>
                    <a:pt x="268583" y="393146"/>
                  </a:cubicBezTo>
                  <a:lnTo>
                    <a:pt x="162257" y="393146"/>
                  </a:lnTo>
                  <a:cubicBezTo>
                    <a:pt x="154947" y="393146"/>
                    <a:pt x="148967" y="387165"/>
                    <a:pt x="148967" y="379856"/>
                  </a:cubicBezTo>
                  <a:cubicBezTo>
                    <a:pt x="148967" y="372546"/>
                    <a:pt x="154947" y="366565"/>
                    <a:pt x="162257" y="366565"/>
                  </a:cubicBezTo>
                  <a:lnTo>
                    <a:pt x="268583" y="366565"/>
                  </a:lnTo>
                  <a:cubicBezTo>
                    <a:pt x="275893" y="366565"/>
                    <a:pt x="281874" y="372546"/>
                    <a:pt x="281874" y="379856"/>
                  </a:cubicBezTo>
                  <a:moveTo>
                    <a:pt x="69222" y="207003"/>
                  </a:moveTo>
                  <a:lnTo>
                    <a:pt x="122385" y="207003"/>
                  </a:lnTo>
                  <a:cubicBezTo>
                    <a:pt x="129695" y="207003"/>
                    <a:pt x="135676" y="201022"/>
                    <a:pt x="135676" y="193712"/>
                  </a:cubicBezTo>
                  <a:lnTo>
                    <a:pt x="135676" y="140549"/>
                  </a:lnTo>
                  <a:cubicBezTo>
                    <a:pt x="135676" y="133239"/>
                    <a:pt x="129695" y="127258"/>
                    <a:pt x="122385" y="127258"/>
                  </a:cubicBezTo>
                  <a:lnTo>
                    <a:pt x="69222" y="127258"/>
                  </a:lnTo>
                  <a:cubicBezTo>
                    <a:pt x="61913" y="127258"/>
                    <a:pt x="55932" y="133239"/>
                    <a:pt x="55932" y="140549"/>
                  </a:cubicBezTo>
                  <a:lnTo>
                    <a:pt x="55932" y="193712"/>
                  </a:lnTo>
                  <a:cubicBezTo>
                    <a:pt x="55932" y="201022"/>
                    <a:pt x="61913" y="207003"/>
                    <a:pt x="69222" y="207003"/>
                  </a:cubicBezTo>
                  <a:moveTo>
                    <a:pt x="82513" y="153840"/>
                  </a:moveTo>
                  <a:lnTo>
                    <a:pt x="109094" y="153840"/>
                  </a:lnTo>
                  <a:lnTo>
                    <a:pt x="109094" y="180421"/>
                  </a:lnTo>
                  <a:lnTo>
                    <a:pt x="82513" y="180421"/>
                  </a:lnTo>
                  <a:lnTo>
                    <a:pt x="82513" y="153840"/>
                  </a:lnTo>
                  <a:close/>
                  <a:moveTo>
                    <a:pt x="122385" y="233658"/>
                  </a:moveTo>
                  <a:lnTo>
                    <a:pt x="69222" y="233658"/>
                  </a:lnTo>
                  <a:cubicBezTo>
                    <a:pt x="61913" y="233658"/>
                    <a:pt x="55932" y="239639"/>
                    <a:pt x="55932" y="246949"/>
                  </a:cubicBezTo>
                  <a:lnTo>
                    <a:pt x="55932" y="300111"/>
                  </a:lnTo>
                  <a:cubicBezTo>
                    <a:pt x="55932" y="307421"/>
                    <a:pt x="61913" y="313402"/>
                    <a:pt x="69222" y="313402"/>
                  </a:cubicBezTo>
                  <a:lnTo>
                    <a:pt x="122385" y="313402"/>
                  </a:lnTo>
                  <a:cubicBezTo>
                    <a:pt x="129695" y="313402"/>
                    <a:pt x="135676" y="307421"/>
                    <a:pt x="135676" y="300111"/>
                  </a:cubicBezTo>
                  <a:lnTo>
                    <a:pt x="135676" y="246949"/>
                  </a:lnTo>
                  <a:cubicBezTo>
                    <a:pt x="135676" y="239639"/>
                    <a:pt x="129769" y="233658"/>
                    <a:pt x="122385" y="233658"/>
                  </a:cubicBezTo>
                  <a:moveTo>
                    <a:pt x="109094" y="286821"/>
                  </a:moveTo>
                  <a:lnTo>
                    <a:pt x="82513" y="286821"/>
                  </a:lnTo>
                  <a:lnTo>
                    <a:pt x="82513" y="260239"/>
                  </a:lnTo>
                  <a:lnTo>
                    <a:pt x="109094" y="260239"/>
                  </a:lnTo>
                  <a:lnTo>
                    <a:pt x="109094" y="286821"/>
                  </a:lnTo>
                  <a:close/>
                  <a:moveTo>
                    <a:pt x="122311" y="339983"/>
                  </a:moveTo>
                  <a:lnTo>
                    <a:pt x="69149" y="339983"/>
                  </a:lnTo>
                  <a:cubicBezTo>
                    <a:pt x="61839" y="339983"/>
                    <a:pt x="55858" y="345964"/>
                    <a:pt x="55858" y="353274"/>
                  </a:cubicBezTo>
                  <a:lnTo>
                    <a:pt x="55858" y="406437"/>
                  </a:lnTo>
                  <a:cubicBezTo>
                    <a:pt x="55858" y="413747"/>
                    <a:pt x="61839" y="419728"/>
                    <a:pt x="69149" y="419728"/>
                  </a:cubicBezTo>
                  <a:lnTo>
                    <a:pt x="122311" y="419728"/>
                  </a:lnTo>
                  <a:cubicBezTo>
                    <a:pt x="129621" y="419728"/>
                    <a:pt x="135602" y="413747"/>
                    <a:pt x="135602" y="406437"/>
                  </a:cubicBezTo>
                  <a:lnTo>
                    <a:pt x="135602" y="353274"/>
                  </a:lnTo>
                  <a:cubicBezTo>
                    <a:pt x="135602" y="345964"/>
                    <a:pt x="129621" y="339983"/>
                    <a:pt x="122311" y="339983"/>
                  </a:cubicBezTo>
                  <a:moveTo>
                    <a:pt x="109021" y="393146"/>
                  </a:moveTo>
                  <a:lnTo>
                    <a:pt x="82439" y="393146"/>
                  </a:lnTo>
                  <a:lnTo>
                    <a:pt x="82439" y="366565"/>
                  </a:lnTo>
                  <a:lnTo>
                    <a:pt x="109021" y="366565"/>
                  </a:lnTo>
                  <a:lnTo>
                    <a:pt x="109021" y="393146"/>
                  </a:lnTo>
                  <a:close/>
                  <a:moveTo>
                    <a:pt x="450296" y="169493"/>
                  </a:moveTo>
                  <a:lnTo>
                    <a:pt x="423715" y="129621"/>
                  </a:lnTo>
                  <a:cubicBezTo>
                    <a:pt x="421204" y="125929"/>
                    <a:pt x="417069" y="123640"/>
                    <a:pt x="412565" y="123714"/>
                  </a:cubicBezTo>
                  <a:cubicBezTo>
                    <a:pt x="408135" y="123714"/>
                    <a:pt x="403926" y="126003"/>
                    <a:pt x="401490" y="129769"/>
                  </a:cubicBezTo>
                  <a:lnTo>
                    <a:pt x="375425" y="169641"/>
                  </a:lnTo>
                  <a:cubicBezTo>
                    <a:pt x="374022" y="171782"/>
                    <a:pt x="373284" y="174293"/>
                    <a:pt x="373284" y="176877"/>
                  </a:cubicBezTo>
                  <a:lnTo>
                    <a:pt x="372767" y="469199"/>
                  </a:lnTo>
                  <a:cubicBezTo>
                    <a:pt x="372767" y="472743"/>
                    <a:pt x="374170" y="476139"/>
                    <a:pt x="376681" y="478576"/>
                  </a:cubicBezTo>
                  <a:cubicBezTo>
                    <a:pt x="379191" y="481086"/>
                    <a:pt x="382588" y="482489"/>
                    <a:pt x="386058" y="482489"/>
                  </a:cubicBezTo>
                  <a:lnTo>
                    <a:pt x="439221" y="482489"/>
                  </a:lnTo>
                  <a:cubicBezTo>
                    <a:pt x="446531" y="482489"/>
                    <a:pt x="452511" y="476508"/>
                    <a:pt x="452511" y="469199"/>
                  </a:cubicBezTo>
                  <a:lnTo>
                    <a:pt x="452511" y="176803"/>
                  </a:lnTo>
                  <a:cubicBezTo>
                    <a:pt x="452511" y="174219"/>
                    <a:pt x="451773" y="171635"/>
                    <a:pt x="450296" y="169493"/>
                  </a:cubicBezTo>
                  <a:moveTo>
                    <a:pt x="412713" y="161076"/>
                  </a:moveTo>
                  <a:lnTo>
                    <a:pt x="425930" y="180864"/>
                  </a:lnTo>
                  <a:lnTo>
                    <a:pt x="425930" y="416110"/>
                  </a:lnTo>
                  <a:lnTo>
                    <a:pt x="399422" y="416110"/>
                  </a:lnTo>
                  <a:lnTo>
                    <a:pt x="399865" y="180864"/>
                  </a:lnTo>
                  <a:lnTo>
                    <a:pt x="412713" y="161076"/>
                  </a:lnTo>
                  <a:close/>
                  <a:moveTo>
                    <a:pt x="399349" y="455982"/>
                  </a:moveTo>
                  <a:lnTo>
                    <a:pt x="399349" y="442691"/>
                  </a:lnTo>
                  <a:lnTo>
                    <a:pt x="425856" y="442691"/>
                  </a:lnTo>
                  <a:lnTo>
                    <a:pt x="425856" y="455982"/>
                  </a:lnTo>
                  <a:lnTo>
                    <a:pt x="399349" y="45598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sp>
          <p:nvSpPr>
            <p:cNvPr id="142" name="Forma libre 23">
              <a:extLst>
                <a:ext uri="{FF2B5EF4-FFF2-40B4-BE49-F238E27FC236}">
                  <a16:creationId xmlns:a16="http://schemas.microsoft.com/office/drawing/2014/main" id="{7C55DE44-DDF4-AC69-8989-F9AA80EA1E58}"/>
                </a:ext>
              </a:extLst>
            </p:cNvPr>
            <p:cNvSpPr/>
            <p:nvPr/>
          </p:nvSpPr>
          <p:spPr>
            <a:xfrm>
              <a:off x="7819410" y="1235345"/>
              <a:ext cx="522540" cy="467060"/>
            </a:xfrm>
            <a:custGeom>
              <a:avLst/>
              <a:gdLst>
                <a:gd name="connsiteX0" fmla="*/ 800036 w 812734"/>
                <a:gd name="connsiteY0" fmla="*/ 397223 h 812212"/>
                <a:gd name="connsiteX1" fmla="*/ 734001 w 812734"/>
                <a:gd name="connsiteY1" fmla="*/ 397223 h 812212"/>
                <a:gd name="connsiteX2" fmla="*/ 734001 w 812734"/>
                <a:gd name="connsiteY2" fmla="*/ 251278 h 812212"/>
                <a:gd name="connsiteX3" fmla="*/ 717492 w 812734"/>
                <a:gd name="connsiteY3" fmla="*/ 234780 h 812212"/>
                <a:gd name="connsiteX4" fmla="*/ 576534 w 812734"/>
                <a:gd name="connsiteY4" fmla="*/ 234780 h 812212"/>
                <a:gd name="connsiteX5" fmla="*/ 560025 w 812734"/>
                <a:gd name="connsiteY5" fmla="*/ 251278 h 812212"/>
                <a:gd name="connsiteX6" fmla="*/ 560025 w 812734"/>
                <a:gd name="connsiteY6" fmla="*/ 397223 h 812212"/>
                <a:gd name="connsiteX7" fmla="*/ 497800 w 812734"/>
                <a:gd name="connsiteY7" fmla="*/ 397223 h 812212"/>
                <a:gd name="connsiteX8" fmla="*/ 497800 w 812734"/>
                <a:gd name="connsiteY8" fmla="*/ 131985 h 812212"/>
                <a:gd name="connsiteX9" fmla="*/ 481291 w 812734"/>
                <a:gd name="connsiteY9" fmla="*/ 115486 h 812212"/>
                <a:gd name="connsiteX10" fmla="*/ 340333 w 812734"/>
                <a:gd name="connsiteY10" fmla="*/ 115486 h 812212"/>
                <a:gd name="connsiteX11" fmla="*/ 323824 w 812734"/>
                <a:gd name="connsiteY11" fmla="*/ 131985 h 812212"/>
                <a:gd name="connsiteX12" fmla="*/ 323824 w 812734"/>
                <a:gd name="connsiteY12" fmla="*/ 397223 h 812212"/>
                <a:gd name="connsiteX13" fmla="*/ 260329 w 812734"/>
                <a:gd name="connsiteY13" fmla="*/ 397223 h 812212"/>
                <a:gd name="connsiteX14" fmla="*/ 260329 w 812734"/>
                <a:gd name="connsiteY14" fmla="*/ 16498 h 812212"/>
                <a:gd name="connsiteX15" fmla="*/ 243820 w 812734"/>
                <a:gd name="connsiteY15" fmla="*/ 0 h 812212"/>
                <a:gd name="connsiteX16" fmla="*/ 99052 w 812734"/>
                <a:gd name="connsiteY16" fmla="*/ 0 h 812212"/>
                <a:gd name="connsiteX17" fmla="*/ 82543 w 812734"/>
                <a:gd name="connsiteY17" fmla="*/ 16498 h 812212"/>
                <a:gd name="connsiteX18" fmla="*/ 82543 w 812734"/>
                <a:gd name="connsiteY18" fmla="*/ 397223 h 812212"/>
                <a:gd name="connsiteX19" fmla="*/ 16509 w 812734"/>
                <a:gd name="connsiteY19" fmla="*/ 397223 h 812212"/>
                <a:gd name="connsiteX20" fmla="*/ 0 w 812734"/>
                <a:gd name="connsiteY20" fmla="*/ 413721 h 812212"/>
                <a:gd name="connsiteX21" fmla="*/ 0 w 812734"/>
                <a:gd name="connsiteY21" fmla="*/ 805867 h 812212"/>
                <a:gd name="connsiteX22" fmla="*/ 16509 w 812734"/>
                <a:gd name="connsiteY22" fmla="*/ 822365 h 812212"/>
                <a:gd name="connsiteX23" fmla="*/ 800036 w 812734"/>
                <a:gd name="connsiteY23" fmla="*/ 822365 h 812212"/>
                <a:gd name="connsiteX24" fmla="*/ 816544 w 812734"/>
                <a:gd name="connsiteY24" fmla="*/ 805867 h 812212"/>
                <a:gd name="connsiteX25" fmla="*/ 816544 w 812734"/>
                <a:gd name="connsiteY25" fmla="*/ 413721 h 812212"/>
                <a:gd name="connsiteX26" fmla="*/ 800036 w 812734"/>
                <a:gd name="connsiteY26" fmla="*/ 397223 h 812212"/>
                <a:gd name="connsiteX27" fmla="*/ 215883 w 812734"/>
                <a:gd name="connsiteY27" fmla="*/ 659923 h 812212"/>
                <a:gd name="connsiteX28" fmla="*/ 199374 w 812734"/>
                <a:gd name="connsiteY28" fmla="*/ 676421 h 812212"/>
                <a:gd name="connsiteX29" fmla="*/ 99052 w 812734"/>
                <a:gd name="connsiteY29" fmla="*/ 676421 h 812212"/>
                <a:gd name="connsiteX30" fmla="*/ 82543 w 812734"/>
                <a:gd name="connsiteY30" fmla="*/ 659923 h 812212"/>
                <a:gd name="connsiteX31" fmla="*/ 82543 w 812734"/>
                <a:gd name="connsiteY31" fmla="*/ 560934 h 812212"/>
                <a:gd name="connsiteX32" fmla="*/ 99052 w 812734"/>
                <a:gd name="connsiteY32" fmla="*/ 544436 h 812212"/>
                <a:gd name="connsiteX33" fmla="*/ 198104 w 812734"/>
                <a:gd name="connsiteY33" fmla="*/ 544436 h 812212"/>
                <a:gd name="connsiteX34" fmla="*/ 214613 w 812734"/>
                <a:gd name="connsiteY34" fmla="*/ 560934 h 812212"/>
                <a:gd name="connsiteX35" fmla="*/ 214613 w 812734"/>
                <a:gd name="connsiteY35" fmla="*/ 659923 h 812212"/>
                <a:gd name="connsiteX36" fmla="*/ 388589 w 812734"/>
                <a:gd name="connsiteY36" fmla="*/ 659923 h 812212"/>
                <a:gd name="connsiteX37" fmla="*/ 372080 w 812734"/>
                <a:gd name="connsiteY37" fmla="*/ 676421 h 812212"/>
                <a:gd name="connsiteX38" fmla="*/ 273028 w 812734"/>
                <a:gd name="connsiteY38" fmla="*/ 676421 h 812212"/>
                <a:gd name="connsiteX39" fmla="*/ 256519 w 812734"/>
                <a:gd name="connsiteY39" fmla="*/ 659923 h 812212"/>
                <a:gd name="connsiteX40" fmla="*/ 256519 w 812734"/>
                <a:gd name="connsiteY40" fmla="*/ 560934 h 812212"/>
                <a:gd name="connsiteX41" fmla="*/ 273028 w 812734"/>
                <a:gd name="connsiteY41" fmla="*/ 544436 h 812212"/>
                <a:gd name="connsiteX42" fmla="*/ 372080 w 812734"/>
                <a:gd name="connsiteY42" fmla="*/ 544436 h 812212"/>
                <a:gd name="connsiteX43" fmla="*/ 388589 w 812734"/>
                <a:gd name="connsiteY43" fmla="*/ 560934 h 812212"/>
                <a:gd name="connsiteX44" fmla="*/ 388589 w 812734"/>
                <a:gd name="connsiteY44" fmla="*/ 659923 h 812212"/>
                <a:gd name="connsiteX45" fmla="*/ 561295 w 812734"/>
                <a:gd name="connsiteY45" fmla="*/ 659923 h 812212"/>
                <a:gd name="connsiteX46" fmla="*/ 544786 w 812734"/>
                <a:gd name="connsiteY46" fmla="*/ 676421 h 812212"/>
                <a:gd name="connsiteX47" fmla="*/ 444464 w 812734"/>
                <a:gd name="connsiteY47" fmla="*/ 676421 h 812212"/>
                <a:gd name="connsiteX48" fmla="*/ 427956 w 812734"/>
                <a:gd name="connsiteY48" fmla="*/ 659923 h 812212"/>
                <a:gd name="connsiteX49" fmla="*/ 427956 w 812734"/>
                <a:gd name="connsiteY49" fmla="*/ 560934 h 812212"/>
                <a:gd name="connsiteX50" fmla="*/ 444464 w 812734"/>
                <a:gd name="connsiteY50" fmla="*/ 544436 h 812212"/>
                <a:gd name="connsiteX51" fmla="*/ 544786 w 812734"/>
                <a:gd name="connsiteY51" fmla="*/ 544436 h 812212"/>
                <a:gd name="connsiteX52" fmla="*/ 561295 w 812734"/>
                <a:gd name="connsiteY52" fmla="*/ 560934 h 812212"/>
                <a:gd name="connsiteX53" fmla="*/ 561295 w 812734"/>
                <a:gd name="connsiteY53" fmla="*/ 659923 h 812212"/>
                <a:gd name="connsiteX54" fmla="*/ 734001 w 812734"/>
                <a:gd name="connsiteY54" fmla="*/ 659923 h 812212"/>
                <a:gd name="connsiteX55" fmla="*/ 717492 w 812734"/>
                <a:gd name="connsiteY55" fmla="*/ 676421 h 812212"/>
                <a:gd name="connsiteX56" fmla="*/ 618440 w 812734"/>
                <a:gd name="connsiteY56" fmla="*/ 676421 h 812212"/>
                <a:gd name="connsiteX57" fmla="*/ 601932 w 812734"/>
                <a:gd name="connsiteY57" fmla="*/ 659923 h 812212"/>
                <a:gd name="connsiteX58" fmla="*/ 601932 w 812734"/>
                <a:gd name="connsiteY58" fmla="*/ 560934 h 812212"/>
                <a:gd name="connsiteX59" fmla="*/ 618440 w 812734"/>
                <a:gd name="connsiteY59" fmla="*/ 544436 h 812212"/>
                <a:gd name="connsiteX60" fmla="*/ 717492 w 812734"/>
                <a:gd name="connsiteY60" fmla="*/ 544436 h 812212"/>
                <a:gd name="connsiteX61" fmla="*/ 734001 w 812734"/>
                <a:gd name="connsiteY61" fmla="*/ 560934 h 812212"/>
                <a:gd name="connsiteX62" fmla="*/ 734001 w 812734"/>
                <a:gd name="connsiteY62" fmla="*/ 659923 h 81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812734" h="812212">
                  <a:moveTo>
                    <a:pt x="800036" y="397223"/>
                  </a:moveTo>
                  <a:lnTo>
                    <a:pt x="734001" y="397223"/>
                  </a:lnTo>
                  <a:lnTo>
                    <a:pt x="734001" y="251278"/>
                  </a:lnTo>
                  <a:cubicBezTo>
                    <a:pt x="734001" y="242394"/>
                    <a:pt x="726382" y="234780"/>
                    <a:pt x="717492" y="234780"/>
                  </a:cubicBezTo>
                  <a:lnTo>
                    <a:pt x="576534" y="234780"/>
                  </a:lnTo>
                  <a:cubicBezTo>
                    <a:pt x="567644" y="234780"/>
                    <a:pt x="560025" y="242394"/>
                    <a:pt x="560025" y="251278"/>
                  </a:cubicBezTo>
                  <a:lnTo>
                    <a:pt x="560025" y="397223"/>
                  </a:lnTo>
                  <a:lnTo>
                    <a:pt x="497800" y="397223"/>
                  </a:lnTo>
                  <a:lnTo>
                    <a:pt x="497800" y="131985"/>
                  </a:lnTo>
                  <a:cubicBezTo>
                    <a:pt x="497800" y="121832"/>
                    <a:pt x="490181" y="115486"/>
                    <a:pt x="481291" y="115486"/>
                  </a:cubicBezTo>
                  <a:lnTo>
                    <a:pt x="340333" y="115486"/>
                  </a:lnTo>
                  <a:cubicBezTo>
                    <a:pt x="330173" y="115486"/>
                    <a:pt x="323824" y="123101"/>
                    <a:pt x="323824" y="131985"/>
                  </a:cubicBezTo>
                  <a:lnTo>
                    <a:pt x="323824" y="397223"/>
                  </a:lnTo>
                  <a:lnTo>
                    <a:pt x="260329" y="397223"/>
                  </a:lnTo>
                  <a:lnTo>
                    <a:pt x="260329" y="16498"/>
                  </a:lnTo>
                  <a:cubicBezTo>
                    <a:pt x="260329" y="6345"/>
                    <a:pt x="252710" y="0"/>
                    <a:pt x="243820" y="0"/>
                  </a:cubicBezTo>
                  <a:lnTo>
                    <a:pt x="99052" y="0"/>
                  </a:lnTo>
                  <a:cubicBezTo>
                    <a:pt x="88893" y="0"/>
                    <a:pt x="82543" y="7614"/>
                    <a:pt x="82543" y="16498"/>
                  </a:cubicBezTo>
                  <a:lnTo>
                    <a:pt x="82543" y="397223"/>
                  </a:lnTo>
                  <a:lnTo>
                    <a:pt x="16509" y="397223"/>
                  </a:lnTo>
                  <a:cubicBezTo>
                    <a:pt x="7619" y="397223"/>
                    <a:pt x="0" y="404837"/>
                    <a:pt x="0" y="413721"/>
                  </a:cubicBezTo>
                  <a:lnTo>
                    <a:pt x="0" y="805867"/>
                  </a:lnTo>
                  <a:cubicBezTo>
                    <a:pt x="0" y="816020"/>
                    <a:pt x="7619" y="822365"/>
                    <a:pt x="16509" y="822365"/>
                  </a:cubicBezTo>
                  <a:lnTo>
                    <a:pt x="800036" y="822365"/>
                  </a:lnTo>
                  <a:cubicBezTo>
                    <a:pt x="810195" y="822365"/>
                    <a:pt x="816544" y="814751"/>
                    <a:pt x="816544" y="805867"/>
                  </a:cubicBezTo>
                  <a:lnTo>
                    <a:pt x="816544" y="413721"/>
                  </a:lnTo>
                  <a:cubicBezTo>
                    <a:pt x="816544" y="404837"/>
                    <a:pt x="808925" y="397223"/>
                    <a:pt x="800036" y="397223"/>
                  </a:cubicBezTo>
                  <a:close/>
                  <a:moveTo>
                    <a:pt x="215883" y="659923"/>
                  </a:moveTo>
                  <a:cubicBezTo>
                    <a:pt x="215883" y="670075"/>
                    <a:pt x="208263" y="676421"/>
                    <a:pt x="199374" y="676421"/>
                  </a:cubicBezTo>
                  <a:lnTo>
                    <a:pt x="99052" y="676421"/>
                  </a:lnTo>
                  <a:cubicBezTo>
                    <a:pt x="88893" y="676421"/>
                    <a:pt x="82543" y="668806"/>
                    <a:pt x="82543" y="659923"/>
                  </a:cubicBezTo>
                  <a:lnTo>
                    <a:pt x="82543" y="560934"/>
                  </a:lnTo>
                  <a:cubicBezTo>
                    <a:pt x="82543" y="550782"/>
                    <a:pt x="90163" y="544436"/>
                    <a:pt x="99052" y="544436"/>
                  </a:cubicBezTo>
                  <a:lnTo>
                    <a:pt x="198104" y="544436"/>
                  </a:lnTo>
                  <a:cubicBezTo>
                    <a:pt x="206993" y="544436"/>
                    <a:pt x="214613" y="552051"/>
                    <a:pt x="214613" y="560934"/>
                  </a:cubicBezTo>
                  <a:lnTo>
                    <a:pt x="214613" y="659923"/>
                  </a:lnTo>
                  <a:close/>
                  <a:moveTo>
                    <a:pt x="388589" y="659923"/>
                  </a:moveTo>
                  <a:cubicBezTo>
                    <a:pt x="388589" y="670075"/>
                    <a:pt x="380969" y="676421"/>
                    <a:pt x="372080" y="676421"/>
                  </a:cubicBezTo>
                  <a:lnTo>
                    <a:pt x="273028" y="676421"/>
                  </a:lnTo>
                  <a:cubicBezTo>
                    <a:pt x="262869" y="676421"/>
                    <a:pt x="256519" y="668806"/>
                    <a:pt x="256519" y="659923"/>
                  </a:cubicBezTo>
                  <a:lnTo>
                    <a:pt x="256519" y="560934"/>
                  </a:lnTo>
                  <a:cubicBezTo>
                    <a:pt x="256519" y="550782"/>
                    <a:pt x="264139" y="544436"/>
                    <a:pt x="273028" y="544436"/>
                  </a:cubicBezTo>
                  <a:lnTo>
                    <a:pt x="372080" y="544436"/>
                  </a:lnTo>
                  <a:cubicBezTo>
                    <a:pt x="382239" y="544436"/>
                    <a:pt x="388589" y="552051"/>
                    <a:pt x="388589" y="560934"/>
                  </a:cubicBezTo>
                  <a:lnTo>
                    <a:pt x="388589" y="659923"/>
                  </a:lnTo>
                  <a:close/>
                  <a:moveTo>
                    <a:pt x="561295" y="659923"/>
                  </a:moveTo>
                  <a:cubicBezTo>
                    <a:pt x="561295" y="670075"/>
                    <a:pt x="553676" y="676421"/>
                    <a:pt x="544786" y="676421"/>
                  </a:cubicBezTo>
                  <a:lnTo>
                    <a:pt x="444464" y="676421"/>
                  </a:lnTo>
                  <a:cubicBezTo>
                    <a:pt x="435575" y="676421"/>
                    <a:pt x="427956" y="668806"/>
                    <a:pt x="427956" y="659923"/>
                  </a:cubicBezTo>
                  <a:lnTo>
                    <a:pt x="427956" y="560934"/>
                  </a:lnTo>
                  <a:cubicBezTo>
                    <a:pt x="427956" y="550782"/>
                    <a:pt x="435575" y="544436"/>
                    <a:pt x="444464" y="544436"/>
                  </a:cubicBezTo>
                  <a:lnTo>
                    <a:pt x="544786" y="544436"/>
                  </a:lnTo>
                  <a:cubicBezTo>
                    <a:pt x="553676" y="544436"/>
                    <a:pt x="561295" y="552051"/>
                    <a:pt x="561295" y="560934"/>
                  </a:cubicBezTo>
                  <a:lnTo>
                    <a:pt x="561295" y="659923"/>
                  </a:lnTo>
                  <a:close/>
                  <a:moveTo>
                    <a:pt x="734001" y="659923"/>
                  </a:moveTo>
                  <a:cubicBezTo>
                    <a:pt x="734001" y="670075"/>
                    <a:pt x="726382" y="676421"/>
                    <a:pt x="717492" y="676421"/>
                  </a:cubicBezTo>
                  <a:lnTo>
                    <a:pt x="618440" y="676421"/>
                  </a:lnTo>
                  <a:cubicBezTo>
                    <a:pt x="608281" y="676421"/>
                    <a:pt x="601932" y="668806"/>
                    <a:pt x="601932" y="659923"/>
                  </a:cubicBezTo>
                  <a:lnTo>
                    <a:pt x="601932" y="560934"/>
                  </a:lnTo>
                  <a:cubicBezTo>
                    <a:pt x="601932" y="550782"/>
                    <a:pt x="609551" y="544436"/>
                    <a:pt x="618440" y="544436"/>
                  </a:cubicBezTo>
                  <a:lnTo>
                    <a:pt x="717492" y="544436"/>
                  </a:lnTo>
                  <a:cubicBezTo>
                    <a:pt x="727652" y="544436"/>
                    <a:pt x="734001" y="552051"/>
                    <a:pt x="734001" y="560934"/>
                  </a:cubicBezTo>
                  <a:lnTo>
                    <a:pt x="734001" y="659923"/>
                  </a:lnTo>
                  <a:close/>
                </a:path>
              </a:pathLst>
            </a:custGeom>
            <a:solidFill>
              <a:srgbClr val="FFFFFF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pic>
          <p:nvPicPr>
            <p:cNvPr id="144" name="Graphic 143" descr="Needle with solid fill">
              <a:extLst>
                <a:ext uri="{FF2B5EF4-FFF2-40B4-BE49-F238E27FC236}">
                  <a16:creationId xmlns:a16="http://schemas.microsoft.com/office/drawing/2014/main" id="{94113E81-4F09-5C92-715A-8AFA6703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23276" y="3363296"/>
              <a:ext cx="525317" cy="525317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78B9179D-740E-DA2D-04CD-F18315E31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42" b="92135" l="9645" r="91371">
                          <a14:foregroundMark x1="27411" y1="25281" x2="31980" y2="35955"/>
                          <a14:foregroundMark x1="29949" y1="41573" x2="29949" y2="58427"/>
                          <a14:foregroundMark x1="26396" y1="58427" x2="40609" y2="74157"/>
                          <a14:foregroundMark x1="37056" y1="30899" x2="52284" y2="76404"/>
                          <a14:foregroundMark x1="37056" y1="50562" x2="53807" y2="70787"/>
                          <a14:foregroundMark x1="27411" y1="44382" x2="27411" y2="50000"/>
                          <a14:foregroundMark x1="30964" y1="73034" x2="22335" y2="70787"/>
                          <a14:foregroundMark x1="29949" y1="78090" x2="45178" y2="74157"/>
                          <a14:foregroundMark x1="40609" y1="86517" x2="48223" y2="71910"/>
                          <a14:foregroundMark x1="53807" y1="81461" x2="42640" y2="46629"/>
                          <a14:foregroundMark x1="44670" y1="52809" x2="64467" y2="78090"/>
                          <a14:foregroundMark x1="28426" y1="26404" x2="39594" y2="45506"/>
                          <a14:foregroundMark x1="37056" y1="15730" x2="25381" y2="51685"/>
                          <a14:foregroundMark x1="41624" y1="26404" x2="41624" y2="26404"/>
                          <a14:foregroundMark x1="41624" y1="23596" x2="41624" y2="23596"/>
                          <a14:foregroundMark x1="40609" y1="23596" x2="44670" y2="40449"/>
                          <a14:foregroundMark x1="42640" y1="21348" x2="47208" y2="40449"/>
                          <a14:foregroundMark x1="36041" y1="15169" x2="40609" y2="33708"/>
                          <a14:foregroundMark x1="42640" y1="19101" x2="49239" y2="42135"/>
                          <a14:foregroundMark x1="69036" y1="10674" x2="36548" y2="73596"/>
                          <a14:foregroundMark x1="36548" y1="73596" x2="45178" y2="58427"/>
                          <a14:foregroundMark x1="62437" y1="21348" x2="48223" y2="22472"/>
                          <a14:foregroundMark x1="65482" y1="22472" x2="42640" y2="42135"/>
                          <a14:foregroundMark x1="66497" y1="41573" x2="62437" y2="19101"/>
                          <a14:foregroundMark x1="62437" y1="41573" x2="55838" y2="51685"/>
                          <a14:foregroundMark x1="57868" y1="73034" x2="61421" y2="38202"/>
                          <a14:foregroundMark x1="66497" y1="86517" x2="80711" y2="46629"/>
                          <a14:foregroundMark x1="77665" y1="84831" x2="74112" y2="50000"/>
                          <a14:foregroundMark x1="81726" y1="65730" x2="69036" y2="28652"/>
                          <a14:foregroundMark x1="60914" y1="16854" x2="70051" y2="32022"/>
                          <a14:foregroundMark x1="71066" y1="9551" x2="78680" y2="42135"/>
                          <a14:foregroundMark x1="79695" y1="15169" x2="79695" y2="45506"/>
                          <a14:foregroundMark x1="81726" y1="25281" x2="76650" y2="74157"/>
                          <a14:foregroundMark x1="81726" y1="37079" x2="85279" y2="65730"/>
                          <a14:foregroundMark x1="83756" y1="19101" x2="91878" y2="72472"/>
                          <a14:foregroundMark x1="91878" y1="72472" x2="84264" y2="64607"/>
                          <a14:foregroundMark x1="27411" y1="19101" x2="37563" y2="7303"/>
                          <a14:foregroundMark x1="39594" y1="16854" x2="75127" y2="19101"/>
                          <a14:foregroundMark x1="71066" y1="14045" x2="28426" y2="15730"/>
                          <a14:foregroundMark x1="37056" y1="8427" x2="70051" y2="10674"/>
                          <a14:foregroundMark x1="63452" y1="84831" x2="47208" y2="85393"/>
                          <a14:foregroundMark x1="75127" y1="83708" x2="53299" y2="87640"/>
                          <a14:foregroundMark x1="29442" y1="50562" x2="26396" y2="52809"/>
                          <a14:foregroundMark x1="14721" y1="48876" x2="30964" y2="58989"/>
                          <a14:foregroundMark x1="28426" y1="38202" x2="13198" y2="38202"/>
                          <a14:foregroundMark x1="22335" y1="57303" x2="23350" y2="67416"/>
                          <a14:foregroundMark x1="25381" y1="75281" x2="54822" y2="92135"/>
                          <a14:foregroundMark x1="27411" y1="84831" x2="43655" y2="89888"/>
                          <a14:foregroundMark x1="20812" y1="35955" x2="28426" y2="30899"/>
                          <a14:foregroundMark x1="18782" y1="33708" x2="27411" y2="320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951" y="4842489"/>
              <a:ext cx="1088515" cy="983531"/>
            </a:xfrm>
            <a:prstGeom prst="rect">
              <a:avLst/>
            </a:prstGeom>
          </p:spPr>
        </p:pic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F885A4D-A72A-756E-35A0-8DD8788B7699}"/>
                </a:ext>
              </a:extLst>
            </p:cNvPr>
            <p:cNvGrpSpPr/>
            <p:nvPr/>
          </p:nvGrpSpPr>
          <p:grpSpPr>
            <a:xfrm>
              <a:off x="2755820" y="5213778"/>
              <a:ext cx="413928" cy="279518"/>
              <a:chOff x="2938179" y="5759308"/>
              <a:chExt cx="421045" cy="261094"/>
            </a:xfrm>
          </p:grpSpPr>
          <p:sp>
            <p:nvSpPr>
              <p:cNvPr id="148" name="Freeform 47">
                <a:extLst>
                  <a:ext uri="{FF2B5EF4-FFF2-40B4-BE49-F238E27FC236}">
                    <a16:creationId xmlns:a16="http://schemas.microsoft.com/office/drawing/2014/main" id="{A681A806-6F0E-5C4D-78DF-97BC2202B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1208" y="5759308"/>
                <a:ext cx="298016" cy="261094"/>
              </a:xfrm>
              <a:custGeom>
                <a:avLst/>
                <a:gdLst>
                  <a:gd name="T0" fmla="*/ 497 w 498"/>
                  <a:gd name="T1" fmla="*/ 434 h 435"/>
                  <a:gd name="T2" fmla="*/ 497 w 498"/>
                  <a:gd name="T3" fmla="*/ 434 h 435"/>
                  <a:gd name="T4" fmla="*/ 487 w 498"/>
                  <a:gd name="T5" fmla="*/ 328 h 435"/>
                  <a:gd name="T6" fmla="*/ 425 w 498"/>
                  <a:gd name="T7" fmla="*/ 293 h 435"/>
                  <a:gd name="T8" fmla="*/ 372 w 498"/>
                  <a:gd name="T9" fmla="*/ 231 h 435"/>
                  <a:gd name="T10" fmla="*/ 390 w 498"/>
                  <a:gd name="T11" fmla="*/ 196 h 435"/>
                  <a:gd name="T12" fmla="*/ 408 w 498"/>
                  <a:gd name="T13" fmla="*/ 159 h 435"/>
                  <a:gd name="T14" fmla="*/ 399 w 498"/>
                  <a:gd name="T15" fmla="*/ 151 h 435"/>
                  <a:gd name="T16" fmla="*/ 408 w 498"/>
                  <a:gd name="T17" fmla="*/ 115 h 435"/>
                  <a:gd name="T18" fmla="*/ 346 w 498"/>
                  <a:gd name="T19" fmla="*/ 62 h 435"/>
                  <a:gd name="T20" fmla="*/ 284 w 498"/>
                  <a:gd name="T21" fmla="*/ 115 h 435"/>
                  <a:gd name="T22" fmla="*/ 293 w 498"/>
                  <a:gd name="T23" fmla="*/ 151 h 435"/>
                  <a:gd name="T24" fmla="*/ 284 w 498"/>
                  <a:gd name="T25" fmla="*/ 159 h 435"/>
                  <a:gd name="T26" fmla="*/ 302 w 498"/>
                  <a:gd name="T27" fmla="*/ 196 h 435"/>
                  <a:gd name="T28" fmla="*/ 311 w 498"/>
                  <a:gd name="T29" fmla="*/ 231 h 435"/>
                  <a:gd name="T30" fmla="*/ 293 w 498"/>
                  <a:gd name="T31" fmla="*/ 275 h 435"/>
                  <a:gd name="T32" fmla="*/ 381 w 498"/>
                  <a:gd name="T33" fmla="*/ 364 h 435"/>
                  <a:gd name="T34" fmla="*/ 381 w 498"/>
                  <a:gd name="T35" fmla="*/ 434 h 435"/>
                  <a:gd name="T36" fmla="*/ 497 w 498"/>
                  <a:gd name="T37" fmla="*/ 434 h 435"/>
                  <a:gd name="T38" fmla="*/ 258 w 498"/>
                  <a:gd name="T39" fmla="*/ 302 h 435"/>
                  <a:gd name="T40" fmla="*/ 258 w 498"/>
                  <a:gd name="T41" fmla="*/ 302 h 435"/>
                  <a:gd name="T42" fmla="*/ 187 w 498"/>
                  <a:gd name="T43" fmla="*/ 231 h 435"/>
                  <a:gd name="T44" fmla="*/ 213 w 498"/>
                  <a:gd name="T45" fmla="*/ 168 h 435"/>
                  <a:gd name="T46" fmla="*/ 231 w 498"/>
                  <a:gd name="T47" fmla="*/ 133 h 435"/>
                  <a:gd name="T48" fmla="*/ 222 w 498"/>
                  <a:gd name="T49" fmla="*/ 115 h 435"/>
                  <a:gd name="T50" fmla="*/ 231 w 498"/>
                  <a:gd name="T51" fmla="*/ 71 h 435"/>
                  <a:gd name="T52" fmla="*/ 151 w 498"/>
                  <a:gd name="T53" fmla="*/ 0 h 435"/>
                  <a:gd name="T54" fmla="*/ 71 w 498"/>
                  <a:gd name="T55" fmla="*/ 71 h 435"/>
                  <a:gd name="T56" fmla="*/ 71 w 498"/>
                  <a:gd name="T57" fmla="*/ 115 h 435"/>
                  <a:gd name="T58" fmla="*/ 71 w 498"/>
                  <a:gd name="T59" fmla="*/ 133 h 435"/>
                  <a:gd name="T60" fmla="*/ 89 w 498"/>
                  <a:gd name="T61" fmla="*/ 168 h 435"/>
                  <a:gd name="T62" fmla="*/ 107 w 498"/>
                  <a:gd name="T63" fmla="*/ 231 h 435"/>
                  <a:gd name="T64" fmla="*/ 45 w 498"/>
                  <a:gd name="T65" fmla="*/ 302 h 435"/>
                  <a:gd name="T66" fmla="*/ 0 w 498"/>
                  <a:gd name="T67" fmla="*/ 346 h 435"/>
                  <a:gd name="T68" fmla="*/ 0 w 498"/>
                  <a:gd name="T69" fmla="*/ 434 h 435"/>
                  <a:gd name="T70" fmla="*/ 346 w 498"/>
                  <a:gd name="T71" fmla="*/ 434 h 435"/>
                  <a:gd name="T72" fmla="*/ 346 w 498"/>
                  <a:gd name="T73" fmla="*/ 364 h 435"/>
                  <a:gd name="T74" fmla="*/ 258 w 498"/>
                  <a:gd name="T75" fmla="*/ 302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8" h="435">
                    <a:moveTo>
                      <a:pt x="497" y="434"/>
                    </a:moveTo>
                    <a:lnTo>
                      <a:pt x="497" y="434"/>
                    </a:lnTo>
                    <a:cubicBezTo>
                      <a:pt x="497" y="434"/>
                      <a:pt x="497" y="337"/>
                      <a:pt x="487" y="328"/>
                    </a:cubicBezTo>
                    <a:cubicBezTo>
                      <a:pt x="479" y="319"/>
                      <a:pt x="462" y="302"/>
                      <a:pt x="425" y="293"/>
                    </a:cubicBezTo>
                    <a:cubicBezTo>
                      <a:pt x="390" y="275"/>
                      <a:pt x="372" y="257"/>
                      <a:pt x="372" y="231"/>
                    </a:cubicBezTo>
                    <a:cubicBezTo>
                      <a:pt x="372" y="213"/>
                      <a:pt x="390" y="222"/>
                      <a:pt x="390" y="196"/>
                    </a:cubicBezTo>
                    <a:cubicBezTo>
                      <a:pt x="390" y="178"/>
                      <a:pt x="408" y="196"/>
                      <a:pt x="408" y="159"/>
                    </a:cubicBezTo>
                    <a:cubicBezTo>
                      <a:pt x="408" y="151"/>
                      <a:pt x="399" y="151"/>
                      <a:pt x="399" y="151"/>
                    </a:cubicBezTo>
                    <a:cubicBezTo>
                      <a:pt x="399" y="151"/>
                      <a:pt x="408" y="133"/>
                      <a:pt x="408" y="115"/>
                    </a:cubicBezTo>
                    <a:cubicBezTo>
                      <a:pt x="408" y="98"/>
                      <a:pt x="399" y="62"/>
                      <a:pt x="346" y="62"/>
                    </a:cubicBezTo>
                    <a:cubicBezTo>
                      <a:pt x="293" y="62"/>
                      <a:pt x="284" y="98"/>
                      <a:pt x="284" y="115"/>
                    </a:cubicBezTo>
                    <a:cubicBezTo>
                      <a:pt x="284" y="133"/>
                      <a:pt x="293" y="151"/>
                      <a:pt x="293" y="151"/>
                    </a:cubicBezTo>
                    <a:cubicBezTo>
                      <a:pt x="293" y="151"/>
                      <a:pt x="284" y="151"/>
                      <a:pt x="284" y="159"/>
                    </a:cubicBezTo>
                    <a:cubicBezTo>
                      <a:pt x="284" y="196"/>
                      <a:pt x="293" y="178"/>
                      <a:pt x="302" y="196"/>
                    </a:cubicBezTo>
                    <a:cubicBezTo>
                      <a:pt x="302" y="222"/>
                      <a:pt x="311" y="213"/>
                      <a:pt x="311" y="231"/>
                    </a:cubicBezTo>
                    <a:cubicBezTo>
                      <a:pt x="311" y="249"/>
                      <a:pt x="311" y="266"/>
                      <a:pt x="293" y="275"/>
                    </a:cubicBezTo>
                    <a:cubicBezTo>
                      <a:pt x="372" y="319"/>
                      <a:pt x="381" y="319"/>
                      <a:pt x="381" y="364"/>
                    </a:cubicBezTo>
                    <a:cubicBezTo>
                      <a:pt x="381" y="434"/>
                      <a:pt x="381" y="434"/>
                      <a:pt x="381" y="434"/>
                    </a:cubicBezTo>
                    <a:lnTo>
                      <a:pt x="497" y="434"/>
                    </a:lnTo>
                    <a:close/>
                    <a:moveTo>
                      <a:pt x="258" y="302"/>
                    </a:moveTo>
                    <a:lnTo>
                      <a:pt x="258" y="302"/>
                    </a:lnTo>
                    <a:cubicBezTo>
                      <a:pt x="204" y="284"/>
                      <a:pt x="187" y="266"/>
                      <a:pt x="187" y="231"/>
                    </a:cubicBezTo>
                    <a:cubicBezTo>
                      <a:pt x="187" y="204"/>
                      <a:pt x="204" y="213"/>
                      <a:pt x="213" y="168"/>
                    </a:cubicBezTo>
                    <a:cubicBezTo>
                      <a:pt x="213" y="159"/>
                      <a:pt x="231" y="168"/>
                      <a:pt x="231" y="133"/>
                    </a:cubicBezTo>
                    <a:cubicBezTo>
                      <a:pt x="231" y="115"/>
                      <a:pt x="222" y="115"/>
                      <a:pt x="222" y="115"/>
                    </a:cubicBezTo>
                    <a:cubicBezTo>
                      <a:pt x="222" y="115"/>
                      <a:pt x="222" y="89"/>
                      <a:pt x="231" y="71"/>
                    </a:cubicBezTo>
                    <a:cubicBezTo>
                      <a:pt x="231" y="53"/>
                      <a:pt x="213" y="0"/>
                      <a:pt x="151" y="0"/>
                    </a:cubicBezTo>
                    <a:cubicBezTo>
                      <a:pt x="80" y="0"/>
                      <a:pt x="71" y="53"/>
                      <a:pt x="71" y="71"/>
                    </a:cubicBezTo>
                    <a:cubicBezTo>
                      <a:pt x="71" y="89"/>
                      <a:pt x="71" y="115"/>
                      <a:pt x="71" y="115"/>
                    </a:cubicBezTo>
                    <a:cubicBezTo>
                      <a:pt x="71" y="115"/>
                      <a:pt x="71" y="115"/>
                      <a:pt x="71" y="133"/>
                    </a:cubicBezTo>
                    <a:cubicBezTo>
                      <a:pt x="71" y="168"/>
                      <a:pt x="80" y="159"/>
                      <a:pt x="89" y="168"/>
                    </a:cubicBezTo>
                    <a:cubicBezTo>
                      <a:pt x="89" y="213"/>
                      <a:pt x="107" y="204"/>
                      <a:pt x="107" y="231"/>
                    </a:cubicBezTo>
                    <a:cubicBezTo>
                      <a:pt x="107" y="266"/>
                      <a:pt x="89" y="284"/>
                      <a:pt x="45" y="302"/>
                    </a:cubicBezTo>
                    <a:cubicBezTo>
                      <a:pt x="27" y="310"/>
                      <a:pt x="0" y="319"/>
                      <a:pt x="0" y="346"/>
                    </a:cubicBezTo>
                    <a:cubicBezTo>
                      <a:pt x="0" y="434"/>
                      <a:pt x="0" y="434"/>
                      <a:pt x="0" y="434"/>
                    </a:cubicBezTo>
                    <a:cubicBezTo>
                      <a:pt x="346" y="434"/>
                      <a:pt x="346" y="434"/>
                      <a:pt x="346" y="434"/>
                    </a:cubicBezTo>
                    <a:cubicBezTo>
                      <a:pt x="346" y="434"/>
                      <a:pt x="346" y="381"/>
                      <a:pt x="346" y="364"/>
                    </a:cubicBezTo>
                    <a:cubicBezTo>
                      <a:pt x="346" y="346"/>
                      <a:pt x="302" y="328"/>
                      <a:pt x="258" y="302"/>
                    </a:cubicBezTo>
                    <a:close/>
                  </a:path>
                </a:pathLst>
              </a:custGeom>
              <a:solidFill>
                <a:srgbClr val="2D4B9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47">
                <a:extLst>
                  <a:ext uri="{FF2B5EF4-FFF2-40B4-BE49-F238E27FC236}">
                    <a16:creationId xmlns:a16="http://schemas.microsoft.com/office/drawing/2014/main" id="{C6585F1B-F9D1-2844-7143-EFA051B09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938179" y="5759308"/>
                <a:ext cx="298016" cy="261094"/>
              </a:xfrm>
              <a:custGeom>
                <a:avLst/>
                <a:gdLst>
                  <a:gd name="T0" fmla="*/ 497 w 498"/>
                  <a:gd name="T1" fmla="*/ 434 h 435"/>
                  <a:gd name="T2" fmla="*/ 497 w 498"/>
                  <a:gd name="T3" fmla="*/ 434 h 435"/>
                  <a:gd name="T4" fmla="*/ 487 w 498"/>
                  <a:gd name="T5" fmla="*/ 328 h 435"/>
                  <a:gd name="T6" fmla="*/ 425 w 498"/>
                  <a:gd name="T7" fmla="*/ 293 h 435"/>
                  <a:gd name="T8" fmla="*/ 372 w 498"/>
                  <a:gd name="T9" fmla="*/ 231 h 435"/>
                  <a:gd name="T10" fmla="*/ 390 w 498"/>
                  <a:gd name="T11" fmla="*/ 196 h 435"/>
                  <a:gd name="T12" fmla="*/ 408 w 498"/>
                  <a:gd name="T13" fmla="*/ 159 h 435"/>
                  <a:gd name="T14" fmla="*/ 399 w 498"/>
                  <a:gd name="T15" fmla="*/ 151 h 435"/>
                  <a:gd name="T16" fmla="*/ 408 w 498"/>
                  <a:gd name="T17" fmla="*/ 115 h 435"/>
                  <a:gd name="T18" fmla="*/ 346 w 498"/>
                  <a:gd name="T19" fmla="*/ 62 h 435"/>
                  <a:gd name="T20" fmla="*/ 284 w 498"/>
                  <a:gd name="T21" fmla="*/ 115 h 435"/>
                  <a:gd name="T22" fmla="*/ 293 w 498"/>
                  <a:gd name="T23" fmla="*/ 151 h 435"/>
                  <a:gd name="T24" fmla="*/ 284 w 498"/>
                  <a:gd name="T25" fmla="*/ 159 h 435"/>
                  <a:gd name="T26" fmla="*/ 302 w 498"/>
                  <a:gd name="T27" fmla="*/ 196 h 435"/>
                  <a:gd name="T28" fmla="*/ 311 w 498"/>
                  <a:gd name="T29" fmla="*/ 231 h 435"/>
                  <a:gd name="T30" fmla="*/ 293 w 498"/>
                  <a:gd name="T31" fmla="*/ 275 h 435"/>
                  <a:gd name="T32" fmla="*/ 381 w 498"/>
                  <a:gd name="T33" fmla="*/ 364 h 435"/>
                  <a:gd name="T34" fmla="*/ 381 w 498"/>
                  <a:gd name="T35" fmla="*/ 434 h 435"/>
                  <a:gd name="T36" fmla="*/ 497 w 498"/>
                  <a:gd name="T37" fmla="*/ 434 h 435"/>
                  <a:gd name="T38" fmla="*/ 258 w 498"/>
                  <a:gd name="T39" fmla="*/ 302 h 435"/>
                  <a:gd name="T40" fmla="*/ 258 w 498"/>
                  <a:gd name="T41" fmla="*/ 302 h 435"/>
                  <a:gd name="T42" fmla="*/ 187 w 498"/>
                  <a:gd name="T43" fmla="*/ 231 h 435"/>
                  <a:gd name="T44" fmla="*/ 213 w 498"/>
                  <a:gd name="T45" fmla="*/ 168 h 435"/>
                  <a:gd name="T46" fmla="*/ 231 w 498"/>
                  <a:gd name="T47" fmla="*/ 133 h 435"/>
                  <a:gd name="T48" fmla="*/ 222 w 498"/>
                  <a:gd name="T49" fmla="*/ 115 h 435"/>
                  <a:gd name="T50" fmla="*/ 231 w 498"/>
                  <a:gd name="T51" fmla="*/ 71 h 435"/>
                  <a:gd name="T52" fmla="*/ 151 w 498"/>
                  <a:gd name="T53" fmla="*/ 0 h 435"/>
                  <a:gd name="T54" fmla="*/ 71 w 498"/>
                  <a:gd name="T55" fmla="*/ 71 h 435"/>
                  <a:gd name="T56" fmla="*/ 71 w 498"/>
                  <a:gd name="T57" fmla="*/ 115 h 435"/>
                  <a:gd name="T58" fmla="*/ 71 w 498"/>
                  <a:gd name="T59" fmla="*/ 133 h 435"/>
                  <a:gd name="T60" fmla="*/ 89 w 498"/>
                  <a:gd name="T61" fmla="*/ 168 h 435"/>
                  <a:gd name="T62" fmla="*/ 107 w 498"/>
                  <a:gd name="T63" fmla="*/ 231 h 435"/>
                  <a:gd name="T64" fmla="*/ 45 w 498"/>
                  <a:gd name="T65" fmla="*/ 302 h 435"/>
                  <a:gd name="T66" fmla="*/ 0 w 498"/>
                  <a:gd name="T67" fmla="*/ 346 h 435"/>
                  <a:gd name="T68" fmla="*/ 0 w 498"/>
                  <a:gd name="T69" fmla="*/ 434 h 435"/>
                  <a:gd name="T70" fmla="*/ 346 w 498"/>
                  <a:gd name="T71" fmla="*/ 434 h 435"/>
                  <a:gd name="T72" fmla="*/ 346 w 498"/>
                  <a:gd name="T73" fmla="*/ 364 h 435"/>
                  <a:gd name="T74" fmla="*/ 258 w 498"/>
                  <a:gd name="T75" fmla="*/ 302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8" h="435">
                    <a:moveTo>
                      <a:pt x="497" y="434"/>
                    </a:moveTo>
                    <a:lnTo>
                      <a:pt x="497" y="434"/>
                    </a:lnTo>
                    <a:cubicBezTo>
                      <a:pt x="497" y="434"/>
                      <a:pt x="497" y="337"/>
                      <a:pt x="487" y="328"/>
                    </a:cubicBezTo>
                    <a:cubicBezTo>
                      <a:pt x="479" y="319"/>
                      <a:pt x="462" y="302"/>
                      <a:pt x="425" y="293"/>
                    </a:cubicBezTo>
                    <a:cubicBezTo>
                      <a:pt x="390" y="275"/>
                      <a:pt x="372" y="257"/>
                      <a:pt x="372" y="231"/>
                    </a:cubicBezTo>
                    <a:cubicBezTo>
                      <a:pt x="372" y="213"/>
                      <a:pt x="390" y="222"/>
                      <a:pt x="390" y="196"/>
                    </a:cubicBezTo>
                    <a:cubicBezTo>
                      <a:pt x="390" y="178"/>
                      <a:pt x="408" y="196"/>
                      <a:pt x="408" y="159"/>
                    </a:cubicBezTo>
                    <a:cubicBezTo>
                      <a:pt x="408" y="151"/>
                      <a:pt x="399" y="151"/>
                      <a:pt x="399" y="151"/>
                    </a:cubicBezTo>
                    <a:cubicBezTo>
                      <a:pt x="399" y="151"/>
                      <a:pt x="408" y="133"/>
                      <a:pt x="408" y="115"/>
                    </a:cubicBezTo>
                    <a:cubicBezTo>
                      <a:pt x="408" y="98"/>
                      <a:pt x="399" y="62"/>
                      <a:pt x="346" y="62"/>
                    </a:cubicBezTo>
                    <a:cubicBezTo>
                      <a:pt x="293" y="62"/>
                      <a:pt x="284" y="98"/>
                      <a:pt x="284" y="115"/>
                    </a:cubicBezTo>
                    <a:cubicBezTo>
                      <a:pt x="284" y="133"/>
                      <a:pt x="293" y="151"/>
                      <a:pt x="293" y="151"/>
                    </a:cubicBezTo>
                    <a:cubicBezTo>
                      <a:pt x="293" y="151"/>
                      <a:pt x="284" y="151"/>
                      <a:pt x="284" y="159"/>
                    </a:cubicBezTo>
                    <a:cubicBezTo>
                      <a:pt x="284" y="196"/>
                      <a:pt x="293" y="178"/>
                      <a:pt x="302" y="196"/>
                    </a:cubicBezTo>
                    <a:cubicBezTo>
                      <a:pt x="302" y="222"/>
                      <a:pt x="311" y="213"/>
                      <a:pt x="311" y="231"/>
                    </a:cubicBezTo>
                    <a:cubicBezTo>
                      <a:pt x="311" y="249"/>
                      <a:pt x="311" y="266"/>
                      <a:pt x="293" y="275"/>
                    </a:cubicBezTo>
                    <a:cubicBezTo>
                      <a:pt x="372" y="319"/>
                      <a:pt x="381" y="319"/>
                      <a:pt x="381" y="364"/>
                    </a:cubicBezTo>
                    <a:cubicBezTo>
                      <a:pt x="381" y="434"/>
                      <a:pt x="381" y="434"/>
                      <a:pt x="381" y="434"/>
                    </a:cubicBezTo>
                    <a:lnTo>
                      <a:pt x="497" y="434"/>
                    </a:lnTo>
                    <a:close/>
                    <a:moveTo>
                      <a:pt x="258" y="302"/>
                    </a:moveTo>
                    <a:lnTo>
                      <a:pt x="258" y="302"/>
                    </a:lnTo>
                    <a:cubicBezTo>
                      <a:pt x="204" y="284"/>
                      <a:pt x="187" y="266"/>
                      <a:pt x="187" y="231"/>
                    </a:cubicBezTo>
                    <a:cubicBezTo>
                      <a:pt x="187" y="204"/>
                      <a:pt x="204" y="213"/>
                      <a:pt x="213" y="168"/>
                    </a:cubicBezTo>
                    <a:cubicBezTo>
                      <a:pt x="213" y="159"/>
                      <a:pt x="231" y="168"/>
                      <a:pt x="231" y="133"/>
                    </a:cubicBezTo>
                    <a:cubicBezTo>
                      <a:pt x="231" y="115"/>
                      <a:pt x="222" y="115"/>
                      <a:pt x="222" y="115"/>
                    </a:cubicBezTo>
                    <a:cubicBezTo>
                      <a:pt x="222" y="115"/>
                      <a:pt x="222" y="89"/>
                      <a:pt x="231" y="71"/>
                    </a:cubicBezTo>
                    <a:cubicBezTo>
                      <a:pt x="231" y="53"/>
                      <a:pt x="213" y="0"/>
                      <a:pt x="151" y="0"/>
                    </a:cubicBezTo>
                    <a:cubicBezTo>
                      <a:pt x="80" y="0"/>
                      <a:pt x="71" y="53"/>
                      <a:pt x="71" y="71"/>
                    </a:cubicBezTo>
                    <a:cubicBezTo>
                      <a:pt x="71" y="89"/>
                      <a:pt x="71" y="115"/>
                      <a:pt x="71" y="115"/>
                    </a:cubicBezTo>
                    <a:cubicBezTo>
                      <a:pt x="71" y="115"/>
                      <a:pt x="71" y="115"/>
                      <a:pt x="71" y="133"/>
                    </a:cubicBezTo>
                    <a:cubicBezTo>
                      <a:pt x="71" y="168"/>
                      <a:pt x="80" y="159"/>
                      <a:pt x="89" y="168"/>
                    </a:cubicBezTo>
                    <a:cubicBezTo>
                      <a:pt x="89" y="213"/>
                      <a:pt x="107" y="204"/>
                      <a:pt x="107" y="231"/>
                    </a:cubicBezTo>
                    <a:cubicBezTo>
                      <a:pt x="107" y="266"/>
                      <a:pt x="89" y="284"/>
                      <a:pt x="45" y="302"/>
                    </a:cubicBezTo>
                    <a:cubicBezTo>
                      <a:pt x="27" y="310"/>
                      <a:pt x="0" y="319"/>
                      <a:pt x="0" y="346"/>
                    </a:cubicBezTo>
                    <a:cubicBezTo>
                      <a:pt x="0" y="434"/>
                      <a:pt x="0" y="434"/>
                      <a:pt x="0" y="434"/>
                    </a:cubicBezTo>
                    <a:cubicBezTo>
                      <a:pt x="346" y="434"/>
                      <a:pt x="346" y="434"/>
                      <a:pt x="346" y="434"/>
                    </a:cubicBezTo>
                    <a:cubicBezTo>
                      <a:pt x="346" y="434"/>
                      <a:pt x="346" y="381"/>
                      <a:pt x="346" y="364"/>
                    </a:cubicBezTo>
                    <a:cubicBezTo>
                      <a:pt x="346" y="346"/>
                      <a:pt x="302" y="328"/>
                      <a:pt x="258" y="302"/>
                    </a:cubicBezTo>
                    <a:close/>
                  </a:path>
                </a:pathLst>
              </a:custGeom>
              <a:solidFill>
                <a:srgbClr val="2D4B9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C1173A-11F5-9E25-F0EC-95829BD00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6" y="2939508"/>
            <a:ext cx="2381876" cy="25098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EA87820-A3AA-EC1E-9F29-BF5690E6EF10}"/>
              </a:ext>
            </a:extLst>
          </p:cNvPr>
          <p:cNvGrpSpPr/>
          <p:nvPr/>
        </p:nvGrpSpPr>
        <p:grpSpPr>
          <a:xfrm>
            <a:off x="887001" y="1393472"/>
            <a:ext cx="11883325" cy="5327367"/>
            <a:chOff x="2041051" y="959682"/>
            <a:chExt cx="10335448" cy="544199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8CC6D1-2D53-6581-0316-8331CD1B3E49}"/>
                </a:ext>
              </a:extLst>
            </p:cNvPr>
            <p:cNvGrpSpPr/>
            <p:nvPr/>
          </p:nvGrpSpPr>
          <p:grpSpPr>
            <a:xfrm>
              <a:off x="2041051" y="959682"/>
              <a:ext cx="9820043" cy="5441990"/>
              <a:chOff x="453387" y="724891"/>
              <a:chExt cx="11238881" cy="6277798"/>
            </a:xfrm>
          </p:grpSpPr>
          <p:sp>
            <p:nvSpPr>
              <p:cNvPr id="7" name="object 2">
                <a:extLst>
                  <a:ext uri="{FF2B5EF4-FFF2-40B4-BE49-F238E27FC236}">
                    <a16:creationId xmlns:a16="http://schemas.microsoft.com/office/drawing/2014/main" id="{06612829-A8F6-F501-51CC-FA757524AD3F}"/>
                  </a:ext>
                </a:extLst>
              </p:cNvPr>
              <p:cNvSpPr/>
              <p:nvPr/>
            </p:nvSpPr>
            <p:spPr>
              <a:xfrm>
                <a:off x="1757693" y="6397219"/>
                <a:ext cx="99345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934575">
                    <a:moveTo>
                      <a:pt x="0" y="0"/>
                    </a:moveTo>
                    <a:lnTo>
                      <a:pt x="9934575" y="0"/>
                    </a:lnTo>
                  </a:path>
                </a:pathLst>
              </a:custGeom>
              <a:ln w="12700">
                <a:solidFill>
                  <a:srgbClr val="007ABE"/>
                </a:solidFill>
              </a:ln>
            </p:spPr>
            <p:txBody>
              <a:bodyPr wrap="square" lIns="0" tIns="0" rIns="0" bIns="0" rtlCol="0"/>
              <a:lstStyle/>
              <a:p>
                <a:pPr algn="l" rtl="0">
                  <a:defRPr/>
                </a:pPr>
                <a:endParaRPr kern="1200" dirty="0">
                  <a:solidFill>
                    <a:srgbClr val="000000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object 4">
                <a:extLst>
                  <a:ext uri="{FF2B5EF4-FFF2-40B4-BE49-F238E27FC236}">
                    <a16:creationId xmlns:a16="http://schemas.microsoft.com/office/drawing/2014/main" id="{1A9A1916-DB21-E5B6-B1C9-F3CC8820675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53387" y="5904150"/>
                <a:ext cx="1220724" cy="630934"/>
              </a:xfrm>
              <a:prstGeom prst="rect">
                <a:avLst/>
              </a:prstGeom>
            </p:spPr>
          </p:pic>
          <p:grpSp>
            <p:nvGrpSpPr>
              <p:cNvPr id="9" name="object 5">
                <a:extLst>
                  <a:ext uri="{FF2B5EF4-FFF2-40B4-BE49-F238E27FC236}">
                    <a16:creationId xmlns:a16="http://schemas.microsoft.com/office/drawing/2014/main" id="{FD88BF17-059F-8302-8623-187DC123FDBE}"/>
                  </a:ext>
                </a:extLst>
              </p:cNvPr>
              <p:cNvGrpSpPr/>
              <p:nvPr/>
            </p:nvGrpSpPr>
            <p:grpSpPr>
              <a:xfrm>
                <a:off x="823480" y="724891"/>
                <a:ext cx="10458544" cy="5756148"/>
                <a:chOff x="758951" y="836676"/>
                <a:chExt cx="10458544" cy="5756148"/>
              </a:xfrm>
            </p:grpSpPr>
            <p:pic>
              <p:nvPicPr>
                <p:cNvPr id="14" name="object 7">
                  <a:extLst>
                    <a:ext uri="{FF2B5EF4-FFF2-40B4-BE49-F238E27FC236}">
                      <a16:creationId xmlns:a16="http://schemas.microsoft.com/office/drawing/2014/main" id="{DCD56517-08C1-8680-7926-FF08945602A8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58951" y="836676"/>
                  <a:ext cx="10299192" cy="5756148"/>
                </a:xfrm>
                <a:prstGeom prst="rect">
                  <a:avLst/>
                </a:prstGeom>
              </p:spPr>
            </p:pic>
            <p:pic>
              <p:nvPicPr>
                <p:cNvPr id="15" name="object 8">
                  <a:extLst>
                    <a:ext uri="{FF2B5EF4-FFF2-40B4-BE49-F238E27FC236}">
                      <a16:creationId xmlns:a16="http://schemas.microsoft.com/office/drawing/2014/main" id="{80C22C68-4261-000C-4612-D296EF24B87A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5903976" y="3182112"/>
                  <a:ext cx="2258568" cy="832104"/>
                </a:xfrm>
                <a:prstGeom prst="rect">
                  <a:avLst/>
                </a:prstGeom>
              </p:spPr>
            </p:pic>
            <p:pic>
              <p:nvPicPr>
                <p:cNvPr id="16" name="object 9">
                  <a:extLst>
                    <a:ext uri="{FF2B5EF4-FFF2-40B4-BE49-F238E27FC236}">
                      <a16:creationId xmlns:a16="http://schemas.microsoft.com/office/drawing/2014/main" id="{378FB5CA-7A7E-68BA-FC6B-DD8418DE4652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2012599" y="1618233"/>
                  <a:ext cx="9204896" cy="4952880"/>
                </a:xfrm>
                <a:prstGeom prst="rect">
                  <a:avLst/>
                </a:prstGeom>
              </p:spPr>
            </p:pic>
          </p:grpSp>
          <p:sp>
            <p:nvSpPr>
              <p:cNvPr id="17" name="object 10">
                <a:extLst>
                  <a:ext uri="{FF2B5EF4-FFF2-40B4-BE49-F238E27FC236}">
                    <a16:creationId xmlns:a16="http://schemas.microsoft.com/office/drawing/2014/main" id="{F1A7D2E0-00F1-E9F4-4BFF-FC0C7B0F3045}"/>
                  </a:ext>
                </a:extLst>
              </p:cNvPr>
              <p:cNvSpPr txBox="1"/>
              <p:nvPr/>
            </p:nvSpPr>
            <p:spPr>
              <a:xfrm>
                <a:off x="9732022" y="2131923"/>
                <a:ext cx="774899" cy="759652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algn="l" rtl="0">
                  <a:spcBef>
                    <a:spcPts val="95"/>
                  </a:spcBef>
                  <a:defRPr/>
                </a:pPr>
                <a:r>
                  <a:rPr sz="1400" b="1" kern="1200" spc="-2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Dengue </a:t>
                </a: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Nipah </a:t>
                </a:r>
                <a:r>
                  <a:rPr sz="1400" b="1" kern="1200" spc="-2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Rota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8" name="object 11">
                <a:extLst>
                  <a:ext uri="{FF2B5EF4-FFF2-40B4-BE49-F238E27FC236}">
                    <a16:creationId xmlns:a16="http://schemas.microsoft.com/office/drawing/2014/main" id="{B8208C52-AE47-599F-0C37-43DE57845AC1}"/>
                  </a:ext>
                </a:extLst>
              </p:cNvPr>
              <p:cNvSpPr txBox="1"/>
              <p:nvPr/>
            </p:nvSpPr>
            <p:spPr>
              <a:xfrm>
                <a:off x="6090254" y="4800193"/>
                <a:ext cx="1282733" cy="1505248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l" rtl="0">
                  <a:spcBef>
                    <a:spcPts val="95"/>
                  </a:spcBef>
                  <a:defRPr/>
                </a:pPr>
                <a:r>
                  <a:rPr sz="1400" b="1" kern="1200" spc="-2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CCHF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  <a:p>
                <a:pPr marL="12700" marR="5080" algn="l" rtl="0">
                  <a:defRPr/>
                </a:pPr>
                <a:r>
                  <a:rPr sz="1400" b="1" kern="1200" spc="-2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Chikungunya </a:t>
                </a:r>
                <a:r>
                  <a:rPr sz="1400" b="1" kern="120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Disease</a:t>
                </a:r>
                <a:r>
                  <a:rPr sz="1400" b="1" kern="1200" spc="-7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r>
                  <a:rPr sz="1400" b="1" kern="1200" spc="-5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X </a:t>
                </a: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Ebola </a:t>
                </a:r>
                <a:r>
                  <a:rPr sz="1400" b="1" kern="1200" spc="-10" dirty="0">
                    <a:solidFill>
                      <a:srgbClr val="FF0000"/>
                    </a:solidFill>
                    <a:latin typeface="Calibri"/>
                    <a:ea typeface="+mn-ea"/>
                    <a:cs typeface="Calibri"/>
                  </a:rPr>
                  <a:t>Gonorrhea</a:t>
                </a: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r>
                  <a:rPr sz="1400" b="1" kern="1200" spc="-2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HepB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9" name="object 12">
                <a:extLst>
                  <a:ext uri="{FF2B5EF4-FFF2-40B4-BE49-F238E27FC236}">
                    <a16:creationId xmlns:a16="http://schemas.microsoft.com/office/drawing/2014/main" id="{E2500BD8-0F22-F57B-A846-CEA88E2A6FF7}"/>
                  </a:ext>
                </a:extLst>
              </p:cNvPr>
              <p:cNvSpPr txBox="1"/>
              <p:nvPr/>
            </p:nvSpPr>
            <p:spPr>
              <a:xfrm>
                <a:off x="2700034" y="5606059"/>
                <a:ext cx="1207768" cy="26258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l" rtl="0">
                  <a:spcBef>
                    <a:spcPts val="95"/>
                  </a:spcBef>
                  <a:defRPr/>
                </a:pP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Flaviviruses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pic>
            <p:nvPicPr>
              <p:cNvPr id="20" name="object 13">
                <a:extLst>
                  <a:ext uri="{FF2B5EF4-FFF2-40B4-BE49-F238E27FC236}">
                    <a16:creationId xmlns:a16="http://schemas.microsoft.com/office/drawing/2014/main" id="{EEC01EFD-AB0A-1BBA-1133-4C404382085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077464" y="1593570"/>
                <a:ext cx="779526" cy="564641"/>
              </a:xfrm>
              <a:prstGeom prst="rect">
                <a:avLst/>
              </a:prstGeom>
            </p:spPr>
          </p:pic>
          <p:pic>
            <p:nvPicPr>
              <p:cNvPr id="22" name="object 15">
                <a:extLst>
                  <a:ext uri="{FF2B5EF4-FFF2-40B4-BE49-F238E27FC236}">
                    <a16:creationId xmlns:a16="http://schemas.microsoft.com/office/drawing/2014/main" id="{4AEDFAF5-730D-8C05-1161-EE66916076E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165537" y="2330693"/>
                <a:ext cx="1085850" cy="564641"/>
              </a:xfrm>
              <a:prstGeom prst="rect">
                <a:avLst/>
              </a:prstGeom>
            </p:spPr>
          </p:pic>
          <p:grpSp>
            <p:nvGrpSpPr>
              <p:cNvPr id="24" name="object 17">
                <a:extLst>
                  <a:ext uri="{FF2B5EF4-FFF2-40B4-BE49-F238E27FC236}">
                    <a16:creationId xmlns:a16="http://schemas.microsoft.com/office/drawing/2014/main" id="{D80E297E-769C-DF57-2A55-30728F7DCFFB}"/>
                  </a:ext>
                </a:extLst>
              </p:cNvPr>
              <p:cNvGrpSpPr/>
              <p:nvPr/>
            </p:nvGrpSpPr>
            <p:grpSpPr>
              <a:xfrm>
                <a:off x="3156340" y="3676243"/>
                <a:ext cx="1263015" cy="869950"/>
                <a:chOff x="1033272" y="5500115"/>
                <a:chExt cx="1263015" cy="869950"/>
              </a:xfrm>
            </p:grpSpPr>
            <p:pic>
              <p:nvPicPr>
                <p:cNvPr id="25" name="object 18">
                  <a:extLst>
                    <a:ext uri="{FF2B5EF4-FFF2-40B4-BE49-F238E27FC236}">
                      <a16:creationId xmlns:a16="http://schemas.microsoft.com/office/drawing/2014/main" id="{4E741D9E-DDDB-33AD-60ED-52F4E92B488C}"/>
                    </a:ext>
                  </a:extLst>
                </p:cNvPr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1284731" y="5500115"/>
                  <a:ext cx="1011174" cy="564642"/>
                </a:xfrm>
                <a:prstGeom prst="rect">
                  <a:avLst/>
                </a:prstGeom>
              </p:spPr>
            </p:pic>
            <p:pic>
              <p:nvPicPr>
                <p:cNvPr id="26" name="object 19">
                  <a:extLst>
                    <a:ext uri="{FF2B5EF4-FFF2-40B4-BE49-F238E27FC236}">
                      <a16:creationId xmlns:a16="http://schemas.microsoft.com/office/drawing/2014/main" id="{63433D3F-07F6-68DB-3C79-EE51CB07E672}"/>
                    </a:ext>
                  </a:extLst>
                </p:cNvPr>
                <p:cNvPicPr/>
                <p:nvPr/>
              </p:nvPicPr>
              <p:blipFill>
                <a:blip r:embed="rId16" cstate="print"/>
                <a:stretch>
                  <a:fillRect/>
                </a:stretch>
              </p:blipFill>
              <p:spPr>
                <a:xfrm>
                  <a:off x="1033272" y="5804915"/>
                  <a:ext cx="1207769" cy="564642"/>
                </a:xfrm>
                <a:prstGeom prst="rect">
                  <a:avLst/>
                </a:prstGeom>
              </p:spPr>
            </p:pic>
          </p:grpSp>
          <p:sp>
            <p:nvSpPr>
              <p:cNvPr id="28" name="object 21">
                <a:extLst>
                  <a:ext uri="{FF2B5EF4-FFF2-40B4-BE49-F238E27FC236}">
                    <a16:creationId xmlns:a16="http://schemas.microsoft.com/office/drawing/2014/main" id="{B18AA0C0-A680-2600-5B06-6388F2D20D66}"/>
                  </a:ext>
                </a:extLst>
              </p:cNvPr>
              <p:cNvSpPr txBox="1"/>
              <p:nvPr/>
            </p:nvSpPr>
            <p:spPr>
              <a:xfrm>
                <a:off x="4681106" y="4660240"/>
                <a:ext cx="1468469" cy="26258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algn="l" rtl="0">
                  <a:spcBef>
                    <a:spcPts val="95"/>
                  </a:spcBef>
                  <a:defRPr/>
                </a:pP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Leishmaniasis </a:t>
                </a:r>
                <a:r>
                  <a:rPr sz="1400" b="1" kern="1200" spc="-25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YF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9" name="object 22">
                <a:extLst>
                  <a:ext uri="{FF2B5EF4-FFF2-40B4-BE49-F238E27FC236}">
                    <a16:creationId xmlns:a16="http://schemas.microsoft.com/office/drawing/2014/main" id="{95A18217-BD47-297E-689D-D206DB00F68C}"/>
                  </a:ext>
                </a:extLst>
              </p:cNvPr>
              <p:cNvSpPr txBox="1"/>
              <p:nvPr/>
            </p:nvSpPr>
            <p:spPr>
              <a:xfrm>
                <a:off x="7983613" y="2876270"/>
                <a:ext cx="412147" cy="26258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l" rtl="0">
                  <a:spcBef>
                    <a:spcPts val="95"/>
                  </a:spcBef>
                  <a:defRPr/>
                </a:pPr>
                <a:r>
                  <a:rPr sz="1400" b="1" kern="1200" spc="-25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Flu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0" name="object 23">
                <a:extLst>
                  <a:ext uri="{FF2B5EF4-FFF2-40B4-BE49-F238E27FC236}">
                    <a16:creationId xmlns:a16="http://schemas.microsoft.com/office/drawing/2014/main" id="{D2BC7965-6F96-4BC3-E14D-E026C5AA8ED6}"/>
                  </a:ext>
                </a:extLst>
              </p:cNvPr>
              <p:cNvSpPr txBox="1"/>
              <p:nvPr/>
            </p:nvSpPr>
            <p:spPr>
              <a:xfrm>
                <a:off x="8328672" y="3744061"/>
                <a:ext cx="483013" cy="26258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l" rtl="0">
                  <a:spcBef>
                    <a:spcPts val="95"/>
                  </a:spcBef>
                  <a:defRPr/>
                </a:pPr>
                <a:r>
                  <a:rPr sz="1400" b="1" kern="1200" spc="-25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HPV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2" name="object 25">
                <a:extLst>
                  <a:ext uri="{FF2B5EF4-FFF2-40B4-BE49-F238E27FC236}">
                    <a16:creationId xmlns:a16="http://schemas.microsoft.com/office/drawing/2014/main" id="{846468DC-585F-5F08-78C3-F62E2A85CA89}"/>
                  </a:ext>
                </a:extLst>
              </p:cNvPr>
              <p:cNvSpPr txBox="1"/>
              <p:nvPr/>
            </p:nvSpPr>
            <p:spPr>
              <a:xfrm>
                <a:off x="7398399" y="4395454"/>
                <a:ext cx="967226" cy="164135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l" rtl="0">
                  <a:spcBef>
                    <a:spcPts val="95"/>
                  </a:spcBef>
                  <a:defRPr/>
                </a:pPr>
                <a:r>
                  <a:rPr lang="en-ZA" sz="2000" b="1" kern="1200" spc="-25" dirty="0">
                    <a:solidFill>
                      <a:srgbClr val="FF0000"/>
                    </a:solidFill>
                    <a:latin typeface="Calibri"/>
                    <a:ea typeface="+mn-ea"/>
                    <a:cs typeface="Calibri"/>
                  </a:rPr>
                  <a:t>HIV</a:t>
                </a:r>
              </a:p>
              <a:p>
                <a:pPr marL="12700" algn="l" rtl="0">
                  <a:spcBef>
                    <a:spcPts val="95"/>
                  </a:spcBef>
                  <a:defRPr/>
                </a:pPr>
                <a:r>
                  <a:rPr lang="en-ZA" sz="1400" b="1" kern="1200" spc="-25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H</a:t>
                </a:r>
                <a:r>
                  <a:rPr sz="1400" b="1" kern="1200" spc="-25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SV</a:t>
                </a:r>
                <a:endParaRPr lang="en-ZA" sz="1400" b="1" kern="1200" spc="-25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  <a:p>
                <a:pPr marL="12700" algn="l" rtl="0">
                  <a:spcBef>
                    <a:spcPts val="95"/>
                  </a:spcBef>
                  <a:defRPr/>
                </a:pP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Lassa Measles </a:t>
                </a:r>
                <a:r>
                  <a:rPr sz="1400" b="1" kern="1200" spc="-25" dirty="0">
                    <a:solidFill>
                      <a:srgbClr val="FF0000"/>
                    </a:solidFill>
                    <a:latin typeface="Calibri"/>
                    <a:ea typeface="+mn-ea"/>
                    <a:cs typeface="Calibri"/>
                  </a:rPr>
                  <a:t>RVF</a:t>
                </a:r>
                <a:endParaRPr sz="1400" kern="1200" dirty="0">
                  <a:solidFill>
                    <a:srgbClr val="FF0000"/>
                  </a:solidFill>
                  <a:latin typeface="Calibri"/>
                  <a:ea typeface="+mn-ea"/>
                  <a:cs typeface="Calibri"/>
                </a:endParaRPr>
              </a:p>
              <a:p>
                <a:pPr marL="12700" algn="l" rtl="0">
                  <a:defRPr/>
                </a:pP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Varicella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pic>
            <p:nvPicPr>
              <p:cNvPr id="33" name="object 26">
                <a:extLst>
                  <a:ext uri="{FF2B5EF4-FFF2-40B4-BE49-F238E27FC236}">
                    <a16:creationId xmlns:a16="http://schemas.microsoft.com/office/drawing/2014/main" id="{0BAB2F97-D757-57DC-181C-7342DFB9C71F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392560" y="5435204"/>
                <a:ext cx="953261" cy="564642"/>
              </a:xfrm>
              <a:prstGeom prst="rect">
                <a:avLst/>
              </a:prstGeom>
            </p:spPr>
          </p:pic>
          <p:sp>
            <p:nvSpPr>
              <p:cNvPr id="34" name="object 27">
                <a:extLst>
                  <a:ext uri="{FF2B5EF4-FFF2-40B4-BE49-F238E27FC236}">
                    <a16:creationId xmlns:a16="http://schemas.microsoft.com/office/drawing/2014/main" id="{18C488B2-5ABA-18F3-48AE-4C4B91076331}"/>
                  </a:ext>
                </a:extLst>
              </p:cNvPr>
              <p:cNvSpPr txBox="1"/>
              <p:nvPr/>
            </p:nvSpPr>
            <p:spPr>
              <a:xfrm>
                <a:off x="5522741" y="5732285"/>
                <a:ext cx="953261" cy="36984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l" rtl="0">
                  <a:spcBef>
                    <a:spcPts val="100"/>
                  </a:spcBef>
                  <a:defRPr/>
                </a:pPr>
                <a:endParaRPr sz="20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5" name="object 29">
                <a:extLst>
                  <a:ext uri="{FF2B5EF4-FFF2-40B4-BE49-F238E27FC236}">
                    <a16:creationId xmlns:a16="http://schemas.microsoft.com/office/drawing/2014/main" id="{6ED91F61-74DF-BEE8-1D11-67BD0040C181}"/>
                  </a:ext>
                </a:extLst>
              </p:cNvPr>
              <p:cNvSpPr txBox="1"/>
              <p:nvPr/>
            </p:nvSpPr>
            <p:spPr>
              <a:xfrm>
                <a:off x="5662563" y="3908018"/>
                <a:ext cx="946893" cy="51111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algn="l" rtl="0">
                  <a:spcBef>
                    <a:spcPts val="95"/>
                  </a:spcBef>
                  <a:defRPr/>
                </a:pPr>
                <a:r>
                  <a:rPr sz="1400" b="1" kern="1200" spc="-25" dirty="0">
                    <a:solidFill>
                      <a:srgbClr val="FF0000"/>
                    </a:solidFill>
                    <a:latin typeface="Calibri"/>
                    <a:ea typeface="+mn-ea"/>
                    <a:cs typeface="Calibri"/>
                  </a:rPr>
                  <a:t>RSV </a:t>
                </a:r>
                <a:r>
                  <a:rPr sz="1400" b="1" kern="1200" spc="-25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COVID-19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6" name="object 30">
                <a:extLst>
                  <a:ext uri="{FF2B5EF4-FFF2-40B4-BE49-F238E27FC236}">
                    <a16:creationId xmlns:a16="http://schemas.microsoft.com/office/drawing/2014/main" id="{61DED0CD-0B46-20C2-B8F6-51F7D701AA04}"/>
                  </a:ext>
                </a:extLst>
              </p:cNvPr>
              <p:cNvSpPr txBox="1"/>
              <p:nvPr/>
            </p:nvSpPr>
            <p:spPr>
              <a:xfrm>
                <a:off x="8501719" y="2763046"/>
                <a:ext cx="774898" cy="26258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algn="l" rtl="0">
                  <a:spcBef>
                    <a:spcPts val="95"/>
                  </a:spcBef>
                  <a:defRPr/>
                </a:pP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Malaria</a:t>
                </a:r>
                <a:endParaRPr sz="1400" kern="12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7" name="object 31">
                <a:extLst>
                  <a:ext uri="{FF2B5EF4-FFF2-40B4-BE49-F238E27FC236}">
                    <a16:creationId xmlns:a16="http://schemas.microsoft.com/office/drawing/2014/main" id="{05D4812B-0451-41DD-18D5-2D68239D44B2}"/>
                  </a:ext>
                </a:extLst>
              </p:cNvPr>
              <p:cNvSpPr txBox="1"/>
              <p:nvPr/>
            </p:nvSpPr>
            <p:spPr>
              <a:xfrm>
                <a:off x="6348997" y="3001238"/>
                <a:ext cx="1018866" cy="532865"/>
              </a:xfrm>
              <a:prstGeom prst="rect">
                <a:avLst/>
              </a:prstGeom>
            </p:spPr>
            <p:txBody>
              <a:bodyPr vert="horz" wrap="square" lIns="0" tIns="48260" rIns="0" bIns="0" rtlCol="0">
                <a:spAutoFit/>
              </a:bodyPr>
              <a:lstStyle/>
              <a:p>
                <a:pPr marL="12700" marR="5080" indent="211454" algn="l" rtl="0">
                  <a:lnSpc>
                    <a:spcPts val="1639"/>
                  </a:lnSpc>
                  <a:spcBef>
                    <a:spcPts val="380"/>
                  </a:spcBef>
                  <a:defRPr/>
                </a:pPr>
                <a:r>
                  <a:rPr sz="1400" b="1" kern="1200" spc="-10" dirty="0">
                    <a:solidFill>
                      <a:srgbClr val="000000"/>
                    </a:solidFill>
                    <a:latin typeface="Calibri"/>
                    <a:ea typeface="+mn-ea"/>
                    <a:cs typeface="Calibri"/>
                  </a:rPr>
                  <a:t>Rabies </a:t>
                </a:r>
                <a:r>
                  <a:rPr sz="1400" b="1" kern="1200" spc="-25" dirty="0">
                    <a:solidFill>
                      <a:srgbClr val="FF0000"/>
                    </a:solidFill>
                    <a:latin typeface="Calibri"/>
                    <a:ea typeface="+mn-ea"/>
                    <a:cs typeface="Calibri"/>
                  </a:rPr>
                  <a:t>TB</a:t>
                </a:r>
                <a:endParaRPr sz="1400" kern="1200" dirty="0">
                  <a:solidFill>
                    <a:srgbClr val="FF0000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D799F5-2682-20E9-EDD2-1DD4A90B50A4}"/>
                  </a:ext>
                </a:extLst>
              </p:cNvPr>
              <p:cNvSpPr txBox="1"/>
              <p:nvPr/>
            </p:nvSpPr>
            <p:spPr>
              <a:xfrm>
                <a:off x="4592836" y="6434614"/>
                <a:ext cx="5972026" cy="568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>
                  <a:defRPr/>
                </a:pPr>
                <a:r>
                  <a:rPr lang="en-US" sz="800" kern="1200" dirty="0">
                    <a:solidFill>
                      <a:srgbClr val="000000"/>
                    </a:solidFill>
                    <a:latin typeface="Raleway" pitchFamily="2" charset="0"/>
                    <a:ea typeface="+mn-ea"/>
                    <a:cs typeface="+mn-cs"/>
                  </a:rPr>
                  <a:t>Courtesy Pierre Gsell. WHO/MPP mRNA Technology Transfer Programme Meeting. Cape Town. April 2023</a:t>
                </a:r>
              </a:p>
              <a:p>
                <a:pPr algn="l" rtl="0">
                  <a:defRPr/>
                </a:pPr>
                <a:endParaRPr lang="en-US" kern="1200" dirty="0">
                  <a:solidFill>
                    <a:srgbClr val="000000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2ADB763-AE37-64C5-DF75-92F5E2A1173C}"/>
                </a:ext>
              </a:extLst>
            </p:cNvPr>
            <p:cNvSpPr txBox="1"/>
            <p:nvPr/>
          </p:nvSpPr>
          <p:spPr>
            <a:xfrm>
              <a:off x="10684529" y="3782320"/>
              <a:ext cx="1691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20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SAMRC, Afrigen and partners products in early development</a:t>
              </a:r>
              <a:endParaRPr lang="en-ZA" sz="1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B9F3CA-D09F-5352-BDDD-2E8317F7260C}"/>
                </a:ext>
              </a:extLst>
            </p:cNvPr>
            <p:cNvSpPr/>
            <p:nvPr/>
          </p:nvSpPr>
          <p:spPr>
            <a:xfrm rot="10800000" flipV="1">
              <a:off x="10661484" y="3826832"/>
              <a:ext cx="69875" cy="19860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bject 73">
            <a:extLst>
              <a:ext uri="{FF2B5EF4-FFF2-40B4-BE49-F238E27FC236}">
                <a16:creationId xmlns:a16="http://schemas.microsoft.com/office/drawing/2014/main" id="{D3D6511B-303C-B11E-4CB2-962885F57E18}"/>
              </a:ext>
            </a:extLst>
          </p:cNvPr>
          <p:cNvSpPr txBox="1"/>
          <p:nvPr/>
        </p:nvSpPr>
        <p:spPr>
          <a:xfrm>
            <a:off x="2633510" y="1733804"/>
            <a:ext cx="1465580" cy="3987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1200" cap="none" spc="1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Afrigen</a:t>
            </a:r>
            <a:endParaRPr kumimoji="0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120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Biovac</a:t>
            </a:r>
            <a:endParaRPr kumimoji="0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54940" marR="146050" lvl="0" indent="-635" algn="ctr" defTabSz="914400" rtl="0" eaLnBrk="1" fontAlgn="auto" latinLnBrk="0" hangingPunct="1">
              <a:lnSpc>
                <a:spcPct val="16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00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BioVax</a:t>
            </a:r>
            <a:r>
              <a:rPr kumimoji="0" sz="1000" i="0" u="none" strike="noStrike" kern="120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Kenya  </a:t>
            </a:r>
            <a:endParaRPr kumimoji="0" lang="en-ZA" sz="1000" i="0" u="none" strike="noStrike" kern="1200" cap="none" spc="4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54940" marR="146050" lvl="0" indent="-635" algn="ctr" defTabSz="914400" rtl="0" eaLnBrk="1" fontAlgn="auto" latinLnBrk="0" hangingPunct="1">
              <a:lnSpc>
                <a:spcPct val="16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00" i="0" u="none" strike="noStrike" kern="1200" cap="none" spc="4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</a:t>
            </a:r>
            <a:r>
              <a:rPr kumimoji="0" sz="1000" i="0" u="none" strike="noStrike" kern="1200" cap="none" spc="4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io-Manguinhos  </a:t>
            </a:r>
            <a:r>
              <a:rPr kumimoji="0" sz="1000" i="0" u="none" strike="noStrike" kern="1200" cap="none" spc="1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Biofarma  </a:t>
            </a:r>
            <a:r>
              <a:rPr kumimoji="0" sz="1000" i="0" u="none" strike="noStrike" kern="1200" cap="none" spc="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BiologicalE  </a:t>
            </a:r>
            <a:r>
              <a:rPr kumimoji="0" sz="100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BioGeneric</a:t>
            </a:r>
            <a:r>
              <a:rPr kumimoji="0" sz="1000" i="0" u="none" strike="noStrike" kern="1200" cap="none" spc="-1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i="0" u="none" strike="noStrike" kern="120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Pharma  Biovaccines</a:t>
            </a:r>
            <a:r>
              <a:rPr kumimoji="0" sz="100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Nigeria </a:t>
            </a:r>
            <a:r>
              <a:rPr kumimoji="0" sz="100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Darnitsa</a:t>
            </a:r>
            <a:endParaRPr kumimoji="0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5080" lvl="0" indent="247650" algn="l" defTabSz="914400" rtl="0" eaLnBrk="1" fontAlgn="auto" latinLnBrk="0" hangingPunct="1">
              <a:lnSpc>
                <a:spcPct val="16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1200" cap="none" spc="1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Incepta </a:t>
            </a:r>
            <a:r>
              <a:rPr kumimoji="0" sz="1000" i="0" u="none" strike="noStrike" kern="120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Vaccine  </a:t>
            </a:r>
            <a:r>
              <a:rPr kumimoji="0" sz="1000" i="0" u="none" strike="noStrike" kern="1200" cap="none" spc="-1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Institut </a:t>
            </a:r>
            <a:r>
              <a:rPr kumimoji="0" sz="100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Pasteur </a:t>
            </a:r>
            <a:r>
              <a:rPr kumimoji="0" sz="1000" i="0" u="none" strike="noStrike" kern="1200" cap="none" spc="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</a:t>
            </a:r>
            <a:r>
              <a:rPr kumimoji="0" sz="100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i="0" u="none" strike="noStrike" kern="1200" cap="none" spc="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Dakar  </a:t>
            </a:r>
            <a:r>
              <a:rPr kumimoji="0" sz="1000" i="0" u="none" strike="noStrike" kern="1200" cap="none" spc="-1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Institut </a:t>
            </a:r>
            <a:r>
              <a:rPr kumimoji="0" sz="100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Pasteur </a:t>
            </a:r>
            <a:r>
              <a:rPr kumimoji="0" sz="1000" i="0" u="none" strike="noStrike" kern="1200" cap="none" spc="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</a:t>
            </a:r>
            <a:r>
              <a:rPr kumimoji="0" sz="1000" i="0" u="none" strike="noStrike" kern="1200" cap="none" spc="-17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Tunis</a:t>
            </a:r>
            <a:endParaRPr kumimoji="0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1470" marR="0" lvl="0" indent="0" algn="l" defTabSz="914400" rtl="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1200" cap="none" spc="-1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Institut</a:t>
            </a:r>
            <a:r>
              <a:rPr kumimoji="0" sz="1000" i="0" u="none" strike="noStrike" kern="1200" cap="none" spc="-4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Torlak</a:t>
            </a:r>
            <a:endParaRPr kumimoji="0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5715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National </a:t>
            </a:r>
            <a:r>
              <a:rPr kumimoji="0" sz="90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Institute </a:t>
            </a:r>
            <a:r>
              <a:rPr kumimoji="0" sz="900" i="0" u="none" strike="noStrike" kern="1200" cap="none" spc="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900" i="0" u="none" strike="noStrike" kern="1200" cap="none" spc="-15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90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Health</a:t>
            </a:r>
            <a:r>
              <a:rPr kumimoji="0" lang="en-US" sz="90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</a:t>
            </a:r>
            <a:endParaRPr kumimoji="0" sz="9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3675" marR="186055" lvl="0" indent="0" algn="ctr" defTabSz="914400" rtl="0" eaLnBrk="1" fontAlgn="auto" latinLnBrk="0" hangingPunct="1">
              <a:lnSpc>
                <a:spcPct val="1613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1200" cap="none" spc="3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Polyvac  </a:t>
            </a:r>
            <a:r>
              <a:rPr kumimoji="0" sz="1000" i="0" u="none" strike="noStrike" kern="120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Sinergium</a:t>
            </a:r>
            <a:r>
              <a:rPr kumimoji="0" sz="1000" i="0" u="none" strike="noStrike" kern="1200" cap="none" spc="-1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Biotech</a:t>
            </a:r>
            <a:endParaRPr kumimoji="0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255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1" y="-118728"/>
            <a:ext cx="11776778" cy="1307101"/>
          </a:xfrm>
          <a:prstGeom prst="rect">
            <a:avLst/>
          </a:prstGeom>
        </p:spPr>
        <p:txBody>
          <a:bodyPr vert="horz" wrap="square" lIns="0" tIns="19718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3600" spc="220" dirty="0">
                <a:solidFill>
                  <a:schemeClr val="tx2"/>
                </a:solidFill>
              </a:rPr>
              <a:t>mRNA</a:t>
            </a:r>
            <a:r>
              <a:rPr sz="3600" spc="-100" dirty="0">
                <a:solidFill>
                  <a:schemeClr val="tx2"/>
                </a:solidFill>
              </a:rPr>
              <a:t> </a:t>
            </a:r>
            <a:r>
              <a:rPr sz="3600" spc="65" dirty="0">
                <a:solidFill>
                  <a:schemeClr val="tx2"/>
                </a:solidFill>
              </a:rPr>
              <a:t>TT</a:t>
            </a:r>
            <a:r>
              <a:rPr sz="3600" spc="-85" dirty="0">
                <a:solidFill>
                  <a:schemeClr val="tx2"/>
                </a:solidFill>
              </a:rPr>
              <a:t> </a:t>
            </a:r>
            <a:r>
              <a:rPr sz="3600" spc="100" dirty="0">
                <a:solidFill>
                  <a:schemeClr val="tx2"/>
                </a:solidFill>
              </a:rPr>
              <a:t>Programme</a:t>
            </a:r>
            <a:r>
              <a:rPr lang="en-US" sz="3600" spc="100" dirty="0">
                <a:solidFill>
                  <a:schemeClr val="tx2"/>
                </a:solidFill>
              </a:rPr>
              <a:t>: </a:t>
            </a:r>
            <a:br>
              <a:rPr lang="en-US" sz="3600" spc="100" dirty="0">
                <a:solidFill>
                  <a:schemeClr val="tx2"/>
                </a:solidFill>
              </a:rPr>
            </a:br>
            <a:r>
              <a:rPr lang="en-US" sz="3600" spc="100" dirty="0">
                <a:solidFill>
                  <a:schemeClr val="tx2"/>
                </a:solidFill>
              </a:rPr>
              <a:t>IP Management Key to Innovation</a:t>
            </a:r>
            <a:r>
              <a:rPr sz="3600" spc="-95" dirty="0">
                <a:solidFill>
                  <a:schemeClr val="tx2"/>
                </a:solidFill>
              </a:rPr>
              <a:t> </a:t>
            </a:r>
            <a:r>
              <a:rPr lang="en-US" sz="3600" spc="-95" dirty="0">
                <a:solidFill>
                  <a:schemeClr val="tx2"/>
                </a:solidFill>
              </a:rPr>
              <a:t>Process</a:t>
            </a:r>
            <a:endParaRPr sz="3600" spc="65" dirty="0">
              <a:solidFill>
                <a:schemeClr val="tx2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8239" y="6568313"/>
            <a:ext cx="8829675" cy="182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i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https://medicinespatentpool.org/what-</a:t>
            </a:r>
            <a:r>
              <a:rPr sz="1400" i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we-</a:t>
            </a:r>
            <a:r>
              <a:rPr sz="1400" i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do/mrna-technology-transfer-program/resources#pills-Intellectual-Property-</a:t>
            </a:r>
            <a:r>
              <a:rPr sz="1400" i="1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IP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65966" y="6393281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62378" y="5584021"/>
            <a:ext cx="230873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6F2F9F"/>
                </a:solidFill>
                <a:latin typeface="Calibri"/>
                <a:cs typeface="Calibri"/>
              </a:rPr>
              <a:t>Expand</a:t>
            </a:r>
            <a:r>
              <a:rPr sz="1800" spc="-7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6F2F9F"/>
                </a:solidFill>
                <a:latin typeface="Calibri"/>
                <a:cs typeface="Calibri"/>
              </a:rPr>
              <a:t>sections</a:t>
            </a:r>
            <a:r>
              <a:rPr sz="1800" spc="-6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6F2F9F"/>
                </a:solidFill>
                <a:latin typeface="Calibri"/>
                <a:cs typeface="Calibri"/>
              </a:rPr>
              <a:t>to </a:t>
            </a:r>
            <a:r>
              <a:rPr sz="1800" dirty="0">
                <a:solidFill>
                  <a:srgbClr val="6F2F9F"/>
                </a:solidFill>
                <a:latin typeface="Calibri"/>
                <a:cs typeface="Calibri"/>
              </a:rPr>
              <a:t>access</a:t>
            </a:r>
            <a:r>
              <a:rPr sz="1800" spc="-5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6F2F9F"/>
                </a:solidFill>
                <a:latin typeface="Calibri"/>
                <a:cs typeface="Calibri"/>
              </a:rPr>
              <a:t>additional information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325220-2418-4F9E-A744-DAB5759F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19" y="1862660"/>
            <a:ext cx="11599714" cy="456455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EC0545-56D8-5B81-E381-3F23AB0D8F9E}"/>
              </a:ext>
            </a:extLst>
          </p:cNvPr>
          <p:cNvSpPr txBox="1"/>
          <p:nvPr/>
        </p:nvSpPr>
        <p:spPr>
          <a:xfrm>
            <a:off x="2726267" y="1087733"/>
            <a:ext cx="763693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" marR="9144" algn="ctr" rtl="0" eaLnBrk="1" latinLnBrk="0" hangingPunct="1">
              <a:spcBef>
                <a:spcPts val="100"/>
              </a:spcBef>
              <a:spcAft>
                <a:spcPts val="0"/>
              </a:spcAft>
              <a:buClrTx/>
              <a:buSzPts val="2000"/>
              <a:tabLst>
                <a:tab pos="299085" algn="l"/>
              </a:tabLst>
            </a:pP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Latest</a:t>
            </a:r>
            <a:r>
              <a:rPr lang="en-ZA" sz="1800" i="1" kern="1200" spc="-4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</a:t>
            </a:r>
            <a:r>
              <a:rPr lang="en-ZA" sz="1800" i="1" kern="1200" spc="-2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available</a:t>
            </a:r>
            <a:r>
              <a:rPr lang="en-ZA" sz="1800" i="1" kern="1200" spc="-4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lang="en-ZA" sz="1800" i="1" kern="1200" spc="-3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download</a:t>
            </a:r>
            <a:r>
              <a:rPr lang="en-ZA" sz="1800" i="1" kern="1200" spc="-5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from Patent database </a:t>
            </a: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lang="en-ZA" sz="1800" i="1" kern="1200" spc="-3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dated</a:t>
            </a:r>
            <a:r>
              <a:rPr lang="en-ZA" sz="1800" i="1" kern="1200" spc="-4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 May 2024:</a:t>
            </a:r>
            <a:r>
              <a:rPr lang="en-ZA" sz="1800" i="1" kern="1200" spc="-2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&gt;</a:t>
            </a:r>
            <a:r>
              <a:rPr lang="en-ZA" sz="3200" b="1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1700</a:t>
            </a:r>
            <a:r>
              <a:rPr lang="en-ZA" sz="1800" b="1" i="1" kern="1200" spc="-55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ZA" sz="1800" i="1" kern="1200" dirty="0">
                <a:solidFill>
                  <a:srgbClr val="6F2F9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records</a:t>
            </a:r>
            <a:endParaRPr lang="en-ZA" sz="1800" dirty="0"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5EA754-CECF-A25B-E1B4-5F13CF30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66" y="123986"/>
            <a:ext cx="9596034" cy="66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1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F98D-7295-E343-8A23-37562C7E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942" y="146863"/>
            <a:ext cx="8936149" cy="1263489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en-US" sz="4800" dirty="0"/>
              <a:t>MPP mRNA TT Programme Database: mRNA HIV Patents by Target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719E9-DEE5-AD41-99DD-439B9AF6D1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2642460"/>
            <a:ext cx="7632700" cy="355831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89CD0D9-67BC-0A53-719F-D763D8FEAD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0" y="1410353"/>
            <a:ext cx="8353585" cy="5013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4DFA23-7667-8AC5-3CA4-C8F4BC40B154}"/>
              </a:ext>
            </a:extLst>
          </p:cNvPr>
          <p:cNvSpPr/>
          <p:nvPr/>
        </p:nvSpPr>
        <p:spPr>
          <a:xfrm>
            <a:off x="3657600" y="5718874"/>
            <a:ext cx="8353585" cy="232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2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3F17604-D8D7-A537-BB09-EA6E3C6EDB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787677"/>
              </p:ext>
            </p:extLst>
          </p:nvPr>
        </p:nvGraphicFramePr>
        <p:xfrm>
          <a:off x="201478" y="1480088"/>
          <a:ext cx="11832956" cy="4804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lide" r:id="rId3" imgW="6096296" imgH="3429229" progId="PowerPoint.Slide.12">
                  <p:embed/>
                </p:oleObj>
              </mc:Choice>
              <mc:Fallback>
                <p:oleObj name="Slide" r:id="rId3" imgW="6096296" imgH="3429229" progId="PowerPoint.Slide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3F17604-D8D7-A537-BB09-EA6E3C6EDB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478" y="1480088"/>
                        <a:ext cx="11832956" cy="4804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363BAC1-E012-4042-4D78-25927C3E99A0}"/>
              </a:ext>
            </a:extLst>
          </p:cNvPr>
          <p:cNvSpPr txBox="1"/>
          <p:nvPr/>
        </p:nvSpPr>
        <p:spPr>
          <a:xfrm>
            <a:off x="255723" y="573437"/>
            <a:ext cx="1610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CO-CREATION AND CO-OPERATION FOR FTO</a:t>
            </a:r>
          </a:p>
        </p:txBody>
      </p:sp>
    </p:spTree>
    <p:extLst>
      <p:ext uri="{BB962C8B-B14F-4D97-AF65-F5344CB8AC3E}">
        <p14:creationId xmlns:p14="http://schemas.microsoft.com/office/powerpoint/2010/main" val="69036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8E53-9176-5830-B84B-D585A9A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285" y="326381"/>
            <a:ext cx="9995851" cy="63029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IP ACCESS</a:t>
            </a:r>
            <a:r>
              <a:rPr lang="en-US" dirty="0">
                <a:solidFill>
                  <a:srgbClr val="FF0000"/>
                </a:solidFill>
              </a:rPr>
              <a:t>: A CRITICAL ROLES OF VISIONARY FUNDERS</a:t>
            </a: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0E375CC-9CA5-1A82-38D3-126C16BFA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292" y="4222207"/>
            <a:ext cx="4689180" cy="2465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058C-FF26-72FA-7DB6-2A76BFBB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8182-8BBE-B542-ADE5-8820B104469B}" type="slidenum">
              <a:rPr lang="en-RO" smtClean="0"/>
              <a:pPr/>
              <a:t>9</a:t>
            </a:fld>
            <a:endParaRPr lang="en-RO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8B87FC8-F146-DDC5-7CAD-CF074712A5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755434"/>
              </p:ext>
            </p:extLst>
          </p:nvPr>
        </p:nvGraphicFramePr>
        <p:xfrm>
          <a:off x="274984" y="1983961"/>
          <a:ext cx="4560488" cy="213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Slide" r:id="rId4" imgW="6096015" imgH="3429236" progId="PowerPoint.Slide.12">
                  <p:embed/>
                </p:oleObj>
              </mc:Choice>
              <mc:Fallback>
                <p:oleObj name="Slide" r:id="rId4" imgW="6096015" imgH="3429236" progId="PowerPoint.Slide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8B87FC8-F146-DDC5-7CAD-CF074712A5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984" y="1983961"/>
                        <a:ext cx="4560488" cy="2136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163A673-70EF-5B92-D334-644246CA9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441" y="995424"/>
            <a:ext cx="6163528" cy="3233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BE82BB-4A90-C6DA-5AF3-72A08F185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4441" y="4120162"/>
            <a:ext cx="6087697" cy="25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40348"/>
      </p:ext>
    </p:extLst>
  </p:cSld>
  <p:clrMapOvr>
    <a:masterClrMapping/>
  </p:clrMapOvr>
</p:sld>
</file>

<file path=ppt/theme/theme1.xml><?xml version="1.0" encoding="utf-8"?>
<a:theme xmlns:a="http://schemas.openxmlformats.org/drawingml/2006/main" name="HIVR4P2023">
  <a:themeElements>
    <a:clrScheme name="HIVR4P 2023">
      <a:dk1>
        <a:srgbClr val="000000"/>
      </a:dk1>
      <a:lt1>
        <a:srgbClr val="FFFFFF"/>
      </a:lt1>
      <a:dk2>
        <a:srgbClr val="DB2415"/>
      </a:dk2>
      <a:lt2>
        <a:srgbClr val="FFFFFF"/>
      </a:lt2>
      <a:accent1>
        <a:srgbClr val="DB2415"/>
      </a:accent1>
      <a:accent2>
        <a:srgbClr val="DE9343"/>
      </a:accent2>
      <a:accent3>
        <a:srgbClr val="45ABBF"/>
      </a:accent3>
      <a:accent4>
        <a:srgbClr val="E271A9"/>
      </a:accent4>
      <a:accent5>
        <a:srgbClr val="D80561"/>
      </a:accent5>
      <a:accent6>
        <a:srgbClr val="242C4B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41DDD12E-B90F-8B4C-885A-1A56B1B77793}" vid="{9754A729-A148-6B43-B8D4-40BFC8CAD6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DD43244790174B892FA283EAEEDD66" ma:contentTypeVersion="20" ma:contentTypeDescription="Create a new document." ma:contentTypeScope="" ma:versionID="cc7e4c7400d6bda65e021864cbb8f636">
  <xsd:schema xmlns:xsd="http://www.w3.org/2001/XMLSchema" xmlns:xs="http://www.w3.org/2001/XMLSchema" xmlns:p="http://schemas.microsoft.com/office/2006/metadata/properties" xmlns:ns1="http://schemas.microsoft.com/sharepoint/v3" xmlns:ns2="96baf7c1-7d9f-48d3-95bc-3d60efb8f7f9" xmlns:ns3="250929fa-9806-4449-af20-7947085fa170" targetNamespace="http://schemas.microsoft.com/office/2006/metadata/properties" ma:root="true" ma:fieldsID="7814d1efc6e590fcce5386706d2f38c9" ns1:_="" ns2:_="" ns3:_="">
    <xsd:import namespace="http://schemas.microsoft.com/sharepoint/v3"/>
    <xsd:import namespace="96baf7c1-7d9f-48d3-95bc-3d60efb8f7f9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af7c1-7d9f-48d3-95bc-3d60efb8f7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96baf7c1-7d9f-48d3-95bc-3d60efb8f7f9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EBC214-D975-466C-9395-AEF8B2DE4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baf7c1-7d9f-48d3-95bc-3d60efb8f7f9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AB802A-AF46-48F3-BC70-930B76DACB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AC164D-1427-4CFC-A10B-8EDA77DF60E7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96baf7c1-7d9f-48d3-95bc-3d60efb8f7f9"/>
    <ds:schemaRef ds:uri="http://schemas.microsoft.com/sharepoint/v3"/>
    <ds:schemaRef ds:uri="http://schemas.openxmlformats.org/package/2006/metadata/core-properties"/>
    <ds:schemaRef ds:uri="250929fa-9806-4449-af20-7947085fa17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HIVR4P-2024-Speaker-template_Verdana (1)</Template>
  <TotalTime>48</TotalTime>
  <Words>390</Words>
  <Application>Microsoft Office PowerPoint</Application>
  <PresentationFormat>Widescreen</PresentationFormat>
  <Paragraphs>58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Arial</vt:lpstr>
      <vt:lpstr>Calibri</vt:lpstr>
      <vt:lpstr>Courier New</vt:lpstr>
      <vt:lpstr>IAS Ribbon Sans Bold</vt:lpstr>
      <vt:lpstr>IAS Ribbon Sans Regular</vt:lpstr>
      <vt:lpstr>Raleway</vt:lpstr>
      <vt:lpstr>Trebuchet MS</vt:lpstr>
      <vt:lpstr>Verdana</vt:lpstr>
      <vt:lpstr>Verdana Bold</vt:lpstr>
      <vt:lpstr>Wingdings</vt:lpstr>
      <vt:lpstr>HIVR4P2023</vt:lpstr>
      <vt:lpstr>Slide</vt:lpstr>
      <vt:lpstr>IP Management of HIV Vaccines:  mRNA Opportunities and Challenges </vt:lpstr>
      <vt:lpstr>Some opening remarks…….</vt:lpstr>
      <vt:lpstr>CONTENT INTENSIVE</vt:lpstr>
      <vt:lpstr>PowerPoint Presentation</vt:lpstr>
      <vt:lpstr>mRNA TT Programme:  IP Management Key to Innovation Process</vt:lpstr>
      <vt:lpstr>PowerPoint Presentation</vt:lpstr>
      <vt:lpstr>MPP mRNA TT Programme Database: mRNA HIV Patents by Target</vt:lpstr>
      <vt:lpstr>PowerPoint Presentation</vt:lpstr>
      <vt:lpstr>IP ACCESS: A CRITICAL ROLES OF VISIONARY FUNDERS</vt:lpstr>
      <vt:lpstr>HIV vaccine local manufacturing core to the Africa Vision 2040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 Management of HIV Vaccines:  mRNA Opportunities and Challenges </dc:title>
  <dc:creator>Petro Terblanche | Afrigen Biologics</dc:creator>
  <cp:lastModifiedBy>Preview 3</cp:lastModifiedBy>
  <cp:revision>2</cp:revision>
  <dcterms:created xsi:type="dcterms:W3CDTF">2024-10-06T14:34:34Z</dcterms:created>
  <dcterms:modified xsi:type="dcterms:W3CDTF">2024-10-07T14:25:20Z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0x010100ACDD43244790174B892FA283EAEEDD66</vt:lpwstr>
  </property>
  <property fmtid="{D5CDD505-2E9C-101B-9397-08002B2CF9AE}" pid="3" name="MediaServiceImageTags">
    <vt:lpwstr/>
  </property>
</Properties>
</file>