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370" r:id="rId3"/>
    <p:sldId id="440" r:id="rId4"/>
    <p:sldId id="2145705681" r:id="rId5"/>
    <p:sldId id="878" r:id="rId6"/>
    <p:sldId id="873" r:id="rId7"/>
    <p:sldId id="2145705683" r:id="rId8"/>
    <p:sldId id="2145705682" r:id="rId9"/>
    <p:sldId id="2145705678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2525" userDrawn="1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pos="4112" userDrawn="1">
          <p15:clr>
            <a:srgbClr val="A4A3A4"/>
          </p15:clr>
        </p15:guide>
        <p15:guide id="5" pos="483" userDrawn="1">
          <p15:clr>
            <a:srgbClr val="A4A3A4"/>
          </p15:clr>
        </p15:guide>
        <p15:guide id="6" pos="58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7D0921-A678-C062-C3E0-7764E1B19765}" name="Lawrence Hargett" initials="LH" userId="Lawrence Hargett" providerId="None"/>
  <p188:author id="{95AD3892-95ED-1C74-1191-9A2F8905E7E9}" name="Whittle, Saxon" initials="WS" userId="S::Saxon.Whittle@parexel.com::30b300cb-da4a-4fc1-b193-81587083efaa" providerId="AD"/>
  <p188:author id="{1E4264D9-4B77-7184-B153-54DE408CD89F}" name="Mandakini Singh" initials="MS" userId="Mandakini Singh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BEA"/>
    <a:srgbClr val="F81982"/>
    <a:srgbClr val="C0A4EB"/>
    <a:srgbClr val="B195C7"/>
    <a:srgbClr val="FD6666"/>
    <a:srgbClr val="FFC000"/>
    <a:srgbClr val="E2F0D9"/>
    <a:srgbClr val="B11600"/>
    <a:srgbClr val="FFF2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9" autoAdjust="0"/>
    <p:restoredTop sz="89564"/>
  </p:normalViewPr>
  <p:slideViewPr>
    <p:cSldViewPr snapToGrid="0" showGuides="1">
      <p:cViewPr varScale="1">
        <p:scale>
          <a:sx n="107" d="100"/>
          <a:sy n="107" d="100"/>
        </p:scale>
        <p:origin x="702" y="114"/>
      </p:cViewPr>
      <p:guideLst>
        <p:guide orient="horz" pos="3952"/>
        <p:guide pos="2525"/>
        <p:guide orient="horz" pos="1162"/>
        <p:guide pos="4112"/>
        <p:guide pos="483"/>
        <p:guide pos="5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24A01-9359-AE41-B431-738C3B0C9E61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E5E78-C2E7-894B-B651-0B32B4E17F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89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81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52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4859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511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latin typeface="Calibri Light" panose="020F0302020204030204" pitchFamily="34" charset="0"/>
                <a:cs typeface="Calibri Light" panose="020F0302020204030204" pitchFamily="34" charset="0"/>
              </a:rPr>
              <a:t>A focused T-cell immu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latin typeface="Calibri Light" panose="020F0302020204030204" pitchFamily="34" charset="0"/>
                <a:cs typeface="Calibri Light" panose="020F0302020204030204" pitchFamily="34" charset="0"/>
              </a:rPr>
              <a:t>Guided by human immunogenicity data associated with improved HIV control</a:t>
            </a:r>
            <a:r>
              <a:rPr lang="en-GB" sz="1200" baseline="3000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>
                <a:sym typeface="Wingdings" pitchFamily="2" charset="2"/>
              </a:rPr>
              <a:t>generated in extended populations and broader HLA coverage</a:t>
            </a:r>
            <a:r>
              <a:rPr lang="en-GB" sz="1200">
                <a:latin typeface="Calibri Light" panose="020F0302020204030204" pitchFamily="34" charset="0"/>
                <a:cs typeface="Calibri Light" panose="020F0302020204030204" pitchFamily="34" charset="0"/>
              </a:rPr>
              <a:t>nogen could help avoid inducing responses to potential decoy targets that may divert effective T cell responses towards less protective viral targets.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200">
                <a:solidFill>
                  <a:srgbClr val="000000"/>
                </a:solidFill>
                <a:latin typeface="Calibri Light" panose="020F0302020204030204" pitchFamily="34" charset="0"/>
                <a:ea typeface="IAS Ribbon Sans Regular" pitchFamily="2" charset="0"/>
                <a:cs typeface="Calibri Light" panose="020F0302020204030204" pitchFamily="34" charset="0"/>
              </a:rPr>
              <a:t>529 aa immunogen (∼16% proteome)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200">
                <a:solidFill>
                  <a:srgbClr val="000000"/>
                </a:solidFill>
                <a:latin typeface="Calibri Light" panose="020F0302020204030204" pitchFamily="34" charset="0"/>
                <a:ea typeface="IAS Ribbon Sans Regular" pitchFamily="2" charset="0"/>
                <a:cs typeface="Calibri Light" panose="020F0302020204030204" pitchFamily="34" charset="0"/>
              </a:rPr>
              <a:t>Includes 16 regions of Gag, Pol, Vif and Nef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200">
                <a:solidFill>
                  <a:srgbClr val="000000"/>
                </a:solidFill>
                <a:latin typeface="Calibri Light" panose="020F0302020204030204" pitchFamily="34" charset="0"/>
                <a:ea typeface="IAS Ribbon Sans Regular" pitchFamily="2" charset="0"/>
                <a:cs typeface="Calibri Light" panose="020F0302020204030204" pitchFamily="34" charset="0"/>
              </a:rPr>
              <a:t>Linked by triple alanine sequences (AAA)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200">
                <a:solidFill>
                  <a:srgbClr val="000000"/>
                </a:solidFill>
                <a:latin typeface="Calibri Light" panose="020F0302020204030204" pitchFamily="34" charset="0"/>
                <a:ea typeface="IAS Ribbon Sans Regular" pitchFamily="2" charset="0"/>
                <a:cs typeface="Calibri Light" panose="020F0302020204030204" pitchFamily="34" charset="0"/>
              </a:rPr>
              <a:t>Cover 26 beneficial overlapping peptides (OLP) identified with a protective ratio &gt;1 </a:t>
            </a:r>
            <a:r>
              <a:rPr lang="en-US" altLang="en-US" sz="1200" baseline="30000">
                <a:solidFill>
                  <a:srgbClr val="000000"/>
                </a:solidFill>
                <a:latin typeface="Calibri Light" panose="020F0302020204030204" pitchFamily="34" charset="0"/>
                <a:ea typeface="IAS Ribbon Sans Regular" pitchFamily="2" charset="0"/>
                <a:cs typeface="Calibri Light" panose="020F0302020204030204" pitchFamily="34" charset="0"/>
              </a:rPr>
              <a:t>1,2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/>
              <a:t>3 different plattforms as delivery have been tested so far, an optimized plasmid DNA and 2 viral vectos, a modified vaccinia Ankara virus and the same chimpadenovirus that has been used for the AZ COVID19 vaccine, that was developed by collarobators at Oxford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371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7A2E8-BD64-1445-BACC-7CF11C12F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D3C6BA7-7B8C-0CE5-4127-DDB8A021EC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09B9D49-0AFA-25BF-64AE-5CCAD9AE8D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8ACD45-B415-02D4-B659-E7FABC1B96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61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024AF-A25A-8AE2-54C6-8EE05B456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1E1FDE4-9CA3-BAFE-6C22-2F38849B0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B905EFE-651D-E88F-2C8A-7D975BC638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B14385-93E2-9AE9-0E98-FF55CB7F28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336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11F62-D6C7-6891-752A-605DB9661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B83B3D8-4CAB-D747-5481-DBC7B2814C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9AD22DC-F0FB-C7CE-B4C5-C057B9DB20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8910E9-CFAF-2592-CB6D-2DD476712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CDA4B-6271-214C-B44A-5D4ADE085C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58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BE638-5EE5-1412-B261-613948BA3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AFE4A4-8D75-CE0D-EA2C-88F2D4526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5EF88-826A-54F2-2B17-AD6E635E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931BEC-3B26-AB1D-950F-3C03BEAA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19D3AE-46BD-19B7-7BB4-C526C5EA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24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672A8-7E3D-4542-73FB-636857DE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426300-0094-0955-3110-ABFF05C73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E173FE-6310-8ECB-7114-3D358122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DA06A-9BD8-5E7C-60ED-189548B3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8F947-C686-6234-F53E-E2C2EDB7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17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38EA43-F9E7-EC14-D3C8-BD2FF47AA9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EBF957-5241-381E-8F5C-37C034E14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9E50C-3ED3-2AF7-EADC-68474E24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A52339-E96C-EC6D-0F4D-EFAADD53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72A7C-D77F-E481-59AB-DDC9195B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56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19343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25689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02331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00024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3662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5123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33534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9197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89FFD-FA22-2CB2-36F0-C7932D2A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B02EF6-7C4D-EAEA-865B-EF7C4378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4D1C55-EBB2-2094-D0EE-49EEF810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DD9D3A-5F03-666F-043B-CE0024702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06F71-05F9-185E-F10F-9678C0C5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886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0064-386C-45EF-9717-874ED89A557E}" type="datetimeFigureOut">
              <a:rPr lang="ca-ES" smtClean="0"/>
              <a:t>6/10/2024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8DC0-E520-45DA-BB39-127C5587069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36470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C3F9-FD01-C448-BE49-41753C37E68C}" type="datetimeFigureOut">
              <a:rPr lang="es-ES_tradnl" smtClean="0"/>
              <a:t>06/10/2024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FC38B-8C22-A345-8C90-D8FD825ADB7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6234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2512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220CA-C720-83A6-FA69-0BF0AA57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C366F5-5BFD-D811-ECF6-9ECB60700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AEB124-38A7-9AD3-5B3A-CB4B99E8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42D4D4-1161-5D7B-1463-D743106E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6ED96-72A6-7E04-76A6-57D87760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5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4225A-2472-7164-D10E-D228DD14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21010-27EF-8C51-3CF6-561224B76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AE9A4E-FB9E-0395-D70D-63A6663F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9D154-0D94-6C14-E422-C5A10B56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BAACC1-4110-D42C-4938-0D05B4FC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E86DC1-5228-D14A-8CB8-E9AA3E18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05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19286-6893-DF26-3042-22BD7686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0BFDBD-62A8-0B4A-A7B9-DB59F5611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E9383B-4FF3-7517-02D5-E049DFA3E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83A8A9C-010B-2DC4-016F-B70921FAD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38BD3C-BF5F-712C-190E-71F487A4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28B248-BD4C-7375-56D5-C1B60872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BA31C6-9BD6-B014-0D67-5E15563B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D3D5AD-C328-D33A-F17C-D50854EE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988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675EE-4BB1-0DE8-C4A6-235D9D09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2A4126-FE93-0957-A862-87A988E5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AF4F19-FCFD-6EB3-B34E-866EEEB2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50BB00-4C84-35FA-2140-7B141BDE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53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0E5710-3547-4FA7-ABBC-4FE0E60C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94AE39-6B9F-75F0-4851-4B96735B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AA3750-DC0E-AEBD-71D6-2C9F6B39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22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F06DE-A720-CC4B-B0EE-19FECDB41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858B3-A7DB-87A8-A578-9C7600DF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BCEB07-020A-3027-D6A8-C0FE4BD3E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4CF250-DB0D-79A2-0DA3-18072DF7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EC23C9-6699-464F-D283-66D0E4C4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39640A-AEA6-3F94-876C-7A958F03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70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91A80-DC21-FC75-915D-584F1B3B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230B9C-112F-9B8E-B047-E8D9C444D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7DDBB7-9F92-FA3C-5619-18EAD44AB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184B2A-EB64-BE73-4616-9CED39C3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DB80CB-3EA9-C9F3-0964-FC54A1D4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DD6A3E-B0A9-4474-8DC0-9E746986A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18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561DA2E-41C1-A22E-C8D0-82476329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BDA114-60DF-3376-DB22-B326AF8E1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45B210-4273-4CC3-F739-2F957BF9B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5CB64-837B-1144-914D-956EEBEAB61E}" type="datetimeFigureOut">
              <a:rPr lang="es-ES" smtClean="0"/>
              <a:t>06/10/2024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DCD687-8A82-1E05-AE62-DF5289126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266B9A-7DE6-99D8-69B4-5B734ECBC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3C87-1FF3-4747-970A-B1E53078CBC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04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419" smtClean="0"/>
              <a:pPr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17343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bmothe@irsicaixa.es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microsoft.com/office/2007/relationships/hdphoto" Target="../media/hdphoto2.wdp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número de diapositiva 1">
            <a:extLst>
              <a:ext uri="{FF2B5EF4-FFF2-40B4-BE49-F238E27FC236}">
                <a16:creationId xmlns:a16="http://schemas.microsoft.com/office/drawing/2014/main" id="{791CFE50-6589-754B-BDAC-053CCFD1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488374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1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A830D483-5307-0641-B411-F00BFC0059AD}"/>
              </a:ext>
            </a:extLst>
          </p:cNvPr>
          <p:cNvSpPr txBox="1"/>
          <p:nvPr/>
        </p:nvSpPr>
        <p:spPr>
          <a:xfrm>
            <a:off x="403225" y="903858"/>
            <a:ext cx="11565928" cy="3204732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s-ES_tradnl" sz="60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Beyond</a:t>
            </a:r>
            <a:r>
              <a:rPr lang="es-ES_tradnl" sz="60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 </a:t>
            </a:r>
            <a:r>
              <a:rPr lang="es-ES_tradnl" sz="60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prevention</a:t>
            </a:r>
            <a:r>
              <a:rPr lang="es-ES_tradnl" sz="60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: </a:t>
            </a:r>
          </a:p>
          <a:p>
            <a:pPr marL="6358" algn="ctr">
              <a:spcBef>
                <a:spcPts val="50"/>
              </a:spcBef>
            </a:pPr>
            <a:r>
              <a:rPr lang="es-ES_tradnl" sz="48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Harnessing</a:t>
            </a:r>
            <a:r>
              <a:rPr lang="es-ES_tradnl" sz="4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 HIV </a:t>
            </a:r>
            <a:r>
              <a:rPr lang="es-ES_tradnl" sz="48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vaccines</a:t>
            </a:r>
            <a:r>
              <a:rPr lang="es-ES_tradnl" sz="4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 </a:t>
            </a:r>
            <a:r>
              <a:rPr lang="es-ES_tradnl" sz="48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for</a:t>
            </a:r>
            <a:r>
              <a:rPr lang="es-ES_tradnl" sz="4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 </a:t>
            </a:r>
            <a:r>
              <a:rPr lang="es-ES_tradnl" sz="48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an</a:t>
            </a:r>
            <a:r>
              <a:rPr lang="es-ES_tradnl" sz="4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 HIV cure</a:t>
            </a:r>
            <a:r>
              <a:rPr lang="es-ES_tradnl" sz="60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. </a:t>
            </a:r>
            <a:endParaRPr lang="es-ES_tradnl" sz="2400" dirty="0">
              <a:solidFill>
                <a:srgbClr val="939598"/>
              </a:solidFill>
              <a:latin typeface="+mj-lt"/>
              <a:cs typeface="Open Sans"/>
            </a:endParaRPr>
          </a:p>
          <a:p>
            <a:pPr marL="6358" algn="ctr">
              <a:spcBef>
                <a:spcPts val="600"/>
              </a:spcBef>
            </a:pPr>
            <a:endParaRPr lang="es-ES_tradnl" sz="2400" dirty="0">
              <a:solidFill>
                <a:srgbClr val="939598"/>
              </a:solidFill>
              <a:latin typeface="+mj-lt"/>
              <a:cs typeface="Open Sans"/>
            </a:endParaRPr>
          </a:p>
          <a:p>
            <a:pPr marL="6358" algn="ctr">
              <a:spcBef>
                <a:spcPts val="600"/>
              </a:spcBef>
            </a:pPr>
            <a:r>
              <a:rPr lang="es-ES_tradnl" sz="2400" dirty="0" err="1">
                <a:solidFill>
                  <a:srgbClr val="939598"/>
                </a:solidFill>
                <a:latin typeface="+mj-lt"/>
                <a:cs typeface="Open Sans"/>
              </a:rPr>
              <a:t>Satellite</a:t>
            </a:r>
            <a:r>
              <a:rPr lang="es-ES_tradnl" sz="2400" dirty="0">
                <a:solidFill>
                  <a:srgbClr val="939598"/>
                </a:solidFill>
                <a:latin typeface="+mj-lt"/>
                <a:cs typeface="Open Sans"/>
              </a:rPr>
              <a:t> - HIVR4P 2024; Lima, Perú</a:t>
            </a:r>
          </a:p>
          <a:p>
            <a:pPr marL="6358" algn="ctr">
              <a:spcBef>
                <a:spcPts val="600"/>
              </a:spcBef>
            </a:pPr>
            <a:r>
              <a:rPr lang="es-ES_tradnl" sz="2400" dirty="0" err="1">
                <a:solidFill>
                  <a:srgbClr val="939598"/>
                </a:solidFill>
                <a:latin typeface="+mj-lt"/>
                <a:cs typeface="Open Sans"/>
              </a:rPr>
              <a:t>October</a:t>
            </a:r>
            <a:r>
              <a:rPr lang="es-ES_tradnl" sz="2400" dirty="0">
                <a:solidFill>
                  <a:srgbClr val="939598"/>
                </a:solidFill>
                <a:latin typeface="+mj-lt"/>
                <a:cs typeface="Open Sans"/>
              </a:rPr>
              <a:t> 6th, 2024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CE478CC-03ED-FC4F-9746-5930FAEE96CC}"/>
              </a:ext>
            </a:extLst>
          </p:cNvPr>
          <p:cNvSpPr txBox="1">
            <a:spLocks/>
          </p:cNvSpPr>
          <p:nvPr/>
        </p:nvSpPr>
        <p:spPr>
          <a:xfrm>
            <a:off x="4027158" y="4495798"/>
            <a:ext cx="4180800" cy="219931"/>
          </a:xfrm>
          <a:prstGeom prst="rect">
            <a:avLst/>
          </a:prstGeom>
        </p:spPr>
        <p:txBody>
          <a:bodyPr vert="horz" lIns="45720" tIns="22860" rIns="45720" bIns="22860" rtlCol="0">
            <a:noAutofit/>
          </a:bodyPr>
          <a:lstStyle>
            <a:lvl1pPr marL="0" marR="0" indent="0" algn="r" defTabSz="10885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 b="1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4285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67" i="1" kern="1200">
                <a:solidFill>
                  <a:srgbClr val="F6DCB2"/>
                </a:solidFill>
                <a:latin typeface="Oriya MN" panose="02020600050405020304" pitchFamily="18" charset="0"/>
                <a:ea typeface="+mn-ea"/>
                <a:cs typeface="Oriya MN" panose="02020600050405020304" pitchFamily="18" charset="0"/>
              </a:defRPr>
            </a:lvl2pPr>
            <a:lvl3pPr marL="1088572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67" kern="1200">
                <a:solidFill>
                  <a:srgbClr val="F6DCB2"/>
                </a:solidFill>
                <a:latin typeface="Oriya MN" panose="02020600050405020304" pitchFamily="18" charset="0"/>
                <a:ea typeface="+mn-ea"/>
                <a:cs typeface="Oriya MN" panose="02020600050405020304" pitchFamily="18" charset="0"/>
              </a:defRPr>
            </a:lvl3pPr>
            <a:lvl4pPr marL="1632858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33" kern="1200">
                <a:solidFill>
                  <a:srgbClr val="F6DCB2"/>
                </a:solidFill>
                <a:latin typeface="Oriya MN" panose="02020600050405020304" pitchFamily="18" charset="0"/>
                <a:ea typeface="+mn-ea"/>
                <a:cs typeface="Oriya MN" panose="02020600050405020304" pitchFamily="18" charset="0"/>
              </a:defRPr>
            </a:lvl4pPr>
            <a:lvl5pPr marL="2177143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33" kern="1200">
                <a:solidFill>
                  <a:srgbClr val="F6DCB2"/>
                </a:solidFill>
                <a:latin typeface="Oriya MN" panose="02020600050405020304" pitchFamily="18" charset="0"/>
                <a:ea typeface="+mn-ea"/>
                <a:cs typeface="Oriya MN" panose="02020600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4286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Beatriz Mothe, MD, PhD 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93F0465A-9F75-5849-8279-7D47B58FB9AA}"/>
              </a:ext>
            </a:extLst>
          </p:cNvPr>
          <p:cNvSpPr txBox="1">
            <a:spLocks/>
          </p:cNvSpPr>
          <p:nvPr/>
        </p:nvSpPr>
        <p:spPr>
          <a:xfrm>
            <a:off x="3033665" y="4998253"/>
            <a:ext cx="6173022" cy="1490121"/>
          </a:xfrm>
          <a:prstGeom prst="rect">
            <a:avLst/>
          </a:prstGeom>
        </p:spPr>
        <p:txBody>
          <a:bodyPr vert="horz" lIns="45720" tIns="22860" rIns="45720" bIns="22860" rtlCol="0">
            <a:noAutofit/>
          </a:bodyPr>
          <a:lstStyle>
            <a:lvl1pPr marL="0" indent="0" algn="r" defTabSz="914400" rtl="0" eaLnBrk="1" latinLnBrk="0" hangingPunct="1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  <a:defRPr sz="1667" i="1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4285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67" kern="1200">
                <a:solidFill>
                  <a:srgbClr val="F6DCB2"/>
                </a:solidFill>
                <a:latin typeface="Oriya MN" pitchFamily="2" charset="0"/>
                <a:ea typeface="+mn-ea"/>
                <a:cs typeface="Oriya MN" pitchFamily="2" charset="0"/>
              </a:defRPr>
            </a:lvl2pPr>
            <a:lvl3pPr marL="1088572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67" kern="1200">
                <a:solidFill>
                  <a:srgbClr val="F6DCB2"/>
                </a:solidFill>
                <a:latin typeface="Oriya MN" pitchFamily="2" charset="0"/>
                <a:ea typeface="+mn-ea"/>
                <a:cs typeface="Oriya MN" pitchFamily="2" charset="0"/>
              </a:defRPr>
            </a:lvl3pPr>
            <a:lvl4pPr marL="1632858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67" kern="1200">
                <a:solidFill>
                  <a:srgbClr val="F6DCB2"/>
                </a:solidFill>
                <a:latin typeface="Oriya MN" pitchFamily="2" charset="0"/>
                <a:ea typeface="+mn-ea"/>
                <a:cs typeface="Oriya MN" pitchFamily="2" charset="0"/>
              </a:defRPr>
            </a:lvl4pPr>
            <a:lvl5pPr marL="2177143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67" kern="1200">
                <a:solidFill>
                  <a:srgbClr val="F6DCB2"/>
                </a:solidFill>
                <a:latin typeface="Oriya MN" pitchFamily="2" charset="0"/>
                <a:ea typeface="+mn-ea"/>
                <a:cs typeface="Oriya MN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Department of Infectious Diseases &amp;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IrsiCaixa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Hospital Germans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Trias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 Pujol, 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Badalona (Barcelona), Spain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bmothe@irsicaixa.es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@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BeaMothe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341A0A1-BF62-AEC4-0D66-0D1D88EB3D95}"/>
              </a:ext>
            </a:extLst>
          </p:cNvPr>
          <p:cNvSpPr txBox="1">
            <a:spLocks/>
          </p:cNvSpPr>
          <p:nvPr/>
        </p:nvSpPr>
        <p:spPr>
          <a:xfrm>
            <a:off x="3787487" y="6268252"/>
            <a:ext cx="4221950" cy="435473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 defTabSz="342900">
              <a:defRPr/>
            </a:pPr>
            <a:fld id="{8B08CEAA-E8DA-B14F-AA08-2B7BC0751AF0}" type="slidenum">
              <a:rPr lang="es-ES" sz="525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 defTabSz="342900">
                <a:defRPr/>
              </a:pPr>
              <a:t>1</a:t>
            </a:fld>
            <a:endParaRPr lang="es-ES" sz="525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4DDBA71-DB46-4ABB-8138-D6BB9B0F3C2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865" y="6345071"/>
            <a:ext cx="1436753" cy="478918"/>
          </a:xfrm>
          <a:prstGeom prst="rect">
            <a:avLst/>
          </a:prstGeom>
        </p:spPr>
      </p:pic>
      <p:pic>
        <p:nvPicPr>
          <p:cNvPr id="6" name="Imatge 57">
            <a:extLst>
              <a:ext uri="{FF2B5EF4-FFF2-40B4-BE49-F238E27FC236}">
                <a16:creationId xmlns:a16="http://schemas.microsoft.com/office/drawing/2014/main" id="{F4E1BEB6-4A46-8452-3874-EDA2370459B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02" y="6387550"/>
            <a:ext cx="1797511" cy="316175"/>
          </a:xfrm>
          <a:prstGeom prst="rect">
            <a:avLst/>
          </a:prstGeom>
        </p:spPr>
      </p:pic>
      <p:pic>
        <p:nvPicPr>
          <p:cNvPr id="8" name="Imatge 55">
            <a:extLst>
              <a:ext uri="{FF2B5EF4-FFF2-40B4-BE49-F238E27FC236}">
                <a16:creationId xmlns:a16="http://schemas.microsoft.com/office/drawing/2014/main" id="{0229C3DC-1E60-7DBA-35EA-BEB861C3573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3073" y="6404142"/>
            <a:ext cx="1410746" cy="382014"/>
          </a:xfrm>
          <a:prstGeom prst="rect">
            <a:avLst/>
          </a:prstGeom>
        </p:spPr>
      </p:pic>
      <p:pic>
        <p:nvPicPr>
          <p:cNvPr id="11" name="Imatge 56">
            <a:extLst>
              <a:ext uri="{FF2B5EF4-FFF2-40B4-BE49-F238E27FC236}">
                <a16:creationId xmlns:a16="http://schemas.microsoft.com/office/drawing/2014/main" id="{E5144E1A-320F-E7D5-092B-B0FD46D2C82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33120" y="6234324"/>
            <a:ext cx="2013307" cy="5033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1B8577-9B53-7EDC-9EFC-38B9F5CA244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1657" y="6267513"/>
            <a:ext cx="1184117" cy="5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17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11A2D049-4D3D-6F44-ACD8-B56D0EF0E6CD}"/>
              </a:ext>
            </a:extLst>
          </p:cNvPr>
          <p:cNvSpPr txBox="1">
            <a:spLocks/>
          </p:cNvSpPr>
          <p:nvPr/>
        </p:nvSpPr>
        <p:spPr>
          <a:xfrm>
            <a:off x="0" y="-503838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8" name="Marcador de número de diapositiva 1">
            <a:extLst>
              <a:ext uri="{FF2B5EF4-FFF2-40B4-BE49-F238E27FC236}">
                <a16:creationId xmlns:a16="http://schemas.microsoft.com/office/drawing/2014/main" id="{791CFE50-6589-754B-BDAC-053CCFD1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2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A94DEB2F-96C1-6D4F-8684-28DD819D21B4}"/>
              </a:ext>
            </a:extLst>
          </p:cNvPr>
          <p:cNvSpPr txBox="1"/>
          <p:nvPr/>
        </p:nvSpPr>
        <p:spPr>
          <a:xfrm>
            <a:off x="463672" y="26216"/>
            <a:ext cx="11565928" cy="683529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44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Conflicts of interest</a:t>
            </a:r>
            <a:endParaRPr lang="en-US" sz="3000" b="1" dirty="0">
              <a:solidFill>
                <a:srgbClr val="262261"/>
              </a:solidFill>
              <a:latin typeface="+mj-lt"/>
            </a:endParaRPr>
          </a:p>
        </p:txBody>
      </p:sp>
      <p:pic>
        <p:nvPicPr>
          <p:cNvPr id="2" name="Picture 4" descr="Virus sencer del tot">
            <a:extLst>
              <a:ext uri="{FF2B5EF4-FFF2-40B4-BE49-F238E27FC236}">
                <a16:creationId xmlns:a16="http://schemas.microsoft.com/office/drawing/2014/main" id="{848D0B72-05F0-AA49-BFE1-42C4357C55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412E2908-0277-D19D-F36C-04EBD2CA1AD8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4091FCD7-F01E-A81E-E80B-5988EBFA974E}"/>
              </a:ext>
            </a:extLst>
          </p:cNvPr>
          <p:cNvSpPr txBox="1">
            <a:spLocks/>
          </p:cNvSpPr>
          <p:nvPr/>
        </p:nvSpPr>
        <p:spPr>
          <a:xfrm>
            <a:off x="315434" y="1580367"/>
            <a:ext cx="11561132" cy="294400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BM is co-inventor of the HTI T-cell immunogen (PCT/EP2013/051596) on clinical development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 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BM has received consulting fees from AELIX Therapeutics SL &amp; AbbVie, and for scientific communications from Gilead, Janssen &amp; </a:t>
            </a:r>
            <a:r>
              <a:rPr lang="en-GB" sz="1800" dirty="0" err="1">
                <a:latin typeface="+mj-lt"/>
                <a:cs typeface="Calibri Light" panose="020F0302020204030204" pitchFamily="34" charset="0"/>
              </a:rPr>
              <a:t>ViiV</a:t>
            </a:r>
            <a:r>
              <a:rPr lang="en-GB" sz="1800" dirty="0">
                <a:latin typeface="+mj-lt"/>
                <a:cs typeface="Calibri Light" panose="020F0302020204030204" pitchFamily="34" charset="0"/>
              </a:rPr>
              <a:t> Healthcare</a:t>
            </a:r>
          </a:p>
          <a:p>
            <a:endParaRPr lang="es-ES_tradnl" sz="1800" dirty="0">
              <a:latin typeface="+mj-lt"/>
              <a:cs typeface="Calibri Light" panose="020F0302020204030204" pitchFamily="34" charset="0"/>
            </a:endParaRPr>
          </a:p>
          <a:p>
            <a:endParaRPr lang="en-GB" sz="1800" dirty="0"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3627CB7-49D2-F668-EA64-024EA93F6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370439"/>
              </p:ext>
            </p:extLst>
          </p:nvPr>
        </p:nvGraphicFramePr>
        <p:xfrm>
          <a:off x="788829" y="4887549"/>
          <a:ext cx="10515600" cy="390084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396013934"/>
                    </a:ext>
                  </a:extLst>
                </a:gridCol>
              </a:tblGrid>
              <a:tr h="383631">
                <a:tc>
                  <a:txBody>
                    <a:bodyPr/>
                    <a:lstStyle/>
                    <a:p>
                      <a:br>
                        <a:rPr lang="es-ES" sz="1100" dirty="0">
                          <a:effectLst/>
                          <a:latin typeface="inherit"/>
                        </a:rPr>
                      </a:br>
                      <a:endParaRPr lang="es-ES" sz="1100" dirty="0">
                        <a:effectLst/>
                        <a:latin typeface="inherit"/>
                      </a:endParaRPr>
                    </a:p>
                  </a:txBody>
                  <a:tcPr marL="54804" marR="54804" marT="27402" marB="274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36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55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11A2D049-4D3D-6F44-ACD8-B56D0EF0E6CD}"/>
              </a:ext>
            </a:extLst>
          </p:cNvPr>
          <p:cNvSpPr txBox="1">
            <a:spLocks/>
          </p:cNvSpPr>
          <p:nvPr/>
        </p:nvSpPr>
        <p:spPr>
          <a:xfrm>
            <a:off x="0" y="-5038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buClr>
                <a:srgbClr val="000000"/>
              </a:buClr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Marcador de número de diapositiva 1">
            <a:extLst>
              <a:ext uri="{FF2B5EF4-FFF2-40B4-BE49-F238E27FC236}">
                <a16:creationId xmlns:a16="http://schemas.microsoft.com/office/drawing/2014/main" id="{5607B52A-5C0F-56A2-4FA6-B5B8EB11B170}"/>
              </a:ext>
            </a:extLst>
          </p:cNvPr>
          <p:cNvSpPr txBox="1">
            <a:spLocks/>
          </p:cNvSpPr>
          <p:nvPr/>
        </p:nvSpPr>
        <p:spPr>
          <a:xfrm>
            <a:off x="0" y="6578611"/>
            <a:ext cx="2844800" cy="293427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 defTabSz="914377" hangingPunct="1">
              <a:defRPr/>
            </a:pPr>
            <a:fld id="{8B08CEAA-E8DA-B14F-AA08-2B7BC0751AF0}" type="slidenum">
              <a:rPr lang="es-ES" sz="1400" b="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 defTabSz="914377" hangingPunct="1">
                <a:defRPr/>
              </a:pPr>
              <a:t>3</a:t>
            </a:fld>
            <a:endParaRPr lang="es-ES" sz="1400" b="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13234DE5-7C5D-B762-0E5D-0D7B09323025}"/>
              </a:ext>
            </a:extLst>
          </p:cNvPr>
          <p:cNvSpPr txBox="1"/>
          <p:nvPr/>
        </p:nvSpPr>
        <p:spPr>
          <a:xfrm>
            <a:off x="463672" y="26217"/>
            <a:ext cx="11565928" cy="683528"/>
          </a:xfrm>
          <a:prstGeom prst="rect">
            <a:avLst/>
          </a:prstGeom>
        </p:spPr>
        <p:txBody>
          <a:bodyPr vert="horz" wrap="square" lIns="0" tIns="6357" rIns="0" bIns="0" rtlCol="0">
            <a:spAutoFit/>
          </a:bodyPr>
          <a:lstStyle/>
          <a:p>
            <a:pPr marL="6357" algn="ctr" defTabSz="1219170">
              <a:spcBef>
                <a:spcPts val="51"/>
              </a:spcBef>
              <a:buClr>
                <a:srgbClr val="000000"/>
              </a:buClr>
            </a:pP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  <a:sym typeface="Arial"/>
              </a:rPr>
              <a:t>Upon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  <a:sym typeface="Arial"/>
              </a:rPr>
              <a:t> HIV </a:t>
            </a: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  <a:sym typeface="Arial"/>
              </a:rPr>
              <a:t>exposure</a:t>
            </a:r>
            <a:endParaRPr lang="es-ES" sz="3000" b="1" kern="0" dirty="0">
              <a:solidFill>
                <a:srgbClr val="26226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A9EDA71-2A9A-05E7-5412-78AB8FF369E8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pic>
        <p:nvPicPr>
          <p:cNvPr id="7" name="Picture 4" descr="Virus sencer del tot">
            <a:extLst>
              <a:ext uri="{FF2B5EF4-FFF2-40B4-BE49-F238E27FC236}">
                <a16:creationId xmlns:a16="http://schemas.microsoft.com/office/drawing/2014/main" id="{EC7BB65D-8CAD-9A86-5F95-2A0B6B99DF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CuadroTexto 16">
            <a:extLst>
              <a:ext uri="{FF2B5EF4-FFF2-40B4-BE49-F238E27FC236}">
                <a16:creationId xmlns:a16="http://schemas.microsoft.com/office/drawing/2014/main" id="{15CE4B95-A57D-6035-B4DF-4A668007E850}"/>
              </a:ext>
            </a:extLst>
          </p:cNvPr>
          <p:cNvSpPr txBox="1"/>
          <p:nvPr/>
        </p:nvSpPr>
        <p:spPr>
          <a:xfrm>
            <a:off x="190625" y="2264831"/>
            <a:ext cx="3248611" cy="181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867" kern="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PrEP</a:t>
            </a: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 : oral, rings, injectables…</a:t>
            </a:r>
          </a:p>
          <a:p>
            <a:pPr defTabSz="1219170">
              <a:buClr>
                <a:srgbClr val="000000"/>
              </a:buClr>
            </a:pPr>
            <a:endParaRPr lang="en-US" sz="1867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Passive administration of </a:t>
            </a:r>
            <a:r>
              <a:rPr lang="en-US" sz="1867" kern="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bNAbs</a:t>
            </a: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 </a:t>
            </a:r>
          </a:p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AAV vectored immune </a:t>
            </a:r>
            <a:r>
              <a:rPr lang="en-US" sz="1867" kern="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profilaxis</a:t>
            </a:r>
            <a:endParaRPr lang="en-US" sz="1867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Vaccines to induce </a:t>
            </a:r>
            <a:r>
              <a:rPr lang="en-US" sz="1867" kern="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bNAbs</a:t>
            </a: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 </a:t>
            </a:r>
          </a:p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	+/- T cells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F243EC6F-1D49-096C-9B77-4E7F296D4538}"/>
              </a:ext>
            </a:extLst>
          </p:cNvPr>
          <p:cNvCxnSpPr/>
          <p:nvPr/>
        </p:nvCxnSpPr>
        <p:spPr>
          <a:xfrm>
            <a:off x="3440776" y="1769806"/>
            <a:ext cx="0" cy="455725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40E2360E-D58D-5C8F-AABF-6DE8FBC17E5E}"/>
              </a:ext>
            </a:extLst>
          </p:cNvPr>
          <p:cNvCxnSpPr/>
          <p:nvPr/>
        </p:nvCxnSpPr>
        <p:spPr>
          <a:xfrm>
            <a:off x="4926476" y="1759976"/>
            <a:ext cx="0" cy="455725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uadroTexto 53">
            <a:extLst>
              <a:ext uri="{FF2B5EF4-FFF2-40B4-BE49-F238E27FC236}">
                <a16:creationId xmlns:a16="http://schemas.microsoft.com/office/drawing/2014/main" id="{B2E7B4E7-EF4A-74F6-7644-25E65B24CBA6}"/>
              </a:ext>
            </a:extLst>
          </p:cNvPr>
          <p:cNvSpPr txBox="1"/>
          <p:nvPr/>
        </p:nvSpPr>
        <p:spPr>
          <a:xfrm>
            <a:off x="958645" y="1492394"/>
            <a:ext cx="1399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NO </a:t>
            </a:r>
            <a:r>
              <a:rPr lang="es-ES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infection</a:t>
            </a:r>
            <a:endParaRPr lang="es-E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65FFDD2-56EC-2703-8AD1-324EC14299C1}"/>
              </a:ext>
            </a:extLst>
          </p:cNvPr>
          <p:cNvSpPr txBox="1"/>
          <p:nvPr/>
        </p:nvSpPr>
        <p:spPr>
          <a:xfrm>
            <a:off x="3692009" y="1500084"/>
            <a:ext cx="1012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Abortive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D44DF66-DC1F-C0D3-2F0E-D5292BC51388}"/>
              </a:ext>
            </a:extLst>
          </p:cNvPr>
          <p:cNvSpPr txBox="1"/>
          <p:nvPr/>
        </p:nvSpPr>
        <p:spPr>
          <a:xfrm>
            <a:off x="7546251" y="1470588"/>
            <a:ext cx="219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Established</a:t>
            </a:r>
            <a:r>
              <a:rPr lang="es-E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Infection</a:t>
            </a:r>
            <a:endParaRPr lang="es-E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7" name="CuadroTexto 16">
            <a:extLst>
              <a:ext uri="{FF2B5EF4-FFF2-40B4-BE49-F238E27FC236}">
                <a16:creationId xmlns:a16="http://schemas.microsoft.com/office/drawing/2014/main" id="{8B909516-852A-CCFB-62EC-6AB55B306DDC}"/>
              </a:ext>
            </a:extLst>
          </p:cNvPr>
          <p:cNvSpPr txBox="1"/>
          <p:nvPr/>
        </p:nvSpPr>
        <p:spPr>
          <a:xfrm>
            <a:off x="3425441" y="2299244"/>
            <a:ext cx="1534394" cy="954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CMV-vaccines</a:t>
            </a:r>
          </a:p>
          <a:p>
            <a:pPr algn="ctr"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(SIV)</a:t>
            </a:r>
          </a:p>
          <a:p>
            <a:pPr defTabSz="1219170">
              <a:buClr>
                <a:srgbClr val="000000"/>
              </a:buClr>
            </a:pPr>
            <a:endParaRPr lang="en-US" sz="1867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F1BE057-057B-BF7B-40F2-5E901E9595D6}"/>
              </a:ext>
            </a:extLst>
          </p:cNvPr>
          <p:cNvSpPr txBox="1"/>
          <p:nvPr/>
        </p:nvSpPr>
        <p:spPr>
          <a:xfrm>
            <a:off x="3480619" y="3023419"/>
            <a:ext cx="1446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Unconventional</a:t>
            </a:r>
            <a:r>
              <a:rPr lang="es-ES" sz="1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ctr"/>
            <a:r>
              <a:rPr lang="es-ES" sz="1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MHC-E </a:t>
            </a:r>
            <a:r>
              <a:rPr lang="es-ES" sz="14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r>
              <a:rPr lang="es-ES" sz="1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ctr"/>
            <a:r>
              <a:rPr lang="es-ES" sz="1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T </a:t>
            </a:r>
            <a:r>
              <a:rPr lang="es-ES" sz="14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cells</a:t>
            </a:r>
            <a:endParaRPr lang="es-ES" sz="1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1" name="Imagen 60">
            <a:extLst>
              <a:ext uri="{FF2B5EF4-FFF2-40B4-BE49-F238E27FC236}">
                <a16:creationId xmlns:a16="http://schemas.microsoft.com/office/drawing/2014/main" id="{BFA3524D-93A9-72D1-E7A1-A1517F95435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54016" y="2865591"/>
            <a:ext cx="2747568" cy="2271252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4DF83E14-8219-73A9-084A-95941892FA0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5008" y="2879607"/>
            <a:ext cx="3021249" cy="2127800"/>
          </a:xfrm>
          <a:prstGeom prst="rect">
            <a:avLst/>
          </a:prstGeom>
        </p:spPr>
      </p:pic>
      <p:sp>
        <p:nvSpPr>
          <p:cNvPr id="64" name="CuadroTexto 16">
            <a:extLst>
              <a:ext uri="{FF2B5EF4-FFF2-40B4-BE49-F238E27FC236}">
                <a16:creationId xmlns:a16="http://schemas.microsoft.com/office/drawing/2014/main" id="{47D6F3F0-BBF8-84F4-29B0-7B6F7343ABEA}"/>
              </a:ext>
            </a:extLst>
          </p:cNvPr>
          <p:cNvSpPr txBox="1"/>
          <p:nvPr/>
        </p:nvSpPr>
        <p:spPr>
          <a:xfrm>
            <a:off x="5050917" y="2287872"/>
            <a:ext cx="3063659" cy="66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Interventions during Early HIV</a:t>
            </a:r>
          </a:p>
          <a:p>
            <a:pPr defTabSz="1219170">
              <a:buClr>
                <a:srgbClr val="000000"/>
              </a:buClr>
            </a:pPr>
            <a:endParaRPr lang="en-US" sz="1867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65" name="CuadroTexto 16">
            <a:extLst>
              <a:ext uri="{FF2B5EF4-FFF2-40B4-BE49-F238E27FC236}">
                <a16:creationId xmlns:a16="http://schemas.microsoft.com/office/drawing/2014/main" id="{33CED674-ADC8-9F82-940F-FEC80B4A49ED}"/>
              </a:ext>
            </a:extLst>
          </p:cNvPr>
          <p:cNvSpPr txBox="1"/>
          <p:nvPr/>
        </p:nvSpPr>
        <p:spPr>
          <a:xfrm>
            <a:off x="8792679" y="2276499"/>
            <a:ext cx="3334567" cy="66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867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Interventions during Chronic HIV</a:t>
            </a:r>
          </a:p>
          <a:p>
            <a:pPr defTabSz="1219170">
              <a:buClr>
                <a:srgbClr val="000000"/>
              </a:buClr>
            </a:pPr>
            <a:endParaRPr lang="en-US" sz="1867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C230F1C-73FE-6B76-7575-310A258AB505}"/>
              </a:ext>
            </a:extLst>
          </p:cNvPr>
          <p:cNvSpPr txBox="1"/>
          <p:nvPr/>
        </p:nvSpPr>
        <p:spPr>
          <a:xfrm>
            <a:off x="7533564" y="5718412"/>
            <a:ext cx="131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↓ </a:t>
            </a:r>
            <a:r>
              <a:rPr lang="es-E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Reservoir</a:t>
            </a:r>
            <a:endParaRPr lang="es-E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039DFE1-2E42-783F-19C1-5EC0B6180A70}"/>
              </a:ext>
            </a:extLst>
          </p:cNvPr>
          <p:cNvSpPr txBox="1"/>
          <p:nvPr/>
        </p:nvSpPr>
        <p:spPr>
          <a:xfrm>
            <a:off x="7544694" y="6089134"/>
            <a:ext cx="216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↑ </a:t>
            </a:r>
            <a:r>
              <a:rPr lang="es-E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Immune</a:t>
            </a: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 Response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41386D49-E71F-C8EB-EC37-50170544CDAC}"/>
              </a:ext>
            </a:extLst>
          </p:cNvPr>
          <p:cNvSpPr/>
          <p:nvPr/>
        </p:nvSpPr>
        <p:spPr>
          <a:xfrm>
            <a:off x="3384646" y="1278720"/>
            <a:ext cx="1569492" cy="4995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56444AA-46D5-830B-32C2-CDB574A86905}"/>
              </a:ext>
            </a:extLst>
          </p:cNvPr>
          <p:cNvSpPr/>
          <p:nvPr/>
        </p:nvSpPr>
        <p:spPr>
          <a:xfrm>
            <a:off x="5026546" y="1216923"/>
            <a:ext cx="7026322" cy="5374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82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11A2D049-4D3D-6F44-ACD8-B56D0EF0E6CD}"/>
              </a:ext>
            </a:extLst>
          </p:cNvPr>
          <p:cNvSpPr txBox="1">
            <a:spLocks/>
          </p:cNvSpPr>
          <p:nvPr/>
        </p:nvSpPr>
        <p:spPr>
          <a:xfrm>
            <a:off x="0" y="-5038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F141852E-E903-B448-8942-403E5B2F4CA8}"/>
              </a:ext>
            </a:extLst>
          </p:cNvPr>
          <p:cNvSpPr txBox="1"/>
          <p:nvPr/>
        </p:nvSpPr>
        <p:spPr>
          <a:xfrm>
            <a:off x="463672" y="26217"/>
            <a:ext cx="11565928" cy="683528"/>
          </a:xfrm>
          <a:prstGeom prst="rect">
            <a:avLst/>
          </a:prstGeom>
        </p:spPr>
        <p:txBody>
          <a:bodyPr vert="horz" wrap="square" lIns="0" tIns="6357" rIns="0" bIns="0" rtlCol="0">
            <a:spAutoFit/>
          </a:bodyPr>
          <a:lstStyle/>
          <a:p>
            <a:pPr marL="6357" algn="ctr">
              <a:spcBef>
                <a:spcPts val="51"/>
              </a:spcBef>
            </a:pP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Functional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 Cure (ART-free </a:t>
            </a: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remission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)</a:t>
            </a:r>
            <a:endParaRPr lang="es-ES" sz="3000" b="1" dirty="0">
              <a:solidFill>
                <a:srgbClr val="262261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5698B1A0-29B3-2E43-A26C-3D84395E0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0" y="5589968"/>
            <a:ext cx="7162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1pPr>
            <a:lvl2pPr marL="37931725" indent="-37474525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endParaRPr lang="es-ES" altLang="es-ES" sz="18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041AF5E-E7E9-884E-9057-998A250240A2}"/>
              </a:ext>
            </a:extLst>
          </p:cNvPr>
          <p:cNvSpPr txBox="1"/>
          <p:nvPr/>
        </p:nvSpPr>
        <p:spPr>
          <a:xfrm>
            <a:off x="1752600" y="799522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Tackling the viral reservoir will need to go along with a boosted immune response able to eliminate virus harboring cells and contain virus rebound</a:t>
            </a:r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1">
            <a:extLst>
              <a:ext uri="{FF2B5EF4-FFF2-40B4-BE49-F238E27FC236}">
                <a16:creationId xmlns:a16="http://schemas.microsoft.com/office/drawing/2014/main" id="{43057366-08F8-85BA-FB4E-4F2605DC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4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Virus sencer del tot">
            <a:extLst>
              <a:ext uri="{FF2B5EF4-FFF2-40B4-BE49-F238E27FC236}">
                <a16:creationId xmlns:a16="http://schemas.microsoft.com/office/drawing/2014/main" id="{55B1F151-120B-62B3-C329-E039AA225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riángulo 1">
            <a:extLst>
              <a:ext uri="{FF2B5EF4-FFF2-40B4-BE49-F238E27FC236}">
                <a16:creationId xmlns:a16="http://schemas.microsoft.com/office/drawing/2014/main" id="{610314E4-461E-849F-477A-5E1E2864166B}"/>
              </a:ext>
            </a:extLst>
          </p:cNvPr>
          <p:cNvSpPr/>
          <p:nvPr/>
        </p:nvSpPr>
        <p:spPr>
          <a:xfrm>
            <a:off x="5684926" y="4093220"/>
            <a:ext cx="806115" cy="64970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5933039-21B0-4983-F28A-FB2F06D75D81}"/>
              </a:ext>
            </a:extLst>
          </p:cNvPr>
          <p:cNvCxnSpPr/>
          <p:nvPr/>
        </p:nvCxnSpPr>
        <p:spPr>
          <a:xfrm flipV="1">
            <a:off x="3261231" y="3184836"/>
            <a:ext cx="5426242" cy="181676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anja diagonal 7">
            <a:extLst>
              <a:ext uri="{FF2B5EF4-FFF2-40B4-BE49-F238E27FC236}">
                <a16:creationId xmlns:a16="http://schemas.microsoft.com/office/drawing/2014/main" id="{47E91904-146D-1F74-5BE4-13D2C2CD1300}"/>
              </a:ext>
            </a:extLst>
          </p:cNvPr>
          <p:cNvSpPr/>
          <p:nvPr/>
        </p:nvSpPr>
        <p:spPr>
          <a:xfrm rot="13350682">
            <a:off x="2948407" y="4611918"/>
            <a:ext cx="541421" cy="487280"/>
          </a:xfrm>
          <a:prstGeom prst="diagStrip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Franja diagonal 8">
            <a:extLst>
              <a:ext uri="{FF2B5EF4-FFF2-40B4-BE49-F238E27FC236}">
                <a16:creationId xmlns:a16="http://schemas.microsoft.com/office/drawing/2014/main" id="{1DF0FF32-21B0-650C-F96A-BA93DC7D81FE}"/>
              </a:ext>
            </a:extLst>
          </p:cNvPr>
          <p:cNvSpPr/>
          <p:nvPr/>
        </p:nvSpPr>
        <p:spPr>
          <a:xfrm rot="13350682">
            <a:off x="8274388" y="2805683"/>
            <a:ext cx="541421" cy="487280"/>
          </a:xfrm>
          <a:prstGeom prst="diagStrip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000FD2D3-BADE-314D-D67E-7DCBB791458C}"/>
              </a:ext>
            </a:extLst>
          </p:cNvPr>
          <p:cNvGrpSpPr/>
          <p:nvPr/>
        </p:nvGrpSpPr>
        <p:grpSpPr>
          <a:xfrm>
            <a:off x="2763087" y="3731218"/>
            <a:ext cx="959562" cy="1092951"/>
            <a:chOff x="2750387" y="3252150"/>
            <a:chExt cx="959562" cy="1092951"/>
          </a:xfrm>
        </p:grpSpPr>
        <p:pic>
          <p:nvPicPr>
            <p:cNvPr id="10" name="Imagen 9" descr="Forma, Flecha&#10;&#10;Descripción generada automáticamente">
              <a:extLst>
                <a:ext uri="{FF2B5EF4-FFF2-40B4-BE49-F238E27FC236}">
                  <a16:creationId xmlns:a16="http://schemas.microsoft.com/office/drawing/2014/main" id="{2A46CB81-7F5F-3724-CB03-BC95011CD7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50387" y="3695396"/>
              <a:ext cx="936328" cy="649705"/>
            </a:xfrm>
            <a:prstGeom prst="rect">
              <a:avLst/>
            </a:prstGeom>
          </p:spPr>
        </p:pic>
        <p:pic>
          <p:nvPicPr>
            <p:cNvPr id="11" name="Imagen 10" descr="Forma, Flecha&#10;&#10;Descripción generada automáticamente">
              <a:extLst>
                <a:ext uri="{FF2B5EF4-FFF2-40B4-BE49-F238E27FC236}">
                  <a16:creationId xmlns:a16="http://schemas.microsoft.com/office/drawing/2014/main" id="{F7C19157-3D7E-4AF1-CF10-6E079502F7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26716" y="3252150"/>
              <a:ext cx="621401" cy="602530"/>
            </a:xfrm>
            <a:prstGeom prst="rect">
              <a:avLst/>
            </a:prstGeom>
          </p:spPr>
        </p:pic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20778766-42CC-D719-B257-701F231D8C1A}"/>
                </a:ext>
              </a:extLst>
            </p:cNvPr>
            <p:cNvSpPr/>
            <p:nvPr/>
          </p:nvSpPr>
          <p:spPr>
            <a:xfrm>
              <a:off x="3664230" y="3854680"/>
              <a:ext cx="45719" cy="4345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9" name="Imagen 18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EDACCF44-E861-3603-7C06-8FB1D408D5A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5880" y="2239925"/>
            <a:ext cx="743306" cy="701548"/>
          </a:xfrm>
          <a:prstGeom prst="rect">
            <a:avLst/>
          </a:prstGeom>
        </p:spPr>
      </p:pic>
      <p:pic>
        <p:nvPicPr>
          <p:cNvPr id="20" name="Imagen 19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CDB20C10-85FF-767D-15D5-F2EA9186164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288" y="2394912"/>
            <a:ext cx="659843" cy="544261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63E9D5CB-5CF9-7839-65D6-FF6164E41932}"/>
              </a:ext>
            </a:extLst>
          </p:cNvPr>
          <p:cNvSpPr txBox="1"/>
          <p:nvPr/>
        </p:nvSpPr>
        <p:spPr>
          <a:xfrm>
            <a:off x="213720" y="2746613"/>
            <a:ext cx="3429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Early</a:t>
            </a:r>
            <a:r>
              <a:rPr lang="es-ES" dirty="0">
                <a:latin typeface="+mj-lt"/>
              </a:rPr>
              <a:t> ART (</a:t>
            </a:r>
            <a:r>
              <a:rPr lang="es-ES" dirty="0" err="1">
                <a:latin typeface="+mj-lt"/>
              </a:rPr>
              <a:t>limit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size</a:t>
            </a:r>
            <a:r>
              <a:rPr lang="es-ES" dirty="0">
                <a:latin typeface="+mj-lt"/>
              </a:rPr>
              <a:t> &amp; </a:t>
            </a:r>
            <a:r>
              <a:rPr lang="es-ES" dirty="0" err="1">
                <a:latin typeface="+mj-lt"/>
              </a:rPr>
              <a:t>diversity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Reverse </a:t>
            </a:r>
            <a:r>
              <a:rPr lang="es-ES" dirty="0" err="1">
                <a:latin typeface="+mj-lt"/>
              </a:rPr>
              <a:t>Latency</a:t>
            </a:r>
            <a:r>
              <a:rPr lang="es-ES" dirty="0">
                <a:latin typeface="+mj-lt"/>
              </a:rPr>
              <a:t> (Ag </a:t>
            </a:r>
            <a:r>
              <a:rPr lang="es-ES" dirty="0" err="1">
                <a:latin typeface="+mj-lt"/>
              </a:rPr>
              <a:t>expression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Block &amp; </a:t>
            </a:r>
            <a:r>
              <a:rPr lang="es-ES" dirty="0" err="1">
                <a:latin typeface="+mj-lt"/>
              </a:rPr>
              <a:t>Lock</a:t>
            </a:r>
            <a:r>
              <a:rPr lang="es-ES" dirty="0">
                <a:latin typeface="+mj-lt"/>
              </a:rPr>
              <a:t> (induce </a:t>
            </a:r>
            <a:r>
              <a:rPr lang="es-ES" dirty="0" err="1">
                <a:latin typeface="+mj-lt"/>
              </a:rPr>
              <a:t>stemness</a:t>
            </a:r>
            <a:r>
              <a:rPr lang="es-ES" dirty="0">
                <a:latin typeface="+mj-lt"/>
              </a:rPr>
              <a:t>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E802623-80F9-05A1-9DAA-318AE54D7973}"/>
              </a:ext>
            </a:extLst>
          </p:cNvPr>
          <p:cNvSpPr txBox="1"/>
          <p:nvPr/>
        </p:nvSpPr>
        <p:spPr>
          <a:xfrm>
            <a:off x="1013598" y="4308348"/>
            <a:ext cx="1589538" cy="369332"/>
          </a:xfrm>
          <a:prstGeom prst="rect">
            <a:avLst/>
          </a:prstGeom>
          <a:solidFill>
            <a:srgbClr val="D4EBE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b="1" dirty="0">
                <a:latin typeface="+mj-lt"/>
              </a:rPr>
              <a:t>Viral </a:t>
            </a:r>
            <a:r>
              <a:rPr lang="es-ES" b="1" dirty="0" err="1">
                <a:latin typeface="+mj-lt"/>
              </a:rPr>
              <a:t>Reservoir</a:t>
            </a:r>
            <a:endParaRPr lang="es-ES" b="1" dirty="0">
              <a:latin typeface="+mj-lt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80BCB24-9E7B-E0F9-D35A-CB73B4FC5769}"/>
              </a:ext>
            </a:extLst>
          </p:cNvPr>
          <p:cNvSpPr txBox="1"/>
          <p:nvPr/>
        </p:nvSpPr>
        <p:spPr>
          <a:xfrm>
            <a:off x="8936051" y="1908005"/>
            <a:ext cx="1967526" cy="369332"/>
          </a:xfrm>
          <a:prstGeom prst="rect">
            <a:avLst/>
          </a:prstGeom>
          <a:solidFill>
            <a:srgbClr val="C0A4EB">
              <a:alpha val="85098"/>
            </a:srgbClr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latin typeface="+mj-lt"/>
              </a:rPr>
              <a:t>Immune</a:t>
            </a:r>
            <a:r>
              <a:rPr lang="es-ES" b="1" dirty="0">
                <a:latin typeface="+mj-lt"/>
              </a:rPr>
              <a:t> Response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A12D266-87E1-90AC-A80C-280B451D5E71}"/>
              </a:ext>
            </a:extLst>
          </p:cNvPr>
          <p:cNvSpPr txBox="1"/>
          <p:nvPr/>
        </p:nvSpPr>
        <p:spPr>
          <a:xfrm>
            <a:off x="8354161" y="3624691"/>
            <a:ext cx="38378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Increase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breadth</a:t>
            </a:r>
            <a:r>
              <a:rPr lang="es-ES" dirty="0">
                <a:latin typeface="+mj-lt"/>
              </a:rPr>
              <a:t> / Depth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Escape </a:t>
            </a:r>
            <a:r>
              <a:rPr lang="es-ES" dirty="0" err="1">
                <a:latin typeface="+mj-lt"/>
              </a:rPr>
              <a:t>coverage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Specificity</a:t>
            </a:r>
            <a:r>
              <a:rPr lang="es-ES" dirty="0">
                <a:latin typeface="+mj-lt"/>
              </a:rPr>
              <a:t> / </a:t>
            </a:r>
            <a:r>
              <a:rPr lang="es-ES" dirty="0" err="1">
                <a:latin typeface="+mj-lt"/>
              </a:rPr>
              <a:t>Dominance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patterns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Increase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cytotoxicity</a:t>
            </a:r>
            <a:r>
              <a:rPr lang="es-ES" dirty="0">
                <a:latin typeface="+mj-lt"/>
              </a:rPr>
              <a:t> / </a:t>
            </a:r>
            <a:r>
              <a:rPr lang="es-ES" dirty="0" err="1">
                <a:latin typeface="+mj-lt"/>
              </a:rPr>
              <a:t>functionality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Reverse </a:t>
            </a:r>
            <a:r>
              <a:rPr lang="es-ES" dirty="0" err="1">
                <a:latin typeface="+mj-lt"/>
              </a:rPr>
              <a:t>exhaustion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Migration</a:t>
            </a:r>
            <a:r>
              <a:rPr lang="es-ES" dirty="0">
                <a:latin typeface="+mj-lt"/>
              </a:rPr>
              <a:t> (B </a:t>
            </a:r>
            <a:r>
              <a:rPr lang="es-ES" dirty="0" err="1">
                <a:latin typeface="+mj-lt"/>
              </a:rPr>
              <a:t>cell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follicle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Enhance</a:t>
            </a:r>
            <a:r>
              <a:rPr lang="es-ES" dirty="0">
                <a:latin typeface="+mj-lt"/>
              </a:rPr>
              <a:t> NK </a:t>
            </a:r>
            <a:r>
              <a:rPr lang="es-ES" dirty="0" err="1">
                <a:latin typeface="+mj-lt"/>
              </a:rPr>
              <a:t>function</a:t>
            </a:r>
            <a:r>
              <a:rPr lang="es-ES" dirty="0">
                <a:latin typeface="+mj-lt"/>
              </a:rPr>
              <a:t> / CD4 T </a:t>
            </a:r>
            <a:r>
              <a:rPr lang="es-ES" dirty="0" err="1">
                <a:latin typeface="+mj-lt"/>
              </a:rPr>
              <a:t>help</a:t>
            </a:r>
            <a:endParaRPr lang="es-ES" dirty="0"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7E0BC31-6A0B-9E51-101E-A9E16314AB65}"/>
              </a:ext>
            </a:extLst>
          </p:cNvPr>
          <p:cNvSpPr txBox="1"/>
          <p:nvPr/>
        </p:nvSpPr>
        <p:spPr>
          <a:xfrm>
            <a:off x="194937" y="2317287"/>
            <a:ext cx="148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APPROACHES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23C01A5-C878-5C4C-FFA9-5CEEDB7CA47F}"/>
              </a:ext>
            </a:extLst>
          </p:cNvPr>
          <p:cNvSpPr txBox="1"/>
          <p:nvPr/>
        </p:nvSpPr>
        <p:spPr>
          <a:xfrm>
            <a:off x="8439627" y="3277564"/>
            <a:ext cx="148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APPROACHES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D333915-2216-2644-4D7C-E58E7496C3F3}"/>
              </a:ext>
            </a:extLst>
          </p:cNvPr>
          <p:cNvSpPr txBox="1"/>
          <p:nvPr/>
        </p:nvSpPr>
        <p:spPr>
          <a:xfrm>
            <a:off x="8445323" y="5734050"/>
            <a:ext cx="3016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+mj-lt"/>
                <a:sym typeface="Wingdings" pitchFamily="2" charset="2"/>
              </a:rPr>
              <a:t> </a:t>
            </a:r>
            <a:r>
              <a:rPr lang="es-ES" sz="2000" b="1" dirty="0">
                <a:latin typeface="+mj-lt"/>
              </a:rPr>
              <a:t>T </a:t>
            </a:r>
            <a:r>
              <a:rPr lang="es-ES" sz="2000" b="1" dirty="0" err="1">
                <a:latin typeface="+mj-lt"/>
              </a:rPr>
              <a:t>cell</a:t>
            </a:r>
            <a:r>
              <a:rPr lang="es-ES" sz="2000" b="1" dirty="0">
                <a:latin typeface="+mj-lt"/>
              </a:rPr>
              <a:t> </a:t>
            </a:r>
            <a:r>
              <a:rPr lang="es-ES" sz="2000" b="1" dirty="0" err="1">
                <a:latin typeface="+mj-lt"/>
              </a:rPr>
              <a:t>vaccine</a:t>
            </a:r>
            <a:r>
              <a:rPr lang="es-ES" sz="2000" b="1" dirty="0">
                <a:latin typeface="+mj-lt"/>
              </a:rPr>
              <a:t> </a:t>
            </a:r>
            <a:r>
              <a:rPr lang="es-ES" sz="2000" b="1" dirty="0" err="1">
                <a:latin typeface="+mj-lt"/>
              </a:rPr>
              <a:t>backbone</a:t>
            </a:r>
            <a:endParaRPr lang="es-ES" sz="2000" b="1" dirty="0">
              <a:latin typeface="+mj-lt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570412-CA3A-577C-3E7D-7991B23B7980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</p:spTree>
    <p:extLst>
      <p:ext uri="{BB962C8B-B14F-4D97-AF65-F5344CB8AC3E}">
        <p14:creationId xmlns:p14="http://schemas.microsoft.com/office/powerpoint/2010/main" val="29658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11A2D049-4D3D-6F44-ACD8-B56D0EF0E6CD}"/>
              </a:ext>
            </a:extLst>
          </p:cNvPr>
          <p:cNvSpPr txBox="1">
            <a:spLocks/>
          </p:cNvSpPr>
          <p:nvPr/>
        </p:nvSpPr>
        <p:spPr>
          <a:xfrm>
            <a:off x="0" y="-503838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8" name="Marcador de número de diapositiva 1">
            <a:extLst>
              <a:ext uri="{FF2B5EF4-FFF2-40B4-BE49-F238E27FC236}">
                <a16:creationId xmlns:a16="http://schemas.microsoft.com/office/drawing/2014/main" id="{791CFE50-6589-754B-BDAC-053CCFD1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 smtClean="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5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A94DEB2F-96C1-6D4F-8684-28DD819D21B4}"/>
              </a:ext>
            </a:extLst>
          </p:cNvPr>
          <p:cNvSpPr txBox="1"/>
          <p:nvPr/>
        </p:nvSpPr>
        <p:spPr>
          <a:xfrm>
            <a:off x="463672" y="26216"/>
            <a:ext cx="11565928" cy="683529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44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Vaccine Components</a:t>
            </a:r>
            <a:endParaRPr lang="en-US" sz="3000" b="1" dirty="0">
              <a:solidFill>
                <a:srgbClr val="262261"/>
              </a:solidFill>
              <a:latin typeface="+mj-lt"/>
            </a:endParaRPr>
          </a:p>
        </p:txBody>
      </p:sp>
      <p:pic>
        <p:nvPicPr>
          <p:cNvPr id="2" name="Picture 4" descr="Virus sencer del tot">
            <a:extLst>
              <a:ext uri="{FF2B5EF4-FFF2-40B4-BE49-F238E27FC236}">
                <a16:creationId xmlns:a16="http://schemas.microsoft.com/office/drawing/2014/main" id="{848D0B72-05F0-AA49-BFE1-42C4357C55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 descr="Diagrama&#10;&#10;Descripción generada automáticamente">
            <a:extLst>
              <a:ext uri="{FF2B5EF4-FFF2-40B4-BE49-F238E27FC236}">
                <a16:creationId xmlns:a16="http://schemas.microsoft.com/office/drawing/2014/main" id="{F9A06954-9702-DE07-56D9-2F1F34A4836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 b="-4267"/>
          <a:stretch/>
        </p:blipFill>
        <p:spPr>
          <a:xfrm>
            <a:off x="8481649" y="1601977"/>
            <a:ext cx="1385682" cy="99166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D57037E-7963-AD63-504D-5F7364682595}"/>
              </a:ext>
            </a:extLst>
          </p:cNvPr>
          <p:cNvSpPr txBox="1"/>
          <p:nvPr/>
        </p:nvSpPr>
        <p:spPr>
          <a:xfrm>
            <a:off x="8728850" y="2553054"/>
            <a:ext cx="607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DNA.</a:t>
            </a:r>
          </a:p>
          <a:p>
            <a:pPr algn="ctr"/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(D)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E1A02CE-50DC-22EA-B05E-995901C83359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pic>
        <p:nvPicPr>
          <p:cNvPr id="40" name="Imagen 39" descr="Un dibujo de una cara&#10;&#10;Descripción generada automáticamente con confianza baja">
            <a:extLst>
              <a:ext uri="{FF2B5EF4-FFF2-40B4-BE49-F238E27FC236}">
                <a16:creationId xmlns:a16="http://schemas.microsoft.com/office/drawing/2014/main" id="{4090A341-7DBE-E5E1-5530-D043BD4243F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9258" y="3457291"/>
            <a:ext cx="1642641" cy="800261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86873DC1-8FAD-12C0-189E-8BA9367A0107}"/>
              </a:ext>
            </a:extLst>
          </p:cNvPr>
          <p:cNvSpPr txBox="1"/>
          <p:nvPr/>
        </p:nvSpPr>
        <p:spPr>
          <a:xfrm>
            <a:off x="8708769" y="4236773"/>
            <a:ext cx="702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mRNA</a:t>
            </a:r>
          </a:p>
        </p:txBody>
      </p:sp>
      <p:sp>
        <p:nvSpPr>
          <p:cNvPr id="43" name="Flecha abajo 42">
            <a:extLst>
              <a:ext uri="{FF2B5EF4-FFF2-40B4-BE49-F238E27FC236}">
                <a16:creationId xmlns:a16="http://schemas.microsoft.com/office/drawing/2014/main" id="{E5E428A6-ACAD-8440-0B79-12A62DB89E4E}"/>
              </a:ext>
            </a:extLst>
          </p:cNvPr>
          <p:cNvSpPr/>
          <p:nvPr/>
        </p:nvSpPr>
        <p:spPr>
          <a:xfrm>
            <a:off x="8864701" y="3333068"/>
            <a:ext cx="266197" cy="393539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32BBFF48-7CD8-3D28-8DB9-DC5FD2949B12}"/>
              </a:ext>
            </a:extLst>
          </p:cNvPr>
          <p:cNvGrpSpPr/>
          <p:nvPr/>
        </p:nvGrpSpPr>
        <p:grpSpPr>
          <a:xfrm>
            <a:off x="10011659" y="1601977"/>
            <a:ext cx="1547796" cy="1519928"/>
            <a:chOff x="3378847" y="1398970"/>
            <a:chExt cx="1547796" cy="1519928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AEA2A06-E532-D19C-A58D-3B688ED0AC78}"/>
                </a:ext>
              </a:extLst>
            </p:cNvPr>
            <p:cNvSpPr txBox="1"/>
            <p:nvPr/>
          </p:nvSpPr>
          <p:spPr>
            <a:xfrm>
              <a:off x="3378847" y="2334123"/>
              <a:ext cx="154779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ChAdOx1 / Ad26</a:t>
              </a:r>
            </a:p>
            <a:p>
              <a:pPr algn="ctr"/>
              <a:r>
                <a:rPr lang="es-ES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(C)</a:t>
              </a:r>
            </a:p>
          </p:txBody>
        </p:sp>
        <p:pic>
          <p:nvPicPr>
            <p:cNvPr id="77" name="Imagen 76" descr="Diagrama&#10;&#10;Descripción generada automáticamente">
              <a:extLst>
                <a:ext uri="{FF2B5EF4-FFF2-40B4-BE49-F238E27FC236}">
                  <a16:creationId xmlns:a16="http://schemas.microsoft.com/office/drawing/2014/main" id="{5DEC3051-19DC-4ED5-06F8-C07B5D9118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" b="-15508"/>
            <a:stretch/>
          </p:blipFill>
          <p:spPr>
            <a:xfrm>
              <a:off x="3630303" y="1398970"/>
              <a:ext cx="1194355" cy="1098571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A6532C74-A079-9210-0AC3-4AE270AFEFBD}"/>
              </a:ext>
            </a:extLst>
          </p:cNvPr>
          <p:cNvGrpSpPr/>
          <p:nvPr/>
        </p:nvGrpSpPr>
        <p:grpSpPr>
          <a:xfrm>
            <a:off x="10197152" y="3189101"/>
            <a:ext cx="1157786" cy="1449415"/>
            <a:chOff x="4178489" y="4280922"/>
            <a:chExt cx="1157786" cy="1449415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060587F3-83B9-3D29-83B7-37BA2E78DB13}"/>
                </a:ext>
              </a:extLst>
            </p:cNvPr>
            <p:cNvSpPr txBox="1"/>
            <p:nvPr/>
          </p:nvSpPr>
          <p:spPr>
            <a:xfrm>
              <a:off x="4491324" y="5145562"/>
              <a:ext cx="5779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MVA</a:t>
              </a:r>
            </a:p>
            <a:p>
              <a:pPr algn="ctr"/>
              <a:r>
                <a:rPr lang="es-ES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(M)</a:t>
              </a:r>
            </a:p>
          </p:txBody>
        </p:sp>
        <p:pic>
          <p:nvPicPr>
            <p:cNvPr id="78" name="Imagen 77" descr="Diagrama&#10;&#10;Descripción generada automáticamente">
              <a:extLst>
                <a:ext uri="{FF2B5EF4-FFF2-40B4-BE49-F238E27FC236}">
                  <a16:creationId xmlns:a16="http://schemas.microsoft.com/office/drawing/2014/main" id="{00F13727-F75E-086D-5664-FF55D0270B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918"/>
            <a:stretch/>
          </p:blipFill>
          <p:spPr>
            <a:xfrm>
              <a:off x="4178489" y="4280922"/>
              <a:ext cx="1157786" cy="959818"/>
            </a:xfrm>
            <a:prstGeom prst="rect">
              <a:avLst/>
            </a:prstGeom>
          </p:spPr>
        </p:pic>
      </p:grpSp>
      <p:sp>
        <p:nvSpPr>
          <p:cNvPr id="81" name="object 2">
            <a:extLst>
              <a:ext uri="{FF2B5EF4-FFF2-40B4-BE49-F238E27FC236}">
                <a16:creationId xmlns:a16="http://schemas.microsoft.com/office/drawing/2014/main" id="{35108A5E-1038-86BB-AB90-44751DA8D0BB}"/>
              </a:ext>
            </a:extLst>
          </p:cNvPr>
          <p:cNvSpPr txBox="1"/>
          <p:nvPr/>
        </p:nvSpPr>
        <p:spPr>
          <a:xfrm>
            <a:off x="3782352" y="891723"/>
            <a:ext cx="11565928" cy="437307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2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Vectors / Delivery</a:t>
            </a:r>
            <a:endParaRPr lang="en-US" sz="2800" b="1" dirty="0">
              <a:solidFill>
                <a:srgbClr val="262261"/>
              </a:solidFill>
              <a:latin typeface="+mj-lt"/>
            </a:endParaRPr>
          </a:p>
        </p:txBody>
      </p:sp>
      <p:sp>
        <p:nvSpPr>
          <p:cNvPr id="82" name="object 2">
            <a:extLst>
              <a:ext uri="{FF2B5EF4-FFF2-40B4-BE49-F238E27FC236}">
                <a16:creationId xmlns:a16="http://schemas.microsoft.com/office/drawing/2014/main" id="{3EFF1A61-B032-7CEF-AD17-7BC09DF10EFD}"/>
              </a:ext>
            </a:extLst>
          </p:cNvPr>
          <p:cNvSpPr txBox="1"/>
          <p:nvPr/>
        </p:nvSpPr>
        <p:spPr>
          <a:xfrm>
            <a:off x="1997491" y="891717"/>
            <a:ext cx="4021893" cy="437307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2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Vaccine Inserts</a:t>
            </a:r>
            <a:endParaRPr lang="en-US" sz="2800" b="1" dirty="0">
              <a:solidFill>
                <a:srgbClr val="262261"/>
              </a:solidFill>
              <a:latin typeface="+mj-lt"/>
            </a:endParaRPr>
          </a:p>
        </p:txBody>
      </p:sp>
      <p:pic>
        <p:nvPicPr>
          <p:cNvPr id="84" name="Imagen 83" descr="Gráfico, Escala de tiempo&#10;&#10;Descripción generada automáticamente">
            <a:extLst>
              <a:ext uri="{FF2B5EF4-FFF2-40B4-BE49-F238E27FC236}">
                <a16:creationId xmlns:a16="http://schemas.microsoft.com/office/drawing/2014/main" id="{5ADCCB45-D910-6A74-DE50-6D5189856CA9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78240" y="1571189"/>
            <a:ext cx="5448311" cy="4586095"/>
          </a:xfrm>
          <a:prstGeom prst="rect">
            <a:avLst/>
          </a:prstGeom>
        </p:spPr>
      </p:pic>
      <p:sp>
        <p:nvSpPr>
          <p:cNvPr id="85" name="Rectángulo 84">
            <a:extLst>
              <a:ext uri="{FF2B5EF4-FFF2-40B4-BE49-F238E27FC236}">
                <a16:creationId xmlns:a16="http://schemas.microsoft.com/office/drawing/2014/main" id="{33187882-3B50-3D7D-3E80-54BB6F7298AD}"/>
              </a:ext>
            </a:extLst>
          </p:cNvPr>
          <p:cNvSpPr/>
          <p:nvPr/>
        </p:nvSpPr>
        <p:spPr>
          <a:xfrm>
            <a:off x="258387" y="1791110"/>
            <a:ext cx="6971071" cy="150433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pPr algn="l"/>
            <a:endParaRPr lang="es-ES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E880FFA4-D08E-0600-E113-D3A22D3716F7}"/>
              </a:ext>
            </a:extLst>
          </p:cNvPr>
          <p:cNvSpPr txBox="1"/>
          <p:nvPr/>
        </p:nvSpPr>
        <p:spPr>
          <a:xfrm>
            <a:off x="534769" y="1902901"/>
            <a:ext cx="841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Mosaic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FF181AEB-D1D0-CD15-89BF-4DA8B99A4A31}"/>
              </a:ext>
            </a:extLst>
          </p:cNvPr>
          <p:cNvSpPr txBox="1"/>
          <p:nvPr/>
        </p:nvSpPr>
        <p:spPr>
          <a:xfrm>
            <a:off x="534769" y="2320586"/>
            <a:ext cx="1072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HVTN505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82295F93-7B90-61E6-C7F5-C6B22056A73D}"/>
              </a:ext>
            </a:extLst>
          </p:cNvPr>
          <p:cNvSpPr txBox="1"/>
          <p:nvPr/>
        </p:nvSpPr>
        <p:spPr>
          <a:xfrm>
            <a:off x="534769" y="2796752"/>
            <a:ext cx="620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Step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657FD791-70C9-72BF-2180-8593D26D79E8}"/>
              </a:ext>
            </a:extLst>
          </p:cNvPr>
          <p:cNvSpPr/>
          <p:nvPr/>
        </p:nvSpPr>
        <p:spPr>
          <a:xfrm>
            <a:off x="255480" y="3285614"/>
            <a:ext cx="6971071" cy="255638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pPr algn="l"/>
            <a:endParaRPr lang="es-ES" dirty="0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6540285A-CC57-2979-517C-81B3BE96D4DF}"/>
              </a:ext>
            </a:extLst>
          </p:cNvPr>
          <p:cNvSpPr txBox="1"/>
          <p:nvPr/>
        </p:nvSpPr>
        <p:spPr>
          <a:xfrm>
            <a:off x="547376" y="3395309"/>
            <a:ext cx="1204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tHIVconsvX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4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98D47DC3-91BC-F6F8-D47D-698EF6773825}"/>
              </a:ext>
            </a:extLst>
          </p:cNvPr>
          <p:cNvSpPr txBox="1"/>
          <p:nvPr/>
        </p:nvSpPr>
        <p:spPr>
          <a:xfrm>
            <a:off x="559155" y="3850820"/>
            <a:ext cx="999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HIVconsv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06DD60F1-176C-91F0-1891-D0C280065718}"/>
              </a:ext>
            </a:extLst>
          </p:cNvPr>
          <p:cNvSpPr txBox="1"/>
          <p:nvPr/>
        </p:nvSpPr>
        <p:spPr>
          <a:xfrm>
            <a:off x="539491" y="4438993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HTI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6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A3223417-6A06-88E3-F794-A59C1CBC73B1}"/>
              </a:ext>
            </a:extLst>
          </p:cNvPr>
          <p:cNvSpPr txBox="1"/>
          <p:nvPr/>
        </p:nvSpPr>
        <p:spPr>
          <a:xfrm>
            <a:off x="527162" y="4889813"/>
            <a:ext cx="1507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Ultraconserved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7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3494525E-F8E2-C644-2E0C-7230C3F7CBD8}"/>
              </a:ext>
            </a:extLst>
          </p:cNvPr>
          <p:cNvSpPr txBox="1"/>
          <p:nvPr/>
        </p:nvSpPr>
        <p:spPr>
          <a:xfrm>
            <a:off x="522671" y="5372839"/>
            <a:ext cx="1065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p24gagCE</a:t>
            </a:r>
            <a:r>
              <a:rPr lang="es-E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8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893BFF76-D847-6AC1-F0BA-E321183946CE}"/>
              </a:ext>
            </a:extLst>
          </p:cNvPr>
          <p:cNvSpPr/>
          <p:nvPr/>
        </p:nvSpPr>
        <p:spPr>
          <a:xfrm>
            <a:off x="5198605" y="1848671"/>
            <a:ext cx="1539516" cy="948081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pPr algn="l"/>
            <a:endParaRPr lang="es-ES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5619EFB3-1941-C8E6-14D4-907B28D714F2}"/>
              </a:ext>
            </a:extLst>
          </p:cNvPr>
          <p:cNvSpPr txBox="1"/>
          <p:nvPr/>
        </p:nvSpPr>
        <p:spPr>
          <a:xfrm>
            <a:off x="405000" y="6457890"/>
            <a:ext cx="11648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1 </a:t>
            </a:r>
            <a:r>
              <a:rPr kumimoji="0" lang="en-US" sz="100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Barouch</a:t>
            </a: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DH, et al. Lancet 2018; 2 Hammer S,</a:t>
            </a:r>
            <a:r>
              <a:rPr kumimoji="0" lang="en-US" sz="1000" i="1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et 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al. N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Engl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 J Med . 2013</a:t>
            </a: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; 3 Priddy FH, et</a:t>
            </a:r>
            <a:r>
              <a:rPr kumimoji="0" lang="en-US" sz="1000" i="1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al Clin Infect Dis. 2008; 4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Ondondo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 B, et al. Mol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Ther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. 2016; 5 Letourneau S, et al.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PLoS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 One. 2007; 6 Mothe B, et al, J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Transl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 Med. 2011; 7 Wilson CC, et al. J Immunol. 2003; 8 Kulkarni V, et al. </a:t>
            </a:r>
            <a:r>
              <a:rPr lang="en-US" sz="1000" i="1" kern="0" dirty="0" err="1">
                <a:latin typeface="+mj-lt"/>
                <a:cs typeface="Calibri Light" panose="020F0302020204030204" pitchFamily="34" charset="0"/>
              </a:rPr>
              <a:t>PLoS</a:t>
            </a:r>
            <a:r>
              <a:rPr lang="en-US" sz="1000" i="1" kern="0" dirty="0">
                <a:latin typeface="+mj-lt"/>
                <a:cs typeface="Calibri Light" panose="020F0302020204030204" pitchFamily="34" charset="0"/>
              </a:rPr>
              <a:t> One. 2013</a:t>
            </a:r>
            <a:r>
              <a:rPr kumimoji="0" lang="en-US" sz="1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. </a:t>
            </a:r>
            <a:endParaRPr lang="es-ES" sz="1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42BEAA06-4226-ED0C-1049-F1D802466855}"/>
              </a:ext>
            </a:extLst>
          </p:cNvPr>
          <p:cNvSpPr/>
          <p:nvPr/>
        </p:nvSpPr>
        <p:spPr>
          <a:xfrm>
            <a:off x="7687498" y="913299"/>
            <a:ext cx="4230806" cy="55819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4FDA60B9-71A6-43A3-3159-0016E98CA42C}"/>
              </a:ext>
            </a:extLst>
          </p:cNvPr>
          <p:cNvSpPr txBox="1"/>
          <p:nvPr/>
        </p:nvSpPr>
        <p:spPr>
          <a:xfrm>
            <a:off x="8952271" y="5265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99" name="object 2">
            <a:extLst>
              <a:ext uri="{FF2B5EF4-FFF2-40B4-BE49-F238E27FC236}">
                <a16:creationId xmlns:a16="http://schemas.microsoft.com/office/drawing/2014/main" id="{51E053C5-139B-9042-C355-D058B5A90F91}"/>
              </a:ext>
            </a:extLst>
          </p:cNvPr>
          <p:cNvSpPr txBox="1"/>
          <p:nvPr/>
        </p:nvSpPr>
        <p:spPr>
          <a:xfrm>
            <a:off x="3861010" y="5203168"/>
            <a:ext cx="11565928" cy="437307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28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Prime / Boost regimens</a:t>
            </a:r>
            <a:endParaRPr lang="en-US" sz="2800" b="1" dirty="0">
              <a:solidFill>
                <a:srgbClr val="26226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300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25607-2024-CD1B-7BD6-1944D5BC50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DBAD21A4-7E9D-C7D5-01C5-3A3C1FFC5FD5}"/>
              </a:ext>
            </a:extLst>
          </p:cNvPr>
          <p:cNvSpPr txBox="1">
            <a:spLocks/>
          </p:cNvSpPr>
          <p:nvPr/>
        </p:nvSpPr>
        <p:spPr>
          <a:xfrm>
            <a:off x="0" y="-5038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F015FC1C-2C95-F9B6-B086-AA7533BB295D}"/>
              </a:ext>
            </a:extLst>
          </p:cNvPr>
          <p:cNvSpPr txBox="1"/>
          <p:nvPr/>
        </p:nvSpPr>
        <p:spPr>
          <a:xfrm>
            <a:off x="463672" y="26217"/>
            <a:ext cx="11565928" cy="683528"/>
          </a:xfrm>
          <a:prstGeom prst="rect">
            <a:avLst/>
          </a:prstGeom>
        </p:spPr>
        <p:txBody>
          <a:bodyPr vert="horz" wrap="square" lIns="0" tIns="6357" rIns="0" bIns="0" rtlCol="0">
            <a:spAutoFit/>
          </a:bodyPr>
          <a:lstStyle/>
          <a:p>
            <a:pPr marL="6357" algn="ctr">
              <a:spcBef>
                <a:spcPts val="51"/>
              </a:spcBef>
            </a:pP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Functional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 Cure (ART-free </a:t>
            </a: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remission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)</a:t>
            </a:r>
            <a:endParaRPr lang="es-ES" sz="3000" b="1" dirty="0">
              <a:solidFill>
                <a:srgbClr val="262261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BA37CBED-276C-7084-97BC-6BF991740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0" y="5589968"/>
            <a:ext cx="7162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1pPr>
            <a:lvl2pPr marL="37931725" indent="-37474525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endParaRPr lang="es-ES" altLang="es-ES" sz="18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BAD7ABFE-4BF3-9ED9-FA8C-E0416CC48A19}"/>
              </a:ext>
            </a:extLst>
          </p:cNvPr>
          <p:cNvSpPr txBox="1"/>
          <p:nvPr/>
        </p:nvSpPr>
        <p:spPr>
          <a:xfrm>
            <a:off x="1752600" y="799522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Tackling the viral reservoir will need to go along with a boosted immune response able to eliminate virus harboring cells and contain virus rebound</a:t>
            </a:r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1">
            <a:extLst>
              <a:ext uri="{FF2B5EF4-FFF2-40B4-BE49-F238E27FC236}">
                <a16:creationId xmlns:a16="http://schemas.microsoft.com/office/drawing/2014/main" id="{3599F3E2-E851-3265-1822-D19D350A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6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Virus sencer del tot">
            <a:extLst>
              <a:ext uri="{FF2B5EF4-FFF2-40B4-BE49-F238E27FC236}">
                <a16:creationId xmlns:a16="http://schemas.microsoft.com/office/drawing/2014/main" id="{8EE3A7B8-EC21-6AB8-C3CD-9DAA2506D9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riángulo 1">
            <a:extLst>
              <a:ext uri="{FF2B5EF4-FFF2-40B4-BE49-F238E27FC236}">
                <a16:creationId xmlns:a16="http://schemas.microsoft.com/office/drawing/2014/main" id="{3B009C70-2E9F-2F53-8D9B-6088CD9CBB29}"/>
              </a:ext>
            </a:extLst>
          </p:cNvPr>
          <p:cNvSpPr/>
          <p:nvPr/>
        </p:nvSpPr>
        <p:spPr>
          <a:xfrm>
            <a:off x="5684926" y="4093220"/>
            <a:ext cx="806115" cy="64970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D5F8A20-85F8-CC02-CDBE-F0B1896F5297}"/>
              </a:ext>
            </a:extLst>
          </p:cNvPr>
          <p:cNvCxnSpPr/>
          <p:nvPr/>
        </p:nvCxnSpPr>
        <p:spPr>
          <a:xfrm flipV="1">
            <a:off x="3261231" y="3184836"/>
            <a:ext cx="5426242" cy="181676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anja diagonal 7">
            <a:extLst>
              <a:ext uri="{FF2B5EF4-FFF2-40B4-BE49-F238E27FC236}">
                <a16:creationId xmlns:a16="http://schemas.microsoft.com/office/drawing/2014/main" id="{9AA4E3F3-EE42-0A1E-7EEC-4ACCCDC72269}"/>
              </a:ext>
            </a:extLst>
          </p:cNvPr>
          <p:cNvSpPr/>
          <p:nvPr/>
        </p:nvSpPr>
        <p:spPr>
          <a:xfrm rot="13350682">
            <a:off x="2948407" y="4611918"/>
            <a:ext cx="541421" cy="487280"/>
          </a:xfrm>
          <a:prstGeom prst="diagStrip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Franja diagonal 8">
            <a:extLst>
              <a:ext uri="{FF2B5EF4-FFF2-40B4-BE49-F238E27FC236}">
                <a16:creationId xmlns:a16="http://schemas.microsoft.com/office/drawing/2014/main" id="{711FA147-911B-989F-36A4-06873A4B25FA}"/>
              </a:ext>
            </a:extLst>
          </p:cNvPr>
          <p:cNvSpPr/>
          <p:nvPr/>
        </p:nvSpPr>
        <p:spPr>
          <a:xfrm rot="13350682">
            <a:off x="8274388" y="2805683"/>
            <a:ext cx="541421" cy="487280"/>
          </a:xfrm>
          <a:prstGeom prst="diagStrip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CBEFF65-0C87-C1FE-AEAA-1A8C92606005}"/>
              </a:ext>
            </a:extLst>
          </p:cNvPr>
          <p:cNvGrpSpPr/>
          <p:nvPr/>
        </p:nvGrpSpPr>
        <p:grpSpPr>
          <a:xfrm>
            <a:off x="2763087" y="3731218"/>
            <a:ext cx="959562" cy="1092951"/>
            <a:chOff x="2750387" y="3252150"/>
            <a:chExt cx="959562" cy="1092951"/>
          </a:xfrm>
        </p:grpSpPr>
        <p:pic>
          <p:nvPicPr>
            <p:cNvPr id="10" name="Imagen 9" descr="Forma, Flecha&#10;&#10;Descripción generada automáticamente">
              <a:extLst>
                <a:ext uri="{FF2B5EF4-FFF2-40B4-BE49-F238E27FC236}">
                  <a16:creationId xmlns:a16="http://schemas.microsoft.com/office/drawing/2014/main" id="{D12120BC-B26F-2D81-C265-FFE92316E7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50387" y="3695396"/>
              <a:ext cx="936328" cy="649705"/>
            </a:xfrm>
            <a:prstGeom prst="rect">
              <a:avLst/>
            </a:prstGeom>
          </p:spPr>
        </p:pic>
        <p:pic>
          <p:nvPicPr>
            <p:cNvPr id="11" name="Imagen 10" descr="Forma, Flecha&#10;&#10;Descripción generada automáticamente">
              <a:extLst>
                <a:ext uri="{FF2B5EF4-FFF2-40B4-BE49-F238E27FC236}">
                  <a16:creationId xmlns:a16="http://schemas.microsoft.com/office/drawing/2014/main" id="{5BD5BBA6-4B54-9855-4C02-F781D6ED64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26716" y="3252150"/>
              <a:ext cx="621401" cy="602530"/>
            </a:xfrm>
            <a:prstGeom prst="rect">
              <a:avLst/>
            </a:prstGeom>
          </p:spPr>
        </p:pic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15214CFE-9516-0498-4ABE-A0BB60EF6670}"/>
                </a:ext>
              </a:extLst>
            </p:cNvPr>
            <p:cNvSpPr/>
            <p:nvPr/>
          </p:nvSpPr>
          <p:spPr>
            <a:xfrm>
              <a:off x="3664230" y="3854680"/>
              <a:ext cx="45719" cy="4345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9" name="Imagen 18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997E4F68-7EF6-BBB1-9C17-35AFCF60ED7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5880" y="2239925"/>
            <a:ext cx="743306" cy="701548"/>
          </a:xfrm>
          <a:prstGeom prst="rect">
            <a:avLst/>
          </a:prstGeom>
        </p:spPr>
      </p:pic>
      <p:pic>
        <p:nvPicPr>
          <p:cNvPr id="20" name="Imagen 19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151277DD-DE26-A023-03BE-4CAA8ED0709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288" y="2394912"/>
            <a:ext cx="659843" cy="544261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360D9FCD-F9F9-0C7B-C048-8177B5090B00}"/>
              </a:ext>
            </a:extLst>
          </p:cNvPr>
          <p:cNvSpPr txBox="1"/>
          <p:nvPr/>
        </p:nvSpPr>
        <p:spPr>
          <a:xfrm>
            <a:off x="213720" y="2746613"/>
            <a:ext cx="3429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Early</a:t>
            </a:r>
            <a:r>
              <a:rPr lang="es-ES" dirty="0">
                <a:latin typeface="+mj-lt"/>
              </a:rPr>
              <a:t> ART (</a:t>
            </a:r>
            <a:r>
              <a:rPr lang="es-ES" dirty="0" err="1">
                <a:latin typeface="+mj-lt"/>
              </a:rPr>
              <a:t>limit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size</a:t>
            </a:r>
            <a:r>
              <a:rPr lang="es-ES" dirty="0">
                <a:latin typeface="+mj-lt"/>
              </a:rPr>
              <a:t> &amp; </a:t>
            </a:r>
            <a:r>
              <a:rPr lang="es-ES" dirty="0" err="1">
                <a:latin typeface="+mj-lt"/>
              </a:rPr>
              <a:t>diversity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Reverse </a:t>
            </a:r>
            <a:r>
              <a:rPr lang="es-ES" dirty="0" err="1">
                <a:latin typeface="+mj-lt"/>
              </a:rPr>
              <a:t>Latency</a:t>
            </a:r>
            <a:r>
              <a:rPr lang="es-ES" dirty="0">
                <a:latin typeface="+mj-lt"/>
              </a:rPr>
              <a:t> (Ag </a:t>
            </a:r>
            <a:r>
              <a:rPr lang="es-ES" dirty="0" err="1">
                <a:latin typeface="+mj-lt"/>
              </a:rPr>
              <a:t>expression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Block &amp; </a:t>
            </a:r>
            <a:r>
              <a:rPr lang="es-ES" dirty="0" err="1">
                <a:latin typeface="+mj-lt"/>
              </a:rPr>
              <a:t>Lock</a:t>
            </a:r>
            <a:r>
              <a:rPr lang="es-ES" dirty="0">
                <a:latin typeface="+mj-lt"/>
              </a:rPr>
              <a:t> (induce </a:t>
            </a:r>
            <a:r>
              <a:rPr lang="es-ES" dirty="0" err="1">
                <a:latin typeface="+mj-lt"/>
              </a:rPr>
              <a:t>stemness</a:t>
            </a:r>
            <a:r>
              <a:rPr lang="es-ES" dirty="0">
                <a:latin typeface="+mj-lt"/>
              </a:rPr>
              <a:t>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1370F62-765C-E494-0E1D-972372A2E86C}"/>
              </a:ext>
            </a:extLst>
          </p:cNvPr>
          <p:cNvSpPr txBox="1"/>
          <p:nvPr/>
        </p:nvSpPr>
        <p:spPr>
          <a:xfrm>
            <a:off x="1013598" y="4308348"/>
            <a:ext cx="1589538" cy="369332"/>
          </a:xfrm>
          <a:prstGeom prst="rect">
            <a:avLst/>
          </a:prstGeom>
          <a:solidFill>
            <a:srgbClr val="D4EBEA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b="1" dirty="0">
                <a:latin typeface="+mj-lt"/>
              </a:rPr>
              <a:t>Viral </a:t>
            </a:r>
            <a:r>
              <a:rPr lang="es-ES" b="1" dirty="0" err="1">
                <a:latin typeface="+mj-lt"/>
              </a:rPr>
              <a:t>Reservoir</a:t>
            </a:r>
            <a:endParaRPr lang="es-ES" b="1" dirty="0">
              <a:latin typeface="+mj-lt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8053003-B4CD-56A9-64C6-AD3CDEF46EF3}"/>
              </a:ext>
            </a:extLst>
          </p:cNvPr>
          <p:cNvSpPr txBox="1"/>
          <p:nvPr/>
        </p:nvSpPr>
        <p:spPr>
          <a:xfrm>
            <a:off x="8936051" y="1908005"/>
            <a:ext cx="1967526" cy="369332"/>
          </a:xfrm>
          <a:prstGeom prst="rect">
            <a:avLst/>
          </a:prstGeom>
          <a:solidFill>
            <a:srgbClr val="C0A4EB">
              <a:alpha val="85098"/>
            </a:srgbClr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latin typeface="+mj-lt"/>
              </a:rPr>
              <a:t>Immune</a:t>
            </a:r>
            <a:r>
              <a:rPr lang="es-ES" b="1" dirty="0">
                <a:latin typeface="+mj-lt"/>
              </a:rPr>
              <a:t> Response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A02CF46-884E-1250-C6BD-4632D48CDA13}"/>
              </a:ext>
            </a:extLst>
          </p:cNvPr>
          <p:cNvSpPr txBox="1"/>
          <p:nvPr/>
        </p:nvSpPr>
        <p:spPr>
          <a:xfrm>
            <a:off x="8354161" y="3624691"/>
            <a:ext cx="38378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Increase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breadth</a:t>
            </a:r>
            <a:r>
              <a:rPr lang="es-ES" dirty="0">
                <a:latin typeface="+mj-lt"/>
              </a:rPr>
              <a:t> / Depth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Escape </a:t>
            </a:r>
            <a:r>
              <a:rPr lang="es-ES" dirty="0" err="1">
                <a:latin typeface="+mj-lt"/>
              </a:rPr>
              <a:t>coverage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Specificity</a:t>
            </a:r>
            <a:r>
              <a:rPr lang="es-ES" dirty="0">
                <a:latin typeface="+mj-lt"/>
              </a:rPr>
              <a:t> / </a:t>
            </a:r>
            <a:r>
              <a:rPr lang="es-ES" dirty="0" err="1">
                <a:latin typeface="+mj-lt"/>
              </a:rPr>
              <a:t>Dominance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patterns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Increase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cytotoxicity</a:t>
            </a:r>
            <a:r>
              <a:rPr lang="es-ES" dirty="0">
                <a:latin typeface="+mj-lt"/>
              </a:rPr>
              <a:t> / </a:t>
            </a:r>
            <a:r>
              <a:rPr lang="es-ES" dirty="0" err="1">
                <a:latin typeface="+mj-lt"/>
              </a:rPr>
              <a:t>functionality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Reverse </a:t>
            </a:r>
            <a:r>
              <a:rPr lang="es-ES" dirty="0" err="1">
                <a:latin typeface="+mj-lt"/>
              </a:rPr>
              <a:t>exhaustion</a:t>
            </a:r>
            <a:endParaRPr lang="es-ES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Migration</a:t>
            </a:r>
            <a:r>
              <a:rPr lang="es-ES" dirty="0">
                <a:latin typeface="+mj-lt"/>
              </a:rPr>
              <a:t> (B </a:t>
            </a:r>
            <a:r>
              <a:rPr lang="es-ES" dirty="0" err="1">
                <a:latin typeface="+mj-lt"/>
              </a:rPr>
              <a:t>cell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follicle</a:t>
            </a:r>
            <a:r>
              <a:rPr lang="es-ES" dirty="0"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latin typeface="+mj-lt"/>
              </a:rPr>
              <a:t>Enhance</a:t>
            </a:r>
            <a:r>
              <a:rPr lang="es-ES" dirty="0">
                <a:latin typeface="+mj-lt"/>
              </a:rPr>
              <a:t> NK </a:t>
            </a:r>
            <a:r>
              <a:rPr lang="es-ES" dirty="0" err="1">
                <a:latin typeface="+mj-lt"/>
              </a:rPr>
              <a:t>function</a:t>
            </a:r>
            <a:r>
              <a:rPr lang="es-ES" dirty="0">
                <a:latin typeface="+mj-lt"/>
              </a:rPr>
              <a:t> / CD4 T </a:t>
            </a:r>
            <a:r>
              <a:rPr lang="es-ES" dirty="0" err="1">
                <a:latin typeface="+mj-lt"/>
              </a:rPr>
              <a:t>help</a:t>
            </a:r>
            <a:endParaRPr lang="es-ES" dirty="0"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77DF71-74B1-445C-BBB1-805823CE9558}"/>
              </a:ext>
            </a:extLst>
          </p:cNvPr>
          <p:cNvSpPr txBox="1"/>
          <p:nvPr/>
        </p:nvSpPr>
        <p:spPr>
          <a:xfrm>
            <a:off x="194937" y="2317287"/>
            <a:ext cx="148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APPROACHES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813F789-FD38-4CD3-CD8A-C534308F6118}"/>
              </a:ext>
            </a:extLst>
          </p:cNvPr>
          <p:cNvSpPr txBox="1"/>
          <p:nvPr/>
        </p:nvSpPr>
        <p:spPr>
          <a:xfrm>
            <a:off x="8439627" y="3277564"/>
            <a:ext cx="148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APPROACHES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CD81F26-40D6-1B03-923E-21B6B635DD31}"/>
              </a:ext>
            </a:extLst>
          </p:cNvPr>
          <p:cNvSpPr txBox="1"/>
          <p:nvPr/>
        </p:nvSpPr>
        <p:spPr>
          <a:xfrm>
            <a:off x="8445323" y="5734050"/>
            <a:ext cx="3016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+mj-lt"/>
                <a:sym typeface="Wingdings" pitchFamily="2" charset="2"/>
              </a:rPr>
              <a:t> </a:t>
            </a:r>
            <a:r>
              <a:rPr lang="es-ES" sz="2000" b="1" dirty="0">
                <a:latin typeface="+mj-lt"/>
              </a:rPr>
              <a:t>T </a:t>
            </a:r>
            <a:r>
              <a:rPr lang="es-ES" sz="2000" b="1" dirty="0" err="1">
                <a:latin typeface="+mj-lt"/>
              </a:rPr>
              <a:t>cell</a:t>
            </a:r>
            <a:r>
              <a:rPr lang="es-ES" sz="2000" b="1" dirty="0">
                <a:latin typeface="+mj-lt"/>
              </a:rPr>
              <a:t> </a:t>
            </a:r>
            <a:r>
              <a:rPr lang="es-ES" sz="2000" b="1" dirty="0" err="1">
                <a:latin typeface="+mj-lt"/>
              </a:rPr>
              <a:t>vaccine</a:t>
            </a:r>
            <a:r>
              <a:rPr lang="es-ES" sz="2000" b="1" dirty="0">
                <a:latin typeface="+mj-lt"/>
              </a:rPr>
              <a:t> </a:t>
            </a:r>
            <a:r>
              <a:rPr lang="es-ES" sz="2000" b="1" dirty="0" err="1">
                <a:latin typeface="+mj-lt"/>
              </a:rPr>
              <a:t>backbone</a:t>
            </a:r>
            <a:endParaRPr lang="es-ES" sz="2000" b="1" dirty="0">
              <a:latin typeface="+mj-lt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A5ED0FD-2DB2-C334-C1F4-C90EFB971DA9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sp>
        <p:nvSpPr>
          <p:cNvPr id="32" name="CuadroTexto 16">
            <a:extLst>
              <a:ext uri="{FF2B5EF4-FFF2-40B4-BE49-F238E27FC236}">
                <a16:creationId xmlns:a16="http://schemas.microsoft.com/office/drawing/2014/main" id="{0DFF62DD-9F4A-2659-9718-397435E5F091}"/>
              </a:ext>
            </a:extLst>
          </p:cNvPr>
          <p:cNvSpPr txBox="1"/>
          <p:nvPr/>
        </p:nvSpPr>
        <p:spPr>
          <a:xfrm>
            <a:off x="4971524" y="4968544"/>
            <a:ext cx="2303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867" b="1" kern="0" dirty="0">
                <a:solidFill>
                  <a:srgbClr val="000000"/>
                </a:solidFill>
                <a:highlight>
                  <a:srgbClr val="D4EBEA"/>
                </a:highlight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What about B-cells??</a:t>
            </a:r>
          </a:p>
        </p:txBody>
      </p:sp>
    </p:spTree>
    <p:extLst>
      <p:ext uri="{BB962C8B-B14F-4D97-AF65-F5344CB8AC3E}">
        <p14:creationId xmlns:p14="http://schemas.microsoft.com/office/powerpoint/2010/main" val="215972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1DF8D-F350-55E0-6159-26AA93D54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FDDA2131-3608-4965-F94E-8073705D58F8}"/>
              </a:ext>
            </a:extLst>
          </p:cNvPr>
          <p:cNvSpPr txBox="1">
            <a:spLocks/>
          </p:cNvSpPr>
          <p:nvPr/>
        </p:nvSpPr>
        <p:spPr>
          <a:xfrm>
            <a:off x="0" y="-5038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2EA308E5-0903-5D39-3072-02724D823D15}"/>
              </a:ext>
            </a:extLst>
          </p:cNvPr>
          <p:cNvSpPr txBox="1"/>
          <p:nvPr/>
        </p:nvSpPr>
        <p:spPr>
          <a:xfrm>
            <a:off x="463672" y="26217"/>
            <a:ext cx="11565928" cy="683528"/>
          </a:xfrm>
          <a:prstGeom prst="rect">
            <a:avLst/>
          </a:prstGeom>
        </p:spPr>
        <p:txBody>
          <a:bodyPr vert="horz" wrap="square" lIns="0" tIns="6357" rIns="0" bIns="0" rtlCol="0">
            <a:spAutoFit/>
          </a:bodyPr>
          <a:lstStyle/>
          <a:p>
            <a:pPr marL="6357" algn="ctr">
              <a:spcBef>
                <a:spcPts val="51"/>
              </a:spcBef>
            </a:pP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Functional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 Cure (ART-free </a:t>
            </a:r>
            <a:r>
              <a:rPr lang="es-ES" sz="4400" dirty="0" err="1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remission</a:t>
            </a:r>
            <a:r>
              <a:rPr lang="es-ES" sz="4400" dirty="0">
                <a:solidFill>
                  <a:srgbClr val="0070C0"/>
                </a:solidFill>
                <a:latin typeface="Calibri Light" panose="020F0302020204030204"/>
                <a:cs typeface="Arial" panose="020B0604020202020204" pitchFamily="34" charset="0"/>
              </a:rPr>
              <a:t>)</a:t>
            </a:r>
            <a:endParaRPr lang="es-ES" sz="3000" b="1" dirty="0">
              <a:solidFill>
                <a:srgbClr val="262261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8E7AF1DE-A0A7-88C0-5BA9-8DA5EAE0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0" y="5589968"/>
            <a:ext cx="7162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1pPr>
            <a:lvl2pPr marL="37931725" indent="-37474525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endParaRPr lang="es-ES" altLang="es-ES" sz="18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C18BA54B-C776-260A-DA7F-456413AB999D}"/>
              </a:ext>
            </a:extLst>
          </p:cNvPr>
          <p:cNvSpPr txBox="1"/>
          <p:nvPr/>
        </p:nvSpPr>
        <p:spPr>
          <a:xfrm>
            <a:off x="1752600" y="799522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Tackling the viral reservoir will need to go along with a boosted immune response able to eliminate virus harboring cells and contain virus rebound</a:t>
            </a:r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1">
            <a:extLst>
              <a:ext uri="{FF2B5EF4-FFF2-40B4-BE49-F238E27FC236}">
                <a16:creationId xmlns:a16="http://schemas.microsoft.com/office/drawing/2014/main" id="{894FD737-2777-40D6-1761-1E75F7B7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7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Virus sencer del tot">
            <a:extLst>
              <a:ext uri="{FF2B5EF4-FFF2-40B4-BE49-F238E27FC236}">
                <a16:creationId xmlns:a16="http://schemas.microsoft.com/office/drawing/2014/main" id="{B1DDAB48-7D3A-52E4-35C2-2E0A9EBA15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E4EA7C9-90EC-D4EA-00FE-6CBBCD051840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BF962F2F-E84F-43DF-3748-4141D08EDE48}"/>
              </a:ext>
            </a:extLst>
          </p:cNvPr>
          <p:cNvGrpSpPr/>
          <p:nvPr/>
        </p:nvGrpSpPr>
        <p:grpSpPr>
          <a:xfrm>
            <a:off x="6527800" y="2049136"/>
            <a:ext cx="5521632" cy="1967623"/>
            <a:chOff x="2904748" y="6118613"/>
            <a:chExt cx="5521632" cy="1967623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E7E74981-3FBB-184B-48A4-DB5AFCBAECC6}"/>
                </a:ext>
              </a:extLst>
            </p:cNvPr>
            <p:cNvGrpSpPr/>
            <p:nvPr/>
          </p:nvGrpSpPr>
          <p:grpSpPr>
            <a:xfrm>
              <a:off x="4480037" y="6118613"/>
              <a:ext cx="2465997" cy="1261397"/>
              <a:chOff x="4480037" y="6118613"/>
              <a:chExt cx="2465997" cy="1261397"/>
            </a:xfrm>
          </p:grpSpPr>
          <p:pic>
            <p:nvPicPr>
              <p:cNvPr id="28" name="Imagen 27">
                <a:extLst>
                  <a:ext uri="{FF2B5EF4-FFF2-40B4-BE49-F238E27FC236}">
                    <a16:creationId xmlns:a16="http://schemas.microsoft.com/office/drawing/2014/main" id="{51224E0B-1335-C557-119A-79F06072026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480037" y="6148110"/>
                <a:ext cx="2465997" cy="1231900"/>
              </a:xfrm>
              <a:prstGeom prst="rect">
                <a:avLst/>
              </a:prstGeom>
            </p:spPr>
          </p:pic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47BE9C2C-C0AC-5E8D-1D97-4AB65F7AD7AE}"/>
                  </a:ext>
                </a:extLst>
              </p:cNvPr>
              <p:cNvSpPr txBox="1"/>
              <p:nvPr/>
            </p:nvSpPr>
            <p:spPr>
              <a:xfrm>
                <a:off x="4822743" y="6118613"/>
                <a:ext cx="1342612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ES" sz="1600" dirty="0" err="1">
                    <a:latin typeface="+mj-lt"/>
                  </a:rPr>
                  <a:t>bNAbs</a:t>
                </a:r>
                <a:r>
                  <a:rPr lang="es-ES" sz="1600" dirty="0">
                    <a:latin typeface="+mj-lt"/>
                  </a:rPr>
                  <a:t> / </a:t>
                </a:r>
                <a:r>
                  <a:rPr lang="es-ES" sz="1600" dirty="0" err="1">
                    <a:latin typeface="+mj-lt"/>
                  </a:rPr>
                  <a:t>aNAb</a:t>
                </a:r>
                <a:endParaRPr lang="es-ES" sz="1600" dirty="0">
                  <a:latin typeface="+mj-lt"/>
                </a:endParaRPr>
              </a:p>
            </p:txBody>
          </p:sp>
        </p:grp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8212552D-66F5-EFB1-2A88-0446B1F14B68}"/>
                </a:ext>
              </a:extLst>
            </p:cNvPr>
            <p:cNvSpPr txBox="1"/>
            <p:nvPr/>
          </p:nvSpPr>
          <p:spPr>
            <a:xfrm>
              <a:off x="2904748" y="7439905"/>
              <a:ext cx="552163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dirty="0">
                  <a:latin typeface="+mj-lt"/>
                </a:rPr>
                <a:t>Capture </a:t>
              </a:r>
              <a:r>
                <a:rPr lang="es-ES" dirty="0" err="1">
                  <a:latin typeface="+mj-lt"/>
                </a:rPr>
                <a:t>released</a:t>
              </a:r>
              <a:r>
                <a:rPr lang="es-ES" dirty="0">
                  <a:latin typeface="+mj-lt"/>
                </a:rPr>
                <a:t> </a:t>
              </a:r>
              <a:r>
                <a:rPr lang="es-ES" dirty="0" err="1">
                  <a:latin typeface="+mj-lt"/>
                </a:rPr>
                <a:t>viruses</a:t>
              </a:r>
              <a:r>
                <a:rPr lang="es-ES" dirty="0">
                  <a:latin typeface="+mj-lt"/>
                </a:rPr>
                <a:t> and </a:t>
              </a:r>
              <a:r>
                <a:rPr lang="es-ES" dirty="0" err="1">
                  <a:latin typeface="+mj-lt"/>
                </a:rPr>
                <a:t>slow</a:t>
              </a:r>
              <a:r>
                <a:rPr lang="es-ES" dirty="0">
                  <a:latin typeface="+mj-lt"/>
                </a:rPr>
                <a:t> </a:t>
              </a:r>
              <a:r>
                <a:rPr lang="es-ES" dirty="0" err="1">
                  <a:latin typeface="+mj-lt"/>
                </a:rPr>
                <a:t>down</a:t>
              </a:r>
              <a:r>
                <a:rPr lang="es-ES" dirty="0">
                  <a:latin typeface="+mj-lt"/>
                </a:rPr>
                <a:t> viral </a:t>
              </a:r>
              <a:r>
                <a:rPr lang="es-ES" dirty="0" err="1">
                  <a:latin typeface="+mj-lt"/>
                </a:rPr>
                <a:t>recrudescence</a:t>
              </a:r>
              <a:r>
                <a:rPr lang="es-ES" dirty="0">
                  <a:latin typeface="+mj-lt"/>
                </a:rPr>
                <a:t> </a:t>
              </a:r>
              <a:r>
                <a:rPr lang="es-ES" dirty="0">
                  <a:latin typeface="+mj-lt"/>
                  <a:sym typeface="Wingdings" pitchFamily="2" charset="2"/>
                </a:rPr>
                <a:t> </a:t>
              </a:r>
              <a:r>
                <a:rPr lang="es-ES" dirty="0">
                  <a:latin typeface="+mj-lt"/>
                </a:rPr>
                <a:t>‘</a:t>
              </a:r>
              <a:r>
                <a:rPr lang="es-ES" dirty="0" err="1">
                  <a:latin typeface="+mj-lt"/>
                </a:rPr>
                <a:t>facilitate</a:t>
              </a:r>
              <a:r>
                <a:rPr lang="es-ES" dirty="0">
                  <a:latin typeface="+mj-lt"/>
                </a:rPr>
                <a:t>’ CTL </a:t>
              </a:r>
              <a:r>
                <a:rPr lang="es-ES" dirty="0" err="1">
                  <a:latin typeface="+mj-lt"/>
                </a:rPr>
                <a:t>to</a:t>
              </a:r>
              <a:r>
                <a:rPr lang="es-ES" dirty="0">
                  <a:latin typeface="+mj-lt"/>
                </a:rPr>
                <a:t> </a:t>
              </a:r>
              <a:r>
                <a:rPr lang="es-ES" dirty="0" err="1">
                  <a:latin typeface="+mj-lt"/>
                </a:rPr>
                <a:t>work</a:t>
              </a:r>
              <a:endParaRPr lang="es-ES" dirty="0">
                <a:latin typeface="+mj-lt"/>
              </a:endParaRPr>
            </a:p>
          </p:txBody>
        </p:sp>
      </p:grpSp>
      <p:sp>
        <p:nvSpPr>
          <p:cNvPr id="30" name="Tekstvak 3">
            <a:extLst>
              <a:ext uri="{FF2B5EF4-FFF2-40B4-BE49-F238E27FC236}">
                <a16:creationId xmlns:a16="http://schemas.microsoft.com/office/drawing/2014/main" id="{170A108B-C550-56C4-44A1-C5B3D04D1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267" y="4386739"/>
            <a:ext cx="505973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800" b="1" dirty="0">
                <a:solidFill>
                  <a:srgbClr val="000000"/>
                </a:solidFill>
                <a:latin typeface="+mj-lt"/>
              </a:rPr>
              <a:t>'Vaccinal Effect’</a:t>
            </a:r>
          </a:p>
          <a:p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r>
              <a:rPr lang="en-US" sz="1800" dirty="0">
                <a:solidFill>
                  <a:srgbClr val="000000"/>
                </a:solidFill>
                <a:latin typeface="+mj-lt"/>
              </a:rPr>
              <a:t>Passive administration of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bNAbs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in PWH enhance cellular immune responses and results in a delay in viral rebound after treatment interruption. </a:t>
            </a:r>
          </a:p>
          <a:p>
            <a:endParaRPr lang="en-US" sz="1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2E2C195-FA50-3FCD-C729-FFB5007912F3}"/>
              </a:ext>
            </a:extLst>
          </p:cNvPr>
          <p:cNvSpPr txBox="1"/>
          <p:nvPr/>
        </p:nvSpPr>
        <p:spPr>
          <a:xfrm>
            <a:off x="535780" y="6560106"/>
            <a:ext cx="75287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kern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Sneller</a:t>
            </a:r>
            <a:r>
              <a:rPr lang="en-US" sz="1200" i="1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 M, et al, Nat Med 2022, </a:t>
            </a:r>
            <a:r>
              <a:rPr lang="en-US" sz="1200" i="1" kern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Gaebler</a:t>
            </a:r>
            <a:r>
              <a:rPr lang="en-US" sz="1200" i="1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 C, Nat Med 2022; </a:t>
            </a:r>
            <a:r>
              <a:rPr lang="en-US" sz="1200" i="1" kern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Gunst</a:t>
            </a:r>
            <a:r>
              <a:rPr lang="en-US" sz="1200" i="1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 J, Nat Med 2023; Rosas-</a:t>
            </a:r>
            <a:r>
              <a:rPr lang="en-US" sz="1200" i="1" kern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Umbert</a:t>
            </a:r>
            <a:r>
              <a:rPr lang="en-US" sz="1200" i="1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, Nat Med 2023</a:t>
            </a:r>
            <a:endParaRPr lang="es-ES" sz="1200" dirty="0"/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6DFB1108-2441-F8F9-A0E8-DBD8741B78C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399" y="2230664"/>
            <a:ext cx="6368537" cy="3683602"/>
          </a:xfrm>
          <a:prstGeom prst="rect">
            <a:avLst/>
          </a:prstGeom>
        </p:spPr>
      </p:pic>
      <p:sp>
        <p:nvSpPr>
          <p:cNvPr id="35" name="Rectángulo 34">
            <a:extLst>
              <a:ext uri="{FF2B5EF4-FFF2-40B4-BE49-F238E27FC236}">
                <a16:creationId xmlns:a16="http://schemas.microsoft.com/office/drawing/2014/main" id="{E920C014-CF27-380E-7213-427D0F5E1B7B}"/>
              </a:ext>
            </a:extLst>
          </p:cNvPr>
          <p:cNvSpPr/>
          <p:nvPr/>
        </p:nvSpPr>
        <p:spPr>
          <a:xfrm>
            <a:off x="4793226" y="2123768"/>
            <a:ext cx="2005780" cy="3923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166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44476-F566-A197-5B49-AFD724B9B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94AB19CC-D061-00EF-0CE3-7C0C27FC2AB4}"/>
              </a:ext>
            </a:extLst>
          </p:cNvPr>
          <p:cNvSpPr txBox="1">
            <a:spLocks/>
          </p:cNvSpPr>
          <p:nvPr/>
        </p:nvSpPr>
        <p:spPr>
          <a:xfrm>
            <a:off x="0" y="-503838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4400" dirty="0">
              <a:solidFill>
                <a:srgbClr val="0070C0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18" name="Marcador de número de diapositiva 1">
            <a:extLst>
              <a:ext uri="{FF2B5EF4-FFF2-40B4-BE49-F238E27FC236}">
                <a16:creationId xmlns:a16="http://schemas.microsoft.com/office/drawing/2014/main" id="{BD75492F-0A93-DC06-D46A-A47EA794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3286" y="6521032"/>
            <a:ext cx="2844800" cy="293427"/>
          </a:xfrm>
        </p:spPr>
        <p:txBody>
          <a:bodyPr/>
          <a:lstStyle/>
          <a:p>
            <a:pPr algn="l">
              <a:defRPr/>
            </a:pPr>
            <a:fld id="{8B08CEAA-E8DA-B14F-AA08-2B7BC0751AF0}" type="slidenum">
              <a:rPr lang="es-ES" sz="1400" smtClean="0">
                <a:solidFill>
                  <a:prstClr val="white">
                    <a:lumMod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pPr algn="l">
                <a:defRPr/>
              </a:pPr>
              <a:t>8</a:t>
            </a:fld>
            <a:endParaRPr lang="es-ES" sz="1400" dirty="0">
              <a:solidFill>
                <a:prstClr val="white">
                  <a:lumMod val="50000"/>
                </a:prst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B9453475-47CC-4789-8688-0A7F1CF0B49F}"/>
              </a:ext>
            </a:extLst>
          </p:cNvPr>
          <p:cNvSpPr txBox="1"/>
          <p:nvPr/>
        </p:nvSpPr>
        <p:spPr>
          <a:xfrm>
            <a:off x="463672" y="26216"/>
            <a:ext cx="11565928" cy="683529"/>
          </a:xfrm>
          <a:prstGeom prst="rect">
            <a:avLst/>
          </a:prstGeom>
        </p:spPr>
        <p:txBody>
          <a:bodyPr vert="horz" wrap="square" lIns="0" tIns="6358" rIns="0" bIns="0" rtlCol="0">
            <a:spAutoFit/>
          </a:bodyPr>
          <a:lstStyle/>
          <a:p>
            <a:pPr marL="6358" algn="ctr">
              <a:spcBef>
                <a:spcPts val="50"/>
              </a:spcBef>
            </a:pPr>
            <a:r>
              <a:rPr lang="en-US" sz="4400" dirty="0">
                <a:solidFill>
                  <a:srgbClr val="0070C0"/>
                </a:solidFill>
                <a:latin typeface="Calibri Light" panose="020F0302020204030204"/>
                <a:ea typeface="+mj-ea"/>
                <a:cs typeface="Arial" panose="020B0604020202020204" pitchFamily="34" charset="0"/>
              </a:rPr>
              <a:t>Speakers</a:t>
            </a:r>
            <a:endParaRPr lang="en-US" sz="3000" b="1" dirty="0">
              <a:solidFill>
                <a:srgbClr val="262261"/>
              </a:solidFill>
              <a:latin typeface="+mj-lt"/>
            </a:endParaRPr>
          </a:p>
        </p:txBody>
      </p:sp>
      <p:pic>
        <p:nvPicPr>
          <p:cNvPr id="2" name="Picture 4" descr="Virus sencer del tot">
            <a:extLst>
              <a:ext uri="{FF2B5EF4-FFF2-40B4-BE49-F238E27FC236}">
                <a16:creationId xmlns:a16="http://schemas.microsoft.com/office/drawing/2014/main" id="{CF89B7D5-B012-DB52-6A81-DCC956F67E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380"/>
            <a:ext cx="788829" cy="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ángulo 46">
            <a:extLst>
              <a:ext uri="{FF2B5EF4-FFF2-40B4-BE49-F238E27FC236}">
                <a16:creationId xmlns:a16="http://schemas.microsoft.com/office/drawing/2014/main" id="{BA8CBAD7-6A99-7487-5AB5-356E87148BBE}"/>
              </a:ext>
            </a:extLst>
          </p:cNvPr>
          <p:cNvSpPr/>
          <p:nvPr/>
        </p:nvSpPr>
        <p:spPr>
          <a:xfrm>
            <a:off x="447987" y="4583725"/>
            <a:ext cx="9046923" cy="1487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pPr algn="l"/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DF04D90-14C6-2652-C24E-B2766F4903F3}"/>
              </a:ext>
            </a:extLst>
          </p:cNvPr>
          <p:cNvSpPr/>
          <p:nvPr/>
        </p:nvSpPr>
        <p:spPr>
          <a:xfrm>
            <a:off x="9556895" y="6611779"/>
            <a:ext cx="26351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8" algn="r">
              <a:spcBef>
                <a:spcPts val="50"/>
              </a:spcBef>
            </a:pPr>
            <a:r>
              <a:rPr lang="es-ES" sz="1000" dirty="0" err="1">
                <a:solidFill>
                  <a:srgbClr val="262261"/>
                </a:solidFill>
                <a:latin typeface="+mj-lt"/>
              </a:rPr>
              <a:t>Mothe</a:t>
            </a:r>
            <a:r>
              <a:rPr lang="es-ES" sz="1000" dirty="0">
                <a:solidFill>
                  <a:srgbClr val="262261"/>
                </a:solidFill>
                <a:latin typeface="+mj-lt"/>
              </a:rPr>
              <a:t> B. HIV R4P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DE9473-F27C-E0D8-C3BC-35130DE7F3BD}"/>
              </a:ext>
            </a:extLst>
          </p:cNvPr>
          <p:cNvSpPr txBox="1"/>
          <p:nvPr/>
        </p:nvSpPr>
        <p:spPr>
          <a:xfrm>
            <a:off x="1" y="1601576"/>
            <a:ext cx="304345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buNone/>
              <a:defRPr/>
            </a:pPr>
            <a:r>
              <a:rPr lang="en-GB" altLang="en-US" sz="2400" b="1" dirty="0" err="1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Tomáš</a:t>
            </a:r>
            <a:r>
              <a:rPr lang="en-GB" altLang="en-US" sz="2400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 </a:t>
            </a:r>
            <a:r>
              <a:rPr lang="en-GB" altLang="en-US" sz="2400" b="1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Hanke</a:t>
            </a:r>
          </a:p>
          <a:p>
            <a:pPr lvl="0" algn="ctr">
              <a:spcBef>
                <a:spcPct val="50000"/>
              </a:spcBef>
              <a:buNone/>
              <a:defRPr/>
            </a:pPr>
            <a:endParaRPr lang="en-GB" altLang="en-US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sz="1600" b="1" spc="10" dirty="0">
              <a:solidFill>
                <a:srgbClr val="0070C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Vaccine Strategies for HIV-1 Cure Utilizing Protective Killer T Cells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BF5287B-0C0B-6219-6A75-C18E959327FE}"/>
              </a:ext>
            </a:extLst>
          </p:cNvPr>
          <p:cNvSpPr txBox="1"/>
          <p:nvPr/>
        </p:nvSpPr>
        <p:spPr>
          <a:xfrm>
            <a:off x="3018428" y="1576554"/>
            <a:ext cx="306847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buNone/>
              <a:defRPr/>
            </a:pPr>
            <a:r>
              <a:rPr lang="en-GB" altLang="en-US" sz="2400" b="1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Boris </a:t>
            </a:r>
            <a:r>
              <a:rPr lang="en-GB" altLang="en-US" sz="2400" b="1" dirty="0" err="1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Julg</a:t>
            </a:r>
            <a:endParaRPr lang="en-GB" altLang="en-US" sz="2400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altLang="en-US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sz="1600" spc="1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Overview on the therapeutic use of Ad26 based HIV-1 vaccines. </a:t>
            </a:r>
            <a:endParaRPr lang="en-GB" sz="2000" spc="10" dirty="0">
              <a:effectLst/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A2F283A-CAF6-E3D7-E626-F30F1AEB3434}"/>
              </a:ext>
            </a:extLst>
          </p:cNvPr>
          <p:cNvSpPr txBox="1"/>
          <p:nvPr/>
        </p:nvSpPr>
        <p:spPr>
          <a:xfrm>
            <a:off x="6009563" y="1592477"/>
            <a:ext cx="306847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buNone/>
              <a:defRPr/>
            </a:pPr>
            <a:r>
              <a:rPr lang="en-GB" altLang="en-US" sz="2400" b="1" dirty="0" err="1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Sharana</a:t>
            </a:r>
            <a:r>
              <a:rPr lang="en-GB" altLang="en-US" sz="2400" b="1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 Mahomed</a:t>
            </a:r>
          </a:p>
          <a:p>
            <a:pPr lvl="0" algn="ctr">
              <a:spcBef>
                <a:spcPct val="50000"/>
              </a:spcBef>
              <a:buNone/>
              <a:defRPr/>
            </a:pPr>
            <a:endParaRPr lang="en-GB" altLang="en-US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sz="1600" spc="1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GB" sz="2000" b="1" spc="10" dirty="0" err="1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bNAbs</a:t>
            </a: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- Passive Immunization for </a:t>
            </a:r>
            <a:r>
              <a:rPr lang="en-GB" sz="2000" b="1" spc="10" dirty="0" err="1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HiV</a:t>
            </a: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prevention</a:t>
            </a:r>
            <a:endParaRPr lang="en-GB" sz="2000" spc="10" dirty="0">
              <a:effectLst/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C772CEF-C680-355A-CADD-D332BE4BD958}"/>
              </a:ext>
            </a:extLst>
          </p:cNvPr>
          <p:cNvSpPr txBox="1"/>
          <p:nvPr/>
        </p:nvSpPr>
        <p:spPr>
          <a:xfrm>
            <a:off x="9123526" y="1578828"/>
            <a:ext cx="306847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buNone/>
              <a:defRPr/>
            </a:pPr>
            <a:r>
              <a:rPr lang="en-GB" altLang="en-US" sz="2400" b="1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Mitch </a:t>
            </a:r>
            <a:r>
              <a:rPr lang="en-GB" altLang="en-US" sz="2400" b="1" dirty="0" err="1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Matoga</a:t>
            </a:r>
            <a:endParaRPr lang="en-GB" altLang="en-US" sz="2400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altLang="en-US" b="1" dirty="0">
              <a:solidFill>
                <a:schemeClr val="tx2"/>
              </a:solidFill>
              <a:latin typeface="+mj-lt"/>
              <a:ea typeface="ＭＳ 明朝" panose="02020609040205080304" pitchFamily="49" charset="-128"/>
            </a:endParaRPr>
          </a:p>
          <a:p>
            <a:pPr lvl="0" algn="ctr">
              <a:spcBef>
                <a:spcPct val="50000"/>
              </a:spcBef>
              <a:buNone/>
              <a:defRPr/>
            </a:pPr>
            <a:endParaRPr lang="en-GB" sz="1600" spc="1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 community perspective on HIV vaccines : 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000" b="1" spc="10" dirty="0">
                <a:solidFill>
                  <a:srgbClr val="0070C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en-GB" sz="2000" b="1" spc="1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rom prevention to cure. </a:t>
            </a:r>
            <a:endParaRPr lang="en-GB" sz="2000" spc="10" dirty="0">
              <a:effectLst/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01B2B51-F30C-1000-DFCA-7A8FBC700F08}"/>
              </a:ext>
            </a:extLst>
          </p:cNvPr>
          <p:cNvSpPr txBox="1"/>
          <p:nvPr/>
        </p:nvSpPr>
        <p:spPr>
          <a:xfrm>
            <a:off x="4385479" y="4987317"/>
            <a:ext cx="30684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buNone/>
              <a:defRPr/>
            </a:pPr>
            <a:r>
              <a:rPr lang="en-GB" altLang="en-US" sz="4400" b="1" dirty="0">
                <a:solidFill>
                  <a:schemeClr val="tx2"/>
                </a:solidFill>
                <a:latin typeface="+mj-lt"/>
                <a:ea typeface="ＭＳ 明朝" panose="02020609040205080304" pitchFamily="49" charset="-128"/>
              </a:rPr>
              <a:t>Q &amp; A</a:t>
            </a:r>
            <a:endParaRPr lang="en-GB" sz="4400" spc="10" dirty="0">
              <a:effectLst/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6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24707</TotalTime>
  <Words>810</Words>
  <Application>Microsoft Office PowerPoint</Application>
  <PresentationFormat>Widescreen</PresentationFormat>
  <Paragraphs>151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ＭＳ 明朝</vt:lpstr>
      <vt:lpstr>ＭＳ Ｐゴシック</vt:lpstr>
      <vt:lpstr>Arial</vt:lpstr>
      <vt:lpstr>Calibri</vt:lpstr>
      <vt:lpstr>Calibri Light</vt:lpstr>
      <vt:lpstr>Helvetica Neue</vt:lpstr>
      <vt:lpstr>IAS Ribbon Sans Regular</vt:lpstr>
      <vt:lpstr>inherit</vt:lpstr>
      <vt:lpstr>Open Sans</vt:lpstr>
      <vt:lpstr>Verdana</vt:lpstr>
      <vt:lpstr>Wingdings</vt:lpstr>
      <vt:lpstr>ヒラギノ角ゴ Pro W3</vt:lpstr>
      <vt:lpstr>Tema de Office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MOTHE PUJADAS</dc:creator>
  <cp:lastModifiedBy>Preview 4</cp:lastModifiedBy>
  <cp:revision>195</cp:revision>
  <dcterms:created xsi:type="dcterms:W3CDTF">2023-08-25T12:53:00Z</dcterms:created>
  <dcterms:modified xsi:type="dcterms:W3CDTF">2024-10-06T13:45:14Z</dcterms:modified>
</cp:coreProperties>
</file>