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31"/>
  </p:notesMasterIdLst>
  <p:handoutMasterIdLst>
    <p:handoutMasterId r:id="rId32"/>
  </p:handoutMasterIdLst>
  <p:sldIdLst>
    <p:sldId id="266" r:id="rId5"/>
    <p:sldId id="276" r:id="rId6"/>
    <p:sldId id="257" r:id="rId7"/>
    <p:sldId id="304" r:id="rId8"/>
    <p:sldId id="279" r:id="rId9"/>
    <p:sldId id="277" r:id="rId10"/>
    <p:sldId id="278" r:id="rId11"/>
    <p:sldId id="280" r:id="rId12"/>
    <p:sldId id="281" r:id="rId13"/>
    <p:sldId id="283" r:id="rId14"/>
    <p:sldId id="284" r:id="rId15"/>
    <p:sldId id="287" r:id="rId16"/>
    <p:sldId id="288" r:id="rId17"/>
    <p:sldId id="290" r:id="rId18"/>
    <p:sldId id="294" r:id="rId19"/>
    <p:sldId id="291" r:id="rId20"/>
    <p:sldId id="296" r:id="rId21"/>
    <p:sldId id="295" r:id="rId22"/>
    <p:sldId id="292" r:id="rId23"/>
    <p:sldId id="293" r:id="rId24"/>
    <p:sldId id="268" r:id="rId25"/>
    <p:sldId id="301" r:id="rId26"/>
    <p:sldId id="299" r:id="rId27"/>
    <p:sldId id="300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443"/>
    <a:srgbClr val="FF4E44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40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36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6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3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3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0C5B-795C-263B-EF8C-F6D6F515F11A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D824F-8AFF-6ADF-C6B4-0F1EB9395C3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AEFD4-8389-EE83-21B7-2943C3CF8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41A12-3D45-7D2B-F8D3-D598B7190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91" y="2097091"/>
            <a:ext cx="7632701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A5C6F-622E-27F2-DD2C-007DF2BE16A2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A4EB4-DF3E-913F-C1DD-43A982C4DE8F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0B922-BF12-82EF-C654-1E04DAA4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EEE8C-0759-0E55-24E9-0E6E2BD085B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3B149-36B2-EB1A-CE8D-71E391F0C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ACD37-E069-80B2-A9D6-BF8D4688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266A3A-9569-1D67-2A45-AEBC77F40933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B8977-D43E-B186-FE42-F5B941F80B9F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C0D24-9414-2B71-1E5F-A5CFA4A2480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8FE87-BBE6-700C-33EE-63FFC262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2" r:id="rId5"/>
    <p:sldLayoutId id="2147483705" r:id="rId6"/>
    <p:sldLayoutId id="2147483707" r:id="rId7"/>
    <p:sldLayoutId id="2147483708" r:id="rId8"/>
    <p:sldLayoutId id="2147483709" r:id="rId9"/>
    <p:sldLayoutId id="2147483710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Vaccine Strategies For HIV Cure Utilizing</a:t>
            </a:r>
            <a:br>
              <a:rPr lang="en-GB" dirty="0"/>
            </a:b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Protective s</a:t>
            </a:r>
            <a:br>
              <a:rPr lang="en-GB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Killer T Cells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31490"/>
            <a:ext cx="7632700" cy="86559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Beyond Prevention: </a:t>
            </a:r>
          </a:p>
          <a:p>
            <a:r>
              <a:rPr lang="en-GB" dirty="0">
                <a:solidFill>
                  <a:srgbClr val="7030A0"/>
                </a:solidFill>
              </a:rPr>
              <a:t>Harnessing HIV Vaccines For An HIV Cure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Tom</a:t>
            </a:r>
            <a:r>
              <a:rPr lang="en-GB" altLang="en-U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明朝" panose="02020609040205080304" pitchFamily="49" charset="-128"/>
              </a:rPr>
              <a:t>áš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Hanke,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166026"/>
            <a:ext cx="10996815" cy="1662348"/>
          </a:xfrm>
        </p:spPr>
        <p:txBody>
          <a:bodyPr>
            <a:noAutofit/>
          </a:bodyPr>
          <a:lstStyle/>
          <a:p>
            <a:pPr hangingPunct="0"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The </a:t>
            </a:r>
            <a:r>
              <a:rPr lang="en-GB" b="1" i="1" noProof="0" dirty="0">
                <a:solidFill>
                  <a:srgbClr val="00B0F0"/>
                </a:solidFill>
              </a:rPr>
              <a:t>HIVACAT T-Cell Immunogen (HTI) </a:t>
            </a:r>
            <a:r>
              <a:rPr lang="en-GB" noProof="0" dirty="0"/>
              <a:t>developed by </a:t>
            </a:r>
            <a:r>
              <a:rPr lang="en-GB" noProof="0" dirty="0" err="1"/>
              <a:t>IrsiCaixa</a:t>
            </a:r>
            <a:r>
              <a:rPr lang="en-GB" dirty="0"/>
              <a:t> targets </a:t>
            </a:r>
            <a:r>
              <a:rPr lang="en-GB" b="1" i="1" dirty="0">
                <a:solidFill>
                  <a:srgbClr val="FF0000"/>
                </a:solidFill>
              </a:rPr>
              <a:t>vulnerable, mostly conserved epitopes</a:t>
            </a:r>
            <a:r>
              <a:rPr lang="en-GB" dirty="0"/>
              <a:t> associated with low virus load in PLWH. The </a:t>
            </a:r>
            <a:r>
              <a:rPr lang="en-GB" b="1" i="1" dirty="0">
                <a:solidFill>
                  <a:srgbClr val="DE9443"/>
                </a:solidFill>
              </a:rPr>
              <a:t>HTI/DNA-ChAdOx1-MVA </a:t>
            </a:r>
            <a:r>
              <a:rPr lang="en-GB" dirty="0"/>
              <a:t>vaccination resulted in a drug-free PTC in </a:t>
            </a:r>
            <a:r>
              <a:rPr lang="en-GB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40% of vaccine vs 8% placebo recipients </a:t>
            </a:r>
            <a:r>
              <a:rPr lang="en-GB" b="1" i="1" dirty="0">
                <a:solidFill>
                  <a:srgbClr val="7030A0"/>
                </a:solidFill>
              </a:rPr>
              <a:t>without beneficial HLA class I</a:t>
            </a:r>
          </a:p>
          <a:p>
            <a:pPr hangingPunct="0">
              <a:lnSpc>
                <a:spcPct val="110000"/>
              </a:lnSpc>
            </a:pPr>
            <a:r>
              <a:rPr lang="en-GB" b="1" i="1" dirty="0">
                <a:solidFill>
                  <a:schemeClr val="accent1"/>
                </a:solidFill>
              </a:rPr>
              <a:t>Post-hoc analysis</a:t>
            </a:r>
            <a:endParaRPr lang="en-GB" b="1" i="1" noProof="0" dirty="0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noProof="0" dirty="0"/>
              <a:t>T-Cell Vaccines Without Antibodies</a:t>
            </a:r>
            <a:br>
              <a:rPr lang="en-GB" noProof="0" dirty="0"/>
            </a:br>
            <a:r>
              <a:rPr lang="en-GB" i="1" noProof="0" dirty="0">
                <a:solidFill>
                  <a:srgbClr val="00B050"/>
                </a:solidFill>
              </a:rPr>
              <a:t>Post-Hoc AELIX 002</a:t>
            </a: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97F40DAD-0C3D-6AA8-A41A-DAEE2196E563}"/>
              </a:ext>
            </a:extLst>
          </p:cNvPr>
          <p:cNvGrpSpPr>
            <a:grpSpLocks/>
          </p:cNvGrpSpPr>
          <p:nvPr/>
        </p:nvGrpSpPr>
        <p:grpSpPr bwMode="auto">
          <a:xfrm>
            <a:off x="3025139" y="698211"/>
            <a:ext cx="914743" cy="734711"/>
            <a:chOff x="7924800" y="152400"/>
            <a:chExt cx="1647590" cy="1066800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51E78B4C-951C-57DC-CE37-0329E2A64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152400"/>
              <a:ext cx="1253943" cy="1066800"/>
              <a:chOff x="4464" y="3072"/>
              <a:chExt cx="862" cy="864"/>
            </a:xfrm>
          </p:grpSpPr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47DFE641-A88F-359B-F7DE-9DD09B96D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862" cy="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76194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7" name="Group 8">
                <a:extLst>
                  <a:ext uri="{FF2B5EF4-FFF2-40B4-BE49-F238E27FC236}">
                    <a16:creationId xmlns:a16="http://schemas.microsoft.com/office/drawing/2014/main" id="{727CC3D5-3E03-E76C-5F2C-CB82FA625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120"/>
                <a:ext cx="408" cy="768"/>
                <a:chOff x="4488" y="3120"/>
                <a:chExt cx="408" cy="768"/>
              </a:xfrm>
            </p:grpSpPr>
            <p:sp>
              <p:nvSpPr>
                <p:cNvPr id="18" name="Oval 9">
                  <a:extLst>
                    <a:ext uri="{FF2B5EF4-FFF2-40B4-BE49-F238E27FC236}">
                      <a16:creationId xmlns:a16="http://schemas.microsoft.com/office/drawing/2014/main" id="{3B0C5B38-8072-17AD-5580-A200BF3E1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3120"/>
                  <a:ext cx="144" cy="144"/>
                </a:xfrm>
                <a:prstGeom prst="ellipse">
                  <a:avLst/>
                </a:prstGeom>
                <a:solidFill>
                  <a:srgbClr val="B0B5FF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76194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9" name="Line 10">
                  <a:extLst>
                    <a:ext uri="{FF2B5EF4-FFF2-40B4-BE49-F238E27FC236}">
                      <a16:creationId xmlns:a16="http://schemas.microsoft.com/office/drawing/2014/main" id="{B63A62C5-C5F9-5284-CEFB-2C6CCE18E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" y="3264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0" name="Line 11">
                  <a:extLst>
                    <a:ext uri="{FF2B5EF4-FFF2-40B4-BE49-F238E27FC236}">
                      <a16:creationId xmlns:a16="http://schemas.microsoft.com/office/drawing/2014/main" id="{A25E9A3E-1806-1053-B25D-48BE57065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2" y="3552"/>
                  <a:ext cx="176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" name="Line 12">
                  <a:extLst>
                    <a:ext uri="{FF2B5EF4-FFF2-40B4-BE49-F238E27FC236}">
                      <a16:creationId xmlns:a16="http://schemas.microsoft.com/office/drawing/2014/main" id="{17B81A4D-4B6F-6FC0-9456-3E7B994E0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3552"/>
                  <a:ext cx="144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2" name="Line 13">
                  <a:extLst>
                    <a:ext uri="{FF2B5EF4-FFF2-40B4-BE49-F238E27FC236}">
                      <a16:creationId xmlns:a16="http://schemas.microsoft.com/office/drawing/2014/main" id="{5B12AFB4-5BE4-6AED-4CC1-1D306D74F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8" y="3376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3" name="Line 14">
                  <a:extLst>
                    <a:ext uri="{FF2B5EF4-FFF2-40B4-BE49-F238E27FC236}">
                      <a16:creationId xmlns:a16="http://schemas.microsoft.com/office/drawing/2014/main" id="{7D2980AC-63A5-0BB5-B942-3A45AFE76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24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8CD4B432-A9B4-95AD-1DF4-AE7569D2F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8672" y="257175"/>
              <a:ext cx="1123718" cy="39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761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PLWH</a:t>
              </a:r>
            </a:p>
          </p:txBody>
        </p:sp>
      </p:grpSp>
      <p:pic>
        <p:nvPicPr>
          <p:cNvPr id="24" name="Picture 2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E0EC4FC-02F9-3726-24E7-AC6F22BFE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081" y="1225427"/>
            <a:ext cx="335779" cy="22156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76653E6-1E65-9B5F-A168-DA1264E46E12}"/>
              </a:ext>
            </a:extLst>
          </p:cNvPr>
          <p:cNvSpPr/>
          <p:nvPr/>
        </p:nvSpPr>
        <p:spPr bwMode="auto">
          <a:xfrm>
            <a:off x="9295254" y="3935744"/>
            <a:ext cx="833479" cy="7040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A5CD0-E25D-D87D-1403-55FE60467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80" y="4377449"/>
            <a:ext cx="6255063" cy="2028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2D0CC1-EA06-A5CB-CC2C-22221C083F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814" y="4365525"/>
            <a:ext cx="3249605" cy="1893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30731-014D-D0DD-EF0C-C7EC497279FB}"/>
              </a:ext>
            </a:extLst>
          </p:cNvPr>
          <p:cNvSpPr txBox="1"/>
          <p:nvPr/>
        </p:nvSpPr>
        <p:spPr>
          <a:xfrm>
            <a:off x="2344170" y="40724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ＭＳ Ｐゴシック"/>
              </a:rPr>
              <a:t>Placebo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6E25F-5BFD-5AC7-2FE7-5D35645AF578}"/>
              </a:ext>
            </a:extLst>
          </p:cNvPr>
          <p:cNvSpPr txBox="1"/>
          <p:nvPr/>
        </p:nvSpPr>
        <p:spPr>
          <a:xfrm>
            <a:off x="4683453" y="4072484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Vaccine Regimen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5613E64-3581-8E0D-F245-FFEE3B36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247" y="6416675"/>
            <a:ext cx="1898314" cy="261610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Bailon</a:t>
            </a: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Nat Med 2022 </a:t>
            </a:r>
            <a:endParaRPr kumimoji="0" lang="en-US" alt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3B80D-3F5F-779E-C54E-9C9557B186F5}"/>
              </a:ext>
            </a:extLst>
          </p:cNvPr>
          <p:cNvSpPr/>
          <p:nvPr/>
        </p:nvSpPr>
        <p:spPr>
          <a:xfrm>
            <a:off x="787940" y="4299626"/>
            <a:ext cx="350196" cy="33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217" y="444905"/>
            <a:ext cx="8784077" cy="1223964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i="1" dirty="0">
                <a:solidFill>
                  <a:srgbClr val="DE9443"/>
                </a:solidFill>
              </a:rPr>
              <a:t>3</a:t>
            </a:r>
            <a:r>
              <a:rPr lang="en-GB" i="1" baseline="30000" dirty="0">
                <a:solidFill>
                  <a:srgbClr val="DE9443"/>
                </a:solidFill>
              </a:rPr>
              <a:t>rd</a:t>
            </a:r>
            <a:r>
              <a:rPr lang="en-GB" dirty="0"/>
              <a:t>-Generation </a:t>
            </a:r>
            <a:r>
              <a:rPr lang="en-GB" i="1" dirty="0" err="1">
                <a:solidFill>
                  <a:srgbClr val="00B0F0"/>
                </a:solidFill>
              </a:rPr>
              <a:t>HIVconsvX</a:t>
            </a:r>
            <a:br>
              <a:rPr lang="en-GB" noProof="0" dirty="0"/>
            </a:br>
            <a:r>
              <a:rPr lang="en-GB" sz="3100" noProof="0" dirty="0"/>
              <a:t>Conserved </a:t>
            </a:r>
            <a:r>
              <a:rPr lang="en-GB" sz="3100" i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Bi-Valent Mosaic </a:t>
            </a:r>
            <a:r>
              <a:rPr lang="en-GB" sz="3100" noProof="0" dirty="0"/>
              <a:t>Immunogens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1F713F4-5FAB-B5C0-CC2D-945F8F79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938" y="6132679"/>
            <a:ext cx="7593115" cy="271934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Ondondo</a:t>
            </a:r>
            <a:r>
              <a:rPr kumimoji="0" lang="en-GB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Mol </a:t>
            </a:r>
            <a:r>
              <a:rPr kumimoji="0" lang="en-GB" altLang="en-US" sz="11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</a:t>
            </a:r>
            <a:r>
              <a:rPr kumimoji="0" lang="en-GB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2016; Wee et al. Mol </a:t>
            </a:r>
            <a:r>
              <a:rPr kumimoji="0" lang="en-GB" altLang="en-US" sz="11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</a:t>
            </a:r>
            <a:r>
              <a:rPr kumimoji="0" lang="en-GB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Methods Clin Dev 2021; </a:t>
            </a:r>
            <a:r>
              <a:rPr kumimoji="0" lang="en-GB" altLang="en-US" sz="11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Hannoun</a:t>
            </a:r>
            <a:r>
              <a:rPr kumimoji="0" lang="en-GB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Vaccines 2022 </a:t>
            </a:r>
            <a:r>
              <a:rPr kumimoji="0" lang="en-US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</a:t>
            </a:r>
          </a:p>
        </p:txBody>
      </p:sp>
      <p:pic>
        <p:nvPicPr>
          <p:cNvPr id="9" name="Picture 8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4647ECAB-CE47-3863-588D-8314AAA0D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411" y="1927936"/>
            <a:ext cx="5107994" cy="3903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EC698A-DAEA-E2A3-B808-6DD49D88639B}"/>
              </a:ext>
            </a:extLst>
          </p:cNvPr>
          <p:cNvSpPr txBox="1"/>
          <p:nvPr/>
        </p:nvSpPr>
        <p:spPr>
          <a:xfrm>
            <a:off x="8506574" y="3514565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4C41"/>
                </a:solidFill>
                <a:effectLst/>
                <a:uLnTx/>
                <a:uFillTx/>
                <a:latin typeface="Arial"/>
                <a:ea typeface="ＭＳ Ｐゴシック"/>
              </a:rPr>
              <a:t>8% aa difference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4C41"/>
                </a:solidFill>
                <a:effectLst/>
                <a:uLnTx/>
                <a:uFillTx/>
                <a:latin typeface="Arial"/>
                <a:ea typeface="ＭＳ Ｐゴシック"/>
              </a:rPr>
              <a:t>always used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F8BBB7-05D4-964B-7B5E-33837CBA16EC}"/>
              </a:ext>
            </a:extLst>
          </p:cNvPr>
          <p:cNvSpPr/>
          <p:nvPr/>
        </p:nvSpPr>
        <p:spPr bwMode="auto">
          <a:xfrm>
            <a:off x="9917138" y="5412907"/>
            <a:ext cx="309309" cy="344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8DBBE53-1861-0A3A-EF9B-20A5F7DCC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166" y="4288977"/>
            <a:ext cx="2034511" cy="121706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8C33DE-320D-1AF1-8609-F0799D3639C0}"/>
              </a:ext>
            </a:extLst>
          </p:cNvPr>
          <p:cNvCxnSpPr/>
          <p:nvPr/>
        </p:nvCxnSpPr>
        <p:spPr bwMode="auto">
          <a:xfrm>
            <a:off x="9400070" y="5229621"/>
            <a:ext cx="2961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978C04-AA81-7AD4-D802-A3A73260FE7B}"/>
              </a:ext>
            </a:extLst>
          </p:cNvPr>
          <p:cNvSpPr txBox="1"/>
          <p:nvPr/>
        </p:nvSpPr>
        <p:spPr>
          <a:xfrm>
            <a:off x="9956635" y="5318485"/>
            <a:ext cx="218730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4433FF"/>
                </a:solidFill>
                <a:effectLst/>
                <a:uLnTx/>
                <a:uFillTx/>
                <a:latin typeface="Arial"/>
                <a:ea typeface="ＭＳ Ｐゴシック"/>
              </a:rPr>
              <a:t>C1</a:t>
            </a:r>
            <a:r>
              <a: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C62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    </a:t>
            </a:r>
            <a:r>
              <a: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4433FF"/>
                </a:solidFill>
                <a:effectLst/>
                <a:uLnTx/>
                <a:uFillTx/>
                <a:latin typeface="Arial"/>
                <a:ea typeface="ＭＳ Ｐゴシック"/>
              </a:rPr>
              <a:t>M3</a:t>
            </a:r>
            <a:r>
              <a: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M4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PRIME   BOOST </a:t>
            </a:r>
            <a:endParaRPr kumimoji="0" lang="en-CZ" sz="1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6D201-A23C-39C7-FE2F-3CD48B10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613" y="2581790"/>
            <a:ext cx="1031558" cy="400110"/>
          </a:xfrm>
          <a:prstGeom prst="rect">
            <a:avLst/>
          </a:prstGeom>
          <a:solidFill>
            <a:srgbClr val="FF4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95480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986" y="172531"/>
            <a:ext cx="7925307" cy="1685452"/>
          </a:xfrm>
        </p:spPr>
        <p:txBody>
          <a:bodyPr>
            <a:normAutofit fontScale="90000"/>
          </a:bodyPr>
          <a:lstStyle/>
          <a:p>
            <a:r>
              <a:rPr lang="en-GB" i="1" noProof="0" dirty="0" err="1">
                <a:solidFill>
                  <a:srgbClr val="00B0F0"/>
                </a:solidFill>
              </a:rPr>
              <a:t>HIVconsvX</a:t>
            </a:r>
            <a:r>
              <a:rPr lang="en-GB" noProof="0" dirty="0"/>
              <a:t>-Specific T Cells </a:t>
            </a:r>
            <a:br>
              <a:rPr lang="en-GB" noProof="0" dirty="0"/>
            </a:br>
            <a:r>
              <a:rPr lang="en-GB" noProof="0" dirty="0"/>
              <a:t>Are </a:t>
            </a:r>
            <a:r>
              <a:rPr lang="en-GB" i="1" noProof="0" dirty="0">
                <a:solidFill>
                  <a:srgbClr val="FF0000"/>
                </a:solidFill>
              </a:rPr>
              <a:t>Protective </a:t>
            </a:r>
            <a:br>
              <a:rPr lang="en-GB" noProof="0" dirty="0"/>
            </a:br>
            <a:r>
              <a:rPr lang="en-GB" sz="3600" noProof="0" dirty="0"/>
              <a:t>In Treatment-Naïve PLWH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39B34AD-B569-0AF9-285E-EF8529B96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93" y="6062275"/>
            <a:ext cx="6858672" cy="276999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Ondondo</a:t>
            </a:r>
            <a:r>
              <a:rPr kumimoji="0" lang="en-GB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 Mol </a:t>
            </a:r>
            <a:r>
              <a:rPr kumimoji="0" lang="en-GB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</a:t>
            </a:r>
            <a:r>
              <a:rPr kumimoji="0" lang="en-GB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2016; </a:t>
            </a:r>
            <a:r>
              <a:rPr kumimoji="0" lang="en-GB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Murakoshi</a:t>
            </a:r>
            <a:r>
              <a:rPr kumimoji="0" lang="en-GB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Retrovirology 2018; Zou et al. 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J </a:t>
            </a: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Virol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2019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6930D-2B79-E4AE-9B72-0BA841915242}"/>
              </a:ext>
            </a:extLst>
          </p:cNvPr>
          <p:cNvGrpSpPr/>
          <p:nvPr/>
        </p:nvGrpSpPr>
        <p:grpSpPr>
          <a:xfrm>
            <a:off x="7007275" y="2100715"/>
            <a:ext cx="4727277" cy="2511930"/>
            <a:chOff x="3286663" y="1154296"/>
            <a:chExt cx="4727277" cy="25119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D621CC-D88E-ED6A-1A1E-915BB1EF8BE6}"/>
                </a:ext>
              </a:extLst>
            </p:cNvPr>
            <p:cNvSpPr/>
            <p:nvPr/>
          </p:nvSpPr>
          <p:spPr bwMode="auto">
            <a:xfrm>
              <a:off x="3286663" y="1154296"/>
              <a:ext cx="4727277" cy="2511930"/>
            </a:xfrm>
            <a:prstGeom prst="rect">
              <a:avLst/>
            </a:prstGeom>
            <a:solidFill>
              <a:srgbClr val="D8E3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4CC371-E4BF-3A1B-44D5-7B7B91426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0627" y="1645308"/>
              <a:ext cx="4277621" cy="182262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F6AA65-7ADC-98AD-BF1A-CDD302E8C0D4}"/>
                </a:ext>
              </a:extLst>
            </p:cNvPr>
            <p:cNvSpPr/>
            <p:nvPr/>
          </p:nvSpPr>
          <p:spPr>
            <a:xfrm>
              <a:off x="3494157" y="1645309"/>
              <a:ext cx="266960" cy="225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E11346-EB51-AF66-840C-B3E1D78669EA}"/>
                </a:ext>
              </a:extLst>
            </p:cNvPr>
            <p:cNvSpPr txBox="1"/>
            <p:nvPr/>
          </p:nvSpPr>
          <p:spPr>
            <a:xfrm>
              <a:off x="3372217" y="1256291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-100" normalizeH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Protective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4C41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epitopes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5977B4-6B2A-5A93-DC39-2B3B037F2DA4}"/>
              </a:ext>
            </a:extLst>
          </p:cNvPr>
          <p:cNvGrpSpPr/>
          <p:nvPr/>
        </p:nvGrpSpPr>
        <p:grpSpPr>
          <a:xfrm>
            <a:off x="3944897" y="1771634"/>
            <a:ext cx="2829464" cy="3512594"/>
            <a:chOff x="258791" y="999021"/>
            <a:chExt cx="2829464" cy="35125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2C02F5-9C74-0AB1-7499-41DAF3208809}"/>
                </a:ext>
              </a:extLst>
            </p:cNvPr>
            <p:cNvSpPr/>
            <p:nvPr/>
          </p:nvSpPr>
          <p:spPr bwMode="auto">
            <a:xfrm>
              <a:off x="258791" y="999021"/>
              <a:ext cx="2829464" cy="3512594"/>
            </a:xfrm>
            <a:prstGeom prst="rect">
              <a:avLst/>
            </a:prstGeom>
            <a:solidFill>
              <a:srgbClr val="D8E3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FB590-D294-CD04-08D7-E3BAB4F224BC}"/>
                </a:ext>
              </a:extLst>
            </p:cNvPr>
            <p:cNvSpPr txBox="1"/>
            <p:nvPr/>
          </p:nvSpPr>
          <p:spPr>
            <a:xfrm>
              <a:off x="306228" y="1017336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-100" normalizeH="0" noProof="0" dirty="0" err="1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HIVconsvX</a:t>
              </a:r>
              <a:r>
                <a:rPr kumimoji="0" lang="en-US" sz="1800" b="1" i="1" u="none" strike="noStrike" kern="1200" cap="none" spc="-100" normalizeH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peptide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4C41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pools</a:t>
              </a:r>
            </a:p>
          </p:txBody>
        </p:sp>
        <p:pic>
          <p:nvPicPr>
            <p:cNvPr id="20" name="Picture 19" descr="Chart, scatter chart&#10;&#10;Description automatically generated">
              <a:extLst>
                <a:ext uri="{FF2B5EF4-FFF2-40B4-BE49-F238E27FC236}">
                  <a16:creationId xmlns:a16="http://schemas.microsoft.com/office/drawing/2014/main" id="{28514768-9CA8-ECFD-E635-A8841EE9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30" y="1890783"/>
              <a:ext cx="2448120" cy="2405171"/>
            </a:xfrm>
            <a:prstGeom prst="rect">
              <a:avLst/>
            </a:prstGeom>
          </p:spPr>
        </p:pic>
        <p:pic>
          <p:nvPicPr>
            <p:cNvPr id="21" name="Picture 20" descr="Chart&#10;&#10;Description automatically generated">
              <a:extLst>
                <a:ext uri="{FF2B5EF4-FFF2-40B4-BE49-F238E27FC236}">
                  <a16:creationId xmlns:a16="http://schemas.microsoft.com/office/drawing/2014/main" id="{C58A9CF7-D4D1-4DBB-5981-8B3686D2E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545" y="1424125"/>
              <a:ext cx="1995853" cy="38949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2D33B2-2DB0-29D4-E5C9-FB9A7694D186}"/>
              </a:ext>
            </a:extLst>
          </p:cNvPr>
          <p:cNvGrpSpPr/>
          <p:nvPr/>
        </p:nvGrpSpPr>
        <p:grpSpPr>
          <a:xfrm>
            <a:off x="3784184" y="5194470"/>
            <a:ext cx="7843786" cy="956527"/>
            <a:chOff x="676048" y="4292463"/>
            <a:chExt cx="7843786" cy="9565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AE08DF-1E5B-5BEE-1E0C-E3EAA9AB7958}"/>
                </a:ext>
              </a:extLst>
            </p:cNvPr>
            <p:cNvSpPr txBox="1"/>
            <p:nvPr/>
          </p:nvSpPr>
          <p:spPr>
            <a:xfrm>
              <a:off x="676048" y="4292463"/>
              <a:ext cx="3698036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Z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HIVconsvX 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-</a:t>
              </a:r>
              <a:r>
                <a:rPr kumimoji="0" lang="en-CZ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cell </a:t>
              </a:r>
              <a:r>
                <a:rPr kumimoji="0" lang="en-CZ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magnitude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Z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HIVconsvX 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-</a:t>
              </a:r>
              <a:r>
                <a:rPr kumimoji="0" lang="en-CZ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cell breadth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 (Pools or Epitopes)</a:t>
              </a:r>
              <a:endParaRPr kumimoji="0" lang="en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31EB59-AE86-69F5-8FEF-3E84B7EE62A7}"/>
                </a:ext>
              </a:extLst>
            </p:cNvPr>
            <p:cNvSpPr txBox="1"/>
            <p:nvPr/>
          </p:nvSpPr>
          <p:spPr>
            <a:xfrm>
              <a:off x="5196874" y="4330019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Z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pVL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Z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</a:rPr>
                <a:t>CD4 count</a:t>
              </a:r>
            </a:p>
          </p:txBody>
        </p:sp>
        <p:cxnSp>
          <p:nvCxnSpPr>
            <p:cNvPr id="25" name="Straight Arrow Connector 23551">
              <a:extLst>
                <a:ext uri="{FF2B5EF4-FFF2-40B4-BE49-F238E27FC236}">
                  <a16:creationId xmlns:a16="http://schemas.microsoft.com/office/drawing/2014/main" id="{68B0D7DB-6BC1-DC8F-38A5-DCC1C5228A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3832" y="4498089"/>
              <a:ext cx="0" cy="237468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3551">
              <a:extLst>
                <a:ext uri="{FF2B5EF4-FFF2-40B4-BE49-F238E27FC236}">
                  <a16:creationId xmlns:a16="http://schemas.microsoft.com/office/drawing/2014/main" id="{051D0656-A414-C0EF-4955-9EAB2B8119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292591" y="4771229"/>
              <a:ext cx="0" cy="237468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3551">
              <a:extLst>
                <a:ext uri="{FF2B5EF4-FFF2-40B4-BE49-F238E27FC236}">
                  <a16:creationId xmlns:a16="http://schemas.microsoft.com/office/drawing/2014/main" id="{A6EC9364-0E28-C159-C095-65E3E027E0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9617" y="4498089"/>
              <a:ext cx="0" cy="237468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3551">
              <a:extLst>
                <a:ext uri="{FF2B5EF4-FFF2-40B4-BE49-F238E27FC236}">
                  <a16:creationId xmlns:a16="http://schemas.microsoft.com/office/drawing/2014/main" id="{813715D6-69FA-E18C-01A5-89D78C0AB1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06577" y="4761828"/>
              <a:ext cx="0" cy="237468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1376F2-C240-999E-8EA0-F526E086436D}"/>
                </a:ext>
              </a:extLst>
            </p:cNvPr>
            <p:cNvSpPr txBox="1"/>
            <p:nvPr/>
          </p:nvSpPr>
          <p:spPr>
            <a:xfrm>
              <a:off x="4728216" y="4334590"/>
              <a:ext cx="408702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40C3A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~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803D5F-4FAB-91BE-D274-E943A972C16B}"/>
                </a:ext>
              </a:extLst>
            </p:cNvPr>
            <p:cNvSpPr txBox="1"/>
            <p:nvPr/>
          </p:nvSpPr>
          <p:spPr>
            <a:xfrm>
              <a:off x="6600719" y="4520542"/>
              <a:ext cx="1919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Statistically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highly significant</a:t>
              </a: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B13B7945-DA11-E85F-8673-A2F17DA2B7E3}"/>
                </a:ext>
              </a:extLst>
            </p:cNvPr>
            <p:cNvSpPr/>
            <p:nvPr/>
          </p:nvSpPr>
          <p:spPr bwMode="auto">
            <a:xfrm>
              <a:off x="4772015" y="4542729"/>
              <a:ext cx="293837" cy="48463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3511933-CA49-670B-8713-3DBA5B66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851" y="4821079"/>
            <a:ext cx="4607237" cy="400110"/>
          </a:xfrm>
          <a:prstGeom prst="rect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Support of our working hypothesis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1656166-762E-FE5D-54F3-23B1EF13F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7339" y="1769840"/>
            <a:ext cx="404661" cy="264869"/>
          </a:xfrm>
          <a:prstGeom prst="rect">
            <a:avLst/>
          </a:prstGeom>
        </p:spPr>
      </p:pic>
      <p:grpSp>
        <p:nvGrpSpPr>
          <p:cNvPr id="34" name="Group 5">
            <a:extLst>
              <a:ext uri="{FF2B5EF4-FFF2-40B4-BE49-F238E27FC236}">
                <a16:creationId xmlns:a16="http://schemas.microsoft.com/office/drawing/2014/main" id="{9DB8B4E7-E0DE-BE4A-D68B-A4DFC02C1D82}"/>
              </a:ext>
            </a:extLst>
          </p:cNvPr>
          <p:cNvGrpSpPr>
            <a:grpSpLocks/>
          </p:cNvGrpSpPr>
          <p:nvPr/>
        </p:nvGrpSpPr>
        <p:grpSpPr bwMode="auto">
          <a:xfrm>
            <a:off x="2821456" y="533847"/>
            <a:ext cx="1187927" cy="839611"/>
            <a:chOff x="7740351" y="188912"/>
            <a:chExt cx="1424567" cy="1007533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526D4009-911E-37B7-4D94-39161D24C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351" y="188912"/>
              <a:ext cx="1178299" cy="1007533"/>
              <a:chOff x="4464" y="3072"/>
              <a:chExt cx="810" cy="816"/>
            </a:xfrm>
            <a:grpFill/>
          </p:grpSpPr>
          <p:sp>
            <p:nvSpPr>
              <p:cNvPr id="37" name="Rectangle 7">
                <a:extLst>
                  <a:ext uri="{FF2B5EF4-FFF2-40B4-BE49-F238E27FC236}">
                    <a16:creationId xmlns:a16="http://schemas.microsoft.com/office/drawing/2014/main" id="{6BBAE8E4-1AC5-94FF-8D18-D486A9D64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810" cy="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7619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8" name="Group 8">
                <a:extLst>
                  <a:ext uri="{FF2B5EF4-FFF2-40B4-BE49-F238E27FC236}">
                    <a16:creationId xmlns:a16="http://schemas.microsoft.com/office/drawing/2014/main" id="{563A9A6B-2F94-B621-AEBD-04CD1971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120"/>
                <a:ext cx="408" cy="768"/>
                <a:chOff x="4488" y="3120"/>
                <a:chExt cx="408" cy="768"/>
              </a:xfrm>
              <a:grpFill/>
            </p:grpSpPr>
            <p:sp>
              <p:nvSpPr>
                <p:cNvPr id="39" name="Oval 9">
                  <a:extLst>
                    <a:ext uri="{FF2B5EF4-FFF2-40B4-BE49-F238E27FC236}">
                      <a16:creationId xmlns:a16="http://schemas.microsoft.com/office/drawing/2014/main" id="{7C81D86F-47C5-8DCD-33F3-232E68D0F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3120"/>
                  <a:ext cx="144" cy="144"/>
                </a:xfrm>
                <a:prstGeom prst="ellips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7619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0" name="Line 10">
                  <a:extLst>
                    <a:ext uri="{FF2B5EF4-FFF2-40B4-BE49-F238E27FC236}">
                      <a16:creationId xmlns:a16="http://schemas.microsoft.com/office/drawing/2014/main" id="{7A7CD8BD-67D6-3A4B-70D2-2E29845CA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" y="3264"/>
                  <a:ext cx="0" cy="336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1" name="Line 11">
                  <a:extLst>
                    <a:ext uri="{FF2B5EF4-FFF2-40B4-BE49-F238E27FC236}">
                      <a16:creationId xmlns:a16="http://schemas.microsoft.com/office/drawing/2014/main" id="{B87881E6-77F1-8F30-E3E3-E4CD434AD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2" y="3552"/>
                  <a:ext cx="176" cy="336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2" name="Line 12">
                  <a:extLst>
                    <a:ext uri="{FF2B5EF4-FFF2-40B4-BE49-F238E27FC236}">
                      <a16:creationId xmlns:a16="http://schemas.microsoft.com/office/drawing/2014/main" id="{E593D4FD-C51C-F421-7297-3FAE4984E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3552"/>
                  <a:ext cx="144" cy="336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3" name="Line 13">
                  <a:extLst>
                    <a:ext uri="{FF2B5EF4-FFF2-40B4-BE49-F238E27FC236}">
                      <a16:creationId xmlns:a16="http://schemas.microsoft.com/office/drawing/2014/main" id="{FAE996AF-E8DD-5B64-67FB-AF1CBE48B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8" y="3376"/>
                  <a:ext cx="192" cy="19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4" name="Line 14">
                  <a:extLst>
                    <a:ext uri="{FF2B5EF4-FFF2-40B4-BE49-F238E27FC236}">
                      <a16:creationId xmlns:a16="http://schemas.microsoft.com/office/drawing/2014/main" id="{16B9B5E7-421E-7DBD-ACBD-01B0A16F8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240" cy="24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BA8F5E50-E5AE-FF17-1FE1-A60B470D9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7828" y="283846"/>
              <a:ext cx="907090" cy="3263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PLWH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D508A72-036F-E0F8-9965-34FECB95F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934" y="1081326"/>
            <a:ext cx="404661" cy="2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37" y="182907"/>
            <a:ext cx="7962089" cy="1223964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i="1" dirty="0" err="1">
                <a:solidFill>
                  <a:srgbClr val="00B0F0"/>
                </a:solidFill>
              </a:rPr>
              <a:t>HIVconsvX</a:t>
            </a:r>
            <a:r>
              <a:rPr lang="en-GB" i="1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Vaccine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Regimen </a:t>
            </a:r>
            <a:r>
              <a:rPr lang="en-GB" sz="3100" i="1" noProof="0" dirty="0">
                <a:solidFill>
                  <a:srgbClr val="0432FF"/>
                </a:solidFill>
              </a:rPr>
              <a:t>C1</a:t>
            </a:r>
            <a:r>
              <a:rPr lang="en-GB" sz="3100" i="1" noProof="0" dirty="0">
                <a:solidFill>
                  <a:srgbClr val="FF0000"/>
                </a:solidFill>
              </a:rPr>
              <a:t>C62</a:t>
            </a:r>
            <a:r>
              <a:rPr lang="en-GB" sz="3100" i="1" noProof="0" dirty="0">
                <a:solidFill>
                  <a:srgbClr val="00B0F0"/>
                </a:solidFill>
              </a:rPr>
              <a:t>-</a:t>
            </a:r>
            <a:r>
              <a:rPr lang="en-GB" sz="3100" i="1" noProof="0" dirty="0">
                <a:solidFill>
                  <a:srgbClr val="0432FF"/>
                </a:solidFill>
              </a:rPr>
              <a:t>M3</a:t>
            </a:r>
            <a:r>
              <a:rPr lang="en-GB" sz="3100" i="1" noProof="0" dirty="0">
                <a:solidFill>
                  <a:srgbClr val="FF0000"/>
                </a:solidFill>
              </a:rPr>
              <a:t>M4</a:t>
            </a:r>
          </a:p>
        </p:txBody>
      </p:sp>
      <p:sp>
        <p:nvSpPr>
          <p:cNvPr id="56" name="Rectangle 125">
            <a:extLst>
              <a:ext uri="{FF2B5EF4-FFF2-40B4-BE49-F238E27FC236}">
                <a16:creationId xmlns:a16="http://schemas.microsoft.com/office/drawing/2014/main" id="{DD3BEF3E-81B5-B416-389A-10D10610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651" y="1403285"/>
            <a:ext cx="3833833" cy="442134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3430C635-2BD4-7FA6-9254-C296F505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774" y="1946736"/>
            <a:ext cx="3459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ChAdOx1.tHIVconsv1    (C1)</a:t>
            </a:r>
          </a:p>
        </p:txBody>
      </p:sp>
      <p:pic>
        <p:nvPicPr>
          <p:cNvPr id="58" name="Picture 14">
            <a:extLst>
              <a:ext uri="{FF2B5EF4-FFF2-40B4-BE49-F238E27FC236}">
                <a16:creationId xmlns:a16="http://schemas.microsoft.com/office/drawing/2014/main" id="{C60DB4E5-7BEE-0309-9D30-CC64C072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922" y="2304189"/>
            <a:ext cx="1050396" cy="10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1">
            <a:extLst>
              <a:ext uri="{FF2B5EF4-FFF2-40B4-BE49-F238E27FC236}">
                <a16:creationId xmlns:a16="http://schemas.microsoft.com/office/drawing/2014/main" id="{46827010-97DD-F039-6F53-76FCADD27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373" y="4145421"/>
            <a:ext cx="3674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B5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ChAdOx1.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HIVconsv62    (C62)</a:t>
            </a:r>
          </a:p>
        </p:txBody>
      </p:sp>
      <p:pic>
        <p:nvPicPr>
          <p:cNvPr id="60" name="Picture 14">
            <a:extLst>
              <a:ext uri="{FF2B5EF4-FFF2-40B4-BE49-F238E27FC236}">
                <a16:creationId xmlns:a16="http://schemas.microsoft.com/office/drawing/2014/main" id="{14EF82DF-CC8F-15A1-D81D-B34BC731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922" y="4502878"/>
            <a:ext cx="1050396" cy="10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122">
            <a:extLst>
              <a:ext uri="{FF2B5EF4-FFF2-40B4-BE49-F238E27FC236}">
                <a16:creationId xmlns:a16="http://schemas.microsoft.com/office/drawing/2014/main" id="{9E1B820C-4E73-8878-4140-BD800FD8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625" y="1403283"/>
            <a:ext cx="3086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Simian Adenovirus PRIME</a:t>
            </a:r>
          </a:p>
        </p:txBody>
      </p:sp>
      <p:sp>
        <p:nvSpPr>
          <p:cNvPr id="62" name="TextBox 123">
            <a:extLst>
              <a:ext uri="{FF2B5EF4-FFF2-40B4-BE49-F238E27FC236}">
                <a16:creationId xmlns:a16="http://schemas.microsoft.com/office/drawing/2014/main" id="{24472B35-A157-CC84-9E0B-190F2FA8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776" y="3370458"/>
            <a:ext cx="59663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087A4C07-FF57-BE8F-E763-02507C103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954" y="3292408"/>
            <a:ext cx="785793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0" i="0" u="none" strike="noStrike" kern="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mosaic 1</a:t>
            </a:r>
          </a:p>
        </p:txBody>
      </p:sp>
      <p:sp>
        <p:nvSpPr>
          <p:cNvPr id="64" name="TextBox 125">
            <a:extLst>
              <a:ext uri="{FF2B5EF4-FFF2-40B4-BE49-F238E27FC236}">
                <a16:creationId xmlns:a16="http://schemas.microsoft.com/office/drawing/2014/main" id="{997C05A5-CD6D-B25B-9503-4A17CF08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954" y="5452731"/>
            <a:ext cx="785793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mosaic 2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9395843-8B26-0679-99B6-B6CD5164BC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879" y="3383688"/>
            <a:ext cx="2547596" cy="1346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F028B7A-EC2E-47AD-AA8A-79D4ED53D1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580" y="5577087"/>
            <a:ext cx="2509895" cy="107721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F96C192-DE7A-E09C-D80C-3BE19600786E}"/>
              </a:ext>
            </a:extLst>
          </p:cNvPr>
          <p:cNvCxnSpPr/>
          <p:nvPr/>
        </p:nvCxnSpPr>
        <p:spPr bwMode="auto">
          <a:xfrm flipV="1">
            <a:off x="4396127" y="5183913"/>
            <a:ext cx="1150343" cy="39544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EC89864-A54F-903D-9225-64C5BC554423}"/>
              </a:ext>
            </a:extLst>
          </p:cNvPr>
          <p:cNvCxnSpPr/>
          <p:nvPr/>
        </p:nvCxnSpPr>
        <p:spPr bwMode="auto">
          <a:xfrm flipV="1">
            <a:off x="4359879" y="2984100"/>
            <a:ext cx="1150343" cy="39544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268EB4-5110-6C28-0B5E-C58276A12F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57132" y="2992389"/>
            <a:ext cx="1150343" cy="39544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EEF710-6CBC-DB83-7829-CD2DF555720A}"/>
              </a:ext>
            </a:extLst>
          </p:cNvPr>
          <p:cNvGrpSpPr/>
          <p:nvPr/>
        </p:nvGrpSpPr>
        <p:grpSpPr>
          <a:xfrm>
            <a:off x="8034413" y="1403283"/>
            <a:ext cx="4029557" cy="4405583"/>
            <a:chOff x="4759062" y="718210"/>
            <a:chExt cx="4029557" cy="440558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C86A39-7617-55C1-874D-72F0A37DBAA2}"/>
                </a:ext>
              </a:extLst>
            </p:cNvPr>
            <p:cNvSpPr/>
            <p:nvPr/>
          </p:nvSpPr>
          <p:spPr bwMode="auto">
            <a:xfrm>
              <a:off x="4759062" y="729749"/>
              <a:ext cx="4029557" cy="4394044"/>
            </a:xfrm>
            <a:prstGeom prst="rect">
              <a:avLst/>
            </a:prstGeom>
            <a:solidFill>
              <a:srgbClr val="DAED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72" name="Picture 1">
              <a:extLst>
                <a:ext uri="{FF2B5EF4-FFF2-40B4-BE49-F238E27FC236}">
                  <a16:creationId xmlns:a16="http://schemas.microsoft.com/office/drawing/2014/main" id="{A02B274E-4E01-941E-78D3-6035FC210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09" y="1792419"/>
              <a:ext cx="935303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1">
              <a:extLst>
                <a:ext uri="{FF2B5EF4-FFF2-40B4-BE49-F238E27FC236}">
                  <a16:creationId xmlns:a16="http://schemas.microsoft.com/office/drawing/2014/main" id="{F407098F-0572-A20D-9272-FDDBE502D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450" y="1261663"/>
              <a:ext cx="29115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MVA.tHIVconsv3    (M3)</a:t>
              </a:r>
            </a:p>
          </p:txBody>
        </p:sp>
        <p:pic>
          <p:nvPicPr>
            <p:cNvPr id="74" name="Picture 12">
              <a:extLst>
                <a:ext uri="{FF2B5EF4-FFF2-40B4-BE49-F238E27FC236}">
                  <a16:creationId xmlns:a16="http://schemas.microsoft.com/office/drawing/2014/main" id="{D309D202-F375-5636-C44A-A6FFB516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09" y="3991106"/>
              <a:ext cx="935303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1">
              <a:extLst>
                <a:ext uri="{FF2B5EF4-FFF2-40B4-BE49-F238E27FC236}">
                  <a16:creationId xmlns:a16="http://schemas.microsoft.com/office/drawing/2014/main" id="{66C989C8-4369-1AC8-87A8-7181ED50B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450" y="3460348"/>
              <a:ext cx="29115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26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MVA.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tHIVconsv4    (M4)</a:t>
              </a:r>
            </a:p>
          </p:txBody>
        </p:sp>
        <p:sp>
          <p:nvSpPr>
            <p:cNvPr id="76" name="TextBox 125">
              <a:extLst>
                <a:ext uri="{FF2B5EF4-FFF2-40B4-BE49-F238E27FC236}">
                  <a16:creationId xmlns:a16="http://schemas.microsoft.com/office/drawing/2014/main" id="{6B2FB500-1FA7-8736-BE88-27184BCE8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8547" y="718210"/>
              <a:ext cx="20714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-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Poxvirus BOOST</a:t>
              </a:r>
            </a:p>
          </p:txBody>
        </p:sp>
        <p:sp>
          <p:nvSpPr>
            <p:cNvPr id="77" name="TextBox 127">
              <a:extLst>
                <a:ext uri="{FF2B5EF4-FFF2-40B4-BE49-F238E27FC236}">
                  <a16:creationId xmlns:a16="http://schemas.microsoft.com/office/drawing/2014/main" id="{DEEE23DB-0FB9-5540-C8A3-73E8EE79A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6435" y="2685385"/>
              <a:ext cx="59663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+</a:t>
              </a:r>
            </a:p>
          </p:txBody>
        </p:sp>
        <p:sp>
          <p:nvSpPr>
            <p:cNvPr id="78" name="TextBox 127">
              <a:extLst>
                <a:ext uri="{FF2B5EF4-FFF2-40B4-BE49-F238E27FC236}">
                  <a16:creationId xmlns:a16="http://schemas.microsoft.com/office/drawing/2014/main" id="{5068291F-1524-1644-41CE-DCAB24E17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934" y="4767658"/>
              <a:ext cx="785793" cy="27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mosaic 2</a:t>
              </a:r>
            </a:p>
          </p:txBody>
        </p:sp>
        <p:sp>
          <p:nvSpPr>
            <p:cNvPr id="79" name="TextBox 128">
              <a:extLst>
                <a:ext uri="{FF2B5EF4-FFF2-40B4-BE49-F238E27FC236}">
                  <a16:creationId xmlns:a16="http://schemas.microsoft.com/office/drawing/2014/main" id="{D637EB8E-A851-4D5E-1055-37C232879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934" y="2607335"/>
              <a:ext cx="785793" cy="27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0" i="0" u="none" strike="noStrike" kern="0" cap="none" spc="0" normalizeH="0" baseline="0" noProof="0">
                  <a:ln>
                    <a:noFill/>
                  </a:ln>
                  <a:solidFill>
                    <a:srgbClr val="0228D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mosaic 1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11EF1F-F30A-1D89-96C2-0DE3AF966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1108" y="2706739"/>
              <a:ext cx="2536826" cy="9694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20A9DC7-8A76-0EF5-67F7-32024D77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70" y="4866008"/>
              <a:ext cx="2542211" cy="123879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47E8DA8-4B29-8357-6FCF-64772FA6CF17}"/>
                </a:ext>
              </a:extLst>
            </p:cNvPr>
            <p:cNvCxnSpPr/>
            <p:nvPr/>
          </p:nvCxnSpPr>
          <p:spPr bwMode="auto">
            <a:xfrm flipV="1">
              <a:off x="5095904" y="2311295"/>
              <a:ext cx="1150343" cy="395444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4F99B2-A2B9-E8EB-989E-27183726C846}"/>
                </a:ext>
              </a:extLst>
            </p:cNvPr>
            <p:cNvCxnSpPr/>
            <p:nvPr/>
          </p:nvCxnSpPr>
          <p:spPr bwMode="auto">
            <a:xfrm flipV="1">
              <a:off x="5105570" y="4482186"/>
              <a:ext cx="1150343" cy="395444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95B3219-8BD2-9DA5-EA96-D0F29B073B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64563" y="2299027"/>
              <a:ext cx="1150343" cy="395444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03DC250-8D92-A91A-0308-D0AFFA7FBD6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77591" y="4473077"/>
              <a:ext cx="1150343" cy="395444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152EF5-39E6-CE76-CA8D-90952E7AC0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31724" y="5183913"/>
            <a:ext cx="1150343" cy="39544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5078FC9-DEAB-AF15-21CD-7AD5E46A4D24}"/>
              </a:ext>
            </a:extLst>
          </p:cNvPr>
          <p:cNvSpPr txBox="1"/>
          <p:nvPr/>
        </p:nvSpPr>
        <p:spPr>
          <a:xfrm>
            <a:off x="3793153" y="5893455"/>
            <a:ext cx="4042838" cy="523220"/>
          </a:xfrm>
          <a:prstGeom prst="rect">
            <a:avLst/>
          </a:prstGeom>
          <a:solidFill>
            <a:srgbClr val="FF26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/>
              </a:rPr>
              <a:t>Same ChAdOx1 as in 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/>
              </a:rPr>
              <a:t>the Oxford-AstraZeneca COVID-19 vaccine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C0855B-981A-183D-4575-B5C03291624F}"/>
              </a:ext>
            </a:extLst>
          </p:cNvPr>
          <p:cNvSpPr txBox="1"/>
          <p:nvPr/>
        </p:nvSpPr>
        <p:spPr>
          <a:xfrm>
            <a:off x="8219326" y="5938455"/>
            <a:ext cx="3673698" cy="307777"/>
          </a:xfrm>
          <a:prstGeom prst="rect">
            <a:avLst/>
          </a:prstGeom>
          <a:solidFill>
            <a:srgbClr val="FF26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ea typeface="ＭＳ Ｐゴシック"/>
              </a:rPr>
              <a:t>Same as smallpox/monkeypox vaccine</a:t>
            </a:r>
          </a:p>
        </p:txBody>
      </p:sp>
    </p:spTree>
    <p:extLst>
      <p:ext uri="{BB962C8B-B14F-4D97-AF65-F5344CB8AC3E}">
        <p14:creationId xmlns:p14="http://schemas.microsoft.com/office/powerpoint/2010/main" val="173620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EAFFBB14-190D-B0F6-EBB2-7332E53F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05" y="105507"/>
            <a:ext cx="6999082" cy="1762565"/>
          </a:xfrm>
        </p:spPr>
        <p:txBody>
          <a:bodyPr>
            <a:noAutofit/>
          </a:bodyPr>
          <a:lstStyle/>
          <a:p>
            <a:r>
              <a:rPr lang="en-GB" sz="4000" b="1" noProof="0" dirty="0">
                <a:solidFill>
                  <a:schemeClr val="accent1"/>
                </a:solidFill>
                <a:latin typeface="+mj-lt"/>
              </a:rPr>
              <a:t>Immunogenicity Of The </a:t>
            </a:r>
            <a:r>
              <a:rPr lang="en-GB" sz="4000" b="1" i="1" noProof="0" dirty="0" err="1">
                <a:solidFill>
                  <a:srgbClr val="FF0000"/>
                </a:solidFill>
                <a:latin typeface="+mj-lt"/>
              </a:rPr>
              <a:t>HIVconsvX</a:t>
            </a:r>
            <a:r>
              <a:rPr lang="en-GB" sz="4000" b="1" i="1" noProof="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4000" b="1" noProof="0" dirty="0">
                <a:latin typeface="+mj-lt"/>
              </a:rPr>
              <a:t>Vaccines In </a:t>
            </a:r>
            <a:r>
              <a:rPr lang="en-GB" sz="4000" b="1" noProof="0" dirty="0" err="1">
                <a:solidFill>
                  <a:srgbClr val="00B0F0"/>
                </a:solidFill>
                <a:latin typeface="+mj-lt"/>
              </a:rPr>
              <a:t>PLWoH</a:t>
            </a:r>
            <a:endParaRPr lang="en-GB" sz="4000" b="1" noProof="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0C50A1D-8AD0-ECF5-A71C-91345895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304" y="1983094"/>
            <a:ext cx="68310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Induction of </a:t>
            </a:r>
            <a:r>
              <a:rPr kumimoji="0" lang="en-US" altLang="en-US" sz="2000" b="1" i="1" u="none" strike="noStrike" kern="0" cap="none" spc="-10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Strong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and </a:t>
            </a:r>
            <a:r>
              <a:rPr kumimoji="0" lang="en-US" altLang="en-US" sz="2000" b="1" i="1" u="none" strike="noStrike" kern="0" cap="none" spc="-100" normalizeH="0" baseline="0" noProof="0" dirty="0">
                <a:ln>
                  <a:noFill/>
                </a:ln>
                <a:solidFill>
                  <a:srgbClr val="DE9443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Broad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T-cell </a:t>
            </a:r>
            <a:r>
              <a:rPr lang="en-US" altLang="en-US" sz="2000" kern="0" dirty="0">
                <a:latin typeface="+mn-lt"/>
              </a:rPr>
              <a:t>r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esponses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in all or almost all (</a:t>
            </a:r>
            <a:r>
              <a:rPr kumimoji="0" lang="en-US" altLang="en-US" sz="2000" b="1" i="1" u="none" strike="noStrike" kern="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~100%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) volunteers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6A0D9-3F6B-D9FB-55E9-0589E448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65" y="5917895"/>
            <a:ext cx="10437123" cy="400110"/>
          </a:xfrm>
          <a:prstGeom prst="rect">
            <a:avLst/>
          </a:prstGeom>
          <a:solidFill>
            <a:srgbClr val="FF4E4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7619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STEP Study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77% responders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 </a:t>
            </a:r>
            <a:r>
              <a:rPr lang="en-US" sz="2000" i="1" kern="0" dirty="0">
                <a:solidFill>
                  <a:schemeClr val="bg2"/>
                </a:solidFill>
                <a:ea typeface="ＭＳ Ｐゴシック" pitchFamily="-105" charset="-128"/>
              </a:rPr>
              <a:t>e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x vivo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 peaked at 136-686</a:t>
            </a:r>
            <a:r>
              <a:rPr lang="en-US" sz="2000" kern="0" dirty="0">
                <a:solidFill>
                  <a:schemeClr val="bg2"/>
                </a:solidFill>
                <a:ea typeface="ＭＳ Ｐゴシック" pitchFamily="-105" charset="-128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IFN-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Symbol" pitchFamily="-105" charset="2"/>
                <a:cs typeface="Symbol" pitchFamily="-105" charset="2"/>
              </a:rPr>
              <a:t>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 SFU/10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pitchFamily="-105" charset="-128"/>
              </a:rPr>
              <a:t> PBMC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7E50097-3DAE-93BB-FF69-D0D534AC2A75}"/>
              </a:ext>
            </a:extLst>
          </p:cNvPr>
          <p:cNvGrpSpPr>
            <a:grpSpLocks/>
          </p:cNvGrpSpPr>
          <p:nvPr/>
        </p:nvGrpSpPr>
        <p:grpSpPr bwMode="auto">
          <a:xfrm>
            <a:off x="3200196" y="587712"/>
            <a:ext cx="784894" cy="972344"/>
            <a:chOff x="4353" y="3072"/>
            <a:chExt cx="689" cy="864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727BA23-D766-4D15-C37F-21AD94FF3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3072"/>
              <a:ext cx="689" cy="864"/>
            </a:xfrm>
            <a:prstGeom prst="rect">
              <a:avLst/>
            </a:prstGeom>
            <a:solidFill>
              <a:srgbClr val="DAEDEF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540411BE-CAF3-60BC-E386-BC29309B3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" y="3120"/>
              <a:ext cx="421" cy="768"/>
              <a:chOff x="4665" y="3120"/>
              <a:chExt cx="421" cy="768"/>
            </a:xfrm>
          </p:grpSpPr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A181D84E-33CE-2F2D-DABB-3520055EF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3120"/>
                <a:ext cx="144" cy="144"/>
              </a:xfrm>
              <a:prstGeom prst="ellipse">
                <a:avLst/>
              </a:prstGeom>
              <a:solidFill>
                <a:srgbClr val="DAEDEF">
                  <a:lumMod val="90000"/>
                </a:srgbClr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75AE7766-6601-8497-B3AE-DCFD2A859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CA6F7B1-8379-85D3-CD04-066FA5571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89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F39A2898-D305-B76C-4CC9-E66B4DA01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5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EF2232D7-9525-81B0-344E-AE3059395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5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09F4174A-1A42-B347-CB70-69A43F2B1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AA37C092-A452-5975-1639-0A32B6FDF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149" y="2809134"/>
            <a:ext cx="3431939" cy="669754"/>
          </a:xfrm>
          <a:prstGeom prst="rect">
            <a:avLst/>
          </a:prstGeom>
        </p:spPr>
      </p:pic>
      <p:pic>
        <p:nvPicPr>
          <p:cNvPr id="21" name="Picture 20" descr="A table with numbers and a number&#10;&#10;Description automatically generated">
            <a:extLst>
              <a:ext uri="{FF2B5EF4-FFF2-40B4-BE49-F238E27FC236}">
                <a16:creationId xmlns:a16="http://schemas.microsoft.com/office/drawing/2014/main" id="{9C9C1F77-B828-DFE5-5A64-8EAE1AE754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42" y="3570052"/>
            <a:ext cx="8979219" cy="1671730"/>
          </a:xfrm>
          <a:prstGeom prst="rect">
            <a:avLst/>
          </a:prstGeom>
        </p:spPr>
      </p:pic>
      <p:pic>
        <p:nvPicPr>
          <p:cNvPr id="22" name="Picture 21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9E75FF18-1030-DD11-FEA7-A8263F1A8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280" y="873765"/>
            <a:ext cx="305550" cy="1969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D1FEC6-BE24-72CE-8653-2318CE91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053" y="1104931"/>
            <a:ext cx="290142" cy="191789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09904B6-709D-9C33-AD89-7476DCC3C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480" y="1323203"/>
            <a:ext cx="299875" cy="196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21662-2E64-F594-EB60-6F7BC8D10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825" y="606217"/>
            <a:ext cx="298158" cy="196271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765E5774-FE60-E8D6-FB0E-AC3EB35B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352" y="5391690"/>
            <a:ext cx="6995826" cy="276999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Borthwick</a:t>
            </a:r>
            <a:r>
              <a:rPr kumimoji="0" lang="en-GB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et al.  The Lancet Microbe In press; Chanda et al. The Lancet Microbe Under review</a:t>
            </a:r>
            <a:endParaRPr kumimoji="0" lang="en-US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5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65FDA-C559-5C5F-AED9-BAA8A72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862" y="441325"/>
            <a:ext cx="7290169" cy="122396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Broad Cross-Clade HIV-1 Inhibition In </a:t>
            </a:r>
            <a:r>
              <a:rPr lang="en-GB" sz="4000" b="1" i="1" dirty="0">
                <a:solidFill>
                  <a:srgbClr val="00B0F0"/>
                </a:solidFill>
                <a:latin typeface="+mj-lt"/>
              </a:rPr>
              <a:t>VIA</a:t>
            </a:r>
            <a:endParaRPr lang="en-GB" sz="4000" b="1" i="1" noProof="0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78BC8116-32BF-14CF-54E8-2832719DCE66}"/>
              </a:ext>
            </a:extLst>
          </p:cNvPr>
          <p:cNvGrpSpPr>
            <a:grpSpLocks/>
          </p:cNvGrpSpPr>
          <p:nvPr/>
        </p:nvGrpSpPr>
        <p:grpSpPr bwMode="auto">
          <a:xfrm>
            <a:off x="3002652" y="634329"/>
            <a:ext cx="656167" cy="972344"/>
            <a:chOff x="4353" y="3072"/>
            <a:chExt cx="576" cy="864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79BAE76F-1A75-C006-C2D7-8FF68E634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3072"/>
              <a:ext cx="576" cy="864"/>
            </a:xfrm>
            <a:prstGeom prst="rect">
              <a:avLst/>
            </a:prstGeom>
            <a:solidFill>
              <a:srgbClr val="DAEDEF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9450717B-71FA-FF7D-3985-AAB37527E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" y="3120"/>
              <a:ext cx="421" cy="768"/>
              <a:chOff x="4665" y="3120"/>
              <a:chExt cx="421" cy="768"/>
            </a:xfrm>
          </p:grpSpPr>
          <p:sp>
            <p:nvSpPr>
              <p:cNvPr id="6" name="Oval 14">
                <a:extLst>
                  <a:ext uri="{FF2B5EF4-FFF2-40B4-BE49-F238E27FC236}">
                    <a16:creationId xmlns:a16="http://schemas.microsoft.com/office/drawing/2014/main" id="{50A715FF-5C6C-BB6A-82DA-B3F56833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3120"/>
                <a:ext cx="144" cy="144"/>
              </a:xfrm>
              <a:prstGeom prst="ellipse">
                <a:avLst/>
              </a:prstGeom>
              <a:solidFill>
                <a:srgbClr val="DAEDEF">
                  <a:lumMod val="90000"/>
                </a:srgbClr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3C727C0E-B924-F934-EBA0-E8602AAD0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" name="Line 16">
                <a:extLst>
                  <a:ext uri="{FF2B5EF4-FFF2-40B4-BE49-F238E27FC236}">
                    <a16:creationId xmlns:a16="http://schemas.microsoft.com/office/drawing/2014/main" id="{1877D787-8439-A965-9273-8A276590C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89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id="{788BC66A-FBE2-5E0A-10DF-C0D7EFB78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5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Line 18">
                <a:extLst>
                  <a:ext uri="{FF2B5EF4-FFF2-40B4-BE49-F238E27FC236}">
                    <a16:creationId xmlns:a16="http://schemas.microsoft.com/office/drawing/2014/main" id="{943265EA-961A-8B89-C90E-D598B32F0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5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Line 19">
                <a:extLst>
                  <a:ext uri="{FF2B5EF4-FFF2-40B4-BE49-F238E27FC236}">
                    <a16:creationId xmlns:a16="http://schemas.microsoft.com/office/drawing/2014/main" id="{6301CE97-2E81-DEE8-3500-A2A6F094E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pic>
        <p:nvPicPr>
          <p:cNvPr id="12" name="Picture 11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6C81A539-34AF-6526-9EB8-E8E66CA7F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735" y="920382"/>
            <a:ext cx="305550" cy="196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7F880-554A-40D4-8BF8-F2553FC5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08" y="1151548"/>
            <a:ext cx="290142" cy="19178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FCB08591-6E02-AEE5-33F5-2A0444B29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935" y="1369820"/>
            <a:ext cx="299875" cy="196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3F6880-EE6F-FFAE-D172-DBAF46E41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280" y="652834"/>
            <a:ext cx="298158" cy="196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7DF5D8-0137-ED1E-32D9-87865AF08B84}"/>
              </a:ext>
            </a:extLst>
          </p:cNvPr>
          <p:cNvSpPr txBox="1"/>
          <p:nvPr/>
        </p:nvSpPr>
        <p:spPr>
          <a:xfrm>
            <a:off x="4037550" y="1762111"/>
            <a:ext cx="717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Infectious Molecular Clones of HIV-1 expressing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Luc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B30CF0-BE39-8174-4493-49138694FB67}"/>
              </a:ext>
            </a:extLst>
          </p:cNvPr>
          <p:cNvSpPr txBox="1"/>
          <p:nvPr/>
        </p:nvSpPr>
        <p:spPr>
          <a:xfrm>
            <a:off x="3973961" y="5054963"/>
            <a:ext cx="7472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T/F – transmitted/founder virus, FSI – </a:t>
            </a:r>
            <a:r>
              <a:rPr kumimoji="0" lang="en-GB" sz="16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Fiebig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stage I; LA- Lab adapted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0CBF6-7614-E444-D7C8-591966F986BC}"/>
              </a:ext>
            </a:extLst>
          </p:cNvPr>
          <p:cNvSpPr txBox="1"/>
          <p:nvPr/>
        </p:nvSpPr>
        <p:spPr>
          <a:xfrm>
            <a:off x="3928820" y="5616912"/>
            <a:ext cx="8085667" cy="1015663"/>
          </a:xfrm>
          <a:prstGeom prst="rect">
            <a:avLst/>
          </a:prstGeom>
          <a:solidFill>
            <a:srgbClr val="FF26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/>
              </a:rPr>
              <a:t>Vaccine-induced T cells </a:t>
            </a:r>
            <a:r>
              <a:rPr lang="en-US" sz="2000" dirty="0">
                <a:solidFill>
                  <a:schemeClr val="bg1"/>
                </a:solidFill>
                <a:ea typeface="ＭＳ Ｐゴシック"/>
              </a:rPr>
              <a:t>inhibited in the laboratory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 peak </a:t>
            </a:r>
          </a:p>
          <a:p>
            <a:pPr lvl="0"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/>
              </a:rPr>
              <a:t>on average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ＭＳ Ｐゴシック"/>
              </a:rPr>
              <a:t>6.4 </a:t>
            </a:r>
            <a:r>
              <a:rPr lang="en-GB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</a:t>
            </a:r>
            <a:r>
              <a:rPr lang="en-GB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0·4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ＭＳ Ｐゴシック"/>
              </a:rPr>
              <a:t>out of 8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/>
              </a:rPr>
              <a:t>IMCs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/>
              </a:rPr>
              <a:t>derived from </a:t>
            </a:r>
          </a:p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/>
              </a:rPr>
              <a:t>4 major global </a:t>
            </a:r>
            <a:r>
              <a:rPr lang="en-US" sz="2000" dirty="0">
                <a:solidFill>
                  <a:schemeClr val="bg1"/>
                </a:solidFill>
                <a:ea typeface="ＭＳ Ｐゴシック"/>
              </a:rPr>
              <a:t>HIV-1 clades A, B, C and 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5D45C4-3D64-CBC8-7444-21A5F18F3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24" y="2193837"/>
            <a:ext cx="7772400" cy="2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65FDA-C559-5C5F-AED9-BAA8A72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801" y="206863"/>
            <a:ext cx="8385624" cy="122396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The </a:t>
            </a:r>
            <a:r>
              <a:rPr lang="en-GB" sz="4000" i="1" dirty="0" err="1">
                <a:solidFill>
                  <a:srgbClr val="00B0F0"/>
                </a:solidFill>
                <a:latin typeface="+mj-lt"/>
              </a:rPr>
              <a:t>HIVconsvX</a:t>
            </a:r>
            <a:r>
              <a:rPr lang="en-GB" sz="4000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+mj-lt"/>
              </a:rPr>
              <a:t>Vaccines In Clinical Trials</a:t>
            </a:r>
            <a:endParaRPr lang="en-GB" sz="4000" i="1" noProof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D520722-FE24-E52B-AEEA-58FEA592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90" y="1546332"/>
            <a:ext cx="7772322" cy="4425389"/>
          </a:xfrm>
          <a:prstGeom prst="rect">
            <a:avLst/>
          </a:prstGeom>
        </p:spPr>
      </p:pic>
      <p:grpSp>
        <p:nvGrpSpPr>
          <p:cNvPr id="41" name="Group 13">
            <a:extLst>
              <a:ext uri="{FF2B5EF4-FFF2-40B4-BE49-F238E27FC236}">
                <a16:creationId xmlns:a16="http://schemas.microsoft.com/office/drawing/2014/main" id="{094A9383-04D8-C697-5819-2C64E09853D5}"/>
              </a:ext>
            </a:extLst>
          </p:cNvPr>
          <p:cNvGrpSpPr>
            <a:grpSpLocks/>
          </p:cNvGrpSpPr>
          <p:nvPr/>
        </p:nvGrpSpPr>
        <p:grpSpPr bwMode="auto">
          <a:xfrm>
            <a:off x="11018178" y="1910488"/>
            <a:ext cx="702984" cy="678953"/>
            <a:chOff x="4464" y="3072"/>
            <a:chExt cx="919" cy="864"/>
          </a:xfrm>
        </p:grpSpPr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C29D9598-A6EF-350E-C58B-3CA21F6E8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919" cy="864"/>
            </a:xfrm>
            <a:prstGeom prst="rect">
              <a:avLst/>
            </a:prstGeom>
            <a:solidFill>
              <a:srgbClr val="DAEDEF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" name="Group 15">
              <a:extLst>
                <a:ext uri="{FF2B5EF4-FFF2-40B4-BE49-F238E27FC236}">
                  <a16:creationId xmlns:a16="http://schemas.microsoft.com/office/drawing/2014/main" id="{63FD16AC-66E8-6AE6-0006-EEB872149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44" name="Oval 16">
                <a:extLst>
                  <a:ext uri="{FF2B5EF4-FFF2-40B4-BE49-F238E27FC236}">
                    <a16:creationId xmlns:a16="http://schemas.microsoft.com/office/drawing/2014/main" id="{ED7B91C9-CC3A-9E38-3C90-745F017E7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DAEDE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43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903AC83B-CEA3-25E8-82A1-3D9908EC4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2377D07A-E94C-3B2A-EA86-C706AE114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9E685B1D-C57D-39E5-AFD6-4B4D5FBEB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4EFF268D-6B60-B4DD-C2CF-8CBDE458F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6EE3937D-D6DF-5066-5BB4-A7993D270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FAB5E49B-0079-D49E-A8E8-71F6F9561978}"/>
              </a:ext>
            </a:extLst>
          </p:cNvPr>
          <p:cNvGrpSpPr>
            <a:grpSpLocks/>
          </p:cNvGrpSpPr>
          <p:nvPr/>
        </p:nvGrpSpPr>
        <p:grpSpPr bwMode="auto">
          <a:xfrm>
            <a:off x="11026962" y="2000825"/>
            <a:ext cx="996673" cy="1473104"/>
            <a:chOff x="7924800" y="-919746"/>
            <a:chExt cx="1795158" cy="2138946"/>
          </a:xfrm>
        </p:grpSpPr>
        <p:grpSp>
          <p:nvGrpSpPr>
            <p:cNvPr id="51" name="Group 6">
              <a:extLst>
                <a:ext uri="{FF2B5EF4-FFF2-40B4-BE49-F238E27FC236}">
                  <a16:creationId xmlns:a16="http://schemas.microsoft.com/office/drawing/2014/main" id="{F345C1EE-7DC6-A92A-CD01-88C214836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152400"/>
              <a:ext cx="1253943" cy="1066800"/>
              <a:chOff x="4464" y="3072"/>
              <a:chExt cx="862" cy="864"/>
            </a:xfrm>
          </p:grpSpPr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861FC49F-AE62-57F3-FABB-B6A4662E5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862" cy="864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43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55" name="Group 8">
                <a:extLst>
                  <a:ext uri="{FF2B5EF4-FFF2-40B4-BE49-F238E27FC236}">
                    <a16:creationId xmlns:a16="http://schemas.microsoft.com/office/drawing/2014/main" id="{B681B6D3-16CB-6371-E358-F66CAF227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120"/>
                <a:ext cx="408" cy="768"/>
                <a:chOff x="4488" y="3120"/>
                <a:chExt cx="408" cy="768"/>
              </a:xfrm>
            </p:grpSpPr>
            <p:sp>
              <p:nvSpPr>
                <p:cNvPr id="56" name="Oval 9">
                  <a:extLst>
                    <a:ext uri="{FF2B5EF4-FFF2-40B4-BE49-F238E27FC236}">
                      <a16:creationId xmlns:a16="http://schemas.microsoft.com/office/drawing/2014/main" id="{B46C813B-D1AF-3BA5-19A8-1F024761A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3120"/>
                  <a:ext cx="144" cy="144"/>
                </a:xfrm>
                <a:prstGeom prst="ellipse">
                  <a:avLst/>
                </a:prstGeom>
                <a:solidFill>
                  <a:srgbClr val="B0B5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761943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7" name="Line 10">
                  <a:extLst>
                    <a:ext uri="{FF2B5EF4-FFF2-40B4-BE49-F238E27FC236}">
                      <a16:creationId xmlns:a16="http://schemas.microsoft.com/office/drawing/2014/main" id="{A9D884B4-05AC-4B58-70C4-34E8BF5FB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" y="3264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38098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8" name="Line 11">
                  <a:extLst>
                    <a:ext uri="{FF2B5EF4-FFF2-40B4-BE49-F238E27FC236}">
                      <a16:creationId xmlns:a16="http://schemas.microsoft.com/office/drawing/2014/main" id="{4BCAEC2E-FF53-9688-859C-A09AC9F28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2" y="3552"/>
                  <a:ext cx="176" cy="33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38098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9" name="Line 12">
                  <a:extLst>
                    <a:ext uri="{FF2B5EF4-FFF2-40B4-BE49-F238E27FC236}">
                      <a16:creationId xmlns:a16="http://schemas.microsoft.com/office/drawing/2014/main" id="{72269513-ACB8-EE6F-3932-B9EE3AEB4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3552"/>
                  <a:ext cx="144" cy="33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38098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60" name="Line 13">
                  <a:extLst>
                    <a:ext uri="{FF2B5EF4-FFF2-40B4-BE49-F238E27FC236}">
                      <a16:creationId xmlns:a16="http://schemas.microsoft.com/office/drawing/2014/main" id="{92B611A4-E95D-BF74-5267-4661D0264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8" y="3376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38098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61" name="Line 14">
                  <a:extLst>
                    <a:ext uri="{FF2B5EF4-FFF2-40B4-BE49-F238E27FC236}">
                      <a16:creationId xmlns:a16="http://schemas.microsoft.com/office/drawing/2014/main" id="{423C797A-BEDF-7B86-52AA-C87822808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240" cy="24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38098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52" name="TextBox 2">
              <a:extLst>
                <a:ext uri="{FF2B5EF4-FFF2-40B4-BE49-F238E27FC236}">
                  <a16:creationId xmlns:a16="http://schemas.microsoft.com/office/drawing/2014/main" id="{FB5E639F-4531-4C05-F2D4-7810B37D5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6972" y="268924"/>
              <a:ext cx="1123718" cy="39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PLWH</a:t>
              </a:r>
            </a:p>
          </p:txBody>
        </p:sp>
        <p:sp>
          <p:nvSpPr>
            <p:cNvPr id="53" name="TextBox 2">
              <a:extLst>
                <a:ext uri="{FF2B5EF4-FFF2-40B4-BE49-F238E27FC236}">
                  <a16:creationId xmlns:a16="http://schemas.microsoft.com/office/drawing/2014/main" id="{4BD6073C-D32B-CA76-A0CB-14D1BD64A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1667" y="-919746"/>
              <a:ext cx="1288291" cy="39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PLWoH</a:t>
              </a:r>
              <a:endParaRPr kumimoji="0" lang="en-US" altLang="en-US" sz="11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E78C7A-5352-5C22-2BC8-798730B084E2}"/>
              </a:ext>
            </a:extLst>
          </p:cNvPr>
          <p:cNvGrpSpPr/>
          <p:nvPr/>
        </p:nvGrpSpPr>
        <p:grpSpPr>
          <a:xfrm>
            <a:off x="3248703" y="1791122"/>
            <a:ext cx="7776673" cy="4903008"/>
            <a:chOff x="3248703" y="1791122"/>
            <a:chExt cx="7776673" cy="490300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FAC87B4-B5E4-1C6C-4FE1-3A88DF582346}"/>
                </a:ext>
              </a:extLst>
            </p:cNvPr>
            <p:cNvSpPr txBox="1"/>
            <p:nvPr/>
          </p:nvSpPr>
          <p:spPr>
            <a:xfrm>
              <a:off x="3364523" y="5986244"/>
              <a:ext cx="7643446" cy="707886"/>
            </a:xfrm>
            <a:prstGeom prst="rect">
              <a:avLst/>
            </a:prstGeom>
            <a:solidFill>
              <a:srgbClr val="FF260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Vaccines were safe, immunogenic and induced cross-clade inhibiting CD8 T cells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041C6F-DBC4-B056-A6C6-11F8CEC2E6A3}"/>
                </a:ext>
              </a:extLst>
            </p:cNvPr>
            <p:cNvSpPr/>
            <p:nvPr/>
          </p:nvSpPr>
          <p:spPr bwMode="auto">
            <a:xfrm>
              <a:off x="3248703" y="1791122"/>
              <a:ext cx="7776673" cy="1999716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66" name="Picture 65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75E69D65-36EB-67DC-2E69-CE7798618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431" y="4037020"/>
            <a:ext cx="369716" cy="2383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DE93A8F-D7D2-27AC-96AC-3FB268AEB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00" y="4309692"/>
            <a:ext cx="386179" cy="255272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FB861482-537D-0FDD-074D-35A687797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360" y="4599308"/>
            <a:ext cx="391859" cy="2568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356657E-3AFA-3340-DC7D-3D16979E0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138" y="5209011"/>
            <a:ext cx="390303" cy="2602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7E07079-F83D-2514-1221-67C6F5F3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7059" y="4890501"/>
            <a:ext cx="394460" cy="2841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322D1CC-F70F-BA86-EC47-2664A06C0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9531" y="3766106"/>
            <a:ext cx="369517" cy="23657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49697CA-146C-8968-1E66-9A992C26C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5643" y="5503557"/>
            <a:ext cx="397292" cy="27680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B37830-610B-0437-9CCE-80715B063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5114" y="5814704"/>
            <a:ext cx="398350" cy="26232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DA7B57E-44EC-87DC-6982-9BD21D275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0735" y="6111373"/>
            <a:ext cx="387108" cy="2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238" y="21914"/>
            <a:ext cx="7921625" cy="4609306"/>
          </a:xfrm>
        </p:spPr>
        <p:txBody>
          <a:bodyPr wrap="square">
            <a:normAutofit/>
          </a:bodyPr>
          <a:lstStyle/>
          <a:p>
            <a:r>
              <a:rPr lang="en-GB" sz="4000" b="1" i="1" dirty="0">
                <a:latin typeface="+mn-lt"/>
              </a:rPr>
              <a:t>Will The Vaccine-Elicited T Cells [Help] Slow/Stop HIV-1 </a:t>
            </a:r>
            <a:r>
              <a:rPr lang="en-GB" sz="4000" b="1" dirty="0">
                <a:solidFill>
                  <a:srgbClr val="00B0F0"/>
                </a:solidFill>
                <a:latin typeface="+mn-lt"/>
              </a:rPr>
              <a:t>In Vivo</a:t>
            </a:r>
            <a:r>
              <a:rPr lang="en-GB" sz="4000" b="1" i="1" dirty="0">
                <a:latin typeface="+mn-lt"/>
              </a:rPr>
              <a:t>?</a:t>
            </a:r>
            <a:br>
              <a:rPr lang="en-GB" sz="4000" b="1" i="1" dirty="0">
                <a:latin typeface="+mn-lt"/>
              </a:rPr>
            </a:br>
            <a:br>
              <a:rPr lang="en-GB" sz="4000" b="1" i="1" dirty="0">
                <a:latin typeface="+mn-lt"/>
              </a:rPr>
            </a:br>
            <a:r>
              <a:rPr lang="en-GB" sz="4000" b="1" i="1" dirty="0">
                <a:solidFill>
                  <a:schemeClr val="accent1"/>
                </a:solidFill>
                <a:latin typeface="+mn-lt"/>
              </a:rPr>
              <a:t>Analytical Treatment Interruption </a:t>
            </a:r>
            <a:r>
              <a:rPr lang="en-GB" sz="4000" b="1" i="1" dirty="0">
                <a:solidFill>
                  <a:srgbClr val="00B050"/>
                </a:solidFill>
                <a:latin typeface="+mn-lt"/>
              </a:rPr>
              <a:t>ATI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CA77A-D869-8507-FE27-91CFA900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43" y="5270254"/>
            <a:ext cx="1629290" cy="9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65FDA-C559-5C5F-AED9-BAA8A72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64" y="0"/>
            <a:ext cx="8385624" cy="1223964"/>
          </a:xfrm>
        </p:spPr>
        <p:txBody>
          <a:bodyPr>
            <a:normAutofit/>
          </a:bodyPr>
          <a:lstStyle/>
          <a:p>
            <a:r>
              <a:rPr lang="en-GB" sz="4000" i="1" dirty="0" err="1">
                <a:solidFill>
                  <a:srgbClr val="FF0000"/>
                </a:solidFill>
                <a:latin typeface="+mj-lt"/>
              </a:rPr>
              <a:t>HIVconsvX</a:t>
            </a:r>
            <a:r>
              <a:rPr lang="en-GB" sz="4000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+mj-lt"/>
              </a:rPr>
              <a:t>Vaccine Efficacy 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Alone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 And In </a:t>
            </a:r>
            <a:r>
              <a:rPr lang="en-GB" sz="2400" i="1" dirty="0">
                <a:solidFill>
                  <a:srgbClr val="DE9443"/>
                </a:solidFill>
                <a:latin typeface="+mj-lt"/>
              </a:rPr>
              <a:t>Combination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 With Other Tools </a:t>
            </a:r>
            <a:endParaRPr lang="en-GB" sz="2400" i="1" noProof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D520722-FE24-E52B-AEEA-58FEA592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90" y="1546332"/>
            <a:ext cx="7772322" cy="4425389"/>
          </a:xfrm>
          <a:prstGeom prst="rect">
            <a:avLst/>
          </a:prstGeom>
        </p:spPr>
      </p:pic>
      <p:grpSp>
        <p:nvGrpSpPr>
          <p:cNvPr id="41" name="Group 13">
            <a:extLst>
              <a:ext uri="{FF2B5EF4-FFF2-40B4-BE49-F238E27FC236}">
                <a16:creationId xmlns:a16="http://schemas.microsoft.com/office/drawing/2014/main" id="{094A9383-04D8-C697-5819-2C64E09853D5}"/>
              </a:ext>
            </a:extLst>
          </p:cNvPr>
          <p:cNvGrpSpPr>
            <a:grpSpLocks/>
          </p:cNvGrpSpPr>
          <p:nvPr/>
        </p:nvGrpSpPr>
        <p:grpSpPr bwMode="auto">
          <a:xfrm>
            <a:off x="11018178" y="1910488"/>
            <a:ext cx="702984" cy="678953"/>
            <a:chOff x="4464" y="3072"/>
            <a:chExt cx="919" cy="864"/>
          </a:xfrm>
        </p:grpSpPr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C29D9598-A6EF-350E-C58B-3CA21F6E8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919" cy="864"/>
            </a:xfrm>
            <a:prstGeom prst="rect">
              <a:avLst/>
            </a:prstGeom>
            <a:solidFill>
              <a:srgbClr val="DAEDEF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" name="Group 15">
              <a:extLst>
                <a:ext uri="{FF2B5EF4-FFF2-40B4-BE49-F238E27FC236}">
                  <a16:creationId xmlns:a16="http://schemas.microsoft.com/office/drawing/2014/main" id="{63FD16AC-66E8-6AE6-0006-EEB872149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44" name="Oval 16">
                <a:extLst>
                  <a:ext uri="{FF2B5EF4-FFF2-40B4-BE49-F238E27FC236}">
                    <a16:creationId xmlns:a16="http://schemas.microsoft.com/office/drawing/2014/main" id="{ED7B91C9-CC3A-9E38-3C90-745F017E7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DAEDE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43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903AC83B-CEA3-25E8-82A1-3D9908EC4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2377D07A-E94C-3B2A-EA86-C706AE114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9E685B1D-C57D-39E5-AFD6-4B4D5FBEB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4EFF268D-6B60-B4DD-C2CF-8CBDE458F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6EE3937D-D6DF-5066-5BB4-A7993D270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51" name="Group 6">
            <a:extLst>
              <a:ext uri="{FF2B5EF4-FFF2-40B4-BE49-F238E27FC236}">
                <a16:creationId xmlns:a16="http://schemas.microsoft.com/office/drawing/2014/main" id="{F345C1EE-7DC6-A92A-CD01-88C214836B68}"/>
              </a:ext>
            </a:extLst>
          </p:cNvPr>
          <p:cNvGrpSpPr>
            <a:grpSpLocks/>
          </p:cNvGrpSpPr>
          <p:nvPr/>
        </p:nvGrpSpPr>
        <p:grpSpPr bwMode="auto">
          <a:xfrm>
            <a:off x="11026962" y="2739218"/>
            <a:ext cx="696190" cy="734711"/>
            <a:chOff x="4464" y="3072"/>
            <a:chExt cx="862" cy="864"/>
          </a:xfrm>
        </p:grpSpPr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861FC49F-AE62-57F3-FABB-B6A4662E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862" cy="864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B681B6D3-16CB-6371-E358-F66CAF227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56" name="Oval 9">
                <a:extLst>
                  <a:ext uri="{FF2B5EF4-FFF2-40B4-BE49-F238E27FC236}">
                    <a16:creationId xmlns:a16="http://schemas.microsoft.com/office/drawing/2014/main" id="{B46C813B-D1AF-3BA5-19A8-1F024761A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B0B5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43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Line 10">
                <a:extLst>
                  <a:ext uri="{FF2B5EF4-FFF2-40B4-BE49-F238E27FC236}">
                    <a16:creationId xmlns:a16="http://schemas.microsoft.com/office/drawing/2014/main" id="{A9D884B4-05AC-4B58-70C4-34E8BF5FB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Line 11">
                <a:extLst>
                  <a:ext uri="{FF2B5EF4-FFF2-40B4-BE49-F238E27FC236}">
                    <a16:creationId xmlns:a16="http://schemas.microsoft.com/office/drawing/2014/main" id="{4BCAEC2E-FF53-9688-859C-A09AC9F28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Line 12">
                <a:extLst>
                  <a:ext uri="{FF2B5EF4-FFF2-40B4-BE49-F238E27FC236}">
                    <a16:creationId xmlns:a16="http://schemas.microsoft.com/office/drawing/2014/main" id="{72269513-ACB8-EE6F-3932-B9EE3AEB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Line 13">
                <a:extLst>
                  <a:ext uri="{FF2B5EF4-FFF2-40B4-BE49-F238E27FC236}">
                    <a16:creationId xmlns:a16="http://schemas.microsoft.com/office/drawing/2014/main" id="{92B611A4-E95D-BF74-5267-4661D0264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Line 14">
                <a:extLst>
                  <a:ext uri="{FF2B5EF4-FFF2-40B4-BE49-F238E27FC236}">
                    <a16:creationId xmlns:a16="http://schemas.microsoft.com/office/drawing/2014/main" id="{423C797A-BEDF-7B86-52AA-C87822808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52" name="TextBox 2">
            <a:extLst>
              <a:ext uri="{FF2B5EF4-FFF2-40B4-BE49-F238E27FC236}">
                <a16:creationId xmlns:a16="http://schemas.microsoft.com/office/drawing/2014/main" id="{FB5E639F-4531-4C05-F2D4-7810B37D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184" y="2819469"/>
            <a:ext cx="623889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PLWH</a:t>
            </a: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id="{4BD6073C-D32B-CA76-A0CB-14D1BD64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8375" y="2000825"/>
            <a:ext cx="715260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PLWoH</a:t>
            </a:r>
            <a:endParaRPr kumimoji="0" lang="en-US" altLang="en-US" sz="11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368BCE-BFBA-1117-C242-556257A487CE}"/>
              </a:ext>
            </a:extLst>
          </p:cNvPr>
          <p:cNvGrpSpPr/>
          <p:nvPr/>
        </p:nvGrpSpPr>
        <p:grpSpPr>
          <a:xfrm>
            <a:off x="11265114" y="3766106"/>
            <a:ext cx="398350" cy="2617023"/>
            <a:chOff x="8357791" y="2743200"/>
            <a:chExt cx="398350" cy="2617023"/>
          </a:xfrm>
        </p:grpSpPr>
        <p:pic>
          <p:nvPicPr>
            <p:cNvPr id="66" name="Picture 65" descr="A red and white flag&#10;&#10;Description automatically generated with low confidence">
              <a:extLst>
                <a:ext uri="{FF2B5EF4-FFF2-40B4-BE49-F238E27FC236}">
                  <a16:creationId xmlns:a16="http://schemas.microsoft.com/office/drawing/2014/main" id="{75E69D65-36EB-67DC-2E69-CE779861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2108" y="3014114"/>
              <a:ext cx="369716" cy="23832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DE93A8F-D7D2-27AC-96AC-3FB268AEB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3877" y="3286786"/>
              <a:ext cx="386179" cy="255272"/>
            </a:xfrm>
            <a:prstGeom prst="rect">
              <a:avLst/>
            </a:prstGeom>
          </p:spPr>
        </p:pic>
        <p:pic>
          <p:nvPicPr>
            <p:cNvPr id="68" name="Picture 6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B861482-537D-0FDD-074D-35A687797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1037" y="3576402"/>
              <a:ext cx="391859" cy="25684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356657E-3AFA-3340-DC7D-3D16979E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1815" y="4186105"/>
              <a:ext cx="390303" cy="2602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E07079-F83D-2514-1221-67C6F5F3D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9736" y="3867595"/>
              <a:ext cx="394460" cy="28416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22D1CC-F70F-BA86-EC47-2664A06C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2208" y="2743200"/>
              <a:ext cx="369517" cy="23657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49697CA-146C-8968-1E66-9A992C26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8320" y="4480651"/>
              <a:ext cx="397292" cy="27680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0B37830-610B-0437-9CCE-80715B063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57791" y="4791798"/>
              <a:ext cx="398350" cy="26232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DA7B57E-44EC-87DC-6982-9BD21D27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63412" y="5088467"/>
              <a:ext cx="387108" cy="2717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ACD856-8280-A8EB-146D-E98119979101}"/>
              </a:ext>
            </a:extLst>
          </p:cNvPr>
          <p:cNvSpPr txBox="1"/>
          <p:nvPr/>
        </p:nvSpPr>
        <p:spPr>
          <a:xfrm>
            <a:off x="3760485" y="6047343"/>
            <a:ext cx="7301999" cy="369332"/>
          </a:xfrm>
          <a:prstGeom prst="rect">
            <a:avLst/>
          </a:prstGeom>
          <a:solidFill>
            <a:srgbClr val="FF26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Do vaccine-elicited immune responses benefit the vaccine recipients?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0FA21-AB9B-4FE8-AA97-DC5B1AC29707}"/>
              </a:ext>
            </a:extLst>
          </p:cNvPr>
          <p:cNvSpPr/>
          <p:nvPr/>
        </p:nvSpPr>
        <p:spPr bwMode="auto">
          <a:xfrm>
            <a:off x="3156358" y="3714024"/>
            <a:ext cx="7853585" cy="223899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77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65FDA-C559-5C5F-AED9-BAA8A72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885458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GB" sz="4400" i="1" dirty="0">
                <a:latin typeface="+mj-lt"/>
              </a:rPr>
              <a:t>ACTG 5374</a:t>
            </a:r>
            <a:br>
              <a:rPr lang="en-GB" sz="4000" dirty="0">
                <a:latin typeface="+mj-lt"/>
              </a:rPr>
            </a:b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Phase I/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Randomized, Placebo-Controlled Trial of Conserved-Mosaic T-cell Vaccine in a Regimen with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Vesatolimod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Broadly Neutralizing Antibodies in Adults Initiated on Suppressive Antiretroviral Therapy during Acute HIV-1</a:t>
            </a: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i="1" noProof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B0AE8-2D34-61AC-0B49-56B91CB9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971" y="2097088"/>
            <a:ext cx="7772400" cy="4103237"/>
          </a:xfrm>
          <a:prstGeom prst="rect">
            <a:avLst/>
          </a:prstGeom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993ACE5F-7FB9-0CAF-D04D-81BD5841D594}"/>
              </a:ext>
            </a:extLst>
          </p:cNvPr>
          <p:cNvGrpSpPr>
            <a:grpSpLocks/>
          </p:cNvGrpSpPr>
          <p:nvPr/>
        </p:nvGrpSpPr>
        <p:grpSpPr bwMode="auto">
          <a:xfrm>
            <a:off x="2860424" y="542556"/>
            <a:ext cx="696190" cy="734711"/>
            <a:chOff x="4464" y="3072"/>
            <a:chExt cx="862" cy="864"/>
          </a:xfrm>
        </p:grpSpPr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51405799-4EFB-2C97-BFC4-9B6816C36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862" cy="864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76194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DF0B5C56-383D-B11E-5A9C-DC8ED114B1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20" name="Oval 9">
                <a:extLst>
                  <a:ext uri="{FF2B5EF4-FFF2-40B4-BE49-F238E27FC236}">
                    <a16:creationId xmlns:a16="http://schemas.microsoft.com/office/drawing/2014/main" id="{1A704872-D96E-E4FC-AC9C-04EDF9A06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B0B5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761943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505F3C94-C930-146F-2C9A-10B0B1D87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A5E44D49-DD05-1093-ED69-42C9AAA06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D4B5CDF8-255A-F259-229D-7A112558C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359A2C9E-FD9A-32B3-279D-7F82C1185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B0CCDA3D-0EBB-FC85-BB03-EB26EC85C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38098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TextBox 2">
            <a:extLst>
              <a:ext uri="{FF2B5EF4-FFF2-40B4-BE49-F238E27FC236}">
                <a16:creationId xmlns:a16="http://schemas.microsoft.com/office/drawing/2014/main" id="{6BA87A3F-8D4B-55A6-2992-A00A3A3E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646" y="577339"/>
            <a:ext cx="623889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7619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PLWH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7A2F21F-8CFD-FEB9-EB2B-E823DC84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71" y="818872"/>
            <a:ext cx="269422" cy="1940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3600E0-47CF-22D5-5281-4092C7034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04" y="1041761"/>
            <a:ext cx="271356" cy="1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650952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Summary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6D28C90B-BE3C-F8F5-519E-8061D2986424}"/>
              </a:ext>
            </a:extLst>
          </p:cNvPr>
          <p:cNvSpPr txBox="1">
            <a:spLocks/>
          </p:cNvSpPr>
          <p:nvPr/>
        </p:nvSpPr>
        <p:spPr>
          <a:xfrm>
            <a:off x="3948604" y="1874916"/>
            <a:ext cx="7683953" cy="40570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DE9443"/>
                </a:solidFill>
                <a:latin typeface="+mj-lt"/>
              </a:rPr>
              <a:t>What is your main question?</a:t>
            </a:r>
          </a:p>
          <a:p>
            <a:pPr marL="0" indent="0">
              <a:buNone/>
            </a:pPr>
            <a:r>
              <a:rPr lang="en-GB" dirty="0"/>
              <a:t>The Holy Grail of HIV vaccinology is the induction of broadly neutralizing antibodies. Our contribution to an effective vaccine is developing a strategy for inducing </a:t>
            </a:r>
            <a:r>
              <a:rPr lang="en-GB" b="1" i="1" dirty="0">
                <a:solidFill>
                  <a:srgbClr val="7030A0"/>
                </a:solidFill>
              </a:rPr>
              <a:t>protective T cells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DE9443"/>
                </a:solidFill>
                <a:latin typeface="+mj-lt"/>
              </a:rPr>
              <a:t>What did you find?</a:t>
            </a:r>
          </a:p>
          <a:p>
            <a:pPr marL="0" indent="0">
              <a:buNone/>
            </a:pPr>
            <a:r>
              <a:rPr lang="en-GB" dirty="0"/>
              <a:t>Through iterative improvements of both the immunogens and vectors informed by human data, our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GB" b="1" i="1" baseline="30000" dirty="0">
                <a:solidFill>
                  <a:schemeClr val="accent3">
                    <a:lumMod val="75000"/>
                  </a:schemeClr>
                </a:solidFill>
              </a:rPr>
              <a:t>rd</a:t>
            </a:r>
            <a:r>
              <a:rPr lang="en-GB" dirty="0"/>
              <a:t>-generation </a:t>
            </a:r>
            <a:r>
              <a:rPr lang="en-GB" b="1" i="1" dirty="0" err="1">
                <a:solidFill>
                  <a:srgbClr val="FF0000"/>
                </a:solidFill>
              </a:rPr>
              <a:t>HIVconsvX</a:t>
            </a:r>
            <a:r>
              <a:rPr lang="en-GB" b="1" i="1" dirty="0">
                <a:solidFill>
                  <a:srgbClr val="FF0000"/>
                </a:solidFill>
              </a:rPr>
              <a:t> vaccines </a:t>
            </a:r>
            <a:r>
              <a:rPr lang="en-GB" dirty="0"/>
              <a:t>targeting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</a:rPr>
              <a:t>conserved regions </a:t>
            </a:r>
            <a:r>
              <a:rPr lang="en-GB" dirty="0"/>
              <a:t>of HIV have been safe and induced high frequencies of T cells, which </a:t>
            </a:r>
            <a:r>
              <a:rPr lang="en-GB" b="1" i="1" dirty="0">
                <a:solidFill>
                  <a:srgbClr val="00B0F0"/>
                </a:solidFill>
              </a:rPr>
              <a:t>inhibited 7 out of 8 HIV isolates </a:t>
            </a:r>
            <a:r>
              <a:rPr lang="en-GB" dirty="0"/>
              <a:t>representative of four major global HIV clades A, B, C and D. Studies in PLWH on </a:t>
            </a:r>
            <a:r>
              <a:rPr lang="en-GB" dirty="0" err="1"/>
              <a:t>cART</a:t>
            </a:r>
            <a:r>
              <a:rPr lang="en-GB" dirty="0"/>
              <a:t> with analytical treatment interruption (</a:t>
            </a:r>
            <a:r>
              <a:rPr lang="en-GB" b="1" i="1" dirty="0">
                <a:solidFill>
                  <a:srgbClr val="FF0000"/>
                </a:solidFill>
              </a:rPr>
              <a:t>ATI</a:t>
            </a:r>
            <a:r>
              <a:rPr lang="en-GB" dirty="0"/>
              <a:t>) are underway.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>
                <a:solidFill>
                  <a:srgbClr val="DE9443"/>
                </a:solidFill>
                <a:latin typeface="+mj-lt"/>
              </a:rPr>
              <a:t>Why is it important?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dirty="0">
                <a:solidFill>
                  <a:srgbClr val="FF0000"/>
                </a:solidFill>
              </a:rPr>
              <a:t>field can do better </a:t>
            </a:r>
            <a:r>
              <a:rPr lang="en-GB" dirty="0"/>
              <a:t>for the induction of </a:t>
            </a:r>
            <a:r>
              <a:rPr lang="en-GB" b="1" i="1" dirty="0">
                <a:solidFill>
                  <a:srgbClr val="7030A0"/>
                </a:solidFill>
              </a:rPr>
              <a:t>protective T cells </a:t>
            </a:r>
            <a:r>
              <a:rPr lang="en-GB" dirty="0"/>
              <a:t>(and </a:t>
            </a:r>
            <a:r>
              <a:rPr lang="en-GB" b="1" i="1" dirty="0">
                <a:solidFill>
                  <a:srgbClr val="00B0F0"/>
                </a:solidFill>
              </a:rPr>
              <a:t>protective antibodies</a:t>
            </a:r>
            <a:r>
              <a:rPr lang="en-GB" dirty="0"/>
              <a:t>) than the vaccines tested in efficacy trials so far.</a:t>
            </a:r>
          </a:p>
        </p:txBody>
      </p:sp>
    </p:spTree>
    <p:extLst>
      <p:ext uri="{BB962C8B-B14F-4D97-AF65-F5344CB8AC3E}">
        <p14:creationId xmlns:p14="http://schemas.microsoft.com/office/powerpoint/2010/main" val="428770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65FDA-C559-5C5F-AED9-BAA8A72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96" y="277201"/>
            <a:ext cx="8228012" cy="1243257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j-lt"/>
              </a:rPr>
              <a:t>The </a:t>
            </a:r>
            <a:r>
              <a:rPr lang="en-GB" sz="4000" i="1" dirty="0">
                <a:solidFill>
                  <a:srgbClr val="FF0000"/>
                </a:solidFill>
                <a:latin typeface="+mj-lt"/>
              </a:rPr>
              <a:t>HTI</a:t>
            </a:r>
            <a:r>
              <a:rPr lang="en-GB" sz="4000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+mj-lt"/>
              </a:rPr>
              <a:t>Vaccines In Clinical Trials </a:t>
            </a:r>
            <a:r>
              <a:rPr lang="en-GB" sz="3200" i="1" dirty="0">
                <a:solidFill>
                  <a:srgbClr val="DE9443"/>
                </a:solidFill>
                <a:latin typeface="+mj-lt"/>
              </a:rPr>
              <a:t>Mothe &amp; Brander</a:t>
            </a:r>
            <a:endParaRPr lang="en-GB" sz="3200" i="1" noProof="0" dirty="0">
              <a:solidFill>
                <a:srgbClr val="DE9443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0E964-230C-41C1-53F2-175F09BB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3" y="1609909"/>
            <a:ext cx="8144574" cy="472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6EEAA-23C2-3872-AA2D-5E40A9E2237D}"/>
              </a:ext>
            </a:extLst>
          </p:cNvPr>
          <p:cNvSpPr txBox="1"/>
          <p:nvPr/>
        </p:nvSpPr>
        <p:spPr>
          <a:xfrm>
            <a:off x="8862646" y="6488668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Beatriz Mothe</a:t>
            </a:r>
          </a:p>
        </p:txBody>
      </p:sp>
    </p:spTree>
    <p:extLst>
      <p:ext uri="{BB962C8B-B14F-4D97-AF65-F5344CB8AC3E}">
        <p14:creationId xmlns:p14="http://schemas.microsoft.com/office/powerpoint/2010/main" val="365685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GB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Conclusions</a:t>
            </a:r>
            <a:br>
              <a:rPr lang="en-GB" sz="3600" i="1" dirty="0">
                <a:latin typeface="+mj-lt"/>
              </a:rPr>
            </a:br>
            <a:br>
              <a:rPr lang="en-GB" sz="3600" dirty="0">
                <a:latin typeface="+mj-lt"/>
              </a:rPr>
            </a:br>
            <a:r>
              <a:rPr lang="en-GB" sz="3600" dirty="0">
                <a:latin typeface="+mj-lt"/>
              </a:rPr>
              <a:t>The </a:t>
            </a:r>
            <a:r>
              <a:rPr lang="en-GB" sz="3600" b="1" i="1" dirty="0">
                <a:solidFill>
                  <a:srgbClr val="FFC000"/>
                </a:solidFill>
                <a:latin typeface="+mj-lt"/>
              </a:rPr>
              <a:t>field can do better </a:t>
            </a:r>
            <a:r>
              <a:rPr lang="en-GB" sz="3600" dirty="0">
                <a:latin typeface="+mj-lt"/>
              </a:rPr>
              <a:t>for inducing </a:t>
            </a:r>
            <a:r>
              <a:rPr lang="en-GB" sz="3600" b="1" i="1" dirty="0">
                <a:solidFill>
                  <a:srgbClr val="00B0F0"/>
                </a:solidFill>
                <a:latin typeface="+mj-lt"/>
              </a:rPr>
              <a:t>protective T cells </a:t>
            </a:r>
            <a:r>
              <a:rPr lang="en-GB" sz="3600" dirty="0">
                <a:latin typeface="+mj-lt"/>
              </a:rPr>
              <a:t>(and </a:t>
            </a:r>
            <a:r>
              <a:rPr lang="en-GB" sz="36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protective antibodies</a:t>
            </a:r>
            <a:r>
              <a:rPr lang="en-GB" sz="3600" dirty="0">
                <a:latin typeface="+mj-lt"/>
              </a:rPr>
              <a:t>) than the vaccines tested in efficacy trials so far </a:t>
            </a:r>
          </a:p>
        </p:txBody>
      </p:sp>
    </p:spTree>
    <p:extLst>
      <p:ext uri="{BB962C8B-B14F-4D97-AF65-F5344CB8AC3E}">
        <p14:creationId xmlns:p14="http://schemas.microsoft.com/office/powerpoint/2010/main" val="232709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  <a:endParaRPr lang="en-GB" i="1" noProof="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F1CA5-8A92-C236-63B8-E91A86D4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40" y="1538947"/>
            <a:ext cx="9011745" cy="4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  <a:endParaRPr lang="en-GB" i="1" noProof="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B35A0-82CD-FDD8-4A49-D261E30F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98" y="1163782"/>
            <a:ext cx="9171210" cy="50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239445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  <a:endParaRPr lang="en-GB" i="1" noProof="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6AEBA-8EDC-5DC9-1A0E-D1E1C083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78" y="1050722"/>
            <a:ext cx="8283523" cy="58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  <a:endParaRPr lang="en-GB" i="1" noProof="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DD510-A394-3E7E-E782-1D459EBE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28" y="1013898"/>
            <a:ext cx="8570769" cy="54027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D77A609-ECC5-4D98-0E72-8171476F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209" y="924454"/>
            <a:ext cx="1297782" cy="7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9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Acknowledgements</a:t>
            </a:r>
            <a:endParaRPr lang="en-GB" i="1" noProof="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8DAF-F24E-4A03-F25C-5B7B55539262}"/>
              </a:ext>
            </a:extLst>
          </p:cNvPr>
          <p:cNvSpPr txBox="1"/>
          <p:nvPr/>
        </p:nvSpPr>
        <p:spPr>
          <a:xfrm>
            <a:off x="5722090" y="3021057"/>
            <a:ext cx="3248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CB781-278A-DBD4-CE4F-A176F87D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75" y="4734438"/>
            <a:ext cx="1629290" cy="9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566" y="2466740"/>
            <a:ext cx="7632701" cy="3058572"/>
          </a:xfrm>
        </p:spPr>
        <p:txBody>
          <a:bodyPr>
            <a:normAutofit/>
          </a:bodyPr>
          <a:lstStyle/>
          <a:p>
            <a:r>
              <a:rPr lang="en-GB" noProof="0" dirty="0"/>
              <a:t>Kill HIV-1 factories in the body </a:t>
            </a:r>
          </a:p>
          <a:p>
            <a:endParaRPr lang="en-GB" noProof="0" dirty="0"/>
          </a:p>
          <a:p>
            <a:r>
              <a:rPr lang="en-GB" noProof="0" dirty="0"/>
              <a:t>Produced cytokine and chemokines</a:t>
            </a:r>
          </a:p>
          <a:p>
            <a:endParaRPr lang="en-GB" dirty="0"/>
          </a:p>
          <a:p>
            <a:r>
              <a:rPr lang="en-GB" noProof="0" dirty="0"/>
              <a:t>Clearly impose </a:t>
            </a:r>
            <a:r>
              <a:rPr lang="en-GB" b="1" i="1" noProof="0" dirty="0">
                <a:solidFill>
                  <a:srgbClr val="7030A0"/>
                </a:solidFill>
              </a:rPr>
              <a:t>selective pressure </a:t>
            </a:r>
            <a:r>
              <a:rPr lang="en-GB" noProof="0" dirty="0"/>
              <a:t>on HIV-1</a:t>
            </a:r>
          </a:p>
          <a:p>
            <a:endParaRPr lang="en-GB" dirty="0"/>
          </a:p>
          <a:p>
            <a:r>
              <a:rPr lang="en-GB" noProof="0" dirty="0"/>
              <a:t>Vaccines should harness their protective potential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722171" cy="1223964"/>
          </a:xfrm>
        </p:spPr>
        <p:txBody>
          <a:bodyPr>
            <a:normAutofit fontScale="90000"/>
          </a:bodyPr>
          <a:lstStyle/>
          <a:p>
            <a:r>
              <a:rPr lang="en-GB" dirty="0"/>
              <a:t>K</a:t>
            </a:r>
            <a:r>
              <a:rPr lang="en-GB" noProof="0" dirty="0" err="1"/>
              <a:t>iller</a:t>
            </a:r>
            <a:r>
              <a:rPr lang="en-GB" noProof="0" dirty="0"/>
              <a:t> T Cells (CTL)</a:t>
            </a:r>
            <a:br>
              <a:rPr lang="en-GB" noProof="0" dirty="0"/>
            </a:br>
            <a:r>
              <a:rPr lang="en-GB" sz="3100" dirty="0"/>
              <a:t>A</a:t>
            </a:r>
            <a:r>
              <a:rPr lang="en-GB" sz="3100" noProof="0" dirty="0"/>
              <a:t>re An </a:t>
            </a:r>
            <a:r>
              <a:rPr lang="en-GB" sz="3100" i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GB" sz="3100" i="1" noProof="0" dirty="0" err="1">
                <a:solidFill>
                  <a:schemeClr val="accent3">
                    <a:lumMod val="75000"/>
                  </a:schemeClr>
                </a:solidFill>
              </a:rPr>
              <a:t>mportant</a:t>
            </a:r>
            <a:r>
              <a:rPr lang="en-GB" sz="3100" noProof="0" dirty="0"/>
              <a:t> Arm </a:t>
            </a:r>
            <a:r>
              <a:rPr lang="en-GB" sz="3100" dirty="0"/>
              <a:t>O</a:t>
            </a:r>
            <a:r>
              <a:rPr lang="en-GB" sz="3100" noProof="0" dirty="0"/>
              <a:t>f Adaptive </a:t>
            </a:r>
            <a:r>
              <a:rPr lang="en-GB" sz="3100" dirty="0"/>
              <a:t>A</a:t>
            </a:r>
            <a:r>
              <a:rPr lang="en-GB" sz="3100" noProof="0" dirty="0" err="1"/>
              <a:t>ntiviral</a:t>
            </a:r>
            <a:r>
              <a:rPr lang="en-GB" sz="3100" noProof="0" dirty="0"/>
              <a:t> Immunity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567CB-2407-A9CC-E509-353A4CE5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314" y="1665288"/>
            <a:ext cx="1736139" cy="2917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8B22B-6441-D7DD-1CEF-C476A695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192" y="5698872"/>
            <a:ext cx="7355540" cy="400110"/>
          </a:xfrm>
          <a:prstGeom prst="rect">
            <a:avLst/>
          </a:prstGeom>
          <a:solidFill>
            <a:srgbClr val="FF4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Sadly, killer T cells have been neglected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463" y="-639365"/>
            <a:ext cx="7632700" cy="4609306"/>
          </a:xfrm>
        </p:spPr>
        <p:txBody>
          <a:bodyPr wrap="square">
            <a:normAutofit/>
          </a:bodyPr>
          <a:lstStyle/>
          <a:p>
            <a:r>
              <a:rPr lang="en-GB" sz="4000" b="1" i="1" dirty="0">
                <a:latin typeface="+mj-lt"/>
              </a:rPr>
              <a:t>Not All Killer T Cells Are Equally </a:t>
            </a:r>
            <a:r>
              <a:rPr lang="en-GB" sz="4000" b="1" i="1" dirty="0">
                <a:solidFill>
                  <a:srgbClr val="00B0F0"/>
                </a:solidFill>
                <a:latin typeface="+mj-lt"/>
              </a:rPr>
              <a:t>Protective</a:t>
            </a:r>
            <a:br>
              <a:rPr lang="en-GB" b="1" i="1" dirty="0">
                <a:solidFill>
                  <a:srgbClr val="00B0F0"/>
                </a:solidFill>
                <a:latin typeface="+mj-lt"/>
              </a:rPr>
            </a:br>
            <a:br>
              <a:rPr lang="en-GB" b="1" i="1" dirty="0">
                <a:solidFill>
                  <a:srgbClr val="00B0F0"/>
                </a:solidFill>
                <a:latin typeface="+mj-lt"/>
              </a:rPr>
            </a:b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Variable</a:t>
            </a:r>
            <a:r>
              <a:rPr lang="en-GB" sz="2400" b="1" i="1" dirty="0">
                <a:solidFill>
                  <a:schemeClr val="accent1"/>
                </a:solidFill>
                <a:latin typeface="+mj-lt"/>
              </a:rPr>
              <a:t> epitopes are </a:t>
            </a:r>
            <a:r>
              <a:rPr lang="en-GB" sz="2400" b="1" i="1" dirty="0">
                <a:solidFill>
                  <a:srgbClr val="DE9443"/>
                </a:solidFill>
                <a:latin typeface="+mj-lt"/>
              </a:rPr>
              <a:t>easily escaped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CA77A-D869-8507-FE27-91CFA900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543" y="4714730"/>
            <a:ext cx="1629290" cy="9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303" y="441325"/>
            <a:ext cx="8723788" cy="1223964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The Biggest Challenge For Vaccines Is </a:t>
            </a:r>
            <a:br>
              <a:rPr lang="en-GB" noProof="0" dirty="0"/>
            </a:br>
            <a:r>
              <a:rPr lang="en-GB" i="1" noProof="0" dirty="0">
                <a:solidFill>
                  <a:srgbClr val="DE9443"/>
                </a:solidFill>
              </a:rPr>
              <a:t>The Extreme HIV-1 Diversity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B2C3E-06F1-0322-B80D-96706385D430}"/>
              </a:ext>
            </a:extLst>
          </p:cNvPr>
          <p:cNvSpPr txBox="1"/>
          <p:nvPr/>
        </p:nvSpPr>
        <p:spPr>
          <a:xfrm>
            <a:off x="442913" y="1700619"/>
            <a:ext cx="518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i="1" spc="-1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Multiple transmissions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from chimpanzees around Kinshasa and Brazzaville in West Africa in</a:t>
            </a:r>
            <a:r>
              <a:rPr lang="en-US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spc="-100" dirty="0">
                <a:solidFill>
                  <a:schemeClr val="accent4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1920’s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4F69E8-E5EB-774B-E2C2-EE05B5A77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24" y="2792912"/>
            <a:ext cx="4100967" cy="3422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3A101C-5BBA-2371-185C-56179AFBD31F}"/>
              </a:ext>
            </a:extLst>
          </p:cNvPr>
          <p:cNvSpPr txBox="1"/>
          <p:nvPr/>
        </p:nvSpPr>
        <p:spPr>
          <a:xfrm>
            <a:off x="1847614" y="2792912"/>
            <a:ext cx="222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Origins Of HIV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CB9DB-1F18-1629-2B7D-1351549F4908}"/>
              </a:ext>
            </a:extLst>
          </p:cNvPr>
          <p:cNvSpPr/>
          <p:nvPr/>
        </p:nvSpPr>
        <p:spPr>
          <a:xfrm>
            <a:off x="914397" y="5722401"/>
            <a:ext cx="1032857" cy="4060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92EBF1-B96D-66B3-D7B6-2F004C411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1892800"/>
            <a:ext cx="448628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DAD4D9-7E1F-551F-0463-81EC54C826CA}"/>
              </a:ext>
            </a:extLst>
          </p:cNvPr>
          <p:cNvSpPr txBox="1"/>
          <p:nvPr/>
        </p:nvSpPr>
        <p:spPr>
          <a:xfrm>
            <a:off x="6805544" y="5986244"/>
            <a:ext cx="4301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vertical line is a </a:t>
            </a:r>
            <a:r>
              <a:rPr lang="en-US" b="1" i="1" spc="-1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 variant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grouped into subtypes (strains/clades)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DB8EE7-A893-4F18-8BEC-0A04CFF9E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100" y="2661571"/>
            <a:ext cx="5868988" cy="31566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D58B0B-E32F-0612-1FA3-5F83A2DB991B}"/>
              </a:ext>
            </a:extLst>
          </p:cNvPr>
          <p:cNvSpPr txBox="1"/>
          <p:nvPr/>
        </p:nvSpPr>
        <p:spPr>
          <a:xfrm>
            <a:off x="5779025" y="4869603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AIDS</a:t>
            </a:r>
          </a:p>
        </p:txBody>
      </p:sp>
    </p:spTree>
    <p:extLst>
      <p:ext uri="{BB962C8B-B14F-4D97-AF65-F5344CB8AC3E}">
        <p14:creationId xmlns:p14="http://schemas.microsoft.com/office/powerpoint/2010/main" val="121521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HIV-1 needs to keep at least some parts of its proteins the same (conserved)  </a:t>
            </a:r>
            <a:r>
              <a:rPr lang="en-GB" b="1" i="1" noProof="0" dirty="0">
                <a:solidFill>
                  <a:srgbClr val="00B0F0"/>
                </a:solidFill>
              </a:rPr>
              <a:t>to survive</a:t>
            </a:r>
          </a:p>
          <a:p>
            <a:endParaRPr lang="en-GB" dirty="0"/>
          </a:p>
          <a:p>
            <a:r>
              <a:rPr lang="en-GB" b="1" i="1" noProof="0" dirty="0">
                <a:solidFill>
                  <a:srgbClr val="DE9443"/>
                </a:solidFill>
              </a:rPr>
              <a:t>Common</a:t>
            </a:r>
            <a:r>
              <a:rPr lang="en-GB" noProof="0" dirty="0"/>
              <a:t> to most global HIV-1 variants</a:t>
            </a:r>
          </a:p>
          <a:p>
            <a:endParaRPr lang="en-GB" dirty="0"/>
          </a:p>
          <a:p>
            <a:r>
              <a:rPr lang="en-GB" noProof="0" dirty="0"/>
              <a:t>Changes (escape) in these regions are often associated with </a:t>
            </a:r>
            <a:r>
              <a:rPr lang="en-GB" b="1" i="1" noProof="0" dirty="0">
                <a:solidFill>
                  <a:srgbClr val="FF0000"/>
                </a:solidFill>
              </a:rPr>
              <a:t>loss of replicative fitness </a:t>
            </a:r>
            <a:r>
              <a:rPr lang="en-GB" noProof="0" dirty="0"/>
              <a:t>/ </a:t>
            </a:r>
            <a:r>
              <a:rPr lang="en-GB" b="1" i="1" noProof="0" dirty="0">
                <a:solidFill>
                  <a:srgbClr val="7030A0"/>
                </a:solidFill>
              </a:rPr>
              <a:t>loss of virulence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7" y="441325"/>
            <a:ext cx="7632703" cy="1223964"/>
          </a:xfrm>
        </p:spPr>
        <p:txBody>
          <a:bodyPr>
            <a:normAutofit fontScale="90000"/>
          </a:bodyPr>
          <a:lstStyle/>
          <a:p>
            <a:r>
              <a:rPr lang="en-GB" sz="2200" i="1" noProof="0" dirty="0">
                <a:solidFill>
                  <a:srgbClr val="00B0F0"/>
                </a:solidFill>
              </a:rPr>
              <a:t>Our</a:t>
            </a:r>
            <a:r>
              <a:rPr lang="en-GB" sz="2200" noProof="0" dirty="0"/>
              <a:t> Strategy Against HIV-1 Diversity Is Targeting </a:t>
            </a:r>
            <a:r>
              <a:rPr lang="en-GB" noProof="0" dirty="0"/>
              <a:t>HIV-1’s</a:t>
            </a:r>
            <a:r>
              <a:rPr lang="en-GB" sz="2200" noProof="0" dirty="0"/>
              <a:t> </a:t>
            </a:r>
            <a:r>
              <a:rPr lang="en-GB" i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Functionally Conserved Regions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984AC-045E-DE11-3EC0-420076ED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936" y="4961816"/>
            <a:ext cx="4841882" cy="400110"/>
          </a:xfrm>
          <a:prstGeom prst="rect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76194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target </a:t>
            </a:r>
            <a:r>
              <a:rPr lang="en-US" alt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HIV-1 at its Achilles’ heel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DC93D-8CB1-BAFC-4833-896E0B632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5660147"/>
            <a:ext cx="7092087" cy="400110"/>
          </a:xfrm>
          <a:prstGeom prst="rect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Also, the immunogen delivery &amp; presentation matter</a:t>
            </a:r>
          </a:p>
        </p:txBody>
      </p:sp>
    </p:spTree>
    <p:extLst>
      <p:ext uri="{BB962C8B-B14F-4D97-AF65-F5344CB8AC3E}">
        <p14:creationId xmlns:p14="http://schemas.microsoft.com/office/powerpoint/2010/main" val="33116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91" y="2097091"/>
            <a:ext cx="7632701" cy="461283"/>
          </a:xfrm>
        </p:spPr>
        <p:txBody>
          <a:bodyPr>
            <a:normAutofit/>
          </a:bodyPr>
          <a:lstStyle/>
          <a:p>
            <a:r>
              <a:rPr lang="en-GB" sz="1800" noProof="0" dirty="0"/>
              <a:t>Mice lie and even monkeys don’t always tell the truth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noProof="0" dirty="0"/>
              <a:t>Iterative Improvements </a:t>
            </a:r>
            <a:r>
              <a:rPr lang="en-GB" sz="4000" dirty="0"/>
              <a:t>O</a:t>
            </a:r>
            <a:r>
              <a:rPr lang="en-GB" sz="4000" noProof="0" dirty="0"/>
              <a:t>f  T-Cell Vaccines Based On </a:t>
            </a:r>
            <a:r>
              <a:rPr lang="en-GB" i="1" noProof="0" dirty="0">
                <a:solidFill>
                  <a:srgbClr val="00B0F0"/>
                </a:solidFill>
              </a:rPr>
              <a:t>Human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8329-FEA8-F88B-A47C-5A416261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78" y="2451368"/>
            <a:ext cx="7956810" cy="3467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A33DB-9C1F-3C74-8214-D331251B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06" y="6069970"/>
            <a:ext cx="6822682" cy="261610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Hanke et al. J Gen </a:t>
            </a:r>
            <a:r>
              <a:rPr kumimoji="0" lang="en-GB" alt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Virol</a:t>
            </a: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2007;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Hanke Expert </a:t>
            </a:r>
            <a:r>
              <a:rPr kumimoji="0" lang="en-GB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Opin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GB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Biol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GB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2014; </a:t>
            </a: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Hanke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Expert Rev Vaccines 2019 </a:t>
            </a:r>
            <a:endParaRPr kumimoji="0" lang="en-US" alt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0BDB8-0847-4F7A-4304-EEFF061A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422" y="5305930"/>
            <a:ext cx="1265531" cy="400110"/>
          </a:xfrm>
          <a:prstGeom prst="rect">
            <a:avLst/>
          </a:prstGeom>
          <a:solidFill>
            <a:srgbClr val="FF4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39101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463" y="-639365"/>
            <a:ext cx="7632700" cy="4609306"/>
          </a:xfrm>
        </p:spPr>
        <p:txBody>
          <a:bodyPr wrap="square">
            <a:normAutofit/>
          </a:bodyPr>
          <a:lstStyle/>
          <a:p>
            <a:r>
              <a:rPr lang="en-GB" sz="4000" b="1" i="1" dirty="0">
                <a:latin typeface="+mj-lt"/>
              </a:rPr>
              <a:t>What Can Protective T Cells Do Without Antibodies?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CA77A-D869-8507-FE27-91CFA900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543" y="4714730"/>
            <a:ext cx="1629290" cy="9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248678"/>
            <a:ext cx="10996815" cy="1662348"/>
          </a:xfrm>
        </p:spPr>
        <p:txBody>
          <a:bodyPr>
            <a:normAutofit/>
          </a:bodyPr>
          <a:lstStyle/>
          <a:p>
            <a:r>
              <a:rPr lang="en-GB" noProof="0" dirty="0"/>
              <a:t>The </a:t>
            </a:r>
            <a:r>
              <a:rPr lang="en-GB" b="1" i="1" noProof="0" dirty="0" err="1">
                <a:solidFill>
                  <a:srgbClr val="00B0F0"/>
                </a:solidFill>
              </a:rPr>
              <a:t>HIVconsv</a:t>
            </a:r>
            <a:r>
              <a:rPr lang="en-GB" b="1" i="1" noProof="0" dirty="0">
                <a:solidFill>
                  <a:srgbClr val="00B0F0"/>
                </a:solidFill>
              </a:rPr>
              <a:t> / ChAdV63-MVA + MVA-MVA </a:t>
            </a:r>
            <a:r>
              <a:rPr lang="en-GB" noProof="0" dirty="0"/>
              <a:t>vaccination together with LRA </a:t>
            </a:r>
            <a:r>
              <a:rPr lang="en-GB" b="1" i="1" noProof="0" dirty="0" err="1">
                <a:solidFill>
                  <a:srgbClr val="DE9443"/>
                </a:solidFill>
              </a:rPr>
              <a:t>Romidepsin</a:t>
            </a:r>
            <a:r>
              <a:rPr lang="en-GB" noProof="0" dirty="0"/>
              <a:t> provided a </a:t>
            </a:r>
            <a:r>
              <a:rPr lang="en-GB" b="1" i="1" noProof="0" dirty="0">
                <a:solidFill>
                  <a:srgbClr val="FF0000"/>
                </a:solidFill>
              </a:rPr>
              <a:t>signal</a:t>
            </a:r>
            <a:r>
              <a:rPr lang="en-GB" noProof="0" dirty="0"/>
              <a:t> of durable HIV-1 remission following </a:t>
            </a:r>
            <a:r>
              <a:rPr lang="en-GB" noProof="0" dirty="0" err="1"/>
              <a:t>cART</a:t>
            </a:r>
            <a:r>
              <a:rPr lang="en-GB" noProof="0" dirty="0"/>
              <a:t> cessation in </a:t>
            </a:r>
            <a:r>
              <a:rPr lang="en-GB" b="1" i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23%</a:t>
            </a:r>
            <a:r>
              <a:rPr lang="en-GB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noProof="0" dirty="0"/>
              <a:t>of individuals, contrasting the </a:t>
            </a:r>
            <a:r>
              <a:rPr lang="en-GB" b="1" i="1" noProof="0" dirty="0">
                <a:solidFill>
                  <a:srgbClr val="00B050"/>
                </a:solidFill>
              </a:rPr>
              <a:t>10—13%</a:t>
            </a:r>
            <a:r>
              <a:rPr lang="en-GB" noProof="0" dirty="0">
                <a:solidFill>
                  <a:srgbClr val="00B050"/>
                </a:solidFill>
              </a:rPr>
              <a:t> </a:t>
            </a:r>
            <a:r>
              <a:rPr lang="en-GB" noProof="0" dirty="0"/>
              <a:t>spontaneous </a:t>
            </a:r>
            <a:r>
              <a:rPr lang="en-GB" b="1" i="1" noProof="0" dirty="0">
                <a:solidFill>
                  <a:srgbClr val="7030A0"/>
                </a:solidFill>
              </a:rPr>
              <a:t>post-treatment control (PTC)</a:t>
            </a:r>
          </a:p>
          <a:p>
            <a:r>
              <a:rPr lang="en-GB" b="1" i="1" dirty="0">
                <a:solidFill>
                  <a:schemeClr val="accent1"/>
                </a:solidFill>
              </a:rPr>
              <a:t>Open-label, small numbers, no placebo</a:t>
            </a:r>
            <a:endParaRPr lang="en-GB" b="1" i="1" noProof="0" dirty="0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noProof="0" dirty="0"/>
              <a:t>T-Cell Vaccines Without Antibodies</a:t>
            </a:r>
            <a:br>
              <a:rPr lang="en-GB" noProof="0" dirty="0"/>
            </a:br>
            <a:r>
              <a:rPr lang="en-GB" i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Signal in BCN 01/BCN 02</a:t>
            </a: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97F40DAD-0C3D-6AA8-A41A-DAEE2196E563}"/>
              </a:ext>
            </a:extLst>
          </p:cNvPr>
          <p:cNvGrpSpPr>
            <a:grpSpLocks/>
          </p:cNvGrpSpPr>
          <p:nvPr/>
        </p:nvGrpSpPr>
        <p:grpSpPr bwMode="auto">
          <a:xfrm>
            <a:off x="3025139" y="698211"/>
            <a:ext cx="914743" cy="734711"/>
            <a:chOff x="7924800" y="152400"/>
            <a:chExt cx="1647590" cy="1066800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51E78B4C-951C-57DC-CE37-0329E2A64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152400"/>
              <a:ext cx="1253943" cy="1066800"/>
              <a:chOff x="4464" y="3072"/>
              <a:chExt cx="862" cy="864"/>
            </a:xfrm>
          </p:grpSpPr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47DFE641-A88F-359B-F7DE-9DD09B96D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862" cy="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76194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7" name="Group 8">
                <a:extLst>
                  <a:ext uri="{FF2B5EF4-FFF2-40B4-BE49-F238E27FC236}">
                    <a16:creationId xmlns:a16="http://schemas.microsoft.com/office/drawing/2014/main" id="{727CC3D5-3E03-E76C-5F2C-CB82FA625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120"/>
                <a:ext cx="408" cy="768"/>
                <a:chOff x="4488" y="3120"/>
                <a:chExt cx="408" cy="768"/>
              </a:xfrm>
            </p:grpSpPr>
            <p:sp>
              <p:nvSpPr>
                <p:cNvPr id="18" name="Oval 9">
                  <a:extLst>
                    <a:ext uri="{FF2B5EF4-FFF2-40B4-BE49-F238E27FC236}">
                      <a16:creationId xmlns:a16="http://schemas.microsoft.com/office/drawing/2014/main" id="{3B0C5B38-8072-17AD-5580-A200BF3E1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3120"/>
                  <a:ext cx="144" cy="144"/>
                </a:xfrm>
                <a:prstGeom prst="ellipse">
                  <a:avLst/>
                </a:prstGeom>
                <a:solidFill>
                  <a:srgbClr val="B0B5FF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76194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9" name="Line 10">
                  <a:extLst>
                    <a:ext uri="{FF2B5EF4-FFF2-40B4-BE49-F238E27FC236}">
                      <a16:creationId xmlns:a16="http://schemas.microsoft.com/office/drawing/2014/main" id="{B63A62C5-C5F9-5284-CEFB-2C6CCE18E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" y="3264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0" name="Line 11">
                  <a:extLst>
                    <a:ext uri="{FF2B5EF4-FFF2-40B4-BE49-F238E27FC236}">
                      <a16:creationId xmlns:a16="http://schemas.microsoft.com/office/drawing/2014/main" id="{A25E9A3E-1806-1053-B25D-48BE57065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2" y="3552"/>
                  <a:ext cx="176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" name="Line 12">
                  <a:extLst>
                    <a:ext uri="{FF2B5EF4-FFF2-40B4-BE49-F238E27FC236}">
                      <a16:creationId xmlns:a16="http://schemas.microsoft.com/office/drawing/2014/main" id="{17B81A4D-4B6F-6FC0-9456-3E7B994E0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3552"/>
                  <a:ext cx="144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2" name="Line 13">
                  <a:extLst>
                    <a:ext uri="{FF2B5EF4-FFF2-40B4-BE49-F238E27FC236}">
                      <a16:creationId xmlns:a16="http://schemas.microsoft.com/office/drawing/2014/main" id="{5B12AFB4-5BE4-6AED-4CC1-1D306D74F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8" y="3376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3" name="Line 14">
                  <a:extLst>
                    <a:ext uri="{FF2B5EF4-FFF2-40B4-BE49-F238E27FC236}">
                      <a16:creationId xmlns:a16="http://schemas.microsoft.com/office/drawing/2014/main" id="{7D2980AC-63A5-0BB5-B942-3A45AFE76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24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3809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8CD4B432-A9B4-95AD-1DF4-AE7569D2F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8672" y="257175"/>
              <a:ext cx="1123718" cy="39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761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PLWH</a:t>
              </a:r>
            </a:p>
          </p:txBody>
        </p:sp>
      </p:grpSp>
      <p:pic>
        <p:nvPicPr>
          <p:cNvPr id="24" name="Picture 2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E0EC4FC-02F9-3726-24E7-AC6F22BFE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081" y="1225427"/>
            <a:ext cx="335779" cy="221568"/>
          </a:xfrm>
          <a:prstGeom prst="rect">
            <a:avLst/>
          </a:prstGeom>
        </p:spPr>
      </p:pic>
      <p:grpSp>
        <p:nvGrpSpPr>
          <p:cNvPr id="25" name="Group 14">
            <a:extLst>
              <a:ext uri="{FF2B5EF4-FFF2-40B4-BE49-F238E27FC236}">
                <a16:creationId xmlns:a16="http://schemas.microsoft.com/office/drawing/2014/main" id="{30E0A041-FDDC-9109-E04B-05898917C18D}"/>
              </a:ext>
            </a:extLst>
          </p:cNvPr>
          <p:cNvGrpSpPr>
            <a:grpSpLocks/>
          </p:cNvGrpSpPr>
          <p:nvPr/>
        </p:nvGrpSpPr>
        <p:grpSpPr bwMode="auto">
          <a:xfrm>
            <a:off x="1556178" y="4078851"/>
            <a:ext cx="3152775" cy="2202013"/>
            <a:chOff x="35520" y="1363989"/>
            <a:chExt cx="2056055" cy="2893000"/>
          </a:xfrm>
        </p:grpSpPr>
        <p:pic>
          <p:nvPicPr>
            <p:cNvPr id="26" name="Picture 15" descr="CROI- rebounds short.tiff">
              <a:extLst>
                <a:ext uri="{FF2B5EF4-FFF2-40B4-BE49-F238E27FC236}">
                  <a16:creationId xmlns:a16="http://schemas.microsoft.com/office/drawing/2014/main" id="{9EA94792-B1D6-F87A-F4C9-A2712C6C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" y="1698644"/>
              <a:ext cx="2056055" cy="255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03D13C69-4A79-3144-AA04-AFA4352FD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323" y="1363989"/>
              <a:ext cx="413136" cy="33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9/13</a:t>
              </a:r>
            </a:p>
          </p:txBody>
        </p:sp>
      </p:grpSp>
      <p:sp>
        <p:nvSpPr>
          <p:cNvPr id="28" name="TextBox 1">
            <a:extLst>
              <a:ext uri="{FF2B5EF4-FFF2-40B4-BE49-F238E27FC236}">
                <a16:creationId xmlns:a16="http://schemas.microsoft.com/office/drawing/2014/main" id="{64BEAFC5-B3D7-C21A-3E08-F890EDEC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997" y="3971154"/>
            <a:ext cx="757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cART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stop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4BD8B-536F-A30A-F41E-E0E3FD3E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258" y="6107432"/>
            <a:ext cx="569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weeks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652944-C688-3128-ACB1-161867910A33}"/>
              </a:ext>
            </a:extLst>
          </p:cNvPr>
          <p:cNvGrpSpPr>
            <a:grpSpLocks/>
          </p:cNvGrpSpPr>
          <p:nvPr/>
        </p:nvGrpSpPr>
        <p:grpSpPr bwMode="auto">
          <a:xfrm>
            <a:off x="5234224" y="4028062"/>
            <a:ext cx="4706215" cy="2363556"/>
            <a:chOff x="3905623" y="1669223"/>
            <a:chExt cx="4706215" cy="3460480"/>
          </a:xfrm>
        </p:grpSpPr>
        <p:grpSp>
          <p:nvGrpSpPr>
            <p:cNvPr id="31" name="Group 1">
              <a:extLst>
                <a:ext uri="{FF2B5EF4-FFF2-40B4-BE49-F238E27FC236}">
                  <a16:creationId xmlns:a16="http://schemas.microsoft.com/office/drawing/2014/main" id="{9EF3F487-5F17-263B-FA53-010D665E0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623" y="1669223"/>
              <a:ext cx="4706215" cy="3460480"/>
              <a:chOff x="3905623" y="1669223"/>
              <a:chExt cx="4706215" cy="3460480"/>
            </a:xfrm>
          </p:grpSpPr>
          <p:pic>
            <p:nvPicPr>
              <p:cNvPr id="33" name="Picture 9">
                <a:extLst>
                  <a:ext uri="{FF2B5EF4-FFF2-40B4-BE49-F238E27FC236}">
                    <a16:creationId xmlns:a16="http://schemas.microsoft.com/office/drawing/2014/main" id="{E88889CD-388F-504A-2691-092A2A61C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623" y="2074487"/>
                <a:ext cx="4706215" cy="305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20">
                <a:extLst>
                  <a:ext uri="{FF2B5EF4-FFF2-40B4-BE49-F238E27FC236}">
                    <a16:creationId xmlns:a16="http://schemas.microsoft.com/office/drawing/2014/main" id="{991FCD8F-8312-FE78-FC2B-64B410631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734" y="1669223"/>
                <a:ext cx="757580" cy="9462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cART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stop</a:t>
                </a:r>
              </a:p>
            </p:txBody>
          </p:sp>
        </p:grp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F5F63619-2BF4-FB41-1848-E8B78108B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853" y="1693988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3/13 (23%)</a:t>
              </a:r>
            </a:p>
          </p:txBody>
        </p:sp>
      </p:grpSp>
      <p:sp>
        <p:nvSpPr>
          <p:cNvPr id="35" name="TextBox 4">
            <a:extLst>
              <a:ext uri="{FF2B5EF4-FFF2-40B4-BE49-F238E27FC236}">
                <a16:creationId xmlns:a16="http://schemas.microsoft.com/office/drawing/2014/main" id="{2B990D34-BB64-08C1-3281-4FDF43F1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573" y="6370965"/>
            <a:ext cx="2327563" cy="261610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Mothe et al.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Front Immunol 2020 </a:t>
            </a:r>
            <a:endParaRPr kumimoji="0" lang="en-US" alt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E49572-13EE-7E9C-D5B1-9EF64DB53A6B}"/>
              </a:ext>
            </a:extLst>
          </p:cNvPr>
          <p:cNvSpPr txBox="1"/>
          <p:nvPr/>
        </p:nvSpPr>
        <p:spPr>
          <a:xfrm>
            <a:off x="7451970" y="4452534"/>
            <a:ext cx="110479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Censored out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3FC42F-327C-7392-4483-F89D0DC183DE}"/>
              </a:ext>
            </a:extLst>
          </p:cNvPr>
          <p:cNvCxnSpPr>
            <a:cxnSpLocks/>
          </p:cNvCxnSpPr>
          <p:nvPr/>
        </p:nvCxnSpPr>
        <p:spPr bwMode="auto">
          <a:xfrm flipH="1">
            <a:off x="7665997" y="4704348"/>
            <a:ext cx="309183" cy="276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76653E6-1E65-9B5F-A168-DA1264E46E12}"/>
              </a:ext>
            </a:extLst>
          </p:cNvPr>
          <p:cNvSpPr/>
          <p:nvPr/>
        </p:nvSpPr>
        <p:spPr bwMode="auto">
          <a:xfrm>
            <a:off x="9246614" y="3877376"/>
            <a:ext cx="833479" cy="7040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417255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41DDD12E-B90F-8B4C-885A-1A56B1B77793}" vid="{9754A729-A148-6B43-B8D4-40BFC8CAD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43244790174B892FA283EAEEDD66" ma:contentTypeVersion="20" ma:contentTypeDescription="Create a new document." ma:contentTypeScope="" ma:versionID="cc7e4c7400d6bda65e021864cbb8f636">
  <xsd:schema xmlns:xsd="http://www.w3.org/2001/XMLSchema" xmlns:xs="http://www.w3.org/2001/XMLSchema" xmlns:p="http://schemas.microsoft.com/office/2006/metadata/properties" xmlns:ns1="http://schemas.microsoft.com/sharepoint/v3" xmlns:ns2="96baf7c1-7d9f-48d3-95bc-3d60efb8f7f9" xmlns:ns3="250929fa-9806-4449-af20-7947085fa170" targetNamespace="http://schemas.microsoft.com/office/2006/metadata/properties" ma:root="true" ma:fieldsID="7814d1efc6e590fcce5386706d2f38c9" ns1:_="" ns2:_="" ns3:_="">
    <xsd:import namespace="http://schemas.microsoft.com/sharepoint/v3"/>
    <xsd:import namespace="96baf7c1-7d9f-48d3-95bc-3d60efb8f7f9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f7c1-7d9f-48d3-95bc-3d60efb8f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96baf7c1-7d9f-48d3-95bc-3d60efb8f7f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BC214-D975-466C-9395-AEF8B2DE4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af7c1-7d9f-48d3-95bc-3d60efb8f7f9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C164D-1427-4CFC-A10B-8EDA77DF60E7}">
  <ds:schemaRefs>
    <ds:schemaRef ds:uri="http://schemas.microsoft.com/office/2006/documentManagement/types"/>
    <ds:schemaRef ds:uri="http://www.w3.org/XML/1998/namespace"/>
    <ds:schemaRef ds:uri="250929fa-9806-4449-af20-7947085fa17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6baf7c1-7d9f-48d3-95bc-3d60efb8f7f9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HIVR4P2023</Template>
  <TotalTime>330</TotalTime>
  <Words>990</Words>
  <Application>Microsoft Office PowerPoint</Application>
  <PresentationFormat>Widescreen</PresentationFormat>
  <Paragraphs>132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明朝</vt:lpstr>
      <vt:lpstr>ＭＳ Ｐゴシック</vt:lpstr>
      <vt:lpstr>Arial</vt:lpstr>
      <vt:lpstr>Calibri</vt:lpstr>
      <vt:lpstr>Courier New</vt:lpstr>
      <vt:lpstr>IAS Ribbon Sans Bold</vt:lpstr>
      <vt:lpstr>IAS Ribbon Sans Regular</vt:lpstr>
      <vt:lpstr>Symbol</vt:lpstr>
      <vt:lpstr>Times New Roman</vt:lpstr>
      <vt:lpstr>Verdana</vt:lpstr>
      <vt:lpstr>Verdana Bold</vt:lpstr>
      <vt:lpstr>HIVR4P2023</vt:lpstr>
      <vt:lpstr>Vaccine Strategies For HIV Cure Utilizing Protective s Killer T Cells</vt:lpstr>
      <vt:lpstr>Summary</vt:lpstr>
      <vt:lpstr>Killer T Cells (CTL) Are An Important Arm Of Adaptive Antiviral Immunity </vt:lpstr>
      <vt:lpstr>Not All Killer T Cells Are Equally Protective  Variable epitopes are easily escaped</vt:lpstr>
      <vt:lpstr>The Biggest Challenge For Vaccines Is  The Extreme HIV-1 Diversity</vt:lpstr>
      <vt:lpstr>Our Strategy Against HIV-1 Diversity Is Targeting HIV-1’s Functionally Conserved Regions</vt:lpstr>
      <vt:lpstr>Iterative Improvements Of  T-Cell Vaccines Based On Human Data</vt:lpstr>
      <vt:lpstr>What Can Protective T Cells Do Without Antibodies?</vt:lpstr>
      <vt:lpstr>T-Cell Vaccines Without Antibodies Signal in BCN 01/BCN 02</vt:lpstr>
      <vt:lpstr>T-Cell Vaccines Without Antibodies Post-Hoc AELIX 002</vt:lpstr>
      <vt:lpstr>The 3rd-Generation HIVconsvX Conserved Bi-Valent Mosaic Immunogens</vt:lpstr>
      <vt:lpstr>HIVconsvX-Specific T Cells  Are Protective  In Treatment-Naïve PLWH </vt:lpstr>
      <vt:lpstr>The HIVconsvX Vaccine  Regimen C1C62-M3M4</vt:lpstr>
      <vt:lpstr>Immunogenicity Of The HIVconsvX Vaccines In PLWoH</vt:lpstr>
      <vt:lpstr>Broad Cross-Clade HIV-1 Inhibition In VIA</vt:lpstr>
      <vt:lpstr>The HIVconsvX Vaccines In Clinical Trials</vt:lpstr>
      <vt:lpstr>Will The Vaccine-Elicited T Cells [Help] Slow/Stop HIV-1 In Vivo?  Analytical Treatment Interruption ATI</vt:lpstr>
      <vt:lpstr>HIVconsvX Vaccine Efficacy Alone And In Combination With Other Tools </vt:lpstr>
      <vt:lpstr>ACTG 5374 A Phase I/IIa Randomized, Placebo-Controlled Trial of Conserved-Mosaic T-cell Vaccine in a Regimen with Vesatolimod and Broadly Neutralizing Antibodies in Adults Initiated on Suppressive Antiretroviral Therapy during Acute HIV-1 </vt:lpstr>
      <vt:lpstr>The HTI Vaccines In Clinical Trials Mothe &amp; Brander</vt:lpstr>
      <vt:lpstr>Conclusions  The field can do better for inducing protective T cells (and protective antibodies) than the vaccines tested in efficacy trials so far </vt:lpstr>
      <vt:lpstr>Acknowledgements</vt:lpstr>
      <vt:lpstr>Acknowledgements</vt:lpstr>
      <vt:lpstr>Acknowledgements</vt:lpstr>
      <vt:lpstr>Acknowledgements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Tomas Hanke</dc:creator>
  <cp:lastModifiedBy>Preview 1</cp:lastModifiedBy>
  <cp:revision>54</cp:revision>
  <dcterms:created xsi:type="dcterms:W3CDTF">2024-10-03T20:18:40Z</dcterms:created>
  <dcterms:modified xsi:type="dcterms:W3CDTF">2024-10-06T14:39:59Z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  <property fmtid="{D5CDD505-2E9C-101B-9397-08002B2CF9AE}" pid="3" name="MediaServiceImageTags">
    <vt:lpwstr/>
  </property>
</Properties>
</file>