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96" r:id="rId4"/>
    <p:sldMasterId id="2147483721" r:id="rId5"/>
  </p:sldMasterIdLst>
  <p:notesMasterIdLst>
    <p:notesMasterId r:id="rId26"/>
  </p:notesMasterIdLst>
  <p:handoutMasterIdLst>
    <p:handoutMasterId r:id="rId27"/>
  </p:handoutMasterIdLst>
  <p:sldIdLst>
    <p:sldId id="266" r:id="rId6"/>
    <p:sldId id="2145706739" r:id="rId7"/>
    <p:sldId id="276" r:id="rId8"/>
    <p:sldId id="2145706736" r:id="rId9"/>
    <p:sldId id="2145706740" r:id="rId10"/>
    <p:sldId id="4784" r:id="rId11"/>
    <p:sldId id="2145706741" r:id="rId12"/>
    <p:sldId id="271" r:id="rId13"/>
    <p:sldId id="2145706742" r:id="rId14"/>
    <p:sldId id="2145706743" r:id="rId15"/>
    <p:sldId id="2145706744" r:id="rId16"/>
    <p:sldId id="2145706751" r:id="rId17"/>
    <p:sldId id="2145706747" r:id="rId18"/>
    <p:sldId id="2145706748" r:id="rId19"/>
    <p:sldId id="2145706752" r:id="rId20"/>
    <p:sldId id="2145706746" r:id="rId21"/>
    <p:sldId id="2145706737" r:id="rId22"/>
    <p:sldId id="2145706754" r:id="rId23"/>
    <p:sldId id="2145706733" r:id="rId24"/>
    <p:sldId id="214570675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CD19AC-E749-84BB-318D-33E904AF95FE}" name="Navita Jain" initials="NJ" userId="S::navita@avac.org::3eb6a103-8cdd-4f63-a112-110880b3df76" providerId="AD"/>
  <p188:author id="{9DEF46F8-E31D-3070-CA08-12D35D830D31}" name="Grace Kumwenda" initials="GK" userId="S::GKumwenda@avac.org::58b1f055-9089-4e9b-a577-1cacd4c3c4aa" providerId="AD"/>
  <p188:author id="{B21203FF-8A53-F165-7D9E-119CC6227903}" name="Grace Kumwenda" initials="GK" userId="S::gkumwenda@avac.org::58b1f055-9089-4e9b-a577-1cacd4c3c4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/>
    <p:restoredTop sz="96301"/>
  </p:normalViewPr>
  <p:slideViewPr>
    <p:cSldViewPr snapToGrid="0" snapToObjects="1">
      <p:cViewPr varScale="1">
        <p:scale>
          <a:sx n="115" d="100"/>
          <a:sy n="115" d="100"/>
        </p:scale>
        <p:origin x="4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1" d="100"/>
          <a:sy n="151" d="100"/>
        </p:scale>
        <p:origin x="36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50EAEE-143D-776E-C9F0-489448BF1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0111B-CD3A-D95A-74D8-6AE66B4FAD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03986-A93A-5046-AE32-21BB90437027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7EB83-AE5E-7F5A-485F-D9B839C02B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A90E6-EDFB-294E-B457-1EE01481D0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E9475-EC2F-0342-849E-AF783A2FD5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2840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446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78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799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477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50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456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14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54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64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85102-306F-4FCB-9BA5-04CB0CACF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62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85102-306F-4FCB-9BA5-04CB0CACF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56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5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261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912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46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097089"/>
            <a:ext cx="7632700" cy="4319586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2FD01-8C20-79D4-3E59-891EFF361019}"/>
              </a:ext>
            </a:extLst>
          </p:cNvPr>
          <p:cNvSpPr txBox="1"/>
          <p:nvPr/>
        </p:nvSpPr>
        <p:spPr>
          <a:xfrm>
            <a:off x="4116391" y="44132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4BF50-D803-E77A-CBDE-FD855FFB80BD}"/>
              </a:ext>
            </a:extLst>
          </p:cNvPr>
          <p:cNvSpPr txBox="1"/>
          <p:nvPr/>
        </p:nvSpPr>
        <p:spPr>
          <a:xfrm>
            <a:off x="7789867" y="44132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14BC9D-68F3-B392-A400-7E323AA585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231490"/>
            <a:ext cx="7632700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6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08B38E0-2EEF-2D45-6536-DB605CB200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765175"/>
            <a:ext cx="7632700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4458C7-35C0-A6EF-F6EE-CA4C9C558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2727" y="4807130"/>
            <a:ext cx="3499714" cy="1873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A33F76-6F02-5745-5408-92BE05565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5" t="40558"/>
          <a:stretch/>
        </p:blipFill>
        <p:spPr>
          <a:xfrm rot="10800000">
            <a:off x="-28801" y="-25400"/>
            <a:ext cx="3644305" cy="37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2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742" y="365126"/>
            <a:ext cx="10885202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1690688"/>
            <a:ext cx="10887075" cy="25066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742950" indent="-285750">
              <a:spcBef>
                <a:spcPts val="0"/>
              </a:spcBef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343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5DAB1-70E4-EC21-4DEB-C0E0C1864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526" y="6318638"/>
            <a:ext cx="1107163" cy="4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3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67C0-8AA1-4D43-E4EE-591071F9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EBFC-14D5-28B7-D2B1-A55A04C2C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4C7D-A0D5-439C-3C06-13E82B1D0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FB6662-8262-992D-B7F7-373D7D99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839C-09D0-4E8F-AE97-7EC77FED1BC9}" type="datetimeFigureOut">
              <a:rPr lang="en-MW" smtClean="0"/>
              <a:t>10/06/2024</a:t>
            </a:fld>
            <a:endParaRPr lang="en-M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32D4-BBC2-8DFF-7896-F3A0E2ED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03ECB-E510-355C-C911-C116133A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1C859-4EBA-4DB1-9D84-5F516DEDB010}" type="slidenum">
              <a:rPr lang="en-MW" smtClean="0"/>
              <a:t>‹#›</a:t>
            </a:fld>
            <a:endParaRPr lang="en-MW"/>
          </a:p>
        </p:txBody>
      </p:sp>
    </p:spTree>
    <p:extLst>
      <p:ext uri="{BB962C8B-B14F-4D97-AF65-F5344CB8AC3E}">
        <p14:creationId xmlns:p14="http://schemas.microsoft.com/office/powerpoint/2010/main" val="160514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097089"/>
            <a:ext cx="7632700" cy="4319586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2FD01-8C20-79D4-3E59-891EFF361019}"/>
              </a:ext>
            </a:extLst>
          </p:cNvPr>
          <p:cNvSpPr txBox="1"/>
          <p:nvPr/>
        </p:nvSpPr>
        <p:spPr>
          <a:xfrm>
            <a:off x="4116391" y="44132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4BF50-D803-E77A-CBDE-FD855FFB80BD}"/>
              </a:ext>
            </a:extLst>
          </p:cNvPr>
          <p:cNvSpPr txBox="1"/>
          <p:nvPr/>
        </p:nvSpPr>
        <p:spPr>
          <a:xfrm>
            <a:off x="7789867" y="44132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14BC9D-68F3-B392-A400-7E323AA585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231490"/>
            <a:ext cx="7632700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6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08B38E0-2EEF-2D45-6536-DB605CB200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765175"/>
            <a:ext cx="7632700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4458C7-35C0-A6EF-F6EE-CA4C9C558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2727" y="4807130"/>
            <a:ext cx="3499714" cy="1873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A33F76-6F02-5745-5408-92BE05565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5" t="40558"/>
          <a:stretch/>
        </p:blipFill>
        <p:spPr>
          <a:xfrm rot="10800000">
            <a:off x="-28801" y="-25400"/>
            <a:ext cx="3644305" cy="37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59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09426-BA15-69DF-9DF9-E4BCD5A48083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1EC0E-8DD2-ACED-54B6-36F43A8AA4DD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B046-8380-43C5-27D1-E58BD5D92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A86CA-ED97-4B1C-50A3-296EEB72CF4D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4BBEB-3875-3E11-09BD-C2110D718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47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Click to add 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0C5B-795C-263B-EF8C-F6D6F515F11A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D824F-8AFF-6ADF-C6B4-0F1EB9395C31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AEFD4-8389-EE83-21B7-2943C3CF8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A41A12-3D45-7D2B-F8D3-D598B7190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9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91" y="2097091"/>
            <a:ext cx="7632701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A5C6F-622E-27F2-DD2C-007DF2BE16A2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A4EB4-DF3E-913F-C1DD-43A982C4DE8F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0B922-BF12-82EF-C654-1E04DAA43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EEE8C-0759-0E55-24E9-0E6E2BD085B2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63B149-36B2-EB1A-CE8D-71E391F0C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7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2C00E-7579-A3DF-72A1-005F96A7FC9A}"/>
              </a:ext>
            </a:extLst>
          </p:cNvPr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25CBD-4035-D637-E1EC-4D717F98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58359" y="266700"/>
            <a:ext cx="2463935" cy="131890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62271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2C0E3-D898-EA31-5238-741090C17099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8C140-8AB5-29FB-CF06-4E6AEC4445BC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78B56-AC49-84FB-C012-0008A2EF8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58360" y="266700"/>
            <a:ext cx="2463933" cy="1318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22AA12-E323-370A-2558-6124DCDACCBA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58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24E970-CD7C-2893-4293-CAADEBD4D699}"/>
              </a:ext>
            </a:extLst>
          </p:cNvPr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640762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36903-C42D-0B24-3543-E020D15776BE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458B3-1D91-F3A6-83FD-350154A757C1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06B1D8-6A8F-870D-43B3-DFB9C45F7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58360" y="266700"/>
            <a:ext cx="2463933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93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2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3A5FCE-4D05-31BE-1CD4-6CE5C773C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778" b="30778"/>
          <a:stretch/>
        </p:blipFill>
        <p:spPr>
          <a:xfrm rot="5400000">
            <a:off x="-880787" y="2546073"/>
            <a:ext cx="5192712" cy="343114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</p:spTree>
    <p:extLst>
      <p:ext uri="{BB962C8B-B14F-4D97-AF65-F5344CB8AC3E}">
        <p14:creationId xmlns:p14="http://schemas.microsoft.com/office/powerpoint/2010/main" val="3642052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09426-BA15-69DF-9DF9-E4BCD5A48083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1EC0E-8DD2-ACED-54B6-36F43A8AA4DD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B046-8380-43C5-27D1-E58BD5D92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A86CA-ED97-4B1C-50A3-296EEB72CF4D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4BBEB-3875-3E11-09BD-C2110D718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16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1E89-D11F-7D84-9492-E321845559FA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6112A-495D-43C0-3AC7-06A4322B48AC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49B11-021B-9D5D-46F1-8BB777F17BE7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22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4271B-1588-8B83-AF63-19A63442EBFE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E700C-1910-562C-10A1-64B539DF6334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3AC93-D5FF-B99A-0595-51AF5CAB98E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58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620CD-55F4-E7E8-E6EC-EB63F895E7BF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84B90-C316-C349-6B8A-72E2C44730B5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78E90-9218-9685-1D30-181ABB6A0E7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86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657D6E-D7A9-5757-D780-8C4C40EAF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281A67-EECF-3906-182B-26FC6009B376}"/>
              </a:ext>
            </a:extLst>
          </p:cNvPr>
          <p:cNvSpPr/>
          <p:nvPr userDrawn="1"/>
        </p:nvSpPr>
        <p:spPr>
          <a:xfrm>
            <a:off x="3004457" y="0"/>
            <a:ext cx="9187542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96E0E-C323-7488-C5C5-A730ED0A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8307A7-7DAF-A3D0-EEA7-B63B600E8639}"/>
              </a:ext>
            </a:extLst>
          </p:cNvPr>
          <p:cNvSpPr/>
          <p:nvPr/>
        </p:nvSpPr>
        <p:spPr>
          <a:xfrm>
            <a:off x="3004457" y="0"/>
            <a:ext cx="9187542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r>
              <a:rPr lang="en-GB" noProof="0" dirty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 dirty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D2531-B330-3930-3318-0A3155709EE6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CB9AF-2DB1-B554-78D0-E26F7FBCD684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29D02-9F95-CE08-4D0B-BA8E1DA1DF95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50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742" y="365126"/>
            <a:ext cx="10885202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1690688"/>
            <a:ext cx="10887075" cy="25066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742950" indent="-285750">
              <a:spcBef>
                <a:spcPts val="0"/>
              </a:spcBef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5910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72" y="256104"/>
            <a:ext cx="10881360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1132" y="114904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538" y="1149045"/>
            <a:ext cx="4351644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76BA0-6DF2-440B-9698-4D8D028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2" y="1048891"/>
            <a:ext cx="11065199" cy="79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F2BE7C-D598-64C4-F577-4273E6712C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526" y="6318638"/>
            <a:ext cx="1107163" cy="4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41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5DAB1-70E4-EC21-4DEB-C0E0C1864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526" y="6318638"/>
            <a:ext cx="1107163" cy="4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0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67C0-8AA1-4D43-E4EE-591071F9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EBFC-14D5-28B7-D2B1-A55A04C2C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4C7D-A0D5-439C-3C06-13E82B1D0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FB6662-8262-992D-B7F7-373D7D99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9839C-09D0-4E8F-AE97-7EC77FED1BC9}" type="datetimeFigureOut">
              <a:rPr lang="en-MW" smtClean="0"/>
              <a:t>10/06/2024</a:t>
            </a:fld>
            <a:endParaRPr lang="en-M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32D4-BBC2-8DFF-7896-F3A0E2ED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03ECB-E510-355C-C911-C116133A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1C859-4EBA-4DB1-9D84-5F516DEDB010}" type="slidenum">
              <a:rPr lang="en-MW" smtClean="0"/>
              <a:t>‹#›</a:t>
            </a:fld>
            <a:endParaRPr lang="en-MW"/>
          </a:p>
        </p:txBody>
      </p:sp>
    </p:spTree>
    <p:extLst>
      <p:ext uri="{BB962C8B-B14F-4D97-AF65-F5344CB8AC3E}">
        <p14:creationId xmlns:p14="http://schemas.microsoft.com/office/powerpoint/2010/main" val="234032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2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Click to add 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40C5B-795C-263B-EF8C-F6D6F515F11A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D824F-8AFF-6ADF-C6B4-0F1EB9395C31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AEFD4-8389-EE83-21B7-2943C3CF8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A41A12-3D45-7D2B-F8D3-D598B7190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2C00E-7579-A3DF-72A1-005F96A7FC9A}"/>
              </a:ext>
            </a:extLst>
          </p:cNvPr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25CBD-4035-D637-E1EC-4D717F98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58359" y="266700"/>
            <a:ext cx="2463935" cy="131890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62271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2C0E3-D898-EA31-5238-741090C17099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8C140-8AB5-29FB-CF06-4E6AEC4445BC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78B56-AC49-84FB-C012-0008A2EF8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58360" y="266700"/>
            <a:ext cx="2463933" cy="1318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22AA12-E323-370A-2558-6124DCDACCBA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51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24E970-CD7C-2893-4293-CAADEBD4D699}"/>
              </a:ext>
            </a:extLst>
          </p:cNvPr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640762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36903-C42D-0B24-3543-E020D15776BE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458B3-1D91-F3A6-83FD-350154A757C1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06B1D8-6A8F-870D-43B3-DFB9C45F7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58360" y="266700"/>
            <a:ext cx="2463933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1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1E89-D11F-7D84-9492-E321845559FA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6112A-495D-43C0-3AC7-06A4322B48AC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49B11-021B-9D5D-46F1-8BB777F17BE7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30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4271B-1588-8B83-AF63-19A63442EBFE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E700C-1910-562C-10A1-64B539DF6334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3AC93-D5FF-B99A-0595-51AF5CAB98E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3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620CD-55F4-E7E8-E6EC-EB63F895E7BF}"/>
              </a:ext>
            </a:extLst>
          </p:cNvPr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84B90-C316-C349-6B8A-72E2C44730B5}"/>
              </a:ext>
            </a:extLst>
          </p:cNvPr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78E90-9218-9685-1D30-181ABB6A0E7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13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657D6E-D7A9-5757-D780-8C4C40EAF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281A67-EECF-3906-182B-26FC6009B376}"/>
              </a:ext>
            </a:extLst>
          </p:cNvPr>
          <p:cNvSpPr/>
          <p:nvPr userDrawn="1"/>
        </p:nvSpPr>
        <p:spPr>
          <a:xfrm>
            <a:off x="3004457" y="0"/>
            <a:ext cx="9187542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96E0E-C323-7488-C5C5-A730ED0A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8307A7-7DAF-A3D0-EEA7-B63B600E8639}"/>
              </a:ext>
            </a:extLst>
          </p:cNvPr>
          <p:cNvSpPr/>
          <p:nvPr/>
        </p:nvSpPr>
        <p:spPr>
          <a:xfrm>
            <a:off x="3004457" y="0"/>
            <a:ext cx="9187542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r>
              <a:rPr lang="en-GB" noProof="0" dirty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 dirty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D2531-B330-3930-3318-0A3155709EE6}"/>
              </a:ext>
            </a:extLst>
          </p:cNvPr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6 – 10 October · Lima, Peru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CB9AF-2DB1-B554-78D0-E26F7FBCD684}"/>
              </a:ext>
            </a:extLst>
          </p:cNvPr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hivr4p.org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29D02-9F95-CE08-4D0B-BA8E1DA1DF95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1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5"/>
            <a:ext cx="7632700" cy="12239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3" y="2097089"/>
            <a:ext cx="11306169" cy="4103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6124B-A661-D5A9-C532-18C996EA6AE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60899" y="266700"/>
            <a:ext cx="2463935" cy="131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4E06F-EF28-50C5-9C9E-07D58141219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260900" y="266700"/>
            <a:ext cx="2463933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  <p:sldLayoutId id="2147483707" r:id="rId7"/>
    <p:sldLayoutId id="2147483708" r:id="rId8"/>
    <p:sldLayoutId id="2147483710" r:id="rId9"/>
    <p:sldLayoutId id="2147483717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5"/>
            <a:ext cx="7632700" cy="12239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3" y="2097089"/>
            <a:ext cx="11306169" cy="4103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6124B-A661-D5A9-C532-18C996EA6AE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60899" y="266700"/>
            <a:ext cx="2463935" cy="131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4E06F-EF28-50C5-9C9E-07D58141219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260900" y="266700"/>
            <a:ext cx="2463933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vac.org/resource/report/global-hiv-prevention-roadmap-for-key-populations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avac.org/blog/reclaiming-choice-the-launch-of-the-hiv-prevention-choice-manifesto-and-what-that-means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34A3-02DF-58E8-819D-42920050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448" y="1879374"/>
            <a:ext cx="7632700" cy="4319586"/>
          </a:xfrm>
        </p:spPr>
        <p:txBody>
          <a:bodyPr>
            <a:normAutofit/>
          </a:bodyPr>
          <a:lstStyle/>
          <a:p>
            <a:r>
              <a:rPr lang="en-MW" sz="4000" dirty="0"/>
              <a:t>A Community Perspective on HIV Vaccines: From Prevention to Cure</a:t>
            </a: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2E107-D69D-7F17-DCA4-9810DCD48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Beyond prevention: harnessing HIV vaccines for an HIV cure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E3675-1649-802E-6FA3-7499193C73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Mitch Matoga, MD, MSc, University of North Carolina Project Malawi</a:t>
            </a:r>
          </a:p>
        </p:txBody>
      </p:sp>
    </p:spTree>
    <p:extLst>
      <p:ext uri="{BB962C8B-B14F-4D97-AF65-F5344CB8AC3E}">
        <p14:creationId xmlns:p14="http://schemas.microsoft.com/office/powerpoint/2010/main" val="131178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3" y="579719"/>
            <a:ext cx="8924702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Overview </a:t>
            </a:r>
            <a:r>
              <a:rPr lang="en-US" sz="2800" dirty="0"/>
              <a:t>of </a:t>
            </a:r>
            <a:r>
              <a:rPr lang="en-US" sz="2800" noProof="0" dirty="0"/>
              <a:t>HIV Vaccine Research: </a:t>
            </a:r>
            <a:r>
              <a:rPr lang="en-US" sz="2800" dirty="0" err="1"/>
              <a:t>bnAbs</a:t>
            </a:r>
            <a:endParaRPr lang="en-GB" sz="2800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3B097C4-61A7-8844-512A-D350D45BF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83" t="25202" r="3427" b="13366"/>
          <a:stretch/>
        </p:blipFill>
        <p:spPr>
          <a:xfrm>
            <a:off x="1745885" y="1665288"/>
            <a:ext cx="8609970" cy="464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1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3" y="579719"/>
            <a:ext cx="8924702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Overview </a:t>
            </a:r>
            <a:r>
              <a:rPr lang="en-US" sz="2800" dirty="0"/>
              <a:t>of </a:t>
            </a:r>
            <a:r>
              <a:rPr lang="en-US" sz="2800" noProof="0" dirty="0"/>
              <a:t>HIV Vaccine Research: mRNA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4D6A2-2A8F-FB81-53EA-9E8473C4D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39" t="24940" r="4790" b="13892"/>
          <a:stretch/>
        </p:blipFill>
        <p:spPr>
          <a:xfrm>
            <a:off x="1805487" y="1665288"/>
            <a:ext cx="8119950" cy="45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2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3" y="579719"/>
            <a:ext cx="8924702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Community Perspectives: Community Engagement</a:t>
            </a:r>
            <a:endParaRPr lang="en-GB" sz="2800" dirty="0"/>
          </a:p>
        </p:txBody>
      </p:sp>
      <p:sp>
        <p:nvSpPr>
          <p:cNvPr id="4" name="Google Shape;221;p17">
            <a:extLst>
              <a:ext uri="{FF2B5EF4-FFF2-40B4-BE49-F238E27FC236}">
                <a16:creationId xmlns:a16="http://schemas.microsoft.com/office/drawing/2014/main" id="{784FEDE6-5E50-C56A-7716-979097C7CFFF}"/>
              </a:ext>
            </a:extLst>
          </p:cNvPr>
          <p:cNvSpPr txBox="1">
            <a:spLocks/>
          </p:cNvSpPr>
          <p:nvPr/>
        </p:nvSpPr>
        <p:spPr>
          <a:xfrm>
            <a:off x="1762699" y="1464673"/>
            <a:ext cx="6962661" cy="5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2400"/>
              <a:buFont typeface="Arial"/>
              <a:buNone/>
            </a:pPr>
            <a:r>
              <a:rPr lang="en-US" dirty="0">
                <a:solidFill>
                  <a:srgbClr val="FF0000"/>
                </a:solidFill>
              </a:rPr>
              <a:t>What is meaningful community engagement?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6F99C06-97D6-85BA-133C-E12AB176B427}"/>
              </a:ext>
            </a:extLst>
          </p:cNvPr>
          <p:cNvSpPr txBox="1">
            <a:spLocks/>
          </p:cNvSpPr>
          <p:nvPr/>
        </p:nvSpPr>
        <p:spPr>
          <a:xfrm>
            <a:off x="530890" y="2142567"/>
            <a:ext cx="10887848" cy="4117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“</a:t>
            </a:r>
            <a:r>
              <a:rPr lang="en-US"/>
              <a:t>Meaningful community engagement includes a spectrum of activities, from education to relationship-building to routine partner or planning group meetings and collaboration. Increasing levels of engagement can build trust.”-</a:t>
            </a:r>
            <a:r>
              <a:rPr lang="en-US" b="1"/>
              <a:t> CDC</a:t>
            </a:r>
            <a:endParaRPr lang="en-US" b="1" i="1"/>
          </a:p>
          <a:p>
            <a:endParaRPr lang="en-US"/>
          </a:p>
          <a:p>
            <a:r>
              <a:rPr lang="en-US"/>
              <a:t>“The myriad of ways in which the activity and benefits of higher education and research can be shared with the public. Engagement is by definition a two-way process, involving interaction and listening, with the goal of generating mutual benefit”</a:t>
            </a:r>
            <a:r>
              <a:rPr lang="en-US" b="1"/>
              <a:t>- National Co-ordinating Centre for Public Engagement</a:t>
            </a:r>
          </a:p>
          <a:p>
            <a:endParaRPr lang="en-US"/>
          </a:p>
          <a:p>
            <a:r>
              <a:rPr lang="en-US"/>
              <a:t>“T</a:t>
            </a:r>
            <a:r>
              <a:rPr lang="en-US">
                <a:solidFill>
                  <a:srgbClr val="39424F"/>
                </a:solidFill>
              </a:rPr>
              <a:t>he meaningful involvement of patients, caregivers, clinicians, and other healthcare stakeholders throughout the entire research process—from planning the study, to conducting the study, and disseminating study results”- </a:t>
            </a:r>
            <a:r>
              <a:rPr lang="en-US" b="1">
                <a:solidFill>
                  <a:srgbClr val="39424F"/>
                </a:solidFill>
              </a:rPr>
              <a:t>patient-centered outcomes research institute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86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3" y="579719"/>
            <a:ext cx="8924702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Community Perspectives: Community Engagement</a:t>
            </a:r>
            <a:endParaRPr lang="en-GB" sz="2800" dirty="0"/>
          </a:p>
        </p:txBody>
      </p:sp>
      <p:sp>
        <p:nvSpPr>
          <p:cNvPr id="4" name="Google Shape;221;p17">
            <a:extLst>
              <a:ext uri="{FF2B5EF4-FFF2-40B4-BE49-F238E27FC236}">
                <a16:creationId xmlns:a16="http://schemas.microsoft.com/office/drawing/2014/main" id="{784FEDE6-5E50-C56A-7716-979097C7CFFF}"/>
              </a:ext>
            </a:extLst>
          </p:cNvPr>
          <p:cNvSpPr txBox="1">
            <a:spLocks/>
          </p:cNvSpPr>
          <p:nvPr/>
        </p:nvSpPr>
        <p:spPr>
          <a:xfrm>
            <a:off x="2457680" y="1529033"/>
            <a:ext cx="5915140" cy="5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2400"/>
              <a:buFont typeface="Arial"/>
              <a:buNone/>
            </a:pPr>
            <a:r>
              <a:rPr lang="en-US" dirty="0">
                <a:solidFill>
                  <a:srgbClr val="FF0000"/>
                </a:solidFill>
              </a:rPr>
              <a:t>Why it is needed now than ever before:</a:t>
            </a:r>
          </a:p>
        </p:txBody>
      </p:sp>
      <p:sp>
        <p:nvSpPr>
          <p:cNvPr id="6" name="Google Shape;220;p17">
            <a:extLst>
              <a:ext uri="{FF2B5EF4-FFF2-40B4-BE49-F238E27FC236}">
                <a16:creationId xmlns:a16="http://schemas.microsoft.com/office/drawing/2014/main" id="{1CE6141B-C987-7AED-93D0-3B8CFB55118E}"/>
              </a:ext>
            </a:extLst>
          </p:cNvPr>
          <p:cNvSpPr txBox="1">
            <a:spLocks/>
          </p:cNvSpPr>
          <p:nvPr/>
        </p:nvSpPr>
        <p:spPr>
          <a:xfrm>
            <a:off x="164213" y="2076131"/>
            <a:ext cx="9045887" cy="16145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ts val="2400"/>
              <a:buFont typeface="Arial" panose="020B0604020202020204" pitchFamily="34" charset="0"/>
              <a:buChar char="▪"/>
            </a:pPr>
            <a:r>
              <a:rPr lang="en-US" dirty="0"/>
              <a:t>COVID-19 exposed alarming rates of vaccine hesitancy, linked to a global “infodemic” – this may become a major obstacle for HIV vaccines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ts val="2400"/>
              <a:buFont typeface="Arial" panose="020B0604020202020204" pitchFamily="34" charset="0"/>
              <a:buChar char="▪"/>
            </a:pPr>
            <a:r>
              <a:rPr lang="en-US" dirty="0"/>
              <a:t>Mis-information, Mis-trust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A3838"/>
              </a:buClr>
              <a:buSzPts val="2400"/>
              <a:buNone/>
            </a:pPr>
            <a:endParaRPr lang="en-US" dirty="0"/>
          </a:p>
          <a:p>
            <a:pPr indent="-76200">
              <a:lnSpc>
                <a:spcPct val="100000"/>
              </a:lnSpc>
              <a:spcBef>
                <a:spcPts val="600"/>
              </a:spcBef>
              <a:buClr>
                <a:srgbClr val="3A3838"/>
              </a:buClr>
              <a:buSzPts val="24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E6A2-66C9-B8F6-1D50-5BAC04210F02}"/>
              </a:ext>
            </a:extLst>
          </p:cNvPr>
          <p:cNvSpPr txBox="1"/>
          <p:nvPr/>
        </p:nvSpPr>
        <p:spPr>
          <a:xfrm>
            <a:off x="164213" y="3613533"/>
            <a:ext cx="8362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Vaccine research is in early phase- communities need more engagement to understand where the field is at</a:t>
            </a: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BD1C3-6403-26AD-42C3-5F5CD93B814F}"/>
              </a:ext>
            </a:extLst>
          </p:cNvPr>
          <p:cNvSpPr txBox="1"/>
          <p:nvPr/>
        </p:nvSpPr>
        <p:spPr>
          <a:xfrm>
            <a:off x="164213" y="4684280"/>
            <a:ext cx="7557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Strong, consistent community engagement is key to building confidence in HIV vaccine research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01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3" y="579719"/>
            <a:ext cx="8924702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Community Perspectives: Community Engagement</a:t>
            </a:r>
            <a:endParaRPr lang="en-GB" sz="2800" dirty="0"/>
          </a:p>
        </p:txBody>
      </p:sp>
      <p:sp>
        <p:nvSpPr>
          <p:cNvPr id="4" name="Google Shape;221;p17">
            <a:extLst>
              <a:ext uri="{FF2B5EF4-FFF2-40B4-BE49-F238E27FC236}">
                <a16:creationId xmlns:a16="http://schemas.microsoft.com/office/drawing/2014/main" id="{784FEDE6-5E50-C56A-7716-979097C7CFFF}"/>
              </a:ext>
            </a:extLst>
          </p:cNvPr>
          <p:cNvSpPr txBox="1">
            <a:spLocks/>
          </p:cNvSpPr>
          <p:nvPr/>
        </p:nvSpPr>
        <p:spPr>
          <a:xfrm>
            <a:off x="2457680" y="1529033"/>
            <a:ext cx="5915140" cy="5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ts val="2400"/>
              <a:buFont typeface="Arial"/>
              <a:buNone/>
            </a:pPr>
            <a:r>
              <a:rPr lang="en-US" dirty="0">
                <a:solidFill>
                  <a:srgbClr val="FF0000"/>
                </a:solidFill>
              </a:rPr>
              <a:t>Why it is needed now than ever before:</a:t>
            </a:r>
          </a:p>
        </p:txBody>
      </p:sp>
      <p:sp>
        <p:nvSpPr>
          <p:cNvPr id="6" name="Google Shape;220;p17">
            <a:extLst>
              <a:ext uri="{FF2B5EF4-FFF2-40B4-BE49-F238E27FC236}">
                <a16:creationId xmlns:a16="http://schemas.microsoft.com/office/drawing/2014/main" id="{1CE6141B-C987-7AED-93D0-3B8CFB55118E}"/>
              </a:ext>
            </a:extLst>
          </p:cNvPr>
          <p:cNvSpPr txBox="1">
            <a:spLocks/>
          </p:cNvSpPr>
          <p:nvPr/>
        </p:nvSpPr>
        <p:spPr>
          <a:xfrm>
            <a:off x="164213" y="2076131"/>
            <a:ext cx="9045887" cy="9493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3A3838"/>
              </a:buClr>
              <a:buSzPts val="2400"/>
              <a:buFont typeface="Noto Sans Symbols"/>
              <a:buChar char="▪"/>
            </a:pPr>
            <a:r>
              <a:rPr lang="en-US" dirty="0"/>
              <a:t>Questions around how to engage communities in discovery medicine vaccine trials need to be collaboratively answered</a:t>
            </a:r>
          </a:p>
          <a:p>
            <a:pPr indent="-76200">
              <a:lnSpc>
                <a:spcPct val="100000"/>
              </a:lnSpc>
              <a:spcBef>
                <a:spcPts val="600"/>
              </a:spcBef>
              <a:buClr>
                <a:srgbClr val="3A3838"/>
              </a:buClr>
              <a:buSzPts val="24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4CBAF-D6FB-12AC-26F0-C11199841C23}"/>
              </a:ext>
            </a:extLst>
          </p:cNvPr>
          <p:cNvSpPr txBox="1"/>
          <p:nvPr/>
        </p:nvSpPr>
        <p:spPr>
          <a:xfrm>
            <a:off x="164213" y="3025445"/>
            <a:ext cx="9135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A3838"/>
                </a:solidFill>
              </a:rPr>
              <a:t>The </a:t>
            </a:r>
            <a:r>
              <a:rPr lang="en-US" sz="2000" b="1" dirty="0">
                <a:solidFill>
                  <a:srgbClr val="3A3838"/>
                </a:solidFill>
              </a:rPr>
              <a:t>Good Participatory Practice (GPP) </a:t>
            </a:r>
            <a:r>
              <a:rPr lang="en-US" sz="2000" dirty="0">
                <a:solidFill>
                  <a:srgbClr val="3A3838"/>
                </a:solidFill>
              </a:rPr>
              <a:t>guidelines, developed for HIV and recently updated for COVID, provide a critical roadmap for ethical, inclusive research practice.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FAA31-24C0-375C-5885-CC5D4B3A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450" y="3227942"/>
            <a:ext cx="2674781" cy="34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3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3" y="579719"/>
            <a:ext cx="8924702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Community Perspectives: Community Engagement</a:t>
            </a:r>
            <a:endParaRPr lang="en-GB" sz="2800" dirty="0"/>
          </a:p>
        </p:txBody>
      </p:sp>
      <p:sp>
        <p:nvSpPr>
          <p:cNvPr id="4" name="Google Shape;221;p17">
            <a:extLst>
              <a:ext uri="{FF2B5EF4-FFF2-40B4-BE49-F238E27FC236}">
                <a16:creationId xmlns:a16="http://schemas.microsoft.com/office/drawing/2014/main" id="{784FEDE6-5E50-C56A-7716-979097C7CFFF}"/>
              </a:ext>
            </a:extLst>
          </p:cNvPr>
          <p:cNvSpPr txBox="1">
            <a:spLocks/>
          </p:cNvSpPr>
          <p:nvPr/>
        </p:nvSpPr>
        <p:spPr>
          <a:xfrm>
            <a:off x="1927952" y="1574842"/>
            <a:ext cx="6962661" cy="5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Platforms of Engagement in HIV Vaccine Research</a:t>
            </a:r>
            <a:endParaRPr lang="en-MW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94DAE-F8E9-444C-4C1C-3FF49C89F800}"/>
              </a:ext>
            </a:extLst>
          </p:cNvPr>
          <p:cNvSpPr txBox="1"/>
          <p:nvPr/>
        </p:nvSpPr>
        <p:spPr>
          <a:xfrm>
            <a:off x="1344059" y="2121940"/>
            <a:ext cx="7844010" cy="444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Global Community Advocacy Groups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Site level community advisory boards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Network-led community working groups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Civil Society engagement &amp; Advocacy on clinical trials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IAS Vaccine Academy for advocates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Clinical Trial Design Academy</a:t>
            </a:r>
            <a:endParaRPr lang="en-MW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8321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96AF1B-F244-74C0-0D34-CDE0EAF3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85" y="1506421"/>
            <a:ext cx="6480502" cy="11264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Community perspectives: People’s Research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7B6FA-761F-EBD1-45EC-E00DE0895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753" y="2648985"/>
            <a:ext cx="6867747" cy="41215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/>
            <a:r>
              <a:rPr lang="en-US" sz="1600" dirty="0"/>
              <a:t>An initiative of the Coalition to Accelerate and Support Prevention Research (CASPR)</a:t>
            </a:r>
          </a:p>
          <a:p>
            <a:pPr marL="342900"/>
            <a:r>
              <a:rPr lang="en-US" sz="1600" dirty="0"/>
              <a:t>Multiple approaches to gather community insights about the HIV prevention research pipeline, including vaccines and bnAb product categories.</a:t>
            </a:r>
            <a:endParaRPr lang="en-US" sz="1600" dirty="0">
              <a:ea typeface="Verdana"/>
            </a:endParaRPr>
          </a:p>
          <a:p>
            <a:pPr marL="342900"/>
            <a:r>
              <a:rPr lang="en-US" sz="1600" dirty="0"/>
              <a:t>The People’s Research Agenda reflects the voices of over 130 advocates from 23 countries. </a:t>
            </a:r>
          </a:p>
          <a:p>
            <a:pPr marL="342900"/>
            <a:r>
              <a:rPr lang="en-US" sz="1600" dirty="0"/>
              <a:t>It outlines community-defined priorities and recommendations for HIV prevention research, implementation and investments for the future, including for the vaccine field</a:t>
            </a:r>
          </a:p>
          <a:p>
            <a:pPr marL="342900"/>
            <a:r>
              <a:rPr lang="en-US" sz="1600" dirty="0"/>
              <a:t>Perspectives from the </a:t>
            </a:r>
            <a:r>
              <a:rPr lang="en-US" sz="1600" b="1" dirty="0"/>
              <a:t>Clinical Trial Design Academy workshop</a:t>
            </a:r>
            <a:r>
              <a:rPr lang="en-US" sz="1600" dirty="0"/>
              <a:t> were included in the PRA; this group of advocates aims to reflect on and influence thinking around trial designs of the future.</a:t>
            </a:r>
          </a:p>
          <a:p>
            <a:endParaRPr lang="en-US" sz="1600" dirty="0"/>
          </a:p>
        </p:txBody>
      </p:sp>
      <p:pic>
        <p:nvPicPr>
          <p:cNvPr id="5" name="Picture 4" descr="A collage of several people&#10;&#10;Description automatically generated">
            <a:extLst>
              <a:ext uri="{FF2B5EF4-FFF2-40B4-BE49-F238E27FC236}">
                <a16:creationId xmlns:a16="http://schemas.microsoft.com/office/drawing/2014/main" id="{FD71BC8F-2661-55F4-2353-2ADA4D760A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4" t="13504" r="5703" b="-365"/>
          <a:stretch/>
        </p:blipFill>
        <p:spPr>
          <a:xfrm>
            <a:off x="7347283" y="3759879"/>
            <a:ext cx="4519048" cy="2385283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B1CA0BE-4F5A-F501-A160-EAD3F24CF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96" r="3" b="12978"/>
          <a:stretch/>
        </p:blipFill>
        <p:spPr>
          <a:xfrm>
            <a:off x="7116668" y="472439"/>
            <a:ext cx="5157028" cy="3096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67DCA2-E053-B12C-BC2F-AC0197658B79}"/>
              </a:ext>
            </a:extLst>
          </p:cNvPr>
          <p:cNvSpPr txBox="1"/>
          <p:nvPr/>
        </p:nvSpPr>
        <p:spPr>
          <a:xfrm>
            <a:off x="7349289" y="6208795"/>
            <a:ext cx="4762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ea typeface="Verdana"/>
              </a:rPr>
              <a:t>Above: Members of the Clinical Trial Design Academy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00269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B817-3687-9B6D-A516-31A69D0A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642" y="365126"/>
            <a:ext cx="10927828" cy="729827"/>
          </a:xfrm>
        </p:spPr>
        <p:txBody>
          <a:bodyPr>
            <a:noAutofit/>
          </a:bodyPr>
          <a:lstStyle/>
          <a:p>
            <a:r>
              <a:rPr lang="en-US" sz="2800" dirty="0"/>
              <a:t>Community Perspectives: People’s Research Agenda</a:t>
            </a:r>
            <a:endParaRPr lang="en-MW" sz="280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D58BF20-A662-6ED5-DCF0-C3D96B292AFE}"/>
              </a:ext>
            </a:extLst>
          </p:cNvPr>
          <p:cNvSpPr txBox="1">
            <a:spLocks/>
          </p:cNvSpPr>
          <p:nvPr/>
        </p:nvSpPr>
        <p:spPr>
          <a:xfrm>
            <a:off x="959385" y="1694824"/>
            <a:ext cx="10882744" cy="5470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itchFamily="2" charset="2"/>
              <a:buChar char="§"/>
              <a:defRPr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—"/>
              <a:defRPr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§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§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F</a:t>
            </a:r>
            <a:r>
              <a:rPr lang="en-MW" dirty="0"/>
              <a:t>ind out more – launch </a:t>
            </a:r>
            <a:r>
              <a:rPr lang="en-GB" b="1" dirty="0">
                <a:solidFill>
                  <a:srgbClr val="212121"/>
                </a:solidFill>
                <a:latin typeface="Aptos" panose="020B0004020202020204" pitchFamily="34" charset="0"/>
              </a:rPr>
              <a:t>Sunday, October 6</a:t>
            </a:r>
            <a:r>
              <a:rPr lang="en-GB" b="1" baseline="30000" dirty="0">
                <a:solidFill>
                  <a:srgbClr val="212121"/>
                </a:solidFill>
                <a:latin typeface="Aptos" panose="020B0004020202020204" pitchFamily="34" charset="0"/>
              </a:rPr>
              <a:t>th</a:t>
            </a:r>
            <a:r>
              <a:rPr lang="en-GB" b="1" dirty="0">
                <a:solidFill>
                  <a:srgbClr val="212121"/>
                </a:solidFill>
                <a:latin typeface="Aptos" panose="020B0004020202020204" pitchFamily="34" charset="0"/>
              </a:rPr>
              <a:t>, 6-8 pm</a:t>
            </a:r>
            <a:endParaRPr lang="en-MW" dirty="0"/>
          </a:p>
          <a:p>
            <a:endParaRPr lang="en-M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CE096-651F-3A82-91F1-C99EB3227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244" y="2241922"/>
            <a:ext cx="4369512" cy="43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84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B817-3687-9B6D-A516-31A69D0A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642" y="365126"/>
            <a:ext cx="10927828" cy="729827"/>
          </a:xfrm>
        </p:spPr>
        <p:txBody>
          <a:bodyPr>
            <a:noAutofit/>
          </a:bodyPr>
          <a:lstStyle/>
          <a:p>
            <a:r>
              <a:rPr lang="en-US" sz="2800" dirty="0"/>
              <a:t>Key Messages</a:t>
            </a:r>
            <a:endParaRPr lang="en-MW" sz="280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D58BF20-A662-6ED5-DCF0-C3D96B292AFE}"/>
              </a:ext>
            </a:extLst>
          </p:cNvPr>
          <p:cNvSpPr txBox="1">
            <a:spLocks/>
          </p:cNvSpPr>
          <p:nvPr/>
        </p:nvSpPr>
        <p:spPr>
          <a:xfrm>
            <a:off x="330506" y="1694823"/>
            <a:ext cx="11644829" cy="29653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itchFamily="2" charset="2"/>
              <a:buChar char="§"/>
              <a:defRPr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—"/>
              <a:defRPr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•"/>
              <a:defRPr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§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itchFamily="2" charset="2"/>
              <a:buChar char="§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/>
              <a:t>Strive to collectively achieve meaningful community engagement in vaccine research including HIV vaccine using the available resources and platforms</a:t>
            </a:r>
          </a:p>
          <a:p>
            <a:pPr>
              <a:lnSpc>
                <a:spcPct val="150000"/>
              </a:lnSpc>
            </a:pPr>
            <a:r>
              <a:rPr lang="en-GB" dirty="0"/>
              <a:t>Utilize the People’s Research Agenda – join the launch</a:t>
            </a:r>
          </a:p>
          <a:p>
            <a:pPr>
              <a:lnSpc>
                <a:spcPct val="150000"/>
              </a:lnSpc>
            </a:pPr>
            <a:endParaRPr lang="en-MW" dirty="0"/>
          </a:p>
        </p:txBody>
      </p:sp>
    </p:spTree>
    <p:extLst>
      <p:ext uri="{BB962C8B-B14F-4D97-AF65-F5344CB8AC3E}">
        <p14:creationId xmlns:p14="http://schemas.microsoft.com/office/powerpoint/2010/main" val="379330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41E2A4-15E2-C821-90C2-9473F25090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1355" y="1665289"/>
            <a:ext cx="11400780" cy="1617738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University of North Carolina Project Malawi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Dr. Vincent Muturi-</a:t>
            </a:r>
            <a:r>
              <a:rPr lang="en-US" dirty="0" err="1"/>
              <a:t>Kioi</a:t>
            </a:r>
            <a:r>
              <a:rPr lang="en-US" dirty="0"/>
              <a:t> (IAVI)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Grace Kumwenda (AVAC)</a:t>
            </a:r>
            <a:endParaRPr lang="en-MW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356469-13F3-79D6-CC7B-A0AE757E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MW" dirty="0"/>
          </a:p>
        </p:txBody>
      </p:sp>
    </p:spTree>
    <p:extLst>
      <p:ext uri="{BB962C8B-B14F-4D97-AF65-F5344CB8AC3E}">
        <p14:creationId xmlns:p14="http://schemas.microsoft.com/office/powerpoint/2010/main" val="249182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E86D9-734E-CD4A-98AC-D989E4E5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3013152"/>
            <a:ext cx="7632700" cy="1223964"/>
          </a:xfrm>
        </p:spPr>
        <p:txBody>
          <a:bodyPr>
            <a:normAutofit/>
          </a:bodyPr>
          <a:lstStyle/>
          <a:p>
            <a:r>
              <a:rPr lang="en-GB" dirty="0"/>
              <a:t>No conflict of interest</a:t>
            </a:r>
            <a:endParaRPr lang="en-GB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068B5-2BDC-BC28-0E67-3ACAA898E9BD}"/>
              </a:ext>
            </a:extLst>
          </p:cNvPr>
          <p:cNvSpPr/>
          <p:nvPr/>
        </p:nvSpPr>
        <p:spPr>
          <a:xfrm>
            <a:off x="-22290" y="2057996"/>
            <a:ext cx="3646334" cy="3876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56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A270F-99B3-A0A5-18F3-9A8C8F91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0436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E86D9-734E-CD4A-98AC-D989E4E5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650952"/>
            <a:ext cx="7632700" cy="1223964"/>
          </a:xfrm>
        </p:spPr>
        <p:txBody>
          <a:bodyPr>
            <a:normAutofit/>
          </a:bodyPr>
          <a:lstStyle/>
          <a:p>
            <a:r>
              <a:rPr lang="en-GB" noProof="0" dirty="0"/>
              <a:t>Outline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6D28C90B-BE3C-F8F5-519E-8061D2986424}"/>
              </a:ext>
            </a:extLst>
          </p:cNvPr>
          <p:cNvSpPr txBox="1">
            <a:spLocks/>
          </p:cNvSpPr>
          <p:nvPr/>
        </p:nvSpPr>
        <p:spPr>
          <a:xfrm>
            <a:off x="3948605" y="1874916"/>
            <a:ext cx="7632704" cy="405705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W" dirty="0"/>
              <a:t>Why HIV vaccine(s)</a:t>
            </a:r>
          </a:p>
          <a:p>
            <a:r>
              <a:rPr lang="en-MW" dirty="0"/>
              <a:t>Overview of HIV vaccine research</a:t>
            </a:r>
          </a:p>
          <a:p>
            <a:r>
              <a:rPr lang="en-GB" dirty="0"/>
              <a:t>Community perspectives</a:t>
            </a:r>
          </a:p>
          <a:p>
            <a:pPr lvl="1"/>
            <a:r>
              <a:rPr lang="en-GB" dirty="0"/>
              <a:t>M</a:t>
            </a:r>
            <a:r>
              <a:rPr lang="en-MW" dirty="0"/>
              <a:t>eaningful community engagemen</a:t>
            </a:r>
            <a:r>
              <a:rPr lang="en-US" dirty="0"/>
              <a:t>t</a:t>
            </a:r>
          </a:p>
          <a:p>
            <a:pPr lvl="1"/>
            <a:r>
              <a:rPr lang="en-MW" dirty="0"/>
              <a:t>People’s research agenda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2068B5-2BDC-BC28-0E67-3ACAA898E9BD}"/>
              </a:ext>
            </a:extLst>
          </p:cNvPr>
          <p:cNvSpPr/>
          <p:nvPr/>
        </p:nvSpPr>
        <p:spPr>
          <a:xfrm>
            <a:off x="-22290" y="2057996"/>
            <a:ext cx="3646334" cy="3876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70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0EB4-9DA0-F74F-A1B1-961D4BFC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341" y="441325"/>
            <a:ext cx="8691750" cy="1249794"/>
          </a:xfrm>
        </p:spPr>
        <p:txBody>
          <a:bodyPr anchor="t">
            <a:normAutofit/>
          </a:bodyPr>
          <a:lstStyle/>
          <a:p>
            <a:r>
              <a:rPr lang="en-US" sz="3600" dirty="0"/>
              <a:t>Why an HIV Vaccine?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10260-F22C-1841-33B3-443E0ADBEE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15" t="19230" r="16385" b="56154"/>
          <a:stretch/>
        </p:blipFill>
        <p:spPr>
          <a:xfrm>
            <a:off x="81870" y="1948206"/>
            <a:ext cx="7045421" cy="2432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6F3F3-C160-3F18-55B1-7093D0BDF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92" t="52701" r="40771" b="29644"/>
          <a:stretch/>
        </p:blipFill>
        <p:spPr>
          <a:xfrm>
            <a:off x="6303204" y="3429000"/>
            <a:ext cx="5100052" cy="2432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A59078-F802-A240-35E6-78F384F8B905}"/>
              </a:ext>
            </a:extLst>
          </p:cNvPr>
          <p:cNvSpPr txBox="1"/>
          <p:nvPr/>
        </p:nvSpPr>
        <p:spPr>
          <a:xfrm>
            <a:off x="4803354" y="3605136"/>
            <a:ext cx="10854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41E99-6916-EB85-DF2D-C49428A8A9CC}"/>
              </a:ext>
            </a:extLst>
          </p:cNvPr>
          <p:cNvSpPr txBox="1"/>
          <p:nvPr/>
        </p:nvSpPr>
        <p:spPr>
          <a:xfrm>
            <a:off x="528810" y="3974468"/>
            <a:ext cx="5359987" cy="553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2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0EB4-9DA0-F74F-A1B1-961D4BFC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341" y="441325"/>
            <a:ext cx="8691750" cy="1249794"/>
          </a:xfrm>
        </p:spPr>
        <p:txBody>
          <a:bodyPr anchor="t">
            <a:normAutofit/>
          </a:bodyPr>
          <a:lstStyle/>
          <a:p>
            <a:r>
              <a:rPr lang="en-US" sz="3600" dirty="0"/>
              <a:t>Why an HIV Vaccine?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20C44-5F5F-7D05-90FC-5C988137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745" t="19164" r="15873" b="56582"/>
          <a:stretch/>
        </p:blipFill>
        <p:spPr>
          <a:xfrm>
            <a:off x="2698726" y="1691119"/>
            <a:ext cx="6369074" cy="411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1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AAF1-EF6D-2619-00AA-3BC7510C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720" y="365126"/>
            <a:ext cx="10179223" cy="729827"/>
          </a:xfrm>
        </p:spPr>
        <p:txBody>
          <a:bodyPr/>
          <a:lstStyle/>
          <a:p>
            <a:r>
              <a:rPr lang="en-US" sz="3600" dirty="0"/>
              <a:t>Why is an HIV Vaccine Needed: Choice</a:t>
            </a:r>
          </a:p>
        </p:txBody>
      </p:sp>
      <p:pic>
        <p:nvPicPr>
          <p:cNvPr id="3" name="Picture 2" descr="A blue and white website with text&#10;&#10;Description automatically generated">
            <a:extLst>
              <a:ext uri="{FF2B5EF4-FFF2-40B4-BE49-F238E27FC236}">
                <a16:creationId xmlns:a16="http://schemas.microsoft.com/office/drawing/2014/main" id="{F8D38A2A-EAFD-3164-F5ED-0F03AF61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4" y="2310798"/>
            <a:ext cx="5742140" cy="27723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86249AF-1C56-5F06-1C0C-6500ABC9D3C5}"/>
              </a:ext>
            </a:extLst>
          </p:cNvPr>
          <p:cNvGrpSpPr/>
          <p:nvPr/>
        </p:nvGrpSpPr>
        <p:grpSpPr>
          <a:xfrm>
            <a:off x="6335295" y="5301674"/>
            <a:ext cx="6184901" cy="646331"/>
            <a:chOff x="607670" y="6150974"/>
            <a:chExt cx="5873942" cy="6463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4DB4207-729E-5083-F6A4-343BC773EFA7}"/>
                </a:ext>
              </a:extLst>
            </p:cNvPr>
            <p:cNvSpPr/>
            <p:nvPr/>
          </p:nvSpPr>
          <p:spPr>
            <a:xfrm>
              <a:off x="607670" y="6150974"/>
              <a:ext cx="58739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/>
              <a:r>
                <a:rPr lang="en-US" b="0" i="1" u="none" strike="noStrike" dirty="0">
                  <a:solidFill>
                    <a:schemeClr val="accent3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3" tooltip="https://www.prepwatch.org/resources/implementation-study-tracker/"/>
                </a:rPr>
                <a:t>Global HIV Prevention Roadmap for Key Populations</a:t>
              </a:r>
              <a:endParaRPr lang="en-US" b="0" i="1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E2694E-C9EB-A1A7-5FFC-181D0BC64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671" y="6251813"/>
              <a:ext cx="215900" cy="215900"/>
            </a:xfrm>
            <a:prstGeom prst="rect">
              <a:avLst/>
            </a:prstGeom>
          </p:spPr>
        </p:pic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C8CDCB-1D72-8A96-D1B1-04671FBE8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900" y="1819635"/>
            <a:ext cx="5702300" cy="54709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SzPct val="100000"/>
              <a:defRPr/>
            </a:pPr>
            <a:r>
              <a:rPr lang="en-US" sz="2800" dirty="0"/>
              <a:t>African Women Prevention Community Accountability Board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DC84537-661A-2A5E-BCF7-8DD9CDC3A8A7}"/>
              </a:ext>
            </a:extLst>
          </p:cNvPr>
          <p:cNvSpPr txBox="1">
            <a:spLocks/>
          </p:cNvSpPr>
          <p:nvPr/>
        </p:nvSpPr>
        <p:spPr>
          <a:xfrm>
            <a:off x="6906795" y="1535529"/>
            <a:ext cx="4774044" cy="547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5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–"/>
              <a:defRPr sz="24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itchFamily="2" charset="2"/>
              <a:buChar char="§"/>
              <a:defRPr sz="2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itchFamily="2" charset="2"/>
              <a:buChar char="§"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itchFamily="2" charset="2"/>
              <a:buChar char="§"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00000"/>
              <a:defRPr/>
            </a:pPr>
            <a:r>
              <a:rPr lang="en-US" sz="2400" dirty="0"/>
              <a:t>Global Key Population HIV Prevention Advisory Group </a:t>
            </a:r>
          </a:p>
        </p:txBody>
      </p:sp>
      <p:pic>
        <p:nvPicPr>
          <p:cNvPr id="23" name="Picture 22" descr="A close-up of a map&#10;&#10;Description automatically generated">
            <a:extLst>
              <a:ext uri="{FF2B5EF4-FFF2-40B4-BE49-F238E27FC236}">
                <a16:creationId xmlns:a16="http://schemas.microsoft.com/office/drawing/2014/main" id="{CE97E386-561D-6277-F745-42DBAAA23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412" y="2388522"/>
            <a:ext cx="5547423" cy="26072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FD13277-7C1E-090E-8B0B-3D8779A74C07}"/>
              </a:ext>
            </a:extLst>
          </p:cNvPr>
          <p:cNvGrpSpPr/>
          <p:nvPr/>
        </p:nvGrpSpPr>
        <p:grpSpPr>
          <a:xfrm>
            <a:off x="1069028" y="5324273"/>
            <a:ext cx="5240867" cy="369332"/>
            <a:chOff x="607670" y="6187550"/>
            <a:chExt cx="5873942" cy="3693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F69BE1-9DFB-EE83-052B-DB6EDF324744}"/>
                </a:ext>
              </a:extLst>
            </p:cNvPr>
            <p:cNvSpPr/>
            <p:nvPr/>
          </p:nvSpPr>
          <p:spPr>
            <a:xfrm>
              <a:off x="607670" y="6187550"/>
              <a:ext cx="58739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/>
              <a:r>
                <a:rPr lang="en-US" b="0" i="1" u="none" strike="noStrike" dirty="0">
                  <a:solidFill>
                    <a:schemeClr val="accent3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6" tooltip="https://www.prepwatch.org/resources/implementation-study-tracker/"/>
                </a:rPr>
                <a:t>HIV Prevention Choice Manifesto</a:t>
              </a:r>
              <a:endParaRPr lang="en-US" b="0" i="1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52C4D9-812A-621A-61C7-E35BFD67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671" y="6276197"/>
              <a:ext cx="215900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752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54" y="178448"/>
            <a:ext cx="9672810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Overview of HIV Vaccine Research: Efficacy Trials</a:t>
            </a:r>
            <a:endParaRPr lang="en-GB" sz="2800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6B568AD-D394-2BD3-7EC5-A1F753862E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69" t="24677" r="4450" b="13891"/>
          <a:stretch/>
        </p:blipFill>
        <p:spPr>
          <a:xfrm>
            <a:off x="1861999" y="1664341"/>
            <a:ext cx="8468001" cy="42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2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05" y="216916"/>
            <a:ext cx="8913685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Overview </a:t>
            </a:r>
            <a:r>
              <a:rPr lang="en-US" sz="2800" noProof="0" dirty="0" err="1"/>
              <a:t>ofHIV</a:t>
            </a:r>
            <a:r>
              <a:rPr lang="en-US" sz="2800" noProof="0" dirty="0"/>
              <a:t> Vaccine Research: </a:t>
            </a:r>
            <a:r>
              <a:rPr lang="en-US" sz="2800" dirty="0" err="1"/>
              <a:t>bnAbs</a:t>
            </a:r>
            <a:endParaRPr lang="en-GB" sz="2800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2D1FAE2-E319-33B3-122F-FE2F7AB090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03" t="24761" r="3267" b="13737"/>
          <a:stretch/>
        </p:blipFill>
        <p:spPr>
          <a:xfrm>
            <a:off x="1201696" y="1487277"/>
            <a:ext cx="8504163" cy="46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6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90B16-2195-3B57-1EC8-7E57E420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1" y="579719"/>
            <a:ext cx="9056904" cy="1085569"/>
          </a:xfrm>
        </p:spPr>
        <p:txBody>
          <a:bodyPr>
            <a:normAutofit/>
          </a:bodyPr>
          <a:lstStyle/>
          <a:p>
            <a:r>
              <a:rPr lang="en-US" sz="2800" noProof="0" dirty="0"/>
              <a:t>Overview of HIV Vaccine Research: </a:t>
            </a:r>
            <a:r>
              <a:rPr lang="en-US" sz="2800" dirty="0" err="1"/>
              <a:t>bnAbs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F4643-5E0C-9591-87E5-87AD0C0C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83" t="24153" r="3938" b="13104"/>
          <a:stretch/>
        </p:blipFill>
        <p:spPr>
          <a:xfrm>
            <a:off x="1032473" y="1506733"/>
            <a:ext cx="8374362" cy="46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66026"/>
      </p:ext>
    </p:extLst>
  </p:cSld>
  <p:clrMapOvr>
    <a:masterClrMapping/>
  </p:clrMapOvr>
</p:sld>
</file>

<file path=ppt/theme/theme1.xml><?xml version="1.0" encoding="utf-8"?>
<a:theme xmlns:a="http://schemas.openxmlformats.org/drawingml/2006/main" name="HIVR4P2023">
  <a:themeElements>
    <a:clrScheme name="HIVR4P 2023">
      <a:dk1>
        <a:srgbClr val="000000"/>
      </a:dk1>
      <a:lt1>
        <a:srgbClr val="FFFFFF"/>
      </a:lt1>
      <a:dk2>
        <a:srgbClr val="DB2415"/>
      </a:dk2>
      <a:lt2>
        <a:srgbClr val="FFFFFF"/>
      </a:lt2>
      <a:accent1>
        <a:srgbClr val="DB2415"/>
      </a:accent1>
      <a:accent2>
        <a:srgbClr val="DE9343"/>
      </a:accent2>
      <a:accent3>
        <a:srgbClr val="45ABBF"/>
      </a:accent3>
      <a:accent4>
        <a:srgbClr val="E271A9"/>
      </a:accent4>
      <a:accent5>
        <a:srgbClr val="D80561"/>
      </a:accent5>
      <a:accent6>
        <a:srgbClr val="242C4B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41DDD12E-B90F-8B4C-885A-1A56B1B77793}" vid="{9754A729-A148-6B43-B8D4-40BFC8CAD646}"/>
    </a:ext>
  </a:extLst>
</a:theme>
</file>

<file path=ppt/theme/theme2.xml><?xml version="1.0" encoding="utf-8"?>
<a:theme xmlns:a="http://schemas.openxmlformats.org/drawingml/2006/main" name="1_HIVR4P2023">
  <a:themeElements>
    <a:clrScheme name="HIVR4P 2023">
      <a:dk1>
        <a:srgbClr val="000000"/>
      </a:dk1>
      <a:lt1>
        <a:srgbClr val="FFFFFF"/>
      </a:lt1>
      <a:dk2>
        <a:srgbClr val="DB2415"/>
      </a:dk2>
      <a:lt2>
        <a:srgbClr val="FFFFFF"/>
      </a:lt2>
      <a:accent1>
        <a:srgbClr val="DB2415"/>
      </a:accent1>
      <a:accent2>
        <a:srgbClr val="DE9343"/>
      </a:accent2>
      <a:accent3>
        <a:srgbClr val="45ABBF"/>
      </a:accent3>
      <a:accent4>
        <a:srgbClr val="E271A9"/>
      </a:accent4>
      <a:accent5>
        <a:srgbClr val="D80561"/>
      </a:accent5>
      <a:accent6>
        <a:srgbClr val="242C4B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41DDD12E-B90F-8B4C-885A-1A56B1B77793}" vid="{9754A729-A148-6B43-B8D4-40BFC8CAD6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DD43244790174B892FA283EAEEDD66" ma:contentTypeVersion="20" ma:contentTypeDescription="Create a new document." ma:contentTypeScope="" ma:versionID="cc7e4c7400d6bda65e021864cbb8f636">
  <xsd:schema xmlns:xsd="http://www.w3.org/2001/XMLSchema" xmlns:xs="http://www.w3.org/2001/XMLSchema" xmlns:p="http://schemas.microsoft.com/office/2006/metadata/properties" xmlns:ns1="http://schemas.microsoft.com/sharepoint/v3" xmlns:ns2="96baf7c1-7d9f-48d3-95bc-3d60efb8f7f9" xmlns:ns3="250929fa-9806-4449-af20-7947085fa170" targetNamespace="http://schemas.microsoft.com/office/2006/metadata/properties" ma:root="true" ma:fieldsID="7814d1efc6e590fcce5386706d2f38c9" ns1:_="" ns2:_="" ns3:_="">
    <xsd:import namespace="http://schemas.microsoft.com/sharepoint/v3"/>
    <xsd:import namespace="96baf7c1-7d9f-48d3-95bc-3d60efb8f7f9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af7c1-7d9f-48d3-95bc-3d60efb8f7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929fa-9806-4449-af20-7947085fa170" xsi:nil="true"/>
    <lcf76f155ced4ddcb4097134ff3c332f xmlns="96baf7c1-7d9f-48d3-95bc-3d60efb8f7f9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EBC214-D975-466C-9395-AEF8B2DE4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6baf7c1-7d9f-48d3-95bc-3d60efb8f7f9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AC164D-1427-4CFC-A10B-8EDA77DF60E7}">
  <ds:schemaRefs>
    <ds:schemaRef ds:uri="http://schemas.microsoft.com/office/2006/documentManagement/types"/>
    <ds:schemaRef ds:uri="http://purl.org/dc/terms/"/>
    <ds:schemaRef ds:uri="250929fa-9806-4449-af20-7947085fa170"/>
    <ds:schemaRef ds:uri="http://schemas.microsoft.com/office/2006/metadata/properties"/>
    <ds:schemaRef ds:uri="96baf7c1-7d9f-48d3-95bc-3d60efb8f7f9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AB802A-AF46-48F3-BC70-930B76DACB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HIVR4P-2024-Speaker-template_Verdana</Template>
  <TotalTime>464</TotalTime>
  <Words>652</Words>
  <Application>Microsoft Office PowerPoint</Application>
  <PresentationFormat>Widescreen</PresentationFormat>
  <Paragraphs>81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IAS Ribbon Sans Bold</vt:lpstr>
      <vt:lpstr>IAS Ribbon Sans Regular</vt:lpstr>
      <vt:lpstr>Noto Sans Symbols</vt:lpstr>
      <vt:lpstr>Verdana</vt:lpstr>
      <vt:lpstr>Verdana Bold</vt:lpstr>
      <vt:lpstr>Wingdings</vt:lpstr>
      <vt:lpstr>HIVR4P2023</vt:lpstr>
      <vt:lpstr>1_HIVR4P2023</vt:lpstr>
      <vt:lpstr>A Community Perspective on HIV Vaccines: From Prevention to Cure</vt:lpstr>
      <vt:lpstr>No conflict of interest</vt:lpstr>
      <vt:lpstr>Outline</vt:lpstr>
      <vt:lpstr>Why an HIV Vaccine?</vt:lpstr>
      <vt:lpstr>Why an HIV Vaccine?</vt:lpstr>
      <vt:lpstr>Why is an HIV Vaccine Needed: Choice</vt:lpstr>
      <vt:lpstr>Overview of HIV Vaccine Research: Efficacy Trials</vt:lpstr>
      <vt:lpstr>Overview ofHIV Vaccine Research: bnAbs</vt:lpstr>
      <vt:lpstr>Overview of HIV Vaccine Research: bnAbs</vt:lpstr>
      <vt:lpstr>Overview of HIV Vaccine Research: bnAbs</vt:lpstr>
      <vt:lpstr>Overview of HIV Vaccine Research: mRNA</vt:lpstr>
      <vt:lpstr>Community Perspectives: Community Engagement</vt:lpstr>
      <vt:lpstr>Community Perspectives: Community Engagement</vt:lpstr>
      <vt:lpstr>Community Perspectives: Community Engagement</vt:lpstr>
      <vt:lpstr>Community Perspectives: Community Engagement</vt:lpstr>
      <vt:lpstr>Community perspectives: People’s Research Agenda</vt:lpstr>
      <vt:lpstr>Community Perspectives: People’s Research Agenda</vt:lpstr>
      <vt:lpstr>Key Messages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Community Perspective on HIV Vaccines: From Prevention to Cure</dc:title>
  <dc:creator>Grace Kumwenda</dc:creator>
  <cp:lastModifiedBy>Preview 4</cp:lastModifiedBy>
  <cp:revision>161</cp:revision>
  <dcterms:created xsi:type="dcterms:W3CDTF">2024-09-26T08:19:43Z</dcterms:created>
  <dcterms:modified xsi:type="dcterms:W3CDTF">2024-10-06T13:35:14Z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0x010100ACDD43244790174B892FA283EAEEDD66</vt:lpwstr>
  </property>
  <property fmtid="{D5CDD505-2E9C-101B-9397-08002B2CF9AE}" pid="3" name="MediaServiceImageTags">
    <vt:lpwstr/>
  </property>
</Properties>
</file>