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96" r:id="rId4"/>
  </p:sldMasterIdLst>
  <p:notesMasterIdLst>
    <p:notesMasterId r:id="rId24"/>
  </p:notesMasterIdLst>
  <p:handoutMasterIdLst>
    <p:handoutMasterId r:id="rId25"/>
  </p:handoutMasterIdLst>
  <p:sldIdLst>
    <p:sldId id="266" r:id="rId5"/>
    <p:sldId id="276" r:id="rId6"/>
    <p:sldId id="257" r:id="rId7"/>
    <p:sldId id="272" r:id="rId8"/>
    <p:sldId id="262" r:id="rId9"/>
    <p:sldId id="277" r:id="rId10"/>
    <p:sldId id="280" r:id="rId11"/>
    <p:sldId id="281" r:id="rId12"/>
    <p:sldId id="287" r:id="rId13"/>
    <p:sldId id="279" r:id="rId14"/>
    <p:sldId id="293" r:id="rId15"/>
    <p:sldId id="282" r:id="rId16"/>
    <p:sldId id="289" r:id="rId17"/>
    <p:sldId id="283" r:id="rId18"/>
    <p:sldId id="285" r:id="rId19"/>
    <p:sldId id="288" r:id="rId20"/>
    <p:sldId id="261" r:id="rId21"/>
    <p:sldId id="291"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9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826" autoAdjust="0"/>
  </p:normalViewPr>
  <p:slideViewPr>
    <p:cSldViewPr snapToGrid="0" snapToObjects="1">
      <p:cViewPr varScale="1">
        <p:scale>
          <a:sx n="101" d="100"/>
          <a:sy n="101" d="100"/>
        </p:scale>
        <p:origin x="990" y="114"/>
      </p:cViewPr>
      <p:guideLst/>
    </p:cSldViewPr>
  </p:slideViewPr>
  <p:outlineViewPr>
    <p:cViewPr>
      <p:scale>
        <a:sx n="33" d="100"/>
        <a:sy n="33" d="100"/>
      </p:scale>
      <p:origin x="0" y="-5750"/>
    </p:cViewPr>
  </p:outlineViewPr>
  <p:notesTextViewPr>
    <p:cViewPr>
      <p:scale>
        <a:sx n="1" d="1"/>
        <a:sy n="1" d="1"/>
      </p:scale>
      <p:origin x="0" y="0"/>
    </p:cViewPr>
  </p:notesTextViewPr>
  <p:notesViewPr>
    <p:cSldViewPr snapToGrid="0" snapToObjects="1">
      <p:cViewPr varScale="1">
        <p:scale>
          <a:sx n="151" d="100"/>
          <a:sy n="151" d="100"/>
        </p:scale>
        <p:origin x="365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3A3-4DA7-87D2-07F0323F55C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3A3-4DA7-87D2-07F0323F55C8}"/>
              </c:ext>
            </c:extLst>
          </c:dPt>
          <c:dLbls>
            <c:dLbl>
              <c:idx val="0"/>
              <c:layout>
                <c:manualLayout>
                  <c:x val="0.15064158881943074"/>
                  <c:y val="-0.43993707616066779"/>
                </c:manualLayout>
              </c:layout>
              <c:spPr>
                <a:noFill/>
                <a:ln>
                  <a:noFill/>
                </a:ln>
                <a:effectLst/>
              </c:spPr>
              <c:txPr>
                <a:bodyPr rot="0" spcFirstLastPara="1" vertOverflow="ellipsis" vert="horz" wrap="square" anchor="ctr" anchorCtr="1"/>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A3-4DA7-87D2-07F0323F55C8}"/>
                </c:ext>
              </c:extLst>
            </c:dLbl>
            <c:dLbl>
              <c:idx val="1"/>
              <c:spPr>
                <a:noFill/>
                <a:ln>
                  <a:noFill/>
                </a:ln>
                <a:effectLst/>
              </c:spPr>
              <c:txPr>
                <a:bodyPr rot="0" spcFirstLastPara="1" vertOverflow="ellipsis" vert="horz" wrap="square" anchor="ctr" anchorCtr="1"/>
                <a:lstStyle/>
                <a:p>
                  <a:pPr>
                    <a:defRPr sz="14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73A3-4DA7-87D2-07F0323F55C8}"/>
                </c:ext>
              </c:extLst>
            </c:dLbl>
            <c:spPr>
              <a:noFill/>
              <a:ln>
                <a:noFill/>
              </a:ln>
              <a:effectLst/>
            </c:sp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Hoja2!$A$45:$A$46</c:f>
              <c:strCache>
                <c:ptCount val="2"/>
                <c:pt idx="0">
                  <c:v>HSH</c:v>
                </c:pt>
                <c:pt idx="1">
                  <c:v>Trans</c:v>
                </c:pt>
              </c:strCache>
            </c:strRef>
          </c:cat>
          <c:val>
            <c:numRef>
              <c:f>Hoja2!$C$45:$C$46</c:f>
              <c:numCache>
                <c:formatCode>0%</c:formatCode>
                <c:ptCount val="2"/>
                <c:pt idx="0">
                  <c:v>0.8891</c:v>
                </c:pt>
                <c:pt idx="1">
                  <c:v>0.1109</c:v>
                </c:pt>
              </c:numCache>
            </c:numRef>
          </c:val>
          <c:extLst>
            <c:ext xmlns:c16="http://schemas.microsoft.com/office/drawing/2014/chart" uri="{C3380CC4-5D6E-409C-BE32-E72D297353CC}">
              <c16:uniqueId val="{00000004-73A3-4DA7-87D2-07F0323F55C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and Education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Sheet1!$A$1:$A$10</c:f>
              <c:strCache>
                <c:ptCount val="10"/>
                <c:pt idx="0">
                  <c:v>Age groups</c:v>
                </c:pt>
                <c:pt idx="1">
                  <c:v>18-24</c:v>
                </c:pt>
                <c:pt idx="2">
                  <c:v>25-30</c:v>
                </c:pt>
                <c:pt idx="3">
                  <c:v>31-35</c:v>
                </c:pt>
                <c:pt idx="4">
                  <c:v>36+</c:v>
                </c:pt>
                <c:pt idx="5">
                  <c:v>Educational atainment</c:v>
                </c:pt>
                <c:pt idx="6">
                  <c:v>Less than secondary</c:v>
                </c:pt>
                <c:pt idx="7">
                  <c:v>Complete secondary</c:v>
                </c:pt>
                <c:pt idx="8">
                  <c:v>Some post-secondary</c:v>
                </c:pt>
                <c:pt idx="9">
                  <c:v>Completed university</c:v>
                </c:pt>
              </c:strCache>
            </c:strRef>
          </c:cat>
          <c:val>
            <c:numRef>
              <c:f>Sheet1!$B$1:$B$10</c:f>
              <c:numCache>
                <c:formatCode>0%</c:formatCode>
                <c:ptCount val="10"/>
                <c:pt idx="1">
                  <c:v>0.35099999999999998</c:v>
                </c:pt>
                <c:pt idx="2">
                  <c:v>0.30299999999999999</c:v>
                </c:pt>
                <c:pt idx="3">
                  <c:v>0.14799999999999999</c:v>
                </c:pt>
                <c:pt idx="4">
                  <c:v>0.19800000000000001</c:v>
                </c:pt>
                <c:pt idx="6">
                  <c:v>7.9000000000000001E-2</c:v>
                </c:pt>
                <c:pt idx="7">
                  <c:v>0.245</c:v>
                </c:pt>
                <c:pt idx="8">
                  <c:v>0.215</c:v>
                </c:pt>
                <c:pt idx="9">
                  <c:v>0.46100000000000002</c:v>
                </c:pt>
              </c:numCache>
            </c:numRef>
          </c:val>
          <c:extLst>
            <c:ext xmlns:c16="http://schemas.microsoft.com/office/drawing/2014/chart" uri="{C3380CC4-5D6E-409C-BE32-E72D297353CC}">
              <c16:uniqueId val="{00000000-81ED-4278-A0C8-97F1C6657671}"/>
            </c:ext>
          </c:extLst>
        </c:ser>
        <c:dLbls>
          <c:showLegendKey val="0"/>
          <c:showVal val="0"/>
          <c:showCatName val="0"/>
          <c:showSerName val="0"/>
          <c:showPercent val="0"/>
          <c:showBubbleSize val="0"/>
        </c:dLbls>
        <c:gapWidth val="182"/>
        <c:axId val="1757423504"/>
        <c:axId val="1757417264"/>
      </c:barChart>
      <c:catAx>
        <c:axId val="175742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417264"/>
        <c:crosses val="autoZero"/>
        <c:auto val="1"/>
        <c:lblAlgn val="ctr"/>
        <c:lblOffset val="100"/>
        <c:noMultiLvlLbl val="0"/>
      </c:catAx>
      <c:valAx>
        <c:axId val="17574172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742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1B3A4-AD4F-488B-8BD5-12DBE79231D3}"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2E880EE4-C97E-4E5B-9971-D0F5E1354BB2}">
      <dgm:prSet/>
      <dgm:spPr/>
      <dgm:t>
        <a:bodyPr/>
        <a:lstStyle/>
        <a:p>
          <a:r>
            <a:rPr lang="en-US" dirty="0"/>
            <a:t>As of August, 2024</a:t>
          </a:r>
        </a:p>
      </dgm:t>
    </dgm:pt>
    <dgm:pt modelId="{FBFD76BF-6B5F-4111-906B-A50D9A5EEE59}" type="parTrans" cxnId="{0924DCFA-EC9C-4F1B-BD93-37C5645BD8AA}">
      <dgm:prSet/>
      <dgm:spPr/>
      <dgm:t>
        <a:bodyPr/>
        <a:lstStyle/>
        <a:p>
          <a:endParaRPr lang="en-US"/>
        </a:p>
      </dgm:t>
    </dgm:pt>
    <dgm:pt modelId="{F05C95B9-E121-4FB2-B1CD-A38AC6279F85}" type="sibTrans" cxnId="{0924DCFA-EC9C-4F1B-BD93-37C5645BD8AA}">
      <dgm:prSet/>
      <dgm:spPr/>
      <dgm:t>
        <a:bodyPr/>
        <a:lstStyle/>
        <a:p>
          <a:endParaRPr lang="en-US"/>
        </a:p>
      </dgm:t>
    </dgm:pt>
    <dgm:pt modelId="{A2B17267-2CDA-4189-AF07-D64A24B6723F}">
      <dgm:prSet/>
      <dgm:spPr/>
      <dgm:t>
        <a:bodyPr/>
        <a:lstStyle/>
        <a:p>
          <a:r>
            <a:rPr lang="en-US" dirty="0"/>
            <a:t>123 MoH centers (country-wide) enrolled at least 1 client in </a:t>
          </a:r>
          <a:r>
            <a:rPr lang="en-US" dirty="0" err="1"/>
            <a:t>PrEP</a:t>
          </a:r>
          <a:r>
            <a:rPr lang="en-US" dirty="0"/>
            <a:t> </a:t>
          </a:r>
        </a:p>
      </dgm:t>
    </dgm:pt>
    <dgm:pt modelId="{642BA57B-CA4B-4B74-89AB-EC18468EB014}" type="parTrans" cxnId="{8B422154-E42F-4130-86A6-59B3DFBB6451}">
      <dgm:prSet/>
      <dgm:spPr/>
      <dgm:t>
        <a:bodyPr/>
        <a:lstStyle/>
        <a:p>
          <a:endParaRPr lang="en-US"/>
        </a:p>
      </dgm:t>
    </dgm:pt>
    <dgm:pt modelId="{387152B5-8594-4C41-B225-0BF50AF6A447}" type="sibTrans" cxnId="{8B422154-E42F-4130-86A6-59B3DFBB6451}">
      <dgm:prSet/>
      <dgm:spPr/>
      <dgm:t>
        <a:bodyPr/>
        <a:lstStyle/>
        <a:p>
          <a:endParaRPr lang="en-US"/>
        </a:p>
      </dgm:t>
    </dgm:pt>
    <dgm:pt modelId="{38951F42-81CC-4EDD-86A0-AE4B9A184575}">
      <dgm:prSet/>
      <dgm:spPr/>
      <dgm:t>
        <a:bodyPr/>
        <a:lstStyle/>
        <a:p>
          <a:r>
            <a:rPr lang="en-US" dirty="0"/>
            <a:t>4096 PrEP initiations (most in Lima/Callao)</a:t>
          </a:r>
        </a:p>
      </dgm:t>
    </dgm:pt>
    <dgm:pt modelId="{FD9EE28D-920B-47D5-BC60-994111A95A9A}" type="parTrans" cxnId="{B31F2BA3-E6D6-4466-9C54-9B1C69B2ED32}">
      <dgm:prSet/>
      <dgm:spPr/>
      <dgm:t>
        <a:bodyPr/>
        <a:lstStyle/>
        <a:p>
          <a:endParaRPr lang="en-US"/>
        </a:p>
      </dgm:t>
    </dgm:pt>
    <dgm:pt modelId="{F5591EA4-4C5C-4098-B19C-76EE2AF6140D}" type="sibTrans" cxnId="{B31F2BA3-E6D6-4466-9C54-9B1C69B2ED32}">
      <dgm:prSet/>
      <dgm:spPr/>
      <dgm:t>
        <a:bodyPr/>
        <a:lstStyle/>
        <a:p>
          <a:endParaRPr lang="en-US"/>
        </a:p>
      </dgm:t>
    </dgm:pt>
    <dgm:pt modelId="{BB759CE6-09E7-485A-925E-ECCD7B7763FD}" type="pres">
      <dgm:prSet presAssocID="{C861B3A4-AD4F-488B-8BD5-12DBE79231D3}" presName="hierChild1" presStyleCnt="0">
        <dgm:presLayoutVars>
          <dgm:chPref val="1"/>
          <dgm:dir/>
          <dgm:animOne val="branch"/>
          <dgm:animLvl val="lvl"/>
          <dgm:resizeHandles/>
        </dgm:presLayoutVars>
      </dgm:prSet>
      <dgm:spPr/>
    </dgm:pt>
    <dgm:pt modelId="{86439A3C-3C20-4896-845D-61CD1963C9D8}" type="pres">
      <dgm:prSet presAssocID="{2E880EE4-C97E-4E5B-9971-D0F5E1354BB2}" presName="hierRoot1" presStyleCnt="0"/>
      <dgm:spPr/>
    </dgm:pt>
    <dgm:pt modelId="{04948DE5-BD62-41B1-AD93-4D1EDBB18D46}" type="pres">
      <dgm:prSet presAssocID="{2E880EE4-C97E-4E5B-9971-D0F5E1354BB2}" presName="composite" presStyleCnt="0"/>
      <dgm:spPr/>
    </dgm:pt>
    <dgm:pt modelId="{EE399442-E6C1-4892-8EC0-77FEDA553018}" type="pres">
      <dgm:prSet presAssocID="{2E880EE4-C97E-4E5B-9971-D0F5E1354BB2}" presName="background" presStyleLbl="node0" presStyleIdx="0" presStyleCnt="1"/>
      <dgm:spPr/>
    </dgm:pt>
    <dgm:pt modelId="{5C22CD5E-0E7C-4C66-B9AC-9303ECCC6F24}" type="pres">
      <dgm:prSet presAssocID="{2E880EE4-C97E-4E5B-9971-D0F5E1354BB2}" presName="text" presStyleLbl="fgAcc0" presStyleIdx="0" presStyleCnt="1">
        <dgm:presLayoutVars>
          <dgm:chPref val="3"/>
        </dgm:presLayoutVars>
      </dgm:prSet>
      <dgm:spPr/>
    </dgm:pt>
    <dgm:pt modelId="{37D799F8-FAAB-469D-A9C7-38CE65BB3E23}" type="pres">
      <dgm:prSet presAssocID="{2E880EE4-C97E-4E5B-9971-D0F5E1354BB2}" presName="hierChild2" presStyleCnt="0"/>
      <dgm:spPr/>
    </dgm:pt>
    <dgm:pt modelId="{766DEFB3-4EA9-4204-8D83-E7DE88E43879}" type="pres">
      <dgm:prSet presAssocID="{642BA57B-CA4B-4B74-89AB-EC18468EB014}" presName="Name10" presStyleLbl="parChTrans1D2" presStyleIdx="0" presStyleCnt="2"/>
      <dgm:spPr/>
    </dgm:pt>
    <dgm:pt modelId="{3F8A8116-1983-4DDC-97F5-1AA1DBF0DEB4}" type="pres">
      <dgm:prSet presAssocID="{A2B17267-2CDA-4189-AF07-D64A24B6723F}" presName="hierRoot2" presStyleCnt="0"/>
      <dgm:spPr/>
    </dgm:pt>
    <dgm:pt modelId="{99EF41DA-0EE2-4246-8EA7-422C1E92BBBF}" type="pres">
      <dgm:prSet presAssocID="{A2B17267-2CDA-4189-AF07-D64A24B6723F}" presName="composite2" presStyleCnt="0"/>
      <dgm:spPr/>
    </dgm:pt>
    <dgm:pt modelId="{32F27568-8998-4D43-8473-6709458E3313}" type="pres">
      <dgm:prSet presAssocID="{A2B17267-2CDA-4189-AF07-D64A24B6723F}" presName="background2" presStyleLbl="node2" presStyleIdx="0" presStyleCnt="2"/>
      <dgm:spPr/>
    </dgm:pt>
    <dgm:pt modelId="{9142B2E9-92AD-49CC-A453-A4A3B59EACD6}" type="pres">
      <dgm:prSet presAssocID="{A2B17267-2CDA-4189-AF07-D64A24B6723F}" presName="text2" presStyleLbl="fgAcc2" presStyleIdx="0" presStyleCnt="2">
        <dgm:presLayoutVars>
          <dgm:chPref val="3"/>
        </dgm:presLayoutVars>
      </dgm:prSet>
      <dgm:spPr/>
    </dgm:pt>
    <dgm:pt modelId="{F943CE2A-5B7A-413A-B630-3BEEF13ECC58}" type="pres">
      <dgm:prSet presAssocID="{A2B17267-2CDA-4189-AF07-D64A24B6723F}" presName="hierChild3" presStyleCnt="0"/>
      <dgm:spPr/>
    </dgm:pt>
    <dgm:pt modelId="{A5F9AAF3-8C8F-4998-BE7F-D7B2E7C21AE4}" type="pres">
      <dgm:prSet presAssocID="{FD9EE28D-920B-47D5-BC60-994111A95A9A}" presName="Name10" presStyleLbl="parChTrans1D2" presStyleIdx="1" presStyleCnt="2"/>
      <dgm:spPr/>
    </dgm:pt>
    <dgm:pt modelId="{893F22D2-1046-4DBC-A457-8B2EFA1B91CB}" type="pres">
      <dgm:prSet presAssocID="{38951F42-81CC-4EDD-86A0-AE4B9A184575}" presName="hierRoot2" presStyleCnt="0"/>
      <dgm:spPr/>
    </dgm:pt>
    <dgm:pt modelId="{48953B6B-BDDA-4E81-A24D-7CCBA2E8D4A7}" type="pres">
      <dgm:prSet presAssocID="{38951F42-81CC-4EDD-86A0-AE4B9A184575}" presName="composite2" presStyleCnt="0"/>
      <dgm:spPr/>
    </dgm:pt>
    <dgm:pt modelId="{2BFD9747-13AC-48EF-9368-501F28835080}" type="pres">
      <dgm:prSet presAssocID="{38951F42-81CC-4EDD-86A0-AE4B9A184575}" presName="background2" presStyleLbl="node2" presStyleIdx="1" presStyleCnt="2"/>
      <dgm:spPr/>
    </dgm:pt>
    <dgm:pt modelId="{BC80E8B4-D357-4F51-B81F-2AFADBF8C41C}" type="pres">
      <dgm:prSet presAssocID="{38951F42-81CC-4EDD-86A0-AE4B9A184575}" presName="text2" presStyleLbl="fgAcc2" presStyleIdx="1" presStyleCnt="2">
        <dgm:presLayoutVars>
          <dgm:chPref val="3"/>
        </dgm:presLayoutVars>
      </dgm:prSet>
      <dgm:spPr/>
    </dgm:pt>
    <dgm:pt modelId="{069D20BC-EE96-4207-AC2B-FC991F0D6862}" type="pres">
      <dgm:prSet presAssocID="{38951F42-81CC-4EDD-86A0-AE4B9A184575}" presName="hierChild3" presStyleCnt="0"/>
      <dgm:spPr/>
    </dgm:pt>
  </dgm:ptLst>
  <dgm:cxnLst>
    <dgm:cxn modelId="{97EEA902-93B5-43BB-A903-85E47AEAB65F}" type="presOf" srcId="{FD9EE28D-920B-47D5-BC60-994111A95A9A}" destId="{A5F9AAF3-8C8F-4998-BE7F-D7B2E7C21AE4}" srcOrd="0" destOrd="0" presId="urn:microsoft.com/office/officeart/2005/8/layout/hierarchy1"/>
    <dgm:cxn modelId="{00F9A45C-E140-4A2A-B50E-696D1A69B35A}" type="presOf" srcId="{642BA57B-CA4B-4B74-89AB-EC18468EB014}" destId="{766DEFB3-4EA9-4204-8D83-E7DE88E43879}" srcOrd="0" destOrd="0" presId="urn:microsoft.com/office/officeart/2005/8/layout/hierarchy1"/>
    <dgm:cxn modelId="{9DB5F46C-3CDC-44FF-B91D-34B591F3C5B0}" type="presOf" srcId="{38951F42-81CC-4EDD-86A0-AE4B9A184575}" destId="{BC80E8B4-D357-4F51-B81F-2AFADBF8C41C}" srcOrd="0" destOrd="0" presId="urn:microsoft.com/office/officeart/2005/8/layout/hierarchy1"/>
    <dgm:cxn modelId="{8B422154-E42F-4130-86A6-59B3DFBB6451}" srcId="{2E880EE4-C97E-4E5B-9971-D0F5E1354BB2}" destId="{A2B17267-2CDA-4189-AF07-D64A24B6723F}" srcOrd="0" destOrd="0" parTransId="{642BA57B-CA4B-4B74-89AB-EC18468EB014}" sibTransId="{387152B5-8594-4C41-B225-0BF50AF6A447}"/>
    <dgm:cxn modelId="{B31F2BA3-E6D6-4466-9C54-9B1C69B2ED32}" srcId="{2E880EE4-C97E-4E5B-9971-D0F5E1354BB2}" destId="{38951F42-81CC-4EDD-86A0-AE4B9A184575}" srcOrd="1" destOrd="0" parTransId="{FD9EE28D-920B-47D5-BC60-994111A95A9A}" sibTransId="{F5591EA4-4C5C-4098-B19C-76EE2AF6140D}"/>
    <dgm:cxn modelId="{23C757A5-6318-4E76-BF80-37A4D43E7A8C}" type="presOf" srcId="{2E880EE4-C97E-4E5B-9971-D0F5E1354BB2}" destId="{5C22CD5E-0E7C-4C66-B9AC-9303ECCC6F24}" srcOrd="0" destOrd="0" presId="urn:microsoft.com/office/officeart/2005/8/layout/hierarchy1"/>
    <dgm:cxn modelId="{BBF66EBD-67E6-40B9-8D89-16089A70BB70}" type="presOf" srcId="{C861B3A4-AD4F-488B-8BD5-12DBE79231D3}" destId="{BB759CE6-09E7-485A-925E-ECCD7B7763FD}" srcOrd="0" destOrd="0" presId="urn:microsoft.com/office/officeart/2005/8/layout/hierarchy1"/>
    <dgm:cxn modelId="{EDB03DD1-211D-4890-95FB-F439191C5E01}" type="presOf" srcId="{A2B17267-2CDA-4189-AF07-D64A24B6723F}" destId="{9142B2E9-92AD-49CC-A453-A4A3B59EACD6}" srcOrd="0" destOrd="0" presId="urn:microsoft.com/office/officeart/2005/8/layout/hierarchy1"/>
    <dgm:cxn modelId="{0924DCFA-EC9C-4F1B-BD93-37C5645BD8AA}" srcId="{C861B3A4-AD4F-488B-8BD5-12DBE79231D3}" destId="{2E880EE4-C97E-4E5B-9971-D0F5E1354BB2}" srcOrd="0" destOrd="0" parTransId="{FBFD76BF-6B5F-4111-906B-A50D9A5EEE59}" sibTransId="{F05C95B9-E121-4FB2-B1CD-A38AC6279F85}"/>
    <dgm:cxn modelId="{88D23D50-F6FC-48C5-861A-7157CF75575E}" type="presParOf" srcId="{BB759CE6-09E7-485A-925E-ECCD7B7763FD}" destId="{86439A3C-3C20-4896-845D-61CD1963C9D8}" srcOrd="0" destOrd="0" presId="urn:microsoft.com/office/officeart/2005/8/layout/hierarchy1"/>
    <dgm:cxn modelId="{0828914A-61FE-48A0-9496-41954B138123}" type="presParOf" srcId="{86439A3C-3C20-4896-845D-61CD1963C9D8}" destId="{04948DE5-BD62-41B1-AD93-4D1EDBB18D46}" srcOrd="0" destOrd="0" presId="urn:microsoft.com/office/officeart/2005/8/layout/hierarchy1"/>
    <dgm:cxn modelId="{6A92233E-1EDC-4874-B23E-611ED6D923B1}" type="presParOf" srcId="{04948DE5-BD62-41B1-AD93-4D1EDBB18D46}" destId="{EE399442-E6C1-4892-8EC0-77FEDA553018}" srcOrd="0" destOrd="0" presId="urn:microsoft.com/office/officeart/2005/8/layout/hierarchy1"/>
    <dgm:cxn modelId="{66CB350A-CB70-40F6-BC4D-E6A88584EDA9}" type="presParOf" srcId="{04948DE5-BD62-41B1-AD93-4D1EDBB18D46}" destId="{5C22CD5E-0E7C-4C66-B9AC-9303ECCC6F24}" srcOrd="1" destOrd="0" presId="urn:microsoft.com/office/officeart/2005/8/layout/hierarchy1"/>
    <dgm:cxn modelId="{3B5253EB-FC01-4A80-B084-81D6E8736E8A}" type="presParOf" srcId="{86439A3C-3C20-4896-845D-61CD1963C9D8}" destId="{37D799F8-FAAB-469D-A9C7-38CE65BB3E23}" srcOrd="1" destOrd="0" presId="urn:microsoft.com/office/officeart/2005/8/layout/hierarchy1"/>
    <dgm:cxn modelId="{37BA6109-F6C9-44D1-AF6D-7577F65905DC}" type="presParOf" srcId="{37D799F8-FAAB-469D-A9C7-38CE65BB3E23}" destId="{766DEFB3-4EA9-4204-8D83-E7DE88E43879}" srcOrd="0" destOrd="0" presId="urn:microsoft.com/office/officeart/2005/8/layout/hierarchy1"/>
    <dgm:cxn modelId="{DCC92B47-BD2D-41CC-B826-79966145672B}" type="presParOf" srcId="{37D799F8-FAAB-469D-A9C7-38CE65BB3E23}" destId="{3F8A8116-1983-4DDC-97F5-1AA1DBF0DEB4}" srcOrd="1" destOrd="0" presId="urn:microsoft.com/office/officeart/2005/8/layout/hierarchy1"/>
    <dgm:cxn modelId="{BB6A3545-EE3F-4C49-954E-3A4799CE9D01}" type="presParOf" srcId="{3F8A8116-1983-4DDC-97F5-1AA1DBF0DEB4}" destId="{99EF41DA-0EE2-4246-8EA7-422C1E92BBBF}" srcOrd="0" destOrd="0" presId="urn:microsoft.com/office/officeart/2005/8/layout/hierarchy1"/>
    <dgm:cxn modelId="{1ACF82D3-3911-4013-92C9-217BAC00EAAA}" type="presParOf" srcId="{99EF41DA-0EE2-4246-8EA7-422C1E92BBBF}" destId="{32F27568-8998-4D43-8473-6709458E3313}" srcOrd="0" destOrd="0" presId="urn:microsoft.com/office/officeart/2005/8/layout/hierarchy1"/>
    <dgm:cxn modelId="{56DD6B9A-0262-4259-B983-4236FD6B5EF2}" type="presParOf" srcId="{99EF41DA-0EE2-4246-8EA7-422C1E92BBBF}" destId="{9142B2E9-92AD-49CC-A453-A4A3B59EACD6}" srcOrd="1" destOrd="0" presId="urn:microsoft.com/office/officeart/2005/8/layout/hierarchy1"/>
    <dgm:cxn modelId="{97417285-C312-4ADB-996F-EA5883129692}" type="presParOf" srcId="{3F8A8116-1983-4DDC-97F5-1AA1DBF0DEB4}" destId="{F943CE2A-5B7A-413A-B630-3BEEF13ECC58}" srcOrd="1" destOrd="0" presId="urn:microsoft.com/office/officeart/2005/8/layout/hierarchy1"/>
    <dgm:cxn modelId="{15970A81-026F-427E-8834-9E22BBBC4526}" type="presParOf" srcId="{37D799F8-FAAB-469D-A9C7-38CE65BB3E23}" destId="{A5F9AAF3-8C8F-4998-BE7F-D7B2E7C21AE4}" srcOrd="2" destOrd="0" presId="urn:microsoft.com/office/officeart/2005/8/layout/hierarchy1"/>
    <dgm:cxn modelId="{5D44F3E6-FA76-4E0E-87CA-D4D1D3BC9399}" type="presParOf" srcId="{37D799F8-FAAB-469D-A9C7-38CE65BB3E23}" destId="{893F22D2-1046-4DBC-A457-8B2EFA1B91CB}" srcOrd="3" destOrd="0" presId="urn:microsoft.com/office/officeart/2005/8/layout/hierarchy1"/>
    <dgm:cxn modelId="{BDE54214-4641-4902-99AD-5E6ACBC0C88E}" type="presParOf" srcId="{893F22D2-1046-4DBC-A457-8B2EFA1B91CB}" destId="{48953B6B-BDDA-4E81-A24D-7CCBA2E8D4A7}" srcOrd="0" destOrd="0" presId="urn:microsoft.com/office/officeart/2005/8/layout/hierarchy1"/>
    <dgm:cxn modelId="{73FFE92A-7BA3-47EA-B26C-B28B3FB2D0B9}" type="presParOf" srcId="{48953B6B-BDDA-4E81-A24D-7CCBA2E8D4A7}" destId="{2BFD9747-13AC-48EF-9368-501F28835080}" srcOrd="0" destOrd="0" presId="urn:microsoft.com/office/officeart/2005/8/layout/hierarchy1"/>
    <dgm:cxn modelId="{989EB2B1-5DFF-4696-9381-3370D8A47B13}" type="presParOf" srcId="{48953B6B-BDDA-4E81-A24D-7CCBA2E8D4A7}" destId="{BC80E8B4-D357-4F51-B81F-2AFADBF8C41C}" srcOrd="1" destOrd="0" presId="urn:microsoft.com/office/officeart/2005/8/layout/hierarchy1"/>
    <dgm:cxn modelId="{04D60757-AF56-498D-A2DD-12782C623584}" type="presParOf" srcId="{893F22D2-1046-4DBC-A457-8B2EFA1B91CB}" destId="{069D20BC-EE96-4207-AC2B-FC991F0D686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9AAF3-8C8F-4998-BE7F-D7B2E7C21AE4}">
      <dsp:nvSpPr>
        <dsp:cNvPr id="0" name=""/>
        <dsp:cNvSpPr/>
      </dsp:nvSpPr>
      <dsp:spPr>
        <a:xfrm>
          <a:off x="2589168" y="1590118"/>
          <a:ext cx="1423677" cy="677541"/>
        </a:xfrm>
        <a:custGeom>
          <a:avLst/>
          <a:gdLst/>
          <a:ahLst/>
          <a:cxnLst/>
          <a:rect l="0" t="0" r="0" b="0"/>
          <a:pathLst>
            <a:path>
              <a:moveTo>
                <a:pt x="0" y="0"/>
              </a:moveTo>
              <a:lnTo>
                <a:pt x="0" y="461724"/>
              </a:lnTo>
              <a:lnTo>
                <a:pt x="1423677" y="461724"/>
              </a:lnTo>
              <a:lnTo>
                <a:pt x="1423677" y="677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6DEFB3-4EA9-4204-8D83-E7DE88E43879}">
      <dsp:nvSpPr>
        <dsp:cNvPr id="0" name=""/>
        <dsp:cNvSpPr/>
      </dsp:nvSpPr>
      <dsp:spPr>
        <a:xfrm>
          <a:off x="1165490" y="1590118"/>
          <a:ext cx="1423677" cy="677541"/>
        </a:xfrm>
        <a:custGeom>
          <a:avLst/>
          <a:gdLst/>
          <a:ahLst/>
          <a:cxnLst/>
          <a:rect l="0" t="0" r="0" b="0"/>
          <a:pathLst>
            <a:path>
              <a:moveTo>
                <a:pt x="1423677" y="0"/>
              </a:moveTo>
              <a:lnTo>
                <a:pt x="1423677" y="461724"/>
              </a:lnTo>
              <a:lnTo>
                <a:pt x="0" y="461724"/>
              </a:lnTo>
              <a:lnTo>
                <a:pt x="0" y="677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399442-E6C1-4892-8EC0-77FEDA553018}">
      <dsp:nvSpPr>
        <dsp:cNvPr id="0" name=""/>
        <dsp:cNvSpPr/>
      </dsp:nvSpPr>
      <dsp:spPr>
        <a:xfrm>
          <a:off x="1424341" y="110788"/>
          <a:ext cx="2329654" cy="14793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C22CD5E-0E7C-4C66-B9AC-9303ECCC6F24}">
      <dsp:nvSpPr>
        <dsp:cNvPr id="0" name=""/>
        <dsp:cNvSpPr/>
      </dsp:nvSpPr>
      <dsp:spPr>
        <a:xfrm>
          <a:off x="1683191" y="356696"/>
          <a:ext cx="2329654" cy="14793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As of August, 2024</a:t>
          </a:r>
        </a:p>
      </dsp:txBody>
      <dsp:txXfrm>
        <a:off x="1726519" y="400024"/>
        <a:ext cx="2242998" cy="1392674"/>
      </dsp:txXfrm>
    </dsp:sp>
    <dsp:sp modelId="{32F27568-8998-4D43-8473-6709458E3313}">
      <dsp:nvSpPr>
        <dsp:cNvPr id="0" name=""/>
        <dsp:cNvSpPr/>
      </dsp:nvSpPr>
      <dsp:spPr>
        <a:xfrm>
          <a:off x="663" y="2267659"/>
          <a:ext cx="2329654" cy="14793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142B2E9-92AD-49CC-A453-A4A3B59EACD6}">
      <dsp:nvSpPr>
        <dsp:cNvPr id="0" name=""/>
        <dsp:cNvSpPr/>
      </dsp:nvSpPr>
      <dsp:spPr>
        <a:xfrm>
          <a:off x="259514" y="2513567"/>
          <a:ext cx="2329654" cy="14793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123 MoH centers (country-wide) enrolled at least 1 client in </a:t>
          </a:r>
          <a:r>
            <a:rPr lang="en-US" sz="1900" kern="1200" dirty="0" err="1"/>
            <a:t>PrEP</a:t>
          </a:r>
          <a:r>
            <a:rPr lang="en-US" sz="1900" kern="1200" dirty="0"/>
            <a:t> </a:t>
          </a:r>
        </a:p>
      </dsp:txBody>
      <dsp:txXfrm>
        <a:off x="302842" y="2556895"/>
        <a:ext cx="2242998" cy="1392674"/>
      </dsp:txXfrm>
    </dsp:sp>
    <dsp:sp modelId="{2BFD9747-13AC-48EF-9368-501F28835080}">
      <dsp:nvSpPr>
        <dsp:cNvPr id="0" name=""/>
        <dsp:cNvSpPr/>
      </dsp:nvSpPr>
      <dsp:spPr>
        <a:xfrm>
          <a:off x="2848018" y="2267659"/>
          <a:ext cx="2329654" cy="147933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C80E8B4-D357-4F51-B81F-2AFADBF8C41C}">
      <dsp:nvSpPr>
        <dsp:cNvPr id="0" name=""/>
        <dsp:cNvSpPr/>
      </dsp:nvSpPr>
      <dsp:spPr>
        <a:xfrm>
          <a:off x="3106869" y="2513567"/>
          <a:ext cx="2329654" cy="14793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4096 PrEP initiations (most in Lima/Callao)</a:t>
          </a:r>
        </a:p>
      </dsp:txBody>
      <dsp:txXfrm>
        <a:off x="3150197" y="2556895"/>
        <a:ext cx="2242998" cy="13926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50EAEE-143D-776E-C9F0-489448BF1C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B0111B-CD3A-D95A-74D8-6AE66B4FAD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403986-A93A-5046-AE32-21BB90437027}" type="datetimeFigureOut">
              <a:rPr lang="en-GB" smtClean="0"/>
              <a:t>06/10/2024</a:t>
            </a:fld>
            <a:endParaRPr lang="en-GB"/>
          </a:p>
        </p:txBody>
      </p:sp>
      <p:sp>
        <p:nvSpPr>
          <p:cNvPr id="4" name="Footer Placeholder 3">
            <a:extLst>
              <a:ext uri="{FF2B5EF4-FFF2-40B4-BE49-F238E27FC236}">
                <a16:creationId xmlns:a16="http://schemas.microsoft.com/office/drawing/2014/main" id="{5627EB83-AE5E-7F5A-485F-D9B839C02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EA90E6-EDFB-294E-B457-1EE01481D0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5E9475-EC2F-0342-849E-AF783A2FD564}" type="slidenum">
              <a:rPr lang="en-GB" smtClean="0"/>
              <a:t>‹#›</a:t>
            </a:fld>
            <a:endParaRPr lang="en-GB"/>
          </a:p>
        </p:txBody>
      </p:sp>
    </p:spTree>
    <p:extLst>
      <p:ext uri="{BB962C8B-B14F-4D97-AF65-F5344CB8AC3E}">
        <p14:creationId xmlns:p14="http://schemas.microsoft.com/office/powerpoint/2010/main" val="10525284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thank you very much for the opportunity</a:t>
            </a:r>
            <a:r>
              <a:rPr lang="en-GB" baseline="0" dirty="0"/>
              <a:t> to present on HIV PrEP engagement and adherence in Peru.</a:t>
            </a:r>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28444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345476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143435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66078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98359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E8DCDC-D13C-2549-BE6A-717E9EED41AD}" type="slidenum">
              <a:rPr lang="en-GB" smtClean="0"/>
              <a:t>19</a:t>
            </a:fld>
            <a:endParaRPr lang="en-GB"/>
          </a:p>
        </p:txBody>
      </p:sp>
    </p:spTree>
    <p:extLst>
      <p:ext uri="{BB962C8B-B14F-4D97-AF65-F5344CB8AC3E}">
        <p14:creationId xmlns:p14="http://schemas.microsoft.com/office/powerpoint/2010/main" val="201533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9"/>
            <a:ext cx="7632700" cy="4319586"/>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19F2FD01-8C20-79D4-3E59-891EFF361019}"/>
              </a:ext>
            </a:extLst>
          </p:cNvPr>
          <p:cNvSpPr txBox="1"/>
          <p:nvPr/>
        </p:nvSpPr>
        <p:spPr>
          <a:xfrm>
            <a:off x="4116391" y="44132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23F4BF50-D803-E77A-CBDE-FD855FFB80BD}"/>
              </a:ext>
            </a:extLst>
          </p:cNvPr>
          <p:cNvSpPr txBox="1"/>
          <p:nvPr/>
        </p:nvSpPr>
        <p:spPr>
          <a:xfrm>
            <a:off x="7789867" y="44132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8" name="Text Placeholder 2">
            <a:extLst>
              <a:ext uri="{FF2B5EF4-FFF2-40B4-BE49-F238E27FC236}">
                <a16:creationId xmlns:a16="http://schemas.microsoft.com/office/drawing/2014/main" id="{8F14BC9D-68F3-B392-A400-7E323AA585EC}"/>
              </a:ext>
            </a:extLst>
          </p:cNvPr>
          <p:cNvSpPr>
            <a:spLocks noGrp="1"/>
          </p:cNvSpPr>
          <p:nvPr>
            <p:ph type="body" sz="quarter" idx="10" hasCustomPrompt="1"/>
          </p:nvPr>
        </p:nvSpPr>
        <p:spPr>
          <a:xfrm>
            <a:off x="4116388" y="1231490"/>
            <a:ext cx="7632700" cy="433798"/>
          </a:xfrm>
          <a:prstGeom prst="rect">
            <a:avLst/>
          </a:prstGeom>
        </p:spPr>
        <p:txBody>
          <a:bodyPr lIns="0" tIns="0" rIns="0" bIns="0" anchor="t">
            <a:normAutofit/>
          </a:bodyPr>
          <a:lstStyle>
            <a:lvl1pPr marL="0" indent="0">
              <a:buNone/>
              <a:defRPr sz="2800" b="1" i="0">
                <a:solidFill>
                  <a:schemeClr val="accent6"/>
                </a:solidFill>
                <a:latin typeface="IAS Ribbon Sans Bold" pitchFamily="2" charset="0"/>
                <a:ea typeface="IAS Ribbon Sans Bold" pitchFamily="2" charset="0"/>
              </a:defRPr>
            </a:lvl1pPr>
          </a:lstStyle>
          <a:p>
            <a:pPr lvl="0"/>
            <a:r>
              <a:rPr lang="en-GB" noProof="0"/>
              <a:t>Session name</a:t>
            </a:r>
          </a:p>
        </p:txBody>
      </p:sp>
      <p:sp>
        <p:nvSpPr>
          <p:cNvPr id="9" name="Text Placeholder 4">
            <a:extLst>
              <a:ext uri="{FF2B5EF4-FFF2-40B4-BE49-F238E27FC236}">
                <a16:creationId xmlns:a16="http://schemas.microsoft.com/office/drawing/2014/main" id="{108B38E0-2EEF-2D45-6536-DB605CB20023}"/>
              </a:ext>
            </a:extLst>
          </p:cNvPr>
          <p:cNvSpPr>
            <a:spLocks noGrp="1"/>
          </p:cNvSpPr>
          <p:nvPr>
            <p:ph type="body" sz="quarter" idx="11" hasCustomPrompt="1"/>
          </p:nvPr>
        </p:nvSpPr>
        <p:spPr>
          <a:xfrm>
            <a:off x="4116388" y="765175"/>
            <a:ext cx="7632700"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pic>
        <p:nvPicPr>
          <p:cNvPr id="13" name="Picture 12">
            <a:extLst>
              <a:ext uri="{FF2B5EF4-FFF2-40B4-BE49-F238E27FC236}">
                <a16:creationId xmlns:a16="http://schemas.microsoft.com/office/drawing/2014/main" id="{1B4458C7-35C0-A6EF-F6EE-CA4C9C558000}"/>
              </a:ext>
            </a:extLst>
          </p:cNvPr>
          <p:cNvPicPr>
            <a:picLocks noChangeAspect="1"/>
          </p:cNvPicPr>
          <p:nvPr/>
        </p:nvPicPr>
        <p:blipFill>
          <a:blip r:embed="rId2"/>
          <a:srcRect/>
          <a:stretch/>
        </p:blipFill>
        <p:spPr>
          <a:xfrm>
            <a:off x="172727" y="4807130"/>
            <a:ext cx="3499714" cy="1873341"/>
          </a:xfrm>
          <a:prstGeom prst="rect">
            <a:avLst/>
          </a:prstGeom>
        </p:spPr>
      </p:pic>
      <p:pic>
        <p:nvPicPr>
          <p:cNvPr id="16" name="Picture 15">
            <a:extLst>
              <a:ext uri="{FF2B5EF4-FFF2-40B4-BE49-F238E27FC236}">
                <a16:creationId xmlns:a16="http://schemas.microsoft.com/office/drawing/2014/main" id="{4EA33F76-6F02-5745-5408-92BE0556545E}"/>
              </a:ext>
            </a:extLst>
          </p:cNvPr>
          <p:cNvPicPr>
            <a:picLocks noChangeAspect="1"/>
          </p:cNvPicPr>
          <p:nvPr/>
        </p:nvPicPr>
        <p:blipFill rotWithShape="1">
          <a:blip r:embed="rId3"/>
          <a:srcRect l="50155" t="40558"/>
          <a:stretch/>
        </p:blipFill>
        <p:spPr>
          <a:xfrm rot="10800000">
            <a:off x="-28801" y="-25400"/>
            <a:ext cx="3644305" cy="3737542"/>
          </a:xfrm>
          <a:prstGeom prst="rect">
            <a:avLst/>
          </a:prstGeom>
        </p:spPr>
      </p:pic>
    </p:spTree>
    <p:extLst>
      <p:ext uri="{BB962C8B-B14F-4D97-AF65-F5344CB8AC3E}">
        <p14:creationId xmlns:p14="http://schemas.microsoft.com/office/powerpoint/2010/main" val="95622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noProof="0"/>
              <a:t>Edit Master text styles</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48551B1C-217B-4F4B-81FF-529B758036DF}"/>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7F9620CD-55F4-E7E8-E6EC-EB63F895E7BF}"/>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7D484B90-C316-C349-6B8A-72E2C44730B5}"/>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FCE78E90-9218-9685-1D30-181ABB6A0E7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51801339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657D6E-D7A9-5757-D780-8C4C40EAF822}"/>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
        <p:nvSpPr>
          <p:cNvPr id="8" name="Rectangle 7">
            <a:extLst>
              <a:ext uri="{FF2B5EF4-FFF2-40B4-BE49-F238E27FC236}">
                <a16:creationId xmlns:a16="http://schemas.microsoft.com/office/drawing/2014/main" id="{46281A67-EECF-3906-182B-26FC6009B376}"/>
              </a:ext>
            </a:extLst>
          </p:cNvPr>
          <p:cNvSpPr/>
          <p:nvPr userDrawn="1"/>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6" name="Picture 5">
            <a:extLst>
              <a:ext uri="{FF2B5EF4-FFF2-40B4-BE49-F238E27FC236}">
                <a16:creationId xmlns:a16="http://schemas.microsoft.com/office/drawing/2014/main" id="{50996E0E-C323-7488-C5C5-A730ED0AAA73}"/>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Rectangle 1">
            <a:extLst>
              <a:ext uri="{FF2B5EF4-FFF2-40B4-BE49-F238E27FC236}">
                <a16:creationId xmlns:a16="http://schemas.microsoft.com/office/drawing/2014/main" id="{D48307A7-7DAF-A3D0-EEA7-B63B600E8639}"/>
              </a:ext>
            </a:extLst>
          </p:cNvPr>
          <p:cNvSpPr/>
          <p:nvPr/>
        </p:nvSpPr>
        <p:spPr>
          <a:xfrm>
            <a:off x="3004457" y="0"/>
            <a:ext cx="9187542"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p:spPr>
        <p:txBody>
          <a:bodyPr>
            <a:normAutofit/>
          </a:bodyPr>
          <a:lstStyle>
            <a:lvl1pPr marL="0" indent="0">
              <a:buNone/>
              <a:defRPr sz="2000" b="0" i="0">
                <a:solidFill>
                  <a:schemeClr val="bg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ABD2531-B330-3930-3318-0A3155709EE6}"/>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B02CB9AF-2DB1-B554-78D0-E26F7FBCD684}"/>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9" name="TextBox 8">
            <a:extLst>
              <a:ext uri="{FF2B5EF4-FFF2-40B4-BE49-F238E27FC236}">
                <a16:creationId xmlns:a16="http://schemas.microsoft.com/office/drawing/2014/main" id="{EEA29D02-9F95-CE08-4D0B-BA8E1DA1DF95}"/>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40371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213036"/>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IAS Ribbon Sans Bold" pitchFamily="2" charset="0"/>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IAS Ribbon Sans Bold" pitchFamily="2" charset="0"/>
                <a:ea typeface="IAS Ribbon Sans Bold" pitchFamily="2" charset="0"/>
              </a:defRPr>
            </a:lvl1pPr>
          </a:lstStyle>
          <a:p>
            <a:pPr lvl="0"/>
            <a:r>
              <a:rPr lang="en-GB" noProof="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456535078"/>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1605587713"/>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6" name="TextBox 5">
            <a:extLst>
              <a:ext uri="{FF2B5EF4-FFF2-40B4-BE49-F238E27FC236}">
                <a16:creationId xmlns:a16="http://schemas.microsoft.com/office/drawing/2014/main" id="{1C309426-BA15-69DF-9DF9-E4BCD5A48083}"/>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7" name="TextBox 6">
            <a:extLst>
              <a:ext uri="{FF2B5EF4-FFF2-40B4-BE49-F238E27FC236}">
                <a16:creationId xmlns:a16="http://schemas.microsoft.com/office/drawing/2014/main" id="{30F1EC0E-8DD2-ACED-54B6-36F43A8AA4DD}"/>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8" name="Picture 7">
            <a:extLst>
              <a:ext uri="{FF2B5EF4-FFF2-40B4-BE49-F238E27FC236}">
                <a16:creationId xmlns:a16="http://schemas.microsoft.com/office/drawing/2014/main" id="{8105B046-8380-43C5-27D1-E58BD5D92FBA}"/>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FC8A86CA-ED97-4B1C-50A3-296EEB72CF4D}"/>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7CD4BBEB-3875-3E11-09BD-C2110D71838F}"/>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384131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Sub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2"/>
                </a:solidFill>
                <a:latin typeface="+mj-lt"/>
                <a:ea typeface="IAS Ribbon Sans Bold" pitchFamily="2" charset="0"/>
              </a:defRPr>
            </a:lvl1pPr>
          </a:lstStyle>
          <a:p>
            <a:pPr lvl="0"/>
            <a:r>
              <a:rPr lang="en-GB" noProof="0" dirty="0"/>
              <a:t>Click to add subtitle</a:t>
            </a:r>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2" name="TextBox 1">
            <a:extLst>
              <a:ext uri="{FF2B5EF4-FFF2-40B4-BE49-F238E27FC236}">
                <a16:creationId xmlns:a16="http://schemas.microsoft.com/office/drawing/2014/main" id="{E4740C5B-795C-263B-EF8C-F6D6F515F11A}"/>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4" name="TextBox 3">
            <a:extLst>
              <a:ext uri="{FF2B5EF4-FFF2-40B4-BE49-F238E27FC236}">
                <a16:creationId xmlns:a16="http://schemas.microsoft.com/office/drawing/2014/main" id="{263D824F-8AFF-6ADF-C6B4-0F1EB9395C31}"/>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5" name="Picture 4">
            <a:extLst>
              <a:ext uri="{FF2B5EF4-FFF2-40B4-BE49-F238E27FC236}">
                <a16:creationId xmlns:a16="http://schemas.microsoft.com/office/drawing/2014/main" id="{E24AEFD4-8389-EE83-21B7-2943C3CF812C}"/>
              </a:ext>
            </a:extLst>
          </p:cNvPr>
          <p:cNvPicPr>
            <a:picLocks noChangeAspect="1"/>
          </p:cNvPicPr>
          <p:nvPr/>
        </p:nvPicPr>
        <p:blipFill rotWithShape="1">
          <a:blip r:embed="rId2"/>
          <a:srcRect l="33580"/>
          <a:stretch/>
        </p:blipFill>
        <p:spPr>
          <a:xfrm>
            <a:off x="-28800" y="1862992"/>
            <a:ext cx="3644305" cy="5020408"/>
          </a:xfrm>
          <a:prstGeom prst="rect">
            <a:avLst/>
          </a:prstGeom>
        </p:spPr>
      </p:pic>
      <p:pic>
        <p:nvPicPr>
          <p:cNvPr id="7" name="Picture 6">
            <a:extLst>
              <a:ext uri="{FF2B5EF4-FFF2-40B4-BE49-F238E27FC236}">
                <a16:creationId xmlns:a16="http://schemas.microsoft.com/office/drawing/2014/main" id="{CCA41A12-3D45-7D2B-F8D3-D598B7190BA5}"/>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21644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91" y="2097091"/>
            <a:ext cx="7632701"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EE2431B0-0DEE-274A-8AA7-F4388EFA23F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B86A5C6F-622E-27F2-DD2C-007DF2BE16A2}"/>
              </a:ext>
            </a:extLst>
          </p:cNvPr>
          <p:cNvSpPr txBox="1"/>
          <p:nvPr/>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E71A4EB4-DF3E-913F-C1DD-43A982C4DE8F}"/>
              </a:ext>
            </a:extLst>
          </p:cNvPr>
          <p:cNvSpPr txBox="1"/>
          <p:nvPr/>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CE40B922-BF12-82EF-C654-1E04DAA43DC1}"/>
              </a:ext>
            </a:extLst>
          </p:cNvPr>
          <p:cNvPicPr>
            <a:picLocks noChangeAspect="1"/>
          </p:cNvPicPr>
          <p:nvPr/>
        </p:nvPicPr>
        <p:blipFill rotWithShape="1">
          <a:blip r:embed="rId2"/>
          <a:srcRect l="33580"/>
          <a:stretch/>
        </p:blipFill>
        <p:spPr>
          <a:xfrm>
            <a:off x="-28800" y="1862992"/>
            <a:ext cx="3644305" cy="5020408"/>
          </a:xfrm>
          <a:prstGeom prst="rect">
            <a:avLst/>
          </a:prstGeom>
        </p:spPr>
      </p:pic>
      <p:sp>
        <p:nvSpPr>
          <p:cNvPr id="2" name="TextBox 1">
            <a:extLst>
              <a:ext uri="{FF2B5EF4-FFF2-40B4-BE49-F238E27FC236}">
                <a16:creationId xmlns:a16="http://schemas.microsoft.com/office/drawing/2014/main" id="{497EEE8C-0759-0E55-24E9-0E6E2BD085B2}"/>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8" name="Picture 7">
            <a:extLst>
              <a:ext uri="{FF2B5EF4-FFF2-40B4-BE49-F238E27FC236}">
                <a16:creationId xmlns:a16="http://schemas.microsoft.com/office/drawing/2014/main" id="{C463B149-36B2-EB1A-CE8D-71E391F0C22B}"/>
              </a:ext>
            </a:extLst>
          </p:cNvPr>
          <p:cNvPicPr>
            <a:picLocks noChangeAspect="1"/>
          </p:cNvPicPr>
          <p:nvPr userDrawn="1"/>
        </p:nvPicPr>
        <p:blipFill rotWithShape="1">
          <a:blip r:embed="rId2"/>
          <a:srcRect l="33580"/>
          <a:stretch/>
        </p:blipFill>
        <p:spPr>
          <a:xfrm>
            <a:off x="-28800" y="1862992"/>
            <a:ext cx="3644305" cy="5020408"/>
          </a:xfrm>
          <a:prstGeom prst="rect">
            <a:avLst/>
          </a:prstGeom>
        </p:spPr>
      </p:pic>
    </p:spTree>
    <p:extLst>
      <p:ext uri="{BB962C8B-B14F-4D97-AF65-F5344CB8AC3E}">
        <p14:creationId xmlns:p14="http://schemas.microsoft.com/office/powerpoint/2010/main" val="256806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no patter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2C00E-7579-A3DF-72A1-005F96A7FC9A}"/>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8" name="Picture 7">
            <a:extLst>
              <a:ext uri="{FF2B5EF4-FFF2-40B4-BE49-F238E27FC236}">
                <a16:creationId xmlns:a16="http://schemas.microsoft.com/office/drawing/2014/main" id="{3D925CBD-4035-D637-E1EC-4D717F984473}"/>
              </a:ext>
            </a:extLst>
          </p:cNvPr>
          <p:cNvPicPr>
            <a:picLocks noChangeAspect="1"/>
          </p:cNvPicPr>
          <p:nvPr/>
        </p:nvPicPr>
        <p:blipFill>
          <a:blip r:embed="rId2"/>
          <a:srcRect/>
          <a:stretch/>
        </p:blipFill>
        <p:spPr>
          <a:xfrm>
            <a:off x="9458359" y="266700"/>
            <a:ext cx="2463935" cy="1318904"/>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622710" cy="1223964"/>
          </a:xfrm>
          <a:prstGeom prst="rect">
            <a:avLst/>
          </a:prstGeom>
        </p:spPr>
        <p:txBody>
          <a:bodyPr lIns="0" rIns="0" anchor="t"/>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05DE0E92-4155-274E-B8D3-6224F5791510}"/>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6312C0E3-D898-EA31-5238-741090C17099}"/>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748C140-8AB5-29FB-CF06-4E6AEC4445B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6" name="Picture 5">
            <a:extLst>
              <a:ext uri="{FF2B5EF4-FFF2-40B4-BE49-F238E27FC236}">
                <a16:creationId xmlns:a16="http://schemas.microsoft.com/office/drawing/2014/main" id="{35E78B56-AC49-84FB-C012-0008A2EF8283}"/>
              </a:ext>
            </a:extLst>
          </p:cNvPr>
          <p:cNvPicPr>
            <a:picLocks noChangeAspect="1"/>
          </p:cNvPicPr>
          <p:nvPr userDrawn="1"/>
        </p:nvPicPr>
        <p:blipFill>
          <a:blip r:embed="rId3"/>
          <a:srcRect/>
          <a:stretch/>
        </p:blipFill>
        <p:spPr>
          <a:xfrm>
            <a:off x="9458360" y="266700"/>
            <a:ext cx="2463933" cy="1318904"/>
          </a:xfrm>
          <a:prstGeom prst="rect">
            <a:avLst/>
          </a:prstGeom>
        </p:spPr>
      </p:pic>
      <p:sp>
        <p:nvSpPr>
          <p:cNvPr id="7" name="TextBox 6">
            <a:extLst>
              <a:ext uri="{FF2B5EF4-FFF2-40B4-BE49-F238E27FC236}">
                <a16:creationId xmlns:a16="http://schemas.microsoft.com/office/drawing/2014/main" id="{8222AA12-E323-370A-2558-6124DCDACCBA}"/>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303551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24E970-CD7C-2893-4293-CAADEBD4D699}"/>
              </a:ext>
            </a:extLst>
          </p:cNvPr>
          <p:cNvSpPr/>
          <p:nvPr/>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42913" y="441325"/>
            <a:ext cx="8640762" cy="1223964"/>
          </a:xfrm>
          <a:prstGeom prst="rect">
            <a:avLst/>
          </a:prstGeom>
        </p:spPr>
        <p:txBody>
          <a:bodyPr lIns="0" rIns="0" anchor="t"/>
          <a:lstStyle/>
          <a:p>
            <a:r>
              <a:rPr lang="en-US" noProof="0"/>
              <a:t>Click to edit Master title style</a:t>
            </a:r>
            <a:endParaRPr lang="en-GB" noProof="0"/>
          </a:p>
        </p:txBody>
      </p:sp>
      <p:sp>
        <p:nvSpPr>
          <p:cNvPr id="3" name="TextBox 2">
            <a:extLst>
              <a:ext uri="{FF2B5EF4-FFF2-40B4-BE49-F238E27FC236}">
                <a16:creationId xmlns:a16="http://schemas.microsoft.com/office/drawing/2014/main" id="{ED336903-C42D-0B24-3543-E020D15776BE}"/>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8B1458B3-1D91-F3A6-83FD-350154A757C1}"/>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pic>
        <p:nvPicPr>
          <p:cNvPr id="2" name="Picture 1">
            <a:extLst>
              <a:ext uri="{FF2B5EF4-FFF2-40B4-BE49-F238E27FC236}">
                <a16:creationId xmlns:a16="http://schemas.microsoft.com/office/drawing/2014/main" id="{6806B1D8-6A8F-870D-43B3-DFB9C45F78E7}"/>
              </a:ext>
            </a:extLst>
          </p:cNvPr>
          <p:cNvPicPr>
            <a:picLocks noChangeAspect="1"/>
          </p:cNvPicPr>
          <p:nvPr userDrawn="1"/>
        </p:nvPicPr>
        <p:blipFill>
          <a:blip r:embed="rId2"/>
          <a:srcRect/>
          <a:stretch/>
        </p:blipFill>
        <p:spPr>
          <a:xfrm>
            <a:off x="9458360" y="266700"/>
            <a:ext cx="2463933" cy="1318904"/>
          </a:xfrm>
          <a:prstGeom prst="rect">
            <a:avLst/>
          </a:prstGeom>
        </p:spPr>
      </p:pic>
    </p:spTree>
    <p:extLst>
      <p:ext uri="{BB962C8B-B14F-4D97-AF65-F5344CB8AC3E}">
        <p14:creationId xmlns:p14="http://schemas.microsoft.com/office/powerpoint/2010/main" val="2949412114"/>
      </p:ext>
    </p:extLst>
  </p:cSld>
  <p:clrMapOvr>
    <a:masterClrMapping/>
  </p:clrMapOvr>
  <p:extLst>
    <p:ext uri="{DCECCB84-F9BA-43D5-87BE-67443E8EF086}">
      <p15:sldGuideLst xmlns:p15="http://schemas.microsoft.com/office/powerpoint/2012/main">
        <p15:guide id="1" pos="572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mag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F3D5C7-4751-A55A-E834-6BB5D0EFA324}"/>
              </a:ext>
            </a:extLst>
          </p:cNvPr>
          <p:cNvPicPr>
            <a:picLocks noChangeAspect="1"/>
          </p:cNvPicPr>
          <p:nvPr userDrawn="1"/>
        </p:nvPicPr>
        <p:blipFill>
          <a:blip r:embed="rId2"/>
          <a:stretch>
            <a:fillRect/>
          </a:stretch>
        </p:blipFill>
        <p:spPr>
          <a:xfrm>
            <a:off x="8201891" y="0"/>
            <a:ext cx="3990109" cy="6858000"/>
          </a:xfrm>
          <a:prstGeom prst="rect">
            <a:avLst/>
          </a:prstGeom>
        </p:spPr>
      </p:pic>
      <p:pic>
        <p:nvPicPr>
          <p:cNvPr id="14" name="Picture 13">
            <a:extLst>
              <a:ext uri="{FF2B5EF4-FFF2-40B4-BE49-F238E27FC236}">
                <a16:creationId xmlns:a16="http://schemas.microsoft.com/office/drawing/2014/main" id="{355EF3FC-D308-0EA3-B86E-FB56087D1F47}"/>
              </a:ext>
            </a:extLst>
          </p:cNvPr>
          <p:cNvPicPr>
            <a:picLocks noChangeAspect="1"/>
          </p:cNvPicPr>
          <p:nvPr/>
        </p:nvPicPr>
        <p:blipFill>
          <a:blip r:embed="rId2"/>
          <a:stretch>
            <a:fillRect/>
          </a:stretch>
        </p:blipFill>
        <p:spPr>
          <a:xfrm>
            <a:off x="8201891" y="0"/>
            <a:ext cx="3990109" cy="6858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786581"/>
            <a:ext cx="5437185" cy="52995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noProof="0"/>
              <a:t>Click to edit Master title style</a:t>
            </a:r>
            <a:endParaRPr lang="en-GB" noProof="0"/>
          </a:p>
        </p:txBody>
      </p:sp>
      <p:sp>
        <p:nvSpPr>
          <p:cNvPr id="16" name="TextBox 15">
            <a:extLst>
              <a:ext uri="{FF2B5EF4-FFF2-40B4-BE49-F238E27FC236}">
                <a16:creationId xmlns:a16="http://schemas.microsoft.com/office/drawing/2014/main" id="{6DD43CCD-AAFC-B847-BF0F-B7E2A805F6E1}"/>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17" name="TextBox 16">
            <a:extLst>
              <a:ext uri="{FF2B5EF4-FFF2-40B4-BE49-F238E27FC236}">
                <a16:creationId xmlns:a16="http://schemas.microsoft.com/office/drawing/2014/main" id="{7756C7A6-127D-CF51-4F27-339AF6FC4035}"/>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18" name="TextBox 17">
            <a:extLst>
              <a:ext uri="{FF2B5EF4-FFF2-40B4-BE49-F238E27FC236}">
                <a16:creationId xmlns:a16="http://schemas.microsoft.com/office/drawing/2014/main" id="{602CF168-ADF8-8751-9873-5D7530474886}"/>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3" name="TextBox 2">
            <a:extLst>
              <a:ext uri="{FF2B5EF4-FFF2-40B4-BE49-F238E27FC236}">
                <a16:creationId xmlns:a16="http://schemas.microsoft.com/office/drawing/2014/main" id="{1ED1A1DD-8717-114E-6FA1-B61B541B07EB}"/>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218182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noProof="0"/>
              <a:t>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noProof="0"/>
              <a:t>Click icon to add picture</a:t>
            </a:r>
            <a:endParaRPr lang="en-GB" noProof="0"/>
          </a:p>
        </p:txBody>
      </p:sp>
      <p:sp>
        <p:nvSpPr>
          <p:cNvPr id="11" name="TextBox 10">
            <a:extLst>
              <a:ext uri="{FF2B5EF4-FFF2-40B4-BE49-F238E27FC236}">
                <a16:creationId xmlns:a16="http://schemas.microsoft.com/office/drawing/2014/main" id="{C51A06C6-814D-4A47-8F9A-552C373FA66E}"/>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5" name="TextBox 4">
            <a:extLst>
              <a:ext uri="{FF2B5EF4-FFF2-40B4-BE49-F238E27FC236}">
                <a16:creationId xmlns:a16="http://schemas.microsoft.com/office/drawing/2014/main" id="{297A1E89-D11F-7D84-9492-E321845559FA}"/>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6" name="TextBox 5">
            <a:extLst>
              <a:ext uri="{FF2B5EF4-FFF2-40B4-BE49-F238E27FC236}">
                <a16:creationId xmlns:a16="http://schemas.microsoft.com/office/drawing/2014/main" id="{4186112A-495D-43C0-3AC7-06A4322B48AC}"/>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B7649B11-021B-9D5D-46F1-8BB777F17BE7}"/>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791305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noProof="0"/>
              <a:t>Nulla quis lorem ut libero malesuada feugiat. Curabitur non nulla sit amet nisl tempus convallis quis ac lectus.</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noProof="0"/>
              <a:t>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67AD4010-0096-6B46-B74C-E77670FCDEA8}"/>
              </a:ext>
            </a:extLst>
          </p:cNvPr>
          <p:cNvSpPr txBox="1"/>
          <p:nvPr/>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CC94271B-1588-8B83-AF63-19A63442EBFE}"/>
              </a:ext>
            </a:extLst>
          </p:cNvPr>
          <p:cNvSpPr txBox="1"/>
          <p:nvPr/>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6 – 10 October · Lima, Peru and virtual</a:t>
            </a:r>
          </a:p>
        </p:txBody>
      </p:sp>
      <p:sp>
        <p:nvSpPr>
          <p:cNvPr id="5" name="TextBox 4">
            <a:extLst>
              <a:ext uri="{FF2B5EF4-FFF2-40B4-BE49-F238E27FC236}">
                <a16:creationId xmlns:a16="http://schemas.microsoft.com/office/drawing/2014/main" id="{A1DE700C-1910-562C-10A1-64B539DF6334}"/>
              </a:ext>
            </a:extLst>
          </p:cNvPr>
          <p:cNvSpPr txBox="1"/>
          <p:nvPr/>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hivr4p.org</a:t>
            </a:r>
          </a:p>
        </p:txBody>
      </p:sp>
      <p:sp>
        <p:nvSpPr>
          <p:cNvPr id="2" name="TextBox 1">
            <a:extLst>
              <a:ext uri="{FF2B5EF4-FFF2-40B4-BE49-F238E27FC236}">
                <a16:creationId xmlns:a16="http://schemas.microsoft.com/office/drawing/2014/main" id="{3DB3AC93-D5FF-B99A-0595-51AF5CAB98E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114493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5"/>
            <a:ext cx="7632700" cy="1223963"/>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42913" y="2097089"/>
            <a:ext cx="11306169" cy="4103687"/>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9" name="Picture 8">
            <a:extLst>
              <a:ext uri="{FF2B5EF4-FFF2-40B4-BE49-F238E27FC236}">
                <a16:creationId xmlns:a16="http://schemas.microsoft.com/office/drawing/2014/main" id="{DB66124B-A661-D5A9-C532-18C996EA6AEA}"/>
              </a:ext>
            </a:extLst>
          </p:cNvPr>
          <p:cNvPicPr>
            <a:picLocks noChangeAspect="1"/>
          </p:cNvPicPr>
          <p:nvPr/>
        </p:nvPicPr>
        <p:blipFill>
          <a:blip r:embed="rId16"/>
          <a:srcRect/>
          <a:stretch/>
        </p:blipFill>
        <p:spPr>
          <a:xfrm>
            <a:off x="260899" y="266700"/>
            <a:ext cx="2463935" cy="1318904"/>
          </a:xfrm>
          <a:prstGeom prst="rect">
            <a:avLst/>
          </a:prstGeom>
        </p:spPr>
      </p:pic>
      <p:pic>
        <p:nvPicPr>
          <p:cNvPr id="4" name="Picture 3">
            <a:extLst>
              <a:ext uri="{FF2B5EF4-FFF2-40B4-BE49-F238E27FC236}">
                <a16:creationId xmlns:a16="http://schemas.microsoft.com/office/drawing/2014/main" id="{3D64E06F-EF28-50C5-9C9E-07D581412192}"/>
              </a:ext>
            </a:extLst>
          </p:cNvPr>
          <p:cNvPicPr>
            <a:picLocks noChangeAspect="1"/>
          </p:cNvPicPr>
          <p:nvPr userDrawn="1"/>
        </p:nvPicPr>
        <p:blipFill>
          <a:blip r:embed="rId17"/>
          <a:srcRect/>
          <a:stretch/>
        </p:blipFill>
        <p:spPr>
          <a:xfrm>
            <a:off x="260900" y="266700"/>
            <a:ext cx="2463933" cy="1318904"/>
          </a:xfrm>
          <a:prstGeom prst="rect">
            <a:avLst/>
          </a:prstGeom>
        </p:spPr>
      </p:pic>
    </p:spTree>
    <p:extLst>
      <p:ext uri="{BB962C8B-B14F-4D97-AF65-F5344CB8AC3E}">
        <p14:creationId xmlns:p14="http://schemas.microsoft.com/office/powerpoint/2010/main" val="69883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5" r:id="rId8"/>
    <p:sldLayoutId id="2147483707" r:id="rId9"/>
    <p:sldLayoutId id="2147483708" r:id="rId10"/>
    <p:sldLayoutId id="2147483710" r:id="rId11"/>
    <p:sldLayoutId id="2147483712" r:id="rId12"/>
    <p:sldLayoutId id="2147483713" r:id="rId13"/>
    <p:sldLayoutId id="2147483714" r:id="rId14"/>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34A3-02DF-58E8-819D-4292005088F9}"/>
              </a:ext>
            </a:extLst>
          </p:cNvPr>
          <p:cNvSpPr>
            <a:spLocks noGrp="1"/>
          </p:cNvSpPr>
          <p:nvPr>
            <p:ph type="title"/>
          </p:nvPr>
        </p:nvSpPr>
        <p:spPr/>
        <p:txBody>
          <a:bodyPr>
            <a:noAutofit/>
          </a:bodyPr>
          <a:lstStyle/>
          <a:p>
            <a:r>
              <a:rPr lang="en-US" sz="4400" dirty="0"/>
              <a:t>HIV pre-exposure prophylaxis engagement and adherence in Peru: How do people engage with PrEP, who uses it in Peru?</a:t>
            </a:r>
          </a:p>
        </p:txBody>
      </p:sp>
      <p:sp>
        <p:nvSpPr>
          <p:cNvPr id="3" name="Text Placeholder 2">
            <a:extLst>
              <a:ext uri="{FF2B5EF4-FFF2-40B4-BE49-F238E27FC236}">
                <a16:creationId xmlns:a16="http://schemas.microsoft.com/office/drawing/2014/main" id="{0702E107-D69D-7F17-DCA4-9810DCD48581}"/>
              </a:ext>
            </a:extLst>
          </p:cNvPr>
          <p:cNvSpPr>
            <a:spLocks noGrp="1"/>
          </p:cNvSpPr>
          <p:nvPr>
            <p:ph type="body" sz="quarter" idx="10"/>
          </p:nvPr>
        </p:nvSpPr>
        <p:spPr/>
        <p:txBody>
          <a:bodyPr>
            <a:normAutofit fontScale="62500" lnSpcReduction="20000"/>
          </a:bodyPr>
          <a:lstStyle/>
          <a:p>
            <a:r>
              <a:rPr lang="en-US" dirty="0"/>
              <a:t>Enhancing service providers' engagement in PrEP delivery, uptake, and retention in Latin America &amp; the Caribbean</a:t>
            </a:r>
          </a:p>
        </p:txBody>
      </p:sp>
      <p:sp>
        <p:nvSpPr>
          <p:cNvPr id="4" name="Text Placeholder 3">
            <a:extLst>
              <a:ext uri="{FF2B5EF4-FFF2-40B4-BE49-F238E27FC236}">
                <a16:creationId xmlns:a16="http://schemas.microsoft.com/office/drawing/2014/main" id="{30CE3675-1649-802E-6FA3-7499193C7335}"/>
              </a:ext>
            </a:extLst>
          </p:cNvPr>
          <p:cNvSpPr>
            <a:spLocks noGrp="1"/>
          </p:cNvSpPr>
          <p:nvPr>
            <p:ph type="body" sz="quarter" idx="11"/>
          </p:nvPr>
        </p:nvSpPr>
        <p:spPr/>
        <p:txBody>
          <a:bodyPr/>
          <a:lstStyle/>
          <a:p>
            <a:r>
              <a:rPr lang="en-US" dirty="0"/>
              <a:t>Kelika A. Konda, USC; </a:t>
            </a:r>
            <a:r>
              <a:rPr lang="en-US" dirty="0" err="1"/>
              <a:t>CIISSS</a:t>
            </a:r>
            <a:r>
              <a:rPr lang="en-US" dirty="0"/>
              <a:t>, UPCH; CITBM, San Marcos</a:t>
            </a:r>
          </a:p>
        </p:txBody>
      </p:sp>
    </p:spTree>
    <p:extLst>
      <p:ext uri="{BB962C8B-B14F-4D97-AF65-F5344CB8AC3E}">
        <p14:creationId xmlns:p14="http://schemas.microsoft.com/office/powerpoint/2010/main" val="131178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02" y="6448179"/>
            <a:ext cx="11402864" cy="430887"/>
          </a:xfrm>
          <a:prstGeom prst="rect">
            <a:avLst/>
          </a:prstGeom>
          <a:noFill/>
        </p:spPr>
        <p:txBody>
          <a:bodyPr wrap="square" rtlCol="0">
            <a:spAutoFit/>
          </a:bodyPr>
          <a:lstStyle/>
          <a:p>
            <a:r>
              <a:rPr lang="es-419" sz="1100" dirty="0"/>
              <a:t>Variables </a:t>
            </a:r>
            <a:r>
              <a:rPr lang="es-419" sz="1100" dirty="0" err="1"/>
              <a:t>were</a:t>
            </a:r>
            <a:r>
              <a:rPr lang="es-419" sz="1100" dirty="0"/>
              <a:t> </a:t>
            </a:r>
            <a:r>
              <a:rPr lang="es-419" sz="1100" dirty="0" err="1"/>
              <a:t>added</a:t>
            </a:r>
            <a:r>
              <a:rPr lang="es-419" sz="1100" dirty="0"/>
              <a:t> </a:t>
            </a:r>
            <a:r>
              <a:rPr lang="es-419" sz="1100" dirty="0" err="1"/>
              <a:t>based</a:t>
            </a:r>
            <a:r>
              <a:rPr lang="es-419" sz="1100" dirty="0"/>
              <a:t> </a:t>
            </a:r>
            <a:r>
              <a:rPr lang="es-419" sz="1100" dirty="0" err="1"/>
              <a:t>on</a:t>
            </a:r>
            <a:r>
              <a:rPr lang="es-419" sz="1100" dirty="0"/>
              <a:t> </a:t>
            </a:r>
            <a:r>
              <a:rPr lang="es-419" sz="1100" dirty="0" err="1"/>
              <a:t>our</a:t>
            </a:r>
            <a:r>
              <a:rPr lang="es-419" sz="1100" dirty="0"/>
              <a:t> </a:t>
            </a:r>
            <a:r>
              <a:rPr lang="es-419" sz="1100" dirty="0" err="1"/>
              <a:t>DAG</a:t>
            </a:r>
            <a:r>
              <a:rPr lang="es-419" sz="1100" dirty="0"/>
              <a:t>, </a:t>
            </a:r>
            <a:r>
              <a:rPr lang="es-419" sz="1100" dirty="0" err="1"/>
              <a:t>with</a:t>
            </a:r>
            <a:r>
              <a:rPr lang="es-419" sz="1100" dirty="0"/>
              <a:t> </a:t>
            </a:r>
            <a:r>
              <a:rPr lang="es-419" sz="1100" dirty="0" err="1"/>
              <a:t>each</a:t>
            </a:r>
            <a:r>
              <a:rPr lang="es-419" sz="1100" dirty="0"/>
              <a:t> </a:t>
            </a:r>
            <a:r>
              <a:rPr lang="es-419" sz="1100" dirty="0" err="1"/>
              <a:t>subsequent</a:t>
            </a:r>
            <a:r>
              <a:rPr lang="es-419" sz="1100" dirty="0"/>
              <a:t> </a:t>
            </a:r>
            <a:r>
              <a:rPr lang="es-419" sz="1100" dirty="0" err="1"/>
              <a:t>model</a:t>
            </a:r>
            <a:r>
              <a:rPr lang="es-419" sz="1100" dirty="0"/>
              <a:t> </a:t>
            </a:r>
            <a:r>
              <a:rPr lang="es-419" sz="1100" dirty="0" err="1"/>
              <a:t>adjusted</a:t>
            </a:r>
            <a:r>
              <a:rPr lang="es-419" sz="1100" dirty="0"/>
              <a:t> </a:t>
            </a:r>
            <a:r>
              <a:rPr lang="es-419" sz="1100" dirty="0" err="1"/>
              <a:t>for</a:t>
            </a:r>
            <a:r>
              <a:rPr lang="es-419" sz="1100" dirty="0"/>
              <a:t> </a:t>
            </a:r>
            <a:r>
              <a:rPr lang="es-419" sz="1100" dirty="0" err="1"/>
              <a:t>the</a:t>
            </a:r>
            <a:r>
              <a:rPr lang="es-419" sz="1100" dirty="0"/>
              <a:t> variables </a:t>
            </a:r>
            <a:r>
              <a:rPr lang="es-419" sz="1100" dirty="0" err="1"/>
              <a:t>included</a:t>
            </a:r>
            <a:r>
              <a:rPr lang="es-419" sz="1100" dirty="0"/>
              <a:t> in </a:t>
            </a:r>
            <a:r>
              <a:rPr lang="es-419" sz="1100" dirty="0" err="1"/>
              <a:t>the</a:t>
            </a:r>
            <a:r>
              <a:rPr lang="es-419" sz="1100" dirty="0"/>
              <a:t> prior </a:t>
            </a:r>
            <a:r>
              <a:rPr lang="es-419" sz="1100" dirty="0" err="1"/>
              <a:t>model</a:t>
            </a:r>
            <a:r>
              <a:rPr lang="es-419" sz="1100" dirty="0"/>
              <a:t> </a:t>
            </a:r>
            <a:r>
              <a:rPr lang="es-419" sz="1100" dirty="0" err="1"/>
              <a:t>using</a:t>
            </a:r>
            <a:r>
              <a:rPr lang="es-419" sz="1100" dirty="0"/>
              <a:t> </a:t>
            </a:r>
            <a:r>
              <a:rPr lang="es-419" sz="1100" dirty="0" err="1"/>
              <a:t>inverse-probability</a:t>
            </a:r>
            <a:r>
              <a:rPr lang="es-419" sz="1100" dirty="0"/>
              <a:t> </a:t>
            </a:r>
            <a:r>
              <a:rPr lang="es-419" sz="1100" dirty="0" err="1"/>
              <a:t>weighting</a:t>
            </a:r>
            <a:endParaRPr lang="es-419" sz="1100" dirty="0"/>
          </a:p>
        </p:txBody>
      </p:sp>
      <p:sp>
        <p:nvSpPr>
          <p:cNvPr id="3" name="Title 3">
            <a:extLst>
              <a:ext uri="{FF2B5EF4-FFF2-40B4-BE49-F238E27FC236}">
                <a16:creationId xmlns:a16="http://schemas.microsoft.com/office/drawing/2014/main" id="{017A966F-7413-4D23-9762-4247A1258E9E}"/>
              </a:ext>
            </a:extLst>
          </p:cNvPr>
          <p:cNvSpPr txBox="1">
            <a:spLocks/>
          </p:cNvSpPr>
          <p:nvPr/>
        </p:nvSpPr>
        <p:spPr>
          <a:xfrm>
            <a:off x="2045616" y="179110"/>
            <a:ext cx="10397766" cy="1027522"/>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Who was not adherent to PrEP? </a:t>
            </a:r>
          </a:p>
        </p:txBody>
      </p:sp>
      <p:graphicFrame>
        <p:nvGraphicFramePr>
          <p:cNvPr id="4" name="Table 3"/>
          <p:cNvGraphicFramePr>
            <a:graphicFrameLocks noGrp="1"/>
          </p:cNvGraphicFramePr>
          <p:nvPr>
            <p:extLst>
              <p:ext uri="{D42A27DB-BD31-4B8C-83A1-F6EECF244321}">
                <p14:modId xmlns:p14="http://schemas.microsoft.com/office/powerpoint/2010/main" val="4210023591"/>
              </p:ext>
            </p:extLst>
          </p:nvPr>
        </p:nvGraphicFramePr>
        <p:xfrm>
          <a:off x="455796" y="1903572"/>
          <a:ext cx="4907358" cy="4367276"/>
        </p:xfrm>
        <a:graphic>
          <a:graphicData uri="http://schemas.openxmlformats.org/drawingml/2006/table">
            <a:tbl>
              <a:tblPr bandRow="1">
                <a:tableStyleId>{5C22544A-7EE6-4342-B048-85BDC9FD1C3A}</a:tableStyleId>
              </a:tblPr>
              <a:tblGrid>
                <a:gridCol w="2907983">
                  <a:extLst>
                    <a:ext uri="{9D8B030D-6E8A-4147-A177-3AD203B41FA5}">
                      <a16:colId xmlns:a16="http://schemas.microsoft.com/office/drawing/2014/main" val="1672527891"/>
                    </a:ext>
                  </a:extLst>
                </a:gridCol>
                <a:gridCol w="1221405">
                  <a:extLst>
                    <a:ext uri="{9D8B030D-6E8A-4147-A177-3AD203B41FA5}">
                      <a16:colId xmlns:a16="http://schemas.microsoft.com/office/drawing/2014/main" val="3247183647"/>
                    </a:ext>
                  </a:extLst>
                </a:gridCol>
                <a:gridCol w="777970">
                  <a:extLst>
                    <a:ext uri="{9D8B030D-6E8A-4147-A177-3AD203B41FA5}">
                      <a16:colId xmlns:a16="http://schemas.microsoft.com/office/drawing/2014/main" val="3779527334"/>
                    </a:ext>
                  </a:extLst>
                </a:gridCol>
              </a:tblGrid>
              <a:tr h="64120">
                <a:tc rowSpan="2">
                  <a:txBody>
                    <a:bodyPr/>
                    <a:lstStyle/>
                    <a:p>
                      <a:pPr marL="0" marR="0">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Peru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629512792"/>
                  </a:ext>
                </a:extLst>
              </a:tr>
              <a:tr h="64120">
                <a:tc vMerge="1">
                  <a:txBody>
                    <a:bodyPr/>
                    <a:lstStyle/>
                    <a:p>
                      <a:endParaRPr lang="es-419"/>
                    </a:p>
                  </a:txBody>
                  <a:tcPr/>
                </a:tc>
                <a:tc>
                  <a:txBody>
                    <a:bodyPr/>
                    <a:lstStyle/>
                    <a:p>
                      <a:pPr marL="0" marR="0" algn="ctr">
                        <a:lnSpc>
                          <a:spcPct val="107000"/>
                        </a:lnSpc>
                        <a:spcBef>
                          <a:spcPts val="0"/>
                        </a:spcBef>
                        <a:spcAft>
                          <a:spcPts val="0"/>
                        </a:spcAft>
                      </a:pPr>
                      <a:r>
                        <a:rPr lang="en-US" sz="900" dirty="0" err="1">
                          <a:effectLst/>
                        </a:rPr>
                        <a:t>aHR</a:t>
                      </a:r>
                      <a:r>
                        <a:rPr lang="en-US" sz="900" dirty="0">
                          <a:effectLst/>
                        </a:rPr>
                        <a:t> (95%CI)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p-value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033475479"/>
                  </a:ext>
                </a:extLst>
              </a:tr>
              <a:tr h="64120">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Age group</a:t>
                      </a:r>
                      <a:r>
                        <a:rPr lang="en-US" sz="1050" baseline="30000">
                          <a:effectLst/>
                          <a:latin typeface="Calibri" panose="020F0502020204030204" pitchFamily="34" charset="0"/>
                          <a:ea typeface="Times New Roman" panose="02020603050405020304" pitchFamily="18" charset="0"/>
                          <a:cs typeface="Calibri" panose="020F0502020204030204" pitchFamily="34" charset="0"/>
                        </a:rPr>
                        <a:t>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110186197"/>
                  </a:ext>
                </a:extLst>
              </a:tr>
              <a:tr h="64120">
                <a:tc>
                  <a:txBody>
                    <a:bodyPr/>
                    <a:lstStyle/>
                    <a:p>
                      <a:pPr marL="109855"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18-24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b="1">
                          <a:effectLst/>
                        </a:rPr>
                        <a:t>6.04 (2.30-15.80)</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b="1" dirty="0">
                          <a:effectLst/>
                        </a:rPr>
                        <a:t>&lt;0.001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086307143"/>
                  </a:ext>
                </a:extLst>
              </a:tr>
              <a:tr h="64120">
                <a:tc>
                  <a:txBody>
                    <a:bodyPr/>
                    <a:lstStyle/>
                    <a:p>
                      <a:pPr marL="109855"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25-34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b="1" dirty="0">
                          <a:effectLst/>
                        </a:rPr>
                        <a:t>3.87 (1.36-11.00)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b="1" dirty="0">
                          <a:effectLst/>
                        </a:rPr>
                        <a:t>0.01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521387754"/>
                  </a:ext>
                </a:extLst>
              </a:tr>
              <a:tr h="64120">
                <a:tc>
                  <a:txBody>
                    <a:bodyPr/>
                    <a:lstStyle/>
                    <a:p>
                      <a:pPr marL="10985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207347425"/>
                  </a:ext>
                </a:extLst>
              </a:tr>
              <a:tr h="64120">
                <a:tc>
                  <a:txBody>
                    <a:bodyPr/>
                    <a:lstStyle/>
                    <a:p>
                      <a:pPr marL="0"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729764855"/>
                  </a:ext>
                </a:extLst>
              </a:tr>
              <a:tr h="64120">
                <a:tc>
                  <a:txBody>
                    <a:bodyPr/>
                    <a:lstStyle/>
                    <a:p>
                      <a:pPr marL="0" marR="0">
                        <a:lnSpc>
                          <a:spcPct val="107000"/>
                        </a:lnSpc>
                        <a:spcBef>
                          <a:spcPts val="0"/>
                        </a:spcBef>
                        <a:spcAft>
                          <a:spcPts val="0"/>
                        </a:spcAft>
                      </a:pPr>
                      <a:r>
                        <a:rPr lang="en-US" sz="1050" b="1" dirty="0" err="1">
                          <a:effectLst/>
                          <a:latin typeface="Calibri" panose="020F0502020204030204" pitchFamily="34" charset="0"/>
                          <a:ea typeface="Times New Roman" panose="02020603050405020304" pitchFamily="18" charset="0"/>
                          <a:cs typeface="Calibri" panose="020F0502020204030204" pitchFamily="34" charset="0"/>
                        </a:rPr>
                        <a:t>Gender</a:t>
                      </a:r>
                      <a:r>
                        <a:rPr lang="en-US" sz="1050" baseline="30000" dirty="0" err="1">
                          <a:effectLst/>
                          <a:latin typeface="Calibri" panose="020F0502020204030204" pitchFamily="34" charset="0"/>
                          <a:ea typeface="Times New Roman" panose="02020603050405020304" pitchFamily="18" charset="0"/>
                          <a:cs typeface="Calibri" panose="020F0502020204030204" pitchFamily="34" charset="0"/>
                        </a:rPr>
                        <a:t>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880694552"/>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Cisgender man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003318082"/>
                  </a:ext>
                </a:extLst>
              </a:tr>
              <a:tr h="64120">
                <a:tc>
                  <a:txBody>
                    <a:bodyPr/>
                    <a:lstStyle/>
                    <a:p>
                      <a:pPr marL="113665"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Transgender woman</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b="1">
                          <a:effectLst/>
                        </a:rPr>
                        <a:t>2.45 (1.10-5.45)</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b="1" dirty="0">
                          <a:effectLst/>
                        </a:rPr>
                        <a:t>0.03</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788807675"/>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535957504"/>
                  </a:ext>
                </a:extLst>
              </a:tr>
              <a:tr h="64120">
                <a:tc>
                  <a:txBody>
                    <a:bodyPr/>
                    <a:lstStyle/>
                    <a:p>
                      <a:pPr marL="0" marR="0">
                        <a:lnSpc>
                          <a:spcPct val="107000"/>
                        </a:lnSpc>
                        <a:spcBef>
                          <a:spcPts val="0"/>
                        </a:spcBef>
                        <a:spcAft>
                          <a:spcPts val="0"/>
                        </a:spcAft>
                      </a:pPr>
                      <a:r>
                        <a:rPr lang="en-US" sz="1050" b="1" dirty="0" err="1">
                          <a:effectLst/>
                          <a:latin typeface="Calibri" panose="020F0502020204030204" pitchFamily="34" charset="0"/>
                          <a:ea typeface="Times New Roman" panose="02020603050405020304" pitchFamily="18" charset="0"/>
                          <a:cs typeface="Calibri" panose="020F0502020204030204" pitchFamily="34" charset="0"/>
                        </a:rPr>
                        <a:t>Education</a:t>
                      </a:r>
                      <a:r>
                        <a:rPr lang="en-US" sz="1050" b="1" baseline="30000" dirty="0" err="1">
                          <a:effectLst/>
                          <a:latin typeface="Calibri" panose="020F0502020204030204" pitchFamily="34" charset="0"/>
                          <a:ea typeface="Times New Roman" panose="02020603050405020304" pitchFamily="18" charset="0"/>
                          <a:cs typeface="Calibri" panose="020F0502020204030204" pitchFamily="34" charset="0"/>
                        </a:rPr>
                        <a:t>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449832207"/>
                  </a:ext>
                </a:extLst>
              </a:tr>
              <a:tr h="64120">
                <a:tc>
                  <a:txBody>
                    <a:bodyPr/>
                    <a:lstStyle/>
                    <a:p>
                      <a:pPr marL="113665" marR="0">
                        <a:lnSpc>
                          <a:spcPct val="107000"/>
                        </a:lnSpc>
                        <a:spcBef>
                          <a:spcPts val="0"/>
                        </a:spcBef>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Secondary or less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1.47 (0.87-2.49)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0.15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382197037"/>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&gt; secondary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324120901"/>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866646223"/>
                  </a:ext>
                </a:extLst>
              </a:tr>
              <a:tr h="64120">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Transactional sex</a:t>
                      </a:r>
                      <a:r>
                        <a:rPr lang="en-US" sz="1050" baseline="30000">
                          <a:effectLst/>
                          <a:latin typeface="Calibri" panose="020F0502020204030204" pitchFamily="34" charset="0"/>
                          <a:ea typeface="Times New Roman" panose="02020603050405020304" pitchFamily="18" charset="0"/>
                          <a:cs typeface="Calibri" panose="020F0502020204030204" pitchFamily="34" charset="0"/>
                        </a:rPr>
                        <a:t>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624353236"/>
                  </a:ext>
                </a:extLst>
              </a:tr>
              <a:tr h="64120">
                <a:tc>
                  <a:txBody>
                    <a:bodyPr/>
                    <a:lstStyle/>
                    <a:p>
                      <a:pPr marL="113665"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Yes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b="1" dirty="0">
                          <a:effectLst/>
                        </a:rPr>
                        <a:t>1.80 (1.02-3.18)</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b="1" dirty="0">
                          <a:effectLst/>
                        </a:rPr>
                        <a:t>0.04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414825466"/>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568915715"/>
                  </a:ext>
                </a:extLst>
              </a:tr>
              <a:tr h="64120">
                <a:tc>
                  <a:txBody>
                    <a:bodyPr/>
                    <a:lstStyle/>
                    <a:p>
                      <a:pPr marL="113665" marR="0">
                        <a:lnSpc>
                          <a:spcPct val="107000"/>
                        </a:lnSpc>
                        <a:spcBef>
                          <a:spcPts val="0"/>
                        </a:spcBef>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171466918"/>
                  </a:ext>
                </a:extLst>
              </a:tr>
              <a:tr h="64120">
                <a:tc>
                  <a:txBody>
                    <a:bodyPr/>
                    <a:lstStyle/>
                    <a:p>
                      <a:pPr marL="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Binge drinking</a:t>
                      </a:r>
                      <a:r>
                        <a:rPr lang="en-US" sz="1050" baseline="30000">
                          <a:effectLst/>
                          <a:latin typeface="Calibri" panose="020F0502020204030204" pitchFamily="34" charset="0"/>
                          <a:ea typeface="Times New Roman" panose="02020603050405020304" pitchFamily="18" charset="0"/>
                          <a:cs typeface="Calibri" panose="020F0502020204030204" pitchFamily="34" charset="0"/>
                        </a:rPr>
                        <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894709839"/>
                  </a:ext>
                </a:extLst>
              </a:tr>
              <a:tr h="64120">
                <a:tc>
                  <a:txBody>
                    <a:bodyPr/>
                    <a:lstStyle/>
                    <a:p>
                      <a:pPr marL="113665"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1.60 (0.86-2.97)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0.13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489561463"/>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589234686"/>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532500704"/>
                  </a:ext>
                </a:extLst>
              </a:tr>
              <a:tr h="64120">
                <a:tc>
                  <a:txBody>
                    <a:bodyPr/>
                    <a:lstStyle/>
                    <a:p>
                      <a:pPr marL="24130" marR="0">
                        <a:lnSpc>
                          <a:spcPct val="107000"/>
                        </a:lnSpc>
                        <a:spcBef>
                          <a:spcPts val="0"/>
                        </a:spcBef>
                        <a:spcAft>
                          <a:spcPts val="0"/>
                        </a:spcAft>
                      </a:pPr>
                      <a:r>
                        <a:rPr lang="es-PE" sz="1050" b="1" dirty="0" err="1">
                          <a:effectLst/>
                          <a:latin typeface="Calibri" panose="020F0502020204030204" pitchFamily="34" charset="0"/>
                          <a:ea typeface="Times New Roman" panose="02020603050405020304" pitchFamily="18" charset="0"/>
                          <a:cs typeface="Calibri" panose="020F0502020204030204" pitchFamily="34" charset="0"/>
                        </a:rPr>
                        <a:t>Number</a:t>
                      </a:r>
                      <a:r>
                        <a:rPr lang="es-PE" sz="1050" b="1" dirty="0">
                          <a:effectLst/>
                          <a:latin typeface="Calibri" panose="020F0502020204030204" pitchFamily="34" charset="0"/>
                          <a:ea typeface="Times New Roman" panose="02020603050405020304" pitchFamily="18" charset="0"/>
                          <a:cs typeface="Calibri" panose="020F0502020204030204" pitchFamily="34" charset="0"/>
                        </a:rPr>
                        <a:t> of sex </a:t>
                      </a:r>
                      <a:r>
                        <a:rPr lang="es-PE" sz="1050" b="1" dirty="0" err="1">
                          <a:effectLst/>
                          <a:latin typeface="Calibri" panose="020F0502020204030204" pitchFamily="34" charset="0"/>
                          <a:ea typeface="Times New Roman" panose="02020603050405020304" pitchFamily="18" charset="0"/>
                          <a:cs typeface="Calibri" panose="020F0502020204030204" pitchFamily="34" charset="0"/>
                        </a:rPr>
                        <a:t>partners</a:t>
                      </a:r>
                      <a:r>
                        <a:rPr lang="es-PE" sz="1050" baseline="30000" dirty="0" err="1">
                          <a:effectLst/>
                          <a:latin typeface="Calibri" panose="020F0502020204030204" pitchFamily="34" charset="0"/>
                          <a:ea typeface="Times New Roman" panose="02020603050405020304" pitchFamily="18" charset="0"/>
                          <a:cs typeface="Calibri" panose="020F0502020204030204" pitchFamily="34" charset="0"/>
                        </a:rPr>
                        <a:t>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31951340"/>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&lt; 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560012766"/>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5-10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1.63 (0.83-3.19)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0.15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707363260"/>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&gt; 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0.96 (0.44-2.09)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0.91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1536566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87803680"/>
              </p:ext>
            </p:extLst>
          </p:nvPr>
        </p:nvGraphicFramePr>
        <p:xfrm>
          <a:off x="5954681" y="1903572"/>
          <a:ext cx="4907358" cy="4203700"/>
        </p:xfrm>
        <a:graphic>
          <a:graphicData uri="http://schemas.openxmlformats.org/drawingml/2006/table">
            <a:tbl>
              <a:tblPr bandRow="1">
                <a:tableStyleId>{5C22544A-7EE6-4342-B048-85BDC9FD1C3A}</a:tableStyleId>
              </a:tblPr>
              <a:tblGrid>
                <a:gridCol w="2907983">
                  <a:extLst>
                    <a:ext uri="{9D8B030D-6E8A-4147-A177-3AD203B41FA5}">
                      <a16:colId xmlns:a16="http://schemas.microsoft.com/office/drawing/2014/main" val="3778094910"/>
                    </a:ext>
                  </a:extLst>
                </a:gridCol>
                <a:gridCol w="1221405">
                  <a:extLst>
                    <a:ext uri="{9D8B030D-6E8A-4147-A177-3AD203B41FA5}">
                      <a16:colId xmlns:a16="http://schemas.microsoft.com/office/drawing/2014/main" val="296396251"/>
                    </a:ext>
                  </a:extLst>
                </a:gridCol>
                <a:gridCol w="777970">
                  <a:extLst>
                    <a:ext uri="{9D8B030D-6E8A-4147-A177-3AD203B41FA5}">
                      <a16:colId xmlns:a16="http://schemas.microsoft.com/office/drawing/2014/main" val="1862942276"/>
                    </a:ext>
                  </a:extLst>
                </a:gridCol>
              </a:tblGrid>
              <a:tr h="64120">
                <a:tc rowSpan="2">
                  <a:txBody>
                    <a:bodyPr/>
                    <a:lstStyle/>
                    <a:p>
                      <a:pPr marL="0" marR="0">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Peru</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886756964"/>
                  </a:ext>
                </a:extLst>
              </a:tr>
              <a:tr h="64120">
                <a:tc vMerge="1">
                  <a:txBody>
                    <a:bodyPr/>
                    <a:lstStyle/>
                    <a:p>
                      <a:endParaRPr lang="es-419"/>
                    </a:p>
                  </a:txBody>
                  <a:tcPr/>
                </a:tc>
                <a:tc>
                  <a:txBody>
                    <a:bodyPr/>
                    <a:lstStyle/>
                    <a:p>
                      <a:pPr marL="0" marR="0" algn="ctr">
                        <a:lnSpc>
                          <a:spcPct val="107000"/>
                        </a:lnSpc>
                        <a:spcBef>
                          <a:spcPts val="0"/>
                        </a:spcBef>
                        <a:spcAft>
                          <a:spcPts val="0"/>
                        </a:spcAft>
                      </a:pPr>
                      <a:r>
                        <a:rPr lang="en-US" sz="900" dirty="0" err="1">
                          <a:effectLst/>
                        </a:rPr>
                        <a:t>aHR</a:t>
                      </a:r>
                      <a:r>
                        <a:rPr lang="en-US" sz="900" dirty="0">
                          <a:effectLst/>
                        </a:rPr>
                        <a:t> (95%CI)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p-value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3591723"/>
                  </a:ext>
                </a:extLst>
              </a:tr>
              <a:tr h="64120">
                <a:tc>
                  <a:txBody>
                    <a:bodyPr/>
                    <a:lstStyle/>
                    <a:p>
                      <a:pPr marL="24130"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Receptive condomless anal </a:t>
                      </a:r>
                      <a:r>
                        <a:rPr lang="en-US" sz="1050" b="1" dirty="0" err="1">
                          <a:effectLst/>
                          <a:latin typeface="Calibri" panose="020F0502020204030204" pitchFamily="34" charset="0"/>
                          <a:ea typeface="Times New Roman" panose="02020603050405020304" pitchFamily="18" charset="0"/>
                          <a:cs typeface="Calibri" panose="020F0502020204030204" pitchFamily="34" charset="0"/>
                        </a:rPr>
                        <a:t>sex</a:t>
                      </a:r>
                      <a:r>
                        <a:rPr lang="en-US" sz="1050" baseline="30000" dirty="0" err="1">
                          <a:effectLst/>
                          <a:latin typeface="Calibri" panose="020F0502020204030204" pitchFamily="34" charset="0"/>
                          <a:ea typeface="Times New Roman" panose="02020603050405020304" pitchFamily="18" charset="0"/>
                          <a:cs typeface="Calibri" panose="020F0502020204030204" pitchFamily="34" charset="0"/>
                        </a:rPr>
                        <a:t>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000066992"/>
                  </a:ext>
                </a:extLst>
              </a:tr>
              <a:tr h="64120">
                <a:tc>
                  <a:txBody>
                    <a:bodyPr/>
                    <a:lstStyle/>
                    <a:p>
                      <a:pPr marL="113665"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Yes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b="1" dirty="0">
                          <a:effectLst/>
                        </a:rPr>
                        <a:t>2.29 (1.17-4.49)</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b="1" dirty="0">
                          <a:effectLst/>
                        </a:rPr>
                        <a:t>0.02</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769287842"/>
                  </a:ext>
                </a:extLst>
              </a:tr>
              <a:tr h="64120">
                <a:tc>
                  <a:txBody>
                    <a:bodyPr/>
                    <a:lstStyle/>
                    <a:p>
                      <a:pPr marL="113665"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522389934"/>
                  </a:ext>
                </a:extLst>
              </a:tr>
              <a:tr h="64120">
                <a:tc>
                  <a:txBody>
                    <a:bodyPr/>
                    <a:lstStyle/>
                    <a:p>
                      <a:pPr marL="113665" marR="0">
                        <a:lnSpc>
                          <a:spcPct val="107000"/>
                        </a:lnSpc>
                        <a:spcBef>
                          <a:spcPts val="0"/>
                        </a:spcBef>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376677330"/>
                  </a:ext>
                </a:extLst>
              </a:tr>
              <a:tr h="64120">
                <a:tc>
                  <a:txBody>
                    <a:bodyPr/>
                    <a:lstStyle/>
                    <a:p>
                      <a:pPr marL="19685"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Condomless anal sex with people living with </a:t>
                      </a:r>
                      <a:r>
                        <a:rPr lang="en-US" sz="1050" b="1" dirty="0" err="1">
                          <a:effectLst/>
                          <a:latin typeface="Calibri" panose="020F0502020204030204" pitchFamily="34" charset="0"/>
                          <a:ea typeface="Times New Roman" panose="02020603050405020304" pitchFamily="18" charset="0"/>
                          <a:cs typeface="Calibri" panose="020F0502020204030204" pitchFamily="34" charset="0"/>
                        </a:rPr>
                        <a:t>HIV</a:t>
                      </a:r>
                      <a:r>
                        <a:rPr lang="en-US" sz="1050" baseline="30000" dirty="0" err="1">
                          <a:effectLst/>
                          <a:latin typeface="Calibri" panose="020F0502020204030204" pitchFamily="34" charset="0"/>
                          <a:ea typeface="Times New Roman" panose="02020603050405020304" pitchFamily="18" charset="0"/>
                          <a:cs typeface="Calibri" panose="020F0502020204030204" pitchFamily="34" charset="0"/>
                        </a:rPr>
                        <a:t>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870804478"/>
                  </a:ext>
                </a:extLst>
              </a:tr>
              <a:tr h="64120">
                <a:tc>
                  <a:txBody>
                    <a:bodyPr/>
                    <a:lstStyle/>
                    <a:p>
                      <a:pPr marL="113665"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Yes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1.04 (0.40-2.67)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0.94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419087328"/>
                  </a:ext>
                </a:extLst>
              </a:tr>
              <a:tr h="64120">
                <a:tc>
                  <a:txBody>
                    <a:bodyPr/>
                    <a:lstStyle/>
                    <a:p>
                      <a:pPr marL="113665"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No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1.00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138993326"/>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I don’t know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1.22 (0.65-2.30)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a:effectLst/>
                        </a:rPr>
                        <a:t>0.53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34774960"/>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4189386886"/>
                  </a:ext>
                </a:extLst>
              </a:tr>
              <a:tr h="64120">
                <a:tc>
                  <a:txBody>
                    <a:bodyPr/>
                    <a:lstStyle/>
                    <a:p>
                      <a:pPr marL="2540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STI symptoms</a:t>
                      </a:r>
                      <a:r>
                        <a:rPr lang="en-US" sz="1050" baseline="30000">
                          <a:effectLst/>
                          <a:latin typeface="Calibri" panose="020F0502020204030204" pitchFamily="34" charset="0"/>
                          <a:ea typeface="Times New Roman" panose="02020603050405020304" pitchFamily="18" charset="0"/>
                          <a:cs typeface="Calibri" panose="020F0502020204030204" pitchFamily="34" charset="0"/>
                        </a:rPr>
                        <a: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07971997"/>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Yes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dirty="0">
                          <a:effectLst/>
                        </a:rPr>
                        <a:t>0.99 (0.43-2.30)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0.98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1296711"/>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869833607"/>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871016146"/>
                  </a:ext>
                </a:extLst>
              </a:tr>
              <a:tr h="64120">
                <a:tc>
                  <a:txBody>
                    <a:bodyPr/>
                    <a:lstStyle/>
                    <a:p>
                      <a:pPr marL="2540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Main reason to attend the service</a:t>
                      </a:r>
                      <a:r>
                        <a:rPr lang="en-US" sz="1050" baseline="30000">
                          <a:effectLst/>
                          <a:latin typeface="Calibri" panose="020F0502020204030204" pitchFamily="34" charset="0"/>
                          <a:ea typeface="Times New Roman" panose="02020603050405020304" pitchFamily="18" charset="0"/>
                          <a:cs typeface="Calibri" panose="020F0502020204030204" pitchFamily="34" charset="0"/>
                        </a:rPr>
                        <a:t>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006372713"/>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Seeking PrEP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1.18 (0.60-2.32)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0.62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505795214"/>
                  </a:ext>
                </a:extLst>
              </a:tr>
              <a:tr h="64120">
                <a:tc>
                  <a:txBody>
                    <a:bodyPr/>
                    <a:lstStyle/>
                    <a:p>
                      <a:pPr marL="113665" marR="0">
                        <a:lnSpc>
                          <a:spcPct val="107000"/>
                        </a:lnSpc>
                        <a:spcBef>
                          <a:spcPts val="0"/>
                        </a:spcBef>
                        <a:spcAft>
                          <a:spcPts val="0"/>
                        </a:spcAft>
                      </a:pPr>
                      <a:r>
                        <a:rPr lang="en-US" sz="1050">
                          <a:effectLst/>
                          <a:latin typeface="Calibri" panose="020F0502020204030204" pitchFamily="34" charset="0"/>
                          <a:ea typeface="Times New Roman" panose="02020603050405020304" pitchFamily="18" charset="0"/>
                          <a:cs typeface="Calibri" panose="020F0502020204030204" pitchFamily="34" charset="0"/>
                        </a:rPr>
                        <a:t>Other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4215514525"/>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716385548"/>
                  </a:ext>
                </a:extLst>
              </a:tr>
              <a:tr h="64120">
                <a:tc>
                  <a:txBody>
                    <a:bodyPr/>
                    <a:lstStyle/>
                    <a:p>
                      <a:pPr marL="25400" marR="0">
                        <a:lnSpc>
                          <a:spcPct val="107000"/>
                        </a:lnSpc>
                        <a:spcBef>
                          <a:spcPts val="0"/>
                        </a:spcBef>
                        <a:spcAft>
                          <a:spcPts val="0"/>
                        </a:spcAft>
                      </a:pPr>
                      <a:r>
                        <a:rPr lang="en-US" sz="1050" b="1">
                          <a:effectLst/>
                          <a:latin typeface="Calibri" panose="020F0502020204030204" pitchFamily="34" charset="0"/>
                          <a:ea typeface="Times New Roman" panose="02020603050405020304" pitchFamily="18" charset="0"/>
                          <a:cs typeface="Calibri" panose="020F0502020204030204" pitchFamily="34" charset="0"/>
                        </a:rPr>
                        <a:t>STI diagnosis</a:t>
                      </a:r>
                      <a:r>
                        <a:rPr lang="en-US" sz="1050" baseline="30000">
                          <a:effectLst/>
                          <a:latin typeface="Calibri" panose="020F0502020204030204" pitchFamily="34" charset="0"/>
                          <a:ea typeface="Times New Roman" panose="02020603050405020304" pitchFamily="18" charset="0"/>
                          <a:cs typeface="Calibri" panose="020F0502020204030204" pitchFamily="34" charset="0"/>
                        </a:rPr>
                        <a:t>j</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4143192047"/>
                  </a:ext>
                </a:extLst>
              </a:tr>
              <a:tr h="64120">
                <a:tc>
                  <a:txBody>
                    <a:bodyPr/>
                    <a:lstStyle/>
                    <a:p>
                      <a:pPr marL="113665"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Yes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b="1" dirty="0">
                          <a:effectLst/>
                        </a:rPr>
                        <a:t>2.80 (1.59-4.94)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b="1" dirty="0">
                          <a:effectLst/>
                        </a:rPr>
                        <a:t>&lt;0.001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915276876"/>
                  </a:ext>
                </a:extLst>
              </a:tr>
              <a:tr h="64120">
                <a:tc>
                  <a:txBody>
                    <a:bodyPr/>
                    <a:lstStyle/>
                    <a:p>
                      <a:pPr marL="113665" marR="0">
                        <a:lnSpc>
                          <a:spcPct val="107000"/>
                        </a:lnSpc>
                        <a:spcBef>
                          <a:spcPts val="0"/>
                        </a:spcBef>
                        <a:spcAft>
                          <a:spcPts val="0"/>
                        </a:spcAft>
                      </a:pPr>
                      <a:r>
                        <a:rPr lang="en-GB" sz="1050">
                          <a:effectLst/>
                          <a:latin typeface="Calibri" panose="020F0502020204030204" pitchFamily="34" charset="0"/>
                          <a:ea typeface="Times New Roman" panose="02020603050405020304" pitchFamily="18" charset="0"/>
                          <a:cs typeface="Calibri" panose="020F0502020204030204" pitchFamily="34" charset="0"/>
                        </a:rPr>
                        <a:t>No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2384173811"/>
                  </a:ext>
                </a:extLst>
              </a:tr>
              <a:tr h="64120">
                <a:tc>
                  <a:txBody>
                    <a:bodyPr/>
                    <a:lstStyle/>
                    <a:p>
                      <a:pPr marL="113665" marR="0">
                        <a:lnSpc>
                          <a:spcPct val="107000"/>
                        </a:lnSpc>
                        <a:spcBef>
                          <a:spcPts val="0"/>
                        </a:spcBef>
                        <a:spcAft>
                          <a:spcPts val="0"/>
                        </a:spcAft>
                      </a:pPr>
                      <a:r>
                        <a:rPr lang="en-GB" sz="1050" dirty="0">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252510398"/>
                  </a:ext>
                </a:extLst>
              </a:tr>
              <a:tr h="64120">
                <a:tc>
                  <a:txBody>
                    <a:bodyPr/>
                    <a:lstStyle/>
                    <a:p>
                      <a:pPr marL="25400" marR="0">
                        <a:lnSpc>
                          <a:spcPct val="107000"/>
                        </a:lnSpc>
                        <a:spcBef>
                          <a:spcPts val="0"/>
                        </a:spcBef>
                        <a:spcAft>
                          <a:spcPts val="0"/>
                        </a:spcAft>
                      </a:pPr>
                      <a:r>
                        <a:rPr lang="en-US" sz="1050" b="1" dirty="0" err="1">
                          <a:effectLst/>
                          <a:latin typeface="Calibri" panose="020F0502020204030204" pitchFamily="34" charset="0"/>
                          <a:ea typeface="Times New Roman" panose="02020603050405020304" pitchFamily="18" charset="0"/>
                          <a:cs typeface="Calibri" panose="020F0502020204030204" pitchFamily="34" charset="0"/>
                        </a:rPr>
                        <a:t>MPR</a:t>
                      </a:r>
                      <a:r>
                        <a:rPr lang="en-US" sz="1050" b="1" dirty="0">
                          <a:effectLst/>
                          <a:latin typeface="Calibri" panose="020F0502020204030204" pitchFamily="34" charset="0"/>
                          <a:ea typeface="Times New Roman" panose="02020603050405020304" pitchFamily="18" charset="0"/>
                          <a:cs typeface="Calibri" panose="020F0502020204030204" pitchFamily="34" charset="0"/>
                        </a:rPr>
                        <a:t> at week 4</a:t>
                      </a:r>
                      <a:r>
                        <a:rPr lang="en-US" sz="1050" baseline="30000" dirty="0">
                          <a:effectLst/>
                          <a:latin typeface="Calibri" panose="020F0502020204030204" pitchFamily="34" charset="0"/>
                          <a:ea typeface="Times New Roman" panose="02020603050405020304" pitchFamily="18" charset="0"/>
                          <a:cs typeface="Calibri" panose="020F0502020204030204" pitchFamily="34" charset="0"/>
                        </a:rPr>
                        <a:t>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GB" sz="9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4058148863"/>
                  </a:ext>
                </a:extLst>
              </a:tr>
              <a:tr h="64120">
                <a:tc>
                  <a:txBody>
                    <a:bodyPr/>
                    <a:lstStyle/>
                    <a:p>
                      <a:pPr marL="113665" marR="0">
                        <a:lnSpc>
                          <a:spcPct val="107000"/>
                        </a:lnSpc>
                        <a:spcBef>
                          <a:spcPts val="0"/>
                        </a:spcBef>
                        <a:spcAft>
                          <a:spcPts val="0"/>
                        </a:spcAft>
                      </a:pPr>
                      <a:r>
                        <a:rPr lang="en-US" sz="1050" b="1" dirty="0">
                          <a:effectLst/>
                          <a:latin typeface="Calibri" panose="020F0502020204030204" pitchFamily="34" charset="0"/>
                          <a:ea typeface="Times New Roman" panose="02020603050405020304" pitchFamily="18" charset="0"/>
                          <a:cs typeface="Calibri" panose="020F0502020204030204" pitchFamily="34" charset="0"/>
                        </a:rPr>
                        <a:t>&lt; 0.60</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b="1" dirty="0">
                          <a:effectLst/>
                        </a:rPr>
                        <a:t>2.38 (1.29-4.39)</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b="1" dirty="0">
                          <a:effectLst/>
                        </a:rPr>
                        <a:t>&lt;0.01</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1223362718"/>
                  </a:ext>
                </a:extLst>
              </a:tr>
              <a:tr h="64120">
                <a:tc>
                  <a:txBody>
                    <a:bodyPr/>
                    <a:lstStyle/>
                    <a:p>
                      <a:pPr marL="113665" marR="0">
                        <a:lnSpc>
                          <a:spcPct val="107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 0.60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900">
                          <a:effectLst/>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tc>
                  <a:txBody>
                    <a:bodyPr/>
                    <a:lstStyle/>
                    <a:p>
                      <a:pPr marL="0" marR="0" algn="ctr">
                        <a:lnSpc>
                          <a:spcPct val="107000"/>
                        </a:lnSpc>
                        <a:spcBef>
                          <a:spcPts val="0"/>
                        </a:spcBef>
                        <a:spcAft>
                          <a:spcPts val="0"/>
                        </a:spcAft>
                      </a:pPr>
                      <a:r>
                        <a:rPr lang="en-US" sz="9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5" marR="33715" marT="0" marB="0" anchor="ctr"/>
                </a:tc>
                <a:extLst>
                  <a:ext uri="{0D108BD9-81ED-4DB2-BD59-A6C34878D82A}">
                    <a16:rowId xmlns:a16="http://schemas.microsoft.com/office/drawing/2014/main" val="3534208387"/>
                  </a:ext>
                </a:extLst>
              </a:tr>
            </a:tbl>
          </a:graphicData>
        </a:graphic>
      </p:graphicFrame>
      <p:sp>
        <p:nvSpPr>
          <p:cNvPr id="7" name="TextBox 6"/>
          <p:cNvSpPr txBox="1"/>
          <p:nvPr/>
        </p:nvSpPr>
        <p:spPr>
          <a:xfrm>
            <a:off x="283688" y="899849"/>
            <a:ext cx="10965307" cy="1015663"/>
          </a:xfrm>
          <a:prstGeom prst="rect">
            <a:avLst/>
          </a:prstGeom>
          <a:solidFill>
            <a:schemeClr val="bg1"/>
          </a:solidFill>
        </p:spPr>
        <p:txBody>
          <a:bodyPr wrap="square" rtlCol="0">
            <a:spAutoFit/>
          </a:bodyPr>
          <a:lstStyle/>
          <a:p>
            <a:r>
              <a:rPr lang="en-US" sz="2000" i="1" dirty="0"/>
              <a:t>Hazard ratios from weighted multivariable Cox proportional hazards regression models for the effect of factors of interest on </a:t>
            </a:r>
            <a:r>
              <a:rPr lang="en-US" sz="2000" b="1" i="1" dirty="0"/>
              <a:t>HIV seroconversion </a:t>
            </a:r>
            <a:r>
              <a:rPr lang="en-US" sz="2000" i="1" dirty="0"/>
              <a:t>among MSM and TGW in ImPrEP</a:t>
            </a:r>
            <a:endParaRPr lang="es-419" sz="2000" dirty="0"/>
          </a:p>
        </p:txBody>
      </p:sp>
      <p:sp>
        <p:nvSpPr>
          <p:cNvPr id="8" name="TextBox 7"/>
          <p:cNvSpPr txBox="1"/>
          <p:nvPr/>
        </p:nvSpPr>
        <p:spPr>
          <a:xfrm>
            <a:off x="3412503" y="2630078"/>
            <a:ext cx="184731" cy="369332"/>
          </a:xfrm>
          <a:prstGeom prst="rect">
            <a:avLst/>
          </a:prstGeom>
          <a:noFill/>
        </p:spPr>
        <p:txBody>
          <a:bodyPr wrap="none" rtlCol="0">
            <a:spAutoFit/>
          </a:bodyPr>
          <a:lstStyle/>
          <a:p>
            <a:endParaRPr lang="es-419" dirty="0"/>
          </a:p>
        </p:txBody>
      </p:sp>
      <p:sp>
        <p:nvSpPr>
          <p:cNvPr id="9" name="TextBox 8"/>
          <p:cNvSpPr txBox="1"/>
          <p:nvPr/>
        </p:nvSpPr>
        <p:spPr>
          <a:xfrm>
            <a:off x="6637819" y="6604834"/>
            <a:ext cx="3325526" cy="338554"/>
          </a:xfrm>
          <a:prstGeom prst="rect">
            <a:avLst/>
          </a:prstGeom>
          <a:noFill/>
        </p:spPr>
        <p:txBody>
          <a:bodyPr wrap="none" rtlCol="0">
            <a:spAutoFit/>
          </a:bodyPr>
          <a:lstStyle/>
          <a:p>
            <a:r>
              <a:rPr lang="es-419" sz="1600" dirty="0"/>
              <a:t>Caceres, C.F. et. Al. </a:t>
            </a:r>
            <a:r>
              <a:rPr lang="es-419" sz="1600" dirty="0" err="1"/>
              <a:t>IAS</a:t>
            </a:r>
            <a:r>
              <a:rPr lang="es-419" sz="1600" dirty="0"/>
              <a:t>. 2023</a:t>
            </a:r>
          </a:p>
        </p:txBody>
      </p:sp>
      <p:pic>
        <p:nvPicPr>
          <p:cNvPr id="10" name="Google Shape;291;p15" descr="Imprep"/>
          <p:cNvPicPr preferRelativeResize="0">
            <a:picLocks noChangeAspect="1"/>
          </p:cNvPicPr>
          <p:nvPr/>
        </p:nvPicPr>
        <p:blipFill rotWithShape="1">
          <a:blip r:embed="rId2">
            <a:alphaModFix/>
          </a:blip>
          <a:srcRect/>
          <a:stretch/>
        </p:blipFill>
        <p:spPr>
          <a:xfrm>
            <a:off x="10305990" y="6476969"/>
            <a:ext cx="1886010" cy="424777"/>
          </a:xfrm>
          <a:prstGeom prst="rect">
            <a:avLst/>
          </a:prstGeom>
          <a:noFill/>
          <a:ln>
            <a:noFill/>
          </a:ln>
        </p:spPr>
      </p:pic>
    </p:spTree>
    <p:extLst>
      <p:ext uri="{BB962C8B-B14F-4D97-AF65-F5344CB8AC3E}">
        <p14:creationId xmlns:p14="http://schemas.microsoft.com/office/powerpoint/2010/main" val="67984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983120-6BDF-46F7-9145-ACC76381E66E}"/>
              </a:ext>
            </a:extLst>
          </p:cNvPr>
          <p:cNvPicPr>
            <a:picLocks noChangeAspect="1"/>
          </p:cNvPicPr>
          <p:nvPr/>
        </p:nvPicPr>
        <p:blipFill rotWithShape="1">
          <a:blip r:embed="rId3"/>
          <a:srcRect l="211" r="-1"/>
          <a:stretch/>
        </p:blipFill>
        <p:spPr>
          <a:xfrm>
            <a:off x="3774057" y="1968058"/>
            <a:ext cx="8166345" cy="4448617"/>
          </a:xfrm>
          <a:prstGeom prst="rect">
            <a:avLst/>
          </a:prstGeom>
        </p:spPr>
      </p:pic>
      <p:pic>
        <p:nvPicPr>
          <p:cNvPr id="3" name="Imagen 50">
            <a:extLst>
              <a:ext uri="{FF2B5EF4-FFF2-40B4-BE49-F238E27FC236}">
                <a16:creationId xmlns:a16="http://schemas.microsoft.com/office/drawing/2014/main" id="{C63C4348-FABE-4CDB-930F-83261F4A0B00}"/>
              </a:ext>
            </a:extLst>
          </p:cNvPr>
          <p:cNvPicPr>
            <a:picLocks noChangeAspect="1"/>
          </p:cNvPicPr>
          <p:nvPr/>
        </p:nvPicPr>
        <p:blipFill>
          <a:blip r:embed="rId4"/>
          <a:stretch>
            <a:fillRect/>
          </a:stretch>
        </p:blipFill>
        <p:spPr>
          <a:xfrm>
            <a:off x="106618" y="2209800"/>
            <a:ext cx="3753164" cy="3460710"/>
          </a:xfrm>
          <a:prstGeom prst="rect">
            <a:avLst/>
          </a:prstGeom>
        </p:spPr>
      </p:pic>
      <p:sp>
        <p:nvSpPr>
          <p:cNvPr id="4" name="TextBox 3">
            <a:extLst>
              <a:ext uri="{FF2B5EF4-FFF2-40B4-BE49-F238E27FC236}">
                <a16:creationId xmlns:a16="http://schemas.microsoft.com/office/drawing/2014/main" id="{184CE87C-03BE-4CA6-A358-8B0CCC51287A}"/>
              </a:ext>
            </a:extLst>
          </p:cNvPr>
          <p:cNvSpPr txBox="1"/>
          <p:nvPr/>
        </p:nvSpPr>
        <p:spPr>
          <a:xfrm>
            <a:off x="796059" y="1674488"/>
            <a:ext cx="8391525" cy="369332"/>
          </a:xfrm>
          <a:prstGeom prst="rect">
            <a:avLst/>
          </a:prstGeom>
          <a:noFill/>
        </p:spPr>
        <p:txBody>
          <a:bodyPr wrap="square" rtlCol="0">
            <a:spAutoFit/>
          </a:bodyPr>
          <a:lstStyle/>
          <a:p>
            <a:r>
              <a:rPr lang="en-US" dirty="0"/>
              <a:t>Online survey conducted in June-August 2023</a:t>
            </a:r>
          </a:p>
        </p:txBody>
      </p:sp>
      <p:sp>
        <p:nvSpPr>
          <p:cNvPr id="5" name="Title 3">
            <a:extLst>
              <a:ext uri="{FF2B5EF4-FFF2-40B4-BE49-F238E27FC236}">
                <a16:creationId xmlns:a16="http://schemas.microsoft.com/office/drawing/2014/main" id="{017A966F-7413-4D23-9762-4247A1258E9E}"/>
              </a:ext>
            </a:extLst>
          </p:cNvPr>
          <p:cNvSpPr txBox="1">
            <a:spLocks/>
          </p:cNvSpPr>
          <p:nvPr/>
        </p:nvSpPr>
        <p:spPr>
          <a:xfrm>
            <a:off x="2641553" y="462498"/>
            <a:ext cx="9692640" cy="804268"/>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a:t>Motivational PrEP cascade</a:t>
            </a:r>
            <a:endParaRPr lang="en-US" dirty="0"/>
          </a:p>
        </p:txBody>
      </p:sp>
      <p:sp>
        <p:nvSpPr>
          <p:cNvPr id="6" name="TextBox 5">
            <a:extLst>
              <a:ext uri="{FF2B5EF4-FFF2-40B4-BE49-F238E27FC236}">
                <a16:creationId xmlns:a16="http://schemas.microsoft.com/office/drawing/2014/main" id="{8218277C-8724-4378-9D06-40AC6B7DD3F1}"/>
              </a:ext>
            </a:extLst>
          </p:cNvPr>
          <p:cNvSpPr txBox="1"/>
          <p:nvPr/>
        </p:nvSpPr>
        <p:spPr>
          <a:xfrm>
            <a:off x="8553450" y="1719739"/>
            <a:ext cx="276225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Gaps: Access barriers</a:t>
            </a:r>
          </a:p>
        </p:txBody>
      </p:sp>
      <p:cxnSp>
        <p:nvCxnSpPr>
          <p:cNvPr id="7" name="Connector: Elbow 11">
            <a:extLst>
              <a:ext uri="{FF2B5EF4-FFF2-40B4-BE49-F238E27FC236}">
                <a16:creationId xmlns:a16="http://schemas.microsoft.com/office/drawing/2014/main" id="{FAA00E58-208F-466C-BDC2-696E9DC6BCE1}"/>
              </a:ext>
            </a:extLst>
          </p:cNvPr>
          <p:cNvCxnSpPr>
            <a:cxnSpLocks/>
            <a:stCxn id="6" idx="1"/>
          </p:cNvCxnSpPr>
          <p:nvPr/>
        </p:nvCxnSpPr>
        <p:spPr>
          <a:xfrm rot="10800000" flipV="1">
            <a:off x="8172450" y="1904404"/>
            <a:ext cx="381000" cy="2287961"/>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13">
            <a:extLst>
              <a:ext uri="{FF2B5EF4-FFF2-40B4-BE49-F238E27FC236}">
                <a16:creationId xmlns:a16="http://schemas.microsoft.com/office/drawing/2014/main" id="{FF01425A-2821-44D4-A1A0-F5368238FB68}"/>
              </a:ext>
            </a:extLst>
          </p:cNvPr>
          <p:cNvCxnSpPr>
            <a:cxnSpLocks/>
            <a:stCxn id="6" idx="2"/>
          </p:cNvCxnSpPr>
          <p:nvPr/>
        </p:nvCxnSpPr>
        <p:spPr>
          <a:xfrm rot="16200000" flipH="1">
            <a:off x="8369261" y="3654384"/>
            <a:ext cx="3130629" cy="1"/>
          </a:xfrm>
          <a:prstGeom prst="bent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18" y="6416675"/>
            <a:ext cx="2476960" cy="307777"/>
          </a:xfrm>
          <a:prstGeom prst="rect">
            <a:avLst/>
          </a:prstGeom>
          <a:noFill/>
        </p:spPr>
        <p:txBody>
          <a:bodyPr wrap="none" rtlCol="0">
            <a:spAutoFit/>
          </a:bodyPr>
          <a:lstStyle/>
          <a:p>
            <a:r>
              <a:rPr lang="es-419" sz="1400" dirty="0" err="1"/>
              <a:t>Slide</a:t>
            </a:r>
            <a:r>
              <a:rPr lang="es-419" sz="1400" dirty="0"/>
              <a:t> </a:t>
            </a:r>
            <a:r>
              <a:rPr lang="es-419" sz="1400" dirty="0" err="1"/>
              <a:t>from</a:t>
            </a:r>
            <a:r>
              <a:rPr lang="es-419" sz="1400" dirty="0"/>
              <a:t> Jorge Gallardo</a:t>
            </a:r>
          </a:p>
        </p:txBody>
      </p:sp>
    </p:spTree>
    <p:extLst>
      <p:ext uri="{BB962C8B-B14F-4D97-AF65-F5344CB8AC3E}">
        <p14:creationId xmlns:p14="http://schemas.microsoft.com/office/powerpoint/2010/main" val="340175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descr="A person holding a bottle of medicine&#10;&#10;Description automatically generated">
            <a:extLst>
              <a:ext uri="{FF2B5EF4-FFF2-40B4-BE49-F238E27FC236}">
                <a16:creationId xmlns:a16="http://schemas.microsoft.com/office/drawing/2014/main" id="{72552AFF-3265-4F5F-BE16-58ACF051D08F}"/>
              </a:ext>
            </a:extLst>
          </p:cNvPr>
          <p:cNvPicPr>
            <a:picLocks noChangeAspect="1"/>
          </p:cNvPicPr>
          <p:nvPr/>
        </p:nvPicPr>
        <p:blipFill>
          <a:blip r:embed="rId2"/>
          <a:srcRect l="12736" r="12736"/>
          <a:stretch>
            <a:fillRect/>
          </a:stretch>
        </p:blipFill>
        <p:spPr>
          <a:xfrm>
            <a:off x="6395027" y="2082378"/>
            <a:ext cx="5437188" cy="4103687"/>
          </a:xfrm>
          <a:prstGeom prst="rect">
            <a:avLst/>
          </a:prstGeom>
        </p:spPr>
      </p:pic>
      <p:graphicFrame>
        <p:nvGraphicFramePr>
          <p:cNvPr id="7" name="Content Placeholder 3">
            <a:extLst>
              <a:ext uri="{FF2B5EF4-FFF2-40B4-BE49-F238E27FC236}">
                <a16:creationId xmlns:a16="http://schemas.microsoft.com/office/drawing/2014/main" id="{850C0275-F3D0-6D8B-E132-937F70170083}"/>
              </a:ext>
            </a:extLst>
          </p:cNvPr>
          <p:cNvGraphicFramePr>
            <a:graphicFrameLocks/>
          </p:cNvGraphicFramePr>
          <p:nvPr>
            <p:extLst>
              <p:ext uri="{D42A27DB-BD31-4B8C-83A1-F6EECF244321}">
                <p14:modId xmlns:p14="http://schemas.microsoft.com/office/powerpoint/2010/main" val="727588001"/>
              </p:ext>
            </p:extLst>
          </p:nvPr>
        </p:nvGraphicFramePr>
        <p:xfrm>
          <a:off x="446375" y="2082378"/>
          <a:ext cx="5437187" cy="4103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3">
            <a:extLst>
              <a:ext uri="{FF2B5EF4-FFF2-40B4-BE49-F238E27FC236}">
                <a16:creationId xmlns:a16="http://schemas.microsoft.com/office/drawing/2014/main" id="{017A966F-7413-4D23-9762-4247A1258E9E}"/>
              </a:ext>
            </a:extLst>
          </p:cNvPr>
          <p:cNvSpPr txBox="1">
            <a:spLocks/>
          </p:cNvSpPr>
          <p:nvPr/>
        </p:nvSpPr>
        <p:spPr>
          <a:xfrm>
            <a:off x="2488962" y="86745"/>
            <a:ext cx="6193220" cy="1104745"/>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s-419" dirty="0"/>
              <a:t>PrEP roll-</a:t>
            </a:r>
            <a:r>
              <a:rPr lang="es-419" dirty="0" err="1"/>
              <a:t>out</a:t>
            </a:r>
            <a:r>
              <a:rPr lang="es-419" dirty="0"/>
              <a:t> </a:t>
            </a:r>
            <a:r>
              <a:rPr lang="es-419" dirty="0" err="1"/>
              <a:t>within</a:t>
            </a:r>
            <a:r>
              <a:rPr lang="es-419" dirty="0"/>
              <a:t> </a:t>
            </a:r>
            <a:r>
              <a:rPr lang="es-419" dirty="0" err="1"/>
              <a:t>the</a:t>
            </a:r>
            <a:r>
              <a:rPr lang="es-419" dirty="0"/>
              <a:t> </a:t>
            </a:r>
            <a:r>
              <a:rPr lang="es-419" dirty="0" err="1"/>
              <a:t>Peruvian</a:t>
            </a:r>
            <a:r>
              <a:rPr lang="es-419" dirty="0"/>
              <a:t> MoH</a:t>
            </a:r>
            <a:endParaRPr lang="en-US" dirty="0"/>
          </a:p>
        </p:txBody>
      </p:sp>
      <p:sp>
        <p:nvSpPr>
          <p:cNvPr id="2" name="Rectangle 1"/>
          <p:cNvSpPr/>
          <p:nvPr/>
        </p:nvSpPr>
        <p:spPr>
          <a:xfrm>
            <a:off x="5086479" y="6499945"/>
            <a:ext cx="2476960" cy="307777"/>
          </a:xfrm>
          <a:prstGeom prst="rect">
            <a:avLst/>
          </a:prstGeom>
        </p:spPr>
        <p:txBody>
          <a:bodyPr wrap="none">
            <a:spAutoFit/>
          </a:bodyPr>
          <a:lstStyle/>
          <a:p>
            <a:r>
              <a:rPr lang="es-419" sz="1400" dirty="0" err="1"/>
              <a:t>Slide</a:t>
            </a:r>
            <a:r>
              <a:rPr lang="es-419" sz="1400" dirty="0"/>
              <a:t> </a:t>
            </a:r>
            <a:r>
              <a:rPr lang="es-419" sz="1400" dirty="0" err="1"/>
              <a:t>from</a:t>
            </a:r>
            <a:r>
              <a:rPr lang="es-419" sz="1400" dirty="0"/>
              <a:t> Jorge Gallardo</a:t>
            </a:r>
          </a:p>
        </p:txBody>
      </p:sp>
    </p:spTree>
    <p:extLst>
      <p:ext uri="{BB962C8B-B14F-4D97-AF65-F5344CB8AC3E}">
        <p14:creationId xmlns:p14="http://schemas.microsoft.com/office/powerpoint/2010/main" val="2736994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22097" y="-21992"/>
            <a:ext cx="5437187" cy="1428641"/>
          </a:xfrm>
        </p:spPr>
        <p:txBody>
          <a:bodyPr/>
          <a:lstStyle/>
          <a:p>
            <a:r>
              <a:rPr lang="es-419" dirty="0"/>
              <a:t>PrEP </a:t>
            </a:r>
            <a:r>
              <a:rPr lang="es-419" dirty="0" err="1"/>
              <a:t>inclusion</a:t>
            </a:r>
            <a:r>
              <a:rPr lang="es-419" dirty="0"/>
              <a:t> </a:t>
            </a:r>
            <a:br>
              <a:rPr lang="es-419" dirty="0"/>
            </a:br>
            <a:r>
              <a:rPr lang="es-419" dirty="0"/>
              <a:t>in </a:t>
            </a:r>
            <a:r>
              <a:rPr lang="es-419" dirty="0" err="1"/>
              <a:t>Peru</a:t>
            </a:r>
            <a:endParaRPr lang="es-419" dirty="0"/>
          </a:p>
        </p:txBody>
      </p:sp>
      <p:sp>
        <p:nvSpPr>
          <p:cNvPr id="6" name="TextBox 5"/>
          <p:cNvSpPr txBox="1"/>
          <p:nvPr/>
        </p:nvSpPr>
        <p:spPr>
          <a:xfrm>
            <a:off x="350157" y="1567541"/>
            <a:ext cx="7759700" cy="4555093"/>
          </a:xfrm>
          <a:prstGeom prst="rect">
            <a:avLst/>
          </a:prstGeom>
          <a:noFill/>
        </p:spPr>
        <p:txBody>
          <a:bodyPr wrap="square" rtlCol="0">
            <a:spAutoFit/>
          </a:bodyPr>
          <a:lstStyle/>
          <a:p>
            <a:r>
              <a:rPr lang="en-US" sz="1600" dirty="0"/>
              <a:t>It is offered to 18-year-old people from more high-risk populations for HIV: MSM, TW, SW and </a:t>
            </a:r>
            <a:r>
              <a:rPr lang="en-US" sz="1600" dirty="0" err="1"/>
              <a:t>serodiscordant</a:t>
            </a:r>
            <a:r>
              <a:rPr lang="en-US" sz="1600" dirty="0"/>
              <a:t> couples who meet the criteria to receive it and who voluntarily choose to enroll in </a:t>
            </a:r>
            <a:r>
              <a:rPr lang="en-US" sz="1600" dirty="0" err="1"/>
              <a:t>PrEP.</a:t>
            </a:r>
            <a:r>
              <a:rPr lang="en-US" sz="1600" dirty="0"/>
              <a:t> To receive PrEP you must consider the following criteria:</a:t>
            </a:r>
          </a:p>
          <a:p>
            <a:endParaRPr lang="en-US" sz="1600" dirty="0"/>
          </a:p>
          <a:p>
            <a:r>
              <a:rPr lang="en-US" sz="1600" dirty="0"/>
              <a:t>Be 18 years or older.</a:t>
            </a:r>
          </a:p>
          <a:p>
            <a:endParaRPr lang="en-US" sz="1600" dirty="0"/>
          </a:p>
          <a:p>
            <a:r>
              <a:rPr lang="en-US" sz="1600" dirty="0"/>
              <a:t>Belonging to high-risk communities to acquire HIV.</a:t>
            </a:r>
          </a:p>
          <a:p>
            <a:endParaRPr lang="en-US" sz="1600" dirty="0"/>
          </a:p>
          <a:p>
            <a:r>
              <a:rPr lang="en-US" sz="1600" dirty="0"/>
              <a:t>- Do not have HIV.</a:t>
            </a:r>
          </a:p>
          <a:p>
            <a:endParaRPr lang="en-US" sz="1600" dirty="0"/>
          </a:p>
          <a:p>
            <a:r>
              <a:rPr lang="en-US" sz="1600" dirty="0"/>
              <a:t>Absence of suspicion of acute HIV infection.</a:t>
            </a:r>
          </a:p>
          <a:p>
            <a:endParaRPr lang="en-US" sz="1600" dirty="0"/>
          </a:p>
          <a:p>
            <a:r>
              <a:rPr lang="en-US" sz="1600" dirty="0"/>
              <a:t>Absence of risk exposure to HIV in the last 72 hours.</a:t>
            </a:r>
          </a:p>
          <a:p>
            <a:endParaRPr lang="en-US" sz="1600" dirty="0"/>
          </a:p>
          <a:p>
            <a:r>
              <a:rPr lang="en-US" sz="1600" dirty="0"/>
              <a:t>Absence of contraindications for receiving PrEP medications.</a:t>
            </a:r>
          </a:p>
          <a:p>
            <a:endParaRPr lang="en-US" sz="1600" dirty="0"/>
          </a:p>
          <a:p>
            <a:r>
              <a:rPr lang="en-US" sz="1600" dirty="0"/>
              <a:t>Voluntary decision to practice </a:t>
            </a:r>
            <a:r>
              <a:rPr lang="en-US" sz="1600" dirty="0" err="1"/>
              <a:t>PrEP.</a:t>
            </a:r>
            <a:endParaRPr lang="es-419"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880" y="2438400"/>
            <a:ext cx="4984781" cy="3142805"/>
          </a:xfrm>
          <a:prstGeom prst="rect">
            <a:avLst/>
          </a:prstGeom>
        </p:spPr>
      </p:pic>
      <p:sp>
        <p:nvSpPr>
          <p:cNvPr id="10" name="TextBox 9"/>
          <p:cNvSpPr txBox="1"/>
          <p:nvPr/>
        </p:nvSpPr>
        <p:spPr>
          <a:xfrm>
            <a:off x="9133114" y="4463143"/>
            <a:ext cx="2971800" cy="646331"/>
          </a:xfrm>
          <a:prstGeom prst="rect">
            <a:avLst/>
          </a:prstGeom>
          <a:noFill/>
        </p:spPr>
        <p:txBody>
          <a:bodyPr wrap="square" rtlCol="0">
            <a:spAutoFit/>
          </a:bodyPr>
          <a:lstStyle/>
          <a:p>
            <a:r>
              <a:rPr lang="es-419" dirty="0" err="1"/>
              <a:t>Tictok</a:t>
            </a:r>
            <a:r>
              <a:rPr lang="es-419" dirty="0"/>
              <a:t> &amp; </a:t>
            </a:r>
            <a:r>
              <a:rPr lang="es-419" dirty="0" err="1"/>
              <a:t>Minsa</a:t>
            </a:r>
            <a:r>
              <a:rPr lang="es-419" dirty="0"/>
              <a:t> PrEP and </a:t>
            </a:r>
            <a:r>
              <a:rPr lang="es-419" dirty="0" err="1"/>
              <a:t>condom</a:t>
            </a:r>
            <a:r>
              <a:rPr lang="es-419" dirty="0"/>
              <a:t> </a:t>
            </a:r>
            <a:r>
              <a:rPr lang="es-419" dirty="0" err="1"/>
              <a:t>mascots</a:t>
            </a:r>
            <a:endParaRPr lang="es-419" dirty="0"/>
          </a:p>
        </p:txBody>
      </p:sp>
      <p:sp>
        <p:nvSpPr>
          <p:cNvPr id="11" name="TextBox 10"/>
          <p:cNvSpPr txBox="1"/>
          <p:nvPr/>
        </p:nvSpPr>
        <p:spPr>
          <a:xfrm>
            <a:off x="0" y="6074706"/>
            <a:ext cx="9331401" cy="369332"/>
          </a:xfrm>
          <a:prstGeom prst="rect">
            <a:avLst/>
          </a:prstGeom>
          <a:solidFill>
            <a:schemeClr val="bg1"/>
          </a:solidFill>
        </p:spPr>
        <p:txBody>
          <a:bodyPr wrap="none" rtlCol="0">
            <a:spAutoFit/>
          </a:bodyPr>
          <a:lstStyle/>
          <a:p>
            <a:r>
              <a:rPr lang="es-419" b="1" dirty="0" err="1"/>
              <a:t>Translated</a:t>
            </a:r>
            <a:r>
              <a:rPr lang="es-419" b="1" dirty="0"/>
              <a:t> </a:t>
            </a:r>
            <a:r>
              <a:rPr lang="es-419" b="1" dirty="0" err="1"/>
              <a:t>from</a:t>
            </a:r>
            <a:r>
              <a:rPr lang="es-419" b="1" dirty="0"/>
              <a:t> </a:t>
            </a:r>
            <a:r>
              <a:rPr lang="es-419" b="1" dirty="0" err="1"/>
              <a:t>the</a:t>
            </a:r>
            <a:r>
              <a:rPr lang="es-419" b="1" dirty="0"/>
              <a:t> </a:t>
            </a:r>
            <a:r>
              <a:rPr lang="es-419" b="1" dirty="0" err="1"/>
              <a:t>Peruvian</a:t>
            </a:r>
            <a:r>
              <a:rPr lang="es-419" b="1" dirty="0"/>
              <a:t> </a:t>
            </a:r>
            <a:r>
              <a:rPr lang="es-419" b="1" dirty="0" err="1"/>
              <a:t>Technical</a:t>
            </a:r>
            <a:r>
              <a:rPr lang="es-419" b="1" dirty="0"/>
              <a:t> </a:t>
            </a:r>
            <a:r>
              <a:rPr lang="es-419" b="1" dirty="0" err="1"/>
              <a:t>Guideline</a:t>
            </a:r>
            <a:r>
              <a:rPr lang="es-419" b="1" dirty="0"/>
              <a:t> </a:t>
            </a:r>
            <a:r>
              <a:rPr lang="es-419" b="1" dirty="0" err="1"/>
              <a:t>for</a:t>
            </a:r>
            <a:r>
              <a:rPr lang="es-419" b="1" dirty="0"/>
              <a:t> PrEP, June 2023.</a:t>
            </a:r>
          </a:p>
        </p:txBody>
      </p:sp>
      <p:sp>
        <p:nvSpPr>
          <p:cNvPr id="12" name="Rectangle 11"/>
          <p:cNvSpPr/>
          <p:nvPr/>
        </p:nvSpPr>
        <p:spPr>
          <a:xfrm>
            <a:off x="239486" y="2743199"/>
            <a:ext cx="2579914" cy="446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Rectangle 12"/>
          <p:cNvSpPr/>
          <p:nvPr/>
        </p:nvSpPr>
        <p:spPr>
          <a:xfrm>
            <a:off x="348341" y="4648205"/>
            <a:ext cx="5562601" cy="4463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99010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2798186" y="-154269"/>
            <a:ext cx="5437187" cy="1428641"/>
          </a:xfrm>
        </p:spPr>
        <p:txBody>
          <a:bodyPr/>
          <a:lstStyle/>
          <a:p>
            <a:r>
              <a:rPr lang="en-US" dirty="0" err="1"/>
              <a:t>GeoVIH</a:t>
            </a:r>
            <a:endParaRPr lang="en-US" noProof="0" dirty="0"/>
          </a:p>
        </p:txBody>
      </p:sp>
      <p:pic>
        <p:nvPicPr>
          <p:cNvPr id="8" name="Picture 7">
            <a:extLst>
              <a:ext uri="{FF2B5EF4-FFF2-40B4-BE49-F238E27FC236}">
                <a16:creationId xmlns:a16="http://schemas.microsoft.com/office/drawing/2014/main" id="{E0637F0D-0C0D-4B97-8FF5-D0D5D1166FD7}"/>
              </a:ext>
            </a:extLst>
          </p:cNvPr>
          <p:cNvPicPr>
            <a:picLocks noChangeAspect="1"/>
          </p:cNvPicPr>
          <p:nvPr/>
        </p:nvPicPr>
        <p:blipFill rotWithShape="1">
          <a:blip r:embed="rId2"/>
          <a:srcRect l="-923" t="-783" r="12651" b="783"/>
          <a:stretch/>
        </p:blipFill>
        <p:spPr>
          <a:xfrm>
            <a:off x="2864561" y="1495427"/>
            <a:ext cx="8828675" cy="4715607"/>
          </a:xfrm>
          <a:prstGeom prst="rect">
            <a:avLst/>
          </a:prstGeom>
        </p:spPr>
      </p:pic>
      <p:pic>
        <p:nvPicPr>
          <p:cNvPr id="7" name="Picture 6"/>
          <p:cNvPicPr>
            <a:picLocks noChangeAspect="1"/>
          </p:cNvPicPr>
          <p:nvPr/>
        </p:nvPicPr>
        <p:blipFill>
          <a:blip r:embed="rId3"/>
          <a:stretch>
            <a:fillRect/>
          </a:stretch>
        </p:blipFill>
        <p:spPr>
          <a:xfrm>
            <a:off x="834953" y="1495427"/>
            <a:ext cx="4183062" cy="4579937"/>
          </a:xfrm>
          <a:prstGeom prst="rect">
            <a:avLst/>
          </a:prstGeom>
        </p:spPr>
      </p:pic>
    </p:spTree>
    <p:extLst>
      <p:ext uri="{BB962C8B-B14F-4D97-AF65-F5344CB8AC3E}">
        <p14:creationId xmlns:p14="http://schemas.microsoft.com/office/powerpoint/2010/main" val="163296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Providers and structural barriers</a:t>
            </a:r>
          </a:p>
        </p:txBody>
      </p:sp>
      <p:sp>
        <p:nvSpPr>
          <p:cNvPr id="3" name="Content Placeholder 2"/>
          <p:cNvSpPr>
            <a:spLocks noGrp="1"/>
          </p:cNvSpPr>
          <p:nvPr>
            <p:ph idx="4294967295"/>
          </p:nvPr>
        </p:nvSpPr>
        <p:spPr/>
        <p:txBody>
          <a:bodyPr>
            <a:normAutofit/>
          </a:bodyPr>
          <a:lstStyle/>
          <a:p>
            <a:endParaRPr lang="es-419" dirty="0"/>
          </a:p>
        </p:txBody>
      </p:sp>
      <p:sp>
        <p:nvSpPr>
          <p:cNvPr id="4" name="TextBox 3"/>
          <p:cNvSpPr txBox="1"/>
          <p:nvPr/>
        </p:nvSpPr>
        <p:spPr>
          <a:xfrm>
            <a:off x="4116391" y="2189017"/>
            <a:ext cx="7632700" cy="4401205"/>
          </a:xfrm>
          <a:prstGeom prst="rect">
            <a:avLst/>
          </a:prstGeom>
          <a:noFill/>
        </p:spPr>
        <p:txBody>
          <a:bodyPr wrap="square" rtlCol="0">
            <a:spAutoFit/>
          </a:bodyPr>
          <a:lstStyle/>
          <a:p>
            <a:pPr marL="285750" indent="-285750">
              <a:buFont typeface="Arial" panose="020B0604020202020204" pitchFamily="34" charset="0"/>
              <a:buChar char="•"/>
            </a:pPr>
            <a:r>
              <a:rPr lang="es-419" sz="2000" dirty="0"/>
              <a:t>PrEP </a:t>
            </a:r>
            <a:r>
              <a:rPr lang="es-419" sz="2000" dirty="0" err="1"/>
              <a:t>services</a:t>
            </a:r>
            <a:r>
              <a:rPr lang="es-419" sz="2000" dirty="0"/>
              <a:t> are </a:t>
            </a:r>
            <a:r>
              <a:rPr lang="es-419" sz="2000" dirty="0" err="1"/>
              <a:t>being</a:t>
            </a:r>
            <a:r>
              <a:rPr lang="es-419" sz="2000" dirty="0"/>
              <a:t> </a:t>
            </a:r>
            <a:r>
              <a:rPr lang="es-419" sz="2000" dirty="0" err="1"/>
              <a:t>included</a:t>
            </a:r>
            <a:r>
              <a:rPr lang="es-419" sz="2000" dirty="0"/>
              <a:t> in </a:t>
            </a:r>
            <a:r>
              <a:rPr lang="es-419" sz="2000" dirty="0" err="1"/>
              <a:t>already</a:t>
            </a:r>
            <a:r>
              <a:rPr lang="es-419" sz="2000" dirty="0"/>
              <a:t> </a:t>
            </a:r>
            <a:r>
              <a:rPr lang="es-419" sz="2000" dirty="0" err="1"/>
              <a:t>overloaded</a:t>
            </a:r>
            <a:r>
              <a:rPr lang="es-419" sz="2000" dirty="0"/>
              <a:t> HIV </a:t>
            </a:r>
            <a:r>
              <a:rPr lang="es-419" sz="2000" dirty="0" err="1"/>
              <a:t>care</a:t>
            </a:r>
            <a:r>
              <a:rPr lang="es-419" sz="2000" dirty="0"/>
              <a:t> </a:t>
            </a:r>
            <a:r>
              <a:rPr lang="es-419" sz="2000" dirty="0" err="1"/>
              <a:t>services</a:t>
            </a:r>
            <a:endParaRPr lang="es-419" sz="2000" dirty="0"/>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err="1"/>
              <a:t>These</a:t>
            </a:r>
            <a:r>
              <a:rPr lang="es-419" sz="2000" dirty="0"/>
              <a:t> </a:t>
            </a:r>
            <a:r>
              <a:rPr lang="es-419" sz="2000" dirty="0" err="1"/>
              <a:t>services</a:t>
            </a:r>
            <a:r>
              <a:rPr lang="es-419" sz="2000" dirty="0"/>
              <a:t> are </a:t>
            </a:r>
            <a:r>
              <a:rPr lang="es-419" sz="2000" dirty="0" err="1"/>
              <a:t>being</a:t>
            </a:r>
            <a:r>
              <a:rPr lang="es-419" sz="2000" dirty="0"/>
              <a:t> </a:t>
            </a:r>
            <a:r>
              <a:rPr lang="es-419" sz="2000" dirty="0" err="1"/>
              <a:t>asked</a:t>
            </a:r>
            <a:r>
              <a:rPr lang="es-419" sz="2000" dirty="0"/>
              <a:t> to </a:t>
            </a:r>
            <a:r>
              <a:rPr lang="es-419" sz="2000" dirty="0" err="1"/>
              <a:t>take</a:t>
            </a:r>
            <a:r>
              <a:rPr lang="es-419" sz="2000" dirty="0"/>
              <a:t> </a:t>
            </a:r>
            <a:r>
              <a:rPr lang="es-419" sz="2000" dirty="0" err="1"/>
              <a:t>on</a:t>
            </a:r>
            <a:r>
              <a:rPr lang="es-419" sz="2000" dirty="0"/>
              <a:t> new, longitudinal </a:t>
            </a:r>
            <a:r>
              <a:rPr lang="es-419" sz="2000" dirty="0" err="1"/>
              <a:t>clients</a:t>
            </a:r>
            <a:r>
              <a:rPr lang="es-419" sz="2000" dirty="0"/>
              <a:t> </a:t>
            </a:r>
            <a:r>
              <a:rPr lang="es-419" sz="2000" dirty="0" err="1"/>
              <a:t>often</a:t>
            </a:r>
            <a:r>
              <a:rPr lang="es-419" sz="2000" dirty="0"/>
              <a:t> </a:t>
            </a:r>
            <a:r>
              <a:rPr lang="es-419" sz="2000" dirty="0" err="1"/>
              <a:t>without</a:t>
            </a:r>
            <a:r>
              <a:rPr lang="es-419" sz="2000" dirty="0"/>
              <a:t> </a:t>
            </a:r>
            <a:r>
              <a:rPr lang="es-419" sz="2000" dirty="0" err="1"/>
              <a:t>increasing</a:t>
            </a:r>
            <a:r>
              <a:rPr lang="es-419" sz="2000" dirty="0"/>
              <a:t> </a:t>
            </a:r>
            <a:r>
              <a:rPr lang="es-419" sz="2000" dirty="0" err="1"/>
              <a:t>their</a:t>
            </a:r>
            <a:r>
              <a:rPr lang="es-419" sz="2000" dirty="0"/>
              <a:t> </a:t>
            </a:r>
            <a:r>
              <a:rPr lang="es-419" sz="2000" dirty="0" err="1"/>
              <a:t>workforce</a:t>
            </a:r>
            <a:endParaRPr lang="es-419" sz="2000" dirty="0"/>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r>
              <a:rPr lang="es-419" sz="2000" dirty="0" err="1"/>
              <a:t>Doctors</a:t>
            </a:r>
            <a:r>
              <a:rPr lang="es-419" sz="2000" dirty="0"/>
              <a:t> </a:t>
            </a:r>
            <a:r>
              <a:rPr lang="es-419" sz="2000" dirty="0" err="1"/>
              <a:t>still</a:t>
            </a:r>
            <a:r>
              <a:rPr lang="es-419" sz="2000" dirty="0"/>
              <a:t> </a:t>
            </a:r>
            <a:r>
              <a:rPr lang="es-419" sz="2000" dirty="0" err="1"/>
              <a:t>need</a:t>
            </a:r>
            <a:r>
              <a:rPr lang="es-419" sz="2000" dirty="0"/>
              <a:t> to </a:t>
            </a:r>
            <a:r>
              <a:rPr lang="es-419" sz="2000" dirty="0" err="1"/>
              <a:t>provide</a:t>
            </a:r>
            <a:r>
              <a:rPr lang="es-419" sz="2000" dirty="0"/>
              <a:t> a PrEP </a:t>
            </a:r>
            <a:r>
              <a:rPr lang="es-419" sz="2000" dirty="0" err="1"/>
              <a:t>prescription</a:t>
            </a:r>
            <a:endParaRPr lang="es-419" sz="2000" dirty="0"/>
          </a:p>
          <a:p>
            <a:pPr marL="742950" lvl="1" indent="-285750">
              <a:buFont typeface="Arial" panose="020B0604020202020204" pitchFamily="34" charset="0"/>
              <a:buChar char="•"/>
            </a:pPr>
            <a:r>
              <a:rPr lang="es-419" sz="2000" dirty="0" err="1"/>
              <a:t>The</a:t>
            </a:r>
            <a:r>
              <a:rPr lang="es-419" sz="2000" dirty="0"/>
              <a:t> </a:t>
            </a:r>
            <a:r>
              <a:rPr lang="es-419" sz="2000" dirty="0" err="1"/>
              <a:t>WHO</a:t>
            </a:r>
            <a:r>
              <a:rPr lang="es-419" sz="2000" dirty="0"/>
              <a:t> </a:t>
            </a:r>
            <a:r>
              <a:rPr lang="es-419" sz="2000" dirty="0" err="1"/>
              <a:t>recommends</a:t>
            </a:r>
            <a:r>
              <a:rPr lang="es-419" sz="2000" dirty="0"/>
              <a:t> </a:t>
            </a:r>
            <a:r>
              <a:rPr lang="es-419" sz="2000" dirty="0" err="1"/>
              <a:t>against</a:t>
            </a:r>
            <a:r>
              <a:rPr lang="es-419" sz="2000" dirty="0"/>
              <a:t> </a:t>
            </a:r>
            <a:r>
              <a:rPr lang="es-419" sz="2000" dirty="0" err="1"/>
              <a:t>this</a:t>
            </a:r>
            <a:r>
              <a:rPr lang="es-419" sz="2000" dirty="0"/>
              <a:t> and </a:t>
            </a:r>
            <a:r>
              <a:rPr lang="es-419" sz="2000" dirty="0" err="1"/>
              <a:t>for</a:t>
            </a:r>
            <a:r>
              <a:rPr lang="es-419" sz="2000" dirty="0"/>
              <a:t> </a:t>
            </a:r>
            <a:r>
              <a:rPr lang="es-419" sz="2000" dirty="0" err="1"/>
              <a:t>task</a:t>
            </a:r>
            <a:r>
              <a:rPr lang="es-419" sz="2000" dirty="0"/>
              <a:t> </a:t>
            </a:r>
            <a:r>
              <a:rPr lang="es-419" sz="2000" dirty="0" err="1"/>
              <a:t>shifting</a:t>
            </a:r>
            <a:endParaRPr lang="es-419" sz="2000" dirty="0"/>
          </a:p>
          <a:p>
            <a:pPr marL="742950" lvl="1" indent="-285750">
              <a:buFont typeface="Arial" panose="020B0604020202020204" pitchFamily="34" charset="0"/>
              <a:buChar char="•"/>
            </a:pPr>
            <a:r>
              <a:rPr lang="es-419" sz="2000" dirty="0" err="1"/>
              <a:t>Laws</a:t>
            </a:r>
            <a:r>
              <a:rPr lang="es-419" sz="2000" dirty="0"/>
              <a:t> </a:t>
            </a:r>
            <a:r>
              <a:rPr lang="es-419" sz="2000" dirty="0" err="1"/>
              <a:t>would</a:t>
            </a:r>
            <a:r>
              <a:rPr lang="es-419" sz="2000" dirty="0"/>
              <a:t> </a:t>
            </a:r>
            <a:r>
              <a:rPr lang="es-419" sz="2000" dirty="0" err="1"/>
              <a:t>have</a:t>
            </a:r>
            <a:r>
              <a:rPr lang="es-419" sz="2000" dirty="0"/>
              <a:t> to be </a:t>
            </a:r>
            <a:r>
              <a:rPr lang="es-419" sz="2000" dirty="0" err="1"/>
              <a:t>changed</a:t>
            </a:r>
            <a:r>
              <a:rPr lang="es-419" sz="2000" dirty="0"/>
              <a:t> to </a:t>
            </a:r>
            <a:r>
              <a:rPr lang="es-419" sz="2000" dirty="0" err="1"/>
              <a:t>accomodate</a:t>
            </a:r>
            <a:r>
              <a:rPr lang="es-419" sz="2000" dirty="0"/>
              <a:t> </a:t>
            </a:r>
            <a:r>
              <a:rPr lang="es-419" sz="2000" dirty="0" err="1"/>
              <a:t>this</a:t>
            </a:r>
            <a:r>
              <a:rPr lang="es-419" sz="2000" dirty="0"/>
              <a:t> </a:t>
            </a:r>
            <a:r>
              <a:rPr lang="es-419" sz="2000" dirty="0" err="1"/>
              <a:t>recommendation</a:t>
            </a:r>
            <a:r>
              <a:rPr lang="es-419" sz="2000" dirty="0"/>
              <a:t> </a:t>
            </a:r>
          </a:p>
          <a:p>
            <a:pPr marL="285750" indent="-285750">
              <a:buFont typeface="Arial" panose="020B0604020202020204" pitchFamily="34" charset="0"/>
              <a:buChar char="•"/>
            </a:pPr>
            <a:endParaRPr lang="es-419" sz="2000" dirty="0"/>
          </a:p>
          <a:p>
            <a:pPr marL="285750" indent="-285750">
              <a:buFont typeface="Arial" panose="020B0604020202020204" pitchFamily="34" charset="0"/>
              <a:buChar char="•"/>
            </a:pPr>
            <a:endParaRPr lang="es-419" sz="2000" dirty="0"/>
          </a:p>
        </p:txBody>
      </p:sp>
    </p:spTree>
    <p:extLst>
      <p:ext uri="{BB962C8B-B14F-4D97-AF65-F5344CB8AC3E}">
        <p14:creationId xmlns:p14="http://schemas.microsoft.com/office/powerpoint/2010/main" val="188597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s-419" sz="2400" dirty="0" err="1"/>
              <a:t>The</a:t>
            </a:r>
            <a:r>
              <a:rPr lang="es-419" sz="2400" dirty="0"/>
              <a:t> </a:t>
            </a:r>
            <a:r>
              <a:rPr lang="es-419" sz="2400" dirty="0" err="1"/>
              <a:t>entity</a:t>
            </a:r>
            <a:r>
              <a:rPr lang="es-419" sz="2400" dirty="0"/>
              <a:t> </a:t>
            </a:r>
            <a:r>
              <a:rPr lang="es-419" sz="2400" dirty="0" err="1"/>
              <a:t>that</a:t>
            </a:r>
            <a:r>
              <a:rPr lang="es-419" sz="2400" dirty="0"/>
              <a:t> </a:t>
            </a:r>
            <a:r>
              <a:rPr lang="es-419" sz="2400" dirty="0" err="1"/>
              <a:t>creates</a:t>
            </a:r>
            <a:r>
              <a:rPr lang="es-419" sz="2400" dirty="0"/>
              <a:t> new </a:t>
            </a:r>
            <a:r>
              <a:rPr lang="es-419" sz="2400" dirty="0" err="1"/>
              <a:t>tasks</a:t>
            </a:r>
            <a:r>
              <a:rPr lang="es-419" sz="2400" dirty="0"/>
              <a:t> </a:t>
            </a:r>
            <a:r>
              <a:rPr lang="es-419" sz="2400" dirty="0" err="1"/>
              <a:t>for</a:t>
            </a:r>
            <a:r>
              <a:rPr lang="es-419" sz="2400" dirty="0"/>
              <a:t> </a:t>
            </a:r>
            <a:r>
              <a:rPr lang="es-419" sz="2400" dirty="0" err="1"/>
              <a:t>these</a:t>
            </a:r>
            <a:r>
              <a:rPr lang="es-419" sz="2400" dirty="0"/>
              <a:t> </a:t>
            </a:r>
            <a:r>
              <a:rPr lang="es-419" sz="2400" dirty="0" err="1"/>
              <a:t>services</a:t>
            </a:r>
            <a:r>
              <a:rPr lang="es-419" sz="2400" dirty="0"/>
              <a:t> (</a:t>
            </a:r>
            <a:r>
              <a:rPr lang="es-419" sz="2400" dirty="0" err="1"/>
              <a:t>the</a:t>
            </a:r>
            <a:r>
              <a:rPr lang="es-419" sz="2400" dirty="0"/>
              <a:t> HIV </a:t>
            </a:r>
            <a:r>
              <a:rPr lang="es-419" sz="2400" dirty="0" err="1"/>
              <a:t>program</a:t>
            </a:r>
            <a:r>
              <a:rPr lang="es-419" sz="2400" dirty="0"/>
              <a:t>) </a:t>
            </a:r>
            <a:r>
              <a:rPr lang="es-419" sz="2400" dirty="0" err="1"/>
              <a:t>is</a:t>
            </a:r>
            <a:r>
              <a:rPr lang="es-419" sz="2400" dirty="0"/>
              <a:t> </a:t>
            </a:r>
            <a:r>
              <a:rPr lang="es-419" sz="2400" dirty="0" err="1"/>
              <a:t>not</a:t>
            </a:r>
            <a:r>
              <a:rPr lang="es-419" sz="2400" dirty="0"/>
              <a:t> </a:t>
            </a:r>
            <a:r>
              <a:rPr lang="es-419" sz="2400" dirty="0" err="1"/>
              <a:t>the</a:t>
            </a:r>
            <a:r>
              <a:rPr lang="es-419" sz="2400" dirty="0"/>
              <a:t> </a:t>
            </a:r>
            <a:r>
              <a:rPr lang="es-419" sz="2400" dirty="0" err="1"/>
              <a:t>same</a:t>
            </a:r>
            <a:r>
              <a:rPr lang="es-419" sz="2400" dirty="0"/>
              <a:t> as </a:t>
            </a:r>
            <a:r>
              <a:rPr lang="es-419" sz="2400" dirty="0" err="1"/>
              <a:t>the</a:t>
            </a:r>
            <a:r>
              <a:rPr lang="es-419" sz="2400" dirty="0"/>
              <a:t> </a:t>
            </a:r>
            <a:r>
              <a:rPr lang="es-419" sz="2400" dirty="0" err="1"/>
              <a:t>entity</a:t>
            </a:r>
            <a:r>
              <a:rPr lang="es-419" sz="2400" dirty="0"/>
              <a:t> </a:t>
            </a:r>
            <a:r>
              <a:rPr lang="es-419" sz="2400" dirty="0" err="1"/>
              <a:t>deciding</a:t>
            </a:r>
            <a:r>
              <a:rPr lang="es-419" sz="2400" dirty="0"/>
              <a:t> </a:t>
            </a:r>
            <a:r>
              <a:rPr lang="es-419" sz="2400" dirty="0" err="1"/>
              <a:t>on</a:t>
            </a:r>
            <a:r>
              <a:rPr lang="es-419" sz="2400" dirty="0"/>
              <a:t> </a:t>
            </a:r>
            <a:r>
              <a:rPr lang="es-419" sz="2400" dirty="0" err="1"/>
              <a:t>their</a:t>
            </a:r>
            <a:r>
              <a:rPr lang="es-419" sz="2400" dirty="0"/>
              <a:t> </a:t>
            </a:r>
            <a:r>
              <a:rPr lang="es-419" sz="2400" dirty="0" err="1"/>
              <a:t>staffing</a:t>
            </a:r>
            <a:r>
              <a:rPr lang="es-419" sz="2400" dirty="0"/>
              <a:t> </a:t>
            </a:r>
            <a:r>
              <a:rPr lang="es-419" sz="2400" dirty="0" err="1"/>
              <a:t>or</a:t>
            </a:r>
            <a:r>
              <a:rPr lang="es-419" sz="2400" dirty="0"/>
              <a:t> </a:t>
            </a:r>
            <a:r>
              <a:rPr lang="es-419" sz="2400" dirty="0" err="1"/>
              <a:t>providing</a:t>
            </a:r>
            <a:r>
              <a:rPr lang="es-419" sz="2400" dirty="0"/>
              <a:t> </a:t>
            </a:r>
            <a:r>
              <a:rPr lang="es-419" sz="2400" dirty="0" err="1"/>
              <a:t>money</a:t>
            </a:r>
            <a:r>
              <a:rPr lang="es-419" sz="2400" dirty="0"/>
              <a:t> </a:t>
            </a:r>
            <a:r>
              <a:rPr lang="es-419" sz="2400" dirty="0" err="1"/>
              <a:t>for</a:t>
            </a:r>
            <a:r>
              <a:rPr lang="es-419" sz="2400" dirty="0"/>
              <a:t> </a:t>
            </a:r>
            <a:r>
              <a:rPr lang="es-419" sz="2400" dirty="0" err="1"/>
              <a:t>staffing</a:t>
            </a:r>
            <a:r>
              <a:rPr lang="es-419" sz="2400" dirty="0"/>
              <a:t> (</a:t>
            </a:r>
            <a:r>
              <a:rPr lang="es-419" sz="2400" dirty="0" err="1"/>
              <a:t>District</a:t>
            </a:r>
            <a:r>
              <a:rPr lang="es-419" sz="2400" dirty="0"/>
              <a:t> </a:t>
            </a:r>
            <a:r>
              <a:rPr lang="es-419" sz="2400" dirty="0" err="1"/>
              <a:t>health</a:t>
            </a:r>
            <a:r>
              <a:rPr lang="es-419" sz="2400" dirty="0"/>
              <a:t> </a:t>
            </a:r>
            <a:r>
              <a:rPr lang="es-419" sz="2400" dirty="0" err="1"/>
              <a:t>services</a:t>
            </a:r>
            <a:r>
              <a:rPr lang="es-419" sz="2400" dirty="0"/>
              <a:t>)</a:t>
            </a:r>
          </a:p>
          <a:p>
            <a:endParaRPr lang="es-419" sz="2400" dirty="0"/>
          </a:p>
          <a:p>
            <a:r>
              <a:rPr lang="es-419" sz="2400" dirty="0" err="1"/>
              <a:t>Providers</a:t>
            </a:r>
            <a:r>
              <a:rPr lang="es-419" sz="2400" dirty="0"/>
              <a:t> </a:t>
            </a:r>
            <a:r>
              <a:rPr lang="es-419" sz="2400" dirty="0" err="1"/>
              <a:t>also</a:t>
            </a:r>
            <a:r>
              <a:rPr lang="es-419" sz="2400" dirty="0"/>
              <a:t> </a:t>
            </a:r>
            <a:r>
              <a:rPr lang="es-419" sz="2400" dirty="0" err="1"/>
              <a:t>need</a:t>
            </a:r>
            <a:r>
              <a:rPr lang="es-419" sz="2400" dirty="0"/>
              <a:t> more training &amp; </a:t>
            </a:r>
            <a:r>
              <a:rPr lang="es-419" sz="2400" dirty="0" err="1"/>
              <a:t>understanding</a:t>
            </a:r>
            <a:r>
              <a:rPr lang="es-419" sz="2400" dirty="0"/>
              <a:t> of </a:t>
            </a:r>
            <a:r>
              <a:rPr lang="es-419" sz="2400" dirty="0" err="1"/>
              <a:t>the</a:t>
            </a:r>
            <a:r>
              <a:rPr lang="es-419" sz="2400" dirty="0"/>
              <a:t> </a:t>
            </a:r>
            <a:r>
              <a:rPr lang="es-419" sz="2400" dirty="0" err="1"/>
              <a:t>need</a:t>
            </a:r>
            <a:r>
              <a:rPr lang="es-419" sz="2400" dirty="0"/>
              <a:t> </a:t>
            </a:r>
            <a:r>
              <a:rPr lang="es-419" sz="2400" dirty="0" err="1"/>
              <a:t>for</a:t>
            </a:r>
            <a:r>
              <a:rPr lang="es-419" sz="2400" dirty="0"/>
              <a:t> PrEP</a:t>
            </a:r>
          </a:p>
        </p:txBody>
      </p:sp>
      <p:sp>
        <p:nvSpPr>
          <p:cNvPr id="3" name="Title 2"/>
          <p:cNvSpPr>
            <a:spLocks noGrp="1"/>
          </p:cNvSpPr>
          <p:nvPr>
            <p:ph type="title"/>
          </p:nvPr>
        </p:nvSpPr>
        <p:spPr/>
        <p:txBody>
          <a:bodyPr/>
          <a:lstStyle/>
          <a:p>
            <a:r>
              <a:rPr lang="en-US" dirty="0"/>
              <a:t>Providers and structural barriers, cont.	</a:t>
            </a:r>
            <a:endParaRPr lang="es-419" dirty="0"/>
          </a:p>
        </p:txBody>
      </p:sp>
    </p:spTree>
    <p:extLst>
      <p:ext uri="{BB962C8B-B14F-4D97-AF65-F5344CB8AC3E}">
        <p14:creationId xmlns:p14="http://schemas.microsoft.com/office/powerpoint/2010/main" val="1563855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116388" y="2097091"/>
            <a:ext cx="7632700" cy="4103687"/>
          </a:xfrm>
        </p:spPr>
        <p:txBody>
          <a:bodyPr>
            <a:normAutofit fontScale="92500" lnSpcReduction="10000"/>
          </a:bodyPr>
          <a:lstStyle/>
          <a:p>
            <a:pPr marL="457200" indent="-457200">
              <a:buFont typeface="+mj-lt"/>
              <a:buAutoNum type="arabicPeriod"/>
            </a:pPr>
            <a:r>
              <a:rPr lang="en-US" dirty="0"/>
              <a:t>Knowledge gaps remain to get people to start PrEP</a:t>
            </a:r>
          </a:p>
          <a:p>
            <a:pPr marL="1143000" lvl="1" indent="-457200">
              <a:buFont typeface="+mj-lt"/>
              <a:buAutoNum type="arabicPeriod"/>
            </a:pPr>
            <a:r>
              <a:rPr lang="en-US" dirty="0"/>
              <a:t>Also, need to think about &lt;18s</a:t>
            </a:r>
          </a:p>
          <a:p>
            <a:pPr marL="457200" indent="-457200">
              <a:buFont typeface="+mj-lt"/>
              <a:buAutoNum type="arabicPeriod"/>
            </a:pPr>
            <a:endParaRPr lang="en-US" noProof="0" dirty="0"/>
          </a:p>
          <a:p>
            <a:pPr marL="457200" indent="-457200">
              <a:buFont typeface="+mj-lt"/>
              <a:buAutoNum type="arabicPeriod"/>
            </a:pPr>
            <a:r>
              <a:rPr lang="en-US" dirty="0"/>
              <a:t>More demand creation is needed</a:t>
            </a:r>
            <a:endParaRPr lang="en-US" noProof="0" dirty="0"/>
          </a:p>
          <a:p>
            <a:pPr marL="457200" indent="-457200">
              <a:buFont typeface="+mj-lt"/>
              <a:buAutoNum type="arabicPeriod"/>
            </a:pPr>
            <a:endParaRPr lang="en-US" noProof="0" dirty="0"/>
          </a:p>
          <a:p>
            <a:pPr marL="457200" indent="-457200">
              <a:buFont typeface="+mj-lt"/>
              <a:buAutoNum type="arabicPeriod"/>
            </a:pPr>
            <a:r>
              <a:rPr lang="en-US" noProof="0" dirty="0"/>
              <a:t>Among those receiving PrEP, remaining on PrEP was a challenge</a:t>
            </a:r>
          </a:p>
          <a:p>
            <a:pPr marL="1143000" lvl="1" indent="-457200">
              <a:buFont typeface="+mj-lt"/>
              <a:buAutoNum type="arabicPeriod"/>
            </a:pPr>
            <a:r>
              <a:rPr lang="en-US" noProof="0" dirty="0"/>
              <a:t>Easier access is needed</a:t>
            </a:r>
            <a:endParaRPr lang="en-US" dirty="0"/>
          </a:p>
          <a:p>
            <a:pPr marL="1143000" lvl="1" indent="-457200">
              <a:buFont typeface="+mj-lt"/>
              <a:buAutoNum type="arabicPeriod"/>
            </a:pPr>
            <a:r>
              <a:rPr lang="en-US" noProof="0" dirty="0"/>
              <a:t>The MoH should/is consider/</a:t>
            </a:r>
            <a:r>
              <a:rPr lang="en-US" noProof="0" dirty="0" err="1"/>
              <a:t>ing</a:t>
            </a:r>
            <a:r>
              <a:rPr lang="en-US" noProof="0" dirty="0"/>
              <a:t> community-based provision </a:t>
            </a:r>
          </a:p>
          <a:p>
            <a:pPr marL="1143000" lvl="1" indent="-457200">
              <a:buFont typeface="+mj-lt"/>
              <a:buAutoNum type="arabicPeriod"/>
            </a:pPr>
            <a:endParaRPr lang="en-US" dirty="0"/>
          </a:p>
          <a:p>
            <a:pPr marL="457200" indent="-457200">
              <a:buFont typeface="+mj-lt"/>
              <a:buAutoNum type="arabicPeriod"/>
            </a:pPr>
            <a:r>
              <a:rPr lang="en-US" noProof="0" dirty="0"/>
              <a:t>Changes toward the adoption of WHO recommendations would be helpful</a:t>
            </a: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noProof="0" dirty="0"/>
              <a:t>Final thoughts</a:t>
            </a:r>
          </a:p>
        </p:txBody>
      </p:sp>
      <p:sp>
        <p:nvSpPr>
          <p:cNvPr id="4" name="Rectangle 3">
            <a:extLst>
              <a:ext uri="{FF2B5EF4-FFF2-40B4-BE49-F238E27FC236}">
                <a16:creationId xmlns:a16="http://schemas.microsoft.com/office/drawing/2014/main" id="{63C3AA59-AF57-4542-96DD-81773C010CCB}"/>
              </a:ext>
            </a:extLst>
          </p:cNvPr>
          <p:cNvSpPr/>
          <p:nvPr/>
        </p:nvSpPr>
        <p:spPr>
          <a:xfrm>
            <a:off x="442915" y="2097088"/>
            <a:ext cx="3293063" cy="41036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normAutofit/>
          </a:bodyPr>
          <a:lstStyle/>
          <a:p>
            <a:r>
              <a:rPr lang="en-US" dirty="0"/>
              <a:t>Thank you very much!</a:t>
            </a:r>
          </a:p>
          <a:p>
            <a:endParaRPr lang="en-US" dirty="0"/>
          </a:p>
          <a:p>
            <a:endParaRPr lang="en-US" dirty="0"/>
          </a:p>
        </p:txBody>
      </p:sp>
    </p:spTree>
    <p:extLst>
      <p:ext uri="{BB962C8B-B14F-4D97-AF65-F5344CB8AC3E}">
        <p14:creationId xmlns:p14="http://schemas.microsoft.com/office/powerpoint/2010/main" val="346873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s-419" dirty="0"/>
          </a:p>
        </p:txBody>
      </p:sp>
      <p:sp>
        <p:nvSpPr>
          <p:cNvPr id="3" name="Title 2"/>
          <p:cNvSpPr>
            <a:spLocks noGrp="1"/>
          </p:cNvSpPr>
          <p:nvPr>
            <p:ph type="title"/>
          </p:nvPr>
        </p:nvSpPr>
        <p:spPr/>
        <p:txBody>
          <a:bodyPr/>
          <a:lstStyle/>
          <a:p>
            <a:r>
              <a:rPr lang="es-419" dirty="0" err="1">
                <a:solidFill>
                  <a:srgbClr val="FF0000"/>
                </a:solidFill>
                <a:latin typeface="Arial"/>
                <a:ea typeface="Arial"/>
                <a:cs typeface="Arial"/>
                <a:sym typeface="Arial"/>
              </a:rPr>
              <a:t>Acknowledgments</a:t>
            </a:r>
            <a:endParaRPr lang="es-419" dirty="0">
              <a:solidFill>
                <a:srgbClr val="FF0000"/>
              </a:solidFill>
            </a:endParaRPr>
          </a:p>
        </p:txBody>
      </p:sp>
      <p:pic>
        <p:nvPicPr>
          <p:cNvPr id="4" name="Picture 3"/>
          <p:cNvPicPr>
            <a:picLocks noChangeAspect="1"/>
          </p:cNvPicPr>
          <p:nvPr/>
        </p:nvPicPr>
        <p:blipFill>
          <a:blip r:embed="rId2"/>
          <a:stretch>
            <a:fillRect/>
          </a:stretch>
        </p:blipFill>
        <p:spPr>
          <a:xfrm>
            <a:off x="180194" y="1558452"/>
            <a:ext cx="9148148" cy="5180964"/>
          </a:xfrm>
          <a:prstGeom prst="rect">
            <a:avLst/>
          </a:prstGeom>
        </p:spPr>
      </p:pic>
      <p:sp>
        <p:nvSpPr>
          <p:cNvPr id="5" name="TextBox 4"/>
          <p:cNvSpPr txBox="1"/>
          <p:nvPr/>
        </p:nvSpPr>
        <p:spPr>
          <a:xfrm>
            <a:off x="9377685" y="1558452"/>
            <a:ext cx="2322063" cy="4524315"/>
          </a:xfrm>
          <a:prstGeom prst="rect">
            <a:avLst/>
          </a:prstGeom>
          <a:solidFill>
            <a:srgbClr val="00B050"/>
          </a:solidFill>
        </p:spPr>
        <p:txBody>
          <a:bodyPr wrap="square" rtlCol="0">
            <a:spAutoFit/>
          </a:bodyPr>
          <a:lstStyle/>
          <a:p>
            <a:r>
              <a:rPr lang="es-419" dirty="0"/>
              <a:t>PrEP </a:t>
            </a:r>
            <a:r>
              <a:rPr lang="es-419" dirty="0" err="1"/>
              <a:t>Peru</a:t>
            </a:r>
            <a:endParaRPr lang="es-419" dirty="0"/>
          </a:p>
          <a:p>
            <a:r>
              <a:rPr lang="es-419" dirty="0" err="1"/>
              <a:t>Impluso</a:t>
            </a:r>
            <a:endParaRPr lang="es-419" dirty="0"/>
          </a:p>
          <a:p>
            <a:endParaRPr lang="es-419" dirty="0"/>
          </a:p>
          <a:p>
            <a:r>
              <a:rPr lang="es-419" dirty="0"/>
              <a:t>Jorge Gallardo</a:t>
            </a:r>
          </a:p>
          <a:p>
            <a:r>
              <a:rPr lang="es-419" dirty="0"/>
              <a:t>Jorge Sanchez</a:t>
            </a:r>
          </a:p>
          <a:p>
            <a:endParaRPr lang="es-419" dirty="0"/>
          </a:p>
          <a:p>
            <a:r>
              <a:rPr lang="es-419" dirty="0" err="1"/>
              <a:t>Peru</a:t>
            </a:r>
            <a:r>
              <a:rPr lang="es-419" dirty="0"/>
              <a:t> </a:t>
            </a:r>
            <a:r>
              <a:rPr lang="es-419" dirty="0" err="1"/>
              <a:t>CTU</a:t>
            </a:r>
            <a:r>
              <a:rPr lang="es-419" dirty="0"/>
              <a:t> </a:t>
            </a:r>
            <a:r>
              <a:rPr lang="es-419" dirty="0" err="1"/>
              <a:t>study</a:t>
            </a:r>
            <a:r>
              <a:rPr lang="es-419" dirty="0"/>
              <a:t> centers</a:t>
            </a:r>
          </a:p>
          <a:p>
            <a:endParaRPr lang="es-419" dirty="0"/>
          </a:p>
          <a:p>
            <a:r>
              <a:rPr lang="es-419" dirty="0" err="1"/>
              <a:t>All</a:t>
            </a:r>
            <a:r>
              <a:rPr lang="es-419" dirty="0"/>
              <a:t> </a:t>
            </a:r>
            <a:r>
              <a:rPr lang="es-419" dirty="0" err="1"/>
              <a:t>participants</a:t>
            </a:r>
            <a:r>
              <a:rPr lang="es-419" dirty="0"/>
              <a:t> and staff </a:t>
            </a:r>
            <a:r>
              <a:rPr lang="es-419" dirty="0" err="1"/>
              <a:t>across</a:t>
            </a:r>
            <a:r>
              <a:rPr lang="es-419" dirty="0"/>
              <a:t> </a:t>
            </a:r>
            <a:r>
              <a:rPr lang="es-419" dirty="0" err="1"/>
              <a:t>the</a:t>
            </a:r>
            <a:r>
              <a:rPr lang="es-419" dirty="0"/>
              <a:t> </a:t>
            </a:r>
            <a:r>
              <a:rPr lang="es-419" dirty="0" err="1"/>
              <a:t>studies</a:t>
            </a:r>
            <a:endParaRPr lang="es-419" dirty="0"/>
          </a:p>
          <a:p>
            <a:endParaRPr lang="es-419" dirty="0"/>
          </a:p>
          <a:p>
            <a:endParaRPr lang="es-419" dirty="0"/>
          </a:p>
          <a:p>
            <a:endParaRPr lang="es-419" dirty="0"/>
          </a:p>
          <a:p>
            <a:endParaRPr lang="es-419" dirty="0"/>
          </a:p>
        </p:txBody>
      </p:sp>
      <p:pic>
        <p:nvPicPr>
          <p:cNvPr id="6" name="Picture 5"/>
          <p:cNvPicPr>
            <a:picLocks noChangeAspect="1"/>
          </p:cNvPicPr>
          <p:nvPr/>
        </p:nvPicPr>
        <p:blipFill>
          <a:blip r:embed="rId3"/>
          <a:stretch>
            <a:fillRect/>
          </a:stretch>
        </p:blipFill>
        <p:spPr>
          <a:xfrm>
            <a:off x="9459702" y="5265222"/>
            <a:ext cx="2158027" cy="721612"/>
          </a:xfrm>
          <a:prstGeom prst="rect">
            <a:avLst/>
          </a:prstGeom>
        </p:spPr>
      </p:pic>
    </p:spTree>
    <p:extLst>
      <p:ext uri="{BB962C8B-B14F-4D97-AF65-F5344CB8AC3E}">
        <p14:creationId xmlns:p14="http://schemas.microsoft.com/office/powerpoint/2010/main" val="409604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17A966F-7413-4D23-9762-4247A1258E9E}"/>
              </a:ext>
            </a:extLst>
          </p:cNvPr>
          <p:cNvSpPr txBox="1">
            <a:spLocks/>
          </p:cNvSpPr>
          <p:nvPr/>
        </p:nvSpPr>
        <p:spPr>
          <a:xfrm>
            <a:off x="2641553" y="462498"/>
            <a:ext cx="9692640" cy="804268"/>
          </a:xfrm>
          <a:prstGeom prst="rect">
            <a:avLst/>
          </a:prstGeom>
        </p:spPr>
        <p:txBody>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PrEP Campaigns</a:t>
            </a:r>
          </a:p>
        </p:txBody>
      </p:sp>
      <p:pic>
        <p:nvPicPr>
          <p:cNvPr id="9" name="Picture 8"/>
          <p:cNvPicPr>
            <a:picLocks noChangeAspect="1"/>
          </p:cNvPicPr>
          <p:nvPr/>
        </p:nvPicPr>
        <p:blipFill>
          <a:blip r:embed="rId3"/>
          <a:stretch>
            <a:fillRect/>
          </a:stretch>
        </p:blipFill>
        <p:spPr>
          <a:xfrm>
            <a:off x="4365041" y="4017407"/>
            <a:ext cx="4010073" cy="2669319"/>
          </a:xfrm>
          <a:prstGeom prst="rect">
            <a:avLst/>
          </a:prstGeom>
        </p:spPr>
      </p:pic>
      <p:pic>
        <p:nvPicPr>
          <p:cNvPr id="10" name="Picture 9"/>
          <p:cNvPicPr>
            <a:picLocks noChangeAspect="1"/>
          </p:cNvPicPr>
          <p:nvPr/>
        </p:nvPicPr>
        <p:blipFill>
          <a:blip r:embed="rId4"/>
          <a:stretch>
            <a:fillRect/>
          </a:stretch>
        </p:blipFill>
        <p:spPr>
          <a:xfrm>
            <a:off x="231386" y="3993816"/>
            <a:ext cx="4008902" cy="2692910"/>
          </a:xfrm>
          <a:prstGeom prst="rect">
            <a:avLst/>
          </a:prstGeom>
        </p:spPr>
      </p:pic>
      <p:pic>
        <p:nvPicPr>
          <p:cNvPr id="11" name="Google Shape;117;p7"/>
          <p:cNvPicPr preferRelativeResize="0"/>
          <p:nvPr/>
        </p:nvPicPr>
        <p:blipFill rotWithShape="1">
          <a:blip r:embed="rId5">
            <a:alphaModFix/>
          </a:blip>
          <a:srcRect t="4792" r="1553"/>
          <a:stretch/>
        </p:blipFill>
        <p:spPr>
          <a:xfrm>
            <a:off x="6737144" y="1266766"/>
            <a:ext cx="5194556" cy="2539301"/>
          </a:xfrm>
          <a:prstGeom prst="rect">
            <a:avLst/>
          </a:prstGeom>
          <a:noFill/>
          <a:ln>
            <a:noFill/>
          </a:ln>
        </p:spPr>
      </p:pic>
      <p:pic>
        <p:nvPicPr>
          <p:cNvPr id="12" name="Google Shape;125;p8"/>
          <p:cNvPicPr preferRelativeResize="0"/>
          <p:nvPr/>
        </p:nvPicPr>
        <p:blipFill rotWithShape="1">
          <a:blip r:embed="rId6">
            <a:alphaModFix/>
          </a:blip>
          <a:srcRect r="19413"/>
          <a:stretch/>
        </p:blipFill>
        <p:spPr>
          <a:xfrm>
            <a:off x="8499867" y="4017407"/>
            <a:ext cx="3560323" cy="2503503"/>
          </a:xfrm>
          <a:prstGeom prst="rect">
            <a:avLst/>
          </a:prstGeom>
          <a:noFill/>
          <a:ln>
            <a:noFill/>
          </a:ln>
        </p:spPr>
      </p:pic>
      <p:sp>
        <p:nvSpPr>
          <p:cNvPr id="13" name="Content Placeholder 2"/>
          <p:cNvSpPr txBox="1">
            <a:spLocks/>
          </p:cNvSpPr>
          <p:nvPr/>
        </p:nvSpPr>
        <p:spPr>
          <a:xfrm>
            <a:off x="231386" y="1617638"/>
            <a:ext cx="6540470" cy="20524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419" dirty="0"/>
              <a:t>Preparate.pe </a:t>
            </a:r>
            <a:r>
              <a:rPr lang="es-419" dirty="0" err="1"/>
              <a:t>is</a:t>
            </a:r>
            <a:r>
              <a:rPr lang="es-419" dirty="0"/>
              <a:t> a </a:t>
            </a:r>
            <a:r>
              <a:rPr lang="es-419" dirty="0" err="1"/>
              <a:t>website</a:t>
            </a:r>
            <a:r>
              <a:rPr lang="es-419" dirty="0"/>
              <a:t> </a:t>
            </a:r>
            <a:r>
              <a:rPr lang="es-419" dirty="0" err="1"/>
              <a:t>that</a:t>
            </a:r>
            <a:r>
              <a:rPr lang="es-419" dirty="0"/>
              <a:t> </a:t>
            </a:r>
            <a:r>
              <a:rPr lang="es-419" dirty="0" err="1"/>
              <a:t>offers</a:t>
            </a:r>
            <a:r>
              <a:rPr lang="es-419" dirty="0"/>
              <a:t> PrEP </a:t>
            </a:r>
            <a:r>
              <a:rPr lang="es-419" dirty="0" err="1"/>
              <a:t>information</a:t>
            </a:r>
            <a:r>
              <a:rPr lang="es-419" dirty="0"/>
              <a:t>, </a:t>
            </a:r>
            <a:r>
              <a:rPr lang="es-419" dirty="0" err="1"/>
              <a:t>developed</a:t>
            </a:r>
            <a:r>
              <a:rPr lang="es-419" dirty="0"/>
              <a:t> </a:t>
            </a:r>
            <a:r>
              <a:rPr lang="es-419" dirty="0" err="1"/>
              <a:t>during</a:t>
            </a:r>
            <a:r>
              <a:rPr lang="es-419" dirty="0"/>
              <a:t> ImPrEP</a:t>
            </a:r>
          </a:p>
          <a:p>
            <a:pPr lvl="8"/>
            <a:endParaRPr lang="es-419" dirty="0"/>
          </a:p>
          <a:p>
            <a:r>
              <a:rPr lang="es-419" dirty="0"/>
              <a:t>To </a:t>
            </a:r>
            <a:r>
              <a:rPr lang="es-419" dirty="0" err="1"/>
              <a:t>promote</a:t>
            </a:r>
            <a:r>
              <a:rPr lang="es-419" dirty="0"/>
              <a:t> </a:t>
            </a:r>
            <a:r>
              <a:rPr lang="es-419" dirty="0" err="1"/>
              <a:t>knowledge</a:t>
            </a:r>
            <a:r>
              <a:rPr lang="es-419" dirty="0"/>
              <a:t> and </a:t>
            </a:r>
            <a:r>
              <a:rPr lang="es-419" dirty="0" err="1"/>
              <a:t>uptake</a:t>
            </a:r>
            <a:r>
              <a:rPr lang="es-419" dirty="0"/>
              <a:t> </a:t>
            </a:r>
          </a:p>
          <a:p>
            <a:pPr lvl="1"/>
            <a:r>
              <a:rPr lang="es-419" dirty="0"/>
              <a:t>ImPrEP </a:t>
            </a:r>
            <a:r>
              <a:rPr lang="es-419" dirty="0" err="1"/>
              <a:t>conducted</a:t>
            </a:r>
            <a:r>
              <a:rPr lang="es-419" dirty="0"/>
              <a:t> </a:t>
            </a:r>
            <a:r>
              <a:rPr lang="es-419" dirty="0" err="1"/>
              <a:t>community</a:t>
            </a:r>
            <a:r>
              <a:rPr lang="es-419" dirty="0"/>
              <a:t> </a:t>
            </a:r>
            <a:r>
              <a:rPr lang="es-419" dirty="0" err="1"/>
              <a:t>outreach</a:t>
            </a:r>
            <a:r>
              <a:rPr lang="es-419" dirty="0"/>
              <a:t> </a:t>
            </a:r>
            <a:r>
              <a:rPr lang="es-419" dirty="0" err="1"/>
              <a:t>events</a:t>
            </a:r>
            <a:r>
              <a:rPr lang="es-419" dirty="0"/>
              <a:t> </a:t>
            </a:r>
          </a:p>
          <a:p>
            <a:pPr lvl="1"/>
            <a:r>
              <a:rPr lang="es-419" dirty="0"/>
              <a:t>PrEP </a:t>
            </a:r>
            <a:r>
              <a:rPr lang="es-419" dirty="0" err="1"/>
              <a:t>messages</a:t>
            </a:r>
            <a:r>
              <a:rPr lang="es-419" dirty="0"/>
              <a:t> </a:t>
            </a:r>
            <a:r>
              <a:rPr lang="es-419" dirty="0" err="1"/>
              <a:t>from</a:t>
            </a:r>
            <a:r>
              <a:rPr lang="es-419" dirty="0"/>
              <a:t> </a:t>
            </a:r>
            <a:r>
              <a:rPr lang="es-419" dirty="0" err="1"/>
              <a:t>influencers</a:t>
            </a:r>
            <a:endParaRPr lang="es-419" dirty="0"/>
          </a:p>
          <a:p>
            <a:endParaRPr lang="es-419" dirty="0"/>
          </a:p>
          <a:p>
            <a:endParaRPr lang="es-419" dirty="0"/>
          </a:p>
        </p:txBody>
      </p:sp>
      <p:pic>
        <p:nvPicPr>
          <p:cNvPr id="8" name="Google Shape;291;p15" descr="Imprep"/>
          <p:cNvPicPr preferRelativeResize="0"/>
          <p:nvPr/>
        </p:nvPicPr>
        <p:blipFill rotWithShape="1">
          <a:blip r:embed="rId7">
            <a:alphaModFix/>
          </a:blip>
          <a:srcRect/>
          <a:stretch/>
        </p:blipFill>
        <p:spPr>
          <a:xfrm>
            <a:off x="7879461" y="208596"/>
            <a:ext cx="4229100" cy="952500"/>
          </a:xfrm>
          <a:prstGeom prst="rect">
            <a:avLst/>
          </a:prstGeom>
          <a:noFill/>
          <a:ln>
            <a:noFill/>
          </a:ln>
        </p:spPr>
      </p:pic>
    </p:spTree>
    <p:extLst>
      <p:ext uri="{BB962C8B-B14F-4D97-AF65-F5344CB8AC3E}">
        <p14:creationId xmlns:p14="http://schemas.microsoft.com/office/powerpoint/2010/main" val="407968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650952"/>
            <a:ext cx="7632700" cy="1223964"/>
          </a:xfrm>
        </p:spPr>
        <p:txBody>
          <a:bodyPr>
            <a:normAutofit/>
          </a:bodyPr>
          <a:lstStyle/>
          <a:p>
            <a:r>
              <a:rPr lang="en-US" noProof="0" dirty="0"/>
              <a:t>Summary</a:t>
            </a:r>
          </a:p>
        </p:txBody>
      </p:sp>
      <p:sp>
        <p:nvSpPr>
          <p:cNvPr id="6" name="Content Placeholder 12">
            <a:extLst>
              <a:ext uri="{FF2B5EF4-FFF2-40B4-BE49-F238E27FC236}">
                <a16:creationId xmlns:a16="http://schemas.microsoft.com/office/drawing/2014/main" id="{6D28C90B-BE3C-F8F5-519E-8061D2986424}"/>
              </a:ext>
            </a:extLst>
          </p:cNvPr>
          <p:cNvSpPr txBox="1">
            <a:spLocks/>
          </p:cNvSpPr>
          <p:nvPr/>
        </p:nvSpPr>
        <p:spPr>
          <a:xfrm>
            <a:off x="3948605" y="1874916"/>
            <a:ext cx="7632704" cy="40570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DE9443"/>
                </a:solidFill>
                <a:latin typeface="+mj-lt"/>
              </a:rPr>
              <a:t>What is your main question?</a:t>
            </a:r>
          </a:p>
          <a:p>
            <a:pPr marL="0" indent="0">
              <a:buNone/>
            </a:pPr>
            <a:r>
              <a:rPr lang="en-US" dirty="0"/>
              <a:t>How do people engage with PrEP and who uses PrEP in Peru?</a:t>
            </a:r>
            <a:br>
              <a:rPr lang="en-GB" dirty="0"/>
            </a:br>
            <a:endParaRPr lang="en-GB" dirty="0"/>
          </a:p>
          <a:p>
            <a:pPr marL="0" indent="0">
              <a:buNone/>
            </a:pPr>
            <a:r>
              <a:rPr lang="en-GB" dirty="0">
                <a:solidFill>
                  <a:srgbClr val="DE9443"/>
                </a:solidFill>
                <a:latin typeface="+mj-lt"/>
              </a:rPr>
              <a:t>What did you find?</a:t>
            </a:r>
          </a:p>
          <a:p>
            <a:pPr marL="0" indent="0">
              <a:buNone/>
            </a:pPr>
            <a:r>
              <a:rPr lang="en-GB" dirty="0"/>
              <a:t>While PrEP became available within the public health system in Peru in June 2023, most of what we know about PrEP users comes from the ImPrEP demonstration study</a:t>
            </a:r>
            <a:br>
              <a:rPr lang="en-GB" dirty="0"/>
            </a:br>
            <a:endParaRPr lang="en-GB" dirty="0"/>
          </a:p>
          <a:p>
            <a:pPr marL="0" indent="0">
              <a:buNone/>
            </a:pPr>
            <a:r>
              <a:rPr lang="en-GB" dirty="0">
                <a:solidFill>
                  <a:srgbClr val="DE9443"/>
                </a:solidFill>
                <a:latin typeface="+mj-lt"/>
              </a:rPr>
              <a:t>Why is it important?</a:t>
            </a:r>
          </a:p>
          <a:p>
            <a:pPr marL="0" indent="0">
              <a:buNone/>
            </a:pPr>
            <a:r>
              <a:rPr lang="en-GB" dirty="0"/>
              <a:t>PrEP roll out will be key to Peru, where HIV incidence remains high. While we have learned from projects such as ImPrEP more is needed to refine local PrEP programs. </a:t>
            </a:r>
          </a:p>
        </p:txBody>
      </p:sp>
    </p:spTree>
    <p:extLst>
      <p:ext uri="{BB962C8B-B14F-4D97-AF65-F5344CB8AC3E}">
        <p14:creationId xmlns:p14="http://schemas.microsoft.com/office/powerpoint/2010/main" val="428770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r>
              <a:rPr lang="en-US" dirty="0"/>
              <a:t>PrEP became available within the Peruvian public health system in June 2023</a:t>
            </a:r>
          </a:p>
          <a:p>
            <a:endParaRPr lang="en-US" dirty="0"/>
          </a:p>
          <a:p>
            <a:r>
              <a:rPr lang="en-US" dirty="0"/>
              <a:t>Peru participated in multiple PrEP studies including iPrEx, </a:t>
            </a:r>
            <a:r>
              <a:rPr lang="en-US" dirty="0" err="1"/>
              <a:t>HPTN</a:t>
            </a:r>
            <a:r>
              <a:rPr lang="en-US" dirty="0"/>
              <a:t> 083, and ImPrEP</a:t>
            </a:r>
          </a:p>
          <a:p>
            <a:endParaRPr lang="en-US" dirty="0"/>
          </a:p>
          <a:p>
            <a:r>
              <a:rPr lang="en-US" dirty="0"/>
              <a:t>PrEP availability was delayed due to COVID-19</a:t>
            </a:r>
          </a:p>
          <a:p>
            <a:pPr lvl="1"/>
            <a:r>
              <a:rPr lang="en-US" dirty="0"/>
              <a:t>TDF/FTC for prevention had been included in Peru’s list of medications to purchase at the </a:t>
            </a:r>
            <a:r>
              <a:rPr lang="en-US" dirty="0" err="1"/>
              <a:t>PAHO</a:t>
            </a:r>
            <a:r>
              <a:rPr lang="en-US" dirty="0"/>
              <a:t> price in 2019</a:t>
            </a:r>
          </a:p>
          <a:p>
            <a:pPr lvl="1"/>
            <a:r>
              <a:rPr lang="en-US" dirty="0"/>
              <a:t>And PrEP provided for pregnant partners of PLHIV since 2019</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US" dirty="0"/>
              <a:t>Background</a:t>
            </a:r>
            <a:endParaRPr lang="en-US" noProof="0" dirty="0"/>
          </a:p>
        </p:txBody>
      </p:sp>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p:txBody>
          <a:bodyPr>
            <a:normAutofit fontScale="90000"/>
          </a:bodyPr>
          <a:lstStyle/>
          <a:p>
            <a:r>
              <a:rPr lang="en-US" dirty="0"/>
              <a:t>ImPrEP cohort: Peru Participant characteristics</a:t>
            </a:r>
          </a:p>
        </p:txBody>
      </p:sp>
      <p:graphicFrame>
        <p:nvGraphicFramePr>
          <p:cNvPr id="7" name="Gráfico 11">
            <a:extLst>
              <a:ext uri="{FF2B5EF4-FFF2-40B4-BE49-F238E27FC236}">
                <a16:creationId xmlns:a16="http://schemas.microsoft.com/office/drawing/2014/main" id="{AECCF64A-D6CA-4948-8101-EDFA879D2C85}"/>
              </a:ext>
            </a:extLst>
          </p:cNvPr>
          <p:cNvGraphicFramePr>
            <a:graphicFrameLocks/>
          </p:cNvGraphicFramePr>
          <p:nvPr>
            <p:extLst>
              <p:ext uri="{D42A27DB-BD31-4B8C-83A1-F6EECF244321}">
                <p14:modId xmlns:p14="http://schemas.microsoft.com/office/powerpoint/2010/main" val="324223723"/>
              </p:ext>
            </p:extLst>
          </p:nvPr>
        </p:nvGraphicFramePr>
        <p:xfrm>
          <a:off x="8664677" y="2440032"/>
          <a:ext cx="3962752" cy="22550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3"/>
          <p:cNvGraphicFramePr>
            <a:graphicFrameLocks/>
          </p:cNvGraphicFramePr>
          <p:nvPr>
            <p:extLst>
              <p:ext uri="{D42A27DB-BD31-4B8C-83A1-F6EECF244321}">
                <p14:modId xmlns:p14="http://schemas.microsoft.com/office/powerpoint/2010/main" val="1892350816"/>
              </p:ext>
            </p:extLst>
          </p:nvPr>
        </p:nvGraphicFramePr>
        <p:xfrm>
          <a:off x="50906" y="2175755"/>
          <a:ext cx="3501035" cy="3234360"/>
        </p:xfrm>
        <a:graphic>
          <a:graphicData uri="http://schemas.openxmlformats.org/drawingml/2006/table">
            <a:tbl>
              <a:tblPr firstRow="1" bandRow="1">
                <a:tableStyleId>{5C22544A-7EE6-4342-B048-85BDC9FD1C3A}</a:tableStyleId>
              </a:tblPr>
              <a:tblGrid>
                <a:gridCol w="2317888">
                  <a:extLst>
                    <a:ext uri="{9D8B030D-6E8A-4147-A177-3AD203B41FA5}">
                      <a16:colId xmlns:a16="http://schemas.microsoft.com/office/drawing/2014/main" val="785378628"/>
                    </a:ext>
                  </a:extLst>
                </a:gridCol>
                <a:gridCol w="1183147">
                  <a:extLst>
                    <a:ext uri="{9D8B030D-6E8A-4147-A177-3AD203B41FA5}">
                      <a16:colId xmlns:a16="http://schemas.microsoft.com/office/drawing/2014/main" val="4097512314"/>
                    </a:ext>
                  </a:extLst>
                </a:gridCol>
              </a:tblGrid>
              <a:tr h="381475">
                <a:tc>
                  <a:txBody>
                    <a:bodyPr/>
                    <a:lstStyle/>
                    <a:p>
                      <a:pPr algn="l" fontAlgn="ctr"/>
                      <a:r>
                        <a:rPr lang="en-US" sz="1400" dirty="0">
                          <a:solidFill>
                            <a:schemeClr val="bg1"/>
                          </a:solidFill>
                          <a:latin typeface="+mn-lt"/>
                        </a:rPr>
                        <a:t>Peru n=2299</a:t>
                      </a:r>
                      <a:endParaRPr lang="en-US" sz="1400" b="1" i="0" u="none" strike="noStrike" spc="0" baseline="0" dirty="0">
                        <a:solidFill>
                          <a:schemeClr val="bg1"/>
                        </a:solidFill>
                        <a:effectLst/>
                        <a:latin typeface="+mn-lt"/>
                        <a:cs typeface="Calibri" panose="020F0502020204030204" pitchFamily="34" charset="0"/>
                      </a:endParaRPr>
                    </a:p>
                  </a:txBody>
                  <a:tcPr marL="144000" marR="9525" marT="9525"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pt-BR" sz="1400" b="1" spc="100" baseline="0" dirty="0">
                          <a:solidFill>
                            <a:schemeClr val="tx1"/>
                          </a:solidFill>
                          <a:effectLst/>
                          <a:latin typeface="+mn-lt"/>
                          <a:cs typeface="Calibri" panose="020F0502020204030204" pitchFamily="34" charset="0"/>
                        </a:rPr>
                        <a:t>%</a:t>
                      </a:r>
                    </a:p>
                  </a:txBody>
                  <a:tcPr marL="144000" marR="9525" marT="9525" marB="0" anchor="ctr"/>
                </a:tc>
                <a:extLst>
                  <a:ext uri="{0D108BD9-81ED-4DB2-BD59-A6C34878D82A}">
                    <a16:rowId xmlns:a16="http://schemas.microsoft.com/office/drawing/2014/main" val="2433396397"/>
                  </a:ext>
                </a:extLst>
              </a:tr>
              <a:tr h="381475">
                <a:tc gridSpan="2">
                  <a:txBody>
                    <a:bodyPr/>
                    <a:lstStyle/>
                    <a:p>
                      <a:pPr algn="l" fontAlgn="ctr"/>
                      <a:r>
                        <a:rPr lang="pt-BR" sz="1400" b="1" i="0" u="none" strike="noStrike" spc="0" baseline="0" dirty="0">
                          <a:solidFill>
                            <a:srgbClr val="2F284E"/>
                          </a:solidFill>
                          <a:effectLst/>
                          <a:latin typeface="+mn-lt"/>
                          <a:cs typeface="Calibri" panose="020F0502020204030204" pitchFamily="34" charset="0"/>
                        </a:rPr>
                        <a:t>Race</a:t>
                      </a:r>
                    </a:p>
                  </a:txBody>
                  <a:tcPr marL="144000" marR="9525" marT="9525" marB="0" anchor="ctr"/>
                </a:tc>
                <a:tc hMerge="1">
                  <a:txBody>
                    <a:bodyPr/>
                    <a:lstStyle/>
                    <a:p>
                      <a:endParaRPr lang="es-419"/>
                    </a:p>
                  </a:txBody>
                  <a:tcPr/>
                </a:tc>
                <a:extLst>
                  <a:ext uri="{0D108BD9-81ED-4DB2-BD59-A6C34878D82A}">
                    <a16:rowId xmlns:a16="http://schemas.microsoft.com/office/drawing/2014/main" val="3767683790"/>
                  </a:ext>
                </a:extLst>
              </a:tr>
              <a:tr h="381475">
                <a:tc>
                  <a:txBody>
                    <a:bodyPr/>
                    <a:lstStyle/>
                    <a:p>
                      <a:pPr algn="l" fontAlgn="b"/>
                      <a:r>
                        <a:rPr lang="pt-BR" sz="1400" b="1" i="0" u="none" strike="noStrike" spc="0" baseline="0" dirty="0">
                          <a:solidFill>
                            <a:srgbClr val="000000"/>
                          </a:solidFill>
                          <a:effectLst/>
                          <a:latin typeface="+mn-lt"/>
                          <a:cs typeface="Calibri" panose="020F0502020204030204" pitchFamily="34" charset="0"/>
                        </a:rPr>
                        <a:t>White </a:t>
                      </a:r>
                    </a:p>
                  </a:txBody>
                  <a:tcPr marL="360000" marR="9525" marT="9525" marB="0" anchor="ctr"/>
                </a:tc>
                <a:tc>
                  <a:txBody>
                    <a:bodyPr/>
                    <a:lstStyle/>
                    <a:p>
                      <a:pPr algn="ctr" fontAlgn="b"/>
                      <a:r>
                        <a:rPr lang="pt-BR" sz="1400" b="1" i="0" u="none" strike="noStrike" spc="100" baseline="0" dirty="0">
                          <a:solidFill>
                            <a:srgbClr val="000000"/>
                          </a:solidFill>
                          <a:effectLst/>
                          <a:latin typeface="+mn-lt"/>
                          <a:cs typeface="Calibri" panose="020F0502020204030204" pitchFamily="34" charset="0"/>
                        </a:rPr>
                        <a:t>10.0%</a:t>
                      </a:r>
                    </a:p>
                  </a:txBody>
                  <a:tcPr marL="9525" marR="9525" marT="9525" marB="0" anchor="ctr"/>
                </a:tc>
                <a:extLst>
                  <a:ext uri="{0D108BD9-81ED-4DB2-BD59-A6C34878D82A}">
                    <a16:rowId xmlns:a16="http://schemas.microsoft.com/office/drawing/2014/main" val="1783534195"/>
                  </a:ext>
                </a:extLst>
              </a:tr>
              <a:tr h="480110">
                <a:tc>
                  <a:txBody>
                    <a:bodyPr/>
                    <a:lstStyle/>
                    <a:p>
                      <a:pPr algn="l" fontAlgn="b"/>
                      <a:r>
                        <a:rPr lang="pt-BR" sz="1400" b="1" i="0" u="none" strike="noStrike" spc="0" baseline="0" dirty="0">
                          <a:solidFill>
                            <a:srgbClr val="000000"/>
                          </a:solidFill>
                          <a:effectLst/>
                          <a:latin typeface="+mn-lt"/>
                          <a:cs typeface="Calibri" panose="020F0502020204030204" pitchFamily="34" charset="0"/>
                        </a:rPr>
                        <a:t>Non-white</a:t>
                      </a:r>
                    </a:p>
                    <a:p>
                      <a:pPr algn="l" fontAlgn="b"/>
                      <a:r>
                        <a:rPr lang="pt-BR" sz="1400" b="1" i="0" u="none" strike="noStrike" spc="0" baseline="0" dirty="0">
                          <a:solidFill>
                            <a:srgbClr val="000000"/>
                          </a:solidFill>
                          <a:effectLst/>
                          <a:latin typeface="+mn-lt"/>
                          <a:cs typeface="Calibri" panose="020F0502020204030204" pitchFamily="34" charset="0"/>
                        </a:rPr>
                        <a:t>(almost all Metizo)</a:t>
                      </a:r>
                    </a:p>
                  </a:txBody>
                  <a:tcPr marL="360000" marR="9525" marT="9525" marB="0" anchor="ctr"/>
                </a:tc>
                <a:tc>
                  <a:txBody>
                    <a:bodyPr/>
                    <a:lstStyle/>
                    <a:p>
                      <a:pPr algn="ctr" fontAlgn="b"/>
                      <a:r>
                        <a:rPr lang="pt-BR" sz="1400" b="1" i="0" u="none" strike="noStrike" spc="100" baseline="0" dirty="0">
                          <a:solidFill>
                            <a:srgbClr val="000000"/>
                          </a:solidFill>
                          <a:effectLst/>
                          <a:latin typeface="+mn-lt"/>
                          <a:cs typeface="Calibri" panose="020F0502020204030204" pitchFamily="34" charset="0"/>
                        </a:rPr>
                        <a:t>90.0%</a:t>
                      </a:r>
                    </a:p>
                  </a:txBody>
                  <a:tcPr marL="9525" marR="9525" marT="9525" marB="0" anchor="ctr"/>
                </a:tc>
                <a:extLst>
                  <a:ext uri="{0D108BD9-81ED-4DB2-BD59-A6C34878D82A}">
                    <a16:rowId xmlns:a16="http://schemas.microsoft.com/office/drawing/2014/main" val="1877579228"/>
                  </a:ext>
                </a:extLst>
              </a:tr>
              <a:tr h="480110">
                <a:tc gridSpan="2">
                  <a:txBody>
                    <a:bodyPr/>
                    <a:lstStyle/>
                    <a:p>
                      <a:pPr algn="l" fontAlgn="ctr"/>
                      <a:r>
                        <a:rPr lang="en-US" sz="1400" b="1" i="0" u="none" strike="noStrike" spc="100" baseline="0" dirty="0">
                          <a:solidFill>
                            <a:srgbClr val="2F284E"/>
                          </a:solidFill>
                          <a:effectLst/>
                          <a:latin typeface="+mn-lt"/>
                          <a:cs typeface="Calibri" panose="020F0502020204030204" pitchFamily="34" charset="0"/>
                        </a:rPr>
                        <a:t>Reason to attend the site</a:t>
                      </a:r>
                    </a:p>
                  </a:txBody>
                  <a:tcPr marL="144000" marR="9525" marT="9525" marB="0" anchor="ctr"/>
                </a:tc>
                <a:tc hMerge="1">
                  <a:txBody>
                    <a:bodyPr/>
                    <a:lstStyle/>
                    <a:p>
                      <a:endParaRPr lang="es-419"/>
                    </a:p>
                  </a:txBody>
                  <a:tcPr/>
                </a:tc>
                <a:extLst>
                  <a:ext uri="{0D108BD9-81ED-4DB2-BD59-A6C34878D82A}">
                    <a16:rowId xmlns:a16="http://schemas.microsoft.com/office/drawing/2014/main" val="3980267949"/>
                  </a:ext>
                </a:extLst>
              </a:tr>
              <a:tr h="480110">
                <a:tc>
                  <a:txBody>
                    <a:bodyPr/>
                    <a:lstStyle/>
                    <a:p>
                      <a:pPr algn="l" fontAlgn="b"/>
                      <a:r>
                        <a:rPr lang="pt-BR" sz="1400" b="1" i="0" u="none" strike="noStrike" spc="100" baseline="0" dirty="0">
                          <a:solidFill>
                            <a:srgbClr val="000000"/>
                          </a:solidFill>
                          <a:effectLst/>
                          <a:latin typeface="+mn-lt"/>
                          <a:cs typeface="Calibri" panose="020F0502020204030204" pitchFamily="34" charset="0"/>
                        </a:rPr>
                        <a:t>Looking for PrEP</a:t>
                      </a:r>
                    </a:p>
                  </a:txBody>
                  <a:tcPr marL="360000" marR="9525" marT="9525" marB="0" anchor="ctr"/>
                </a:tc>
                <a:tc>
                  <a:txBody>
                    <a:bodyPr/>
                    <a:lstStyle/>
                    <a:p>
                      <a:pPr algn="ctr" fontAlgn="b"/>
                      <a:r>
                        <a:rPr lang="pt-BR" sz="1400" b="1" i="0" u="none" strike="noStrike" spc="100" baseline="0" dirty="0">
                          <a:solidFill>
                            <a:srgbClr val="000000"/>
                          </a:solidFill>
                          <a:effectLst/>
                          <a:latin typeface="+mn-lt"/>
                          <a:cs typeface="Calibri" panose="020F0502020204030204" pitchFamily="34" charset="0"/>
                        </a:rPr>
                        <a:t>50.0%</a:t>
                      </a:r>
                    </a:p>
                  </a:txBody>
                  <a:tcPr marL="9525" marR="9525" marT="9525" marB="0" anchor="ctr"/>
                </a:tc>
                <a:extLst>
                  <a:ext uri="{0D108BD9-81ED-4DB2-BD59-A6C34878D82A}">
                    <a16:rowId xmlns:a16="http://schemas.microsoft.com/office/drawing/2014/main" val="1480601164"/>
                  </a:ext>
                </a:extLst>
              </a:tr>
              <a:tr h="649489">
                <a:tc>
                  <a:txBody>
                    <a:bodyPr/>
                    <a:lstStyle/>
                    <a:p>
                      <a:pPr algn="l" fontAlgn="b"/>
                      <a:r>
                        <a:rPr lang="pt-BR" sz="1400" b="1" i="0" u="none" strike="noStrike" spc="100" baseline="0" dirty="0">
                          <a:solidFill>
                            <a:srgbClr val="000000"/>
                          </a:solidFill>
                          <a:effectLst/>
                          <a:latin typeface="+mn-lt"/>
                          <a:cs typeface="Calibri" panose="020F0502020204030204" pitchFamily="34" charset="0"/>
                        </a:rPr>
                        <a:t>Any other reason</a:t>
                      </a:r>
                    </a:p>
                    <a:p>
                      <a:pPr algn="l" fontAlgn="b"/>
                      <a:r>
                        <a:rPr lang="pt-BR" sz="1400" b="1" i="0" u="none" strike="noStrike" spc="100" baseline="0" dirty="0">
                          <a:solidFill>
                            <a:srgbClr val="000000"/>
                          </a:solidFill>
                          <a:effectLst/>
                          <a:latin typeface="+mn-lt"/>
                          <a:cs typeface="Calibri" panose="020F0502020204030204" pitchFamily="34" charset="0"/>
                        </a:rPr>
                        <a:t>(primarily HIV testing)</a:t>
                      </a:r>
                    </a:p>
                  </a:txBody>
                  <a:tcPr marL="360000" marR="9525" marT="9525" marB="0" anchor="ctr"/>
                </a:tc>
                <a:tc>
                  <a:txBody>
                    <a:bodyPr/>
                    <a:lstStyle/>
                    <a:p>
                      <a:pPr algn="ctr" fontAlgn="b"/>
                      <a:r>
                        <a:rPr lang="pt-BR" sz="1400" b="1" i="0" u="none" strike="noStrike" spc="100" baseline="0" dirty="0">
                          <a:solidFill>
                            <a:srgbClr val="000000"/>
                          </a:solidFill>
                          <a:effectLst/>
                          <a:latin typeface="+mn-lt"/>
                          <a:cs typeface="Calibri" panose="020F0502020204030204" pitchFamily="34" charset="0"/>
                        </a:rPr>
                        <a:t>50.0%</a:t>
                      </a:r>
                    </a:p>
                  </a:txBody>
                  <a:tcPr marL="9525" marR="9525" marT="9525" marB="0" anchor="ctr"/>
                </a:tc>
                <a:extLst>
                  <a:ext uri="{0D108BD9-81ED-4DB2-BD59-A6C34878D82A}">
                    <a16:rowId xmlns:a16="http://schemas.microsoft.com/office/drawing/2014/main" val="3478169709"/>
                  </a:ext>
                </a:extLst>
              </a:tr>
            </a:tbl>
          </a:graphicData>
        </a:graphic>
      </p:graphicFrame>
      <p:graphicFrame>
        <p:nvGraphicFramePr>
          <p:cNvPr id="15" name="Chart 14"/>
          <p:cNvGraphicFramePr>
            <a:graphicFrameLocks/>
          </p:cNvGraphicFramePr>
          <p:nvPr>
            <p:extLst>
              <p:ext uri="{D42A27DB-BD31-4B8C-83A1-F6EECF244321}">
                <p14:modId xmlns:p14="http://schemas.microsoft.com/office/powerpoint/2010/main" val="314244885"/>
              </p:ext>
            </p:extLst>
          </p:nvPr>
        </p:nvGraphicFramePr>
        <p:xfrm>
          <a:off x="3657599" y="1665289"/>
          <a:ext cx="5845629" cy="4082143"/>
        </p:xfrm>
        <a:graphic>
          <a:graphicData uri="http://schemas.openxmlformats.org/drawingml/2006/chart">
            <c:chart xmlns:c="http://schemas.openxmlformats.org/drawingml/2006/chart" xmlns:r="http://schemas.openxmlformats.org/officeDocument/2006/relationships" r:id="rId3"/>
          </a:graphicData>
        </a:graphic>
      </p:graphicFrame>
      <p:pic>
        <p:nvPicPr>
          <p:cNvPr id="16" name="Google Shape;291;p15" descr="Imprep"/>
          <p:cNvPicPr preferRelativeResize="0"/>
          <p:nvPr/>
        </p:nvPicPr>
        <p:blipFill rotWithShape="1">
          <a:blip r:embed="rId4">
            <a:alphaModFix/>
          </a:blip>
          <a:srcRect/>
          <a:stretch/>
        </p:blipFill>
        <p:spPr>
          <a:xfrm>
            <a:off x="8008940" y="5833369"/>
            <a:ext cx="4229100" cy="952500"/>
          </a:xfrm>
          <a:prstGeom prst="rect">
            <a:avLst/>
          </a:prstGeom>
          <a:noFill/>
          <a:ln>
            <a:noFill/>
          </a:ln>
        </p:spPr>
      </p:pic>
    </p:spTree>
    <p:extLst>
      <p:ext uri="{BB962C8B-B14F-4D97-AF65-F5344CB8AC3E}">
        <p14:creationId xmlns:p14="http://schemas.microsoft.com/office/powerpoint/2010/main" val="377448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CD540-13DF-4440-8FFD-EFD90B0F981A}"/>
              </a:ext>
            </a:extLst>
          </p:cNvPr>
          <p:cNvSpPr>
            <a:spLocks noGrp="1"/>
          </p:cNvSpPr>
          <p:nvPr>
            <p:ph sz="quarter" idx="13"/>
          </p:nvPr>
        </p:nvSpPr>
        <p:spPr/>
        <p:txBody>
          <a:bodyPr>
            <a:normAutofit/>
          </a:bodyPr>
          <a:lstStyle/>
          <a:p>
            <a:r>
              <a:rPr lang="en-US" i="1" dirty="0"/>
              <a:t>“Well, it gives you more freedom to explore your sexuality, avoiding risks and helps you to feel calmer. It also helped me to feel more pleasure with my sex partners and to share the confidence and the certainty that we will be safe”. </a:t>
            </a:r>
          </a:p>
          <a:p>
            <a:r>
              <a:rPr lang="en-US" i="1" dirty="0"/>
              <a:t>(Regional Teaching Hospital of Trujillo – MSM – 28 years old)</a:t>
            </a:r>
            <a:endParaRPr lang="en-US" dirty="0"/>
          </a:p>
        </p:txBody>
      </p:sp>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p:txBody>
          <a:bodyPr/>
          <a:lstStyle/>
          <a:p>
            <a:r>
              <a:rPr lang="en-US" noProof="0" dirty="0"/>
              <a:t>Sexual freedom and confidence</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p:txBody>
          <a:bodyPr/>
          <a:lstStyle/>
          <a:p>
            <a:r>
              <a:rPr lang="en-US" noProof="0" dirty="0"/>
              <a:t>HIV vulnerability and control</a:t>
            </a: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p:txBody>
          <a:bodyPr>
            <a:normAutofit/>
          </a:bodyPr>
          <a:lstStyle/>
          <a:p>
            <a:r>
              <a:rPr lang="en-US" dirty="0"/>
              <a:t>ImPrEP participants qualitative interviews</a:t>
            </a:r>
            <a:endParaRPr lang="en-US" noProof="0" dirty="0"/>
          </a:p>
        </p:txBody>
      </p:sp>
      <p:sp>
        <p:nvSpPr>
          <p:cNvPr id="7" name="Content Placeholder 6"/>
          <p:cNvSpPr>
            <a:spLocks noGrp="1"/>
          </p:cNvSpPr>
          <p:nvPr>
            <p:ph sz="quarter" idx="14"/>
          </p:nvPr>
        </p:nvSpPr>
        <p:spPr/>
        <p:txBody>
          <a:bodyPr/>
          <a:lstStyle/>
          <a:p>
            <a:r>
              <a:rPr lang="en-US" i="1" dirty="0"/>
              <a:t>“I decided to use it because I'm a sex worker, and sometimes the condom can break with the client, and in general, many trans girls need to take PrEP, because we are exposed to rape, sexual abuse and other situations. Now for me, using PrEP means that I have more control of my health, and I feel really great about it”. </a:t>
            </a:r>
          </a:p>
          <a:p>
            <a:r>
              <a:rPr lang="en-US" i="1" dirty="0"/>
              <a:t>(</a:t>
            </a:r>
            <a:r>
              <a:rPr lang="en-US" i="1" dirty="0" err="1"/>
              <a:t>Tahuantinsuyo</a:t>
            </a:r>
            <a:r>
              <a:rPr lang="en-US" i="1" dirty="0"/>
              <a:t> </a:t>
            </a:r>
            <a:r>
              <a:rPr lang="en-US" i="1" dirty="0" err="1"/>
              <a:t>Bajo</a:t>
            </a:r>
            <a:r>
              <a:rPr lang="en-US" i="1" dirty="0"/>
              <a:t> – TW – 31 years old)</a:t>
            </a:r>
            <a:endParaRPr lang="en-US" dirty="0"/>
          </a:p>
          <a:p>
            <a:endParaRPr lang="en-US" dirty="0"/>
          </a:p>
        </p:txBody>
      </p:sp>
      <p:pic>
        <p:nvPicPr>
          <p:cNvPr id="8" name="Google Shape;291;p15" descr="Imprep"/>
          <p:cNvPicPr preferRelativeResize="0"/>
          <p:nvPr/>
        </p:nvPicPr>
        <p:blipFill rotWithShape="1">
          <a:blip r:embed="rId3">
            <a:alphaModFix/>
          </a:blip>
          <a:srcRect/>
          <a:stretch/>
        </p:blipFill>
        <p:spPr>
          <a:xfrm>
            <a:off x="2001841" y="5500688"/>
            <a:ext cx="4229100" cy="952500"/>
          </a:xfrm>
          <a:prstGeom prst="rect">
            <a:avLst/>
          </a:prstGeom>
          <a:noFill/>
          <a:ln>
            <a:noFill/>
          </a:ln>
        </p:spPr>
      </p:pic>
    </p:spTree>
    <p:extLst>
      <p:ext uri="{BB962C8B-B14F-4D97-AF65-F5344CB8AC3E}">
        <p14:creationId xmlns:p14="http://schemas.microsoft.com/office/powerpoint/2010/main" val="366308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13725DA-F81C-C741-8279-C9F4F58D2445}"/>
              </a:ext>
            </a:extLst>
          </p:cNvPr>
          <p:cNvSpPr>
            <a:spLocks noGrp="1"/>
          </p:cNvSpPr>
          <p:nvPr>
            <p:ph type="body" sz="quarter" idx="15"/>
          </p:nvPr>
        </p:nvSpPr>
        <p:spPr/>
        <p:txBody>
          <a:bodyPr/>
          <a:lstStyle/>
          <a:p>
            <a:r>
              <a:rPr lang="en-US" noProof="0" dirty="0"/>
              <a:t>Sexual freedom and confidence</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511466" y="1189392"/>
            <a:ext cx="5437188" cy="647700"/>
          </a:xfrm>
        </p:spPr>
        <p:txBody>
          <a:bodyPr/>
          <a:lstStyle/>
          <a:p>
            <a:r>
              <a:rPr lang="en-US" sz="3200" noProof="0" dirty="0"/>
              <a:t>Facilitators</a:t>
            </a:r>
            <a:endParaRPr lang="en-US" noProof="0" dirty="0"/>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2770909" y="170072"/>
            <a:ext cx="8858109" cy="1223964"/>
          </a:xfrm>
        </p:spPr>
        <p:txBody>
          <a:bodyPr>
            <a:normAutofit/>
          </a:bodyPr>
          <a:lstStyle/>
          <a:p>
            <a:r>
              <a:rPr lang="en-US" dirty="0"/>
              <a:t>ImPrEP participants: PrEP barriers &amp; facilitators</a:t>
            </a:r>
            <a:endParaRPr lang="en-US" noProof="0" dirty="0"/>
          </a:p>
        </p:txBody>
      </p:sp>
      <p:pic>
        <p:nvPicPr>
          <p:cNvPr id="8" name="Picture 7"/>
          <p:cNvPicPr>
            <a:picLocks noChangeAspect="1"/>
          </p:cNvPicPr>
          <p:nvPr/>
        </p:nvPicPr>
        <p:blipFill rotWithShape="1">
          <a:blip r:embed="rId3"/>
          <a:srcRect b="6242"/>
          <a:stretch/>
        </p:blipFill>
        <p:spPr>
          <a:xfrm>
            <a:off x="442913" y="1827856"/>
            <a:ext cx="4959515" cy="4495366"/>
          </a:xfrm>
          <a:prstGeom prst="rect">
            <a:avLst/>
          </a:prstGeom>
        </p:spPr>
      </p:pic>
      <p:pic>
        <p:nvPicPr>
          <p:cNvPr id="9" name="Picture 8"/>
          <p:cNvPicPr>
            <a:picLocks noChangeAspect="1"/>
          </p:cNvPicPr>
          <p:nvPr/>
        </p:nvPicPr>
        <p:blipFill rotWithShape="1">
          <a:blip r:embed="rId4"/>
          <a:srcRect b="7279"/>
          <a:stretch/>
        </p:blipFill>
        <p:spPr>
          <a:xfrm>
            <a:off x="6713783" y="1827856"/>
            <a:ext cx="4582069" cy="4504602"/>
          </a:xfrm>
          <a:prstGeom prst="rect">
            <a:avLst/>
          </a:prstGeom>
        </p:spPr>
      </p:pic>
      <p:sp>
        <p:nvSpPr>
          <p:cNvPr id="3" name="Rectangle 2"/>
          <p:cNvSpPr/>
          <p:nvPr/>
        </p:nvSpPr>
        <p:spPr>
          <a:xfrm>
            <a:off x="0" y="6504261"/>
            <a:ext cx="12192000" cy="430887"/>
          </a:xfrm>
          <a:prstGeom prst="rect">
            <a:avLst/>
          </a:prstGeom>
        </p:spPr>
        <p:txBody>
          <a:bodyPr wrap="square">
            <a:spAutoFit/>
          </a:bodyPr>
          <a:lstStyle/>
          <a:p>
            <a:r>
              <a:rPr lang="es-419" sz="1100" dirty="0" err="1"/>
              <a:t>Jiron</a:t>
            </a:r>
            <a:r>
              <a:rPr lang="es-419" sz="1100" dirty="0"/>
              <a:t> et al. </a:t>
            </a:r>
            <a:r>
              <a:rPr lang="en-US" sz="1100" dirty="0"/>
              <a:t>Understanding barriers and challenges to PrEP adherence: experiences of PrEP discontinuation among MSM and Transwomen in Peru - The ImPrEP Demonstration Study. IAS. 2021. PED652.</a:t>
            </a:r>
            <a:endParaRPr lang="es-419" sz="1100" dirty="0"/>
          </a:p>
        </p:txBody>
      </p:sp>
      <p:sp>
        <p:nvSpPr>
          <p:cNvPr id="11" name="Text Placeholder 4">
            <a:extLst>
              <a:ext uri="{FF2B5EF4-FFF2-40B4-BE49-F238E27FC236}">
                <a16:creationId xmlns:a16="http://schemas.microsoft.com/office/drawing/2014/main" id="{6DD64F99-A088-7747-9AFC-33FF5B3D8465}"/>
              </a:ext>
            </a:extLst>
          </p:cNvPr>
          <p:cNvSpPr txBox="1">
            <a:spLocks/>
          </p:cNvSpPr>
          <p:nvPr/>
        </p:nvSpPr>
        <p:spPr>
          <a:xfrm>
            <a:off x="6754812" y="1332203"/>
            <a:ext cx="5437188" cy="647700"/>
          </a:xfrm>
          <a:prstGeom prst="rect">
            <a:avLst/>
          </a:prstGeom>
        </p:spPr>
        <p:txBody>
          <a:bodyPr vert="horz" lIns="0" tIns="0" rIns="0" bIns="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1"/>
                </a:solidFill>
                <a:latin typeface="IAS Ribbon Sans Bold" pitchFamily="2" charset="0"/>
                <a:ea typeface="IAS Ribbon Sans Bold"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dirty="0"/>
              <a:t>Barriers</a:t>
            </a:r>
            <a:endParaRPr lang="en-GB" dirty="0"/>
          </a:p>
        </p:txBody>
      </p:sp>
      <p:pic>
        <p:nvPicPr>
          <p:cNvPr id="10" name="Google Shape;291;p15" descr="Imprep"/>
          <p:cNvPicPr preferRelativeResize="0"/>
          <p:nvPr/>
        </p:nvPicPr>
        <p:blipFill rotWithShape="1">
          <a:blip r:embed="rId5">
            <a:alphaModFix/>
          </a:blip>
          <a:srcRect/>
          <a:stretch/>
        </p:blipFill>
        <p:spPr>
          <a:xfrm>
            <a:off x="9753600" y="1008530"/>
            <a:ext cx="2438400" cy="566545"/>
          </a:xfrm>
          <a:prstGeom prst="rect">
            <a:avLst/>
          </a:prstGeom>
          <a:noFill/>
          <a:ln>
            <a:noFill/>
          </a:ln>
        </p:spPr>
      </p:pic>
    </p:spTree>
    <p:extLst>
      <p:ext uri="{BB962C8B-B14F-4D97-AF65-F5344CB8AC3E}">
        <p14:creationId xmlns:p14="http://schemas.microsoft.com/office/powerpoint/2010/main" val="308375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Who was not adherent to PrEP? </a:t>
            </a:r>
          </a:p>
        </p:txBody>
      </p:sp>
      <p:sp>
        <p:nvSpPr>
          <p:cNvPr id="4" name="Text Placeholder 3"/>
          <p:cNvSpPr>
            <a:spLocks noGrp="1"/>
          </p:cNvSpPr>
          <p:nvPr>
            <p:ph type="body" sz="quarter" idx="10"/>
          </p:nvPr>
        </p:nvSpPr>
        <p:spPr/>
        <p:txBody>
          <a:bodyPr>
            <a:normAutofit/>
          </a:bodyPr>
          <a:lstStyle/>
          <a:p>
            <a:r>
              <a:rPr lang="en-US" dirty="0"/>
              <a:t>Self-reported PrEP adherence at week 4 </a:t>
            </a:r>
            <a:r>
              <a:rPr lang="en-US" b="0" dirty="0"/>
              <a:t>(no missing pill in the previous 30 days)</a:t>
            </a:r>
          </a:p>
          <a:p>
            <a:r>
              <a:rPr lang="en-US" b="0" dirty="0"/>
              <a:t>	- Peru: 31.9% fully adherent</a:t>
            </a:r>
          </a:p>
          <a:p>
            <a:endParaRPr lang="en-US" b="0" dirty="0"/>
          </a:p>
          <a:p>
            <a:r>
              <a:rPr lang="en-US" dirty="0"/>
              <a:t>Medical possession ratio (</a:t>
            </a:r>
            <a:r>
              <a:rPr lang="en-US" dirty="0" err="1"/>
              <a:t>MPR</a:t>
            </a:r>
            <a:r>
              <a:rPr lang="en-US" dirty="0"/>
              <a:t>) ≥0·6, </a:t>
            </a:r>
          </a:p>
          <a:p>
            <a:r>
              <a:rPr lang="en-US" dirty="0"/>
              <a:t>Days between their visits = sufficient pills for 4+ pills/week</a:t>
            </a:r>
          </a:p>
          <a:p>
            <a:r>
              <a:rPr lang="en-US" b="0" dirty="0"/>
              <a:t>	- Peru: 48.4%</a:t>
            </a:r>
          </a:p>
          <a:p>
            <a:endParaRPr lang="en-US" b="0" dirty="0"/>
          </a:p>
          <a:p>
            <a:endParaRPr lang="en-US" b="0" dirty="0"/>
          </a:p>
          <a:p>
            <a:endParaRPr lang="en-US" b="0" dirty="0"/>
          </a:p>
          <a:p>
            <a:endParaRPr lang="en-US" dirty="0"/>
          </a:p>
        </p:txBody>
      </p:sp>
      <p:pic>
        <p:nvPicPr>
          <p:cNvPr id="5" name="Google Shape;291;p15" descr="Imprep"/>
          <p:cNvPicPr preferRelativeResize="0"/>
          <p:nvPr/>
        </p:nvPicPr>
        <p:blipFill rotWithShape="1">
          <a:blip r:embed="rId2">
            <a:alphaModFix/>
          </a:blip>
          <a:srcRect/>
          <a:stretch/>
        </p:blipFill>
        <p:spPr>
          <a:xfrm>
            <a:off x="8948057" y="6200774"/>
            <a:ext cx="3160504" cy="657225"/>
          </a:xfrm>
          <a:prstGeom prst="rect">
            <a:avLst/>
          </a:prstGeom>
          <a:noFill/>
          <a:ln>
            <a:noFill/>
          </a:ln>
        </p:spPr>
      </p:pic>
      <p:sp>
        <p:nvSpPr>
          <p:cNvPr id="2" name="Rectangle 1"/>
          <p:cNvSpPr/>
          <p:nvPr/>
        </p:nvSpPr>
        <p:spPr>
          <a:xfrm>
            <a:off x="3756915" y="6195641"/>
            <a:ext cx="6096000" cy="276999"/>
          </a:xfrm>
          <a:prstGeom prst="rect">
            <a:avLst/>
          </a:prstGeom>
        </p:spPr>
        <p:txBody>
          <a:bodyPr>
            <a:spAutoFit/>
          </a:bodyPr>
          <a:lstStyle/>
          <a:p>
            <a:r>
              <a:rPr lang="en-US" sz="1200" b="1" dirty="0">
                <a:latin typeface="Shaker2Lancet-Regular"/>
              </a:rPr>
              <a:t>Veloso VG, et al. </a:t>
            </a:r>
            <a:r>
              <a:rPr lang="en-US" sz="1200" b="1" i="1" dirty="0">
                <a:latin typeface="Shaker2Lancet-Italic"/>
              </a:rPr>
              <a:t>Lancet HIV </a:t>
            </a:r>
            <a:r>
              <a:rPr lang="en-US" sz="1200" b="1" dirty="0">
                <a:latin typeface="Shaker2Lancet-Regular"/>
              </a:rPr>
              <a:t>2022</a:t>
            </a:r>
            <a:r>
              <a:rPr lang="es-419" sz="1200" b="1" dirty="0">
                <a:latin typeface="Shaker2Lancet-Regular"/>
              </a:rPr>
              <a:t>. https://doi.org/10.1016/S2352-3018(22)00331-9.</a:t>
            </a:r>
            <a:endParaRPr lang="es-419" sz="1200" b="1" dirty="0"/>
          </a:p>
        </p:txBody>
      </p:sp>
    </p:spTree>
    <p:extLst>
      <p:ext uri="{BB962C8B-B14F-4D97-AF65-F5344CB8AC3E}">
        <p14:creationId xmlns:p14="http://schemas.microsoft.com/office/powerpoint/2010/main" val="3357562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0591" y="1558132"/>
            <a:ext cx="3893209" cy="4103687"/>
          </a:xfrm>
        </p:spPr>
        <p:txBody>
          <a:bodyPr>
            <a:noAutofit/>
          </a:bodyPr>
          <a:lstStyle/>
          <a:p>
            <a:r>
              <a:rPr lang="en-US" sz="2000" dirty="0"/>
              <a:t>Overall, being from Peru was a primary characteristic for non-adherence</a:t>
            </a:r>
          </a:p>
          <a:p>
            <a:endParaRPr lang="en-US" sz="2000" dirty="0"/>
          </a:p>
          <a:p>
            <a:r>
              <a:rPr lang="en-US" sz="2000" dirty="0"/>
              <a:t>In Peru – younger age, less than secondary schooling, &amp; binge drinking were </a:t>
            </a:r>
            <a:r>
              <a:rPr lang="en-US" sz="2000" dirty="0" err="1"/>
              <a:t>asso</a:t>
            </a:r>
            <a:r>
              <a:rPr lang="en-US" sz="2000" dirty="0"/>
              <a:t>. w/decreased adherence</a:t>
            </a:r>
          </a:p>
          <a:p>
            <a:endParaRPr lang="en-US" sz="2000" dirty="0"/>
          </a:p>
          <a:p>
            <a:r>
              <a:rPr lang="en-US" sz="2000" dirty="0"/>
              <a:t>CAS with a partner </a:t>
            </a:r>
            <a:r>
              <a:rPr lang="en-US" sz="2000" dirty="0" err="1"/>
              <a:t>LHIV</a:t>
            </a:r>
            <a:r>
              <a:rPr lang="en-US" sz="2000" dirty="0"/>
              <a:t> was associated with increased adherence</a:t>
            </a:r>
          </a:p>
          <a:p>
            <a:endParaRPr lang="en-US" sz="2000" dirty="0"/>
          </a:p>
        </p:txBody>
      </p:sp>
      <p:pic>
        <p:nvPicPr>
          <p:cNvPr id="4" name="Google Shape;291;p15" descr="Imprep"/>
          <p:cNvPicPr preferRelativeResize="0">
            <a:picLocks noChangeAspect="1"/>
          </p:cNvPicPr>
          <p:nvPr/>
        </p:nvPicPr>
        <p:blipFill rotWithShape="1">
          <a:blip r:embed="rId2">
            <a:alphaModFix/>
          </a:blip>
          <a:srcRect/>
          <a:stretch/>
        </p:blipFill>
        <p:spPr>
          <a:xfrm>
            <a:off x="8880948" y="6081713"/>
            <a:ext cx="3171825" cy="714375"/>
          </a:xfrm>
          <a:prstGeom prst="rect">
            <a:avLst/>
          </a:prstGeom>
          <a:noFill/>
          <a:ln>
            <a:noFill/>
          </a:ln>
        </p:spPr>
      </p:pic>
      <p:pic>
        <p:nvPicPr>
          <p:cNvPr id="5" name="Picture 4"/>
          <p:cNvPicPr>
            <a:picLocks noChangeAspect="1"/>
          </p:cNvPicPr>
          <p:nvPr/>
        </p:nvPicPr>
        <p:blipFill>
          <a:blip r:embed="rId3"/>
          <a:stretch>
            <a:fillRect/>
          </a:stretch>
        </p:blipFill>
        <p:spPr>
          <a:xfrm>
            <a:off x="9200733" y="522991"/>
            <a:ext cx="2991267" cy="6335009"/>
          </a:xfrm>
          <a:prstGeom prst="rect">
            <a:avLst/>
          </a:prstGeom>
        </p:spPr>
      </p:pic>
      <p:pic>
        <p:nvPicPr>
          <p:cNvPr id="6" name="Picture 5"/>
          <p:cNvPicPr>
            <a:picLocks noChangeAspect="1"/>
          </p:cNvPicPr>
          <p:nvPr/>
        </p:nvPicPr>
        <p:blipFill>
          <a:blip r:embed="rId4"/>
          <a:stretch>
            <a:fillRect/>
          </a:stretch>
        </p:blipFill>
        <p:spPr>
          <a:xfrm>
            <a:off x="7466941" y="684939"/>
            <a:ext cx="1733792" cy="6173061"/>
          </a:xfrm>
          <a:prstGeom prst="rect">
            <a:avLst/>
          </a:prstGeom>
        </p:spPr>
      </p:pic>
      <p:sp>
        <p:nvSpPr>
          <p:cNvPr id="3" name="Title 2"/>
          <p:cNvSpPr>
            <a:spLocks noGrp="1"/>
          </p:cNvSpPr>
          <p:nvPr>
            <p:ph type="title"/>
          </p:nvPr>
        </p:nvSpPr>
        <p:spPr>
          <a:xfrm>
            <a:off x="2668591" y="180168"/>
            <a:ext cx="7632700" cy="1223964"/>
          </a:xfrm>
        </p:spPr>
        <p:txBody>
          <a:bodyPr/>
          <a:lstStyle/>
          <a:p>
            <a:r>
              <a:rPr lang="en-US" dirty="0"/>
              <a:t>Who was not adherent to PrEP? </a:t>
            </a:r>
          </a:p>
        </p:txBody>
      </p:sp>
      <p:sp>
        <p:nvSpPr>
          <p:cNvPr id="7" name="Rectangle 6"/>
          <p:cNvSpPr/>
          <p:nvPr/>
        </p:nvSpPr>
        <p:spPr>
          <a:xfrm>
            <a:off x="3650591" y="6035574"/>
            <a:ext cx="3729923" cy="461665"/>
          </a:xfrm>
          <a:prstGeom prst="rect">
            <a:avLst/>
          </a:prstGeom>
        </p:spPr>
        <p:txBody>
          <a:bodyPr wrap="square">
            <a:spAutoFit/>
          </a:bodyPr>
          <a:lstStyle/>
          <a:p>
            <a:r>
              <a:rPr lang="en-US" sz="1200" b="1" dirty="0">
                <a:latin typeface="Shaker2Lancet-Regular"/>
              </a:rPr>
              <a:t>Veloso VG, et al. </a:t>
            </a:r>
            <a:r>
              <a:rPr lang="en-US" sz="1200" b="1" i="1" dirty="0">
                <a:latin typeface="Shaker2Lancet-Italic"/>
              </a:rPr>
              <a:t>Lancet HIV </a:t>
            </a:r>
            <a:r>
              <a:rPr lang="en-US" sz="1200" b="1" dirty="0">
                <a:latin typeface="Shaker2Lancet-Regular"/>
              </a:rPr>
              <a:t>2022</a:t>
            </a:r>
            <a:r>
              <a:rPr lang="es-419" sz="1200" b="1" dirty="0">
                <a:latin typeface="Shaker2Lancet-Regular"/>
              </a:rPr>
              <a:t>. https://doi.org/10.1016/S2352-3018(22)00331-9.</a:t>
            </a:r>
            <a:endParaRPr lang="es-419" sz="1200" b="1" dirty="0"/>
          </a:p>
        </p:txBody>
      </p:sp>
    </p:spTree>
    <p:extLst>
      <p:ext uri="{BB962C8B-B14F-4D97-AF65-F5344CB8AC3E}">
        <p14:creationId xmlns:p14="http://schemas.microsoft.com/office/powerpoint/2010/main" val="155259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50591" y="1691079"/>
            <a:ext cx="3893209" cy="4103687"/>
          </a:xfrm>
        </p:spPr>
        <p:txBody>
          <a:bodyPr>
            <a:noAutofit/>
          </a:bodyPr>
          <a:lstStyle/>
          <a:p>
            <a:r>
              <a:rPr lang="en-US" sz="2000" dirty="0"/>
              <a:t>Overall, being from Peru was a primary characteristic for non-adherence</a:t>
            </a:r>
          </a:p>
          <a:p>
            <a:endParaRPr lang="en-US" sz="2000" dirty="0"/>
          </a:p>
          <a:p>
            <a:r>
              <a:rPr lang="en-US" sz="2000" dirty="0"/>
              <a:t>In Peru – younger age and less than secondary schooling were </a:t>
            </a:r>
            <a:r>
              <a:rPr lang="en-US" sz="2000" dirty="0" err="1"/>
              <a:t>asso</a:t>
            </a:r>
            <a:r>
              <a:rPr lang="en-US" sz="2000" dirty="0"/>
              <a:t>. w/less long term engagement</a:t>
            </a:r>
          </a:p>
          <a:p>
            <a:endParaRPr lang="en-US" sz="2000" dirty="0"/>
          </a:p>
          <a:p>
            <a:r>
              <a:rPr lang="en-US" sz="2000" dirty="0"/>
              <a:t>CAS was associated with increased long term engagement</a:t>
            </a:r>
          </a:p>
          <a:p>
            <a:endParaRPr lang="en-US" sz="2000" dirty="0"/>
          </a:p>
        </p:txBody>
      </p:sp>
      <p:pic>
        <p:nvPicPr>
          <p:cNvPr id="4" name="Google Shape;291;p15" descr="Imprep"/>
          <p:cNvPicPr preferRelativeResize="0">
            <a:picLocks noChangeAspect="1"/>
          </p:cNvPicPr>
          <p:nvPr/>
        </p:nvPicPr>
        <p:blipFill rotWithShape="1">
          <a:blip r:embed="rId2">
            <a:alphaModFix/>
          </a:blip>
          <a:srcRect/>
          <a:stretch/>
        </p:blipFill>
        <p:spPr>
          <a:xfrm>
            <a:off x="8880948" y="6081713"/>
            <a:ext cx="3171825" cy="714375"/>
          </a:xfrm>
          <a:prstGeom prst="rect">
            <a:avLst/>
          </a:prstGeom>
          <a:noFill/>
          <a:ln>
            <a:noFill/>
          </a:ln>
        </p:spPr>
      </p:pic>
      <p:pic>
        <p:nvPicPr>
          <p:cNvPr id="6" name="Picture 5"/>
          <p:cNvPicPr>
            <a:picLocks noChangeAspect="1"/>
          </p:cNvPicPr>
          <p:nvPr/>
        </p:nvPicPr>
        <p:blipFill rotWithShape="1">
          <a:blip r:embed="rId3"/>
          <a:srcRect b="6348"/>
          <a:stretch/>
        </p:blipFill>
        <p:spPr>
          <a:xfrm>
            <a:off x="7396214" y="728483"/>
            <a:ext cx="1804519" cy="6017008"/>
          </a:xfrm>
          <a:prstGeom prst="rect">
            <a:avLst/>
          </a:prstGeom>
        </p:spPr>
      </p:pic>
      <p:sp>
        <p:nvSpPr>
          <p:cNvPr id="3" name="Title 2"/>
          <p:cNvSpPr>
            <a:spLocks noGrp="1"/>
          </p:cNvSpPr>
          <p:nvPr>
            <p:ph type="title"/>
          </p:nvPr>
        </p:nvSpPr>
        <p:spPr>
          <a:xfrm>
            <a:off x="2668591" y="180168"/>
            <a:ext cx="7632700" cy="1223964"/>
          </a:xfrm>
        </p:spPr>
        <p:txBody>
          <a:bodyPr>
            <a:normAutofit/>
          </a:bodyPr>
          <a:lstStyle/>
          <a:p>
            <a:r>
              <a:rPr lang="en-US" dirty="0"/>
              <a:t>Who did not stick with PrEP? </a:t>
            </a:r>
          </a:p>
        </p:txBody>
      </p:sp>
      <p:pic>
        <p:nvPicPr>
          <p:cNvPr id="7" name="Picture 6"/>
          <p:cNvPicPr>
            <a:picLocks noChangeAspect="1"/>
          </p:cNvPicPr>
          <p:nvPr/>
        </p:nvPicPr>
        <p:blipFill>
          <a:blip r:embed="rId4"/>
          <a:stretch>
            <a:fillRect/>
          </a:stretch>
        </p:blipFill>
        <p:spPr>
          <a:xfrm>
            <a:off x="9200733" y="616438"/>
            <a:ext cx="3038899" cy="6154009"/>
          </a:xfrm>
          <a:prstGeom prst="rect">
            <a:avLst/>
          </a:prstGeom>
        </p:spPr>
      </p:pic>
      <p:sp>
        <p:nvSpPr>
          <p:cNvPr id="8" name="Rectangle 7"/>
          <p:cNvSpPr/>
          <p:nvPr/>
        </p:nvSpPr>
        <p:spPr>
          <a:xfrm>
            <a:off x="3650591" y="6035574"/>
            <a:ext cx="3729923" cy="461665"/>
          </a:xfrm>
          <a:prstGeom prst="rect">
            <a:avLst/>
          </a:prstGeom>
        </p:spPr>
        <p:txBody>
          <a:bodyPr wrap="square">
            <a:spAutoFit/>
          </a:bodyPr>
          <a:lstStyle/>
          <a:p>
            <a:r>
              <a:rPr lang="en-US" sz="1200" b="1" dirty="0">
                <a:latin typeface="Shaker2Lancet-Regular"/>
              </a:rPr>
              <a:t>Veloso VG, et al. </a:t>
            </a:r>
            <a:r>
              <a:rPr lang="en-US" sz="1200" b="1" i="1" dirty="0">
                <a:latin typeface="Shaker2Lancet-Italic"/>
              </a:rPr>
              <a:t>Lancet HIV </a:t>
            </a:r>
            <a:r>
              <a:rPr lang="en-US" sz="1200" b="1" dirty="0">
                <a:latin typeface="Shaker2Lancet-Regular"/>
              </a:rPr>
              <a:t>2022</a:t>
            </a:r>
            <a:r>
              <a:rPr lang="es-419" sz="1200" b="1" dirty="0">
                <a:latin typeface="Shaker2Lancet-Regular"/>
              </a:rPr>
              <a:t>. https://doi.org/10.1016/S2352-3018(22)00331-9.</a:t>
            </a:r>
            <a:endParaRPr lang="es-419" sz="1200" b="1" dirty="0"/>
          </a:p>
        </p:txBody>
      </p:sp>
    </p:spTree>
    <p:extLst>
      <p:ext uri="{BB962C8B-B14F-4D97-AF65-F5344CB8AC3E}">
        <p14:creationId xmlns:p14="http://schemas.microsoft.com/office/powerpoint/2010/main" val="915016862"/>
      </p:ext>
    </p:extLst>
  </p:cSld>
  <p:clrMapOvr>
    <a:masterClrMapping/>
  </p:clrMapOvr>
</p:sld>
</file>

<file path=ppt/theme/theme1.xml><?xml version="1.0" encoding="utf-8"?>
<a:theme xmlns:a="http://schemas.openxmlformats.org/drawingml/2006/main" name="HIVR4P2023">
  <a:themeElements>
    <a:clrScheme name="HIVR4P 2023">
      <a:dk1>
        <a:srgbClr val="000000"/>
      </a:dk1>
      <a:lt1>
        <a:srgbClr val="FFFFFF"/>
      </a:lt1>
      <a:dk2>
        <a:srgbClr val="DB2415"/>
      </a:dk2>
      <a:lt2>
        <a:srgbClr val="FFFFFF"/>
      </a:lt2>
      <a:accent1>
        <a:srgbClr val="DB2415"/>
      </a:accent1>
      <a:accent2>
        <a:srgbClr val="DE9343"/>
      </a:accent2>
      <a:accent3>
        <a:srgbClr val="45ABBF"/>
      </a:accent3>
      <a:accent4>
        <a:srgbClr val="E271A9"/>
      </a:accent4>
      <a:accent5>
        <a:srgbClr val="D80561"/>
      </a:accent5>
      <a:accent6>
        <a:srgbClr val="242C4B"/>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3" id="{41DDD12E-B90F-8B4C-885A-1A56B1B77793}" vid="{9754A729-A148-6B43-B8D4-40BFC8CAD6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20" ma:contentTypeDescription="Create a new document." ma:contentTypeScope="" ma:versionID="cc7e4c7400d6bda65e021864cbb8f636">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7814d1efc6e590fcce5386706d2f38c9"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96baf7c1-7d9f-48d3-95bc-3d60efb8f7f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EBC214-D975-466C-9395-AEF8B2DE4F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AC164D-1427-4CFC-A10B-8EDA77DF60E7}">
  <ds:schemaRefs>
    <ds:schemaRef ds:uri="http://purl.org/dc/terms/"/>
    <ds:schemaRef ds:uri="http://schemas.openxmlformats.org/package/2006/metadata/core-propertie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250929fa-9806-4449-af20-7947085fa170"/>
    <ds:schemaRef ds:uri="96baf7c1-7d9f-48d3-95bc-3d60efb8f7f9"/>
    <ds:schemaRef ds:uri="http://schemas.microsoft.com/sharepoint/v3"/>
    <ds:schemaRef ds:uri="http://www.w3.org/XML/1998/namespace"/>
  </ds:schemaRefs>
</ds:datastoreItem>
</file>

<file path=customXml/itemProps3.xml><?xml version="1.0" encoding="utf-8"?>
<ds:datastoreItem xmlns:ds="http://schemas.openxmlformats.org/officeDocument/2006/customXml" ds:itemID="{D1AB802A-AF46-48F3-BC70-930B76DACB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HIVR4P-2024-Speaker-template_Verdana (1)</Template>
  <TotalTime>5031</TotalTime>
  <Words>1439</Words>
  <Application>Microsoft Office PowerPoint</Application>
  <PresentationFormat>Widescreen</PresentationFormat>
  <Paragraphs>310</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Calibri</vt:lpstr>
      <vt:lpstr>Courier New</vt:lpstr>
      <vt:lpstr>IAS Ribbon Sans Bold</vt:lpstr>
      <vt:lpstr>IAS Ribbon Sans Regular</vt:lpstr>
      <vt:lpstr>Shaker2Lancet-Italic</vt:lpstr>
      <vt:lpstr>Shaker2Lancet-Regular</vt:lpstr>
      <vt:lpstr>Times New Roman</vt:lpstr>
      <vt:lpstr>Verdana</vt:lpstr>
      <vt:lpstr>Verdana Bold</vt:lpstr>
      <vt:lpstr>HIVR4P2023</vt:lpstr>
      <vt:lpstr>HIV pre-exposure prophylaxis engagement and adherence in Peru: How do people engage with PrEP, who uses it in Peru?</vt:lpstr>
      <vt:lpstr>Summary</vt:lpstr>
      <vt:lpstr>Background</vt:lpstr>
      <vt:lpstr>ImPrEP cohort: Peru Participant characteristics</vt:lpstr>
      <vt:lpstr>ImPrEP participants qualitative interviews</vt:lpstr>
      <vt:lpstr>ImPrEP participants: PrEP barriers &amp; facilitators</vt:lpstr>
      <vt:lpstr>Who was not adherent to PrEP? </vt:lpstr>
      <vt:lpstr>Who was not adherent to PrEP? </vt:lpstr>
      <vt:lpstr>Who did not stick with PrEP? </vt:lpstr>
      <vt:lpstr>PowerPoint Presentation</vt:lpstr>
      <vt:lpstr>PowerPoint Presentation</vt:lpstr>
      <vt:lpstr>PowerPoint Presentation</vt:lpstr>
      <vt:lpstr>PrEP inclusion  in Peru</vt:lpstr>
      <vt:lpstr>GeoVIH</vt:lpstr>
      <vt:lpstr>Providers and structural barriers</vt:lpstr>
      <vt:lpstr>Providers and structural barriers, cont. </vt:lpstr>
      <vt:lpstr>Final thoughts</vt:lpstr>
      <vt:lpstr>Acknowledgments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Kelika Konda</dc:creator>
  <cp:lastModifiedBy>Preview 3</cp:lastModifiedBy>
  <cp:revision>54</cp:revision>
  <dcterms:created xsi:type="dcterms:W3CDTF">2024-10-02T19:44:24Z</dcterms:created>
  <dcterms:modified xsi:type="dcterms:W3CDTF">2024-10-06T14:27:33Z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0x010100ACDD43244790174B892FA283EAEEDD66</vt:lpwstr>
  </property>
  <property fmtid="{D5CDD505-2E9C-101B-9397-08002B2CF9AE}" pid="3" name="MediaServiceImageTags">
    <vt:lpwstr/>
  </property>
</Properties>
</file>