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51" r:id="rId2"/>
    <p:sldId id="788" r:id="rId3"/>
    <p:sldId id="276" r:id="rId4"/>
    <p:sldId id="2915" r:id="rId5"/>
    <p:sldId id="789" r:id="rId6"/>
    <p:sldId id="2922" r:id="rId7"/>
    <p:sldId id="790" r:id="rId8"/>
    <p:sldId id="277" r:id="rId9"/>
    <p:sldId id="2919" r:id="rId10"/>
    <p:sldId id="2920" r:id="rId11"/>
    <p:sldId id="2921" r:id="rId12"/>
    <p:sldId id="1285" r:id="rId13"/>
    <p:sldId id="1275" r:id="rId14"/>
    <p:sldId id="1283" r:id="rId15"/>
    <p:sldId id="1284" r:id="rId16"/>
    <p:sldId id="1276" r:id="rId17"/>
    <p:sldId id="1290" r:id="rId18"/>
    <p:sldId id="1291" r:id="rId19"/>
    <p:sldId id="1292" r:id="rId20"/>
    <p:sldId id="1278" r:id="rId21"/>
    <p:sldId id="1279" r:id="rId22"/>
    <p:sldId id="1277" r:id="rId23"/>
    <p:sldId id="1287" r:id="rId24"/>
    <p:sldId id="1288" r:id="rId25"/>
    <p:sldId id="1289" r:id="rId26"/>
    <p:sldId id="1280" r:id="rId27"/>
    <p:sldId id="1293" r:id="rId28"/>
    <p:sldId id="1294" r:id="rId29"/>
    <p:sldId id="1295" r:id="rId30"/>
    <p:sldId id="1286" r:id="rId31"/>
    <p:sldId id="1282" r:id="rId32"/>
    <p:sldId id="1296" r:id="rId33"/>
    <p:sldId id="1297" r:id="rId34"/>
    <p:sldId id="1298" r:id="rId35"/>
    <p:sldId id="2923" r:id="rId36"/>
    <p:sldId id="47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52"/>
    <p:restoredTop sz="96121"/>
  </p:normalViewPr>
  <p:slideViewPr>
    <p:cSldViewPr snapToGrid="0">
      <p:cViewPr>
        <p:scale>
          <a:sx n="75" d="100"/>
          <a:sy n="75" d="100"/>
        </p:scale>
        <p:origin x="798" y="10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A519E-4E9C-7448-AD43-84DF4135F92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5BE1B-171A-B441-A217-4A5651344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C2029-08D0-FE41-B9B0-34030A5430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9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ECD04-D8CC-EA49-F8EB-23B1FFA54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35B70-6B3A-EE8C-E0D1-8762A3F6C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F227C-2EAB-A4A1-E925-3898F23BD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A1A95-A7A4-394F-CB69-92341B9FC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6F749-71F6-EA43-991C-2A4F49A184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17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07F70-E015-2013-B394-FFAD25375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E7295-B233-DDF2-03C0-92BF2F07C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9C60C-EB84-5A86-ABA8-67F8B0D7C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4CFA4-B04E-CFF4-5714-63C76B153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6F749-71F6-EA43-991C-2A4F49A184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1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0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concurrent controls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19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blue first before pink.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38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2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4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5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LRM + ART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4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C2029-08D0-FE41-B9B0-34030A5430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9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84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prism file with open/closed version </a:t>
            </a:r>
            <a:r>
              <a:rPr lang="en-US" dirty="0" err="1"/>
              <a:t>tracy</a:t>
            </a:r>
            <a:r>
              <a:rPr lang="en-US" dirty="0"/>
              <a:t> 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90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935A-5EBA-4BCE-4C3D-3E8BBD820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C19FF-A507-0BE6-12AF-ACE0ABF10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5E66A-864E-D6AC-E48B-5CE2A510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prism file with open/closed version </a:t>
            </a:r>
            <a:r>
              <a:rPr lang="en-US" dirty="0" err="1"/>
              <a:t>tracy</a:t>
            </a:r>
            <a:r>
              <a:rPr lang="en-US" dirty="0"/>
              <a:t> 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E2EC7-C817-A6F4-1F94-D89815FB4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88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BF1A9-0CBE-7E4C-6354-9BBC498D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D3DEF-EE01-FCD1-153D-C39D72D4F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61005-E858-1CC0-FC15-E9F49D7F4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prism file with open/closed version </a:t>
            </a:r>
            <a:r>
              <a:rPr lang="en-US" dirty="0" err="1"/>
              <a:t>tracy</a:t>
            </a:r>
            <a:r>
              <a:rPr lang="en-US" dirty="0"/>
              <a:t> 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217BA-D384-9352-8B00-A5361C324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57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858E1-D4AF-F049-1088-B487A48A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6BC79-FDAD-3622-6B0C-B5D33E4BD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C424E-AF5D-02A9-CA86-3C97A38B1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C669E-7573-C32D-DD95-EDBEBF7D7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16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07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46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E8E78-AC28-8687-09D8-2FD6C2902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07C0F3-F817-BFB2-ACC9-E5784383E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CA9E2-2A27-23A8-BFDE-66D4DC511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40EE9-AD5F-6285-B278-9E99AB2D3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91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894F-B8A6-B542-B6AE-B748D859E0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2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64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Suckle up to 7 days to help establish microbiome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Model validation….well established model, dose, sf162p3 </a:t>
            </a:r>
            <a:r>
              <a:rPr lang="en-US" dirty="0">
                <a:sym typeface="Wingdings" pitchFamily="2" charset="2"/>
              </a:rPr>
              <a:t> check. </a:t>
            </a:r>
            <a:r>
              <a:rPr lang="en-US" dirty="0" err="1">
                <a:sym typeface="Wingdings" pitchFamily="2" charset="2"/>
              </a:rPr>
              <a:t>Mariyas</a:t>
            </a:r>
            <a:r>
              <a:rPr lang="en-US" dirty="0">
                <a:sym typeface="Wingdings" pitchFamily="2" charset="2"/>
              </a:rPr>
              <a:t> paper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6C190-8044-E247-BB0D-ED95B24C68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9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D79C1-2770-62D4-9AF2-EAD64AF8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2E1F9-2E48-F56A-201A-41C75322A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77210-5504-07D3-5677-612AE71C3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54CA2-359A-576F-89AC-C965D669D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894F-B8A6-B542-B6AE-B748D859E0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8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5DF97-2A6B-F6CE-0390-4ABE81E62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2F803-78FD-D70E-7790-7E8F7B981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B2F54C-7C7F-9D2C-7324-1B5692CAB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32991-D74D-F371-5FFD-A6D5F77FC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894F-B8A6-B542-B6AE-B748D859E0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9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180D5-1DCC-15FB-5782-9075B6D45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6846C-9826-E8EE-C81C-9E74046E4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E12FB-BC49-A82A-BFF4-199940ECC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9B60B-003B-7B30-BAE5-B5894555B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894F-B8A6-B542-B6AE-B748D859E0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6F749-71F6-EA43-991C-2A4F49A184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1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F60B9-A2C1-1241-BDA4-451C213C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505F4-F1E7-5961-4F19-8A77E12E7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6A72C-2560-9E52-8CF3-51805B10B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E583D-1D0D-5BE2-9F4B-210911BE6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6F749-71F6-EA43-991C-2A4F49A184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9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1BB72-5D25-00B2-61AE-8F604F8D2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F136C-8F08-9691-AAE5-FF5DBE525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48D4-2145-E7D1-D7A3-4DF42A3E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75E4C-414A-46C2-8959-A02FB356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6D5C-B63A-A42B-28FD-6DD6E77E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95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D215-BCE2-041E-4C86-E8F783CB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97735-2EE8-C21A-580C-C096F4918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69773-C574-2C2B-BE10-B436A21B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85DE9-7F17-ED00-5927-BE8C2EE7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ADEF-C967-F9AE-4084-A10413F9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92108-5D93-4B56-D4D3-F3AA5D3ED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F5A50-31A3-EBB1-46CD-CD2363D77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CC29A-7CAF-0B7A-A91B-D14D37A3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FF352-F276-8E92-0871-CA48285D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75349-5AF3-9A6F-5AC6-25900C60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3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Click to add 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0C5B-795C-263B-EF8C-F6D6F515F11A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D824F-8AFF-6ADF-C6B4-0F1EB9395C31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AEFD4-8389-EE83-21B7-2943C3CF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41A12-3D45-7D2B-F8D3-D598B7190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4D58-FE00-403C-9FE2-25F1DBDF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BD79F-7EDD-9D88-036D-8EFC983A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23B4A-2D0C-85D5-24D8-E5F64387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EA6EF-961F-6C1D-FA79-FDA84DAC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FBCC6-3125-DC16-2C9B-BC43E633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4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25C1-C8F0-2298-2111-B2175802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20A8D-D3F0-C3AE-F140-3FB94C1D0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5015-78DA-4AA2-732C-C7170CB6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C8DB1-F3E5-F23B-125D-7DB15809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B4055-0A18-273E-DFF5-0E5BE8C5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4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257C1-CF25-D7C4-4307-C98937F7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DCFE4-B7F2-F507-F02E-7B0511135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1203A-CE23-CBDD-6A77-271FFA33D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057A4-6E90-F541-48FB-31CE17B7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5FAE3-03C6-2570-77DD-BF8F160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85169-1876-8940-9F8C-A608C821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6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B75A-68AC-76C6-94B0-0DCBD2DA8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84A2-A1DE-D052-D65D-5567704C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D2847-4C70-DB02-52A8-7BEF1B920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0EA5-A6C5-0BEE-750B-DBE5C87E9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370BD-4CE3-E4E9-9A36-C2A002E2E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0C975-DB7C-C5F5-5940-58D162A1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3066F1-2645-E971-21E2-C824A4857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2469F-A3D4-B2A6-DDBB-AA64F807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3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0B7AC-1CDA-F98D-70B7-9F74943F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C10D8-6BD6-1F32-372F-EF98E8B3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7A726-6E8B-2A6B-9885-1A529C65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7F1CA-75D7-4ECA-E662-A4FD4896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22591-28C3-7974-C3D7-D59F37ED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5A974-C30D-C6C3-BF0F-0583CA07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C058E-8D54-259C-0814-70A8B9E1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F01A-2AE0-07E3-DE9A-649A38207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82515-D056-C3C3-DCB6-B67CFCF67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F7962-CE7D-0085-9910-4B8AC1110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2C809-6D1B-73FB-C9D3-D57638291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D57A6-363C-38D9-E161-CFEACC76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CC418-F564-6688-4F66-9EF6EB56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8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077A-052B-E357-15A6-21743D02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E904A7-153E-3BEB-6F48-E5BAC42B3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069D8-2502-AECC-9D07-8D25AEA5D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0F97A-B42A-643A-9FB6-0617750C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1E1A9-D4FA-413F-3B3B-A0303E5E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E76E5-1CFD-3885-29B2-986D75AF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5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02B6C-BA86-A925-55D4-8B9AEC9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598F8-5754-D03B-90E9-D8168276E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0C2E7-75A7-68E6-F22A-50CB2F0A9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470BD-5CF2-2849-9F53-6DB9374DDC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182D4-3D14-A019-4363-82F79CC8E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8FB84-C9C4-EE2D-4B46-697A87A1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36A6-27C5-5845-B7AF-7B218338C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13" Type="http://schemas.openxmlformats.org/officeDocument/2006/relationships/image" Target="../media/image18.tif"/><Relationship Id="rId3" Type="http://schemas.openxmlformats.org/officeDocument/2006/relationships/image" Target="../media/image8.png"/><Relationship Id="rId7" Type="http://schemas.openxmlformats.org/officeDocument/2006/relationships/image" Target="../media/image12.tif"/><Relationship Id="rId12" Type="http://schemas.openxmlformats.org/officeDocument/2006/relationships/image" Target="../media/image1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tif"/><Relationship Id="rId4" Type="http://schemas.openxmlformats.org/officeDocument/2006/relationships/image" Target="../media/image9.png"/><Relationship Id="rId9" Type="http://schemas.openxmlformats.org/officeDocument/2006/relationships/image" Target="../media/image14.tif"/><Relationship Id="rId14" Type="http://schemas.openxmlformats.org/officeDocument/2006/relationships/image" Target="../media/image1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4C9D24-16EE-9F24-0209-0366A6BB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4" t="10177" r="6054" b="17637"/>
          <a:stretch/>
        </p:blipFill>
        <p:spPr>
          <a:xfrm>
            <a:off x="9903" y="24309"/>
            <a:ext cx="2388915" cy="1155126"/>
          </a:xfrm>
          <a:prstGeom prst="rect">
            <a:avLst/>
          </a:prstGeom>
        </p:spPr>
      </p:pic>
      <p:pic>
        <p:nvPicPr>
          <p:cNvPr id="12" name="Picture 11" descr="OHSU-RGB-4C-P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1903556"/>
            <a:ext cx="1575250" cy="2699027"/>
          </a:xfrm>
          <a:prstGeom prst="rect">
            <a:avLst/>
          </a:prstGeom>
        </p:spPr>
      </p:pic>
      <p:pic>
        <p:nvPicPr>
          <p:cNvPr id="9" name="Picture 8" descr="OHSU-RGB-4C-P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24" y="2079486"/>
            <a:ext cx="1575250" cy="26990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6"/>
          <a:stretch/>
        </p:blipFill>
        <p:spPr bwMode="auto">
          <a:xfrm>
            <a:off x="13850" y="-5022"/>
            <a:ext cx="12192000" cy="686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alphaModFix amt="35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643128" y="5148575"/>
            <a:ext cx="8663517" cy="1221316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33" dirty="0">
                <a:solidFill>
                  <a:srgbClr val="171B20"/>
                </a:solidFill>
                <a:latin typeface="Gill Sans MT" charset="0"/>
                <a:ea typeface="ヒラギノ角ゴ Pro W3" charset="0"/>
                <a:cs typeface="ヒラギノ角ゴ Pro W3" charset="0"/>
              </a:rPr>
              <a:t> Jonah B. Sacha, Ph.D.</a:t>
            </a:r>
          </a:p>
          <a:p>
            <a:pPr marL="0" indent="0" algn="ctr">
              <a:buNone/>
            </a:pPr>
            <a:r>
              <a:rPr lang="en-US" sz="3733" dirty="0">
                <a:solidFill>
                  <a:srgbClr val="171B20"/>
                </a:solidFill>
                <a:latin typeface="Gill Sans MT" charset="0"/>
                <a:ea typeface="ヒラギノ角ゴ Pro W3" charset="0"/>
                <a:cs typeface="ヒラギノ角ゴ Pro W3" charset="0"/>
              </a:rPr>
              <a:t>Oregon Health &amp; Science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FD681-9D4C-0A6A-E282-C54BA7292149}"/>
              </a:ext>
            </a:extLst>
          </p:cNvPr>
          <p:cNvSpPr txBox="1">
            <a:spLocks/>
          </p:cNvSpPr>
          <p:nvPr/>
        </p:nvSpPr>
        <p:spPr>
          <a:xfrm>
            <a:off x="1454137" y="1869150"/>
            <a:ext cx="9041500" cy="23368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-128"/>
              </a:rPr>
              <a:t>Short-term combination immunotherapy with broadly neutralizing antibodies and CCR5 blockade mediates ART-free viral control in infant rhesus macaques</a:t>
            </a:r>
          </a:p>
        </p:txBody>
      </p:sp>
    </p:spTree>
    <p:extLst>
      <p:ext uri="{BB962C8B-B14F-4D97-AF65-F5344CB8AC3E}">
        <p14:creationId xmlns:p14="http://schemas.microsoft.com/office/powerpoint/2010/main" val="265118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538B5-2999-6BA5-EFCE-092B6F1F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6536-A7F4-FBB5-1B4A-7EDB88ED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7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Leronlimab (formerly PRO140)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9446A-91CA-B143-1E0F-3C60453A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8" t="10046"/>
          <a:stretch/>
        </p:blipFill>
        <p:spPr>
          <a:xfrm>
            <a:off x="8664834" y="2337682"/>
            <a:ext cx="3527167" cy="4227689"/>
          </a:xfrm>
          <a:prstGeom prst="rect">
            <a:avLst/>
          </a:prstGeom>
        </p:spPr>
      </p:pic>
      <p:sp>
        <p:nvSpPr>
          <p:cNvPr id="3" name="Line 5">
            <a:extLst>
              <a:ext uri="{FF2B5EF4-FFF2-40B4-BE49-F238E27FC236}">
                <a16:creationId xmlns:a16="http://schemas.microsoft.com/office/drawing/2014/main" id="{98F6D0E1-94D5-A1A9-6C1B-A41CFA6EE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8E7C6-8610-E52A-A33A-DDC192A09361}"/>
              </a:ext>
            </a:extLst>
          </p:cNvPr>
          <p:cNvSpPr txBox="1"/>
          <p:nvPr/>
        </p:nvSpPr>
        <p:spPr>
          <a:xfrm>
            <a:off x="449576" y="1339740"/>
            <a:ext cx="8747827" cy="3877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Humanized monoclonal IgG4 antibody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Binds to N-terminus and ECL2 of CCR5</a:t>
            </a:r>
          </a:p>
          <a:p>
            <a:pPr lvl="1"/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clinical trials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Tested in over 1,000 PLWH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4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4EC1-2A9C-8387-993E-DBB0A105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EA9B-3B85-3C5A-4D8D-A5D87123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7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Leronlimab (formerly PRO140)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F7F37-83DE-CE29-464F-79B7E1BA417A}"/>
              </a:ext>
            </a:extLst>
          </p:cNvPr>
          <p:cNvSpPr txBox="1"/>
          <p:nvPr/>
        </p:nvSpPr>
        <p:spPr>
          <a:xfrm>
            <a:off x="449576" y="1339740"/>
            <a:ext cx="8747827" cy="4482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Humanized monoclonal IgG4 antibody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Binds to N-terminus and ECL2 of CCR5</a:t>
            </a:r>
          </a:p>
          <a:p>
            <a:pPr lvl="1"/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clinical trials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Tested in over 1,000 PLWH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Successfully used as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PrEP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to protect from mucosal SHIV acquisition</a:t>
            </a:r>
            <a:b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1AD555-68E8-6534-9045-E6D703929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8" t="10046"/>
          <a:stretch/>
        </p:blipFill>
        <p:spPr>
          <a:xfrm>
            <a:off x="8664834" y="2337682"/>
            <a:ext cx="3527167" cy="42276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225D0C-A492-EEA6-D85B-2D8154BEE622}"/>
              </a:ext>
            </a:extLst>
          </p:cNvPr>
          <p:cNvGrpSpPr/>
          <p:nvPr/>
        </p:nvGrpSpPr>
        <p:grpSpPr>
          <a:xfrm>
            <a:off x="2399886" y="4845679"/>
            <a:ext cx="4314638" cy="1851535"/>
            <a:chOff x="3160427" y="5406966"/>
            <a:chExt cx="4314638" cy="1851535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7C1391C-901E-BACC-5378-7AB15319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9608"/>
            <a:stretch/>
          </p:blipFill>
          <p:spPr>
            <a:xfrm>
              <a:off x="3160427" y="5406966"/>
              <a:ext cx="4314638" cy="525972"/>
            </a:xfrm>
            <a:prstGeom prst="rect">
              <a:avLst/>
            </a:prstGeom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A54C494-BEA4-54BC-C906-85EF5F4C3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5781"/>
            <a:stretch/>
          </p:blipFill>
          <p:spPr>
            <a:xfrm>
              <a:off x="3160427" y="5860007"/>
              <a:ext cx="4314638" cy="1398494"/>
            </a:xfrm>
            <a:prstGeom prst="rect">
              <a:avLst/>
            </a:prstGeom>
          </p:spPr>
        </p:pic>
      </p:grpSp>
      <p:sp>
        <p:nvSpPr>
          <p:cNvPr id="3" name="Line 5">
            <a:extLst>
              <a:ext uri="{FF2B5EF4-FFF2-40B4-BE49-F238E27FC236}">
                <a16:creationId xmlns:a16="http://schemas.microsoft.com/office/drawing/2014/main" id="{C84CA882-020C-5430-C2E6-32B3A9134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0821C8-979B-C1FF-B8AC-921CED1044F8}"/>
              </a:ext>
            </a:extLst>
          </p:cNvPr>
          <p:cNvSpPr/>
          <p:nvPr/>
        </p:nvSpPr>
        <p:spPr>
          <a:xfrm>
            <a:off x="2399886" y="4845679"/>
            <a:ext cx="4314638" cy="185153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59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A6A91-7D02-F7B6-1BA6-6EA48E78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AEBAB5-60BF-51FB-CF01-8AE28A5A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157" b="68747"/>
          <a:stretch/>
        </p:blipFill>
        <p:spPr>
          <a:xfrm>
            <a:off x="60787" y="1424263"/>
            <a:ext cx="3819952" cy="400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15F66-C712-8480-1070-0D3FA970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Combining ART,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bNAbs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and LRM for cure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7C489-1FD0-641B-5C19-9DF457110284}"/>
              </a:ext>
            </a:extLst>
          </p:cNvPr>
          <p:cNvSpPr/>
          <p:nvPr/>
        </p:nvSpPr>
        <p:spPr>
          <a:xfrm>
            <a:off x="525845" y="2926080"/>
            <a:ext cx="3918564" cy="2474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164F2-B3CF-7A5C-D004-E71FD2B9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2" t="4308" r="29132" b="73567"/>
          <a:stretch/>
        </p:blipFill>
        <p:spPr>
          <a:xfrm>
            <a:off x="3603721" y="2421536"/>
            <a:ext cx="8287743" cy="25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5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A8ABCB-D914-339A-81A5-72FE677C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157" b="68747"/>
          <a:stretch/>
        </p:blipFill>
        <p:spPr>
          <a:xfrm>
            <a:off x="60787" y="1424263"/>
            <a:ext cx="3819952" cy="400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D60AF0-2020-C68F-1421-0C44B96B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Combining ART,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bNAbs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and LRM for cure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C3F11-288A-E476-A895-E013FFCC1BE3}"/>
              </a:ext>
            </a:extLst>
          </p:cNvPr>
          <p:cNvSpPr/>
          <p:nvPr/>
        </p:nvSpPr>
        <p:spPr>
          <a:xfrm>
            <a:off x="525845" y="3704814"/>
            <a:ext cx="3318198" cy="2482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FBEF0-399F-DEAF-9CFC-35E005E6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63" t="26035" r="28921" b="51840"/>
          <a:stretch/>
        </p:blipFill>
        <p:spPr>
          <a:xfrm>
            <a:off x="3638446" y="2467836"/>
            <a:ext cx="8287743" cy="25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5D1A-AECC-FBD0-0884-8870F5FE2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BB8876-31E8-2CF1-6D75-A6849E62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157" b="68747"/>
          <a:stretch/>
        </p:blipFill>
        <p:spPr>
          <a:xfrm>
            <a:off x="60787" y="1424263"/>
            <a:ext cx="3819952" cy="400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20AD0-0618-B288-8551-9649E170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Combining ART,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bNAbs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and LRM for cure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BE2D05-F90F-25A6-9C2B-E894F896E798}"/>
              </a:ext>
            </a:extLst>
          </p:cNvPr>
          <p:cNvSpPr/>
          <p:nvPr/>
        </p:nvSpPr>
        <p:spPr>
          <a:xfrm>
            <a:off x="499872" y="4559808"/>
            <a:ext cx="3304414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B185B-1D3F-B29D-EC5C-D64E2FCE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34" t="48920" r="28850" b="28955"/>
          <a:stretch/>
        </p:blipFill>
        <p:spPr>
          <a:xfrm>
            <a:off x="3650021" y="2467836"/>
            <a:ext cx="8287743" cy="25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51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8B47-798D-854C-F97B-1C83A403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3C1B-8101-D8C4-D8D6-8E78BA52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Combining ART,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bNAbs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and LRM for cure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43817-481E-3EEE-1ACE-8837AD7B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157" b="68747"/>
          <a:stretch/>
        </p:blipFill>
        <p:spPr>
          <a:xfrm>
            <a:off x="60787" y="1424263"/>
            <a:ext cx="3819952" cy="4009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E54428-7955-13D5-91E6-5618F87249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3" t="73823" r="29132" b="4052"/>
          <a:stretch/>
        </p:blipFill>
        <p:spPr>
          <a:xfrm>
            <a:off x="3603721" y="2456261"/>
            <a:ext cx="8287743" cy="25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90D55F-617D-B452-BA6F-8F24E158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90" y="1167994"/>
            <a:ext cx="11283750" cy="53474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98B32F-06C8-B616-E2E3-E65F0E9E1D50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CB86-9AD8-B0D2-098B-BF3318FC28B9}"/>
              </a:ext>
            </a:extLst>
          </p:cNvPr>
          <p:cNvSpPr/>
          <p:nvPr/>
        </p:nvSpPr>
        <p:spPr>
          <a:xfrm>
            <a:off x="283951" y="3818477"/>
            <a:ext cx="11717826" cy="268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273B7C-304E-D5D1-212D-4C199560EED2}"/>
              </a:ext>
            </a:extLst>
          </p:cNvPr>
          <p:cNvSpPr/>
          <p:nvPr/>
        </p:nvSpPr>
        <p:spPr>
          <a:xfrm>
            <a:off x="6228865" y="1086856"/>
            <a:ext cx="5772912" cy="2871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E2E93772-35FD-25F6-5346-B9A504705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23099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7D335-7DB8-4FDB-AD5A-156291367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9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AF74D-7076-4589-646D-032C81F32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1C3860-C66A-602D-8B7B-13CCFA6D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90" y="1167994"/>
            <a:ext cx="11283750" cy="5347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AA9247-D14D-F2F1-1CD1-0E45FF8E2AD6}"/>
              </a:ext>
            </a:extLst>
          </p:cNvPr>
          <p:cNvSpPr/>
          <p:nvPr/>
        </p:nvSpPr>
        <p:spPr>
          <a:xfrm>
            <a:off x="424697" y="3755157"/>
            <a:ext cx="11447898" cy="290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10D2763A-63F2-D1FF-1208-38DB1C421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23099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FDB48E-2FF9-F8CB-DE80-960A7CA417B5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E79FA-7392-42FC-8BFC-03C046E9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B0ED9-8115-9C49-156B-B1616B7A9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366355-B93F-2D9D-2BF8-2FB10A5C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90" y="1167994"/>
            <a:ext cx="11283750" cy="5347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0774BB-1A7A-A308-E9FD-19DEE399EC65}"/>
              </a:ext>
            </a:extLst>
          </p:cNvPr>
          <p:cNvSpPr/>
          <p:nvPr/>
        </p:nvSpPr>
        <p:spPr>
          <a:xfrm>
            <a:off x="6250228" y="3834280"/>
            <a:ext cx="5620512" cy="268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7E9BE22C-6F1D-A86C-FA19-E2542AD58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23099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360870-09AF-6100-E104-02B0E4583210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D2B6A-BF29-44D0-9A5B-EA977F8E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0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62A50-870A-06F3-D2BC-501C78988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5F86D-3D1F-C41B-9CED-B05CAF01F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90" y="1167994"/>
            <a:ext cx="11283750" cy="5347447"/>
          </a:xfrm>
          <a:prstGeom prst="rect">
            <a:avLst/>
          </a:prstGeom>
        </p:spPr>
      </p:pic>
      <p:sp>
        <p:nvSpPr>
          <p:cNvPr id="2" name="Line 5">
            <a:extLst>
              <a:ext uri="{FF2B5EF4-FFF2-40B4-BE49-F238E27FC236}">
                <a16:creationId xmlns:a16="http://schemas.microsoft.com/office/drawing/2014/main" id="{3919A0FF-BA88-69E4-A573-D2D6E48F4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23099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2FB9BB-8E18-4C47-E70B-078F1EC5186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2D074-CEA5-40FA-A2A3-1F545092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0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HSU-RGB-4C-P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1903556"/>
            <a:ext cx="1575250" cy="2699027"/>
          </a:xfrm>
          <a:prstGeom prst="rect">
            <a:avLst/>
          </a:prstGeom>
        </p:spPr>
      </p:pic>
      <p:pic>
        <p:nvPicPr>
          <p:cNvPr id="9" name="Picture 8" descr="OHSU-RGB-4C-P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24" y="2079486"/>
            <a:ext cx="1575250" cy="26990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6"/>
          <a:stretch/>
        </p:blipFill>
        <p:spPr bwMode="auto">
          <a:xfrm>
            <a:off x="27708" y="-10041"/>
            <a:ext cx="12192000" cy="686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alphaModFix amt="35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D2DDB0-F78B-B305-BFE1-5906AC532EBC}"/>
              </a:ext>
            </a:extLst>
          </p:cNvPr>
          <p:cNvSpPr txBox="1">
            <a:spLocks/>
          </p:cNvSpPr>
          <p:nvPr/>
        </p:nvSpPr>
        <p:spPr>
          <a:xfrm>
            <a:off x="1844156" y="1877151"/>
            <a:ext cx="8413866" cy="41626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-128"/>
              </a:rPr>
              <a:t>Conflict of interest statement:</a:t>
            </a:r>
          </a:p>
          <a:p>
            <a:pPr>
              <a:defRPr/>
            </a:pPr>
            <a:endParaRPr lang="en-US" sz="4800" dirty="0">
              <a:effectLst>
                <a:outerShdw blurRad="38100" dist="38100" dir="2700000" algn="tl">
                  <a:srgbClr val="FFFFFF"/>
                </a:outerShdw>
              </a:effectLst>
              <a:ea typeface="ヒラギノ角ゴ Pro W3" charset="-128"/>
            </a:endParaRPr>
          </a:p>
          <a:p>
            <a:pPr algn="just"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-128"/>
              </a:rPr>
              <a:t>JBS has received compensation for consulting for and serving on the scientific advisory board of </a:t>
            </a:r>
            <a:r>
              <a:rPr lang="en-US" sz="4000" dirty="0" err="1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-128"/>
              </a:rPr>
              <a:t>CytoDyn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-128"/>
              </a:rPr>
              <a:t>. This potential conflict of interest is reviewed and managed by OHSU.</a:t>
            </a:r>
          </a:p>
          <a:p>
            <a:pPr>
              <a:defRPr/>
            </a:pP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631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5D364F-BC38-E357-3FBC-3DCBFABEC3EA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Leronlimab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ctr"/>
            <a:r>
              <a:rPr lang="en-US" sz="3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concentration and receptor occupancy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4884B6A6-A123-7464-A065-73F704E8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044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4623D-D593-1F6A-2B02-1D6AA0F95216}"/>
              </a:ext>
            </a:extLst>
          </p:cNvPr>
          <p:cNvSpPr txBox="1"/>
          <p:nvPr/>
        </p:nvSpPr>
        <p:spPr>
          <a:xfrm>
            <a:off x="10089491" y="1479451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ART + </a:t>
            </a:r>
            <a:r>
              <a:rPr lang="en-US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 + LRM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EA680-3C2B-48F2-DD47-E81FE5EB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424" t="57036" b="21228"/>
          <a:stretch/>
        </p:blipFill>
        <p:spPr>
          <a:xfrm>
            <a:off x="10604372" y="1787228"/>
            <a:ext cx="895763" cy="1998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45AD9-F986-1C59-FBB3-14D9665F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022" y="1196243"/>
            <a:ext cx="5801956" cy="5523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87BA21-4491-93A2-0FB7-784A4686E92E}"/>
              </a:ext>
            </a:extLst>
          </p:cNvPr>
          <p:cNvSpPr txBox="1"/>
          <p:nvPr/>
        </p:nvSpPr>
        <p:spPr>
          <a:xfrm>
            <a:off x="8879317" y="1479451"/>
            <a:ext cx="1119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ART + LRM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33157-8AE0-D5FC-8525-75C02D7A58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133" t="57380" r="50952" b="26116"/>
          <a:stretch/>
        </p:blipFill>
        <p:spPr>
          <a:xfrm>
            <a:off x="9055706" y="1787228"/>
            <a:ext cx="766310" cy="1530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62F1C-3C18-4202-8060-E372DC6BB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3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5D364F-BC38-E357-3FBC-3DCBFABEC3EA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bNAbs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(VRC07-523LS &amp; PGT121)</a:t>
            </a:r>
          </a:p>
          <a:p>
            <a:pPr algn="ctr"/>
            <a:r>
              <a:rPr lang="en-US" sz="3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concentrations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262B9-A29B-BD38-73BC-D1EEC5088395}"/>
              </a:ext>
            </a:extLst>
          </p:cNvPr>
          <p:cNvSpPr txBox="1"/>
          <p:nvPr/>
        </p:nvSpPr>
        <p:spPr>
          <a:xfrm>
            <a:off x="9871927" y="3858259"/>
            <a:ext cx="1329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ART + </a:t>
            </a:r>
            <a:r>
              <a:rPr lang="en-US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D3F3E-4B2A-8640-1CAF-11DF3D88A604}"/>
              </a:ext>
            </a:extLst>
          </p:cNvPr>
          <p:cNvSpPr txBox="1"/>
          <p:nvPr/>
        </p:nvSpPr>
        <p:spPr>
          <a:xfrm>
            <a:off x="9573705" y="1521099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ART + </a:t>
            </a:r>
            <a:r>
              <a:rPr lang="en-US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 + LRM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F5EC0-3E60-2719-3D5B-849D825E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424" t="57036" b="21228"/>
          <a:stretch/>
        </p:blipFill>
        <p:spPr>
          <a:xfrm>
            <a:off x="10093148" y="1828876"/>
            <a:ext cx="895763" cy="1998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C0E22-9C8A-1990-0317-38EC3CCF07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049" t="56777" r="50858" b="37906"/>
          <a:stretch/>
        </p:blipFill>
        <p:spPr>
          <a:xfrm>
            <a:off x="10093148" y="4196784"/>
            <a:ext cx="801097" cy="488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E0244-C76B-7B64-5BAD-7B1C17C18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162" y="1169894"/>
            <a:ext cx="6173676" cy="5688106"/>
          </a:xfrm>
          <a:prstGeom prst="rect">
            <a:avLst/>
          </a:prstGeom>
        </p:spPr>
      </p:pic>
      <p:sp>
        <p:nvSpPr>
          <p:cNvPr id="2" name="Line 5">
            <a:extLst>
              <a:ext uri="{FF2B5EF4-FFF2-40B4-BE49-F238E27FC236}">
                <a16:creationId xmlns:a16="http://schemas.microsoft.com/office/drawing/2014/main" id="{A663837B-7999-BDAF-BE80-123982C9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044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A7728-B752-4E02-B4F6-78C4071A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4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F9047A-37D9-51D4-C59B-CA595979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8" y="1310545"/>
            <a:ext cx="11209342" cy="5251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1842F-35C7-D230-7E21-956F13D84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3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post-ART release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9E188-B21D-2441-4AB6-C7F45D283661}"/>
              </a:ext>
            </a:extLst>
          </p:cNvPr>
          <p:cNvSpPr/>
          <p:nvPr/>
        </p:nvSpPr>
        <p:spPr>
          <a:xfrm>
            <a:off x="353567" y="3881312"/>
            <a:ext cx="11658312" cy="279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55247-A274-8B5A-12C1-B33A5D23ABE9}"/>
              </a:ext>
            </a:extLst>
          </p:cNvPr>
          <p:cNvSpPr/>
          <p:nvPr/>
        </p:nvSpPr>
        <p:spPr>
          <a:xfrm>
            <a:off x="6226578" y="1310545"/>
            <a:ext cx="5772912" cy="268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5704AC3B-75B9-7972-8583-7DC6DA025E1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044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89D5B-29D3-4649-A34E-3FF00576A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C305-7CAB-2200-735D-05D240D57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7487E4-79CA-D42E-EC98-03220C49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8" y="1310545"/>
            <a:ext cx="11209342" cy="5251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9B6E79-C345-A767-780D-20FC419C10B3}"/>
              </a:ext>
            </a:extLst>
          </p:cNvPr>
          <p:cNvSpPr/>
          <p:nvPr/>
        </p:nvSpPr>
        <p:spPr>
          <a:xfrm>
            <a:off x="295835" y="3926540"/>
            <a:ext cx="11716044" cy="27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2093FE-C919-5AF9-58A5-3720B4D0CEB4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3200" i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post-ART release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8A9FAD80-DBF9-2DCE-324F-451295FBC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044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1BD2-877E-4F26-A4C5-4A4049FD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5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29E72-C42A-E0C4-B86C-EF188EDC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2FC061-92D2-B9AE-6AF1-DA6B8361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8" y="1310545"/>
            <a:ext cx="11209342" cy="5251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445BDB-4401-24FC-AF9E-1460BF186ABC}"/>
              </a:ext>
            </a:extLst>
          </p:cNvPr>
          <p:cNvSpPr/>
          <p:nvPr/>
        </p:nvSpPr>
        <p:spPr>
          <a:xfrm>
            <a:off x="6072890" y="3881312"/>
            <a:ext cx="6119110" cy="279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BE2BEF-E861-D1D1-EC44-ADB50683FD47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3200" i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post-ART release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B60FA049-09A6-75F9-3A37-146184E7B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044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E8831-8123-459D-BFCD-04CA828D2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2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0BEC-C85A-94FC-70A9-75EFCC05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6D44FC-9A68-9177-2B32-51C460E8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8" y="1310545"/>
            <a:ext cx="11209342" cy="52519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699D36-0196-5939-A92B-2807A124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Plasma viral loads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3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post-ART release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10976AED-B5ED-8EF7-9CFA-70CAE2D2BCA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044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47CED-7EAE-4B61-B9A3-777EC7874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0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5D364F-BC38-E357-3FBC-3DCBFABEC3EA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Cell-associated viral DNA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17E153-32BF-DA33-0350-FDE3068C8D7A}"/>
              </a:ext>
            </a:extLst>
          </p:cNvPr>
          <p:cNvSpPr/>
          <p:nvPr/>
        </p:nvSpPr>
        <p:spPr>
          <a:xfrm>
            <a:off x="353568" y="3852671"/>
            <a:ext cx="11838432" cy="27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49DCF9-B765-E3F0-C76B-A67AB8D2D878}"/>
              </a:ext>
            </a:extLst>
          </p:cNvPr>
          <p:cNvSpPr/>
          <p:nvPr/>
        </p:nvSpPr>
        <p:spPr>
          <a:xfrm>
            <a:off x="6095999" y="1065857"/>
            <a:ext cx="5891751" cy="278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8FFBD-FE6A-2104-B5A8-7DD6BE1C344F}"/>
              </a:ext>
            </a:extLst>
          </p:cNvPr>
          <p:cNvSpPr txBox="1"/>
          <p:nvPr/>
        </p:nvSpPr>
        <p:spPr>
          <a:xfrm>
            <a:off x="10122203" y="6611779"/>
            <a:ext cx="2069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Shaded area indicated LOD range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1F4B45ED-CF8C-96AE-D886-93D4B2CB1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E7CA42-140C-6AA7-35C4-BBDDA92EB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" y="1119536"/>
            <a:ext cx="11634184" cy="54662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1280C-160C-3C0B-571B-100A5FBCE4D1}"/>
              </a:ext>
            </a:extLst>
          </p:cNvPr>
          <p:cNvSpPr/>
          <p:nvPr/>
        </p:nvSpPr>
        <p:spPr>
          <a:xfrm>
            <a:off x="251444" y="3915885"/>
            <a:ext cx="11838432" cy="27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21B8DD-0D28-7617-BC48-E9AA5ED3137B}"/>
              </a:ext>
            </a:extLst>
          </p:cNvPr>
          <p:cNvSpPr/>
          <p:nvPr/>
        </p:nvSpPr>
        <p:spPr>
          <a:xfrm>
            <a:off x="6248399" y="1167457"/>
            <a:ext cx="5891751" cy="278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ECAC6-DDC9-4193-A155-12E2A5DA2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30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D492B-CBFA-40EB-9463-77F3C44F2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E4FFC-600A-2B0C-D732-972E4706DE18}"/>
              </a:ext>
            </a:extLst>
          </p:cNvPr>
          <p:cNvSpPr/>
          <p:nvPr/>
        </p:nvSpPr>
        <p:spPr>
          <a:xfrm>
            <a:off x="607679" y="3859305"/>
            <a:ext cx="11584321" cy="2752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36081-DD35-91CB-4D4A-19789EA2560E}"/>
              </a:ext>
            </a:extLst>
          </p:cNvPr>
          <p:cNvSpPr txBox="1"/>
          <p:nvPr/>
        </p:nvSpPr>
        <p:spPr>
          <a:xfrm>
            <a:off x="10122203" y="6611779"/>
            <a:ext cx="2069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Shaded area indicated LOD range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633BF2-1015-BC53-F512-F91329B739EA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Cell-associated viral DNA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092540B2-7F9D-DAA7-DA4F-3FD0C7B72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01121-E489-BC02-89CB-3C3AF76BB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" y="1119536"/>
            <a:ext cx="11634184" cy="54662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470FC-4CF6-6A94-5E75-22E03034A994}"/>
              </a:ext>
            </a:extLst>
          </p:cNvPr>
          <p:cNvSpPr/>
          <p:nvPr/>
        </p:nvSpPr>
        <p:spPr>
          <a:xfrm>
            <a:off x="251444" y="3815121"/>
            <a:ext cx="11838432" cy="27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681CF-1AF5-4B86-9DE8-BF619839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73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8114C-EE17-D0DB-C784-E2B080DB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E0C2C6-700B-3D48-5FCA-CAF5020AF701}"/>
              </a:ext>
            </a:extLst>
          </p:cNvPr>
          <p:cNvSpPr/>
          <p:nvPr/>
        </p:nvSpPr>
        <p:spPr>
          <a:xfrm>
            <a:off x="6075150" y="3832412"/>
            <a:ext cx="6116850" cy="2775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8E874-4DF5-FC7A-50C9-9DAB2F0287A5}"/>
              </a:ext>
            </a:extLst>
          </p:cNvPr>
          <p:cNvSpPr txBox="1"/>
          <p:nvPr/>
        </p:nvSpPr>
        <p:spPr>
          <a:xfrm>
            <a:off x="10122203" y="6611779"/>
            <a:ext cx="2069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Shaded area indicated LOD range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A8DA07-8B82-F91B-3CEC-F0B0E37543EA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Cell-associated viral DNA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F1F43589-0708-017C-06F6-9C77AA8F4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0CB98D-5977-76E8-F89B-BE544FAD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" y="1119536"/>
            <a:ext cx="11634184" cy="54662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6FB8ED-DC9B-57A5-813E-42A9420F14CC}"/>
              </a:ext>
            </a:extLst>
          </p:cNvPr>
          <p:cNvSpPr/>
          <p:nvPr/>
        </p:nvSpPr>
        <p:spPr>
          <a:xfrm>
            <a:off x="6075150" y="3815121"/>
            <a:ext cx="6014726" cy="2759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F220B-724C-4C79-B401-6F7AC4478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0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B1797-9FC9-AD11-9F5C-03B9E4302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E2660A-B3F3-5599-81A0-D34D885CF03D}"/>
              </a:ext>
            </a:extLst>
          </p:cNvPr>
          <p:cNvSpPr txBox="1"/>
          <p:nvPr/>
        </p:nvSpPr>
        <p:spPr>
          <a:xfrm>
            <a:off x="10122203" y="6611779"/>
            <a:ext cx="2069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Shaded area indicated LOD range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4594-D48E-72D2-7F2D-456EF35161A0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Cell-associated viral DNA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97116AB6-FB2A-C565-1C08-4C028C81F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CD2AD-1C87-0E82-7393-D20A962F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" y="1119536"/>
            <a:ext cx="11634184" cy="546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E3576-9A7B-4DD4-A801-61B42F789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5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6D28C90B-BE3C-F8F5-519E-8061D2986424}"/>
              </a:ext>
            </a:extLst>
          </p:cNvPr>
          <p:cNvSpPr txBox="1">
            <a:spLocks/>
          </p:cNvSpPr>
          <p:nvPr/>
        </p:nvSpPr>
        <p:spPr>
          <a:xfrm>
            <a:off x="3948605" y="1874916"/>
            <a:ext cx="7891094" cy="40570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rgbClr val="DE9443"/>
                </a:solidFill>
                <a:latin typeface="+mj-lt"/>
              </a:rPr>
              <a:t>What is your main question?</a:t>
            </a:r>
          </a:p>
          <a:p>
            <a:pPr marL="0" indent="0">
              <a:buNone/>
            </a:pPr>
            <a:r>
              <a:rPr lang="en-GB" dirty="0"/>
              <a:t>Can we prevent/clear reservoir seeding in infants soon after HIV is acquired?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sz="2200" b="1" dirty="0">
                <a:solidFill>
                  <a:srgbClr val="DE9443"/>
                </a:solidFill>
                <a:latin typeface="+mj-lt"/>
              </a:rPr>
              <a:t>What did you find?</a:t>
            </a:r>
          </a:p>
          <a:p>
            <a:pPr marL="0" indent="0">
              <a:buNone/>
            </a:pPr>
            <a:r>
              <a:rPr lang="en-GB" dirty="0"/>
              <a:t>Combination of broadly HIV neutralizing antibodies, CCR5 blockade, and antiretroviral therapy prevented reservoir establishment in SHIV-infected macaque infants. 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sz="2200" b="1" dirty="0">
                <a:solidFill>
                  <a:srgbClr val="DE9443"/>
                </a:solidFill>
                <a:latin typeface="+mj-lt"/>
              </a:rPr>
              <a:t>Why is it important?</a:t>
            </a:r>
          </a:p>
          <a:p>
            <a:pPr marL="0" indent="0">
              <a:buNone/>
            </a:pPr>
            <a:r>
              <a:rPr lang="en-GB" sz="2000" dirty="0"/>
              <a:t>Synergy between HIV neutralizing antibodies and CCR5 blockade reveals new clinical </a:t>
            </a:r>
            <a:r>
              <a:rPr lang="en-GB" dirty="0"/>
              <a:t>option</a:t>
            </a:r>
            <a:r>
              <a:rPr lang="en-GB" sz="2000" dirty="0"/>
              <a:t>.</a:t>
            </a:r>
            <a:endParaRPr lang="en-GB" sz="2200" b="1" dirty="0">
              <a:solidFill>
                <a:srgbClr val="DE9443"/>
              </a:solidFill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18C4417-41DB-83FC-48C8-7961805B0CC3}"/>
              </a:ext>
            </a:extLst>
          </p:cNvPr>
          <p:cNvSpPr txBox="1">
            <a:spLocks/>
          </p:cNvSpPr>
          <p:nvPr/>
        </p:nvSpPr>
        <p:spPr>
          <a:xfrm>
            <a:off x="4033264" y="499283"/>
            <a:ext cx="7632700" cy="12239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10256-D513-4422-79E9-9D15A9ECC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8" y="124602"/>
            <a:ext cx="2702470" cy="15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3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A2541-2178-39A3-314A-0865FEE5E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06A482-B7E1-FC5C-753F-C07BF5291AD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Immunological analysis and viral reservoir</a:t>
            </a:r>
          </a:p>
          <a:p>
            <a:pPr algn="ctr"/>
            <a:r>
              <a:rPr lang="en-US" sz="3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Week 56 PBMC &amp; LN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151243E4-9D3C-3B26-A503-7770D5301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9057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960334-A543-4DF3-8547-6319D856D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25" t="22407"/>
          <a:stretch/>
        </p:blipFill>
        <p:spPr>
          <a:xfrm>
            <a:off x="7086600" y="1536704"/>
            <a:ext cx="5105400" cy="5321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3A573-66D3-409C-AC1E-A22EE4999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07" r="40833"/>
          <a:stretch/>
        </p:blipFill>
        <p:spPr>
          <a:xfrm>
            <a:off x="0" y="1536704"/>
            <a:ext cx="7213600" cy="53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4ECD5B-C9BB-746E-73E8-33A3D5012E6B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CD8 depletion at week 60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9AC2ED56-13A5-82D4-CB93-CA7EE9B56C1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DC331-97DF-79D5-AD37-950C1D9B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5" y="1325563"/>
            <a:ext cx="11961507" cy="3694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1CAE7C-6A85-A1FB-10AC-EF20AC54B3CE}"/>
              </a:ext>
            </a:extLst>
          </p:cNvPr>
          <p:cNvSpPr/>
          <p:nvPr/>
        </p:nvSpPr>
        <p:spPr>
          <a:xfrm>
            <a:off x="39105" y="3248600"/>
            <a:ext cx="12113786" cy="268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5230C-0692-4189-9EB3-B85F8DB8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5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AFD2B-9897-2FD2-45CA-CDDEBE74F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9C1B44-28EE-3265-1C83-DDDD45BEB7AC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CD8 depletion at week 60 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6EE37C8C-8F05-13F1-B6A3-A5DE018219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CF561-29F4-1BB8-C4E9-D6101E72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5" y="1325563"/>
            <a:ext cx="11961507" cy="3694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3096D6-BF65-495C-95A2-7824B5529C82}"/>
              </a:ext>
            </a:extLst>
          </p:cNvPr>
          <p:cNvSpPr/>
          <p:nvPr/>
        </p:nvSpPr>
        <p:spPr>
          <a:xfrm>
            <a:off x="4056947" y="3289571"/>
            <a:ext cx="8019805" cy="268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0DEB9-7D0A-4A40-B661-96440DCD6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1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FC365-6695-0303-0D0B-AAFD56AB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5D2AA98-BF5A-ED82-9CD5-E3716C04C6B5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CD8 depletion at week 60 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4EF64417-E9A2-418C-93CC-C57CB4747D4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6A36D-22D7-BBAC-302B-49B2C7D4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5" y="1325563"/>
            <a:ext cx="11961507" cy="3694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6DD9FD-D664-7595-0C9F-E960254E9143}"/>
              </a:ext>
            </a:extLst>
          </p:cNvPr>
          <p:cNvSpPr/>
          <p:nvPr/>
        </p:nvSpPr>
        <p:spPr>
          <a:xfrm>
            <a:off x="8104691" y="3286452"/>
            <a:ext cx="3972061" cy="268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AA5FD-D2D6-499F-A1BA-3BC3934E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0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0D8C9-15B9-16EB-5E65-DC309385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9E9548-7150-A282-77B1-B9B55871DB75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CD8 depletion at week 60 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88C001E0-1157-DE61-B836-AD4596127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AA47A-B74D-6178-A14F-E09D5002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45" y="1325563"/>
            <a:ext cx="11961507" cy="3694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8DB73-EAB3-4ED9-B8B1-C40549C72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43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6AEF-FB99-E35A-1C74-2CCCC7047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57BF1F-988B-45E5-BE2D-8A665BAFE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238"/>
          <a:stretch/>
        </p:blipFill>
        <p:spPr>
          <a:xfrm>
            <a:off x="0" y="1"/>
            <a:ext cx="12192000" cy="36183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7CF9EF-18CD-4A7D-8EF2-E91912B884E2}"/>
              </a:ext>
            </a:extLst>
          </p:cNvPr>
          <p:cNvSpPr/>
          <p:nvPr/>
        </p:nvSpPr>
        <p:spPr>
          <a:xfrm>
            <a:off x="276657" y="2781300"/>
            <a:ext cx="5646423" cy="96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A7EA3A-92E4-CB86-41DC-4B9CFA2D0DC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Conclusions &amp; Future Directions</a:t>
            </a:r>
            <a:endParaRPr lang="en-US" sz="3200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C62A56EE-135A-D16D-BAC5-39DA9B368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B22D-7D16-544D-A082-2F2B3F5F4F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48559"/>
          <a:stretch/>
        </p:blipFill>
        <p:spPr>
          <a:xfrm>
            <a:off x="6433715" y="1241832"/>
            <a:ext cx="4930232" cy="23765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CC673-1370-45B3-B9C0-5D7E952B5713}"/>
              </a:ext>
            </a:extLst>
          </p:cNvPr>
          <p:cNvGrpSpPr/>
          <p:nvPr/>
        </p:nvGrpSpPr>
        <p:grpSpPr>
          <a:xfrm>
            <a:off x="0" y="3124205"/>
            <a:ext cx="11915342" cy="3733794"/>
            <a:chOff x="0" y="3124205"/>
            <a:chExt cx="11915342" cy="37337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9128C7B-7996-4B96-9BD9-1EB739F93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556" r="57709"/>
            <a:stretch/>
          </p:blipFill>
          <p:spPr>
            <a:xfrm>
              <a:off x="0" y="3124205"/>
              <a:ext cx="5156200" cy="37337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3148D8-785C-4BB5-8713-295D63F37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560" t="60740" r="2271" b="1"/>
            <a:stretch/>
          </p:blipFill>
          <p:spPr>
            <a:xfrm>
              <a:off x="5432857" y="4165599"/>
              <a:ext cx="6482485" cy="2692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0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BD08FC4-805D-2C9E-2F7E-92B587781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448" y="621319"/>
            <a:ext cx="2189686" cy="1295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6309" y="4893420"/>
            <a:ext cx="1498454" cy="1498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414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900" b="1" dirty="0"/>
              <a:t>Acknowledgements</a:t>
            </a:r>
          </a:p>
        </p:txBody>
      </p:sp>
      <p:sp>
        <p:nvSpPr>
          <p:cNvPr id="48" name="TextBox 47"/>
          <p:cNvSpPr txBox="1">
            <a:spLocks/>
          </p:cNvSpPr>
          <p:nvPr/>
        </p:nvSpPr>
        <p:spPr>
          <a:xfrm>
            <a:off x="2883739" y="625914"/>
            <a:ext cx="2614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>
                <a:solidFill>
                  <a:srgbClr val="3366FF"/>
                </a:solidFill>
              </a:rPr>
              <a:t>Sacha Laboratory</a:t>
            </a:r>
          </a:p>
          <a:p>
            <a:r>
              <a:rPr lang="en-US" sz="2100" dirty="0"/>
              <a:t>Gabriela Webb</a:t>
            </a:r>
          </a:p>
          <a:p>
            <a:r>
              <a:rPr lang="en-US" sz="2100" dirty="0"/>
              <a:t>Jason Reed</a:t>
            </a:r>
          </a:p>
          <a:p>
            <a:r>
              <a:rPr lang="en-US" sz="2100" dirty="0" err="1"/>
              <a:t>Cleiton</a:t>
            </a:r>
            <a:r>
              <a:rPr lang="en-US" sz="2100" dirty="0"/>
              <a:t> Pessoa</a:t>
            </a:r>
          </a:p>
          <a:p>
            <a:r>
              <a:rPr lang="en-US" sz="2100" dirty="0"/>
              <a:t>Hannah Fisher</a:t>
            </a:r>
          </a:p>
          <a:p>
            <a:r>
              <a:rPr lang="en-US" sz="2100" dirty="0"/>
              <a:t>Matthew </a:t>
            </a:r>
            <a:r>
              <a:rPr lang="en-US" sz="2100" dirty="0" err="1"/>
              <a:t>Humkey</a:t>
            </a:r>
            <a:endParaRPr lang="en-US" sz="2100" dirty="0"/>
          </a:p>
        </p:txBody>
      </p:sp>
      <p:sp>
        <p:nvSpPr>
          <p:cNvPr id="5" name="Rectangle 4"/>
          <p:cNvSpPr/>
          <p:nvPr/>
        </p:nvSpPr>
        <p:spPr>
          <a:xfrm>
            <a:off x="10184838" y="5423515"/>
            <a:ext cx="370920" cy="438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0" y="652851"/>
            <a:ext cx="121920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2" name="Picture 21" descr="NIH_Master_Logo_Vertical_2C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75" y="1649770"/>
            <a:ext cx="1872190" cy="16469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BDB1FD-028D-164A-BBA0-A4886EBD67F5}"/>
              </a:ext>
            </a:extLst>
          </p:cNvPr>
          <p:cNvSpPr txBox="1">
            <a:spLocks/>
          </p:cNvSpPr>
          <p:nvPr/>
        </p:nvSpPr>
        <p:spPr>
          <a:xfrm>
            <a:off x="5276131" y="630915"/>
            <a:ext cx="324916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>
                <a:solidFill>
                  <a:srgbClr val="3366FF"/>
                </a:solidFill>
              </a:rPr>
              <a:t>ONPRC</a:t>
            </a:r>
          </a:p>
          <a:p>
            <a:r>
              <a:rPr lang="en-US" sz="2100" dirty="0"/>
              <a:t>Scott Hansen</a:t>
            </a:r>
          </a:p>
          <a:p>
            <a:r>
              <a:rPr lang="en-US" sz="2100" dirty="0"/>
              <a:t>Kim </a:t>
            </a:r>
            <a:r>
              <a:rPr lang="en-US" sz="2100" dirty="0" err="1"/>
              <a:t>Armantrout</a:t>
            </a:r>
            <a:endParaRPr lang="en-US" sz="2100" dirty="0"/>
          </a:p>
          <a:p>
            <a:r>
              <a:rPr lang="en-US" sz="2100" dirty="0"/>
              <a:t>Rachele </a:t>
            </a:r>
            <a:r>
              <a:rPr lang="en-US" sz="2100" dirty="0" err="1"/>
              <a:t>Bochart</a:t>
            </a:r>
            <a:endParaRPr lang="en-US" sz="2100" dirty="0"/>
          </a:p>
          <a:p>
            <a:r>
              <a:rPr lang="en-US" sz="2100" dirty="0"/>
              <a:t>Jeremy Smedley</a:t>
            </a:r>
          </a:p>
          <a:p>
            <a:r>
              <a:rPr lang="en-US" sz="2100" dirty="0"/>
              <a:t>Tonya Swanson</a:t>
            </a:r>
          </a:p>
          <a:p>
            <a:r>
              <a:rPr lang="en-US" sz="2100" dirty="0"/>
              <a:t>Bree Fischer</a:t>
            </a:r>
          </a:p>
          <a:p>
            <a:r>
              <a:rPr lang="en-US" sz="2100" dirty="0"/>
              <a:t>Ann Lewis</a:t>
            </a:r>
          </a:p>
          <a:p>
            <a:endParaRPr lang="en-US" sz="2100" dirty="0"/>
          </a:p>
        </p:txBody>
      </p:sp>
      <p:pic>
        <p:nvPicPr>
          <p:cNvPr id="6" name="Picture 5" descr="pdx.jpg">
            <a:extLst>
              <a:ext uri="{FF2B5EF4-FFF2-40B4-BE49-F238E27FC236}">
                <a16:creationId xmlns:a16="http://schemas.microsoft.com/office/drawing/2014/main" id="{2A387D7B-859B-8FD6-BC60-544D4F7C3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39" y="1717674"/>
            <a:ext cx="1984505" cy="1519779"/>
          </a:xfrm>
          <a:prstGeom prst="rect">
            <a:avLst/>
          </a:prstGeom>
        </p:spPr>
      </p:pic>
      <p:pic>
        <p:nvPicPr>
          <p:cNvPr id="12" name="Picture 1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3256E6B-7F49-98AF-6141-B2743F5D72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427" t="20627" r="8512" b="23453"/>
          <a:stretch/>
        </p:blipFill>
        <p:spPr>
          <a:xfrm>
            <a:off x="4519803" y="4002562"/>
            <a:ext cx="6086506" cy="2834174"/>
          </a:xfrm>
          <a:prstGeom prst="rect">
            <a:avLst/>
          </a:prstGeom>
        </p:spPr>
      </p:pic>
      <p:pic>
        <p:nvPicPr>
          <p:cNvPr id="13" name="Picture 12" descr="A group of people standing in front of a house&#10;&#10;Description automatically generated">
            <a:extLst>
              <a:ext uri="{FF2B5EF4-FFF2-40B4-BE49-F238E27FC236}">
                <a16:creationId xmlns:a16="http://schemas.microsoft.com/office/drawing/2014/main" id="{ECB7B039-4673-5EA9-0BED-6845025610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997"/>
          <a:stretch/>
        </p:blipFill>
        <p:spPr>
          <a:xfrm>
            <a:off x="0" y="3981683"/>
            <a:ext cx="4531677" cy="28550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1EEEC-B328-58A3-1023-049555F8C0FA}"/>
              </a:ext>
            </a:extLst>
          </p:cNvPr>
          <p:cNvSpPr txBox="1">
            <a:spLocks/>
          </p:cNvSpPr>
          <p:nvPr/>
        </p:nvSpPr>
        <p:spPr>
          <a:xfrm>
            <a:off x="137671" y="621319"/>
            <a:ext cx="261484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 err="1">
                <a:solidFill>
                  <a:srgbClr val="3366FF"/>
                </a:solidFill>
              </a:rPr>
              <a:t>Haigwood</a:t>
            </a:r>
            <a:r>
              <a:rPr lang="en-US" sz="2100" u="sng" dirty="0">
                <a:solidFill>
                  <a:srgbClr val="3366FF"/>
                </a:solidFill>
              </a:rPr>
              <a:t> Laboratory</a:t>
            </a:r>
          </a:p>
          <a:p>
            <a:r>
              <a:rPr lang="en-US" sz="2100" dirty="0"/>
              <a:t>Nancy </a:t>
            </a:r>
            <a:r>
              <a:rPr lang="en-US" sz="2100" dirty="0" err="1"/>
              <a:t>Haigwood</a:t>
            </a:r>
            <a:endParaRPr lang="en-US" sz="2100" dirty="0"/>
          </a:p>
          <a:p>
            <a:r>
              <a:rPr lang="en-US" sz="2100" dirty="0"/>
              <a:t>Tracy Ordonez</a:t>
            </a:r>
          </a:p>
          <a:p>
            <a:r>
              <a:rPr lang="en-US" sz="2100" dirty="0"/>
              <a:t>Shilpi Pandey</a:t>
            </a:r>
          </a:p>
          <a:p>
            <a:r>
              <a:rPr lang="en-US" sz="2100" dirty="0"/>
              <a:t>Ann </a:t>
            </a:r>
            <a:r>
              <a:rPr lang="en-US" sz="2100" dirty="0" err="1"/>
              <a:t>Hessell</a:t>
            </a:r>
            <a:endParaRPr lang="en-US" sz="2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BBB77D-507E-FD6A-A97C-6037579A44C3}"/>
              </a:ext>
            </a:extLst>
          </p:cNvPr>
          <p:cNvSpPr txBox="1">
            <a:spLocks/>
          </p:cNvSpPr>
          <p:nvPr/>
        </p:nvSpPr>
        <p:spPr>
          <a:xfrm>
            <a:off x="137671" y="2297815"/>
            <a:ext cx="297084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>
                <a:solidFill>
                  <a:srgbClr val="3366FF"/>
                </a:solidFill>
              </a:rPr>
              <a:t>UC Davis</a:t>
            </a:r>
          </a:p>
          <a:p>
            <a:r>
              <a:rPr lang="en-US" sz="2100" dirty="0"/>
              <a:t>Koen Van </a:t>
            </a:r>
            <a:r>
              <a:rPr lang="en-US" sz="2100" dirty="0" err="1"/>
              <a:t>Rompay</a:t>
            </a:r>
            <a:endParaRPr lang="en-US" sz="2100" dirty="0"/>
          </a:p>
          <a:p>
            <a:r>
              <a:rPr lang="en-US" sz="2100" dirty="0"/>
              <a:t>Jennifer Watanabe</a:t>
            </a:r>
          </a:p>
          <a:p>
            <a:r>
              <a:rPr lang="en-US" sz="2100" dirty="0"/>
              <a:t>Jodie </a:t>
            </a:r>
            <a:r>
              <a:rPr lang="en-US" sz="2100" dirty="0" err="1"/>
              <a:t>Usachenko</a:t>
            </a:r>
            <a:endParaRPr lang="en-US" sz="2100" dirty="0"/>
          </a:p>
          <a:p>
            <a:r>
              <a:rPr lang="en-US" sz="2100" dirty="0"/>
              <a:t>CNPRC husbandry staff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7E7-5889-1CE2-AD5D-2D99DB21D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1549" y="819868"/>
            <a:ext cx="1245425" cy="5645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E31265-4567-194A-BF99-C9B0A8CD8AFA}"/>
              </a:ext>
            </a:extLst>
          </p:cNvPr>
          <p:cNvSpPr/>
          <p:nvPr/>
        </p:nvSpPr>
        <p:spPr>
          <a:xfrm>
            <a:off x="8768824" y="3383368"/>
            <a:ext cx="3716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NIH P51 OD001092 and U42 (ONPRC); </a:t>
            </a:r>
          </a:p>
          <a:p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R01-HD 080459 and R01-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AI133712</a:t>
            </a:r>
            <a:endParaRPr lang="en-US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0C5288-4E58-966F-748B-98585F9168CC}"/>
              </a:ext>
            </a:extLst>
          </p:cNvPr>
          <p:cNvSpPr txBox="1">
            <a:spLocks/>
          </p:cNvSpPr>
          <p:nvPr/>
        </p:nvSpPr>
        <p:spPr>
          <a:xfrm>
            <a:off x="2901990" y="2607127"/>
            <a:ext cx="2970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u="sng" dirty="0">
                <a:solidFill>
                  <a:srgbClr val="3366FF"/>
                </a:solidFill>
              </a:rPr>
              <a:t>NIH/VRC</a:t>
            </a:r>
          </a:p>
          <a:p>
            <a:r>
              <a:rPr lang="en-US" sz="2100" dirty="0"/>
              <a:t>John </a:t>
            </a:r>
            <a:r>
              <a:rPr lang="en-US" sz="2100" dirty="0" err="1"/>
              <a:t>Mascola</a:t>
            </a:r>
            <a:endParaRPr lang="en-US" sz="2100" dirty="0"/>
          </a:p>
          <a:p>
            <a:r>
              <a:rPr lang="en-US" sz="2100" dirty="0" err="1"/>
              <a:t>Xuejun</a:t>
            </a:r>
            <a:r>
              <a:rPr lang="en-US" sz="2100" dirty="0"/>
              <a:t> Chen</a:t>
            </a:r>
          </a:p>
          <a:p>
            <a:r>
              <a:rPr lang="en-US" sz="2100" dirty="0"/>
              <a:t>Amar </a:t>
            </a:r>
            <a:r>
              <a:rPr lang="en-US" sz="2100" dirty="0" err="1"/>
              <a:t>Pegu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50986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30710-EB9B-FF5A-75D9-B08914AB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5" y="261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Infant macaques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3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 model for human pediatric HIV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0F1E2-6D35-474B-2CA8-586280BF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53" y="1825625"/>
            <a:ext cx="5952565" cy="9726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Born in a natural setting and allowed to suckle up to 7 days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4" name="Picture 3" descr="WSutton_ONPRC-7774_2.jpg">
            <a:extLst>
              <a:ext uri="{FF2B5EF4-FFF2-40B4-BE49-F238E27FC236}">
                <a16:creationId xmlns:a16="http://schemas.microsoft.com/office/drawing/2014/main" id="{950DECDD-F0AD-FF66-F180-AD5639F87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40" y="1497537"/>
            <a:ext cx="2861905" cy="1869697"/>
          </a:xfrm>
          <a:prstGeom prst="rect">
            <a:avLst/>
          </a:prstGeom>
        </p:spPr>
      </p:pic>
      <p:sp>
        <p:nvSpPr>
          <p:cNvPr id="5" name="Line 5">
            <a:extLst>
              <a:ext uri="{FF2B5EF4-FFF2-40B4-BE49-F238E27FC236}">
                <a16:creationId xmlns:a16="http://schemas.microsoft.com/office/drawing/2014/main" id="{160E3F68-0A58-40C4-0661-3F7CA1C77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88860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5A494C-7010-83BD-FD04-564FFD5D3A6D}"/>
              </a:ext>
            </a:extLst>
          </p:cNvPr>
          <p:cNvGrpSpPr/>
          <p:nvPr/>
        </p:nvGrpSpPr>
        <p:grpSpPr>
          <a:xfrm>
            <a:off x="306552" y="2731425"/>
            <a:ext cx="11719530" cy="3636317"/>
            <a:chOff x="306552" y="2731425"/>
            <a:chExt cx="11719530" cy="3636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EDFF5F-99F3-ED36-83C1-366B598F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7399" b="-1"/>
            <a:stretch/>
          </p:blipFill>
          <p:spPr>
            <a:xfrm>
              <a:off x="7306577" y="3875235"/>
              <a:ext cx="4719505" cy="2492507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F53C9510-6927-E480-417B-6D29D410D88D}"/>
                </a:ext>
              </a:extLst>
            </p:cNvPr>
            <p:cNvSpPr txBox="1">
              <a:spLocks/>
            </p:cNvSpPr>
            <p:nvPr/>
          </p:nvSpPr>
          <p:spPr>
            <a:xfrm>
              <a:off x="306552" y="2731425"/>
              <a:ext cx="5952565" cy="22364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Oral high dose SHIV</a:t>
              </a:r>
              <a:r>
                <a:rPr lang="en-US" sz="2400" baseline="-25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SF162P3</a:t>
              </a:r>
            </a:p>
            <a:p>
              <a:endPara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pPr lvl="1"/>
              <a:r>
                <a:rPr lang="en-US" sz="2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100% infection rate (4 x 10</a:t>
              </a:r>
              <a:r>
                <a:rPr lang="en-US" sz="2000" baseline="30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4</a:t>
              </a:r>
              <a:r>
                <a:rPr lang="en-US" sz="2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TCID</a:t>
              </a:r>
              <a:r>
                <a:rPr lang="en-US" sz="2000" baseline="-25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50</a:t>
              </a:r>
              <a:r>
                <a:rPr lang="en-US" sz="2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)</a:t>
              </a:r>
            </a:p>
            <a:p>
              <a:pPr lvl="1"/>
              <a:r>
                <a:rPr lang="en-US" sz="20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Rapid pathogenesis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endPara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41D6D1-F94C-8F9E-CF76-5AA0D1B98D4D}"/>
              </a:ext>
            </a:extLst>
          </p:cNvPr>
          <p:cNvSpPr txBox="1">
            <a:spLocks/>
          </p:cNvSpPr>
          <p:nvPr/>
        </p:nvSpPr>
        <p:spPr>
          <a:xfrm>
            <a:off x="306551" y="4788861"/>
            <a:ext cx="5952565" cy="1869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75% mortality by 6 months w/o treatment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29C85D-1707-4650-BF61-FC113F9AA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66" t="50900"/>
          <a:stretch/>
        </p:blipFill>
        <p:spPr>
          <a:xfrm>
            <a:off x="7116024" y="3490767"/>
            <a:ext cx="5075976" cy="3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731C2-C4F1-4BEF-DB99-E483AE10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CBD6-7591-EFD2-E61D-8443A262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14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900" b="1" dirty="0"/>
              <a:t>Defining the window of opportunity for treatment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57E45-5E79-B696-47C2-A0C6CF56473C}"/>
              </a:ext>
            </a:extLst>
          </p:cNvPr>
          <p:cNvSpPr/>
          <p:nvPr/>
        </p:nvSpPr>
        <p:spPr>
          <a:xfrm>
            <a:off x="10184838" y="5423515"/>
            <a:ext cx="370920" cy="438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DE3389CC-3E8D-4CB0-A245-9D7924127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52851"/>
            <a:ext cx="121920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B1D7BA4-98DE-B55E-8A5C-29E0CA1A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824"/>
          <a:stretch/>
        </p:blipFill>
        <p:spPr>
          <a:xfrm>
            <a:off x="0" y="1387154"/>
            <a:ext cx="5535131" cy="1665465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DC019DE-83F3-692A-6AAD-23D0D716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45" t="-178" b="18209"/>
          <a:stretch/>
        </p:blipFill>
        <p:spPr>
          <a:xfrm>
            <a:off x="95536" y="896336"/>
            <a:ext cx="2931541" cy="33087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4CB8484-BA46-564D-F26E-BF483A11F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235" y="1269768"/>
            <a:ext cx="5535132" cy="1782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DF5CD5-0059-0031-1762-EEAAF3B8F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143" y="742097"/>
            <a:ext cx="2688658" cy="5610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3DA254-E124-9FEC-C036-515678AC25A6}"/>
              </a:ext>
            </a:extLst>
          </p:cNvPr>
          <p:cNvSpPr/>
          <p:nvPr/>
        </p:nvSpPr>
        <p:spPr>
          <a:xfrm>
            <a:off x="83147" y="742097"/>
            <a:ext cx="5585088" cy="230259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E49F71-545B-1F5E-8B6E-B6C79F8BD13E}"/>
              </a:ext>
            </a:extLst>
          </p:cNvPr>
          <p:cNvSpPr/>
          <p:nvPr/>
        </p:nvSpPr>
        <p:spPr>
          <a:xfrm>
            <a:off x="5747143" y="742097"/>
            <a:ext cx="5712545" cy="231052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EC7AE6-2704-BA6D-316C-1AE2C633763C}"/>
              </a:ext>
            </a:extLst>
          </p:cNvPr>
          <p:cNvGrpSpPr>
            <a:grpSpLocks noChangeAspect="1"/>
          </p:cNvGrpSpPr>
          <p:nvPr/>
        </p:nvGrpSpPr>
        <p:grpSpPr>
          <a:xfrm>
            <a:off x="2869844" y="3411244"/>
            <a:ext cx="4923822" cy="3191101"/>
            <a:chOff x="2242517" y="1514271"/>
            <a:chExt cx="6983432" cy="4525921"/>
          </a:xfrm>
        </p:grpSpPr>
        <p:pic>
          <p:nvPicPr>
            <p:cNvPr id="7" name="Picture 6" descr="34342_34337-01.tif">
              <a:extLst>
                <a:ext uri="{FF2B5EF4-FFF2-40B4-BE49-F238E27FC236}">
                  <a16:creationId xmlns:a16="http://schemas.microsoft.com/office/drawing/2014/main" id="{48E19815-FAA2-1004-CB4E-CD27CCCA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514" y="1514271"/>
              <a:ext cx="1827368" cy="210312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0E1321E-F2F3-390D-D04D-E4A07B6CDA4C}"/>
                </a:ext>
              </a:extLst>
            </p:cNvPr>
            <p:cNvGrpSpPr/>
            <p:nvPr/>
          </p:nvGrpSpPr>
          <p:grpSpPr>
            <a:xfrm>
              <a:off x="4882022" y="1687582"/>
              <a:ext cx="1651970" cy="1585309"/>
              <a:chOff x="5559552" y="1865376"/>
              <a:chExt cx="2037776" cy="1920240"/>
            </a:xfrm>
          </p:grpSpPr>
          <p:pic>
            <p:nvPicPr>
              <p:cNvPr id="34" name="Picture 33" descr="34947-01.tif">
                <a:extLst>
                  <a:ext uri="{FF2B5EF4-FFF2-40B4-BE49-F238E27FC236}">
                    <a16:creationId xmlns:a16="http://schemas.microsoft.com/office/drawing/2014/main" id="{D1EFEB32-A5A1-F29A-9567-176CAAE5D4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22" t="7977" r="13343" b="8021"/>
              <a:stretch/>
            </p:blipFill>
            <p:spPr>
              <a:xfrm>
                <a:off x="5559552" y="1865376"/>
                <a:ext cx="1005840" cy="1920240"/>
              </a:xfrm>
              <a:prstGeom prst="rect">
                <a:avLst/>
              </a:prstGeom>
            </p:spPr>
          </p:pic>
          <p:pic>
            <p:nvPicPr>
              <p:cNvPr id="35" name="Picture 34" descr="34932-01.tif">
                <a:extLst>
                  <a:ext uri="{FF2B5EF4-FFF2-40B4-BE49-F238E27FC236}">
                    <a16:creationId xmlns:a16="http://schemas.microsoft.com/office/drawing/2014/main" id="{3C593D81-28E3-B25E-B714-7E056CD7D0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37" t="7980" r="13429" b="8022"/>
              <a:stretch/>
            </p:blipFill>
            <p:spPr>
              <a:xfrm>
                <a:off x="6591488" y="1865376"/>
                <a:ext cx="1005840" cy="1920240"/>
              </a:xfrm>
              <a:prstGeom prst="rect">
                <a:avLst/>
              </a:prstGeom>
            </p:spPr>
          </p:pic>
        </p:grpSp>
        <p:pic>
          <p:nvPicPr>
            <p:cNvPr id="13" name="Picture 12" descr="33172_33186-01.tif">
              <a:extLst>
                <a:ext uri="{FF2B5EF4-FFF2-40B4-BE49-F238E27FC236}">
                  <a16:creationId xmlns:a16="http://schemas.microsoft.com/office/drawing/2014/main" id="{66CF7227-8718-1CFA-FD5F-4BEA79F8C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268" y="1560973"/>
              <a:ext cx="1805183" cy="207758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16D8BF-17FB-AF3D-9D5C-0CA51304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2100" y="5598539"/>
              <a:ext cx="4467884" cy="441653"/>
            </a:xfrm>
            <a:prstGeom prst="rect">
              <a:avLst/>
            </a:prstGeom>
          </p:spPr>
        </p:pic>
        <p:pic>
          <p:nvPicPr>
            <p:cNvPr id="15" name="Picture 14" descr="34263_34290-01.tif">
              <a:extLst>
                <a:ext uri="{FF2B5EF4-FFF2-40B4-BE49-F238E27FC236}">
                  <a16:creationId xmlns:a16="http://schemas.microsoft.com/office/drawing/2014/main" id="{0457BFA3-D7EF-6B62-66CB-8D9AF74E4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517" y="3536277"/>
              <a:ext cx="1928855" cy="2219921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AA42BE2-50BB-2274-ECFB-004C61D3DBEC}"/>
                </a:ext>
              </a:extLst>
            </p:cNvPr>
            <p:cNvGrpSpPr/>
            <p:nvPr/>
          </p:nvGrpSpPr>
          <p:grpSpPr>
            <a:xfrm>
              <a:off x="4953558" y="3788206"/>
              <a:ext cx="1651970" cy="1537922"/>
              <a:chOff x="5487966" y="4291562"/>
              <a:chExt cx="2067494" cy="1929717"/>
            </a:xfrm>
          </p:grpSpPr>
          <p:pic>
            <p:nvPicPr>
              <p:cNvPr id="28" name="Picture 27" descr="34975-01.tif">
                <a:extLst>
                  <a:ext uri="{FF2B5EF4-FFF2-40B4-BE49-F238E27FC236}">
                    <a16:creationId xmlns:a16="http://schemas.microsoft.com/office/drawing/2014/main" id="{62EA7DF9-B8D3-BD43-D98C-6C6D4E2960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2" t="10002" r="13384" b="9998"/>
              <a:stretch/>
            </p:blipFill>
            <p:spPr>
              <a:xfrm>
                <a:off x="5487966" y="4301039"/>
                <a:ext cx="1056132" cy="1920240"/>
              </a:xfrm>
              <a:prstGeom prst="rect">
                <a:avLst/>
              </a:prstGeom>
            </p:spPr>
          </p:pic>
          <p:pic>
            <p:nvPicPr>
              <p:cNvPr id="29" name="Picture 28" descr="34975-01.tif">
                <a:extLst>
                  <a:ext uri="{FF2B5EF4-FFF2-40B4-BE49-F238E27FC236}">
                    <a16:creationId xmlns:a16="http://schemas.microsoft.com/office/drawing/2014/main" id="{9B60C38D-314E-5ECF-5A0A-F1915E9A71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98" t="10002" r="13268" b="9998"/>
              <a:stretch/>
            </p:blipFill>
            <p:spPr>
              <a:xfrm>
                <a:off x="6499328" y="4291562"/>
                <a:ext cx="1056132" cy="1920240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5DC4A1-9418-4EBF-C0DE-2941BF8B8E34}"/>
                  </a:ext>
                </a:extLst>
              </p:cNvPr>
              <p:cNvSpPr/>
              <p:nvPr/>
            </p:nvSpPr>
            <p:spPr>
              <a:xfrm>
                <a:off x="7089621" y="5032438"/>
                <a:ext cx="66347" cy="66341"/>
              </a:xfrm>
              <a:prstGeom prst="ellipse">
                <a:avLst/>
              </a:prstGeom>
              <a:solidFill>
                <a:srgbClr val="0E61B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33379_33400-01.tif">
              <a:extLst>
                <a:ext uri="{FF2B5EF4-FFF2-40B4-BE49-F238E27FC236}">
                  <a16:creationId xmlns:a16="http://schemas.microsoft.com/office/drawing/2014/main" id="{0293580C-1B12-12E3-EE53-473BF3653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211" y="3581653"/>
              <a:ext cx="1819738" cy="209433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F13DBD-1DCC-E518-F74B-E21EB5FAF31E}"/>
                </a:ext>
              </a:extLst>
            </p:cNvPr>
            <p:cNvSpPr txBox="1"/>
            <p:nvPr/>
          </p:nvSpPr>
          <p:spPr>
            <a:xfrm>
              <a:off x="5325128" y="3287928"/>
              <a:ext cx="8386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Day 7, no </a:t>
              </a:r>
              <a:r>
                <a:rPr lang="en-US" sz="900" dirty="0" err="1">
                  <a:latin typeface="Arial" charset="0"/>
                  <a:ea typeface="Arial" charset="0"/>
                  <a:cs typeface="Arial" charset="0"/>
                </a:rPr>
                <a:t>Tx</a:t>
              </a:r>
              <a:endParaRPr lang="en-US" sz="9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2CCF76-876B-21B7-CC75-B4B83F4CFE24}"/>
                </a:ext>
              </a:extLst>
            </p:cNvPr>
            <p:cNvSpPr txBox="1"/>
            <p:nvPr/>
          </p:nvSpPr>
          <p:spPr>
            <a:xfrm>
              <a:off x="5280600" y="5389510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charset="0"/>
                  <a:ea typeface="Arial" charset="0"/>
                  <a:cs typeface="Arial" charset="0"/>
                </a:rPr>
                <a:t>Day 7; 10 mg/kg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09EDDC-DABC-750D-5210-218B2C6B8C66}"/>
                </a:ext>
              </a:extLst>
            </p:cNvPr>
            <p:cNvCxnSpPr/>
            <p:nvPr/>
          </p:nvCxnSpPr>
          <p:spPr>
            <a:xfrm>
              <a:off x="4953556" y="3283449"/>
              <a:ext cx="162377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3920A21-A7A5-13C3-10F0-D1D3919737DD}"/>
                </a:ext>
              </a:extLst>
            </p:cNvPr>
            <p:cNvCxnSpPr/>
            <p:nvPr/>
          </p:nvCxnSpPr>
          <p:spPr>
            <a:xfrm>
              <a:off x="4953556" y="5391821"/>
              <a:ext cx="162377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6BB4F0C-6524-CB1A-0510-1BD25D4271F9}"/>
              </a:ext>
            </a:extLst>
          </p:cNvPr>
          <p:cNvSpPr txBox="1"/>
          <p:nvPr/>
        </p:nvSpPr>
        <p:spPr>
          <a:xfrm>
            <a:off x="7918008" y="3841708"/>
            <a:ext cx="184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SHIV only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48898F-18FF-9D18-84F6-222EFB9297B8}"/>
              </a:ext>
            </a:extLst>
          </p:cNvPr>
          <p:cNvSpPr txBox="1"/>
          <p:nvPr/>
        </p:nvSpPr>
        <p:spPr>
          <a:xfrm>
            <a:off x="7899696" y="5229261"/>
            <a:ext cx="209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SHIV + </a:t>
            </a:r>
            <a:r>
              <a:rPr lang="en-US" dirty="0" err="1"/>
              <a:t>bNAbs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5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430AA-EC3A-B5E4-DA43-62863AEF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6D9F-103F-3585-51D3-0CDA5E80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14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900" b="1" dirty="0"/>
              <a:t>Defining the window of opportunity for treatment</a:t>
            </a: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ED14D8EF-E168-5F94-B6E3-1D4469B56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52851"/>
            <a:ext cx="121920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C6FFBE-0F19-4006-BFEC-0085B0DE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94"/>
          <a:stretch/>
        </p:blipFill>
        <p:spPr>
          <a:xfrm>
            <a:off x="6440411" y="3923730"/>
            <a:ext cx="4858265" cy="28962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D2A9B2-4372-49D5-B702-0ED87C710E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32"/>
          <a:stretch/>
        </p:blipFill>
        <p:spPr>
          <a:xfrm>
            <a:off x="1125195" y="3974415"/>
            <a:ext cx="4970805" cy="30440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9879FC-BF54-4722-27AC-D7C3F86AB6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05"/>
          <a:stretch/>
        </p:blipFill>
        <p:spPr>
          <a:xfrm>
            <a:off x="6382733" y="876502"/>
            <a:ext cx="4915943" cy="29329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BEA71C-DE89-6299-B418-FF62CDFD22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838"/>
          <a:stretch/>
        </p:blipFill>
        <p:spPr>
          <a:xfrm>
            <a:off x="1125195" y="914400"/>
            <a:ext cx="4970805" cy="26454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7A35843-1D72-FB06-251C-FE8D4ED68350}"/>
              </a:ext>
            </a:extLst>
          </p:cNvPr>
          <p:cNvSpPr txBox="1"/>
          <p:nvPr/>
        </p:nvSpPr>
        <p:spPr>
          <a:xfrm>
            <a:off x="5287950" y="4063632"/>
            <a:ext cx="555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n=6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82AD40-C898-FB76-31C7-A3BD511D8019}"/>
              </a:ext>
            </a:extLst>
          </p:cNvPr>
          <p:cNvSpPr txBox="1"/>
          <p:nvPr/>
        </p:nvSpPr>
        <p:spPr>
          <a:xfrm>
            <a:off x="10482250" y="939800"/>
            <a:ext cx="555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n=6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B398C3-446D-7889-AB32-4D6A2533318A}"/>
              </a:ext>
            </a:extLst>
          </p:cNvPr>
          <p:cNvSpPr txBox="1"/>
          <p:nvPr/>
        </p:nvSpPr>
        <p:spPr>
          <a:xfrm>
            <a:off x="10474655" y="4003624"/>
            <a:ext cx="555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n=6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1E9C3A-3E1D-20BF-A7B3-6E62817710CA}"/>
              </a:ext>
            </a:extLst>
          </p:cNvPr>
          <p:cNvSpPr txBox="1"/>
          <p:nvPr/>
        </p:nvSpPr>
        <p:spPr>
          <a:xfrm>
            <a:off x="5181230" y="2513804"/>
            <a:ext cx="76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n=12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7356-7187-B3C6-F92C-848F0F633583}"/>
              </a:ext>
            </a:extLst>
          </p:cNvPr>
          <p:cNvSpPr txBox="1"/>
          <p:nvPr/>
        </p:nvSpPr>
        <p:spPr>
          <a:xfrm>
            <a:off x="1918329" y="675317"/>
            <a:ext cx="338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No treatment</a:t>
            </a:r>
            <a:endParaRPr lang="en-US" sz="1600" b="1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FCC688-F3E2-BD33-C418-E489E4B8E3B1}"/>
              </a:ext>
            </a:extLst>
          </p:cNvPr>
          <p:cNvSpPr txBox="1"/>
          <p:nvPr/>
        </p:nvSpPr>
        <p:spPr>
          <a:xfrm>
            <a:off x="7177275" y="675317"/>
            <a:ext cx="338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30 hours</a:t>
            </a:r>
            <a:endParaRPr lang="en-US" sz="1600" b="1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666747-B699-881E-0D69-981423C9AC6C}"/>
              </a:ext>
            </a:extLst>
          </p:cNvPr>
          <p:cNvSpPr txBox="1"/>
          <p:nvPr/>
        </p:nvSpPr>
        <p:spPr>
          <a:xfrm>
            <a:off x="1918329" y="3772386"/>
            <a:ext cx="338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48 hours</a:t>
            </a:r>
            <a:endParaRPr lang="en-US" sz="1600" b="1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F04073-52B0-5044-3152-10EF25F0AE26}"/>
              </a:ext>
            </a:extLst>
          </p:cNvPr>
          <p:cNvSpPr txBox="1"/>
          <p:nvPr/>
        </p:nvSpPr>
        <p:spPr>
          <a:xfrm>
            <a:off x="7177153" y="3745811"/>
            <a:ext cx="338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72 hours</a:t>
            </a:r>
            <a:endParaRPr lang="en-US" sz="1600" b="1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31C00-C050-44DC-997F-F8B3344E1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98C5-9E73-282D-4765-92EE2D206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9806-EC04-94D6-C369-FAF03C60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14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900" b="1" dirty="0"/>
              <a:t>ART +/- </a:t>
            </a:r>
            <a:r>
              <a:rPr lang="en-US" sz="3900" b="1" dirty="0" err="1"/>
              <a:t>bNAbs</a:t>
            </a:r>
            <a:r>
              <a:rPr lang="en-US" sz="3900" b="1" dirty="0"/>
              <a:t> at 72 hours is insufficient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6ADA9E-FAAC-98AE-6B1E-EB1EE9198E52}"/>
              </a:ext>
            </a:extLst>
          </p:cNvPr>
          <p:cNvSpPr/>
          <p:nvPr/>
        </p:nvSpPr>
        <p:spPr>
          <a:xfrm>
            <a:off x="10184838" y="5423515"/>
            <a:ext cx="370920" cy="438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211D1ADC-4C2D-F7DE-5DC4-1E38F3100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52851"/>
            <a:ext cx="121920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15F96-923E-A665-1F4C-13ADF8EB9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8" y="2133085"/>
            <a:ext cx="5889172" cy="2591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FCC8B-59BE-515C-7FD3-16EB04F68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230" y="2133085"/>
            <a:ext cx="5889172" cy="2595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5371B6-00A2-D8B6-296D-13C21AEDBE58}"/>
              </a:ext>
            </a:extLst>
          </p:cNvPr>
          <p:cNvSpPr txBox="1"/>
          <p:nvPr/>
        </p:nvSpPr>
        <p:spPr>
          <a:xfrm>
            <a:off x="1485899" y="5446280"/>
            <a:ext cx="922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Would CCR5 blockade alone, or in combination, be effective at 72 hours post infection in infants?</a:t>
            </a:r>
            <a:endParaRPr lang="en-US" sz="2400" b="1" dirty="0">
              <a:solidFill>
                <a:srgbClr val="FF000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369B9-1956-4A5F-800F-B963EDC438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64" b="25778"/>
          <a:stretch/>
        </p:blipFill>
        <p:spPr>
          <a:xfrm>
            <a:off x="0" y="1698305"/>
            <a:ext cx="12192000" cy="339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5D35E-331D-52C3-0354-D53B3D324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7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Leronlimab (formerly PRO140)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21A27-A5EB-2FA5-D1C0-337D1DF01F66}"/>
              </a:ext>
            </a:extLst>
          </p:cNvPr>
          <p:cNvSpPr txBox="1"/>
          <p:nvPr/>
        </p:nvSpPr>
        <p:spPr>
          <a:xfrm>
            <a:off x="449576" y="1339740"/>
            <a:ext cx="8747827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Humanized monoclonal IgG4 antibody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b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98251-6AD2-A7F1-5161-6B43ED11E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8" t="10046"/>
          <a:stretch/>
        </p:blipFill>
        <p:spPr>
          <a:xfrm>
            <a:off x="8664834" y="2337682"/>
            <a:ext cx="3527167" cy="4227689"/>
          </a:xfrm>
          <a:prstGeom prst="rect">
            <a:avLst/>
          </a:prstGeom>
        </p:spPr>
      </p:pic>
      <p:sp>
        <p:nvSpPr>
          <p:cNvPr id="3" name="Line 5">
            <a:extLst>
              <a:ext uri="{FF2B5EF4-FFF2-40B4-BE49-F238E27FC236}">
                <a16:creationId xmlns:a16="http://schemas.microsoft.com/office/drawing/2014/main" id="{5A8B6331-052F-FB1E-DCE2-96281CAB6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7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8974A-8788-D030-04E3-BD8B2D1A4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8AD1-F646-EB81-7968-429E25F6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7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Leronlimab (formerly PRO140)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9469F-43A1-D307-F45F-C6626F6952B7}"/>
              </a:ext>
            </a:extLst>
          </p:cNvPr>
          <p:cNvSpPr txBox="1"/>
          <p:nvPr/>
        </p:nvSpPr>
        <p:spPr>
          <a:xfrm>
            <a:off x="449576" y="1339740"/>
            <a:ext cx="8747827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Humanized monoclonal IgG4 antibody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Binds to N-terminus and ECL2 of CCR5</a:t>
            </a:r>
          </a:p>
          <a:p>
            <a:endParaRPr lang="en-US" sz="2133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F7D0E-44E4-78C0-AC29-B8D29D4A5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8" t="10046"/>
          <a:stretch/>
        </p:blipFill>
        <p:spPr>
          <a:xfrm>
            <a:off x="8664834" y="2337682"/>
            <a:ext cx="3527167" cy="4227689"/>
          </a:xfrm>
          <a:prstGeom prst="rect">
            <a:avLst/>
          </a:prstGeom>
        </p:spPr>
      </p:pic>
      <p:sp>
        <p:nvSpPr>
          <p:cNvPr id="3" name="Line 5">
            <a:extLst>
              <a:ext uri="{FF2B5EF4-FFF2-40B4-BE49-F238E27FC236}">
                <a16:creationId xmlns:a16="http://schemas.microsoft.com/office/drawing/2014/main" id="{EF08EAD0-EDDD-2B93-3D52-E75C69EC218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75351"/>
            <a:ext cx="12252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10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19616</TotalTime>
  <Words>693</Words>
  <Application>Microsoft Office PowerPoint</Application>
  <PresentationFormat>Widescreen</PresentationFormat>
  <Paragraphs>170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Gill Sans MT</vt:lpstr>
      <vt:lpstr>Helvetica Neue Light</vt:lpstr>
      <vt:lpstr>Helvetica Neue Light</vt:lpstr>
      <vt:lpstr>IAS Ribbon Sans Bold</vt:lpstr>
      <vt:lpstr>IAS Ribbon Sans Regular</vt:lpstr>
      <vt:lpstr>Wingdings</vt:lpstr>
      <vt:lpstr>ヒラギノ角ゴ Pro W3</vt:lpstr>
      <vt:lpstr>Office Theme 2013 - 2022</vt:lpstr>
      <vt:lpstr>PowerPoint Presentation</vt:lpstr>
      <vt:lpstr>PowerPoint Presentation</vt:lpstr>
      <vt:lpstr>PowerPoint Presentation</vt:lpstr>
      <vt:lpstr>Infant macaques a model for human pediatric HIV infection</vt:lpstr>
      <vt:lpstr>Defining the window of opportunity for treatment</vt:lpstr>
      <vt:lpstr>Defining the window of opportunity for treatment</vt:lpstr>
      <vt:lpstr>ART +/- bNAbs at 72 hours is insufficient</vt:lpstr>
      <vt:lpstr>Leronlimab (formerly PRO140)</vt:lpstr>
      <vt:lpstr>Leronlimab (formerly PRO140)</vt:lpstr>
      <vt:lpstr>Leronlimab (formerly PRO140)</vt:lpstr>
      <vt:lpstr>Leronlimab (formerly PRO140)</vt:lpstr>
      <vt:lpstr>Combining ART, bNAbs, and LRM for cure</vt:lpstr>
      <vt:lpstr>Combining ART, bNAbs, and LRM for cure</vt:lpstr>
      <vt:lpstr>Combining ART, bNAbs, and LRM for cure</vt:lpstr>
      <vt:lpstr>Combining ART, bNAbs, and LRM for cure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Plasma viral loads post-ART release</vt:lpstr>
      <vt:lpstr>PowerPoint Presentation</vt:lpstr>
      <vt:lpstr>PowerPoint Presentation</vt:lpstr>
      <vt:lpstr>Plasma viral loads post-ART release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Preview 4</cp:lastModifiedBy>
  <cp:revision>39</cp:revision>
  <dcterms:created xsi:type="dcterms:W3CDTF">2022-12-28T22:28:53Z</dcterms:created>
  <dcterms:modified xsi:type="dcterms:W3CDTF">2024-10-09T22:15:42Z</dcterms:modified>
</cp:coreProperties>
</file>