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96" r:id="rId4"/>
  </p:sldMasterIdLst>
  <p:notesMasterIdLst>
    <p:notesMasterId r:id="rId22"/>
  </p:notesMasterIdLst>
  <p:handoutMasterIdLst>
    <p:handoutMasterId r:id="rId23"/>
  </p:handoutMasterIdLst>
  <p:sldIdLst>
    <p:sldId id="266" r:id="rId5"/>
    <p:sldId id="276" r:id="rId6"/>
    <p:sldId id="262" r:id="rId7"/>
    <p:sldId id="300" r:id="rId8"/>
    <p:sldId id="257" r:id="rId9"/>
    <p:sldId id="522" r:id="rId10"/>
    <p:sldId id="267" r:id="rId11"/>
    <p:sldId id="506" r:id="rId12"/>
    <p:sldId id="1979" r:id="rId13"/>
    <p:sldId id="1980" r:id="rId14"/>
    <p:sldId id="1988" r:id="rId15"/>
    <p:sldId id="1989" r:id="rId16"/>
    <p:sldId id="505" r:id="rId17"/>
    <p:sldId id="1987" r:id="rId18"/>
    <p:sldId id="1962" r:id="rId19"/>
    <p:sldId id="524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E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/>
    <p:restoredTop sz="71924" autoAdjust="0"/>
  </p:normalViewPr>
  <p:slideViewPr>
    <p:cSldViewPr snapToGrid="0" snapToObjects="1">
      <p:cViewPr varScale="1">
        <p:scale>
          <a:sx n="86" d="100"/>
          <a:sy n="86" d="100"/>
        </p:scale>
        <p:origin x="156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1" d="100"/>
          <a:sy n="151" d="100"/>
        </p:scale>
        <p:origin x="36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50EAEE-143D-776E-C9F0-489448BF1C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0111B-CD3A-D95A-74D8-6AE66B4FAD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3986-A93A-5046-AE32-21BB90437027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EB83-AE5E-7F5A-485F-D9B839C02B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A90E6-EDFB-294E-B457-1EE01481D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E9475-EC2F-0342-849E-AF783A2FD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2840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46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 with the </a:t>
            </a:r>
            <a:r>
              <a:rPr lang="en-US" dirty="0" err="1"/>
              <a:t>pAb</a:t>
            </a:r>
            <a:r>
              <a:rPr lang="en-US" dirty="0"/>
              <a:t> mapping results, BCR repertoire analysis led to the isolation of 2 </a:t>
            </a:r>
            <a:r>
              <a:rPr lang="en-US" dirty="0" err="1"/>
              <a:t>mAbs</a:t>
            </a:r>
            <a:r>
              <a:rPr lang="en-US" dirty="0"/>
              <a:t> with autologous virus neutralizations activity.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52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25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8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6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main goals.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Assess the immunogenicity of </a:t>
            </a:r>
            <a:r>
              <a:rPr lang="en-US" sz="1200" b="1" dirty="0">
                <a:solidFill>
                  <a:srgbClr val="0000CC"/>
                </a:solidFill>
                <a:latin typeface="Arial" panose="020B0604020202020204" pitchFamily="34" charset="0"/>
              </a:rPr>
              <a:t>BG505.664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</a:rPr>
              <a:t>BG505 GT1.1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SOSIP immunization strategies in infant rhesus macaques </a:t>
            </a:r>
          </a:p>
          <a:p>
            <a:endParaRPr lang="en-US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Compare the ability of both BG505 SOSIP immunization strategies to elicit tier 2 virus neutralizing antibodies and CD4bs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</a:rPr>
              <a:t>bnAb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 precursors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4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binding responses, that ere durable throughout the study.</a:t>
            </a:r>
          </a:p>
          <a:p>
            <a:endParaRPr lang="en-US" dirty="0"/>
          </a:p>
          <a:p>
            <a:r>
              <a:rPr lang="en-US" dirty="0"/>
              <a:t>Tier 2 virus neutralization detected as early as 14 weeks, with improved durability following the 5</a:t>
            </a:r>
            <a:r>
              <a:rPr lang="en-US" baseline="30000" dirty="0"/>
              <a:t>th</a:t>
            </a:r>
            <a:r>
              <a:rPr lang="en-US" dirty="0"/>
              <a:t> an 6</a:t>
            </a:r>
            <a:r>
              <a:rPr lang="en-US" baseline="30000" dirty="0"/>
              <a:t>th</a:t>
            </a:r>
            <a:r>
              <a:rPr lang="en-US" dirty="0"/>
              <a:t> immunizations.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7518">
              <a:defRPr/>
            </a:pPr>
            <a:r>
              <a:rPr lang="en-US" dirty="0"/>
              <a:t>Next we wanted to assess the ability of our two immunization strategies to induce CD4bs precursor </a:t>
            </a:r>
            <a:r>
              <a:rPr lang="en-US" dirty="0" err="1"/>
              <a:t>bnAbs</a:t>
            </a:r>
            <a:r>
              <a:rPr lang="en-US" dirty="0"/>
              <a:t>, using a virus neutralization based strategy.</a:t>
            </a:r>
          </a:p>
          <a:p>
            <a:pPr defTabSz="967518">
              <a:defRPr/>
            </a:pPr>
            <a:endParaRPr lang="en-US" dirty="0"/>
          </a:p>
          <a:p>
            <a:pPr defTabSz="967518">
              <a:defRPr/>
            </a:pPr>
            <a:r>
              <a:rPr lang="en-US" dirty="0" err="1"/>
              <a:t>Glycans</a:t>
            </a:r>
            <a:r>
              <a:rPr lang="en-US" dirty="0"/>
              <a:t> bordering the CD4bs impede the binding of germline-reverted forms of VRC01-class </a:t>
            </a:r>
            <a:r>
              <a:rPr lang="en-US" dirty="0" err="1"/>
              <a:t>bnAbs</a:t>
            </a:r>
            <a:r>
              <a:rPr lang="en-US" dirty="0"/>
              <a:t>. So we screened sera against a clade C </a:t>
            </a:r>
            <a:r>
              <a:rPr lang="en-US" dirty="0" err="1"/>
              <a:t>Psv</a:t>
            </a:r>
            <a:r>
              <a:rPr lang="en-US" dirty="0"/>
              <a:t> containing targeted deletion of a subset of N-</a:t>
            </a:r>
            <a:r>
              <a:rPr lang="en-US" dirty="0" err="1"/>
              <a:t>glycans</a:t>
            </a:r>
            <a:r>
              <a:rPr lang="en-US" dirty="0"/>
              <a:t> bordering the CD4bs, and produced in 293S GnT1</a:t>
            </a:r>
            <a:r>
              <a:rPr lang="en-US" baseline="30000" dirty="0"/>
              <a:t>-</a:t>
            </a:r>
            <a:r>
              <a:rPr lang="en-US" dirty="0"/>
              <a:t> cells</a:t>
            </a:r>
            <a:r>
              <a:rPr lang="en-US" baseline="0" dirty="0"/>
              <a:t> which </a:t>
            </a:r>
            <a:r>
              <a:rPr lang="en-US" dirty="0"/>
              <a:t>generate Man</a:t>
            </a:r>
            <a:r>
              <a:rPr lang="en-US" baseline="-25000" dirty="0"/>
              <a:t>5</a:t>
            </a:r>
            <a:r>
              <a:rPr lang="en-US" dirty="0"/>
              <a:t>-enriched </a:t>
            </a:r>
            <a:r>
              <a:rPr lang="en-US" dirty="0" err="1"/>
              <a:t>PsV</a:t>
            </a:r>
            <a:r>
              <a:rPr lang="en-US" dirty="0"/>
              <a:t>, with the rationale that relatively small Man</a:t>
            </a:r>
            <a:r>
              <a:rPr lang="en-US" baseline="-25000" dirty="0"/>
              <a:t>5</a:t>
            </a:r>
            <a:r>
              <a:rPr lang="en-US" dirty="0"/>
              <a:t> would replace larger complex-type </a:t>
            </a:r>
            <a:r>
              <a:rPr lang="en-US" dirty="0" err="1"/>
              <a:t>glycans</a:t>
            </a:r>
            <a:r>
              <a:rPr lang="en-US" dirty="0"/>
              <a:t>, thereby improving access to the CD4bs. </a:t>
            </a:r>
          </a:p>
          <a:p>
            <a:pPr defTabSz="967518">
              <a:defRPr/>
            </a:pPr>
            <a:endParaRPr lang="en-US" dirty="0"/>
          </a:p>
          <a:p>
            <a:endParaRPr lang="en-US" dirty="0"/>
          </a:p>
          <a:p>
            <a:r>
              <a:rPr lang="en-US" dirty="0" err="1"/>
              <a:t>Misc</a:t>
            </a:r>
            <a:r>
              <a:rPr lang="en-US" dirty="0"/>
              <a:t>:</a:t>
            </a:r>
          </a:p>
          <a:p>
            <a:pPr defTabSz="967518">
              <a:defRPr/>
            </a:pPr>
            <a:r>
              <a:rPr lang="en-US" dirty="0"/>
              <a:t>The GT1.1 was designed from the BG505 WT SOSIP to target germline CD4bs and trimer apex </a:t>
            </a:r>
            <a:r>
              <a:rPr lang="en-US" dirty="0" err="1"/>
              <a:t>bnAb</a:t>
            </a:r>
            <a:r>
              <a:rPr lang="en-US" dirty="0"/>
              <a:t> precursors, and some </a:t>
            </a:r>
            <a:r>
              <a:rPr lang="en-US" dirty="0" err="1"/>
              <a:t>glycans</a:t>
            </a:r>
            <a:r>
              <a:rPr lang="en-US" dirty="0"/>
              <a:t> were removed in the modifications.  Since there is not evidence of CD4bs </a:t>
            </a:r>
            <a:r>
              <a:rPr lang="en-US" dirty="0" err="1"/>
              <a:t>bnAb</a:t>
            </a:r>
            <a:r>
              <a:rPr lang="en-US" dirty="0"/>
              <a:t> precursors, I wonder if the neutralizing abs here are targeting the trimer apex?</a:t>
            </a:r>
          </a:p>
          <a:p>
            <a:pPr defTabSz="949478">
              <a:defRPr/>
            </a:pPr>
            <a:r>
              <a:rPr lang="en-US" dirty="0"/>
              <a:t>Deleting a subset of these </a:t>
            </a:r>
            <a:r>
              <a:rPr lang="en-US" dirty="0" err="1"/>
              <a:t>glycans</a:t>
            </a:r>
            <a:r>
              <a:rPr lang="en-US" dirty="0"/>
              <a:t> permits </a:t>
            </a:r>
            <a:r>
              <a:rPr lang="en-US" dirty="0" err="1"/>
              <a:t>Env</a:t>
            </a:r>
            <a:r>
              <a:rPr lang="en-US" dirty="0"/>
              <a:t> antigen binding but not virus neutralization, suggesting that additional barriers impede germline-reverted VRC01-class antibody binding to functional </a:t>
            </a:r>
            <a:r>
              <a:rPr lang="en-US" dirty="0" err="1"/>
              <a:t>Env</a:t>
            </a:r>
            <a:r>
              <a:rPr lang="en-US" dirty="0"/>
              <a:t> trimers.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05369-1A63-42E5-AF16-F5CCAB6C3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MIV08 GT1.1 Pre-Clinical EMPEM: 500 </a:t>
            </a:r>
            <a:r>
              <a:rPr lang="en-US" dirty="0" err="1"/>
              <a:t>ug</a:t>
            </a:r>
            <a:r>
              <a:rPr lang="en-US" dirty="0"/>
              <a:t> polyclonal Fab complexed with BG505 GT1.1 + stabilizing mutation (CC2)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00A9F-3D76-4089-A6DC-89E94B450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0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base or V1/V3 detected. Waning titers?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used 501C-663C ”CC2” stabilized trimers that might block some base responses, but same CC2 trimer was used for </a:t>
            </a:r>
            <a:r>
              <a:rPr lang="en-US" dirty="0" err="1"/>
              <a:t>nsEMPEM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6C5FC-FDE0-4E21-9C42-025DB3B15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8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overlay of infant CD4bs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 one identified in adult NHP from L1 study shows similarity in HC/LC and binding angle, despite differences in HCDR3 length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CD4bs-1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&lt;4% SHM aa (IGHV)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&lt;4% SHM aa (IGKV)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(based on matched sequences from structural prediction)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21N13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~13% SHM aa (IGHV)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~8% SHM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(IGKV)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21N13 binds to BG505 (EC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&lt;0.01 </a:t>
            </a:r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g/mL) and neutralizes BG505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pseudoviruses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(IC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0.34 </a:t>
            </a:r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g/mL).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CD4bs-1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pAb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is predicted to to have CDRH3 of 15 or 16 aa; 21N13 has CDRH3 of 21 aa.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overlap suggests that CD4bs response is not specific to this animal only.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6C5FC-FDE0-4E21-9C42-025DB3B15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0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9"/>
            <a:ext cx="7632700" cy="431958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2FD01-8C20-79D4-3E59-891EFF361019}"/>
              </a:ext>
            </a:extLst>
          </p:cNvPr>
          <p:cNvSpPr txBox="1"/>
          <p:nvPr/>
        </p:nvSpPr>
        <p:spPr>
          <a:xfrm>
            <a:off x="4116391" y="4413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4BF50-D803-E77A-CBDE-FD855FFB80BD}"/>
              </a:ext>
            </a:extLst>
          </p:cNvPr>
          <p:cNvSpPr txBox="1"/>
          <p:nvPr/>
        </p:nvSpPr>
        <p:spPr>
          <a:xfrm>
            <a:off x="7789867" y="4413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14BC9D-68F3-B392-A400-7E323AA58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6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08B38E0-2EEF-2D45-6536-DB605CB200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4458C7-35C0-A6EF-F6EE-CA4C9C55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727" y="4807130"/>
            <a:ext cx="3499714" cy="1873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A33F76-6F02-5745-5408-92BE0556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55" t="40558"/>
          <a:stretch/>
        </p:blipFill>
        <p:spPr>
          <a:xfrm rot="10800000">
            <a:off x="-28801" y="-25400"/>
            <a:ext cx="3644305" cy="37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3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D8D9-F25E-E389-4AB2-173DBD2D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98214-33CA-3AAF-31A5-34CB02888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919B-B8BF-5E33-887B-43F3D8DB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5C59-D8F8-4B4C-A843-FAE7D27A1E0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F311F-6CCE-9C46-3F74-3068AF19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F53C9-9FCB-6B10-F4FC-D7AEA9F0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5AF-CE52-453F-9704-A025449E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4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24FE-DFAC-7FDE-5294-A51520ED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D4AFD-8F83-EAEC-5852-0C7DD3F5C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4030-62BF-664C-1EF3-1C631E4C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5C59-D8F8-4B4C-A843-FAE7D27A1E07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C4565-E39A-FBC4-70DE-708E85CF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32B71-E4B1-64CD-D263-F5CCDB1D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45AF-CE52-453F-9704-A025449E3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9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09426-BA15-69DF-9DF9-E4BCD5A48083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1EC0E-8DD2-ACED-54B6-36F43A8AA4D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5B046-8380-43C5-27D1-E58BD5D9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A86CA-ED97-4B1C-50A3-296EEB72CF4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4BBEB-3875-3E11-09BD-C2110D718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2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740C5B-795C-263B-EF8C-F6D6F515F11A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D824F-8AFF-6ADF-C6B4-0F1EB9395C31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AEFD4-8389-EE83-21B7-2943C3CF8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41A12-3D45-7D2B-F8D3-D598B7190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4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24E970-CD7C-2893-4293-CAADEBD4D69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36903-C42D-0B24-3543-E020D15776BE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58B3-1D91-F3A6-83FD-350154A757C1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6B1D8-6A8F-870D-43B3-DFB9C45F7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836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2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A1E89-D11F-7D84-9492-E321845559F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6112A-495D-43C0-3AC7-06A4322B48A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49B11-021B-9D5D-46F1-8BB777F17BE7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130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4271B-1588-8B83-AF63-19A63442EBFE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E700C-1910-562C-10A1-64B539DF633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3AC93-D5FF-B99A-0595-51AF5CAB98E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3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620CD-55F4-E7E8-E6EC-EB63F895E7B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4B90-C316-C349-6B8A-72E2C44730B5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78E90-9218-9685-1D30-181ABB6A0E7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13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657D6E-D7A9-5757-D780-8C4C40EAF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81A67-EECF-3906-182B-26FC6009B376}"/>
              </a:ext>
            </a:extLst>
          </p:cNvPr>
          <p:cNvSpPr/>
          <p:nvPr userDrawn="1"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96E0E-C323-7488-C5C5-A730ED0A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8307A7-7DAF-A3D0-EEA7-B63B600E8639}"/>
              </a:ext>
            </a:extLst>
          </p:cNvPr>
          <p:cNvSpPr/>
          <p:nvPr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D2531-B330-3930-3318-0A3155709EE6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CB9AF-2DB1-B554-78D0-E26F7FBCD68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29D02-9F95-CE08-4D0B-BA8E1DA1DF95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13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5"/>
            <a:ext cx="7632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097089"/>
            <a:ext cx="11306169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6124B-A661-D5A9-C532-18C996EA6AE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260899" y="266700"/>
            <a:ext cx="2463935" cy="131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4E06F-EF28-50C5-9C9E-07D58141219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26090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2" r:id="rId4"/>
    <p:sldLayoutId id="2147483705" r:id="rId5"/>
    <p:sldLayoutId id="2147483707" r:id="rId6"/>
    <p:sldLayoutId id="2147483708" r:id="rId7"/>
    <p:sldLayoutId id="2147483710" r:id="rId8"/>
    <p:sldLayoutId id="2147483712" r:id="rId9"/>
    <p:sldLayoutId id="2147483713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emf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tiff"/><Relationship Id="rId7" Type="http://schemas.openxmlformats.org/officeDocument/2006/relationships/image" Target="../media/image17.ti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tif"/><Relationship Id="rId11" Type="http://schemas.openxmlformats.org/officeDocument/2006/relationships/image" Target="../media/image21.png"/><Relationship Id="rId5" Type="http://schemas.openxmlformats.org/officeDocument/2006/relationships/image" Target="../media/image15.tif"/><Relationship Id="rId10" Type="http://schemas.openxmlformats.org/officeDocument/2006/relationships/image" Target="../media/image20.png"/><Relationship Id="rId4" Type="http://schemas.openxmlformats.org/officeDocument/2006/relationships/image" Target="../media/image14.ti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34A3-02DF-58E8-819D-42920050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2097089"/>
            <a:ext cx="8173481" cy="431958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 of precursor CD4bs-targeting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bnAbs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infant macaques following immunization with germline-targeting SOSIP trimers.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E107-D69D-7F17-DCA4-9810DCD48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1280088"/>
            <a:ext cx="7632700" cy="385199"/>
          </a:xfrm>
        </p:spPr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Planet of the Apes: Learning immunogenicity from animal models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E3675-1649-802E-6FA3-7499193C73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Ashley Nelson, PhD – Weill Cornell Medicine</a:t>
            </a:r>
          </a:p>
        </p:txBody>
      </p:sp>
    </p:spTree>
    <p:extLst>
      <p:ext uri="{BB962C8B-B14F-4D97-AF65-F5344CB8AC3E}">
        <p14:creationId xmlns:p14="http://schemas.microsoft.com/office/powerpoint/2010/main" val="131178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3399" r="26939"/>
          <a:stretch/>
        </p:blipFill>
        <p:spPr>
          <a:xfrm>
            <a:off x="906627" y="2292847"/>
            <a:ext cx="4982792" cy="278325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320" y="279773"/>
            <a:ext cx="9353328" cy="1325563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BG505 GT1.1 priming elicits plasma antibodies targeting a variety of epitopes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2171" y="1757532"/>
            <a:ext cx="174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BG505.664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Infants (n=5)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1094" y="1756907"/>
            <a:ext cx="1817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BG505 GT1.1</a:t>
            </a:r>
          </a:p>
          <a:p>
            <a:r>
              <a:rPr lang="en-US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Infants (n=5)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4249" r="29732"/>
          <a:stretch/>
        </p:blipFill>
        <p:spPr>
          <a:xfrm>
            <a:off x="5548253" y="2342307"/>
            <a:ext cx="4747570" cy="2730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2AFC06-7ACF-473C-BBE5-F20993220AE9}"/>
              </a:ext>
            </a:extLst>
          </p:cNvPr>
          <p:cNvSpPr txBox="1"/>
          <p:nvPr/>
        </p:nvSpPr>
        <p:spPr>
          <a:xfrm>
            <a:off x="10127401" y="5879532"/>
            <a:ext cx="20710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R. Sanders</a:t>
            </a:r>
          </a:p>
          <a:p>
            <a:pPr algn="ctr"/>
            <a:r>
              <a:rPr lang="en-US" sz="1600" i="1" dirty="0"/>
              <a:t>S. Zhang</a:t>
            </a:r>
          </a:p>
          <a:p>
            <a:pPr algn="ctr"/>
            <a:r>
              <a:rPr lang="en-US" sz="1600" i="1" dirty="0"/>
              <a:t>G. Ozorowski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19BC48-1267-7A0C-8DCB-30169347C36F}"/>
              </a:ext>
            </a:extLst>
          </p:cNvPr>
          <p:cNvCxnSpPr>
            <a:cxnSpLocks/>
          </p:cNvCxnSpPr>
          <p:nvPr/>
        </p:nvCxnSpPr>
        <p:spPr>
          <a:xfrm>
            <a:off x="1049154" y="3429000"/>
            <a:ext cx="5197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B10944-8F3D-1B43-DC27-55BA7EBCB3F3}"/>
              </a:ext>
            </a:extLst>
          </p:cNvPr>
          <p:cNvCxnSpPr>
            <a:cxnSpLocks/>
          </p:cNvCxnSpPr>
          <p:nvPr/>
        </p:nvCxnSpPr>
        <p:spPr>
          <a:xfrm>
            <a:off x="5763928" y="3429802"/>
            <a:ext cx="5197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LEGO&#10;&#10;Description automatically generated">
            <a:extLst>
              <a:ext uri="{FF2B5EF4-FFF2-40B4-BE49-F238E27FC236}">
                <a16:creationId xmlns:a16="http://schemas.microsoft.com/office/drawing/2014/main" id="{1B157F02-B986-BF74-B893-983EC555E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48" y="552731"/>
            <a:ext cx="8766217" cy="61363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1A19BD-58F3-248C-0AF2-1F160B32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" y="31210"/>
            <a:ext cx="11670030" cy="80890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CryoEMPEM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reveals dominant CD4bs response 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weeks post-immunization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0A779-DF1C-99DB-3A85-EDB721934FA7}"/>
              </a:ext>
            </a:extLst>
          </p:cNvPr>
          <p:cNvSpPr txBox="1"/>
          <p:nvPr/>
        </p:nvSpPr>
        <p:spPr>
          <a:xfrm>
            <a:off x="423886" y="1834550"/>
            <a:ext cx="181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NHP-47729</a:t>
            </a:r>
          </a:p>
          <a:p>
            <a:pPr algn="ctr"/>
            <a:r>
              <a:rPr lang="en-US" b="1" dirty="0" err="1"/>
              <a:t>wk</a:t>
            </a:r>
            <a:r>
              <a:rPr lang="en-US" b="1" dirty="0"/>
              <a:t> 112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0261A5-4B2F-3CFE-5DF2-C2C317E7BCF2}"/>
              </a:ext>
            </a:extLst>
          </p:cNvPr>
          <p:cNvSpPr txBox="1"/>
          <p:nvPr/>
        </p:nvSpPr>
        <p:spPr>
          <a:xfrm>
            <a:off x="10279857" y="6047931"/>
            <a:ext cx="17216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G. Ozorowski</a:t>
            </a:r>
          </a:p>
          <a:p>
            <a:pPr algn="ctr"/>
            <a:r>
              <a:rPr lang="en-US" sz="1400" i="1" dirty="0"/>
              <a:t>S. Zhang</a:t>
            </a:r>
          </a:p>
          <a:p>
            <a:pPr algn="ctr"/>
            <a:r>
              <a:rPr lang="en-US" sz="1400" i="1" dirty="0"/>
              <a:t>A. Ward</a:t>
            </a:r>
          </a:p>
        </p:txBody>
      </p:sp>
    </p:spTree>
    <p:extLst>
      <p:ext uri="{BB962C8B-B14F-4D97-AF65-F5344CB8AC3E}">
        <p14:creationId xmlns:p14="http://schemas.microsoft.com/office/powerpoint/2010/main" val="325186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41CAA7-489E-AABA-08C4-035F7A451199}"/>
              </a:ext>
            </a:extLst>
          </p:cNvPr>
          <p:cNvSpPr/>
          <p:nvPr/>
        </p:nvSpPr>
        <p:spPr>
          <a:xfrm>
            <a:off x="331470" y="248207"/>
            <a:ext cx="2405740" cy="120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pic>
        <p:nvPicPr>
          <p:cNvPr id="24" name="Picture 23" descr="A picture containing graphic design, graphics, art, sketch&#10;&#10;Description automatically generated">
            <a:extLst>
              <a:ext uri="{FF2B5EF4-FFF2-40B4-BE49-F238E27FC236}">
                <a16:creationId xmlns:a16="http://schemas.microsoft.com/office/drawing/2014/main" id="{E03C144C-3780-1AB5-0B09-EF5EF57F5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12" y="1647025"/>
            <a:ext cx="4560673" cy="39020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F15F47-3EA1-18B7-A7AA-588D4BBA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" y="31210"/>
            <a:ext cx="11670030" cy="98673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polyclonal (p) Ab response resembles that seen in “adult” NHP, and likely uses the same VH/VL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AF6BF-6D5A-5DCA-1393-A1C79ED43158}"/>
              </a:ext>
            </a:extLst>
          </p:cNvPr>
          <p:cNvSpPr txBox="1"/>
          <p:nvPr/>
        </p:nvSpPr>
        <p:spPr>
          <a:xfrm>
            <a:off x="5346328" y="2690236"/>
            <a:ext cx="62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6881A-7CF0-1810-A374-340CE95A5590}"/>
              </a:ext>
            </a:extLst>
          </p:cNvPr>
          <p:cNvSpPr txBox="1"/>
          <p:nvPr/>
        </p:nvSpPr>
        <p:spPr>
          <a:xfrm>
            <a:off x="2113096" y="2488942"/>
            <a:ext cx="62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197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25EE3B-5798-9CD9-953E-866FDEF7B0C9}"/>
              </a:ext>
            </a:extLst>
          </p:cNvPr>
          <p:cNvSpPr txBox="1"/>
          <p:nvPr/>
        </p:nvSpPr>
        <p:spPr>
          <a:xfrm>
            <a:off x="4981484" y="3007926"/>
            <a:ext cx="62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462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19D0F-55FA-973C-D7F4-D7D9BD4EC321}"/>
              </a:ext>
            </a:extLst>
          </p:cNvPr>
          <p:cNvSpPr txBox="1"/>
          <p:nvPr/>
        </p:nvSpPr>
        <p:spPr>
          <a:xfrm>
            <a:off x="3100899" y="1842824"/>
            <a:ext cx="62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386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0EC5F-4914-4370-F8E8-8512BB5C052A}"/>
              </a:ext>
            </a:extLst>
          </p:cNvPr>
          <p:cNvSpPr txBox="1"/>
          <p:nvPr/>
        </p:nvSpPr>
        <p:spPr>
          <a:xfrm>
            <a:off x="184136" y="2078666"/>
            <a:ext cx="175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Locations of 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glycan knockouts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4B168-7CD0-23BE-FE3F-0D285D142A50}"/>
              </a:ext>
            </a:extLst>
          </p:cNvPr>
          <p:cNvSpPr txBox="1"/>
          <p:nvPr/>
        </p:nvSpPr>
        <p:spPr>
          <a:xfrm>
            <a:off x="254207" y="5717240"/>
            <a:ext cx="434189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0000C8"/>
                </a:solidFill>
              </a:rPr>
              <a:t>Infant </a:t>
            </a:r>
            <a:r>
              <a:rPr lang="en-US" b="1" dirty="0" err="1">
                <a:ln w="3175">
                  <a:noFill/>
                </a:ln>
                <a:solidFill>
                  <a:srgbClr val="0000C8"/>
                </a:solidFill>
              </a:rPr>
              <a:t>pAb</a:t>
            </a:r>
            <a:r>
              <a:rPr lang="en-US" b="1" dirty="0">
                <a:ln w="3175">
                  <a:noFill/>
                </a:ln>
                <a:solidFill>
                  <a:srgbClr val="0000C8"/>
                </a:solidFill>
              </a:rPr>
              <a:t> HC </a:t>
            </a:r>
            <a:r>
              <a:rPr lang="en-US" sz="1400" b="1" dirty="0">
                <a:ln w="3175">
                  <a:noFill/>
                </a:ln>
                <a:solidFill>
                  <a:srgbClr val="0000C8"/>
                </a:solidFill>
              </a:rPr>
              <a:t> (3.0Å)</a:t>
            </a:r>
          </a:p>
          <a:p>
            <a:r>
              <a:rPr lang="en-US" sz="1600" b="1" dirty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Adult CD4bs-1 </a:t>
            </a:r>
            <a:r>
              <a:rPr lang="en-US" sz="1600" b="1" dirty="0" err="1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pAb</a:t>
            </a:r>
            <a:r>
              <a:rPr lang="en-US" sz="1600" b="1" dirty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 HC </a:t>
            </a:r>
            <a:r>
              <a:rPr lang="en-US" sz="1400" b="1" dirty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(3.4Å)</a:t>
            </a:r>
          </a:p>
          <a:p>
            <a:r>
              <a:rPr lang="en-US" b="1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</a:rPr>
              <a:t>Adult 21N13 </a:t>
            </a:r>
            <a:r>
              <a:rPr lang="en-US" b="1" dirty="0" err="1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</a:rPr>
              <a:t>mAb</a:t>
            </a:r>
            <a:r>
              <a:rPr lang="en-US" b="1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</a:rPr>
              <a:t> HC</a:t>
            </a:r>
            <a:r>
              <a:rPr lang="en-US" sz="1400" b="1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</a:rPr>
              <a:t>(4.6Å)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50FF64-BCF2-2F7F-8C4D-4B2DA765C59D}"/>
              </a:ext>
            </a:extLst>
          </p:cNvPr>
          <p:cNvSpPr txBox="1"/>
          <p:nvPr/>
        </p:nvSpPr>
        <p:spPr>
          <a:xfrm>
            <a:off x="5746168" y="5177124"/>
            <a:ext cx="39494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CA0FF"/>
                </a:solidFill>
              </a:rPr>
              <a:t>Infant </a:t>
            </a:r>
            <a:r>
              <a:rPr lang="en-US" b="1" dirty="0" err="1">
                <a:solidFill>
                  <a:srgbClr val="5CA0FF"/>
                </a:solidFill>
              </a:rPr>
              <a:t>pAb</a:t>
            </a:r>
            <a:r>
              <a:rPr lang="en-US" b="1" dirty="0">
                <a:solidFill>
                  <a:srgbClr val="5CA0FF"/>
                </a:solidFill>
              </a:rPr>
              <a:t> LC</a:t>
            </a:r>
          </a:p>
          <a:p>
            <a:r>
              <a:rPr lang="en-US" b="1" dirty="0">
                <a:ln w="635">
                  <a:noFill/>
                </a:ln>
                <a:solidFill>
                  <a:srgbClr val="FFC000"/>
                </a:solidFill>
              </a:rPr>
              <a:t>Adult CD4bs-1 </a:t>
            </a:r>
            <a:r>
              <a:rPr lang="en-US" b="1" dirty="0" err="1">
                <a:ln w="635">
                  <a:noFill/>
                </a:ln>
                <a:solidFill>
                  <a:srgbClr val="FFC000"/>
                </a:solidFill>
              </a:rPr>
              <a:t>pAb</a:t>
            </a:r>
            <a:r>
              <a:rPr lang="en-US" b="1" dirty="0">
                <a:ln w="635">
                  <a:noFill/>
                </a:ln>
                <a:solidFill>
                  <a:srgbClr val="FFC000"/>
                </a:solidFill>
              </a:rPr>
              <a:t> LC</a:t>
            </a:r>
          </a:p>
          <a:p>
            <a:r>
              <a:rPr lang="en-US" b="1" dirty="0">
                <a:ln w="63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Adult 21N13 </a:t>
            </a:r>
            <a:r>
              <a:rPr lang="en-US" b="1" dirty="0" err="1">
                <a:ln w="63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mAb</a:t>
            </a:r>
            <a:r>
              <a:rPr lang="en-US" b="1" dirty="0">
                <a:ln w="63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HC</a:t>
            </a:r>
          </a:p>
          <a:p>
            <a:endParaRPr lang="en-US" sz="1400" b="1" dirty="0">
              <a:ln w="635">
                <a:noFill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4C8239-8C6A-6339-C1CD-94B16AC7EECB}"/>
              </a:ext>
            </a:extLst>
          </p:cNvPr>
          <p:cNvSpPr txBox="1"/>
          <p:nvPr/>
        </p:nvSpPr>
        <p:spPr>
          <a:xfrm>
            <a:off x="3310557" y="1179794"/>
            <a:ext cx="336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gp120 alignment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C0D72E-5286-F27B-CF1C-0705B03D16CE}"/>
              </a:ext>
            </a:extLst>
          </p:cNvPr>
          <p:cNvSpPr txBox="1"/>
          <p:nvPr/>
        </p:nvSpPr>
        <p:spPr>
          <a:xfrm>
            <a:off x="10268006" y="6485731"/>
            <a:ext cx="20511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G. </a:t>
            </a:r>
            <a:r>
              <a:rPr lang="en-US" sz="1600" i="1" dirty="0" err="1"/>
              <a:t>Ozorowski</a:t>
            </a:r>
            <a:endParaRPr lang="en-US" sz="16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11925-7D71-0459-F38D-FC299C1D4DB4}"/>
              </a:ext>
            </a:extLst>
          </p:cNvPr>
          <p:cNvSpPr txBox="1"/>
          <p:nvPr/>
        </p:nvSpPr>
        <p:spPr>
          <a:xfrm>
            <a:off x="7493107" y="1228553"/>
            <a:ext cx="4405058" cy="326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44" lvl="1" indent="-285744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Infant/adult CD4bs-1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pAbs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 predicted to to have CDRH3 of 16 aa; 21N13 has CDRH3 of 21 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3 have CDRL3 of 9 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All 3 can accommodate a glycan at N276.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Animals in three different study groups converge on CD4bs response that uses the same VH and VK genes.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F41A95-D87B-C3AD-F269-565E36AC604B}"/>
              </a:ext>
            </a:extLst>
          </p:cNvPr>
          <p:cNvSpPr/>
          <p:nvPr/>
        </p:nvSpPr>
        <p:spPr>
          <a:xfrm>
            <a:off x="9402398" y="307231"/>
            <a:ext cx="2405740" cy="120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C79BE-AAC3-1A68-700C-7F9A82C1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94" y="225211"/>
            <a:ext cx="10515600" cy="81487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of a tier 2 autologous virus neutralizing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(220_Rh) targeting the CD4bs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BC1B48-BBEA-1634-A793-31878736D9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588" y="2211774"/>
          <a:ext cx="4655438" cy="3429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ism 9" r:id="rId4" imgW="3954650" imgH="2913646" progId="Prism9.Document">
                  <p:embed/>
                </p:oleObj>
              </mc:Choice>
              <mc:Fallback>
                <p:oleObj name="Prism 9" r:id="rId4" imgW="3954650" imgH="2913646" progId="Prism9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DBC1B48-BBEA-1634-A793-31878736D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88" y="2211774"/>
                        <a:ext cx="4655438" cy="3429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23665E-4417-A1C5-112B-1B74DFB1B922}"/>
              </a:ext>
            </a:extLst>
          </p:cNvPr>
          <p:cNvSpPr txBox="1"/>
          <p:nvPr/>
        </p:nvSpPr>
        <p:spPr>
          <a:xfrm>
            <a:off x="5792994" y="2628532"/>
            <a:ext cx="142365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128_Rh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9% SHM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VH4-80/Vk1-32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4E2F7-A81F-665C-D133-FC2E33D71CFC}"/>
              </a:ext>
            </a:extLst>
          </p:cNvPr>
          <p:cNvSpPr txBox="1"/>
          <p:nvPr/>
        </p:nvSpPr>
        <p:spPr>
          <a:xfrm>
            <a:off x="5792994" y="3867121"/>
            <a:ext cx="1423658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220_Rh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14% SHM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VH4-122/Vk1-74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CBF5D-89E3-5B6A-ED7C-0D43B53853D2}"/>
              </a:ext>
            </a:extLst>
          </p:cNvPr>
          <p:cNvSpPr txBox="1"/>
          <p:nvPr/>
        </p:nvSpPr>
        <p:spPr>
          <a:xfrm>
            <a:off x="7636426" y="2351533"/>
            <a:ext cx="55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CCD55-C25B-1201-0856-CE475254A635}"/>
              </a:ext>
            </a:extLst>
          </p:cNvPr>
          <p:cNvSpPr txBox="1"/>
          <p:nvPr/>
        </p:nvSpPr>
        <p:spPr>
          <a:xfrm>
            <a:off x="7514797" y="3675759"/>
            <a:ext cx="798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74768-88A9-7855-F253-3A54B995A967}"/>
              </a:ext>
            </a:extLst>
          </p:cNvPr>
          <p:cNvSpPr txBox="1"/>
          <p:nvPr/>
        </p:nvSpPr>
        <p:spPr>
          <a:xfrm>
            <a:off x="8360150" y="4863589"/>
            <a:ext cx="1428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BG505 GT1.1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C75B5-66F2-F12A-2981-8D4485276003}"/>
              </a:ext>
            </a:extLst>
          </p:cNvPr>
          <p:cNvGrpSpPr/>
          <p:nvPr/>
        </p:nvGrpSpPr>
        <p:grpSpPr>
          <a:xfrm>
            <a:off x="8140623" y="3648265"/>
            <a:ext cx="3067925" cy="1304486"/>
            <a:chOff x="7636427" y="3315916"/>
            <a:chExt cx="2729198" cy="1117925"/>
          </a:xfrm>
        </p:grpSpPr>
        <p:pic>
          <p:nvPicPr>
            <p:cNvPr id="13" name="Picture 12" descr="A white and blue object with blue spots&#10;&#10;Description automatically generated">
              <a:extLst>
                <a:ext uri="{FF2B5EF4-FFF2-40B4-BE49-F238E27FC236}">
                  <a16:creationId xmlns:a16="http://schemas.microsoft.com/office/drawing/2014/main" id="{A8AEE9F2-EB92-1267-1C26-C7762345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427" y="3389227"/>
              <a:ext cx="1364157" cy="971305"/>
            </a:xfrm>
            <a:prstGeom prst="rect">
              <a:avLst/>
            </a:prstGeom>
          </p:spPr>
        </p:pic>
        <p:pic>
          <p:nvPicPr>
            <p:cNvPr id="14" name="Picture 13" descr="A white and blue molecule&#10;&#10;Description automatically generated">
              <a:extLst>
                <a:ext uri="{FF2B5EF4-FFF2-40B4-BE49-F238E27FC236}">
                  <a16:creationId xmlns:a16="http://schemas.microsoft.com/office/drawing/2014/main" id="{FA1A651C-D52B-EA22-A64D-86C338FD2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188" y="3315916"/>
              <a:ext cx="1221437" cy="1117925"/>
            </a:xfrm>
            <a:prstGeom prst="rect">
              <a:avLst/>
            </a:prstGeom>
          </p:spPr>
        </p:pic>
        <p:pic>
          <p:nvPicPr>
            <p:cNvPr id="15" name="Picture 14" descr="A black and white logo&#10;&#10;Description automatically generated">
              <a:extLst>
                <a:ext uri="{FF2B5EF4-FFF2-40B4-BE49-F238E27FC236}">
                  <a16:creationId xmlns:a16="http://schemas.microsoft.com/office/drawing/2014/main" id="{ED0842BC-5E56-64D8-1B90-1165B1573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4231" y="3874879"/>
              <a:ext cx="393700" cy="3302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A7AD32-0935-AA97-DD01-36380F5700B2}"/>
              </a:ext>
            </a:extLst>
          </p:cNvPr>
          <p:cNvGrpSpPr/>
          <p:nvPr/>
        </p:nvGrpSpPr>
        <p:grpSpPr>
          <a:xfrm>
            <a:off x="7999217" y="2088866"/>
            <a:ext cx="3006432" cy="1462504"/>
            <a:chOff x="7488196" y="1783054"/>
            <a:chExt cx="2758038" cy="1307895"/>
          </a:xfrm>
        </p:grpSpPr>
        <p:pic>
          <p:nvPicPr>
            <p:cNvPr id="11" name="Picture 10" descr="A white and orange object&#10;&#10;Description automatically generated">
              <a:extLst>
                <a:ext uri="{FF2B5EF4-FFF2-40B4-BE49-F238E27FC236}">
                  <a16:creationId xmlns:a16="http://schemas.microsoft.com/office/drawing/2014/main" id="{D6B95D91-9A7D-9C54-13AB-4005A0F70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196" y="1883632"/>
              <a:ext cx="1350917" cy="1001700"/>
            </a:xfrm>
            <a:prstGeom prst="rect">
              <a:avLst/>
            </a:prstGeom>
          </p:spPr>
        </p:pic>
        <p:pic>
          <p:nvPicPr>
            <p:cNvPr id="12" name="Picture 11" descr="A white and orange liquid&#10;&#10;Description automatically generated">
              <a:extLst>
                <a:ext uri="{FF2B5EF4-FFF2-40B4-BE49-F238E27FC236}">
                  <a16:creationId xmlns:a16="http://schemas.microsoft.com/office/drawing/2014/main" id="{E52B7CDD-AAFB-FE3A-B339-42C501757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9" t="10763" r="26417" b="6643"/>
            <a:stretch/>
          </p:blipFill>
          <p:spPr>
            <a:xfrm>
              <a:off x="8979911" y="1783054"/>
              <a:ext cx="1266323" cy="1307895"/>
            </a:xfrm>
            <a:prstGeom prst="rect">
              <a:avLst/>
            </a:prstGeom>
          </p:spPr>
        </p:pic>
        <p:pic>
          <p:nvPicPr>
            <p:cNvPr id="16" name="Picture 15" descr="A black and white logo&#10;&#10;Description automatically generated">
              <a:extLst>
                <a:ext uri="{FF2B5EF4-FFF2-40B4-BE49-F238E27FC236}">
                  <a16:creationId xmlns:a16="http://schemas.microsoft.com/office/drawing/2014/main" id="{178319DC-395A-8A76-8621-DF745498A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445" y="1997610"/>
              <a:ext cx="393700" cy="3302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6C104A1-E514-E46A-27A5-2A66E9890DD5}"/>
              </a:ext>
            </a:extLst>
          </p:cNvPr>
          <p:cNvSpPr txBox="1"/>
          <p:nvPr/>
        </p:nvSpPr>
        <p:spPr>
          <a:xfrm>
            <a:off x="10567647" y="6158275"/>
            <a:ext cx="143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cs typeface="Arial" panose="020B0604020202020204" pitchFamily="34" charset="0"/>
              </a:rPr>
              <a:t>A. Nelson</a:t>
            </a:r>
          </a:p>
          <a:p>
            <a:r>
              <a:rPr lang="en-US" sz="1200" i="1" dirty="0"/>
              <a:t>S. Zhang</a:t>
            </a:r>
          </a:p>
          <a:p>
            <a:r>
              <a:rPr lang="en-US" sz="1200" i="1" dirty="0"/>
              <a:t>A. Ward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2DE04-C926-8F41-229A-B9F0306C6873}"/>
              </a:ext>
            </a:extLst>
          </p:cNvPr>
          <p:cNvSpPr txBox="1"/>
          <p:nvPr/>
        </p:nvSpPr>
        <p:spPr>
          <a:xfrm>
            <a:off x="257413" y="6305263"/>
            <a:ext cx="63939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Isolated </a:t>
            </a:r>
            <a:r>
              <a:rPr lang="en-US" b="1" dirty="0" err="1"/>
              <a:t>mAbs</a:t>
            </a:r>
            <a:r>
              <a:rPr lang="en-US" b="1" dirty="0"/>
              <a:t> originated from NHP 47729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D9CA4D1D-535B-4767-CF91-DAED0071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868" y="647893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97EE0-5277-45C6-9C07-485D62D5C16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79BE-AAC3-1A68-700C-7F9A82C1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87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220_Rh demonstrates moderate heterologous neutralization activity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BC1B48-BBEA-1634-A793-31878736D9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588" y="2211774"/>
          <a:ext cx="4655438" cy="3429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ism 9" r:id="rId4" imgW="3954650" imgH="2913646" progId="Prism9.Document">
                  <p:embed/>
                </p:oleObj>
              </mc:Choice>
              <mc:Fallback>
                <p:oleObj name="Prism 9" r:id="rId4" imgW="3954650" imgH="2913646" progId="Prism9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DBC1B48-BBEA-1634-A793-31878736D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88" y="2211774"/>
                        <a:ext cx="4655438" cy="3429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3783AE5-917C-D002-7CB9-E4BABE6F2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250" y="2076212"/>
            <a:ext cx="4565595" cy="4142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157890-DFB7-7B79-F287-007D18B0C809}"/>
              </a:ext>
            </a:extLst>
          </p:cNvPr>
          <p:cNvSpPr txBox="1"/>
          <p:nvPr/>
        </p:nvSpPr>
        <p:spPr>
          <a:xfrm>
            <a:off x="350184" y="6296775"/>
            <a:ext cx="63939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Isolated </a:t>
            </a:r>
            <a:r>
              <a:rPr lang="en-US" b="1" dirty="0" err="1"/>
              <a:t>mAbs</a:t>
            </a:r>
            <a:r>
              <a:rPr lang="en-US" b="1" dirty="0"/>
              <a:t> originated from NHP 47729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ACBC5-0EB7-5AD4-CF61-1A31E5AE30EF}"/>
              </a:ext>
            </a:extLst>
          </p:cNvPr>
          <p:cNvSpPr/>
          <p:nvPr/>
        </p:nvSpPr>
        <p:spPr>
          <a:xfrm>
            <a:off x="9402398" y="307231"/>
            <a:ext cx="2405740" cy="120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37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B38F30-E334-EC3B-38D2-1486585E6A50}"/>
              </a:ext>
            </a:extLst>
          </p:cNvPr>
          <p:cNvSpPr/>
          <p:nvPr/>
        </p:nvSpPr>
        <p:spPr>
          <a:xfrm>
            <a:off x="364467" y="6384022"/>
            <a:ext cx="2689126" cy="25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2A4265-99F0-6A4A-65D7-8F0008F90159}"/>
              </a:ext>
            </a:extLst>
          </p:cNvPr>
          <p:cNvSpPr/>
          <p:nvPr/>
        </p:nvSpPr>
        <p:spPr>
          <a:xfrm>
            <a:off x="9433919" y="329349"/>
            <a:ext cx="2405740" cy="120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pic>
        <p:nvPicPr>
          <p:cNvPr id="3" name="Picture 2" descr="A white and orange object&#10;&#10;Description automatically generated">
            <a:extLst>
              <a:ext uri="{FF2B5EF4-FFF2-40B4-BE49-F238E27FC236}">
                <a16:creationId xmlns:a16="http://schemas.microsoft.com/office/drawing/2014/main" id="{821FAA89-169D-B43F-DEA7-8D4281C14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54" y="1821393"/>
            <a:ext cx="2202898" cy="2021534"/>
          </a:xfrm>
          <a:prstGeom prst="rect">
            <a:avLst/>
          </a:prstGeom>
        </p:spPr>
      </p:pic>
      <p:pic>
        <p:nvPicPr>
          <p:cNvPr id="4" name="Picture 3" descr="A blue and white blob&#10;&#10;Description automatically generated">
            <a:extLst>
              <a:ext uri="{FF2B5EF4-FFF2-40B4-BE49-F238E27FC236}">
                <a16:creationId xmlns:a16="http://schemas.microsoft.com/office/drawing/2014/main" id="{864CC3CC-C6A8-8A2D-0153-8B6A1CF2A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195" y="1560002"/>
            <a:ext cx="2154667" cy="2154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B4B9C-29BA-5CE1-21A6-70FAA7D2B2B3}"/>
              </a:ext>
            </a:extLst>
          </p:cNvPr>
          <p:cNvSpPr txBox="1"/>
          <p:nvPr/>
        </p:nvSpPr>
        <p:spPr>
          <a:xfrm>
            <a:off x="479082" y="234885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128_RH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13C84-0DAB-B07C-210A-F6F470B3C323}"/>
              </a:ext>
            </a:extLst>
          </p:cNvPr>
          <p:cNvSpPr txBox="1"/>
          <p:nvPr/>
        </p:nvSpPr>
        <p:spPr>
          <a:xfrm>
            <a:off x="6860533" y="2293278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220_RH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4D7CF-9AC3-2879-715C-79DDE785DDCD}"/>
              </a:ext>
            </a:extLst>
          </p:cNvPr>
          <p:cNvSpPr txBox="1"/>
          <p:nvPr/>
        </p:nvSpPr>
        <p:spPr>
          <a:xfrm>
            <a:off x="3607972" y="209750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GT1.1</a:t>
            </a:r>
          </a:p>
        </p:txBody>
      </p:sp>
      <p:pic>
        <p:nvPicPr>
          <p:cNvPr id="9" name="Picture 8" descr="A close-up of a structure&#10;&#10;Description automatically generated">
            <a:extLst>
              <a:ext uri="{FF2B5EF4-FFF2-40B4-BE49-F238E27FC236}">
                <a16:creationId xmlns:a16="http://schemas.microsoft.com/office/drawing/2014/main" id="{E300746F-A782-3F29-5325-79DEE921D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209" y="3727807"/>
            <a:ext cx="2944803" cy="1854419"/>
          </a:xfrm>
          <a:prstGeom prst="rect">
            <a:avLst/>
          </a:prstGeom>
        </p:spPr>
      </p:pic>
      <p:pic>
        <p:nvPicPr>
          <p:cNvPr id="11" name="Picture 10" descr="A close-up of a structure&#10;&#10;Description automatically generated">
            <a:extLst>
              <a:ext uri="{FF2B5EF4-FFF2-40B4-BE49-F238E27FC236}">
                <a16:creationId xmlns:a16="http://schemas.microsoft.com/office/drawing/2014/main" id="{15F7749C-9AB8-B534-516D-5BFB0FD7F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812" y="5008389"/>
            <a:ext cx="2846834" cy="1821824"/>
          </a:xfrm>
          <a:prstGeom prst="rect">
            <a:avLst/>
          </a:prstGeom>
        </p:spPr>
      </p:pic>
      <p:pic>
        <p:nvPicPr>
          <p:cNvPr id="13" name="Picture 12" descr="A grey and orange structure&#10;&#10;Description automatically generated with medium confidence">
            <a:extLst>
              <a:ext uri="{FF2B5EF4-FFF2-40B4-BE49-F238E27FC236}">
                <a16:creationId xmlns:a16="http://schemas.microsoft.com/office/drawing/2014/main" id="{25AFDA5D-A42F-7325-790B-0AE445FE4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54" y="3828668"/>
            <a:ext cx="2443811" cy="2021534"/>
          </a:xfrm>
          <a:prstGeom prst="rect">
            <a:avLst/>
          </a:prstGeom>
        </p:spPr>
      </p:pic>
      <p:pic>
        <p:nvPicPr>
          <p:cNvPr id="15" name="Picture 14" descr="A grey and white structure with orange and white threads&#10;&#10;Description automatically generated with medium confidence">
            <a:extLst>
              <a:ext uri="{FF2B5EF4-FFF2-40B4-BE49-F238E27FC236}">
                <a16:creationId xmlns:a16="http://schemas.microsoft.com/office/drawing/2014/main" id="{01C62FE6-D577-7C65-4DAA-85588F054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7041" y="5146949"/>
            <a:ext cx="2443811" cy="17110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AC0D7A-55F3-8962-971B-D7C09A4C99C7}"/>
              </a:ext>
            </a:extLst>
          </p:cNvPr>
          <p:cNvSpPr txBox="1"/>
          <p:nvPr/>
        </p:nvSpPr>
        <p:spPr>
          <a:xfrm>
            <a:off x="2734836" y="3975874"/>
            <a:ext cx="3212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21N13 </a:t>
            </a:r>
            <a:r>
              <a:rPr lang="en-US" sz="1600" b="1" dirty="0" err="1"/>
              <a:t>mab</a:t>
            </a:r>
            <a:r>
              <a:rPr lang="en-US" sz="1600" b="1" dirty="0"/>
              <a:t> isolated from GT1.1 adult NHP study fitted into the nsEM map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206517-18E1-F0EB-AAC6-3E072FA63006}"/>
              </a:ext>
            </a:extLst>
          </p:cNvPr>
          <p:cNvSpPr txBox="1"/>
          <p:nvPr/>
        </p:nvSpPr>
        <p:spPr>
          <a:xfrm>
            <a:off x="9328092" y="3727807"/>
            <a:ext cx="2649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CD4bs-1 pAb from cryoEMPEM (MIV08 animal 47729) fitted into the nsEM map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D8450A-B8D9-079D-3DFA-649F28A52DFF}"/>
              </a:ext>
            </a:extLst>
          </p:cNvPr>
          <p:cNvSpPr txBox="1"/>
          <p:nvPr/>
        </p:nvSpPr>
        <p:spPr>
          <a:xfrm>
            <a:off x="9830793" y="189444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GT1.1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8C3FEC-CA19-6257-93A7-0AEE9EF99FDB}"/>
              </a:ext>
            </a:extLst>
          </p:cNvPr>
          <p:cNvSpPr txBox="1"/>
          <p:nvPr/>
        </p:nvSpPr>
        <p:spPr>
          <a:xfrm>
            <a:off x="3465066" y="316541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48E054-12CA-BBC8-3DCD-8844CFF81E92}"/>
              </a:ext>
            </a:extLst>
          </p:cNvPr>
          <p:cNvSpPr txBox="1"/>
          <p:nvPr/>
        </p:nvSpPr>
        <p:spPr>
          <a:xfrm>
            <a:off x="8825390" y="125921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CD4bs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49942EA-F90E-8953-A0CB-60B6D4CA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99" y="163721"/>
            <a:ext cx="10706057" cy="90450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Isolated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resemble an adult NHP isolated FP-specific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CD4bs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44D1F0-1D12-0B4D-BCC1-628CBBDF3D6F}"/>
              </a:ext>
            </a:extLst>
          </p:cNvPr>
          <p:cNvSpPr txBox="1"/>
          <p:nvPr/>
        </p:nvSpPr>
        <p:spPr>
          <a:xfrm>
            <a:off x="1845" y="6015858"/>
            <a:ext cx="1434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cs typeface="Arial" panose="020B0604020202020204" pitchFamily="34" charset="0"/>
              </a:rPr>
              <a:t>A. Nelson</a:t>
            </a:r>
          </a:p>
          <a:p>
            <a:r>
              <a:rPr lang="en-US" sz="1200" i="1" dirty="0"/>
              <a:t>S. Zhang</a:t>
            </a:r>
          </a:p>
          <a:p>
            <a:r>
              <a:rPr lang="en-US" sz="1200" i="1" dirty="0"/>
              <a:t>G. Ozorowski</a:t>
            </a:r>
          </a:p>
          <a:p>
            <a:r>
              <a:rPr lang="en-US" sz="1200" i="1" dirty="0"/>
              <a:t>A. Ward</a:t>
            </a:r>
          </a:p>
        </p:txBody>
      </p:sp>
    </p:spTree>
    <p:extLst>
      <p:ext uri="{BB962C8B-B14F-4D97-AF65-F5344CB8AC3E}">
        <p14:creationId xmlns:p14="http://schemas.microsoft.com/office/powerpoint/2010/main" val="167305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C962-A783-DD7A-DECC-0F76BDFF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41325"/>
            <a:ext cx="7632700" cy="100158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AE034-9F25-D844-38B9-0225F991E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12" y="1904949"/>
            <a:ext cx="10972800" cy="4613297"/>
          </a:xfrm>
        </p:spPr>
        <p:txBody>
          <a:bodyPr>
            <a:normAutofit fontScale="92500"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BG505 SOSIP immunization strategies induced high magnitude and durable IgG binding and autologous virus neutralization</a:t>
            </a: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3 out of 5 GT1.1 immunized infants developed VRC01-like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bnAb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precursors</a:t>
            </a:r>
          </a:p>
          <a:p>
            <a:pPr marL="457200" lvl="1" indent="0"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EMPEM analysis of plasma antibodies confirmed the importance of GT1.1 priming in eliciting CD4bs targeting Abs in infant and adult RMs</a:t>
            </a:r>
          </a:p>
          <a:p>
            <a:pPr lvl="1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CryoEMPEM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revealed the dominant response in polyclonal plasma as CD4bs </a:t>
            </a:r>
          </a:p>
          <a:p>
            <a:pPr lvl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Two autologous virus neutralizing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mAbs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isolated, targeting the CD4bs and the Fusion peptide regions</a:t>
            </a:r>
          </a:p>
          <a:p>
            <a:pPr lvl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7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26915" y="200946"/>
            <a:ext cx="8545513" cy="7207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Acknowledgements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17574" y="1806963"/>
            <a:ext cx="2954575" cy="4785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kumimoji="0" lang="en-US" sz="1600" b="1" i="0" u="sng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Sallie Permar (WCM)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Yasmine </a:t>
            </a:r>
            <a:r>
              <a:rPr 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Issah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Ramos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Isaac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Xintao Hu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Mackensie Gross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Joshua Eudailey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Lab members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Fouda</a:t>
            </a:r>
            <a:r>
              <a:rPr kumimoji="0" lang="en-US" sz="1600" b="1" i="0" u="sng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/Nelson La</a:t>
            </a:r>
            <a:r>
              <a:rPr lang="en-US" sz="1600" b="1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1600" b="1" i="0" u="sng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(WCM)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Maria Dennis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Kenneth </a:t>
            </a:r>
            <a:r>
              <a:rPr 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Stella </a:t>
            </a:r>
            <a:r>
              <a:rPr 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Berendam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Alliyah</a:t>
            </a: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Byrd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82627" y="916703"/>
            <a:ext cx="3528039" cy="4941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 Chapel Hill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Kristina De Paris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Milligan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Dominique Davis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Vidya Vijayan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Hudgins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Katlyn Cross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UC Davis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Koen K.A.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VanRompay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Jennifer Watanabe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Weill Cornell Medicine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P. Moore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Albert Cupo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8697794" y="930725"/>
            <a:ext cx="3528039" cy="1228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Amsterdam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Rogier</a:t>
            </a: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W. Sanders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Ronald Derking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4686" y="4957390"/>
            <a:ext cx="34705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HIVRAD project grant (NIH)  #1P01A117915-03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86" y="6050564"/>
            <a:ext cx="10558242" cy="783301"/>
          </a:xfrm>
          <a:prstGeom prst="rect">
            <a:avLst/>
          </a:prstGeom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8697795" y="1992517"/>
            <a:ext cx="3528039" cy="1439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Scripps Research Institute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noProof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Ward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Gabriel</a:t>
            </a:r>
            <a:r>
              <a:rPr kumimoji="0" lang="en-US" sz="1600" i="0" strike="noStrike" kern="120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Ozorowski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Shiyu Zhang</a:t>
            </a:r>
            <a:endParaRPr kumimoji="0" lang="en-US" sz="1600" i="0" strike="noStrike" kern="1200" cap="none" spc="0" normalizeH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aseline="0" noProof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Leigh</a:t>
            </a:r>
            <a:r>
              <a:rPr lang="en-US" sz="1600" noProof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Sewell</a:t>
            </a:r>
            <a:endParaRPr kumimoji="0" lang="en-US" sz="160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697794" y="3331502"/>
            <a:ext cx="3528039" cy="86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noProof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 McDermott</a:t>
            </a:r>
            <a:endParaRPr kumimoji="0" lang="en-US" sz="160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4A47FE-780B-452C-B341-71E811DCC3E7}"/>
              </a:ext>
            </a:extLst>
          </p:cNvPr>
          <p:cNvSpPr txBox="1"/>
          <p:nvPr/>
        </p:nvSpPr>
        <p:spPr>
          <a:xfrm>
            <a:off x="3437021" y="926640"/>
            <a:ext cx="2976613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Duke Human Vaccine Institute</a:t>
            </a:r>
          </a:p>
          <a:p>
            <a:pPr marL="0" lvl="0" indent="0"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Hongmei Gao</a:t>
            </a:r>
          </a:p>
          <a:p>
            <a:pPr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Xiaoying</a:t>
            </a: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Shen</a:t>
            </a:r>
          </a:p>
          <a:p>
            <a:pPr marL="0" lvl="0" indent="0"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Montefiori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Celia </a:t>
            </a:r>
            <a:r>
              <a:rPr 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LeBranche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Pollara</a:t>
            </a: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Guido Ferrari</a:t>
            </a:r>
          </a:p>
          <a:p>
            <a:pPr>
              <a:defRPr/>
            </a:pPr>
            <a:r>
              <a:rPr 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Sravani</a:t>
            </a: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Venkatayogi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</a:t>
            </a:r>
            <a:r>
              <a:rPr 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Wiehe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Barton Haynes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725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605" y="350193"/>
            <a:ext cx="7632700" cy="726253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6D28C90B-BE3C-F8F5-519E-8061D2986424}"/>
              </a:ext>
            </a:extLst>
          </p:cNvPr>
          <p:cNvSpPr txBox="1">
            <a:spLocks/>
          </p:cNvSpPr>
          <p:nvPr/>
        </p:nvSpPr>
        <p:spPr>
          <a:xfrm>
            <a:off x="3948605" y="1574157"/>
            <a:ext cx="7944382" cy="48150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300" b="1" dirty="0">
                <a:solidFill>
                  <a:srgbClr val="DE9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main question?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Our key question: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Can HIV vaccination in early life generate protective antibodies prior to adolescence, when sexual HIV exposure risk substantially increases?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300" b="1" dirty="0">
                <a:solidFill>
                  <a:srgbClr val="DE9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find?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Our 2-step immunization strategy elicited antibody responses with features that signify early development of a class of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bnAbs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that target the CD4bs on the HIV envelope in 3 out of 5 infants.</a:t>
            </a:r>
          </a:p>
          <a:p>
            <a:pPr marL="0" indent="0">
              <a:buNone/>
            </a:pPr>
            <a:endParaRPr lang="en-GB" sz="2300" b="1" dirty="0">
              <a:solidFill>
                <a:srgbClr val="DE9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300" b="1" dirty="0">
                <a:solidFill>
                  <a:srgbClr val="DE9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important?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This study demonstrates the utility of an HIV vaccination strategy in early childhood to eliciting protective immunity in order to avert the &gt;400,000 new infections yearly among adolescents worldwide.</a:t>
            </a:r>
          </a:p>
          <a:p>
            <a:pPr marL="0" indent="0">
              <a:buNone/>
            </a:pPr>
            <a:endParaRPr lang="en-GB" dirty="0">
              <a:solidFill>
                <a:srgbClr val="DE9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0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94" y="446229"/>
            <a:ext cx="8747168" cy="122396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Adolescents represent a growing population of people living with HIV worldwide</a:t>
            </a:r>
            <a:endParaRPr lang="en-GB" sz="3200" noProof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FEC8CF-C9D2-929F-B32C-F70AC20CC71D}"/>
              </a:ext>
            </a:extLst>
          </p:cNvPr>
          <p:cNvSpPr/>
          <p:nvPr/>
        </p:nvSpPr>
        <p:spPr>
          <a:xfrm>
            <a:off x="2438251" y="2276510"/>
            <a:ext cx="92866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2021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~1.3 million new HIV infections among individuals age 15+ years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25% of new infections were in young people aged 15-24yrs</a:t>
            </a:r>
          </a:p>
          <a:p>
            <a:pPr lvl="2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rial Black" panose="020B0A04020102020204" pitchFamily="34" charset="0"/>
            </a:endParaRPr>
          </a:p>
          <a:p>
            <a:pPr lvl="1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126A9-5F04-106D-336F-831C724D8720}"/>
              </a:ext>
            </a:extLst>
          </p:cNvPr>
          <p:cNvSpPr txBox="1"/>
          <p:nvPr/>
        </p:nvSpPr>
        <p:spPr>
          <a:xfrm>
            <a:off x="2664655" y="4162362"/>
            <a:ext cx="9373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Early childhood is an opportune window to elicit protective HIV immunity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prior to adolescence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Children living with HIV generate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bnAbs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with 1-2 years of virus acquisition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Low-risk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 –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bnAb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induction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Incorporation into standardized immunization schedule</a:t>
            </a:r>
            <a:r>
              <a:rPr lang="en-US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5E4603-A4BD-C461-D3A5-C0E314335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1" y="2130346"/>
            <a:ext cx="2176540" cy="1499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B4372-EF73-77E2-C4B9-E7A6180CE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55" y="4559440"/>
            <a:ext cx="1395258" cy="11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0C9A5E-1189-74CE-A9A2-16B802C7A5DB}"/>
              </a:ext>
            </a:extLst>
          </p:cNvPr>
          <p:cNvSpPr/>
          <p:nvPr/>
        </p:nvSpPr>
        <p:spPr>
          <a:xfrm>
            <a:off x="208344" y="305561"/>
            <a:ext cx="2424897" cy="1238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02470" y="1968351"/>
            <a:ext cx="5298510" cy="70085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5780" y="2001251"/>
            <a:ext cx="4239794" cy="70085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60322" y="535330"/>
            <a:ext cx="9671356" cy="8143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Sequential immunization with BG505 SOSIP Native-like Trimers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640" y="2857125"/>
            <a:ext cx="5004310" cy="220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Elicits autologous tier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adult RMs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not engage germ-line forms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bnAbs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0464" y="2087943"/>
            <a:ext cx="4822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BG505 SOSIP v4.1-GT1.1 trimer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6727" y="2148937"/>
            <a:ext cx="3677899" cy="46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BG505 SOSIP.664 trimer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5004" y="2704062"/>
            <a:ext cx="554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Engages a broad range of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VRC01-class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precursor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bnAbs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5FD1B-52A0-4EBA-B576-988783641892}"/>
              </a:ext>
            </a:extLst>
          </p:cNvPr>
          <p:cNvSpPr txBox="1"/>
          <p:nvPr/>
        </p:nvSpPr>
        <p:spPr>
          <a:xfrm>
            <a:off x="1174706" y="4889403"/>
            <a:ext cx="979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develop an immunization strategy using BG505 SOSIPs that will elicit VRC01-class precursor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bnAbs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infants?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55E299-3D34-9B8A-D01E-3CFDDCA37183}"/>
              </a:ext>
            </a:extLst>
          </p:cNvPr>
          <p:cNvSpPr/>
          <p:nvPr/>
        </p:nvSpPr>
        <p:spPr>
          <a:xfrm>
            <a:off x="208344" y="6290829"/>
            <a:ext cx="3676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Caniels et al. </a:t>
            </a:r>
            <a:r>
              <a:rPr kumimoji="0" lang="en-GB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Sci Immunology </a:t>
            </a:r>
            <a:r>
              <a: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2024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Max Medina-Ramírez et al. </a:t>
            </a:r>
            <a:r>
              <a:rPr kumimoji="0" lang="en-GB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J </a:t>
            </a:r>
            <a:r>
              <a:rPr kumimoji="0" lang="en-GB" alt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Exp</a:t>
            </a:r>
            <a:r>
              <a:rPr kumimoji="0" lang="en-GB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Med </a:t>
            </a:r>
            <a:r>
              <a: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6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D8DBA1-24A4-D392-2827-7A2A102D20FD}"/>
              </a:ext>
            </a:extLst>
          </p:cNvPr>
          <p:cNvSpPr/>
          <p:nvPr/>
        </p:nvSpPr>
        <p:spPr>
          <a:xfrm>
            <a:off x="208344" y="305561"/>
            <a:ext cx="2424897" cy="1238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1F39B2F2-E037-A344-926D-D25323001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2" y="520411"/>
            <a:ext cx="9698000" cy="646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24FBD-8936-D773-0A51-41DF9B2E7043}"/>
              </a:ext>
            </a:extLst>
          </p:cNvPr>
          <p:cNvSpPr txBox="1"/>
          <p:nvPr/>
        </p:nvSpPr>
        <p:spPr>
          <a:xfrm>
            <a:off x="2381583" y="1008743"/>
            <a:ext cx="2101926" cy="34051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WT BG505.664 SOSIP 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9C1FA-BCEC-86F6-F315-A5847A5FD6C7}"/>
              </a:ext>
            </a:extLst>
          </p:cNvPr>
          <p:cNvSpPr txBox="1"/>
          <p:nvPr/>
        </p:nvSpPr>
        <p:spPr>
          <a:xfrm>
            <a:off x="2381584" y="2955049"/>
            <a:ext cx="2101926" cy="340519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BG505 GT1.1 SOSIP </a:t>
            </a:r>
            <a:endParaRPr lang="en-U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E42D9FA-571D-E152-F9AE-C7D96380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670" y="-637023"/>
            <a:ext cx="9228548" cy="14286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BG505 SOSIP Immunization Schedule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F180B-C557-8F20-9265-0400D75199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97EE0-5277-45C6-9C07-485D62D5C16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A9624C-5E77-0013-8183-9787439EA30C}"/>
              </a:ext>
            </a:extLst>
          </p:cNvPr>
          <p:cNvCxnSpPr>
            <a:cxnSpLocks/>
          </p:cNvCxnSpPr>
          <p:nvPr/>
        </p:nvCxnSpPr>
        <p:spPr>
          <a:xfrm flipV="1">
            <a:off x="5598488" y="5285822"/>
            <a:ext cx="0" cy="259572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87A644-94F9-153B-CCEB-E08250169602}"/>
              </a:ext>
            </a:extLst>
          </p:cNvPr>
          <p:cNvCxnSpPr>
            <a:cxnSpLocks/>
          </p:cNvCxnSpPr>
          <p:nvPr/>
        </p:nvCxnSpPr>
        <p:spPr>
          <a:xfrm flipV="1">
            <a:off x="5609304" y="5715490"/>
            <a:ext cx="0" cy="2595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7C6E720-83CF-B36D-85B5-97BDA6D3A14C}"/>
              </a:ext>
            </a:extLst>
          </p:cNvPr>
          <p:cNvSpPr/>
          <p:nvPr/>
        </p:nvSpPr>
        <p:spPr>
          <a:xfrm>
            <a:off x="124454" y="6400816"/>
            <a:ext cx="4676172" cy="303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AE674C-8E6D-20D5-F915-1429236D65BE}"/>
              </a:ext>
            </a:extLst>
          </p:cNvPr>
          <p:cNvSpPr/>
          <p:nvPr/>
        </p:nvSpPr>
        <p:spPr>
          <a:xfrm>
            <a:off x="7948576" y="1189166"/>
            <a:ext cx="2239861" cy="3531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97DA-8447-5A47-4E97-D9851C307B01}"/>
              </a:ext>
            </a:extLst>
          </p:cNvPr>
          <p:cNvSpPr/>
          <p:nvPr/>
        </p:nvSpPr>
        <p:spPr>
          <a:xfrm>
            <a:off x="5598488" y="6092081"/>
            <a:ext cx="5005189" cy="493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BDE7A7-8C1A-9C6A-EBC5-0F32C46D0F0F}"/>
              </a:ext>
            </a:extLst>
          </p:cNvPr>
          <p:cNvSpPr txBox="1"/>
          <p:nvPr/>
        </p:nvSpPr>
        <p:spPr>
          <a:xfrm>
            <a:off x="142715" y="6441717"/>
            <a:ext cx="3433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Nelson et al. Sci. Immunology.2024</a:t>
            </a:r>
          </a:p>
        </p:txBody>
      </p:sp>
    </p:spTree>
    <p:extLst>
      <p:ext uri="{BB962C8B-B14F-4D97-AF65-F5344CB8AC3E}">
        <p14:creationId xmlns:p14="http://schemas.microsoft.com/office/powerpoint/2010/main" val="108140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C1EA-5823-D329-8040-C782E433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50" y="533995"/>
            <a:ext cx="9045866" cy="765016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BG505 SOSIP immunization induces durable antibody binding and neutralization responses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AD7FE-3335-C019-10A8-28A261B6C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136" b="10807"/>
          <a:stretch/>
        </p:blipFill>
        <p:spPr>
          <a:xfrm>
            <a:off x="287578" y="2139326"/>
            <a:ext cx="4748698" cy="3027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33E5F-85C0-9599-DE49-C7A65BFF2CA0}"/>
              </a:ext>
            </a:extLst>
          </p:cNvPr>
          <p:cNvSpPr txBox="1"/>
          <p:nvPr/>
        </p:nvSpPr>
        <p:spPr>
          <a:xfrm>
            <a:off x="4309452" y="2586668"/>
            <a:ext cx="1033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BG505.664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ADA00-E361-16C7-B230-CC360A5F1A98}"/>
              </a:ext>
            </a:extLst>
          </p:cNvPr>
          <p:cNvSpPr txBox="1"/>
          <p:nvPr/>
        </p:nvSpPr>
        <p:spPr>
          <a:xfrm>
            <a:off x="4309452" y="2773275"/>
            <a:ext cx="1218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BG505 GT1.1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D9925C0-3C10-C0A6-16D8-87E5FFD4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497EE0-5277-45C6-9C07-485D62D5C16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0A09EA-58F9-2BA1-33F1-A8604DEBFB3E}"/>
              </a:ext>
            </a:extLst>
          </p:cNvPr>
          <p:cNvGrpSpPr/>
          <p:nvPr/>
        </p:nvGrpSpPr>
        <p:grpSpPr>
          <a:xfrm>
            <a:off x="5834790" y="2205169"/>
            <a:ext cx="5747610" cy="3348607"/>
            <a:chOff x="367641" y="3951688"/>
            <a:chExt cx="5322020" cy="29063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B01195-B06D-F253-6B66-37982BECC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699" r="35818"/>
            <a:stretch/>
          </p:blipFill>
          <p:spPr>
            <a:xfrm>
              <a:off x="367641" y="3951688"/>
              <a:ext cx="3913219" cy="290631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FA02E7-9BD6-EFA0-EB75-1C63EB990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841" t="17963" b="43504"/>
            <a:stretch/>
          </p:blipFill>
          <p:spPr>
            <a:xfrm>
              <a:off x="3912030" y="4165921"/>
              <a:ext cx="1777631" cy="104229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699317-7A9C-15A8-3016-A5254C123F14}"/>
                </a:ext>
              </a:extLst>
            </p:cNvPr>
            <p:cNvSpPr txBox="1"/>
            <p:nvPr/>
          </p:nvSpPr>
          <p:spPr>
            <a:xfrm>
              <a:off x="1833814" y="3999989"/>
              <a:ext cx="133882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BG505/T332N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Tier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723DC10-8F0B-9718-5F5A-B620744FBE24}"/>
              </a:ext>
            </a:extLst>
          </p:cNvPr>
          <p:cNvSpPr txBox="1"/>
          <p:nvPr/>
        </p:nvSpPr>
        <p:spPr>
          <a:xfrm>
            <a:off x="287578" y="6385024"/>
            <a:ext cx="34339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Nelson et al. Sci. Immunology.2024</a:t>
            </a:r>
          </a:p>
        </p:txBody>
      </p:sp>
    </p:spTree>
    <p:extLst>
      <p:ext uri="{BB962C8B-B14F-4D97-AF65-F5344CB8AC3E}">
        <p14:creationId xmlns:p14="http://schemas.microsoft.com/office/powerpoint/2010/main" val="31957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5928" y="196247"/>
            <a:ext cx="8721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VRC01-like precursor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bnAbs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infant RMs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58ABA6-2DC0-7541-B6AD-2B168F741BC6}"/>
              </a:ext>
            </a:extLst>
          </p:cNvPr>
          <p:cNvSpPr txBox="1"/>
          <p:nvPr/>
        </p:nvSpPr>
        <p:spPr>
          <a:xfrm>
            <a:off x="72639" y="5750880"/>
            <a:ext cx="3409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D. </a:t>
            </a:r>
            <a:r>
              <a:rPr lang="en-US" sz="1600" i="1" dirty="0" err="1"/>
              <a:t>Montefiori</a:t>
            </a:r>
            <a:endParaRPr lang="en-US" sz="1600" i="1" dirty="0"/>
          </a:p>
          <a:p>
            <a:r>
              <a:rPr lang="en-US" sz="1600" i="1" dirty="0"/>
              <a:t>C. </a:t>
            </a:r>
            <a:r>
              <a:rPr lang="en-US" sz="1600" i="1" dirty="0" err="1"/>
              <a:t>LeBranche</a:t>
            </a:r>
            <a:endParaRPr lang="en-US" sz="1600" i="1" dirty="0"/>
          </a:p>
          <a:p>
            <a:r>
              <a:rPr lang="en-US" sz="1600" i="1" dirty="0"/>
              <a:t>H. Gao</a:t>
            </a:r>
          </a:p>
          <a:p>
            <a:r>
              <a:rPr lang="en-US" sz="1600" i="1" dirty="0"/>
              <a:t>X. Shen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B051EB-DA95-462E-AB6F-6FDA6FE9D907}"/>
              </a:ext>
            </a:extLst>
          </p:cNvPr>
          <p:cNvSpPr txBox="1"/>
          <p:nvPr/>
        </p:nvSpPr>
        <p:spPr>
          <a:xfrm>
            <a:off x="1044096" y="2685196"/>
            <a:ext cx="1912286" cy="37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 BG505.664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A817DA-DF48-4349-A89F-6822A3416C94}"/>
              </a:ext>
            </a:extLst>
          </p:cNvPr>
          <p:cNvSpPr txBox="1"/>
          <p:nvPr/>
        </p:nvSpPr>
        <p:spPr>
          <a:xfrm>
            <a:off x="1205150" y="4176226"/>
            <a:ext cx="1733952" cy="37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BG505 GT1.1</a:t>
            </a:r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D525AFEB-6EF7-400C-87D9-58A1BFFA6D0F}"/>
              </a:ext>
            </a:extLst>
          </p:cNvPr>
          <p:cNvSpPr/>
          <p:nvPr/>
        </p:nvSpPr>
        <p:spPr>
          <a:xfrm>
            <a:off x="2853373" y="2151176"/>
            <a:ext cx="106794" cy="1288059"/>
          </a:xfrm>
          <a:prstGeom prst="leftBracket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01D06FD1-A5F2-4AE9-9DB5-4F145CD45CB5}"/>
              </a:ext>
            </a:extLst>
          </p:cNvPr>
          <p:cNvSpPr/>
          <p:nvPr/>
        </p:nvSpPr>
        <p:spPr>
          <a:xfrm>
            <a:off x="2869323" y="3680072"/>
            <a:ext cx="72670" cy="1288059"/>
          </a:xfrm>
          <a:prstGeom prst="leftBracket">
            <a:avLst/>
          </a:prstGeom>
          <a:ln w="28575">
            <a:solidFill>
              <a:srgbClr val="00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57AB8-5116-14B0-D632-F75374352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519"/>
          <a:stretch/>
        </p:blipFill>
        <p:spPr>
          <a:xfrm>
            <a:off x="2785605" y="1636072"/>
            <a:ext cx="2797334" cy="4790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BA9D08-2A62-9FF1-13F8-E9424F36A3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86" r="26788"/>
          <a:stretch/>
        </p:blipFill>
        <p:spPr>
          <a:xfrm>
            <a:off x="5579540" y="1636071"/>
            <a:ext cx="2009307" cy="4789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A172BE-1807-AEEE-28EA-EDFCBDBB10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76"/>
          <a:stretch/>
        </p:blipFill>
        <p:spPr>
          <a:xfrm>
            <a:off x="7473435" y="1678799"/>
            <a:ext cx="2989225" cy="47156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B3CCC5-DA5F-4082-B0E6-98320C822846}"/>
              </a:ext>
            </a:extLst>
          </p:cNvPr>
          <p:cNvSpPr/>
          <p:nvPr/>
        </p:nvSpPr>
        <p:spPr>
          <a:xfrm>
            <a:off x="5582939" y="3747663"/>
            <a:ext cx="3823456" cy="857125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4F587E-8F86-4509-9304-CCDF2B13B537}"/>
              </a:ext>
            </a:extLst>
          </p:cNvPr>
          <p:cNvSpPr txBox="1"/>
          <p:nvPr/>
        </p:nvSpPr>
        <p:spPr>
          <a:xfrm>
            <a:off x="4020505" y="1469727"/>
            <a:ext cx="1036051" cy="61935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4A75E0-B5B4-401E-A750-36EFBC41463E}"/>
              </a:ext>
            </a:extLst>
          </p:cNvPr>
          <p:cNvSpPr txBox="1"/>
          <p:nvPr/>
        </p:nvSpPr>
        <p:spPr>
          <a:xfrm>
            <a:off x="5976078" y="1457054"/>
            <a:ext cx="1013758" cy="58838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80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 doses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6C7548-1C03-481F-8ABD-9AAF3A277116}"/>
              </a:ext>
            </a:extLst>
          </p:cNvPr>
          <p:cNvSpPr txBox="1"/>
          <p:nvPr/>
        </p:nvSpPr>
        <p:spPr>
          <a:xfrm>
            <a:off x="7854446" y="1500505"/>
            <a:ext cx="1013758" cy="58838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112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 doses</a:t>
            </a:r>
          </a:p>
        </p:txBody>
      </p:sp>
    </p:spTree>
    <p:extLst>
      <p:ext uri="{BB962C8B-B14F-4D97-AF65-F5344CB8AC3E}">
        <p14:creationId xmlns:p14="http://schemas.microsoft.com/office/powerpoint/2010/main" val="24840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15"/>
    </mc:Choice>
    <mc:Fallback xmlns="">
      <p:transition spd="slow" advTm="2001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244DAC-9070-4726-B879-7454D58C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85" y="1707258"/>
            <a:ext cx="10918886" cy="2489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epitope targets of polyclonal Abs in plasma following BG505 SOSIP immunization?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7B297-1039-4015-817E-381257C78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024" y="4421613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nsEMPEM</a:t>
            </a:r>
            <a:endParaRPr lang="en-U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cryoEMPEM</a:t>
            </a:r>
            <a:endParaRPr lang="en-U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7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960C44-15D2-BCF2-D739-D8EDAF17C2C2}"/>
              </a:ext>
            </a:extLst>
          </p:cNvPr>
          <p:cNvSpPr/>
          <p:nvPr/>
        </p:nvSpPr>
        <p:spPr>
          <a:xfrm>
            <a:off x="430849" y="352338"/>
            <a:ext cx="2312351" cy="109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FB953812-95AA-E94A-8CB7-B73DC6ABA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6" t="5557" r="30724" b="10898"/>
          <a:stretch/>
        </p:blipFill>
        <p:spPr>
          <a:xfrm>
            <a:off x="1417621" y="2027910"/>
            <a:ext cx="1503809" cy="197379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511ED02-4F69-3144-8986-B60BEF9DD571}"/>
              </a:ext>
            </a:extLst>
          </p:cNvPr>
          <p:cNvSpPr txBox="1"/>
          <p:nvPr/>
        </p:nvSpPr>
        <p:spPr>
          <a:xfrm>
            <a:off x="9464027" y="1736242"/>
            <a:ext cx="1235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47754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627D17-A8EF-7D4D-B16E-FEDBED5762F1}"/>
              </a:ext>
            </a:extLst>
          </p:cNvPr>
          <p:cNvSpPr txBox="1"/>
          <p:nvPr/>
        </p:nvSpPr>
        <p:spPr>
          <a:xfrm>
            <a:off x="7469459" y="1736242"/>
            <a:ext cx="1235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B0F047-7D2B-584C-8CB1-314B47AD68E6}"/>
              </a:ext>
            </a:extLst>
          </p:cNvPr>
          <p:cNvSpPr txBox="1"/>
          <p:nvPr/>
        </p:nvSpPr>
        <p:spPr>
          <a:xfrm>
            <a:off x="5482769" y="1723622"/>
            <a:ext cx="1235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47739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E46CCE-A861-BB41-AF24-0692A88BD455}"/>
              </a:ext>
            </a:extLst>
          </p:cNvPr>
          <p:cNvSpPr txBox="1"/>
          <p:nvPr/>
        </p:nvSpPr>
        <p:spPr>
          <a:xfrm>
            <a:off x="3573318" y="1736242"/>
            <a:ext cx="129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47734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2FC72C-7C36-824E-ACAE-A61245A1B9C6}"/>
              </a:ext>
            </a:extLst>
          </p:cNvPr>
          <p:cNvSpPr txBox="1"/>
          <p:nvPr/>
        </p:nvSpPr>
        <p:spPr>
          <a:xfrm>
            <a:off x="1716283" y="1736242"/>
            <a:ext cx="1235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47729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FDC67F-6BED-E74C-B16F-E051B93EE8F5}"/>
              </a:ext>
            </a:extLst>
          </p:cNvPr>
          <p:cNvCxnSpPr>
            <a:cxnSpLocks/>
          </p:cNvCxnSpPr>
          <p:nvPr/>
        </p:nvCxnSpPr>
        <p:spPr>
          <a:xfrm>
            <a:off x="1193181" y="2060314"/>
            <a:ext cx="985767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AE5392A9-1764-A142-9D5C-AD04E0E1AE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34" t="10894" r="36979" b="21464"/>
          <a:stretch/>
        </p:blipFill>
        <p:spPr>
          <a:xfrm>
            <a:off x="3363186" y="2154240"/>
            <a:ext cx="1500918" cy="1676770"/>
          </a:xfrm>
          <a:prstGeom prst="rect">
            <a:avLst/>
          </a:prstGeom>
        </p:spPr>
      </p:pic>
      <p:pic>
        <p:nvPicPr>
          <p:cNvPr id="50" name="Picture 49" descr="A close-up of a candy&#10;&#10;Description automatically generated with low confidence">
            <a:extLst>
              <a:ext uri="{FF2B5EF4-FFF2-40B4-BE49-F238E27FC236}">
                <a16:creationId xmlns:a16="http://schemas.microsoft.com/office/drawing/2014/main" id="{F134B285-0863-954D-9BDB-CE641D8304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39" t="20576" r="34093" b="26191"/>
          <a:stretch/>
        </p:blipFill>
        <p:spPr>
          <a:xfrm>
            <a:off x="5623337" y="2393544"/>
            <a:ext cx="1168349" cy="1433396"/>
          </a:xfrm>
          <a:prstGeom prst="rect">
            <a:avLst/>
          </a:prstGeom>
        </p:spPr>
      </p:pic>
      <p:pic>
        <p:nvPicPr>
          <p:cNvPr id="54" name="Picture 53" descr="A picture containing light, blur&#10;&#10;Description automatically generated">
            <a:extLst>
              <a:ext uri="{FF2B5EF4-FFF2-40B4-BE49-F238E27FC236}">
                <a16:creationId xmlns:a16="http://schemas.microsoft.com/office/drawing/2014/main" id="{DFE0EE1F-A65D-264D-8BCE-0ABF6DB5BC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15" t="14634" r="27843" b="26667"/>
          <a:stretch/>
        </p:blipFill>
        <p:spPr>
          <a:xfrm>
            <a:off x="7194244" y="2488560"/>
            <a:ext cx="1426466" cy="1330629"/>
          </a:xfrm>
          <a:prstGeom prst="rect">
            <a:avLst/>
          </a:prstGeom>
        </p:spPr>
      </p:pic>
      <p:pic>
        <p:nvPicPr>
          <p:cNvPr id="58" name="Picture 57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31DCB716-A7E2-C44A-9C1F-A461AC5861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72" t="21177" r="44414" b="18862"/>
          <a:stretch/>
        </p:blipFill>
        <p:spPr>
          <a:xfrm>
            <a:off x="9347426" y="2477409"/>
            <a:ext cx="1161013" cy="135810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A9888AB-FCEB-0B4C-8A35-D57B3D964BE2}"/>
              </a:ext>
            </a:extLst>
          </p:cNvPr>
          <p:cNvGrpSpPr/>
          <p:nvPr/>
        </p:nvGrpSpPr>
        <p:grpSpPr>
          <a:xfrm>
            <a:off x="1278672" y="5202908"/>
            <a:ext cx="9857678" cy="575730"/>
            <a:chOff x="1193180" y="6074452"/>
            <a:chExt cx="10039559" cy="5757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5A29F2-C7EE-EB42-B964-845C1E947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1447" y="6242397"/>
              <a:ext cx="310241" cy="2697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7B99ED-74EE-F647-9939-B078BBA35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3861473" y="6234720"/>
              <a:ext cx="310243" cy="269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9C6130-9ADC-0742-B0A5-1B00E32ED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8642563" y="6233267"/>
              <a:ext cx="310242" cy="2697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60BDCF-FAA4-0343-B69F-566EBD8DD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41962" y="6237256"/>
              <a:ext cx="310241" cy="2665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4E6D5DA-87F3-4D4F-BFF4-B429CE277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32399" y="6230855"/>
              <a:ext cx="310241" cy="2665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43B83C-7CB6-9A48-B1AC-7E15C7B0E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63968" y="6230855"/>
              <a:ext cx="310241" cy="269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F65DB53-0D70-6A4F-8CE5-B0A28D8F1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0800000">
              <a:off x="9813626" y="6259124"/>
              <a:ext cx="310241" cy="2697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11CD13-DECE-C942-9048-0B68533C8D38}"/>
                </a:ext>
              </a:extLst>
            </p:cNvPr>
            <p:cNvSpPr txBox="1"/>
            <p:nvPr/>
          </p:nvSpPr>
          <p:spPr>
            <a:xfrm>
              <a:off x="1778225" y="6223187"/>
              <a:ext cx="650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Base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3445485-1625-3942-9809-74D0D6D11BD2}"/>
                </a:ext>
              </a:extLst>
            </p:cNvPr>
            <p:cNvSpPr txBox="1"/>
            <p:nvPr/>
          </p:nvSpPr>
          <p:spPr>
            <a:xfrm>
              <a:off x="2753076" y="6131224"/>
              <a:ext cx="10914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N611 glycan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B4BF24A-E7F1-1042-9EF4-D8EB6AD46B6E}"/>
                </a:ext>
              </a:extLst>
            </p:cNvPr>
            <p:cNvSpPr txBox="1"/>
            <p:nvPr/>
          </p:nvSpPr>
          <p:spPr>
            <a:xfrm>
              <a:off x="4131495" y="6113766"/>
              <a:ext cx="1376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Fusion Peptide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DC713CA-33F7-284B-8969-72915188D987}"/>
                </a:ext>
              </a:extLst>
            </p:cNvPr>
            <p:cNvSpPr txBox="1"/>
            <p:nvPr/>
          </p:nvSpPr>
          <p:spPr>
            <a:xfrm>
              <a:off x="5917112" y="6126470"/>
              <a:ext cx="148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N355/289 glycan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3123E36-8000-CA4C-AF72-45EFFF9C083F}"/>
                </a:ext>
              </a:extLst>
            </p:cNvPr>
            <p:cNvSpPr txBox="1"/>
            <p:nvPr/>
          </p:nvSpPr>
          <p:spPr>
            <a:xfrm>
              <a:off x="8852250" y="6231621"/>
              <a:ext cx="843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C3/V5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44AA08C-2AB4-C648-AB93-4C28AE49B662}"/>
                </a:ext>
              </a:extLst>
            </p:cNvPr>
            <p:cNvSpPr txBox="1"/>
            <p:nvPr/>
          </p:nvSpPr>
          <p:spPr>
            <a:xfrm>
              <a:off x="7684279" y="6239289"/>
              <a:ext cx="843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CD4bs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1824B36-C3ED-CF42-B9C0-80C7D45F8883}"/>
                </a:ext>
              </a:extLst>
            </p:cNvPr>
            <p:cNvSpPr txBox="1"/>
            <p:nvPr/>
          </p:nvSpPr>
          <p:spPr>
            <a:xfrm>
              <a:off x="10117227" y="6248171"/>
              <a:ext cx="1115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V1/V2/V3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E9B6B2-722C-D741-BA3D-6A3D5EA62DB7}"/>
                </a:ext>
              </a:extLst>
            </p:cNvPr>
            <p:cNvSpPr/>
            <p:nvPr/>
          </p:nvSpPr>
          <p:spPr>
            <a:xfrm>
              <a:off x="1193180" y="6074452"/>
              <a:ext cx="10039559" cy="5757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1FC3CD-1D0C-C442-8E5B-EF3D6F27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49" y="100886"/>
            <a:ext cx="11246029" cy="1284036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antibodies target the CD4bs in the majority of BG505 GT1.1 primed infants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-20856" y="2610713"/>
            <a:ext cx="1408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CD4bs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bnAb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precursor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486848" y="1557362"/>
            <a:ext cx="5707396" cy="2313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358ABA6-2DC0-7541-B6AD-2B168F741BC6}"/>
              </a:ext>
            </a:extLst>
          </p:cNvPr>
          <p:cNvSpPr txBox="1"/>
          <p:nvPr/>
        </p:nvSpPr>
        <p:spPr>
          <a:xfrm>
            <a:off x="11050859" y="6087285"/>
            <a:ext cx="14341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A. Ward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G. Ozorowski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L. Sewell</a:t>
            </a:r>
          </a:p>
          <a:p>
            <a:pPr marL="342900" indent="-342900">
              <a:buAutoNum type="alphaUcPeriod"/>
            </a:pP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0504" y="1683630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Week 80: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64208" y="4107447"/>
          <a:ext cx="1654773" cy="693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449">
                  <a:extLst>
                    <a:ext uri="{9D8B030D-6E8A-4147-A177-3AD203B41FA5}">
                      <a16:colId xmlns:a16="http://schemas.microsoft.com/office/drawing/2014/main" val="2035987496"/>
                    </a:ext>
                  </a:extLst>
                </a:gridCol>
                <a:gridCol w="812324">
                  <a:extLst>
                    <a:ext uri="{9D8B030D-6E8A-4147-A177-3AD203B41FA5}">
                      <a16:colId xmlns:a16="http://schemas.microsoft.com/office/drawing/2014/main" val="2362318526"/>
                    </a:ext>
                  </a:extLst>
                </a:gridCol>
              </a:tblGrid>
              <a:tr h="369956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5548"/>
                  </a:ext>
                </a:extLst>
              </a:tr>
              <a:tr h="3239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767727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3556957" y="4095409"/>
          <a:ext cx="1617282" cy="693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449">
                  <a:extLst>
                    <a:ext uri="{9D8B030D-6E8A-4147-A177-3AD203B41FA5}">
                      <a16:colId xmlns:a16="http://schemas.microsoft.com/office/drawing/2014/main" val="2035987496"/>
                    </a:ext>
                  </a:extLst>
                </a:gridCol>
                <a:gridCol w="774833">
                  <a:extLst>
                    <a:ext uri="{9D8B030D-6E8A-4147-A177-3AD203B41FA5}">
                      <a16:colId xmlns:a16="http://schemas.microsoft.com/office/drawing/2014/main" val="2362318526"/>
                    </a:ext>
                  </a:extLst>
                </a:gridCol>
              </a:tblGrid>
              <a:tr h="369956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5548"/>
                  </a:ext>
                </a:extLst>
              </a:tr>
              <a:tr h="3239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767727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602589" y="4095409"/>
          <a:ext cx="1591655" cy="693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449">
                  <a:extLst>
                    <a:ext uri="{9D8B030D-6E8A-4147-A177-3AD203B41FA5}">
                      <a16:colId xmlns:a16="http://schemas.microsoft.com/office/drawing/2014/main" val="2035987496"/>
                    </a:ext>
                  </a:extLst>
                </a:gridCol>
                <a:gridCol w="749206">
                  <a:extLst>
                    <a:ext uri="{9D8B030D-6E8A-4147-A177-3AD203B41FA5}">
                      <a16:colId xmlns:a16="http://schemas.microsoft.com/office/drawing/2014/main" val="2362318526"/>
                    </a:ext>
                  </a:extLst>
                </a:gridCol>
              </a:tblGrid>
              <a:tr h="369956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5548"/>
                  </a:ext>
                </a:extLst>
              </a:tr>
              <a:tr h="3239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580641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767727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7469459" y="4095409"/>
          <a:ext cx="1624437" cy="693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449">
                  <a:extLst>
                    <a:ext uri="{9D8B030D-6E8A-4147-A177-3AD203B41FA5}">
                      <a16:colId xmlns:a16="http://schemas.microsoft.com/office/drawing/2014/main" val="2035987496"/>
                    </a:ext>
                  </a:extLst>
                </a:gridCol>
                <a:gridCol w="781988">
                  <a:extLst>
                    <a:ext uri="{9D8B030D-6E8A-4147-A177-3AD203B41FA5}">
                      <a16:colId xmlns:a16="http://schemas.microsoft.com/office/drawing/2014/main" val="2362318526"/>
                    </a:ext>
                  </a:extLst>
                </a:gridCol>
              </a:tblGrid>
              <a:tr h="369956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5548"/>
                  </a:ext>
                </a:extLst>
              </a:tr>
              <a:tr h="3239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767727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9406689" y="4095409"/>
          <a:ext cx="1624437" cy="693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449">
                  <a:extLst>
                    <a:ext uri="{9D8B030D-6E8A-4147-A177-3AD203B41FA5}">
                      <a16:colId xmlns:a16="http://schemas.microsoft.com/office/drawing/2014/main" val="2035987496"/>
                    </a:ext>
                  </a:extLst>
                </a:gridCol>
                <a:gridCol w="781988">
                  <a:extLst>
                    <a:ext uri="{9D8B030D-6E8A-4147-A177-3AD203B41FA5}">
                      <a16:colId xmlns:a16="http://schemas.microsoft.com/office/drawing/2014/main" val="2362318526"/>
                    </a:ext>
                  </a:extLst>
                </a:gridCol>
              </a:tblGrid>
              <a:tr h="369956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BG505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5548"/>
                  </a:ext>
                </a:extLst>
              </a:tr>
              <a:tr h="3239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767727"/>
                  </a:ext>
                </a:extLst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759343" y="4453139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B160D-8440-7EAF-6072-2A0A205CA9FA}"/>
              </a:ext>
            </a:extLst>
          </p:cNvPr>
          <p:cNvSpPr txBox="1"/>
          <p:nvPr/>
        </p:nvSpPr>
        <p:spPr>
          <a:xfrm>
            <a:off x="154049" y="6449337"/>
            <a:ext cx="34339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Nelson et al. Sci. Immunology.2024</a:t>
            </a:r>
          </a:p>
        </p:txBody>
      </p:sp>
    </p:spTree>
    <p:extLst>
      <p:ext uri="{BB962C8B-B14F-4D97-AF65-F5344CB8AC3E}">
        <p14:creationId xmlns:p14="http://schemas.microsoft.com/office/powerpoint/2010/main" val="17289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heme/theme1.xml><?xml version="1.0" encoding="utf-8"?>
<a:theme xmlns:a="http://schemas.openxmlformats.org/drawingml/2006/main" name="HIVR4P2023">
  <a:themeElements>
    <a:clrScheme name="HIVR4P 2023">
      <a:dk1>
        <a:srgbClr val="000000"/>
      </a:dk1>
      <a:lt1>
        <a:srgbClr val="FFFFFF"/>
      </a:lt1>
      <a:dk2>
        <a:srgbClr val="DB2415"/>
      </a:dk2>
      <a:lt2>
        <a:srgbClr val="FFFFFF"/>
      </a:lt2>
      <a:accent1>
        <a:srgbClr val="DB2415"/>
      </a:accent1>
      <a:accent2>
        <a:srgbClr val="DE9343"/>
      </a:accent2>
      <a:accent3>
        <a:srgbClr val="45ABBF"/>
      </a:accent3>
      <a:accent4>
        <a:srgbClr val="E271A9"/>
      </a:accent4>
      <a:accent5>
        <a:srgbClr val="D80561"/>
      </a:accent5>
      <a:accent6>
        <a:srgbClr val="242C4B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VR4P-2024-Speaker-template_Verdana" id="{915A3F88-65E2-4C68-8A95-EE1C8EFD51E7}" vid="{88AA67E4-A7BF-4653-BF91-B6B0B546B4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D43244790174B892FA283EAEEDD66" ma:contentTypeVersion="20" ma:contentTypeDescription="Create a new document." ma:contentTypeScope="" ma:versionID="cc7e4c7400d6bda65e021864cbb8f636">
  <xsd:schema xmlns:xsd="http://www.w3.org/2001/XMLSchema" xmlns:xs="http://www.w3.org/2001/XMLSchema" xmlns:p="http://schemas.microsoft.com/office/2006/metadata/properties" xmlns:ns1="http://schemas.microsoft.com/sharepoint/v3" xmlns:ns2="96baf7c1-7d9f-48d3-95bc-3d60efb8f7f9" xmlns:ns3="250929fa-9806-4449-af20-7947085fa170" targetNamespace="http://schemas.microsoft.com/office/2006/metadata/properties" ma:root="true" ma:fieldsID="7814d1efc6e590fcce5386706d2f38c9" ns1:_="" ns2:_="" ns3:_="">
    <xsd:import namespace="http://schemas.microsoft.com/sharepoint/v3"/>
    <xsd:import namespace="96baf7c1-7d9f-48d3-95bc-3d60efb8f7f9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af7c1-7d9f-48d3-95bc-3d60efb8f7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96baf7c1-7d9f-48d3-95bc-3d60efb8f7f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0EBC214-D975-466C-9395-AEF8B2DE4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baf7c1-7d9f-48d3-95bc-3d60efb8f7f9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AB802A-AF46-48F3-BC70-930B76DACB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AC164D-1427-4CFC-A10B-8EDA77DF60E7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96baf7c1-7d9f-48d3-95bc-3d60efb8f7f9"/>
    <ds:schemaRef ds:uri="http://schemas.microsoft.com/sharepoint/v3"/>
    <ds:schemaRef ds:uri="http://schemas.openxmlformats.org/package/2006/metadata/core-properties"/>
    <ds:schemaRef ds:uri="250929fa-9806-4449-af20-7947085fa17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HIVR4P-2024-Oral-Abstract-speaker-template_Verdana</Template>
  <TotalTime>355</TotalTime>
  <Words>1456</Words>
  <Application>Microsoft Office PowerPoint</Application>
  <PresentationFormat>Widescreen</PresentationFormat>
  <Paragraphs>274</Paragraphs>
  <Slides>17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IAS Ribbon Sans Bold</vt:lpstr>
      <vt:lpstr>IAS Ribbon Sans Regular</vt:lpstr>
      <vt:lpstr>Verdana</vt:lpstr>
      <vt:lpstr>Verdana Bold</vt:lpstr>
      <vt:lpstr>Wingdings</vt:lpstr>
      <vt:lpstr>HIVR4P2023</vt:lpstr>
      <vt:lpstr>Prism 9</vt:lpstr>
      <vt:lpstr>Induction of precursor CD4bs-targeting bnAbs in infant macaques following immunization with germline-targeting SOSIP trimers.</vt:lpstr>
      <vt:lpstr>Summary</vt:lpstr>
      <vt:lpstr>Adolescents represent a growing population of people living with HIV worldwide</vt:lpstr>
      <vt:lpstr>Sequential immunization with BG505 SOSIP Native-like Trimers</vt:lpstr>
      <vt:lpstr>BG505 SOSIP Immunization Schedule</vt:lpstr>
      <vt:lpstr>BG505 SOSIP immunization induces durable antibody binding and neutralization responses</vt:lpstr>
      <vt:lpstr>PowerPoint Presentation</vt:lpstr>
      <vt:lpstr>What are the epitope targets of polyclonal Abs in plasma following BG505 SOSIP immunization?</vt:lpstr>
      <vt:lpstr>Plasma antibodies target the CD4bs in the majority of BG505 GT1.1 primed infants</vt:lpstr>
      <vt:lpstr>BG505 GT1.1 priming elicits plasma antibodies targeting a variety of epitopes </vt:lpstr>
      <vt:lpstr>CryoEMPEM reveals dominant CD4bs response  32 weeks post-immunization</vt:lpstr>
      <vt:lpstr>Dominant polyclonal (p) Ab response resembles that seen in “adult” NHP, and likely uses the same VH/VL</vt:lpstr>
      <vt:lpstr>Isolation of a tier 2 autologous virus neutralizing mAb (220_Rh) targeting the CD4bs</vt:lpstr>
      <vt:lpstr>mAb 220_Rh demonstrates moderate heterologous neutralization activity</vt:lpstr>
      <vt:lpstr>Isolated mAbs resemble an adult NHP isolated FP-specific mAb and CD4bs pAb responses </vt:lpstr>
      <vt:lpstr>Summary </vt:lpstr>
      <vt:lpstr>Acknowledgements</vt:lpstr>
    </vt:vector>
  </TitlesOfParts>
  <Company>Weill Cornell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Ashley Nelson</dc:creator>
  <cp:lastModifiedBy>Preview 5</cp:lastModifiedBy>
  <cp:revision>12</cp:revision>
  <dcterms:created xsi:type="dcterms:W3CDTF">2024-10-04T14:00:10Z</dcterms:created>
  <dcterms:modified xsi:type="dcterms:W3CDTF">2024-10-09T16:07:57Z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0x010100ACDD43244790174B892FA283EAEEDD66</vt:lpwstr>
  </property>
</Properties>
</file>