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96" r:id="rId4"/>
    <p:sldMasterId id="2147483648" r:id="rId5"/>
  </p:sldMasterIdLst>
  <p:notesMasterIdLst>
    <p:notesMasterId r:id="rId28"/>
  </p:notesMasterIdLst>
  <p:handoutMasterIdLst>
    <p:handoutMasterId r:id="rId29"/>
  </p:handoutMasterIdLst>
  <p:sldIdLst>
    <p:sldId id="266" r:id="rId6"/>
    <p:sldId id="276" r:id="rId7"/>
    <p:sldId id="693" r:id="rId8"/>
    <p:sldId id="294" r:id="rId9"/>
    <p:sldId id="289" r:id="rId10"/>
    <p:sldId id="279" r:id="rId11"/>
    <p:sldId id="288" r:id="rId12"/>
    <p:sldId id="286" r:id="rId13"/>
    <p:sldId id="280" r:id="rId14"/>
    <p:sldId id="287" r:id="rId15"/>
    <p:sldId id="281" r:id="rId16"/>
    <p:sldId id="277" r:id="rId17"/>
    <p:sldId id="285" r:id="rId18"/>
    <p:sldId id="282" r:id="rId19"/>
    <p:sldId id="284" r:id="rId20"/>
    <p:sldId id="293" r:id="rId21"/>
    <p:sldId id="257" r:id="rId22"/>
    <p:sldId id="292" r:id="rId23"/>
    <p:sldId id="694" r:id="rId24"/>
    <p:sldId id="291" r:id="rId25"/>
    <p:sldId id="263" r:id="rId26"/>
    <p:sldId id="29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F4DA"/>
    <a:srgbClr val="F4F8F1"/>
    <a:srgbClr val="DB2415"/>
    <a:srgbClr val="376E21"/>
    <a:srgbClr val="FDEEED"/>
    <a:srgbClr val="982320"/>
    <a:srgbClr val="5EAF4A"/>
    <a:srgbClr val="DE9443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28"/>
    <p:restoredTop sz="84139" autoAdjust="0"/>
  </p:normalViewPr>
  <p:slideViewPr>
    <p:cSldViewPr snapToGrid="0" snapToObjects="1">
      <p:cViewPr varScale="1">
        <p:scale>
          <a:sx n="101" d="100"/>
          <a:sy n="101" d="100"/>
        </p:scale>
        <p:origin x="78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151" d="100"/>
          <a:sy n="151" d="100"/>
        </p:scale>
        <p:origin x="365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50EAEE-143D-776E-C9F0-489448BF1C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B0111B-CD3A-D95A-74D8-6AE66B4FAD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03986-A93A-5046-AE32-21BB90437027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27EB83-AE5E-7F5A-485F-D9B839C02B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A90E6-EDFB-294E-B457-1EE01481D0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E9475-EC2F-0342-849E-AF783A2FD5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52840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20E5-D8F7-594B-9D91-F763D43B9AF7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8DCDC-D13C-2549-BE6A-717E9EED41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2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4446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looking in PBMCs, the env-specific B Cells persisted but there were no longer detectable V3 glycan-specific B cells present. </a:t>
            </a:r>
          </a:p>
          <a:p>
            <a:endParaRPr lang="en-US" dirty="0"/>
          </a:p>
          <a:p>
            <a:r>
              <a:rPr lang="en-US" dirty="0"/>
              <a:t>Based on these responses, we believe that the WT boost did not </a:t>
            </a:r>
            <a:r>
              <a:rPr lang="en-US" dirty="0" err="1"/>
              <a:t>shepard</a:t>
            </a:r>
            <a:r>
              <a:rPr lang="en-US" dirty="0"/>
              <a:t> the response to promote V3-specific B cell lineage maturation.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80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Nonetheless, Kevin Saunders group tested plasma from these infants 6 months post WT boost for antibody breadth. They found that 4 of 6 infants had binding responses to heterologous </a:t>
            </a:r>
            <a:r>
              <a:rPr lang="en-US" dirty="0" err="1"/>
              <a:t>Envs</a:t>
            </a:r>
            <a:r>
              <a:rPr lang="en-US" dirty="0"/>
              <a:t>, specifically to 92RW020.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744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Based on those findings, we decided to boost with a heterologous immunogen, 92RW020, which is clade A. I also want to note that by the point of heterologous vaccination the animals were juveniles.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248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 at plasma IgG binding, we see that the Ch848 recall responses were present throughout the study. by the second immunization the animals had higher binding to 92RW020.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391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Serum neutralization was higher against the CH848 Priming </a:t>
            </a:r>
            <a:r>
              <a:rPr lang="en-US" dirty="0" err="1"/>
              <a:t>pseudovirus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We then wanted to see if these responses were targeting the V3 glycan, and found four of six infants were dependent on the GDIR motif.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813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found that CH848 Env-specific B cells were still present in the PBMCs, and there were significantly higher V3 glycan-</a:t>
            </a:r>
            <a:r>
              <a:rPr lang="en-US" dirty="0" err="1"/>
              <a:t>diected</a:t>
            </a:r>
            <a:r>
              <a:rPr lang="en-US" dirty="0"/>
              <a:t> Env-specific B Cells after the heterologous boost.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136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D8084-40AE-78ED-0171-65A58C31B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776D81-5FC2-AB4A-D813-2EA99564CB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006387-33B2-B6D8-7328-8602F584D6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Lastly, we compared frequency of env-specific B cells in tissues as well as PBMCs post the second 92RW020 immunization. We found that there were more 92RW020-specific B cells than Ch848, but there were still some Ch848-specific B cells </a:t>
            </a:r>
            <a:r>
              <a:rPr lang="en-US" dirty="0" err="1"/>
              <a:t>presentin</a:t>
            </a:r>
            <a:r>
              <a:rPr lang="en-US" dirty="0"/>
              <a:t> the PBMCs which indicates that there is still a memory response.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3F6B5-1962-AA2C-0541-D82683F554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996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conclusion, vaccination beginning in infancy and throughout adolescence induced V3 glycan-directed responses. Animals developed comparable responses against the CH848 priming immunogen and the heterologous immunogen. There were persisting Env-specific B cells in the PBMCs, indicative of a memory response. </a:t>
            </a:r>
          </a:p>
          <a:p>
            <a:r>
              <a:rPr lang="en-US" dirty="0"/>
              <a:t>Lastly, the choice of the </a:t>
            </a:r>
            <a:r>
              <a:rPr lang="en-US" dirty="0" err="1"/>
              <a:t>sheparding</a:t>
            </a:r>
            <a:r>
              <a:rPr lang="en-US" dirty="0"/>
              <a:t> and polishing immunogens requires optimization in order for </a:t>
            </a:r>
            <a:r>
              <a:rPr lang="en-US" dirty="0" err="1"/>
              <a:t>bnAbs</a:t>
            </a:r>
            <a:r>
              <a:rPr lang="en-US" dirty="0"/>
              <a:t> to develop.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857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thank all of my team members that have put their time and effort into this project.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124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Induction of </a:t>
            </a:r>
            <a:r>
              <a:rPr lang="en-US" dirty="0" err="1"/>
              <a:t>bnAbs</a:t>
            </a:r>
            <a:r>
              <a:rPr lang="en-US" dirty="0"/>
              <a:t> requires  a series of rare events: Env needs to engage with germline targeting BCR, BCR must undergo affinity maturation that includes numerous improbable mutations to proceed towards </a:t>
            </a:r>
            <a:r>
              <a:rPr lang="en-US" dirty="0" err="1"/>
              <a:t>bnAb</a:t>
            </a:r>
            <a:r>
              <a:rPr lang="en-US" dirty="0"/>
              <a:t> precursors and their maturation</a:t>
            </a:r>
          </a:p>
          <a:p>
            <a:r>
              <a:rPr lang="en-US" dirty="0"/>
              <a:t>V3 glycan –directed </a:t>
            </a:r>
            <a:r>
              <a:rPr lang="en-US" dirty="0" err="1"/>
              <a:t>bnAbs</a:t>
            </a:r>
            <a:r>
              <a:rPr lang="en-US" dirty="0"/>
              <a:t>, such as DH270.6, PGT121 isolated from adults and the BF520.1 </a:t>
            </a:r>
            <a:r>
              <a:rPr lang="en-US" dirty="0" err="1"/>
              <a:t>bNAb</a:t>
            </a:r>
            <a:r>
              <a:rPr lang="en-US" dirty="0"/>
              <a:t> isolated form an infant all have in common fewer improbable mutations</a:t>
            </a:r>
          </a:p>
          <a:p>
            <a:endParaRPr lang="en-US" dirty="0"/>
          </a:p>
          <a:p>
            <a:r>
              <a:rPr lang="en-US" dirty="0"/>
              <a:t>We decided to focus on the induction of V3 glycan targeting </a:t>
            </a:r>
            <a:r>
              <a:rPr lang="en-US" dirty="0" err="1"/>
              <a:t>bnAb</a:t>
            </a:r>
            <a:r>
              <a:rPr lang="en-US" dirty="0"/>
              <a:t> precursors. We know that the induction of broadly neutralizing Abs is a rare event and that it requires improbable mutations. To achieve the development of V3-like and lineage </a:t>
            </a:r>
            <a:r>
              <a:rPr lang="en-US" dirty="0" err="1"/>
              <a:t>bnAbs</a:t>
            </a:r>
            <a:r>
              <a:rPr lang="en-US" dirty="0"/>
              <a:t> there are fewer improbable mutations that must occur.</a:t>
            </a:r>
          </a:p>
          <a:p>
            <a:endParaRPr lang="en-US" dirty="0"/>
          </a:p>
          <a:p>
            <a:r>
              <a:rPr lang="en-US" dirty="0"/>
              <a:t>Looking at the second graph, the x-axis the # of improbable mutations in the heavy chain and on the Y-axis you see the frequency of mutations. Highlighted in green are the CD4bs, which requires a minimum of 12 whereas if you look at DH270.6, which is V3 targeting isolated from an infected adult, it requires fewer </a:t>
            </a:r>
            <a:r>
              <a:rPr lang="en-US" dirty="0" err="1"/>
              <a:t>improb</a:t>
            </a:r>
            <a:r>
              <a:rPr lang="en-US" dirty="0"/>
              <a:t>. Mutations, even less than is on this figure. Recent findings that Kristina presented earlier from Kevin </a:t>
            </a:r>
            <a:r>
              <a:rPr lang="en-US" dirty="0" err="1"/>
              <a:t>Wiehe</a:t>
            </a:r>
            <a:r>
              <a:rPr lang="en-US" dirty="0"/>
              <a:t> show that only 4 mutations are necessary to achieve over 70% neutralization capacity. Lastly, highlighted in white is a </a:t>
            </a:r>
            <a:r>
              <a:rPr lang="en-US" dirty="0" err="1"/>
              <a:t>bnAb</a:t>
            </a:r>
            <a:r>
              <a:rPr lang="en-US" dirty="0"/>
              <a:t> isolated from an infected infant, which interestingly required fewer mutations.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7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goal of this study was to induce v3 glycan-directed </a:t>
            </a:r>
            <a:r>
              <a:rPr lang="en-GB" dirty="0" err="1"/>
              <a:t>bnAbs</a:t>
            </a:r>
            <a:r>
              <a:rPr lang="en-GB" dirty="0"/>
              <a:t> in RMs by vaccinating with HIV Env mRNA-LNP immunogens beginning during infancy.</a:t>
            </a:r>
          </a:p>
          <a:p>
            <a:endParaRPr lang="en-GB" dirty="0"/>
          </a:p>
          <a:p>
            <a:r>
              <a:rPr lang="en-GB" dirty="0"/>
              <a:t>We found that our vaccine strategy induced </a:t>
            </a:r>
            <a:r>
              <a:rPr lang="en-GB" dirty="0" err="1"/>
              <a:t>nAb</a:t>
            </a:r>
            <a:r>
              <a:rPr lang="en-GB" dirty="0"/>
              <a:t> responses directed against the GDIR motif in 4 out of 6 RMs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1200" b="0" dirty="0">
                <a:latin typeface="Helvetica" pitchFamily="2" charset="0"/>
                <a:cs typeface="Calibri" panose="020F0502020204030204" pitchFamily="34" charset="0"/>
              </a:rPr>
              <a:t>Young adults are high-risk group for HIV acquisition. These findings contribute valuable information for the progress of using a multidose vaccine regimen to induce protective </a:t>
            </a:r>
            <a:r>
              <a:rPr lang="en-GB" sz="1200" b="0" dirty="0" err="1">
                <a:latin typeface="Helvetica" pitchFamily="2" charset="0"/>
                <a:cs typeface="Calibri" panose="020F0502020204030204" pitchFamily="34" charset="0"/>
              </a:rPr>
              <a:t>bnAbs</a:t>
            </a:r>
            <a:r>
              <a:rPr lang="en-GB" sz="1200" b="0" dirty="0">
                <a:latin typeface="Helvetica" pitchFamily="2" charset="0"/>
                <a:cs typeface="Calibri" panose="020F0502020204030204" pitchFamily="34" charset="0"/>
              </a:rPr>
              <a:t> by the age adolescence, and if started during infancy the vaccine could easily be incorporated into the EPI schedule.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764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Beginning vaccination during early life would provide time for </a:t>
            </a:r>
            <a:r>
              <a:rPr lang="en-US" dirty="0" err="1"/>
              <a:t>bnAbs</a:t>
            </a:r>
            <a:r>
              <a:rPr lang="en-US" dirty="0"/>
              <a:t> to develop and protect before the age of sexual maturity, which is imperative.</a:t>
            </a:r>
          </a:p>
          <a:p>
            <a:endParaRPr lang="en-US" dirty="0"/>
          </a:p>
          <a:p>
            <a:r>
              <a:rPr lang="en-US" dirty="0"/>
              <a:t> Previous studies have shown that an effective HIV vaccine that induces </a:t>
            </a:r>
            <a:r>
              <a:rPr lang="en-US" dirty="0" err="1"/>
              <a:t>bnAbs</a:t>
            </a:r>
            <a:r>
              <a:rPr lang="en-US" dirty="0"/>
              <a:t> will require a multi-dose regimen, so we used an infant RM model and vaccinated using a priming immunogen followed by </a:t>
            </a:r>
            <a:r>
              <a:rPr lang="en-US" dirty="0" err="1"/>
              <a:t>sheparding</a:t>
            </a:r>
            <a:r>
              <a:rPr lang="en-US" dirty="0"/>
              <a:t> and polishing immunogens to try to induce protective </a:t>
            </a:r>
            <a:r>
              <a:rPr lang="en-US" dirty="0" err="1"/>
              <a:t>bnabs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0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vaccine regimen targeted the V3 glycan site. Isolated antibodies, such as DH270 have been found to require fewer improbable mutations before achieving neutralization breadth. </a:t>
            </a:r>
          </a:p>
          <a:p>
            <a:endParaRPr lang="en-US" dirty="0"/>
          </a:p>
          <a:p>
            <a:r>
              <a:rPr lang="en-US" dirty="0"/>
              <a:t>To determine if our animals had a response to the V3 glycan, we specifically looked at responses that were dependent on either the N332T glycan or the GDIR motif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018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AB02E-CEE1-AEAA-2B1D-832F8521E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19823A-E255-9092-5938-E6BFDEE842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682CA2-91A1-92F5-1D4B-42936A47C4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initially began by vaccinating with 1086.C but switched immunogens early on due to poor tier 1 neutralizing responses in a separate study. </a:t>
            </a:r>
          </a:p>
          <a:p>
            <a:endParaRPr lang="en-GB" dirty="0"/>
          </a:p>
          <a:p>
            <a:r>
              <a:rPr lang="en-GB" dirty="0"/>
              <a:t>We then began vaccinating with a CH848 priming immunogen that lacks the N133 and N138 V1 glycans which we then followed by boosting with CH848 WT, which had the V1 glycans added back.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C8C48-B102-BB3E-67C6-DF4539FE0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620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wks</a:t>
            </a:r>
            <a:r>
              <a:rPr lang="en-US" dirty="0"/>
              <a:t> post the third priming immunogen, we found recall IgG response in the plasma</a:t>
            </a:r>
          </a:p>
          <a:p>
            <a:endParaRPr lang="en-US" dirty="0"/>
          </a:p>
          <a:p>
            <a:r>
              <a:rPr lang="en-US" dirty="0"/>
              <a:t>4 out of 6 infants also had high autologous tier 2 </a:t>
            </a:r>
            <a:r>
              <a:rPr lang="en-US" dirty="0" err="1"/>
              <a:t>nAb</a:t>
            </a:r>
            <a:r>
              <a:rPr lang="en-US" dirty="0"/>
              <a:t> titers in the sera.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594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9A11D-8960-5E5C-B2AE-85FB5B8C8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241A1F-8528-7E2B-31DF-2FA8BE350C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27F4D4-A086-9818-5A54-67F1193480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wanted to see if the </a:t>
            </a:r>
            <a:r>
              <a:rPr lang="en-US" dirty="0" err="1"/>
              <a:t>nAb</a:t>
            </a:r>
            <a:r>
              <a:rPr lang="en-US" dirty="0"/>
              <a:t> responses were targeting the V3 glycan. By testing mutant </a:t>
            </a:r>
            <a:r>
              <a:rPr lang="en-US" dirty="0" err="1"/>
              <a:t>pseudoviruses</a:t>
            </a:r>
            <a:r>
              <a:rPr lang="en-US" dirty="0"/>
              <a:t> and looking for neutralization dependence, we found that two infants had a greater than 3 fold decrease against the N332T glycan, and two infants had a GDIR motif directed response. All indicative that the Abs induced were V3 glycan-directed. </a:t>
            </a:r>
          </a:p>
          <a:p>
            <a:endParaRPr lang="en-US" dirty="0"/>
          </a:p>
          <a:p>
            <a:r>
              <a:rPr lang="en-US" dirty="0"/>
              <a:t>When sera was tested against a tier 2 heterologous panel, we also found that 3 of the 4 infants that had a V3 glycan-directed response also had low tier2 heterologous neutralization.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997B2-0F9B-FEA6-1AD5-77436C1D9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938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used spectral flow cytometry to test for Env-specific B cells in PBMCs. We found that 5 out of 6 infants had detectable Env-specific B cells, and four of six had V3 glycan-specific B Cells. Three of which also had V3-glycan targeting </a:t>
            </a:r>
            <a:r>
              <a:rPr lang="en-US" dirty="0" err="1"/>
              <a:t>nAbs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701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the infants received their third WT boost immunogen with the V1 glycans added back, we found that all infants still had autologous tier 2 neutralization against the CH848 priming immunogen</a:t>
            </a:r>
          </a:p>
          <a:p>
            <a:endParaRPr lang="en-US" dirty="0"/>
          </a:p>
          <a:p>
            <a:r>
              <a:rPr lang="en-US" dirty="0"/>
              <a:t>In contrast, the titers against the WT boost virus were low and only detected in 5 out of 6 animals.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780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2097089"/>
            <a:ext cx="7632700" cy="4319586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F2FD01-8C20-79D4-3E59-891EFF361019}"/>
              </a:ext>
            </a:extLst>
          </p:cNvPr>
          <p:cNvSpPr txBox="1"/>
          <p:nvPr/>
        </p:nvSpPr>
        <p:spPr>
          <a:xfrm>
            <a:off x="4116391" y="44132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4BF50-D803-E77A-CBDE-FD855FFB80BD}"/>
              </a:ext>
            </a:extLst>
          </p:cNvPr>
          <p:cNvSpPr txBox="1"/>
          <p:nvPr/>
        </p:nvSpPr>
        <p:spPr>
          <a:xfrm>
            <a:off x="7789867" y="44132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F14BC9D-68F3-B392-A400-7E323AA585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231490"/>
            <a:ext cx="7632700" cy="43379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800" b="1" i="0">
                <a:solidFill>
                  <a:schemeClr val="accent6"/>
                </a:solidFill>
                <a:latin typeface="IAS Ribbon Sans Bold" pitchFamily="2" charset="0"/>
                <a:ea typeface="IAS Ribbon Sans Bold" pitchFamily="2" charset="0"/>
              </a:defRPr>
            </a:lvl1pPr>
          </a:lstStyle>
          <a:p>
            <a:pPr lvl="0"/>
            <a:r>
              <a:rPr lang="en-GB" noProof="0"/>
              <a:t>Session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08B38E0-2EEF-2D45-6536-DB605CB200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765175"/>
            <a:ext cx="7632700" cy="3851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noProof="0"/>
              <a:t>Presenter name &amp; affiliation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4458C7-35C0-A6EF-F6EE-CA4C9C558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2727" y="4807130"/>
            <a:ext cx="3499714" cy="18733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A33F76-6F02-5745-5408-92BE055654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55" t="40558"/>
          <a:stretch/>
        </p:blipFill>
        <p:spPr>
          <a:xfrm rot="10800000">
            <a:off x="-28801" y="-25400"/>
            <a:ext cx="3644305" cy="373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2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21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64F49C-EF88-DB88-E2FC-83F7F32E4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A1C2-3C2D-D948-9710-477150271F9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FC57DD-7257-58F5-1DD7-2C5A086CE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87820-45AD-CA95-FAC0-C3518B91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1C2B-FDDD-5C4F-A30A-9B4F3B005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6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09426-BA15-69DF-9DF9-E4BCD5A48083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F1EC0E-8DD2-ACED-54B6-36F43A8AA4DD}"/>
              </a:ext>
            </a:extLst>
          </p:cNvPr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05B046-8380-43C5-27D1-E58BD5D92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8A86CA-ED97-4B1C-50A3-296EEB72CF4D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4BBEB-3875-3E11-09BD-C2110D718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1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EEA7C8-5B91-9446-9E3F-8AD099C6C7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2097088"/>
            <a:ext cx="7632700" cy="4103687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accent2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noProof="0" dirty="0"/>
              <a:t>Click to add subtitle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7B76CD7-5462-E949-A051-E9D81807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40C5B-795C-263B-EF8C-F6D6F515F11A}"/>
              </a:ext>
            </a:extLst>
          </p:cNvPr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3D824F-8AFF-6ADF-C6B4-0F1EB9395C31}"/>
              </a:ext>
            </a:extLst>
          </p:cNvPr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AEFD4-8389-EE83-21B7-2943C3CF8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A41A12-3D45-7D2B-F8D3-D598B7190B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4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6391" y="2097091"/>
            <a:ext cx="7632701" cy="4103687"/>
          </a:xfrm>
        </p:spPr>
        <p:txBody>
          <a:bodyPr lIns="0" rIns="0"/>
          <a:lstStyle>
            <a:lvl1pPr marL="0" indent="0">
              <a:buFont typeface="Courier New" panose="02070309020205020404" pitchFamily="49" charset="0"/>
              <a:buNone/>
              <a:defRPr/>
            </a:lvl1pPr>
          </a:lstStyle>
          <a:p>
            <a:r>
              <a:rPr lang="en-GB" noProof="0"/>
              <a:t>Nulla quis lorem ut libero malesuada feugiat. Curabitur non nulla sit amet nisl tempus convallis quis ac lectus.</a:t>
            </a:r>
          </a:p>
          <a:p>
            <a:r>
              <a:rPr lang="en-GB" noProof="0"/>
              <a:t>Proin eget tortor risus. Lorem ipsum dolor sit amet, consectetur adipiscing elit.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rutrum congue leo eget malesuada.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Curabitur aliquet quam id dui posuere blandit.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eget tortor risus.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431B0-0DEE-274A-8AA7-F4388EFA23F8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6A5C6F-622E-27F2-DD2C-007DF2BE16A2}"/>
              </a:ext>
            </a:extLst>
          </p:cNvPr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1A4EB4-DF3E-913F-C1DD-43A982C4DE8F}"/>
              </a:ext>
            </a:extLst>
          </p:cNvPr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40B922-BF12-82EF-C654-1E04DAA43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7EEE8C-0759-0E55-24E9-0E6E2BD085B2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63B149-36B2-EB1A-CE8D-71E391F0C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66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24E970-CD7C-2893-4293-CAADEBD4D699}"/>
              </a:ext>
            </a:extLst>
          </p:cNvPr>
          <p:cNvSpPr/>
          <p:nvPr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7B76CD7-5462-E949-A051-E9D81807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640762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36903-C42D-0B24-3543-E020D15776BE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1458B3-1D91-F3A6-83FD-350154A757C1}"/>
              </a:ext>
            </a:extLst>
          </p:cNvPr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06B1D8-6A8F-870D-43B3-DFB9C45F78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58360" y="266700"/>
            <a:ext cx="2463933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12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2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7A1E89-D11F-7D84-9492-E321845559FA}"/>
              </a:ext>
            </a:extLst>
          </p:cNvPr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86112A-495D-43C0-3AC7-06A4322B48AC}"/>
              </a:ext>
            </a:extLst>
          </p:cNvPr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649B11-021B-9D5D-46F1-8BB777F17BE7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1305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4271B-1588-8B83-AF63-19A63442EBFE}"/>
              </a:ext>
            </a:extLst>
          </p:cNvPr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DE700C-1910-562C-10A1-64B539DF6334}"/>
              </a:ext>
            </a:extLst>
          </p:cNvPr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B3AC93-D5FF-B99A-0595-51AF5CAB98E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39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9620CD-55F4-E7E8-E6EC-EB63F895E7BF}"/>
              </a:ext>
            </a:extLst>
          </p:cNvPr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484B90-C316-C349-6B8A-72E2C44730B5}"/>
              </a:ext>
            </a:extLst>
          </p:cNvPr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E78E90-9218-9685-1D30-181ABB6A0E7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0133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lide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657D6E-D7A9-5757-D780-8C4C40EAF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281A67-EECF-3906-182B-26FC6009B376}"/>
              </a:ext>
            </a:extLst>
          </p:cNvPr>
          <p:cNvSpPr/>
          <p:nvPr userDrawn="1"/>
        </p:nvSpPr>
        <p:spPr>
          <a:xfrm>
            <a:off x="3004457" y="0"/>
            <a:ext cx="9187542" cy="62007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96E0E-C323-7488-C5C5-A730ED0AA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8307A7-7DAF-A3D0-EEA7-B63B600E8639}"/>
              </a:ext>
            </a:extLst>
          </p:cNvPr>
          <p:cNvSpPr/>
          <p:nvPr/>
        </p:nvSpPr>
        <p:spPr>
          <a:xfrm>
            <a:off x="3004457" y="0"/>
            <a:ext cx="9187542" cy="62007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4800" b="0" i="0">
                <a:solidFill>
                  <a:schemeClr val="bg1"/>
                </a:solidFill>
                <a:latin typeface="IAS Ribbon Sans Regular" pitchFamily="2" charset="0"/>
                <a:ea typeface="IAS Ribbon Sans Regular" pitchFamily="2" charset="0"/>
              </a:defRPr>
            </a:lvl1pPr>
          </a:lstStyle>
          <a:p>
            <a:r>
              <a:rPr lang="en-GB" noProof="0" dirty="0"/>
              <a:t>“Click to edit Master title style”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83131-2416-4447-B094-A11566C296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5364956"/>
            <a:ext cx="7632700" cy="835818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j-lt"/>
                <a:ea typeface="IAS Ribbon Sans Regular" pitchFamily="2" charset="0"/>
              </a:defRPr>
            </a:lvl1pPr>
          </a:lstStyle>
          <a:p>
            <a:pPr lvl="0"/>
            <a:r>
              <a:rPr lang="en-GB" noProof="0" dirty="0"/>
              <a:t>Quote citation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BD2531-B330-3930-3318-0A3155709EE6}"/>
              </a:ext>
            </a:extLst>
          </p:cNvPr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2CB9AF-2DB1-B554-78D0-E26F7FBCD684}"/>
              </a:ext>
            </a:extLst>
          </p:cNvPr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A29D02-9F95-CE08-4D0B-BA8E1DA1DF95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71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6390" y="441325"/>
            <a:ext cx="7632700" cy="12239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13" y="2097089"/>
            <a:ext cx="11306169" cy="4103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66124B-A661-D5A9-C532-18C996EA6AE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60899" y="266700"/>
            <a:ext cx="2463935" cy="131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64E06F-EF28-50C5-9C9E-07D58141219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260900" y="266700"/>
            <a:ext cx="2463933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2" r:id="rId5"/>
    <p:sldLayoutId id="2147483705" r:id="rId6"/>
    <p:sldLayoutId id="2147483707" r:id="rId7"/>
    <p:sldLayoutId id="2147483708" r:id="rId8"/>
    <p:sldLayoutId id="2147483710" r:id="rId9"/>
    <p:sldLayoutId id="214748371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pos="2593">
          <p15:clr>
            <a:srgbClr val="F26B43"/>
          </p15:clr>
        </p15:guide>
        <p15:guide id="3" pos="2865">
          <p15:clr>
            <a:srgbClr val="F26B43"/>
          </p15:clr>
        </p15:guide>
        <p15:guide id="4" pos="3704">
          <p15:clr>
            <a:srgbClr val="F26B43"/>
          </p15:clr>
        </p15:guide>
        <p15:guide id="5" pos="3976">
          <p15:clr>
            <a:srgbClr val="F26B43"/>
          </p15:clr>
        </p15:guide>
        <p15:guide id="6" pos="4815">
          <p15:clr>
            <a:srgbClr val="F26B43"/>
          </p15:clr>
        </p15:guide>
        <p15:guide id="7" pos="5087">
          <p15:clr>
            <a:srgbClr val="F26B43"/>
          </p15:clr>
        </p15:guide>
        <p15:guide id="8" pos="7401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1049">
          <p15:clr>
            <a:srgbClr val="F26B43"/>
          </p15:clr>
        </p15:guide>
        <p15:guide id="11" orient="horz" pos="1321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4178">
          <p15:clr>
            <a:srgbClr val="F26B43"/>
          </p15:clr>
        </p15:guide>
        <p15:guide id="14" orient="horz" pos="404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70AC6A-1FD0-BC85-F9E0-63571286A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D4C7D-2C43-812B-35B9-B3ED580F0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89208-7A85-03EC-28BE-B99E7F8758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92A1C2-3C2D-D948-9710-477150271F9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19918-EC53-88B7-864A-B49C53173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38218-2E55-E64C-1735-27D1FAC60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4A1C2B-FDDD-5C4F-A30A-9B4F3B005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7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19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tif"/><Relationship Id="rId5" Type="http://schemas.openxmlformats.org/officeDocument/2006/relationships/image" Target="../media/image23.tif"/><Relationship Id="rId4" Type="http://schemas.openxmlformats.org/officeDocument/2006/relationships/image" Target="../media/image22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tif"/><Relationship Id="rId4" Type="http://schemas.openxmlformats.org/officeDocument/2006/relationships/image" Target="../media/image26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tif"/><Relationship Id="rId4" Type="http://schemas.openxmlformats.org/officeDocument/2006/relationships/image" Target="../media/image11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034A3-02DF-58E8-819D-429200508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noProof="0" dirty="0">
                <a:latin typeface="Helvetica" pitchFamily="2" charset="0"/>
              </a:rPr>
              <a:t>Induction of V3 glycan-directed responses </a:t>
            </a:r>
            <a:br>
              <a:rPr lang="en-US" sz="4400" noProof="0" dirty="0">
                <a:latin typeface="Helvetica" pitchFamily="2" charset="0"/>
              </a:rPr>
            </a:br>
            <a:r>
              <a:rPr lang="en-US" sz="4400" noProof="0" dirty="0">
                <a:latin typeface="Helvetica" pitchFamily="2" charset="0"/>
              </a:rPr>
              <a:t>by vaccination with</a:t>
            </a:r>
            <a:br>
              <a:rPr lang="en-US" sz="4400" noProof="0" dirty="0">
                <a:latin typeface="Helvetica" pitchFamily="2" charset="0"/>
              </a:rPr>
            </a:br>
            <a:r>
              <a:rPr lang="en-US" sz="4400" noProof="0" dirty="0">
                <a:latin typeface="Helvetica" pitchFamily="2" charset="0"/>
              </a:rPr>
              <a:t>CH848 gp160 mRNA-LNP </a:t>
            </a:r>
            <a:br>
              <a:rPr lang="en-US" sz="4400" noProof="0" dirty="0">
                <a:latin typeface="Helvetica" pitchFamily="2" charset="0"/>
              </a:rPr>
            </a:br>
            <a:r>
              <a:rPr lang="en-US" sz="4400" noProof="0" dirty="0">
                <a:latin typeface="Helvetica" pitchFamily="2" charset="0"/>
              </a:rPr>
              <a:t>in infant rhesus macaques</a:t>
            </a:r>
            <a:endParaRPr lang="en-GB" sz="4400" dirty="0">
              <a:latin typeface="Helvetica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2E107-D69D-7F17-DCA4-9810DCD485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6388" y="1383889"/>
            <a:ext cx="7632700" cy="8656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Helvetica" pitchFamily="2" charset="0"/>
              </a:rPr>
              <a:t>Planet of the Apes: </a:t>
            </a:r>
          </a:p>
          <a:p>
            <a:r>
              <a:rPr lang="en-US" sz="2400" dirty="0">
                <a:latin typeface="Helvetica" pitchFamily="2" charset="0"/>
              </a:rPr>
              <a:t>Learning immunogenicity from animal models</a:t>
            </a:r>
            <a:endParaRPr lang="en-GB" sz="2400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CE3675-1649-802E-6FA3-7499193C73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GB" sz="2000" b="1" dirty="0">
                <a:latin typeface="Helvetica" pitchFamily="2" charset="0"/>
              </a:rPr>
              <a:t>Dominique Davis, University of North Carolina at Chapel Hill, USA</a:t>
            </a:r>
          </a:p>
        </p:txBody>
      </p:sp>
    </p:spTree>
    <p:extLst>
      <p:ext uri="{BB962C8B-B14F-4D97-AF65-F5344CB8AC3E}">
        <p14:creationId xmlns:p14="http://schemas.microsoft.com/office/powerpoint/2010/main" val="1311783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31EC930A-C0B8-B140-E955-152B61D9363C}"/>
              </a:ext>
            </a:extLst>
          </p:cNvPr>
          <p:cNvSpPr txBox="1"/>
          <p:nvPr/>
        </p:nvSpPr>
        <p:spPr>
          <a:xfrm>
            <a:off x="390433" y="3747374"/>
            <a:ext cx="377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itchFamily="2" charset="0"/>
              </a:rPr>
              <a:t>persistence of CH848 Env-specific B cells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115D0B9-F3C3-FF1F-AC62-FA87570672F5}"/>
              </a:ext>
            </a:extLst>
          </p:cNvPr>
          <p:cNvGrpSpPr/>
          <p:nvPr/>
        </p:nvGrpSpPr>
        <p:grpSpPr>
          <a:xfrm>
            <a:off x="8499793" y="1487498"/>
            <a:ext cx="3434713" cy="5086541"/>
            <a:chOff x="8175449" y="1468715"/>
            <a:chExt cx="3434713" cy="508654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5B933CC-4C5A-B999-B5F0-8E54C54383FC}"/>
                </a:ext>
              </a:extLst>
            </p:cNvPr>
            <p:cNvSpPr/>
            <p:nvPr/>
          </p:nvSpPr>
          <p:spPr>
            <a:xfrm>
              <a:off x="8175449" y="1834499"/>
              <a:ext cx="3434713" cy="472075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9804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504124-58BA-F168-A473-AC4E6F6446C9}"/>
                </a:ext>
              </a:extLst>
            </p:cNvPr>
            <p:cNvSpPr txBox="1"/>
            <p:nvPr/>
          </p:nvSpPr>
          <p:spPr>
            <a:xfrm>
              <a:off x="8249947" y="1468715"/>
              <a:ext cx="33602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V3 glycan-specific B cells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488301-AFB2-D20C-8D9E-1D01199C76BA}"/>
                </a:ext>
              </a:extLst>
            </p:cNvPr>
            <p:cNvSpPr txBox="1"/>
            <p:nvPr/>
          </p:nvSpPr>
          <p:spPr>
            <a:xfrm rot="16200000">
              <a:off x="6788218" y="3537084"/>
              <a:ext cx="32382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N332T- Hook+ (%CD27+ B Cells)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2ABBD6-3414-4D32-287A-8614275CBFEA}"/>
              </a:ext>
            </a:extLst>
          </p:cNvPr>
          <p:cNvGrpSpPr/>
          <p:nvPr/>
        </p:nvGrpSpPr>
        <p:grpSpPr>
          <a:xfrm>
            <a:off x="4740966" y="1483951"/>
            <a:ext cx="3275717" cy="5140127"/>
            <a:chOff x="4899732" y="1450323"/>
            <a:chExt cx="3275717" cy="5140127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F8E9687-3D14-820C-A559-F5B765F532E0}"/>
                </a:ext>
              </a:extLst>
            </p:cNvPr>
            <p:cNvSpPr/>
            <p:nvPr/>
          </p:nvSpPr>
          <p:spPr>
            <a:xfrm>
              <a:off x="4899732" y="1834499"/>
              <a:ext cx="3275717" cy="4755951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9804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6E2427-E7C4-9553-0AFD-29866CEEC858}"/>
                </a:ext>
              </a:extLst>
            </p:cNvPr>
            <p:cNvSpPr txBox="1"/>
            <p:nvPr/>
          </p:nvSpPr>
          <p:spPr>
            <a:xfrm rot="16200000">
              <a:off x="3862390" y="3537084"/>
              <a:ext cx="25667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Hook+ (%CD27+ B Cells)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3F8FFB7-6576-D10A-4A7D-05622337F063}"/>
                </a:ext>
              </a:extLst>
            </p:cNvPr>
            <p:cNvSpPr txBox="1"/>
            <p:nvPr/>
          </p:nvSpPr>
          <p:spPr>
            <a:xfrm>
              <a:off x="5102628" y="1450323"/>
              <a:ext cx="29193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CH848-specific B cells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5ED27D0-AC8C-CC01-AD1B-74A1D50FF328}"/>
              </a:ext>
            </a:extLst>
          </p:cNvPr>
          <p:cNvSpPr/>
          <p:nvPr/>
        </p:nvSpPr>
        <p:spPr>
          <a:xfrm rot="19506321">
            <a:off x="5448030" y="5984468"/>
            <a:ext cx="1091381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Wk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54</a:t>
            </a:r>
            <a:endPara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5077F2-1A95-65E4-F667-DB4C885783D9}"/>
              </a:ext>
            </a:extLst>
          </p:cNvPr>
          <p:cNvSpPr/>
          <p:nvPr/>
        </p:nvSpPr>
        <p:spPr>
          <a:xfrm rot="19506321">
            <a:off x="6360819" y="6042152"/>
            <a:ext cx="1091381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Wk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98</a:t>
            </a:r>
            <a:endPara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8A8DB0-E20F-C977-A33A-BDD140904BD0}"/>
              </a:ext>
            </a:extLst>
          </p:cNvPr>
          <p:cNvSpPr/>
          <p:nvPr/>
        </p:nvSpPr>
        <p:spPr>
          <a:xfrm rot="19506321">
            <a:off x="9276728" y="5919139"/>
            <a:ext cx="1091381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Wk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54</a:t>
            </a:r>
            <a:endPara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A6F219-241C-7C45-2FF3-C3D41FAC186E}"/>
              </a:ext>
            </a:extLst>
          </p:cNvPr>
          <p:cNvSpPr/>
          <p:nvPr/>
        </p:nvSpPr>
        <p:spPr>
          <a:xfrm rot="19506321">
            <a:off x="10275280" y="5984468"/>
            <a:ext cx="1091381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Wk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98</a:t>
            </a:r>
            <a:endPara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7BF1254C-55D6-3936-A267-E11DC7183F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642" t="14747" r="26306" b="22072"/>
          <a:stretch/>
        </p:blipFill>
        <p:spPr>
          <a:xfrm>
            <a:off x="5041329" y="2273586"/>
            <a:ext cx="3006661" cy="3541477"/>
          </a:xfrm>
          <a:prstGeom prst="rect">
            <a:avLst/>
          </a:prstGeom>
        </p:spPr>
      </p:pic>
      <p:pic>
        <p:nvPicPr>
          <p:cNvPr id="13" name="Picture 12" descr="A screenshot of a video game&#10;&#10;Description automatically generated">
            <a:extLst>
              <a:ext uri="{FF2B5EF4-FFF2-40B4-BE49-F238E27FC236}">
                <a16:creationId xmlns:a16="http://schemas.microsoft.com/office/drawing/2014/main" id="{1076C597-A169-A8FE-91FF-D0DEF93C13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631" t="13164" r="27015" b="20338"/>
          <a:stretch/>
        </p:blipFill>
        <p:spPr>
          <a:xfrm>
            <a:off x="8884503" y="2106014"/>
            <a:ext cx="3066470" cy="37379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262302-273B-3317-D4F4-9A186E161AEA}"/>
              </a:ext>
            </a:extLst>
          </p:cNvPr>
          <p:cNvSpPr txBox="1"/>
          <p:nvPr/>
        </p:nvSpPr>
        <p:spPr>
          <a:xfrm>
            <a:off x="390433" y="5493049"/>
            <a:ext cx="391345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Helvetica" pitchFamily="2" charset="0"/>
              </a:rPr>
              <a:t>CH848 WT Boost did not promote V3-specific B cell</a:t>
            </a:r>
          </a:p>
          <a:p>
            <a:r>
              <a:rPr lang="en-US" sz="2000" b="1" dirty="0">
                <a:latin typeface="Helvetica" pitchFamily="2" charset="0"/>
              </a:rPr>
              <a:t>     lineage maturation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A0507B7E-7056-2A7C-87C9-73A414297D9A}"/>
              </a:ext>
            </a:extLst>
          </p:cNvPr>
          <p:cNvSpPr txBox="1">
            <a:spLocks/>
          </p:cNvSpPr>
          <p:nvPr/>
        </p:nvSpPr>
        <p:spPr>
          <a:xfrm>
            <a:off x="2553550" y="259357"/>
            <a:ext cx="7841496" cy="72961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400" dirty="0">
                <a:latin typeface="Helvetica" pitchFamily="2" charset="0"/>
              </a:rPr>
              <a:t>Env-specific B Cell Responses</a:t>
            </a:r>
          </a:p>
          <a:p>
            <a:pPr algn="ctr"/>
            <a:endParaRPr lang="en-GB" sz="3200" dirty="0">
              <a:latin typeface="Helvetica" pitchFamily="2" charset="0"/>
            </a:endParaRPr>
          </a:p>
          <a:p>
            <a:pPr algn="ctr"/>
            <a:r>
              <a:rPr lang="en-GB" sz="8000" dirty="0">
                <a:solidFill>
                  <a:schemeClr val="tx1"/>
                </a:solidFill>
                <a:latin typeface="Helvetica" pitchFamily="2" charset="0"/>
              </a:rPr>
              <a:t>- week 98/ post boost/shepherding -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6B491DF-207E-A783-CCB3-CEC18F65B5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801" t="15452" r="30809" b="45557"/>
          <a:stretch/>
        </p:blipFill>
        <p:spPr>
          <a:xfrm>
            <a:off x="32560" y="971682"/>
            <a:ext cx="4333348" cy="2006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0CEDC6-74C3-00DB-22DE-D9D4C5116C83}"/>
              </a:ext>
            </a:extLst>
          </p:cNvPr>
          <p:cNvSpPr txBox="1"/>
          <p:nvPr/>
        </p:nvSpPr>
        <p:spPr>
          <a:xfrm>
            <a:off x="390433" y="4455260"/>
            <a:ext cx="377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Helvetica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itchFamily="2" charset="0"/>
              </a:rPr>
              <a:t>loss of V3-specific B cells</a:t>
            </a:r>
          </a:p>
        </p:txBody>
      </p:sp>
    </p:spTree>
    <p:extLst>
      <p:ext uri="{BB962C8B-B14F-4D97-AF65-F5344CB8AC3E}">
        <p14:creationId xmlns:p14="http://schemas.microsoft.com/office/powerpoint/2010/main" val="423558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8" grpId="0"/>
      <p:bldP spid="9" grpId="0"/>
      <p:bldP spid="18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E81A753C-B64F-CF27-8FEC-ABC622005DD0}"/>
              </a:ext>
            </a:extLst>
          </p:cNvPr>
          <p:cNvSpPr txBox="1">
            <a:spLocks/>
          </p:cNvSpPr>
          <p:nvPr/>
        </p:nvSpPr>
        <p:spPr>
          <a:xfrm>
            <a:off x="3273176" y="228690"/>
            <a:ext cx="6815964" cy="72961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4400" dirty="0">
                <a:latin typeface="Helvetica" pitchFamily="2" charset="0"/>
              </a:rPr>
              <a:t>Plasma Antibody Breadth</a:t>
            </a:r>
          </a:p>
          <a:p>
            <a:pPr algn="ctr"/>
            <a:endParaRPr lang="en-GB" sz="3200" dirty="0">
              <a:latin typeface="Helvetica" pitchFamily="2" charset="0"/>
            </a:endParaRPr>
          </a:p>
          <a:p>
            <a:pPr algn="ctr"/>
            <a:r>
              <a:rPr lang="en-GB" sz="8000" dirty="0">
                <a:solidFill>
                  <a:schemeClr val="tx1"/>
                </a:solidFill>
                <a:latin typeface="Helvetica" pitchFamily="2" charset="0"/>
              </a:rPr>
              <a:t>- week 120/ 6 months post boost -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EC930A-C0B8-B140-E955-152B61D9363C}"/>
              </a:ext>
            </a:extLst>
          </p:cNvPr>
          <p:cNvSpPr txBox="1"/>
          <p:nvPr/>
        </p:nvSpPr>
        <p:spPr>
          <a:xfrm>
            <a:off x="120078" y="3490216"/>
            <a:ext cx="4866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Helvetica" pitchFamily="2" charset="0"/>
              </a:rPr>
              <a:t>binding to both the CH848 priming and WT immunogens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Helvetica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Helvetica" pitchFamily="2" charset="0"/>
              </a:rPr>
              <a:t>4 of 6 infants can binding to</a:t>
            </a:r>
          </a:p>
          <a:p>
            <a:r>
              <a:rPr lang="en-US" sz="2400" dirty="0">
                <a:latin typeface="Helvetica" pitchFamily="2" charset="0"/>
              </a:rPr>
              <a:t>    heterologous </a:t>
            </a:r>
            <a:r>
              <a:rPr lang="en-US" sz="2400" dirty="0" err="1">
                <a:latin typeface="Helvetica" pitchFamily="2" charset="0"/>
              </a:rPr>
              <a:t>Envs</a:t>
            </a:r>
            <a:endParaRPr lang="en-US" sz="2400" dirty="0">
              <a:latin typeface="Helvetica" pitchFamily="2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4221096-1917-CA48-7B66-64445CCD6C90}"/>
              </a:ext>
            </a:extLst>
          </p:cNvPr>
          <p:cNvGrpSpPr/>
          <p:nvPr/>
        </p:nvGrpSpPr>
        <p:grpSpPr>
          <a:xfrm>
            <a:off x="5363358" y="869098"/>
            <a:ext cx="6745547" cy="5977635"/>
            <a:chOff x="532756" y="503382"/>
            <a:chExt cx="6745547" cy="597763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E4FF4BF-1460-7424-6681-C0E4594B91B4}"/>
                </a:ext>
              </a:extLst>
            </p:cNvPr>
            <p:cNvGrpSpPr/>
            <p:nvPr/>
          </p:nvGrpSpPr>
          <p:grpSpPr>
            <a:xfrm>
              <a:off x="532756" y="503382"/>
              <a:ext cx="6431166" cy="5977635"/>
              <a:chOff x="532756" y="503382"/>
              <a:chExt cx="6431166" cy="5977635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CA168B45-96B2-32AB-7ACE-76B311B68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r="53549"/>
              <a:stretch/>
            </p:blipFill>
            <p:spPr>
              <a:xfrm>
                <a:off x="2149280" y="1093819"/>
                <a:ext cx="3855142" cy="5018272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5D73CCF-D822-3B99-9983-511952A356EF}"/>
                  </a:ext>
                </a:extLst>
              </p:cNvPr>
              <p:cNvSpPr txBox="1"/>
              <p:nvPr/>
            </p:nvSpPr>
            <p:spPr>
              <a:xfrm>
                <a:off x="620450" y="1562490"/>
                <a:ext cx="979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JRFLv6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76039AE-C8D5-33C4-03F4-AC118F352958}"/>
                  </a:ext>
                </a:extLst>
              </p:cNvPr>
              <p:cNvSpPr txBox="1"/>
              <p:nvPr/>
            </p:nvSpPr>
            <p:spPr>
              <a:xfrm>
                <a:off x="620450" y="2078828"/>
                <a:ext cx="1762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JRFLv6_MCD5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AD1532A-114C-100E-C460-4296C7E50AF8}"/>
                  </a:ext>
                </a:extLst>
              </p:cNvPr>
              <p:cNvSpPr txBox="1"/>
              <p:nvPr/>
            </p:nvSpPr>
            <p:spPr>
              <a:xfrm>
                <a:off x="620450" y="2595166"/>
                <a:ext cx="1082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AC10.29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87807AC-E798-5C0E-50A9-C3CD96213233}"/>
                  </a:ext>
                </a:extLst>
              </p:cNvPr>
              <p:cNvSpPr txBox="1"/>
              <p:nvPr/>
            </p:nvSpPr>
            <p:spPr>
              <a:xfrm>
                <a:off x="620450" y="3111504"/>
                <a:ext cx="12065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92RW020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04CE01A-9FAA-29A2-5951-BDB425067616}"/>
                  </a:ext>
                </a:extLst>
              </p:cNvPr>
              <p:cNvSpPr txBox="1"/>
              <p:nvPr/>
            </p:nvSpPr>
            <p:spPr>
              <a:xfrm>
                <a:off x="620450" y="3627842"/>
                <a:ext cx="1582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NTD_ADEm3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E1CAC47-B924-A1D4-5318-DA4EA0D8E17B}"/>
                  </a:ext>
                </a:extLst>
              </p:cNvPr>
              <p:cNvSpPr txBox="1"/>
              <p:nvPr/>
            </p:nvSpPr>
            <p:spPr>
              <a:xfrm>
                <a:off x="620450" y="4144180"/>
                <a:ext cx="1043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Man9V3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A148A3D-E884-AEC1-5354-5AFE5606B2AD}"/>
                  </a:ext>
                </a:extLst>
              </p:cNvPr>
              <p:cNvSpPr txBox="1"/>
              <p:nvPr/>
            </p:nvSpPr>
            <p:spPr>
              <a:xfrm>
                <a:off x="620450" y="4660518"/>
                <a:ext cx="1479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CH848.1017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782E654-7BE3-0853-047B-B63717B9CB3C}"/>
                  </a:ext>
                </a:extLst>
              </p:cNvPr>
              <p:cNvSpPr txBox="1"/>
              <p:nvPr/>
            </p:nvSpPr>
            <p:spPr>
              <a:xfrm>
                <a:off x="620450" y="5176857"/>
                <a:ext cx="18517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CH848.1017.DT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82E99BC-2DC2-47D8-B15F-2E8211FEB5A5}"/>
                  </a:ext>
                </a:extLst>
              </p:cNvPr>
              <p:cNvSpPr txBox="1"/>
              <p:nvPr/>
            </p:nvSpPr>
            <p:spPr>
              <a:xfrm rot="16200000">
                <a:off x="2688063" y="5960362"/>
                <a:ext cx="671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RM1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E041446-228F-CC27-15C1-9C314730E390}"/>
                  </a:ext>
                </a:extLst>
              </p:cNvPr>
              <p:cNvSpPr txBox="1"/>
              <p:nvPr/>
            </p:nvSpPr>
            <p:spPr>
              <a:xfrm rot="16200000">
                <a:off x="3217887" y="5960362"/>
                <a:ext cx="671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RM2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E21FFE2-FE3F-4BED-1E70-381E45EFE2F3}"/>
                  </a:ext>
                </a:extLst>
              </p:cNvPr>
              <p:cNvSpPr txBox="1"/>
              <p:nvPr/>
            </p:nvSpPr>
            <p:spPr>
              <a:xfrm rot="16200000">
                <a:off x="4210013" y="5960362"/>
                <a:ext cx="671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RM4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7CCAFFB-6546-F2AE-C174-D8F62A869B98}"/>
                  </a:ext>
                </a:extLst>
              </p:cNvPr>
              <p:cNvSpPr txBox="1"/>
              <p:nvPr/>
            </p:nvSpPr>
            <p:spPr>
              <a:xfrm rot="16200000">
                <a:off x="4737882" y="5960362"/>
                <a:ext cx="671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RM5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6B2BAC6-3C95-DA56-3271-8D40920EA43E}"/>
                  </a:ext>
                </a:extLst>
              </p:cNvPr>
              <p:cNvSpPr txBox="1"/>
              <p:nvPr/>
            </p:nvSpPr>
            <p:spPr>
              <a:xfrm rot="16200000">
                <a:off x="5267706" y="5960362"/>
                <a:ext cx="671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RM6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03460AE-C5E4-2DDD-9E30-4F34DD517D0B}"/>
                  </a:ext>
                </a:extLst>
              </p:cNvPr>
              <p:cNvSpPr txBox="1"/>
              <p:nvPr/>
            </p:nvSpPr>
            <p:spPr>
              <a:xfrm rot="16200000">
                <a:off x="3747710" y="5960362"/>
                <a:ext cx="671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RM3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12BC95D-57FA-0568-87D8-9D1ACCA11BC6}"/>
                  </a:ext>
                </a:extLst>
              </p:cNvPr>
              <p:cNvSpPr txBox="1"/>
              <p:nvPr/>
            </p:nvSpPr>
            <p:spPr>
              <a:xfrm>
                <a:off x="620449" y="964890"/>
                <a:ext cx="1604414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SOSIP Trimer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D9A63B0-CB74-7FCE-60A2-E8C4BF88B35A}"/>
                  </a:ext>
                </a:extLst>
              </p:cNvPr>
              <p:cNvSpPr txBox="1"/>
              <p:nvPr/>
            </p:nvSpPr>
            <p:spPr>
              <a:xfrm>
                <a:off x="5951496" y="503382"/>
                <a:ext cx="101242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Binding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(log AUC)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BCEAA31-DC68-AB75-63F2-A8DAE19FA21E}"/>
                  </a:ext>
                </a:extLst>
              </p:cNvPr>
              <p:cNvSpPr txBox="1"/>
              <p:nvPr/>
            </p:nvSpPr>
            <p:spPr>
              <a:xfrm>
                <a:off x="3006175" y="1036865"/>
                <a:ext cx="28777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6x doses; 6 </a:t>
                </a:r>
                <a:r>
                  <a:rPr lang="en-US" dirty="0" err="1">
                    <a:latin typeface="Helvetica" pitchFamily="2" charset="0"/>
                  </a:rPr>
                  <a:t>mo</a:t>
                </a:r>
                <a:r>
                  <a:rPr lang="en-US" dirty="0">
                    <a:latin typeface="Helvetica" pitchFamily="2" charset="0"/>
                  </a:rPr>
                  <a:t> post boost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0C460F40-F936-611C-E4D5-5F3B6FD584AF}"/>
                  </a:ext>
                </a:extLst>
              </p:cNvPr>
              <p:cNvSpPr/>
              <p:nvPr/>
            </p:nvSpPr>
            <p:spPr>
              <a:xfrm rot="5400000">
                <a:off x="2705087" y="2341181"/>
                <a:ext cx="1218581" cy="5563243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A978028-10FD-C855-1894-72B5AC513889}"/>
                  </a:ext>
                </a:extLst>
              </p:cNvPr>
              <p:cNvSpPr/>
              <p:nvPr/>
            </p:nvSpPr>
            <p:spPr>
              <a:xfrm rot="5400000">
                <a:off x="2988078" y="519922"/>
                <a:ext cx="663346" cy="5552497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3B3C964-0465-2FCA-8D05-4BA600091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6395" t="-6094" r="-930" b="6094"/>
            <a:stretch/>
          </p:blipFill>
          <p:spPr>
            <a:xfrm>
              <a:off x="6072032" y="760065"/>
              <a:ext cx="1206271" cy="5018272"/>
            </a:xfrm>
            <a:prstGeom prst="rect">
              <a:avLst/>
            </a:prstGeom>
          </p:spPr>
        </p:pic>
      </p:grp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6181A493-138C-A832-B17E-7BDE7532C759}"/>
              </a:ext>
            </a:extLst>
          </p:cNvPr>
          <p:cNvSpPr/>
          <p:nvPr/>
        </p:nvSpPr>
        <p:spPr>
          <a:xfrm rot="16200000">
            <a:off x="4071611" y="1879214"/>
            <a:ext cx="307777" cy="15785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99D5EC1-DE55-F18C-96FC-046BA9C62F16}"/>
              </a:ext>
            </a:extLst>
          </p:cNvPr>
          <p:cNvSpPr txBox="1"/>
          <p:nvPr/>
        </p:nvSpPr>
        <p:spPr>
          <a:xfrm>
            <a:off x="3887145" y="2087404"/>
            <a:ext cx="79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Wk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120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407A243-0151-6935-F4E7-58DE82014E90}"/>
              </a:ext>
            </a:extLst>
          </p:cNvPr>
          <p:cNvSpPr txBox="1"/>
          <p:nvPr/>
        </p:nvSpPr>
        <p:spPr>
          <a:xfrm>
            <a:off x="31588" y="6508180"/>
            <a:ext cx="3082895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b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E. Lee, K. Saunders, B. Haynes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6B491DF-207E-A783-CCB3-CEC18F65B5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802" t="15452" r="19670" b="45557"/>
          <a:stretch/>
        </p:blipFill>
        <p:spPr>
          <a:xfrm>
            <a:off x="103647" y="988647"/>
            <a:ext cx="4351824" cy="163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9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CBCE0C22-8A73-51F8-D5C4-68F9AB49A95C}"/>
              </a:ext>
            </a:extLst>
          </p:cNvPr>
          <p:cNvSpPr txBox="1">
            <a:spLocks/>
          </p:cNvSpPr>
          <p:nvPr/>
        </p:nvSpPr>
        <p:spPr>
          <a:xfrm>
            <a:off x="2947460" y="236325"/>
            <a:ext cx="6820525" cy="9197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Helvetica" pitchFamily="2" charset="0"/>
              </a:rPr>
              <a:t>Study Design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Helvetica" pitchFamily="2" charset="0"/>
              </a:rPr>
              <a:t> - heterologous boost/polishing?! -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F16548-F454-78C6-DD59-72EB0259A1D0}"/>
              </a:ext>
            </a:extLst>
          </p:cNvPr>
          <p:cNvGrpSpPr/>
          <p:nvPr/>
        </p:nvGrpSpPr>
        <p:grpSpPr>
          <a:xfrm>
            <a:off x="-134348" y="2517532"/>
            <a:ext cx="12161507" cy="3113993"/>
            <a:chOff x="-307824" y="1939088"/>
            <a:chExt cx="12161507" cy="311399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BBB2877-748F-26CC-ECC3-44A5CF3B48BB}"/>
                </a:ext>
              </a:extLst>
            </p:cNvPr>
            <p:cNvGrpSpPr/>
            <p:nvPr/>
          </p:nvGrpSpPr>
          <p:grpSpPr>
            <a:xfrm>
              <a:off x="9150268" y="3979405"/>
              <a:ext cx="2395127" cy="1073676"/>
              <a:chOff x="7216512" y="4211823"/>
              <a:chExt cx="2395127" cy="1073676"/>
            </a:xfrm>
          </p:grpSpPr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2807B5EC-6CCB-920B-4D5E-A67A3B4458CB}"/>
                  </a:ext>
                </a:extLst>
              </p:cNvPr>
              <p:cNvSpPr/>
              <p:nvPr/>
            </p:nvSpPr>
            <p:spPr>
              <a:xfrm>
                <a:off x="7216512" y="4211823"/>
                <a:ext cx="2395127" cy="661940"/>
              </a:xfrm>
              <a:prstGeom prst="triangle">
                <a:avLst>
                  <a:gd name="adj" fmla="val 47454"/>
                </a:avLst>
              </a:prstGeom>
              <a:solidFill>
                <a:srgbClr val="FDEEED"/>
              </a:solidFill>
              <a:ln>
                <a:solidFill>
                  <a:srgbClr val="FDEEE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205294-D140-A83B-8ACB-7334BE8D2789}"/>
                  </a:ext>
                </a:extLst>
              </p:cNvPr>
              <p:cNvSpPr txBox="1"/>
              <p:nvPr/>
            </p:nvSpPr>
            <p:spPr>
              <a:xfrm>
                <a:off x="7216513" y="4885389"/>
                <a:ext cx="2395126" cy="400110"/>
              </a:xfrm>
              <a:prstGeom prst="rect">
                <a:avLst/>
              </a:prstGeom>
              <a:solidFill>
                <a:srgbClr val="FDEEED"/>
              </a:solidFill>
              <a:ln w="38100">
                <a:solidFill>
                  <a:srgbClr val="98232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Clade A</a:t>
                </a:r>
              </a:p>
            </p:txBody>
          </p:sp>
        </p:grpSp>
        <p:pic>
          <p:nvPicPr>
            <p:cNvPr id="6" name="Picture 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C0B0A16-8DFA-0A81-212B-B115C53AB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6306" b="44076"/>
            <a:stretch/>
          </p:blipFill>
          <p:spPr>
            <a:xfrm>
              <a:off x="-307824" y="1939088"/>
              <a:ext cx="11408659" cy="254317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893CFE-4FF3-A1CB-5488-41F1952C8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874933" y="2125507"/>
              <a:ext cx="978750" cy="919787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020066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3536B386-1F01-406A-E055-A2F4ECFBD527}"/>
              </a:ext>
            </a:extLst>
          </p:cNvPr>
          <p:cNvSpPr txBox="1">
            <a:spLocks/>
          </p:cNvSpPr>
          <p:nvPr/>
        </p:nvSpPr>
        <p:spPr>
          <a:xfrm>
            <a:off x="3305687" y="62255"/>
            <a:ext cx="6077948" cy="7296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Helvetica" pitchFamily="2" charset="0"/>
              </a:rPr>
              <a:t>Plasma Binding IgG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Helvetica" pitchFamily="2" charset="0"/>
              </a:rPr>
              <a:t>- week 175/ post heterologous boost </a:t>
            </a:r>
            <a:r>
              <a:rPr lang="en-GB" sz="2800" dirty="0">
                <a:solidFill>
                  <a:schemeClr val="tx1"/>
                </a:solidFill>
                <a:latin typeface="Helvetica" pitchFamily="2" charset="0"/>
              </a:rPr>
              <a:t>-</a:t>
            </a:r>
          </a:p>
          <a:p>
            <a:pPr algn="ctr"/>
            <a:r>
              <a:rPr lang="en-GB" sz="3600" dirty="0">
                <a:latin typeface="Helvetica" pitchFamily="2" charset="0"/>
              </a:rPr>
              <a:t>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7E8F812-4ADC-8E3A-60A1-311A5871E545}"/>
              </a:ext>
            </a:extLst>
          </p:cNvPr>
          <p:cNvGrpSpPr/>
          <p:nvPr/>
        </p:nvGrpSpPr>
        <p:grpSpPr>
          <a:xfrm>
            <a:off x="1047139" y="1318579"/>
            <a:ext cx="6744416" cy="5315704"/>
            <a:chOff x="1510584" y="1318579"/>
            <a:chExt cx="6744416" cy="531570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432C9D-5B56-D1B0-04FF-6B47C85E4C35}"/>
                </a:ext>
              </a:extLst>
            </p:cNvPr>
            <p:cNvSpPr/>
            <p:nvPr/>
          </p:nvSpPr>
          <p:spPr>
            <a:xfrm>
              <a:off x="1510584" y="1767869"/>
              <a:ext cx="6744416" cy="4866414"/>
            </a:xfrm>
            <a:prstGeom prst="rect">
              <a:avLst/>
            </a:prstGeom>
            <a:solidFill>
              <a:schemeClr val="bg1">
                <a:lumMod val="85000"/>
                <a:alpha val="49804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CCC531B-A945-CF49-FFFD-B0798EC67452}"/>
                </a:ext>
              </a:extLst>
            </p:cNvPr>
            <p:cNvGrpSpPr/>
            <p:nvPr/>
          </p:nvGrpSpPr>
          <p:grpSpPr>
            <a:xfrm>
              <a:off x="1510584" y="1318579"/>
              <a:ext cx="6540627" cy="5315704"/>
              <a:chOff x="1214412" y="1062893"/>
              <a:chExt cx="6540627" cy="5315704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0EACE89-F07A-E7C7-18EA-F8935A0EC953}"/>
                  </a:ext>
                </a:extLst>
              </p:cNvPr>
              <p:cNvGrpSpPr/>
              <p:nvPr/>
            </p:nvGrpSpPr>
            <p:grpSpPr>
              <a:xfrm>
                <a:off x="1214412" y="1062893"/>
                <a:ext cx="6540627" cy="5315704"/>
                <a:chOff x="2645763" y="547646"/>
                <a:chExt cx="6391856" cy="5589069"/>
              </a:xfrm>
            </p:grpSpPr>
            <p:pic>
              <p:nvPicPr>
                <p:cNvPr id="7" name="Picture 6" descr="A screenshot of a computer&#10;&#10;Description automatically generated">
                  <a:extLst>
                    <a:ext uri="{FF2B5EF4-FFF2-40B4-BE49-F238E27FC236}">
                      <a16:creationId xmlns:a16="http://schemas.microsoft.com/office/drawing/2014/main" id="{9B93A2B7-9463-E356-C6DE-367B009749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22482" t="31400" b="44077"/>
                <a:stretch/>
              </p:blipFill>
              <p:spPr>
                <a:xfrm>
                  <a:off x="3049604" y="5070809"/>
                  <a:ext cx="5988015" cy="1065906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graph of green and pink lines&#10;&#10;Description automatically generated">
                  <a:extLst>
                    <a:ext uri="{FF2B5EF4-FFF2-40B4-BE49-F238E27FC236}">
                      <a16:creationId xmlns:a16="http://schemas.microsoft.com/office/drawing/2014/main" id="{AE74E9A5-36E4-1088-2D83-8451D5158D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r="91241" b="10468"/>
                <a:stretch/>
              </p:blipFill>
              <p:spPr>
                <a:xfrm>
                  <a:off x="2645763" y="547646"/>
                  <a:ext cx="694153" cy="4660526"/>
                </a:xfrm>
                <a:prstGeom prst="rect">
                  <a:avLst/>
                </a:prstGeom>
              </p:spPr>
            </p:pic>
          </p:grpSp>
          <p:pic>
            <p:nvPicPr>
              <p:cNvPr id="8" name="Picture 7" descr="A screenshot of a computer screen&#10;&#10;Description automatically generated">
                <a:extLst>
                  <a:ext uri="{FF2B5EF4-FFF2-40B4-BE49-F238E27FC236}">
                    <a16:creationId xmlns:a16="http://schemas.microsoft.com/office/drawing/2014/main" id="{A755EDFE-58C1-FF14-407D-34A65F9AB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0319" t="11186" r="3590" b="12026"/>
              <a:stretch/>
            </p:blipFill>
            <p:spPr>
              <a:xfrm>
                <a:off x="1932718" y="1614693"/>
                <a:ext cx="5822321" cy="3787903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417B5C3-29FD-D573-91BC-3F2B85F6D5A3}"/>
                </a:ext>
              </a:extLst>
            </p:cNvPr>
            <p:cNvSpPr/>
            <p:nvPr/>
          </p:nvSpPr>
          <p:spPr>
            <a:xfrm>
              <a:off x="2772958" y="1362229"/>
              <a:ext cx="4219668" cy="2852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gp120 Binding IgG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400426-DA9D-A674-CD7D-8A6E1E2447C6}"/>
              </a:ext>
            </a:extLst>
          </p:cNvPr>
          <p:cNvGrpSpPr/>
          <p:nvPr/>
        </p:nvGrpSpPr>
        <p:grpSpPr>
          <a:xfrm>
            <a:off x="8408128" y="1401729"/>
            <a:ext cx="4219668" cy="4725668"/>
            <a:chOff x="8408128" y="1401729"/>
            <a:chExt cx="4219668" cy="472566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CC7098-2EFE-7E2B-9EE2-BEE6952A9E24}"/>
                </a:ext>
              </a:extLst>
            </p:cNvPr>
            <p:cNvGrpSpPr/>
            <p:nvPr/>
          </p:nvGrpSpPr>
          <p:grpSpPr>
            <a:xfrm>
              <a:off x="8729608" y="2006824"/>
              <a:ext cx="3576709" cy="4120573"/>
              <a:chOff x="8729608" y="2006824"/>
              <a:chExt cx="3576709" cy="4120573"/>
            </a:xfrm>
          </p:grpSpPr>
          <p:pic>
            <p:nvPicPr>
              <p:cNvPr id="13" name="Picture 12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C35311E7-BD01-0FCB-B0EA-B0B030BEC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7963" b="21078"/>
              <a:stretch/>
            </p:blipFill>
            <p:spPr>
              <a:xfrm>
                <a:off x="8729608" y="2006824"/>
                <a:ext cx="3576709" cy="3613687"/>
              </a:xfrm>
              <a:prstGeom prst="rect">
                <a:avLst/>
              </a:prstGeom>
            </p:spPr>
          </p:pic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2AC376CE-46EC-CFFE-2C76-2BD9FFF8FE3A}"/>
                  </a:ext>
                </a:extLst>
              </p:cNvPr>
              <p:cNvGrpSpPr/>
              <p:nvPr/>
            </p:nvGrpSpPr>
            <p:grpSpPr>
              <a:xfrm>
                <a:off x="9373984" y="5789258"/>
                <a:ext cx="1963944" cy="338139"/>
                <a:chOff x="8622248" y="5756806"/>
                <a:chExt cx="2224100" cy="382931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828FEE7-A571-B7DF-2A30-8DF830D02736}"/>
                    </a:ext>
                  </a:extLst>
                </p:cNvPr>
                <p:cNvSpPr/>
                <p:nvPr/>
              </p:nvSpPr>
              <p:spPr>
                <a:xfrm rot="19506321">
                  <a:off x="8622248" y="5756806"/>
                  <a:ext cx="1091381" cy="30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CH848</a:t>
                  </a: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42802C2-4292-64AD-4A72-80571C4621FC}"/>
                    </a:ext>
                  </a:extLst>
                </p:cNvPr>
                <p:cNvSpPr/>
                <p:nvPr/>
              </p:nvSpPr>
              <p:spPr>
                <a:xfrm rot="19506321">
                  <a:off x="9226812" y="5915082"/>
                  <a:ext cx="1619535" cy="22465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92RW020</a:t>
                  </a:r>
                  <a:endParaRPr lang="en-US" sz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316487F-36EC-A27E-B09B-7420E49A277B}"/>
                    </a:ext>
                  </a:extLst>
                </p:cNvPr>
                <p:cNvSpPr/>
                <p:nvPr/>
              </p:nvSpPr>
              <p:spPr>
                <a:xfrm rot="19506321">
                  <a:off x="8622249" y="5756807"/>
                  <a:ext cx="1091381" cy="30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CH848</a:t>
                  </a: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196D0E74-F57C-4306-798A-BB23754C424B}"/>
                    </a:ext>
                  </a:extLst>
                </p:cNvPr>
                <p:cNvSpPr/>
                <p:nvPr/>
              </p:nvSpPr>
              <p:spPr>
                <a:xfrm rot="19506321">
                  <a:off x="9226813" y="5915083"/>
                  <a:ext cx="1619535" cy="224654"/>
                </a:xfrm>
                <a:prstGeom prst="rect">
                  <a:avLst/>
                </a:prstGeom>
                <a:solidFill>
                  <a:srgbClr val="FDEEED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92RW020</a:t>
                  </a:r>
                  <a:endParaRPr lang="en-US" sz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BB43730-32E4-A356-DE06-67D2F0EFB570}"/>
                </a:ext>
              </a:extLst>
            </p:cNvPr>
            <p:cNvSpPr/>
            <p:nvPr/>
          </p:nvSpPr>
          <p:spPr>
            <a:xfrm>
              <a:off x="8408128" y="1401729"/>
              <a:ext cx="4219668" cy="5418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Wk175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119004-62AC-CECF-8630-62FF2A61BA0A}"/>
              </a:ext>
            </a:extLst>
          </p:cNvPr>
          <p:cNvGrpSpPr/>
          <p:nvPr/>
        </p:nvGrpSpPr>
        <p:grpSpPr>
          <a:xfrm>
            <a:off x="7135901" y="2451100"/>
            <a:ext cx="1500099" cy="3490203"/>
            <a:chOff x="7599346" y="2451100"/>
            <a:chExt cx="1500099" cy="349020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9BA1DC7-E2C7-7E26-AA28-3258ECCCBD85}"/>
                </a:ext>
              </a:extLst>
            </p:cNvPr>
            <p:cNvSpPr/>
            <p:nvPr/>
          </p:nvSpPr>
          <p:spPr>
            <a:xfrm>
              <a:off x="7599346" y="2451100"/>
              <a:ext cx="338154" cy="3490203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20000"/>
              </a:scheme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87E701F-632D-3EAE-6A37-8F85D8838F51}"/>
                </a:ext>
              </a:extLst>
            </p:cNvPr>
            <p:cNvCxnSpPr>
              <a:cxnSpLocks/>
            </p:cNvCxnSpPr>
            <p:nvPr/>
          </p:nvCxnSpPr>
          <p:spPr>
            <a:xfrm>
              <a:off x="7889741" y="3429000"/>
              <a:ext cx="120970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00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635D052A-847B-7014-7636-ED0649475D9A}"/>
              </a:ext>
            </a:extLst>
          </p:cNvPr>
          <p:cNvSpPr txBox="1">
            <a:spLocks/>
          </p:cNvSpPr>
          <p:nvPr/>
        </p:nvSpPr>
        <p:spPr>
          <a:xfrm>
            <a:off x="1773897" y="138425"/>
            <a:ext cx="9086421" cy="72961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4400" dirty="0">
                <a:latin typeface="Helvetica" pitchFamily="2" charset="0"/>
              </a:rPr>
              <a:t>Neutralizing Ab Responses</a:t>
            </a:r>
          </a:p>
          <a:p>
            <a:pPr algn="ctr"/>
            <a:endParaRPr lang="en-GB" sz="3200" dirty="0">
              <a:latin typeface="Helvetica" pitchFamily="2" charset="0"/>
            </a:endParaRPr>
          </a:p>
          <a:p>
            <a:pPr algn="ctr"/>
            <a:r>
              <a:rPr lang="en-GB" sz="8000" dirty="0">
                <a:solidFill>
                  <a:schemeClr val="tx1"/>
                </a:solidFill>
                <a:latin typeface="Helvetica" pitchFamily="2" charset="0"/>
              </a:rPr>
              <a:t>- </a:t>
            </a:r>
            <a:r>
              <a:rPr lang="en-GB" sz="9600" dirty="0">
                <a:solidFill>
                  <a:schemeClr val="tx1"/>
                </a:solidFill>
                <a:latin typeface="Helvetica" pitchFamily="2" charset="0"/>
              </a:rPr>
              <a:t>week 175/ post heterologous boost </a:t>
            </a:r>
            <a:r>
              <a:rPr lang="en-GB" sz="8000" dirty="0">
                <a:solidFill>
                  <a:schemeClr val="tx1"/>
                </a:solidFill>
                <a:latin typeface="Helvetica" pitchFamily="2" charset="0"/>
              </a:rPr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0CD2DD-AECE-7DED-672C-BA0E15274605}"/>
              </a:ext>
            </a:extLst>
          </p:cNvPr>
          <p:cNvSpPr txBox="1"/>
          <p:nvPr/>
        </p:nvSpPr>
        <p:spPr>
          <a:xfrm>
            <a:off x="5111884" y="1104895"/>
            <a:ext cx="4908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Fold Change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4E3B66-BD0E-EC6C-45F4-89D86B95276E}"/>
              </a:ext>
            </a:extLst>
          </p:cNvPr>
          <p:cNvSpPr txBox="1"/>
          <p:nvPr/>
        </p:nvSpPr>
        <p:spPr>
          <a:xfrm>
            <a:off x="4692417" y="6372160"/>
            <a:ext cx="749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Helvetica" pitchFamily="2" charset="0"/>
              </a:rPr>
              <a:t>nAbs</a:t>
            </a:r>
            <a:r>
              <a:rPr lang="en-US" sz="2400" b="1" dirty="0">
                <a:latin typeface="Helvetica" pitchFamily="2" charset="0"/>
              </a:rPr>
              <a:t> of 4 of 6 RMs target GDIR motif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5CF33A8-5507-1EEE-0454-ADDE83A23A94}"/>
              </a:ext>
            </a:extLst>
          </p:cNvPr>
          <p:cNvGrpSpPr/>
          <p:nvPr/>
        </p:nvGrpSpPr>
        <p:grpSpPr>
          <a:xfrm>
            <a:off x="7073" y="1182335"/>
            <a:ext cx="3983337" cy="5082580"/>
            <a:chOff x="7073" y="1182335"/>
            <a:chExt cx="3983337" cy="508258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9EAC8D6-9F86-89E3-FCFE-1887C52AD967}"/>
                </a:ext>
              </a:extLst>
            </p:cNvPr>
            <p:cNvGrpSpPr/>
            <p:nvPr/>
          </p:nvGrpSpPr>
          <p:grpSpPr>
            <a:xfrm>
              <a:off x="7073" y="1182335"/>
              <a:ext cx="3983337" cy="5082580"/>
              <a:chOff x="95632" y="1553130"/>
              <a:chExt cx="3983337" cy="5082580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BC9E940D-8978-54FE-3DD6-C03B0D202639}"/>
                  </a:ext>
                </a:extLst>
              </p:cNvPr>
              <p:cNvGrpSpPr/>
              <p:nvPr/>
            </p:nvGrpSpPr>
            <p:grpSpPr>
              <a:xfrm>
                <a:off x="245712" y="1879968"/>
                <a:ext cx="3398580" cy="4755742"/>
                <a:chOff x="317030" y="1760145"/>
                <a:chExt cx="3398580" cy="4755742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1609CD8A-7BFA-1D92-F0C0-E04307288951}"/>
                    </a:ext>
                  </a:extLst>
                </p:cNvPr>
                <p:cNvGrpSpPr/>
                <p:nvPr/>
              </p:nvGrpSpPr>
              <p:grpSpPr>
                <a:xfrm>
                  <a:off x="317030" y="1760145"/>
                  <a:ext cx="3398580" cy="4755742"/>
                  <a:chOff x="5045156" y="1476685"/>
                  <a:chExt cx="3398580" cy="4755742"/>
                </a:xfrm>
              </p:grpSpPr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15781044-B914-2DBC-CEFF-D92B1C243EF3}"/>
                      </a:ext>
                    </a:extLst>
                  </p:cNvPr>
                  <p:cNvSpPr/>
                  <p:nvPr/>
                </p:nvSpPr>
                <p:spPr>
                  <a:xfrm>
                    <a:off x="5045156" y="1476685"/>
                    <a:ext cx="3398580" cy="4755742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  <a:alpha val="49804"/>
                    </a:scheme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FB76EF2C-E4BF-2688-F597-F672D34940C5}"/>
                      </a:ext>
                    </a:extLst>
                  </p:cNvPr>
                  <p:cNvSpPr/>
                  <p:nvPr/>
                </p:nvSpPr>
                <p:spPr>
                  <a:xfrm rot="19506321">
                    <a:off x="6477563" y="5292203"/>
                    <a:ext cx="1418121" cy="2852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92RW020</a:t>
                    </a:r>
                    <a:endParaRPr lang="en-US" sz="13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0AACCF3E-06BA-A771-FAA1-D1E0E0C44C8B}"/>
                      </a:ext>
                    </a:extLst>
                  </p:cNvPr>
                  <p:cNvSpPr/>
                  <p:nvPr/>
                </p:nvSpPr>
                <p:spPr>
                  <a:xfrm>
                    <a:off x="5178030" y="5927763"/>
                    <a:ext cx="3226790" cy="1875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psuedovirus</a:t>
                    </a:r>
                    <a:endParaRPr lang="en-US" sz="13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7CB14017-4CD6-B001-3801-EBC7E03CF052}"/>
                      </a:ext>
                    </a:extLst>
                  </p:cNvPr>
                  <p:cNvSpPr/>
                  <p:nvPr/>
                </p:nvSpPr>
                <p:spPr>
                  <a:xfrm rot="19506321">
                    <a:off x="5090411" y="5354711"/>
                    <a:ext cx="1896788" cy="28981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CH848 Prime</a:t>
                    </a:r>
                    <a:endParaRPr lang="en-US" sz="13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49" name="Picture 48" descr="A screenshot of a video game&#10;&#10;Description automatically generated">
                  <a:extLst>
                    <a:ext uri="{FF2B5EF4-FFF2-40B4-BE49-F238E27FC236}">
                      <a16:creationId xmlns:a16="http://schemas.microsoft.com/office/drawing/2014/main" id="{3A10F40C-D0E8-FFEF-5842-D5A457FAF5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3785" t="7933" b="21394"/>
                <a:stretch/>
              </p:blipFill>
              <p:spPr>
                <a:xfrm>
                  <a:off x="625487" y="1760145"/>
                  <a:ext cx="2932580" cy="3517948"/>
                </a:xfrm>
                <a:prstGeom prst="rect">
                  <a:avLst/>
                </a:prstGeom>
              </p:spPr>
            </p:pic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CC950D8-91BC-2D8C-9E1C-63297A0B043E}"/>
                  </a:ext>
                </a:extLst>
              </p:cNvPr>
              <p:cNvSpPr/>
              <p:nvPr/>
            </p:nvSpPr>
            <p:spPr>
              <a:xfrm>
                <a:off x="95632" y="1553130"/>
                <a:ext cx="3983337" cy="3576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Autologous Tier 2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nAbs</a:t>
                </a:r>
                <a:endPara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CB9A4C-876C-4DDF-9972-0CE786030063}"/>
                </a:ext>
              </a:extLst>
            </p:cNvPr>
            <p:cNvSpPr/>
            <p:nvPr/>
          </p:nvSpPr>
          <p:spPr>
            <a:xfrm rot="19506321">
              <a:off x="1563625" y="5400174"/>
              <a:ext cx="1430096" cy="198376"/>
            </a:xfrm>
            <a:prstGeom prst="rect">
              <a:avLst/>
            </a:prstGeom>
            <a:solidFill>
              <a:srgbClr val="FDEEED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92RW020</a:t>
              </a:r>
              <a:endPara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3017879-C772-BD2B-6C0C-55A2415B28E6}"/>
              </a:ext>
            </a:extLst>
          </p:cNvPr>
          <p:cNvGrpSpPr/>
          <p:nvPr/>
        </p:nvGrpSpPr>
        <p:grpSpPr>
          <a:xfrm>
            <a:off x="3966887" y="1512287"/>
            <a:ext cx="3603167" cy="4809311"/>
            <a:chOff x="3966887" y="1512287"/>
            <a:chExt cx="3603167" cy="480931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5DA310F-1BD6-70B2-C4BE-F92BD59DDD62}"/>
                </a:ext>
              </a:extLst>
            </p:cNvPr>
            <p:cNvGrpSpPr/>
            <p:nvPr/>
          </p:nvGrpSpPr>
          <p:grpSpPr>
            <a:xfrm>
              <a:off x="3966887" y="1512287"/>
              <a:ext cx="3603167" cy="4720757"/>
              <a:chOff x="3966887" y="1512287"/>
              <a:chExt cx="3603167" cy="4720757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9618D50-C7C0-9362-853F-08A21AD7F032}"/>
                  </a:ext>
                </a:extLst>
              </p:cNvPr>
              <p:cNvGrpSpPr/>
              <p:nvPr/>
            </p:nvGrpSpPr>
            <p:grpSpPr>
              <a:xfrm>
                <a:off x="4046218" y="1512287"/>
                <a:ext cx="3434713" cy="4720757"/>
                <a:chOff x="2618318" y="1514648"/>
                <a:chExt cx="3434713" cy="4720757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8DABEC06-9AB1-91A0-C576-A483038EEA16}"/>
                    </a:ext>
                  </a:extLst>
                </p:cNvPr>
                <p:cNvSpPr/>
                <p:nvPr/>
              </p:nvSpPr>
              <p:spPr>
                <a:xfrm>
                  <a:off x="2618318" y="1514648"/>
                  <a:ext cx="3434713" cy="4720757"/>
                </a:xfrm>
                <a:prstGeom prst="rect">
                  <a:avLst/>
                </a:prstGeom>
                <a:solidFill>
                  <a:srgbClr val="FDEEED">
                    <a:alpha val="49804"/>
                  </a:srgb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EE808657-8ABF-B1E9-59FB-C06C11739743}"/>
                    </a:ext>
                  </a:extLst>
                </p:cNvPr>
                <p:cNvSpPr txBox="1"/>
                <p:nvPr/>
              </p:nvSpPr>
              <p:spPr>
                <a:xfrm>
                  <a:off x="3776397" y="1514648"/>
                  <a:ext cx="149541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ID</a:t>
                  </a:r>
                  <a:r>
                    <a:rPr lang="en-US" sz="2000" b="1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427F8AA-E376-2450-E8DD-0841F9408A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20741" b="9514"/>
              <a:stretch/>
            </p:blipFill>
            <p:spPr>
              <a:xfrm>
                <a:off x="3966887" y="1553434"/>
                <a:ext cx="3603167" cy="4406817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68B5C8D-F03A-0C04-7C48-F06730C7A00D}"/>
                </a:ext>
              </a:extLst>
            </p:cNvPr>
            <p:cNvGrpSpPr/>
            <p:nvPr/>
          </p:nvGrpSpPr>
          <p:grpSpPr>
            <a:xfrm>
              <a:off x="4509081" y="5881321"/>
              <a:ext cx="2749508" cy="440277"/>
              <a:chOff x="1154901" y="5734778"/>
              <a:chExt cx="2749508" cy="440277"/>
            </a:xfrm>
            <a:no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EAC297-A1B3-4CC2-F589-C37B35BD42F1}"/>
                  </a:ext>
                </a:extLst>
              </p:cNvPr>
              <p:cNvSpPr/>
              <p:nvPr/>
            </p:nvSpPr>
            <p:spPr>
              <a:xfrm>
                <a:off x="2124730" y="5734778"/>
                <a:ext cx="941481" cy="44027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IR</a:t>
                </a:r>
                <a:endPara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E190FB4-FB99-F892-E1D6-3D02E2C4D09B}"/>
                  </a:ext>
                </a:extLst>
              </p:cNvPr>
              <p:cNvSpPr/>
              <p:nvPr/>
            </p:nvSpPr>
            <p:spPr>
              <a:xfrm>
                <a:off x="2962928" y="5734778"/>
                <a:ext cx="941481" cy="44027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GD</a:t>
                </a: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endPara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1B39CEC-C0AB-245A-F2CF-2C3FDC19615B}"/>
                  </a:ext>
                </a:extLst>
              </p:cNvPr>
              <p:cNvSpPr/>
              <p:nvPr/>
            </p:nvSpPr>
            <p:spPr>
              <a:xfrm>
                <a:off x="1154901" y="5775567"/>
                <a:ext cx="1101284" cy="3774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N332T</a:t>
                </a:r>
                <a:endPara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DABAB8-8127-6962-9FBA-89E34855F19C}"/>
              </a:ext>
            </a:extLst>
          </p:cNvPr>
          <p:cNvGrpSpPr/>
          <p:nvPr/>
        </p:nvGrpSpPr>
        <p:grpSpPr>
          <a:xfrm>
            <a:off x="7566311" y="1475796"/>
            <a:ext cx="4490362" cy="4833051"/>
            <a:chOff x="7566311" y="1475796"/>
            <a:chExt cx="4490362" cy="483305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AB2C2A-F03D-EFD7-C566-1224C072138F}"/>
                </a:ext>
              </a:extLst>
            </p:cNvPr>
            <p:cNvGrpSpPr/>
            <p:nvPr/>
          </p:nvGrpSpPr>
          <p:grpSpPr>
            <a:xfrm>
              <a:off x="7566311" y="1475796"/>
              <a:ext cx="4490362" cy="4717430"/>
              <a:chOff x="7566311" y="1475796"/>
              <a:chExt cx="4490362" cy="4717430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1C42EB03-A0FA-2EDA-0CA3-0579FC7F18D6}"/>
                  </a:ext>
                </a:extLst>
              </p:cNvPr>
              <p:cNvGrpSpPr/>
              <p:nvPr/>
            </p:nvGrpSpPr>
            <p:grpSpPr>
              <a:xfrm>
                <a:off x="7566311" y="1475796"/>
                <a:ext cx="4346316" cy="4717430"/>
                <a:chOff x="6408921" y="1491957"/>
                <a:chExt cx="4346316" cy="4717430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4A5FE091-A382-D363-5995-F9B081519D5C}"/>
                    </a:ext>
                  </a:extLst>
                </p:cNvPr>
                <p:cNvSpPr/>
                <p:nvPr/>
              </p:nvSpPr>
              <p:spPr>
                <a:xfrm>
                  <a:off x="6408921" y="1491957"/>
                  <a:ext cx="4346316" cy="4717430"/>
                </a:xfrm>
                <a:prstGeom prst="rect">
                  <a:avLst/>
                </a:prstGeom>
                <a:solidFill>
                  <a:srgbClr val="FDEEE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848ABB6-87EA-D73E-104B-563E1FF05ED9}"/>
                    </a:ext>
                  </a:extLst>
                </p:cNvPr>
                <p:cNvSpPr txBox="1"/>
                <p:nvPr/>
              </p:nvSpPr>
              <p:spPr>
                <a:xfrm>
                  <a:off x="7654378" y="1530172"/>
                  <a:ext cx="149541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ID</a:t>
                  </a:r>
                  <a:r>
                    <a:rPr lang="en-US" sz="2000" b="1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80</a:t>
                  </a: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EFB1CB6-BBEA-02D6-F507-9F6805D7F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b="8460"/>
              <a:stretch/>
            </p:blipFill>
            <p:spPr>
              <a:xfrm>
                <a:off x="7625862" y="1615167"/>
                <a:ext cx="4430811" cy="4345084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FC56C84-AE41-89FF-288A-D55F307DC7F8}"/>
                </a:ext>
              </a:extLst>
            </p:cNvPr>
            <p:cNvGrpSpPr/>
            <p:nvPr/>
          </p:nvGrpSpPr>
          <p:grpSpPr>
            <a:xfrm>
              <a:off x="8191401" y="5868570"/>
              <a:ext cx="2749508" cy="440277"/>
              <a:chOff x="1154901" y="5734778"/>
              <a:chExt cx="2749508" cy="440277"/>
            </a:xfrm>
            <a:noFill/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34D7845-FFE0-5D56-4C26-E2CDB65F788B}"/>
                  </a:ext>
                </a:extLst>
              </p:cNvPr>
              <p:cNvSpPr/>
              <p:nvPr/>
            </p:nvSpPr>
            <p:spPr>
              <a:xfrm>
                <a:off x="2124730" y="5734778"/>
                <a:ext cx="941481" cy="44027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IR</a:t>
                </a:r>
                <a:endPara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0C2FA07-7BF7-E233-A034-49DCF1065F61}"/>
                  </a:ext>
                </a:extLst>
              </p:cNvPr>
              <p:cNvSpPr/>
              <p:nvPr/>
            </p:nvSpPr>
            <p:spPr>
              <a:xfrm>
                <a:off x="2962928" y="5734778"/>
                <a:ext cx="941481" cy="44027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GD</a:t>
                </a: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endPara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6BF81E2-8C82-B8B3-B0EF-C8867056F29A}"/>
                  </a:ext>
                </a:extLst>
              </p:cNvPr>
              <p:cNvSpPr/>
              <p:nvPr/>
            </p:nvSpPr>
            <p:spPr>
              <a:xfrm>
                <a:off x="1154901" y="5775567"/>
                <a:ext cx="1101284" cy="3774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N332T</a:t>
                </a:r>
                <a:endPara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475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783518D7-9627-C7FA-C7B6-AE7D21134B40}"/>
              </a:ext>
            </a:extLst>
          </p:cNvPr>
          <p:cNvSpPr txBox="1">
            <a:spLocks/>
          </p:cNvSpPr>
          <p:nvPr/>
        </p:nvSpPr>
        <p:spPr>
          <a:xfrm>
            <a:off x="876752" y="275692"/>
            <a:ext cx="11137447" cy="72961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400" dirty="0">
                <a:latin typeface="Helvetica" pitchFamily="2" charset="0"/>
              </a:rPr>
              <a:t>Longitudinal CH848-specific B Cell Frequencies</a:t>
            </a:r>
          </a:p>
          <a:p>
            <a:endParaRPr lang="en-GB" sz="14400" dirty="0">
              <a:latin typeface="Helvetica" pitchFamily="2" charset="0"/>
            </a:endParaRPr>
          </a:p>
          <a:p>
            <a:pPr algn="ctr"/>
            <a:endParaRPr lang="en-GB" sz="3200" dirty="0">
              <a:latin typeface="Helvetica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20EE83D-4CA3-9E05-C175-CD3F51657AF6}"/>
              </a:ext>
            </a:extLst>
          </p:cNvPr>
          <p:cNvSpPr txBox="1"/>
          <p:nvPr/>
        </p:nvSpPr>
        <p:spPr>
          <a:xfrm>
            <a:off x="413611" y="6320393"/>
            <a:ext cx="558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itchFamily="2" charset="0"/>
              </a:rPr>
              <a:t>CH848-specific B cells in 6/6 RMs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7D45DF-3CCE-AF4E-9369-38E735CB6E9A}"/>
              </a:ext>
            </a:extLst>
          </p:cNvPr>
          <p:cNvGrpSpPr/>
          <p:nvPr/>
        </p:nvGrpSpPr>
        <p:grpSpPr>
          <a:xfrm>
            <a:off x="1045951" y="860140"/>
            <a:ext cx="3829618" cy="5212945"/>
            <a:chOff x="1692585" y="997270"/>
            <a:chExt cx="3829618" cy="521294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C34C40-7994-D835-903D-CBDC4D902256}"/>
                </a:ext>
              </a:extLst>
            </p:cNvPr>
            <p:cNvSpPr/>
            <p:nvPr/>
          </p:nvSpPr>
          <p:spPr>
            <a:xfrm>
              <a:off x="1692585" y="1490251"/>
              <a:ext cx="3736422" cy="4719964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9804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57684E1-7FF0-4180-9F37-7080D9FDF269}"/>
                </a:ext>
              </a:extLst>
            </p:cNvPr>
            <p:cNvGrpSpPr/>
            <p:nvPr/>
          </p:nvGrpSpPr>
          <p:grpSpPr>
            <a:xfrm>
              <a:off x="2433959" y="5721937"/>
              <a:ext cx="2390234" cy="309637"/>
              <a:chOff x="4954030" y="5970891"/>
              <a:chExt cx="2390234" cy="309637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78CB141-C3C9-DCD1-B2DE-DB1B67E8C0EA}"/>
                  </a:ext>
                </a:extLst>
              </p:cNvPr>
              <p:cNvSpPr/>
              <p:nvPr/>
            </p:nvSpPr>
            <p:spPr>
              <a:xfrm rot="19506321">
                <a:off x="4954030" y="5970892"/>
                <a:ext cx="1091381" cy="304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Wk</a:t>
                </a:r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54</a:t>
                </a:r>
                <a:endParaRPr lang="en-US" sz="1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114141-9517-DB64-4F9B-28DE49C28C4D}"/>
                  </a:ext>
                </a:extLst>
              </p:cNvPr>
              <p:cNvSpPr/>
              <p:nvPr/>
            </p:nvSpPr>
            <p:spPr>
              <a:xfrm rot="19506321">
                <a:off x="5587381" y="5970891"/>
                <a:ext cx="1091381" cy="304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Wk</a:t>
                </a:r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98</a:t>
                </a:r>
                <a:endParaRPr lang="en-US" sz="1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B2A94A2-8FBF-217E-4CE8-DC3B9BBAED7B}"/>
                  </a:ext>
                </a:extLst>
              </p:cNvPr>
              <p:cNvSpPr/>
              <p:nvPr/>
            </p:nvSpPr>
            <p:spPr>
              <a:xfrm rot="19506321">
                <a:off x="6252883" y="5975728"/>
                <a:ext cx="1091381" cy="304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Wk</a:t>
                </a:r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175</a:t>
                </a:r>
                <a:endParaRPr lang="en-US" sz="1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3758C32-4261-C386-2322-7614743A7CEC}"/>
                </a:ext>
              </a:extLst>
            </p:cNvPr>
            <p:cNvSpPr txBox="1"/>
            <p:nvPr/>
          </p:nvSpPr>
          <p:spPr>
            <a:xfrm rot="16200000">
              <a:off x="616650" y="3389586"/>
              <a:ext cx="2740441" cy="428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Hook+ (%CD27+ B Cells)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230481B-74BB-994E-905F-2A0B275F07B8}"/>
                </a:ext>
              </a:extLst>
            </p:cNvPr>
            <p:cNvSpPr txBox="1"/>
            <p:nvPr/>
          </p:nvSpPr>
          <p:spPr>
            <a:xfrm>
              <a:off x="1851941" y="997270"/>
              <a:ext cx="3522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CH848-specific B cells</a:t>
              </a:r>
            </a:p>
          </p:txBody>
        </p:sp>
        <p:pic>
          <p:nvPicPr>
            <p:cNvPr id="21" name="Picture 20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35BF29FD-DEDA-C8DA-5141-C21A3E22A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173" t="12251" r="26337" b="21996"/>
            <a:stretch/>
          </p:blipFill>
          <p:spPr>
            <a:xfrm>
              <a:off x="2096516" y="1590730"/>
              <a:ext cx="3425687" cy="402632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625D326-F056-18B2-959A-A58275815860}"/>
              </a:ext>
            </a:extLst>
          </p:cNvPr>
          <p:cNvSpPr txBox="1"/>
          <p:nvPr/>
        </p:nvSpPr>
        <p:spPr>
          <a:xfrm>
            <a:off x="5854700" y="6207613"/>
            <a:ext cx="6724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Helvetica" pitchFamily="2" charset="0"/>
              </a:rPr>
              <a:t>heterologous Env boost increased V3 glycan-specific B cells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C9363E-63BE-1D4E-9859-212A5CDBC042}"/>
              </a:ext>
            </a:extLst>
          </p:cNvPr>
          <p:cNvGrpSpPr/>
          <p:nvPr/>
        </p:nvGrpSpPr>
        <p:grpSpPr>
          <a:xfrm>
            <a:off x="6202021" y="854346"/>
            <a:ext cx="4621341" cy="5302910"/>
            <a:chOff x="6202021" y="945116"/>
            <a:chExt cx="4621341" cy="53029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8339122-B831-BF72-21A4-9863597843C4}"/>
                </a:ext>
              </a:extLst>
            </p:cNvPr>
            <p:cNvGrpSpPr/>
            <p:nvPr/>
          </p:nvGrpSpPr>
          <p:grpSpPr>
            <a:xfrm>
              <a:off x="6202021" y="945116"/>
              <a:ext cx="4621341" cy="5302910"/>
              <a:chOff x="8408490" y="1412932"/>
              <a:chExt cx="3026284" cy="4842340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FC3932D-6EF6-E735-84F1-09489611FD1B}"/>
                  </a:ext>
                </a:extLst>
              </p:cNvPr>
              <p:cNvSpPr/>
              <p:nvPr/>
            </p:nvSpPr>
            <p:spPr>
              <a:xfrm>
                <a:off x="8408490" y="1834500"/>
                <a:ext cx="3026284" cy="442077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  <a:alpha val="49804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7E2BCB5-1DA1-7F8B-B5F3-7AEB92B5643E}"/>
                  </a:ext>
                </a:extLst>
              </p:cNvPr>
              <p:cNvSpPr txBox="1"/>
              <p:nvPr/>
            </p:nvSpPr>
            <p:spPr>
              <a:xfrm>
                <a:off x="8612518" y="1412932"/>
                <a:ext cx="2618227" cy="421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V3 glycan-specific B cells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135138-811A-3EB6-32E3-62D33F739404}"/>
                  </a:ext>
                </a:extLst>
              </p:cNvPr>
              <p:cNvSpPr txBox="1"/>
              <p:nvPr/>
            </p:nvSpPr>
            <p:spPr>
              <a:xfrm rot="16200000">
                <a:off x="7119440" y="3546155"/>
                <a:ext cx="32382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N332T- Hook+ (%CD27+ B Cells)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496BA64-18B4-14E0-195D-1CFF36459F17}"/>
                </a:ext>
              </a:extLst>
            </p:cNvPr>
            <p:cNvGrpSpPr/>
            <p:nvPr/>
          </p:nvGrpSpPr>
          <p:grpSpPr>
            <a:xfrm>
              <a:off x="7367807" y="5714560"/>
              <a:ext cx="2916374" cy="320122"/>
              <a:chOff x="4954030" y="5955570"/>
              <a:chExt cx="2916374" cy="32012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6A7464-44EE-FD93-CF56-240883FBE63E}"/>
                  </a:ext>
                </a:extLst>
              </p:cNvPr>
              <p:cNvSpPr/>
              <p:nvPr/>
            </p:nvSpPr>
            <p:spPr>
              <a:xfrm rot="19506321">
                <a:off x="4954030" y="5970892"/>
                <a:ext cx="1091381" cy="304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Wk</a:t>
                </a:r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54</a:t>
                </a:r>
                <a:endParaRPr lang="en-US" sz="1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DB1968E-F9D2-1624-D513-188A2346CD59}"/>
                  </a:ext>
                </a:extLst>
              </p:cNvPr>
              <p:cNvSpPr/>
              <p:nvPr/>
            </p:nvSpPr>
            <p:spPr>
              <a:xfrm rot="19506321">
                <a:off x="5772321" y="5970891"/>
                <a:ext cx="1091381" cy="304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Wk</a:t>
                </a:r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98</a:t>
                </a:r>
                <a:endParaRPr lang="en-US" sz="1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B914636-F38E-3CFE-565A-D76E436DFAB3}"/>
                  </a:ext>
                </a:extLst>
              </p:cNvPr>
              <p:cNvSpPr/>
              <p:nvPr/>
            </p:nvSpPr>
            <p:spPr>
              <a:xfrm rot="19506321">
                <a:off x="6779023" y="5955570"/>
                <a:ext cx="1091381" cy="304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Wk</a:t>
                </a:r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175</a:t>
                </a:r>
                <a:endParaRPr lang="en-US" sz="1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" name="Picture 4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1AD88251-393D-11C7-E608-C34F62177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2263" t="11530" r="27594" b="22916"/>
            <a:stretch/>
          </p:blipFill>
          <p:spPr>
            <a:xfrm>
              <a:off x="7103471" y="1321546"/>
              <a:ext cx="3395944" cy="429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926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2395989-C85E-AA12-D4CE-4ECE84E87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EC9B04-6D94-260A-2CBE-28FFFB7A7B50}"/>
              </a:ext>
            </a:extLst>
          </p:cNvPr>
          <p:cNvSpPr/>
          <p:nvPr/>
        </p:nvSpPr>
        <p:spPr>
          <a:xfrm>
            <a:off x="2334000" y="1429512"/>
            <a:ext cx="8082280" cy="4698690"/>
          </a:xfrm>
          <a:prstGeom prst="rect">
            <a:avLst/>
          </a:prstGeom>
          <a:solidFill>
            <a:schemeClr val="bg2">
              <a:lumMod val="95000"/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892D75-A0EF-8506-7A85-83ED60083E93}"/>
              </a:ext>
            </a:extLst>
          </p:cNvPr>
          <p:cNvSpPr txBox="1"/>
          <p:nvPr/>
        </p:nvSpPr>
        <p:spPr>
          <a:xfrm>
            <a:off x="2334000" y="6128202"/>
            <a:ext cx="10477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Helvetica" pitchFamily="2" charset="0"/>
              </a:rPr>
              <a:t>92RW020-spec. B cells &gt; CH848-spec. B cells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Helvetica" pitchFamily="2" charset="0"/>
              </a:rPr>
              <a:t>Memory response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C8C9614-E8BB-C5E0-4D94-9B5F4C7390DD}"/>
              </a:ext>
            </a:extLst>
          </p:cNvPr>
          <p:cNvSpPr txBox="1">
            <a:spLocks/>
          </p:cNvSpPr>
          <p:nvPr/>
        </p:nvSpPr>
        <p:spPr>
          <a:xfrm>
            <a:off x="294640" y="128206"/>
            <a:ext cx="12192000" cy="7296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Helvetica" pitchFamily="2" charset="0"/>
              </a:rPr>
              <a:t>CH848 vs. 92RW020 Responses in Tissues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Helvetica" pitchFamily="2" charset="0"/>
              </a:rPr>
              <a:t>- week 175 -</a:t>
            </a:r>
          </a:p>
        </p:txBody>
      </p: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E7484F4F-89AE-566D-E163-B43274C4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000" y="1429512"/>
            <a:ext cx="8082280" cy="457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4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28285-DD14-CF47-9ADD-FC1A9D5FF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>
                <a:latin typeface="Helvetica" pitchFamily="2" charset="0"/>
              </a:rPr>
              <a:t>Conclusion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A5DF0A-56BF-0E54-BDE1-908C379AED37}"/>
              </a:ext>
            </a:extLst>
          </p:cNvPr>
          <p:cNvSpPr txBox="1"/>
          <p:nvPr/>
        </p:nvSpPr>
        <p:spPr>
          <a:xfrm>
            <a:off x="3857790" y="1254504"/>
            <a:ext cx="79898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Helvetica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Helvetica" pitchFamily="2" charset="0"/>
              </a:rPr>
              <a:t>N332T and GDIR V3 glycan-directed </a:t>
            </a:r>
            <a:r>
              <a:rPr lang="en-US" sz="2400" dirty="0" err="1">
                <a:latin typeface="Helvetica" pitchFamily="2" charset="0"/>
              </a:rPr>
              <a:t>nAb</a:t>
            </a:r>
            <a:r>
              <a:rPr lang="en-US" sz="2400" dirty="0">
                <a:latin typeface="Helvetica" pitchFamily="2" charset="0"/>
              </a:rPr>
              <a:t> responses can be elicited by early life vaccination</a:t>
            </a:r>
          </a:p>
          <a:p>
            <a:endParaRPr lang="en-US" sz="2400" dirty="0">
              <a:latin typeface="Helvetica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Helvetica" pitchFamily="2" charset="0"/>
              </a:rPr>
              <a:t>infants vaccinated from infancy throughout childhood and into adolescence were able to induce comparable responses against the vaccine and the heterologous Env immunogen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Helvetica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Helvetica" pitchFamily="2" charset="0"/>
              </a:rPr>
              <a:t>persistence of B cell responses = memory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Helvetica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Helvetica" pitchFamily="2" charset="0"/>
              </a:rPr>
              <a:t>development of </a:t>
            </a:r>
            <a:r>
              <a:rPr lang="en-US" sz="2400" dirty="0" err="1">
                <a:latin typeface="Helvetica" pitchFamily="2" charset="0"/>
              </a:rPr>
              <a:t>bnAbs</a:t>
            </a:r>
            <a:r>
              <a:rPr lang="en-US" sz="2400" dirty="0">
                <a:latin typeface="Helvetica" pitchFamily="2" charset="0"/>
              </a:rPr>
              <a:t> relies on optimal choice of shepherding and polishing immunogens </a:t>
            </a:r>
          </a:p>
          <a:p>
            <a:endParaRPr lang="en-US" sz="2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81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0A1BF9-877E-0F14-6ED7-29C131E884CB}"/>
              </a:ext>
            </a:extLst>
          </p:cNvPr>
          <p:cNvSpPr txBox="1"/>
          <p:nvPr/>
        </p:nvSpPr>
        <p:spPr>
          <a:xfrm>
            <a:off x="4533409" y="219953"/>
            <a:ext cx="3510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Helvetica" pitchFamily="2" charset="0"/>
              </a:rPr>
              <a:t>Team Members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F3DE41-E38C-AB11-2C62-43B635F5E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94" y="1655707"/>
            <a:ext cx="1977081" cy="4613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D52CA3-1106-7077-B444-573578816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195" y="1277192"/>
            <a:ext cx="2165949" cy="1218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D8C4A2-F9C1-398C-AECF-2F9C66B49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095" y="1578589"/>
            <a:ext cx="2262295" cy="6155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831CFF-3037-9B94-5F42-D416BE6CFE94}"/>
              </a:ext>
            </a:extLst>
          </p:cNvPr>
          <p:cNvSpPr txBox="1"/>
          <p:nvPr/>
        </p:nvSpPr>
        <p:spPr>
          <a:xfrm>
            <a:off x="792239" y="2410743"/>
            <a:ext cx="192341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Sallie </a:t>
            </a:r>
            <a:r>
              <a:rPr lang="en-US" sz="1600" b="1" dirty="0" err="1">
                <a:latin typeface="Helvetica" pitchFamily="2" charset="0"/>
              </a:rPr>
              <a:t>Permar</a:t>
            </a:r>
            <a:endParaRPr lang="en-US" sz="1600" b="1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Kimberly Courtney</a:t>
            </a:r>
          </a:p>
          <a:p>
            <a:r>
              <a:rPr lang="en-US" sz="1600" dirty="0">
                <a:latin typeface="Helvetica" pitchFamily="2" charset="0"/>
              </a:rPr>
              <a:t>Joshua Eudailey</a:t>
            </a:r>
          </a:p>
          <a:p>
            <a:r>
              <a:rPr lang="en-US" sz="1600" dirty="0" err="1">
                <a:latin typeface="Helvetica" pitchFamily="2" charset="0"/>
              </a:rPr>
              <a:t>Giny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Fouda</a:t>
            </a:r>
            <a:endParaRPr lang="en-US" sz="160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Ria Goswami</a:t>
            </a:r>
          </a:p>
          <a:p>
            <a:r>
              <a:rPr lang="en-US" sz="1600" dirty="0">
                <a:latin typeface="Helvetica" pitchFamily="2" charset="0"/>
              </a:rPr>
              <a:t>Yasmine Issah</a:t>
            </a:r>
          </a:p>
          <a:p>
            <a:r>
              <a:rPr lang="en-US" sz="1600" dirty="0">
                <a:latin typeface="Helvetica" pitchFamily="2" charset="0"/>
              </a:rPr>
              <a:t>Ashley Nelson</a:t>
            </a:r>
          </a:p>
          <a:p>
            <a:r>
              <a:rPr lang="en-US" sz="1600" dirty="0">
                <a:latin typeface="Helvetica" pitchFamily="2" charset="0"/>
              </a:rPr>
              <a:t>John Ramos</a:t>
            </a:r>
          </a:p>
          <a:p>
            <a:r>
              <a:rPr lang="en-US" sz="1600" dirty="0">
                <a:latin typeface="Helvetica" pitchFamily="2" charset="0"/>
              </a:rPr>
              <a:t>Kenneth Vuong</a:t>
            </a:r>
          </a:p>
          <a:p>
            <a:r>
              <a:rPr lang="en-US" sz="1600" dirty="0">
                <a:latin typeface="Helvetica" pitchFamily="2" charset="0"/>
              </a:rPr>
              <a:t>Carolyn Weinbaum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626852-6DFF-9667-DED0-D8621B929B25}"/>
              </a:ext>
            </a:extLst>
          </p:cNvPr>
          <p:cNvSpPr txBox="1"/>
          <p:nvPr/>
        </p:nvSpPr>
        <p:spPr>
          <a:xfrm>
            <a:off x="6620926" y="2410743"/>
            <a:ext cx="18622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Kristina De Paris</a:t>
            </a:r>
            <a:endParaRPr lang="en-US" sz="160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Katie Bosch</a:t>
            </a:r>
          </a:p>
          <a:p>
            <a:r>
              <a:rPr lang="en-US" sz="1600" dirty="0">
                <a:latin typeface="Helvetica" pitchFamily="2" charset="0"/>
              </a:rPr>
              <a:t>Dominique Davis</a:t>
            </a:r>
          </a:p>
          <a:p>
            <a:r>
              <a:rPr lang="en-US" sz="1600" dirty="0">
                <a:latin typeface="Helvetica" pitchFamily="2" charset="0"/>
              </a:rPr>
              <a:t>Dirk Dittmer</a:t>
            </a:r>
          </a:p>
          <a:p>
            <a:r>
              <a:rPr lang="en-US" sz="1600" dirty="0">
                <a:latin typeface="Helvetica" pitchFamily="2" charset="0"/>
              </a:rPr>
              <a:t>Jasmine Edwards</a:t>
            </a:r>
          </a:p>
          <a:p>
            <a:r>
              <a:rPr lang="en-US" sz="1600" dirty="0">
                <a:latin typeface="Helvetica" pitchFamily="2" charset="0"/>
              </a:rPr>
              <a:t>Alex Everhart</a:t>
            </a:r>
          </a:p>
          <a:p>
            <a:r>
              <a:rPr lang="en-US" sz="1600" dirty="0">
                <a:latin typeface="Helvetica" pitchFamily="2" charset="0"/>
              </a:rPr>
              <a:t>Michael Hudgens</a:t>
            </a:r>
          </a:p>
          <a:p>
            <a:r>
              <a:rPr lang="en-US" sz="1600" dirty="0">
                <a:latin typeface="Helvetica" pitchFamily="2" charset="0"/>
              </a:rPr>
              <a:t>Vidya Vijayan, K.K</a:t>
            </a:r>
          </a:p>
          <a:p>
            <a:r>
              <a:rPr lang="en-US" sz="1600" dirty="0">
                <a:latin typeface="Helvetica" pitchFamily="2" charset="0"/>
              </a:rPr>
              <a:t>Kasie Welch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DEB9E-8E15-3766-D178-D6843F269C0F}"/>
              </a:ext>
            </a:extLst>
          </p:cNvPr>
          <p:cNvSpPr txBox="1"/>
          <p:nvPr/>
        </p:nvSpPr>
        <p:spPr>
          <a:xfrm>
            <a:off x="3274569" y="2410743"/>
            <a:ext cx="2440092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Koen Van Rompay</a:t>
            </a:r>
            <a:r>
              <a:rPr lang="en-US" sz="1600" dirty="0">
                <a:latin typeface="Helvetica" pitchFamily="2" charset="0"/>
              </a:rPr>
              <a:t> </a:t>
            </a:r>
          </a:p>
          <a:p>
            <a:r>
              <a:rPr lang="en-US" sz="1600" dirty="0">
                <a:latin typeface="Helvetica" pitchFamily="2" charset="0"/>
              </a:rPr>
              <a:t>Jennifer Watanabe</a:t>
            </a:r>
          </a:p>
          <a:p>
            <a:r>
              <a:rPr lang="en-US" sz="1600" dirty="0">
                <a:latin typeface="Helvetica" pitchFamily="2" charset="0"/>
              </a:rPr>
              <a:t>Jodie </a:t>
            </a:r>
            <a:r>
              <a:rPr lang="en-US" sz="1600" dirty="0" err="1">
                <a:latin typeface="Helvetica" pitchFamily="2" charset="0"/>
              </a:rPr>
              <a:t>Usachenko</a:t>
            </a:r>
            <a:endParaRPr lang="en-US" sz="160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Ramya </a:t>
            </a:r>
            <a:r>
              <a:rPr lang="en-US" sz="1600" dirty="0" err="1">
                <a:latin typeface="Helvetica" pitchFamily="2" charset="0"/>
              </a:rPr>
              <a:t>Immareddy</a:t>
            </a:r>
            <a:endParaRPr lang="en-US" sz="160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Wilhelm von </a:t>
            </a:r>
            <a:r>
              <a:rPr lang="en-US" sz="1600" dirty="0" err="1">
                <a:latin typeface="Helvetica" pitchFamily="2" charset="0"/>
              </a:rPr>
              <a:t>Morgenland</a:t>
            </a:r>
            <a:endParaRPr lang="en-US" sz="160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Miles Christensen</a:t>
            </a:r>
          </a:p>
          <a:p>
            <a:r>
              <a:rPr lang="en-US" sz="1600" dirty="0">
                <a:latin typeface="Helvetica" pitchFamily="2" charset="0"/>
              </a:rPr>
              <a:t>Adam Hubert</a:t>
            </a:r>
          </a:p>
          <a:p>
            <a:r>
              <a:rPr lang="en-US" sz="1600" dirty="0">
                <a:latin typeface="Helvetica" pitchFamily="2" charset="0"/>
              </a:rPr>
              <a:t>Jennifer Stevenson</a:t>
            </a:r>
          </a:p>
          <a:p>
            <a:r>
              <a:rPr lang="en-US" sz="1600" dirty="0">
                <a:latin typeface="Helvetica" pitchFamily="2" charset="0"/>
              </a:rPr>
              <a:t>Alfonso Davalos</a:t>
            </a:r>
          </a:p>
          <a:p>
            <a:r>
              <a:rPr lang="en-US" sz="1600" dirty="0">
                <a:latin typeface="Helvetica" pitchFamily="2" charset="0"/>
              </a:rPr>
              <a:t>Katherine </a:t>
            </a:r>
            <a:r>
              <a:rPr lang="en-US" sz="1600" dirty="0" err="1">
                <a:latin typeface="Helvetica" pitchFamily="2" charset="0"/>
              </a:rPr>
              <a:t>Olstad</a:t>
            </a:r>
            <a:endParaRPr lang="en-US" sz="160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Rachel Reader</a:t>
            </a:r>
            <a:endParaRPr lang="en-US" sz="1600" b="1" dirty="0">
              <a:latin typeface="Helvetica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D0EC91-B537-7180-6389-02B4534442E0}"/>
              </a:ext>
            </a:extLst>
          </p:cNvPr>
          <p:cNvSpPr/>
          <p:nvPr/>
        </p:nvSpPr>
        <p:spPr>
          <a:xfrm>
            <a:off x="9835484" y="2410743"/>
            <a:ext cx="205216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Guido Ferrari</a:t>
            </a:r>
          </a:p>
          <a:p>
            <a:r>
              <a:rPr lang="en-US" sz="1600" dirty="0" err="1">
                <a:latin typeface="Helvetica" pitchFamily="2" charset="0"/>
              </a:rPr>
              <a:t>Danting</a:t>
            </a:r>
            <a:r>
              <a:rPr lang="en-US" sz="1600" dirty="0">
                <a:latin typeface="Helvetica" pitchFamily="2" charset="0"/>
              </a:rPr>
              <a:t> Jiang</a:t>
            </a:r>
          </a:p>
          <a:p>
            <a:r>
              <a:rPr lang="en-US" sz="1600" dirty="0">
                <a:latin typeface="Helvetica" pitchFamily="2" charset="0"/>
              </a:rPr>
              <a:t>David </a:t>
            </a:r>
            <a:r>
              <a:rPr lang="en-US" sz="1600" dirty="0" err="1">
                <a:latin typeface="Helvetica" pitchFamily="2" charset="0"/>
              </a:rPr>
              <a:t>Montefiori</a:t>
            </a:r>
            <a:endParaRPr lang="en-US" sz="160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Justin Pollara</a:t>
            </a:r>
          </a:p>
          <a:p>
            <a:r>
              <a:rPr lang="en-US" sz="1600" dirty="0">
                <a:latin typeface="Helvetica" pitchFamily="2" charset="0"/>
              </a:rPr>
              <a:t>Nicole Rodgers</a:t>
            </a:r>
          </a:p>
          <a:p>
            <a:r>
              <a:rPr lang="en-US" sz="1600" b="1" dirty="0" err="1">
                <a:latin typeface="Helvetica" pitchFamily="2" charset="0"/>
              </a:rPr>
              <a:t>Xiaoying</a:t>
            </a:r>
            <a:r>
              <a:rPr lang="en-US" sz="1600" b="1" dirty="0">
                <a:latin typeface="Helvetica" pitchFamily="2" charset="0"/>
              </a:rPr>
              <a:t> Shen</a:t>
            </a:r>
          </a:p>
          <a:p>
            <a:r>
              <a:rPr lang="en-US" sz="1600" dirty="0">
                <a:latin typeface="Helvetica" pitchFamily="2" charset="0"/>
              </a:rPr>
              <a:t>Neil Surana</a:t>
            </a:r>
          </a:p>
          <a:p>
            <a:r>
              <a:rPr lang="en-US" sz="1600" dirty="0">
                <a:latin typeface="Helvetica" pitchFamily="2" charset="0"/>
              </a:rPr>
              <a:t>Kevin </a:t>
            </a:r>
            <a:r>
              <a:rPr lang="en-US" sz="1600" dirty="0" err="1">
                <a:latin typeface="Helvetica" pitchFamily="2" charset="0"/>
              </a:rPr>
              <a:t>Wiehe</a:t>
            </a:r>
            <a:endParaRPr lang="en-US" sz="1600" dirty="0">
              <a:latin typeface="Helvetica" pitchFamily="2" charset="0"/>
            </a:endParaRPr>
          </a:p>
          <a:p>
            <a:r>
              <a:rPr lang="en-US" sz="1600" dirty="0" err="1">
                <a:latin typeface="Helvetica" pitchFamily="2" charset="0"/>
              </a:rPr>
              <a:t>Sravani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Venkatayogi</a:t>
            </a:r>
            <a:endParaRPr lang="en-US" sz="1600" dirty="0">
              <a:latin typeface="Helvetica" pitchFamily="2" charset="0"/>
            </a:endParaRPr>
          </a:p>
          <a:p>
            <a:r>
              <a:rPr lang="en-US" sz="1600" b="1" dirty="0">
                <a:latin typeface="Helvetica" pitchFamily="2" charset="0"/>
              </a:rPr>
              <a:t>Bart Haynes</a:t>
            </a:r>
          </a:p>
          <a:p>
            <a:r>
              <a:rPr lang="en-US" sz="1600" b="1" dirty="0">
                <a:latin typeface="Helvetica" pitchFamily="2" charset="0"/>
              </a:rPr>
              <a:t>Kevin Saunders</a:t>
            </a:r>
          </a:p>
          <a:p>
            <a:r>
              <a:rPr lang="en-US" sz="1600" dirty="0">
                <a:latin typeface="Helvetica" pitchFamily="2" charset="0"/>
              </a:rPr>
              <a:t>Esther Lee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DCE2F0-1586-60DF-CD23-4D54C8BD8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5752" y="5279411"/>
            <a:ext cx="1561646" cy="8675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6B5DBA-E9B9-047B-89F0-C6369B708C17}"/>
              </a:ext>
            </a:extLst>
          </p:cNvPr>
          <p:cNvSpPr txBox="1"/>
          <p:nvPr/>
        </p:nvSpPr>
        <p:spPr>
          <a:xfrm>
            <a:off x="1183211" y="6119232"/>
            <a:ext cx="2566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Drew Weissman</a:t>
            </a:r>
          </a:p>
          <a:p>
            <a:r>
              <a:rPr lang="en-US" sz="1600" dirty="0">
                <a:latin typeface="Helvetica" pitchFamily="2" charset="0"/>
              </a:rPr>
              <a:t>Mohamad-Gabriel </a:t>
            </a:r>
            <a:r>
              <a:rPr lang="en-US" sz="1600" dirty="0" err="1">
                <a:latin typeface="Helvetica" pitchFamily="2" charset="0"/>
              </a:rPr>
              <a:t>Alameh</a:t>
            </a:r>
            <a:endParaRPr lang="en-US" sz="1600" dirty="0">
              <a:latin typeface="Helvetica" pitchFamily="2" charset="0"/>
            </a:endParaRPr>
          </a:p>
        </p:txBody>
      </p:sp>
      <p:pic>
        <p:nvPicPr>
          <p:cNvPr id="21" name="Picture 2" descr="\\duhsnas-pri\dusom_dhvi\All_Staff\DHVI\Administrative\Logos\Duke SOM logo.tif">
            <a:extLst>
              <a:ext uri="{FF2B5EF4-FFF2-40B4-BE49-F238E27FC236}">
                <a16:creationId xmlns:a16="http://schemas.microsoft.com/office/drawing/2014/main" id="{4128843A-BC25-5DA2-F378-9B75071B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418" y="1485073"/>
            <a:ext cx="2463231" cy="70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8A0DCC-B270-90AF-5C7A-9D5E1350F520}"/>
              </a:ext>
            </a:extLst>
          </p:cNvPr>
          <p:cNvSpPr txBox="1"/>
          <p:nvPr/>
        </p:nvSpPr>
        <p:spPr>
          <a:xfrm>
            <a:off x="7669258" y="5991716"/>
            <a:ext cx="3510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dirty="0">
                <a:latin typeface="Helvetica" pitchFamily="2" charset="0"/>
                <a:cs typeface="Arial" panose="020B0604020202020204" pitchFamily="34" charset="0"/>
              </a:rPr>
              <a:t>1P01 AI117915	Anjali Singh</a:t>
            </a:r>
          </a:p>
          <a:p>
            <a:pPr>
              <a:spcBef>
                <a:spcPct val="0"/>
              </a:spcBef>
            </a:pPr>
            <a:r>
              <a:rPr lang="en-US" dirty="0">
                <a:latin typeface="Helvetica" pitchFamily="2" charset="0"/>
                <a:cs typeface="Arial" panose="020B0604020202020204" pitchFamily="34" charset="0"/>
              </a:rPr>
              <a:t>1P01 AI178377	Amy Palin</a:t>
            </a:r>
            <a:endParaRPr lang="en-US" sz="1800" dirty="0"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14" name="Picture 13" descr="C:\Users\sephborrow\Seph 28th Feb 2015\CHAVI-ID calls and mtgs\Annual meeting Y3 Sept 2014\Talks and posters\NIH_NIAID_Master_Logo_2Color.jpg">
            <a:extLst>
              <a:ext uri="{FF2B5EF4-FFF2-40B4-BE49-F238E27FC236}">
                <a16:creationId xmlns:a16="http://schemas.microsoft.com/office/drawing/2014/main" id="{BE9DA61A-1713-FC8A-30CE-8F516C232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97" y="5959701"/>
            <a:ext cx="2440092" cy="67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084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703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3E86D9-734E-CD4A-98AC-D989E4E5E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191" y="445297"/>
            <a:ext cx="7632700" cy="611982"/>
          </a:xfrm>
        </p:spPr>
        <p:txBody>
          <a:bodyPr>
            <a:normAutofit/>
          </a:bodyPr>
          <a:lstStyle/>
          <a:p>
            <a:r>
              <a:rPr lang="en-GB" noProof="0" dirty="0">
                <a:latin typeface="Helvetica" pitchFamily="2" charset="0"/>
              </a:rPr>
              <a:t>Summary</a:t>
            </a: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6D28C90B-BE3C-F8F5-519E-8061D2986424}"/>
              </a:ext>
            </a:extLst>
          </p:cNvPr>
          <p:cNvSpPr txBox="1">
            <a:spLocks/>
          </p:cNvSpPr>
          <p:nvPr/>
        </p:nvSpPr>
        <p:spPr>
          <a:xfrm>
            <a:off x="3936229" y="1314350"/>
            <a:ext cx="7840623" cy="538625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DE9443"/>
                </a:solidFill>
                <a:latin typeface="Helvetica" pitchFamily="2" charset="0"/>
              </a:rPr>
              <a:t>What is your main question?</a:t>
            </a:r>
          </a:p>
          <a:p>
            <a:pPr marL="0" indent="0">
              <a:buNone/>
            </a:pPr>
            <a:r>
              <a:rPr lang="en-GB" sz="2400" b="1" dirty="0">
                <a:latin typeface="Helvetica" pitchFamily="2" charset="0"/>
                <a:cs typeface="Calibri" panose="020F0502020204030204" pitchFamily="34" charset="0"/>
              </a:rPr>
              <a:t>Can early life HIV-1 Env mRNA-LNP vaccination induce V3 glycan-directed broadly neutralizing antibodies in infant rhesus macaques? </a:t>
            </a:r>
            <a:br>
              <a:rPr lang="en-GB" dirty="0">
                <a:latin typeface="Helvetica" pitchFamily="2" charset="0"/>
              </a:rPr>
            </a:br>
            <a:endParaRPr lang="en-GB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DE9443"/>
                </a:solidFill>
                <a:latin typeface="Helvetica" pitchFamily="2" charset="0"/>
              </a:rPr>
              <a:t>What did you find?</a:t>
            </a:r>
          </a:p>
          <a:p>
            <a:pPr marL="0" indent="0">
              <a:buNone/>
            </a:pPr>
            <a:r>
              <a:rPr lang="en-GB" sz="2400" b="1" dirty="0" err="1">
                <a:latin typeface="Helvetica" pitchFamily="2" charset="0"/>
              </a:rPr>
              <a:t>nAb</a:t>
            </a:r>
            <a:r>
              <a:rPr lang="en-GB" sz="2400" b="1" dirty="0">
                <a:latin typeface="Helvetica" pitchFamily="2" charset="0"/>
              </a:rPr>
              <a:t> responses against the GDIR motif were induced in 4 of 6 infant </a:t>
            </a:r>
            <a:r>
              <a:rPr lang="en-GB" sz="2400" b="1" dirty="0" err="1">
                <a:latin typeface="Helvetica" pitchFamily="2" charset="0"/>
              </a:rPr>
              <a:t>RMs.</a:t>
            </a:r>
            <a:endParaRPr lang="en-GB" sz="2400" b="1" dirty="0">
              <a:latin typeface="Helvetica" pitchFamily="2" charset="0"/>
            </a:endParaRPr>
          </a:p>
          <a:p>
            <a:pPr marL="0" indent="0">
              <a:buNone/>
            </a:pPr>
            <a:endParaRPr lang="en-GB" sz="2400" b="1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DE9443"/>
                </a:solidFill>
                <a:latin typeface="Helvetica" pitchFamily="2" charset="0"/>
              </a:rPr>
              <a:t>Why is it important?</a:t>
            </a:r>
          </a:p>
          <a:p>
            <a:pPr marL="0" indent="0">
              <a:buNone/>
            </a:pPr>
            <a:r>
              <a:rPr lang="en-GB" sz="2400" b="1" dirty="0">
                <a:latin typeface="Helvetica" pitchFamily="2" charset="0"/>
                <a:cs typeface="Calibri" panose="020F0502020204030204" pitchFamily="34" charset="0"/>
              </a:rPr>
              <a:t>A multidose vaccine regimen to induce </a:t>
            </a:r>
            <a:r>
              <a:rPr lang="en-GB" sz="2400" b="1" dirty="0" err="1">
                <a:latin typeface="Helvetica" pitchFamily="2" charset="0"/>
                <a:cs typeface="Calibri" panose="020F0502020204030204" pitchFamily="34" charset="0"/>
              </a:rPr>
              <a:t>bnAbs</a:t>
            </a:r>
            <a:r>
              <a:rPr lang="en-GB" sz="2400" b="1" dirty="0">
                <a:latin typeface="Helvetica" pitchFamily="2" charset="0"/>
                <a:cs typeface="Calibri" panose="020F0502020204030204" pitchFamily="34" charset="0"/>
              </a:rPr>
              <a:t> that can protect against sexual acquisition in the high-risk group of young adults could be incorporated into the EPI schedule.</a:t>
            </a:r>
          </a:p>
        </p:txBody>
      </p:sp>
    </p:spTree>
    <p:extLst>
      <p:ext uri="{BB962C8B-B14F-4D97-AF65-F5344CB8AC3E}">
        <p14:creationId xmlns:p14="http://schemas.microsoft.com/office/powerpoint/2010/main" val="4287703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A595C-4CCA-163E-A199-16EC5201AA48}"/>
              </a:ext>
            </a:extLst>
          </p:cNvPr>
          <p:cNvSpPr txBox="1">
            <a:spLocks/>
          </p:cNvSpPr>
          <p:nvPr/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Acknowledgements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8654A5F-A7F6-E302-6DB8-FBFA61154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17" y="1713622"/>
            <a:ext cx="9672032" cy="456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600" b="1" dirty="0">
                <a:latin typeface="Helvetica" pitchFamily="2" charset="0"/>
              </a:rPr>
              <a:t>National Institute of Allergy and Infectious Diseases (NIAID)</a:t>
            </a:r>
          </a:p>
          <a:p>
            <a:pPr>
              <a:spcBef>
                <a:spcPct val="0"/>
              </a:spcBef>
            </a:pPr>
            <a:r>
              <a:rPr lang="en-US" sz="1600" b="1" dirty="0">
                <a:latin typeface="Helvetica" pitchFamily="2" charset="0"/>
              </a:rPr>
              <a:t>National Institutes of Health (NIH)</a:t>
            </a:r>
          </a:p>
          <a:p>
            <a:pPr>
              <a:spcBef>
                <a:spcPct val="0"/>
              </a:spcBef>
            </a:pPr>
            <a:r>
              <a:rPr lang="en-US" sz="1600" b="1" dirty="0">
                <a:latin typeface="Helvetica" pitchFamily="2" charset="0"/>
              </a:rPr>
              <a:t>Division of AIDS (DAIDS)</a:t>
            </a:r>
          </a:p>
          <a:p>
            <a:pPr>
              <a:spcBef>
                <a:spcPct val="0"/>
              </a:spcBef>
            </a:pPr>
            <a:r>
              <a:rPr lang="en-US" sz="1600" b="1" dirty="0">
                <a:latin typeface="Helvetica" pitchFamily="2" charset="0"/>
              </a:rPr>
              <a:t>U.S. Department of Health and Human Services (HHS)</a:t>
            </a:r>
          </a:p>
          <a:p>
            <a:pPr>
              <a:spcBef>
                <a:spcPct val="0"/>
              </a:spcBef>
            </a:pPr>
            <a:r>
              <a:rPr lang="en-US" sz="1600" b="1" dirty="0">
                <a:latin typeface="Helvetica" pitchFamily="2" charset="0"/>
              </a:rPr>
              <a:t>Duke Office of Clinical Research (DOCR)</a:t>
            </a:r>
          </a:p>
          <a:p>
            <a:pPr>
              <a:spcBef>
                <a:spcPct val="0"/>
              </a:spcBef>
            </a:pPr>
            <a:r>
              <a:rPr lang="en-US" sz="1600" b="1" dirty="0">
                <a:latin typeface="Helvetica" pitchFamily="2" charset="0"/>
              </a:rPr>
              <a:t>Duke Human Vaccine Institute and School of Medicine</a:t>
            </a:r>
          </a:p>
          <a:p>
            <a:pPr>
              <a:spcBef>
                <a:spcPct val="0"/>
              </a:spcBef>
            </a:pPr>
            <a:r>
              <a:rPr lang="en-US" sz="1600" b="1" dirty="0">
                <a:latin typeface="Helvetica" pitchFamily="2" charset="0"/>
              </a:rPr>
              <a:t>UNC School of Medicine</a:t>
            </a:r>
          </a:p>
          <a:p>
            <a:pPr>
              <a:spcBef>
                <a:spcPct val="0"/>
              </a:spcBef>
            </a:pPr>
            <a:r>
              <a:rPr lang="en-US" sz="1600" b="1" dirty="0">
                <a:latin typeface="Helvetica" pitchFamily="2" charset="0"/>
              </a:rPr>
              <a:t>UC Davis California National Primate Research Center</a:t>
            </a:r>
          </a:p>
          <a:p>
            <a:pPr>
              <a:spcBef>
                <a:spcPct val="0"/>
              </a:spcBef>
            </a:pPr>
            <a:r>
              <a:rPr lang="en-US" sz="1600" b="1" dirty="0">
                <a:latin typeface="Helvetica" pitchFamily="2" charset="0"/>
              </a:rPr>
              <a:t>Infectious Disease Research institute (IDRI)</a:t>
            </a:r>
          </a:p>
          <a:p>
            <a:pPr>
              <a:spcBef>
                <a:spcPct val="0"/>
              </a:spcBef>
            </a:pPr>
            <a:r>
              <a:rPr lang="en-US" sz="1600" b="1" dirty="0">
                <a:latin typeface="Helvetica" pitchFamily="2" charset="0"/>
              </a:rPr>
              <a:t>3M and IDRI</a:t>
            </a:r>
          </a:p>
          <a:p>
            <a:pPr>
              <a:spcBef>
                <a:spcPct val="0"/>
              </a:spcBef>
            </a:pPr>
            <a:r>
              <a:rPr lang="en-US" sz="1600" b="1" dirty="0">
                <a:latin typeface="Helvetica" pitchFamily="2" charset="0"/>
              </a:rPr>
              <a:t>Weill Cornell Medicine</a:t>
            </a:r>
          </a:p>
          <a:p>
            <a:pPr marL="0" indent="0">
              <a:spcBef>
                <a:spcPct val="0"/>
              </a:spcBef>
              <a:buNone/>
            </a:pPr>
            <a:endParaRPr lang="en-US" sz="1600" b="1" u="sng" dirty="0">
              <a:latin typeface="Helvetica" pitchFamily="2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600" b="1" u="sng" dirty="0">
                <a:latin typeface="Helvetica" pitchFamily="2" charset="0"/>
                <a:cs typeface="Arial" panose="020B0604020202020204" pitchFamily="34" charset="0"/>
              </a:rPr>
              <a:t>Funded By:</a:t>
            </a:r>
          </a:p>
          <a:p>
            <a:pPr>
              <a:spcBef>
                <a:spcPct val="0"/>
              </a:spcBef>
            </a:pPr>
            <a:r>
              <a:rPr lang="en-US" sz="1600" b="1" dirty="0">
                <a:latin typeface="Helvetica" pitchFamily="2" charset="0"/>
                <a:cs typeface="Arial" panose="020B0604020202020204" pitchFamily="34" charset="0"/>
              </a:rPr>
              <a:t>Early Life Vaccination to Prevent HIV Acquisition during Adolescence (1P0 1A117915)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US" sz="1600" b="1" kern="0" dirty="0">
              <a:solidFill>
                <a:srgbClr val="000000"/>
              </a:solidFill>
              <a:latin typeface="Helvetica" pitchFamily="2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endParaRPr lang="en-US" sz="1600" b="1" kern="0" dirty="0">
              <a:solidFill>
                <a:srgbClr val="000000"/>
              </a:solidFill>
              <a:latin typeface="Helvetica" pitchFamily="2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endParaRPr lang="en-US" sz="1600" b="1" kern="0" dirty="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94392A-0B0A-254D-703A-29684A1D1CB0}"/>
              </a:ext>
            </a:extLst>
          </p:cNvPr>
          <p:cNvGrpSpPr/>
          <p:nvPr/>
        </p:nvGrpSpPr>
        <p:grpSpPr>
          <a:xfrm>
            <a:off x="1145820" y="6175026"/>
            <a:ext cx="9900359" cy="659683"/>
            <a:chOff x="571253" y="6048375"/>
            <a:chExt cx="7886947" cy="581025"/>
          </a:xfrm>
        </p:grpSpPr>
        <p:pic>
          <p:nvPicPr>
            <p:cNvPr id="6" name="Picture 2" descr="\\duhsnas-pri\dusom_dhvi\All_Staff\DHVI\Administrative\Logos\Duke SOM logo.tif">
              <a:extLst>
                <a:ext uri="{FF2B5EF4-FFF2-40B4-BE49-F238E27FC236}">
                  <a16:creationId xmlns:a16="http://schemas.microsoft.com/office/drawing/2014/main" id="{08ED7AA5-E82B-7CAF-7830-CBF9AE139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1288" y="6100736"/>
              <a:ext cx="1516912" cy="452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weinb006\AppData\Local\Microsoft\Windows\Temporary Internet Files\Content.Outlook\D0Z695DY\CNPRC-UCD-logo.jpg">
              <a:extLst>
                <a:ext uri="{FF2B5EF4-FFF2-40B4-BE49-F238E27FC236}">
                  <a16:creationId xmlns:a16="http://schemas.microsoft.com/office/drawing/2014/main" id="{DF6901F5-1465-BAF2-8F6F-BF3B20DCF8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885" y="6162010"/>
              <a:ext cx="1235715" cy="391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:\Users\sephborrow\Seph 28th Feb 2015\CHAVI-ID calls and mtgs\Annual meeting Y3 Sept 2014\Talks and posters\NIH_NIAID_Master_Logo_2Color.jpg">
              <a:extLst>
                <a:ext uri="{FF2B5EF4-FFF2-40B4-BE49-F238E27FC236}">
                  <a16:creationId xmlns:a16="http://schemas.microsoft.com/office/drawing/2014/main" id="{4BA5833E-E030-010F-590E-19D1792AA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253" y="6192684"/>
              <a:ext cx="1181347" cy="28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91849AC-FBB0-554F-2403-F7A978736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6530" y="6084178"/>
              <a:ext cx="1661070" cy="465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 descr="C:\Users\weinb006\Desktop\WCM_MB_LOGO_HZSS2L_CLR_RGB.png">
              <a:extLst>
                <a:ext uri="{FF2B5EF4-FFF2-40B4-BE49-F238E27FC236}">
                  <a16:creationId xmlns:a16="http://schemas.microsoft.com/office/drawing/2014/main" id="{9FCD5E13-AE95-8816-C417-3BA22354133E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7"/>
            <a:stretch/>
          </p:blipFill>
          <p:spPr bwMode="auto">
            <a:xfrm>
              <a:off x="3810000" y="6048375"/>
              <a:ext cx="1470854" cy="5810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09AF3EF-D259-6EAE-BCF0-FADFFFA71066}"/>
              </a:ext>
            </a:extLst>
          </p:cNvPr>
          <p:cNvSpPr txBox="1"/>
          <p:nvPr/>
        </p:nvSpPr>
        <p:spPr>
          <a:xfrm>
            <a:off x="8769377" y="1413906"/>
            <a:ext cx="278794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solidFill>
                  <a:srgbClr val="0D04BC"/>
                </a:solidFill>
                <a:latin typeface="Helvetica" pitchFamily="2" charset="0"/>
              </a:rPr>
              <a:t>Special Thanks: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885D6D-94DE-55D3-D65A-6900803A1151}"/>
              </a:ext>
            </a:extLst>
          </p:cNvPr>
          <p:cNvSpPr txBox="1"/>
          <p:nvPr/>
        </p:nvSpPr>
        <p:spPr>
          <a:xfrm>
            <a:off x="9507559" y="2250771"/>
            <a:ext cx="1263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Anjali Singh</a:t>
            </a:r>
          </a:p>
          <a:p>
            <a:r>
              <a:rPr lang="en-US" sz="1600" dirty="0">
                <a:latin typeface="Helvetica" pitchFamily="2" charset="0"/>
              </a:rPr>
              <a:t>Amy Palin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7BCC87-5BFD-9C33-0C9D-8F443245C8FA}"/>
              </a:ext>
            </a:extLst>
          </p:cNvPr>
          <p:cNvSpPr txBox="1"/>
          <p:nvPr/>
        </p:nvSpPr>
        <p:spPr>
          <a:xfrm>
            <a:off x="9586907" y="1914445"/>
            <a:ext cx="1152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NIH/ NIAD</a:t>
            </a:r>
          </a:p>
        </p:txBody>
      </p:sp>
    </p:spTree>
    <p:extLst>
      <p:ext uri="{BB962C8B-B14F-4D97-AF65-F5344CB8AC3E}">
        <p14:creationId xmlns:p14="http://schemas.microsoft.com/office/powerpoint/2010/main" val="4152650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CBCE0C22-8A73-51F8-D5C4-68F9AB49A95C}"/>
              </a:ext>
            </a:extLst>
          </p:cNvPr>
          <p:cNvSpPr txBox="1">
            <a:spLocks/>
          </p:cNvSpPr>
          <p:nvPr/>
        </p:nvSpPr>
        <p:spPr>
          <a:xfrm>
            <a:off x="4420168" y="398133"/>
            <a:ext cx="3351664" cy="7296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Helvetica" pitchFamily="2" charset="0"/>
              </a:rPr>
              <a:t>Rationale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AA0736-331F-B3F9-54DD-9BD549F7444E}"/>
              </a:ext>
            </a:extLst>
          </p:cNvPr>
          <p:cNvSpPr txBox="1">
            <a:spLocks/>
          </p:cNvSpPr>
          <p:nvPr/>
        </p:nvSpPr>
        <p:spPr>
          <a:xfrm>
            <a:off x="171119" y="4963398"/>
            <a:ext cx="6889248" cy="14964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different types of </a:t>
            </a:r>
            <a:r>
              <a:rPr lang="en-US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bnAbs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target distinct regions of Env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induction of </a:t>
            </a:r>
            <a:r>
              <a:rPr lang="en-US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bNAbs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and/or their precursors is a rare event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V3 glycan site </a:t>
            </a:r>
            <a:r>
              <a:rPr lang="en-US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bnAbs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require fewer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improbable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mutations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only 4 mutations are sufficient for DH270 clone to achieve &gt;70% neutralization capacity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E575FC-B06A-04DE-7AEC-FFFC6BE40301}"/>
              </a:ext>
            </a:extLst>
          </p:cNvPr>
          <p:cNvGrpSpPr/>
          <p:nvPr/>
        </p:nvGrpSpPr>
        <p:grpSpPr>
          <a:xfrm>
            <a:off x="1148543" y="1577204"/>
            <a:ext cx="4875504" cy="3300209"/>
            <a:chOff x="171079" y="1009650"/>
            <a:chExt cx="5134324" cy="355916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BDB9993-7044-CC07-1186-6AE96D905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554" y="1009650"/>
              <a:ext cx="4681445" cy="32390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378FAF-6FE1-3274-2845-F7B23CD9F058}"/>
                </a:ext>
              </a:extLst>
            </p:cNvPr>
            <p:cNvSpPr txBox="1"/>
            <p:nvPr/>
          </p:nvSpPr>
          <p:spPr>
            <a:xfrm>
              <a:off x="171079" y="4232436"/>
              <a:ext cx="5134324" cy="336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Helvetica" pitchFamily="2" charset="0"/>
                </a:rPr>
                <a:t>Haigwood</a:t>
              </a:r>
              <a:r>
                <a:rPr lang="en-US" sz="1200" dirty="0">
                  <a:latin typeface="Helvetica" pitchFamily="2" charset="0"/>
                </a:rPr>
                <a:t> and </a:t>
              </a:r>
              <a:r>
                <a:rPr lang="en-US" sz="1200" dirty="0" err="1">
                  <a:latin typeface="Helvetica" pitchFamily="2" charset="0"/>
                </a:rPr>
                <a:t>Hessell</a:t>
              </a:r>
              <a:r>
                <a:rPr lang="en-US" sz="1200" dirty="0">
                  <a:latin typeface="Helvetica" pitchFamily="2" charset="0"/>
                </a:rPr>
                <a:t> et al., Front. Public Health., 2021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695B03-F30D-0D85-2892-C19094EF8D81}"/>
                </a:ext>
              </a:extLst>
            </p:cNvPr>
            <p:cNvSpPr/>
            <p:nvPr/>
          </p:nvSpPr>
          <p:spPr>
            <a:xfrm>
              <a:off x="3236360" y="1931542"/>
              <a:ext cx="1078786" cy="82193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C34A98-DE1C-8B36-0858-ACB3ED30EB99}"/>
                </a:ext>
              </a:extLst>
            </p:cNvPr>
            <p:cNvSpPr/>
            <p:nvPr/>
          </p:nvSpPr>
          <p:spPr>
            <a:xfrm>
              <a:off x="594188" y="1929829"/>
              <a:ext cx="1645577" cy="821932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B33A810-3F92-C114-E9B6-17D38B7C9A73}"/>
                </a:ext>
              </a:extLst>
            </p:cNvPr>
            <p:cNvSpPr txBox="1"/>
            <p:nvPr/>
          </p:nvSpPr>
          <p:spPr>
            <a:xfrm>
              <a:off x="760029" y="1300333"/>
              <a:ext cx="1313893" cy="448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  <a:latin typeface="Helvetica" pitchFamily="2" charset="0"/>
                </a:rPr>
                <a:t>DH270.6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A245B76-768D-CB2D-348B-E4BBA47BE540}"/>
              </a:ext>
            </a:extLst>
          </p:cNvPr>
          <p:cNvGrpSpPr/>
          <p:nvPr/>
        </p:nvGrpSpPr>
        <p:grpSpPr>
          <a:xfrm>
            <a:off x="6856915" y="1097394"/>
            <a:ext cx="5123045" cy="4663212"/>
            <a:chOff x="1262864" y="749480"/>
            <a:chExt cx="4736662" cy="4196990"/>
          </a:xfrm>
          <a:solidFill>
            <a:srgbClr val="C00000"/>
          </a:solidFill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2F005A-0399-5494-8A39-3F13ED122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4564" y="749480"/>
              <a:ext cx="3785136" cy="4196990"/>
            </a:xfrm>
            <a:prstGeom prst="rect">
              <a:avLst/>
            </a:prstGeom>
            <a:grpFill/>
            <a:ln w="22225">
              <a:solidFill>
                <a:srgbClr val="0070C0"/>
              </a:solidFill>
            </a:ln>
          </p:spPr>
        </p:pic>
        <p:sp>
          <p:nvSpPr>
            <p:cNvPr id="6" name="Up Arrow 5">
              <a:extLst>
                <a:ext uri="{FF2B5EF4-FFF2-40B4-BE49-F238E27FC236}">
                  <a16:creationId xmlns:a16="http://schemas.microsoft.com/office/drawing/2014/main" id="{8CA62CE9-1FC8-D0EE-A93E-8BD3E856962F}"/>
                </a:ext>
              </a:extLst>
            </p:cNvPr>
            <p:cNvSpPr/>
            <p:nvPr/>
          </p:nvSpPr>
          <p:spPr>
            <a:xfrm rot="5400000">
              <a:off x="1499727" y="3146045"/>
              <a:ext cx="319489" cy="793215"/>
            </a:xfrm>
            <a:prstGeom prst="upArrow">
              <a:avLst/>
            </a:prstGeom>
            <a:solidFill>
              <a:srgbClr val="00B050"/>
            </a:solidFill>
            <a:ln w="2222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Up Arrow 6">
              <a:extLst>
                <a:ext uri="{FF2B5EF4-FFF2-40B4-BE49-F238E27FC236}">
                  <a16:creationId xmlns:a16="http://schemas.microsoft.com/office/drawing/2014/main" id="{626CDEE2-E921-6948-4702-60CA6D45F106}"/>
                </a:ext>
              </a:extLst>
            </p:cNvPr>
            <p:cNvSpPr/>
            <p:nvPr/>
          </p:nvSpPr>
          <p:spPr>
            <a:xfrm rot="16200000">
              <a:off x="5443174" y="3422563"/>
              <a:ext cx="319489" cy="793215"/>
            </a:xfrm>
            <a:prstGeom prst="upArrow">
              <a:avLst/>
            </a:prstGeom>
            <a:grp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886EBDA-1C23-14E2-F223-99C0AD24DC23}"/>
              </a:ext>
            </a:extLst>
          </p:cNvPr>
          <p:cNvSpPr txBox="1"/>
          <p:nvPr/>
        </p:nvSpPr>
        <p:spPr>
          <a:xfrm>
            <a:off x="9704860" y="5825549"/>
            <a:ext cx="2441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" pitchFamily="2" charset="0"/>
              </a:rPr>
              <a:t>Fera</a:t>
            </a:r>
            <a:r>
              <a:rPr lang="en-US" sz="1400" dirty="0">
                <a:latin typeface="Helvetica" pitchFamily="2" charset="0"/>
              </a:rPr>
              <a:t> et al., Nat Comm, 2018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27ECA3-FCAE-A337-A2FC-6EBB9012202E}"/>
              </a:ext>
            </a:extLst>
          </p:cNvPr>
          <p:cNvSpPr/>
          <p:nvPr/>
        </p:nvSpPr>
        <p:spPr>
          <a:xfrm>
            <a:off x="7373073" y="1127746"/>
            <a:ext cx="520861" cy="362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55B5C9-30A5-B584-32F5-186BF8D05865}"/>
              </a:ext>
            </a:extLst>
          </p:cNvPr>
          <p:cNvSpPr txBox="1"/>
          <p:nvPr/>
        </p:nvSpPr>
        <p:spPr>
          <a:xfrm>
            <a:off x="7610109" y="4508081"/>
            <a:ext cx="877163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" pitchFamily="2" charset="0"/>
              </a:rPr>
              <a:t>N332T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F8D837-1A14-D72F-0B73-30A5A0AE48FD}"/>
              </a:ext>
            </a:extLst>
          </p:cNvPr>
          <p:cNvSpPr txBox="1"/>
          <p:nvPr/>
        </p:nvSpPr>
        <p:spPr>
          <a:xfrm>
            <a:off x="9858503" y="4629656"/>
            <a:ext cx="761747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" pitchFamily="2" charset="0"/>
              </a:rPr>
              <a:t>GDIR</a:t>
            </a:r>
          </a:p>
        </p:txBody>
      </p:sp>
    </p:spTree>
    <p:extLst>
      <p:ext uri="{BB962C8B-B14F-4D97-AF65-F5344CB8AC3E}">
        <p14:creationId xmlns:p14="http://schemas.microsoft.com/office/powerpoint/2010/main" val="2721340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B3528F-171B-D7DB-23B7-D76FBD32B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775" y="5892440"/>
            <a:ext cx="6426200" cy="74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BA0F39-5980-5255-76DB-CC134DCBC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005" y="1448009"/>
            <a:ext cx="3785136" cy="3350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2AFCEE-DA77-83BC-C906-D52DA36FDD6C}"/>
              </a:ext>
            </a:extLst>
          </p:cNvPr>
          <p:cNvSpPr txBox="1"/>
          <p:nvPr/>
        </p:nvSpPr>
        <p:spPr>
          <a:xfrm>
            <a:off x="9518573" y="6345716"/>
            <a:ext cx="2963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Fera</a:t>
            </a:r>
            <a:r>
              <a:rPr lang="en-US" dirty="0"/>
              <a:t> et al., Nat Comm, 2018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7C3AE8-C785-AB30-01FB-7FC10047497E}"/>
              </a:ext>
            </a:extLst>
          </p:cNvPr>
          <p:cNvGrpSpPr/>
          <p:nvPr/>
        </p:nvGrpSpPr>
        <p:grpSpPr>
          <a:xfrm>
            <a:off x="1134738" y="749480"/>
            <a:ext cx="4864788" cy="4196990"/>
            <a:chOff x="1134738" y="749480"/>
            <a:chExt cx="4864788" cy="419699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B1AE12B-49EB-BFBA-D6A2-EA8D7B316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4564" y="749480"/>
              <a:ext cx="3785136" cy="4196990"/>
            </a:xfrm>
            <a:prstGeom prst="rect">
              <a:avLst/>
            </a:prstGeom>
          </p:spPr>
        </p:pic>
        <p:sp>
          <p:nvSpPr>
            <p:cNvPr id="6" name="Up Arrow 5">
              <a:extLst>
                <a:ext uri="{FF2B5EF4-FFF2-40B4-BE49-F238E27FC236}">
                  <a16:creationId xmlns:a16="http://schemas.microsoft.com/office/drawing/2014/main" id="{02C6AACE-A489-03C0-BF0E-E568DF794976}"/>
                </a:ext>
              </a:extLst>
            </p:cNvPr>
            <p:cNvSpPr/>
            <p:nvPr/>
          </p:nvSpPr>
          <p:spPr>
            <a:xfrm rot="5400000">
              <a:off x="1371601" y="3032392"/>
              <a:ext cx="319489" cy="793215"/>
            </a:xfrm>
            <a:prstGeom prst="up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Up Arrow 6">
              <a:extLst>
                <a:ext uri="{FF2B5EF4-FFF2-40B4-BE49-F238E27FC236}">
                  <a16:creationId xmlns:a16="http://schemas.microsoft.com/office/drawing/2014/main" id="{C254E125-7405-8219-79AB-007E54ECB215}"/>
                </a:ext>
              </a:extLst>
            </p:cNvPr>
            <p:cNvSpPr/>
            <p:nvPr/>
          </p:nvSpPr>
          <p:spPr>
            <a:xfrm rot="16200000">
              <a:off x="5443174" y="3422563"/>
              <a:ext cx="319489" cy="793215"/>
            </a:xfrm>
            <a:prstGeom prst="up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6921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243B52-FD22-8941-94B0-8CE6EBB65896}"/>
              </a:ext>
            </a:extLst>
          </p:cNvPr>
          <p:cNvSpPr txBox="1"/>
          <p:nvPr/>
        </p:nvSpPr>
        <p:spPr>
          <a:xfrm>
            <a:off x="3143692" y="183593"/>
            <a:ext cx="6561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Rationale: Early Life HIV Vaccine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C55AD7-33DA-B14F-B2CE-B38B9578E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297" y="934436"/>
            <a:ext cx="6968202" cy="32745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FD577E-B9C0-0A4F-B794-351A2D0FDA13}"/>
              </a:ext>
            </a:extLst>
          </p:cNvPr>
          <p:cNvSpPr txBox="1"/>
          <p:nvPr/>
        </p:nvSpPr>
        <p:spPr>
          <a:xfrm>
            <a:off x="10031980" y="4055078"/>
            <a:ext cx="2034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" pitchFamily="2" charset="0"/>
              </a:rPr>
              <a:t>Fouda</a:t>
            </a:r>
            <a:r>
              <a:rPr lang="en-US" sz="1400" dirty="0">
                <a:latin typeface="Helvetica" pitchFamily="2" charset="0"/>
              </a:rPr>
              <a:t> et al., Cell,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306C28-D8AC-C4A8-442C-B218F51F23BC}"/>
              </a:ext>
            </a:extLst>
          </p:cNvPr>
          <p:cNvSpPr txBox="1"/>
          <p:nvPr/>
        </p:nvSpPr>
        <p:spPr>
          <a:xfrm>
            <a:off x="1059195" y="5516196"/>
            <a:ext cx="105224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Helvetica" pitchFamily="2" charset="0"/>
              </a:rPr>
              <a:t>induction of </a:t>
            </a:r>
            <a:r>
              <a:rPr lang="en-US" sz="2000" dirty="0" err="1">
                <a:latin typeface="Helvetica" pitchFamily="2" charset="0"/>
              </a:rPr>
              <a:t>bnAbs</a:t>
            </a:r>
            <a:r>
              <a:rPr lang="en-US" sz="2000" dirty="0">
                <a:latin typeface="Helvetica" pitchFamily="2" charset="0"/>
              </a:rPr>
              <a:t> requires a multi-dose regimen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Helvetica" pitchFamily="2" charset="0"/>
              </a:rPr>
              <a:t>birth is the most reliable healthcare contact; easy implementation into EPI schedule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latin typeface="Helvetica" pitchFamily="2" charset="0"/>
              </a:rPr>
              <a:t>vaccination in early life provides the window of time necessary for </a:t>
            </a:r>
            <a:r>
              <a:rPr lang="en-US" sz="2000" b="1" dirty="0" err="1">
                <a:solidFill>
                  <a:srgbClr val="002060"/>
                </a:solidFill>
                <a:latin typeface="Helvetica" pitchFamily="2" charset="0"/>
              </a:rPr>
              <a:t>bnAb</a:t>
            </a:r>
            <a:r>
              <a:rPr lang="en-US" sz="2000" b="1" dirty="0">
                <a:solidFill>
                  <a:srgbClr val="002060"/>
                </a:solidFill>
                <a:latin typeface="Helvetica" pitchFamily="2" charset="0"/>
              </a:rPr>
              <a:t> induction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Helvetica" pitchFamily="2" charset="0"/>
              </a:rPr>
              <a:t>vaccine-induced </a:t>
            </a:r>
            <a:r>
              <a:rPr lang="en-US" sz="2000" b="1" dirty="0">
                <a:solidFill>
                  <a:srgbClr val="002060"/>
                </a:solidFill>
                <a:latin typeface="Helvetica" pitchFamily="2" charset="0"/>
              </a:rPr>
              <a:t>protective immunity </a:t>
            </a:r>
            <a:r>
              <a:rPr lang="en-US" sz="2000" dirty="0">
                <a:latin typeface="Helvetica" pitchFamily="2" charset="0"/>
              </a:rPr>
              <a:t>needs to be achieved </a:t>
            </a:r>
            <a:r>
              <a:rPr lang="en-US" sz="2000" b="1" dirty="0">
                <a:solidFill>
                  <a:srgbClr val="002060"/>
                </a:solidFill>
                <a:latin typeface="Helvetica" pitchFamily="2" charset="0"/>
              </a:rPr>
              <a:t>prior to sexual maturity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17E79F-D79E-7E30-5DBB-0DAFAE28BDDB}"/>
              </a:ext>
            </a:extLst>
          </p:cNvPr>
          <p:cNvGrpSpPr/>
          <p:nvPr/>
        </p:nvGrpSpPr>
        <p:grpSpPr>
          <a:xfrm>
            <a:off x="2218240" y="3576990"/>
            <a:ext cx="7472438" cy="1882894"/>
            <a:chOff x="2313560" y="3584204"/>
            <a:chExt cx="7472438" cy="188289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4409B11-9ACC-00BD-682D-BB156A0721B8}"/>
                </a:ext>
              </a:extLst>
            </p:cNvPr>
            <p:cNvCxnSpPr>
              <a:cxnSpLocks/>
            </p:cNvCxnSpPr>
            <p:nvPr/>
          </p:nvCxnSpPr>
          <p:spPr>
            <a:xfrm>
              <a:off x="3912432" y="4616971"/>
              <a:ext cx="3244320" cy="0"/>
            </a:xfrm>
            <a:prstGeom prst="straightConnector1">
              <a:avLst/>
            </a:prstGeom>
            <a:ln w="381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C165A0-7AC5-7160-35E3-D1960E01AECB}"/>
                </a:ext>
              </a:extLst>
            </p:cNvPr>
            <p:cNvSpPr txBox="1"/>
            <p:nvPr/>
          </p:nvSpPr>
          <p:spPr>
            <a:xfrm>
              <a:off x="2510686" y="5048623"/>
              <a:ext cx="11095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prime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E07586-3F9B-C12B-EB77-811CB0621812}"/>
                </a:ext>
              </a:extLst>
            </p:cNvPr>
            <p:cNvSpPr txBox="1"/>
            <p:nvPr/>
          </p:nvSpPr>
          <p:spPr>
            <a:xfrm>
              <a:off x="4096994" y="5066988"/>
              <a:ext cx="29145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shepherd  + polish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B296DB-2932-DD91-88FD-DA8D8CB4726D}"/>
                </a:ext>
              </a:extLst>
            </p:cNvPr>
            <p:cNvSpPr txBox="1"/>
            <p:nvPr/>
          </p:nvSpPr>
          <p:spPr>
            <a:xfrm>
              <a:off x="7156752" y="5066988"/>
              <a:ext cx="26292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protective </a:t>
              </a:r>
              <a:r>
                <a:rPr lang="en-US" sz="2000" b="1" dirty="0" err="1">
                  <a:solidFill>
                    <a:srgbClr val="C00000"/>
                  </a:solidFill>
                </a:rPr>
                <a:t>bnAbs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  <p:pic>
          <p:nvPicPr>
            <p:cNvPr id="3" name="Picture 2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8C78156F-3913-7A67-E9A5-25419AF51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6990" t="9706" r="49795" b="52551"/>
            <a:stretch/>
          </p:blipFill>
          <p:spPr>
            <a:xfrm>
              <a:off x="6805534" y="3584204"/>
              <a:ext cx="1906977" cy="1744360"/>
            </a:xfrm>
            <a:prstGeom prst="rect">
              <a:avLst/>
            </a:prstGeom>
          </p:spPr>
        </p:pic>
        <p:pic>
          <p:nvPicPr>
            <p:cNvPr id="6" name="Picture 5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9FB35922-AD74-EDDA-D1DD-F5D8130BF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376" t="19387" r="72281" b="52551"/>
            <a:stretch/>
          </p:blipFill>
          <p:spPr>
            <a:xfrm>
              <a:off x="2313560" y="3993029"/>
              <a:ext cx="1638256" cy="1211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803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95013F-E077-7D68-ADE1-E206D5CDD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29" y="1999350"/>
            <a:ext cx="4598344" cy="43703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1F19B-B2E9-4B60-B4FB-9450F1C39E9F}"/>
              </a:ext>
            </a:extLst>
          </p:cNvPr>
          <p:cNvSpPr txBox="1">
            <a:spLocks/>
          </p:cNvSpPr>
          <p:nvPr/>
        </p:nvSpPr>
        <p:spPr>
          <a:xfrm>
            <a:off x="3544918" y="905232"/>
            <a:ext cx="8147410" cy="7296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induction of </a:t>
            </a:r>
            <a:r>
              <a:rPr lang="en-US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bnAbs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is a rare event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V3 glycan-targeting </a:t>
            </a:r>
            <a:r>
              <a:rPr lang="en-US" b="1" dirty="0" err="1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bnAbs</a:t>
            </a:r>
            <a:r>
              <a:rPr lang="en-US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equire fewer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improbable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mutations</a:t>
            </a:r>
          </a:p>
          <a:p>
            <a:pPr marL="457200" lvl="1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Calibri" panose="020F0502020204030204" pitchFamily="34" charset="0"/>
              </a:rPr>
              <a:t>- 4 mutations in DH270 sufficient for &gt;70% neutralization capacity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90C67B9-8E11-5D23-A7AD-C3A2B9622B29}"/>
              </a:ext>
            </a:extLst>
          </p:cNvPr>
          <p:cNvSpPr txBox="1">
            <a:spLocks/>
          </p:cNvSpPr>
          <p:nvPr/>
        </p:nvSpPr>
        <p:spPr>
          <a:xfrm>
            <a:off x="3340177" y="223252"/>
            <a:ext cx="5408640" cy="7296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Helvetica" pitchFamily="2" charset="0"/>
              </a:rPr>
              <a:t>Rationale - Immunogen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FA5359-9CBA-7224-0907-E6FD86A1F5EB}"/>
              </a:ext>
            </a:extLst>
          </p:cNvPr>
          <p:cNvSpPr txBox="1"/>
          <p:nvPr/>
        </p:nvSpPr>
        <p:spPr>
          <a:xfrm>
            <a:off x="4524846" y="3308312"/>
            <a:ext cx="98456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Helvetica" pitchFamily="2" charset="0"/>
              </a:rPr>
              <a:t>DH270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69D32B-68F2-6EA8-CDED-75EFBB79DC22}"/>
              </a:ext>
            </a:extLst>
          </p:cNvPr>
          <p:cNvSpPr txBox="1"/>
          <p:nvPr/>
        </p:nvSpPr>
        <p:spPr>
          <a:xfrm>
            <a:off x="9750306" y="6517560"/>
            <a:ext cx="2531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" pitchFamily="2" charset="0"/>
              </a:rPr>
              <a:t>Fera</a:t>
            </a:r>
            <a:r>
              <a:rPr lang="en-US" sz="1400" dirty="0">
                <a:latin typeface="Helvetica" pitchFamily="2" charset="0"/>
              </a:rPr>
              <a:t> et al., Nat Comm, 2018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736330-D63C-B50D-BCE3-5E6CDE0A8740}"/>
              </a:ext>
            </a:extLst>
          </p:cNvPr>
          <p:cNvSpPr txBox="1"/>
          <p:nvPr/>
        </p:nvSpPr>
        <p:spPr>
          <a:xfrm>
            <a:off x="2834964" y="6531005"/>
            <a:ext cx="3209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Haynes et al., Nat Rev Immunol, 2023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6FCF41B-5089-40F7-5210-2203CA6D2C0B}"/>
              </a:ext>
            </a:extLst>
          </p:cNvPr>
          <p:cNvGrpSpPr/>
          <p:nvPr/>
        </p:nvGrpSpPr>
        <p:grpSpPr>
          <a:xfrm>
            <a:off x="7175129" y="1999350"/>
            <a:ext cx="4710810" cy="4370326"/>
            <a:chOff x="7175129" y="1999350"/>
            <a:chExt cx="4710810" cy="437032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9E0CB42-8FE8-79C6-ABD3-CFE57E41EF45}"/>
                </a:ext>
              </a:extLst>
            </p:cNvPr>
            <p:cNvGrpSpPr/>
            <p:nvPr/>
          </p:nvGrpSpPr>
          <p:grpSpPr>
            <a:xfrm>
              <a:off x="7175129" y="1999350"/>
              <a:ext cx="4710810" cy="4370326"/>
              <a:chOff x="6657705" y="4073831"/>
              <a:chExt cx="5122243" cy="459169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98F4993-F298-1690-D996-ED9779800873}"/>
                  </a:ext>
                </a:extLst>
              </p:cNvPr>
              <p:cNvGrpSpPr/>
              <p:nvPr/>
            </p:nvGrpSpPr>
            <p:grpSpPr>
              <a:xfrm>
                <a:off x="6657705" y="4073831"/>
                <a:ext cx="5122243" cy="4591690"/>
                <a:chOff x="1262864" y="749480"/>
                <a:chExt cx="4736662" cy="4196990"/>
              </a:xfrm>
              <a:solidFill>
                <a:srgbClr val="C00000"/>
              </a:solidFill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73711BD2-03BE-9B23-648B-D8144C3783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674564" y="749480"/>
                  <a:ext cx="3785136" cy="4196990"/>
                </a:xfrm>
                <a:prstGeom prst="rect">
                  <a:avLst/>
                </a:prstGeom>
                <a:grpFill/>
                <a:ln w="22225">
                  <a:solidFill>
                    <a:schemeClr val="tx1"/>
                  </a:solidFill>
                </a:ln>
              </p:spPr>
            </p:pic>
            <p:sp>
              <p:nvSpPr>
                <p:cNvPr id="27" name="Up Arrow 26">
                  <a:extLst>
                    <a:ext uri="{FF2B5EF4-FFF2-40B4-BE49-F238E27FC236}">
                      <a16:creationId xmlns:a16="http://schemas.microsoft.com/office/drawing/2014/main" id="{C5F45F07-2F23-4083-A14E-B2F94A7503D6}"/>
                    </a:ext>
                  </a:extLst>
                </p:cNvPr>
                <p:cNvSpPr/>
                <p:nvPr/>
              </p:nvSpPr>
              <p:spPr>
                <a:xfrm rot="5400000">
                  <a:off x="1499727" y="3146045"/>
                  <a:ext cx="319489" cy="793215"/>
                </a:xfrm>
                <a:prstGeom prst="upArrow">
                  <a:avLst/>
                </a:prstGeom>
                <a:solidFill>
                  <a:srgbClr val="00B050"/>
                </a:solidFill>
                <a:ln w="222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Up Arrow 27">
                  <a:extLst>
                    <a:ext uri="{FF2B5EF4-FFF2-40B4-BE49-F238E27FC236}">
                      <a16:creationId xmlns:a16="http://schemas.microsoft.com/office/drawing/2014/main" id="{C7BB80C6-B93A-96CF-FC6C-9E267A5E7513}"/>
                    </a:ext>
                  </a:extLst>
                </p:cNvPr>
                <p:cNvSpPr/>
                <p:nvPr/>
              </p:nvSpPr>
              <p:spPr>
                <a:xfrm rot="16200000">
                  <a:off x="5443174" y="3422563"/>
                  <a:ext cx="319489" cy="793215"/>
                </a:xfrm>
                <a:prstGeom prst="upArrow">
                  <a:avLst/>
                </a:prstGeom>
                <a:grpFill/>
                <a:ln w="222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AE81AA0-EF3D-B600-6E71-FD18E8AE39C6}"/>
                  </a:ext>
                </a:extLst>
              </p:cNvPr>
              <p:cNvSpPr txBox="1"/>
              <p:nvPr/>
            </p:nvSpPr>
            <p:spPr>
              <a:xfrm>
                <a:off x="7126340" y="4130710"/>
                <a:ext cx="984565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B050"/>
                    </a:solidFill>
                    <a:latin typeface="Helvetica" pitchFamily="2" charset="0"/>
                  </a:rPr>
                  <a:t>DH270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34287F-5972-2FFA-3CEC-F6475646F578}"/>
                </a:ext>
              </a:extLst>
            </p:cNvPr>
            <p:cNvSpPr txBox="1"/>
            <p:nvPr/>
          </p:nvSpPr>
          <p:spPr>
            <a:xfrm>
              <a:off x="7829105" y="5195819"/>
              <a:ext cx="877163" cy="369332"/>
            </a:xfrm>
            <a:prstGeom prst="rect">
              <a:avLst/>
            </a:prstGeom>
            <a:solidFill>
              <a:srgbClr val="00B05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N332T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9B2083-9B09-E4A0-7B7B-26085CC801A7}"/>
                </a:ext>
              </a:extLst>
            </p:cNvPr>
            <p:cNvSpPr txBox="1"/>
            <p:nvPr/>
          </p:nvSpPr>
          <p:spPr>
            <a:xfrm>
              <a:off x="10019692" y="5404653"/>
              <a:ext cx="761747" cy="369332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GDIR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672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3EBE7-F99D-91D3-CE4A-5D1379857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4360D1C-223F-58C8-415A-0EF680301B28}"/>
              </a:ext>
            </a:extLst>
          </p:cNvPr>
          <p:cNvSpPr txBox="1">
            <a:spLocks/>
          </p:cNvSpPr>
          <p:nvPr/>
        </p:nvSpPr>
        <p:spPr>
          <a:xfrm>
            <a:off x="4867583" y="192438"/>
            <a:ext cx="4426974" cy="83614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Helvetica" pitchFamily="2" charset="0"/>
              </a:rPr>
              <a:t>Study Design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18ED39-7AB4-9BF1-1E61-1795A7D1B3FB}"/>
              </a:ext>
            </a:extLst>
          </p:cNvPr>
          <p:cNvGrpSpPr/>
          <p:nvPr/>
        </p:nvGrpSpPr>
        <p:grpSpPr>
          <a:xfrm>
            <a:off x="404699" y="1634171"/>
            <a:ext cx="11382602" cy="3871862"/>
            <a:chOff x="379733" y="2068535"/>
            <a:chExt cx="9914812" cy="337258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F76E0BB-7E1A-D97F-06C2-806FCDE87683}"/>
                </a:ext>
              </a:extLst>
            </p:cNvPr>
            <p:cNvGrpSpPr/>
            <p:nvPr/>
          </p:nvGrpSpPr>
          <p:grpSpPr>
            <a:xfrm>
              <a:off x="7011985" y="4129834"/>
              <a:ext cx="3183038" cy="1062050"/>
              <a:chOff x="7011985" y="4392649"/>
              <a:chExt cx="3183038" cy="1062050"/>
            </a:xfrm>
          </p:grpSpPr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B97C9025-AD1C-B86B-2EAD-43C5D3C38FBF}"/>
                  </a:ext>
                </a:extLst>
              </p:cNvPr>
              <p:cNvSpPr/>
              <p:nvPr/>
            </p:nvSpPr>
            <p:spPr>
              <a:xfrm>
                <a:off x="7011985" y="4392649"/>
                <a:ext cx="3183038" cy="661940"/>
              </a:xfrm>
              <a:prstGeom prst="triangle">
                <a:avLst>
                  <a:gd name="adj" fmla="val 47454"/>
                </a:avLst>
              </a:prstGeom>
              <a:solidFill>
                <a:srgbClr val="E0F4DA"/>
              </a:solidFill>
              <a:ln>
                <a:solidFill>
                  <a:srgbClr val="E0F4D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F93F6F-CA18-4922-B031-15C976551B18}"/>
                  </a:ext>
                </a:extLst>
              </p:cNvPr>
              <p:cNvSpPr txBox="1"/>
              <p:nvPr/>
            </p:nvSpPr>
            <p:spPr>
              <a:xfrm>
                <a:off x="7011985" y="5054589"/>
                <a:ext cx="3183038" cy="400110"/>
              </a:xfrm>
              <a:prstGeom prst="rect">
                <a:avLst/>
              </a:prstGeom>
              <a:solidFill>
                <a:srgbClr val="E0F4DA"/>
              </a:solidFill>
              <a:ln w="38100">
                <a:solidFill>
                  <a:srgbClr val="376E2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V1 glycans restored 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9A22B02-E25F-9F48-FC2A-5326E2CFBEF4}"/>
                </a:ext>
              </a:extLst>
            </p:cNvPr>
            <p:cNvGrpSpPr/>
            <p:nvPr/>
          </p:nvGrpSpPr>
          <p:grpSpPr>
            <a:xfrm>
              <a:off x="3288002" y="4225181"/>
              <a:ext cx="3183038" cy="1215938"/>
              <a:chOff x="3098157" y="4279702"/>
              <a:chExt cx="3183038" cy="1215938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5AD8F9-4290-7051-039F-AD04868FD0D0}"/>
                  </a:ext>
                </a:extLst>
              </p:cNvPr>
              <p:cNvSpPr txBox="1"/>
              <p:nvPr/>
            </p:nvSpPr>
            <p:spPr>
              <a:xfrm>
                <a:off x="3098157" y="4787754"/>
                <a:ext cx="3183038" cy="707886"/>
              </a:xfrm>
              <a:prstGeom prst="rect">
                <a:avLst/>
              </a:prstGeom>
              <a:solidFill>
                <a:srgbClr val="F4F8F1"/>
              </a:solidFill>
              <a:ln w="38100">
                <a:solidFill>
                  <a:srgbClr val="5EAF4A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Lacking N133 and N138 V1 glycans </a:t>
                </a:r>
              </a:p>
            </p:txBody>
          </p:sp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9364C0FD-B29B-AE17-B543-D5D5CD45D1CF}"/>
                  </a:ext>
                </a:extLst>
              </p:cNvPr>
              <p:cNvSpPr/>
              <p:nvPr/>
            </p:nvSpPr>
            <p:spPr>
              <a:xfrm>
                <a:off x="3098157" y="4279702"/>
                <a:ext cx="3183038" cy="484826"/>
              </a:xfrm>
              <a:prstGeom prst="triangle">
                <a:avLst>
                  <a:gd name="adj" fmla="val 50727"/>
                </a:avLst>
              </a:prstGeom>
              <a:solidFill>
                <a:srgbClr val="F4F8F1"/>
              </a:solidFill>
              <a:ln>
                <a:solidFill>
                  <a:srgbClr val="F4F8F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Picture 9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3CB1A527-7CB8-FCA0-1B2D-E6BF4A83A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6306" r="13094" b="44076"/>
            <a:stretch/>
          </p:blipFill>
          <p:spPr>
            <a:xfrm>
              <a:off x="379733" y="2068535"/>
              <a:ext cx="9914812" cy="254317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34E9B49-23FB-8783-9D7E-05C8FBC5D93C}"/>
              </a:ext>
            </a:extLst>
          </p:cNvPr>
          <p:cNvGrpSpPr/>
          <p:nvPr/>
        </p:nvGrpSpPr>
        <p:grpSpPr>
          <a:xfrm>
            <a:off x="3983078" y="5243375"/>
            <a:ext cx="7804223" cy="1744360"/>
            <a:chOff x="2313560" y="3586420"/>
            <a:chExt cx="7804223" cy="174436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94AD95B-7F15-B21D-5FD0-FA214A9C4864}"/>
                </a:ext>
              </a:extLst>
            </p:cNvPr>
            <p:cNvCxnSpPr>
              <a:cxnSpLocks/>
            </p:cNvCxnSpPr>
            <p:nvPr/>
          </p:nvCxnSpPr>
          <p:spPr>
            <a:xfrm>
              <a:off x="3912432" y="4616971"/>
              <a:ext cx="4606479" cy="0"/>
            </a:xfrm>
            <a:prstGeom prst="straightConnector1">
              <a:avLst/>
            </a:prstGeom>
            <a:ln w="381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1968D4C8-2352-AB5A-2EAA-419ACE032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6990" t="9706" r="49795" b="52551"/>
            <a:stretch/>
          </p:blipFill>
          <p:spPr>
            <a:xfrm>
              <a:off x="8210806" y="3586420"/>
              <a:ext cx="1906977" cy="1744360"/>
            </a:xfrm>
            <a:prstGeom prst="rect">
              <a:avLst/>
            </a:prstGeom>
          </p:spPr>
        </p:pic>
        <p:pic>
          <p:nvPicPr>
            <p:cNvPr id="23" name="Picture 22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4E55C6E9-3A2E-52A2-7446-BBF53AD92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376" t="19387" r="72281" b="52551"/>
            <a:stretch/>
          </p:blipFill>
          <p:spPr>
            <a:xfrm>
              <a:off x="2313560" y="3993029"/>
              <a:ext cx="1638256" cy="1211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171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6B491DF-207E-A783-CCB3-CEC18F65B5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01" t="30967" r="47485" b="45557"/>
          <a:stretch/>
        </p:blipFill>
        <p:spPr>
          <a:xfrm>
            <a:off x="0" y="294657"/>
            <a:ext cx="2808513" cy="12078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E81A753C-B64F-CF27-8FEC-ABC622005DD0}"/>
              </a:ext>
            </a:extLst>
          </p:cNvPr>
          <p:cNvSpPr txBox="1">
            <a:spLocks/>
          </p:cNvSpPr>
          <p:nvPr/>
        </p:nvSpPr>
        <p:spPr>
          <a:xfrm>
            <a:off x="3952265" y="107023"/>
            <a:ext cx="5508643" cy="10482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Helvetica" pitchFamily="2" charset="0"/>
              </a:rPr>
              <a:t>Antibody Responses</a:t>
            </a:r>
          </a:p>
          <a:p>
            <a:pPr algn="ctr"/>
            <a:r>
              <a:rPr lang="en-GB" sz="3100" dirty="0">
                <a:solidFill>
                  <a:schemeClr val="tx1"/>
                </a:solidFill>
                <a:latin typeface="Helvetica" pitchFamily="2" charset="0"/>
              </a:rPr>
              <a:t>- </a:t>
            </a:r>
            <a:r>
              <a:rPr lang="en-GB" sz="3100" dirty="0" err="1">
                <a:solidFill>
                  <a:schemeClr val="tx1"/>
                </a:solidFill>
                <a:latin typeface="Helvetica" pitchFamily="2" charset="0"/>
              </a:rPr>
              <a:t>wk</a:t>
            </a:r>
            <a:r>
              <a:rPr lang="en-GB" sz="3100" dirty="0">
                <a:solidFill>
                  <a:schemeClr val="tx1"/>
                </a:solidFill>
                <a:latin typeface="Helvetica" pitchFamily="2" charset="0"/>
              </a:rPr>
              <a:t> 54/ post prime -</a:t>
            </a:r>
          </a:p>
          <a:p>
            <a:pPr algn="ctr"/>
            <a:endParaRPr lang="en-GB" sz="3200" dirty="0">
              <a:solidFill>
                <a:schemeClr val="tx1"/>
              </a:solidFill>
              <a:latin typeface="Helvetica" pitchFamily="2" charset="0"/>
            </a:endParaRPr>
          </a:p>
          <a:p>
            <a:pPr algn="ctr"/>
            <a:endParaRPr lang="en-GB" sz="3200" dirty="0">
              <a:latin typeface="Helvetica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EC930A-C0B8-B140-E955-152B61D9363C}"/>
              </a:ext>
            </a:extLst>
          </p:cNvPr>
          <p:cNvSpPr txBox="1"/>
          <p:nvPr/>
        </p:nvSpPr>
        <p:spPr>
          <a:xfrm>
            <a:off x="1554896" y="6303006"/>
            <a:ext cx="571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itchFamily="2" charset="0"/>
              </a:rPr>
              <a:t>Plasma IgG recall response after each boost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138186-4D3E-E02B-9923-FCFE1543B840}"/>
              </a:ext>
            </a:extLst>
          </p:cNvPr>
          <p:cNvSpPr txBox="1"/>
          <p:nvPr/>
        </p:nvSpPr>
        <p:spPr>
          <a:xfrm>
            <a:off x="7744803" y="6370591"/>
            <a:ext cx="4924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itchFamily="2" charset="0"/>
              </a:rPr>
              <a:t>4 of 6 infant RM ID50 titers &gt;10</a:t>
            </a:r>
            <a:r>
              <a:rPr lang="en-US" sz="2000" baseline="30000" dirty="0">
                <a:latin typeface="Helvetica" pitchFamily="2" charset="0"/>
              </a:rPr>
              <a:t>5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EFD5326-6B44-5A56-A238-63BCB4A922FD}"/>
              </a:ext>
            </a:extLst>
          </p:cNvPr>
          <p:cNvGrpSpPr/>
          <p:nvPr/>
        </p:nvGrpSpPr>
        <p:grpSpPr>
          <a:xfrm>
            <a:off x="1634767" y="1437790"/>
            <a:ext cx="5519848" cy="4550656"/>
            <a:chOff x="2047307" y="1153672"/>
            <a:chExt cx="5519848" cy="455065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6D23BE8-2578-D97E-F4C1-8404317AF76E}"/>
                </a:ext>
              </a:extLst>
            </p:cNvPr>
            <p:cNvGrpSpPr/>
            <p:nvPr/>
          </p:nvGrpSpPr>
          <p:grpSpPr>
            <a:xfrm>
              <a:off x="2047307" y="1153672"/>
              <a:ext cx="5508642" cy="4550656"/>
              <a:chOff x="3114326" y="1120161"/>
              <a:chExt cx="5508642" cy="4550656"/>
            </a:xfrm>
            <a:solidFill>
              <a:schemeClr val="bg1">
                <a:lumMod val="85000"/>
              </a:schemeClr>
            </a:solidFill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D3210D-989D-3831-6274-0B30FFC2D440}"/>
                  </a:ext>
                </a:extLst>
              </p:cNvPr>
              <p:cNvSpPr/>
              <p:nvPr/>
            </p:nvSpPr>
            <p:spPr>
              <a:xfrm>
                <a:off x="3114326" y="1468971"/>
                <a:ext cx="5508642" cy="42018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06E79E6-A236-633F-2780-4A2F35B63420}"/>
                  </a:ext>
                </a:extLst>
              </p:cNvPr>
              <p:cNvSpPr/>
              <p:nvPr/>
            </p:nvSpPr>
            <p:spPr>
              <a:xfrm>
                <a:off x="3781227" y="1120161"/>
                <a:ext cx="4219668" cy="28528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CH848 gp120 Binding IgG</a:t>
                </a:r>
              </a:p>
            </p:txBody>
          </p:sp>
        </p:grp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30E3131-1443-F85B-6D91-230A2B9BA8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14208" y="4999014"/>
              <a:ext cx="0" cy="488345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0434D2C-0E71-8A07-98CA-6E9B7E92B3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1401" y="4999014"/>
              <a:ext cx="0" cy="488345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543EB62-1382-5243-08CB-FAACBE6A68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3585" y="4999014"/>
              <a:ext cx="0" cy="488345"/>
            </a:xfrm>
            <a:prstGeom prst="straightConnector1">
              <a:avLst/>
            </a:prstGeom>
            <a:ln w="28575">
              <a:solidFill>
                <a:srgbClr val="376E2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42954E5-FF27-681D-3018-920D6C2FEF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0477" y="4999014"/>
              <a:ext cx="0" cy="488345"/>
            </a:xfrm>
            <a:prstGeom prst="straightConnector1">
              <a:avLst/>
            </a:prstGeom>
            <a:ln w="28575">
              <a:solidFill>
                <a:srgbClr val="376E2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82CB1EF-AE22-A260-F853-EC7BB5116B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3876" y="4999014"/>
              <a:ext cx="0" cy="488345"/>
            </a:xfrm>
            <a:prstGeom prst="straightConnector1">
              <a:avLst/>
            </a:prstGeom>
            <a:ln w="28575">
              <a:solidFill>
                <a:srgbClr val="376E2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2568C8B-5A96-2A1D-61CD-DF9AEDEE70AC}"/>
                </a:ext>
              </a:extLst>
            </p:cNvPr>
            <p:cNvGrpSpPr/>
            <p:nvPr/>
          </p:nvGrpSpPr>
          <p:grpSpPr>
            <a:xfrm>
              <a:off x="2058513" y="1552581"/>
              <a:ext cx="5508642" cy="3717673"/>
              <a:chOff x="2110333" y="1593075"/>
              <a:chExt cx="5508642" cy="3717673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AB7AFA9-4737-BCF5-BE27-3179DBE96D0A}"/>
                  </a:ext>
                </a:extLst>
              </p:cNvPr>
              <p:cNvSpPr/>
              <p:nvPr/>
            </p:nvSpPr>
            <p:spPr>
              <a:xfrm>
                <a:off x="2159000" y="1593075"/>
                <a:ext cx="5351957" cy="34059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" name="Picture 1" descr="A green line graph with arrows&#10;&#10;Description automatically generated with medium confidence">
                <a:extLst>
                  <a:ext uri="{FF2B5EF4-FFF2-40B4-BE49-F238E27FC236}">
                    <a16:creationId xmlns:a16="http://schemas.microsoft.com/office/drawing/2014/main" id="{C3655789-E7CC-EE8B-B529-CEDA781AFB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7424"/>
              <a:stretch/>
            </p:blipFill>
            <p:spPr>
              <a:xfrm>
                <a:off x="2110333" y="1633569"/>
                <a:ext cx="5508642" cy="3677179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2F2E5C8-45D4-A8BF-BAAE-626D41619D06}"/>
              </a:ext>
            </a:extLst>
          </p:cNvPr>
          <p:cNvGrpSpPr/>
          <p:nvPr/>
        </p:nvGrpSpPr>
        <p:grpSpPr>
          <a:xfrm>
            <a:off x="8014076" y="1080178"/>
            <a:ext cx="3829035" cy="5222828"/>
            <a:chOff x="8014076" y="1080178"/>
            <a:chExt cx="3829035" cy="522282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0CA7589-6F40-88A9-09DB-FE8B28B8D5C9}"/>
                </a:ext>
              </a:extLst>
            </p:cNvPr>
            <p:cNvGrpSpPr/>
            <p:nvPr/>
          </p:nvGrpSpPr>
          <p:grpSpPr>
            <a:xfrm>
              <a:off x="8040526" y="1080178"/>
              <a:ext cx="3605065" cy="5222828"/>
              <a:chOff x="3677754" y="1433300"/>
              <a:chExt cx="3605065" cy="5222828"/>
            </a:xfrm>
            <a:solidFill>
              <a:srgbClr val="E0F4DA"/>
            </a:solidFill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E563366-5DDB-4A42-FC07-F6A6B7CE307E}"/>
                  </a:ext>
                </a:extLst>
              </p:cNvPr>
              <p:cNvGrpSpPr/>
              <p:nvPr/>
            </p:nvGrpSpPr>
            <p:grpSpPr>
              <a:xfrm>
                <a:off x="3677754" y="1883634"/>
                <a:ext cx="3605065" cy="4772494"/>
                <a:chOff x="3677754" y="1883634"/>
                <a:chExt cx="3605065" cy="4772494"/>
              </a:xfrm>
              <a:grpFill/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E6ECB80-131E-14D8-5112-4263FE7542CA}"/>
                    </a:ext>
                  </a:extLst>
                </p:cNvPr>
                <p:cNvSpPr/>
                <p:nvPr/>
              </p:nvSpPr>
              <p:spPr>
                <a:xfrm>
                  <a:off x="3677754" y="1883634"/>
                  <a:ext cx="3605065" cy="477249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FDD9A64-E53E-3EA8-2EFC-E7333081BE01}"/>
                    </a:ext>
                  </a:extLst>
                </p:cNvPr>
                <p:cNvSpPr/>
                <p:nvPr/>
              </p:nvSpPr>
              <p:spPr>
                <a:xfrm>
                  <a:off x="4405315" y="6192184"/>
                  <a:ext cx="2877504" cy="32258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CH0848.3.d949.10.17.N133D.N138T</a:t>
                  </a:r>
                  <a:endPara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5A23C86-23FA-75A2-4097-3EF562EEEE0E}"/>
                  </a:ext>
                </a:extLst>
              </p:cNvPr>
              <p:cNvSpPr/>
              <p:nvPr/>
            </p:nvSpPr>
            <p:spPr>
              <a:xfrm>
                <a:off x="3816029" y="1433300"/>
                <a:ext cx="3352800" cy="422304"/>
              </a:xfrm>
              <a:prstGeom prst="rect">
                <a:avLst/>
              </a:prstGeom>
              <a:solidFill>
                <a:srgbClr val="F4F8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Autologous Tier 2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nAbs</a:t>
                </a:r>
                <a:endPara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732B1EE-B3E9-E642-6EE4-E24EAF25D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023" t="9884" r="26545" b="15273"/>
            <a:stretch/>
          </p:blipFill>
          <p:spPr>
            <a:xfrm>
              <a:off x="8014076" y="1434185"/>
              <a:ext cx="3829035" cy="43372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76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7F13641-E9B5-BBE1-5295-72732882D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7BA4282E-9280-AD2C-9588-2F917D88CE3E}"/>
              </a:ext>
            </a:extLst>
          </p:cNvPr>
          <p:cNvSpPr txBox="1">
            <a:spLocks/>
          </p:cNvSpPr>
          <p:nvPr/>
        </p:nvSpPr>
        <p:spPr>
          <a:xfrm>
            <a:off x="2679728" y="324244"/>
            <a:ext cx="7918317" cy="72961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4400" dirty="0">
                <a:latin typeface="Helvetica" pitchFamily="2" charset="0"/>
              </a:rPr>
              <a:t>Neutralizing Antibody Responses </a:t>
            </a:r>
          </a:p>
          <a:p>
            <a:pPr algn="ctr"/>
            <a:r>
              <a:rPr lang="en-GB" sz="11200" dirty="0">
                <a:solidFill>
                  <a:schemeClr val="tx1"/>
                </a:solidFill>
                <a:latin typeface="Helvetica" pitchFamily="2" charset="0"/>
              </a:rPr>
              <a:t>-</a:t>
            </a:r>
            <a:r>
              <a:rPr lang="en-GB" sz="1440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en-GB" sz="11200" dirty="0" err="1">
                <a:solidFill>
                  <a:schemeClr val="tx1"/>
                </a:solidFill>
                <a:latin typeface="Helvetica" pitchFamily="2" charset="0"/>
              </a:rPr>
              <a:t>wk</a:t>
            </a:r>
            <a:r>
              <a:rPr lang="en-GB" sz="11200" dirty="0">
                <a:solidFill>
                  <a:schemeClr val="tx1"/>
                </a:solidFill>
                <a:latin typeface="Helvetica" pitchFamily="2" charset="0"/>
              </a:rPr>
              <a:t> 54/ post prime -</a:t>
            </a:r>
          </a:p>
          <a:p>
            <a:pPr algn="ctr"/>
            <a:endParaRPr lang="en-GB" sz="3200" dirty="0">
              <a:latin typeface="Helvetica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15CB07-C4BA-4F32-9AA3-6A18353AF39A}"/>
              </a:ext>
            </a:extLst>
          </p:cNvPr>
          <p:cNvSpPr txBox="1"/>
          <p:nvPr/>
        </p:nvSpPr>
        <p:spPr>
          <a:xfrm>
            <a:off x="341381" y="6153021"/>
            <a:ext cx="5636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>
                <a:latin typeface="Helvetica" pitchFamily="2" charset="0"/>
              </a:rPr>
              <a:t>N332T directed response in two infants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>
                <a:latin typeface="Helvetica" pitchFamily="2" charset="0"/>
              </a:rPr>
              <a:t>GDIR Motif directed response in two infants</a:t>
            </a:r>
            <a:endParaRPr lang="en-US" sz="2000" dirty="0">
              <a:latin typeface="Helvetica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58BB6F-AFE8-56A0-09EF-80F2F8FA56F2}"/>
              </a:ext>
            </a:extLst>
          </p:cNvPr>
          <p:cNvGrpSpPr/>
          <p:nvPr/>
        </p:nvGrpSpPr>
        <p:grpSpPr>
          <a:xfrm>
            <a:off x="6637833" y="1500133"/>
            <a:ext cx="4773887" cy="3722040"/>
            <a:chOff x="7428331" y="3387808"/>
            <a:chExt cx="4773887" cy="372204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72767F4-0D2D-E57D-33C1-013992A0B233}"/>
                </a:ext>
              </a:extLst>
            </p:cNvPr>
            <p:cNvSpPr/>
            <p:nvPr/>
          </p:nvSpPr>
          <p:spPr>
            <a:xfrm>
              <a:off x="7428331" y="3835835"/>
              <a:ext cx="4773887" cy="3274013"/>
            </a:xfrm>
            <a:prstGeom prst="rect">
              <a:avLst/>
            </a:prstGeom>
            <a:solidFill>
              <a:schemeClr val="bg1">
                <a:lumMod val="85000"/>
                <a:alpha val="49804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1C07FA2-7A48-3AA0-C660-162CCAB54EB3}"/>
                </a:ext>
              </a:extLst>
            </p:cNvPr>
            <p:cNvGrpSpPr/>
            <p:nvPr/>
          </p:nvGrpSpPr>
          <p:grpSpPr>
            <a:xfrm>
              <a:off x="7576202" y="3387808"/>
              <a:ext cx="4529083" cy="3606212"/>
              <a:chOff x="7288896" y="738873"/>
              <a:chExt cx="5228994" cy="4285924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350D53AA-DC2A-0C55-6F6E-74A7FB386C80}"/>
                  </a:ext>
                </a:extLst>
              </p:cNvPr>
              <p:cNvGrpSpPr/>
              <p:nvPr/>
            </p:nvGrpSpPr>
            <p:grpSpPr>
              <a:xfrm>
                <a:off x="8107264" y="738873"/>
                <a:ext cx="4410626" cy="4285924"/>
                <a:chOff x="8184936" y="1080359"/>
                <a:chExt cx="4410626" cy="4285924"/>
              </a:xfrm>
            </p:grpSpPr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129C838-D23A-2AF0-7D8D-8586830DFC3A}"/>
                    </a:ext>
                  </a:extLst>
                </p:cNvPr>
                <p:cNvSpPr txBox="1"/>
                <p:nvPr/>
              </p:nvSpPr>
              <p:spPr>
                <a:xfrm>
                  <a:off x="8184936" y="1080359"/>
                  <a:ext cx="3759058" cy="4755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Tier 2 Heterologous </a:t>
                  </a:r>
                  <a:r>
                    <a:rPr lang="en-US" sz="2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nAb</a:t>
                  </a:r>
                  <a:endParaRPr lang="en-US" sz="20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6" name="Picture 5" descr="A screenshot of a computer&#10;&#10;Description automatically generated with low confidence">
                  <a:extLst>
                    <a:ext uri="{FF2B5EF4-FFF2-40B4-BE49-F238E27FC236}">
                      <a16:creationId xmlns:a16="http://schemas.microsoft.com/office/drawing/2014/main" id="{BC5B722F-817B-FD31-BB4C-68D345DDE5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11869"/>
                <a:stretch/>
              </p:blipFill>
              <p:spPr>
                <a:xfrm>
                  <a:off x="8296849" y="1366405"/>
                  <a:ext cx="4298713" cy="3999878"/>
                </a:xfrm>
                <a:prstGeom prst="rect">
                  <a:avLst/>
                </a:prstGeom>
              </p:spPr>
            </p:pic>
          </p:grp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3EADC86-E9BD-1D22-6321-2DA8FEC39ED2}"/>
                  </a:ext>
                </a:extLst>
              </p:cNvPr>
              <p:cNvSpPr/>
              <p:nvPr/>
            </p:nvSpPr>
            <p:spPr>
              <a:xfrm>
                <a:off x="7297315" y="2766894"/>
                <a:ext cx="979344" cy="36492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RM 2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A9223EB-49C5-03D2-08F1-87052B3641FF}"/>
                  </a:ext>
                </a:extLst>
              </p:cNvPr>
              <p:cNvSpPr/>
              <p:nvPr/>
            </p:nvSpPr>
            <p:spPr>
              <a:xfrm>
                <a:off x="7297316" y="3481589"/>
                <a:ext cx="979344" cy="3803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RM 5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CC08DE-77E7-1510-4FDC-D543BB88E578}"/>
                  </a:ext>
                </a:extLst>
              </p:cNvPr>
              <p:cNvSpPr/>
              <p:nvPr/>
            </p:nvSpPr>
            <p:spPr>
              <a:xfrm>
                <a:off x="7288896" y="4264307"/>
                <a:ext cx="979344" cy="3803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RM 6</a:t>
                </a: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AF55B3D-A3EF-6505-EC18-9360DD61E1B7}"/>
              </a:ext>
            </a:extLst>
          </p:cNvPr>
          <p:cNvSpPr txBox="1"/>
          <p:nvPr/>
        </p:nvSpPr>
        <p:spPr>
          <a:xfrm>
            <a:off x="6188246" y="6175055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>
                <a:latin typeface="Helvetica" pitchFamily="2" charset="0"/>
              </a:rPr>
              <a:t>Low heterologous </a:t>
            </a:r>
            <a:r>
              <a:rPr lang="en-US" sz="1800" dirty="0" err="1">
                <a:latin typeface="Helvetica" pitchFamily="2" charset="0"/>
              </a:rPr>
              <a:t>nAb</a:t>
            </a:r>
            <a:r>
              <a:rPr lang="en-US" sz="1800" dirty="0">
                <a:latin typeface="Helvetica" pitchFamily="2" charset="0"/>
              </a:rPr>
              <a:t> responses in three infants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D9F568-875A-B5B0-DCD4-FB2D1922DCA0}"/>
              </a:ext>
            </a:extLst>
          </p:cNvPr>
          <p:cNvGrpSpPr/>
          <p:nvPr/>
        </p:nvGrpSpPr>
        <p:grpSpPr>
          <a:xfrm>
            <a:off x="254833" y="1053857"/>
            <a:ext cx="4908854" cy="5184021"/>
            <a:chOff x="254833" y="1053857"/>
            <a:chExt cx="4908854" cy="518402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3ABA0BD-D07B-F527-5BD5-92878EB76286}"/>
                </a:ext>
              </a:extLst>
            </p:cNvPr>
            <p:cNvGrpSpPr/>
            <p:nvPr/>
          </p:nvGrpSpPr>
          <p:grpSpPr>
            <a:xfrm>
              <a:off x="254833" y="1053857"/>
              <a:ext cx="4908854" cy="5184021"/>
              <a:chOff x="254833" y="1053857"/>
              <a:chExt cx="4908854" cy="518402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0EF4938-FB08-3FF2-5E1F-AD9169DF6E29}"/>
                  </a:ext>
                </a:extLst>
              </p:cNvPr>
              <p:cNvGrpSpPr/>
              <p:nvPr/>
            </p:nvGrpSpPr>
            <p:grpSpPr>
              <a:xfrm>
                <a:off x="254833" y="1053857"/>
                <a:ext cx="4908854" cy="4419885"/>
                <a:chOff x="3725704" y="1228784"/>
                <a:chExt cx="4908854" cy="4419885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3866FD0-20BD-661C-7DE6-6E17DAD78D24}"/>
                    </a:ext>
                  </a:extLst>
                </p:cNvPr>
                <p:cNvSpPr/>
                <p:nvPr/>
              </p:nvSpPr>
              <p:spPr>
                <a:xfrm>
                  <a:off x="4162013" y="2751603"/>
                  <a:ext cx="566835" cy="304800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F1DE9C19-EA15-DB28-9A80-07FD155750B8}"/>
                    </a:ext>
                  </a:extLst>
                </p:cNvPr>
                <p:cNvSpPr/>
                <p:nvPr/>
              </p:nvSpPr>
              <p:spPr>
                <a:xfrm>
                  <a:off x="4162013" y="5343869"/>
                  <a:ext cx="566835" cy="304800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D9643EBC-72DF-37DC-BDB4-1530783613D2}"/>
                    </a:ext>
                  </a:extLst>
                </p:cNvPr>
                <p:cNvSpPr/>
                <p:nvPr/>
              </p:nvSpPr>
              <p:spPr>
                <a:xfrm>
                  <a:off x="4162012" y="4708864"/>
                  <a:ext cx="566835" cy="304800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75C4B61B-617A-1C3D-EB35-1FEB3D302569}"/>
                    </a:ext>
                  </a:extLst>
                </p:cNvPr>
                <p:cNvSpPr txBox="1"/>
                <p:nvPr/>
              </p:nvSpPr>
              <p:spPr>
                <a:xfrm>
                  <a:off x="3725704" y="1228784"/>
                  <a:ext cx="490885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ID</a:t>
                  </a:r>
                  <a:r>
                    <a:rPr lang="en-US" sz="2000" b="1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  <a:r>
                    <a:rPr lang="en-US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Fold Change</a:t>
                  </a:r>
                </a:p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(CH848 Prime/ CH848 Mutant </a:t>
                  </a:r>
                  <a:r>
                    <a:rPr lang="en-US" sz="16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Pseudovirus</a:t>
                  </a:r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0EF1818-F685-043F-4BD8-3D4F8E31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7036" y="1377022"/>
                <a:ext cx="4537382" cy="4860856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307DD3-2EFC-DF7D-DB03-444BA74EAD6D}"/>
                </a:ext>
              </a:extLst>
            </p:cNvPr>
            <p:cNvSpPr/>
            <p:nvPr/>
          </p:nvSpPr>
          <p:spPr>
            <a:xfrm>
              <a:off x="2124730" y="5734778"/>
              <a:ext cx="941481" cy="440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IR</a:t>
              </a:r>
              <a:endPara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838822-9C0D-6B55-5110-30C1496227BC}"/>
                </a:ext>
              </a:extLst>
            </p:cNvPr>
            <p:cNvSpPr/>
            <p:nvPr/>
          </p:nvSpPr>
          <p:spPr>
            <a:xfrm>
              <a:off x="2962928" y="5734778"/>
              <a:ext cx="941481" cy="440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GD</a:t>
              </a:r>
              <a:r>
                <a:rPr lang="en-US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endPara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7EA817F-49AB-EBBB-7E94-A491D1F36C16}"/>
                </a:ext>
              </a:extLst>
            </p:cNvPr>
            <p:cNvSpPr/>
            <p:nvPr/>
          </p:nvSpPr>
          <p:spPr>
            <a:xfrm>
              <a:off x="1154901" y="5775567"/>
              <a:ext cx="1101284" cy="377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N332T</a:t>
              </a:r>
              <a:endPara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858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E81A753C-B64F-CF27-8FEC-ABC622005DD0}"/>
              </a:ext>
            </a:extLst>
          </p:cNvPr>
          <p:cNvSpPr txBox="1">
            <a:spLocks/>
          </p:cNvSpPr>
          <p:nvPr/>
        </p:nvSpPr>
        <p:spPr>
          <a:xfrm>
            <a:off x="2553550" y="259357"/>
            <a:ext cx="7841496" cy="72961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400" dirty="0">
                <a:latin typeface="Helvetica" pitchFamily="2" charset="0"/>
              </a:rPr>
              <a:t>Env-specific B Cell Responses</a:t>
            </a:r>
          </a:p>
          <a:p>
            <a:pPr algn="ctr"/>
            <a:endParaRPr lang="en-GB" sz="3200" dirty="0">
              <a:latin typeface="Helvetica" pitchFamily="2" charset="0"/>
            </a:endParaRPr>
          </a:p>
          <a:p>
            <a:pPr algn="ctr"/>
            <a:r>
              <a:rPr lang="en-GB" sz="8000" dirty="0">
                <a:solidFill>
                  <a:schemeClr val="tx1"/>
                </a:solidFill>
                <a:latin typeface="Helvetica" pitchFamily="2" charset="0"/>
              </a:rPr>
              <a:t>- week 54/ post prime -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EC930A-C0B8-B140-E955-152B61D9363C}"/>
              </a:ext>
            </a:extLst>
          </p:cNvPr>
          <p:cNvSpPr txBox="1"/>
          <p:nvPr/>
        </p:nvSpPr>
        <p:spPr>
          <a:xfrm>
            <a:off x="134912" y="6112359"/>
            <a:ext cx="12057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Helvetica" pitchFamily="2" charset="0"/>
              </a:rPr>
              <a:t>3 of 4 infants with V3-glycan targeting </a:t>
            </a:r>
            <a:r>
              <a:rPr lang="en-US" sz="2400" dirty="0" err="1">
                <a:latin typeface="Helvetica" pitchFamily="2" charset="0"/>
              </a:rPr>
              <a:t>nAbs</a:t>
            </a:r>
            <a:r>
              <a:rPr lang="en-US" sz="2400" dirty="0">
                <a:latin typeface="Helvetica" pitchFamily="2" charset="0"/>
              </a:rPr>
              <a:t> had detectable V3 glycan-specific B cells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CF9D8C-D4D9-79BE-7874-0D1642678F73}"/>
              </a:ext>
            </a:extLst>
          </p:cNvPr>
          <p:cNvGrpSpPr/>
          <p:nvPr/>
        </p:nvGrpSpPr>
        <p:grpSpPr>
          <a:xfrm>
            <a:off x="6701953" y="1225041"/>
            <a:ext cx="4241600" cy="4923833"/>
            <a:chOff x="8175449" y="1386321"/>
            <a:chExt cx="3435059" cy="4227010"/>
          </a:xfrm>
          <a:solidFill>
            <a:srgbClr val="F4F8F1"/>
          </a:solidFill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115D0B9-F3C3-FF1F-AC62-FA87570672F5}"/>
                </a:ext>
              </a:extLst>
            </p:cNvPr>
            <p:cNvGrpSpPr/>
            <p:nvPr/>
          </p:nvGrpSpPr>
          <p:grpSpPr>
            <a:xfrm>
              <a:off x="8175449" y="1386321"/>
              <a:ext cx="3435059" cy="4227010"/>
              <a:chOff x="8175449" y="1386321"/>
              <a:chExt cx="3435059" cy="4227010"/>
            </a:xfrm>
            <a:grpFill/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5B933CC-4C5A-B999-B5F0-8E54C54383FC}"/>
                  </a:ext>
                </a:extLst>
              </p:cNvPr>
              <p:cNvSpPr/>
              <p:nvPr/>
            </p:nvSpPr>
            <p:spPr>
              <a:xfrm>
                <a:off x="8175449" y="1834500"/>
                <a:ext cx="3435059" cy="37788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504124-58BA-F168-A473-AC4E6F6446C9}"/>
                  </a:ext>
                </a:extLst>
              </p:cNvPr>
              <p:cNvSpPr txBox="1"/>
              <p:nvPr/>
            </p:nvSpPr>
            <p:spPr>
              <a:xfrm>
                <a:off x="8175449" y="1386321"/>
                <a:ext cx="3435059" cy="39633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V3 glycan-specific B cells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488301-AFB2-D20C-8D9E-1D01199C76BA}"/>
                  </a:ext>
                </a:extLst>
              </p:cNvPr>
              <p:cNvSpPr txBox="1"/>
              <p:nvPr/>
            </p:nvSpPr>
            <p:spPr>
              <a:xfrm rot="16200000">
                <a:off x="6788218" y="3537084"/>
                <a:ext cx="3238259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N332T- Hook+ (%CD27+ B Cells)</a:t>
                </a:r>
              </a:p>
            </p:txBody>
          </p:sp>
        </p:grpSp>
        <p:pic>
          <p:nvPicPr>
            <p:cNvPr id="6" name="Picture 5" descr="A green square with triangles on it&#10;&#10;Description automatically generated">
              <a:extLst>
                <a:ext uri="{FF2B5EF4-FFF2-40B4-BE49-F238E27FC236}">
                  <a16:creationId xmlns:a16="http://schemas.microsoft.com/office/drawing/2014/main" id="{0BB4CFF9-AD84-B5FC-33B0-9586827E6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107" t="12512" r="24523" b="20767"/>
            <a:stretch/>
          </p:blipFill>
          <p:spPr>
            <a:xfrm>
              <a:off x="8639246" y="2000799"/>
              <a:ext cx="2898553" cy="3411121"/>
            </a:xfrm>
            <a:prstGeom prst="rect">
              <a:avLst/>
            </a:prstGeom>
            <a:grpFill/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2ABBD6-3414-4D32-287A-8614275CBFEA}"/>
              </a:ext>
            </a:extLst>
          </p:cNvPr>
          <p:cNvGrpSpPr/>
          <p:nvPr/>
        </p:nvGrpSpPr>
        <p:grpSpPr>
          <a:xfrm>
            <a:off x="755197" y="1225041"/>
            <a:ext cx="4046544" cy="4689221"/>
            <a:chOff x="4535524" y="1609195"/>
            <a:chExt cx="3315587" cy="4366836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F8E9687-3D14-820C-A559-F5B765F532E0}"/>
                </a:ext>
              </a:extLst>
            </p:cNvPr>
            <p:cNvSpPr/>
            <p:nvPr/>
          </p:nvSpPr>
          <p:spPr>
            <a:xfrm>
              <a:off x="4535524" y="2087230"/>
              <a:ext cx="3315587" cy="3888801"/>
            </a:xfrm>
            <a:prstGeom prst="rect">
              <a:avLst/>
            </a:prstGeom>
            <a:solidFill>
              <a:schemeClr val="bg2">
                <a:lumMod val="95000"/>
                <a:alpha val="49804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6E2427-E7C4-9553-0AFD-29866CEEC858}"/>
                </a:ext>
              </a:extLst>
            </p:cNvPr>
            <p:cNvSpPr txBox="1"/>
            <p:nvPr/>
          </p:nvSpPr>
          <p:spPr>
            <a:xfrm rot="16200000">
              <a:off x="3421437" y="3920917"/>
              <a:ext cx="25667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Hook+ (%CD27+ B Cells)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3F8FFB7-6576-D10A-4A7D-05622337F063}"/>
                </a:ext>
              </a:extLst>
            </p:cNvPr>
            <p:cNvSpPr txBox="1"/>
            <p:nvPr/>
          </p:nvSpPr>
          <p:spPr>
            <a:xfrm>
              <a:off x="4535524" y="1609195"/>
              <a:ext cx="3315587" cy="42992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CH848-specific B cells</a:t>
              </a:r>
            </a:p>
          </p:txBody>
        </p:sp>
      </p:grpSp>
      <p:pic>
        <p:nvPicPr>
          <p:cNvPr id="5" name="Picture 4" descr="A green rectangle with triangles on a black background&#10;&#10;Description automatically generated">
            <a:extLst>
              <a:ext uri="{FF2B5EF4-FFF2-40B4-BE49-F238E27FC236}">
                <a16:creationId xmlns:a16="http://schemas.microsoft.com/office/drawing/2014/main" id="{B3B9D7AF-3CE2-EECA-DA52-58384C5951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686" t="13333" r="28799" b="21086"/>
          <a:stretch/>
        </p:blipFill>
        <p:spPr>
          <a:xfrm>
            <a:off x="1168390" y="1783228"/>
            <a:ext cx="3009175" cy="403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1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6B491DF-207E-A783-CCB3-CEC18F65B5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01" t="15452" r="28408" b="45557"/>
          <a:stretch/>
        </p:blipFill>
        <p:spPr>
          <a:xfrm>
            <a:off x="8489836" y="623031"/>
            <a:ext cx="3702164" cy="16312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E81A753C-B64F-CF27-8FEC-ABC622005DD0}"/>
              </a:ext>
            </a:extLst>
          </p:cNvPr>
          <p:cNvSpPr txBox="1">
            <a:spLocks/>
          </p:cNvSpPr>
          <p:nvPr/>
        </p:nvSpPr>
        <p:spPr>
          <a:xfrm>
            <a:off x="1384041" y="161461"/>
            <a:ext cx="9131559" cy="72961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4400" dirty="0">
                <a:latin typeface="Helvetica" pitchFamily="2" charset="0"/>
              </a:rPr>
              <a:t>Neutralizing Antibody Responses</a:t>
            </a:r>
          </a:p>
          <a:p>
            <a:pPr algn="ctr"/>
            <a:endParaRPr lang="en-GB" sz="3200" dirty="0">
              <a:latin typeface="Helvetica" pitchFamily="2" charset="0"/>
            </a:endParaRPr>
          </a:p>
          <a:p>
            <a:pPr algn="ctr"/>
            <a:r>
              <a:rPr lang="en-GB" sz="8000" dirty="0">
                <a:solidFill>
                  <a:schemeClr val="tx1"/>
                </a:solidFill>
                <a:latin typeface="Helvetica" pitchFamily="2" charset="0"/>
              </a:rPr>
              <a:t>- week 98; post boost/shepherding -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EC930A-C0B8-B140-E955-152B61D9363C}"/>
              </a:ext>
            </a:extLst>
          </p:cNvPr>
          <p:cNvSpPr txBox="1"/>
          <p:nvPr/>
        </p:nvSpPr>
        <p:spPr>
          <a:xfrm>
            <a:off x="112520" y="6298432"/>
            <a:ext cx="741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itchFamily="2" charset="0"/>
              </a:rPr>
              <a:t>high </a:t>
            </a:r>
            <a:r>
              <a:rPr lang="en-US" sz="2000" dirty="0" err="1">
                <a:latin typeface="Helvetica" pitchFamily="2" charset="0"/>
              </a:rPr>
              <a:t>nAb</a:t>
            </a:r>
            <a:r>
              <a:rPr lang="en-US" sz="2000" dirty="0">
                <a:latin typeface="Helvetica" pitchFamily="2" charset="0"/>
              </a:rPr>
              <a:t> titers to the vaccine prime virus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F03D39-7EEF-45AE-3A1D-2BBC3284234A}"/>
              </a:ext>
            </a:extLst>
          </p:cNvPr>
          <p:cNvSpPr txBox="1"/>
          <p:nvPr/>
        </p:nvSpPr>
        <p:spPr>
          <a:xfrm>
            <a:off x="7172527" y="2537068"/>
            <a:ext cx="37967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ID</a:t>
            </a:r>
            <a:r>
              <a:rPr lang="pt-BR" sz="2000" b="1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50</a:t>
            </a:r>
            <a:r>
              <a:rPr lang="pt-BR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CH848 WT Vaccine Virus</a:t>
            </a:r>
          </a:p>
          <a:p>
            <a:pPr algn="ctr"/>
            <a:r>
              <a:rPr lang="pt-BR" dirty="0">
                <a:latin typeface="Helvetica" panose="020B0604020202020204" pitchFamily="34" charset="0"/>
                <a:cs typeface="Helvetica" panose="020B0604020202020204" pitchFamily="34" charset="0"/>
              </a:rPr>
              <a:t>CH0848.3.d949.10.17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826F035-9D51-570D-84C0-DA4D1EC23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072249"/>
              </p:ext>
            </p:extLst>
          </p:nvPr>
        </p:nvGraphicFramePr>
        <p:xfrm>
          <a:off x="7307088" y="3249091"/>
          <a:ext cx="3527632" cy="258844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481439">
                  <a:extLst>
                    <a:ext uri="{9D8B030D-6E8A-4147-A177-3AD203B41FA5}">
                      <a16:colId xmlns:a16="http://schemas.microsoft.com/office/drawing/2014/main" val="2778655154"/>
                    </a:ext>
                  </a:extLst>
                </a:gridCol>
                <a:gridCol w="992592">
                  <a:extLst>
                    <a:ext uri="{9D8B030D-6E8A-4147-A177-3AD203B41FA5}">
                      <a16:colId xmlns:a16="http://schemas.microsoft.com/office/drawing/2014/main" val="1072172998"/>
                    </a:ext>
                  </a:extLst>
                </a:gridCol>
                <a:gridCol w="1053601">
                  <a:extLst>
                    <a:ext uri="{9D8B030D-6E8A-4147-A177-3AD203B41FA5}">
                      <a16:colId xmlns:a16="http://schemas.microsoft.com/office/drawing/2014/main" val="2241699609"/>
                    </a:ext>
                  </a:extLst>
                </a:gridCol>
              </a:tblGrid>
              <a:tr h="33216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Animal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Wk54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Wk98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071435"/>
                  </a:ext>
                </a:extLst>
              </a:tr>
              <a:tr h="3321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&lt;19.9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&lt;19.9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160476"/>
                  </a:ext>
                </a:extLst>
              </a:tr>
              <a:tr h="3321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&lt;19.9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376076"/>
                  </a:ext>
                </a:extLst>
              </a:tr>
              <a:tr h="39388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&lt;19.9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27.1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459686"/>
                  </a:ext>
                </a:extLst>
              </a:tr>
              <a:tr h="3321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&lt;19.9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224924"/>
                  </a:ext>
                </a:extLst>
              </a:tr>
              <a:tr h="3321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&lt;19.9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285452"/>
                  </a:ext>
                </a:extLst>
              </a:tr>
              <a:tr h="3321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30.0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423047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0AE651C5-C24C-BE26-7C9D-2A10AB334C3F}"/>
              </a:ext>
            </a:extLst>
          </p:cNvPr>
          <p:cNvGrpSpPr/>
          <p:nvPr/>
        </p:nvGrpSpPr>
        <p:grpSpPr>
          <a:xfrm>
            <a:off x="597397" y="956498"/>
            <a:ext cx="3527631" cy="4945004"/>
            <a:chOff x="5075746" y="1479995"/>
            <a:chExt cx="3527631" cy="4945004"/>
          </a:xfrm>
          <a:solidFill>
            <a:schemeClr val="bg1">
              <a:lumMod val="85000"/>
            </a:schemeClr>
          </a:solidFill>
          <a:effectLst>
            <a:outerShdw blurRad="50800" dist="50800" dir="5400000" algn="ctr" rotWithShape="0">
              <a:schemeClr val="bg1">
                <a:lumMod val="95000"/>
              </a:schemeClr>
            </a:outerShdw>
          </a:effectLst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90AA73-2227-82F4-C3C6-89D621A5897C}"/>
                </a:ext>
              </a:extLst>
            </p:cNvPr>
            <p:cNvSpPr/>
            <p:nvPr/>
          </p:nvSpPr>
          <p:spPr>
            <a:xfrm>
              <a:off x="5075747" y="1891636"/>
              <a:ext cx="3527630" cy="450916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A91FEF35-3735-CE75-8156-19E48EA2A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464" t="11515" r="30774" b="11515"/>
            <a:stretch/>
          </p:blipFill>
          <p:spPr>
            <a:xfrm>
              <a:off x="5187999" y="1926551"/>
              <a:ext cx="3216033" cy="40313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151F85-BAB6-C561-8984-610F6BEF0812}"/>
                </a:ext>
              </a:extLst>
            </p:cNvPr>
            <p:cNvSpPr/>
            <p:nvPr/>
          </p:nvSpPr>
          <p:spPr>
            <a:xfrm>
              <a:off x="5075746" y="5875843"/>
              <a:ext cx="3527631" cy="5491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CH0848.3.d949.10.17.N133D.N138T</a:t>
              </a: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0F02A50-CF35-0780-F080-68FC37AD9FBE}"/>
                </a:ext>
              </a:extLst>
            </p:cNvPr>
            <p:cNvSpPr/>
            <p:nvPr/>
          </p:nvSpPr>
          <p:spPr>
            <a:xfrm>
              <a:off x="5158321" y="1479995"/>
              <a:ext cx="3324653" cy="3598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Autologous Tier 2 </a:t>
              </a:r>
              <a:r>
                <a:rPr lang="en-US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nAbs</a:t>
              </a:r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9CDCD47-0784-EE64-4FF0-D5C282705BCA}"/>
              </a:ext>
            </a:extLst>
          </p:cNvPr>
          <p:cNvSpPr txBox="1"/>
          <p:nvPr/>
        </p:nvSpPr>
        <p:spPr>
          <a:xfrm>
            <a:off x="6631628" y="6270261"/>
            <a:ext cx="741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itchFamily="2" charset="0"/>
              </a:rPr>
              <a:t>low </a:t>
            </a:r>
            <a:r>
              <a:rPr lang="en-US" sz="2000" dirty="0" err="1">
                <a:latin typeface="Helvetica" pitchFamily="2" charset="0"/>
              </a:rPr>
              <a:t>nAb</a:t>
            </a:r>
            <a:r>
              <a:rPr lang="en-US" sz="2000" dirty="0">
                <a:latin typeface="Helvetica" pitchFamily="2" charset="0"/>
              </a:rPr>
              <a:t> titers to the vaccine boost virus</a:t>
            </a:r>
          </a:p>
        </p:txBody>
      </p:sp>
    </p:spTree>
    <p:extLst>
      <p:ext uri="{BB962C8B-B14F-4D97-AF65-F5344CB8AC3E}">
        <p14:creationId xmlns:p14="http://schemas.microsoft.com/office/powerpoint/2010/main" val="116714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2" grpId="0"/>
      <p:bldP spid="2" grpId="0"/>
    </p:bldLst>
  </p:timing>
</p:sld>
</file>

<file path=ppt/theme/theme1.xml><?xml version="1.0" encoding="utf-8"?>
<a:theme xmlns:a="http://schemas.openxmlformats.org/drawingml/2006/main" name="HIVR4P2023">
  <a:themeElements>
    <a:clrScheme name="HIVR4P 2023">
      <a:dk1>
        <a:srgbClr val="000000"/>
      </a:dk1>
      <a:lt1>
        <a:srgbClr val="FFFFFF"/>
      </a:lt1>
      <a:dk2>
        <a:srgbClr val="DB2415"/>
      </a:dk2>
      <a:lt2>
        <a:srgbClr val="FFFFFF"/>
      </a:lt2>
      <a:accent1>
        <a:srgbClr val="DB2415"/>
      </a:accent1>
      <a:accent2>
        <a:srgbClr val="DE9343"/>
      </a:accent2>
      <a:accent3>
        <a:srgbClr val="45ABBF"/>
      </a:accent3>
      <a:accent4>
        <a:srgbClr val="E271A9"/>
      </a:accent4>
      <a:accent5>
        <a:srgbClr val="D80561"/>
      </a:accent5>
      <a:accent6>
        <a:srgbClr val="242C4B"/>
      </a:accent6>
      <a:hlink>
        <a:srgbClr val="E0001B"/>
      </a:hlink>
      <a:folHlink>
        <a:srgbClr val="E0001B"/>
      </a:folHlink>
    </a:clrScheme>
    <a:fontScheme name="IAS Verdana">
      <a:majorFont>
        <a:latin typeface="Verdana Bold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IVR4P-2024-Speaker-template_Verdana" id="{915A3F88-65E2-4C68-8A95-EE1C8EFD51E7}" vid="{88AA67E4-A7BF-4653-BF91-B6B0B546B4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e8be7b5-43ae-4ef9-a45e-e399a8a1a9f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0EC8072F4622468E92A02F795F3747" ma:contentTypeVersion="16" ma:contentTypeDescription="Create a new document." ma:contentTypeScope="" ma:versionID="005e6cb9b65c08edda6344b4e56dd126">
  <xsd:schema xmlns:xsd="http://www.w3.org/2001/XMLSchema" xmlns:xs="http://www.w3.org/2001/XMLSchema" xmlns:p="http://schemas.microsoft.com/office/2006/metadata/properties" xmlns:ns3="990a56d5-aacd-49c4-bc9a-bc96cd574616" xmlns:ns4="6e8be7b5-43ae-4ef9-a45e-e399a8a1a9f0" targetNamespace="http://schemas.microsoft.com/office/2006/metadata/properties" ma:root="true" ma:fieldsID="cffa068bb6c4efd8a6bd6f77618a72b9" ns3:_="" ns4:_="">
    <xsd:import namespace="990a56d5-aacd-49c4-bc9a-bc96cd574616"/>
    <xsd:import namespace="6e8be7b5-43ae-4ef9-a45e-e399a8a1a9f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4:MediaServiceDateTaken" minOccurs="0"/>
                <xsd:element ref="ns4:MediaServiceObjectDetectorVersions" minOccurs="0"/>
                <xsd:element ref="ns4:MediaServiceSearchPropertie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0a56d5-aacd-49c4-bc9a-bc96cd5746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8be7b5-43ae-4ef9-a45e-e399a8a1a9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AB802A-AF46-48F3-BC70-930B76DACB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AC164D-1427-4CFC-A10B-8EDA77DF60E7}">
  <ds:schemaRefs>
    <ds:schemaRef ds:uri="http://schemas.openxmlformats.org/package/2006/metadata/core-properties"/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6e8be7b5-43ae-4ef9-a45e-e399a8a1a9f0"/>
    <ds:schemaRef ds:uri="990a56d5-aacd-49c4-bc9a-bc96cd574616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75EFD93-4834-433C-AC19-28BE6EDFB8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0a56d5-aacd-49c4-bc9a-bc96cd574616"/>
    <ds:schemaRef ds:uri="6e8be7b5-43ae-4ef9-a45e-e399a8a1a9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HIVR4P-2024-Oral-Abstract-speaker-template_Verdana</Template>
  <TotalTime>2213</TotalTime>
  <Words>2218</Words>
  <Application>Microsoft Office PowerPoint</Application>
  <PresentationFormat>Widescreen</PresentationFormat>
  <Paragraphs>333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Courier New</vt:lpstr>
      <vt:lpstr>Helvetica</vt:lpstr>
      <vt:lpstr>IAS Ribbon Sans Bold</vt:lpstr>
      <vt:lpstr>IAS Ribbon Sans Regular</vt:lpstr>
      <vt:lpstr>Verdana</vt:lpstr>
      <vt:lpstr>Verdana Bold</vt:lpstr>
      <vt:lpstr>Wingdings</vt:lpstr>
      <vt:lpstr>HIVR4P2023</vt:lpstr>
      <vt:lpstr>Office Theme</vt:lpstr>
      <vt:lpstr>Induction of V3 glycan-directed responses  by vaccination with CH848 gp160 mRNA-LNP  in infant rhesus macaques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Induction of V3 glycan-directed responses  by vaccination with CH848 gp160 mRNA-LNP  in infant rhesus macaques</dc:title>
  <dc:creator>Davis, Dominique</dc:creator>
  <cp:lastModifiedBy>Preview 2</cp:lastModifiedBy>
  <cp:revision>52</cp:revision>
  <dcterms:created xsi:type="dcterms:W3CDTF">2024-09-24T16:25:50Z</dcterms:created>
  <dcterms:modified xsi:type="dcterms:W3CDTF">2024-10-09T21:07:40Z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0x010100C60EC8072F4622468E92A02F795F3747</vt:lpwstr>
  </property>
</Properties>
</file>