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28"/>
  </p:notesMasterIdLst>
  <p:sldIdLst>
    <p:sldId id="256" r:id="rId2"/>
    <p:sldId id="276" r:id="rId3"/>
    <p:sldId id="342" r:id="rId4"/>
    <p:sldId id="510" r:id="rId5"/>
    <p:sldId id="341" r:id="rId6"/>
    <p:sldId id="321" r:id="rId7"/>
    <p:sldId id="750" r:id="rId8"/>
    <p:sldId id="745" r:id="rId9"/>
    <p:sldId id="740" r:id="rId10"/>
    <p:sldId id="741" r:id="rId11"/>
    <p:sldId id="751" r:id="rId12"/>
    <p:sldId id="739" r:id="rId13"/>
    <p:sldId id="742" r:id="rId14"/>
    <p:sldId id="737" r:id="rId15"/>
    <p:sldId id="509" r:id="rId16"/>
    <p:sldId id="752" r:id="rId17"/>
    <p:sldId id="525" r:id="rId18"/>
    <p:sldId id="736" r:id="rId19"/>
    <p:sldId id="257" r:id="rId20"/>
    <p:sldId id="755" r:id="rId21"/>
    <p:sldId id="357" r:id="rId22"/>
    <p:sldId id="753" r:id="rId23"/>
    <p:sldId id="748" r:id="rId24"/>
    <p:sldId id="749" r:id="rId25"/>
    <p:sldId id="507" r:id="rId26"/>
    <p:sldId id="756"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688D905-DCC9-4344-A3C1-82336B5A386B}">
          <p14:sldIdLst>
            <p14:sldId id="256"/>
            <p14:sldId id="276"/>
            <p14:sldId id="342"/>
            <p14:sldId id="510"/>
            <p14:sldId id="341"/>
            <p14:sldId id="321"/>
            <p14:sldId id="750"/>
            <p14:sldId id="745"/>
            <p14:sldId id="740"/>
            <p14:sldId id="741"/>
            <p14:sldId id="751"/>
            <p14:sldId id="739"/>
            <p14:sldId id="742"/>
            <p14:sldId id="737"/>
            <p14:sldId id="509"/>
            <p14:sldId id="752"/>
            <p14:sldId id="525"/>
            <p14:sldId id="736"/>
            <p14:sldId id="257"/>
            <p14:sldId id="755"/>
            <p14:sldId id="357"/>
            <p14:sldId id="753"/>
            <p14:sldId id="748"/>
            <p14:sldId id="749"/>
            <p14:sldId id="507"/>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330"/>
    <a:srgbClr val="33CC33"/>
    <a:srgbClr val="F9F9F9"/>
    <a:srgbClr val="FF9966"/>
    <a:srgbClr val="FF6600"/>
    <a:srgbClr val="CEE8F3"/>
    <a:srgbClr val="0F8C02"/>
    <a:srgbClr val="D8A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C2981-5D28-4221-83CE-6D1632778C74}" v="63" dt="2024-10-09T18:46:43.690"/>
  </p1510:revLst>
</p1510:revInfo>
</file>

<file path=ppt/tableStyles.xml><?xml version="1.0" encoding="utf-8"?>
<a:tblStyleLst xmlns:a="http://schemas.openxmlformats.org/drawingml/2006/main" def="{6C20602C-374C-445D-9804-B24C33FB7A9E}">
  <a:tblStyle styleId="{6C20602C-374C-445D-9804-B24C33FB7A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80" autoAdjust="0"/>
  </p:normalViewPr>
  <p:slideViewPr>
    <p:cSldViewPr snapToGrid="0">
      <p:cViewPr varScale="1">
        <p:scale>
          <a:sx n="150" d="100"/>
          <a:sy n="150" d="100"/>
        </p:scale>
        <p:origin x="138" y="12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5" Type="http://schemas.openxmlformats.org/officeDocument/2006/relationships/image" Target="../media/image46.emf"/><Relationship Id="rId4"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a:r>
            <a:r>
              <a:rPr lang="en-US" dirty="0" err="1"/>
              <a:t>Fn</a:t>
            </a:r>
            <a:r>
              <a:rPr lang="en-US" dirty="0"/>
              <a:t>, </a:t>
            </a:r>
            <a:r>
              <a:rPr lang="en-US" dirty="0" err="1"/>
              <a:t>atl</a:t>
            </a:r>
            <a:r>
              <a:rPr lang="en-US" dirty="0"/>
              <a:t>, F5]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87997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defTabSz="949478">
              <a:defRPr/>
            </a:pPr>
            <a:r>
              <a:rPr lang="en-US" dirty="0"/>
              <a:t>Next we wanted to assess the ability of our immunization strategy to induce CD4bs precursor </a:t>
            </a:r>
            <a:r>
              <a:rPr lang="en-US" dirty="0" err="1"/>
              <a:t>bnAbs</a:t>
            </a:r>
            <a:r>
              <a:rPr lang="en-US" dirty="0"/>
              <a:t>, using a virus neutralization-based assay.</a:t>
            </a:r>
          </a:p>
          <a:p>
            <a:pPr defTabSz="949478">
              <a:defRPr/>
            </a:pPr>
            <a:r>
              <a:rPr lang="en-US" dirty="0"/>
              <a:t>We screened sera against the </a:t>
            </a:r>
            <a:r>
              <a:rPr lang="en-US" dirty="0" err="1"/>
              <a:t>Puesdovirus</a:t>
            </a:r>
            <a:r>
              <a:rPr lang="en-US" dirty="0"/>
              <a:t> 426c.TM1 containing targeted deletion of a subset of N-glycans bordering the CD4bs region that allow germline-reverted forms of VRC01-class </a:t>
            </a:r>
            <a:r>
              <a:rPr lang="en-US" dirty="0" err="1"/>
              <a:t>bnAbs</a:t>
            </a:r>
            <a:r>
              <a:rPr lang="en-US" dirty="0"/>
              <a:t> to neutralized the virus; the mutant </a:t>
            </a:r>
            <a:r>
              <a:rPr lang="en-US" dirty="0" err="1"/>
              <a:t>puesdovirus</a:t>
            </a:r>
            <a:r>
              <a:rPr lang="en-US" dirty="0"/>
              <a:t> which contains D279K mutations at the CD4bs should greatly reduce the antibody’s neutralization ability.</a:t>
            </a:r>
          </a:p>
          <a:p>
            <a:pPr defTabSz="949478">
              <a:defRPr/>
            </a:pPr>
            <a:endParaRPr lang="en-US" dirty="0"/>
          </a:p>
          <a:p>
            <a:pPr defTabSz="949478">
              <a:defRPr/>
            </a:pPr>
            <a:endParaRPr lang="en-US" dirty="0"/>
          </a:p>
          <a:p>
            <a:pPr defTabSz="949478">
              <a:defRPr/>
            </a:pPr>
            <a:r>
              <a:rPr lang="en-US" dirty="0"/>
              <a:t>Glycans bordering the CD4bs can impede the binding of germline-reverted forms of VRC01-class </a:t>
            </a:r>
            <a:r>
              <a:rPr lang="en-US" dirty="0" err="1"/>
              <a:t>bnAbs</a:t>
            </a:r>
            <a:r>
              <a:rPr lang="en-US" dirty="0"/>
              <a:t>. So we screened sera against a </a:t>
            </a:r>
            <a:r>
              <a:rPr lang="en-US" dirty="0" err="1"/>
              <a:t>Puesdovirus</a:t>
            </a:r>
            <a:r>
              <a:rPr lang="en-US" dirty="0"/>
              <a:t> containing targeted deletion of a subset of N-glycans bordering the CD4bs region that allow germline-reverted forms of VRC01-class </a:t>
            </a:r>
            <a:r>
              <a:rPr lang="en-US" dirty="0" err="1"/>
              <a:t>bnAbs</a:t>
            </a:r>
            <a:r>
              <a:rPr lang="en-US" dirty="0"/>
              <a:t> to neutralized the virus; the mutant </a:t>
            </a:r>
            <a:r>
              <a:rPr lang="en-US" dirty="0" err="1"/>
              <a:t>puesdovirus</a:t>
            </a:r>
            <a:r>
              <a:rPr lang="en-US" dirty="0"/>
              <a:t> should greatly reduce the antibody’s neutralization ability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396605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Here we assign an animal as having the precursor response if we see an at least 3-fold difference between the WT and mutant strains. </a:t>
            </a:r>
          </a:p>
          <a:p>
            <a:pPr marL="171450" indent="-171450">
              <a:buFont typeface="Arial" panose="020B0604020202020204" pitchFamily="34" charset="0"/>
              <a:buChar char="•"/>
            </a:pPr>
            <a:r>
              <a:rPr lang="en-US" dirty="0"/>
              <a:t>When the sera was tested against these virus at weeks 54 and 80 we saw that 3 out 5 infants immunized with the GT1.1 SOSIP developed precursor </a:t>
            </a:r>
            <a:r>
              <a:rPr lang="en-US" dirty="0" err="1"/>
              <a:t>bnAbs</a:t>
            </a:r>
            <a:r>
              <a:rPr lang="en-US" dirty="0"/>
              <a:t> while only 1 out of the 4 juveniles developed that sample response.</a:t>
            </a:r>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13033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Interesting we also found was that these animals that developed the precursor response also had the highest tier 1 GT1.1 virus neutralization titers. This could suggest that we might be able use the GT1.1 titers as a predictor for the development of the precursor response</a:t>
            </a:r>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61073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order to get a prediction of which epitopes the plasma antibodies were binding to, you can use virus neutralization assays. While this method is useful it does give us a whole picture</a:t>
            </a:r>
          </a:p>
          <a:p>
            <a:r>
              <a:rPr lang="en-US" dirty="0"/>
              <a:t>In order to get a better understanding of how the polyclonal nature of our vaccine elicited antibodies, we utilize a method of negative staining Electron Microscopy Polyclonal Epitope Mapping (or EMPEM) to identify how the Fab portion of the antibodies are binding to epitopes. Here I am showing the structure that has been constructed from the Fab portions of isolated antibodies complexing to the trimer protein.</a:t>
            </a:r>
          </a:p>
          <a:p>
            <a:r>
              <a:rPr lang="en-US" dirty="0"/>
              <a:t>Boxed in red were the animals that had our CD4bs precursor signature. They do show more epitope binding that the other animals</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nsEMPEM</a:t>
            </a:r>
            <a:r>
              <a:rPr lang="en-US" dirty="0"/>
              <a:t>: MIV09 wk80 + GT1.1</a:t>
            </a:r>
          </a:p>
        </p:txBody>
      </p:sp>
    </p:spTree>
    <p:extLst>
      <p:ext uri="{BB962C8B-B14F-4D97-AF65-F5344CB8AC3E}">
        <p14:creationId xmlns:p14="http://schemas.microsoft.com/office/powerpoint/2010/main" val="2725448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Though they have similar binding to some epitopes the infants still seem to have a greater range in binding. This data also confirms what the GT1.1 SOSIP was designed to do; to drive antibody responses to target the apex (or V1/2/3) and the CD4bs.</a:t>
            </a:r>
          </a:p>
        </p:txBody>
      </p:sp>
    </p:spTree>
    <p:extLst>
      <p:ext uri="{BB962C8B-B14F-4D97-AF65-F5344CB8AC3E}">
        <p14:creationId xmlns:p14="http://schemas.microsoft.com/office/powerpoint/2010/main" val="2080778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18004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
                <a:srgbClr val="000000"/>
              </a:buClr>
              <a:buSzPts val="1100"/>
              <a:buFont typeface="Arial" panose="020B0604020202020204" pitchFamily="34" charset="0"/>
              <a:buChar char="●"/>
              <a:tabLst>
                <a:tab pos="457200" algn="l"/>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 Immunization Schedule, there were 5 animals in infant group (green) and 4 animals in juvenile (orange). The same vaccine regimen to both infant and juveniles which included 3 doses of BG505 GT1.1 SOSIP trimer prime followed by 3 doses of WT SOSIP boost and a clade B nanoparticle boost after over 1-year follow-up.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FC45EB6-6012-4DE9-B7A5-F897FC382D4E}" type="slidenum">
              <a:rPr lang="en-US" smtClean="0"/>
              <a:t>17</a:t>
            </a:fld>
            <a:endParaRPr lang="en-US"/>
          </a:p>
        </p:txBody>
      </p:sp>
    </p:spTree>
    <p:extLst>
      <p:ext uri="{BB962C8B-B14F-4D97-AF65-F5344CB8AC3E}">
        <p14:creationId xmlns:p14="http://schemas.microsoft.com/office/powerpoint/2010/main" val="3426645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again screened sera for precursors of CD4bs </a:t>
            </a:r>
            <a:r>
              <a:rPr lang="en-US" dirty="0" err="1"/>
              <a:t>bnAbs</a:t>
            </a:r>
            <a:endParaRPr lang="en-US" dirty="0"/>
          </a:p>
          <a:p>
            <a:pPr marL="171450" indent="-171450">
              <a:buFont typeface="Arial" panose="020B0604020202020204" pitchFamily="34" charset="0"/>
              <a:buChar char="•"/>
            </a:pPr>
            <a:r>
              <a:rPr lang="en-US" dirty="0"/>
              <a:t>Now following the two doses of the nanoparticle boost using that same assay we saw that animal 47754 in the infant group was able to develop the CD4bs precursor </a:t>
            </a:r>
            <a:r>
              <a:rPr lang="en-US" dirty="0" err="1"/>
              <a:t>bnAb</a:t>
            </a:r>
            <a:r>
              <a:rPr lang="en-US" dirty="0"/>
              <a:t> response at week 150 and the other 3 animals maintained their precursor responses as well. The only animal in the infant group to now develop the precursor response consistently had the lowest GT1.1 titers</a:t>
            </a:r>
          </a:p>
          <a:p>
            <a:pPr marL="171450" indent="-171450">
              <a:buFont typeface="Arial" panose="020B0604020202020204" pitchFamily="34" charset="0"/>
              <a:buChar char="•"/>
            </a:pPr>
            <a:r>
              <a:rPr lang="en-US" dirty="0"/>
              <a:t>However for the juveniles the one animal that developed the response a weeks 54 and 80 was not able to maintain it, even post nanoparticle boost</a:t>
            </a: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1381182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Lastly, we also wanted to evaluate the breadth of heterologous virus neutralization.</a:t>
            </a:r>
          </a:p>
          <a:p>
            <a:pPr marL="171450" indent="-171450">
              <a:buFont typeface="Arial" panose="020B0604020202020204" pitchFamily="34" charset="0"/>
              <a:buChar char="•"/>
            </a:pPr>
            <a:r>
              <a:rPr lang="en-US" b="0" i="0" u="none" strike="noStrike" dirty="0">
                <a:solidFill>
                  <a:srgbClr val="000099"/>
                </a:solidFill>
                <a:effectLst/>
                <a:latin typeface="Arial" panose="020B0604020202020204" pitchFamily="34" charset="0"/>
              </a:rPr>
              <a:t>We again take sera from the animals and test them for neutralization against our global panel of viruses. When we look at the ability of vaccine elicited plasma antibodies to neutralize these different strains, we saw that in the infants, at 54, there is some heterologous neutralization but by 150, after the nanoparticle boost, 4 out of 5 infants show moderate/low levels of heterologous virus neutralization. In the juveniles, however, we see that 2 out of the 4 animals developed moderate/low levels of heterologous virus breadth.</a:t>
            </a:r>
          </a:p>
          <a:p>
            <a:pPr marL="171450" indent="-171450">
              <a:buFont typeface="Arial" panose="020B0604020202020204" pitchFamily="34" charset="0"/>
              <a:buChar char="•"/>
            </a:pPr>
            <a:r>
              <a:rPr lang="en-US" b="0" i="0" u="none" strike="noStrike" dirty="0">
                <a:solidFill>
                  <a:srgbClr val="000099"/>
                </a:solidFill>
                <a:effectLst/>
                <a:latin typeface="Arial" panose="020B0604020202020204" pitchFamily="34" charset="0"/>
              </a:rPr>
              <a:t>So, both groups showed improved breadth but more infants showed a response following the NP boost</a:t>
            </a:r>
          </a:p>
          <a:p>
            <a:pPr marL="171450" indent="-171450">
              <a:buFont typeface="Arial" panose="020B0604020202020204" pitchFamily="34" charset="0"/>
              <a:buChar char="•"/>
            </a:pPr>
            <a:endParaRPr lang="en-US" b="0" i="0" u="none" strike="noStrike" dirty="0">
              <a:solidFill>
                <a:srgbClr val="000099"/>
              </a:solidFill>
              <a:effectLst/>
              <a:latin typeface="Arial" panose="020B0604020202020204" pitchFamily="34" charset="0"/>
            </a:endParaRP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247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454764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8887-1A9D-AAF2-59C7-4B8DC6D4D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D6BE2-6375-ABAD-9EBA-8B1CD58B18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9BBBCB-099E-458A-09BE-B631CB0FE64A}"/>
              </a:ext>
            </a:extLst>
          </p:cNvPr>
          <p:cNvSpPr>
            <a:spLocks noGrp="1"/>
          </p:cNvSpPr>
          <p:nvPr>
            <p:ph type="body" idx="1"/>
          </p:nvPr>
        </p:nvSpPr>
        <p:spPr/>
        <p:txBody>
          <a:bodyPr/>
          <a:lstStyle/>
          <a:p>
            <a:r>
              <a:rPr lang="en-US" dirty="0"/>
              <a:t>Make Takeaway and Future Directions a new slide.</a:t>
            </a:r>
          </a:p>
          <a:p>
            <a:pPr marL="425450" indent="-285750" algn="l">
              <a:buFont typeface="Arial" panose="020B0604020202020204" pitchFamily="34" charset="0"/>
              <a:buChar char="•"/>
            </a:pPr>
            <a:r>
              <a:rPr lang="en-US" sz="1100" dirty="0">
                <a:solidFill>
                  <a:schemeClr val="accent1"/>
                </a:solidFill>
                <a:latin typeface="+mj-lt"/>
              </a:rPr>
              <a:t>Further examine the B cell and BCR repertoire of the infants and juveniles</a:t>
            </a:r>
          </a:p>
          <a:p>
            <a:pPr marL="425450" indent="-285750" algn="l">
              <a:buFont typeface="Arial" panose="020B0604020202020204" pitchFamily="34" charset="0"/>
              <a:buChar char="•"/>
            </a:pPr>
            <a:r>
              <a:rPr lang="en-US" sz="1100" dirty="0">
                <a:solidFill>
                  <a:schemeClr val="accent1"/>
                </a:solidFill>
                <a:latin typeface="+mj-lt"/>
              </a:rPr>
              <a:t>Isolating and identifying sequences that correspond the broadly neutralizing phenotype seen in vaccine elicited plasma in infants and juveniles </a:t>
            </a:r>
          </a:p>
          <a:p>
            <a:endParaRPr lang="en-US" dirty="0"/>
          </a:p>
        </p:txBody>
      </p:sp>
    </p:spTree>
    <p:extLst>
      <p:ext uri="{BB962C8B-B14F-4D97-AF65-F5344CB8AC3E}">
        <p14:creationId xmlns:p14="http://schemas.microsoft.com/office/powerpoint/2010/main" val="3687944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8b385fd27f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8b385fd27f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Here we use the bead-based method of Binding Antibody Multiplex Assay (BAMA) which unlike ELISA allows us to measure the ability of plasma antibodies to bind to multiple antigens within the same assay. Values are reported as MFI subtracted from the background of an untagged bead.</a:t>
            </a:r>
          </a:p>
          <a:p>
            <a:pPr marL="171450" indent="-171450">
              <a:buFont typeface="Arial" panose="020B0604020202020204" pitchFamily="34" charset="0"/>
              <a:buChar char="•"/>
            </a:pPr>
            <a:r>
              <a:rPr lang="en-US" dirty="0"/>
              <a:t>We tested plasma taken from weeks 13(which was the first dose of the NP) and 139 and 150 (two weeks following both doses of the NP. As </a:t>
            </a:r>
            <a:r>
              <a:rPr lang="en-US" dirty="0" err="1"/>
              <a:t>exexpected</a:t>
            </a:r>
            <a:r>
              <a:rPr lang="en-US" dirty="0"/>
              <a:t> we see an increase in binding following both immunizations</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247709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Here is a break down of the of the binding by each antigen and as you can see here there were no significant differences in binding across each of the different antigens</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840226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dirty="0"/>
              <a:t>Can remove [Can explain]- or can make it just in case slide</a:t>
            </a:r>
          </a:p>
          <a:p>
            <a:pPr defTabSz="949478">
              <a:defRPr/>
            </a:pPr>
            <a:endParaRPr lang="en-US" dirty="0"/>
          </a:p>
          <a:p>
            <a:pPr defTabSz="949478">
              <a:defRPr/>
            </a:pPr>
            <a:r>
              <a:rPr lang="en-US" dirty="0"/>
              <a:t>Next we wanted to assess the ability of our immunization strategy to induce CD4bs precursor </a:t>
            </a:r>
            <a:r>
              <a:rPr lang="en-US" dirty="0" err="1"/>
              <a:t>bnAbs</a:t>
            </a:r>
            <a:r>
              <a:rPr lang="en-US" dirty="0"/>
              <a:t>, using a virus neutralization-based assay.</a:t>
            </a:r>
          </a:p>
          <a:p>
            <a:pPr defTabSz="949478">
              <a:defRPr/>
            </a:pPr>
            <a:r>
              <a:rPr lang="en-US" dirty="0"/>
              <a:t>Glycans bordering the CD4bs can impede the binding of germline-reverted forms of VRC01-class </a:t>
            </a:r>
            <a:r>
              <a:rPr lang="en-US" dirty="0" err="1"/>
              <a:t>bnAbs</a:t>
            </a:r>
            <a:r>
              <a:rPr lang="en-US" dirty="0"/>
              <a:t>. So we screened sera against a </a:t>
            </a:r>
            <a:r>
              <a:rPr lang="en-US" dirty="0" err="1"/>
              <a:t>Puesdovirus</a:t>
            </a:r>
            <a:r>
              <a:rPr lang="en-US" dirty="0"/>
              <a:t> containing targeted deletion of a subset of N-glycans bordering the CD4bs region that allow germline-reverted forms of VRC01-class </a:t>
            </a:r>
            <a:r>
              <a:rPr lang="en-US" dirty="0" err="1"/>
              <a:t>bnAbs</a:t>
            </a:r>
            <a:r>
              <a:rPr lang="en-US" dirty="0"/>
              <a:t> to neutralized the virus; the mutant </a:t>
            </a:r>
            <a:r>
              <a:rPr lang="en-US" dirty="0" err="1"/>
              <a:t>puesdovirus</a:t>
            </a:r>
            <a:r>
              <a:rPr lang="en-US" dirty="0"/>
              <a:t> should greatly reduce the antibody’s neutralization ability.</a:t>
            </a:r>
          </a:p>
          <a:p>
            <a:pPr defTabSz="949478">
              <a:defRPr/>
            </a:pPr>
            <a:endParaRPr lang="en-US" dirty="0"/>
          </a:p>
          <a:p>
            <a:endParaRPr lang="en-US" dirty="0"/>
          </a:p>
          <a:p>
            <a:r>
              <a:rPr lang="en-US" dirty="0" err="1"/>
              <a:t>Misc</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These viruses were produced in 293S GnT1</a:t>
            </a:r>
            <a:r>
              <a:rPr lang="en-US" baseline="30000" dirty="0"/>
              <a:t>-</a:t>
            </a:r>
            <a:r>
              <a:rPr lang="en-US" dirty="0"/>
              <a:t> cells</a:t>
            </a:r>
            <a:r>
              <a:rPr lang="en-US" baseline="0" dirty="0"/>
              <a:t> which </a:t>
            </a:r>
            <a:r>
              <a:rPr lang="en-US" dirty="0"/>
              <a:t>generate Man</a:t>
            </a:r>
            <a:r>
              <a:rPr lang="en-US" baseline="-25000" dirty="0"/>
              <a:t>5</a:t>
            </a:r>
            <a:r>
              <a:rPr lang="en-US" dirty="0"/>
              <a:t>-enriched </a:t>
            </a:r>
            <a:r>
              <a:rPr lang="en-US" dirty="0" err="1"/>
              <a:t>PsV</a:t>
            </a:r>
            <a:r>
              <a:rPr lang="en-US" dirty="0"/>
              <a:t>, with the rationale that relatively small Man</a:t>
            </a:r>
            <a:r>
              <a:rPr lang="en-US" baseline="-25000" dirty="0"/>
              <a:t>5</a:t>
            </a:r>
            <a:r>
              <a:rPr lang="en-US" dirty="0"/>
              <a:t> would replace larger complex-type glycans, thereby improving access to the CD4bs. </a:t>
            </a:r>
          </a:p>
          <a:p>
            <a:r>
              <a:rPr lang="en-US" dirty="0"/>
              <a:t>Virus is Clade C</a:t>
            </a:r>
          </a:p>
          <a:p>
            <a:pPr defTabSz="949478">
              <a:defRPr/>
            </a:pPr>
            <a:r>
              <a:rPr lang="en-US" dirty="0"/>
              <a:t>The GT1.1 was designed from the BG505 WT SOSIP to target germline CD4bs and trimer apex </a:t>
            </a:r>
            <a:r>
              <a:rPr lang="en-US" dirty="0" err="1"/>
              <a:t>bnAb</a:t>
            </a:r>
            <a:r>
              <a:rPr lang="en-US" dirty="0"/>
              <a:t> precursors, and some glycans were removed in the modifications.  Since there is not evidence of CD4bs </a:t>
            </a:r>
            <a:r>
              <a:rPr lang="en-US" dirty="0" err="1"/>
              <a:t>bnAb</a:t>
            </a:r>
            <a:r>
              <a:rPr lang="en-US" dirty="0"/>
              <a:t> precursors, I wonder if the neutralizing abs here are targeting the trimer apex?</a:t>
            </a:r>
          </a:p>
          <a:p>
            <a:pPr defTabSz="931774">
              <a:defRPr/>
            </a:pPr>
            <a:r>
              <a:rPr lang="en-US" dirty="0"/>
              <a:t>Deleting a subset of these glycans permits Env antigen binding but not virus neutralization, suggesting that additional barriers impede germline-reverted VRC01-class antibody binding to functional Env trimers.</a:t>
            </a:r>
          </a:p>
          <a:p>
            <a:endParaRPr lang="en-US" dirty="0"/>
          </a:p>
          <a:p>
            <a:endParaRPr lang="en-US" dirty="0"/>
          </a:p>
        </p:txBody>
      </p:sp>
    </p:spTree>
    <p:extLst>
      <p:ext uri="{BB962C8B-B14F-4D97-AF65-F5344CB8AC3E}">
        <p14:creationId xmlns:p14="http://schemas.microsoft.com/office/powerpoint/2010/main" val="2801714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D7D7A-BED4-1436-251E-7D4A62259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02BF7-4D12-08DA-E2E1-8AF9530E57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E7C595-2AC0-DC54-3A9C-8BDC1F79314B}"/>
              </a:ext>
            </a:extLst>
          </p:cNvPr>
          <p:cNvSpPr>
            <a:spLocks noGrp="1"/>
          </p:cNvSpPr>
          <p:nvPr>
            <p:ph type="body" idx="1"/>
          </p:nvPr>
        </p:nvSpPr>
        <p:spPr/>
        <p:txBody>
          <a:bodyPr/>
          <a:lstStyle/>
          <a:p>
            <a:r>
              <a:rPr lang="en-US" dirty="0"/>
              <a:t>Make Takeaway and Future Directions a new slide.</a:t>
            </a:r>
          </a:p>
          <a:p>
            <a:pPr marL="425450" indent="-285750" algn="l">
              <a:buFont typeface="Arial" panose="020B0604020202020204" pitchFamily="34" charset="0"/>
              <a:buChar char="•"/>
            </a:pPr>
            <a:r>
              <a:rPr lang="en-US" sz="1100" dirty="0">
                <a:solidFill>
                  <a:schemeClr val="accent1"/>
                </a:solidFill>
                <a:latin typeface="+mj-lt"/>
              </a:rPr>
              <a:t>Further examine the B cell and BCR repertoire of the infants and juveniles</a:t>
            </a:r>
          </a:p>
          <a:p>
            <a:pPr marL="425450" indent="-285750" algn="l">
              <a:buFont typeface="Arial" panose="020B0604020202020204" pitchFamily="34" charset="0"/>
              <a:buChar char="•"/>
            </a:pPr>
            <a:r>
              <a:rPr lang="en-US" sz="1100" dirty="0">
                <a:solidFill>
                  <a:schemeClr val="accent1"/>
                </a:solidFill>
                <a:latin typeface="+mj-lt"/>
              </a:rPr>
              <a:t>Isolating and identifying sequences that correspond the broadly neutralizing phenotype seen in vaccine elicited plasma in infants and juveniles </a:t>
            </a:r>
          </a:p>
          <a:p>
            <a:endParaRPr lang="en-US" dirty="0"/>
          </a:p>
        </p:txBody>
      </p:sp>
    </p:spTree>
    <p:extLst>
      <p:ext uri="{BB962C8B-B14F-4D97-AF65-F5344CB8AC3E}">
        <p14:creationId xmlns:p14="http://schemas.microsoft.com/office/powerpoint/2010/main" val="47692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800"/>
              </a:spcAft>
              <a:buClr>
                <a:srgbClr val="000000"/>
              </a:buClr>
              <a:buSzPts val="1100"/>
              <a:tabLst>
                <a:tab pos="457200" algn="l"/>
              </a:tabLst>
              <a:defRPr/>
            </a:pPr>
            <a:endParaRPr lang="en-US" sz="2400" dirty="0"/>
          </a:p>
          <a:p>
            <a:pPr marL="342900" marR="0" lvl="0" indent="-342900" algn="l" defTabSz="914400" rtl="0" eaLnBrk="1" fontAlgn="auto" latinLnBrk="0" hangingPunct="1">
              <a:lnSpc>
                <a:spcPct val="107000"/>
              </a:lnSpc>
              <a:spcBef>
                <a:spcPts val="0"/>
              </a:spcBef>
              <a:spcAft>
                <a:spcPts val="800"/>
              </a:spcAft>
              <a:buClr>
                <a:srgbClr val="000000"/>
              </a:buClr>
              <a:buSzPts val="1100"/>
              <a:tabLst>
                <a:tab pos="457200" algn="l"/>
              </a:tabLst>
              <a:defRPr/>
            </a:pPr>
            <a:endParaRPr lang="en-US" sz="2400" dirty="0"/>
          </a:p>
          <a:p>
            <a:pPr marL="342900" marR="0" lvl="0" indent="-342900" algn="l" defTabSz="914400" rtl="0" eaLnBrk="1" fontAlgn="auto" latinLnBrk="0" hangingPunct="1">
              <a:lnSpc>
                <a:spcPct val="107000"/>
              </a:lnSpc>
              <a:spcBef>
                <a:spcPts val="0"/>
              </a:spcBef>
              <a:spcAft>
                <a:spcPts val="800"/>
              </a:spcAft>
              <a:buClr>
                <a:srgbClr val="000000"/>
              </a:buClr>
              <a:buSzPts val="1100"/>
              <a:tabLst>
                <a:tab pos="457200" algn="l"/>
              </a:tabLst>
              <a:defRPr/>
            </a:pPr>
            <a:r>
              <a:rPr lang="en-US" sz="2400" dirty="0"/>
              <a:t>Though antiretroviral therapy (ART) has reduced the risk of vertical transmission from mother to child, annually there are still about 160,000 infants born with HIV.</a:t>
            </a:r>
          </a:p>
          <a:p>
            <a:pPr marL="342900" marR="0" lvl="0" indent="-342900" algn="l" defTabSz="914400" rtl="0" eaLnBrk="1" fontAlgn="auto" latinLnBrk="0" hangingPunct="1">
              <a:lnSpc>
                <a:spcPct val="107000"/>
              </a:lnSpc>
              <a:spcBef>
                <a:spcPts val="0"/>
              </a:spcBef>
              <a:spcAft>
                <a:spcPts val="800"/>
              </a:spcAft>
              <a:buClr>
                <a:srgbClr val="000000"/>
              </a:buClr>
              <a:buSzPts val="1100"/>
              <a:tabLst>
                <a:tab pos="457200" algn="l"/>
              </a:tabLst>
              <a:defRPr/>
            </a:pPr>
            <a:r>
              <a:rPr lang="en-US" sz="2400" dirty="0"/>
              <a:t>Mover worldwide…[read]</a:t>
            </a:r>
          </a:p>
          <a:p>
            <a:pPr marL="342900" marR="0" lvl="0" indent="-342900" algn="l" defTabSz="914400" rtl="0" eaLnBrk="1" fontAlgn="auto" latinLnBrk="0" hangingPunct="1">
              <a:lnSpc>
                <a:spcPct val="107000"/>
              </a:lnSpc>
              <a:spcBef>
                <a:spcPts val="0"/>
              </a:spcBef>
              <a:spcAft>
                <a:spcPts val="800"/>
              </a:spcAft>
              <a:buClr>
                <a:srgbClr val="000000"/>
              </a:buClr>
              <a:buSzPts val="1100"/>
              <a:tabLst>
                <a:tab pos="457200" algn="l"/>
              </a:tabLst>
              <a:defRPr/>
            </a:pPr>
            <a:r>
              <a:rPr lang="en-US" sz="2400" dirty="0"/>
              <a:t>Therefore, as shown in this diagram below, it is imperative to develop a vaccine that can be given to children at birth and using subsequent boosters, protect children before they reach the age where HIV is more likely to be sexually transmitted and well into adulthood in the form of broadly neutralizing antibodies (</a:t>
            </a:r>
            <a:r>
              <a:rPr lang="en-US" sz="2400" dirty="0" err="1"/>
              <a:t>bNabs</a:t>
            </a:r>
            <a:r>
              <a:rPr lang="en-US" sz="2400" dirty="0"/>
              <a:t>) or HIV-specific non-neutralizing antibodies</a:t>
            </a:r>
          </a:p>
          <a:p>
            <a:pPr marL="0" marR="0" lvl="0" indent="0" algn="l" defTabSz="914400" rtl="0" eaLnBrk="1" fontAlgn="auto" latinLnBrk="0" hangingPunct="1">
              <a:lnSpc>
                <a:spcPct val="107000"/>
              </a:lnSpc>
              <a:spcBef>
                <a:spcPts val="0"/>
              </a:spcBef>
              <a:spcAft>
                <a:spcPts val="800"/>
              </a:spcAft>
              <a:buClr>
                <a:srgbClr val="000000"/>
              </a:buClr>
              <a:buSzPts val="1100"/>
              <a:buFont typeface="Arial" panose="020B0604020202020204" pitchFamily="34" charset="0"/>
              <a:buNone/>
              <a:tabLst>
                <a:tab pos="457200" algn="l"/>
              </a:tabLst>
              <a:defRPr/>
            </a:pPr>
            <a:endParaRPr lang="en-US" sz="2400" dirty="0"/>
          </a:p>
          <a:p>
            <a:pPr marL="0" marR="0" lvl="0" indent="0" algn="l" defTabSz="914400" rtl="0" eaLnBrk="1" fontAlgn="auto" latinLnBrk="0" hangingPunct="1">
              <a:lnSpc>
                <a:spcPct val="107000"/>
              </a:lnSpc>
              <a:spcBef>
                <a:spcPts val="0"/>
              </a:spcBef>
              <a:spcAft>
                <a:spcPts val="800"/>
              </a:spcAft>
              <a:buClr>
                <a:srgbClr val="000000"/>
              </a:buClr>
              <a:buSzPts val="1100"/>
              <a:buFont typeface="Arial" panose="020B0604020202020204" pitchFamily="34" charset="0"/>
              <a:buNone/>
              <a:tabLst>
                <a:tab pos="457200" algn="l"/>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https://journals.plos.org/plospathogens/article?id=10.1371/journal.ppat.1008983</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789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Spend 30 sec </a:t>
            </a:r>
          </a:p>
          <a:p>
            <a:pPr marL="457200" indent="-298450"/>
            <a:r>
              <a:rPr lang="en-US" dirty="0"/>
              <a:t>Though infants have a less experienced immune system, it actually more flexible is more flexible. Their naïve B cell clonal repertoire </a:t>
            </a:r>
            <a:r>
              <a:rPr lang="en-US" b="1" dirty="0"/>
              <a:t>does</a:t>
            </a:r>
            <a:r>
              <a:rPr lang="en-US" dirty="0"/>
              <a:t> evolve with the sequential exposure to pathogens and vaccines; thereby allowing them to generate immunity.</a:t>
            </a:r>
          </a:p>
          <a:p>
            <a:pPr marL="457200" indent="-298450"/>
            <a:r>
              <a:rPr lang="en-US" dirty="0"/>
              <a:t>While maternal Abs can help control easy neutralize virus as time progress, the infants are able to generate their own breadth of bNAbs (often within 1-2 years), much faster than adult living with HIV. These infants have exceptional breadth in neutralization through the activation of multiple B cells lineages that can generate polycolonal responses (that can target multiple bNAb epitopes). </a:t>
            </a:r>
          </a:p>
          <a:p>
            <a:pPr marL="457200" indent="-298450"/>
            <a:r>
              <a:rPr lang="en-US" dirty="0"/>
              <a:t>Despite knowing this, our understanding of why the infant immune landscape is so conducive for eliciting bNAbs is lacking.</a:t>
            </a:r>
          </a:p>
        </p:txBody>
      </p:sp>
    </p:spTree>
    <p:extLst>
      <p:ext uri="{BB962C8B-B14F-4D97-AF65-F5344CB8AC3E}">
        <p14:creationId xmlns:p14="http://schemas.microsoft.com/office/powerpoint/2010/main" val="301766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In the Permar lab, we have been conducting research on how to generate </a:t>
            </a:r>
            <a:r>
              <a:rPr lang="en-US" sz="1200" dirty="0" err="1"/>
              <a:t>bNAbs</a:t>
            </a:r>
            <a:r>
              <a:rPr lang="en-US" sz="1200" dirty="0"/>
              <a:t> that can provide protection to autologous and heterologous viruses using different immunization strategies.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the key question posed for our study was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[natural infection with HIV allows ]</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42803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i="0" dirty="0">
              <a:solidFill>
                <a:srgbClr val="000000"/>
              </a:solidFill>
              <a:effectLst/>
              <a:latin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i="0" dirty="0">
              <a:solidFill>
                <a:srgbClr val="000000"/>
              </a:solidFill>
              <a:effectLst/>
              <a:latin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00000"/>
                </a:solidFill>
                <a:effectLst/>
                <a:latin typeface="Times New Roman" panose="02020603050405020304" pitchFamily="18" charset="0"/>
              </a:rPr>
              <a:t>The HIV env is a highly immunogenic epitope that normally found as a meta-stable trimer consisting of three gp120 and three gp41 subunits. The protein used in the vaccine called SOSIP, has been engineered to mimic the native HIV trimer while specifically targeting the germline </a:t>
            </a:r>
            <a:r>
              <a:rPr lang="en-US" b="0" i="0" dirty="0" err="1">
                <a:solidFill>
                  <a:srgbClr val="000000"/>
                </a:solidFill>
                <a:effectLst/>
                <a:latin typeface="Times New Roman" panose="02020603050405020304" pitchFamily="18" charset="0"/>
              </a:rPr>
              <a:t>bnAbs</a:t>
            </a:r>
            <a:r>
              <a:rPr lang="en-US" b="0" i="0" dirty="0">
                <a:solidFill>
                  <a:srgbClr val="000000"/>
                </a:solidFill>
                <a:effectLst/>
                <a:latin typeface="Times New Roman" panose="02020603050405020304"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000000"/>
                </a:solidFill>
                <a:effectLst/>
                <a:latin typeface="Times New Roman" panose="02020603050405020304" pitchFamily="18" charset="0"/>
              </a:rPr>
              <a:t>SOSIP trimers can present various epitopes that can generate </a:t>
            </a:r>
            <a:r>
              <a:rPr lang="en-US" b="0" i="0" dirty="0" err="1">
                <a:solidFill>
                  <a:srgbClr val="000000"/>
                </a:solidFill>
                <a:effectLst/>
                <a:latin typeface="Times New Roman" panose="02020603050405020304" pitchFamily="18" charset="0"/>
              </a:rPr>
              <a:t>bnAbs</a:t>
            </a:r>
            <a:r>
              <a:rPr lang="en-US" b="0" i="0" dirty="0">
                <a:solidFill>
                  <a:srgbClr val="000000"/>
                </a:solidFill>
                <a:effectLst/>
                <a:latin typeface="Times New Roman" panose="02020603050405020304" pitchFamily="18" charset="0"/>
              </a:rPr>
              <a:t> and subsequent boosters with this protein are meant to further mature these </a:t>
            </a:r>
            <a:r>
              <a:rPr lang="en-US" b="0" i="0" dirty="0" err="1">
                <a:solidFill>
                  <a:srgbClr val="000000"/>
                </a:solidFill>
                <a:effectLst/>
                <a:latin typeface="Times New Roman" panose="02020603050405020304" pitchFamily="18" charset="0"/>
              </a:rPr>
              <a:t>bnABs</a:t>
            </a:r>
            <a:r>
              <a:rPr lang="en-US" b="0" i="0" dirty="0">
                <a:solidFill>
                  <a:srgbClr val="000000"/>
                </a:solidFill>
                <a:effectLst/>
                <a:latin typeface="Times New Roman" panose="02020603050405020304" pitchFamily="18" charset="0"/>
              </a:rPr>
              <a:t>, increasing breadth and potency. BG505 SOSIP immunization strategies have been shown to induced durable, high magnitude antibody binding responses through 2 years.</a:t>
            </a:r>
          </a:p>
          <a:p>
            <a:r>
              <a:rPr lang="en-US" b="1" i="0" dirty="0">
                <a:solidFill>
                  <a:srgbClr val="000000"/>
                </a:solidFill>
                <a:effectLst/>
                <a:latin typeface="Times New Roman" panose="02020603050405020304" pitchFamily="18" charset="0"/>
              </a:rPr>
              <a:t>The SOSIP I wall be focusing on today (for the most part) is the GT1.1 shown here on the right, which was modify from the original 664 to allow enhanced binding of germline bNAbs to epitopes such as those targeting the CD4 binding site (bs)</a:t>
            </a:r>
          </a:p>
          <a:p>
            <a:pPr marL="158750" indent="0">
              <a:buNone/>
            </a:pPr>
            <a:endParaRPr lang="en-US" b="0" i="0" dirty="0">
              <a:solidFill>
                <a:srgbClr val="000000"/>
              </a:solidFill>
              <a:effectLst/>
              <a:latin typeface="Times New Roman" panose="02020603050405020304" pitchFamily="18" charset="0"/>
            </a:endParaRPr>
          </a:p>
          <a:p>
            <a:pPr marL="158750" indent="0">
              <a:buNone/>
            </a:pPr>
            <a:r>
              <a:rPr lang="en-US" b="1" i="0" dirty="0">
                <a:solidFill>
                  <a:srgbClr val="000000"/>
                </a:solidFill>
                <a:effectLst/>
                <a:latin typeface="Times New Roman" panose="02020603050405020304" pitchFamily="18" charset="0"/>
              </a:rPr>
              <a:t>Extra</a:t>
            </a:r>
          </a:p>
          <a:p>
            <a:pPr marL="158750" indent="0">
              <a:buNone/>
            </a:pPr>
            <a:r>
              <a:rPr lang="en-US" b="0" i="0" dirty="0">
                <a:solidFill>
                  <a:srgbClr val="000000"/>
                </a:solidFill>
                <a:effectLst/>
                <a:latin typeface="Times New Roman" panose="02020603050405020304" pitchFamily="18" charset="0"/>
              </a:rPr>
              <a:t>[SOSIP comes from the disulfilde bond that stabilizes the gp120-gp41 subunits and an isoleucine to proline mutation on gp41.]</a:t>
            </a:r>
            <a:endParaRPr lang="en-US" b="1" i="0" dirty="0">
              <a:solidFill>
                <a:srgbClr val="000000"/>
              </a:solidFill>
              <a:effectLst/>
              <a:latin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333333"/>
                </a:solidFill>
                <a:effectLst/>
                <a:latin typeface="Cambria" panose="02040503050406030204" pitchFamily="18" charset="0"/>
              </a:rPr>
              <a:t>Ribbon representation of one protomer illustrating the mutations introduced to SOSIP.v4.1-GT1 to improve stability and enhance gl-bNAb-binding.</a:t>
            </a:r>
          </a:p>
          <a:p>
            <a:endParaRPr lang="en-US" dirty="0"/>
          </a:p>
        </p:txBody>
      </p:sp>
    </p:spTree>
    <p:extLst>
      <p:ext uri="{BB962C8B-B14F-4D97-AF65-F5344CB8AC3E}">
        <p14:creationId xmlns:p14="http://schemas.microsoft.com/office/powerpoint/2010/main" val="315591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
                <a:srgbClr val="000000"/>
              </a:buClr>
              <a:buSzPts val="1100"/>
              <a:buFont typeface="Arial" panose="020B0604020202020204" pitchFamily="34" charset="0"/>
              <a:buChar char="●"/>
              <a:tabLst>
                <a:tab pos="457200" algn="l"/>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 Immunization Schedule, there were 5 animals in infant group (green) and 4 animals in juvenile (orange). The same vaccine regimen to both infant and juveniles which included 3 doses of BG505 GT1.1 SOSIP trimer prime followed by 3 doses of WT SOSIP boost all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adjuanted</a:t>
            </a:r>
            <a:r>
              <a:rPr lang="en-US" sz="1100" dirty="0">
                <a:effectLst/>
                <a:latin typeface="Calibri" panose="020F0502020204030204" pitchFamily="34" charset="0"/>
                <a:ea typeface="Calibri" panose="020F0502020204030204" pitchFamily="34" charset="0"/>
                <a:cs typeface="Times New Roman" panose="02020603050405020304" pitchFamily="18" charset="0"/>
              </a:rPr>
              <a:t> with 3M-052</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you might have heard from previous talks a</a:t>
            </a:r>
            <a:r>
              <a:rPr lang="en-US" sz="1100" dirty="0"/>
              <a:t>djuvant choice can augment humoral responses to provide better protection. For infants, this adjuvant has been shown to be effective in activating neonatal-presenting cells as well as generating a high breadth and functionality of antibody responses for the HIV env</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FC45EB6-6012-4DE9-B7A5-F897FC382D4E}" type="slidenum">
              <a:rPr lang="en-US" smtClean="0"/>
              <a:t>7</a:t>
            </a:fld>
            <a:endParaRPr lang="en-US"/>
          </a:p>
        </p:txBody>
      </p:sp>
    </p:spTree>
    <p:extLst>
      <p:ext uri="{BB962C8B-B14F-4D97-AF65-F5344CB8AC3E}">
        <p14:creationId xmlns:p14="http://schemas.microsoft.com/office/powerpoint/2010/main" val="3545213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89290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52273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80411" y="0"/>
            <a:ext cx="6163570" cy="5143484"/>
          </a:xfrm>
          <a:custGeom>
            <a:avLst/>
            <a:gdLst/>
            <a:ahLst/>
            <a:cxnLst/>
            <a:rect l="l" t="t" r="r" b="b"/>
            <a:pathLst>
              <a:path w="47244" h="39425" extrusionOk="0">
                <a:moveTo>
                  <a:pt x="22178" y="0"/>
                </a:moveTo>
                <a:cubicBezTo>
                  <a:pt x="19675" y="1372"/>
                  <a:pt x="17728" y="3558"/>
                  <a:pt x="16882" y="6112"/>
                </a:cubicBezTo>
                <a:cubicBezTo>
                  <a:pt x="15592" y="10138"/>
                  <a:pt x="16964" y="14720"/>
                  <a:pt x="14910" y="18487"/>
                </a:cubicBezTo>
                <a:cubicBezTo>
                  <a:pt x="12590" y="22753"/>
                  <a:pt x="6795" y="24440"/>
                  <a:pt x="3401" y="28049"/>
                </a:cubicBezTo>
                <a:cubicBezTo>
                  <a:pt x="1081" y="30495"/>
                  <a:pt x="1" y="33895"/>
                  <a:pt x="582" y="37080"/>
                </a:cubicBezTo>
                <a:cubicBezTo>
                  <a:pt x="715" y="37870"/>
                  <a:pt x="980" y="38660"/>
                  <a:pt x="1321" y="39425"/>
                </a:cubicBezTo>
                <a:lnTo>
                  <a:pt x="47243" y="39425"/>
                </a:lnTo>
                <a:lnTo>
                  <a:pt x="47243" y="0"/>
                </a:lnTo>
                <a:close/>
              </a:path>
            </a:pathLst>
          </a:custGeom>
          <a:solidFill>
            <a:srgbClr val="AADBEE">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261043" y="278685"/>
            <a:ext cx="6102229" cy="4134590"/>
            <a:chOff x="916725" y="1514875"/>
            <a:chExt cx="495150" cy="335491"/>
          </a:xfrm>
        </p:grpSpPr>
        <p:sp>
          <p:nvSpPr>
            <p:cNvPr id="11" name="Google Shape;11;p2"/>
            <p:cNvSpPr/>
            <p:nvPr/>
          </p:nvSpPr>
          <p:spPr>
            <a:xfrm>
              <a:off x="946300" y="1676900"/>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83250" y="1542049"/>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29875" y="1701050"/>
              <a:ext cx="6175" cy="6200"/>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20825" y="1519525"/>
              <a:ext cx="5800" cy="6200"/>
            </a:xfrm>
            <a:custGeom>
              <a:avLst/>
              <a:gdLst/>
              <a:ahLst/>
              <a:cxnLst/>
              <a:rect l="l" t="t" r="r" b="b"/>
              <a:pathLst>
                <a:path w="232" h="248" extrusionOk="0">
                  <a:moveTo>
                    <a:pt x="123" y="1"/>
                  </a:moveTo>
                  <a:cubicBezTo>
                    <a:pt x="60" y="1"/>
                    <a:pt x="0" y="61"/>
                    <a:pt x="0" y="124"/>
                  </a:cubicBezTo>
                  <a:cubicBezTo>
                    <a:pt x="0" y="188"/>
                    <a:pt x="60"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5625" y="1595650"/>
              <a:ext cx="9725" cy="9825"/>
            </a:xfrm>
            <a:custGeom>
              <a:avLst/>
              <a:gdLst/>
              <a:ahLst/>
              <a:cxnLst/>
              <a:rect l="l" t="t" r="r" b="b"/>
              <a:pathLst>
                <a:path w="389" h="393" extrusionOk="0">
                  <a:moveTo>
                    <a:pt x="187" y="1"/>
                  </a:moveTo>
                  <a:cubicBezTo>
                    <a:pt x="94" y="1"/>
                    <a:pt x="0" y="94"/>
                    <a:pt x="0" y="206"/>
                  </a:cubicBezTo>
                  <a:cubicBezTo>
                    <a:pt x="0" y="299"/>
                    <a:pt x="94" y="392"/>
                    <a:pt x="187" y="392"/>
                  </a:cubicBezTo>
                  <a:cubicBezTo>
                    <a:pt x="295" y="392"/>
                    <a:pt x="388" y="299"/>
                    <a:pt x="388" y="206"/>
                  </a:cubicBezTo>
                  <a:cubicBezTo>
                    <a:pt x="388" y="94"/>
                    <a:pt x="295" y="1"/>
                    <a:pt x="187"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77350" y="1759350"/>
              <a:ext cx="5900" cy="5825"/>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22875" y="1639575"/>
              <a:ext cx="5800" cy="6275"/>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55600" y="1514875"/>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37700" y="1521875"/>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1938" y="1836341"/>
              <a:ext cx="14000" cy="14025"/>
            </a:xfrm>
            <a:custGeom>
              <a:avLst/>
              <a:gdLst/>
              <a:ahLst/>
              <a:cxnLst/>
              <a:rect l="l" t="t" r="r" b="b"/>
              <a:pathLst>
                <a:path w="560" h="561" extrusionOk="0">
                  <a:moveTo>
                    <a:pt x="280" y="0"/>
                  </a:moveTo>
                  <a:cubicBezTo>
                    <a:pt x="127" y="0"/>
                    <a:pt x="0" y="127"/>
                    <a:pt x="0" y="280"/>
                  </a:cubicBezTo>
                  <a:cubicBezTo>
                    <a:pt x="0" y="437"/>
                    <a:pt x="127" y="560"/>
                    <a:pt x="280" y="560"/>
                  </a:cubicBezTo>
                  <a:cubicBezTo>
                    <a:pt x="437" y="560"/>
                    <a:pt x="560" y="437"/>
                    <a:pt x="560" y="280"/>
                  </a:cubicBezTo>
                  <a:cubicBezTo>
                    <a:pt x="560" y="127"/>
                    <a:pt x="437" y="0"/>
                    <a:pt x="280"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69520" y="1561494"/>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75020" y="1569692"/>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6075" y="1519525"/>
              <a:ext cx="5800" cy="6200"/>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04262" y="155645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10375" y="1821527"/>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74782" y="1707250"/>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rot="6312029">
            <a:off x="-2270486" y="3883267"/>
            <a:ext cx="5005154" cy="4335881"/>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4361400" y="1787500"/>
            <a:ext cx="4062600" cy="164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40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 name="Google Shape;30;p2"/>
          <p:cNvSpPr txBox="1">
            <a:spLocks noGrp="1"/>
          </p:cNvSpPr>
          <p:nvPr>
            <p:ph type="subTitle" idx="1"/>
          </p:nvPr>
        </p:nvSpPr>
        <p:spPr>
          <a:xfrm>
            <a:off x="5496350" y="3711300"/>
            <a:ext cx="2927400" cy="89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DEEA7C8-5B91-9446-9E3F-8AD099C6C744}"/>
              </a:ext>
            </a:extLst>
          </p:cNvPr>
          <p:cNvSpPr>
            <a:spLocks noGrp="1"/>
          </p:cNvSpPr>
          <p:nvPr>
            <p:ph type="body" sz="quarter" idx="10" hasCustomPrompt="1"/>
          </p:nvPr>
        </p:nvSpPr>
        <p:spPr>
          <a:xfrm>
            <a:off x="3087291" y="1572817"/>
            <a:ext cx="5724525" cy="3077765"/>
          </a:xfrm>
        </p:spPr>
        <p:txBody>
          <a:bodyPr>
            <a:normAutofit/>
          </a:bodyPr>
          <a:lstStyle>
            <a:lvl1pPr marL="0" indent="0">
              <a:buNone/>
              <a:defRPr sz="2100" b="1" i="0">
                <a:solidFill>
                  <a:schemeClr val="accent2"/>
                </a:solidFill>
                <a:latin typeface="+mj-lt"/>
                <a:ea typeface="IAS Ribbon Sans Bold" pitchFamily="2" charset="0"/>
              </a:defRPr>
            </a:lvl1pPr>
          </a:lstStyle>
          <a:p>
            <a:pPr lvl="0"/>
            <a:r>
              <a:rPr lang="en-GB" noProof="0" dirty="0"/>
              <a:t>Click to add subtitle</a:t>
            </a:r>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3087293" y="330994"/>
            <a:ext cx="5724525" cy="917973"/>
          </a:xfrm>
          <a:prstGeom prst="rect">
            <a:avLst/>
          </a:prstGeom>
        </p:spPr>
        <p:txBody>
          <a:bodyPr lIns="0" rIns="0" anchor="t"/>
          <a:lstStyle/>
          <a:p>
            <a:r>
              <a:rPr lang="en-US" noProof="0"/>
              <a:t>Click to edit Master title style</a:t>
            </a:r>
            <a:endParaRPr lang="en-GB" noProof="0"/>
          </a:p>
        </p:txBody>
      </p:sp>
      <p:sp>
        <p:nvSpPr>
          <p:cNvPr id="2" name="TextBox 1">
            <a:extLst>
              <a:ext uri="{FF2B5EF4-FFF2-40B4-BE49-F238E27FC236}">
                <a16:creationId xmlns:a16="http://schemas.microsoft.com/office/drawing/2014/main" id="{E4740C5B-795C-263B-EF8C-F6D6F515F11A}"/>
              </a:ext>
            </a:extLst>
          </p:cNvPr>
          <p:cNvSpPr txBox="1"/>
          <p:nvPr/>
        </p:nvSpPr>
        <p:spPr>
          <a:xfrm>
            <a:off x="3087292" y="4812506"/>
            <a:ext cx="2755106" cy="161925"/>
          </a:xfrm>
          <a:prstGeom prst="rect">
            <a:avLst/>
          </a:prstGeom>
          <a:noFill/>
        </p:spPr>
        <p:txBody>
          <a:bodyPr wrap="square" lIns="0" tIns="0" rIns="0" bIns="0" rtlCol="0" anchor="ctr">
            <a:noAutofit/>
          </a:bodyPr>
          <a:lstStyle/>
          <a:p>
            <a:r>
              <a:rPr lang="en-GB" sz="750" b="0" i="0" kern="1200" noProof="0" dirty="0">
                <a:solidFill>
                  <a:schemeClr val="tx1"/>
                </a:solidFill>
                <a:effectLst/>
                <a:latin typeface="+mn-lt"/>
                <a:ea typeface="IAS Ribbon Sans Regular" pitchFamily="2" charset="0"/>
                <a:cs typeface="+mn-cs"/>
              </a:rPr>
              <a:t>6 – 10 October · Lima, Peru and virtual</a:t>
            </a:r>
          </a:p>
        </p:txBody>
      </p:sp>
      <p:sp>
        <p:nvSpPr>
          <p:cNvPr id="4" name="TextBox 3">
            <a:extLst>
              <a:ext uri="{FF2B5EF4-FFF2-40B4-BE49-F238E27FC236}">
                <a16:creationId xmlns:a16="http://schemas.microsoft.com/office/drawing/2014/main" id="{263D824F-8AFF-6ADF-C6B4-0F1EB9395C31}"/>
              </a:ext>
            </a:extLst>
          </p:cNvPr>
          <p:cNvSpPr txBox="1"/>
          <p:nvPr/>
        </p:nvSpPr>
        <p:spPr>
          <a:xfrm>
            <a:off x="5842399" y="4812506"/>
            <a:ext cx="1322783" cy="161925"/>
          </a:xfrm>
          <a:prstGeom prst="rect">
            <a:avLst/>
          </a:prstGeom>
          <a:noFill/>
        </p:spPr>
        <p:txBody>
          <a:bodyPr wrap="square" lIns="0" tIns="0" rIns="0" bIns="0" rtlCol="0" anchor="ctr">
            <a:noAutofit/>
          </a:bodyPr>
          <a:lstStyle/>
          <a:p>
            <a:r>
              <a:rPr lang="en-GB" sz="750" b="0" i="0" kern="1200" noProof="0" dirty="0">
                <a:solidFill>
                  <a:schemeClr val="tx1"/>
                </a:solidFill>
                <a:effectLst/>
                <a:latin typeface="+mn-lt"/>
                <a:ea typeface="IAS Ribbon Sans Regular" pitchFamily="2" charset="0"/>
                <a:cs typeface="+mn-cs"/>
              </a:rPr>
              <a:t>hivr4p.org</a:t>
            </a:r>
          </a:p>
        </p:txBody>
      </p:sp>
      <p:pic>
        <p:nvPicPr>
          <p:cNvPr id="5" name="Picture 4">
            <a:extLst>
              <a:ext uri="{FF2B5EF4-FFF2-40B4-BE49-F238E27FC236}">
                <a16:creationId xmlns:a16="http://schemas.microsoft.com/office/drawing/2014/main" id="{E24AEFD4-8389-EE83-21B7-2943C3CF812C}"/>
              </a:ext>
            </a:extLst>
          </p:cNvPr>
          <p:cNvPicPr>
            <a:picLocks noChangeAspect="1"/>
          </p:cNvPicPr>
          <p:nvPr/>
        </p:nvPicPr>
        <p:blipFill rotWithShape="1">
          <a:blip r:embed="rId2"/>
          <a:srcRect l="33580"/>
          <a:stretch/>
        </p:blipFill>
        <p:spPr>
          <a:xfrm>
            <a:off x="-21600" y="1397244"/>
            <a:ext cx="2733229" cy="3765306"/>
          </a:xfrm>
          <a:prstGeom prst="rect">
            <a:avLst/>
          </a:prstGeom>
        </p:spPr>
      </p:pic>
      <p:pic>
        <p:nvPicPr>
          <p:cNvPr id="7" name="Picture 6">
            <a:extLst>
              <a:ext uri="{FF2B5EF4-FFF2-40B4-BE49-F238E27FC236}">
                <a16:creationId xmlns:a16="http://schemas.microsoft.com/office/drawing/2014/main" id="{CCA41A12-3D45-7D2B-F8D3-D598B7190BA5}"/>
              </a:ext>
            </a:extLst>
          </p:cNvPr>
          <p:cNvPicPr>
            <a:picLocks noChangeAspect="1"/>
          </p:cNvPicPr>
          <p:nvPr userDrawn="1"/>
        </p:nvPicPr>
        <p:blipFill rotWithShape="1">
          <a:blip r:embed="rId2"/>
          <a:srcRect l="33580"/>
          <a:stretch/>
        </p:blipFill>
        <p:spPr>
          <a:xfrm>
            <a:off x="-21600" y="1397244"/>
            <a:ext cx="2733229" cy="3765306"/>
          </a:xfrm>
          <a:prstGeom prst="rect">
            <a:avLst/>
          </a:prstGeom>
        </p:spPr>
      </p:pic>
    </p:spTree>
    <p:extLst>
      <p:ext uri="{BB962C8B-B14F-4D97-AF65-F5344CB8AC3E}">
        <p14:creationId xmlns:p14="http://schemas.microsoft.com/office/powerpoint/2010/main" val="335507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720000" y="2150850"/>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3"/>
          <p:cNvSpPr/>
          <p:nvPr/>
        </p:nvSpPr>
        <p:spPr>
          <a:xfrm>
            <a:off x="7399323" y="-539375"/>
            <a:ext cx="2472924" cy="2007101"/>
          </a:xfrm>
          <a:custGeom>
            <a:avLst/>
            <a:gdLst/>
            <a:ahLst/>
            <a:cxnLst/>
            <a:rect l="l" t="t" r="r" b="b"/>
            <a:pathLst>
              <a:path w="4680" h="3334" extrusionOk="0">
                <a:moveTo>
                  <a:pt x="1374" y="1"/>
                </a:moveTo>
                <a:cubicBezTo>
                  <a:pt x="1295" y="1"/>
                  <a:pt x="1215" y="8"/>
                  <a:pt x="1135" y="23"/>
                </a:cubicBezTo>
                <a:cubicBezTo>
                  <a:pt x="776" y="87"/>
                  <a:pt x="482" y="333"/>
                  <a:pt x="452" y="676"/>
                </a:cubicBezTo>
                <a:cubicBezTo>
                  <a:pt x="437" y="814"/>
                  <a:pt x="403" y="1049"/>
                  <a:pt x="359" y="1206"/>
                </a:cubicBezTo>
                <a:cubicBezTo>
                  <a:pt x="310" y="1344"/>
                  <a:pt x="0" y="1840"/>
                  <a:pt x="123" y="2169"/>
                </a:cubicBezTo>
                <a:cubicBezTo>
                  <a:pt x="466" y="3066"/>
                  <a:pt x="1354" y="3334"/>
                  <a:pt x="2162" y="3334"/>
                </a:cubicBezTo>
                <a:cubicBezTo>
                  <a:pt x="2822" y="3334"/>
                  <a:pt x="3428" y="3154"/>
                  <a:pt x="3638" y="2993"/>
                </a:cubicBezTo>
                <a:cubicBezTo>
                  <a:pt x="4026" y="2698"/>
                  <a:pt x="4523" y="1904"/>
                  <a:pt x="4601" y="1732"/>
                </a:cubicBezTo>
                <a:cubicBezTo>
                  <a:pt x="4664" y="1579"/>
                  <a:pt x="4679" y="1407"/>
                  <a:pt x="4664" y="1236"/>
                </a:cubicBezTo>
                <a:cubicBezTo>
                  <a:pt x="4649" y="1019"/>
                  <a:pt x="4541" y="784"/>
                  <a:pt x="4355" y="628"/>
                </a:cubicBezTo>
                <a:cubicBezTo>
                  <a:pt x="4132" y="432"/>
                  <a:pt x="3800" y="351"/>
                  <a:pt x="3486" y="351"/>
                </a:cubicBezTo>
                <a:cubicBezTo>
                  <a:pt x="3405" y="351"/>
                  <a:pt x="3326" y="357"/>
                  <a:pt x="3250" y="366"/>
                </a:cubicBezTo>
                <a:cubicBezTo>
                  <a:pt x="3102" y="392"/>
                  <a:pt x="2965" y="429"/>
                  <a:pt x="2832" y="429"/>
                </a:cubicBezTo>
                <a:cubicBezTo>
                  <a:pt x="2811" y="429"/>
                  <a:pt x="2790" y="428"/>
                  <a:pt x="2769" y="426"/>
                </a:cubicBezTo>
                <a:cubicBezTo>
                  <a:pt x="2519" y="396"/>
                  <a:pt x="2317" y="273"/>
                  <a:pt x="2097" y="161"/>
                </a:cubicBezTo>
                <a:cubicBezTo>
                  <a:pt x="1863" y="68"/>
                  <a:pt x="1621" y="1"/>
                  <a:pt x="1374" y="1"/>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1294550" y="3486101"/>
            <a:ext cx="3138126" cy="2331647"/>
          </a:xfrm>
          <a:custGeom>
            <a:avLst/>
            <a:gdLst/>
            <a:ahLst/>
            <a:cxnLst/>
            <a:rect l="l" t="t" r="r" b="b"/>
            <a:pathLst>
              <a:path w="7650" h="4989" extrusionOk="0">
                <a:moveTo>
                  <a:pt x="5888" y="1"/>
                </a:moveTo>
                <a:cubicBezTo>
                  <a:pt x="5262" y="1"/>
                  <a:pt x="4587" y="369"/>
                  <a:pt x="4011" y="417"/>
                </a:cubicBezTo>
                <a:cubicBezTo>
                  <a:pt x="3960" y="420"/>
                  <a:pt x="3907" y="422"/>
                  <a:pt x="3853" y="422"/>
                </a:cubicBezTo>
                <a:cubicBezTo>
                  <a:pt x="3575" y="422"/>
                  <a:pt x="3266" y="387"/>
                  <a:pt x="2964" y="387"/>
                </a:cubicBezTo>
                <a:cubicBezTo>
                  <a:pt x="2490" y="387"/>
                  <a:pt x="2033" y="473"/>
                  <a:pt x="1743" y="914"/>
                </a:cubicBezTo>
                <a:cubicBezTo>
                  <a:pt x="1135" y="1846"/>
                  <a:pt x="0" y="1783"/>
                  <a:pt x="0" y="2622"/>
                </a:cubicBezTo>
                <a:cubicBezTo>
                  <a:pt x="0" y="3354"/>
                  <a:pt x="933" y="3570"/>
                  <a:pt x="933" y="4988"/>
                </a:cubicBezTo>
                <a:lnTo>
                  <a:pt x="6392" y="4988"/>
                </a:lnTo>
                <a:cubicBezTo>
                  <a:pt x="7198" y="4988"/>
                  <a:pt x="7590" y="4723"/>
                  <a:pt x="7619" y="4272"/>
                </a:cubicBezTo>
                <a:cubicBezTo>
                  <a:pt x="7649" y="3899"/>
                  <a:pt x="7384" y="3589"/>
                  <a:pt x="6937" y="3510"/>
                </a:cubicBezTo>
                <a:cubicBezTo>
                  <a:pt x="6672" y="3462"/>
                  <a:pt x="6299" y="3339"/>
                  <a:pt x="6220" y="3059"/>
                </a:cubicBezTo>
                <a:cubicBezTo>
                  <a:pt x="6112" y="2671"/>
                  <a:pt x="6530" y="2406"/>
                  <a:pt x="6687" y="2126"/>
                </a:cubicBezTo>
                <a:cubicBezTo>
                  <a:pt x="7075" y="1458"/>
                  <a:pt x="7104" y="462"/>
                  <a:pt x="6470" y="138"/>
                </a:cubicBezTo>
                <a:cubicBezTo>
                  <a:pt x="6284" y="39"/>
                  <a:pt x="6088" y="1"/>
                  <a:pt x="5888"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3"/>
          <p:cNvGrpSpPr/>
          <p:nvPr/>
        </p:nvGrpSpPr>
        <p:grpSpPr>
          <a:xfrm>
            <a:off x="110550" y="2266595"/>
            <a:ext cx="8858736" cy="2563549"/>
            <a:chOff x="916725" y="1641996"/>
            <a:chExt cx="679700" cy="196689"/>
          </a:xfrm>
        </p:grpSpPr>
        <p:sp>
          <p:nvSpPr>
            <p:cNvPr id="36" name="Google Shape;36;p3"/>
            <p:cNvSpPr/>
            <p:nvPr/>
          </p:nvSpPr>
          <p:spPr>
            <a:xfrm>
              <a:off x="924724" y="1743976"/>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953903" y="1825237"/>
              <a:ext cx="9350" cy="9389"/>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586176" y="1752576"/>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943802" y="1682956"/>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951477" y="1641996"/>
              <a:ext cx="6274" cy="6707"/>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554877" y="1832883"/>
              <a:ext cx="5799" cy="5802"/>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560676" y="1726789"/>
              <a:ext cx="6275" cy="6593"/>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585975" y="1649033"/>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573297"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3"/>
          <p:cNvGrpSpPr/>
          <p:nvPr/>
        </p:nvGrpSpPr>
        <p:grpSpPr>
          <a:xfrm>
            <a:off x="1728024" y="4359399"/>
            <a:ext cx="511840" cy="585068"/>
            <a:chOff x="6144600" y="3520075"/>
            <a:chExt cx="29600" cy="33825"/>
          </a:xfrm>
        </p:grpSpPr>
        <p:sp>
          <p:nvSpPr>
            <p:cNvPr id="47" name="Google Shape;47;p3"/>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5"/>
          <p:cNvSpPr/>
          <p:nvPr/>
        </p:nvSpPr>
        <p:spPr>
          <a:xfrm rot="-6300004">
            <a:off x="7046124" y="-893204"/>
            <a:ext cx="4509621" cy="2721624"/>
          </a:xfrm>
          <a:custGeom>
            <a:avLst/>
            <a:gdLst/>
            <a:ahLst/>
            <a:cxnLst/>
            <a:rect l="l" t="t" r="r" b="b"/>
            <a:pathLst>
              <a:path w="8583" h="5180" extrusionOk="0">
                <a:moveTo>
                  <a:pt x="6070" y="0"/>
                </a:moveTo>
                <a:cubicBezTo>
                  <a:pt x="5442" y="0"/>
                  <a:pt x="4759" y="364"/>
                  <a:pt x="4183" y="401"/>
                </a:cubicBezTo>
                <a:cubicBezTo>
                  <a:pt x="4115" y="406"/>
                  <a:pt x="4044" y="409"/>
                  <a:pt x="3971" y="409"/>
                </a:cubicBezTo>
                <a:cubicBezTo>
                  <a:pt x="3720" y="409"/>
                  <a:pt x="3444" y="383"/>
                  <a:pt x="3172" y="383"/>
                </a:cubicBezTo>
                <a:cubicBezTo>
                  <a:pt x="2692" y="383"/>
                  <a:pt x="2225" y="464"/>
                  <a:pt x="1929" y="912"/>
                </a:cubicBezTo>
                <a:cubicBezTo>
                  <a:pt x="1321" y="1845"/>
                  <a:pt x="0" y="1643"/>
                  <a:pt x="0" y="3042"/>
                </a:cubicBezTo>
                <a:cubicBezTo>
                  <a:pt x="0" y="3975"/>
                  <a:pt x="1400" y="4643"/>
                  <a:pt x="2441" y="5031"/>
                </a:cubicBezTo>
                <a:cubicBezTo>
                  <a:pt x="2727" y="5138"/>
                  <a:pt x="2969" y="5179"/>
                  <a:pt x="3183" y="5179"/>
                </a:cubicBezTo>
                <a:cubicBezTo>
                  <a:pt x="3871" y="5179"/>
                  <a:pt x="4272" y="4756"/>
                  <a:pt x="4942" y="4756"/>
                </a:cubicBezTo>
                <a:cubicBezTo>
                  <a:pt x="5092" y="4756"/>
                  <a:pt x="5256" y="4777"/>
                  <a:pt x="5441" y="4830"/>
                </a:cubicBezTo>
                <a:cubicBezTo>
                  <a:pt x="5720" y="4914"/>
                  <a:pt x="6060" y="4970"/>
                  <a:pt x="6397" y="4970"/>
                </a:cubicBezTo>
                <a:cubicBezTo>
                  <a:pt x="7002" y="4970"/>
                  <a:pt x="7595" y="4790"/>
                  <a:pt x="7806" y="4270"/>
                </a:cubicBezTo>
                <a:cubicBezTo>
                  <a:pt x="8582" y="2311"/>
                  <a:pt x="7276" y="460"/>
                  <a:pt x="6653" y="136"/>
                </a:cubicBezTo>
                <a:cubicBezTo>
                  <a:pt x="6468" y="38"/>
                  <a:pt x="6272" y="0"/>
                  <a:pt x="607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42698" y="3920250"/>
            <a:ext cx="2775828" cy="2721629"/>
          </a:xfrm>
          <a:custGeom>
            <a:avLst/>
            <a:gdLst/>
            <a:ahLst/>
            <a:cxnLst/>
            <a:rect l="l" t="t" r="r" b="b"/>
            <a:pathLst>
              <a:path w="5941" h="5825" extrusionOk="0">
                <a:moveTo>
                  <a:pt x="3762" y="1"/>
                </a:moveTo>
                <a:cubicBezTo>
                  <a:pt x="3403" y="1"/>
                  <a:pt x="2991" y="63"/>
                  <a:pt x="2534" y="222"/>
                </a:cubicBezTo>
                <a:cubicBezTo>
                  <a:pt x="2004" y="394"/>
                  <a:pt x="1415" y="595"/>
                  <a:pt x="855" y="1715"/>
                </a:cubicBezTo>
                <a:cubicBezTo>
                  <a:pt x="560" y="2289"/>
                  <a:pt x="1" y="3162"/>
                  <a:pt x="1" y="4047"/>
                </a:cubicBezTo>
                <a:cubicBezTo>
                  <a:pt x="1" y="4747"/>
                  <a:pt x="1931" y="5824"/>
                  <a:pt x="3281" y="5824"/>
                </a:cubicBezTo>
                <a:cubicBezTo>
                  <a:pt x="3606" y="5824"/>
                  <a:pt x="3897" y="5762"/>
                  <a:pt x="4120" y="5617"/>
                </a:cubicBezTo>
                <a:cubicBezTo>
                  <a:pt x="5269" y="4856"/>
                  <a:pt x="5426" y="4450"/>
                  <a:pt x="5612" y="3923"/>
                </a:cubicBezTo>
                <a:cubicBezTo>
                  <a:pt x="5829" y="3349"/>
                  <a:pt x="5941" y="1125"/>
                  <a:pt x="5254" y="487"/>
                </a:cubicBezTo>
                <a:cubicBezTo>
                  <a:pt x="5004" y="257"/>
                  <a:pt x="4490" y="1"/>
                  <a:pt x="3762" y="1"/>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5"/>
          <p:cNvSpPr txBox="1">
            <a:spLocks noGrp="1"/>
          </p:cNvSpPr>
          <p:nvPr>
            <p:ph type="body" idx="1"/>
          </p:nvPr>
        </p:nvSpPr>
        <p:spPr>
          <a:xfrm>
            <a:off x="720000" y="1339450"/>
            <a:ext cx="3616500" cy="3263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100"/>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0" name="Google Shape;100;p5"/>
          <p:cNvSpPr txBox="1">
            <a:spLocks noGrp="1"/>
          </p:cNvSpPr>
          <p:nvPr>
            <p:ph type="body" idx="2"/>
          </p:nvPr>
        </p:nvSpPr>
        <p:spPr>
          <a:xfrm>
            <a:off x="4807449" y="1339450"/>
            <a:ext cx="3616500" cy="3263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grpSp>
        <p:nvGrpSpPr>
          <p:cNvPr id="101" name="Google Shape;101;p5"/>
          <p:cNvGrpSpPr/>
          <p:nvPr/>
        </p:nvGrpSpPr>
        <p:grpSpPr>
          <a:xfrm>
            <a:off x="389174" y="4310974"/>
            <a:ext cx="511840" cy="585068"/>
            <a:chOff x="6144600" y="3520075"/>
            <a:chExt cx="29600" cy="33825"/>
          </a:xfrm>
        </p:grpSpPr>
        <p:sp>
          <p:nvSpPr>
            <p:cNvPr id="102" name="Google Shape;102;p5"/>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5"/>
          <p:cNvGrpSpPr/>
          <p:nvPr/>
        </p:nvGrpSpPr>
        <p:grpSpPr>
          <a:xfrm>
            <a:off x="260906" y="2494963"/>
            <a:ext cx="8622178" cy="2454935"/>
            <a:chOff x="916725" y="1693928"/>
            <a:chExt cx="699625" cy="199200"/>
          </a:xfrm>
        </p:grpSpPr>
        <p:sp>
          <p:nvSpPr>
            <p:cNvPr id="119" name="Google Shape;119;p5"/>
            <p:cNvSpPr/>
            <p:nvPr/>
          </p:nvSpPr>
          <p:spPr>
            <a:xfrm>
              <a:off x="935563" y="1693928"/>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flipH="1">
              <a:off x="1054466" y="1870509"/>
              <a:ext cx="5799" cy="6274"/>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a:off x="948916" y="1820613"/>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1586402" y="1827225"/>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1588726" y="174493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1438371" y="1882678"/>
              <a:ext cx="10449" cy="10449"/>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595"/>
        <p:cNvGrpSpPr/>
        <p:nvPr/>
      </p:nvGrpSpPr>
      <p:grpSpPr>
        <a:xfrm>
          <a:off x="0" y="0"/>
          <a:ext cx="0" cy="0"/>
          <a:chOff x="0" y="0"/>
          <a:chExt cx="0" cy="0"/>
        </a:xfrm>
      </p:grpSpPr>
      <p:sp>
        <p:nvSpPr>
          <p:cNvPr id="596" name="Google Shape;596;p20"/>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97" name="Google Shape;597;p20"/>
          <p:cNvSpPr/>
          <p:nvPr/>
        </p:nvSpPr>
        <p:spPr>
          <a:xfrm>
            <a:off x="-3600425" y="4247042"/>
            <a:ext cx="4964946" cy="3237923"/>
          </a:xfrm>
          <a:custGeom>
            <a:avLst/>
            <a:gdLst/>
            <a:ahLst/>
            <a:cxnLst/>
            <a:rect l="l" t="t" r="r" b="b"/>
            <a:pathLst>
              <a:path w="7650" h="4989" extrusionOk="0">
                <a:moveTo>
                  <a:pt x="5888" y="1"/>
                </a:moveTo>
                <a:cubicBezTo>
                  <a:pt x="5262" y="1"/>
                  <a:pt x="4587" y="369"/>
                  <a:pt x="4011" y="417"/>
                </a:cubicBezTo>
                <a:cubicBezTo>
                  <a:pt x="3960" y="420"/>
                  <a:pt x="3907" y="422"/>
                  <a:pt x="3853" y="422"/>
                </a:cubicBezTo>
                <a:cubicBezTo>
                  <a:pt x="3575" y="422"/>
                  <a:pt x="3266" y="387"/>
                  <a:pt x="2964" y="387"/>
                </a:cubicBezTo>
                <a:cubicBezTo>
                  <a:pt x="2490" y="387"/>
                  <a:pt x="2033" y="473"/>
                  <a:pt x="1743" y="914"/>
                </a:cubicBezTo>
                <a:cubicBezTo>
                  <a:pt x="1135" y="1846"/>
                  <a:pt x="0" y="1783"/>
                  <a:pt x="0" y="2622"/>
                </a:cubicBezTo>
                <a:cubicBezTo>
                  <a:pt x="0" y="3354"/>
                  <a:pt x="933" y="3570"/>
                  <a:pt x="933" y="4988"/>
                </a:cubicBezTo>
                <a:lnTo>
                  <a:pt x="6392" y="4988"/>
                </a:lnTo>
                <a:cubicBezTo>
                  <a:pt x="7198" y="4988"/>
                  <a:pt x="7590" y="4723"/>
                  <a:pt x="7619" y="4272"/>
                </a:cubicBezTo>
                <a:cubicBezTo>
                  <a:pt x="7649" y="3899"/>
                  <a:pt x="7384" y="3589"/>
                  <a:pt x="6937" y="3510"/>
                </a:cubicBezTo>
                <a:cubicBezTo>
                  <a:pt x="6672" y="3462"/>
                  <a:pt x="6299" y="3339"/>
                  <a:pt x="6220" y="3059"/>
                </a:cubicBezTo>
                <a:cubicBezTo>
                  <a:pt x="6112" y="2671"/>
                  <a:pt x="6530" y="2406"/>
                  <a:pt x="6687" y="2126"/>
                </a:cubicBezTo>
                <a:cubicBezTo>
                  <a:pt x="7075" y="1458"/>
                  <a:pt x="7104" y="462"/>
                  <a:pt x="6470" y="138"/>
                </a:cubicBezTo>
                <a:cubicBezTo>
                  <a:pt x="6284" y="39"/>
                  <a:pt x="6088" y="1"/>
                  <a:pt x="5888" y="1"/>
                </a:cubicBezTo>
                <a:close/>
              </a:path>
            </a:pathLst>
          </a:custGeom>
          <a:solidFill>
            <a:srgbClr val="AADBEE">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p:nvPr/>
        </p:nvSpPr>
        <p:spPr>
          <a:xfrm rot="6312024">
            <a:off x="8337317" y="-603164"/>
            <a:ext cx="2096013" cy="1815729"/>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20"/>
          <p:cNvGrpSpPr/>
          <p:nvPr/>
        </p:nvGrpSpPr>
        <p:grpSpPr>
          <a:xfrm>
            <a:off x="123514" y="2742803"/>
            <a:ext cx="8772508" cy="2251174"/>
            <a:chOff x="904527" y="1714820"/>
            <a:chExt cx="711823" cy="182666"/>
          </a:xfrm>
        </p:grpSpPr>
        <p:sp>
          <p:nvSpPr>
            <p:cNvPr id="600" name="Google Shape;600;p20"/>
            <p:cNvSpPr/>
            <p:nvPr/>
          </p:nvSpPr>
          <p:spPr>
            <a:xfrm>
              <a:off x="924724" y="1743976"/>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944407" y="1870567"/>
              <a:ext cx="9350" cy="9389"/>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1603491" y="1764976"/>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0"/>
            <p:cNvSpPr/>
            <p:nvPr/>
          </p:nvSpPr>
          <p:spPr>
            <a:xfrm>
              <a:off x="904527" y="1714820"/>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0"/>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0"/>
            <p:cNvSpPr/>
            <p:nvPr/>
          </p:nvSpPr>
          <p:spPr>
            <a:xfrm>
              <a:off x="1024177" y="1889473"/>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a:off x="1595351" y="1859991"/>
              <a:ext cx="5799" cy="5802"/>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p:nvPr/>
          </p:nvSpPr>
          <p:spPr>
            <a:xfrm>
              <a:off x="1479076" y="1887661"/>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0"/>
            <p:cNvSpPr/>
            <p:nvPr/>
          </p:nvSpPr>
          <p:spPr>
            <a:xfrm>
              <a:off x="1592227" y="1746126"/>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0"/>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20"/>
          <p:cNvGrpSpPr/>
          <p:nvPr/>
        </p:nvGrpSpPr>
        <p:grpSpPr>
          <a:xfrm>
            <a:off x="208149" y="4455449"/>
            <a:ext cx="511840" cy="585068"/>
            <a:chOff x="6144600" y="3520075"/>
            <a:chExt cx="29600" cy="33825"/>
          </a:xfrm>
        </p:grpSpPr>
        <p:sp>
          <p:nvSpPr>
            <p:cNvPr id="611" name="Google Shape;611;p20"/>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0"/>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0"/>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0"/>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0"/>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0"/>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0"/>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0"/>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0"/>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0"/>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6">
    <p:spTree>
      <p:nvGrpSpPr>
        <p:cNvPr id="1" name="Shape 688"/>
        <p:cNvGrpSpPr/>
        <p:nvPr/>
      </p:nvGrpSpPr>
      <p:grpSpPr>
        <a:xfrm>
          <a:off x="0" y="0"/>
          <a:ext cx="0" cy="0"/>
          <a:chOff x="0" y="0"/>
          <a:chExt cx="0" cy="0"/>
        </a:xfrm>
      </p:grpSpPr>
      <p:sp>
        <p:nvSpPr>
          <p:cNvPr id="689" name="Google Shape;689;p23"/>
          <p:cNvSpPr/>
          <p:nvPr/>
        </p:nvSpPr>
        <p:spPr>
          <a:xfrm rot="-5399899" flipH="1">
            <a:off x="2291657" y="-9335582"/>
            <a:ext cx="7476273" cy="12632895"/>
          </a:xfrm>
          <a:custGeom>
            <a:avLst/>
            <a:gdLst/>
            <a:ahLst/>
            <a:cxnLst/>
            <a:rect l="l" t="t" r="r" b="b"/>
            <a:pathLst>
              <a:path w="43742" h="47312" extrusionOk="0">
                <a:moveTo>
                  <a:pt x="35213" y="0"/>
                </a:moveTo>
                <a:cubicBezTo>
                  <a:pt x="32403" y="0"/>
                  <a:pt x="28089" y="1090"/>
                  <a:pt x="22095" y="3185"/>
                </a:cubicBezTo>
                <a:cubicBezTo>
                  <a:pt x="22095" y="3185"/>
                  <a:pt x="6535" y="9404"/>
                  <a:pt x="6535" y="14403"/>
                </a:cubicBezTo>
                <a:cubicBezTo>
                  <a:pt x="6535" y="15474"/>
                  <a:pt x="7281" y="15848"/>
                  <a:pt x="8419" y="15848"/>
                </a:cubicBezTo>
                <a:cubicBezTo>
                  <a:pt x="11067" y="15848"/>
                  <a:pt x="15842" y="13825"/>
                  <a:pt x="18326" y="13825"/>
                </a:cubicBezTo>
                <a:cubicBezTo>
                  <a:pt x="19770" y="13825"/>
                  <a:pt x="20440" y="14509"/>
                  <a:pt x="19466" y="16672"/>
                </a:cubicBezTo>
                <a:cubicBezTo>
                  <a:pt x="16066" y="24174"/>
                  <a:pt x="0" y="25546"/>
                  <a:pt x="0" y="32365"/>
                </a:cubicBezTo>
                <a:cubicBezTo>
                  <a:pt x="0" y="39159"/>
                  <a:pt x="12141" y="35734"/>
                  <a:pt x="9089" y="40922"/>
                </a:cubicBezTo>
                <a:cubicBezTo>
                  <a:pt x="7065" y="44326"/>
                  <a:pt x="13635" y="47312"/>
                  <a:pt x="20892" y="47312"/>
                </a:cubicBezTo>
                <a:cubicBezTo>
                  <a:pt x="24697" y="47312"/>
                  <a:pt x="28690" y="46491"/>
                  <a:pt x="31734" y="44481"/>
                </a:cubicBezTo>
                <a:cubicBezTo>
                  <a:pt x="40582" y="38634"/>
                  <a:pt x="43742" y="35841"/>
                  <a:pt x="43325" y="31493"/>
                </a:cubicBezTo>
                <a:cubicBezTo>
                  <a:pt x="42901" y="27176"/>
                  <a:pt x="32132" y="28099"/>
                  <a:pt x="35317" y="23492"/>
                </a:cubicBezTo>
                <a:cubicBezTo>
                  <a:pt x="38528" y="18884"/>
                  <a:pt x="43350" y="13405"/>
                  <a:pt x="41530" y="10403"/>
                </a:cubicBezTo>
                <a:cubicBezTo>
                  <a:pt x="41052" y="9618"/>
                  <a:pt x="40234" y="9359"/>
                  <a:pt x="39295" y="9359"/>
                </a:cubicBezTo>
                <a:cubicBezTo>
                  <a:pt x="37463" y="9359"/>
                  <a:pt x="35166" y="10347"/>
                  <a:pt x="34021" y="10347"/>
                </a:cubicBezTo>
                <a:cubicBezTo>
                  <a:pt x="33528" y="10347"/>
                  <a:pt x="33249" y="10164"/>
                  <a:pt x="33314" y="9638"/>
                </a:cubicBezTo>
                <a:cubicBezTo>
                  <a:pt x="33630" y="7268"/>
                  <a:pt x="40165" y="5005"/>
                  <a:pt x="39109" y="1978"/>
                </a:cubicBezTo>
                <a:cubicBezTo>
                  <a:pt x="38650" y="647"/>
                  <a:pt x="37378" y="0"/>
                  <a:pt x="35213" y="0"/>
                </a:cubicBezTo>
                <a:close/>
              </a:path>
            </a:pathLst>
          </a:custGeom>
          <a:solidFill>
            <a:srgbClr val="AADBEE">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1" name="Google Shape;691;p23"/>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92" name="Google Shape;692;p23"/>
          <p:cNvSpPr/>
          <p:nvPr/>
        </p:nvSpPr>
        <p:spPr>
          <a:xfrm rot="6312026">
            <a:off x="7901821" y="4068658"/>
            <a:ext cx="1044358" cy="904709"/>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23"/>
          <p:cNvGrpSpPr/>
          <p:nvPr/>
        </p:nvGrpSpPr>
        <p:grpSpPr>
          <a:xfrm>
            <a:off x="208149" y="4151424"/>
            <a:ext cx="511840" cy="585068"/>
            <a:chOff x="6144600" y="3520075"/>
            <a:chExt cx="29600" cy="33825"/>
          </a:xfrm>
        </p:grpSpPr>
        <p:sp>
          <p:nvSpPr>
            <p:cNvPr id="694" name="Google Shape;694;p23"/>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3"/>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23"/>
          <p:cNvGrpSpPr/>
          <p:nvPr/>
        </p:nvGrpSpPr>
        <p:grpSpPr>
          <a:xfrm>
            <a:off x="110550" y="2266595"/>
            <a:ext cx="8858736" cy="2836861"/>
            <a:chOff x="916725" y="1641996"/>
            <a:chExt cx="679700" cy="217659"/>
          </a:xfrm>
        </p:grpSpPr>
        <p:sp>
          <p:nvSpPr>
            <p:cNvPr id="711" name="Google Shape;711;p23"/>
            <p:cNvSpPr/>
            <p:nvPr/>
          </p:nvSpPr>
          <p:spPr>
            <a:xfrm>
              <a:off x="924724" y="1743976"/>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933409" y="1849163"/>
              <a:ext cx="10448" cy="10492"/>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586176" y="1752576"/>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943802" y="1682956"/>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51477" y="1641996"/>
              <a:ext cx="6274" cy="6707"/>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554877" y="1832883"/>
              <a:ext cx="5799" cy="5802"/>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1560676" y="1726789"/>
              <a:ext cx="6275" cy="6593"/>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1585975" y="1649033"/>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1573297"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2">
    <p:spTree>
      <p:nvGrpSpPr>
        <p:cNvPr id="1" name="Shape 835"/>
        <p:cNvGrpSpPr/>
        <p:nvPr/>
      </p:nvGrpSpPr>
      <p:grpSpPr>
        <a:xfrm>
          <a:off x="0" y="0"/>
          <a:ext cx="0" cy="0"/>
          <a:chOff x="0" y="0"/>
          <a:chExt cx="0" cy="0"/>
        </a:xfrm>
      </p:grpSpPr>
      <p:sp>
        <p:nvSpPr>
          <p:cNvPr id="836" name="Google Shape;836;p27"/>
          <p:cNvSpPr/>
          <p:nvPr/>
        </p:nvSpPr>
        <p:spPr>
          <a:xfrm>
            <a:off x="-1731052" y="3524241"/>
            <a:ext cx="12281468" cy="7465274"/>
          </a:xfrm>
          <a:custGeom>
            <a:avLst/>
            <a:gdLst/>
            <a:ahLst/>
            <a:cxnLst/>
            <a:rect l="l" t="t" r="r" b="b"/>
            <a:pathLst>
              <a:path w="35267" h="21437" extrusionOk="0">
                <a:moveTo>
                  <a:pt x="9647" y="0"/>
                </a:moveTo>
                <a:cubicBezTo>
                  <a:pt x="9051" y="0"/>
                  <a:pt x="8458" y="50"/>
                  <a:pt x="7876" y="157"/>
                </a:cubicBezTo>
                <a:cubicBezTo>
                  <a:pt x="5114" y="681"/>
                  <a:pt x="2845" y="2609"/>
                  <a:pt x="2586" y="5187"/>
                </a:cubicBezTo>
                <a:cubicBezTo>
                  <a:pt x="2453" y="6344"/>
                  <a:pt x="3717" y="8423"/>
                  <a:pt x="3319" y="9529"/>
                </a:cubicBezTo>
                <a:cubicBezTo>
                  <a:pt x="2927" y="10635"/>
                  <a:pt x="1" y="14086"/>
                  <a:pt x="83" y="16696"/>
                </a:cubicBezTo>
                <a:cubicBezTo>
                  <a:pt x="159" y="19300"/>
                  <a:pt x="822" y="20090"/>
                  <a:pt x="1770" y="21436"/>
                </a:cubicBezTo>
                <a:lnTo>
                  <a:pt x="32682" y="21436"/>
                </a:lnTo>
                <a:cubicBezTo>
                  <a:pt x="33263" y="20090"/>
                  <a:pt x="33737" y="19009"/>
                  <a:pt x="33055" y="17246"/>
                </a:cubicBezTo>
                <a:cubicBezTo>
                  <a:pt x="32499" y="15849"/>
                  <a:pt x="34003" y="14693"/>
                  <a:pt x="34578" y="13378"/>
                </a:cubicBezTo>
                <a:cubicBezTo>
                  <a:pt x="35077" y="12215"/>
                  <a:pt x="35267" y="10825"/>
                  <a:pt x="35134" y="9529"/>
                </a:cubicBezTo>
                <a:cubicBezTo>
                  <a:pt x="34951" y="7823"/>
                  <a:pt x="34129" y="6085"/>
                  <a:pt x="32707" y="4821"/>
                </a:cubicBezTo>
                <a:cubicBezTo>
                  <a:pt x="30980" y="3333"/>
                  <a:pt x="28580" y="2711"/>
                  <a:pt x="26205" y="2711"/>
                </a:cubicBezTo>
                <a:cubicBezTo>
                  <a:pt x="25503" y="2711"/>
                  <a:pt x="24804" y="2766"/>
                  <a:pt x="24125" y="2868"/>
                </a:cubicBezTo>
                <a:cubicBezTo>
                  <a:pt x="23050" y="3027"/>
                  <a:pt x="22000" y="3286"/>
                  <a:pt x="20916" y="3286"/>
                </a:cubicBezTo>
                <a:cubicBezTo>
                  <a:pt x="20750" y="3286"/>
                  <a:pt x="20583" y="3280"/>
                  <a:pt x="20415" y="3266"/>
                </a:cubicBezTo>
                <a:cubicBezTo>
                  <a:pt x="18544" y="3108"/>
                  <a:pt x="16939" y="2078"/>
                  <a:pt x="15251" y="1313"/>
                </a:cubicBezTo>
                <a:cubicBezTo>
                  <a:pt x="13502" y="513"/>
                  <a:pt x="11559" y="0"/>
                  <a:pt x="9647" y="0"/>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rot="1052058">
            <a:off x="8154180" y="3685086"/>
            <a:ext cx="655276" cy="642468"/>
          </a:xfrm>
          <a:custGeom>
            <a:avLst/>
            <a:gdLst/>
            <a:ahLst/>
            <a:cxnLst/>
            <a:rect l="l" t="t" r="r" b="b"/>
            <a:pathLst>
              <a:path w="5941" h="5825" extrusionOk="0">
                <a:moveTo>
                  <a:pt x="3762" y="1"/>
                </a:moveTo>
                <a:cubicBezTo>
                  <a:pt x="3403" y="1"/>
                  <a:pt x="2991" y="63"/>
                  <a:pt x="2534" y="222"/>
                </a:cubicBezTo>
                <a:cubicBezTo>
                  <a:pt x="2004" y="394"/>
                  <a:pt x="1415" y="595"/>
                  <a:pt x="855" y="1715"/>
                </a:cubicBezTo>
                <a:cubicBezTo>
                  <a:pt x="560" y="2289"/>
                  <a:pt x="1" y="3162"/>
                  <a:pt x="1" y="4047"/>
                </a:cubicBezTo>
                <a:cubicBezTo>
                  <a:pt x="1" y="4747"/>
                  <a:pt x="1931" y="5824"/>
                  <a:pt x="3281" y="5824"/>
                </a:cubicBezTo>
                <a:cubicBezTo>
                  <a:pt x="3606" y="5824"/>
                  <a:pt x="3897" y="5762"/>
                  <a:pt x="4120" y="5617"/>
                </a:cubicBezTo>
                <a:cubicBezTo>
                  <a:pt x="5269" y="4856"/>
                  <a:pt x="5426" y="4450"/>
                  <a:pt x="5612" y="3923"/>
                </a:cubicBezTo>
                <a:cubicBezTo>
                  <a:pt x="5829" y="3349"/>
                  <a:pt x="5941" y="1125"/>
                  <a:pt x="5254" y="487"/>
                </a:cubicBezTo>
                <a:cubicBezTo>
                  <a:pt x="5004" y="257"/>
                  <a:pt x="4490" y="1"/>
                  <a:pt x="3762" y="1"/>
                </a:cubicBezTo>
                <a:close/>
              </a:path>
            </a:pathLst>
          </a:custGeom>
          <a:solidFill>
            <a:srgbClr val="AADBEE">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27"/>
          <p:cNvGrpSpPr/>
          <p:nvPr/>
        </p:nvGrpSpPr>
        <p:grpSpPr>
          <a:xfrm>
            <a:off x="389174" y="4310974"/>
            <a:ext cx="511840" cy="585068"/>
            <a:chOff x="6144600" y="3520075"/>
            <a:chExt cx="29600" cy="33825"/>
          </a:xfrm>
        </p:grpSpPr>
        <p:sp>
          <p:nvSpPr>
            <p:cNvPr id="839" name="Google Shape;839;p27"/>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7"/>
          <p:cNvGrpSpPr/>
          <p:nvPr/>
        </p:nvGrpSpPr>
        <p:grpSpPr>
          <a:xfrm>
            <a:off x="260906" y="2494963"/>
            <a:ext cx="8622178" cy="2454935"/>
            <a:chOff x="916725" y="1693928"/>
            <a:chExt cx="699625" cy="199200"/>
          </a:xfrm>
        </p:grpSpPr>
        <p:sp>
          <p:nvSpPr>
            <p:cNvPr id="856" name="Google Shape;856;p27"/>
            <p:cNvSpPr/>
            <p:nvPr/>
          </p:nvSpPr>
          <p:spPr>
            <a:xfrm>
              <a:off x="935563" y="1693928"/>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flipH="1">
              <a:off x="1054466" y="1870509"/>
              <a:ext cx="5799" cy="6274"/>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948916" y="1820613"/>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1586402" y="1827225"/>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1588726" y="174493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1438371" y="1882678"/>
              <a:ext cx="10449" cy="10449"/>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76643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54"/>
        <p:cNvGrpSpPr/>
        <p:nvPr/>
      </p:nvGrpSpPr>
      <p:grpSpPr>
        <a:xfrm>
          <a:off x="0" y="0"/>
          <a:ext cx="0" cy="0"/>
          <a:chOff x="0" y="0"/>
          <a:chExt cx="0" cy="0"/>
        </a:xfrm>
      </p:grpSpPr>
      <p:sp>
        <p:nvSpPr>
          <p:cNvPr id="755" name="Google Shape;755;p25"/>
          <p:cNvSpPr/>
          <p:nvPr/>
        </p:nvSpPr>
        <p:spPr>
          <a:xfrm flipH="1">
            <a:off x="0" y="0"/>
            <a:ext cx="6163570" cy="5143484"/>
          </a:xfrm>
          <a:custGeom>
            <a:avLst/>
            <a:gdLst/>
            <a:ahLst/>
            <a:cxnLst/>
            <a:rect l="l" t="t" r="r" b="b"/>
            <a:pathLst>
              <a:path w="47244" h="39425" extrusionOk="0">
                <a:moveTo>
                  <a:pt x="22178" y="0"/>
                </a:moveTo>
                <a:cubicBezTo>
                  <a:pt x="19675" y="1372"/>
                  <a:pt x="17728" y="3558"/>
                  <a:pt x="16882" y="6112"/>
                </a:cubicBezTo>
                <a:cubicBezTo>
                  <a:pt x="15592" y="10138"/>
                  <a:pt x="16964" y="14720"/>
                  <a:pt x="14910" y="18487"/>
                </a:cubicBezTo>
                <a:cubicBezTo>
                  <a:pt x="12590" y="22753"/>
                  <a:pt x="6795" y="24440"/>
                  <a:pt x="3401" y="28049"/>
                </a:cubicBezTo>
                <a:cubicBezTo>
                  <a:pt x="1081" y="30495"/>
                  <a:pt x="1" y="33895"/>
                  <a:pt x="582" y="37080"/>
                </a:cubicBezTo>
                <a:cubicBezTo>
                  <a:pt x="715" y="37870"/>
                  <a:pt x="980" y="38660"/>
                  <a:pt x="1321" y="39425"/>
                </a:cubicBezTo>
                <a:lnTo>
                  <a:pt x="47243" y="39425"/>
                </a:lnTo>
                <a:lnTo>
                  <a:pt x="47243" y="0"/>
                </a:lnTo>
                <a:close/>
              </a:path>
            </a:pathLst>
          </a:custGeom>
          <a:solidFill>
            <a:srgbClr val="AADBEE">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5"/>
          <p:cNvSpPr txBox="1">
            <a:spLocks noGrp="1"/>
          </p:cNvSpPr>
          <p:nvPr>
            <p:ph type="ctrTitle"/>
          </p:nvPr>
        </p:nvSpPr>
        <p:spPr>
          <a:xfrm flipH="1">
            <a:off x="5865875" y="780800"/>
            <a:ext cx="2558100" cy="89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solidFill>
                  <a:schemeClr val="accent1"/>
                </a:solidFill>
              </a:defRPr>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757" name="Google Shape;757;p25"/>
          <p:cNvSpPr txBox="1">
            <a:spLocks noGrp="1"/>
          </p:cNvSpPr>
          <p:nvPr>
            <p:ph type="subTitle" idx="1"/>
          </p:nvPr>
        </p:nvSpPr>
        <p:spPr>
          <a:xfrm flipH="1">
            <a:off x="4571975" y="1787875"/>
            <a:ext cx="3852000" cy="104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758" name="Google Shape;758;p25"/>
          <p:cNvSpPr/>
          <p:nvPr/>
        </p:nvSpPr>
        <p:spPr>
          <a:xfrm rot="6312027">
            <a:off x="7728460" y="3876730"/>
            <a:ext cx="3637102" cy="3150764"/>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5"/>
          <p:cNvSpPr txBox="1">
            <a:spLocks noGrp="1"/>
          </p:cNvSpPr>
          <p:nvPr>
            <p:ph type="subTitle" idx="2"/>
          </p:nvPr>
        </p:nvSpPr>
        <p:spPr>
          <a:xfrm>
            <a:off x="4571975" y="2971825"/>
            <a:ext cx="3499500" cy="1040400"/>
          </a:xfrm>
          <a:prstGeom prst="rect">
            <a:avLst/>
          </a:prstGeom>
        </p:spPr>
        <p:txBody>
          <a:bodyPr spcFirstLastPara="1" wrap="square" lIns="91425" tIns="91425" rIns="91425" bIns="91425" anchor="t" anchorCtr="0">
            <a:noAutofit/>
          </a:bodyPr>
          <a:lstStyle>
            <a:lvl1pPr lvl="0" algn="r" rtl="0">
              <a:lnSpc>
                <a:spcPct val="100000"/>
              </a:lnSpc>
              <a:spcBef>
                <a:spcPts val="100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60" name="Google Shape;760;p25"/>
          <p:cNvSpPr txBox="1"/>
          <p:nvPr/>
        </p:nvSpPr>
        <p:spPr>
          <a:xfrm>
            <a:off x="651125" y="4155775"/>
            <a:ext cx="4710000" cy="4476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accent1"/>
                </a:solidFill>
                <a:latin typeface="Roboto"/>
                <a:ea typeface="Roboto"/>
                <a:cs typeface="Roboto"/>
                <a:sym typeface="Roboto"/>
              </a:rPr>
              <a:t>CREDITS: This presentation template was created by </a:t>
            </a:r>
            <a:r>
              <a:rPr lang="en" sz="1000">
                <a:solidFill>
                  <a:schemeClr val="accent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000">
                <a:solidFill>
                  <a:schemeClr val="accent1"/>
                </a:solidFill>
                <a:latin typeface="Roboto"/>
                <a:ea typeface="Roboto"/>
                <a:cs typeface="Roboto"/>
                <a:sym typeface="Roboto"/>
              </a:rPr>
              <a:t>, including icons by </a:t>
            </a:r>
            <a:r>
              <a:rPr lang="en" sz="1000">
                <a:solidFill>
                  <a:schemeClr val="accent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000">
                <a:solidFill>
                  <a:schemeClr val="accent1"/>
                </a:solidFill>
                <a:latin typeface="Roboto"/>
                <a:ea typeface="Roboto"/>
                <a:cs typeface="Roboto"/>
                <a:sym typeface="Roboto"/>
              </a:rPr>
              <a:t>, infographics &amp; images by </a:t>
            </a:r>
            <a:r>
              <a:rPr lang="en" sz="1000">
                <a:solidFill>
                  <a:schemeClr val="accent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en" sz="1000">
                <a:solidFill>
                  <a:schemeClr val="accent1"/>
                </a:solidFill>
                <a:latin typeface="Roboto"/>
                <a:ea typeface="Roboto"/>
                <a:cs typeface="Roboto"/>
                <a:sym typeface="Roboto"/>
              </a:rPr>
              <a:t> and illustrations by Stories</a:t>
            </a:r>
            <a:endParaRPr sz="1000">
              <a:solidFill>
                <a:schemeClr val="accent1"/>
              </a:solidFill>
              <a:latin typeface="Roboto"/>
              <a:ea typeface="Roboto"/>
              <a:cs typeface="Roboto"/>
              <a:sym typeface="Roboto"/>
            </a:endParaRPr>
          </a:p>
        </p:txBody>
      </p:sp>
      <p:grpSp>
        <p:nvGrpSpPr>
          <p:cNvPr id="761" name="Google Shape;761;p25"/>
          <p:cNvGrpSpPr/>
          <p:nvPr/>
        </p:nvGrpSpPr>
        <p:grpSpPr>
          <a:xfrm>
            <a:off x="493175" y="360043"/>
            <a:ext cx="3500232" cy="4856319"/>
            <a:chOff x="2487000" y="340768"/>
            <a:chExt cx="3500232" cy="4856319"/>
          </a:xfrm>
        </p:grpSpPr>
        <p:sp>
          <p:nvSpPr>
            <p:cNvPr id="762" name="Google Shape;762;p25"/>
            <p:cNvSpPr/>
            <p:nvPr/>
          </p:nvSpPr>
          <p:spPr>
            <a:xfrm>
              <a:off x="3453072" y="366643"/>
              <a:ext cx="119851" cy="121083"/>
            </a:xfrm>
            <a:custGeom>
              <a:avLst/>
              <a:gdLst/>
              <a:ahLst/>
              <a:cxnLst/>
              <a:rect l="l" t="t" r="r" b="b"/>
              <a:pathLst>
                <a:path w="389" h="393" extrusionOk="0">
                  <a:moveTo>
                    <a:pt x="187" y="1"/>
                  </a:moveTo>
                  <a:cubicBezTo>
                    <a:pt x="94" y="1"/>
                    <a:pt x="0" y="94"/>
                    <a:pt x="0" y="206"/>
                  </a:cubicBezTo>
                  <a:cubicBezTo>
                    <a:pt x="0" y="299"/>
                    <a:pt x="94" y="392"/>
                    <a:pt x="187" y="392"/>
                  </a:cubicBezTo>
                  <a:cubicBezTo>
                    <a:pt x="295" y="392"/>
                    <a:pt x="388" y="299"/>
                    <a:pt x="388" y="206"/>
                  </a:cubicBezTo>
                  <a:cubicBezTo>
                    <a:pt x="388" y="94"/>
                    <a:pt x="295" y="1"/>
                    <a:pt x="187"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5"/>
            <p:cNvSpPr/>
            <p:nvPr/>
          </p:nvSpPr>
          <p:spPr>
            <a:xfrm>
              <a:off x="5810075" y="1120931"/>
              <a:ext cx="177157"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5"/>
            <p:cNvSpPr/>
            <p:nvPr/>
          </p:nvSpPr>
          <p:spPr>
            <a:xfrm>
              <a:off x="5116550" y="340768"/>
              <a:ext cx="177157"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5"/>
            <p:cNvSpPr/>
            <p:nvPr/>
          </p:nvSpPr>
          <p:spPr>
            <a:xfrm>
              <a:off x="2487000" y="4742593"/>
              <a:ext cx="177158"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5"/>
            <p:cNvSpPr/>
            <p:nvPr/>
          </p:nvSpPr>
          <p:spPr>
            <a:xfrm>
              <a:off x="5269350" y="5024243"/>
              <a:ext cx="177157"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25"/>
          <p:cNvGrpSpPr/>
          <p:nvPr/>
        </p:nvGrpSpPr>
        <p:grpSpPr>
          <a:xfrm>
            <a:off x="261043" y="187479"/>
            <a:ext cx="4375487" cy="4863170"/>
            <a:chOff x="916725" y="1507474"/>
            <a:chExt cx="355038" cy="394610"/>
          </a:xfrm>
        </p:grpSpPr>
        <p:sp>
          <p:nvSpPr>
            <p:cNvPr id="768" name="Google Shape;768;p25"/>
            <p:cNvSpPr/>
            <p:nvPr/>
          </p:nvSpPr>
          <p:spPr>
            <a:xfrm>
              <a:off x="935563" y="1693928"/>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5"/>
            <p:cNvSpPr/>
            <p:nvPr/>
          </p:nvSpPr>
          <p:spPr>
            <a:xfrm>
              <a:off x="983250" y="1507474"/>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5"/>
            <p:cNvSpPr/>
            <p:nvPr/>
          </p:nvSpPr>
          <p:spPr>
            <a:xfrm>
              <a:off x="989647" y="1895783"/>
              <a:ext cx="6274" cy="6301"/>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5"/>
            <p:cNvSpPr/>
            <p:nvPr/>
          </p:nvSpPr>
          <p:spPr>
            <a:xfrm>
              <a:off x="1120825" y="1519525"/>
              <a:ext cx="5800" cy="6200"/>
            </a:xfrm>
            <a:custGeom>
              <a:avLst/>
              <a:gdLst/>
              <a:ahLst/>
              <a:cxnLst/>
              <a:rect l="l" t="t" r="r" b="b"/>
              <a:pathLst>
                <a:path w="232" h="248" extrusionOk="0">
                  <a:moveTo>
                    <a:pt x="123" y="1"/>
                  </a:moveTo>
                  <a:cubicBezTo>
                    <a:pt x="60" y="1"/>
                    <a:pt x="0" y="61"/>
                    <a:pt x="0" y="124"/>
                  </a:cubicBezTo>
                  <a:cubicBezTo>
                    <a:pt x="0" y="188"/>
                    <a:pt x="60"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5"/>
            <p:cNvSpPr/>
            <p:nvPr/>
          </p:nvSpPr>
          <p:spPr>
            <a:xfrm>
              <a:off x="936575" y="1625350"/>
              <a:ext cx="9725" cy="9825"/>
            </a:xfrm>
            <a:custGeom>
              <a:avLst/>
              <a:gdLst/>
              <a:ahLst/>
              <a:cxnLst/>
              <a:rect l="l" t="t" r="r" b="b"/>
              <a:pathLst>
                <a:path w="389" h="393" extrusionOk="0">
                  <a:moveTo>
                    <a:pt x="187" y="1"/>
                  </a:moveTo>
                  <a:cubicBezTo>
                    <a:pt x="94" y="1"/>
                    <a:pt x="0" y="94"/>
                    <a:pt x="0" y="206"/>
                  </a:cubicBezTo>
                  <a:cubicBezTo>
                    <a:pt x="0" y="299"/>
                    <a:pt x="94" y="392"/>
                    <a:pt x="187" y="392"/>
                  </a:cubicBezTo>
                  <a:cubicBezTo>
                    <a:pt x="295" y="392"/>
                    <a:pt x="388" y="299"/>
                    <a:pt x="388" y="206"/>
                  </a:cubicBezTo>
                  <a:cubicBezTo>
                    <a:pt x="388" y="94"/>
                    <a:pt x="295" y="1"/>
                    <a:pt x="187"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5"/>
            <p:cNvSpPr/>
            <p:nvPr/>
          </p:nvSpPr>
          <p:spPr>
            <a:xfrm>
              <a:off x="977350" y="1759350"/>
              <a:ext cx="5900" cy="5825"/>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5"/>
            <p:cNvSpPr/>
            <p:nvPr/>
          </p:nvSpPr>
          <p:spPr>
            <a:xfrm>
              <a:off x="1022875" y="1639575"/>
              <a:ext cx="5800" cy="6275"/>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5"/>
            <p:cNvSpPr/>
            <p:nvPr/>
          </p:nvSpPr>
          <p:spPr>
            <a:xfrm>
              <a:off x="1255600" y="1514875"/>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5"/>
            <p:cNvSpPr/>
            <p:nvPr/>
          </p:nvSpPr>
          <p:spPr>
            <a:xfrm>
              <a:off x="937700" y="1521875"/>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5"/>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5"/>
            <p:cNvSpPr/>
            <p:nvPr/>
          </p:nvSpPr>
          <p:spPr>
            <a:xfrm>
              <a:off x="1241600" y="1676119"/>
              <a:ext cx="14000" cy="14025"/>
            </a:xfrm>
            <a:custGeom>
              <a:avLst/>
              <a:gdLst/>
              <a:ahLst/>
              <a:cxnLst/>
              <a:rect l="l" t="t" r="r" b="b"/>
              <a:pathLst>
                <a:path w="560" h="561" extrusionOk="0">
                  <a:moveTo>
                    <a:pt x="280" y="0"/>
                  </a:moveTo>
                  <a:cubicBezTo>
                    <a:pt x="127" y="0"/>
                    <a:pt x="0" y="127"/>
                    <a:pt x="0" y="280"/>
                  </a:cubicBezTo>
                  <a:cubicBezTo>
                    <a:pt x="0" y="437"/>
                    <a:pt x="127" y="560"/>
                    <a:pt x="280" y="560"/>
                  </a:cubicBezTo>
                  <a:cubicBezTo>
                    <a:pt x="437" y="560"/>
                    <a:pt x="560" y="437"/>
                    <a:pt x="560" y="280"/>
                  </a:cubicBezTo>
                  <a:cubicBezTo>
                    <a:pt x="560" y="127"/>
                    <a:pt x="437" y="0"/>
                    <a:pt x="280"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5"/>
            <p:cNvSpPr/>
            <p:nvPr/>
          </p:nvSpPr>
          <p:spPr>
            <a:xfrm>
              <a:off x="1236052" y="1806905"/>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5"/>
            <p:cNvSpPr/>
            <p:nvPr/>
          </p:nvSpPr>
          <p:spPr>
            <a:xfrm>
              <a:off x="1197894" y="1531166"/>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5"/>
            <p:cNvSpPr/>
            <p:nvPr/>
          </p:nvSpPr>
          <p:spPr>
            <a:xfrm>
              <a:off x="1261313" y="1577366"/>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5"/>
          <p:cNvGrpSpPr/>
          <p:nvPr/>
        </p:nvGrpSpPr>
        <p:grpSpPr>
          <a:xfrm>
            <a:off x="719999" y="539999"/>
            <a:ext cx="511840" cy="585068"/>
            <a:chOff x="6144600" y="3520075"/>
            <a:chExt cx="29600" cy="33825"/>
          </a:xfrm>
        </p:grpSpPr>
        <p:sp>
          <p:nvSpPr>
            <p:cNvPr id="783" name="Google Shape;783;p25"/>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5"/>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5"/>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5"/>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5"/>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5"/>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92094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alpha val="477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Mukta"/>
              <a:buNone/>
              <a:defRPr sz="2800" b="1">
                <a:solidFill>
                  <a:schemeClr val="accent1"/>
                </a:solidFill>
                <a:latin typeface="Mukta"/>
                <a:ea typeface="Mukta"/>
                <a:cs typeface="Mukta"/>
                <a:sym typeface="Mukta"/>
              </a:defRPr>
            </a:lvl1pPr>
            <a:lvl2pPr lvl="1"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2pPr>
            <a:lvl3pPr lvl="2"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3pPr>
            <a:lvl4pPr lvl="3"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4pPr>
            <a:lvl5pPr lvl="4"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5pPr>
            <a:lvl6pPr lvl="5"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6pPr>
            <a:lvl7pPr lvl="6"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7pPr>
            <a:lvl8pPr lvl="7"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8pPr>
            <a:lvl9pPr lvl="8" rtl="0">
              <a:spcBef>
                <a:spcPts val="0"/>
              </a:spcBef>
              <a:spcAft>
                <a:spcPts val="0"/>
              </a:spcAft>
              <a:buClr>
                <a:schemeClr val="dk1"/>
              </a:buClr>
              <a:buSzPts val="2800"/>
              <a:buFont typeface="Mukta"/>
              <a:buNone/>
              <a:defRPr sz="2800">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00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6" r:id="rId5"/>
    <p:sldLayoutId id="2147483669" r:id="rId6"/>
    <p:sldLayoutId id="2147483673" r:id="rId7"/>
    <p:sldLayoutId id="2147483682"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2.e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4.e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3.xml"/><Relationship Id="rId7" Type="http://schemas.openxmlformats.org/officeDocument/2006/relationships/image" Target="../media/image14.emf"/><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oleObject" Target="../embeddings/oleObject4.bin"/><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tiff"/><Relationship Id="rId7" Type="http://schemas.openxmlformats.org/officeDocument/2006/relationships/image" Target="../media/image20.tif"/><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4.xml"/><Relationship Id="rId16"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9.tif"/><Relationship Id="rId11" Type="http://schemas.openxmlformats.org/officeDocument/2006/relationships/image" Target="../media/image24.png"/><Relationship Id="rId5" Type="http://schemas.openxmlformats.org/officeDocument/2006/relationships/image" Target="../media/image18.ti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tif"/><Relationship Id="rId9" Type="http://schemas.openxmlformats.org/officeDocument/2006/relationships/image" Target="../media/image22.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e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32.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5.emf"/><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34.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9.xml"/><Relationship Id="rId7" Type="http://schemas.openxmlformats.org/officeDocument/2006/relationships/image" Target="../media/image37.e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36.emf"/><Relationship Id="rId10" Type="http://schemas.openxmlformats.org/officeDocument/2006/relationships/image" Target="../media/image39.emf"/><Relationship Id="rId4" Type="http://schemas.openxmlformats.org/officeDocument/2006/relationships/oleObject" Target="../embeddings/oleObject11.bin"/><Relationship Id="rId9"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vmlDrawing" Target="../drawings/vmlDrawing8.vml"/><Relationship Id="rId5" Type="http://schemas.openxmlformats.org/officeDocument/2006/relationships/image" Target="../media/image41.emf"/><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46.emf"/><Relationship Id="rId3" Type="http://schemas.openxmlformats.org/officeDocument/2006/relationships/notesSlide" Target="../notesSlides/notesSlide23.xml"/><Relationship Id="rId7" Type="http://schemas.openxmlformats.org/officeDocument/2006/relationships/image" Target="../media/image43.emf"/><Relationship Id="rId12" Type="http://schemas.openxmlformats.org/officeDocument/2006/relationships/oleObject" Target="../embeddings/oleObject19.bin"/><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oleObject" Target="../embeddings/oleObject16.bin"/><Relationship Id="rId11" Type="http://schemas.openxmlformats.org/officeDocument/2006/relationships/image" Target="../media/image45.emf"/><Relationship Id="rId5" Type="http://schemas.openxmlformats.org/officeDocument/2006/relationships/image" Target="../media/image42.e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4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EE">
            <a:alpha val="9820"/>
          </a:srgbClr>
        </a:solidFill>
        <a:effectLst/>
      </p:bgPr>
    </p:bg>
    <p:spTree>
      <p:nvGrpSpPr>
        <p:cNvPr id="1" name="Shape 871"/>
        <p:cNvGrpSpPr/>
        <p:nvPr/>
      </p:nvGrpSpPr>
      <p:grpSpPr>
        <a:xfrm>
          <a:off x="0" y="0"/>
          <a:ext cx="0" cy="0"/>
          <a:chOff x="0" y="0"/>
          <a:chExt cx="0" cy="0"/>
        </a:xfrm>
      </p:grpSpPr>
      <p:grpSp>
        <p:nvGrpSpPr>
          <p:cNvPr id="873" name="Google Shape;873;p30"/>
          <p:cNvGrpSpPr/>
          <p:nvPr/>
        </p:nvGrpSpPr>
        <p:grpSpPr>
          <a:xfrm flipH="1">
            <a:off x="1767389" y="1983794"/>
            <a:ext cx="1854572" cy="2108054"/>
            <a:chOff x="5912600" y="3521075"/>
            <a:chExt cx="50150" cy="57000"/>
          </a:xfrm>
        </p:grpSpPr>
        <p:sp>
          <p:nvSpPr>
            <p:cNvPr id="874" name="Google Shape;874;p30"/>
            <p:cNvSpPr/>
            <p:nvPr/>
          </p:nvSpPr>
          <p:spPr>
            <a:xfrm>
              <a:off x="5935850" y="3570675"/>
              <a:ext cx="8975" cy="7400"/>
            </a:xfrm>
            <a:custGeom>
              <a:avLst/>
              <a:gdLst/>
              <a:ahLst/>
              <a:cxnLst/>
              <a:rect l="l" t="t" r="r" b="b"/>
              <a:pathLst>
                <a:path w="359" h="296" extrusionOk="0">
                  <a:moveTo>
                    <a:pt x="187" y="0"/>
                  </a:moveTo>
                  <a:cubicBezTo>
                    <a:pt x="127" y="0"/>
                    <a:pt x="79" y="30"/>
                    <a:pt x="49" y="79"/>
                  </a:cubicBezTo>
                  <a:cubicBezTo>
                    <a:pt x="1" y="172"/>
                    <a:pt x="64" y="295"/>
                    <a:pt x="187" y="295"/>
                  </a:cubicBezTo>
                  <a:cubicBezTo>
                    <a:pt x="236" y="295"/>
                    <a:pt x="280" y="265"/>
                    <a:pt x="314" y="217"/>
                  </a:cubicBezTo>
                  <a:cubicBezTo>
                    <a:pt x="359" y="109"/>
                    <a:pt x="299" y="0"/>
                    <a:pt x="1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30"/>
            <p:cNvSpPr/>
            <p:nvPr/>
          </p:nvSpPr>
          <p:spPr>
            <a:xfrm>
              <a:off x="5941725" y="3521075"/>
              <a:ext cx="8150" cy="7100"/>
            </a:xfrm>
            <a:custGeom>
              <a:avLst/>
              <a:gdLst/>
              <a:ahLst/>
              <a:cxnLst/>
              <a:rect l="l" t="t" r="r" b="b"/>
              <a:pathLst>
                <a:path w="326" h="284" extrusionOk="0">
                  <a:moveTo>
                    <a:pt x="155" y="1"/>
                  </a:moveTo>
                  <a:cubicBezTo>
                    <a:pt x="134" y="1"/>
                    <a:pt x="112" y="5"/>
                    <a:pt x="94" y="11"/>
                  </a:cubicBezTo>
                  <a:cubicBezTo>
                    <a:pt x="1" y="74"/>
                    <a:pt x="1" y="197"/>
                    <a:pt x="79" y="261"/>
                  </a:cubicBezTo>
                  <a:cubicBezTo>
                    <a:pt x="101" y="276"/>
                    <a:pt x="128" y="283"/>
                    <a:pt x="154" y="283"/>
                  </a:cubicBezTo>
                  <a:cubicBezTo>
                    <a:pt x="179" y="283"/>
                    <a:pt x="202" y="276"/>
                    <a:pt x="217" y="261"/>
                  </a:cubicBezTo>
                  <a:cubicBezTo>
                    <a:pt x="310" y="212"/>
                    <a:pt x="325" y="89"/>
                    <a:pt x="232" y="26"/>
                  </a:cubicBezTo>
                  <a:cubicBezTo>
                    <a:pt x="214" y="8"/>
                    <a:pt x="185" y="1"/>
                    <a:pt x="1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30"/>
            <p:cNvSpPr/>
            <p:nvPr/>
          </p:nvSpPr>
          <p:spPr>
            <a:xfrm>
              <a:off x="5953025" y="3559150"/>
              <a:ext cx="9350" cy="8625"/>
            </a:xfrm>
            <a:custGeom>
              <a:avLst/>
              <a:gdLst/>
              <a:ahLst/>
              <a:cxnLst/>
              <a:rect l="l" t="t" r="r" b="b"/>
              <a:pathLst>
                <a:path w="374" h="345" extrusionOk="0">
                  <a:moveTo>
                    <a:pt x="194" y="0"/>
                  </a:moveTo>
                  <a:cubicBezTo>
                    <a:pt x="154" y="0"/>
                    <a:pt x="113" y="14"/>
                    <a:pt x="78" y="44"/>
                  </a:cubicBezTo>
                  <a:cubicBezTo>
                    <a:pt x="15" y="88"/>
                    <a:pt x="0" y="152"/>
                    <a:pt x="15" y="230"/>
                  </a:cubicBezTo>
                  <a:cubicBezTo>
                    <a:pt x="44" y="301"/>
                    <a:pt x="115" y="344"/>
                    <a:pt x="186" y="344"/>
                  </a:cubicBezTo>
                  <a:cubicBezTo>
                    <a:pt x="224" y="344"/>
                    <a:pt x="262" y="332"/>
                    <a:pt x="295" y="305"/>
                  </a:cubicBezTo>
                  <a:cubicBezTo>
                    <a:pt x="358" y="260"/>
                    <a:pt x="373" y="182"/>
                    <a:pt x="358" y="118"/>
                  </a:cubicBezTo>
                  <a:cubicBezTo>
                    <a:pt x="328" y="41"/>
                    <a:pt x="262" y="0"/>
                    <a:pt x="194"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30"/>
            <p:cNvSpPr/>
            <p:nvPr/>
          </p:nvSpPr>
          <p:spPr>
            <a:xfrm>
              <a:off x="5914125" y="3525675"/>
              <a:ext cx="8975" cy="8825"/>
            </a:xfrm>
            <a:custGeom>
              <a:avLst/>
              <a:gdLst/>
              <a:ahLst/>
              <a:cxnLst/>
              <a:rect l="l" t="t" r="r" b="b"/>
              <a:pathLst>
                <a:path w="359" h="353" extrusionOk="0">
                  <a:moveTo>
                    <a:pt x="177" y="0"/>
                  </a:moveTo>
                  <a:cubicBezTo>
                    <a:pt x="155" y="0"/>
                    <a:pt x="132" y="4"/>
                    <a:pt x="108" y="13"/>
                  </a:cubicBezTo>
                  <a:cubicBezTo>
                    <a:pt x="49" y="43"/>
                    <a:pt x="0" y="107"/>
                    <a:pt x="0" y="185"/>
                  </a:cubicBezTo>
                  <a:cubicBezTo>
                    <a:pt x="12" y="283"/>
                    <a:pt x="83" y="352"/>
                    <a:pt x="175" y="352"/>
                  </a:cubicBezTo>
                  <a:cubicBezTo>
                    <a:pt x="199" y="352"/>
                    <a:pt x="224" y="348"/>
                    <a:pt x="250" y="338"/>
                  </a:cubicBezTo>
                  <a:cubicBezTo>
                    <a:pt x="310" y="323"/>
                    <a:pt x="358" y="245"/>
                    <a:pt x="358" y="185"/>
                  </a:cubicBezTo>
                  <a:cubicBezTo>
                    <a:pt x="358" y="81"/>
                    <a:pt x="276" y="0"/>
                    <a:pt x="17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30"/>
            <p:cNvSpPr/>
            <p:nvPr/>
          </p:nvSpPr>
          <p:spPr>
            <a:xfrm>
              <a:off x="5912600" y="3559725"/>
              <a:ext cx="5375" cy="4400"/>
            </a:xfrm>
            <a:custGeom>
              <a:avLst/>
              <a:gdLst/>
              <a:ahLst/>
              <a:cxnLst/>
              <a:rect l="l" t="t" r="r" b="b"/>
              <a:pathLst>
                <a:path w="215" h="176" extrusionOk="0">
                  <a:moveTo>
                    <a:pt x="106" y="0"/>
                  </a:moveTo>
                  <a:cubicBezTo>
                    <a:pt x="39" y="0"/>
                    <a:pt x="1" y="71"/>
                    <a:pt x="31" y="129"/>
                  </a:cubicBezTo>
                  <a:cubicBezTo>
                    <a:pt x="46" y="144"/>
                    <a:pt x="61" y="174"/>
                    <a:pt x="91" y="174"/>
                  </a:cubicBezTo>
                  <a:cubicBezTo>
                    <a:pt x="98" y="175"/>
                    <a:pt x="104" y="175"/>
                    <a:pt x="111" y="175"/>
                  </a:cubicBezTo>
                  <a:cubicBezTo>
                    <a:pt x="177" y="175"/>
                    <a:pt x="215" y="107"/>
                    <a:pt x="184" y="36"/>
                  </a:cubicBezTo>
                  <a:cubicBezTo>
                    <a:pt x="169" y="21"/>
                    <a:pt x="154" y="2"/>
                    <a:pt x="125" y="2"/>
                  </a:cubicBezTo>
                  <a:cubicBezTo>
                    <a:pt x="118" y="1"/>
                    <a:pt x="112" y="0"/>
                    <a:pt x="106"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30"/>
            <p:cNvSpPr/>
            <p:nvPr/>
          </p:nvSpPr>
          <p:spPr>
            <a:xfrm>
              <a:off x="5958425" y="3546425"/>
              <a:ext cx="4325" cy="4625"/>
            </a:xfrm>
            <a:custGeom>
              <a:avLst/>
              <a:gdLst/>
              <a:ahLst/>
              <a:cxnLst/>
              <a:rect l="l" t="t" r="r" b="b"/>
              <a:pathLst>
                <a:path w="173" h="185" extrusionOk="0">
                  <a:moveTo>
                    <a:pt x="87" y="0"/>
                  </a:moveTo>
                  <a:cubicBezTo>
                    <a:pt x="44" y="0"/>
                    <a:pt x="1" y="33"/>
                    <a:pt x="1" y="86"/>
                  </a:cubicBezTo>
                  <a:cubicBezTo>
                    <a:pt x="1" y="116"/>
                    <a:pt x="1" y="131"/>
                    <a:pt x="15" y="161"/>
                  </a:cubicBezTo>
                  <a:cubicBezTo>
                    <a:pt x="36" y="177"/>
                    <a:pt x="59" y="184"/>
                    <a:pt x="80" y="184"/>
                  </a:cubicBezTo>
                  <a:cubicBezTo>
                    <a:pt x="124" y="184"/>
                    <a:pt x="162" y="154"/>
                    <a:pt x="172" y="101"/>
                  </a:cubicBezTo>
                  <a:cubicBezTo>
                    <a:pt x="172" y="68"/>
                    <a:pt x="172" y="53"/>
                    <a:pt x="142" y="23"/>
                  </a:cubicBezTo>
                  <a:cubicBezTo>
                    <a:pt x="127" y="7"/>
                    <a:pt x="107" y="0"/>
                    <a:pt x="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30"/>
            <p:cNvSpPr/>
            <p:nvPr/>
          </p:nvSpPr>
          <p:spPr>
            <a:xfrm>
              <a:off x="5914875" y="3531375"/>
              <a:ext cx="42450" cy="35900"/>
            </a:xfrm>
            <a:custGeom>
              <a:avLst/>
              <a:gdLst/>
              <a:ahLst/>
              <a:cxnLst/>
              <a:rect l="l" t="t" r="r" b="b"/>
              <a:pathLst>
                <a:path w="1698" h="1436" extrusionOk="0">
                  <a:moveTo>
                    <a:pt x="866" y="1"/>
                  </a:moveTo>
                  <a:cubicBezTo>
                    <a:pt x="571" y="1"/>
                    <a:pt x="308" y="170"/>
                    <a:pt x="187" y="438"/>
                  </a:cubicBezTo>
                  <a:cubicBezTo>
                    <a:pt x="0" y="890"/>
                    <a:pt x="299" y="1386"/>
                    <a:pt x="795" y="1434"/>
                  </a:cubicBezTo>
                  <a:cubicBezTo>
                    <a:pt x="807" y="1435"/>
                    <a:pt x="819" y="1435"/>
                    <a:pt x="830" y="1435"/>
                  </a:cubicBezTo>
                  <a:cubicBezTo>
                    <a:pt x="1113" y="1435"/>
                    <a:pt x="1389" y="1266"/>
                    <a:pt x="1493" y="998"/>
                  </a:cubicBezTo>
                  <a:cubicBezTo>
                    <a:pt x="1698" y="546"/>
                    <a:pt x="1384" y="50"/>
                    <a:pt x="903" y="2"/>
                  </a:cubicBezTo>
                  <a:cubicBezTo>
                    <a:pt x="891" y="1"/>
                    <a:pt x="878" y="1"/>
                    <a:pt x="86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30"/>
            <p:cNvSpPr/>
            <p:nvPr/>
          </p:nvSpPr>
          <p:spPr>
            <a:xfrm>
              <a:off x="5921125" y="3551275"/>
              <a:ext cx="3100" cy="3100"/>
            </a:xfrm>
            <a:custGeom>
              <a:avLst/>
              <a:gdLst/>
              <a:ahLst/>
              <a:cxnLst/>
              <a:rect l="l" t="t" r="r" b="b"/>
              <a:pathLst>
                <a:path w="124" h="124" extrusionOk="0">
                  <a:moveTo>
                    <a:pt x="63" y="0"/>
                  </a:moveTo>
                  <a:cubicBezTo>
                    <a:pt x="30" y="0"/>
                    <a:pt x="15" y="15"/>
                    <a:pt x="0" y="45"/>
                  </a:cubicBezTo>
                  <a:cubicBezTo>
                    <a:pt x="0" y="79"/>
                    <a:pt x="15" y="109"/>
                    <a:pt x="49" y="124"/>
                  </a:cubicBezTo>
                  <a:lnTo>
                    <a:pt x="63" y="124"/>
                  </a:lnTo>
                  <a:cubicBezTo>
                    <a:pt x="93" y="124"/>
                    <a:pt x="123" y="109"/>
                    <a:pt x="123" y="79"/>
                  </a:cubicBezTo>
                  <a:cubicBezTo>
                    <a:pt x="123" y="45"/>
                    <a:pt x="108" y="15"/>
                    <a:pt x="78"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30"/>
            <p:cNvSpPr/>
            <p:nvPr/>
          </p:nvSpPr>
          <p:spPr>
            <a:xfrm>
              <a:off x="5923075" y="3555925"/>
              <a:ext cx="3950" cy="3125"/>
            </a:xfrm>
            <a:custGeom>
              <a:avLst/>
              <a:gdLst/>
              <a:ahLst/>
              <a:cxnLst/>
              <a:rect l="l" t="t" r="r" b="b"/>
              <a:pathLst>
                <a:path w="158" h="125" extrusionOk="0">
                  <a:moveTo>
                    <a:pt x="64" y="1"/>
                  </a:moveTo>
                  <a:cubicBezTo>
                    <a:pt x="15" y="16"/>
                    <a:pt x="0" y="61"/>
                    <a:pt x="30" y="109"/>
                  </a:cubicBezTo>
                  <a:cubicBezTo>
                    <a:pt x="45" y="109"/>
                    <a:pt x="64" y="124"/>
                    <a:pt x="79" y="124"/>
                  </a:cubicBezTo>
                  <a:cubicBezTo>
                    <a:pt x="79" y="124"/>
                    <a:pt x="94" y="124"/>
                    <a:pt x="94" y="109"/>
                  </a:cubicBezTo>
                  <a:cubicBezTo>
                    <a:pt x="138" y="109"/>
                    <a:pt x="157" y="46"/>
                    <a:pt x="124" y="16"/>
                  </a:cubicBezTo>
                  <a:cubicBezTo>
                    <a:pt x="109" y="1"/>
                    <a:pt x="94" y="1"/>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30"/>
            <p:cNvSpPr/>
            <p:nvPr/>
          </p:nvSpPr>
          <p:spPr>
            <a:xfrm>
              <a:off x="5926525" y="3546975"/>
              <a:ext cx="7850" cy="7400"/>
            </a:xfrm>
            <a:custGeom>
              <a:avLst/>
              <a:gdLst/>
              <a:ahLst/>
              <a:cxnLst/>
              <a:rect l="l" t="t" r="r" b="b"/>
              <a:pathLst>
                <a:path w="314" h="296" extrusionOk="0">
                  <a:moveTo>
                    <a:pt x="157" y="1"/>
                  </a:moveTo>
                  <a:cubicBezTo>
                    <a:pt x="94" y="1"/>
                    <a:pt x="34" y="46"/>
                    <a:pt x="19" y="109"/>
                  </a:cubicBezTo>
                  <a:cubicBezTo>
                    <a:pt x="0" y="187"/>
                    <a:pt x="49" y="266"/>
                    <a:pt x="127" y="296"/>
                  </a:cubicBezTo>
                  <a:lnTo>
                    <a:pt x="157" y="296"/>
                  </a:lnTo>
                  <a:cubicBezTo>
                    <a:pt x="221" y="296"/>
                    <a:pt x="280" y="251"/>
                    <a:pt x="299" y="187"/>
                  </a:cubicBezTo>
                  <a:cubicBezTo>
                    <a:pt x="314" y="109"/>
                    <a:pt x="265" y="16"/>
                    <a:pt x="187"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30"/>
            <p:cNvSpPr/>
            <p:nvPr/>
          </p:nvSpPr>
          <p:spPr>
            <a:xfrm>
              <a:off x="5933150" y="3555100"/>
              <a:ext cx="12525" cy="8975"/>
            </a:xfrm>
            <a:custGeom>
              <a:avLst/>
              <a:gdLst/>
              <a:ahLst/>
              <a:cxnLst/>
              <a:rect l="l" t="t" r="r" b="b"/>
              <a:pathLst>
                <a:path w="501" h="359" extrusionOk="0">
                  <a:moveTo>
                    <a:pt x="221" y="0"/>
                  </a:moveTo>
                  <a:cubicBezTo>
                    <a:pt x="127" y="0"/>
                    <a:pt x="49" y="49"/>
                    <a:pt x="34" y="127"/>
                  </a:cubicBezTo>
                  <a:cubicBezTo>
                    <a:pt x="0" y="221"/>
                    <a:pt x="79" y="329"/>
                    <a:pt x="202" y="359"/>
                  </a:cubicBezTo>
                  <a:lnTo>
                    <a:pt x="265" y="359"/>
                  </a:lnTo>
                  <a:cubicBezTo>
                    <a:pt x="359" y="359"/>
                    <a:pt x="452" y="314"/>
                    <a:pt x="467" y="235"/>
                  </a:cubicBezTo>
                  <a:lnTo>
                    <a:pt x="467" y="235"/>
                  </a:lnTo>
                  <a:cubicBezTo>
                    <a:pt x="452" y="280"/>
                    <a:pt x="407" y="299"/>
                    <a:pt x="359" y="299"/>
                  </a:cubicBezTo>
                  <a:lnTo>
                    <a:pt x="329" y="299"/>
                  </a:lnTo>
                  <a:cubicBezTo>
                    <a:pt x="265" y="280"/>
                    <a:pt x="221" y="235"/>
                    <a:pt x="235" y="172"/>
                  </a:cubicBezTo>
                  <a:cubicBezTo>
                    <a:pt x="250" y="127"/>
                    <a:pt x="280" y="112"/>
                    <a:pt x="344" y="112"/>
                  </a:cubicBezTo>
                  <a:lnTo>
                    <a:pt x="373" y="112"/>
                  </a:lnTo>
                  <a:cubicBezTo>
                    <a:pt x="437" y="127"/>
                    <a:pt x="482" y="187"/>
                    <a:pt x="467" y="235"/>
                  </a:cubicBezTo>
                  <a:cubicBezTo>
                    <a:pt x="500" y="142"/>
                    <a:pt x="407" y="34"/>
                    <a:pt x="295"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30"/>
            <p:cNvSpPr/>
            <p:nvPr/>
          </p:nvSpPr>
          <p:spPr>
            <a:xfrm>
              <a:off x="5938650" y="3557900"/>
              <a:ext cx="6550" cy="4675"/>
            </a:xfrm>
            <a:custGeom>
              <a:avLst/>
              <a:gdLst/>
              <a:ahLst/>
              <a:cxnLst/>
              <a:rect l="l" t="t" r="r" b="b"/>
              <a:pathLst>
                <a:path w="262" h="187" extrusionOk="0">
                  <a:moveTo>
                    <a:pt x="124" y="0"/>
                  </a:moveTo>
                  <a:cubicBezTo>
                    <a:pt x="60" y="0"/>
                    <a:pt x="30" y="15"/>
                    <a:pt x="15" y="60"/>
                  </a:cubicBezTo>
                  <a:cubicBezTo>
                    <a:pt x="1" y="123"/>
                    <a:pt x="45" y="168"/>
                    <a:pt x="109" y="187"/>
                  </a:cubicBezTo>
                  <a:lnTo>
                    <a:pt x="139" y="187"/>
                  </a:lnTo>
                  <a:cubicBezTo>
                    <a:pt x="187" y="187"/>
                    <a:pt x="232" y="168"/>
                    <a:pt x="247" y="123"/>
                  </a:cubicBezTo>
                  <a:cubicBezTo>
                    <a:pt x="262" y="75"/>
                    <a:pt x="217" y="15"/>
                    <a:pt x="153"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30"/>
            <p:cNvSpPr/>
            <p:nvPr/>
          </p:nvSpPr>
          <p:spPr>
            <a:xfrm>
              <a:off x="5922325" y="3539975"/>
              <a:ext cx="5425" cy="4325"/>
            </a:xfrm>
            <a:custGeom>
              <a:avLst/>
              <a:gdLst/>
              <a:ahLst/>
              <a:cxnLst/>
              <a:rect l="l" t="t" r="r" b="b"/>
              <a:pathLst>
                <a:path w="217" h="173" extrusionOk="0">
                  <a:moveTo>
                    <a:pt x="109" y="1"/>
                  </a:moveTo>
                  <a:cubicBezTo>
                    <a:pt x="60" y="1"/>
                    <a:pt x="15" y="16"/>
                    <a:pt x="1" y="64"/>
                  </a:cubicBezTo>
                  <a:cubicBezTo>
                    <a:pt x="1" y="109"/>
                    <a:pt x="30" y="158"/>
                    <a:pt x="94" y="173"/>
                  </a:cubicBezTo>
                  <a:lnTo>
                    <a:pt x="109" y="173"/>
                  </a:lnTo>
                  <a:cubicBezTo>
                    <a:pt x="154" y="173"/>
                    <a:pt x="202" y="158"/>
                    <a:pt x="202" y="109"/>
                  </a:cubicBezTo>
                  <a:cubicBezTo>
                    <a:pt x="217" y="64"/>
                    <a:pt x="187" y="16"/>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30"/>
            <p:cNvSpPr/>
            <p:nvPr/>
          </p:nvSpPr>
          <p:spPr>
            <a:xfrm>
              <a:off x="5946400" y="3541575"/>
              <a:ext cx="3475" cy="2725"/>
            </a:xfrm>
            <a:custGeom>
              <a:avLst/>
              <a:gdLst/>
              <a:ahLst/>
              <a:cxnLst/>
              <a:rect l="l" t="t" r="r" b="b"/>
              <a:pathLst>
                <a:path w="139" h="109" extrusionOk="0">
                  <a:moveTo>
                    <a:pt x="64" y="0"/>
                  </a:moveTo>
                  <a:cubicBezTo>
                    <a:pt x="45" y="0"/>
                    <a:pt x="15" y="15"/>
                    <a:pt x="15" y="45"/>
                  </a:cubicBezTo>
                  <a:cubicBezTo>
                    <a:pt x="0" y="60"/>
                    <a:pt x="30" y="94"/>
                    <a:pt x="64" y="109"/>
                  </a:cubicBezTo>
                  <a:lnTo>
                    <a:pt x="79" y="109"/>
                  </a:lnTo>
                  <a:cubicBezTo>
                    <a:pt x="108" y="109"/>
                    <a:pt x="123" y="94"/>
                    <a:pt x="123" y="75"/>
                  </a:cubicBezTo>
                  <a:cubicBezTo>
                    <a:pt x="138" y="45"/>
                    <a:pt x="123" y="15"/>
                    <a:pt x="79" y="15"/>
                  </a:cubicBezTo>
                  <a:cubicBezTo>
                    <a:pt x="79" y="0"/>
                    <a:pt x="79" y="0"/>
                    <a:pt x="6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30"/>
            <p:cNvSpPr/>
            <p:nvPr/>
          </p:nvSpPr>
          <p:spPr>
            <a:xfrm>
              <a:off x="5929700" y="3538400"/>
              <a:ext cx="3475" cy="2725"/>
            </a:xfrm>
            <a:custGeom>
              <a:avLst/>
              <a:gdLst/>
              <a:ahLst/>
              <a:cxnLst/>
              <a:rect l="l" t="t" r="r" b="b"/>
              <a:pathLst>
                <a:path w="139" h="109" extrusionOk="0">
                  <a:moveTo>
                    <a:pt x="60" y="1"/>
                  </a:moveTo>
                  <a:cubicBezTo>
                    <a:pt x="30" y="1"/>
                    <a:pt x="15" y="15"/>
                    <a:pt x="15" y="34"/>
                  </a:cubicBezTo>
                  <a:cubicBezTo>
                    <a:pt x="0" y="64"/>
                    <a:pt x="15" y="94"/>
                    <a:pt x="60" y="109"/>
                  </a:cubicBezTo>
                  <a:lnTo>
                    <a:pt x="79" y="109"/>
                  </a:lnTo>
                  <a:cubicBezTo>
                    <a:pt x="94" y="109"/>
                    <a:pt x="123" y="94"/>
                    <a:pt x="123" y="64"/>
                  </a:cubicBezTo>
                  <a:cubicBezTo>
                    <a:pt x="138" y="49"/>
                    <a:pt x="109" y="15"/>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72" name="Google Shape;872;p30"/>
          <p:cNvSpPr txBox="1">
            <a:spLocks noGrp="1"/>
          </p:cNvSpPr>
          <p:nvPr>
            <p:ph type="ctrTitle"/>
          </p:nvPr>
        </p:nvSpPr>
        <p:spPr>
          <a:xfrm>
            <a:off x="2307766" y="-317335"/>
            <a:ext cx="6862158" cy="310783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600" dirty="0">
                <a:solidFill>
                  <a:srgbClr val="FF9300"/>
                </a:solidFill>
                <a:latin typeface="Calibri"/>
                <a:cs typeface="Calibri"/>
                <a:sym typeface="Mukta Bold"/>
              </a:rPr>
              <a:t>Early Life HIV Immunization</a:t>
            </a:r>
            <a:r>
              <a:rPr lang="en-US" sz="3600" dirty="0">
                <a:solidFill>
                  <a:srgbClr val="FF9300"/>
                </a:solidFill>
                <a:latin typeface="Calibri"/>
                <a:cs typeface="Calibri"/>
              </a:rPr>
              <a:t>: </a:t>
            </a:r>
            <a:br>
              <a:rPr lang="en-US" sz="3600" dirty="0">
                <a:solidFill>
                  <a:srgbClr val="FF9300"/>
                </a:solidFill>
                <a:latin typeface="Calibri"/>
                <a:cs typeface="Calibri"/>
              </a:rPr>
            </a:br>
            <a:r>
              <a:rPr lang="en-US" sz="3600" dirty="0">
                <a:latin typeface="Calibri" panose="020F0502020204030204" pitchFamily="34" charset="0"/>
                <a:ea typeface="Calibri" panose="020F0502020204030204" pitchFamily="34" charset="0"/>
                <a:cs typeface="Times New Roman" panose="02020603050405020304" pitchFamily="18" charset="0"/>
              </a:rPr>
              <a:t>Immunogenicity of germline-target BG505 SOSIP trimer immunization in infant and juvenile Rhesus Macaques </a:t>
            </a:r>
            <a:endParaRPr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90" name="Google Shape;890;p30"/>
          <p:cNvGrpSpPr/>
          <p:nvPr/>
        </p:nvGrpSpPr>
        <p:grpSpPr>
          <a:xfrm>
            <a:off x="8341489" y="2695481"/>
            <a:ext cx="449351" cy="134550"/>
            <a:chOff x="826998" y="3699099"/>
            <a:chExt cx="449351" cy="134550"/>
          </a:xfrm>
        </p:grpSpPr>
        <p:sp>
          <p:nvSpPr>
            <p:cNvPr id="891" name="Google Shape;891;p30"/>
            <p:cNvSpPr/>
            <p:nvPr/>
          </p:nvSpPr>
          <p:spPr>
            <a:xfrm rot="6311946">
              <a:off x="834358"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30"/>
            <p:cNvSpPr/>
            <p:nvPr/>
          </p:nvSpPr>
          <p:spPr>
            <a:xfrm rot="6311946">
              <a:off x="1156972"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30"/>
            <p:cNvSpPr/>
            <p:nvPr/>
          </p:nvSpPr>
          <p:spPr>
            <a:xfrm rot="6311946">
              <a:off x="995665"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 name="Google Shape;889;p30">
            <a:extLst>
              <a:ext uri="{FF2B5EF4-FFF2-40B4-BE49-F238E27FC236}">
                <a16:creationId xmlns:a16="http://schemas.microsoft.com/office/drawing/2014/main" id="{F469B59C-CC68-75BE-61E2-DC3E67860D3D}"/>
              </a:ext>
            </a:extLst>
          </p:cNvPr>
          <p:cNvSpPr txBox="1">
            <a:spLocks noGrp="1"/>
          </p:cNvSpPr>
          <p:nvPr>
            <p:ph type="subTitle" idx="1"/>
          </p:nvPr>
        </p:nvSpPr>
        <p:spPr>
          <a:xfrm>
            <a:off x="3179120" y="2766359"/>
            <a:ext cx="5951712" cy="1381597"/>
          </a:xfrm>
          <a:prstGeom prst="rect">
            <a:avLst/>
          </a:prstGeom>
        </p:spPr>
        <p:txBody>
          <a:bodyPr/>
          <a:lstStyle/>
          <a:p>
            <a:pPr marL="0" indent="0">
              <a:defRPr sz="2700">
                <a:solidFill>
                  <a:srgbClr val="FF9300"/>
                </a:solidFill>
              </a:defRPr>
            </a:pPr>
            <a:r>
              <a:rPr sz="2000" dirty="0">
                <a:solidFill>
                  <a:schemeClr val="accent3">
                    <a:lumMod val="50000"/>
                  </a:schemeClr>
                </a:solidFill>
              </a:rPr>
              <a:t>Yasmin</a:t>
            </a:r>
            <a:r>
              <a:rPr lang="en-US" sz="2000" dirty="0">
                <a:solidFill>
                  <a:schemeClr val="accent3">
                    <a:lumMod val="50000"/>
                  </a:schemeClr>
                </a:solidFill>
              </a:rPr>
              <a:t>e</a:t>
            </a:r>
            <a:r>
              <a:rPr sz="2000" dirty="0">
                <a:solidFill>
                  <a:schemeClr val="accent3">
                    <a:lumMod val="50000"/>
                  </a:schemeClr>
                </a:solidFill>
              </a:rPr>
              <a:t> Issah</a:t>
            </a:r>
            <a:r>
              <a:rPr lang="en-US" sz="2000" dirty="0">
                <a:solidFill>
                  <a:schemeClr val="accent3">
                    <a:lumMod val="50000"/>
                  </a:schemeClr>
                </a:solidFill>
              </a:rPr>
              <a:t>, </a:t>
            </a:r>
            <a:r>
              <a:rPr lang="en-US" sz="2000" dirty="0" err="1">
                <a:solidFill>
                  <a:schemeClr val="accent3">
                    <a:lumMod val="50000"/>
                  </a:schemeClr>
                </a:solidFill>
              </a:rPr>
              <a:t>ScM</a:t>
            </a:r>
            <a:endParaRPr lang="en-US" sz="2000" dirty="0">
              <a:solidFill>
                <a:schemeClr val="accent3">
                  <a:lumMod val="50000"/>
                </a:schemeClr>
              </a:solidFill>
            </a:endParaRPr>
          </a:p>
          <a:p>
            <a:pPr marL="0" indent="0">
              <a:defRPr>
                <a:solidFill>
                  <a:srgbClr val="FF9300"/>
                </a:solidFill>
              </a:defRPr>
            </a:pPr>
            <a:r>
              <a:rPr lang="en-US" dirty="0"/>
              <a:t>Weill Cornell Medicine, Department of Pediatrics</a:t>
            </a:r>
          </a:p>
          <a:p>
            <a:pPr marL="0" indent="0">
              <a:defRPr>
                <a:solidFill>
                  <a:srgbClr val="FF9300"/>
                </a:solidFill>
              </a:defRPr>
            </a:pPr>
            <a:r>
              <a:rPr lang="en-US" dirty="0"/>
              <a:t>Mentors: Dr. Sallie Permar and Dr. Ashley Nelson</a:t>
            </a:r>
          </a:p>
          <a:p>
            <a:pPr marL="0" indent="0">
              <a:defRPr>
                <a:solidFill>
                  <a:srgbClr val="FF9300"/>
                </a:solidFill>
              </a:defRPr>
            </a:pPr>
            <a:r>
              <a:rPr lang="en-US" dirty="0"/>
              <a:t>HIVR4P 2024</a:t>
            </a:r>
          </a:p>
          <a:p>
            <a:pPr marL="0" indent="0">
              <a:defRPr>
                <a:solidFill>
                  <a:srgbClr val="FF9300"/>
                </a:solidFill>
              </a:defRPr>
            </a:pPr>
            <a:r>
              <a:rPr lang="en-US" dirty="0"/>
              <a:t>October 9</a:t>
            </a:r>
            <a:r>
              <a:rPr lang="en-US" baseline="30000" dirty="0"/>
              <a:t>th</a:t>
            </a:r>
            <a:r>
              <a:rPr lang="en-US" dirty="0"/>
              <a:t>, 2024</a:t>
            </a:r>
            <a:endParaRPr dirty="0"/>
          </a:p>
          <a:p>
            <a:pPr marL="0" indent="0">
              <a:defRPr>
                <a:solidFill>
                  <a:srgbClr val="FF9300"/>
                </a:solidFill>
              </a:defRPr>
            </a:pPr>
            <a:endParaRPr lang="en-US" dirty="0"/>
          </a:p>
        </p:txBody>
      </p:sp>
      <p:grpSp>
        <p:nvGrpSpPr>
          <p:cNvPr id="2" name="Google Shape;894;p30">
            <a:extLst>
              <a:ext uri="{FF2B5EF4-FFF2-40B4-BE49-F238E27FC236}">
                <a16:creationId xmlns:a16="http://schemas.microsoft.com/office/drawing/2014/main" id="{35966E3A-2316-454A-9B34-BA5292701723}"/>
              </a:ext>
            </a:extLst>
          </p:cNvPr>
          <p:cNvGrpSpPr/>
          <p:nvPr/>
        </p:nvGrpSpPr>
        <p:grpSpPr>
          <a:xfrm>
            <a:off x="96721" y="2797000"/>
            <a:ext cx="2105137" cy="2427774"/>
            <a:chOff x="336800" y="4151500"/>
            <a:chExt cx="292000" cy="364650"/>
          </a:xfrm>
        </p:grpSpPr>
        <p:sp>
          <p:nvSpPr>
            <p:cNvPr id="3" name="Google Shape;895;p30">
              <a:extLst>
                <a:ext uri="{FF2B5EF4-FFF2-40B4-BE49-F238E27FC236}">
                  <a16:creationId xmlns:a16="http://schemas.microsoft.com/office/drawing/2014/main" id="{01C55333-6D7E-832E-878C-4F35A5BD3C74}"/>
                </a:ext>
              </a:extLst>
            </p:cNvPr>
            <p:cNvSpPr/>
            <p:nvPr/>
          </p:nvSpPr>
          <p:spPr>
            <a:xfrm>
              <a:off x="396325" y="4168675"/>
              <a:ext cx="212600" cy="185375"/>
            </a:xfrm>
            <a:custGeom>
              <a:avLst/>
              <a:gdLst/>
              <a:ahLst/>
              <a:cxnLst/>
              <a:rect l="l" t="t" r="r" b="b"/>
              <a:pathLst>
                <a:path w="8504" h="7415" extrusionOk="0">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96;p30">
              <a:extLst>
                <a:ext uri="{FF2B5EF4-FFF2-40B4-BE49-F238E27FC236}">
                  <a16:creationId xmlns:a16="http://schemas.microsoft.com/office/drawing/2014/main" id="{7BA16DCD-805B-7F7C-395A-63194BB91F73}"/>
                </a:ext>
              </a:extLst>
            </p:cNvPr>
            <p:cNvSpPr/>
            <p:nvPr/>
          </p:nvSpPr>
          <p:spPr>
            <a:xfrm>
              <a:off x="396325" y="4168550"/>
              <a:ext cx="212600" cy="185650"/>
            </a:xfrm>
            <a:custGeom>
              <a:avLst/>
              <a:gdLst/>
              <a:ahLst/>
              <a:cxnLst/>
              <a:rect l="l" t="t" r="r" b="b"/>
              <a:pathLst>
                <a:path w="8504" h="7426" extrusionOk="0">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97;p30">
              <a:extLst>
                <a:ext uri="{FF2B5EF4-FFF2-40B4-BE49-F238E27FC236}">
                  <a16:creationId xmlns:a16="http://schemas.microsoft.com/office/drawing/2014/main" id="{575345FF-E6D0-1E31-EB8B-15534B52723C}"/>
                </a:ext>
              </a:extLst>
            </p:cNvPr>
            <p:cNvSpPr/>
            <p:nvPr/>
          </p:nvSpPr>
          <p:spPr>
            <a:xfrm>
              <a:off x="400225" y="4180325"/>
              <a:ext cx="197775" cy="172600"/>
            </a:xfrm>
            <a:custGeom>
              <a:avLst/>
              <a:gdLst/>
              <a:ahLst/>
              <a:cxnLst/>
              <a:rect l="l" t="t" r="r" b="b"/>
              <a:pathLst>
                <a:path w="7911" h="6904" extrusionOk="0">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98;p30">
              <a:extLst>
                <a:ext uri="{FF2B5EF4-FFF2-40B4-BE49-F238E27FC236}">
                  <a16:creationId xmlns:a16="http://schemas.microsoft.com/office/drawing/2014/main" id="{C2ABEEAC-9FB2-124A-1E95-F767EAF942C4}"/>
                </a:ext>
              </a:extLst>
            </p:cNvPr>
            <p:cNvSpPr/>
            <p:nvPr/>
          </p:nvSpPr>
          <p:spPr>
            <a:xfrm>
              <a:off x="469350" y="4180700"/>
              <a:ext cx="127175" cy="112325"/>
            </a:xfrm>
            <a:custGeom>
              <a:avLst/>
              <a:gdLst/>
              <a:ahLst/>
              <a:cxnLst/>
              <a:rect l="l" t="t" r="r" b="b"/>
              <a:pathLst>
                <a:path w="5087" h="4493" extrusionOk="0">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99;p30">
              <a:extLst>
                <a:ext uri="{FF2B5EF4-FFF2-40B4-BE49-F238E27FC236}">
                  <a16:creationId xmlns:a16="http://schemas.microsoft.com/office/drawing/2014/main" id="{26D4A74A-CEB5-9375-A0C5-F46A96E766CD}"/>
                </a:ext>
              </a:extLst>
            </p:cNvPr>
            <p:cNvSpPr/>
            <p:nvPr/>
          </p:nvSpPr>
          <p:spPr>
            <a:xfrm>
              <a:off x="601900" y="4151500"/>
              <a:ext cx="26900" cy="23825"/>
            </a:xfrm>
            <a:custGeom>
              <a:avLst/>
              <a:gdLst/>
              <a:ahLst/>
              <a:cxnLst/>
              <a:rect l="l" t="t" r="r" b="b"/>
              <a:pathLst>
                <a:path w="1076" h="953" extrusionOk="0">
                  <a:moveTo>
                    <a:pt x="1027" y="1"/>
                  </a:moveTo>
                  <a:lnTo>
                    <a:pt x="1" y="904"/>
                  </a:lnTo>
                  <a:lnTo>
                    <a:pt x="49" y="952"/>
                  </a:lnTo>
                  <a:lnTo>
                    <a:pt x="1075" y="49"/>
                  </a:lnTo>
                  <a:lnTo>
                    <a:pt x="1027" y="1"/>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00;p30">
              <a:extLst>
                <a:ext uri="{FF2B5EF4-FFF2-40B4-BE49-F238E27FC236}">
                  <a16:creationId xmlns:a16="http://schemas.microsoft.com/office/drawing/2014/main" id="{85816C1B-4FBF-1C7F-72B5-A4E9D4AE5075}"/>
                </a:ext>
              </a:extLst>
            </p:cNvPr>
            <p:cNvSpPr/>
            <p:nvPr/>
          </p:nvSpPr>
          <p:spPr>
            <a:xfrm>
              <a:off x="589875" y="4166050"/>
              <a:ext cx="19800" cy="20000"/>
            </a:xfrm>
            <a:custGeom>
              <a:avLst/>
              <a:gdLst/>
              <a:ahLst/>
              <a:cxnLst/>
              <a:rect l="l" t="t" r="r" b="b"/>
              <a:pathLst>
                <a:path w="792" h="800" extrusionOk="0">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01;p30">
              <a:extLst>
                <a:ext uri="{FF2B5EF4-FFF2-40B4-BE49-F238E27FC236}">
                  <a16:creationId xmlns:a16="http://schemas.microsoft.com/office/drawing/2014/main" id="{2B73ACC5-6CD0-CE4F-247E-AD3604837B0F}"/>
                </a:ext>
              </a:extLst>
            </p:cNvPr>
            <p:cNvSpPr/>
            <p:nvPr/>
          </p:nvSpPr>
          <p:spPr>
            <a:xfrm>
              <a:off x="448750" y="4258025"/>
              <a:ext cx="51325" cy="55250"/>
            </a:xfrm>
            <a:custGeom>
              <a:avLst/>
              <a:gdLst/>
              <a:ahLst/>
              <a:cxnLst/>
              <a:rect l="l" t="t" r="r" b="b"/>
              <a:pathLst>
                <a:path w="2053" h="2210" extrusionOk="0">
                  <a:moveTo>
                    <a:pt x="638" y="1"/>
                  </a:moveTo>
                  <a:lnTo>
                    <a:pt x="0" y="545"/>
                  </a:lnTo>
                  <a:lnTo>
                    <a:pt x="1418" y="2210"/>
                  </a:lnTo>
                  <a:lnTo>
                    <a:pt x="2052" y="1665"/>
                  </a:lnTo>
                  <a:lnTo>
                    <a:pt x="638" y="1"/>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02;p30">
              <a:extLst>
                <a:ext uri="{FF2B5EF4-FFF2-40B4-BE49-F238E27FC236}">
                  <a16:creationId xmlns:a16="http://schemas.microsoft.com/office/drawing/2014/main" id="{7E5DECFB-E8EF-B660-7551-8CA37AA08A53}"/>
                </a:ext>
              </a:extLst>
            </p:cNvPr>
            <p:cNvSpPr/>
            <p:nvPr/>
          </p:nvSpPr>
          <p:spPr>
            <a:xfrm>
              <a:off x="352375" y="4282100"/>
              <a:ext cx="122050" cy="109625"/>
            </a:xfrm>
            <a:custGeom>
              <a:avLst/>
              <a:gdLst/>
              <a:ahLst/>
              <a:cxnLst/>
              <a:rect l="l" t="t" r="r" b="b"/>
              <a:pathLst>
                <a:path w="4882" h="4385" extrusionOk="0">
                  <a:moveTo>
                    <a:pt x="4183" y="0"/>
                  </a:moveTo>
                  <a:lnTo>
                    <a:pt x="1" y="3578"/>
                  </a:lnTo>
                  <a:lnTo>
                    <a:pt x="702" y="4384"/>
                  </a:lnTo>
                  <a:lnTo>
                    <a:pt x="4881" y="825"/>
                  </a:lnTo>
                  <a:lnTo>
                    <a:pt x="4183"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3;p30">
              <a:extLst>
                <a:ext uri="{FF2B5EF4-FFF2-40B4-BE49-F238E27FC236}">
                  <a16:creationId xmlns:a16="http://schemas.microsoft.com/office/drawing/2014/main" id="{FB837527-BFA3-6E80-BD75-A3830781B42E}"/>
                </a:ext>
              </a:extLst>
            </p:cNvPr>
            <p:cNvSpPr/>
            <p:nvPr/>
          </p:nvSpPr>
          <p:spPr>
            <a:xfrm>
              <a:off x="576250" y="4204025"/>
              <a:ext cx="16350" cy="18200"/>
            </a:xfrm>
            <a:custGeom>
              <a:avLst/>
              <a:gdLst/>
              <a:ahLst/>
              <a:cxnLst/>
              <a:rect l="l" t="t" r="r" b="b"/>
              <a:pathLst>
                <a:path w="654" h="728" extrusionOk="0">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04;p30">
              <a:extLst>
                <a:ext uri="{FF2B5EF4-FFF2-40B4-BE49-F238E27FC236}">
                  <a16:creationId xmlns:a16="http://schemas.microsoft.com/office/drawing/2014/main" id="{4EF98EBA-0B9F-350A-2871-06501807E06F}"/>
                </a:ext>
              </a:extLst>
            </p:cNvPr>
            <p:cNvSpPr/>
            <p:nvPr/>
          </p:nvSpPr>
          <p:spPr>
            <a:xfrm>
              <a:off x="561150" y="4216925"/>
              <a:ext cx="16350" cy="18100"/>
            </a:xfrm>
            <a:custGeom>
              <a:avLst/>
              <a:gdLst/>
              <a:ahLst/>
              <a:cxnLst/>
              <a:rect l="l" t="t" r="r" b="b"/>
              <a:pathLst>
                <a:path w="654" h="724" extrusionOk="0">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5;p30">
              <a:extLst>
                <a:ext uri="{FF2B5EF4-FFF2-40B4-BE49-F238E27FC236}">
                  <a16:creationId xmlns:a16="http://schemas.microsoft.com/office/drawing/2014/main" id="{92BBC9EA-8C08-F953-1FD8-AFC805D72AA0}"/>
                </a:ext>
              </a:extLst>
            </p:cNvPr>
            <p:cNvSpPr/>
            <p:nvPr/>
          </p:nvSpPr>
          <p:spPr>
            <a:xfrm>
              <a:off x="542475" y="4233125"/>
              <a:ext cx="15900" cy="17925"/>
            </a:xfrm>
            <a:custGeom>
              <a:avLst/>
              <a:gdLst/>
              <a:ahLst/>
              <a:cxnLst/>
              <a:rect l="l" t="t" r="r" b="b"/>
              <a:pathLst>
                <a:path w="636" h="717" extrusionOk="0">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6;p30">
              <a:extLst>
                <a:ext uri="{FF2B5EF4-FFF2-40B4-BE49-F238E27FC236}">
                  <a16:creationId xmlns:a16="http://schemas.microsoft.com/office/drawing/2014/main" id="{1B889D3E-92DD-0EF1-2D3F-1A98F00F7DB0}"/>
                </a:ext>
              </a:extLst>
            </p:cNvPr>
            <p:cNvSpPr/>
            <p:nvPr/>
          </p:nvSpPr>
          <p:spPr>
            <a:xfrm>
              <a:off x="527275" y="4246000"/>
              <a:ext cx="16350" cy="18200"/>
            </a:xfrm>
            <a:custGeom>
              <a:avLst/>
              <a:gdLst/>
              <a:ahLst/>
              <a:cxnLst/>
              <a:rect l="l" t="t" r="r" b="b"/>
              <a:pathLst>
                <a:path w="654" h="728" extrusionOk="0">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7;p30">
              <a:extLst>
                <a:ext uri="{FF2B5EF4-FFF2-40B4-BE49-F238E27FC236}">
                  <a16:creationId xmlns:a16="http://schemas.microsoft.com/office/drawing/2014/main" id="{09667139-DD07-653E-A5B0-BBA18D6E6457}"/>
                </a:ext>
              </a:extLst>
            </p:cNvPr>
            <p:cNvSpPr/>
            <p:nvPr/>
          </p:nvSpPr>
          <p:spPr>
            <a:xfrm>
              <a:off x="371400" y="4304050"/>
              <a:ext cx="70825" cy="79375"/>
            </a:xfrm>
            <a:custGeom>
              <a:avLst/>
              <a:gdLst/>
              <a:ahLst/>
              <a:cxnLst/>
              <a:rect l="l" t="t" r="r" b="b"/>
              <a:pathLst>
                <a:path w="2833" h="3175" extrusionOk="0">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08;p30">
              <a:extLst>
                <a:ext uri="{FF2B5EF4-FFF2-40B4-BE49-F238E27FC236}">
                  <a16:creationId xmlns:a16="http://schemas.microsoft.com/office/drawing/2014/main" id="{18E34BFA-F215-FE12-839B-E60DAEFC7C92}"/>
                </a:ext>
              </a:extLst>
            </p:cNvPr>
            <p:cNvSpPr/>
            <p:nvPr/>
          </p:nvSpPr>
          <p:spPr>
            <a:xfrm>
              <a:off x="336800" y="4363550"/>
              <a:ext cx="43950" cy="48475"/>
            </a:xfrm>
            <a:custGeom>
              <a:avLst/>
              <a:gdLst/>
              <a:ahLst/>
              <a:cxnLst/>
              <a:rect l="l" t="t" r="r" b="b"/>
              <a:pathLst>
                <a:path w="1758" h="1939" extrusionOk="0">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9;p30">
              <a:extLst>
                <a:ext uri="{FF2B5EF4-FFF2-40B4-BE49-F238E27FC236}">
                  <a16:creationId xmlns:a16="http://schemas.microsoft.com/office/drawing/2014/main" id="{AD16A3B2-3699-657F-D75B-2EEA84E765EA}"/>
                </a:ext>
              </a:extLst>
            </p:cNvPr>
            <p:cNvSpPr/>
            <p:nvPr/>
          </p:nvSpPr>
          <p:spPr>
            <a:xfrm>
              <a:off x="404050" y="4177800"/>
              <a:ext cx="63375" cy="60000"/>
            </a:xfrm>
            <a:custGeom>
              <a:avLst/>
              <a:gdLst/>
              <a:ahLst/>
              <a:cxnLst/>
              <a:rect l="l" t="t" r="r" b="b"/>
              <a:pathLst>
                <a:path w="2535" h="2400" extrusionOk="0">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10;p30">
              <a:extLst>
                <a:ext uri="{FF2B5EF4-FFF2-40B4-BE49-F238E27FC236}">
                  <a16:creationId xmlns:a16="http://schemas.microsoft.com/office/drawing/2014/main" id="{85201B92-26D7-9F99-2AD1-AFDDBA5D72CC}"/>
                </a:ext>
              </a:extLst>
            </p:cNvPr>
            <p:cNvSpPr/>
            <p:nvPr/>
          </p:nvSpPr>
          <p:spPr>
            <a:xfrm>
              <a:off x="430075" y="4187700"/>
              <a:ext cx="33525" cy="59100"/>
            </a:xfrm>
            <a:custGeom>
              <a:avLst/>
              <a:gdLst/>
              <a:ahLst/>
              <a:cxnLst/>
              <a:rect l="l" t="t" r="r" b="b"/>
              <a:pathLst>
                <a:path w="1341" h="2364" extrusionOk="0">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1;p30">
              <a:extLst>
                <a:ext uri="{FF2B5EF4-FFF2-40B4-BE49-F238E27FC236}">
                  <a16:creationId xmlns:a16="http://schemas.microsoft.com/office/drawing/2014/main" id="{E0D084D4-21D4-917F-782E-006032DACF26}"/>
                </a:ext>
              </a:extLst>
            </p:cNvPr>
            <p:cNvSpPr/>
            <p:nvPr/>
          </p:nvSpPr>
          <p:spPr>
            <a:xfrm>
              <a:off x="459650" y="4203650"/>
              <a:ext cx="400" cy="3475"/>
            </a:xfrm>
            <a:custGeom>
              <a:avLst/>
              <a:gdLst/>
              <a:ahLst/>
              <a:cxnLst/>
              <a:rect l="l" t="t" r="r" b="b"/>
              <a:pathLst>
                <a:path w="16" h="139" extrusionOk="0">
                  <a:moveTo>
                    <a:pt x="1" y="0"/>
                  </a:moveTo>
                  <a:lnTo>
                    <a:pt x="16" y="138"/>
                  </a:lnTo>
                  <a:close/>
                </a:path>
              </a:pathLst>
            </a:custGeom>
            <a:solidFill>
              <a:srgbClr val="F6A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2;p30">
              <a:extLst>
                <a:ext uri="{FF2B5EF4-FFF2-40B4-BE49-F238E27FC236}">
                  <a16:creationId xmlns:a16="http://schemas.microsoft.com/office/drawing/2014/main" id="{733866E4-61F9-C72F-9343-1D959C55ECDD}"/>
                </a:ext>
              </a:extLst>
            </p:cNvPr>
            <p:cNvSpPr/>
            <p:nvPr/>
          </p:nvSpPr>
          <p:spPr>
            <a:xfrm>
              <a:off x="459275" y="4203275"/>
              <a:ext cx="1150" cy="4225"/>
            </a:xfrm>
            <a:custGeom>
              <a:avLst/>
              <a:gdLst/>
              <a:ahLst/>
              <a:cxnLst/>
              <a:rect l="l" t="t" r="r" b="b"/>
              <a:pathLst>
                <a:path w="46" h="169" extrusionOk="0">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3;p30">
              <a:extLst>
                <a:ext uri="{FF2B5EF4-FFF2-40B4-BE49-F238E27FC236}">
                  <a16:creationId xmlns:a16="http://schemas.microsoft.com/office/drawing/2014/main" id="{157CFB8D-B4B7-8638-053B-DD59C77468F4}"/>
                </a:ext>
              </a:extLst>
            </p:cNvPr>
            <p:cNvSpPr/>
            <p:nvPr/>
          </p:nvSpPr>
          <p:spPr>
            <a:xfrm>
              <a:off x="447625" y="4198400"/>
              <a:ext cx="7750" cy="3075"/>
            </a:xfrm>
            <a:custGeom>
              <a:avLst/>
              <a:gdLst/>
              <a:ahLst/>
              <a:cxnLst/>
              <a:rect l="l" t="t" r="r" b="b"/>
              <a:pathLst>
                <a:path w="310" h="123" extrusionOk="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4;p30">
              <a:extLst>
                <a:ext uri="{FF2B5EF4-FFF2-40B4-BE49-F238E27FC236}">
                  <a16:creationId xmlns:a16="http://schemas.microsoft.com/office/drawing/2014/main" id="{84CF6EB4-4AF3-3906-6245-68E8A12B9EF0}"/>
                </a:ext>
              </a:extLst>
            </p:cNvPr>
            <p:cNvSpPr/>
            <p:nvPr/>
          </p:nvSpPr>
          <p:spPr>
            <a:xfrm>
              <a:off x="434375" y="4206350"/>
              <a:ext cx="1600" cy="3950"/>
            </a:xfrm>
            <a:custGeom>
              <a:avLst/>
              <a:gdLst/>
              <a:ahLst/>
              <a:cxnLst/>
              <a:rect l="l" t="t" r="r" b="b"/>
              <a:pathLst>
                <a:path w="64" h="158" extrusionOk="0">
                  <a:moveTo>
                    <a:pt x="0" y="1"/>
                  </a:moveTo>
                  <a:lnTo>
                    <a:pt x="0" y="157"/>
                  </a:lnTo>
                  <a:lnTo>
                    <a:pt x="64" y="109"/>
                  </a:lnTo>
                  <a:lnTo>
                    <a:pt x="0" y="1"/>
                  </a:lnTo>
                  <a:close/>
                </a:path>
              </a:pathLst>
            </a:custGeom>
            <a:solidFill>
              <a:srgbClr val="F6A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5;p30">
              <a:extLst>
                <a:ext uri="{FF2B5EF4-FFF2-40B4-BE49-F238E27FC236}">
                  <a16:creationId xmlns:a16="http://schemas.microsoft.com/office/drawing/2014/main" id="{525471BE-B08D-9CBB-7494-18EB4E72F10E}"/>
                </a:ext>
              </a:extLst>
            </p:cNvPr>
            <p:cNvSpPr/>
            <p:nvPr/>
          </p:nvSpPr>
          <p:spPr>
            <a:xfrm>
              <a:off x="433625" y="4205975"/>
              <a:ext cx="3100" cy="4700"/>
            </a:xfrm>
            <a:custGeom>
              <a:avLst/>
              <a:gdLst/>
              <a:ahLst/>
              <a:cxnLst/>
              <a:rect l="l" t="t" r="r" b="b"/>
              <a:pathLst>
                <a:path w="124" h="188" extrusionOk="0">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6;p30">
              <a:extLst>
                <a:ext uri="{FF2B5EF4-FFF2-40B4-BE49-F238E27FC236}">
                  <a16:creationId xmlns:a16="http://schemas.microsoft.com/office/drawing/2014/main" id="{F06F9796-992D-79A2-73AD-E6FA703F2036}"/>
                </a:ext>
              </a:extLst>
            </p:cNvPr>
            <p:cNvSpPr/>
            <p:nvPr/>
          </p:nvSpPr>
          <p:spPr>
            <a:xfrm>
              <a:off x="442200" y="4225750"/>
              <a:ext cx="12450" cy="7400"/>
            </a:xfrm>
            <a:custGeom>
              <a:avLst/>
              <a:gdLst/>
              <a:ahLst/>
              <a:cxnLst/>
              <a:rect l="l" t="t" r="r" b="b"/>
              <a:pathLst>
                <a:path w="498" h="296" extrusionOk="0">
                  <a:moveTo>
                    <a:pt x="1" y="1"/>
                  </a:moveTo>
                  <a:lnTo>
                    <a:pt x="1" y="295"/>
                  </a:lnTo>
                  <a:lnTo>
                    <a:pt x="497" y="295"/>
                  </a:lnTo>
                  <a:lnTo>
                    <a:pt x="497" y="1"/>
                  </a:lnTo>
                  <a:close/>
                </a:path>
              </a:pathLst>
            </a:custGeom>
            <a:solidFill>
              <a:srgbClr val="F39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7;p30">
              <a:extLst>
                <a:ext uri="{FF2B5EF4-FFF2-40B4-BE49-F238E27FC236}">
                  <a16:creationId xmlns:a16="http://schemas.microsoft.com/office/drawing/2014/main" id="{D27C03BD-0E8C-F19D-2D28-6821ED2087E2}"/>
                </a:ext>
              </a:extLst>
            </p:cNvPr>
            <p:cNvSpPr/>
            <p:nvPr/>
          </p:nvSpPr>
          <p:spPr>
            <a:xfrm>
              <a:off x="447250" y="4203275"/>
              <a:ext cx="8975" cy="6175"/>
            </a:xfrm>
            <a:custGeom>
              <a:avLst/>
              <a:gdLst/>
              <a:ahLst/>
              <a:cxnLst/>
              <a:rect l="l" t="t" r="r" b="b"/>
              <a:pathLst>
                <a:path w="359" h="247" extrusionOk="0">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18;p30">
              <a:extLst>
                <a:ext uri="{FF2B5EF4-FFF2-40B4-BE49-F238E27FC236}">
                  <a16:creationId xmlns:a16="http://schemas.microsoft.com/office/drawing/2014/main" id="{5B3661DD-5803-EAA0-25FF-9A2EC651ACAE}"/>
                </a:ext>
              </a:extLst>
            </p:cNvPr>
            <p:cNvSpPr/>
            <p:nvPr/>
          </p:nvSpPr>
          <p:spPr>
            <a:xfrm>
              <a:off x="451525" y="4203275"/>
              <a:ext cx="5075" cy="4350"/>
            </a:xfrm>
            <a:custGeom>
              <a:avLst/>
              <a:gdLst/>
              <a:ahLst/>
              <a:cxnLst/>
              <a:rect l="l" t="t" r="r" b="b"/>
              <a:pathLst>
                <a:path w="203" h="174" extrusionOk="0">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0">
              <a:extLst>
                <a:ext uri="{FF2B5EF4-FFF2-40B4-BE49-F238E27FC236}">
                  <a16:creationId xmlns:a16="http://schemas.microsoft.com/office/drawing/2014/main" id="{CB955AE8-F107-3DCB-5923-E6814FAD404D}"/>
                </a:ext>
              </a:extLst>
            </p:cNvPr>
            <p:cNvSpPr/>
            <p:nvPr/>
          </p:nvSpPr>
          <p:spPr>
            <a:xfrm>
              <a:off x="437075" y="4207100"/>
              <a:ext cx="30800" cy="21800"/>
            </a:xfrm>
            <a:custGeom>
              <a:avLst/>
              <a:gdLst/>
              <a:ahLst/>
              <a:cxnLst/>
              <a:rect l="l" t="t" r="r" b="b"/>
              <a:pathLst>
                <a:path w="1232" h="872" extrusionOk="0">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0">
              <a:extLst>
                <a:ext uri="{FF2B5EF4-FFF2-40B4-BE49-F238E27FC236}">
                  <a16:creationId xmlns:a16="http://schemas.microsoft.com/office/drawing/2014/main" id="{C0FB55A4-C531-EB37-273A-41B4E88F3439}"/>
                </a:ext>
              </a:extLst>
            </p:cNvPr>
            <p:cNvSpPr/>
            <p:nvPr/>
          </p:nvSpPr>
          <p:spPr>
            <a:xfrm>
              <a:off x="456200" y="4211400"/>
              <a:ext cx="7025" cy="3100"/>
            </a:xfrm>
            <a:custGeom>
              <a:avLst/>
              <a:gdLst/>
              <a:ahLst/>
              <a:cxnLst/>
              <a:rect l="l" t="t" r="r" b="b"/>
              <a:pathLst>
                <a:path w="281" h="124" extrusionOk="0">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0">
              <a:extLst>
                <a:ext uri="{FF2B5EF4-FFF2-40B4-BE49-F238E27FC236}">
                  <a16:creationId xmlns:a16="http://schemas.microsoft.com/office/drawing/2014/main" id="{80422B4C-02EE-9EA7-F3D0-F79BC10B8E86}"/>
                </a:ext>
              </a:extLst>
            </p:cNvPr>
            <p:cNvSpPr/>
            <p:nvPr/>
          </p:nvSpPr>
          <p:spPr>
            <a:xfrm>
              <a:off x="460025" y="4215675"/>
              <a:ext cx="4325" cy="2000"/>
            </a:xfrm>
            <a:custGeom>
              <a:avLst/>
              <a:gdLst/>
              <a:ahLst/>
              <a:cxnLst/>
              <a:rect l="l" t="t" r="r" b="b"/>
              <a:pathLst>
                <a:path w="173" h="80" extrusionOk="0">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0">
              <a:extLst>
                <a:ext uri="{FF2B5EF4-FFF2-40B4-BE49-F238E27FC236}">
                  <a16:creationId xmlns:a16="http://schemas.microsoft.com/office/drawing/2014/main" id="{C8D8CBFF-7FDE-BAE7-4B11-41013216E554}"/>
                </a:ext>
              </a:extLst>
            </p:cNvPr>
            <p:cNvSpPr/>
            <p:nvPr/>
          </p:nvSpPr>
          <p:spPr>
            <a:xfrm>
              <a:off x="464700" y="4348600"/>
              <a:ext cx="1225" cy="400"/>
            </a:xfrm>
            <a:custGeom>
              <a:avLst/>
              <a:gdLst/>
              <a:ahLst/>
              <a:cxnLst/>
              <a:rect l="l" t="t" r="r" b="b"/>
              <a:pathLst>
                <a:path w="49" h="16" extrusionOk="0">
                  <a:moveTo>
                    <a:pt x="0" y="1"/>
                  </a:moveTo>
                  <a:lnTo>
                    <a:pt x="49" y="16"/>
                  </a:ln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0">
              <a:extLst>
                <a:ext uri="{FF2B5EF4-FFF2-40B4-BE49-F238E27FC236}">
                  <a16:creationId xmlns:a16="http://schemas.microsoft.com/office/drawing/2014/main" id="{1DB423C5-6B15-B545-9D6C-74B087D5E08C}"/>
                </a:ext>
              </a:extLst>
            </p:cNvPr>
            <p:cNvSpPr/>
            <p:nvPr/>
          </p:nvSpPr>
          <p:spPr>
            <a:xfrm>
              <a:off x="461975" y="4490100"/>
              <a:ext cx="40900" cy="24850"/>
            </a:xfrm>
            <a:custGeom>
              <a:avLst/>
              <a:gdLst/>
              <a:ahLst/>
              <a:cxnLst/>
              <a:rect l="l" t="t" r="r" b="b"/>
              <a:pathLst>
                <a:path w="1636" h="994" extrusionOk="0">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0">
              <a:extLst>
                <a:ext uri="{FF2B5EF4-FFF2-40B4-BE49-F238E27FC236}">
                  <a16:creationId xmlns:a16="http://schemas.microsoft.com/office/drawing/2014/main" id="{3EB6E62B-6530-2F43-D9B3-51E1F10FA072}"/>
                </a:ext>
              </a:extLst>
            </p:cNvPr>
            <p:cNvSpPr/>
            <p:nvPr/>
          </p:nvSpPr>
          <p:spPr>
            <a:xfrm>
              <a:off x="461975" y="4511850"/>
              <a:ext cx="40425" cy="3475"/>
            </a:xfrm>
            <a:custGeom>
              <a:avLst/>
              <a:gdLst/>
              <a:ahLst/>
              <a:cxnLst/>
              <a:rect l="l" t="t" r="r" b="b"/>
              <a:pathLst>
                <a:path w="1617" h="139" extrusionOk="0">
                  <a:moveTo>
                    <a:pt x="1" y="0"/>
                  </a:moveTo>
                  <a:lnTo>
                    <a:pt x="1" y="138"/>
                  </a:lnTo>
                  <a:lnTo>
                    <a:pt x="1616" y="138"/>
                  </a:lnTo>
                  <a:lnTo>
                    <a:pt x="1616"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5;p30">
              <a:extLst>
                <a:ext uri="{FF2B5EF4-FFF2-40B4-BE49-F238E27FC236}">
                  <a16:creationId xmlns:a16="http://schemas.microsoft.com/office/drawing/2014/main" id="{BB56BFFF-83A6-82F9-F78B-4296A046B8C6}"/>
                </a:ext>
              </a:extLst>
            </p:cNvPr>
            <p:cNvSpPr/>
            <p:nvPr/>
          </p:nvSpPr>
          <p:spPr>
            <a:xfrm>
              <a:off x="406775" y="4491600"/>
              <a:ext cx="23325" cy="23350"/>
            </a:xfrm>
            <a:custGeom>
              <a:avLst/>
              <a:gdLst/>
              <a:ahLst/>
              <a:cxnLst/>
              <a:rect l="l" t="t" r="r" b="b"/>
              <a:pathLst>
                <a:path w="933" h="934" extrusionOk="0">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26;p30">
              <a:extLst>
                <a:ext uri="{FF2B5EF4-FFF2-40B4-BE49-F238E27FC236}">
                  <a16:creationId xmlns:a16="http://schemas.microsoft.com/office/drawing/2014/main" id="{BE96C7F3-2D65-873D-FCEE-FEF872A537D7}"/>
                </a:ext>
              </a:extLst>
            </p:cNvPr>
            <p:cNvSpPr/>
            <p:nvPr/>
          </p:nvSpPr>
          <p:spPr>
            <a:xfrm>
              <a:off x="406775" y="4512225"/>
              <a:ext cx="23325" cy="3925"/>
            </a:xfrm>
            <a:custGeom>
              <a:avLst/>
              <a:gdLst/>
              <a:ahLst/>
              <a:cxnLst/>
              <a:rect l="l" t="t" r="r" b="b"/>
              <a:pathLst>
                <a:path w="933" h="157" extrusionOk="0">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27;p30">
              <a:extLst>
                <a:ext uri="{FF2B5EF4-FFF2-40B4-BE49-F238E27FC236}">
                  <a16:creationId xmlns:a16="http://schemas.microsoft.com/office/drawing/2014/main" id="{B690C446-63A7-66EB-F9DC-C7883F0DF937}"/>
                </a:ext>
              </a:extLst>
            </p:cNvPr>
            <p:cNvSpPr/>
            <p:nvPr/>
          </p:nvSpPr>
          <p:spPr>
            <a:xfrm>
              <a:off x="406400" y="4346275"/>
              <a:ext cx="79675" cy="150025"/>
            </a:xfrm>
            <a:custGeom>
              <a:avLst/>
              <a:gdLst/>
              <a:ahLst/>
              <a:cxnLst/>
              <a:rect l="l" t="t" r="r" b="b"/>
              <a:pathLst>
                <a:path w="3187" h="6001" extrusionOk="0">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28;p30">
              <a:extLst>
                <a:ext uri="{FF2B5EF4-FFF2-40B4-BE49-F238E27FC236}">
                  <a16:creationId xmlns:a16="http://schemas.microsoft.com/office/drawing/2014/main" id="{131EC2E6-C3B7-7278-ED54-CCEABB04FF24}"/>
                </a:ext>
              </a:extLst>
            </p:cNvPr>
            <p:cNvSpPr/>
            <p:nvPr/>
          </p:nvSpPr>
          <p:spPr>
            <a:xfrm>
              <a:off x="511325" y="4187700"/>
              <a:ext cx="23350" cy="27250"/>
            </a:xfrm>
            <a:custGeom>
              <a:avLst/>
              <a:gdLst/>
              <a:ahLst/>
              <a:cxnLst/>
              <a:rect l="l" t="t" r="r" b="b"/>
              <a:pathLst>
                <a:path w="934" h="1090" extrusionOk="0">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29;p30">
              <a:extLst>
                <a:ext uri="{FF2B5EF4-FFF2-40B4-BE49-F238E27FC236}">
                  <a16:creationId xmlns:a16="http://schemas.microsoft.com/office/drawing/2014/main" id="{5A6D2C3F-0B81-40E0-E79E-675C5E77A6E9}"/>
                </a:ext>
              </a:extLst>
            </p:cNvPr>
            <p:cNvSpPr/>
            <p:nvPr/>
          </p:nvSpPr>
          <p:spPr>
            <a:xfrm>
              <a:off x="528875" y="4192350"/>
              <a:ext cx="3475" cy="3475"/>
            </a:xfrm>
            <a:custGeom>
              <a:avLst/>
              <a:gdLst/>
              <a:ahLst/>
              <a:cxnLst/>
              <a:rect l="l" t="t" r="r" b="b"/>
              <a:pathLst>
                <a:path w="139" h="139" extrusionOk="0">
                  <a:moveTo>
                    <a:pt x="138" y="1"/>
                  </a:moveTo>
                  <a:cubicBezTo>
                    <a:pt x="138" y="1"/>
                    <a:pt x="30" y="31"/>
                    <a:pt x="0" y="139"/>
                  </a:cubicBezTo>
                  <a:lnTo>
                    <a:pt x="138" y="1"/>
                  </a:lnTo>
                  <a:close/>
                </a:path>
              </a:pathLst>
            </a:custGeom>
            <a:solidFill>
              <a:srgbClr val="F6A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0;p30">
              <a:extLst>
                <a:ext uri="{FF2B5EF4-FFF2-40B4-BE49-F238E27FC236}">
                  <a16:creationId xmlns:a16="http://schemas.microsoft.com/office/drawing/2014/main" id="{919E015A-84CD-F16C-343B-03427AE8C855}"/>
                </a:ext>
              </a:extLst>
            </p:cNvPr>
            <p:cNvSpPr/>
            <p:nvPr/>
          </p:nvSpPr>
          <p:spPr>
            <a:xfrm>
              <a:off x="528500" y="4191975"/>
              <a:ext cx="4225" cy="4325"/>
            </a:xfrm>
            <a:custGeom>
              <a:avLst/>
              <a:gdLst/>
              <a:ahLst/>
              <a:cxnLst/>
              <a:rect l="l" t="t" r="r" b="b"/>
              <a:pathLst>
                <a:path w="169" h="173" extrusionOk="0">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1;p30">
              <a:extLst>
                <a:ext uri="{FF2B5EF4-FFF2-40B4-BE49-F238E27FC236}">
                  <a16:creationId xmlns:a16="http://schemas.microsoft.com/office/drawing/2014/main" id="{6A0086D0-5609-7367-FC89-660CEAAD1B08}"/>
                </a:ext>
              </a:extLst>
            </p:cNvPr>
            <p:cNvSpPr/>
            <p:nvPr/>
          </p:nvSpPr>
          <p:spPr>
            <a:xfrm>
              <a:off x="524575" y="4188075"/>
              <a:ext cx="3475" cy="3575"/>
            </a:xfrm>
            <a:custGeom>
              <a:avLst/>
              <a:gdLst/>
              <a:ahLst/>
              <a:cxnLst/>
              <a:rect l="l" t="t" r="r" b="b"/>
              <a:pathLst>
                <a:path w="139" h="143" extrusionOk="0">
                  <a:moveTo>
                    <a:pt x="139" y="0"/>
                  </a:moveTo>
                  <a:cubicBezTo>
                    <a:pt x="139" y="0"/>
                    <a:pt x="30" y="30"/>
                    <a:pt x="1" y="142"/>
                  </a:cubicBezTo>
                  <a:lnTo>
                    <a:pt x="139" y="0"/>
                  </a:lnTo>
                  <a:close/>
                </a:path>
              </a:pathLst>
            </a:custGeom>
            <a:solidFill>
              <a:srgbClr val="F6A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2;p30">
              <a:extLst>
                <a:ext uri="{FF2B5EF4-FFF2-40B4-BE49-F238E27FC236}">
                  <a16:creationId xmlns:a16="http://schemas.microsoft.com/office/drawing/2014/main" id="{22D61416-1ABC-E9D2-9D15-A84E15DA8E13}"/>
                </a:ext>
              </a:extLst>
            </p:cNvPr>
            <p:cNvSpPr/>
            <p:nvPr/>
          </p:nvSpPr>
          <p:spPr>
            <a:xfrm>
              <a:off x="524200" y="4187700"/>
              <a:ext cx="4325" cy="4300"/>
            </a:xfrm>
            <a:custGeom>
              <a:avLst/>
              <a:gdLst/>
              <a:ahLst/>
              <a:cxnLst/>
              <a:rect l="l" t="t" r="r" b="b"/>
              <a:pathLst>
                <a:path w="173" h="172" extrusionOk="0">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3;p30">
              <a:extLst>
                <a:ext uri="{FF2B5EF4-FFF2-40B4-BE49-F238E27FC236}">
                  <a16:creationId xmlns:a16="http://schemas.microsoft.com/office/drawing/2014/main" id="{78EA2AAC-2F8D-4CF9-65E4-FC87A1F87F3B}"/>
                </a:ext>
              </a:extLst>
            </p:cNvPr>
            <p:cNvSpPr/>
            <p:nvPr/>
          </p:nvSpPr>
          <p:spPr>
            <a:xfrm>
              <a:off x="359750" y="4203275"/>
              <a:ext cx="167550" cy="145350"/>
            </a:xfrm>
            <a:custGeom>
              <a:avLst/>
              <a:gdLst/>
              <a:ahLst/>
              <a:cxnLst/>
              <a:rect l="l" t="t" r="r" b="b"/>
              <a:pathLst>
                <a:path w="6702" h="5814" extrusionOk="0">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4;p30">
              <a:extLst>
                <a:ext uri="{FF2B5EF4-FFF2-40B4-BE49-F238E27FC236}">
                  <a16:creationId xmlns:a16="http://schemas.microsoft.com/office/drawing/2014/main" id="{801B5B7F-EA33-047B-DC2A-5B4A946E3014}"/>
                </a:ext>
              </a:extLst>
            </p:cNvPr>
            <p:cNvSpPr/>
            <p:nvPr/>
          </p:nvSpPr>
          <p:spPr>
            <a:xfrm>
              <a:off x="406025" y="4272775"/>
              <a:ext cx="775" cy="36950"/>
            </a:xfrm>
            <a:custGeom>
              <a:avLst/>
              <a:gdLst/>
              <a:ahLst/>
              <a:cxnLst/>
              <a:rect l="l" t="t" r="r" b="b"/>
              <a:pathLst>
                <a:path w="31" h="1478" extrusionOk="0">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35;p30">
              <a:extLst>
                <a:ext uri="{FF2B5EF4-FFF2-40B4-BE49-F238E27FC236}">
                  <a16:creationId xmlns:a16="http://schemas.microsoft.com/office/drawing/2014/main" id="{A3039488-2BF3-4B3D-DF90-1E59233331C1}"/>
                </a:ext>
              </a:extLst>
            </p:cNvPr>
            <p:cNvSpPr/>
            <p:nvPr/>
          </p:nvSpPr>
          <p:spPr>
            <a:xfrm>
              <a:off x="473275" y="4256900"/>
              <a:ext cx="775" cy="38100"/>
            </a:xfrm>
            <a:custGeom>
              <a:avLst/>
              <a:gdLst/>
              <a:ahLst/>
              <a:cxnLst/>
              <a:rect l="l" t="t" r="r" b="b"/>
              <a:pathLst>
                <a:path w="31" h="1524" extrusionOk="0">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36;p30">
              <a:extLst>
                <a:ext uri="{FF2B5EF4-FFF2-40B4-BE49-F238E27FC236}">
                  <a16:creationId xmlns:a16="http://schemas.microsoft.com/office/drawing/2014/main" id="{1E6BB417-54A5-7675-738D-F097CCB6A8A9}"/>
                </a:ext>
              </a:extLst>
            </p:cNvPr>
            <p:cNvSpPr/>
            <p:nvPr/>
          </p:nvSpPr>
          <p:spPr>
            <a:xfrm>
              <a:off x="430550" y="4232750"/>
              <a:ext cx="27550" cy="10200"/>
            </a:xfrm>
            <a:custGeom>
              <a:avLst/>
              <a:gdLst/>
              <a:ahLst/>
              <a:cxnLst/>
              <a:rect l="l" t="t" r="r" b="b"/>
              <a:pathLst>
                <a:path w="1102" h="408" extrusionOk="0">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37;p30">
              <a:extLst>
                <a:ext uri="{FF2B5EF4-FFF2-40B4-BE49-F238E27FC236}">
                  <a16:creationId xmlns:a16="http://schemas.microsoft.com/office/drawing/2014/main" id="{57E712CC-8189-11C5-B692-1920B39B350E}"/>
                </a:ext>
              </a:extLst>
            </p:cNvPr>
            <p:cNvSpPr/>
            <p:nvPr/>
          </p:nvSpPr>
          <p:spPr>
            <a:xfrm>
              <a:off x="497700" y="4223425"/>
              <a:ext cx="5175" cy="10550"/>
            </a:xfrm>
            <a:custGeom>
              <a:avLst/>
              <a:gdLst/>
              <a:ahLst/>
              <a:cxnLst/>
              <a:rect l="l" t="t" r="r" b="b"/>
              <a:pathLst>
                <a:path w="207" h="422" extrusionOk="0">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38;p30">
              <a:extLst>
                <a:ext uri="{FF2B5EF4-FFF2-40B4-BE49-F238E27FC236}">
                  <a16:creationId xmlns:a16="http://schemas.microsoft.com/office/drawing/2014/main" id="{F46CE743-5E5E-E549-CC78-0C1012A31A19}"/>
                </a:ext>
              </a:extLst>
            </p:cNvPr>
            <p:cNvSpPr/>
            <p:nvPr/>
          </p:nvSpPr>
          <p:spPr>
            <a:xfrm>
              <a:off x="491550" y="4226600"/>
              <a:ext cx="10100" cy="3850"/>
            </a:xfrm>
            <a:custGeom>
              <a:avLst/>
              <a:gdLst/>
              <a:ahLst/>
              <a:cxnLst/>
              <a:rect l="l" t="t" r="r" b="b"/>
              <a:pathLst>
                <a:path w="404" h="154" extrusionOk="0">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Picture 47">
            <a:extLst>
              <a:ext uri="{FF2B5EF4-FFF2-40B4-BE49-F238E27FC236}">
                <a16:creationId xmlns:a16="http://schemas.microsoft.com/office/drawing/2014/main" id="{93DBF7F4-2BF9-B9FF-C5E4-BB6A05839717}"/>
              </a:ext>
            </a:extLst>
          </p:cNvPr>
          <p:cNvPicPr>
            <a:picLocks noChangeAspect="1"/>
          </p:cNvPicPr>
          <p:nvPr/>
        </p:nvPicPr>
        <p:blipFill>
          <a:blip r:embed="rId3"/>
          <a:stretch>
            <a:fillRect/>
          </a:stretch>
        </p:blipFill>
        <p:spPr>
          <a:xfrm>
            <a:off x="1847359" y="4597200"/>
            <a:ext cx="7119722" cy="5282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90881" y="96231"/>
            <a:ext cx="8008859" cy="857250"/>
          </a:xfrm>
          <a:prstGeom prst="rect">
            <a:avLst/>
          </a:prstGeom>
        </p:spPr>
        <p:txBody>
          <a:bodyPr vert="horz" lIns="68580" tIns="34290" rIns="68580" bIns="3429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1"/>
                </a:solidFill>
                <a:latin typeface="Arial" pitchFamily="34" charset="0"/>
                <a:cs typeface="Arial" pitchFamily="34" charset="0"/>
              </a:rPr>
              <a:t>Comparable Autologous Tier 1 &amp; 2 Neutralization Titers in infant and juvenile RMs</a:t>
            </a:r>
          </a:p>
        </p:txBody>
      </p:sp>
      <p:sp>
        <p:nvSpPr>
          <p:cNvPr id="24" name="TextBox 23">
            <a:extLst>
              <a:ext uri="{FF2B5EF4-FFF2-40B4-BE49-F238E27FC236}">
                <a16:creationId xmlns:a16="http://schemas.microsoft.com/office/drawing/2014/main" id="{1212EF8A-A48D-24B3-1A66-C682D4C7C39E}"/>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3A9A099-D7D0-A5C5-2E08-70D7BCC2BA93}"/>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
        <p:nvSpPr>
          <p:cNvPr id="26" name="Slide Number Placeholder 3">
            <a:extLst>
              <a:ext uri="{FF2B5EF4-FFF2-40B4-BE49-F238E27FC236}">
                <a16:creationId xmlns:a16="http://schemas.microsoft.com/office/drawing/2014/main" id="{AC7AE689-383F-B2F4-C0A6-FF5185E68C31}"/>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10</a:t>
            </a:fld>
            <a:endParaRPr lang="en-US"/>
          </a:p>
        </p:txBody>
      </p:sp>
      <p:sp>
        <p:nvSpPr>
          <p:cNvPr id="28" name="TextBox 27">
            <a:extLst>
              <a:ext uri="{FF2B5EF4-FFF2-40B4-BE49-F238E27FC236}">
                <a16:creationId xmlns:a16="http://schemas.microsoft.com/office/drawing/2014/main" id="{CCF731E1-F0C3-943B-7742-66B76717124C}"/>
              </a:ext>
            </a:extLst>
          </p:cNvPr>
          <p:cNvSpPr txBox="1"/>
          <p:nvPr/>
        </p:nvSpPr>
        <p:spPr>
          <a:xfrm>
            <a:off x="7957729" y="4878504"/>
            <a:ext cx="1186271" cy="219291"/>
          </a:xfrm>
          <a:prstGeom prst="rect">
            <a:avLst/>
          </a:prstGeom>
          <a:noFill/>
        </p:spPr>
        <p:txBody>
          <a:bodyPr wrap="square">
            <a:spAutoFit/>
          </a:bodyPr>
          <a:lstStyle/>
          <a:p>
            <a:pPr algn="ctr"/>
            <a:r>
              <a:rPr lang="en-US" sz="825" dirty="0"/>
              <a:t>D. Montefiori</a:t>
            </a:r>
          </a:p>
        </p:txBody>
      </p:sp>
      <p:graphicFrame>
        <p:nvGraphicFramePr>
          <p:cNvPr id="2" name="Object 1">
            <a:extLst>
              <a:ext uri="{FF2B5EF4-FFF2-40B4-BE49-F238E27FC236}">
                <a16:creationId xmlns:a16="http://schemas.microsoft.com/office/drawing/2014/main" id="{833FC533-6A36-79D0-2028-34AB376D34DE}"/>
              </a:ext>
            </a:extLst>
          </p:cNvPr>
          <p:cNvGraphicFramePr>
            <a:graphicFrameLocks noChangeAspect="1"/>
          </p:cNvGraphicFramePr>
          <p:nvPr>
            <p:extLst>
              <p:ext uri="{D42A27DB-BD31-4B8C-83A1-F6EECF244321}">
                <p14:modId xmlns:p14="http://schemas.microsoft.com/office/powerpoint/2010/main" val="1210305652"/>
              </p:ext>
            </p:extLst>
          </p:nvPr>
        </p:nvGraphicFramePr>
        <p:xfrm>
          <a:off x="629436" y="1194895"/>
          <a:ext cx="3635004" cy="2863635"/>
        </p:xfrm>
        <a:graphic>
          <a:graphicData uri="http://schemas.openxmlformats.org/presentationml/2006/ole">
            <mc:AlternateContent xmlns:mc="http://schemas.openxmlformats.org/markup-compatibility/2006">
              <mc:Choice xmlns:v="urn:schemas-microsoft-com:vml" Requires="v">
                <p:oleObj spid="_x0000_s2052" name="Prism 10" r:id="rId4" imgW="3980015" imgH="3135986" progId="Prism10.Document">
                  <p:embed/>
                </p:oleObj>
              </mc:Choice>
              <mc:Fallback>
                <p:oleObj name="Prism 10" r:id="rId4" imgW="3980015" imgH="3135986" progId="Prism10.Document">
                  <p:embed/>
                  <p:pic>
                    <p:nvPicPr>
                      <p:cNvPr id="2" name="Object 1">
                        <a:extLst>
                          <a:ext uri="{FF2B5EF4-FFF2-40B4-BE49-F238E27FC236}">
                            <a16:creationId xmlns:a16="http://schemas.microsoft.com/office/drawing/2014/main" id="{833FC533-6A36-79D0-2028-34AB376D34DE}"/>
                          </a:ext>
                        </a:extLst>
                      </p:cNvPr>
                      <p:cNvPicPr/>
                      <p:nvPr/>
                    </p:nvPicPr>
                    <p:blipFill>
                      <a:blip r:embed="rId5"/>
                      <a:stretch>
                        <a:fillRect/>
                      </a:stretch>
                    </p:blipFill>
                    <p:spPr>
                      <a:xfrm>
                        <a:off x="629436" y="1194895"/>
                        <a:ext cx="3635004" cy="286363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4C2B64A-FC68-6566-3513-4BEF75A1A3BE}"/>
              </a:ext>
            </a:extLst>
          </p:cNvPr>
          <p:cNvGraphicFramePr>
            <a:graphicFrameLocks noChangeAspect="1"/>
          </p:cNvGraphicFramePr>
          <p:nvPr>
            <p:extLst>
              <p:ext uri="{D42A27DB-BD31-4B8C-83A1-F6EECF244321}">
                <p14:modId xmlns:p14="http://schemas.microsoft.com/office/powerpoint/2010/main" val="3223047052"/>
              </p:ext>
            </p:extLst>
          </p:nvPr>
        </p:nvGraphicFramePr>
        <p:xfrm>
          <a:off x="4264440" y="1160096"/>
          <a:ext cx="4594865" cy="2898434"/>
        </p:xfrm>
        <a:graphic>
          <a:graphicData uri="http://schemas.openxmlformats.org/presentationml/2006/ole">
            <mc:AlternateContent xmlns:mc="http://schemas.openxmlformats.org/markup-compatibility/2006">
              <mc:Choice xmlns:v="urn:schemas-microsoft-com:vml" Requires="v">
                <p:oleObj spid="_x0000_s2053" name="Prism 10" r:id="rId6" imgW="5031441" imgH="3174142" progId="Prism10.Document">
                  <p:embed/>
                </p:oleObj>
              </mc:Choice>
              <mc:Fallback>
                <p:oleObj name="Prism 10" r:id="rId6" imgW="5031441" imgH="3174142" progId="Prism10.Document">
                  <p:embed/>
                  <p:pic>
                    <p:nvPicPr>
                      <p:cNvPr id="3" name="Object 2">
                        <a:extLst>
                          <a:ext uri="{FF2B5EF4-FFF2-40B4-BE49-F238E27FC236}">
                            <a16:creationId xmlns:a16="http://schemas.microsoft.com/office/drawing/2014/main" id="{74C2B64A-FC68-6566-3513-4BEF75A1A3BE}"/>
                          </a:ext>
                        </a:extLst>
                      </p:cNvPr>
                      <p:cNvPicPr/>
                      <p:nvPr/>
                    </p:nvPicPr>
                    <p:blipFill>
                      <a:blip r:embed="rId7"/>
                      <a:stretch>
                        <a:fillRect/>
                      </a:stretch>
                    </p:blipFill>
                    <p:spPr>
                      <a:xfrm>
                        <a:off x="4264440" y="1160096"/>
                        <a:ext cx="4594865" cy="2898434"/>
                      </a:xfrm>
                      <a:prstGeom prst="rect">
                        <a:avLst/>
                      </a:prstGeom>
                    </p:spPr>
                  </p:pic>
                </p:oleObj>
              </mc:Fallback>
            </mc:AlternateContent>
          </a:graphicData>
        </a:graphic>
      </p:graphicFrame>
    </p:spTree>
    <p:extLst>
      <p:ext uri="{BB962C8B-B14F-4D97-AF65-F5344CB8AC3E}">
        <p14:creationId xmlns:p14="http://schemas.microsoft.com/office/powerpoint/2010/main" val="1232062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143000" y="-45019"/>
            <a:ext cx="68580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b="1" dirty="0">
              <a:solidFill>
                <a:srgbClr val="0D04BC"/>
              </a:solidFill>
              <a:latin typeface="Arial" pitchFamily="34" charset="0"/>
              <a:cs typeface="Arial" pitchFamily="34" charset="0"/>
            </a:endParaRPr>
          </a:p>
        </p:txBody>
      </p:sp>
      <p:sp>
        <p:nvSpPr>
          <p:cNvPr id="3" name="Content Placeholder 2"/>
          <p:cNvSpPr>
            <a:spLocks noGrp="1"/>
          </p:cNvSpPr>
          <p:nvPr>
            <p:ph type="body" idx="1"/>
          </p:nvPr>
        </p:nvSpPr>
        <p:spPr>
          <a:xfrm>
            <a:off x="791306" y="1610122"/>
            <a:ext cx="7561387" cy="1923255"/>
          </a:xfrm>
        </p:spPr>
        <p:txBody>
          <a:bodyPr/>
          <a:lstStyle/>
          <a:p>
            <a:pPr marL="800100" lvl="1" indent="-342900">
              <a:buSzPct val="80000"/>
              <a:buFont typeface="Courier New" panose="02070309020205020404" pitchFamily="49" charset="0"/>
              <a:buChar char="o"/>
            </a:pPr>
            <a:r>
              <a:rPr lang="en-US" sz="1650" b="1" dirty="0">
                <a:solidFill>
                  <a:schemeClr val="tx1"/>
                </a:solidFill>
                <a:latin typeface="+mn-lt"/>
                <a:ea typeface="Calibri" panose="020F0502020204030204" pitchFamily="34" charset="0"/>
                <a:cs typeface="Times New Roman" panose="02020603050405020304" pitchFamily="18" charset="0"/>
              </a:rPr>
              <a:t>Evaluate the immunogenicity: Binding and autologous neutralization</a:t>
            </a:r>
          </a:p>
          <a:p>
            <a:pPr marL="457200" lvl="1" indent="0">
              <a:buSzPct val="80000"/>
              <a:buNone/>
            </a:pPr>
            <a:endParaRPr lang="en-US" sz="1650" b="1" dirty="0">
              <a:solidFill>
                <a:schemeClr val="tx1"/>
              </a:solidFill>
              <a:latin typeface="+mn-lt"/>
              <a:ea typeface="Calibri" panose="020F0502020204030204" pitchFamily="34" charset="0"/>
              <a:cs typeface="Times New Roman" panose="02020603050405020304" pitchFamily="18" charset="0"/>
            </a:endParaRPr>
          </a:p>
          <a:p>
            <a:pPr marL="800100" lvl="1" indent="-342900">
              <a:buSzPct val="80000"/>
              <a:buFont typeface="Courier New" panose="02070309020205020404" pitchFamily="49" charset="0"/>
              <a:buChar char="o"/>
            </a:pPr>
            <a:r>
              <a:rPr lang="en-US" sz="1650" b="1" dirty="0">
                <a:solidFill>
                  <a:schemeClr val="tx1"/>
                </a:solidFill>
                <a:latin typeface="+mn-lt"/>
                <a:ea typeface="Calibri" panose="020F0502020204030204" pitchFamily="34" charset="0"/>
                <a:cs typeface="Times New Roman" panose="02020603050405020304" pitchFamily="18" charset="0"/>
              </a:rPr>
              <a:t>Determine the epitopes on the HIV env that vaccine antibodies are binding to</a:t>
            </a:r>
          </a:p>
        </p:txBody>
      </p:sp>
      <p:sp>
        <p:nvSpPr>
          <p:cNvPr id="2" name="Slide Number Placeholder 1"/>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11</a:t>
            </a:fld>
            <a:endParaRPr lang="en-US" dirty="0"/>
          </a:p>
        </p:txBody>
      </p:sp>
      <p:sp>
        <p:nvSpPr>
          <p:cNvPr id="7" name="TextBox 6">
            <a:extLst>
              <a:ext uri="{FF2B5EF4-FFF2-40B4-BE49-F238E27FC236}">
                <a16:creationId xmlns:a16="http://schemas.microsoft.com/office/drawing/2014/main" id="{D84FC263-40F8-E7E5-DD20-12A7E72A820B}"/>
              </a:ext>
            </a:extLst>
          </p:cNvPr>
          <p:cNvSpPr txBox="1"/>
          <p:nvPr/>
        </p:nvSpPr>
        <p:spPr>
          <a:xfrm>
            <a:off x="148550" y="99705"/>
            <a:ext cx="1735550"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b="1" dirty="0">
                <a:solidFill>
                  <a:schemeClr val="bg1"/>
                </a:solidFill>
              </a:rPr>
              <a:t>Study Goal</a:t>
            </a:r>
          </a:p>
        </p:txBody>
      </p:sp>
    </p:spTree>
    <p:extLst>
      <p:ext uri="{BB962C8B-B14F-4D97-AF65-F5344CB8AC3E}">
        <p14:creationId xmlns:p14="http://schemas.microsoft.com/office/powerpoint/2010/main" val="1985666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771831" y="42665"/>
            <a:ext cx="8008859" cy="857250"/>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1"/>
                </a:solidFill>
                <a:latin typeface="Arial" pitchFamily="34" charset="0"/>
                <a:cs typeface="Arial" pitchFamily="34" charset="0"/>
              </a:rPr>
              <a:t>Development of CD4bs precursor </a:t>
            </a:r>
            <a:r>
              <a:rPr lang="en-US" sz="3000" b="1" dirty="0" err="1">
                <a:solidFill>
                  <a:schemeClr val="accent1"/>
                </a:solidFill>
                <a:latin typeface="Arial" pitchFamily="34" charset="0"/>
                <a:cs typeface="Arial" pitchFamily="34" charset="0"/>
              </a:rPr>
              <a:t>bnAbs</a:t>
            </a:r>
            <a:r>
              <a:rPr lang="en-US" sz="3000" b="1" dirty="0">
                <a:solidFill>
                  <a:schemeClr val="accent1"/>
                </a:solidFill>
                <a:latin typeface="Arial" pitchFamily="34" charset="0"/>
                <a:cs typeface="Arial" pitchFamily="34" charset="0"/>
              </a:rPr>
              <a:t> in infant and juvenile RMs </a:t>
            </a:r>
          </a:p>
        </p:txBody>
      </p:sp>
      <p:grpSp>
        <p:nvGrpSpPr>
          <p:cNvPr id="2" name="Group 1">
            <a:extLst>
              <a:ext uri="{FF2B5EF4-FFF2-40B4-BE49-F238E27FC236}">
                <a16:creationId xmlns:a16="http://schemas.microsoft.com/office/drawing/2014/main" id="{5B88364A-600F-32B6-E8EF-12E4A165C19A}"/>
              </a:ext>
            </a:extLst>
          </p:cNvPr>
          <p:cNvGrpSpPr/>
          <p:nvPr/>
        </p:nvGrpSpPr>
        <p:grpSpPr>
          <a:xfrm>
            <a:off x="3172137" y="899915"/>
            <a:ext cx="6026424" cy="3830226"/>
            <a:chOff x="894352" y="1190064"/>
            <a:chExt cx="9043003" cy="5284664"/>
          </a:xfrm>
        </p:grpSpPr>
        <p:grpSp>
          <p:nvGrpSpPr>
            <p:cNvPr id="20" name="Group 19">
              <a:extLst>
                <a:ext uri="{FF2B5EF4-FFF2-40B4-BE49-F238E27FC236}">
                  <a16:creationId xmlns:a16="http://schemas.microsoft.com/office/drawing/2014/main" id="{875E3518-7A4E-6B44-EDE3-71EF23BC4EE7}"/>
                </a:ext>
              </a:extLst>
            </p:cNvPr>
            <p:cNvGrpSpPr/>
            <p:nvPr/>
          </p:nvGrpSpPr>
          <p:grpSpPr>
            <a:xfrm>
              <a:off x="894352" y="1190064"/>
              <a:ext cx="9043003" cy="5284664"/>
              <a:chOff x="894880" y="1190064"/>
              <a:chExt cx="8480618" cy="4940262"/>
            </a:xfrm>
          </p:grpSpPr>
          <p:grpSp>
            <p:nvGrpSpPr>
              <p:cNvPr id="19" name="Group 18">
                <a:extLst>
                  <a:ext uri="{FF2B5EF4-FFF2-40B4-BE49-F238E27FC236}">
                    <a16:creationId xmlns:a16="http://schemas.microsoft.com/office/drawing/2014/main" id="{DB1A198A-9678-C735-0ECF-CB1DC1A91C40}"/>
                  </a:ext>
                </a:extLst>
              </p:cNvPr>
              <p:cNvGrpSpPr/>
              <p:nvPr/>
            </p:nvGrpSpPr>
            <p:grpSpPr>
              <a:xfrm>
                <a:off x="894880" y="1190064"/>
                <a:ext cx="8480618" cy="4940262"/>
                <a:chOff x="894880" y="1190064"/>
                <a:chExt cx="8480618" cy="4940262"/>
              </a:xfrm>
            </p:grpSpPr>
            <p:grpSp>
              <p:nvGrpSpPr>
                <p:cNvPr id="4" name="Group 3">
                  <a:extLst>
                    <a:ext uri="{FF2B5EF4-FFF2-40B4-BE49-F238E27FC236}">
                      <a16:creationId xmlns:a16="http://schemas.microsoft.com/office/drawing/2014/main" id="{B5B72388-D5F3-B192-E3EC-F09082FCE9AC}"/>
                    </a:ext>
                  </a:extLst>
                </p:cNvPr>
                <p:cNvGrpSpPr/>
                <p:nvPr/>
              </p:nvGrpSpPr>
              <p:grpSpPr>
                <a:xfrm>
                  <a:off x="894880" y="1190064"/>
                  <a:ext cx="8480618" cy="4940262"/>
                  <a:chOff x="-47966" y="1289859"/>
                  <a:chExt cx="7136905" cy="4047232"/>
                </a:xfrm>
              </p:grpSpPr>
              <p:graphicFrame>
                <p:nvGraphicFramePr>
                  <p:cNvPr id="8" name="Object 7">
                    <a:extLst>
                      <a:ext uri="{FF2B5EF4-FFF2-40B4-BE49-F238E27FC236}">
                        <a16:creationId xmlns:a16="http://schemas.microsoft.com/office/drawing/2014/main" id="{1343603D-5E9D-151B-DFAC-0FBB75ACA111}"/>
                      </a:ext>
                    </a:extLst>
                  </p:cNvPr>
                  <p:cNvGraphicFramePr>
                    <a:graphicFrameLocks noChangeAspect="1"/>
                  </p:cNvGraphicFramePr>
                  <p:nvPr/>
                </p:nvGraphicFramePr>
                <p:xfrm>
                  <a:off x="358234" y="1706267"/>
                  <a:ext cx="4086239" cy="3630824"/>
                </p:xfrm>
                <a:graphic>
                  <a:graphicData uri="http://schemas.openxmlformats.org/presentationml/2006/ole">
                    <mc:AlternateContent xmlns:mc="http://schemas.openxmlformats.org/markup-compatibility/2006">
                      <mc:Choice xmlns:v="urn:schemas-microsoft-com:vml" Requires="v">
                        <p:oleObj spid="_x0000_s3076" name="Prism 10" r:id="rId4" imgW="3126923" imgH="2779624" progId="Prism10.Document">
                          <p:embed/>
                        </p:oleObj>
                      </mc:Choice>
                      <mc:Fallback>
                        <p:oleObj name="Prism 10" r:id="rId4" imgW="3126923" imgH="2779624" progId="Prism10.Document">
                          <p:embed/>
                          <p:pic>
                            <p:nvPicPr>
                              <p:cNvPr id="8" name="Object 7">
                                <a:extLst>
                                  <a:ext uri="{FF2B5EF4-FFF2-40B4-BE49-F238E27FC236}">
                                    <a16:creationId xmlns:a16="http://schemas.microsoft.com/office/drawing/2014/main" id="{1343603D-5E9D-151B-DFAC-0FBB75ACA111}"/>
                                  </a:ext>
                                </a:extLst>
                              </p:cNvPr>
                              <p:cNvPicPr/>
                              <p:nvPr/>
                            </p:nvPicPr>
                            <p:blipFill>
                              <a:blip r:embed="rId5"/>
                              <a:stretch>
                                <a:fillRect/>
                              </a:stretch>
                            </p:blipFill>
                            <p:spPr>
                              <a:xfrm>
                                <a:off x="358234" y="1706267"/>
                                <a:ext cx="4086239" cy="363082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E360452-12E2-F838-10B0-18F60BD055CF}"/>
                      </a:ext>
                    </a:extLst>
                  </p:cNvPr>
                  <p:cNvSpPr txBox="1"/>
                  <p:nvPr/>
                </p:nvSpPr>
                <p:spPr>
                  <a:xfrm>
                    <a:off x="5826125" y="1289859"/>
                    <a:ext cx="1131890" cy="585385"/>
                  </a:xfrm>
                  <a:prstGeom prst="rect">
                    <a:avLst/>
                  </a:prstGeom>
                  <a:noFill/>
                </p:spPr>
                <p:txBody>
                  <a:bodyPr wrap="square" rtlCol="0">
                    <a:spAutoFit/>
                  </a:bodyPr>
                  <a:lstStyle/>
                  <a:p>
                    <a:pPr algn="ctr"/>
                    <a:r>
                      <a:rPr lang="en-US" sz="1500" b="1" dirty="0"/>
                      <a:t>Fold Change</a:t>
                    </a:r>
                  </a:p>
                </p:txBody>
              </p:sp>
              <p:grpSp>
                <p:nvGrpSpPr>
                  <p:cNvPr id="7" name="Group 6">
                    <a:extLst>
                      <a:ext uri="{FF2B5EF4-FFF2-40B4-BE49-F238E27FC236}">
                        <a16:creationId xmlns:a16="http://schemas.microsoft.com/office/drawing/2014/main" id="{326C9342-17D9-379E-1A11-4D11BF60FDE3}"/>
                      </a:ext>
                    </a:extLst>
                  </p:cNvPr>
                  <p:cNvGrpSpPr/>
                  <p:nvPr/>
                </p:nvGrpSpPr>
                <p:grpSpPr>
                  <a:xfrm>
                    <a:off x="-47966" y="2089092"/>
                    <a:ext cx="456067" cy="2850397"/>
                    <a:chOff x="839785" y="1922255"/>
                    <a:chExt cx="456067" cy="2850397"/>
                  </a:xfrm>
                </p:grpSpPr>
                <p:grpSp>
                  <p:nvGrpSpPr>
                    <p:cNvPr id="10" name="Group 9">
                      <a:extLst>
                        <a:ext uri="{FF2B5EF4-FFF2-40B4-BE49-F238E27FC236}">
                          <a16:creationId xmlns:a16="http://schemas.microsoft.com/office/drawing/2014/main" id="{C32104DB-0193-A383-7C76-D0D35720F495}"/>
                        </a:ext>
                      </a:extLst>
                    </p:cNvPr>
                    <p:cNvGrpSpPr/>
                    <p:nvPr/>
                  </p:nvGrpSpPr>
                  <p:grpSpPr>
                    <a:xfrm>
                      <a:off x="839785" y="1922255"/>
                      <a:ext cx="456067" cy="1400869"/>
                      <a:chOff x="839785" y="1922255"/>
                      <a:chExt cx="456067" cy="1400869"/>
                    </a:xfrm>
                  </p:grpSpPr>
                  <p:cxnSp>
                    <p:nvCxnSpPr>
                      <p:cNvPr id="14" name="Straight Connector 13">
                        <a:extLst>
                          <a:ext uri="{FF2B5EF4-FFF2-40B4-BE49-F238E27FC236}">
                            <a16:creationId xmlns:a16="http://schemas.microsoft.com/office/drawing/2014/main" id="{F447411C-6862-BC4D-ED6E-1D148B987FE7}"/>
                          </a:ext>
                        </a:extLst>
                      </p:cNvPr>
                      <p:cNvCxnSpPr>
                        <a:cxnSpLocks/>
                      </p:cNvCxnSpPr>
                      <p:nvPr/>
                    </p:nvCxnSpPr>
                    <p:spPr>
                      <a:xfrm>
                        <a:off x="1292563" y="1922255"/>
                        <a:ext cx="3289" cy="14008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C5B85D-BF6D-0A87-273C-19CA09E10086}"/>
                          </a:ext>
                        </a:extLst>
                      </p:cNvPr>
                      <p:cNvSpPr txBox="1"/>
                      <p:nvPr/>
                    </p:nvSpPr>
                    <p:spPr>
                      <a:xfrm rot="16200000">
                        <a:off x="532954" y="2448800"/>
                        <a:ext cx="996376" cy="382714"/>
                      </a:xfrm>
                      <a:prstGeom prst="rect">
                        <a:avLst/>
                      </a:prstGeom>
                      <a:noFill/>
                    </p:spPr>
                    <p:txBody>
                      <a:bodyPr wrap="square" rtlCol="0">
                        <a:spAutoFit/>
                      </a:bodyPr>
                      <a:lstStyle/>
                      <a:p>
                        <a:pPr algn="ctr"/>
                        <a:r>
                          <a:rPr lang="en-US" sz="1500" b="1" dirty="0">
                            <a:solidFill>
                              <a:srgbClr val="0F8C02"/>
                            </a:solidFill>
                          </a:rPr>
                          <a:t>Infants</a:t>
                        </a:r>
                      </a:p>
                    </p:txBody>
                  </p:sp>
                </p:grpSp>
                <p:grpSp>
                  <p:nvGrpSpPr>
                    <p:cNvPr id="11" name="Group 10">
                      <a:extLst>
                        <a:ext uri="{FF2B5EF4-FFF2-40B4-BE49-F238E27FC236}">
                          <a16:creationId xmlns:a16="http://schemas.microsoft.com/office/drawing/2014/main" id="{A41AF748-6FBF-D7CD-17B2-506D49A998B1}"/>
                        </a:ext>
                      </a:extLst>
                    </p:cNvPr>
                    <p:cNvGrpSpPr/>
                    <p:nvPr/>
                  </p:nvGrpSpPr>
                  <p:grpSpPr>
                    <a:xfrm>
                      <a:off x="912667" y="3375443"/>
                      <a:ext cx="383185" cy="1397209"/>
                      <a:chOff x="912667" y="3375443"/>
                      <a:chExt cx="383185" cy="1397209"/>
                    </a:xfrm>
                  </p:grpSpPr>
                  <p:cxnSp>
                    <p:nvCxnSpPr>
                      <p:cNvPr id="12" name="Straight Connector 11">
                        <a:extLst>
                          <a:ext uri="{FF2B5EF4-FFF2-40B4-BE49-F238E27FC236}">
                            <a16:creationId xmlns:a16="http://schemas.microsoft.com/office/drawing/2014/main" id="{660B9CEF-8FC6-CB2C-193D-46AAB386ABB0}"/>
                          </a:ext>
                        </a:extLst>
                      </p:cNvPr>
                      <p:cNvCxnSpPr>
                        <a:cxnSpLocks/>
                      </p:cNvCxnSpPr>
                      <p:nvPr/>
                    </p:nvCxnSpPr>
                    <p:spPr>
                      <a:xfrm>
                        <a:off x="1292563" y="3500731"/>
                        <a:ext cx="3289" cy="1056833"/>
                      </a:xfrm>
                      <a:prstGeom prst="line">
                        <a:avLst/>
                      </a:prstGeom>
                      <a:ln w="57150">
                        <a:solidFill>
                          <a:srgbClr val="E8833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47DE984-2737-AF1B-9CC6-549D03DC7B24}"/>
                          </a:ext>
                        </a:extLst>
                      </p:cNvPr>
                      <p:cNvSpPr txBox="1"/>
                      <p:nvPr/>
                    </p:nvSpPr>
                    <p:spPr>
                      <a:xfrm rot="16200000">
                        <a:off x="405419" y="3882691"/>
                        <a:ext cx="1397209" cy="382714"/>
                      </a:xfrm>
                      <a:prstGeom prst="rect">
                        <a:avLst/>
                      </a:prstGeom>
                      <a:noFill/>
                    </p:spPr>
                    <p:txBody>
                      <a:bodyPr wrap="square" rtlCol="0">
                        <a:spAutoFit/>
                      </a:bodyPr>
                      <a:lstStyle/>
                      <a:p>
                        <a:pPr algn="ctr"/>
                        <a:r>
                          <a:rPr lang="en-US" sz="1500" b="1" dirty="0">
                            <a:solidFill>
                              <a:srgbClr val="FF6600"/>
                            </a:solidFill>
                          </a:rPr>
                          <a:t>Juveniles</a:t>
                        </a:r>
                      </a:p>
                    </p:txBody>
                  </p:sp>
                </p:grpSp>
              </p:grpSp>
              <p:graphicFrame>
                <p:nvGraphicFramePr>
                  <p:cNvPr id="9" name="Object 8">
                    <a:extLst>
                      <a:ext uri="{FF2B5EF4-FFF2-40B4-BE49-F238E27FC236}">
                        <a16:creationId xmlns:a16="http://schemas.microsoft.com/office/drawing/2014/main" id="{68558052-CB1C-2C4A-E063-46152594BE11}"/>
                      </a:ext>
                    </a:extLst>
                  </p:cNvPr>
                  <p:cNvGraphicFramePr>
                    <a:graphicFrameLocks noChangeAspect="1"/>
                  </p:cNvGraphicFramePr>
                  <p:nvPr/>
                </p:nvGraphicFramePr>
                <p:xfrm>
                  <a:off x="3652719" y="1699162"/>
                  <a:ext cx="3436220" cy="3624533"/>
                </p:xfrm>
                <a:graphic>
                  <a:graphicData uri="http://schemas.openxmlformats.org/presentationml/2006/ole">
                    <mc:AlternateContent xmlns:mc="http://schemas.openxmlformats.org/markup-compatibility/2006">
                      <mc:Choice xmlns:v="urn:schemas-microsoft-com:vml" Requires="v">
                        <p:oleObj spid="_x0000_s3077" name="Prism 9" r:id="rId6" imgW="2956305" imgH="2779624" progId="Prism9.Document">
                          <p:embed/>
                        </p:oleObj>
                      </mc:Choice>
                      <mc:Fallback>
                        <p:oleObj name="Prism 9" r:id="rId6" imgW="2956305" imgH="2779624" progId="Prism9.Document">
                          <p:embed/>
                          <p:pic>
                            <p:nvPicPr>
                              <p:cNvPr id="9" name="Object 8">
                                <a:extLst>
                                  <a:ext uri="{FF2B5EF4-FFF2-40B4-BE49-F238E27FC236}">
                                    <a16:creationId xmlns:a16="http://schemas.microsoft.com/office/drawing/2014/main" id="{68558052-CB1C-2C4A-E063-46152594BE11}"/>
                                  </a:ext>
                                </a:extLst>
                              </p:cNvPr>
                              <p:cNvPicPr/>
                              <p:nvPr/>
                            </p:nvPicPr>
                            <p:blipFill>
                              <a:blip r:embed="rId7"/>
                              <a:stretch>
                                <a:fillRect/>
                              </a:stretch>
                            </p:blipFill>
                            <p:spPr>
                              <a:xfrm>
                                <a:off x="3652719" y="1699162"/>
                                <a:ext cx="3436220" cy="3624533"/>
                              </a:xfrm>
                              <a:prstGeom prst="rect">
                                <a:avLst/>
                              </a:prstGeom>
                            </p:spPr>
                          </p:pic>
                        </p:oleObj>
                      </mc:Fallback>
                    </mc:AlternateContent>
                  </a:graphicData>
                </a:graphic>
              </p:graphicFrame>
            </p:grpSp>
            <p:sp>
              <p:nvSpPr>
                <p:cNvPr id="17" name="TextBox 16">
                  <a:extLst>
                    <a:ext uri="{FF2B5EF4-FFF2-40B4-BE49-F238E27FC236}">
                      <a16:creationId xmlns:a16="http://schemas.microsoft.com/office/drawing/2014/main" id="{6184DD64-30F3-F998-8EC5-E3E97A5E82DA}"/>
                    </a:ext>
                  </a:extLst>
                </p:cNvPr>
                <p:cNvSpPr txBox="1"/>
                <p:nvPr/>
              </p:nvSpPr>
              <p:spPr>
                <a:xfrm>
                  <a:off x="4771851" y="1343952"/>
                  <a:ext cx="827376" cy="476368"/>
                </a:xfrm>
                <a:prstGeom prst="rect">
                  <a:avLst/>
                </a:prstGeom>
                <a:noFill/>
              </p:spPr>
              <p:txBody>
                <a:bodyPr wrap="square" rtlCol="0">
                  <a:spAutoFit/>
                </a:bodyPr>
                <a:lstStyle/>
                <a:p>
                  <a:r>
                    <a:rPr lang="en-US" sz="1800" b="1" dirty="0"/>
                    <a:t>ID</a:t>
                  </a:r>
                  <a:r>
                    <a:rPr lang="en-US" sz="1800" b="1" baseline="-25000" dirty="0"/>
                    <a:t>50</a:t>
                  </a:r>
                </a:p>
              </p:txBody>
            </p:sp>
          </p:grpSp>
          <p:sp>
            <p:nvSpPr>
              <p:cNvPr id="18" name="TextBox 17">
                <a:extLst>
                  <a:ext uri="{FF2B5EF4-FFF2-40B4-BE49-F238E27FC236}">
                    <a16:creationId xmlns:a16="http://schemas.microsoft.com/office/drawing/2014/main" id="{7EE0464F-69AB-272E-A064-59AB7601DE0E}"/>
                  </a:ext>
                </a:extLst>
              </p:cNvPr>
              <p:cNvSpPr txBox="1"/>
              <p:nvPr/>
            </p:nvSpPr>
            <p:spPr>
              <a:xfrm>
                <a:off x="6131921" y="1201233"/>
                <a:ext cx="1858970" cy="714552"/>
              </a:xfrm>
              <a:prstGeom prst="rect">
                <a:avLst/>
              </a:prstGeom>
              <a:noFill/>
            </p:spPr>
            <p:txBody>
              <a:bodyPr wrap="square" rtlCol="0">
                <a:spAutoFit/>
              </a:bodyPr>
              <a:lstStyle/>
              <a:p>
                <a:pPr algn="ctr"/>
                <a:r>
                  <a:rPr lang="en-US" sz="1500" b="1" dirty="0"/>
                  <a:t>426c D279K Mutant</a:t>
                </a:r>
              </a:p>
            </p:txBody>
          </p:sp>
        </p:grpSp>
        <p:sp>
          <p:nvSpPr>
            <p:cNvPr id="3" name="Rectangle 2">
              <a:extLst>
                <a:ext uri="{FF2B5EF4-FFF2-40B4-BE49-F238E27FC236}">
                  <a16:creationId xmlns:a16="http://schemas.microsoft.com/office/drawing/2014/main" id="{12EFA858-BD60-355A-0DDF-55C7DAB620B3}"/>
                </a:ext>
              </a:extLst>
            </p:cNvPr>
            <p:cNvSpPr/>
            <p:nvPr/>
          </p:nvSpPr>
          <p:spPr>
            <a:xfrm>
              <a:off x="2374792" y="2165070"/>
              <a:ext cx="2398067" cy="1233451"/>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1" name="Rectangle 20">
              <a:extLst>
                <a:ext uri="{FF2B5EF4-FFF2-40B4-BE49-F238E27FC236}">
                  <a16:creationId xmlns:a16="http://schemas.microsoft.com/office/drawing/2014/main" id="{F7C49CD1-97A4-9BCD-869B-CCD370C84D1A}"/>
                </a:ext>
              </a:extLst>
            </p:cNvPr>
            <p:cNvSpPr/>
            <p:nvPr/>
          </p:nvSpPr>
          <p:spPr>
            <a:xfrm>
              <a:off x="2384952" y="5405427"/>
              <a:ext cx="2393900" cy="41625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2" name="Rectangle 21">
              <a:extLst>
                <a:ext uri="{FF2B5EF4-FFF2-40B4-BE49-F238E27FC236}">
                  <a16:creationId xmlns:a16="http://schemas.microsoft.com/office/drawing/2014/main" id="{EB353747-D07E-5EED-A2CA-AF73E13E38A4}"/>
                </a:ext>
              </a:extLst>
            </p:cNvPr>
            <p:cNvSpPr/>
            <p:nvPr/>
          </p:nvSpPr>
          <p:spPr>
            <a:xfrm>
              <a:off x="6459112" y="2144748"/>
              <a:ext cx="2133601" cy="1253771"/>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3" name="Rectangle 22">
              <a:extLst>
                <a:ext uri="{FF2B5EF4-FFF2-40B4-BE49-F238E27FC236}">
                  <a16:creationId xmlns:a16="http://schemas.microsoft.com/office/drawing/2014/main" id="{BA697FC3-3387-17C5-13C4-08D30ABFF1B8}"/>
                </a:ext>
              </a:extLst>
            </p:cNvPr>
            <p:cNvSpPr/>
            <p:nvPr/>
          </p:nvSpPr>
          <p:spPr>
            <a:xfrm>
              <a:off x="6459184" y="5405428"/>
              <a:ext cx="2123441" cy="42641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grpSp>
      <p:sp>
        <p:nvSpPr>
          <p:cNvPr id="26" name="Slide Number Placeholder 3">
            <a:extLst>
              <a:ext uri="{FF2B5EF4-FFF2-40B4-BE49-F238E27FC236}">
                <a16:creationId xmlns:a16="http://schemas.microsoft.com/office/drawing/2014/main" id="{AC7AE689-383F-B2F4-C0A6-FF5185E68C31}"/>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12</a:t>
            </a:fld>
            <a:endParaRPr lang="en-US"/>
          </a:p>
        </p:txBody>
      </p:sp>
      <p:sp>
        <p:nvSpPr>
          <p:cNvPr id="28" name="TextBox 27">
            <a:extLst>
              <a:ext uri="{FF2B5EF4-FFF2-40B4-BE49-F238E27FC236}">
                <a16:creationId xmlns:a16="http://schemas.microsoft.com/office/drawing/2014/main" id="{CCF731E1-F0C3-943B-7742-66B76717124C}"/>
              </a:ext>
            </a:extLst>
          </p:cNvPr>
          <p:cNvSpPr txBox="1"/>
          <p:nvPr/>
        </p:nvSpPr>
        <p:spPr>
          <a:xfrm>
            <a:off x="7351963" y="4904185"/>
            <a:ext cx="1186271" cy="219291"/>
          </a:xfrm>
          <a:prstGeom prst="rect">
            <a:avLst/>
          </a:prstGeom>
          <a:noFill/>
        </p:spPr>
        <p:txBody>
          <a:bodyPr wrap="square">
            <a:spAutoFit/>
          </a:bodyPr>
          <a:lstStyle/>
          <a:p>
            <a:pPr algn="ctr"/>
            <a:r>
              <a:rPr lang="en-US" sz="825" dirty="0"/>
              <a:t>D. Montefiori</a:t>
            </a:r>
          </a:p>
        </p:txBody>
      </p:sp>
      <p:sp>
        <p:nvSpPr>
          <p:cNvPr id="27" name="TextBox 26">
            <a:extLst>
              <a:ext uri="{FF2B5EF4-FFF2-40B4-BE49-F238E27FC236}">
                <a16:creationId xmlns:a16="http://schemas.microsoft.com/office/drawing/2014/main" id="{B6A5993E-B0CC-B4EA-0E1D-3FD9337749DE}"/>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160EA7E-E3C0-3659-E872-5A7E7D4F967C}"/>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1641632-707F-2E3D-9196-5EE4A39A5D51}"/>
              </a:ext>
            </a:extLst>
          </p:cNvPr>
          <p:cNvSpPr txBox="1"/>
          <p:nvPr/>
        </p:nvSpPr>
        <p:spPr>
          <a:xfrm>
            <a:off x="4283787" y="1019226"/>
            <a:ext cx="1293494" cy="323165"/>
          </a:xfrm>
          <a:prstGeom prst="rect">
            <a:avLst/>
          </a:prstGeom>
          <a:noFill/>
        </p:spPr>
        <p:txBody>
          <a:bodyPr wrap="square" rtlCol="0">
            <a:spAutoFit/>
          </a:bodyPr>
          <a:lstStyle/>
          <a:p>
            <a:r>
              <a:rPr lang="en-US" sz="1500" b="1" dirty="0"/>
              <a:t>426c.TM1</a:t>
            </a:r>
          </a:p>
        </p:txBody>
      </p:sp>
    </p:spTree>
    <p:extLst>
      <p:ext uri="{BB962C8B-B14F-4D97-AF65-F5344CB8AC3E}">
        <p14:creationId xmlns:p14="http://schemas.microsoft.com/office/powerpoint/2010/main" val="2825623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90881" y="27953"/>
            <a:ext cx="8008859" cy="857250"/>
          </a:xfrm>
          <a:prstGeom prst="rect">
            <a:avLst/>
          </a:prstGeom>
        </p:spPr>
        <p:txBody>
          <a:bodyPr vert="horz" lIns="68580" tIns="34290" rIns="68580" bIns="3429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1"/>
                </a:solidFill>
                <a:latin typeface="Arial" pitchFamily="34" charset="0"/>
                <a:cs typeface="Arial" pitchFamily="34" charset="0"/>
              </a:rPr>
              <a:t>High GT1.1 Titers and the development of CD4bs precursor </a:t>
            </a:r>
            <a:r>
              <a:rPr lang="en-US" sz="3000" b="1" dirty="0" err="1">
                <a:solidFill>
                  <a:schemeClr val="accent1"/>
                </a:solidFill>
                <a:latin typeface="Arial" pitchFamily="34" charset="0"/>
                <a:cs typeface="Arial" pitchFamily="34" charset="0"/>
              </a:rPr>
              <a:t>bnAbs</a:t>
            </a:r>
            <a:r>
              <a:rPr lang="en-US" sz="3000" b="1" dirty="0">
                <a:solidFill>
                  <a:schemeClr val="accent1"/>
                </a:solidFill>
                <a:latin typeface="Arial" pitchFamily="34" charset="0"/>
                <a:cs typeface="Arial" pitchFamily="34" charset="0"/>
              </a:rPr>
              <a:t> in infant and juvenile RMs </a:t>
            </a:r>
          </a:p>
        </p:txBody>
      </p:sp>
      <p:grpSp>
        <p:nvGrpSpPr>
          <p:cNvPr id="2" name="Group 1">
            <a:extLst>
              <a:ext uri="{FF2B5EF4-FFF2-40B4-BE49-F238E27FC236}">
                <a16:creationId xmlns:a16="http://schemas.microsoft.com/office/drawing/2014/main" id="{5B88364A-600F-32B6-E8EF-12E4A165C19A}"/>
              </a:ext>
            </a:extLst>
          </p:cNvPr>
          <p:cNvGrpSpPr/>
          <p:nvPr/>
        </p:nvGrpSpPr>
        <p:grpSpPr>
          <a:xfrm>
            <a:off x="3172137" y="899915"/>
            <a:ext cx="6026424" cy="3830226"/>
            <a:chOff x="894352" y="1190064"/>
            <a:chExt cx="9043003" cy="5284664"/>
          </a:xfrm>
        </p:grpSpPr>
        <p:grpSp>
          <p:nvGrpSpPr>
            <p:cNvPr id="20" name="Group 19">
              <a:extLst>
                <a:ext uri="{FF2B5EF4-FFF2-40B4-BE49-F238E27FC236}">
                  <a16:creationId xmlns:a16="http://schemas.microsoft.com/office/drawing/2014/main" id="{875E3518-7A4E-6B44-EDE3-71EF23BC4EE7}"/>
                </a:ext>
              </a:extLst>
            </p:cNvPr>
            <p:cNvGrpSpPr/>
            <p:nvPr/>
          </p:nvGrpSpPr>
          <p:grpSpPr>
            <a:xfrm>
              <a:off x="894352" y="1190064"/>
              <a:ext cx="9043003" cy="5284664"/>
              <a:chOff x="894880" y="1190064"/>
              <a:chExt cx="8480618" cy="4940262"/>
            </a:xfrm>
          </p:grpSpPr>
          <p:grpSp>
            <p:nvGrpSpPr>
              <p:cNvPr id="19" name="Group 18">
                <a:extLst>
                  <a:ext uri="{FF2B5EF4-FFF2-40B4-BE49-F238E27FC236}">
                    <a16:creationId xmlns:a16="http://schemas.microsoft.com/office/drawing/2014/main" id="{DB1A198A-9678-C735-0ECF-CB1DC1A91C40}"/>
                  </a:ext>
                </a:extLst>
              </p:cNvPr>
              <p:cNvGrpSpPr/>
              <p:nvPr/>
            </p:nvGrpSpPr>
            <p:grpSpPr>
              <a:xfrm>
                <a:off x="894880" y="1190064"/>
                <a:ext cx="8480618" cy="4940262"/>
                <a:chOff x="894880" y="1190064"/>
                <a:chExt cx="8480618" cy="4940262"/>
              </a:xfrm>
            </p:grpSpPr>
            <p:grpSp>
              <p:nvGrpSpPr>
                <p:cNvPr id="4" name="Group 3">
                  <a:extLst>
                    <a:ext uri="{FF2B5EF4-FFF2-40B4-BE49-F238E27FC236}">
                      <a16:creationId xmlns:a16="http://schemas.microsoft.com/office/drawing/2014/main" id="{B5B72388-D5F3-B192-E3EC-F09082FCE9AC}"/>
                    </a:ext>
                  </a:extLst>
                </p:cNvPr>
                <p:cNvGrpSpPr/>
                <p:nvPr/>
              </p:nvGrpSpPr>
              <p:grpSpPr>
                <a:xfrm>
                  <a:off x="894880" y="1190064"/>
                  <a:ext cx="8480618" cy="4940262"/>
                  <a:chOff x="-47966" y="1289859"/>
                  <a:chExt cx="7136905" cy="4047232"/>
                </a:xfrm>
              </p:grpSpPr>
              <p:graphicFrame>
                <p:nvGraphicFramePr>
                  <p:cNvPr id="8" name="Object 7">
                    <a:extLst>
                      <a:ext uri="{FF2B5EF4-FFF2-40B4-BE49-F238E27FC236}">
                        <a16:creationId xmlns:a16="http://schemas.microsoft.com/office/drawing/2014/main" id="{1343603D-5E9D-151B-DFAC-0FBB75ACA111}"/>
                      </a:ext>
                    </a:extLst>
                  </p:cNvPr>
                  <p:cNvGraphicFramePr>
                    <a:graphicFrameLocks noChangeAspect="1"/>
                  </p:cNvGraphicFramePr>
                  <p:nvPr/>
                </p:nvGraphicFramePr>
                <p:xfrm>
                  <a:off x="358234" y="1706267"/>
                  <a:ext cx="4086239" cy="3630824"/>
                </p:xfrm>
                <a:graphic>
                  <a:graphicData uri="http://schemas.openxmlformats.org/presentationml/2006/ole">
                    <mc:AlternateContent xmlns:mc="http://schemas.openxmlformats.org/markup-compatibility/2006">
                      <mc:Choice xmlns:v="urn:schemas-microsoft-com:vml" Requires="v">
                        <p:oleObj spid="_x0000_s4101" name="Prism 10" r:id="rId4" imgW="3126923" imgH="2779624" progId="Prism10.Document">
                          <p:embed/>
                        </p:oleObj>
                      </mc:Choice>
                      <mc:Fallback>
                        <p:oleObj name="Prism 10" r:id="rId4" imgW="3126923" imgH="2779624" progId="Prism10.Document">
                          <p:embed/>
                          <p:pic>
                            <p:nvPicPr>
                              <p:cNvPr id="8" name="Object 7">
                                <a:extLst>
                                  <a:ext uri="{FF2B5EF4-FFF2-40B4-BE49-F238E27FC236}">
                                    <a16:creationId xmlns:a16="http://schemas.microsoft.com/office/drawing/2014/main" id="{1343603D-5E9D-151B-DFAC-0FBB75ACA111}"/>
                                  </a:ext>
                                </a:extLst>
                              </p:cNvPr>
                              <p:cNvPicPr/>
                              <p:nvPr/>
                            </p:nvPicPr>
                            <p:blipFill>
                              <a:blip r:embed="rId5"/>
                              <a:stretch>
                                <a:fillRect/>
                              </a:stretch>
                            </p:blipFill>
                            <p:spPr>
                              <a:xfrm>
                                <a:off x="358234" y="1706267"/>
                                <a:ext cx="4086239" cy="363082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0CCF7E8D-8B4A-270C-0DDE-AC13075B8507}"/>
                      </a:ext>
                    </a:extLst>
                  </p:cNvPr>
                  <p:cNvSpPr txBox="1"/>
                  <p:nvPr/>
                </p:nvSpPr>
                <p:spPr>
                  <a:xfrm>
                    <a:off x="1268526" y="1415930"/>
                    <a:ext cx="1531844" cy="341474"/>
                  </a:xfrm>
                  <a:prstGeom prst="rect">
                    <a:avLst/>
                  </a:prstGeom>
                  <a:noFill/>
                </p:spPr>
                <p:txBody>
                  <a:bodyPr wrap="square" rtlCol="0">
                    <a:spAutoFit/>
                  </a:bodyPr>
                  <a:lstStyle/>
                  <a:p>
                    <a:r>
                      <a:rPr lang="en-US" sz="1500" b="1" dirty="0"/>
                      <a:t>426c.TM1</a:t>
                    </a:r>
                  </a:p>
                </p:txBody>
              </p:sp>
              <p:sp>
                <p:nvSpPr>
                  <p:cNvPr id="6" name="TextBox 5">
                    <a:extLst>
                      <a:ext uri="{FF2B5EF4-FFF2-40B4-BE49-F238E27FC236}">
                        <a16:creationId xmlns:a16="http://schemas.microsoft.com/office/drawing/2014/main" id="{6E360452-12E2-F838-10B0-18F60BD055CF}"/>
                      </a:ext>
                    </a:extLst>
                  </p:cNvPr>
                  <p:cNvSpPr txBox="1"/>
                  <p:nvPr/>
                </p:nvSpPr>
                <p:spPr>
                  <a:xfrm>
                    <a:off x="5826125" y="1289859"/>
                    <a:ext cx="1148259" cy="585385"/>
                  </a:xfrm>
                  <a:prstGeom prst="rect">
                    <a:avLst/>
                  </a:prstGeom>
                  <a:noFill/>
                </p:spPr>
                <p:txBody>
                  <a:bodyPr wrap="square" rtlCol="0">
                    <a:spAutoFit/>
                  </a:bodyPr>
                  <a:lstStyle/>
                  <a:p>
                    <a:pPr algn="ctr"/>
                    <a:r>
                      <a:rPr lang="en-US" sz="1500" b="1" dirty="0"/>
                      <a:t>Fold Change</a:t>
                    </a:r>
                  </a:p>
                </p:txBody>
              </p:sp>
              <p:grpSp>
                <p:nvGrpSpPr>
                  <p:cNvPr id="7" name="Group 6">
                    <a:extLst>
                      <a:ext uri="{FF2B5EF4-FFF2-40B4-BE49-F238E27FC236}">
                        <a16:creationId xmlns:a16="http://schemas.microsoft.com/office/drawing/2014/main" id="{326C9342-17D9-379E-1A11-4D11BF60FDE3}"/>
                      </a:ext>
                    </a:extLst>
                  </p:cNvPr>
                  <p:cNvGrpSpPr/>
                  <p:nvPr/>
                </p:nvGrpSpPr>
                <p:grpSpPr>
                  <a:xfrm>
                    <a:off x="-47966" y="2089092"/>
                    <a:ext cx="456067" cy="2850397"/>
                    <a:chOff x="839785" y="1922255"/>
                    <a:chExt cx="456067" cy="2850397"/>
                  </a:xfrm>
                </p:grpSpPr>
                <p:grpSp>
                  <p:nvGrpSpPr>
                    <p:cNvPr id="10" name="Group 9">
                      <a:extLst>
                        <a:ext uri="{FF2B5EF4-FFF2-40B4-BE49-F238E27FC236}">
                          <a16:creationId xmlns:a16="http://schemas.microsoft.com/office/drawing/2014/main" id="{C32104DB-0193-A383-7C76-D0D35720F495}"/>
                        </a:ext>
                      </a:extLst>
                    </p:cNvPr>
                    <p:cNvGrpSpPr/>
                    <p:nvPr/>
                  </p:nvGrpSpPr>
                  <p:grpSpPr>
                    <a:xfrm>
                      <a:off x="839785" y="1922255"/>
                      <a:ext cx="456067" cy="1400869"/>
                      <a:chOff x="839785" y="1922255"/>
                      <a:chExt cx="456067" cy="1400869"/>
                    </a:xfrm>
                  </p:grpSpPr>
                  <p:cxnSp>
                    <p:nvCxnSpPr>
                      <p:cNvPr id="14" name="Straight Connector 13">
                        <a:extLst>
                          <a:ext uri="{FF2B5EF4-FFF2-40B4-BE49-F238E27FC236}">
                            <a16:creationId xmlns:a16="http://schemas.microsoft.com/office/drawing/2014/main" id="{F447411C-6862-BC4D-ED6E-1D148B987FE7}"/>
                          </a:ext>
                        </a:extLst>
                      </p:cNvPr>
                      <p:cNvCxnSpPr>
                        <a:cxnSpLocks/>
                      </p:cNvCxnSpPr>
                      <p:nvPr/>
                    </p:nvCxnSpPr>
                    <p:spPr>
                      <a:xfrm>
                        <a:off x="1292563" y="1922255"/>
                        <a:ext cx="3289" cy="14008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C5B85D-BF6D-0A87-273C-19CA09E10086}"/>
                          </a:ext>
                        </a:extLst>
                      </p:cNvPr>
                      <p:cNvSpPr txBox="1"/>
                      <p:nvPr/>
                    </p:nvSpPr>
                    <p:spPr>
                      <a:xfrm rot="16200000">
                        <a:off x="532954" y="2448800"/>
                        <a:ext cx="996376" cy="382714"/>
                      </a:xfrm>
                      <a:prstGeom prst="rect">
                        <a:avLst/>
                      </a:prstGeom>
                      <a:noFill/>
                    </p:spPr>
                    <p:txBody>
                      <a:bodyPr wrap="square" rtlCol="0">
                        <a:spAutoFit/>
                      </a:bodyPr>
                      <a:lstStyle/>
                      <a:p>
                        <a:pPr algn="ctr"/>
                        <a:r>
                          <a:rPr lang="en-US" sz="1500" b="1" dirty="0">
                            <a:solidFill>
                              <a:srgbClr val="0F8C02"/>
                            </a:solidFill>
                          </a:rPr>
                          <a:t>Infants</a:t>
                        </a:r>
                      </a:p>
                    </p:txBody>
                  </p:sp>
                </p:grpSp>
                <p:grpSp>
                  <p:nvGrpSpPr>
                    <p:cNvPr id="11" name="Group 10">
                      <a:extLst>
                        <a:ext uri="{FF2B5EF4-FFF2-40B4-BE49-F238E27FC236}">
                          <a16:creationId xmlns:a16="http://schemas.microsoft.com/office/drawing/2014/main" id="{A41AF748-6FBF-D7CD-17B2-506D49A998B1}"/>
                        </a:ext>
                      </a:extLst>
                    </p:cNvPr>
                    <p:cNvGrpSpPr/>
                    <p:nvPr/>
                  </p:nvGrpSpPr>
                  <p:grpSpPr>
                    <a:xfrm>
                      <a:off x="912667" y="3375443"/>
                      <a:ext cx="383185" cy="1397209"/>
                      <a:chOff x="912667" y="3375443"/>
                      <a:chExt cx="383185" cy="1397209"/>
                    </a:xfrm>
                  </p:grpSpPr>
                  <p:cxnSp>
                    <p:nvCxnSpPr>
                      <p:cNvPr id="12" name="Straight Connector 11">
                        <a:extLst>
                          <a:ext uri="{FF2B5EF4-FFF2-40B4-BE49-F238E27FC236}">
                            <a16:creationId xmlns:a16="http://schemas.microsoft.com/office/drawing/2014/main" id="{660B9CEF-8FC6-CB2C-193D-46AAB386ABB0}"/>
                          </a:ext>
                        </a:extLst>
                      </p:cNvPr>
                      <p:cNvCxnSpPr>
                        <a:cxnSpLocks/>
                      </p:cNvCxnSpPr>
                      <p:nvPr/>
                    </p:nvCxnSpPr>
                    <p:spPr>
                      <a:xfrm>
                        <a:off x="1292563" y="3500731"/>
                        <a:ext cx="3289" cy="1056833"/>
                      </a:xfrm>
                      <a:prstGeom prst="line">
                        <a:avLst/>
                      </a:prstGeom>
                      <a:ln w="57150">
                        <a:solidFill>
                          <a:srgbClr val="E8833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47DE984-2737-AF1B-9CC6-549D03DC7B24}"/>
                          </a:ext>
                        </a:extLst>
                      </p:cNvPr>
                      <p:cNvSpPr txBox="1"/>
                      <p:nvPr/>
                    </p:nvSpPr>
                    <p:spPr>
                      <a:xfrm rot="16200000">
                        <a:off x="405419" y="3882691"/>
                        <a:ext cx="1397209" cy="382714"/>
                      </a:xfrm>
                      <a:prstGeom prst="rect">
                        <a:avLst/>
                      </a:prstGeom>
                      <a:noFill/>
                    </p:spPr>
                    <p:txBody>
                      <a:bodyPr wrap="square" rtlCol="0">
                        <a:spAutoFit/>
                      </a:bodyPr>
                      <a:lstStyle/>
                      <a:p>
                        <a:pPr algn="ctr"/>
                        <a:r>
                          <a:rPr lang="en-US" sz="1500" b="1" dirty="0">
                            <a:solidFill>
                              <a:srgbClr val="FF6600"/>
                            </a:solidFill>
                          </a:rPr>
                          <a:t>Juveniles</a:t>
                        </a:r>
                      </a:p>
                    </p:txBody>
                  </p:sp>
                </p:grpSp>
              </p:grpSp>
              <p:graphicFrame>
                <p:nvGraphicFramePr>
                  <p:cNvPr id="9" name="Object 8">
                    <a:extLst>
                      <a:ext uri="{FF2B5EF4-FFF2-40B4-BE49-F238E27FC236}">
                        <a16:creationId xmlns:a16="http://schemas.microsoft.com/office/drawing/2014/main" id="{68558052-CB1C-2C4A-E063-46152594BE11}"/>
                      </a:ext>
                    </a:extLst>
                  </p:cNvPr>
                  <p:cNvGraphicFramePr>
                    <a:graphicFrameLocks noChangeAspect="1"/>
                  </p:cNvGraphicFramePr>
                  <p:nvPr/>
                </p:nvGraphicFramePr>
                <p:xfrm>
                  <a:off x="3652719" y="1699162"/>
                  <a:ext cx="3436220" cy="3624533"/>
                </p:xfrm>
                <a:graphic>
                  <a:graphicData uri="http://schemas.openxmlformats.org/presentationml/2006/ole">
                    <mc:AlternateContent xmlns:mc="http://schemas.openxmlformats.org/markup-compatibility/2006">
                      <mc:Choice xmlns:v="urn:schemas-microsoft-com:vml" Requires="v">
                        <p:oleObj spid="_x0000_s4102" name="Prism 9" r:id="rId6" imgW="2956305" imgH="2779624" progId="Prism9.Document">
                          <p:embed/>
                        </p:oleObj>
                      </mc:Choice>
                      <mc:Fallback>
                        <p:oleObj name="Prism 9" r:id="rId6" imgW="2956305" imgH="2779624" progId="Prism9.Document">
                          <p:embed/>
                          <p:pic>
                            <p:nvPicPr>
                              <p:cNvPr id="9" name="Object 8">
                                <a:extLst>
                                  <a:ext uri="{FF2B5EF4-FFF2-40B4-BE49-F238E27FC236}">
                                    <a16:creationId xmlns:a16="http://schemas.microsoft.com/office/drawing/2014/main" id="{68558052-CB1C-2C4A-E063-46152594BE11}"/>
                                  </a:ext>
                                </a:extLst>
                              </p:cNvPr>
                              <p:cNvPicPr/>
                              <p:nvPr/>
                            </p:nvPicPr>
                            <p:blipFill>
                              <a:blip r:embed="rId7"/>
                              <a:stretch>
                                <a:fillRect/>
                              </a:stretch>
                            </p:blipFill>
                            <p:spPr>
                              <a:xfrm>
                                <a:off x="3652719" y="1699162"/>
                                <a:ext cx="3436220" cy="3624533"/>
                              </a:xfrm>
                              <a:prstGeom prst="rect">
                                <a:avLst/>
                              </a:prstGeom>
                            </p:spPr>
                          </p:pic>
                        </p:oleObj>
                      </mc:Fallback>
                    </mc:AlternateContent>
                  </a:graphicData>
                </a:graphic>
              </p:graphicFrame>
            </p:grpSp>
            <p:sp>
              <p:nvSpPr>
                <p:cNvPr id="17" name="TextBox 16">
                  <a:extLst>
                    <a:ext uri="{FF2B5EF4-FFF2-40B4-BE49-F238E27FC236}">
                      <a16:creationId xmlns:a16="http://schemas.microsoft.com/office/drawing/2014/main" id="{6184DD64-30F3-F998-8EC5-E3E97A5E82DA}"/>
                    </a:ext>
                  </a:extLst>
                </p:cNvPr>
                <p:cNvSpPr txBox="1"/>
                <p:nvPr/>
              </p:nvSpPr>
              <p:spPr>
                <a:xfrm>
                  <a:off x="4771851" y="1343952"/>
                  <a:ext cx="891715" cy="476368"/>
                </a:xfrm>
                <a:prstGeom prst="rect">
                  <a:avLst/>
                </a:prstGeom>
                <a:noFill/>
              </p:spPr>
              <p:txBody>
                <a:bodyPr wrap="square" rtlCol="0">
                  <a:spAutoFit/>
                </a:bodyPr>
                <a:lstStyle/>
                <a:p>
                  <a:r>
                    <a:rPr lang="en-US" sz="1800" b="1" dirty="0"/>
                    <a:t>ID</a:t>
                  </a:r>
                  <a:r>
                    <a:rPr lang="en-US" sz="1800" b="1" baseline="-25000" dirty="0"/>
                    <a:t>50</a:t>
                  </a:r>
                </a:p>
              </p:txBody>
            </p:sp>
          </p:grpSp>
          <p:sp>
            <p:nvSpPr>
              <p:cNvPr id="18" name="TextBox 17">
                <a:extLst>
                  <a:ext uri="{FF2B5EF4-FFF2-40B4-BE49-F238E27FC236}">
                    <a16:creationId xmlns:a16="http://schemas.microsoft.com/office/drawing/2014/main" id="{7EE0464F-69AB-272E-A064-59AB7601DE0E}"/>
                  </a:ext>
                </a:extLst>
              </p:cNvPr>
              <p:cNvSpPr txBox="1"/>
              <p:nvPr/>
            </p:nvSpPr>
            <p:spPr>
              <a:xfrm>
                <a:off x="6151372" y="1238774"/>
                <a:ext cx="1775105" cy="714552"/>
              </a:xfrm>
              <a:prstGeom prst="rect">
                <a:avLst/>
              </a:prstGeom>
              <a:noFill/>
            </p:spPr>
            <p:txBody>
              <a:bodyPr wrap="square" rtlCol="0">
                <a:spAutoFit/>
              </a:bodyPr>
              <a:lstStyle/>
              <a:p>
                <a:pPr algn="ctr"/>
                <a:r>
                  <a:rPr lang="en-US" sz="1500" b="1" dirty="0"/>
                  <a:t>426c D279K Mutant</a:t>
                </a:r>
              </a:p>
            </p:txBody>
          </p:sp>
        </p:grpSp>
        <p:sp>
          <p:nvSpPr>
            <p:cNvPr id="3" name="Rectangle 2">
              <a:extLst>
                <a:ext uri="{FF2B5EF4-FFF2-40B4-BE49-F238E27FC236}">
                  <a16:creationId xmlns:a16="http://schemas.microsoft.com/office/drawing/2014/main" id="{12EFA858-BD60-355A-0DDF-55C7DAB620B3}"/>
                </a:ext>
              </a:extLst>
            </p:cNvPr>
            <p:cNvSpPr/>
            <p:nvPr/>
          </p:nvSpPr>
          <p:spPr>
            <a:xfrm>
              <a:off x="2374792" y="2165070"/>
              <a:ext cx="2398067" cy="1233451"/>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1" name="Rectangle 20">
              <a:extLst>
                <a:ext uri="{FF2B5EF4-FFF2-40B4-BE49-F238E27FC236}">
                  <a16:creationId xmlns:a16="http://schemas.microsoft.com/office/drawing/2014/main" id="{F7C49CD1-97A4-9BCD-869B-CCD370C84D1A}"/>
                </a:ext>
              </a:extLst>
            </p:cNvPr>
            <p:cNvSpPr/>
            <p:nvPr/>
          </p:nvSpPr>
          <p:spPr>
            <a:xfrm>
              <a:off x="2384952" y="5405427"/>
              <a:ext cx="2393900" cy="41625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2" name="Rectangle 21">
              <a:extLst>
                <a:ext uri="{FF2B5EF4-FFF2-40B4-BE49-F238E27FC236}">
                  <a16:creationId xmlns:a16="http://schemas.microsoft.com/office/drawing/2014/main" id="{EB353747-D07E-5EED-A2CA-AF73E13E38A4}"/>
                </a:ext>
              </a:extLst>
            </p:cNvPr>
            <p:cNvSpPr/>
            <p:nvPr/>
          </p:nvSpPr>
          <p:spPr>
            <a:xfrm>
              <a:off x="6459112" y="2144748"/>
              <a:ext cx="2133601" cy="1253771"/>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3" name="Rectangle 22">
              <a:extLst>
                <a:ext uri="{FF2B5EF4-FFF2-40B4-BE49-F238E27FC236}">
                  <a16:creationId xmlns:a16="http://schemas.microsoft.com/office/drawing/2014/main" id="{BA697FC3-3387-17C5-13C4-08D30ABFF1B8}"/>
                </a:ext>
              </a:extLst>
            </p:cNvPr>
            <p:cNvSpPr/>
            <p:nvPr/>
          </p:nvSpPr>
          <p:spPr>
            <a:xfrm>
              <a:off x="6459184" y="5405428"/>
              <a:ext cx="2123441" cy="42641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grpSp>
      <p:sp>
        <p:nvSpPr>
          <p:cNvPr id="26" name="Slide Number Placeholder 3">
            <a:extLst>
              <a:ext uri="{FF2B5EF4-FFF2-40B4-BE49-F238E27FC236}">
                <a16:creationId xmlns:a16="http://schemas.microsoft.com/office/drawing/2014/main" id="{AC7AE689-383F-B2F4-C0A6-FF5185E68C31}"/>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13</a:t>
            </a:fld>
            <a:endParaRPr lang="en-US"/>
          </a:p>
        </p:txBody>
      </p:sp>
      <p:sp>
        <p:nvSpPr>
          <p:cNvPr id="28" name="TextBox 27">
            <a:extLst>
              <a:ext uri="{FF2B5EF4-FFF2-40B4-BE49-F238E27FC236}">
                <a16:creationId xmlns:a16="http://schemas.microsoft.com/office/drawing/2014/main" id="{CCF731E1-F0C3-943B-7742-66B76717124C}"/>
              </a:ext>
            </a:extLst>
          </p:cNvPr>
          <p:cNvSpPr txBox="1"/>
          <p:nvPr/>
        </p:nvSpPr>
        <p:spPr>
          <a:xfrm>
            <a:off x="7351963" y="4904185"/>
            <a:ext cx="1186271" cy="219291"/>
          </a:xfrm>
          <a:prstGeom prst="rect">
            <a:avLst/>
          </a:prstGeom>
          <a:noFill/>
        </p:spPr>
        <p:txBody>
          <a:bodyPr wrap="square">
            <a:spAutoFit/>
          </a:bodyPr>
          <a:lstStyle/>
          <a:p>
            <a:pPr algn="ctr"/>
            <a:r>
              <a:rPr lang="en-US" sz="825" dirty="0"/>
              <a:t>D. Montefiori</a:t>
            </a:r>
          </a:p>
        </p:txBody>
      </p:sp>
      <p:graphicFrame>
        <p:nvGraphicFramePr>
          <p:cNvPr id="29" name="Object 28">
            <a:extLst>
              <a:ext uri="{FF2B5EF4-FFF2-40B4-BE49-F238E27FC236}">
                <a16:creationId xmlns:a16="http://schemas.microsoft.com/office/drawing/2014/main" id="{A9F9A981-08EB-530C-E14C-A9243159E2B5}"/>
              </a:ext>
            </a:extLst>
          </p:cNvPr>
          <p:cNvGraphicFramePr>
            <a:graphicFrameLocks noChangeAspect="1"/>
          </p:cNvGraphicFramePr>
          <p:nvPr>
            <p:extLst>
              <p:ext uri="{D42A27DB-BD31-4B8C-83A1-F6EECF244321}">
                <p14:modId xmlns:p14="http://schemas.microsoft.com/office/powerpoint/2010/main" val="3504669875"/>
              </p:ext>
            </p:extLst>
          </p:nvPr>
        </p:nvGraphicFramePr>
        <p:xfrm>
          <a:off x="65088" y="1019175"/>
          <a:ext cx="3305175" cy="2603500"/>
        </p:xfrm>
        <a:graphic>
          <a:graphicData uri="http://schemas.openxmlformats.org/presentationml/2006/ole">
            <mc:AlternateContent xmlns:mc="http://schemas.openxmlformats.org/markup-compatibility/2006">
              <mc:Choice xmlns:v="urn:schemas-microsoft-com:vml" Requires="v">
                <p:oleObj spid="_x0000_s4103" name="Prism 10" r:id="rId8" imgW="3980015" imgH="3135986" progId="Prism10.Document">
                  <p:embed/>
                </p:oleObj>
              </mc:Choice>
              <mc:Fallback>
                <p:oleObj name="Prism 10" r:id="rId8" imgW="3980015" imgH="3135986" progId="Prism10.Document">
                  <p:embed/>
                  <p:pic>
                    <p:nvPicPr>
                      <p:cNvPr id="29" name="Object 28">
                        <a:extLst>
                          <a:ext uri="{FF2B5EF4-FFF2-40B4-BE49-F238E27FC236}">
                            <a16:creationId xmlns:a16="http://schemas.microsoft.com/office/drawing/2014/main" id="{A9F9A981-08EB-530C-E14C-A9243159E2B5}"/>
                          </a:ext>
                        </a:extLst>
                      </p:cNvPr>
                      <p:cNvPicPr/>
                      <p:nvPr/>
                    </p:nvPicPr>
                    <p:blipFill>
                      <a:blip r:embed="rId9"/>
                      <a:stretch>
                        <a:fillRect/>
                      </a:stretch>
                    </p:blipFill>
                    <p:spPr>
                      <a:xfrm>
                        <a:off x="65088" y="1019175"/>
                        <a:ext cx="3305175" cy="260350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057EDB37-1B44-2613-7F9C-778E516A160C}"/>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3ABBB63-862D-5490-76C9-6152AA5DF48D}"/>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30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246B-2410-644B-A9FB-B627D85C9913}"/>
              </a:ext>
            </a:extLst>
          </p:cNvPr>
          <p:cNvSpPr>
            <a:spLocks noGrp="1"/>
          </p:cNvSpPr>
          <p:nvPr>
            <p:ph type="title"/>
          </p:nvPr>
        </p:nvSpPr>
        <p:spPr>
          <a:xfrm>
            <a:off x="33680" y="52723"/>
            <a:ext cx="8531299" cy="477600"/>
          </a:xfrm>
        </p:spPr>
        <p:txBody>
          <a:bodyPr/>
          <a:lstStyle/>
          <a:p>
            <a:r>
              <a:rPr lang="en-US" sz="2600" dirty="0">
                <a:latin typeface="+mj-lt"/>
              </a:rPr>
              <a:t>Plasma antibodies target the CD4bs and C3/V5 in most of the infants and juveniles </a:t>
            </a:r>
          </a:p>
        </p:txBody>
      </p:sp>
      <p:sp>
        <p:nvSpPr>
          <p:cNvPr id="7" name="TextBox 6">
            <a:extLst>
              <a:ext uri="{FF2B5EF4-FFF2-40B4-BE49-F238E27FC236}">
                <a16:creationId xmlns:a16="http://schemas.microsoft.com/office/drawing/2014/main" id="{5D107D5F-78FD-0D5B-1CAF-17D539ECF8AA}"/>
              </a:ext>
            </a:extLst>
          </p:cNvPr>
          <p:cNvSpPr txBox="1"/>
          <p:nvPr/>
        </p:nvSpPr>
        <p:spPr>
          <a:xfrm>
            <a:off x="1488462" y="2941438"/>
            <a:ext cx="863025" cy="307777"/>
          </a:xfrm>
          <a:prstGeom prst="rect">
            <a:avLst/>
          </a:prstGeom>
          <a:noFill/>
        </p:spPr>
        <p:txBody>
          <a:bodyPr wrap="square" rtlCol="0">
            <a:spAutoFit/>
          </a:bodyPr>
          <a:lstStyle/>
          <a:p>
            <a:r>
              <a:rPr lang="en-US" b="1" dirty="0">
                <a:solidFill>
                  <a:srgbClr val="FF6600"/>
                </a:solidFill>
              </a:rPr>
              <a:t>46829</a:t>
            </a:r>
          </a:p>
        </p:txBody>
      </p:sp>
      <p:sp>
        <p:nvSpPr>
          <p:cNvPr id="23" name="TextBox 22">
            <a:extLst>
              <a:ext uri="{FF2B5EF4-FFF2-40B4-BE49-F238E27FC236}">
                <a16:creationId xmlns:a16="http://schemas.microsoft.com/office/drawing/2014/main" id="{75E1D223-3BDD-2AF4-9F11-85A229A108EA}"/>
              </a:ext>
            </a:extLst>
          </p:cNvPr>
          <p:cNvSpPr txBox="1"/>
          <p:nvPr/>
        </p:nvSpPr>
        <p:spPr>
          <a:xfrm>
            <a:off x="6157193" y="991157"/>
            <a:ext cx="913821" cy="338554"/>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cs typeface="Arial" panose="020B0604020202020204" pitchFamily="34" charset="0"/>
              </a:rPr>
              <a:t>47754</a:t>
            </a:r>
          </a:p>
        </p:txBody>
      </p:sp>
      <p:sp>
        <p:nvSpPr>
          <p:cNvPr id="24" name="TextBox 23">
            <a:extLst>
              <a:ext uri="{FF2B5EF4-FFF2-40B4-BE49-F238E27FC236}">
                <a16:creationId xmlns:a16="http://schemas.microsoft.com/office/drawing/2014/main" id="{CCC02EA8-844F-0F66-FDC7-6B8D397CC4AC}"/>
              </a:ext>
            </a:extLst>
          </p:cNvPr>
          <p:cNvSpPr txBox="1"/>
          <p:nvPr/>
        </p:nvSpPr>
        <p:spPr>
          <a:xfrm>
            <a:off x="5036151" y="988068"/>
            <a:ext cx="913821" cy="338554"/>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cs typeface="Arial" panose="020B0604020202020204" pitchFamily="34" charset="0"/>
              </a:rPr>
              <a:t>47750</a:t>
            </a:r>
          </a:p>
        </p:txBody>
      </p:sp>
      <p:sp>
        <p:nvSpPr>
          <p:cNvPr id="25" name="TextBox 24">
            <a:extLst>
              <a:ext uri="{FF2B5EF4-FFF2-40B4-BE49-F238E27FC236}">
                <a16:creationId xmlns:a16="http://schemas.microsoft.com/office/drawing/2014/main" id="{0A0F7892-D194-B226-BB2E-D5BA64CEDFF8}"/>
              </a:ext>
            </a:extLst>
          </p:cNvPr>
          <p:cNvSpPr txBox="1"/>
          <p:nvPr/>
        </p:nvSpPr>
        <p:spPr>
          <a:xfrm>
            <a:off x="3725324" y="1026440"/>
            <a:ext cx="913821" cy="338554"/>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cs typeface="Arial" panose="020B0604020202020204" pitchFamily="34" charset="0"/>
              </a:rPr>
              <a:t>47739</a:t>
            </a:r>
          </a:p>
        </p:txBody>
      </p:sp>
      <p:sp>
        <p:nvSpPr>
          <p:cNvPr id="26" name="TextBox 25">
            <a:extLst>
              <a:ext uri="{FF2B5EF4-FFF2-40B4-BE49-F238E27FC236}">
                <a16:creationId xmlns:a16="http://schemas.microsoft.com/office/drawing/2014/main" id="{BA4B8EAF-D0F2-98C8-A158-AE0B59EF822B}"/>
              </a:ext>
            </a:extLst>
          </p:cNvPr>
          <p:cNvSpPr txBox="1"/>
          <p:nvPr/>
        </p:nvSpPr>
        <p:spPr>
          <a:xfrm>
            <a:off x="2546563" y="995609"/>
            <a:ext cx="955073" cy="338554"/>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cs typeface="Arial" panose="020B0604020202020204" pitchFamily="34" charset="0"/>
              </a:rPr>
              <a:t>47734</a:t>
            </a:r>
          </a:p>
        </p:txBody>
      </p:sp>
      <p:sp>
        <p:nvSpPr>
          <p:cNvPr id="27" name="TextBox 26">
            <a:extLst>
              <a:ext uri="{FF2B5EF4-FFF2-40B4-BE49-F238E27FC236}">
                <a16:creationId xmlns:a16="http://schemas.microsoft.com/office/drawing/2014/main" id="{C2EFDC66-C43B-FAE2-72BE-8BF1F2D7B311}"/>
              </a:ext>
            </a:extLst>
          </p:cNvPr>
          <p:cNvSpPr txBox="1"/>
          <p:nvPr/>
        </p:nvSpPr>
        <p:spPr>
          <a:xfrm>
            <a:off x="1381152" y="995291"/>
            <a:ext cx="913821" cy="338554"/>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cs typeface="Arial" panose="020B0604020202020204" pitchFamily="34" charset="0"/>
              </a:rPr>
              <a:t>47729</a:t>
            </a:r>
          </a:p>
        </p:txBody>
      </p:sp>
      <p:cxnSp>
        <p:nvCxnSpPr>
          <p:cNvPr id="28" name="Straight Connector 27">
            <a:extLst>
              <a:ext uri="{FF2B5EF4-FFF2-40B4-BE49-F238E27FC236}">
                <a16:creationId xmlns:a16="http://schemas.microsoft.com/office/drawing/2014/main" id="{81E82867-436A-01DB-2A32-D5782CFAD214}"/>
              </a:ext>
            </a:extLst>
          </p:cNvPr>
          <p:cNvCxnSpPr>
            <a:cxnSpLocks/>
          </p:cNvCxnSpPr>
          <p:nvPr/>
        </p:nvCxnSpPr>
        <p:spPr>
          <a:xfrm>
            <a:off x="1424806" y="1333845"/>
            <a:ext cx="72938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49F1B4B-7274-289D-F6F1-E2E492DCF46A}"/>
              </a:ext>
            </a:extLst>
          </p:cNvPr>
          <p:cNvGrpSpPr/>
          <p:nvPr/>
        </p:nvGrpSpPr>
        <p:grpSpPr>
          <a:xfrm>
            <a:off x="1239012" y="1421939"/>
            <a:ext cx="5825700" cy="1532124"/>
            <a:chOff x="1239012" y="1421939"/>
            <a:chExt cx="5825700" cy="1532124"/>
          </a:xfrm>
        </p:grpSpPr>
        <p:pic>
          <p:nvPicPr>
            <p:cNvPr id="22" name="Picture 3" descr="A picture containing light&#10;&#10;Description automatically generated">
              <a:extLst>
                <a:ext uri="{FF2B5EF4-FFF2-40B4-BE49-F238E27FC236}">
                  <a16:creationId xmlns:a16="http://schemas.microsoft.com/office/drawing/2014/main" id="{ECCAD630-AA92-1961-EFA6-BC663A498F98}"/>
                </a:ext>
              </a:extLst>
            </p:cNvPr>
            <p:cNvPicPr>
              <a:picLocks noChangeAspect="1"/>
            </p:cNvPicPr>
            <p:nvPr/>
          </p:nvPicPr>
          <p:blipFill rotWithShape="1">
            <a:blip r:embed="rId3"/>
            <a:srcRect l="21526" t="5557" r="30724" b="10898"/>
            <a:stretch/>
          </p:blipFill>
          <p:spPr>
            <a:xfrm>
              <a:off x="1239012" y="1421939"/>
              <a:ext cx="1167303" cy="1532124"/>
            </a:xfrm>
            <a:prstGeom prst="rect">
              <a:avLst/>
            </a:prstGeom>
          </p:spPr>
        </p:pic>
        <p:pic>
          <p:nvPicPr>
            <p:cNvPr id="29" name="Picture 28" descr="A close-up of a toy&#10;&#10;Description automatically generated with medium confidence">
              <a:extLst>
                <a:ext uri="{FF2B5EF4-FFF2-40B4-BE49-F238E27FC236}">
                  <a16:creationId xmlns:a16="http://schemas.microsoft.com/office/drawing/2014/main" id="{72CEE325-0899-6C38-38DA-7C324D6B2F0C}"/>
                </a:ext>
              </a:extLst>
            </p:cNvPr>
            <p:cNvPicPr>
              <a:picLocks noChangeAspect="1"/>
            </p:cNvPicPr>
            <p:nvPr/>
          </p:nvPicPr>
          <p:blipFill rotWithShape="1">
            <a:blip r:embed="rId4"/>
            <a:srcRect l="23434" t="10894" r="36979" b="21464"/>
            <a:stretch/>
          </p:blipFill>
          <p:spPr>
            <a:xfrm>
              <a:off x="2401526" y="1532674"/>
              <a:ext cx="1165059" cy="1301561"/>
            </a:xfrm>
            <a:prstGeom prst="rect">
              <a:avLst/>
            </a:prstGeom>
          </p:spPr>
        </p:pic>
        <p:pic>
          <p:nvPicPr>
            <p:cNvPr id="30" name="Picture 29" descr="A close-up of a candy&#10;&#10;Description automatically generated with low confidence">
              <a:extLst>
                <a:ext uri="{FF2B5EF4-FFF2-40B4-BE49-F238E27FC236}">
                  <a16:creationId xmlns:a16="http://schemas.microsoft.com/office/drawing/2014/main" id="{3B1D1C94-9BDC-FE71-8406-3FF6B93BC231}"/>
                </a:ext>
              </a:extLst>
            </p:cNvPr>
            <p:cNvPicPr>
              <a:picLocks noChangeAspect="1"/>
            </p:cNvPicPr>
            <p:nvPr/>
          </p:nvPicPr>
          <p:blipFill rotWithShape="1">
            <a:blip r:embed="rId5"/>
            <a:srcRect l="37539" t="20576" r="34093" b="26191"/>
            <a:stretch/>
          </p:blipFill>
          <p:spPr>
            <a:xfrm>
              <a:off x="3898807" y="1627131"/>
              <a:ext cx="906908" cy="1112646"/>
            </a:xfrm>
            <a:prstGeom prst="rect">
              <a:avLst/>
            </a:prstGeom>
          </p:spPr>
        </p:pic>
        <p:pic>
          <p:nvPicPr>
            <p:cNvPr id="31" name="Picture 30" descr="A picture containing light, blur&#10;&#10;Description automatically generated">
              <a:extLst>
                <a:ext uri="{FF2B5EF4-FFF2-40B4-BE49-F238E27FC236}">
                  <a16:creationId xmlns:a16="http://schemas.microsoft.com/office/drawing/2014/main" id="{EF535C0A-B09F-CDB7-75A8-8DD2D0C6118B}"/>
                </a:ext>
              </a:extLst>
            </p:cNvPr>
            <p:cNvPicPr>
              <a:picLocks noChangeAspect="1"/>
            </p:cNvPicPr>
            <p:nvPr/>
          </p:nvPicPr>
          <p:blipFill rotWithShape="1">
            <a:blip r:embed="rId6"/>
            <a:srcRect l="31015" t="14634" r="27843" b="26667"/>
            <a:stretch/>
          </p:blipFill>
          <p:spPr>
            <a:xfrm>
              <a:off x="4915413" y="1562989"/>
              <a:ext cx="1107267" cy="1032875"/>
            </a:xfrm>
            <a:prstGeom prst="rect">
              <a:avLst/>
            </a:prstGeom>
          </p:spPr>
        </p:pic>
        <p:pic>
          <p:nvPicPr>
            <p:cNvPr id="32" name="Picture 31" descr="A close-up of a toy&#10;&#10;Description automatically generated with low confidence">
              <a:extLst>
                <a:ext uri="{FF2B5EF4-FFF2-40B4-BE49-F238E27FC236}">
                  <a16:creationId xmlns:a16="http://schemas.microsoft.com/office/drawing/2014/main" id="{3500305C-A13A-8A97-ABF6-1F3CB42AB52E}"/>
                </a:ext>
              </a:extLst>
            </p:cNvPr>
            <p:cNvPicPr>
              <a:picLocks noChangeAspect="1"/>
            </p:cNvPicPr>
            <p:nvPr/>
          </p:nvPicPr>
          <p:blipFill rotWithShape="1">
            <a:blip r:embed="rId7"/>
            <a:srcRect l="22072" t="21177" r="44414" b="18862"/>
            <a:stretch/>
          </p:blipFill>
          <p:spPr>
            <a:xfrm>
              <a:off x="6163497" y="1552325"/>
              <a:ext cx="901215" cy="1054202"/>
            </a:xfrm>
            <a:prstGeom prst="rect">
              <a:avLst/>
            </a:prstGeom>
          </p:spPr>
        </p:pic>
      </p:grpSp>
      <p:sp>
        <p:nvSpPr>
          <p:cNvPr id="33" name="TextBox 32">
            <a:extLst>
              <a:ext uri="{FF2B5EF4-FFF2-40B4-BE49-F238E27FC236}">
                <a16:creationId xmlns:a16="http://schemas.microsoft.com/office/drawing/2014/main" id="{6A9AD266-1FA3-F72E-332A-81094C600934}"/>
              </a:ext>
            </a:extLst>
          </p:cNvPr>
          <p:cNvSpPr txBox="1"/>
          <p:nvPr/>
        </p:nvSpPr>
        <p:spPr>
          <a:xfrm>
            <a:off x="61935" y="2370445"/>
            <a:ext cx="1042238" cy="738664"/>
          </a:xfrm>
          <a:prstGeom prst="rect">
            <a:avLst/>
          </a:prstGeom>
          <a:solidFill>
            <a:schemeClr val="accent6">
              <a:lumMod val="75000"/>
            </a:schemeClr>
          </a:solidFill>
          <a:ln>
            <a:solidFill>
              <a:schemeClr val="bg1"/>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CD4bs </a:t>
            </a:r>
            <a:r>
              <a:rPr lang="en-US" b="1" dirty="0" err="1">
                <a:solidFill>
                  <a:schemeClr val="bg1"/>
                </a:solidFill>
                <a:latin typeface="Arial" panose="020B0604020202020204" pitchFamily="34" charset="0"/>
                <a:cs typeface="Arial" panose="020B0604020202020204" pitchFamily="34" charset="0"/>
              </a:rPr>
              <a:t>bnAb</a:t>
            </a:r>
            <a:r>
              <a:rPr lang="en-US" b="1" dirty="0">
                <a:solidFill>
                  <a:schemeClr val="bg1"/>
                </a:solidFill>
                <a:latin typeface="Arial" panose="020B0604020202020204" pitchFamily="34" charset="0"/>
                <a:cs typeface="Arial" panose="020B0604020202020204" pitchFamily="34" charset="0"/>
              </a:rPr>
              <a:t> precursor</a:t>
            </a:r>
          </a:p>
        </p:txBody>
      </p:sp>
      <p:sp>
        <p:nvSpPr>
          <p:cNvPr id="34" name="Rectangle 33">
            <a:extLst>
              <a:ext uri="{FF2B5EF4-FFF2-40B4-BE49-F238E27FC236}">
                <a16:creationId xmlns:a16="http://schemas.microsoft.com/office/drawing/2014/main" id="{FFB69FFB-A4D4-FFEE-4564-9FD58BDB2139}"/>
              </a:ext>
            </a:extLst>
          </p:cNvPr>
          <p:cNvSpPr/>
          <p:nvPr/>
        </p:nvSpPr>
        <p:spPr>
          <a:xfrm>
            <a:off x="1209574" y="986721"/>
            <a:ext cx="3636792" cy="1894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47ABC3B-46B1-3B73-3571-243A79431A8A}"/>
              </a:ext>
            </a:extLst>
          </p:cNvPr>
          <p:cNvGrpSpPr/>
          <p:nvPr/>
        </p:nvGrpSpPr>
        <p:grpSpPr>
          <a:xfrm>
            <a:off x="1335069" y="3230193"/>
            <a:ext cx="4734434" cy="1283717"/>
            <a:chOff x="1335069" y="3230193"/>
            <a:chExt cx="4734434" cy="1283717"/>
          </a:xfrm>
        </p:grpSpPr>
        <p:pic>
          <p:nvPicPr>
            <p:cNvPr id="3" name="Picture 2">
              <a:extLst>
                <a:ext uri="{FF2B5EF4-FFF2-40B4-BE49-F238E27FC236}">
                  <a16:creationId xmlns:a16="http://schemas.microsoft.com/office/drawing/2014/main" id="{08D6A171-882D-8A81-00D6-08CE651ED3A3}"/>
                </a:ext>
              </a:extLst>
            </p:cNvPr>
            <p:cNvPicPr>
              <a:picLocks noChangeAspect="1"/>
            </p:cNvPicPr>
            <p:nvPr/>
          </p:nvPicPr>
          <p:blipFill>
            <a:blip r:embed="rId8"/>
            <a:stretch>
              <a:fillRect/>
            </a:stretch>
          </p:blipFill>
          <p:spPr>
            <a:xfrm>
              <a:off x="5036151" y="3230193"/>
              <a:ext cx="1033352" cy="1248658"/>
            </a:xfrm>
            <a:prstGeom prst="rect">
              <a:avLst/>
            </a:prstGeom>
          </p:spPr>
        </p:pic>
        <p:pic>
          <p:nvPicPr>
            <p:cNvPr id="6" name="Picture 5">
              <a:extLst>
                <a:ext uri="{FF2B5EF4-FFF2-40B4-BE49-F238E27FC236}">
                  <a16:creationId xmlns:a16="http://schemas.microsoft.com/office/drawing/2014/main" id="{ED3F5A40-A297-EB41-BD9D-388EE75E90CF}"/>
                </a:ext>
              </a:extLst>
            </p:cNvPr>
            <p:cNvPicPr>
              <a:picLocks noChangeAspect="1"/>
            </p:cNvPicPr>
            <p:nvPr/>
          </p:nvPicPr>
          <p:blipFill>
            <a:blip r:embed="rId9"/>
            <a:stretch>
              <a:fillRect/>
            </a:stretch>
          </p:blipFill>
          <p:spPr>
            <a:xfrm>
              <a:off x="2462852" y="3391064"/>
              <a:ext cx="1364621" cy="1122846"/>
            </a:xfrm>
            <a:prstGeom prst="rect">
              <a:avLst/>
            </a:prstGeom>
          </p:spPr>
        </p:pic>
        <p:pic>
          <p:nvPicPr>
            <p:cNvPr id="11" name="Picture 10">
              <a:extLst>
                <a:ext uri="{FF2B5EF4-FFF2-40B4-BE49-F238E27FC236}">
                  <a16:creationId xmlns:a16="http://schemas.microsoft.com/office/drawing/2014/main" id="{423A79BE-D29C-97CD-8683-F6F4BCEEADB5}"/>
                </a:ext>
              </a:extLst>
            </p:cNvPr>
            <p:cNvPicPr>
              <a:picLocks noChangeAspect="1"/>
            </p:cNvPicPr>
            <p:nvPr/>
          </p:nvPicPr>
          <p:blipFill>
            <a:blip r:embed="rId10"/>
            <a:stretch>
              <a:fillRect/>
            </a:stretch>
          </p:blipFill>
          <p:spPr>
            <a:xfrm>
              <a:off x="3725324" y="3317329"/>
              <a:ext cx="1013871" cy="1122847"/>
            </a:xfrm>
            <a:prstGeom prst="rect">
              <a:avLst/>
            </a:prstGeom>
          </p:spPr>
        </p:pic>
        <p:pic>
          <p:nvPicPr>
            <p:cNvPr id="8" name="Picture 7">
              <a:extLst>
                <a:ext uri="{FF2B5EF4-FFF2-40B4-BE49-F238E27FC236}">
                  <a16:creationId xmlns:a16="http://schemas.microsoft.com/office/drawing/2014/main" id="{C3BCD651-8F5F-1D18-818F-DDE6620A765B}"/>
                </a:ext>
              </a:extLst>
            </p:cNvPr>
            <p:cNvPicPr>
              <a:picLocks noChangeAspect="1"/>
            </p:cNvPicPr>
            <p:nvPr/>
          </p:nvPicPr>
          <p:blipFill>
            <a:blip r:embed="rId11"/>
            <a:stretch>
              <a:fillRect/>
            </a:stretch>
          </p:blipFill>
          <p:spPr>
            <a:xfrm>
              <a:off x="1335069" y="3510477"/>
              <a:ext cx="1013871" cy="954189"/>
            </a:xfrm>
            <a:prstGeom prst="rect">
              <a:avLst/>
            </a:prstGeom>
          </p:spPr>
        </p:pic>
      </p:grpSp>
      <p:grpSp>
        <p:nvGrpSpPr>
          <p:cNvPr id="57" name="Group 56">
            <a:extLst>
              <a:ext uri="{FF2B5EF4-FFF2-40B4-BE49-F238E27FC236}">
                <a16:creationId xmlns:a16="http://schemas.microsoft.com/office/drawing/2014/main" id="{3480057F-AEAA-9471-3EEA-0E6B332D4E9C}"/>
              </a:ext>
            </a:extLst>
          </p:cNvPr>
          <p:cNvGrpSpPr/>
          <p:nvPr/>
        </p:nvGrpSpPr>
        <p:grpSpPr>
          <a:xfrm>
            <a:off x="936447" y="4573318"/>
            <a:ext cx="7022593" cy="558439"/>
            <a:chOff x="1678138" y="6074452"/>
            <a:chExt cx="7152165" cy="558439"/>
          </a:xfrm>
        </p:grpSpPr>
        <p:pic>
          <p:nvPicPr>
            <p:cNvPr id="58" name="Picture 57">
              <a:extLst>
                <a:ext uri="{FF2B5EF4-FFF2-40B4-BE49-F238E27FC236}">
                  <a16:creationId xmlns:a16="http://schemas.microsoft.com/office/drawing/2014/main" id="{937E0865-4D22-242C-9501-6AD74E39967F}"/>
                </a:ext>
              </a:extLst>
            </p:cNvPr>
            <p:cNvPicPr>
              <a:picLocks noChangeAspect="1"/>
            </p:cNvPicPr>
            <p:nvPr/>
          </p:nvPicPr>
          <p:blipFill>
            <a:blip r:embed="rId12"/>
            <a:stretch>
              <a:fillRect/>
            </a:stretch>
          </p:blipFill>
          <p:spPr>
            <a:xfrm flipH="1">
              <a:off x="5791739" y="6260468"/>
              <a:ext cx="247982" cy="215631"/>
            </a:xfrm>
            <a:prstGeom prst="rect">
              <a:avLst/>
            </a:prstGeom>
            <a:ln>
              <a:solidFill>
                <a:schemeClr val="tx1"/>
              </a:solidFill>
            </a:ln>
          </p:spPr>
        </p:pic>
        <p:pic>
          <p:nvPicPr>
            <p:cNvPr id="59" name="Picture 58">
              <a:extLst>
                <a:ext uri="{FF2B5EF4-FFF2-40B4-BE49-F238E27FC236}">
                  <a16:creationId xmlns:a16="http://schemas.microsoft.com/office/drawing/2014/main" id="{7C6A2A5E-EC85-480D-E261-2B2E23249DDD}"/>
                </a:ext>
              </a:extLst>
            </p:cNvPr>
            <p:cNvPicPr>
              <a:picLocks noChangeAspect="1"/>
            </p:cNvPicPr>
            <p:nvPr/>
          </p:nvPicPr>
          <p:blipFill>
            <a:blip r:embed="rId13"/>
            <a:stretch>
              <a:fillRect/>
            </a:stretch>
          </p:blipFill>
          <p:spPr>
            <a:xfrm rot="10800000" flipH="1">
              <a:off x="3547114" y="6259119"/>
              <a:ext cx="247984" cy="215636"/>
            </a:xfrm>
            <a:prstGeom prst="rect">
              <a:avLst/>
            </a:prstGeom>
            <a:ln>
              <a:solidFill>
                <a:schemeClr val="tx1"/>
              </a:solidFill>
            </a:ln>
          </p:spPr>
        </p:pic>
        <p:pic>
          <p:nvPicPr>
            <p:cNvPr id="60" name="Picture 59">
              <a:extLst>
                <a:ext uri="{FF2B5EF4-FFF2-40B4-BE49-F238E27FC236}">
                  <a16:creationId xmlns:a16="http://schemas.microsoft.com/office/drawing/2014/main" id="{4F3F3670-ED00-55C2-0C40-587512EFAB0F}"/>
                </a:ext>
              </a:extLst>
            </p:cNvPr>
            <p:cNvPicPr>
              <a:picLocks noChangeAspect="1"/>
            </p:cNvPicPr>
            <p:nvPr/>
          </p:nvPicPr>
          <p:blipFill>
            <a:blip r:embed="rId14"/>
            <a:stretch>
              <a:fillRect/>
            </a:stretch>
          </p:blipFill>
          <p:spPr>
            <a:xfrm rot="10800000" flipH="1">
              <a:off x="6719917" y="6259119"/>
              <a:ext cx="247982" cy="215636"/>
            </a:xfrm>
            <a:prstGeom prst="rect">
              <a:avLst/>
            </a:prstGeom>
            <a:ln>
              <a:solidFill>
                <a:schemeClr val="tx1"/>
              </a:solidFill>
            </a:ln>
          </p:spPr>
        </p:pic>
        <p:pic>
          <p:nvPicPr>
            <p:cNvPr id="61" name="Picture 60">
              <a:extLst>
                <a:ext uri="{FF2B5EF4-FFF2-40B4-BE49-F238E27FC236}">
                  <a16:creationId xmlns:a16="http://schemas.microsoft.com/office/drawing/2014/main" id="{AB6AA0AD-1D31-F7C5-9EF5-ECE44F0DA3BF}"/>
                </a:ext>
              </a:extLst>
            </p:cNvPr>
            <p:cNvPicPr>
              <a:picLocks noChangeAspect="1"/>
            </p:cNvPicPr>
            <p:nvPr/>
          </p:nvPicPr>
          <p:blipFill>
            <a:blip r:embed="rId15"/>
            <a:stretch>
              <a:fillRect/>
            </a:stretch>
          </p:blipFill>
          <p:spPr>
            <a:xfrm flipH="1">
              <a:off x="4549598" y="6256856"/>
              <a:ext cx="247981" cy="213059"/>
            </a:xfrm>
            <a:prstGeom prst="rect">
              <a:avLst/>
            </a:prstGeom>
            <a:ln>
              <a:solidFill>
                <a:schemeClr val="tx1"/>
              </a:solidFill>
            </a:ln>
          </p:spPr>
        </p:pic>
        <p:pic>
          <p:nvPicPr>
            <p:cNvPr id="62" name="Picture 61">
              <a:extLst>
                <a:ext uri="{FF2B5EF4-FFF2-40B4-BE49-F238E27FC236}">
                  <a16:creationId xmlns:a16="http://schemas.microsoft.com/office/drawing/2014/main" id="{C7011A9F-8EE9-5C20-BE5A-409C2C16FEE2}"/>
                </a:ext>
              </a:extLst>
            </p:cNvPr>
            <p:cNvPicPr>
              <a:picLocks noChangeAspect="1"/>
            </p:cNvPicPr>
            <p:nvPr/>
          </p:nvPicPr>
          <p:blipFill>
            <a:blip r:embed="rId16"/>
            <a:stretch>
              <a:fillRect/>
            </a:stretch>
          </p:blipFill>
          <p:spPr>
            <a:xfrm flipH="1">
              <a:off x="2586105" y="6243682"/>
              <a:ext cx="247981" cy="213059"/>
            </a:xfrm>
            <a:prstGeom prst="rect">
              <a:avLst/>
            </a:prstGeom>
            <a:ln>
              <a:solidFill>
                <a:schemeClr val="tx1"/>
              </a:solidFill>
            </a:ln>
          </p:spPr>
        </p:pic>
        <p:pic>
          <p:nvPicPr>
            <p:cNvPr id="63" name="Picture 62">
              <a:extLst>
                <a:ext uri="{FF2B5EF4-FFF2-40B4-BE49-F238E27FC236}">
                  <a16:creationId xmlns:a16="http://schemas.microsoft.com/office/drawing/2014/main" id="{14841F3F-3A3E-FCFE-05F0-C391264D4B46}"/>
                </a:ext>
              </a:extLst>
            </p:cNvPr>
            <p:cNvPicPr>
              <a:picLocks noChangeAspect="1"/>
            </p:cNvPicPr>
            <p:nvPr/>
          </p:nvPicPr>
          <p:blipFill>
            <a:blip r:embed="rId17"/>
            <a:stretch>
              <a:fillRect/>
            </a:stretch>
          </p:blipFill>
          <p:spPr>
            <a:xfrm flipH="1">
              <a:off x="1798800" y="6254677"/>
              <a:ext cx="247982" cy="215630"/>
            </a:xfrm>
            <a:prstGeom prst="rect">
              <a:avLst/>
            </a:prstGeom>
            <a:ln>
              <a:solidFill>
                <a:schemeClr val="tx1"/>
              </a:solidFill>
            </a:ln>
          </p:spPr>
        </p:pic>
        <p:pic>
          <p:nvPicPr>
            <p:cNvPr id="64" name="Picture 63">
              <a:extLst>
                <a:ext uri="{FF2B5EF4-FFF2-40B4-BE49-F238E27FC236}">
                  <a16:creationId xmlns:a16="http://schemas.microsoft.com/office/drawing/2014/main" id="{352782BD-F79E-53FD-A501-3976DB8C2BD8}"/>
                </a:ext>
              </a:extLst>
            </p:cNvPr>
            <p:cNvPicPr>
              <a:picLocks noChangeAspect="1"/>
            </p:cNvPicPr>
            <p:nvPr/>
          </p:nvPicPr>
          <p:blipFill>
            <a:blip r:embed="rId18"/>
            <a:stretch>
              <a:fillRect/>
            </a:stretch>
          </p:blipFill>
          <p:spPr>
            <a:xfrm rot="10800000" flipH="1">
              <a:off x="7624907" y="6259124"/>
              <a:ext cx="247982" cy="215631"/>
            </a:xfrm>
            <a:prstGeom prst="rect">
              <a:avLst/>
            </a:prstGeom>
            <a:ln>
              <a:solidFill>
                <a:schemeClr val="tx1"/>
              </a:solidFill>
            </a:ln>
          </p:spPr>
        </p:pic>
        <p:sp>
          <p:nvSpPr>
            <p:cNvPr id="65" name="TextBox 64">
              <a:extLst>
                <a:ext uri="{FF2B5EF4-FFF2-40B4-BE49-F238E27FC236}">
                  <a16:creationId xmlns:a16="http://schemas.microsoft.com/office/drawing/2014/main" id="{2AD5F089-5E39-968A-9D1B-6A16DD56100E}"/>
                </a:ext>
              </a:extLst>
            </p:cNvPr>
            <p:cNvSpPr txBox="1"/>
            <p:nvPr/>
          </p:nvSpPr>
          <p:spPr>
            <a:xfrm>
              <a:off x="1983375" y="6246981"/>
              <a:ext cx="602533" cy="276999"/>
            </a:xfrm>
            <a:prstGeom prst="rect">
              <a:avLst/>
            </a:prstGeom>
            <a:noFill/>
          </p:spPr>
          <p:txBody>
            <a:bodyPr wrap="square" rtlCol="0">
              <a:spAutoFit/>
            </a:bodyPr>
            <a:lstStyle/>
            <a:p>
              <a:pPr algn="ctr"/>
              <a:r>
                <a:rPr lang="en-US" sz="1200" dirty="0"/>
                <a:t>Base</a:t>
              </a:r>
            </a:p>
          </p:txBody>
        </p:sp>
        <p:sp>
          <p:nvSpPr>
            <p:cNvPr id="66" name="TextBox 65">
              <a:extLst>
                <a:ext uri="{FF2B5EF4-FFF2-40B4-BE49-F238E27FC236}">
                  <a16:creationId xmlns:a16="http://schemas.microsoft.com/office/drawing/2014/main" id="{19738690-5239-3C81-B0B1-221AAB34BF81}"/>
                </a:ext>
              </a:extLst>
            </p:cNvPr>
            <p:cNvSpPr txBox="1"/>
            <p:nvPr/>
          </p:nvSpPr>
          <p:spPr>
            <a:xfrm>
              <a:off x="2770482" y="6146118"/>
              <a:ext cx="753191" cy="461665"/>
            </a:xfrm>
            <a:prstGeom prst="rect">
              <a:avLst/>
            </a:prstGeom>
            <a:noFill/>
          </p:spPr>
          <p:txBody>
            <a:bodyPr wrap="square" rtlCol="0">
              <a:spAutoFit/>
            </a:bodyPr>
            <a:lstStyle/>
            <a:p>
              <a:pPr algn="ctr"/>
              <a:r>
                <a:rPr lang="en-US" sz="1200" dirty="0"/>
                <a:t>gp41 GH/FP</a:t>
              </a:r>
            </a:p>
          </p:txBody>
        </p:sp>
        <p:sp>
          <p:nvSpPr>
            <p:cNvPr id="67" name="TextBox 66">
              <a:extLst>
                <a:ext uri="{FF2B5EF4-FFF2-40B4-BE49-F238E27FC236}">
                  <a16:creationId xmlns:a16="http://schemas.microsoft.com/office/drawing/2014/main" id="{505B1786-F3BD-B17E-4ED5-C6C6FF4BE316}"/>
                </a:ext>
              </a:extLst>
            </p:cNvPr>
            <p:cNvSpPr txBox="1"/>
            <p:nvPr/>
          </p:nvSpPr>
          <p:spPr>
            <a:xfrm>
              <a:off x="3787821" y="6154647"/>
              <a:ext cx="790971" cy="461665"/>
            </a:xfrm>
            <a:prstGeom prst="rect">
              <a:avLst/>
            </a:prstGeom>
            <a:noFill/>
          </p:spPr>
          <p:txBody>
            <a:bodyPr wrap="square" rtlCol="0">
              <a:spAutoFit/>
            </a:bodyPr>
            <a:lstStyle/>
            <a:p>
              <a:pPr algn="ctr"/>
              <a:r>
                <a:rPr lang="en-US" sz="1200" dirty="0"/>
                <a:t>gp41 GH/FP</a:t>
              </a:r>
            </a:p>
          </p:txBody>
        </p:sp>
        <p:sp>
          <p:nvSpPr>
            <p:cNvPr id="68" name="TextBox 67">
              <a:extLst>
                <a:ext uri="{FF2B5EF4-FFF2-40B4-BE49-F238E27FC236}">
                  <a16:creationId xmlns:a16="http://schemas.microsoft.com/office/drawing/2014/main" id="{FB1F9E26-9C2E-3CCB-8E65-12CE5C601B54}"/>
                </a:ext>
              </a:extLst>
            </p:cNvPr>
            <p:cNvSpPr txBox="1"/>
            <p:nvPr/>
          </p:nvSpPr>
          <p:spPr>
            <a:xfrm>
              <a:off x="4848245" y="6171226"/>
              <a:ext cx="940559" cy="461665"/>
            </a:xfrm>
            <a:prstGeom prst="rect">
              <a:avLst/>
            </a:prstGeom>
            <a:noFill/>
          </p:spPr>
          <p:txBody>
            <a:bodyPr wrap="square" rtlCol="0">
              <a:spAutoFit/>
            </a:bodyPr>
            <a:lstStyle/>
            <a:p>
              <a:pPr algn="ctr"/>
              <a:r>
                <a:rPr lang="en-US" sz="1200" dirty="0"/>
                <a:t>N355/289 glycan</a:t>
              </a:r>
            </a:p>
          </p:txBody>
        </p:sp>
        <p:sp>
          <p:nvSpPr>
            <p:cNvPr id="69" name="TextBox 68">
              <a:extLst>
                <a:ext uri="{FF2B5EF4-FFF2-40B4-BE49-F238E27FC236}">
                  <a16:creationId xmlns:a16="http://schemas.microsoft.com/office/drawing/2014/main" id="{E3463C46-A757-36C0-51A4-E585BF35D143}"/>
                </a:ext>
              </a:extLst>
            </p:cNvPr>
            <p:cNvSpPr txBox="1"/>
            <p:nvPr/>
          </p:nvSpPr>
          <p:spPr>
            <a:xfrm>
              <a:off x="6962289" y="6223992"/>
              <a:ext cx="665656" cy="276999"/>
            </a:xfrm>
            <a:prstGeom prst="rect">
              <a:avLst/>
            </a:prstGeom>
            <a:noFill/>
          </p:spPr>
          <p:txBody>
            <a:bodyPr wrap="square" rtlCol="0">
              <a:spAutoFit/>
            </a:bodyPr>
            <a:lstStyle/>
            <a:p>
              <a:pPr algn="ctr"/>
              <a:r>
                <a:rPr lang="en-US" sz="1200" dirty="0"/>
                <a:t>C3/V5</a:t>
              </a:r>
            </a:p>
          </p:txBody>
        </p:sp>
        <p:sp>
          <p:nvSpPr>
            <p:cNvPr id="70" name="TextBox 69">
              <a:extLst>
                <a:ext uri="{FF2B5EF4-FFF2-40B4-BE49-F238E27FC236}">
                  <a16:creationId xmlns:a16="http://schemas.microsoft.com/office/drawing/2014/main" id="{8AD399C9-5EF0-2891-AF60-F819682C0313}"/>
                </a:ext>
              </a:extLst>
            </p:cNvPr>
            <p:cNvSpPr txBox="1"/>
            <p:nvPr/>
          </p:nvSpPr>
          <p:spPr>
            <a:xfrm>
              <a:off x="6072437" y="6213346"/>
              <a:ext cx="661659" cy="276999"/>
            </a:xfrm>
            <a:prstGeom prst="rect">
              <a:avLst/>
            </a:prstGeom>
            <a:noFill/>
          </p:spPr>
          <p:txBody>
            <a:bodyPr wrap="square" rtlCol="0">
              <a:spAutoFit/>
            </a:bodyPr>
            <a:lstStyle/>
            <a:p>
              <a:pPr algn="ctr"/>
              <a:r>
                <a:rPr lang="en-US" sz="1200" dirty="0"/>
                <a:t>CD4bs</a:t>
              </a:r>
              <a:endParaRPr lang="en-US" sz="1400" dirty="0"/>
            </a:p>
          </p:txBody>
        </p:sp>
        <p:sp>
          <p:nvSpPr>
            <p:cNvPr id="71" name="TextBox 70">
              <a:extLst>
                <a:ext uri="{FF2B5EF4-FFF2-40B4-BE49-F238E27FC236}">
                  <a16:creationId xmlns:a16="http://schemas.microsoft.com/office/drawing/2014/main" id="{D4B6A21E-DBDF-DA20-7D84-2F0F8A20D3FA}"/>
                </a:ext>
              </a:extLst>
            </p:cNvPr>
            <p:cNvSpPr txBox="1"/>
            <p:nvPr/>
          </p:nvSpPr>
          <p:spPr>
            <a:xfrm>
              <a:off x="7872889" y="6238450"/>
              <a:ext cx="957414" cy="276999"/>
            </a:xfrm>
            <a:prstGeom prst="rect">
              <a:avLst/>
            </a:prstGeom>
            <a:noFill/>
          </p:spPr>
          <p:txBody>
            <a:bodyPr wrap="square" rtlCol="0">
              <a:spAutoFit/>
            </a:bodyPr>
            <a:lstStyle/>
            <a:p>
              <a:pPr algn="ctr"/>
              <a:r>
                <a:rPr lang="en-US" sz="1200" dirty="0"/>
                <a:t>V1/V2/V3</a:t>
              </a:r>
            </a:p>
          </p:txBody>
        </p:sp>
        <p:sp>
          <p:nvSpPr>
            <p:cNvPr id="72" name="Rectangle 71">
              <a:extLst>
                <a:ext uri="{FF2B5EF4-FFF2-40B4-BE49-F238E27FC236}">
                  <a16:creationId xmlns:a16="http://schemas.microsoft.com/office/drawing/2014/main" id="{1223DDFC-1D2A-5DC5-D0C0-B57B64A54B2D}"/>
                </a:ext>
              </a:extLst>
            </p:cNvPr>
            <p:cNvSpPr/>
            <p:nvPr/>
          </p:nvSpPr>
          <p:spPr>
            <a:xfrm>
              <a:off x="1678138" y="6074452"/>
              <a:ext cx="7032408" cy="538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7B5DDE09-C3CD-9EBA-D486-328BF6FB4A29}"/>
              </a:ext>
            </a:extLst>
          </p:cNvPr>
          <p:cNvSpPr txBox="1"/>
          <p:nvPr/>
        </p:nvSpPr>
        <p:spPr>
          <a:xfrm>
            <a:off x="2594143" y="2968176"/>
            <a:ext cx="974665" cy="318416"/>
          </a:xfrm>
          <a:prstGeom prst="rect">
            <a:avLst/>
          </a:prstGeom>
          <a:noFill/>
        </p:spPr>
        <p:txBody>
          <a:bodyPr wrap="square" rtlCol="0">
            <a:spAutoFit/>
          </a:bodyPr>
          <a:lstStyle/>
          <a:p>
            <a:r>
              <a:rPr lang="en-US" b="1" dirty="0">
                <a:solidFill>
                  <a:srgbClr val="FF6600"/>
                </a:solidFill>
              </a:rPr>
              <a:t>47003</a:t>
            </a:r>
          </a:p>
        </p:txBody>
      </p:sp>
      <p:sp>
        <p:nvSpPr>
          <p:cNvPr id="75" name="TextBox 74">
            <a:extLst>
              <a:ext uri="{FF2B5EF4-FFF2-40B4-BE49-F238E27FC236}">
                <a16:creationId xmlns:a16="http://schemas.microsoft.com/office/drawing/2014/main" id="{DFEF6890-7C54-8807-59DA-820618BD2D5D}"/>
              </a:ext>
            </a:extLst>
          </p:cNvPr>
          <p:cNvSpPr txBox="1"/>
          <p:nvPr/>
        </p:nvSpPr>
        <p:spPr>
          <a:xfrm>
            <a:off x="4016232" y="2962400"/>
            <a:ext cx="863025" cy="307777"/>
          </a:xfrm>
          <a:prstGeom prst="rect">
            <a:avLst/>
          </a:prstGeom>
          <a:noFill/>
        </p:spPr>
        <p:txBody>
          <a:bodyPr wrap="square" rtlCol="0">
            <a:spAutoFit/>
          </a:bodyPr>
          <a:lstStyle/>
          <a:p>
            <a:r>
              <a:rPr lang="en-US" b="1" dirty="0">
                <a:solidFill>
                  <a:srgbClr val="FF6600"/>
                </a:solidFill>
              </a:rPr>
              <a:t>47362</a:t>
            </a:r>
          </a:p>
        </p:txBody>
      </p:sp>
      <p:sp>
        <p:nvSpPr>
          <p:cNvPr id="76" name="TextBox 75">
            <a:extLst>
              <a:ext uri="{FF2B5EF4-FFF2-40B4-BE49-F238E27FC236}">
                <a16:creationId xmlns:a16="http://schemas.microsoft.com/office/drawing/2014/main" id="{EA0EFE7C-8144-4E8E-4E5A-87676492C24F}"/>
              </a:ext>
            </a:extLst>
          </p:cNvPr>
          <p:cNvSpPr txBox="1"/>
          <p:nvPr/>
        </p:nvSpPr>
        <p:spPr>
          <a:xfrm>
            <a:off x="5305830" y="2937309"/>
            <a:ext cx="863025" cy="307777"/>
          </a:xfrm>
          <a:prstGeom prst="rect">
            <a:avLst/>
          </a:prstGeom>
          <a:noFill/>
        </p:spPr>
        <p:txBody>
          <a:bodyPr wrap="square" rtlCol="0">
            <a:spAutoFit/>
          </a:bodyPr>
          <a:lstStyle/>
          <a:p>
            <a:r>
              <a:rPr lang="en-US" b="1" dirty="0">
                <a:solidFill>
                  <a:srgbClr val="FF6600"/>
                </a:solidFill>
              </a:rPr>
              <a:t>47465</a:t>
            </a:r>
          </a:p>
        </p:txBody>
      </p:sp>
      <p:sp>
        <p:nvSpPr>
          <p:cNvPr id="78" name="Rectangle 77">
            <a:extLst>
              <a:ext uri="{FF2B5EF4-FFF2-40B4-BE49-F238E27FC236}">
                <a16:creationId xmlns:a16="http://schemas.microsoft.com/office/drawing/2014/main" id="{5100D827-0C69-F563-A723-C6B769903C17}"/>
              </a:ext>
            </a:extLst>
          </p:cNvPr>
          <p:cNvSpPr/>
          <p:nvPr/>
        </p:nvSpPr>
        <p:spPr>
          <a:xfrm>
            <a:off x="4851983" y="2878482"/>
            <a:ext cx="1447448" cy="1608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1463F3B4-D392-CA4A-5E46-F815ADE51D2A}"/>
              </a:ext>
            </a:extLst>
          </p:cNvPr>
          <p:cNvSpPr txBox="1"/>
          <p:nvPr/>
        </p:nvSpPr>
        <p:spPr>
          <a:xfrm>
            <a:off x="7896062" y="4318106"/>
            <a:ext cx="1182238" cy="830997"/>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A. Ward</a:t>
            </a:r>
          </a:p>
          <a:p>
            <a:r>
              <a:rPr lang="en-US" sz="1200" i="1" dirty="0">
                <a:latin typeface="Arial" panose="020B0604020202020204" pitchFamily="34" charset="0"/>
                <a:cs typeface="Arial" panose="020B0604020202020204" pitchFamily="34" charset="0"/>
              </a:rPr>
              <a:t>G. Ozorowski</a:t>
            </a:r>
          </a:p>
          <a:p>
            <a:r>
              <a:rPr lang="en-US" sz="1200" i="1" dirty="0">
                <a:latin typeface="Arial" panose="020B0604020202020204" pitchFamily="34" charset="0"/>
                <a:cs typeface="Arial" panose="020B0604020202020204" pitchFamily="34" charset="0"/>
              </a:rPr>
              <a:t>L. Sewell</a:t>
            </a:r>
          </a:p>
          <a:p>
            <a:r>
              <a:rPr lang="en-US" sz="1200" i="1" dirty="0">
                <a:latin typeface="Arial" panose="020B0604020202020204" pitchFamily="34" charset="0"/>
                <a:cs typeface="Arial" panose="020B0604020202020204" pitchFamily="34" charset="0"/>
              </a:rPr>
              <a:t>S. Zhang</a:t>
            </a:r>
          </a:p>
        </p:txBody>
      </p:sp>
      <p:sp>
        <p:nvSpPr>
          <p:cNvPr id="5" name="TextBox 4">
            <a:extLst>
              <a:ext uri="{FF2B5EF4-FFF2-40B4-BE49-F238E27FC236}">
                <a16:creationId xmlns:a16="http://schemas.microsoft.com/office/drawing/2014/main" id="{2AD79A19-6831-0D0F-D58B-5B577995F93F}"/>
              </a:ext>
            </a:extLst>
          </p:cNvPr>
          <p:cNvSpPr txBox="1"/>
          <p:nvPr/>
        </p:nvSpPr>
        <p:spPr>
          <a:xfrm>
            <a:off x="26259" y="1041828"/>
            <a:ext cx="1042238"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a:t>Week 80</a:t>
            </a:r>
          </a:p>
        </p:txBody>
      </p:sp>
      <p:sp>
        <p:nvSpPr>
          <p:cNvPr id="9" name="TextBox 8">
            <a:extLst>
              <a:ext uri="{FF2B5EF4-FFF2-40B4-BE49-F238E27FC236}">
                <a16:creationId xmlns:a16="http://schemas.microsoft.com/office/drawing/2014/main" id="{3018B599-C4D0-BAD9-7768-3E3AB63836C5}"/>
              </a:ext>
            </a:extLst>
          </p:cNvPr>
          <p:cNvSpPr txBox="1"/>
          <p:nvPr/>
        </p:nvSpPr>
        <p:spPr>
          <a:xfrm>
            <a:off x="7508110" y="939285"/>
            <a:ext cx="852632" cy="306467"/>
          </a:xfrm>
          <a:prstGeom prst="roundRect">
            <a:avLst/>
          </a:prstGeom>
          <a:solidFill>
            <a:srgbClr val="00B05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4760004-B648-2BDD-2709-E37CD47C5B64}"/>
              </a:ext>
            </a:extLst>
          </p:cNvPr>
          <p:cNvSpPr txBox="1"/>
          <p:nvPr/>
        </p:nvSpPr>
        <p:spPr>
          <a:xfrm>
            <a:off x="7599856" y="2849268"/>
            <a:ext cx="965123" cy="306467"/>
          </a:xfrm>
          <a:prstGeom prst="roundRect">
            <a:avLst/>
          </a:prstGeom>
          <a:solidFill>
            <a:srgbClr val="FF66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05F406B-DA5F-55E3-8C45-5C0E52DD7555}"/>
              </a:ext>
            </a:extLst>
          </p:cNvPr>
          <p:cNvCxnSpPr>
            <a:cxnSpLocks/>
          </p:cNvCxnSpPr>
          <p:nvPr/>
        </p:nvCxnSpPr>
        <p:spPr>
          <a:xfrm>
            <a:off x="1424805" y="3211260"/>
            <a:ext cx="72938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7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9E81-875E-DF20-F3EE-2EEA5885E6D7}"/>
              </a:ext>
            </a:extLst>
          </p:cNvPr>
          <p:cNvSpPr>
            <a:spLocks noGrp="1"/>
          </p:cNvSpPr>
          <p:nvPr>
            <p:ph type="title"/>
          </p:nvPr>
        </p:nvSpPr>
        <p:spPr>
          <a:xfrm>
            <a:off x="0" y="62936"/>
            <a:ext cx="8146473" cy="580628"/>
          </a:xfrm>
        </p:spPr>
        <p:txBody>
          <a:bodyPr/>
          <a:lstStyle/>
          <a:p>
            <a:r>
              <a:rPr lang="en-US" dirty="0">
                <a:latin typeface="+mj-lt"/>
              </a:rPr>
              <a:t>BG505 GT1.1 immunization induces antibodies that can target diverse epitopes</a:t>
            </a:r>
          </a:p>
        </p:txBody>
      </p:sp>
      <p:sp>
        <p:nvSpPr>
          <p:cNvPr id="5" name="TextBox 4">
            <a:extLst>
              <a:ext uri="{FF2B5EF4-FFF2-40B4-BE49-F238E27FC236}">
                <a16:creationId xmlns:a16="http://schemas.microsoft.com/office/drawing/2014/main" id="{429DA37E-EFE5-4A2B-BF41-C9B7A49660E1}"/>
              </a:ext>
            </a:extLst>
          </p:cNvPr>
          <p:cNvSpPr txBox="1"/>
          <p:nvPr/>
        </p:nvSpPr>
        <p:spPr>
          <a:xfrm>
            <a:off x="7657308" y="4374059"/>
            <a:ext cx="1581695" cy="769441"/>
          </a:xfrm>
          <a:prstGeom prst="rect">
            <a:avLst/>
          </a:prstGeom>
          <a:noFill/>
        </p:spPr>
        <p:txBody>
          <a:bodyPr wrap="square">
            <a:spAutoFit/>
          </a:bodyPr>
          <a:lstStyle/>
          <a:p>
            <a:pPr algn="ctr"/>
            <a:r>
              <a:rPr lang="en-US" sz="1100" dirty="0"/>
              <a:t>R. Sanders</a:t>
            </a:r>
          </a:p>
          <a:p>
            <a:pPr algn="ctr"/>
            <a:r>
              <a:rPr lang="en-US" sz="1100" dirty="0"/>
              <a:t>Jelle van </a:t>
            </a:r>
            <a:r>
              <a:rPr lang="en-US" sz="1100" dirty="0" err="1"/>
              <a:t>Schooten</a:t>
            </a:r>
            <a:r>
              <a:rPr lang="en-US" sz="1100" dirty="0"/>
              <a:t> </a:t>
            </a:r>
          </a:p>
          <a:p>
            <a:pPr algn="ctr"/>
            <a:r>
              <a:rPr lang="en-US" sz="1100" dirty="0"/>
              <a:t>S. Zhang</a:t>
            </a:r>
          </a:p>
          <a:p>
            <a:pPr algn="ctr"/>
            <a:r>
              <a:rPr lang="en-US" sz="1100" dirty="0"/>
              <a:t>G. Ozorowski</a:t>
            </a:r>
          </a:p>
        </p:txBody>
      </p:sp>
      <p:sp>
        <p:nvSpPr>
          <p:cNvPr id="7" name="TextBox 6">
            <a:extLst>
              <a:ext uri="{FF2B5EF4-FFF2-40B4-BE49-F238E27FC236}">
                <a16:creationId xmlns:a16="http://schemas.microsoft.com/office/drawing/2014/main" id="{13A57DBE-5703-6B86-6D92-E974EDE09919}"/>
              </a:ext>
            </a:extLst>
          </p:cNvPr>
          <p:cNvSpPr txBox="1"/>
          <p:nvPr/>
        </p:nvSpPr>
        <p:spPr>
          <a:xfrm>
            <a:off x="1741856" y="1203966"/>
            <a:ext cx="1460971" cy="307777"/>
          </a:xfrm>
          <a:prstGeom prst="rect">
            <a:avLst/>
          </a:prstGeom>
          <a:noFill/>
        </p:spPr>
        <p:txBody>
          <a:bodyPr wrap="square" rtlCol="0">
            <a:spAutoFit/>
          </a:bodyPr>
          <a:lstStyle/>
          <a:p>
            <a:r>
              <a:rPr lang="en-US" sz="1400" b="1" dirty="0">
                <a:solidFill>
                  <a:srgbClr val="008000"/>
                </a:solidFill>
                <a:latin typeface="Arial" panose="020B0604020202020204" pitchFamily="34" charset="0"/>
                <a:cs typeface="Arial" panose="020B0604020202020204" pitchFamily="34" charset="0"/>
              </a:rPr>
              <a:t>Infants (n=5)</a:t>
            </a:r>
          </a:p>
        </p:txBody>
      </p:sp>
      <p:sp>
        <p:nvSpPr>
          <p:cNvPr id="3" name="TextBox 2">
            <a:extLst>
              <a:ext uri="{FF2B5EF4-FFF2-40B4-BE49-F238E27FC236}">
                <a16:creationId xmlns:a16="http://schemas.microsoft.com/office/drawing/2014/main" id="{DA59A6A6-A3E5-9AF5-09CB-AD3BE50FA495}"/>
              </a:ext>
            </a:extLst>
          </p:cNvPr>
          <p:cNvSpPr txBox="1"/>
          <p:nvPr/>
        </p:nvSpPr>
        <p:spPr>
          <a:xfrm>
            <a:off x="5615004" y="1138053"/>
            <a:ext cx="1581694" cy="307777"/>
          </a:xfrm>
          <a:prstGeom prst="rect">
            <a:avLst/>
          </a:prstGeom>
          <a:noFill/>
        </p:spPr>
        <p:txBody>
          <a:bodyPr wrap="square" rtlCol="0">
            <a:spAutoFit/>
          </a:bodyPr>
          <a:lstStyle/>
          <a:p>
            <a:r>
              <a:rPr lang="en-US" sz="1400" b="1" dirty="0">
                <a:solidFill>
                  <a:srgbClr val="FF6600"/>
                </a:solidFill>
                <a:latin typeface="Arial" panose="020B0604020202020204" pitchFamily="34" charset="0"/>
                <a:cs typeface="Arial" panose="020B0604020202020204" pitchFamily="34" charset="0"/>
              </a:rPr>
              <a:t>Juveniles (n=4)</a:t>
            </a:r>
          </a:p>
        </p:txBody>
      </p:sp>
      <p:graphicFrame>
        <p:nvGraphicFramePr>
          <p:cNvPr id="4" name="Object 3">
            <a:extLst>
              <a:ext uri="{FF2B5EF4-FFF2-40B4-BE49-F238E27FC236}">
                <a16:creationId xmlns:a16="http://schemas.microsoft.com/office/drawing/2014/main" id="{77B1D0EE-F1EC-B1ED-2E4B-0558DCFCA0A5}"/>
              </a:ext>
            </a:extLst>
          </p:cNvPr>
          <p:cNvGraphicFramePr>
            <a:graphicFrameLocks noChangeAspect="1"/>
          </p:cNvGraphicFramePr>
          <p:nvPr/>
        </p:nvGraphicFramePr>
        <p:xfrm>
          <a:off x="212725" y="1446213"/>
          <a:ext cx="3938588" cy="2308225"/>
        </p:xfrm>
        <a:graphic>
          <a:graphicData uri="http://schemas.openxmlformats.org/presentationml/2006/ole">
            <mc:AlternateContent xmlns:mc="http://schemas.openxmlformats.org/markup-compatibility/2006">
              <mc:Choice xmlns:v="urn:schemas-microsoft-com:vml" Requires="v">
                <p:oleObj spid="_x0000_s5124" name="Prism 10" r:id="rId4" imgW="4175110" imgH="2448819" progId="Prism10.Document">
                  <p:embed/>
                </p:oleObj>
              </mc:Choice>
              <mc:Fallback>
                <p:oleObj name="Prism 10" r:id="rId4" imgW="4175110" imgH="2448819" progId="Prism10.Document">
                  <p:embed/>
                  <p:pic>
                    <p:nvPicPr>
                      <p:cNvPr id="4" name="Object 3">
                        <a:extLst>
                          <a:ext uri="{FF2B5EF4-FFF2-40B4-BE49-F238E27FC236}">
                            <a16:creationId xmlns:a16="http://schemas.microsoft.com/office/drawing/2014/main" id="{77B1D0EE-F1EC-B1ED-2E4B-0558DCFCA0A5}"/>
                          </a:ext>
                        </a:extLst>
                      </p:cNvPr>
                      <p:cNvPicPr/>
                      <p:nvPr/>
                    </p:nvPicPr>
                    <p:blipFill>
                      <a:blip r:embed="rId5"/>
                      <a:stretch>
                        <a:fillRect/>
                      </a:stretch>
                    </p:blipFill>
                    <p:spPr>
                      <a:xfrm>
                        <a:off x="212725" y="1446213"/>
                        <a:ext cx="3938588" cy="23082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7D33066-25AB-8837-4618-274945470E6A}"/>
              </a:ext>
            </a:extLst>
          </p:cNvPr>
          <p:cNvGraphicFramePr>
            <a:graphicFrameLocks noChangeAspect="1"/>
          </p:cNvGraphicFramePr>
          <p:nvPr/>
        </p:nvGraphicFramePr>
        <p:xfrm>
          <a:off x="3940175" y="1446213"/>
          <a:ext cx="4929188" cy="2251075"/>
        </p:xfrm>
        <a:graphic>
          <a:graphicData uri="http://schemas.openxmlformats.org/presentationml/2006/ole">
            <mc:AlternateContent xmlns:mc="http://schemas.openxmlformats.org/markup-compatibility/2006">
              <mc:Choice xmlns:v="urn:schemas-microsoft-com:vml" Requires="v">
                <p:oleObj spid="_x0000_s5125" name="Prism 10" r:id="rId6" imgW="5357560" imgH="2448819" progId="Prism10.Document">
                  <p:embed/>
                </p:oleObj>
              </mc:Choice>
              <mc:Fallback>
                <p:oleObj name="Prism 10" r:id="rId6" imgW="5357560" imgH="2448819" progId="Prism10.Document">
                  <p:embed/>
                  <p:pic>
                    <p:nvPicPr>
                      <p:cNvPr id="9" name="Object 8">
                        <a:extLst>
                          <a:ext uri="{FF2B5EF4-FFF2-40B4-BE49-F238E27FC236}">
                            <a16:creationId xmlns:a16="http://schemas.microsoft.com/office/drawing/2014/main" id="{97D33066-25AB-8837-4618-274945470E6A}"/>
                          </a:ext>
                        </a:extLst>
                      </p:cNvPr>
                      <p:cNvPicPr/>
                      <p:nvPr/>
                    </p:nvPicPr>
                    <p:blipFill>
                      <a:blip r:embed="rId7"/>
                      <a:stretch>
                        <a:fillRect/>
                      </a:stretch>
                    </p:blipFill>
                    <p:spPr>
                      <a:xfrm>
                        <a:off x="3940175" y="1446213"/>
                        <a:ext cx="4929188" cy="225107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692C0ED-4CF6-D30D-1F09-F7B9D37930F8}"/>
              </a:ext>
            </a:extLst>
          </p:cNvPr>
          <p:cNvSpPr txBox="1"/>
          <p:nvPr/>
        </p:nvSpPr>
        <p:spPr>
          <a:xfrm>
            <a:off x="1647814" y="3697670"/>
            <a:ext cx="1879600" cy="276999"/>
          </a:xfrm>
          <a:prstGeom prst="rect">
            <a:avLst/>
          </a:prstGeom>
          <a:noFill/>
        </p:spPr>
        <p:txBody>
          <a:bodyPr wrap="square" rtlCol="0">
            <a:spAutoFit/>
          </a:bodyPr>
          <a:lstStyle/>
          <a:p>
            <a:r>
              <a:rPr lang="en-US" sz="1200" b="1" dirty="0"/>
              <a:t>Number of Animals</a:t>
            </a:r>
          </a:p>
        </p:txBody>
      </p:sp>
      <p:sp>
        <p:nvSpPr>
          <p:cNvPr id="11" name="TextBox 10">
            <a:extLst>
              <a:ext uri="{FF2B5EF4-FFF2-40B4-BE49-F238E27FC236}">
                <a16:creationId xmlns:a16="http://schemas.microsoft.com/office/drawing/2014/main" id="{27286661-8EBA-7709-3FBB-B9D42544516C}"/>
              </a:ext>
            </a:extLst>
          </p:cNvPr>
          <p:cNvSpPr txBox="1"/>
          <p:nvPr/>
        </p:nvSpPr>
        <p:spPr>
          <a:xfrm>
            <a:off x="5315516" y="3697670"/>
            <a:ext cx="1879600" cy="276999"/>
          </a:xfrm>
          <a:prstGeom prst="rect">
            <a:avLst/>
          </a:prstGeom>
          <a:noFill/>
        </p:spPr>
        <p:txBody>
          <a:bodyPr wrap="square" rtlCol="0">
            <a:spAutoFit/>
          </a:bodyPr>
          <a:lstStyle/>
          <a:p>
            <a:r>
              <a:rPr lang="en-US" sz="1200" b="1" dirty="0"/>
              <a:t>Number of Animals</a:t>
            </a:r>
          </a:p>
        </p:txBody>
      </p:sp>
    </p:spTree>
    <p:extLst>
      <p:ext uri="{BB962C8B-B14F-4D97-AF65-F5344CB8AC3E}">
        <p14:creationId xmlns:p14="http://schemas.microsoft.com/office/powerpoint/2010/main" val="103474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143000" y="-45019"/>
            <a:ext cx="68580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b="1" dirty="0">
              <a:solidFill>
                <a:srgbClr val="0D04BC"/>
              </a:solidFill>
              <a:latin typeface="Arial" pitchFamily="34" charset="0"/>
              <a:cs typeface="Arial" pitchFamily="34" charset="0"/>
            </a:endParaRPr>
          </a:p>
        </p:txBody>
      </p:sp>
      <p:sp>
        <p:nvSpPr>
          <p:cNvPr id="3" name="Content Placeholder 2"/>
          <p:cNvSpPr>
            <a:spLocks noGrp="1"/>
          </p:cNvSpPr>
          <p:nvPr>
            <p:ph type="body" idx="1"/>
          </p:nvPr>
        </p:nvSpPr>
        <p:spPr>
          <a:xfrm>
            <a:off x="791306" y="1610122"/>
            <a:ext cx="7561387" cy="1923255"/>
          </a:xfrm>
        </p:spPr>
        <p:txBody>
          <a:bodyPr/>
          <a:lstStyle/>
          <a:p>
            <a:pPr marL="800100" lvl="1" indent="-342900">
              <a:buSzPct val="80000"/>
              <a:buFont typeface="Courier New" panose="02070309020205020404" pitchFamily="49" charset="0"/>
              <a:buChar char="o"/>
            </a:pPr>
            <a:r>
              <a:rPr lang="en-US" sz="1650" b="1" dirty="0">
                <a:solidFill>
                  <a:schemeClr val="tx1"/>
                </a:solidFill>
                <a:latin typeface="+mn-lt"/>
                <a:ea typeface="Calibri" panose="020F0502020204030204" pitchFamily="34" charset="0"/>
                <a:cs typeface="Times New Roman" panose="02020603050405020304" pitchFamily="18" charset="0"/>
              </a:rPr>
              <a:t>Evaluate the immunogenicity: Binding and autologous neutralization</a:t>
            </a:r>
          </a:p>
          <a:p>
            <a:pPr marL="457200" lvl="1" indent="0">
              <a:buSzPct val="80000"/>
              <a:buNone/>
            </a:pPr>
            <a:endParaRPr lang="en-US" sz="1650" b="1" dirty="0">
              <a:solidFill>
                <a:schemeClr val="tx1"/>
              </a:solidFill>
              <a:latin typeface="+mn-lt"/>
              <a:ea typeface="Calibri" panose="020F0502020204030204" pitchFamily="34" charset="0"/>
              <a:cs typeface="Times New Roman" panose="02020603050405020304" pitchFamily="18" charset="0"/>
            </a:endParaRPr>
          </a:p>
          <a:p>
            <a:pPr marL="800100" lvl="1" indent="-342900">
              <a:buSzPct val="80000"/>
              <a:buFont typeface="Courier New" panose="02070309020205020404" pitchFamily="49" charset="0"/>
              <a:buChar char="o"/>
            </a:pPr>
            <a:r>
              <a:rPr lang="en-US" sz="1650" b="1" dirty="0">
                <a:solidFill>
                  <a:schemeClr val="tx1"/>
                </a:solidFill>
                <a:latin typeface="+mn-lt"/>
                <a:ea typeface="Calibri" panose="020F0502020204030204" pitchFamily="34" charset="0"/>
                <a:cs typeface="Times New Roman" panose="02020603050405020304" pitchFamily="18" charset="0"/>
              </a:rPr>
              <a:t>Determine the epitopes on the HIV env that vaccine antibodies are binding to</a:t>
            </a:r>
          </a:p>
          <a:p>
            <a:pPr marL="457200" lvl="1" indent="0">
              <a:buSzPct val="80000"/>
              <a:buNone/>
            </a:pPr>
            <a:endParaRPr lang="en-US" sz="1650" b="1" dirty="0">
              <a:solidFill>
                <a:schemeClr val="tx1"/>
              </a:solidFill>
              <a:latin typeface="+mn-lt"/>
              <a:ea typeface="Calibri" panose="020F0502020204030204" pitchFamily="34" charset="0"/>
              <a:cs typeface="Times New Roman" panose="02020603050405020304" pitchFamily="18" charset="0"/>
            </a:endParaRPr>
          </a:p>
          <a:p>
            <a:pPr marL="800100" lvl="1" indent="-342900">
              <a:buSzPct val="80000"/>
              <a:buFont typeface="Courier New" panose="02070309020205020404" pitchFamily="49" charset="0"/>
              <a:buChar char="o"/>
            </a:pPr>
            <a:r>
              <a:rPr lang="en-US" sz="1650" b="1" dirty="0">
                <a:solidFill>
                  <a:schemeClr val="tx1"/>
                </a:solidFill>
                <a:latin typeface="+mn-lt"/>
                <a:ea typeface="Calibri" panose="020F0502020204030204" pitchFamily="34" charset="0"/>
                <a:cs typeface="Times New Roman" panose="02020603050405020304" pitchFamily="18" charset="0"/>
              </a:rPr>
              <a:t>Evaluate heterologous neutralizing antibodies</a:t>
            </a:r>
          </a:p>
        </p:txBody>
      </p:sp>
      <p:sp>
        <p:nvSpPr>
          <p:cNvPr id="2" name="Slide Number Placeholder 1"/>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16</a:t>
            </a:fld>
            <a:endParaRPr lang="en-US" dirty="0"/>
          </a:p>
        </p:txBody>
      </p:sp>
      <p:sp>
        <p:nvSpPr>
          <p:cNvPr id="7" name="TextBox 6">
            <a:extLst>
              <a:ext uri="{FF2B5EF4-FFF2-40B4-BE49-F238E27FC236}">
                <a16:creationId xmlns:a16="http://schemas.microsoft.com/office/drawing/2014/main" id="{D84FC263-40F8-E7E5-DD20-12A7E72A820B}"/>
              </a:ext>
            </a:extLst>
          </p:cNvPr>
          <p:cNvSpPr txBox="1"/>
          <p:nvPr/>
        </p:nvSpPr>
        <p:spPr>
          <a:xfrm>
            <a:off x="148550" y="99705"/>
            <a:ext cx="1735550"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b="1" dirty="0">
                <a:solidFill>
                  <a:schemeClr val="bg1"/>
                </a:solidFill>
              </a:rPr>
              <a:t>Study Goal</a:t>
            </a:r>
          </a:p>
        </p:txBody>
      </p:sp>
    </p:spTree>
    <p:extLst>
      <p:ext uri="{BB962C8B-B14F-4D97-AF65-F5344CB8AC3E}">
        <p14:creationId xmlns:p14="http://schemas.microsoft.com/office/powerpoint/2010/main" val="268539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A8845-1C2E-DF92-2086-31A1BE3EE5EE}"/>
              </a:ext>
            </a:extLst>
          </p:cNvPr>
          <p:cNvSpPr>
            <a:spLocks noGrp="1"/>
          </p:cNvSpPr>
          <p:nvPr>
            <p:ph type="title"/>
          </p:nvPr>
        </p:nvSpPr>
        <p:spPr>
          <a:xfrm>
            <a:off x="158957" y="11113"/>
            <a:ext cx="4029390" cy="477600"/>
          </a:xfrm>
        </p:spPr>
        <p:txBody>
          <a:bodyPr/>
          <a:lstStyle/>
          <a:p>
            <a:r>
              <a:rPr lang="en-US" dirty="0"/>
              <a:t>Immunization Schedule</a:t>
            </a:r>
            <a:br>
              <a:rPr lang="en-US" sz="2800" b="1" dirty="0">
                <a:solidFill>
                  <a:srgbClr val="000099"/>
                </a:solidFill>
                <a:latin typeface="Arial" panose="020B0604020202020204" pitchFamily="34" charset="0"/>
                <a:cs typeface="Arial" panose="020B0604020202020204" pitchFamily="34" charset="0"/>
              </a:rPr>
            </a:br>
            <a:endParaRPr lang="en-US" dirty="0"/>
          </a:p>
        </p:txBody>
      </p:sp>
      <p:grpSp>
        <p:nvGrpSpPr>
          <p:cNvPr id="21" name="Group 20">
            <a:extLst>
              <a:ext uri="{FF2B5EF4-FFF2-40B4-BE49-F238E27FC236}">
                <a16:creationId xmlns:a16="http://schemas.microsoft.com/office/drawing/2014/main" id="{FA85BB35-5C40-354A-6932-70D3BD9DFAC1}"/>
              </a:ext>
            </a:extLst>
          </p:cNvPr>
          <p:cNvGrpSpPr/>
          <p:nvPr/>
        </p:nvGrpSpPr>
        <p:grpSpPr>
          <a:xfrm>
            <a:off x="935519" y="384449"/>
            <a:ext cx="7427212" cy="3171564"/>
            <a:chOff x="0" y="333959"/>
            <a:chExt cx="7474286" cy="2786729"/>
          </a:xfrm>
        </p:grpSpPr>
        <p:pic>
          <p:nvPicPr>
            <p:cNvPr id="22" name="Picture 21" descr="A screenshot of a video game&#10;&#10;Description automatically generated">
              <a:extLst>
                <a:ext uri="{FF2B5EF4-FFF2-40B4-BE49-F238E27FC236}">
                  <a16:creationId xmlns:a16="http://schemas.microsoft.com/office/drawing/2014/main" id="{024472DA-FB26-7814-7565-EBF273F96A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807" r="85349" b="42834"/>
            <a:stretch/>
          </p:blipFill>
          <p:spPr>
            <a:xfrm>
              <a:off x="546301" y="1290328"/>
              <a:ext cx="1050786" cy="925622"/>
            </a:xfrm>
            <a:prstGeom prst="rect">
              <a:avLst/>
            </a:prstGeom>
          </p:spPr>
        </p:pic>
        <p:sp>
          <p:nvSpPr>
            <p:cNvPr id="29" name="TextBox 28">
              <a:extLst>
                <a:ext uri="{FF2B5EF4-FFF2-40B4-BE49-F238E27FC236}">
                  <a16:creationId xmlns:a16="http://schemas.microsoft.com/office/drawing/2014/main" id="{365B919C-43D5-D8A0-8940-6F381158646E}"/>
                </a:ext>
              </a:extLst>
            </p:cNvPr>
            <p:cNvSpPr txBox="1"/>
            <p:nvPr/>
          </p:nvSpPr>
          <p:spPr>
            <a:xfrm>
              <a:off x="489075" y="613093"/>
              <a:ext cx="785749" cy="306467"/>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 </a:t>
              </a:r>
              <a:endParaRPr lang="en-US" sz="1200" b="1" u="sng"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15B09D8-B183-16CB-5FC2-334829034FF6}"/>
                </a:ext>
              </a:extLst>
            </p:cNvPr>
            <p:cNvSpPr txBox="1"/>
            <p:nvPr/>
          </p:nvSpPr>
          <p:spPr>
            <a:xfrm>
              <a:off x="1554450" y="613093"/>
              <a:ext cx="889416" cy="306467"/>
            </a:xfrm>
            <a:prstGeom prst="roundRect">
              <a:avLst/>
            </a:prstGeom>
            <a:solidFill>
              <a:srgbClr val="FFC000"/>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pic>
          <p:nvPicPr>
            <p:cNvPr id="35" name="Picture 34" descr="A screenshot of a video game&#10;&#10;Description automatically generated">
              <a:extLst>
                <a:ext uri="{FF2B5EF4-FFF2-40B4-BE49-F238E27FC236}">
                  <a16:creationId xmlns:a16="http://schemas.microsoft.com/office/drawing/2014/main" id="{C4671258-E7A7-AB49-7D54-5354DEF38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452" t="62507"/>
            <a:stretch/>
          </p:blipFill>
          <p:spPr>
            <a:xfrm>
              <a:off x="3419358" y="333959"/>
              <a:ext cx="4054928" cy="1568303"/>
            </a:xfrm>
            <a:prstGeom prst="rect">
              <a:avLst/>
            </a:prstGeom>
          </p:spPr>
        </p:pic>
        <p:pic>
          <p:nvPicPr>
            <p:cNvPr id="36" name="Picture 35" descr="A screenshot of a video game&#10;&#10;Description automatically generated">
              <a:extLst>
                <a:ext uri="{FF2B5EF4-FFF2-40B4-BE49-F238E27FC236}">
                  <a16:creationId xmlns:a16="http://schemas.microsoft.com/office/drawing/2014/main" id="{E4FDBB90-6FC8-29A5-D475-558A3311F4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321" b="66981"/>
            <a:stretch/>
          </p:blipFill>
          <p:spPr>
            <a:xfrm>
              <a:off x="1379115" y="753362"/>
              <a:ext cx="1347775" cy="1389721"/>
            </a:xfrm>
            <a:prstGeom prst="rect">
              <a:avLst/>
            </a:prstGeom>
          </p:spPr>
        </p:pic>
        <p:grpSp>
          <p:nvGrpSpPr>
            <p:cNvPr id="37" name="Group 36">
              <a:extLst>
                <a:ext uri="{FF2B5EF4-FFF2-40B4-BE49-F238E27FC236}">
                  <a16:creationId xmlns:a16="http://schemas.microsoft.com/office/drawing/2014/main" id="{9C200680-676A-EF70-C9AA-ADD6F7EFBCAD}"/>
                </a:ext>
              </a:extLst>
            </p:cNvPr>
            <p:cNvGrpSpPr/>
            <p:nvPr/>
          </p:nvGrpSpPr>
          <p:grpSpPr>
            <a:xfrm>
              <a:off x="0" y="1981196"/>
              <a:ext cx="7357701" cy="1139492"/>
              <a:chOff x="92410" y="4526542"/>
              <a:chExt cx="7357701" cy="1139492"/>
            </a:xfrm>
          </p:grpSpPr>
          <p:pic>
            <p:nvPicPr>
              <p:cNvPr id="38" name="Picture 37" descr="A screenshot of a video game&#10;&#10;Description automatically generated">
                <a:extLst>
                  <a:ext uri="{FF2B5EF4-FFF2-40B4-BE49-F238E27FC236}">
                    <a16:creationId xmlns:a16="http://schemas.microsoft.com/office/drawing/2014/main" id="{13476B02-EDA3-5E27-EFD4-276B3F0455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7073" r="-1971" b="45855"/>
              <a:stretch/>
            </p:blipFill>
            <p:spPr>
              <a:xfrm>
                <a:off x="92410" y="4526542"/>
                <a:ext cx="7357701" cy="1139492"/>
              </a:xfrm>
              <a:prstGeom prst="rect">
                <a:avLst/>
              </a:prstGeom>
            </p:spPr>
          </p:pic>
          <p:sp>
            <p:nvSpPr>
              <p:cNvPr id="39" name="Rectangle 38">
                <a:extLst>
                  <a:ext uri="{FF2B5EF4-FFF2-40B4-BE49-F238E27FC236}">
                    <a16:creationId xmlns:a16="http://schemas.microsoft.com/office/drawing/2014/main" id="{5681980C-A1CC-6BC6-E8BA-40AAB20EE983}"/>
                  </a:ext>
                </a:extLst>
              </p:cNvPr>
              <p:cNvSpPr/>
              <p:nvPr/>
            </p:nvSpPr>
            <p:spPr>
              <a:xfrm>
                <a:off x="575618" y="4578466"/>
                <a:ext cx="464695" cy="30646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 name="Group 1">
            <a:extLst>
              <a:ext uri="{FF2B5EF4-FFF2-40B4-BE49-F238E27FC236}">
                <a16:creationId xmlns:a16="http://schemas.microsoft.com/office/drawing/2014/main" id="{4FED2856-A6E9-9970-186B-DCA4EC295BCD}"/>
              </a:ext>
            </a:extLst>
          </p:cNvPr>
          <p:cNvGrpSpPr/>
          <p:nvPr/>
        </p:nvGrpSpPr>
        <p:grpSpPr>
          <a:xfrm>
            <a:off x="634682" y="3539441"/>
            <a:ext cx="6636796" cy="435066"/>
            <a:chOff x="-133613" y="2724581"/>
            <a:chExt cx="8826641" cy="501491"/>
          </a:xfrm>
        </p:grpSpPr>
        <p:sp>
          <p:nvSpPr>
            <p:cNvPr id="6" name="TextBox 5">
              <a:extLst>
                <a:ext uri="{FF2B5EF4-FFF2-40B4-BE49-F238E27FC236}">
                  <a16:creationId xmlns:a16="http://schemas.microsoft.com/office/drawing/2014/main" id="{3E978EED-C217-1D73-AE85-DF7240D3CF03}"/>
                </a:ext>
              </a:extLst>
            </p:cNvPr>
            <p:cNvSpPr txBox="1"/>
            <p:nvPr/>
          </p:nvSpPr>
          <p:spPr>
            <a:xfrm>
              <a:off x="1376865" y="2829454"/>
              <a:ext cx="565903" cy="283814"/>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&lt;4</a:t>
              </a:r>
            </a:p>
          </p:txBody>
        </p:sp>
        <p:sp>
          <p:nvSpPr>
            <p:cNvPr id="7" name="TextBox 6">
              <a:extLst>
                <a:ext uri="{FF2B5EF4-FFF2-40B4-BE49-F238E27FC236}">
                  <a16:creationId xmlns:a16="http://schemas.microsoft.com/office/drawing/2014/main" id="{1C1DE658-4EF7-0289-7EEC-D9871B3D7DCB}"/>
                </a:ext>
              </a:extLst>
            </p:cNvPr>
            <p:cNvSpPr txBox="1"/>
            <p:nvPr/>
          </p:nvSpPr>
          <p:spPr>
            <a:xfrm>
              <a:off x="4189215" y="2748203"/>
              <a:ext cx="759920" cy="46119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156</a:t>
              </a:r>
            </a:p>
            <a:p>
              <a:pPr algn="ctr"/>
              <a:r>
                <a:rPr lang="en-US" sz="1000" b="1" dirty="0">
                  <a:solidFill>
                    <a:srgbClr val="C00000"/>
                  </a:solidFill>
                  <a:latin typeface="Arial" panose="020B0604020202020204" pitchFamily="34" charset="0"/>
                  <a:cs typeface="Arial" panose="020B0604020202020204" pitchFamily="34" charset="0"/>
                </a:rPr>
                <a:t>(3yr)</a:t>
              </a:r>
            </a:p>
          </p:txBody>
        </p:sp>
        <p:sp>
          <p:nvSpPr>
            <p:cNvPr id="8" name="TextBox 7">
              <a:extLst>
                <a:ext uri="{FF2B5EF4-FFF2-40B4-BE49-F238E27FC236}">
                  <a16:creationId xmlns:a16="http://schemas.microsoft.com/office/drawing/2014/main" id="{F4443B2B-95DB-192D-ED46-7D0FA11A7F3D}"/>
                </a:ext>
              </a:extLst>
            </p:cNvPr>
            <p:cNvSpPr txBox="1"/>
            <p:nvPr/>
          </p:nvSpPr>
          <p:spPr>
            <a:xfrm>
              <a:off x="2753597" y="2829455"/>
              <a:ext cx="626723" cy="283814"/>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78</a:t>
              </a:r>
            </a:p>
          </p:txBody>
        </p:sp>
        <p:sp>
          <p:nvSpPr>
            <p:cNvPr id="11" name="TextBox 10">
              <a:extLst>
                <a:ext uri="{FF2B5EF4-FFF2-40B4-BE49-F238E27FC236}">
                  <a16:creationId xmlns:a16="http://schemas.microsoft.com/office/drawing/2014/main" id="{23FFF2D9-6F91-A78A-E7C2-68BE9C2BB342}"/>
                </a:ext>
              </a:extLst>
            </p:cNvPr>
            <p:cNvSpPr txBox="1"/>
            <p:nvPr/>
          </p:nvSpPr>
          <p:spPr>
            <a:xfrm>
              <a:off x="5698821" y="2724581"/>
              <a:ext cx="1001077" cy="46119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208-260</a:t>
              </a:r>
            </a:p>
            <a:p>
              <a:pPr algn="ctr"/>
              <a:r>
                <a:rPr lang="en-US" sz="1000" b="1" dirty="0">
                  <a:solidFill>
                    <a:srgbClr val="C00000"/>
                  </a:solidFill>
                  <a:latin typeface="Arial" panose="020B0604020202020204" pitchFamily="34" charset="0"/>
                  <a:cs typeface="Arial" panose="020B0604020202020204" pitchFamily="34" charset="0"/>
                </a:rPr>
                <a:t>(4-5yr)</a:t>
              </a:r>
            </a:p>
          </p:txBody>
        </p:sp>
        <p:sp>
          <p:nvSpPr>
            <p:cNvPr id="12" name="TextBox 11">
              <a:extLst>
                <a:ext uri="{FF2B5EF4-FFF2-40B4-BE49-F238E27FC236}">
                  <a16:creationId xmlns:a16="http://schemas.microsoft.com/office/drawing/2014/main" id="{709F824A-3DDF-E6AA-64FA-6FB1C1880E37}"/>
                </a:ext>
              </a:extLst>
            </p:cNvPr>
            <p:cNvSpPr txBox="1"/>
            <p:nvPr/>
          </p:nvSpPr>
          <p:spPr>
            <a:xfrm>
              <a:off x="-133613" y="2732726"/>
              <a:ext cx="1654798" cy="461198"/>
            </a:xfrm>
            <a:prstGeom prst="rect">
              <a:avLst/>
            </a:prstGeom>
            <a:noFill/>
          </p:spPr>
          <p:txBody>
            <a:bodyPr wrap="none" rtlCol="0">
              <a:spAutoFit/>
            </a:bodyPr>
            <a:lstStyle/>
            <a:p>
              <a:pPr algn="ctr"/>
              <a:r>
                <a:rPr lang="en-US" sz="1000" b="1" dirty="0">
                  <a:solidFill>
                    <a:srgbClr val="C00000"/>
                  </a:solidFill>
                  <a:latin typeface="Arial" panose="020B0604020202020204" pitchFamily="34" charset="0"/>
                  <a:cs typeface="Arial" panose="020B0604020202020204" pitchFamily="34" charset="0"/>
                </a:rPr>
                <a:t>Infant human age</a:t>
              </a:r>
            </a:p>
            <a:p>
              <a:pPr algn="ctr"/>
              <a:r>
                <a:rPr lang="en-US" sz="1000" b="1" dirty="0">
                  <a:solidFill>
                    <a:srgbClr val="C00000"/>
                  </a:solidFill>
                  <a:latin typeface="Arial" panose="020B0604020202020204" pitchFamily="34" charset="0"/>
                  <a:cs typeface="Arial" panose="020B0604020202020204" pitchFamily="34" charset="0"/>
                </a:rPr>
                <a:t>(weeks):</a:t>
              </a:r>
            </a:p>
          </p:txBody>
        </p:sp>
        <p:sp>
          <p:nvSpPr>
            <p:cNvPr id="13" name="TextBox 12">
              <a:extLst>
                <a:ext uri="{FF2B5EF4-FFF2-40B4-BE49-F238E27FC236}">
                  <a16:creationId xmlns:a16="http://schemas.microsoft.com/office/drawing/2014/main" id="{721EE128-027B-2183-8A99-2926B3EB7F53}"/>
                </a:ext>
              </a:extLst>
            </p:cNvPr>
            <p:cNvSpPr txBox="1"/>
            <p:nvPr/>
          </p:nvSpPr>
          <p:spPr>
            <a:xfrm>
              <a:off x="7459371" y="2729398"/>
              <a:ext cx="1233657" cy="496674"/>
            </a:xfrm>
            <a:prstGeom prst="rect">
              <a:avLst/>
            </a:prstGeom>
            <a:noFill/>
          </p:spPr>
          <p:txBody>
            <a:bodyPr wrap="square" rtlCol="0">
              <a:spAutoFit/>
            </a:bodyPr>
            <a:lstStyle/>
            <a:p>
              <a:pPr algn="ctr"/>
              <a:r>
                <a:rPr lang="en-US" sz="1050" b="1" dirty="0">
                  <a:solidFill>
                    <a:srgbClr val="C00000"/>
                  </a:solidFill>
                  <a:latin typeface="Arial" panose="020B0604020202020204" pitchFamily="34" charset="0"/>
                  <a:cs typeface="Arial" panose="020B0604020202020204" pitchFamily="34" charset="0"/>
                </a:rPr>
                <a:t>416-468</a:t>
              </a:r>
            </a:p>
            <a:p>
              <a:pPr algn="ctr"/>
              <a:r>
                <a:rPr lang="en-US" sz="1050" b="1" dirty="0">
                  <a:solidFill>
                    <a:srgbClr val="C00000"/>
                  </a:solidFill>
                  <a:latin typeface="Arial" panose="020B0604020202020204" pitchFamily="34" charset="0"/>
                  <a:cs typeface="Arial" panose="020B0604020202020204" pitchFamily="34" charset="0"/>
                </a:rPr>
                <a:t>(8-9yr)</a:t>
              </a:r>
            </a:p>
          </p:txBody>
        </p:sp>
      </p:grpSp>
      <p:grpSp>
        <p:nvGrpSpPr>
          <p:cNvPr id="14" name="Group 13">
            <a:extLst>
              <a:ext uri="{FF2B5EF4-FFF2-40B4-BE49-F238E27FC236}">
                <a16:creationId xmlns:a16="http://schemas.microsoft.com/office/drawing/2014/main" id="{4CB0D359-8AA8-B579-A78E-27360C17B52A}"/>
              </a:ext>
            </a:extLst>
          </p:cNvPr>
          <p:cNvGrpSpPr/>
          <p:nvPr/>
        </p:nvGrpSpPr>
        <p:grpSpPr>
          <a:xfrm>
            <a:off x="550824" y="4042117"/>
            <a:ext cx="6720655" cy="553999"/>
            <a:chOff x="390817" y="5548778"/>
            <a:chExt cx="8772894" cy="451022"/>
          </a:xfrm>
        </p:grpSpPr>
        <p:sp>
          <p:nvSpPr>
            <p:cNvPr id="15" name="TextBox 14">
              <a:extLst>
                <a:ext uri="{FF2B5EF4-FFF2-40B4-BE49-F238E27FC236}">
                  <a16:creationId xmlns:a16="http://schemas.microsoft.com/office/drawing/2014/main" id="{1D10B147-DC46-2272-2DF0-F418ADE43944}"/>
                </a:ext>
              </a:extLst>
            </p:cNvPr>
            <p:cNvSpPr txBox="1"/>
            <p:nvPr/>
          </p:nvSpPr>
          <p:spPr>
            <a:xfrm>
              <a:off x="1743913" y="5602999"/>
              <a:ext cx="1033274"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468-520</a:t>
              </a:r>
            </a:p>
            <a:p>
              <a:pPr algn="ctr"/>
              <a:r>
                <a:rPr lang="en-US" sz="1000" b="1" dirty="0">
                  <a:solidFill>
                    <a:srgbClr val="C00000"/>
                  </a:solidFill>
                  <a:latin typeface="Arial" panose="020B0604020202020204" pitchFamily="34" charset="0"/>
                  <a:cs typeface="Arial" panose="020B0604020202020204" pitchFamily="34" charset="0"/>
                </a:rPr>
                <a:t>(9-10yr)</a:t>
              </a:r>
            </a:p>
          </p:txBody>
        </p:sp>
        <p:sp>
          <p:nvSpPr>
            <p:cNvPr id="16" name="TextBox 15">
              <a:extLst>
                <a:ext uri="{FF2B5EF4-FFF2-40B4-BE49-F238E27FC236}">
                  <a16:creationId xmlns:a16="http://schemas.microsoft.com/office/drawing/2014/main" id="{09B40FC4-0E6F-D85B-4408-D41E461E87AC}"/>
                </a:ext>
              </a:extLst>
            </p:cNvPr>
            <p:cNvSpPr txBox="1"/>
            <p:nvPr/>
          </p:nvSpPr>
          <p:spPr>
            <a:xfrm>
              <a:off x="4567243" y="5602433"/>
              <a:ext cx="1143722"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728-780</a:t>
              </a:r>
            </a:p>
            <a:p>
              <a:pPr algn="ctr"/>
              <a:r>
                <a:rPr lang="en-US" sz="1000" b="1" dirty="0">
                  <a:solidFill>
                    <a:srgbClr val="C00000"/>
                  </a:solidFill>
                  <a:latin typeface="Arial" panose="020B0604020202020204" pitchFamily="34" charset="0"/>
                  <a:cs typeface="Arial" panose="020B0604020202020204" pitchFamily="34" charset="0"/>
                </a:rPr>
                <a:t>(14-15yr)</a:t>
              </a:r>
            </a:p>
          </p:txBody>
        </p:sp>
        <p:sp>
          <p:nvSpPr>
            <p:cNvPr id="17" name="TextBox 16">
              <a:extLst>
                <a:ext uri="{FF2B5EF4-FFF2-40B4-BE49-F238E27FC236}">
                  <a16:creationId xmlns:a16="http://schemas.microsoft.com/office/drawing/2014/main" id="{FAC38E92-3AFA-7010-1DE1-9F6D9AA60B23}"/>
                </a:ext>
              </a:extLst>
            </p:cNvPr>
            <p:cNvSpPr txBox="1"/>
            <p:nvPr/>
          </p:nvSpPr>
          <p:spPr>
            <a:xfrm>
              <a:off x="3036248" y="5613582"/>
              <a:ext cx="1210845"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624-676</a:t>
              </a:r>
            </a:p>
            <a:p>
              <a:pPr algn="ctr"/>
              <a:r>
                <a:rPr lang="en-US" sz="1000" b="1" dirty="0">
                  <a:solidFill>
                    <a:srgbClr val="C00000"/>
                  </a:solidFill>
                  <a:latin typeface="Arial" panose="020B0604020202020204" pitchFamily="34" charset="0"/>
                  <a:cs typeface="Arial" panose="020B0604020202020204" pitchFamily="34" charset="0"/>
                </a:rPr>
                <a:t>(12-13yr)</a:t>
              </a:r>
            </a:p>
          </p:txBody>
        </p:sp>
        <p:sp>
          <p:nvSpPr>
            <p:cNvPr id="19" name="TextBox 18">
              <a:extLst>
                <a:ext uri="{FF2B5EF4-FFF2-40B4-BE49-F238E27FC236}">
                  <a16:creationId xmlns:a16="http://schemas.microsoft.com/office/drawing/2014/main" id="{FA21AFAB-DB94-2DCE-FE7C-8E3947099671}"/>
                </a:ext>
              </a:extLst>
            </p:cNvPr>
            <p:cNvSpPr txBox="1"/>
            <p:nvPr/>
          </p:nvSpPr>
          <p:spPr>
            <a:xfrm>
              <a:off x="6144290" y="5601866"/>
              <a:ext cx="1143722"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780-832</a:t>
              </a:r>
            </a:p>
            <a:p>
              <a:pPr algn="ctr"/>
              <a:r>
                <a:rPr lang="en-US" sz="1000" b="1" dirty="0">
                  <a:solidFill>
                    <a:srgbClr val="C00000"/>
                  </a:solidFill>
                  <a:latin typeface="Arial" panose="020B0604020202020204" pitchFamily="34" charset="0"/>
                  <a:cs typeface="Arial" panose="020B0604020202020204" pitchFamily="34" charset="0"/>
                </a:rPr>
                <a:t>(15-16yr)</a:t>
              </a:r>
            </a:p>
          </p:txBody>
        </p:sp>
        <p:sp>
          <p:nvSpPr>
            <p:cNvPr id="20" name="TextBox 19">
              <a:extLst>
                <a:ext uri="{FF2B5EF4-FFF2-40B4-BE49-F238E27FC236}">
                  <a16:creationId xmlns:a16="http://schemas.microsoft.com/office/drawing/2014/main" id="{C21D0E03-558A-9CA4-7ED7-A9BE0A197DFD}"/>
                </a:ext>
              </a:extLst>
            </p:cNvPr>
            <p:cNvSpPr txBox="1"/>
            <p:nvPr/>
          </p:nvSpPr>
          <p:spPr>
            <a:xfrm>
              <a:off x="7952864" y="5613582"/>
              <a:ext cx="1210847"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1040-1092</a:t>
              </a:r>
            </a:p>
            <a:p>
              <a:pPr algn="ctr"/>
              <a:r>
                <a:rPr lang="en-US" sz="1000" b="1" dirty="0">
                  <a:solidFill>
                    <a:srgbClr val="C00000"/>
                  </a:solidFill>
                  <a:latin typeface="Arial" panose="020B0604020202020204" pitchFamily="34" charset="0"/>
                  <a:cs typeface="Arial" panose="020B0604020202020204" pitchFamily="34" charset="0"/>
                </a:rPr>
                <a:t>(20-21yr)</a:t>
              </a:r>
            </a:p>
          </p:txBody>
        </p:sp>
        <p:sp>
          <p:nvSpPr>
            <p:cNvPr id="23" name="TextBox 22">
              <a:extLst>
                <a:ext uri="{FF2B5EF4-FFF2-40B4-BE49-F238E27FC236}">
                  <a16:creationId xmlns:a16="http://schemas.microsoft.com/office/drawing/2014/main" id="{334E9FE6-E0AD-EAF2-721C-C197215F5E80}"/>
                </a:ext>
              </a:extLst>
            </p:cNvPr>
            <p:cNvSpPr txBox="1"/>
            <p:nvPr/>
          </p:nvSpPr>
          <p:spPr>
            <a:xfrm>
              <a:off x="390817" y="5548778"/>
              <a:ext cx="1707284" cy="451022"/>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 Juvenile human age</a:t>
              </a:r>
            </a:p>
            <a:p>
              <a:pPr algn="ctr"/>
              <a:r>
                <a:rPr lang="en-US" sz="1000" b="1" dirty="0">
                  <a:solidFill>
                    <a:srgbClr val="C00000"/>
                  </a:solidFill>
                  <a:latin typeface="Arial" panose="020B0604020202020204" pitchFamily="34" charset="0"/>
                  <a:cs typeface="Arial" panose="020B0604020202020204" pitchFamily="34" charset="0"/>
                </a:rPr>
                <a:t>(weeks):</a:t>
              </a:r>
            </a:p>
          </p:txBody>
        </p:sp>
      </p:grpSp>
      <p:sp>
        <p:nvSpPr>
          <p:cNvPr id="24" name="Rectangle: Rounded Corners 23">
            <a:extLst>
              <a:ext uri="{FF2B5EF4-FFF2-40B4-BE49-F238E27FC236}">
                <a16:creationId xmlns:a16="http://schemas.microsoft.com/office/drawing/2014/main" id="{2CD70976-5840-2F8D-EDE8-1621C30A0BF8}"/>
              </a:ext>
            </a:extLst>
          </p:cNvPr>
          <p:cNvSpPr/>
          <p:nvPr/>
        </p:nvSpPr>
        <p:spPr>
          <a:xfrm>
            <a:off x="5985141" y="2221637"/>
            <a:ext cx="1605983" cy="1223006"/>
          </a:xfrm>
          <a:prstGeom prst="roundRect">
            <a:avLst>
              <a:gd name="adj" fmla="val 8862"/>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50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3F7F5C-2F0B-343D-8839-5A41824CD1C0}"/>
              </a:ext>
            </a:extLst>
          </p:cNvPr>
          <p:cNvSpPr>
            <a:spLocks noGrp="1"/>
          </p:cNvSpPr>
          <p:nvPr>
            <p:ph type="sldNum" sz="quarter" idx="12"/>
          </p:nvPr>
        </p:nvSpPr>
        <p:spPr>
          <a:xfrm>
            <a:off x="7210641" y="636522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18</a:t>
            </a:fld>
            <a:endParaRPr lang="en-US"/>
          </a:p>
        </p:txBody>
      </p:sp>
      <p:sp>
        <p:nvSpPr>
          <p:cNvPr id="5" name="Title 1">
            <a:extLst>
              <a:ext uri="{FF2B5EF4-FFF2-40B4-BE49-F238E27FC236}">
                <a16:creationId xmlns:a16="http://schemas.microsoft.com/office/drawing/2014/main" id="{9FE54040-B4BE-506B-D853-0CE134581F6D}"/>
              </a:ext>
            </a:extLst>
          </p:cNvPr>
          <p:cNvSpPr txBox="1">
            <a:spLocks/>
          </p:cNvSpPr>
          <p:nvPr/>
        </p:nvSpPr>
        <p:spPr>
          <a:xfrm>
            <a:off x="868096" y="79200"/>
            <a:ext cx="8008859"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chemeClr val="accent1"/>
                </a:solidFill>
                <a:latin typeface="Arial" pitchFamily="34" charset="0"/>
                <a:cs typeface="Arial" pitchFamily="34" charset="0"/>
              </a:rPr>
              <a:t>4 infants develop CD4bs precursor </a:t>
            </a:r>
            <a:r>
              <a:rPr lang="en-US" sz="2600" b="1" dirty="0" err="1">
                <a:solidFill>
                  <a:schemeClr val="accent1"/>
                </a:solidFill>
                <a:latin typeface="Arial" pitchFamily="34" charset="0"/>
                <a:cs typeface="Arial" pitchFamily="34" charset="0"/>
              </a:rPr>
              <a:t>bnAb</a:t>
            </a:r>
            <a:r>
              <a:rPr lang="en-US" sz="2600" b="1" dirty="0">
                <a:solidFill>
                  <a:schemeClr val="accent1"/>
                </a:solidFill>
                <a:latin typeface="Arial" pitchFamily="34" charset="0"/>
                <a:cs typeface="Arial" pitchFamily="34" charset="0"/>
              </a:rPr>
              <a:t> responses post-nanoparticle boost</a:t>
            </a:r>
          </a:p>
        </p:txBody>
      </p:sp>
      <p:grpSp>
        <p:nvGrpSpPr>
          <p:cNvPr id="16" name="Group 15">
            <a:extLst>
              <a:ext uri="{FF2B5EF4-FFF2-40B4-BE49-F238E27FC236}">
                <a16:creationId xmlns:a16="http://schemas.microsoft.com/office/drawing/2014/main" id="{A41FD2D3-2D4D-E73E-A1F8-EF385FD337CD}"/>
              </a:ext>
            </a:extLst>
          </p:cNvPr>
          <p:cNvGrpSpPr/>
          <p:nvPr/>
        </p:nvGrpSpPr>
        <p:grpSpPr>
          <a:xfrm>
            <a:off x="2224786" y="1089720"/>
            <a:ext cx="2350117" cy="553998"/>
            <a:chOff x="3143275" y="1844184"/>
            <a:chExt cx="3133489" cy="738665"/>
          </a:xfrm>
        </p:grpSpPr>
        <p:sp>
          <p:nvSpPr>
            <p:cNvPr id="3" name="TextBox 2">
              <a:extLst>
                <a:ext uri="{FF2B5EF4-FFF2-40B4-BE49-F238E27FC236}">
                  <a16:creationId xmlns:a16="http://schemas.microsoft.com/office/drawing/2014/main" id="{5C475A3A-4806-8CD6-2433-06E85F5AAA2E}"/>
                </a:ext>
              </a:extLst>
            </p:cNvPr>
            <p:cNvSpPr txBox="1"/>
            <p:nvPr/>
          </p:nvSpPr>
          <p:spPr>
            <a:xfrm>
              <a:off x="3143275" y="1844184"/>
              <a:ext cx="2187346" cy="738665"/>
            </a:xfrm>
            <a:prstGeom prst="rect">
              <a:avLst/>
            </a:prstGeom>
            <a:noFill/>
          </p:spPr>
          <p:txBody>
            <a:bodyPr wrap="square" rtlCol="0">
              <a:spAutoFit/>
            </a:bodyPr>
            <a:lstStyle/>
            <a:p>
              <a:pPr algn="ctr"/>
              <a:r>
                <a:rPr lang="en-US" sz="1500" b="1" dirty="0"/>
                <a:t>426c-BG505 GT1.1</a:t>
              </a:r>
            </a:p>
          </p:txBody>
        </p:sp>
        <p:sp>
          <p:nvSpPr>
            <p:cNvPr id="9" name="TextBox 8">
              <a:extLst>
                <a:ext uri="{FF2B5EF4-FFF2-40B4-BE49-F238E27FC236}">
                  <a16:creationId xmlns:a16="http://schemas.microsoft.com/office/drawing/2014/main" id="{07981258-F20E-48BB-E8E8-B309BA4BCAB5}"/>
                </a:ext>
              </a:extLst>
            </p:cNvPr>
            <p:cNvSpPr txBox="1"/>
            <p:nvPr/>
          </p:nvSpPr>
          <p:spPr>
            <a:xfrm>
              <a:off x="5492959" y="2002375"/>
              <a:ext cx="783805" cy="492443"/>
            </a:xfrm>
            <a:prstGeom prst="rect">
              <a:avLst/>
            </a:prstGeom>
            <a:noFill/>
          </p:spPr>
          <p:txBody>
            <a:bodyPr wrap="square" rtlCol="0">
              <a:spAutoFit/>
            </a:bodyPr>
            <a:lstStyle/>
            <a:p>
              <a:r>
                <a:rPr lang="en-US" sz="1800" b="1" dirty="0"/>
                <a:t>ID</a:t>
              </a:r>
              <a:r>
                <a:rPr lang="en-US" sz="1800" b="1" baseline="-25000" dirty="0"/>
                <a:t>50</a:t>
              </a:r>
            </a:p>
          </p:txBody>
        </p:sp>
      </p:grpSp>
      <p:grpSp>
        <p:nvGrpSpPr>
          <p:cNvPr id="15" name="Group 14">
            <a:extLst>
              <a:ext uri="{FF2B5EF4-FFF2-40B4-BE49-F238E27FC236}">
                <a16:creationId xmlns:a16="http://schemas.microsoft.com/office/drawing/2014/main" id="{115F93C9-780E-DE37-6BF5-5302361BD7C0}"/>
              </a:ext>
            </a:extLst>
          </p:cNvPr>
          <p:cNvGrpSpPr/>
          <p:nvPr/>
        </p:nvGrpSpPr>
        <p:grpSpPr>
          <a:xfrm>
            <a:off x="4960710" y="986987"/>
            <a:ext cx="2633783" cy="597420"/>
            <a:chOff x="6717518" y="1847862"/>
            <a:chExt cx="3511710" cy="909869"/>
          </a:xfrm>
        </p:grpSpPr>
        <p:sp>
          <p:nvSpPr>
            <p:cNvPr id="8" name="TextBox 7">
              <a:extLst>
                <a:ext uri="{FF2B5EF4-FFF2-40B4-BE49-F238E27FC236}">
                  <a16:creationId xmlns:a16="http://schemas.microsoft.com/office/drawing/2014/main" id="{76EDBB13-B1B5-F311-7B32-EBE7DC79B413}"/>
                </a:ext>
              </a:extLst>
            </p:cNvPr>
            <p:cNvSpPr txBox="1"/>
            <p:nvPr/>
          </p:nvSpPr>
          <p:spPr>
            <a:xfrm>
              <a:off x="9002931" y="1847862"/>
              <a:ext cx="1226297" cy="843737"/>
            </a:xfrm>
            <a:prstGeom prst="rect">
              <a:avLst/>
            </a:prstGeom>
            <a:noFill/>
          </p:spPr>
          <p:txBody>
            <a:bodyPr wrap="square" rtlCol="0">
              <a:spAutoFit/>
            </a:bodyPr>
            <a:lstStyle/>
            <a:p>
              <a:pPr algn="ctr"/>
              <a:r>
                <a:rPr lang="en-US" sz="1500" b="1" dirty="0"/>
                <a:t>Fold Change</a:t>
              </a:r>
            </a:p>
          </p:txBody>
        </p:sp>
        <p:sp>
          <p:nvSpPr>
            <p:cNvPr id="10" name="TextBox 9">
              <a:extLst>
                <a:ext uri="{FF2B5EF4-FFF2-40B4-BE49-F238E27FC236}">
                  <a16:creationId xmlns:a16="http://schemas.microsoft.com/office/drawing/2014/main" id="{FF7A4DAF-7DF8-6A34-E70E-661EE858CBE9}"/>
                </a:ext>
              </a:extLst>
            </p:cNvPr>
            <p:cNvSpPr txBox="1"/>
            <p:nvPr/>
          </p:nvSpPr>
          <p:spPr>
            <a:xfrm>
              <a:off x="6717518" y="1913994"/>
              <a:ext cx="2364269" cy="843737"/>
            </a:xfrm>
            <a:prstGeom prst="rect">
              <a:avLst/>
            </a:prstGeom>
            <a:noFill/>
          </p:spPr>
          <p:txBody>
            <a:bodyPr wrap="square" rtlCol="0">
              <a:spAutoFit/>
            </a:bodyPr>
            <a:lstStyle/>
            <a:p>
              <a:pPr algn="ctr"/>
              <a:r>
                <a:rPr lang="en-US" sz="1500" b="1" dirty="0"/>
                <a:t>426c D279K Mutant</a:t>
              </a:r>
            </a:p>
          </p:txBody>
        </p:sp>
      </p:grpSp>
      <p:grpSp>
        <p:nvGrpSpPr>
          <p:cNvPr id="32" name="Group 31">
            <a:extLst>
              <a:ext uri="{FF2B5EF4-FFF2-40B4-BE49-F238E27FC236}">
                <a16:creationId xmlns:a16="http://schemas.microsoft.com/office/drawing/2014/main" id="{1485876B-2DC4-BFA4-5C37-327B2E3E767F}"/>
              </a:ext>
            </a:extLst>
          </p:cNvPr>
          <p:cNvGrpSpPr/>
          <p:nvPr/>
        </p:nvGrpSpPr>
        <p:grpSpPr>
          <a:xfrm>
            <a:off x="1315929" y="1382719"/>
            <a:ext cx="6383345" cy="3198159"/>
            <a:chOff x="2462249" y="1802540"/>
            <a:chExt cx="8948749" cy="4295471"/>
          </a:xfrm>
        </p:grpSpPr>
        <p:graphicFrame>
          <p:nvGraphicFramePr>
            <p:cNvPr id="12" name="Object 11">
              <a:extLst>
                <a:ext uri="{FF2B5EF4-FFF2-40B4-BE49-F238E27FC236}">
                  <a16:creationId xmlns:a16="http://schemas.microsoft.com/office/drawing/2014/main" id="{7B6AE145-D951-9DAF-8B34-DC394377A91D}"/>
                </a:ext>
              </a:extLst>
            </p:cNvPr>
            <p:cNvGraphicFramePr>
              <a:graphicFrameLocks noChangeAspect="1"/>
            </p:cNvGraphicFramePr>
            <p:nvPr/>
          </p:nvGraphicFramePr>
          <p:xfrm>
            <a:off x="2928321" y="1830234"/>
            <a:ext cx="4801553" cy="4267777"/>
          </p:xfrm>
          <a:graphic>
            <a:graphicData uri="http://schemas.openxmlformats.org/presentationml/2006/ole">
              <mc:AlternateContent xmlns:mc="http://schemas.openxmlformats.org/markup-compatibility/2006">
                <mc:Choice xmlns:v="urn:schemas-microsoft-com:vml" Requires="v">
                  <p:oleObj spid="_x0000_s6148" name="Prism 10" r:id="rId4" imgW="3126923" imgH="2779624" progId="Prism10.Document">
                    <p:embed/>
                  </p:oleObj>
                </mc:Choice>
                <mc:Fallback>
                  <p:oleObj name="Prism 10" r:id="rId4" imgW="3126923" imgH="2779624" progId="Prism10.Document">
                    <p:embed/>
                    <p:pic>
                      <p:nvPicPr>
                        <p:cNvPr id="12" name="Object 11">
                          <a:extLst>
                            <a:ext uri="{FF2B5EF4-FFF2-40B4-BE49-F238E27FC236}">
                              <a16:creationId xmlns:a16="http://schemas.microsoft.com/office/drawing/2014/main" id="{7B6AE145-D951-9DAF-8B34-DC394377A91D}"/>
                            </a:ext>
                          </a:extLst>
                        </p:cNvPr>
                        <p:cNvPicPr/>
                        <p:nvPr/>
                      </p:nvPicPr>
                      <p:blipFill>
                        <a:blip r:embed="rId5"/>
                        <a:stretch>
                          <a:fillRect/>
                        </a:stretch>
                      </p:blipFill>
                      <p:spPr>
                        <a:xfrm>
                          <a:off x="2928321" y="1830234"/>
                          <a:ext cx="4801553" cy="426777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DC5902D-7A95-25BF-F80E-11D485170C71}"/>
                </a:ext>
              </a:extLst>
            </p:cNvPr>
            <p:cNvGraphicFramePr>
              <a:graphicFrameLocks noChangeAspect="1"/>
            </p:cNvGraphicFramePr>
            <p:nvPr>
              <p:extLst>
                <p:ext uri="{D42A27DB-BD31-4B8C-83A1-F6EECF244321}">
                  <p14:modId xmlns:p14="http://schemas.microsoft.com/office/powerpoint/2010/main" val="2845392074"/>
                </p:ext>
              </p:extLst>
            </p:nvPr>
          </p:nvGraphicFramePr>
          <p:xfrm>
            <a:off x="6852762" y="1802540"/>
            <a:ext cx="4558236" cy="4286506"/>
          </p:xfrm>
          <a:graphic>
            <a:graphicData uri="http://schemas.openxmlformats.org/presentationml/2006/ole">
              <mc:AlternateContent xmlns:mc="http://schemas.openxmlformats.org/markup-compatibility/2006">
                <mc:Choice xmlns:v="urn:schemas-microsoft-com:vml" Requires="v">
                  <p:oleObj spid="_x0000_s6149" name="Prism 10" r:id="rId6" imgW="2956305" imgH="2779624" progId="Prism10.Document">
                    <p:embed/>
                  </p:oleObj>
                </mc:Choice>
                <mc:Fallback>
                  <p:oleObj name="Prism 10" r:id="rId6" imgW="2956305" imgH="2779624" progId="Prism10.Document">
                    <p:embed/>
                    <p:pic>
                      <p:nvPicPr>
                        <p:cNvPr id="14" name="Object 13">
                          <a:extLst>
                            <a:ext uri="{FF2B5EF4-FFF2-40B4-BE49-F238E27FC236}">
                              <a16:creationId xmlns:a16="http://schemas.microsoft.com/office/drawing/2014/main" id="{8DC5902D-7A95-25BF-F80E-11D485170C71}"/>
                            </a:ext>
                          </a:extLst>
                        </p:cNvPr>
                        <p:cNvPicPr/>
                        <p:nvPr/>
                      </p:nvPicPr>
                      <p:blipFill>
                        <a:blip r:embed="rId7"/>
                        <a:stretch>
                          <a:fillRect/>
                        </a:stretch>
                      </p:blipFill>
                      <p:spPr>
                        <a:xfrm>
                          <a:off x="6852762" y="1802540"/>
                          <a:ext cx="4558236" cy="4286506"/>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877898FC-C832-0513-53C0-344D612F0EF8}"/>
                </a:ext>
              </a:extLst>
            </p:cNvPr>
            <p:cNvGrpSpPr/>
            <p:nvPr/>
          </p:nvGrpSpPr>
          <p:grpSpPr>
            <a:xfrm>
              <a:off x="2462249" y="2362308"/>
              <a:ext cx="467651" cy="3310540"/>
              <a:chOff x="4635507" y="2494603"/>
              <a:chExt cx="467651" cy="3310540"/>
            </a:xfrm>
          </p:grpSpPr>
          <p:cxnSp>
            <p:nvCxnSpPr>
              <p:cNvPr id="17" name="Straight Connector 16">
                <a:extLst>
                  <a:ext uri="{FF2B5EF4-FFF2-40B4-BE49-F238E27FC236}">
                    <a16:creationId xmlns:a16="http://schemas.microsoft.com/office/drawing/2014/main" id="{75406BD8-F5F2-6D9F-A718-8E5D0B834306}"/>
                  </a:ext>
                </a:extLst>
              </p:cNvPr>
              <p:cNvCxnSpPr>
                <a:cxnSpLocks/>
                <a:endCxn id="12" idx="1"/>
              </p:cNvCxnSpPr>
              <p:nvPr/>
            </p:nvCxnSpPr>
            <p:spPr>
              <a:xfrm>
                <a:off x="5101579" y="2494603"/>
                <a:ext cx="0" cy="152113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46192F5-7E42-C932-ED15-9204E7FDFF55}"/>
                  </a:ext>
                </a:extLst>
              </p:cNvPr>
              <p:cNvSpPr txBox="1"/>
              <p:nvPr/>
            </p:nvSpPr>
            <p:spPr>
              <a:xfrm rot="16200000">
                <a:off x="4233393" y="3052288"/>
                <a:ext cx="1257269" cy="453042"/>
              </a:xfrm>
              <a:prstGeom prst="rect">
                <a:avLst/>
              </a:prstGeom>
              <a:noFill/>
            </p:spPr>
            <p:txBody>
              <a:bodyPr wrap="square" rtlCol="0">
                <a:spAutoFit/>
              </a:bodyPr>
              <a:lstStyle/>
              <a:p>
                <a:pPr algn="ctr"/>
                <a:r>
                  <a:rPr lang="en-US" sz="1500" b="1" dirty="0">
                    <a:solidFill>
                      <a:srgbClr val="0F8C02"/>
                    </a:solidFill>
                  </a:rPr>
                  <a:t>Infants</a:t>
                </a:r>
              </a:p>
            </p:txBody>
          </p:sp>
          <p:cxnSp>
            <p:nvCxnSpPr>
              <p:cNvPr id="19" name="Straight Connector 18">
                <a:extLst>
                  <a:ext uri="{FF2B5EF4-FFF2-40B4-BE49-F238E27FC236}">
                    <a16:creationId xmlns:a16="http://schemas.microsoft.com/office/drawing/2014/main" id="{F8FE2AFA-80EE-CCA7-5BCD-6B601D5D002B}"/>
                  </a:ext>
                </a:extLst>
              </p:cNvPr>
              <p:cNvCxnSpPr>
                <a:cxnSpLocks/>
              </p:cNvCxnSpPr>
              <p:nvPr/>
            </p:nvCxnSpPr>
            <p:spPr>
              <a:xfrm>
                <a:off x="5092611" y="4247093"/>
                <a:ext cx="0" cy="1183342"/>
              </a:xfrm>
              <a:prstGeom prst="line">
                <a:avLst/>
              </a:prstGeom>
              <a:ln w="57150">
                <a:solidFill>
                  <a:srgbClr val="E8833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B35187-644B-5904-E8FC-9ECA67A50826}"/>
                  </a:ext>
                </a:extLst>
              </p:cNvPr>
              <p:cNvSpPr txBox="1"/>
              <p:nvPr/>
            </p:nvSpPr>
            <p:spPr>
              <a:xfrm rot="16200000">
                <a:off x="3995109" y="4697094"/>
                <a:ext cx="1763057" cy="453041"/>
              </a:xfrm>
              <a:prstGeom prst="rect">
                <a:avLst/>
              </a:prstGeom>
              <a:noFill/>
            </p:spPr>
            <p:txBody>
              <a:bodyPr wrap="square" rtlCol="0">
                <a:spAutoFit/>
              </a:bodyPr>
              <a:lstStyle/>
              <a:p>
                <a:pPr algn="ctr"/>
                <a:r>
                  <a:rPr lang="en-US" sz="1500" b="1" dirty="0">
                    <a:solidFill>
                      <a:srgbClr val="FF6600"/>
                    </a:solidFill>
                  </a:rPr>
                  <a:t>Juveniles</a:t>
                </a:r>
              </a:p>
            </p:txBody>
          </p:sp>
        </p:grpSp>
        <p:sp>
          <p:nvSpPr>
            <p:cNvPr id="26" name="Rectangle 25">
              <a:extLst>
                <a:ext uri="{FF2B5EF4-FFF2-40B4-BE49-F238E27FC236}">
                  <a16:creationId xmlns:a16="http://schemas.microsoft.com/office/drawing/2014/main" id="{0F676567-146D-EE9E-7C62-AD5FEB29E663}"/>
                </a:ext>
              </a:extLst>
            </p:cNvPr>
            <p:cNvSpPr/>
            <p:nvPr/>
          </p:nvSpPr>
          <p:spPr>
            <a:xfrm>
              <a:off x="3843061" y="2200652"/>
              <a:ext cx="2187346" cy="1116289"/>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7" name="Rectangle 26">
              <a:extLst>
                <a:ext uri="{FF2B5EF4-FFF2-40B4-BE49-F238E27FC236}">
                  <a16:creationId xmlns:a16="http://schemas.microsoft.com/office/drawing/2014/main" id="{F8D7C623-1DCE-7F79-F107-EA7B4922F0DA}"/>
                </a:ext>
              </a:extLst>
            </p:cNvPr>
            <p:cNvSpPr/>
            <p:nvPr/>
          </p:nvSpPr>
          <p:spPr>
            <a:xfrm>
              <a:off x="3843061" y="5136775"/>
              <a:ext cx="1123385" cy="36740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8" name="Rectangle 27">
              <a:extLst>
                <a:ext uri="{FF2B5EF4-FFF2-40B4-BE49-F238E27FC236}">
                  <a16:creationId xmlns:a16="http://schemas.microsoft.com/office/drawing/2014/main" id="{890F3F92-E168-AB6F-D8C3-06A9396BF130}"/>
                </a:ext>
              </a:extLst>
            </p:cNvPr>
            <p:cNvSpPr/>
            <p:nvPr/>
          </p:nvSpPr>
          <p:spPr>
            <a:xfrm>
              <a:off x="7782700" y="2183210"/>
              <a:ext cx="2187346" cy="1116289"/>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29" name="Rectangle 28">
              <a:extLst>
                <a:ext uri="{FF2B5EF4-FFF2-40B4-BE49-F238E27FC236}">
                  <a16:creationId xmlns:a16="http://schemas.microsoft.com/office/drawing/2014/main" id="{C68569C9-1EDD-83AB-4225-7C3C28F7D927}"/>
                </a:ext>
              </a:extLst>
            </p:cNvPr>
            <p:cNvSpPr/>
            <p:nvPr/>
          </p:nvSpPr>
          <p:spPr>
            <a:xfrm>
              <a:off x="4966446" y="3677082"/>
              <a:ext cx="1054995" cy="406340"/>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30" name="Rectangle 29">
              <a:extLst>
                <a:ext uri="{FF2B5EF4-FFF2-40B4-BE49-F238E27FC236}">
                  <a16:creationId xmlns:a16="http://schemas.microsoft.com/office/drawing/2014/main" id="{E1D7CE9D-BBEB-74C5-0EF9-96C2C4C2D57F}"/>
                </a:ext>
              </a:extLst>
            </p:cNvPr>
            <p:cNvSpPr/>
            <p:nvPr/>
          </p:nvSpPr>
          <p:spPr>
            <a:xfrm>
              <a:off x="8890885" y="3677082"/>
              <a:ext cx="1088126" cy="330142"/>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sp>
          <p:nvSpPr>
            <p:cNvPr id="31" name="Rectangle 30">
              <a:extLst>
                <a:ext uri="{FF2B5EF4-FFF2-40B4-BE49-F238E27FC236}">
                  <a16:creationId xmlns:a16="http://schemas.microsoft.com/office/drawing/2014/main" id="{1400F5C4-B9FE-45DD-6D62-9C9279928C5C}"/>
                </a:ext>
              </a:extLst>
            </p:cNvPr>
            <p:cNvSpPr/>
            <p:nvPr/>
          </p:nvSpPr>
          <p:spPr>
            <a:xfrm>
              <a:off x="7767500" y="5156064"/>
              <a:ext cx="1123385" cy="36740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88" dirty="0"/>
            </a:p>
          </p:txBody>
        </p:sp>
      </p:grpSp>
      <p:sp>
        <p:nvSpPr>
          <p:cNvPr id="2" name="TextBox 1">
            <a:extLst>
              <a:ext uri="{FF2B5EF4-FFF2-40B4-BE49-F238E27FC236}">
                <a16:creationId xmlns:a16="http://schemas.microsoft.com/office/drawing/2014/main" id="{177DF253-B57D-8FFF-604D-569A5536084B}"/>
              </a:ext>
            </a:extLst>
          </p:cNvPr>
          <p:cNvSpPr txBox="1"/>
          <p:nvPr/>
        </p:nvSpPr>
        <p:spPr>
          <a:xfrm>
            <a:off x="5775367" y="4893693"/>
            <a:ext cx="1186271" cy="219291"/>
          </a:xfrm>
          <a:prstGeom prst="rect">
            <a:avLst/>
          </a:prstGeom>
          <a:noFill/>
        </p:spPr>
        <p:txBody>
          <a:bodyPr wrap="square">
            <a:spAutoFit/>
          </a:bodyPr>
          <a:lstStyle/>
          <a:p>
            <a:pPr algn="ctr"/>
            <a:r>
              <a:rPr lang="en-US" sz="825" dirty="0"/>
              <a:t>D. Montefiori</a:t>
            </a:r>
          </a:p>
        </p:txBody>
      </p:sp>
      <p:sp>
        <p:nvSpPr>
          <p:cNvPr id="11" name="TextBox 10">
            <a:extLst>
              <a:ext uri="{FF2B5EF4-FFF2-40B4-BE49-F238E27FC236}">
                <a16:creationId xmlns:a16="http://schemas.microsoft.com/office/drawing/2014/main" id="{AFDC8AF9-74A6-305F-7822-0714165CA2DD}"/>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1B6F3CC-B78E-39BF-4C92-4E96CBFE5B85}"/>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3942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F9A0CF8-F989-D7AE-603B-935458A040BE}"/>
              </a:ext>
            </a:extLst>
          </p:cNvPr>
          <p:cNvGraphicFramePr>
            <a:graphicFrameLocks noChangeAspect="1"/>
          </p:cNvGraphicFramePr>
          <p:nvPr/>
        </p:nvGraphicFramePr>
        <p:xfrm>
          <a:off x="-46268" y="1258672"/>
          <a:ext cx="2433464" cy="3094805"/>
        </p:xfrm>
        <a:graphic>
          <a:graphicData uri="http://schemas.openxmlformats.org/presentationml/2006/ole">
            <mc:AlternateContent xmlns:mc="http://schemas.openxmlformats.org/markup-compatibility/2006">
              <mc:Choice xmlns:v="urn:schemas-microsoft-com:vml" Requires="v">
                <p:oleObj spid="_x0000_s7173" name="Prism 9" r:id="rId4" imgW="3919717" imgH="4984172" progId="Prism9.Document">
                  <p:embed/>
                </p:oleObj>
              </mc:Choice>
              <mc:Fallback>
                <p:oleObj name="Prism 9" r:id="rId4" imgW="3919717" imgH="4984172" progId="Prism9.Document">
                  <p:embed/>
                  <p:pic>
                    <p:nvPicPr>
                      <p:cNvPr id="5" name="Object 4">
                        <a:extLst>
                          <a:ext uri="{FF2B5EF4-FFF2-40B4-BE49-F238E27FC236}">
                            <a16:creationId xmlns:a16="http://schemas.microsoft.com/office/drawing/2014/main" id="{AF9A0CF8-F989-D7AE-603B-935458A040BE}"/>
                          </a:ext>
                        </a:extLst>
                      </p:cNvPr>
                      <p:cNvPicPr/>
                      <p:nvPr/>
                    </p:nvPicPr>
                    <p:blipFill>
                      <a:blip r:embed="rId5"/>
                      <a:stretch>
                        <a:fillRect/>
                      </a:stretch>
                    </p:blipFill>
                    <p:spPr>
                      <a:xfrm>
                        <a:off x="-46268" y="1258672"/>
                        <a:ext cx="2433464" cy="309480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8E594C0-B8A2-C833-DDFE-99DD3291DE83}"/>
              </a:ext>
            </a:extLst>
          </p:cNvPr>
          <p:cNvGraphicFramePr>
            <a:graphicFrameLocks noChangeAspect="1"/>
          </p:cNvGraphicFramePr>
          <p:nvPr/>
        </p:nvGraphicFramePr>
        <p:xfrm>
          <a:off x="4716472" y="1258671"/>
          <a:ext cx="2181147" cy="3094805"/>
        </p:xfrm>
        <a:graphic>
          <a:graphicData uri="http://schemas.openxmlformats.org/presentationml/2006/ole">
            <mc:AlternateContent xmlns:mc="http://schemas.openxmlformats.org/markup-compatibility/2006">
              <mc:Choice xmlns:v="urn:schemas-microsoft-com:vml" Requires="v">
                <p:oleObj spid="_x0000_s7174" name="Prism 9" r:id="rId6" imgW="3512764" imgH="4984172" progId="Prism9.Document">
                  <p:embed/>
                </p:oleObj>
              </mc:Choice>
              <mc:Fallback>
                <p:oleObj name="Prism 9" r:id="rId6" imgW="3512764" imgH="4984172" progId="Prism9.Document">
                  <p:embed/>
                  <p:pic>
                    <p:nvPicPr>
                      <p:cNvPr id="6" name="Object 5">
                        <a:extLst>
                          <a:ext uri="{FF2B5EF4-FFF2-40B4-BE49-F238E27FC236}">
                            <a16:creationId xmlns:a16="http://schemas.microsoft.com/office/drawing/2014/main" id="{88E594C0-B8A2-C833-DDFE-99DD3291DE83}"/>
                          </a:ext>
                        </a:extLst>
                      </p:cNvPr>
                      <p:cNvPicPr/>
                      <p:nvPr/>
                    </p:nvPicPr>
                    <p:blipFill>
                      <a:blip r:embed="rId7"/>
                      <a:stretch>
                        <a:fillRect/>
                      </a:stretch>
                    </p:blipFill>
                    <p:spPr>
                      <a:xfrm>
                        <a:off x="4716472" y="1258671"/>
                        <a:ext cx="2181147" cy="309480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FDB93E5-D037-C492-2D80-0F8881C3680B}"/>
              </a:ext>
            </a:extLst>
          </p:cNvPr>
          <p:cNvGraphicFramePr>
            <a:graphicFrameLocks noChangeAspect="1"/>
          </p:cNvGraphicFramePr>
          <p:nvPr/>
        </p:nvGraphicFramePr>
        <p:xfrm>
          <a:off x="2254880" y="1250100"/>
          <a:ext cx="2433464" cy="3094805"/>
        </p:xfrm>
        <a:graphic>
          <a:graphicData uri="http://schemas.openxmlformats.org/presentationml/2006/ole">
            <mc:AlternateContent xmlns:mc="http://schemas.openxmlformats.org/markup-compatibility/2006">
              <mc:Choice xmlns:v="urn:schemas-microsoft-com:vml" Requires="v">
                <p:oleObj spid="_x0000_s7175" name="Prism 9" r:id="rId8" imgW="3919717" imgH="4984172" progId="Prism9.Document">
                  <p:embed/>
                </p:oleObj>
              </mc:Choice>
              <mc:Fallback>
                <p:oleObj name="Prism 9" r:id="rId8" imgW="3919717" imgH="4984172" progId="Prism9.Document">
                  <p:embed/>
                  <p:pic>
                    <p:nvPicPr>
                      <p:cNvPr id="7" name="Object 6">
                        <a:extLst>
                          <a:ext uri="{FF2B5EF4-FFF2-40B4-BE49-F238E27FC236}">
                            <a16:creationId xmlns:a16="http://schemas.microsoft.com/office/drawing/2014/main" id="{DFDB93E5-D037-C492-2D80-0F8881C3680B}"/>
                          </a:ext>
                        </a:extLst>
                      </p:cNvPr>
                      <p:cNvPicPr/>
                      <p:nvPr/>
                    </p:nvPicPr>
                    <p:blipFill>
                      <a:blip r:embed="rId9"/>
                      <a:stretch>
                        <a:fillRect/>
                      </a:stretch>
                    </p:blipFill>
                    <p:spPr>
                      <a:xfrm>
                        <a:off x="2254880" y="1250100"/>
                        <a:ext cx="2433464" cy="309480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672058B-1D69-3B81-7509-18FF7DF8EFCF}"/>
              </a:ext>
            </a:extLst>
          </p:cNvPr>
          <p:cNvSpPr txBox="1">
            <a:spLocks/>
          </p:cNvSpPr>
          <p:nvPr/>
        </p:nvSpPr>
        <p:spPr>
          <a:xfrm>
            <a:off x="815603" y="78556"/>
            <a:ext cx="8330058" cy="935015"/>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accent1"/>
                </a:solidFill>
                <a:latin typeface="Arial" panose="020B0604020202020204" pitchFamily="34" charset="0"/>
                <a:cs typeface="Arial" panose="020B0604020202020204" pitchFamily="34" charset="0"/>
              </a:rPr>
              <a:t>Infants and juveniles show </a:t>
            </a:r>
            <a:r>
              <a:rPr lang="en-US" sz="3300" b="1" u="sng" dirty="0">
                <a:solidFill>
                  <a:schemeClr val="accent1"/>
                </a:solidFill>
                <a:latin typeface="Arial" panose="020B0604020202020204" pitchFamily="34" charset="0"/>
                <a:cs typeface="Arial" panose="020B0604020202020204" pitchFamily="34" charset="0"/>
              </a:rPr>
              <a:t>improved</a:t>
            </a:r>
            <a:r>
              <a:rPr lang="en-US" sz="3300" b="1" dirty="0">
                <a:solidFill>
                  <a:schemeClr val="accent1"/>
                </a:solidFill>
                <a:latin typeface="Arial" panose="020B0604020202020204" pitchFamily="34" charset="0"/>
                <a:cs typeface="Arial" panose="020B0604020202020204" pitchFamily="34" charset="0"/>
              </a:rPr>
              <a:t> breadth in heterologous virus neutralization following clade B nanoparticle vaccination</a:t>
            </a:r>
          </a:p>
        </p:txBody>
      </p:sp>
      <p:sp>
        <p:nvSpPr>
          <p:cNvPr id="18" name="TextBox 17">
            <a:extLst>
              <a:ext uri="{FF2B5EF4-FFF2-40B4-BE49-F238E27FC236}">
                <a16:creationId xmlns:a16="http://schemas.microsoft.com/office/drawing/2014/main" id="{18EB1ABC-DCD9-B07C-72E9-C97CD177FC9E}"/>
              </a:ext>
            </a:extLst>
          </p:cNvPr>
          <p:cNvSpPr txBox="1"/>
          <p:nvPr/>
        </p:nvSpPr>
        <p:spPr>
          <a:xfrm>
            <a:off x="2047591" y="903851"/>
            <a:ext cx="998063" cy="369332"/>
          </a:xfrm>
          <a:prstGeom prst="rect">
            <a:avLst/>
          </a:prstGeom>
          <a:noFill/>
        </p:spPr>
        <p:txBody>
          <a:bodyPr wrap="square" rtlCol="0">
            <a:spAutoFit/>
          </a:bodyPr>
          <a:lstStyle/>
          <a:p>
            <a:r>
              <a:rPr lang="en-US" sz="1800" b="1" dirty="0">
                <a:solidFill>
                  <a:srgbClr val="0F8C02"/>
                </a:solidFill>
              </a:rPr>
              <a:t>Infant</a:t>
            </a:r>
          </a:p>
        </p:txBody>
      </p:sp>
      <p:sp>
        <p:nvSpPr>
          <p:cNvPr id="19" name="TextBox 18">
            <a:extLst>
              <a:ext uri="{FF2B5EF4-FFF2-40B4-BE49-F238E27FC236}">
                <a16:creationId xmlns:a16="http://schemas.microsoft.com/office/drawing/2014/main" id="{060769A6-740D-0BEE-C4AA-AF3CFAC82359}"/>
              </a:ext>
            </a:extLst>
          </p:cNvPr>
          <p:cNvSpPr txBox="1"/>
          <p:nvPr/>
        </p:nvSpPr>
        <p:spPr>
          <a:xfrm>
            <a:off x="6385897" y="903255"/>
            <a:ext cx="1297933" cy="369332"/>
          </a:xfrm>
          <a:prstGeom prst="rect">
            <a:avLst/>
          </a:prstGeom>
          <a:noFill/>
        </p:spPr>
        <p:txBody>
          <a:bodyPr wrap="square" rtlCol="0">
            <a:spAutoFit/>
          </a:bodyPr>
          <a:lstStyle/>
          <a:p>
            <a:pPr algn="ctr"/>
            <a:r>
              <a:rPr lang="en-US" sz="1800" b="1" dirty="0">
                <a:solidFill>
                  <a:srgbClr val="FF6600"/>
                </a:solidFill>
              </a:rPr>
              <a:t>Juvenile</a:t>
            </a:r>
          </a:p>
        </p:txBody>
      </p:sp>
      <p:cxnSp>
        <p:nvCxnSpPr>
          <p:cNvPr id="8" name="Straight Connector 7">
            <a:extLst>
              <a:ext uri="{FF2B5EF4-FFF2-40B4-BE49-F238E27FC236}">
                <a16:creationId xmlns:a16="http://schemas.microsoft.com/office/drawing/2014/main" id="{AAE08BDD-C667-FEFD-C401-8775CA0CDEC7}"/>
              </a:ext>
            </a:extLst>
          </p:cNvPr>
          <p:cNvCxnSpPr>
            <a:cxnSpLocks/>
          </p:cNvCxnSpPr>
          <p:nvPr/>
        </p:nvCxnSpPr>
        <p:spPr>
          <a:xfrm>
            <a:off x="4732236" y="1431607"/>
            <a:ext cx="0" cy="3095366"/>
          </a:xfrm>
          <a:prstGeom prst="line">
            <a:avLst/>
          </a:prstGeom>
          <a:ln w="28575"/>
        </p:spPr>
        <p:style>
          <a:lnRef idx="1">
            <a:schemeClr val="dk1"/>
          </a:lnRef>
          <a:fillRef idx="0">
            <a:schemeClr val="dk1"/>
          </a:fillRef>
          <a:effectRef idx="0">
            <a:schemeClr val="dk1"/>
          </a:effectRef>
          <a:fontRef idx="minor">
            <a:schemeClr val="tx1"/>
          </a:fontRef>
        </p:style>
      </p:cxnSp>
      <p:sp>
        <p:nvSpPr>
          <p:cNvPr id="9" name="Slide Number Placeholder 3">
            <a:extLst>
              <a:ext uri="{FF2B5EF4-FFF2-40B4-BE49-F238E27FC236}">
                <a16:creationId xmlns:a16="http://schemas.microsoft.com/office/drawing/2014/main" id="{9EE36873-4882-1D66-67D1-A9A010D37CD4}"/>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19</a:t>
            </a:fld>
            <a:endParaRPr lang="en-US"/>
          </a:p>
        </p:txBody>
      </p:sp>
      <p:pic>
        <p:nvPicPr>
          <p:cNvPr id="11" name="Picture 10">
            <a:extLst>
              <a:ext uri="{FF2B5EF4-FFF2-40B4-BE49-F238E27FC236}">
                <a16:creationId xmlns:a16="http://schemas.microsoft.com/office/drawing/2014/main" id="{2FD2AF96-C628-301B-C391-850066B5D70F}"/>
              </a:ext>
            </a:extLst>
          </p:cNvPr>
          <p:cNvPicPr>
            <a:picLocks noChangeAspect="1"/>
          </p:cNvPicPr>
          <p:nvPr/>
        </p:nvPicPr>
        <p:blipFill>
          <a:blip r:embed="rId10"/>
          <a:stretch>
            <a:fillRect/>
          </a:stretch>
        </p:blipFill>
        <p:spPr>
          <a:xfrm>
            <a:off x="6796079" y="1182689"/>
            <a:ext cx="2283711" cy="3223773"/>
          </a:xfrm>
          <a:prstGeom prst="rect">
            <a:avLst/>
          </a:prstGeom>
        </p:spPr>
      </p:pic>
      <p:sp>
        <p:nvSpPr>
          <p:cNvPr id="10" name="TextBox 9">
            <a:extLst>
              <a:ext uri="{FF2B5EF4-FFF2-40B4-BE49-F238E27FC236}">
                <a16:creationId xmlns:a16="http://schemas.microsoft.com/office/drawing/2014/main" id="{9ED33935-F4C7-5FE8-24DA-57407C75823D}"/>
              </a:ext>
            </a:extLst>
          </p:cNvPr>
          <p:cNvSpPr txBox="1"/>
          <p:nvPr/>
        </p:nvSpPr>
        <p:spPr>
          <a:xfrm>
            <a:off x="2428184" y="4421014"/>
            <a:ext cx="1983581"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4 of 5 infants with low level heterologous virus breadth </a:t>
            </a:r>
          </a:p>
        </p:txBody>
      </p:sp>
      <p:sp>
        <p:nvSpPr>
          <p:cNvPr id="12" name="TextBox 11">
            <a:extLst>
              <a:ext uri="{FF2B5EF4-FFF2-40B4-BE49-F238E27FC236}">
                <a16:creationId xmlns:a16="http://schemas.microsoft.com/office/drawing/2014/main" id="{4AF4C64D-FC3C-1D91-8623-741B1992D7AA}"/>
              </a:ext>
            </a:extLst>
          </p:cNvPr>
          <p:cNvSpPr txBox="1"/>
          <p:nvPr/>
        </p:nvSpPr>
        <p:spPr>
          <a:xfrm>
            <a:off x="6847365" y="4451002"/>
            <a:ext cx="2181139"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2 of 4 juveniles with low level heterologous virus breadth </a:t>
            </a:r>
          </a:p>
        </p:txBody>
      </p:sp>
      <p:sp>
        <p:nvSpPr>
          <p:cNvPr id="13" name="TextBox 12">
            <a:extLst>
              <a:ext uri="{FF2B5EF4-FFF2-40B4-BE49-F238E27FC236}">
                <a16:creationId xmlns:a16="http://schemas.microsoft.com/office/drawing/2014/main" id="{B8518604-4717-3F9E-F279-1F022FFCF8E7}"/>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50F48FB-9AC0-23AB-E210-EF5901F4263F}"/>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94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777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E86D9-734E-CD4A-98AC-D989E4E5E744}"/>
              </a:ext>
            </a:extLst>
          </p:cNvPr>
          <p:cNvSpPr>
            <a:spLocks noGrp="1"/>
          </p:cNvSpPr>
          <p:nvPr>
            <p:ph type="title"/>
          </p:nvPr>
        </p:nvSpPr>
        <p:spPr>
          <a:xfrm>
            <a:off x="2885243" y="62389"/>
            <a:ext cx="5724525" cy="917973"/>
          </a:xfrm>
        </p:spPr>
        <p:txBody>
          <a:bodyPr>
            <a:normAutofit/>
          </a:bodyPr>
          <a:lstStyle/>
          <a:p>
            <a:r>
              <a:rPr lang="en-GB" sz="3600" noProof="0" dirty="0">
                <a:latin typeface="+mj-lt"/>
              </a:rPr>
              <a:t>Summary</a:t>
            </a:r>
          </a:p>
        </p:txBody>
      </p:sp>
      <p:sp>
        <p:nvSpPr>
          <p:cNvPr id="6" name="Content Placeholder 12">
            <a:extLst>
              <a:ext uri="{FF2B5EF4-FFF2-40B4-BE49-F238E27FC236}">
                <a16:creationId xmlns:a16="http://schemas.microsoft.com/office/drawing/2014/main" id="{6D28C90B-BE3C-F8F5-519E-8061D2986424}"/>
              </a:ext>
            </a:extLst>
          </p:cNvPr>
          <p:cNvSpPr txBox="1">
            <a:spLocks/>
          </p:cNvSpPr>
          <p:nvPr/>
        </p:nvSpPr>
        <p:spPr>
          <a:xfrm>
            <a:off x="2833635" y="919424"/>
            <a:ext cx="6134519" cy="373798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dirty="0">
                <a:solidFill>
                  <a:srgbClr val="DE9443"/>
                </a:solidFill>
                <a:latin typeface="+mj-lt"/>
              </a:rPr>
              <a:t>What is your main question?</a:t>
            </a:r>
          </a:p>
          <a:p>
            <a:pPr marL="0" indent="0">
              <a:buNone/>
            </a:pPr>
            <a:r>
              <a:rPr lang="en-GB" sz="1500" dirty="0"/>
              <a:t>Using a germline targeting immunization strategy can we elicit precursors of broadly neutralizing antibodies (</a:t>
            </a:r>
            <a:r>
              <a:rPr lang="en-GB" sz="1500" dirty="0" err="1"/>
              <a:t>bnAbs</a:t>
            </a:r>
            <a:r>
              <a:rPr lang="en-GB" sz="1500" dirty="0"/>
              <a:t>) in infant and juvenile rhesus macaques?</a:t>
            </a:r>
            <a:br>
              <a:rPr lang="en-GB" sz="1500" dirty="0"/>
            </a:br>
            <a:endParaRPr lang="en-GB" sz="1500" dirty="0"/>
          </a:p>
          <a:p>
            <a:pPr marL="0" indent="0">
              <a:buNone/>
            </a:pPr>
            <a:r>
              <a:rPr lang="en-GB" sz="1500" b="1" dirty="0">
                <a:solidFill>
                  <a:srgbClr val="DE9443"/>
                </a:solidFill>
                <a:latin typeface="+mj-lt"/>
              </a:rPr>
              <a:t>What did you find?</a:t>
            </a:r>
          </a:p>
          <a:p>
            <a:pPr marL="0" indent="0">
              <a:buNone/>
            </a:pPr>
            <a:r>
              <a:rPr lang="en-GB" sz="1500" dirty="0"/>
              <a:t>Infants displayed a stronger immunogenicity profile compared to juveniles when it come to antibody binding, </a:t>
            </a:r>
            <a:r>
              <a:rPr lang="en-GB" sz="1500" dirty="0" err="1"/>
              <a:t>bnAb</a:t>
            </a:r>
            <a:r>
              <a:rPr lang="en-GB" sz="1500" dirty="0"/>
              <a:t> precursor development, and heterologous neutralization.</a:t>
            </a:r>
            <a:br>
              <a:rPr lang="en-GB" sz="1500" dirty="0"/>
            </a:br>
            <a:endParaRPr lang="en-GB" sz="1500" dirty="0"/>
          </a:p>
          <a:p>
            <a:pPr marL="0" indent="0">
              <a:buNone/>
            </a:pPr>
            <a:r>
              <a:rPr lang="en-GB" sz="1500" b="1" dirty="0">
                <a:solidFill>
                  <a:srgbClr val="DE9443"/>
                </a:solidFill>
                <a:latin typeface="+mj-lt"/>
              </a:rPr>
              <a:t>Why is it important?</a:t>
            </a:r>
          </a:p>
          <a:p>
            <a:pPr marL="0" indent="0">
              <a:buNone/>
            </a:pPr>
            <a:r>
              <a:rPr lang="en-GB" sz="1500" dirty="0"/>
              <a:t>Understanding how HIV-immunization strategies can be introduced in early life  can help provide protection to children and adolescents, which are an important age group to focus our efforts on. The early life immune systems seems uniquely </a:t>
            </a:r>
            <a:r>
              <a:rPr lang="en-GB" sz="1500" dirty="0" err="1"/>
              <a:t>situatied</a:t>
            </a:r>
            <a:r>
              <a:rPr lang="en-GB" sz="1500" dirty="0"/>
              <a:t> to promote to production of </a:t>
            </a:r>
            <a:r>
              <a:rPr lang="en-GB" sz="1500" dirty="0" err="1"/>
              <a:t>bnAbs</a:t>
            </a:r>
            <a:endParaRPr lang="en-GB" sz="1500" dirty="0"/>
          </a:p>
        </p:txBody>
      </p:sp>
      <p:pic>
        <p:nvPicPr>
          <p:cNvPr id="5" name="Picture 4">
            <a:extLst>
              <a:ext uri="{FF2B5EF4-FFF2-40B4-BE49-F238E27FC236}">
                <a16:creationId xmlns:a16="http://schemas.microsoft.com/office/drawing/2014/main" id="{50033D8B-9EC3-C5FE-FCC1-FB9FFC61785A}"/>
              </a:ext>
            </a:extLst>
          </p:cNvPr>
          <p:cNvPicPr>
            <a:picLocks noChangeAspect="1"/>
          </p:cNvPicPr>
          <p:nvPr/>
        </p:nvPicPr>
        <p:blipFill>
          <a:blip r:embed="rId3"/>
          <a:stretch>
            <a:fillRect/>
          </a:stretch>
        </p:blipFill>
        <p:spPr>
          <a:xfrm>
            <a:off x="45841" y="4306"/>
            <a:ext cx="2385860" cy="1352768"/>
          </a:xfrm>
          <a:prstGeom prst="rect">
            <a:avLst/>
          </a:prstGeom>
        </p:spPr>
      </p:pic>
    </p:spTree>
    <p:extLst>
      <p:ext uri="{BB962C8B-B14F-4D97-AF65-F5344CB8AC3E}">
        <p14:creationId xmlns:p14="http://schemas.microsoft.com/office/powerpoint/2010/main" val="428770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C360E-A08F-D9C4-A3B3-22FA58DFE9D3}"/>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673417D-8292-A695-2A26-89FA89DA8707}"/>
              </a:ext>
            </a:extLst>
          </p:cNvPr>
          <p:cNvGraphicFramePr>
            <a:graphicFrameLocks noGrp="1"/>
          </p:cNvGraphicFramePr>
          <p:nvPr>
            <p:extLst>
              <p:ext uri="{D42A27DB-BD31-4B8C-83A1-F6EECF244321}">
                <p14:modId xmlns:p14="http://schemas.microsoft.com/office/powerpoint/2010/main" val="2719791202"/>
              </p:ext>
            </p:extLst>
          </p:nvPr>
        </p:nvGraphicFramePr>
        <p:xfrm>
          <a:off x="1394773" y="821449"/>
          <a:ext cx="6030893" cy="2634503"/>
        </p:xfrm>
        <a:graphic>
          <a:graphicData uri="http://schemas.openxmlformats.org/drawingml/2006/table">
            <a:tbl>
              <a:tblPr firstRow="1" bandRow="1">
                <a:tableStyleId>{5A111915-BE36-4E01-A7E5-04B1672EAD32}</a:tableStyleId>
              </a:tblPr>
              <a:tblGrid>
                <a:gridCol w="3276263">
                  <a:extLst>
                    <a:ext uri="{9D8B030D-6E8A-4147-A177-3AD203B41FA5}">
                      <a16:colId xmlns:a16="http://schemas.microsoft.com/office/drawing/2014/main" val="3836748700"/>
                    </a:ext>
                  </a:extLst>
                </a:gridCol>
                <a:gridCol w="1525905">
                  <a:extLst>
                    <a:ext uri="{9D8B030D-6E8A-4147-A177-3AD203B41FA5}">
                      <a16:colId xmlns:a16="http://schemas.microsoft.com/office/drawing/2014/main" val="2817494048"/>
                    </a:ext>
                  </a:extLst>
                </a:gridCol>
                <a:gridCol w="1228725">
                  <a:extLst>
                    <a:ext uri="{9D8B030D-6E8A-4147-A177-3AD203B41FA5}">
                      <a16:colId xmlns:a16="http://schemas.microsoft.com/office/drawing/2014/main" val="3101730765"/>
                    </a:ext>
                  </a:extLst>
                </a:gridCol>
              </a:tblGrid>
              <a:tr h="329658">
                <a:tc>
                  <a:txBody>
                    <a:bodyPr/>
                    <a:lstStyle/>
                    <a:p>
                      <a:r>
                        <a:rPr lang="en-US" sz="1400" b="1" dirty="0"/>
                        <a:t>Study Goal</a:t>
                      </a:r>
                    </a:p>
                  </a:txBody>
                  <a:tcPr/>
                </a:tc>
                <a:tc gridSpan="2">
                  <a:txBody>
                    <a:bodyPr/>
                    <a:lstStyle/>
                    <a:p>
                      <a:r>
                        <a:rPr lang="en-US" sz="1400" b="1" dirty="0"/>
                        <a:t>Results</a:t>
                      </a:r>
                    </a:p>
                  </a:txBody>
                  <a:tcPr/>
                </a:tc>
                <a:tc hMerge="1">
                  <a:txBody>
                    <a:bodyPr/>
                    <a:lstStyle/>
                    <a:p>
                      <a:endParaRPr lang="en-US"/>
                    </a:p>
                  </a:txBody>
                  <a:tcPr/>
                </a:tc>
                <a:extLst>
                  <a:ext uri="{0D108BD9-81ED-4DB2-BD59-A6C34878D82A}">
                    <a16:rowId xmlns:a16="http://schemas.microsoft.com/office/drawing/2014/main" val="2558161508"/>
                  </a:ext>
                </a:extLst>
              </a:tr>
              <a:tr h="276663">
                <a:tc>
                  <a:txBody>
                    <a:bodyPr/>
                    <a:lstStyle/>
                    <a:p>
                      <a:endParaRPr lang="en-US" sz="1400" dirty="0"/>
                    </a:p>
                  </a:txBody>
                  <a:tcPr/>
                </a:tc>
                <a:tc>
                  <a:txBody>
                    <a:bodyPr/>
                    <a:lstStyle/>
                    <a:p>
                      <a:pPr algn="ctr"/>
                      <a:r>
                        <a:rPr lang="en-US" sz="1200" b="1" dirty="0">
                          <a:solidFill>
                            <a:srgbClr val="92D050"/>
                          </a:solidFill>
                        </a:rPr>
                        <a:t>Infants</a:t>
                      </a:r>
                    </a:p>
                  </a:txBody>
                  <a:tcPr/>
                </a:tc>
                <a:tc>
                  <a:txBody>
                    <a:bodyPr/>
                    <a:lstStyle/>
                    <a:p>
                      <a:pPr algn="ctr"/>
                      <a:r>
                        <a:rPr lang="en-US" sz="1200" b="1" dirty="0">
                          <a:solidFill>
                            <a:srgbClr val="FFC000"/>
                          </a:solidFill>
                        </a:rPr>
                        <a:t>Juveniles</a:t>
                      </a:r>
                    </a:p>
                  </a:txBody>
                  <a:tcPr/>
                </a:tc>
                <a:extLst>
                  <a:ext uri="{0D108BD9-81ED-4DB2-BD59-A6C34878D82A}">
                    <a16:rowId xmlns:a16="http://schemas.microsoft.com/office/drawing/2014/main" val="1475120935"/>
                  </a:ext>
                </a:extLst>
              </a:tr>
              <a:tr h="276663">
                <a:tc>
                  <a:txBody>
                    <a:bodyPr/>
                    <a:lstStyle/>
                    <a:p>
                      <a:r>
                        <a:rPr lang="en-US" sz="1400" dirty="0"/>
                        <a:t>BG505 SOSIP GT1.1 Binding</a:t>
                      </a:r>
                    </a:p>
                  </a:txBody>
                  <a:tcPr/>
                </a:tc>
                <a:tc>
                  <a:txBody>
                    <a:bodyPr/>
                    <a:lstStyle/>
                    <a:p>
                      <a:pPr algn="ctr"/>
                      <a:r>
                        <a:rPr lang="en-US" sz="1600" b="1" dirty="0">
                          <a:sym typeface="Symbol" panose="05050102010706020507" pitchFamily="18" charset="2"/>
                        </a:rPr>
                        <a:t></a:t>
                      </a:r>
                      <a:endParaRPr lang="en-US" sz="1600" b="1" dirty="0"/>
                    </a:p>
                  </a:txBody>
                  <a:tcPr/>
                </a:tc>
                <a:tc>
                  <a:txBody>
                    <a:bodyPr/>
                    <a:lstStyle/>
                    <a:p>
                      <a:pPr algn="ctr"/>
                      <a:r>
                        <a:rPr lang="en-US" sz="1600" b="1" dirty="0">
                          <a:sym typeface="Symbol" panose="05050102010706020507" pitchFamily="18" charset="2"/>
                        </a:rPr>
                        <a:t></a:t>
                      </a:r>
                      <a:endParaRPr lang="en-US" sz="1600" b="1" dirty="0"/>
                    </a:p>
                  </a:txBody>
                  <a:tcPr/>
                </a:tc>
                <a:extLst>
                  <a:ext uri="{0D108BD9-81ED-4DB2-BD59-A6C34878D82A}">
                    <a16:rowId xmlns:a16="http://schemas.microsoft.com/office/drawing/2014/main" val="2478062425"/>
                  </a:ext>
                </a:extLst>
              </a:tr>
              <a:tr h="340028">
                <a:tc>
                  <a:txBody>
                    <a:bodyPr/>
                    <a:lstStyle/>
                    <a:p>
                      <a:r>
                        <a:rPr lang="en-US" sz="1400" dirty="0"/>
                        <a:t>Autologous Tier 1&amp;2 Neutralization</a:t>
                      </a:r>
                    </a:p>
                  </a:txBody>
                  <a:tcPr/>
                </a:tc>
                <a:tc>
                  <a:txBody>
                    <a:bodyPr/>
                    <a:lstStyle/>
                    <a:p>
                      <a:pPr algn="ctr"/>
                      <a:r>
                        <a:rPr lang="en-US" sz="1600" b="1" dirty="0">
                          <a:sym typeface="Symbol" panose="05050102010706020507" pitchFamily="18" charset="2"/>
                        </a:rPr>
                        <a:t></a:t>
                      </a:r>
                      <a:endParaRPr lang="en-US" sz="1600" b="1" dirty="0"/>
                    </a:p>
                  </a:txBody>
                  <a:tcPr/>
                </a:tc>
                <a:tc>
                  <a:txBody>
                    <a:bodyPr/>
                    <a:lstStyle/>
                    <a:p>
                      <a:pPr algn="ctr"/>
                      <a:r>
                        <a:rPr lang="en-US" sz="1600" b="1" dirty="0">
                          <a:sym typeface="Symbol" panose="05050102010706020507" pitchFamily="18" charset="2"/>
                        </a:rPr>
                        <a:t></a:t>
                      </a:r>
                      <a:endParaRPr lang="en-US" sz="1600" b="1" dirty="0"/>
                    </a:p>
                  </a:txBody>
                  <a:tcPr/>
                </a:tc>
                <a:extLst>
                  <a:ext uri="{0D108BD9-81ED-4DB2-BD59-A6C34878D82A}">
                    <a16:rowId xmlns:a16="http://schemas.microsoft.com/office/drawing/2014/main" val="3647004907"/>
                  </a:ext>
                </a:extLst>
              </a:tr>
              <a:tr h="424216">
                <a:tc>
                  <a:txBody>
                    <a:bodyPr/>
                    <a:lstStyle/>
                    <a:p>
                      <a:r>
                        <a:rPr lang="en-US" sz="1400" dirty="0"/>
                        <a:t>CD4bs precursor bNAbs</a:t>
                      </a:r>
                    </a:p>
                  </a:txBody>
                  <a:tcPr/>
                </a:tc>
                <a:tc>
                  <a:txBody>
                    <a:bodyPr/>
                    <a:lstStyle/>
                    <a:p>
                      <a:pPr algn="ctr"/>
                      <a:r>
                        <a:rPr lang="en-US" sz="1600" b="1" dirty="0">
                          <a:sym typeface="Symbol" panose="05050102010706020507" pitchFamily="18" charset="2"/>
                        </a:rPr>
                        <a:t></a:t>
                      </a:r>
                      <a:endParaRPr lang="en-US" sz="1600" b="1" dirty="0"/>
                    </a:p>
                  </a:txBody>
                  <a:tcPr/>
                </a:tc>
                <a:tc>
                  <a:txBody>
                    <a:bodyPr/>
                    <a:lstStyle/>
                    <a:p>
                      <a:pPr algn="ctr"/>
                      <a:r>
                        <a:rPr lang="en-US" sz="1600" b="1" dirty="0">
                          <a:sym typeface="Symbol" panose="05050102010706020507" pitchFamily="18" charset="2"/>
                        </a:rPr>
                        <a:t></a:t>
                      </a:r>
                      <a:endParaRPr lang="en-US" sz="1600" b="1" dirty="0"/>
                    </a:p>
                  </a:txBody>
                  <a:tcPr/>
                </a:tc>
                <a:extLst>
                  <a:ext uri="{0D108BD9-81ED-4DB2-BD59-A6C34878D82A}">
                    <a16:rowId xmlns:a16="http://schemas.microsoft.com/office/drawing/2014/main" val="2295408803"/>
                  </a:ext>
                </a:extLst>
              </a:tr>
              <a:tr h="47032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Polyclone Epitope Mapping</a:t>
                      </a:r>
                      <a:endParaRPr lang="en-US" sz="1400" dirty="0"/>
                    </a:p>
                    <a:p>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ym typeface="Symbol" panose="05050102010706020507" pitchFamily="18" charset="2"/>
                        </a:rPr>
                        <a:t></a:t>
                      </a:r>
                      <a:endParaRPr lang="en-US" sz="1600" b="1" dirty="0"/>
                    </a:p>
                  </a:txBody>
                  <a:tcPr/>
                </a:tc>
                <a:tc>
                  <a:txBody>
                    <a:bodyPr/>
                    <a:lstStyle/>
                    <a:p>
                      <a:pPr algn="ctr"/>
                      <a:r>
                        <a:rPr lang="en-US" sz="1600" b="1" dirty="0">
                          <a:sym typeface="Symbol" panose="05050102010706020507" pitchFamily="18" charset="2"/>
                        </a:rPr>
                        <a:t></a:t>
                      </a:r>
                      <a:endParaRPr lang="en-US" sz="1600" b="1" dirty="0"/>
                    </a:p>
                  </a:txBody>
                  <a:tcPr/>
                </a:tc>
                <a:extLst>
                  <a:ext uri="{0D108BD9-81ED-4DB2-BD59-A6C34878D82A}">
                    <a16:rowId xmlns:a16="http://schemas.microsoft.com/office/drawing/2014/main" val="2667973677"/>
                  </a:ext>
                </a:extLst>
              </a:tr>
              <a:tr h="382361">
                <a:tc>
                  <a:txBody>
                    <a:bodyPr/>
                    <a:lstStyle/>
                    <a:p>
                      <a:r>
                        <a:rPr lang="en-US" sz="1400" dirty="0"/>
                        <a:t>Heterologous Neutralization</a:t>
                      </a:r>
                    </a:p>
                  </a:txBody>
                  <a:tcPr marL="68580" marR="68580" marT="34290" marB="34290"/>
                </a:tc>
                <a:tc>
                  <a:txBody>
                    <a:bodyPr/>
                    <a:lstStyle/>
                    <a:p>
                      <a:pPr algn="ctr"/>
                      <a:r>
                        <a:rPr lang="en-US" sz="1600" b="1" dirty="0">
                          <a:sym typeface="Symbol" panose="05050102010706020507" pitchFamily="18" charset="2"/>
                        </a:rPr>
                        <a:t></a:t>
                      </a:r>
                      <a:endParaRPr lang="en-US" sz="1600" b="1" dirty="0"/>
                    </a:p>
                  </a:txBody>
                  <a:tcPr marL="68580" marR="68580" marT="34290" marB="34290"/>
                </a:tc>
                <a:tc>
                  <a:txBody>
                    <a:bodyPr/>
                    <a:lstStyle/>
                    <a:p>
                      <a:pPr algn="ctr"/>
                      <a:r>
                        <a:rPr lang="en-US" sz="1600" b="1" dirty="0">
                          <a:sym typeface="Symbol" panose="05050102010706020507" pitchFamily="18" charset="2"/>
                        </a:rPr>
                        <a:t></a:t>
                      </a:r>
                      <a:endParaRPr lang="en-US" sz="1600" b="1" dirty="0"/>
                    </a:p>
                  </a:txBody>
                  <a:tcPr marL="68580" marR="68580" marT="34290" marB="34290"/>
                </a:tc>
                <a:extLst>
                  <a:ext uri="{0D108BD9-81ED-4DB2-BD59-A6C34878D82A}">
                    <a16:rowId xmlns:a16="http://schemas.microsoft.com/office/drawing/2014/main" val="3992572850"/>
                  </a:ext>
                </a:extLst>
              </a:tr>
            </a:tbl>
          </a:graphicData>
        </a:graphic>
      </p:graphicFrame>
      <p:sp>
        <p:nvSpPr>
          <p:cNvPr id="6" name="Google Shape;1832;p52">
            <a:extLst>
              <a:ext uri="{FF2B5EF4-FFF2-40B4-BE49-F238E27FC236}">
                <a16:creationId xmlns:a16="http://schemas.microsoft.com/office/drawing/2014/main" id="{B3BD015A-83E4-D3FF-68D0-40D750EDCF7C}"/>
              </a:ext>
            </a:extLst>
          </p:cNvPr>
          <p:cNvSpPr txBox="1">
            <a:spLocks noGrp="1"/>
          </p:cNvSpPr>
          <p:nvPr>
            <p:ph type="title" idx="4294967295"/>
          </p:nvPr>
        </p:nvSpPr>
        <p:spPr>
          <a:xfrm>
            <a:off x="988880" y="58769"/>
            <a:ext cx="6969417" cy="371952"/>
          </a:xfrm>
          <a:prstGeom prst="rect">
            <a:avLst/>
          </a:prstGeom>
        </p:spPr>
        <p:txBody>
          <a:bodyPr spcFirstLastPara="1" wrap="square" lIns="91425" tIns="91425" rIns="91425" bIns="91425" anchor="ctr" anchorCtr="0">
            <a:noAutofit/>
          </a:bodyPr>
          <a:lstStyle/>
          <a:p>
            <a:pPr algn="ctr"/>
            <a:r>
              <a:rPr lang="en-US" dirty="0">
                <a:latin typeface="+mj-lt"/>
              </a:rPr>
              <a:t>Summary</a:t>
            </a:r>
            <a:endParaRPr dirty="0">
              <a:latin typeface="+mj-lt"/>
            </a:endParaRPr>
          </a:p>
        </p:txBody>
      </p:sp>
      <p:grpSp>
        <p:nvGrpSpPr>
          <p:cNvPr id="7" name="Google Shape;1834;p52">
            <a:extLst>
              <a:ext uri="{FF2B5EF4-FFF2-40B4-BE49-F238E27FC236}">
                <a16:creationId xmlns:a16="http://schemas.microsoft.com/office/drawing/2014/main" id="{B4946775-B40F-88C5-E9A4-5F7DE689F072}"/>
              </a:ext>
            </a:extLst>
          </p:cNvPr>
          <p:cNvGrpSpPr/>
          <p:nvPr/>
        </p:nvGrpSpPr>
        <p:grpSpPr>
          <a:xfrm>
            <a:off x="4185545" y="442310"/>
            <a:ext cx="449351" cy="134550"/>
            <a:chOff x="826998" y="3699099"/>
            <a:chExt cx="449351" cy="134550"/>
          </a:xfrm>
        </p:grpSpPr>
        <p:sp>
          <p:nvSpPr>
            <p:cNvPr id="8" name="Google Shape;1835;p52">
              <a:extLst>
                <a:ext uri="{FF2B5EF4-FFF2-40B4-BE49-F238E27FC236}">
                  <a16:creationId xmlns:a16="http://schemas.microsoft.com/office/drawing/2014/main" id="{E2928F17-65DD-7360-FE88-BF0EBDEF561A}"/>
                </a:ext>
              </a:extLst>
            </p:cNvPr>
            <p:cNvSpPr/>
            <p:nvPr/>
          </p:nvSpPr>
          <p:spPr>
            <a:xfrm rot="6311946">
              <a:off x="834358"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36;p52">
              <a:extLst>
                <a:ext uri="{FF2B5EF4-FFF2-40B4-BE49-F238E27FC236}">
                  <a16:creationId xmlns:a16="http://schemas.microsoft.com/office/drawing/2014/main" id="{3072635D-9131-2A68-E0F1-298D4373CCC3}"/>
                </a:ext>
              </a:extLst>
            </p:cNvPr>
            <p:cNvSpPr/>
            <p:nvPr/>
          </p:nvSpPr>
          <p:spPr>
            <a:xfrm rot="6311946">
              <a:off x="1156972"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37;p52">
              <a:extLst>
                <a:ext uri="{FF2B5EF4-FFF2-40B4-BE49-F238E27FC236}">
                  <a16:creationId xmlns:a16="http://schemas.microsoft.com/office/drawing/2014/main" id="{2C6DBECA-9483-0684-8815-4705DFA13F8F}"/>
                </a:ext>
              </a:extLst>
            </p:cNvPr>
            <p:cNvSpPr/>
            <p:nvPr/>
          </p:nvSpPr>
          <p:spPr>
            <a:xfrm rot="6311946">
              <a:off x="995665"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5817F236-0D09-A533-4206-8CB12C5CC521}"/>
              </a:ext>
            </a:extLst>
          </p:cNvPr>
          <p:cNvSpPr/>
          <p:nvPr/>
        </p:nvSpPr>
        <p:spPr>
          <a:xfrm>
            <a:off x="615717" y="3784896"/>
            <a:ext cx="7784884" cy="115744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28575" indent="0" algn="ctr" hangingPunct="0">
              <a:spcBef>
                <a:spcPts val="1200"/>
              </a:spcBef>
              <a:buClr>
                <a:srgbClr val="FFD479"/>
              </a:buClr>
              <a:buSzPts val="3700"/>
              <a:buNone/>
              <a:defRPr sz="1800">
                <a:solidFill>
                  <a:srgbClr val="FFD479"/>
                </a:solidFill>
                <a:latin typeface="Roboto"/>
                <a:ea typeface="Roboto"/>
                <a:cs typeface="Roboto"/>
                <a:sym typeface="Roboto"/>
              </a:defRPr>
            </a:pPr>
            <a:r>
              <a:rPr lang="en-US" sz="1800" b="1" i="0" u="sng" dirty="0">
                <a:solidFill>
                  <a:srgbClr val="A11E18"/>
                </a:solidFill>
                <a:effectLst/>
                <a:latin typeface="Roboto" panose="02000000000000000000" pitchFamily="2" charset="0"/>
              </a:rPr>
              <a:t>Take away: Immunization of infants at an early age seems to better environment to elicit precursor </a:t>
            </a:r>
            <a:r>
              <a:rPr lang="en-US" sz="1800" b="1" i="0" u="sng" dirty="0" err="1">
                <a:solidFill>
                  <a:srgbClr val="A11E18"/>
                </a:solidFill>
                <a:effectLst/>
                <a:latin typeface="Roboto" panose="02000000000000000000" pitchFamily="2" charset="0"/>
              </a:rPr>
              <a:t>bNAbs</a:t>
            </a:r>
            <a:r>
              <a:rPr lang="en-US" sz="1800" b="1" i="0" u="sng" dirty="0">
                <a:solidFill>
                  <a:srgbClr val="A11E18"/>
                </a:solidFill>
                <a:effectLst/>
                <a:latin typeface="Roboto" panose="02000000000000000000" pitchFamily="2" charset="0"/>
              </a:rPr>
              <a:t> that can neutralize key sites of the HIV env</a:t>
            </a:r>
            <a:endParaRPr lang="en-US" sz="1800" dirty="0">
              <a:solidFill>
                <a:schemeClr val="tx1">
                  <a:lumMod val="95000"/>
                  <a:lumOff val="5000"/>
                </a:schemeClr>
              </a:solidFill>
              <a:latin typeface="+mj-lt"/>
              <a:sym typeface="Arial"/>
            </a:endParaRPr>
          </a:p>
        </p:txBody>
      </p:sp>
    </p:spTree>
    <p:extLst>
      <p:ext uri="{BB962C8B-B14F-4D97-AF65-F5344CB8AC3E}">
        <p14:creationId xmlns:p14="http://schemas.microsoft.com/office/powerpoint/2010/main" val="31397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p53"/>
          <p:cNvSpPr txBox="1">
            <a:spLocks noGrp="1"/>
          </p:cNvSpPr>
          <p:nvPr>
            <p:ph type="ctrTitle"/>
          </p:nvPr>
        </p:nvSpPr>
        <p:spPr>
          <a:xfrm flipH="1">
            <a:off x="4394213" y="-287696"/>
            <a:ext cx="4749787" cy="89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t>Acknowledgements</a:t>
            </a:r>
            <a:endParaRPr dirty="0"/>
          </a:p>
        </p:txBody>
      </p:sp>
      <p:grpSp>
        <p:nvGrpSpPr>
          <p:cNvPr id="1847" name="Google Shape;1847;p53"/>
          <p:cNvGrpSpPr/>
          <p:nvPr/>
        </p:nvGrpSpPr>
        <p:grpSpPr>
          <a:xfrm>
            <a:off x="5658074" y="407287"/>
            <a:ext cx="449351" cy="134550"/>
            <a:chOff x="826998" y="3699099"/>
            <a:chExt cx="449351" cy="134550"/>
          </a:xfrm>
        </p:grpSpPr>
        <p:sp>
          <p:nvSpPr>
            <p:cNvPr id="1848" name="Google Shape;1848;p53"/>
            <p:cNvSpPr/>
            <p:nvPr/>
          </p:nvSpPr>
          <p:spPr>
            <a:xfrm rot="6311946">
              <a:off x="834358"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3"/>
            <p:cNvSpPr/>
            <p:nvPr/>
          </p:nvSpPr>
          <p:spPr>
            <a:xfrm rot="6311946">
              <a:off x="1156972"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3"/>
            <p:cNvSpPr/>
            <p:nvPr/>
          </p:nvSpPr>
          <p:spPr>
            <a:xfrm rot="6311946">
              <a:off x="995665"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40">
            <a:extLst>
              <a:ext uri="{FF2B5EF4-FFF2-40B4-BE49-F238E27FC236}">
                <a16:creationId xmlns:a16="http://schemas.microsoft.com/office/drawing/2014/main" id="{9CB60432-12CF-F41C-0390-1779D3D8B331}"/>
              </a:ext>
            </a:extLst>
          </p:cNvPr>
          <p:cNvSpPr/>
          <p:nvPr/>
        </p:nvSpPr>
        <p:spPr>
          <a:xfrm>
            <a:off x="663191" y="4216997"/>
            <a:ext cx="4556928" cy="450462"/>
          </a:xfrm>
          <a:prstGeom prst="rect">
            <a:avLst/>
          </a:prstGeom>
          <a:solidFill>
            <a:srgbClr val="CEE8F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46" name="Google Shape;1846;p53"/>
          <p:cNvSpPr txBox="1">
            <a:spLocks noGrp="1"/>
          </p:cNvSpPr>
          <p:nvPr>
            <p:ph type="subTitle" idx="1"/>
          </p:nvPr>
        </p:nvSpPr>
        <p:spPr>
          <a:xfrm flipH="1">
            <a:off x="6882585" y="427548"/>
            <a:ext cx="2347099" cy="249353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tx1"/>
                </a:solidFill>
                <a:latin typeface="+mj-lt"/>
              </a:rPr>
              <a:t>Permar Lab</a:t>
            </a:r>
          </a:p>
          <a:p>
            <a:pPr marL="0" lvl="0" indent="0" algn="l" rtl="0">
              <a:spcBef>
                <a:spcPts val="0"/>
              </a:spcBef>
              <a:spcAft>
                <a:spcPts val="0"/>
              </a:spcAft>
              <a:buClr>
                <a:schemeClr val="dk1"/>
              </a:buClr>
              <a:buSzPts val="1100"/>
              <a:buFont typeface="Arial"/>
              <a:buNone/>
            </a:pPr>
            <a:r>
              <a:rPr lang="en-US" b="1" dirty="0">
                <a:solidFill>
                  <a:schemeClr val="tx1"/>
                </a:solidFill>
                <a:latin typeface="+mj-lt"/>
              </a:rPr>
              <a:t>Sallie Permar</a:t>
            </a:r>
          </a:p>
          <a:p>
            <a:pPr marL="0" indent="0" algn="l">
              <a:buClr>
                <a:schemeClr val="dk1"/>
              </a:buClr>
              <a:buSzPts val="1100"/>
            </a:pPr>
            <a:r>
              <a:rPr lang="en-US" dirty="0">
                <a:solidFill>
                  <a:schemeClr val="tx1"/>
                </a:solidFill>
                <a:latin typeface="+mj-lt"/>
              </a:rPr>
              <a:t>Carolyn Weinbaum</a:t>
            </a:r>
          </a:p>
          <a:p>
            <a:pPr marL="0" indent="0" algn="l">
              <a:buClr>
                <a:schemeClr val="dk1"/>
              </a:buClr>
              <a:buSzPts val="1100"/>
            </a:pPr>
            <a:r>
              <a:rPr lang="en-US" dirty="0">
                <a:solidFill>
                  <a:schemeClr val="tx1"/>
                </a:solidFill>
                <a:latin typeface="+mj-lt"/>
              </a:rPr>
              <a:t>Joshua </a:t>
            </a:r>
            <a:r>
              <a:rPr lang="en-US" dirty="0" err="1">
                <a:solidFill>
                  <a:schemeClr val="tx1"/>
                </a:solidFill>
                <a:latin typeface="+mj-lt"/>
              </a:rPr>
              <a:t>Eudailey</a:t>
            </a:r>
            <a:endParaRPr lang="en-US" dirty="0">
              <a:solidFill>
                <a:schemeClr val="tx1"/>
              </a:solidFill>
              <a:latin typeface="+mj-lt"/>
            </a:endParaRPr>
          </a:p>
          <a:p>
            <a:pPr marL="0" indent="0" algn="l">
              <a:buClr>
                <a:schemeClr val="dk1"/>
              </a:buClr>
              <a:buSzPts val="1100"/>
            </a:pPr>
            <a:r>
              <a:rPr lang="en-US" dirty="0">
                <a:solidFill>
                  <a:schemeClr val="tx1"/>
                </a:solidFill>
                <a:latin typeface="+mj-lt"/>
              </a:rPr>
              <a:t>Ria Goswami</a:t>
            </a:r>
          </a:p>
          <a:p>
            <a:pPr marL="0" indent="0" algn="l">
              <a:buClr>
                <a:schemeClr val="dk1"/>
              </a:buClr>
              <a:buSzPts val="1100"/>
            </a:pPr>
            <a:r>
              <a:rPr lang="en-US" dirty="0" err="1">
                <a:solidFill>
                  <a:schemeClr val="tx1"/>
                </a:solidFill>
                <a:latin typeface="+mj-lt"/>
              </a:rPr>
              <a:t>Krithika</a:t>
            </a:r>
            <a:r>
              <a:rPr lang="en-US" dirty="0">
                <a:solidFill>
                  <a:schemeClr val="tx1"/>
                </a:solidFill>
                <a:latin typeface="+mj-lt"/>
              </a:rPr>
              <a:t> </a:t>
            </a:r>
            <a:r>
              <a:rPr lang="en-US" dirty="0" err="1">
                <a:solidFill>
                  <a:schemeClr val="tx1"/>
                </a:solidFill>
                <a:latin typeface="+mj-lt"/>
              </a:rPr>
              <a:t>Karthiegeyan</a:t>
            </a:r>
            <a:endParaRPr lang="en-US" dirty="0">
              <a:solidFill>
                <a:schemeClr val="tx1"/>
              </a:solidFill>
              <a:latin typeface="+mj-lt"/>
            </a:endParaRPr>
          </a:p>
          <a:p>
            <a:pPr marL="0" indent="0" algn="l">
              <a:buClr>
                <a:schemeClr val="dk1"/>
              </a:buClr>
              <a:buSzPts val="1100"/>
            </a:pPr>
            <a:r>
              <a:rPr lang="en-US" dirty="0">
                <a:solidFill>
                  <a:schemeClr val="tx1"/>
                </a:solidFill>
                <a:latin typeface="+mj-lt"/>
              </a:rPr>
              <a:t>Caitlin Williams</a:t>
            </a:r>
          </a:p>
          <a:p>
            <a:pPr marL="0" indent="0" algn="l">
              <a:buClr>
                <a:schemeClr val="dk1"/>
              </a:buClr>
              <a:buSzPts val="1100"/>
            </a:pPr>
            <a:r>
              <a:rPr lang="en-US" dirty="0">
                <a:solidFill>
                  <a:schemeClr val="tx1"/>
                </a:solidFill>
                <a:latin typeface="+mj-lt"/>
              </a:rPr>
              <a:t>Chelsea Crooks</a:t>
            </a:r>
          </a:p>
          <a:p>
            <a:pPr marL="0" indent="0" algn="l">
              <a:buClr>
                <a:schemeClr val="dk1"/>
              </a:buClr>
              <a:buSzPts val="1100"/>
            </a:pPr>
            <a:r>
              <a:rPr lang="en-US" dirty="0" err="1">
                <a:solidFill>
                  <a:schemeClr val="tx1"/>
                </a:solidFill>
                <a:latin typeface="+mj-lt"/>
              </a:rPr>
              <a:t>Hsuan</a:t>
            </a:r>
            <a:r>
              <a:rPr lang="en-US" dirty="0">
                <a:solidFill>
                  <a:schemeClr val="tx1"/>
                </a:solidFill>
                <a:latin typeface="+mj-lt"/>
              </a:rPr>
              <a:t>-Yuan (Sherry) Wang</a:t>
            </a:r>
          </a:p>
          <a:p>
            <a:pPr marL="0" indent="0" algn="l">
              <a:buClr>
                <a:schemeClr val="dk1"/>
              </a:buClr>
              <a:buSzPts val="1100"/>
            </a:pPr>
            <a:r>
              <a:rPr lang="en-US" dirty="0">
                <a:solidFill>
                  <a:schemeClr val="tx1"/>
                </a:solidFill>
                <a:latin typeface="+mj-lt"/>
              </a:rPr>
              <a:t>Claire Otero</a:t>
            </a:r>
          </a:p>
          <a:p>
            <a:pPr marL="0" indent="0" algn="l">
              <a:buClr>
                <a:schemeClr val="dk1"/>
              </a:buClr>
              <a:buSzPts val="1100"/>
            </a:pPr>
            <a:r>
              <a:rPr lang="en-US" dirty="0">
                <a:solidFill>
                  <a:schemeClr val="tx1"/>
                </a:solidFill>
                <a:latin typeface="+mj-lt"/>
              </a:rPr>
              <a:t>Megan Conners</a:t>
            </a:r>
          </a:p>
          <a:p>
            <a:pPr marL="0" indent="0" algn="l">
              <a:buClr>
                <a:schemeClr val="dk1"/>
              </a:buClr>
              <a:buSzPts val="1100"/>
            </a:pPr>
            <a:r>
              <a:rPr lang="en-US" dirty="0">
                <a:solidFill>
                  <a:schemeClr val="tx1"/>
                </a:solidFill>
                <a:latin typeface="+mj-lt"/>
              </a:rPr>
              <a:t>Christian </a:t>
            </a:r>
            <a:r>
              <a:rPr lang="en-US" dirty="0" err="1">
                <a:solidFill>
                  <a:schemeClr val="tx1"/>
                </a:solidFill>
                <a:latin typeface="+mj-lt"/>
              </a:rPr>
              <a:t>Binuya</a:t>
            </a:r>
            <a:endParaRPr lang="en-US" dirty="0">
              <a:solidFill>
                <a:schemeClr val="tx1"/>
              </a:solidFill>
              <a:latin typeface="+mj-lt"/>
            </a:endParaRPr>
          </a:p>
          <a:p>
            <a:pPr marL="0" indent="0" algn="l">
              <a:buClr>
                <a:schemeClr val="dk1"/>
              </a:buClr>
              <a:buSzPts val="1100"/>
            </a:pPr>
            <a:r>
              <a:rPr lang="en-US" dirty="0">
                <a:solidFill>
                  <a:schemeClr val="tx1"/>
                </a:solidFill>
                <a:latin typeface="+mj-lt"/>
              </a:rPr>
              <a:t>John Ramos</a:t>
            </a:r>
          </a:p>
          <a:p>
            <a:pPr marL="0" indent="0" algn="l">
              <a:buClr>
                <a:schemeClr val="dk1"/>
              </a:buClr>
              <a:buSzPts val="1100"/>
            </a:pPr>
            <a:r>
              <a:rPr lang="en-US" dirty="0">
                <a:solidFill>
                  <a:schemeClr val="tx1"/>
                </a:solidFill>
                <a:latin typeface="+mj-lt"/>
              </a:rPr>
              <a:t>Adelaide Fuller</a:t>
            </a:r>
          </a:p>
          <a:p>
            <a:pPr marL="0" indent="0" algn="l">
              <a:buClr>
                <a:schemeClr val="dk1"/>
              </a:buClr>
              <a:buSzPts val="1100"/>
            </a:pPr>
            <a:r>
              <a:rPr lang="en-US" dirty="0">
                <a:solidFill>
                  <a:schemeClr val="tx1"/>
                </a:solidFill>
                <a:latin typeface="+mj-lt"/>
              </a:rPr>
              <a:t>Libby Mitchell</a:t>
            </a:r>
          </a:p>
          <a:p>
            <a:pPr marL="0" indent="0" algn="l">
              <a:buClr>
                <a:schemeClr val="dk1"/>
              </a:buClr>
              <a:buSzPts val="1100"/>
            </a:pPr>
            <a:r>
              <a:rPr lang="en-US" dirty="0">
                <a:solidFill>
                  <a:schemeClr val="tx1"/>
                </a:solidFill>
                <a:latin typeface="+mj-lt"/>
              </a:rPr>
              <a:t>Nicole Soo</a:t>
            </a:r>
          </a:p>
          <a:p>
            <a:pPr marL="0" indent="0" algn="l">
              <a:buClr>
                <a:schemeClr val="dk1"/>
              </a:buClr>
              <a:buSzPts val="1100"/>
            </a:pPr>
            <a:r>
              <a:rPr lang="en-US" dirty="0">
                <a:solidFill>
                  <a:schemeClr val="tx1"/>
                </a:solidFill>
                <a:latin typeface="+mj-lt"/>
              </a:rPr>
              <a:t>Dakota Koop</a:t>
            </a:r>
          </a:p>
          <a:p>
            <a:pPr marL="0" indent="0" algn="l">
              <a:buClr>
                <a:schemeClr val="dk1"/>
              </a:buClr>
              <a:buSzPts val="1100"/>
            </a:pPr>
            <a:r>
              <a:rPr lang="en-US" dirty="0" err="1">
                <a:solidFill>
                  <a:schemeClr val="tx1"/>
                </a:solidFill>
                <a:latin typeface="+mj-lt"/>
              </a:rPr>
              <a:t>Aiquan</a:t>
            </a:r>
            <a:r>
              <a:rPr lang="en-US" dirty="0">
                <a:solidFill>
                  <a:schemeClr val="tx1"/>
                </a:solidFill>
                <a:latin typeface="+mj-lt"/>
              </a:rPr>
              <a:t> Chang</a:t>
            </a:r>
          </a:p>
          <a:p>
            <a:pPr marL="0" indent="0" algn="l">
              <a:buClr>
                <a:schemeClr val="dk1"/>
              </a:buClr>
              <a:buSzPts val="1100"/>
            </a:pPr>
            <a:r>
              <a:rPr lang="en-US" dirty="0">
                <a:solidFill>
                  <a:schemeClr val="tx1"/>
                </a:solidFill>
                <a:latin typeface="+mj-lt"/>
              </a:rPr>
              <a:t>Olusola (Sola) </a:t>
            </a:r>
            <a:r>
              <a:rPr lang="en-US" dirty="0" err="1">
                <a:solidFill>
                  <a:schemeClr val="tx1"/>
                </a:solidFill>
                <a:latin typeface="+mj-lt"/>
              </a:rPr>
              <a:t>Omonije</a:t>
            </a:r>
            <a:endParaRPr lang="en-US" dirty="0">
              <a:solidFill>
                <a:schemeClr val="tx1"/>
              </a:solidFill>
              <a:latin typeface="+mj-lt"/>
            </a:endParaRPr>
          </a:p>
          <a:p>
            <a:pPr marL="0" indent="0" algn="l">
              <a:buClr>
                <a:schemeClr val="dk1"/>
              </a:buClr>
              <a:buSzPts val="1100"/>
            </a:pPr>
            <a:r>
              <a:rPr lang="en-US" dirty="0">
                <a:solidFill>
                  <a:schemeClr val="tx1"/>
                </a:solidFill>
                <a:latin typeface="+mj-lt"/>
              </a:rPr>
              <a:t>Sergey </a:t>
            </a:r>
            <a:r>
              <a:rPr lang="en-US" dirty="0" err="1">
                <a:solidFill>
                  <a:schemeClr val="tx1"/>
                </a:solidFill>
                <a:latin typeface="+mj-lt"/>
              </a:rPr>
              <a:t>Anayev</a:t>
            </a:r>
            <a:endParaRPr lang="en-US" dirty="0">
              <a:solidFill>
                <a:schemeClr val="tx1"/>
              </a:solidFill>
              <a:latin typeface="+mj-lt"/>
            </a:endParaRPr>
          </a:p>
          <a:p>
            <a:pPr marL="0" indent="0" algn="l">
              <a:buClr>
                <a:schemeClr val="dk1"/>
              </a:buClr>
              <a:buSzPts val="1100"/>
            </a:pPr>
            <a:endParaRPr lang="en-US" dirty="0">
              <a:solidFill>
                <a:schemeClr val="tx1"/>
              </a:solidFill>
              <a:latin typeface="+mj-lt"/>
            </a:endParaRPr>
          </a:p>
          <a:p>
            <a:pPr marL="0" indent="0" algn="l">
              <a:buClr>
                <a:schemeClr val="dk1"/>
              </a:buClr>
              <a:buSzPts val="1100"/>
            </a:pPr>
            <a:endParaRPr lang="en-US" dirty="0">
              <a:solidFill>
                <a:schemeClr val="tx1"/>
              </a:solidFill>
              <a:latin typeface="+mj-lt"/>
            </a:endParaRPr>
          </a:p>
          <a:p>
            <a:pPr marL="0" lvl="0" indent="0" algn="l" rtl="0">
              <a:spcBef>
                <a:spcPts val="0"/>
              </a:spcBef>
              <a:spcAft>
                <a:spcPts val="0"/>
              </a:spcAft>
              <a:buClr>
                <a:schemeClr val="dk1"/>
              </a:buClr>
              <a:buSzPts val="1100"/>
              <a:buFont typeface="Arial"/>
              <a:buNone/>
            </a:pPr>
            <a:endParaRPr lang="en-US" dirty="0">
              <a:solidFill>
                <a:schemeClr val="tx1"/>
              </a:solidFill>
              <a:latin typeface="+mj-lt"/>
            </a:endParaRPr>
          </a:p>
        </p:txBody>
      </p:sp>
      <p:sp>
        <p:nvSpPr>
          <p:cNvPr id="5" name="Content Placeholder 4">
            <a:extLst>
              <a:ext uri="{FF2B5EF4-FFF2-40B4-BE49-F238E27FC236}">
                <a16:creationId xmlns:a16="http://schemas.microsoft.com/office/drawing/2014/main" id="{ADEA51DF-F139-79E3-5E98-182FADF72D06}"/>
              </a:ext>
            </a:extLst>
          </p:cNvPr>
          <p:cNvSpPr txBox="1">
            <a:spLocks/>
          </p:cNvSpPr>
          <p:nvPr/>
        </p:nvSpPr>
        <p:spPr>
          <a:xfrm>
            <a:off x="4837189" y="600976"/>
            <a:ext cx="2130208" cy="4340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Clr>
                <a:schemeClr val="dk1"/>
              </a:buClr>
              <a:buSzPts val="1100"/>
              <a:buNone/>
              <a:tabLst/>
              <a:defRPr/>
            </a:pPr>
            <a:r>
              <a:rPr lang="en-US" sz="1400" b="1" u="sng" dirty="0" err="1">
                <a:latin typeface="+mj-lt"/>
                <a:ea typeface="Roboto"/>
                <a:cs typeface="Roboto"/>
              </a:rPr>
              <a:t>Fouda</a:t>
            </a:r>
            <a:r>
              <a:rPr lang="en-US" sz="1400" b="1" u="sng" dirty="0">
                <a:latin typeface="+mj-lt"/>
                <a:ea typeface="Roboto"/>
                <a:cs typeface="Roboto"/>
              </a:rPr>
              <a:t>/Nelson Lab</a:t>
            </a:r>
          </a:p>
          <a:p>
            <a:pPr marL="0" indent="0">
              <a:lnSpc>
                <a:spcPct val="100000"/>
              </a:lnSpc>
              <a:spcBef>
                <a:spcPts val="0"/>
              </a:spcBef>
              <a:buClr>
                <a:schemeClr val="dk1"/>
              </a:buClr>
              <a:buSzPts val="1100"/>
              <a:buNone/>
              <a:defRPr/>
            </a:pPr>
            <a:r>
              <a:rPr lang="en-US" sz="1400" b="1" dirty="0">
                <a:latin typeface="+mj-lt"/>
                <a:ea typeface="Roboto"/>
                <a:cs typeface="Roboto"/>
              </a:rPr>
              <a:t>Ashley Nelson</a:t>
            </a:r>
          </a:p>
          <a:p>
            <a:pPr marL="0" indent="0">
              <a:lnSpc>
                <a:spcPct val="100000"/>
              </a:lnSpc>
              <a:spcBef>
                <a:spcPts val="0"/>
              </a:spcBef>
              <a:buClr>
                <a:schemeClr val="dk1"/>
              </a:buClr>
              <a:buSzPts val="1100"/>
              <a:buNone/>
              <a:defRPr/>
            </a:pPr>
            <a:r>
              <a:rPr lang="en-US" sz="1400" dirty="0">
                <a:latin typeface="+mj-lt"/>
                <a:ea typeface="Roboto"/>
                <a:cs typeface="Roboto"/>
              </a:rPr>
              <a:t>Genevieve </a:t>
            </a:r>
            <a:r>
              <a:rPr lang="en-US" sz="1400" dirty="0" err="1">
                <a:latin typeface="+mj-lt"/>
                <a:ea typeface="Roboto"/>
                <a:cs typeface="Roboto"/>
              </a:rPr>
              <a:t>Fouda</a:t>
            </a:r>
            <a:endParaRPr lang="en-US" sz="1400" dirty="0">
              <a:latin typeface="+mj-lt"/>
              <a:ea typeface="Roboto"/>
              <a:cs typeface="Roboto"/>
            </a:endParaRPr>
          </a:p>
          <a:p>
            <a:pPr marL="0" indent="0" fontAlgn="auto">
              <a:lnSpc>
                <a:spcPct val="100000"/>
              </a:lnSpc>
              <a:spcBef>
                <a:spcPts val="0"/>
              </a:spcBef>
              <a:buClr>
                <a:schemeClr val="dk1"/>
              </a:buClr>
              <a:buSzPts val="1100"/>
              <a:buNone/>
              <a:tabLst/>
              <a:defRPr/>
            </a:pPr>
            <a:r>
              <a:rPr lang="en-US" sz="1400" dirty="0">
                <a:latin typeface="+mj-lt"/>
                <a:ea typeface="Roboto"/>
                <a:cs typeface="Roboto"/>
              </a:rPr>
              <a:t>Maria Denis</a:t>
            </a:r>
          </a:p>
          <a:p>
            <a:pPr marL="0" indent="0" fontAlgn="auto">
              <a:lnSpc>
                <a:spcPct val="100000"/>
              </a:lnSpc>
              <a:spcBef>
                <a:spcPts val="0"/>
              </a:spcBef>
              <a:buClr>
                <a:schemeClr val="dk1"/>
              </a:buClr>
              <a:buSzPts val="1100"/>
              <a:buNone/>
              <a:tabLst/>
              <a:defRPr/>
            </a:pPr>
            <a:r>
              <a:rPr lang="en-US" sz="1400" dirty="0">
                <a:latin typeface="+mj-lt"/>
                <a:ea typeface="Roboto"/>
                <a:cs typeface="Roboto"/>
              </a:rPr>
              <a:t>Kenneth Vuong</a:t>
            </a:r>
          </a:p>
          <a:p>
            <a:pPr marL="0" indent="0" fontAlgn="auto">
              <a:lnSpc>
                <a:spcPct val="100000"/>
              </a:lnSpc>
              <a:spcBef>
                <a:spcPts val="0"/>
              </a:spcBef>
              <a:buClr>
                <a:schemeClr val="dk1"/>
              </a:buClr>
              <a:buSzPts val="1100"/>
              <a:buNone/>
              <a:tabLst/>
              <a:defRPr/>
            </a:pPr>
            <a:endParaRPr lang="en-US" sz="1400" dirty="0">
              <a:latin typeface="+mj-lt"/>
              <a:ea typeface="Roboto"/>
              <a:cs typeface="Roboto"/>
            </a:endParaRPr>
          </a:p>
          <a:p>
            <a:pPr marL="0" indent="0" fontAlgn="auto">
              <a:lnSpc>
                <a:spcPct val="100000"/>
              </a:lnSpc>
              <a:spcBef>
                <a:spcPts val="0"/>
              </a:spcBef>
              <a:buClr>
                <a:schemeClr val="dk1"/>
              </a:buClr>
              <a:buSzPts val="1100"/>
              <a:buNone/>
              <a:tabLst/>
              <a:defRPr/>
            </a:pPr>
            <a:r>
              <a:rPr lang="en-US" sz="1400" b="1" u="sng" dirty="0">
                <a:latin typeface="+mj-lt"/>
                <a:ea typeface="Roboto"/>
                <a:cs typeface="Roboto"/>
              </a:rPr>
              <a:t>UNC Chapel Hill</a:t>
            </a:r>
          </a:p>
          <a:p>
            <a:pPr marL="0" lvl="0" indent="0">
              <a:lnSpc>
                <a:spcPct val="100000"/>
              </a:lnSpc>
              <a:spcBef>
                <a:spcPts val="0"/>
              </a:spcBef>
              <a:buClr>
                <a:schemeClr val="dk1"/>
              </a:buClr>
              <a:buSzPts val="1100"/>
              <a:buNone/>
              <a:defRPr/>
            </a:pPr>
            <a:r>
              <a:rPr lang="en-US" sz="1400" dirty="0">
                <a:latin typeface="+mj-lt"/>
                <a:ea typeface="Roboto"/>
                <a:cs typeface="Roboto"/>
              </a:rPr>
              <a:t>Kristina De Paris</a:t>
            </a:r>
          </a:p>
          <a:p>
            <a:pPr marL="0" lvl="0" indent="0">
              <a:lnSpc>
                <a:spcPct val="100000"/>
              </a:lnSpc>
              <a:spcBef>
                <a:spcPts val="0"/>
              </a:spcBef>
              <a:buClr>
                <a:schemeClr val="dk1"/>
              </a:buClr>
              <a:buSzPts val="1100"/>
              <a:buNone/>
              <a:defRPr/>
            </a:pPr>
            <a:r>
              <a:rPr lang="en-US" sz="1400" dirty="0">
                <a:latin typeface="+mj-lt"/>
                <a:ea typeface="Roboto"/>
                <a:cs typeface="Roboto"/>
              </a:rPr>
              <a:t>Emma Milligan</a:t>
            </a:r>
          </a:p>
          <a:p>
            <a:pPr marL="0" lvl="0" indent="0">
              <a:lnSpc>
                <a:spcPct val="100000"/>
              </a:lnSpc>
              <a:spcBef>
                <a:spcPts val="0"/>
              </a:spcBef>
              <a:buClr>
                <a:schemeClr val="dk1"/>
              </a:buClr>
              <a:buSzPts val="1100"/>
              <a:buNone/>
              <a:defRPr/>
            </a:pPr>
            <a:r>
              <a:rPr lang="en-US" sz="1400" dirty="0">
                <a:latin typeface="+mj-lt"/>
                <a:ea typeface="Roboto"/>
                <a:cs typeface="Roboto"/>
              </a:rPr>
              <a:t>Dominique Davis</a:t>
            </a:r>
          </a:p>
          <a:p>
            <a:pPr marL="0" lvl="0" indent="0">
              <a:lnSpc>
                <a:spcPct val="100000"/>
              </a:lnSpc>
              <a:spcBef>
                <a:spcPts val="0"/>
              </a:spcBef>
              <a:buClr>
                <a:schemeClr val="dk1"/>
              </a:buClr>
              <a:buSzPts val="1100"/>
              <a:buNone/>
              <a:defRPr/>
            </a:pPr>
            <a:r>
              <a:rPr lang="en-US" sz="1400" dirty="0">
                <a:latin typeface="+mj-lt"/>
                <a:ea typeface="Roboto"/>
                <a:cs typeface="Roboto"/>
              </a:rPr>
              <a:t>Michael Hudgins</a:t>
            </a:r>
          </a:p>
          <a:p>
            <a:pPr marL="0" lvl="0" indent="0">
              <a:lnSpc>
                <a:spcPct val="100000"/>
              </a:lnSpc>
              <a:spcBef>
                <a:spcPts val="0"/>
              </a:spcBef>
              <a:buClr>
                <a:schemeClr val="dk1"/>
              </a:buClr>
              <a:buSzPts val="1100"/>
              <a:buNone/>
              <a:defRPr/>
            </a:pPr>
            <a:r>
              <a:rPr lang="en-US" sz="1400" dirty="0">
                <a:latin typeface="+mj-lt"/>
                <a:ea typeface="Roboto"/>
                <a:cs typeface="Roboto"/>
              </a:rPr>
              <a:t>Katlyn Cross</a:t>
            </a:r>
          </a:p>
          <a:p>
            <a:pPr marL="0" indent="0" fontAlgn="auto">
              <a:lnSpc>
                <a:spcPct val="100000"/>
              </a:lnSpc>
              <a:spcBef>
                <a:spcPts val="0"/>
              </a:spcBef>
              <a:buClr>
                <a:schemeClr val="dk1"/>
              </a:buClr>
              <a:buSzPts val="1100"/>
              <a:buNone/>
              <a:tabLst/>
              <a:defRPr/>
            </a:pPr>
            <a:endParaRPr lang="en-US" sz="1400" b="1" u="sng" dirty="0">
              <a:latin typeface="+mj-lt"/>
              <a:ea typeface="Roboto"/>
              <a:cs typeface="Roboto"/>
            </a:endParaRPr>
          </a:p>
          <a:p>
            <a:pPr marL="0" indent="0" fontAlgn="auto">
              <a:lnSpc>
                <a:spcPct val="100000"/>
              </a:lnSpc>
              <a:spcBef>
                <a:spcPts val="0"/>
              </a:spcBef>
              <a:buClr>
                <a:schemeClr val="dk1"/>
              </a:buClr>
              <a:buSzPts val="1100"/>
              <a:buNone/>
              <a:tabLst/>
              <a:defRPr/>
            </a:pPr>
            <a:r>
              <a:rPr lang="en-US" sz="1400" b="1" u="sng" dirty="0">
                <a:latin typeface="+mj-lt"/>
                <a:ea typeface="Roboto"/>
                <a:cs typeface="Roboto"/>
              </a:rPr>
              <a:t>UC Davis</a:t>
            </a:r>
          </a:p>
          <a:p>
            <a:pPr marL="0" indent="0" fontAlgn="auto">
              <a:lnSpc>
                <a:spcPct val="100000"/>
              </a:lnSpc>
              <a:spcBef>
                <a:spcPts val="0"/>
              </a:spcBef>
              <a:buClr>
                <a:schemeClr val="dk1"/>
              </a:buClr>
              <a:buSzPts val="1100"/>
              <a:buNone/>
              <a:tabLst/>
              <a:defRPr/>
            </a:pPr>
            <a:r>
              <a:rPr lang="en-US" sz="1400" dirty="0">
                <a:latin typeface="+mj-lt"/>
                <a:ea typeface="Roboto"/>
                <a:cs typeface="Roboto"/>
              </a:rPr>
              <a:t>Koen K.A. Van </a:t>
            </a:r>
            <a:r>
              <a:rPr lang="en-US" sz="1400" dirty="0" err="1">
                <a:latin typeface="+mj-lt"/>
                <a:ea typeface="Roboto"/>
                <a:cs typeface="Roboto"/>
              </a:rPr>
              <a:t>Rompay</a:t>
            </a:r>
            <a:endParaRPr lang="en-US" sz="1400" dirty="0">
              <a:latin typeface="+mj-lt"/>
              <a:ea typeface="Roboto"/>
              <a:cs typeface="Roboto"/>
            </a:endParaRPr>
          </a:p>
          <a:p>
            <a:pPr marL="0" indent="0" fontAlgn="auto">
              <a:lnSpc>
                <a:spcPct val="100000"/>
              </a:lnSpc>
              <a:spcBef>
                <a:spcPts val="0"/>
              </a:spcBef>
              <a:buClr>
                <a:schemeClr val="dk1"/>
              </a:buClr>
              <a:buSzPts val="1100"/>
              <a:buNone/>
              <a:tabLst/>
              <a:defRPr/>
            </a:pPr>
            <a:r>
              <a:rPr lang="en-US" sz="1400" dirty="0">
                <a:latin typeface="+mj-lt"/>
                <a:ea typeface="Roboto"/>
                <a:cs typeface="Roboto"/>
              </a:rPr>
              <a:t>Jennifer Watanabe</a:t>
            </a:r>
          </a:p>
          <a:p>
            <a:pPr marL="0" indent="0" fontAlgn="auto">
              <a:lnSpc>
                <a:spcPct val="100000"/>
              </a:lnSpc>
              <a:spcBef>
                <a:spcPts val="0"/>
              </a:spcBef>
              <a:buClr>
                <a:schemeClr val="dk1"/>
              </a:buClr>
              <a:buSzPts val="1100"/>
              <a:buNone/>
              <a:tabLst/>
              <a:defRPr/>
            </a:pPr>
            <a:endParaRPr lang="en-US" sz="1400" b="1" u="sng" dirty="0">
              <a:latin typeface="+mj-lt"/>
              <a:ea typeface="Roboto"/>
              <a:cs typeface="Roboto"/>
            </a:endParaRPr>
          </a:p>
          <a:p>
            <a:pPr marL="0" indent="0" fontAlgn="auto">
              <a:lnSpc>
                <a:spcPct val="100000"/>
              </a:lnSpc>
              <a:spcBef>
                <a:spcPts val="0"/>
              </a:spcBef>
              <a:buClr>
                <a:schemeClr val="dk1"/>
              </a:buClr>
              <a:buSzPts val="1100"/>
              <a:buNone/>
              <a:tabLst/>
              <a:defRPr/>
            </a:pPr>
            <a:r>
              <a:rPr lang="en-US" sz="1400" b="1" u="sng" dirty="0">
                <a:latin typeface="+mj-lt"/>
                <a:ea typeface="Roboto"/>
                <a:cs typeface="Roboto"/>
              </a:rPr>
              <a:t>Weill Cornell Medicine</a:t>
            </a:r>
          </a:p>
          <a:p>
            <a:pPr marL="0" indent="0" fontAlgn="auto">
              <a:lnSpc>
                <a:spcPct val="100000"/>
              </a:lnSpc>
              <a:spcBef>
                <a:spcPts val="0"/>
              </a:spcBef>
              <a:buClr>
                <a:schemeClr val="dk1"/>
              </a:buClr>
              <a:buSzPts val="1100"/>
              <a:buNone/>
              <a:tabLst/>
              <a:defRPr/>
            </a:pPr>
            <a:r>
              <a:rPr lang="en-US" sz="1400" dirty="0">
                <a:latin typeface="+mj-lt"/>
                <a:ea typeface="Roboto"/>
                <a:cs typeface="Roboto"/>
              </a:rPr>
              <a:t>John P. Moore</a:t>
            </a:r>
          </a:p>
          <a:p>
            <a:pPr marL="0" indent="0" fontAlgn="auto">
              <a:lnSpc>
                <a:spcPct val="100000"/>
              </a:lnSpc>
              <a:spcBef>
                <a:spcPts val="0"/>
              </a:spcBef>
              <a:buClr>
                <a:schemeClr val="dk1"/>
              </a:buClr>
              <a:buSzPts val="1100"/>
              <a:buNone/>
              <a:tabLst/>
              <a:defRPr/>
            </a:pPr>
            <a:r>
              <a:rPr lang="en-US" sz="1400" dirty="0">
                <a:latin typeface="+mj-lt"/>
                <a:ea typeface="Roboto"/>
                <a:cs typeface="Roboto"/>
              </a:rPr>
              <a:t>Albert </a:t>
            </a:r>
            <a:r>
              <a:rPr lang="en-US" sz="1400" dirty="0" err="1">
                <a:latin typeface="+mj-lt"/>
                <a:ea typeface="Roboto"/>
                <a:cs typeface="Roboto"/>
              </a:rPr>
              <a:t>Cupo</a:t>
            </a:r>
            <a:endParaRPr kumimoji="0" lang="en-US" sz="1400" b="1" i="0" u="none" strike="noStrike" kern="1200" cap="none" spc="0" normalizeH="0" baseline="0" noProof="0" dirty="0">
              <a:ln>
                <a:noFill/>
              </a:ln>
              <a:effectLst/>
              <a:uLnTx/>
              <a:uFillTx/>
              <a:latin typeface="+mj-lt"/>
              <a:ea typeface="+mn-ea"/>
              <a:cs typeface="+mn-cs"/>
            </a:endParaRPr>
          </a:p>
        </p:txBody>
      </p:sp>
      <p:sp>
        <p:nvSpPr>
          <p:cNvPr id="6" name="Content Placeholder 3">
            <a:extLst>
              <a:ext uri="{FF2B5EF4-FFF2-40B4-BE49-F238E27FC236}">
                <a16:creationId xmlns:a16="http://schemas.microsoft.com/office/drawing/2014/main" id="{E936C668-7E38-D940-68B2-D245D6DC2EB5}"/>
              </a:ext>
            </a:extLst>
          </p:cNvPr>
          <p:cNvSpPr txBox="1">
            <a:spLocks/>
          </p:cNvSpPr>
          <p:nvPr/>
        </p:nvSpPr>
        <p:spPr>
          <a:xfrm>
            <a:off x="2813975" y="2329606"/>
            <a:ext cx="1926400" cy="1813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auto">
              <a:lnSpc>
                <a:spcPct val="100000"/>
              </a:lnSpc>
              <a:spcBef>
                <a:spcPts val="0"/>
              </a:spcBef>
              <a:buClr>
                <a:schemeClr val="dk1"/>
              </a:buClr>
              <a:buSzPts val="1100"/>
              <a:buNone/>
              <a:tabLst/>
              <a:defRPr/>
            </a:pPr>
            <a:r>
              <a:rPr lang="en-US" sz="1400" b="1" u="sng" dirty="0">
                <a:latin typeface="+mj-lt"/>
                <a:ea typeface="Roboto"/>
                <a:cs typeface="Roboto"/>
                <a:sym typeface="Roboto"/>
              </a:rPr>
              <a:t>Duke Human Vaccine Institute</a:t>
            </a:r>
          </a:p>
          <a:p>
            <a:pPr marL="0" lvl="0" indent="0">
              <a:lnSpc>
                <a:spcPct val="100000"/>
              </a:lnSpc>
              <a:spcBef>
                <a:spcPts val="0"/>
              </a:spcBef>
              <a:buClr>
                <a:schemeClr val="dk1"/>
              </a:buClr>
              <a:buSzPts val="1100"/>
              <a:buNone/>
              <a:defRPr/>
            </a:pPr>
            <a:r>
              <a:rPr lang="en-US" sz="1400" dirty="0" err="1">
                <a:latin typeface="+mj-lt"/>
                <a:ea typeface="Roboto"/>
                <a:cs typeface="Roboto"/>
              </a:rPr>
              <a:t>Hongmei</a:t>
            </a:r>
            <a:r>
              <a:rPr lang="en-US" sz="1400" dirty="0">
                <a:latin typeface="+mj-lt"/>
                <a:ea typeface="Roboto"/>
                <a:cs typeface="Roboto"/>
              </a:rPr>
              <a:t> Gao</a:t>
            </a:r>
          </a:p>
          <a:p>
            <a:pPr marL="0" indent="0">
              <a:lnSpc>
                <a:spcPct val="100000"/>
              </a:lnSpc>
              <a:spcBef>
                <a:spcPts val="0"/>
              </a:spcBef>
              <a:buClr>
                <a:schemeClr val="dk1"/>
              </a:buClr>
              <a:buSzPts val="1100"/>
              <a:buNone/>
              <a:defRPr/>
            </a:pPr>
            <a:r>
              <a:rPr lang="en-US" sz="1400" dirty="0" err="1">
                <a:latin typeface="+mj-lt"/>
                <a:ea typeface="Roboto"/>
                <a:cs typeface="Roboto"/>
              </a:rPr>
              <a:t>Xiaoying</a:t>
            </a:r>
            <a:r>
              <a:rPr lang="en-US" sz="1400" dirty="0">
                <a:latin typeface="+mj-lt"/>
                <a:ea typeface="Roboto"/>
                <a:cs typeface="Roboto"/>
              </a:rPr>
              <a:t> Shen</a:t>
            </a:r>
          </a:p>
          <a:p>
            <a:pPr marL="0" lvl="0" indent="0">
              <a:lnSpc>
                <a:spcPct val="100000"/>
              </a:lnSpc>
              <a:spcBef>
                <a:spcPts val="0"/>
              </a:spcBef>
              <a:buClr>
                <a:schemeClr val="dk1"/>
              </a:buClr>
              <a:buSzPts val="1100"/>
              <a:buNone/>
              <a:defRPr/>
            </a:pPr>
            <a:r>
              <a:rPr lang="en-US" sz="1400" dirty="0">
                <a:latin typeface="+mj-lt"/>
                <a:ea typeface="Roboto"/>
                <a:cs typeface="Roboto"/>
              </a:rPr>
              <a:t>David Montefiori</a:t>
            </a:r>
          </a:p>
          <a:p>
            <a:pPr marL="0" lvl="0" indent="0">
              <a:lnSpc>
                <a:spcPct val="100000"/>
              </a:lnSpc>
              <a:spcBef>
                <a:spcPts val="0"/>
              </a:spcBef>
              <a:buClr>
                <a:schemeClr val="dk1"/>
              </a:buClr>
              <a:buSzPts val="1100"/>
              <a:buNone/>
              <a:defRPr/>
            </a:pPr>
            <a:r>
              <a:rPr lang="en-US" sz="1400" dirty="0">
                <a:latin typeface="+mj-lt"/>
                <a:ea typeface="Roboto"/>
                <a:cs typeface="Roboto"/>
              </a:rPr>
              <a:t>Celia </a:t>
            </a:r>
            <a:r>
              <a:rPr lang="en-US" sz="1400" dirty="0" err="1">
                <a:latin typeface="+mj-lt"/>
                <a:ea typeface="Roboto"/>
                <a:cs typeface="Roboto"/>
              </a:rPr>
              <a:t>LeBranche</a:t>
            </a:r>
            <a:endParaRPr lang="en-US" sz="1400" dirty="0">
              <a:latin typeface="+mj-lt"/>
              <a:ea typeface="Roboto"/>
              <a:cs typeface="Roboto"/>
            </a:endParaRPr>
          </a:p>
          <a:p>
            <a:pPr marL="0" lvl="0" indent="0">
              <a:lnSpc>
                <a:spcPct val="100000"/>
              </a:lnSpc>
              <a:spcBef>
                <a:spcPts val="0"/>
              </a:spcBef>
              <a:buClr>
                <a:schemeClr val="dk1"/>
              </a:buClr>
              <a:buSzPts val="1100"/>
              <a:buNone/>
              <a:defRPr/>
            </a:pPr>
            <a:r>
              <a:rPr lang="en-US" sz="1400" dirty="0">
                <a:latin typeface="+mj-lt"/>
                <a:ea typeface="Roboto"/>
                <a:cs typeface="Roboto"/>
              </a:rPr>
              <a:t>Justin </a:t>
            </a:r>
            <a:r>
              <a:rPr lang="en-US" sz="1400" dirty="0" err="1">
                <a:latin typeface="+mj-lt"/>
                <a:ea typeface="Roboto"/>
                <a:cs typeface="Roboto"/>
              </a:rPr>
              <a:t>Pollara</a:t>
            </a:r>
            <a:endParaRPr lang="en-US" sz="1400" dirty="0">
              <a:latin typeface="+mj-lt"/>
              <a:ea typeface="Roboto"/>
              <a:cs typeface="Roboto"/>
            </a:endParaRPr>
          </a:p>
          <a:p>
            <a:pPr marL="0" lvl="0" indent="0">
              <a:lnSpc>
                <a:spcPct val="100000"/>
              </a:lnSpc>
              <a:spcBef>
                <a:spcPts val="0"/>
              </a:spcBef>
              <a:buClr>
                <a:schemeClr val="dk1"/>
              </a:buClr>
              <a:buSzPts val="1100"/>
              <a:buNone/>
              <a:defRPr/>
            </a:pPr>
            <a:r>
              <a:rPr lang="en-US" sz="1400" dirty="0">
                <a:latin typeface="+mj-lt"/>
                <a:ea typeface="Roboto"/>
                <a:cs typeface="Roboto"/>
              </a:rPr>
              <a:t>Guido Ferrari</a:t>
            </a:r>
          </a:p>
          <a:p>
            <a:pPr marL="0" indent="0">
              <a:lnSpc>
                <a:spcPct val="100000"/>
              </a:lnSpc>
              <a:spcBef>
                <a:spcPts val="0"/>
              </a:spcBef>
              <a:buClr>
                <a:schemeClr val="dk1"/>
              </a:buClr>
              <a:buSzPts val="1100"/>
              <a:buNone/>
              <a:defRPr/>
            </a:pPr>
            <a:r>
              <a:rPr lang="en-US" sz="1400" dirty="0" err="1">
                <a:latin typeface="+mj-lt"/>
                <a:ea typeface="Roboto"/>
                <a:cs typeface="Roboto"/>
              </a:rPr>
              <a:t>Srivani</a:t>
            </a:r>
            <a:r>
              <a:rPr lang="en-US" sz="1400" dirty="0">
                <a:latin typeface="+mj-lt"/>
                <a:ea typeface="Roboto"/>
                <a:cs typeface="Roboto"/>
              </a:rPr>
              <a:t> </a:t>
            </a:r>
            <a:r>
              <a:rPr lang="en-US" sz="1400" dirty="0" err="1">
                <a:latin typeface="+mj-lt"/>
                <a:ea typeface="Roboto"/>
                <a:cs typeface="Roboto"/>
              </a:rPr>
              <a:t>Venkatayogi</a:t>
            </a:r>
            <a:endParaRPr lang="en-US" sz="1400" dirty="0">
              <a:latin typeface="+mj-lt"/>
              <a:ea typeface="Roboto"/>
              <a:cs typeface="Roboto"/>
            </a:endParaRPr>
          </a:p>
          <a:p>
            <a:pPr marL="0" lvl="0" indent="0">
              <a:lnSpc>
                <a:spcPct val="100000"/>
              </a:lnSpc>
              <a:spcBef>
                <a:spcPts val="0"/>
              </a:spcBef>
              <a:buClr>
                <a:schemeClr val="dk1"/>
              </a:buClr>
              <a:buSzPts val="1100"/>
              <a:buNone/>
              <a:defRPr/>
            </a:pPr>
            <a:r>
              <a:rPr lang="en-US" sz="1400" dirty="0">
                <a:latin typeface="+mj-lt"/>
                <a:ea typeface="Roboto"/>
                <a:cs typeface="Roboto"/>
              </a:rPr>
              <a:t>Kevin </a:t>
            </a:r>
            <a:r>
              <a:rPr lang="en-US" sz="1400" dirty="0" err="1">
                <a:latin typeface="+mj-lt"/>
                <a:ea typeface="Roboto"/>
                <a:cs typeface="Roboto"/>
              </a:rPr>
              <a:t>Wiehe</a:t>
            </a:r>
            <a:endParaRPr lang="en-US" sz="1400" dirty="0">
              <a:latin typeface="+mj-lt"/>
              <a:ea typeface="Roboto"/>
              <a:cs typeface="Roboto"/>
            </a:endParaRPr>
          </a:p>
          <a:p>
            <a:pPr marL="0" indent="0">
              <a:lnSpc>
                <a:spcPct val="100000"/>
              </a:lnSpc>
              <a:spcBef>
                <a:spcPts val="0"/>
              </a:spcBef>
              <a:buClr>
                <a:schemeClr val="dk1"/>
              </a:buClr>
              <a:buSzPts val="1100"/>
              <a:buNone/>
              <a:defRPr/>
            </a:pPr>
            <a:r>
              <a:rPr lang="en-US" sz="1400" dirty="0">
                <a:latin typeface="+mj-lt"/>
                <a:ea typeface="Roboto"/>
                <a:cs typeface="Roboto"/>
              </a:rPr>
              <a:t>Barton Haynes</a:t>
            </a:r>
          </a:p>
        </p:txBody>
      </p:sp>
      <p:sp>
        <p:nvSpPr>
          <p:cNvPr id="7" name="Content Placeholder 3">
            <a:extLst>
              <a:ext uri="{FF2B5EF4-FFF2-40B4-BE49-F238E27FC236}">
                <a16:creationId xmlns:a16="http://schemas.microsoft.com/office/drawing/2014/main" id="{2F0B0CD0-C2AC-AE30-CAE2-FEB5CB6767E4}"/>
              </a:ext>
            </a:extLst>
          </p:cNvPr>
          <p:cNvSpPr txBox="1">
            <a:spLocks/>
          </p:cNvSpPr>
          <p:nvPr/>
        </p:nvSpPr>
        <p:spPr>
          <a:xfrm>
            <a:off x="-50119" y="2921078"/>
            <a:ext cx="2603405" cy="10792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Clr>
                <a:schemeClr val="dk1"/>
              </a:buClr>
              <a:buSzPts val="1100"/>
              <a:buNone/>
              <a:tabLst/>
              <a:defRPr/>
            </a:pPr>
            <a:r>
              <a:rPr lang="en-US" sz="1400" b="1" u="sng" dirty="0">
                <a:latin typeface="+mj-lt"/>
                <a:ea typeface="Roboto"/>
                <a:cs typeface="Roboto"/>
              </a:rPr>
              <a:t>T32 NIH Initiative for Maximizing Student Development (IMSD)</a:t>
            </a:r>
          </a:p>
          <a:p>
            <a:pPr marL="0" indent="0" fontAlgn="auto">
              <a:lnSpc>
                <a:spcPct val="100000"/>
              </a:lnSpc>
              <a:spcBef>
                <a:spcPts val="0"/>
              </a:spcBef>
              <a:buClr>
                <a:schemeClr val="dk1"/>
              </a:buClr>
              <a:buSzPts val="1100"/>
              <a:buNone/>
              <a:tabLst/>
              <a:defRPr/>
            </a:pPr>
            <a:r>
              <a:rPr lang="en-US" sz="1400" i="1" dirty="0">
                <a:latin typeface="+mj-lt"/>
                <a:ea typeface="Roboto"/>
                <a:cs typeface="Roboto"/>
              </a:rPr>
              <a:t>5R25GM130494-05 </a:t>
            </a:r>
          </a:p>
        </p:txBody>
      </p:sp>
      <p:grpSp>
        <p:nvGrpSpPr>
          <p:cNvPr id="2" name="Group 1">
            <a:extLst>
              <a:ext uri="{FF2B5EF4-FFF2-40B4-BE49-F238E27FC236}">
                <a16:creationId xmlns:a16="http://schemas.microsoft.com/office/drawing/2014/main" id="{47C02919-CCF7-0405-CEB6-A3045C6356BD}"/>
              </a:ext>
            </a:extLst>
          </p:cNvPr>
          <p:cNvGrpSpPr/>
          <p:nvPr/>
        </p:nvGrpSpPr>
        <p:grpSpPr>
          <a:xfrm>
            <a:off x="6299" y="3820160"/>
            <a:ext cx="1344981" cy="1286471"/>
            <a:chOff x="720222" y="672178"/>
            <a:chExt cx="3379528" cy="3051878"/>
          </a:xfrm>
        </p:grpSpPr>
        <p:grpSp>
          <p:nvGrpSpPr>
            <p:cNvPr id="1843" name="Google Shape;1843;p53"/>
            <p:cNvGrpSpPr/>
            <p:nvPr/>
          </p:nvGrpSpPr>
          <p:grpSpPr>
            <a:xfrm>
              <a:off x="720222" y="1260995"/>
              <a:ext cx="3379528" cy="2463061"/>
              <a:chOff x="3221400" y="1507438"/>
              <a:chExt cx="1476550" cy="1049988"/>
            </a:xfrm>
          </p:grpSpPr>
          <p:sp>
            <p:nvSpPr>
              <p:cNvPr id="1844" name="Google Shape;1844;p53"/>
              <p:cNvSpPr/>
              <p:nvPr/>
            </p:nvSpPr>
            <p:spPr>
              <a:xfrm>
                <a:off x="3221400" y="1507438"/>
                <a:ext cx="1476550" cy="961925"/>
              </a:xfrm>
              <a:custGeom>
                <a:avLst/>
                <a:gdLst/>
                <a:ahLst/>
                <a:cxnLst/>
                <a:rect l="l" t="t" r="r" b="b"/>
                <a:pathLst>
                  <a:path w="59062" h="38477" extrusionOk="0">
                    <a:moveTo>
                      <a:pt x="45479" y="1"/>
                    </a:moveTo>
                    <a:cubicBezTo>
                      <a:pt x="40626" y="1"/>
                      <a:pt x="35398" y="2833"/>
                      <a:pt x="30937" y="3135"/>
                    </a:cubicBezTo>
                    <a:cubicBezTo>
                      <a:pt x="30467" y="3170"/>
                      <a:pt x="29983" y="3185"/>
                      <a:pt x="29486" y="3185"/>
                    </a:cubicBezTo>
                    <a:cubicBezTo>
                      <a:pt x="28481" y="3185"/>
                      <a:pt x="27426" y="3125"/>
                      <a:pt x="26330" y="3053"/>
                    </a:cubicBezTo>
                    <a:cubicBezTo>
                      <a:pt x="25223" y="2992"/>
                      <a:pt x="24090" y="2931"/>
                      <a:pt x="22966" y="2931"/>
                    </a:cubicBezTo>
                    <a:cubicBezTo>
                      <a:pt x="19279" y="2931"/>
                      <a:pt x="15694" y="3587"/>
                      <a:pt x="13456" y="7060"/>
                    </a:cubicBezTo>
                    <a:cubicBezTo>
                      <a:pt x="8767" y="14271"/>
                      <a:pt x="1" y="13746"/>
                      <a:pt x="1" y="20224"/>
                    </a:cubicBezTo>
                    <a:cubicBezTo>
                      <a:pt x="1" y="25912"/>
                      <a:pt x="7237" y="27518"/>
                      <a:pt x="7237" y="38395"/>
                    </a:cubicBezTo>
                    <a:lnTo>
                      <a:pt x="49266" y="38477"/>
                    </a:lnTo>
                    <a:cubicBezTo>
                      <a:pt x="55535" y="38477"/>
                      <a:pt x="58562" y="36366"/>
                      <a:pt x="58828" y="32997"/>
                    </a:cubicBezTo>
                    <a:cubicBezTo>
                      <a:pt x="59062" y="30046"/>
                      <a:pt x="56932" y="27650"/>
                      <a:pt x="53506" y="27069"/>
                    </a:cubicBezTo>
                    <a:cubicBezTo>
                      <a:pt x="51452" y="26702"/>
                      <a:pt x="48583" y="25704"/>
                      <a:pt x="47976" y="23542"/>
                    </a:cubicBezTo>
                    <a:cubicBezTo>
                      <a:pt x="47186" y="20623"/>
                      <a:pt x="50372" y="18594"/>
                      <a:pt x="51610" y="16432"/>
                    </a:cubicBezTo>
                    <a:cubicBezTo>
                      <a:pt x="54537" y="11193"/>
                      <a:pt x="54770" y="3527"/>
                      <a:pt x="49955" y="1030"/>
                    </a:cubicBezTo>
                    <a:cubicBezTo>
                      <a:pt x="48525" y="287"/>
                      <a:pt x="47021" y="1"/>
                      <a:pt x="4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3"/>
              <p:cNvSpPr/>
              <p:nvPr/>
            </p:nvSpPr>
            <p:spPr>
              <a:xfrm>
                <a:off x="3280525" y="2494825"/>
                <a:ext cx="1407500" cy="62600"/>
              </a:xfrm>
              <a:custGeom>
                <a:avLst/>
                <a:gdLst/>
                <a:ahLst/>
                <a:cxnLst/>
                <a:rect l="l" t="t" r="r" b="b"/>
                <a:pathLst>
                  <a:path w="56300" h="2504" extrusionOk="0">
                    <a:moveTo>
                      <a:pt x="28150" y="1"/>
                    </a:moveTo>
                    <a:cubicBezTo>
                      <a:pt x="12609" y="1"/>
                      <a:pt x="1" y="557"/>
                      <a:pt x="1" y="1239"/>
                    </a:cubicBezTo>
                    <a:cubicBezTo>
                      <a:pt x="1" y="1947"/>
                      <a:pt x="12609" y="2503"/>
                      <a:pt x="28150" y="2503"/>
                    </a:cubicBezTo>
                    <a:cubicBezTo>
                      <a:pt x="43710" y="2503"/>
                      <a:pt x="56300" y="1947"/>
                      <a:pt x="56300" y="1239"/>
                    </a:cubicBezTo>
                    <a:cubicBezTo>
                      <a:pt x="56300" y="557"/>
                      <a:pt x="43710" y="1"/>
                      <a:pt x="28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2" name="Google Shape;1862;p53"/>
            <p:cNvGrpSpPr/>
            <p:nvPr/>
          </p:nvGrpSpPr>
          <p:grpSpPr>
            <a:xfrm flipH="1">
              <a:off x="1321395" y="672178"/>
              <a:ext cx="2073605" cy="2936384"/>
              <a:chOff x="1376875" y="2908425"/>
              <a:chExt cx="286125" cy="405175"/>
            </a:xfrm>
          </p:grpSpPr>
          <p:sp>
            <p:nvSpPr>
              <p:cNvPr id="1863" name="Google Shape;1863;p53"/>
              <p:cNvSpPr/>
              <p:nvPr/>
            </p:nvSpPr>
            <p:spPr>
              <a:xfrm>
                <a:off x="1390125" y="3275525"/>
                <a:ext cx="272875" cy="38075"/>
              </a:xfrm>
              <a:custGeom>
                <a:avLst/>
                <a:gdLst/>
                <a:ahLst/>
                <a:cxnLst/>
                <a:rect l="l" t="t" r="r" b="b"/>
                <a:pathLst>
                  <a:path w="10915" h="1523" extrusionOk="0">
                    <a:moveTo>
                      <a:pt x="388" y="0"/>
                    </a:moveTo>
                    <a:cubicBezTo>
                      <a:pt x="172" y="0"/>
                      <a:pt x="0" y="172"/>
                      <a:pt x="0" y="388"/>
                    </a:cubicBezTo>
                    <a:lnTo>
                      <a:pt x="0" y="1523"/>
                    </a:lnTo>
                    <a:lnTo>
                      <a:pt x="10914" y="1523"/>
                    </a:lnTo>
                    <a:lnTo>
                      <a:pt x="10914" y="403"/>
                    </a:lnTo>
                    <a:cubicBezTo>
                      <a:pt x="10914" y="187"/>
                      <a:pt x="10727" y="0"/>
                      <a:pt x="105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3"/>
              <p:cNvSpPr/>
              <p:nvPr/>
            </p:nvSpPr>
            <p:spPr>
              <a:xfrm>
                <a:off x="1390125" y="3275525"/>
                <a:ext cx="272875" cy="17450"/>
              </a:xfrm>
              <a:custGeom>
                <a:avLst/>
                <a:gdLst/>
                <a:ahLst/>
                <a:cxnLst/>
                <a:rect l="l" t="t" r="r" b="b"/>
                <a:pathLst>
                  <a:path w="10915" h="698" extrusionOk="0">
                    <a:moveTo>
                      <a:pt x="388" y="0"/>
                    </a:moveTo>
                    <a:cubicBezTo>
                      <a:pt x="172" y="0"/>
                      <a:pt x="0" y="172"/>
                      <a:pt x="0" y="388"/>
                    </a:cubicBezTo>
                    <a:lnTo>
                      <a:pt x="0" y="698"/>
                    </a:lnTo>
                    <a:lnTo>
                      <a:pt x="10914" y="698"/>
                    </a:lnTo>
                    <a:lnTo>
                      <a:pt x="10914" y="403"/>
                    </a:lnTo>
                    <a:cubicBezTo>
                      <a:pt x="10914" y="187"/>
                      <a:pt x="10727" y="0"/>
                      <a:pt x="10511" y="0"/>
                    </a:cubicBez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3"/>
              <p:cNvSpPr/>
              <p:nvPr/>
            </p:nvSpPr>
            <p:spPr>
              <a:xfrm>
                <a:off x="1480325" y="3029075"/>
                <a:ext cx="156650" cy="246475"/>
              </a:xfrm>
              <a:custGeom>
                <a:avLst/>
                <a:gdLst/>
                <a:ahLst/>
                <a:cxnLst/>
                <a:rect l="l" t="t" r="r" b="b"/>
                <a:pathLst>
                  <a:path w="6266" h="9859" extrusionOk="0">
                    <a:moveTo>
                      <a:pt x="1664" y="0"/>
                    </a:moveTo>
                    <a:lnTo>
                      <a:pt x="0" y="2691"/>
                    </a:lnTo>
                    <a:lnTo>
                      <a:pt x="1105" y="3653"/>
                    </a:lnTo>
                    <a:cubicBezTo>
                      <a:pt x="2191" y="4571"/>
                      <a:pt x="2814" y="5862"/>
                      <a:pt x="2814" y="7213"/>
                    </a:cubicBezTo>
                    <a:lnTo>
                      <a:pt x="2814" y="9858"/>
                    </a:lnTo>
                    <a:lnTo>
                      <a:pt x="6265" y="9858"/>
                    </a:lnTo>
                    <a:lnTo>
                      <a:pt x="6265" y="8224"/>
                    </a:lnTo>
                    <a:cubicBezTo>
                      <a:pt x="6265" y="5705"/>
                      <a:pt x="5489" y="3295"/>
                      <a:pt x="3482" y="1556"/>
                    </a:cubicBezTo>
                    <a:lnTo>
                      <a:pt x="1664" y="0"/>
                    </a:ln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3"/>
              <p:cNvSpPr/>
              <p:nvPr/>
            </p:nvSpPr>
            <p:spPr>
              <a:xfrm>
                <a:off x="1480325" y="3029075"/>
                <a:ext cx="110375" cy="246475"/>
              </a:xfrm>
              <a:custGeom>
                <a:avLst/>
                <a:gdLst/>
                <a:ahLst/>
                <a:cxnLst/>
                <a:rect l="l" t="t" r="r" b="b"/>
                <a:pathLst>
                  <a:path w="4415" h="9859" extrusionOk="0">
                    <a:moveTo>
                      <a:pt x="1664" y="0"/>
                    </a:moveTo>
                    <a:lnTo>
                      <a:pt x="0" y="2691"/>
                    </a:lnTo>
                    <a:lnTo>
                      <a:pt x="1105" y="3653"/>
                    </a:lnTo>
                    <a:cubicBezTo>
                      <a:pt x="2191" y="4571"/>
                      <a:pt x="2814" y="5862"/>
                      <a:pt x="2814" y="7213"/>
                    </a:cubicBezTo>
                    <a:lnTo>
                      <a:pt x="2814" y="9858"/>
                    </a:lnTo>
                    <a:lnTo>
                      <a:pt x="4414" y="9858"/>
                    </a:lnTo>
                    <a:lnTo>
                      <a:pt x="4414" y="6810"/>
                    </a:lnTo>
                    <a:cubicBezTo>
                      <a:pt x="4414" y="5273"/>
                      <a:pt x="3698" y="3780"/>
                      <a:pt x="2455" y="2735"/>
                    </a:cubicBezTo>
                    <a:lnTo>
                      <a:pt x="1198" y="1650"/>
                    </a:lnTo>
                    <a:lnTo>
                      <a:pt x="2019" y="295"/>
                    </a:lnTo>
                    <a:lnTo>
                      <a:pt x="1664"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3"/>
              <p:cNvSpPr/>
              <p:nvPr/>
            </p:nvSpPr>
            <p:spPr>
              <a:xfrm>
                <a:off x="1486100" y="3029075"/>
                <a:ext cx="66900" cy="86300"/>
              </a:xfrm>
              <a:custGeom>
                <a:avLst/>
                <a:gdLst/>
                <a:ahLst/>
                <a:cxnLst/>
                <a:rect l="l" t="t" r="r" b="b"/>
                <a:pathLst>
                  <a:path w="2676" h="3452" extrusionOk="0">
                    <a:moveTo>
                      <a:pt x="1433" y="0"/>
                    </a:moveTo>
                    <a:lnTo>
                      <a:pt x="1" y="2877"/>
                    </a:lnTo>
                    <a:lnTo>
                      <a:pt x="639" y="3452"/>
                    </a:lnTo>
                    <a:lnTo>
                      <a:pt x="2676" y="1056"/>
                    </a:lnTo>
                    <a:lnTo>
                      <a:pt x="1433"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3"/>
              <p:cNvSpPr/>
              <p:nvPr/>
            </p:nvSpPr>
            <p:spPr>
              <a:xfrm>
                <a:off x="1399075" y="2958750"/>
                <a:ext cx="163625" cy="182650"/>
              </a:xfrm>
              <a:custGeom>
                <a:avLst/>
                <a:gdLst/>
                <a:ahLst/>
                <a:cxnLst/>
                <a:rect l="l" t="t" r="r" b="b"/>
                <a:pathLst>
                  <a:path w="6545" h="7306" extrusionOk="0">
                    <a:moveTo>
                      <a:pt x="4291" y="0"/>
                    </a:moveTo>
                    <a:lnTo>
                      <a:pt x="0" y="5567"/>
                    </a:lnTo>
                    <a:lnTo>
                      <a:pt x="2269" y="7306"/>
                    </a:lnTo>
                    <a:lnTo>
                      <a:pt x="6545" y="1758"/>
                    </a:lnTo>
                    <a:lnTo>
                      <a:pt x="4291"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3"/>
              <p:cNvSpPr/>
              <p:nvPr/>
            </p:nvSpPr>
            <p:spPr>
              <a:xfrm>
                <a:off x="1489275" y="2959850"/>
                <a:ext cx="73075" cy="64950"/>
              </a:xfrm>
              <a:custGeom>
                <a:avLst/>
                <a:gdLst/>
                <a:ahLst/>
                <a:cxnLst/>
                <a:rect l="l" t="t" r="r" b="b"/>
                <a:pathLst>
                  <a:path w="2923" h="2598" extrusionOk="0">
                    <a:moveTo>
                      <a:pt x="654" y="1"/>
                    </a:moveTo>
                    <a:lnTo>
                      <a:pt x="1" y="840"/>
                    </a:lnTo>
                    <a:lnTo>
                      <a:pt x="2269" y="2598"/>
                    </a:lnTo>
                    <a:lnTo>
                      <a:pt x="2922" y="1743"/>
                    </a:lnTo>
                    <a:lnTo>
                      <a:pt x="654" y="1"/>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3"/>
              <p:cNvSpPr/>
              <p:nvPr/>
            </p:nvSpPr>
            <p:spPr>
              <a:xfrm>
                <a:off x="1445350" y="2994475"/>
                <a:ext cx="117350" cy="146925"/>
              </a:xfrm>
              <a:custGeom>
                <a:avLst/>
                <a:gdLst/>
                <a:ahLst/>
                <a:cxnLst/>
                <a:rect l="l" t="t" r="r" b="b"/>
                <a:pathLst>
                  <a:path w="4694" h="5877" extrusionOk="0">
                    <a:moveTo>
                      <a:pt x="4276" y="0"/>
                    </a:moveTo>
                    <a:lnTo>
                      <a:pt x="0" y="5552"/>
                    </a:lnTo>
                    <a:lnTo>
                      <a:pt x="418" y="5877"/>
                    </a:lnTo>
                    <a:lnTo>
                      <a:pt x="4694" y="329"/>
                    </a:lnTo>
                    <a:lnTo>
                      <a:pt x="4276" y="0"/>
                    </a:lnTo>
                    <a:close/>
                  </a:path>
                </a:pathLst>
              </a:custGeom>
              <a:solidFill>
                <a:srgbClr val="0E4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3"/>
              <p:cNvSpPr/>
              <p:nvPr/>
            </p:nvSpPr>
            <p:spPr>
              <a:xfrm>
                <a:off x="1498975" y="2925350"/>
                <a:ext cx="85475" cy="88650"/>
              </a:xfrm>
              <a:custGeom>
                <a:avLst/>
                <a:gdLst/>
                <a:ahLst/>
                <a:cxnLst/>
                <a:rect l="l" t="t" r="r" b="b"/>
                <a:pathLst>
                  <a:path w="3419" h="3546" extrusionOk="0">
                    <a:moveTo>
                      <a:pt x="1739" y="0"/>
                    </a:moveTo>
                    <a:lnTo>
                      <a:pt x="1" y="2254"/>
                    </a:lnTo>
                    <a:lnTo>
                      <a:pt x="1680" y="3545"/>
                    </a:lnTo>
                    <a:lnTo>
                      <a:pt x="3418" y="1288"/>
                    </a:lnTo>
                    <a:lnTo>
                      <a:pt x="1739"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3"/>
              <p:cNvSpPr/>
              <p:nvPr/>
            </p:nvSpPr>
            <p:spPr>
              <a:xfrm>
                <a:off x="1483025" y="2948600"/>
                <a:ext cx="86675" cy="74325"/>
              </a:xfrm>
              <a:custGeom>
                <a:avLst/>
                <a:gdLst/>
                <a:ahLst/>
                <a:cxnLst/>
                <a:rect l="l" t="t" r="r" b="b"/>
                <a:pathLst>
                  <a:path w="3467" h="2973" extrusionOk="0">
                    <a:moveTo>
                      <a:pt x="660" y="0"/>
                    </a:moveTo>
                    <a:cubicBezTo>
                      <a:pt x="636" y="0"/>
                      <a:pt x="611" y="14"/>
                      <a:pt x="590" y="33"/>
                    </a:cubicBezTo>
                    <a:lnTo>
                      <a:pt x="30" y="749"/>
                    </a:lnTo>
                    <a:cubicBezTo>
                      <a:pt x="1" y="794"/>
                      <a:pt x="15" y="843"/>
                      <a:pt x="45" y="873"/>
                    </a:cubicBezTo>
                    <a:lnTo>
                      <a:pt x="2750" y="2955"/>
                    </a:lnTo>
                    <a:cubicBezTo>
                      <a:pt x="2769" y="2967"/>
                      <a:pt x="2787" y="2972"/>
                      <a:pt x="2803" y="2972"/>
                    </a:cubicBezTo>
                    <a:cubicBezTo>
                      <a:pt x="2831" y="2972"/>
                      <a:pt x="2856" y="2958"/>
                      <a:pt x="2877" y="2940"/>
                    </a:cubicBezTo>
                    <a:lnTo>
                      <a:pt x="3437" y="2223"/>
                    </a:lnTo>
                    <a:cubicBezTo>
                      <a:pt x="3467" y="2178"/>
                      <a:pt x="3452" y="2130"/>
                      <a:pt x="3422" y="2100"/>
                    </a:cubicBezTo>
                    <a:lnTo>
                      <a:pt x="698" y="18"/>
                    </a:lnTo>
                    <a:cubicBezTo>
                      <a:pt x="687" y="5"/>
                      <a:pt x="674" y="0"/>
                      <a:pt x="66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3"/>
              <p:cNvSpPr/>
              <p:nvPr/>
            </p:nvSpPr>
            <p:spPr>
              <a:xfrm>
                <a:off x="1488800" y="3001400"/>
                <a:ext cx="75500" cy="68025"/>
              </a:xfrm>
              <a:custGeom>
                <a:avLst/>
                <a:gdLst/>
                <a:ahLst/>
                <a:cxnLst/>
                <a:rect l="l" t="t" r="r" b="b"/>
                <a:pathLst>
                  <a:path w="3020" h="2721" extrusionOk="0">
                    <a:moveTo>
                      <a:pt x="1519" y="1"/>
                    </a:moveTo>
                    <a:cubicBezTo>
                      <a:pt x="926" y="1"/>
                      <a:pt x="373" y="390"/>
                      <a:pt x="206" y="984"/>
                    </a:cubicBezTo>
                    <a:cubicBezTo>
                      <a:pt x="1" y="1716"/>
                      <a:pt x="423" y="2462"/>
                      <a:pt x="1139" y="2663"/>
                    </a:cubicBezTo>
                    <a:cubicBezTo>
                      <a:pt x="1269" y="2702"/>
                      <a:pt x="1399" y="2720"/>
                      <a:pt x="1527" y="2720"/>
                    </a:cubicBezTo>
                    <a:cubicBezTo>
                      <a:pt x="2116" y="2720"/>
                      <a:pt x="2649" y="2331"/>
                      <a:pt x="2818" y="1731"/>
                    </a:cubicBezTo>
                    <a:cubicBezTo>
                      <a:pt x="3019" y="1014"/>
                      <a:pt x="2613" y="268"/>
                      <a:pt x="1885" y="52"/>
                    </a:cubicBezTo>
                    <a:cubicBezTo>
                      <a:pt x="1763" y="17"/>
                      <a:pt x="1640" y="1"/>
                      <a:pt x="151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3"/>
              <p:cNvSpPr/>
              <p:nvPr/>
            </p:nvSpPr>
            <p:spPr>
              <a:xfrm>
                <a:off x="1506725" y="3017475"/>
                <a:ext cx="38550" cy="35700"/>
              </a:xfrm>
              <a:custGeom>
                <a:avLst/>
                <a:gdLst/>
                <a:ahLst/>
                <a:cxnLst/>
                <a:rect l="l" t="t" r="r" b="b"/>
                <a:pathLst>
                  <a:path w="1542" h="1428" extrusionOk="0">
                    <a:moveTo>
                      <a:pt x="795" y="62"/>
                    </a:moveTo>
                    <a:cubicBezTo>
                      <a:pt x="855" y="62"/>
                      <a:pt x="918" y="76"/>
                      <a:pt x="982" y="91"/>
                    </a:cubicBezTo>
                    <a:cubicBezTo>
                      <a:pt x="1135" y="140"/>
                      <a:pt x="1276" y="248"/>
                      <a:pt x="1370" y="401"/>
                    </a:cubicBezTo>
                    <a:cubicBezTo>
                      <a:pt x="1448" y="558"/>
                      <a:pt x="1478" y="729"/>
                      <a:pt x="1429" y="901"/>
                    </a:cubicBezTo>
                    <a:cubicBezTo>
                      <a:pt x="1339" y="1185"/>
                      <a:pt x="1073" y="1375"/>
                      <a:pt x="790" y="1375"/>
                    </a:cubicBezTo>
                    <a:cubicBezTo>
                      <a:pt x="735" y="1375"/>
                      <a:pt x="679" y="1368"/>
                      <a:pt x="623" y="1353"/>
                    </a:cubicBezTo>
                    <a:cubicBezTo>
                      <a:pt x="265" y="1241"/>
                      <a:pt x="64" y="886"/>
                      <a:pt x="172" y="543"/>
                    </a:cubicBezTo>
                    <a:cubicBezTo>
                      <a:pt x="250" y="248"/>
                      <a:pt x="515" y="62"/>
                      <a:pt x="795" y="62"/>
                    </a:cubicBezTo>
                    <a:close/>
                    <a:moveTo>
                      <a:pt x="797" y="0"/>
                    </a:moveTo>
                    <a:cubicBezTo>
                      <a:pt x="482" y="0"/>
                      <a:pt x="198" y="207"/>
                      <a:pt x="108" y="528"/>
                    </a:cubicBezTo>
                    <a:cubicBezTo>
                      <a:pt x="0" y="901"/>
                      <a:pt x="217" y="1304"/>
                      <a:pt x="608" y="1412"/>
                    </a:cubicBezTo>
                    <a:cubicBezTo>
                      <a:pt x="668" y="1427"/>
                      <a:pt x="732" y="1427"/>
                      <a:pt x="795" y="1427"/>
                    </a:cubicBezTo>
                    <a:cubicBezTo>
                      <a:pt x="1105" y="1427"/>
                      <a:pt x="1399" y="1226"/>
                      <a:pt x="1478" y="916"/>
                    </a:cubicBezTo>
                    <a:cubicBezTo>
                      <a:pt x="1541" y="729"/>
                      <a:pt x="1508" y="543"/>
                      <a:pt x="1414" y="371"/>
                    </a:cubicBezTo>
                    <a:cubicBezTo>
                      <a:pt x="1321" y="200"/>
                      <a:pt x="1183" y="76"/>
                      <a:pt x="997" y="28"/>
                    </a:cubicBezTo>
                    <a:cubicBezTo>
                      <a:pt x="930" y="9"/>
                      <a:pt x="863" y="0"/>
                      <a:pt x="797"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3"/>
              <p:cNvSpPr/>
              <p:nvPr/>
            </p:nvSpPr>
            <p:spPr>
              <a:xfrm>
                <a:off x="1496275" y="2948350"/>
                <a:ext cx="73425" cy="57800"/>
              </a:xfrm>
              <a:custGeom>
                <a:avLst/>
                <a:gdLst/>
                <a:ahLst/>
                <a:cxnLst/>
                <a:rect l="l" t="t" r="r" b="b"/>
                <a:pathLst>
                  <a:path w="2937" h="2312" extrusionOk="0">
                    <a:moveTo>
                      <a:pt x="122" y="1"/>
                    </a:moveTo>
                    <a:cubicBezTo>
                      <a:pt x="105" y="1"/>
                      <a:pt x="86" y="9"/>
                      <a:pt x="75" y="28"/>
                    </a:cubicBezTo>
                    <a:lnTo>
                      <a:pt x="0" y="121"/>
                    </a:lnTo>
                    <a:lnTo>
                      <a:pt x="2844" y="2312"/>
                    </a:lnTo>
                    <a:lnTo>
                      <a:pt x="2922" y="2203"/>
                    </a:lnTo>
                    <a:cubicBezTo>
                      <a:pt x="2937" y="2188"/>
                      <a:pt x="2937" y="2159"/>
                      <a:pt x="2907" y="2125"/>
                    </a:cubicBezTo>
                    <a:lnTo>
                      <a:pt x="153" y="13"/>
                    </a:lnTo>
                    <a:cubicBezTo>
                      <a:pt x="147" y="5"/>
                      <a:pt x="135" y="1"/>
                      <a:pt x="122"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3"/>
              <p:cNvSpPr/>
              <p:nvPr/>
            </p:nvSpPr>
            <p:spPr>
              <a:xfrm>
                <a:off x="1376875" y="3078600"/>
                <a:ext cx="99550" cy="84175"/>
              </a:xfrm>
              <a:custGeom>
                <a:avLst/>
                <a:gdLst/>
                <a:ahLst/>
                <a:cxnLst/>
                <a:rect l="l" t="t" r="r" b="b"/>
                <a:pathLst>
                  <a:path w="3982" h="3367" extrusionOk="0">
                    <a:moveTo>
                      <a:pt x="763" y="1"/>
                    </a:moveTo>
                    <a:cubicBezTo>
                      <a:pt x="683" y="1"/>
                      <a:pt x="600" y="38"/>
                      <a:pt x="545" y="101"/>
                    </a:cubicBezTo>
                    <a:lnTo>
                      <a:pt x="94" y="680"/>
                    </a:lnTo>
                    <a:cubicBezTo>
                      <a:pt x="0" y="803"/>
                      <a:pt x="34" y="975"/>
                      <a:pt x="157" y="1068"/>
                    </a:cubicBezTo>
                    <a:lnTo>
                      <a:pt x="3064" y="3307"/>
                    </a:lnTo>
                    <a:cubicBezTo>
                      <a:pt x="3110" y="3346"/>
                      <a:pt x="3168" y="3367"/>
                      <a:pt x="3226" y="3367"/>
                    </a:cubicBezTo>
                    <a:cubicBezTo>
                      <a:pt x="3305" y="3367"/>
                      <a:pt x="3384" y="3331"/>
                      <a:pt x="3437" y="3258"/>
                    </a:cubicBezTo>
                    <a:lnTo>
                      <a:pt x="3888" y="2683"/>
                    </a:lnTo>
                    <a:cubicBezTo>
                      <a:pt x="3982" y="2560"/>
                      <a:pt x="3952" y="2389"/>
                      <a:pt x="3825" y="2310"/>
                    </a:cubicBezTo>
                    <a:lnTo>
                      <a:pt x="918" y="57"/>
                    </a:lnTo>
                    <a:cubicBezTo>
                      <a:pt x="874" y="19"/>
                      <a:pt x="819" y="1"/>
                      <a:pt x="76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3"/>
              <p:cNvSpPr/>
              <p:nvPr/>
            </p:nvSpPr>
            <p:spPr>
              <a:xfrm>
                <a:off x="1387800" y="3078400"/>
                <a:ext cx="88625" cy="70850"/>
              </a:xfrm>
              <a:custGeom>
                <a:avLst/>
                <a:gdLst/>
                <a:ahLst/>
                <a:cxnLst/>
                <a:rect l="l" t="t" r="r" b="b"/>
                <a:pathLst>
                  <a:path w="3545" h="2834" extrusionOk="0">
                    <a:moveTo>
                      <a:pt x="311" y="0"/>
                    </a:moveTo>
                    <a:cubicBezTo>
                      <a:pt x="240" y="0"/>
                      <a:pt x="169" y="32"/>
                      <a:pt x="123" y="95"/>
                    </a:cubicBezTo>
                    <a:lnTo>
                      <a:pt x="0" y="266"/>
                    </a:lnTo>
                    <a:lnTo>
                      <a:pt x="3328" y="2833"/>
                    </a:lnTo>
                    <a:lnTo>
                      <a:pt x="3466" y="2677"/>
                    </a:lnTo>
                    <a:cubicBezTo>
                      <a:pt x="3545" y="2568"/>
                      <a:pt x="3530" y="2412"/>
                      <a:pt x="3422" y="2333"/>
                    </a:cubicBezTo>
                    <a:lnTo>
                      <a:pt x="451" y="50"/>
                    </a:lnTo>
                    <a:cubicBezTo>
                      <a:pt x="412" y="17"/>
                      <a:pt x="362" y="0"/>
                      <a:pt x="311"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3"/>
              <p:cNvSpPr/>
              <p:nvPr/>
            </p:nvSpPr>
            <p:spPr>
              <a:xfrm>
                <a:off x="1534700" y="2908425"/>
                <a:ext cx="67275" cy="57475"/>
              </a:xfrm>
              <a:custGeom>
                <a:avLst/>
                <a:gdLst/>
                <a:ahLst/>
                <a:cxnLst/>
                <a:rect l="l" t="t" r="r" b="b"/>
                <a:pathLst>
                  <a:path w="2691" h="2299" extrusionOk="0">
                    <a:moveTo>
                      <a:pt x="469" y="1"/>
                    </a:moveTo>
                    <a:cubicBezTo>
                      <a:pt x="447" y="1"/>
                      <a:pt x="430" y="13"/>
                      <a:pt x="422" y="39"/>
                    </a:cubicBezTo>
                    <a:lnTo>
                      <a:pt x="30" y="536"/>
                    </a:lnTo>
                    <a:cubicBezTo>
                      <a:pt x="1" y="565"/>
                      <a:pt x="1" y="614"/>
                      <a:pt x="49" y="644"/>
                    </a:cubicBezTo>
                    <a:lnTo>
                      <a:pt x="2161" y="2278"/>
                    </a:lnTo>
                    <a:cubicBezTo>
                      <a:pt x="2176" y="2292"/>
                      <a:pt x="2196" y="2299"/>
                      <a:pt x="2216" y="2299"/>
                    </a:cubicBezTo>
                    <a:cubicBezTo>
                      <a:pt x="2239" y="2299"/>
                      <a:pt x="2261" y="2288"/>
                      <a:pt x="2269" y="2263"/>
                    </a:cubicBezTo>
                    <a:lnTo>
                      <a:pt x="2661" y="1763"/>
                    </a:lnTo>
                    <a:cubicBezTo>
                      <a:pt x="2691" y="1733"/>
                      <a:pt x="2691" y="1685"/>
                      <a:pt x="2642" y="1655"/>
                    </a:cubicBezTo>
                    <a:lnTo>
                      <a:pt x="530" y="24"/>
                    </a:lnTo>
                    <a:cubicBezTo>
                      <a:pt x="508" y="9"/>
                      <a:pt x="487" y="1"/>
                      <a:pt x="46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3"/>
              <p:cNvSpPr/>
              <p:nvPr/>
            </p:nvSpPr>
            <p:spPr>
              <a:xfrm>
                <a:off x="1534700" y="2908425"/>
                <a:ext cx="67275" cy="57475"/>
              </a:xfrm>
              <a:custGeom>
                <a:avLst/>
                <a:gdLst/>
                <a:ahLst/>
                <a:cxnLst/>
                <a:rect l="l" t="t" r="r" b="b"/>
                <a:pathLst>
                  <a:path w="2691" h="2299" extrusionOk="0">
                    <a:moveTo>
                      <a:pt x="469" y="1"/>
                    </a:moveTo>
                    <a:cubicBezTo>
                      <a:pt x="447" y="1"/>
                      <a:pt x="430" y="13"/>
                      <a:pt x="422" y="39"/>
                    </a:cubicBezTo>
                    <a:lnTo>
                      <a:pt x="30" y="536"/>
                    </a:lnTo>
                    <a:cubicBezTo>
                      <a:pt x="1" y="565"/>
                      <a:pt x="1" y="614"/>
                      <a:pt x="49" y="644"/>
                    </a:cubicBezTo>
                    <a:lnTo>
                      <a:pt x="2161" y="2278"/>
                    </a:lnTo>
                    <a:cubicBezTo>
                      <a:pt x="2176" y="2292"/>
                      <a:pt x="2196" y="2299"/>
                      <a:pt x="2216" y="2299"/>
                    </a:cubicBezTo>
                    <a:cubicBezTo>
                      <a:pt x="2239" y="2299"/>
                      <a:pt x="2261" y="2288"/>
                      <a:pt x="2269" y="2263"/>
                    </a:cubicBezTo>
                    <a:lnTo>
                      <a:pt x="2661" y="1763"/>
                    </a:lnTo>
                    <a:cubicBezTo>
                      <a:pt x="2691" y="1733"/>
                      <a:pt x="2691" y="1685"/>
                      <a:pt x="2642" y="1655"/>
                    </a:cubicBezTo>
                    <a:lnTo>
                      <a:pt x="530" y="24"/>
                    </a:lnTo>
                    <a:cubicBezTo>
                      <a:pt x="508" y="9"/>
                      <a:pt x="487" y="1"/>
                      <a:pt x="46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3"/>
              <p:cNvSpPr/>
              <p:nvPr/>
            </p:nvSpPr>
            <p:spPr>
              <a:xfrm>
                <a:off x="1395150" y="3217975"/>
                <a:ext cx="127175" cy="27250"/>
              </a:xfrm>
              <a:custGeom>
                <a:avLst/>
                <a:gdLst/>
                <a:ahLst/>
                <a:cxnLst/>
                <a:rect l="l" t="t" r="r" b="b"/>
                <a:pathLst>
                  <a:path w="5087" h="1090" extrusionOk="0">
                    <a:moveTo>
                      <a:pt x="1" y="0"/>
                    </a:moveTo>
                    <a:lnTo>
                      <a:pt x="1" y="903"/>
                    </a:lnTo>
                    <a:cubicBezTo>
                      <a:pt x="1" y="1011"/>
                      <a:pt x="79" y="1090"/>
                      <a:pt x="187" y="1090"/>
                    </a:cubicBezTo>
                    <a:lnTo>
                      <a:pt x="5086" y="1090"/>
                    </a:lnTo>
                    <a:lnTo>
                      <a:pt x="5086"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3"/>
              <p:cNvSpPr/>
              <p:nvPr/>
            </p:nvSpPr>
            <p:spPr>
              <a:xfrm>
                <a:off x="1408025" y="3217975"/>
                <a:ext cx="114300" cy="27250"/>
              </a:xfrm>
              <a:custGeom>
                <a:avLst/>
                <a:gdLst/>
                <a:ahLst/>
                <a:cxnLst/>
                <a:rect l="l" t="t" r="r" b="b"/>
                <a:pathLst>
                  <a:path w="4572" h="1090" extrusionOk="0">
                    <a:moveTo>
                      <a:pt x="1" y="0"/>
                    </a:moveTo>
                    <a:lnTo>
                      <a:pt x="1" y="903"/>
                    </a:lnTo>
                    <a:cubicBezTo>
                      <a:pt x="1" y="1011"/>
                      <a:pt x="79" y="1090"/>
                      <a:pt x="187" y="1090"/>
                    </a:cubicBezTo>
                    <a:lnTo>
                      <a:pt x="4571" y="1090"/>
                    </a:lnTo>
                    <a:lnTo>
                      <a:pt x="4571" y="0"/>
                    </a:ln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3"/>
              <p:cNvSpPr/>
              <p:nvPr/>
            </p:nvSpPr>
            <p:spPr>
              <a:xfrm>
                <a:off x="1522300" y="3228875"/>
                <a:ext cx="136025" cy="9725"/>
              </a:xfrm>
              <a:custGeom>
                <a:avLst/>
                <a:gdLst/>
                <a:ahLst/>
                <a:cxnLst/>
                <a:rect l="l" t="t" r="r" b="b"/>
                <a:pathLst>
                  <a:path w="5441" h="389" extrusionOk="0">
                    <a:moveTo>
                      <a:pt x="0" y="1"/>
                    </a:moveTo>
                    <a:lnTo>
                      <a:pt x="0" y="389"/>
                    </a:lnTo>
                    <a:lnTo>
                      <a:pt x="5332" y="389"/>
                    </a:lnTo>
                    <a:cubicBezTo>
                      <a:pt x="5396" y="389"/>
                      <a:pt x="5440" y="340"/>
                      <a:pt x="5440" y="280"/>
                    </a:cubicBezTo>
                    <a:lnTo>
                      <a:pt x="5440" y="109"/>
                    </a:lnTo>
                    <a:cubicBezTo>
                      <a:pt x="5440" y="60"/>
                      <a:pt x="5396" y="1"/>
                      <a:pt x="533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3"/>
              <p:cNvSpPr/>
              <p:nvPr/>
            </p:nvSpPr>
            <p:spPr>
              <a:xfrm>
                <a:off x="1593000" y="3143050"/>
                <a:ext cx="66525" cy="59450"/>
              </a:xfrm>
              <a:custGeom>
                <a:avLst/>
                <a:gdLst/>
                <a:ahLst/>
                <a:cxnLst/>
                <a:rect l="l" t="t" r="r" b="b"/>
                <a:pathLst>
                  <a:path w="2661" h="2378" extrusionOk="0">
                    <a:moveTo>
                      <a:pt x="1336" y="0"/>
                    </a:moveTo>
                    <a:cubicBezTo>
                      <a:pt x="817" y="0"/>
                      <a:pt x="330" y="335"/>
                      <a:pt x="187" y="867"/>
                    </a:cubicBezTo>
                    <a:cubicBezTo>
                      <a:pt x="1" y="1490"/>
                      <a:pt x="374" y="2158"/>
                      <a:pt x="1012" y="2329"/>
                    </a:cubicBezTo>
                    <a:cubicBezTo>
                      <a:pt x="1121" y="2362"/>
                      <a:pt x="1231" y="2377"/>
                      <a:pt x="1340" y="2377"/>
                    </a:cubicBezTo>
                    <a:cubicBezTo>
                      <a:pt x="1854" y="2377"/>
                      <a:pt x="2333" y="2034"/>
                      <a:pt x="2474" y="1520"/>
                    </a:cubicBezTo>
                    <a:cubicBezTo>
                      <a:pt x="2661" y="882"/>
                      <a:pt x="2288" y="229"/>
                      <a:pt x="1650" y="42"/>
                    </a:cubicBezTo>
                    <a:cubicBezTo>
                      <a:pt x="1546" y="14"/>
                      <a:pt x="1440" y="0"/>
                      <a:pt x="1336"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3"/>
              <p:cNvSpPr/>
              <p:nvPr/>
            </p:nvSpPr>
            <p:spPr>
              <a:xfrm>
                <a:off x="1593000" y="3143050"/>
                <a:ext cx="66525" cy="59450"/>
              </a:xfrm>
              <a:custGeom>
                <a:avLst/>
                <a:gdLst/>
                <a:ahLst/>
                <a:cxnLst/>
                <a:rect l="l" t="t" r="r" b="b"/>
                <a:pathLst>
                  <a:path w="2661" h="2378" extrusionOk="0">
                    <a:moveTo>
                      <a:pt x="1336" y="0"/>
                    </a:moveTo>
                    <a:cubicBezTo>
                      <a:pt x="817" y="0"/>
                      <a:pt x="330" y="335"/>
                      <a:pt x="187" y="867"/>
                    </a:cubicBezTo>
                    <a:cubicBezTo>
                      <a:pt x="1" y="1490"/>
                      <a:pt x="374" y="2158"/>
                      <a:pt x="1012" y="2329"/>
                    </a:cubicBezTo>
                    <a:cubicBezTo>
                      <a:pt x="1121" y="2362"/>
                      <a:pt x="1231" y="2377"/>
                      <a:pt x="1340" y="2377"/>
                    </a:cubicBezTo>
                    <a:cubicBezTo>
                      <a:pt x="1854" y="2377"/>
                      <a:pt x="2333" y="2034"/>
                      <a:pt x="2474" y="1520"/>
                    </a:cubicBezTo>
                    <a:cubicBezTo>
                      <a:pt x="2661" y="882"/>
                      <a:pt x="2288" y="229"/>
                      <a:pt x="1650" y="42"/>
                    </a:cubicBezTo>
                    <a:cubicBezTo>
                      <a:pt x="1546" y="14"/>
                      <a:pt x="1440" y="0"/>
                      <a:pt x="133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3"/>
              <p:cNvSpPr/>
              <p:nvPr/>
            </p:nvSpPr>
            <p:spPr>
              <a:xfrm>
                <a:off x="1609700" y="3157950"/>
                <a:ext cx="33050" cy="29950"/>
              </a:xfrm>
              <a:custGeom>
                <a:avLst/>
                <a:gdLst/>
                <a:ahLst/>
                <a:cxnLst/>
                <a:rect l="l" t="t" r="r" b="b"/>
                <a:pathLst>
                  <a:path w="1322" h="1198" extrusionOk="0">
                    <a:moveTo>
                      <a:pt x="661" y="0"/>
                    </a:moveTo>
                    <a:cubicBezTo>
                      <a:pt x="403" y="0"/>
                      <a:pt x="156" y="172"/>
                      <a:pt x="79" y="427"/>
                    </a:cubicBezTo>
                    <a:cubicBezTo>
                      <a:pt x="1" y="752"/>
                      <a:pt x="172" y="1080"/>
                      <a:pt x="501" y="1174"/>
                    </a:cubicBezTo>
                    <a:cubicBezTo>
                      <a:pt x="554" y="1190"/>
                      <a:pt x="609" y="1198"/>
                      <a:pt x="664" y="1198"/>
                    </a:cubicBezTo>
                    <a:cubicBezTo>
                      <a:pt x="922" y="1198"/>
                      <a:pt x="1170" y="1023"/>
                      <a:pt x="1247" y="752"/>
                    </a:cubicBezTo>
                    <a:cubicBezTo>
                      <a:pt x="1321" y="442"/>
                      <a:pt x="1153" y="99"/>
                      <a:pt x="825" y="24"/>
                    </a:cubicBezTo>
                    <a:cubicBezTo>
                      <a:pt x="771" y="8"/>
                      <a:pt x="716" y="0"/>
                      <a:pt x="661"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9F4126FB-E113-46CA-4A50-13BD9E451D22}"/>
              </a:ext>
            </a:extLst>
          </p:cNvPr>
          <p:cNvSpPr txBox="1"/>
          <p:nvPr/>
        </p:nvSpPr>
        <p:spPr>
          <a:xfrm>
            <a:off x="-14920" y="2255073"/>
            <a:ext cx="2343123" cy="738664"/>
          </a:xfrm>
          <a:prstGeom prst="rect">
            <a:avLst/>
          </a:prstGeom>
          <a:noFill/>
        </p:spPr>
        <p:txBody>
          <a:bodyPr wrap="square">
            <a:spAutoFit/>
          </a:bodyPr>
          <a:lstStyle/>
          <a:p>
            <a:pPr marL="0" indent="0">
              <a:buNone/>
            </a:pPr>
            <a:r>
              <a:rPr lang="en-US" sz="1400" b="1" u="sng" dirty="0">
                <a:solidFill>
                  <a:schemeClr val="tx1"/>
                </a:solidFill>
                <a:latin typeface="+mj-lt"/>
                <a:ea typeface="Roboto"/>
                <a:cs typeface="Roboto"/>
              </a:rPr>
              <a:t>Funding: </a:t>
            </a:r>
            <a:r>
              <a:rPr lang="en-US" sz="1400" dirty="0">
                <a:solidFill>
                  <a:schemeClr val="tx1"/>
                </a:solidFill>
                <a:latin typeface="+mj-lt"/>
                <a:ea typeface="Roboto"/>
                <a:cs typeface="Roboto"/>
              </a:rPr>
              <a:t>HIVRAD project grant (NIH)  #1P01A117915-03</a:t>
            </a:r>
          </a:p>
        </p:txBody>
      </p:sp>
      <p:sp>
        <p:nvSpPr>
          <p:cNvPr id="8" name="Content Placeholder 3">
            <a:extLst>
              <a:ext uri="{FF2B5EF4-FFF2-40B4-BE49-F238E27FC236}">
                <a16:creationId xmlns:a16="http://schemas.microsoft.com/office/drawing/2014/main" id="{FFD974DF-1AC8-86B0-CAB9-22656479FF78}"/>
              </a:ext>
            </a:extLst>
          </p:cNvPr>
          <p:cNvSpPr txBox="1">
            <a:spLocks/>
          </p:cNvSpPr>
          <p:nvPr/>
        </p:nvSpPr>
        <p:spPr>
          <a:xfrm>
            <a:off x="2837567" y="-49188"/>
            <a:ext cx="2185387" cy="1813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Clr>
                <a:schemeClr val="dk1"/>
              </a:buClr>
              <a:buSzPts val="1100"/>
              <a:buNone/>
              <a:tabLst/>
              <a:defRPr/>
            </a:pPr>
            <a:r>
              <a:rPr lang="en-US" sz="1400" b="1" u="sng" dirty="0">
                <a:latin typeface="+mj-lt"/>
                <a:ea typeface="Roboto"/>
                <a:cs typeface="Roboto"/>
              </a:rPr>
              <a:t>University of Amsterdam</a:t>
            </a:r>
          </a:p>
          <a:p>
            <a:pPr marL="0" indent="0">
              <a:lnSpc>
                <a:spcPct val="100000"/>
              </a:lnSpc>
              <a:spcBef>
                <a:spcPts val="0"/>
              </a:spcBef>
              <a:buClr>
                <a:schemeClr val="dk1"/>
              </a:buClr>
              <a:buSzPts val="1100"/>
              <a:buNone/>
              <a:defRPr/>
            </a:pPr>
            <a:r>
              <a:rPr lang="en-US" sz="1400" dirty="0" err="1">
                <a:latin typeface="+mj-lt"/>
                <a:ea typeface="Roboto"/>
                <a:cs typeface="Roboto"/>
              </a:rPr>
              <a:t>Rogier</a:t>
            </a:r>
            <a:r>
              <a:rPr lang="en-US" sz="1400" dirty="0">
                <a:latin typeface="+mj-lt"/>
                <a:ea typeface="Roboto"/>
                <a:cs typeface="Roboto"/>
              </a:rPr>
              <a:t> W. Sanders</a:t>
            </a:r>
          </a:p>
          <a:p>
            <a:pPr marL="0" indent="0" fontAlgn="auto">
              <a:lnSpc>
                <a:spcPct val="100000"/>
              </a:lnSpc>
              <a:spcBef>
                <a:spcPts val="0"/>
              </a:spcBef>
              <a:buClr>
                <a:schemeClr val="dk1"/>
              </a:buClr>
              <a:buSzPts val="1100"/>
              <a:buNone/>
              <a:tabLst/>
              <a:defRPr/>
            </a:pPr>
            <a:r>
              <a:rPr lang="en-US" sz="1400" dirty="0">
                <a:latin typeface="+mj-lt"/>
                <a:ea typeface="Roboto"/>
                <a:cs typeface="Roboto"/>
              </a:rPr>
              <a:t>Ronald </a:t>
            </a:r>
            <a:r>
              <a:rPr lang="en-US" sz="1400" dirty="0" err="1">
                <a:latin typeface="+mj-lt"/>
                <a:ea typeface="Roboto"/>
                <a:cs typeface="Roboto"/>
              </a:rPr>
              <a:t>Derking</a:t>
            </a:r>
            <a:endParaRPr lang="en-US" sz="1400" dirty="0">
              <a:latin typeface="+mj-lt"/>
              <a:ea typeface="Roboto"/>
              <a:cs typeface="Roboto"/>
            </a:endParaRPr>
          </a:p>
          <a:p>
            <a:pPr marL="0" indent="0" fontAlgn="auto">
              <a:lnSpc>
                <a:spcPct val="100000"/>
              </a:lnSpc>
              <a:spcBef>
                <a:spcPts val="0"/>
              </a:spcBef>
              <a:buClr>
                <a:schemeClr val="dk1"/>
              </a:buClr>
              <a:buSzPts val="1100"/>
              <a:buNone/>
              <a:tabLst/>
              <a:defRPr/>
            </a:pPr>
            <a:endParaRPr lang="en-US" sz="1400" dirty="0">
              <a:latin typeface="+mj-lt"/>
              <a:ea typeface="Roboto"/>
              <a:cs typeface="Roboto"/>
            </a:endParaRPr>
          </a:p>
          <a:p>
            <a:pPr marL="0" indent="0" fontAlgn="auto">
              <a:lnSpc>
                <a:spcPct val="100000"/>
              </a:lnSpc>
              <a:spcBef>
                <a:spcPts val="0"/>
              </a:spcBef>
              <a:buClr>
                <a:schemeClr val="dk1"/>
              </a:buClr>
              <a:buSzPts val="1100"/>
              <a:buNone/>
              <a:tabLst/>
              <a:defRPr/>
            </a:pPr>
            <a:r>
              <a:rPr lang="en-US" sz="1400" b="1" u="sng" dirty="0">
                <a:latin typeface="+mj-lt"/>
                <a:ea typeface="Roboto"/>
                <a:cs typeface="Roboto"/>
              </a:rPr>
              <a:t>The Scripps Research Institute</a:t>
            </a:r>
          </a:p>
          <a:p>
            <a:pPr marL="0" indent="0" fontAlgn="auto">
              <a:lnSpc>
                <a:spcPct val="100000"/>
              </a:lnSpc>
              <a:spcBef>
                <a:spcPts val="0"/>
              </a:spcBef>
              <a:buClr>
                <a:schemeClr val="dk1"/>
              </a:buClr>
              <a:buSzPts val="1100"/>
              <a:buNone/>
              <a:tabLst/>
              <a:defRPr/>
            </a:pPr>
            <a:r>
              <a:rPr lang="en-US" sz="1400" dirty="0">
                <a:latin typeface="+mj-lt"/>
                <a:ea typeface="Roboto"/>
                <a:cs typeface="Roboto"/>
              </a:rPr>
              <a:t>Andrew Ward</a:t>
            </a:r>
          </a:p>
          <a:p>
            <a:pPr marL="0" indent="0" fontAlgn="auto">
              <a:lnSpc>
                <a:spcPct val="100000"/>
              </a:lnSpc>
              <a:spcBef>
                <a:spcPts val="0"/>
              </a:spcBef>
              <a:buClr>
                <a:schemeClr val="dk1"/>
              </a:buClr>
              <a:buSzPts val="1100"/>
              <a:buNone/>
              <a:tabLst/>
              <a:defRPr/>
            </a:pPr>
            <a:r>
              <a:rPr lang="en-US" sz="1400" dirty="0">
                <a:latin typeface="+mj-lt"/>
                <a:ea typeface="Roboto"/>
                <a:cs typeface="Roboto"/>
              </a:rPr>
              <a:t>Gabriel </a:t>
            </a:r>
            <a:r>
              <a:rPr lang="en-US" sz="1400" dirty="0" err="1">
                <a:latin typeface="+mj-lt"/>
                <a:ea typeface="Roboto"/>
                <a:cs typeface="Roboto"/>
              </a:rPr>
              <a:t>Ozorowski</a:t>
            </a:r>
            <a:endParaRPr lang="en-US" sz="1400" dirty="0">
              <a:latin typeface="+mj-lt"/>
              <a:ea typeface="Roboto"/>
              <a:cs typeface="Roboto"/>
            </a:endParaRPr>
          </a:p>
          <a:p>
            <a:pPr marL="0" indent="0" fontAlgn="auto">
              <a:lnSpc>
                <a:spcPct val="100000"/>
              </a:lnSpc>
              <a:spcBef>
                <a:spcPts val="0"/>
              </a:spcBef>
              <a:buClr>
                <a:schemeClr val="dk1"/>
              </a:buClr>
              <a:buSzPts val="1100"/>
              <a:buNone/>
              <a:tabLst/>
              <a:defRPr/>
            </a:pPr>
            <a:r>
              <a:rPr lang="en-US" sz="1400" dirty="0" err="1">
                <a:latin typeface="+mj-lt"/>
                <a:ea typeface="Roboto"/>
                <a:cs typeface="Roboto"/>
              </a:rPr>
              <a:t>Shiyu</a:t>
            </a:r>
            <a:r>
              <a:rPr lang="en-US" sz="1400" dirty="0">
                <a:latin typeface="+mj-lt"/>
                <a:ea typeface="Roboto"/>
                <a:cs typeface="Roboto"/>
              </a:rPr>
              <a:t> Zhang</a:t>
            </a:r>
          </a:p>
          <a:p>
            <a:pPr marL="0" indent="0" fontAlgn="auto">
              <a:lnSpc>
                <a:spcPct val="100000"/>
              </a:lnSpc>
              <a:spcBef>
                <a:spcPts val="0"/>
              </a:spcBef>
              <a:buClr>
                <a:schemeClr val="dk1"/>
              </a:buClr>
              <a:buSzPts val="1100"/>
              <a:buNone/>
              <a:tabLst/>
              <a:defRPr/>
            </a:pPr>
            <a:r>
              <a:rPr lang="en-US" sz="1400" dirty="0">
                <a:latin typeface="+mj-lt"/>
                <a:ea typeface="Roboto"/>
                <a:cs typeface="Roboto"/>
              </a:rPr>
              <a:t>Leigh Sewell</a:t>
            </a:r>
            <a:endParaRPr kumimoji="0" lang="en-US" sz="1200" b="1" i="0" u="none" strike="noStrike" kern="1200" cap="none" spc="0" normalizeH="0" baseline="0" noProof="0" dirty="0">
              <a:ln>
                <a:noFill/>
              </a:ln>
              <a:effectLst/>
              <a:uLnTx/>
              <a:uFillTx/>
              <a:latin typeface="+mj-lt"/>
              <a:ea typeface="+mn-ea"/>
              <a:cs typeface="+mn-cs"/>
            </a:endParaRPr>
          </a:p>
        </p:txBody>
      </p:sp>
      <p:sp>
        <p:nvSpPr>
          <p:cNvPr id="10" name="Content Placeholder 4">
            <a:extLst>
              <a:ext uri="{FF2B5EF4-FFF2-40B4-BE49-F238E27FC236}">
                <a16:creationId xmlns:a16="http://schemas.microsoft.com/office/drawing/2014/main" id="{02418AA4-F94A-FE36-B11E-0951B560FDAC}"/>
              </a:ext>
            </a:extLst>
          </p:cNvPr>
          <p:cNvSpPr txBox="1">
            <a:spLocks/>
          </p:cNvSpPr>
          <p:nvPr/>
        </p:nvSpPr>
        <p:spPr>
          <a:xfrm>
            <a:off x="2837567" y="4704532"/>
            <a:ext cx="1928440" cy="553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auto">
              <a:spcBef>
                <a:spcPts val="0"/>
              </a:spcBef>
              <a:buClrTx/>
              <a:buSzTx/>
              <a:buNone/>
              <a:tabLst/>
              <a:defRPr/>
            </a:pPr>
            <a:r>
              <a:rPr lang="en-US" sz="1400" b="1" u="sng" dirty="0">
                <a:latin typeface="+mj-lt"/>
                <a:ea typeface="Roboto"/>
                <a:cs typeface="Roboto"/>
              </a:rPr>
              <a:t>NIH</a:t>
            </a:r>
          </a:p>
          <a:p>
            <a:pPr marL="0" lvl="0" indent="0" fontAlgn="auto">
              <a:spcBef>
                <a:spcPts val="0"/>
              </a:spcBef>
              <a:buClrTx/>
              <a:buSzTx/>
              <a:buNone/>
              <a:tabLst/>
              <a:defRPr/>
            </a:pPr>
            <a:r>
              <a:rPr lang="en-US" sz="1400" dirty="0">
                <a:latin typeface="+mj-lt"/>
                <a:ea typeface="Roboto"/>
                <a:cs typeface="Roboto"/>
              </a:rPr>
              <a:t>Adrian McDermott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effectLst/>
              <a:uLnTx/>
              <a:uFillTx/>
              <a:latin typeface="+mj-lt"/>
              <a:ea typeface="+mn-ea"/>
              <a:cs typeface="+mn-cs"/>
            </a:endParaRPr>
          </a:p>
        </p:txBody>
      </p:sp>
      <p:pic>
        <p:nvPicPr>
          <p:cNvPr id="1026" name="Picture 2">
            <a:extLst>
              <a:ext uri="{FF2B5EF4-FFF2-40B4-BE49-F238E27FC236}">
                <a16:creationId xmlns:a16="http://schemas.microsoft.com/office/drawing/2014/main" id="{94BA7211-F639-4D45-D64E-39175E8EC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 y="8235"/>
            <a:ext cx="2864640" cy="2148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AF6D-792E-DAF2-21E2-22F1FAB48A99}"/>
              </a:ext>
            </a:extLst>
          </p:cNvPr>
          <p:cNvSpPr>
            <a:spLocks noGrp="1"/>
          </p:cNvSpPr>
          <p:nvPr>
            <p:ph type="title"/>
          </p:nvPr>
        </p:nvSpPr>
        <p:spPr/>
        <p:txBody>
          <a:bodyPr/>
          <a:lstStyle/>
          <a:p>
            <a:r>
              <a:rPr lang="en-US" dirty="0">
                <a:solidFill>
                  <a:schemeClr val="tx1"/>
                </a:solidFill>
                <a:latin typeface="+mj-lt"/>
              </a:rPr>
              <a:t>Extra</a:t>
            </a:r>
          </a:p>
        </p:txBody>
      </p:sp>
    </p:spTree>
    <p:extLst>
      <p:ext uri="{BB962C8B-B14F-4D97-AF65-F5344CB8AC3E}">
        <p14:creationId xmlns:p14="http://schemas.microsoft.com/office/powerpoint/2010/main" val="1454138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90881" y="42665"/>
            <a:ext cx="7789809"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chemeClr val="accent1"/>
                </a:solidFill>
                <a:latin typeface="Arial" pitchFamily="34" charset="0"/>
                <a:cs typeface="Arial" pitchFamily="34" charset="0"/>
              </a:rPr>
              <a:t>Comparable plasma antibody binding to Clade B HIV env antigens across age groups</a:t>
            </a:r>
          </a:p>
        </p:txBody>
      </p:sp>
      <p:sp>
        <p:nvSpPr>
          <p:cNvPr id="26" name="Slide Number Placeholder 3">
            <a:extLst>
              <a:ext uri="{FF2B5EF4-FFF2-40B4-BE49-F238E27FC236}">
                <a16:creationId xmlns:a16="http://schemas.microsoft.com/office/drawing/2014/main" id="{AC7AE689-383F-B2F4-C0A6-FF5185E68C31}"/>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23</a:t>
            </a:fld>
            <a:endParaRPr lang="en-US"/>
          </a:p>
        </p:txBody>
      </p:sp>
      <p:sp>
        <p:nvSpPr>
          <p:cNvPr id="28" name="TextBox 27">
            <a:extLst>
              <a:ext uri="{FF2B5EF4-FFF2-40B4-BE49-F238E27FC236}">
                <a16:creationId xmlns:a16="http://schemas.microsoft.com/office/drawing/2014/main" id="{CCF731E1-F0C3-943B-7742-66B76717124C}"/>
              </a:ext>
            </a:extLst>
          </p:cNvPr>
          <p:cNvSpPr txBox="1"/>
          <p:nvPr/>
        </p:nvSpPr>
        <p:spPr>
          <a:xfrm>
            <a:off x="7351963" y="4904185"/>
            <a:ext cx="1186271" cy="219291"/>
          </a:xfrm>
          <a:prstGeom prst="rect">
            <a:avLst/>
          </a:prstGeom>
          <a:noFill/>
        </p:spPr>
        <p:txBody>
          <a:bodyPr wrap="square">
            <a:spAutoFit/>
          </a:bodyPr>
          <a:lstStyle/>
          <a:p>
            <a:pPr algn="ctr"/>
            <a:r>
              <a:rPr lang="en-US" sz="825" dirty="0"/>
              <a:t>Y. Issah</a:t>
            </a:r>
          </a:p>
        </p:txBody>
      </p:sp>
      <p:sp>
        <p:nvSpPr>
          <p:cNvPr id="2" name="TextBox 1">
            <a:extLst>
              <a:ext uri="{FF2B5EF4-FFF2-40B4-BE49-F238E27FC236}">
                <a16:creationId xmlns:a16="http://schemas.microsoft.com/office/drawing/2014/main" id="{B35DDBD6-556F-BE1F-48B8-6BD4F72A5F95}"/>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498CF73-7957-3946-661D-E0CC697839CA}"/>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5BFCC337-B126-C82F-A013-0386CAD86DC7}"/>
              </a:ext>
            </a:extLst>
          </p:cNvPr>
          <p:cNvGraphicFramePr>
            <a:graphicFrameLocks noChangeAspect="1"/>
          </p:cNvGraphicFramePr>
          <p:nvPr/>
        </p:nvGraphicFramePr>
        <p:xfrm>
          <a:off x="1357312" y="1124049"/>
          <a:ext cx="6687333" cy="3698673"/>
        </p:xfrm>
        <a:graphic>
          <a:graphicData uri="http://schemas.openxmlformats.org/presentationml/2006/ole">
            <mc:AlternateContent xmlns:mc="http://schemas.openxmlformats.org/markup-compatibility/2006">
              <mc:Choice xmlns:v="urn:schemas-microsoft-com:vml" Requires="v">
                <p:oleObj spid="_x0000_s8195" name="Prism 10" r:id="rId4" imgW="6098346" imgH="3372120" progId="Prism10.Document">
                  <p:embed/>
                </p:oleObj>
              </mc:Choice>
              <mc:Fallback>
                <p:oleObj name="Prism 10" r:id="rId4" imgW="6098346" imgH="3372120" progId="Prism10.Document">
                  <p:embed/>
                  <p:pic>
                    <p:nvPicPr>
                      <p:cNvPr id="4" name="Object 3">
                        <a:extLst>
                          <a:ext uri="{FF2B5EF4-FFF2-40B4-BE49-F238E27FC236}">
                            <a16:creationId xmlns:a16="http://schemas.microsoft.com/office/drawing/2014/main" id="{5BFCC337-B126-C82F-A013-0386CAD86DC7}"/>
                          </a:ext>
                        </a:extLst>
                      </p:cNvPr>
                      <p:cNvPicPr/>
                      <p:nvPr/>
                    </p:nvPicPr>
                    <p:blipFill>
                      <a:blip r:embed="rId5"/>
                      <a:stretch>
                        <a:fillRect/>
                      </a:stretch>
                    </p:blipFill>
                    <p:spPr>
                      <a:xfrm>
                        <a:off x="1357312" y="1124049"/>
                        <a:ext cx="6687333" cy="3698673"/>
                      </a:xfrm>
                      <a:prstGeom prst="rect">
                        <a:avLst/>
                      </a:prstGeom>
                    </p:spPr>
                  </p:pic>
                </p:oleObj>
              </mc:Fallback>
            </mc:AlternateContent>
          </a:graphicData>
        </a:graphic>
      </p:graphicFrame>
    </p:spTree>
    <p:extLst>
      <p:ext uri="{BB962C8B-B14F-4D97-AF65-F5344CB8AC3E}">
        <p14:creationId xmlns:p14="http://schemas.microsoft.com/office/powerpoint/2010/main" val="321721876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90881" y="42665"/>
            <a:ext cx="7789809"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chemeClr val="accent1"/>
                </a:solidFill>
                <a:latin typeface="Arial" pitchFamily="34" charset="0"/>
                <a:cs typeface="Arial" pitchFamily="34" charset="0"/>
              </a:rPr>
              <a:t>Comparable Binding to Clade B HIV env antigens across age groups</a:t>
            </a:r>
          </a:p>
        </p:txBody>
      </p:sp>
      <p:sp>
        <p:nvSpPr>
          <p:cNvPr id="26" name="Slide Number Placeholder 3">
            <a:extLst>
              <a:ext uri="{FF2B5EF4-FFF2-40B4-BE49-F238E27FC236}">
                <a16:creationId xmlns:a16="http://schemas.microsoft.com/office/drawing/2014/main" id="{AC7AE689-383F-B2F4-C0A6-FF5185E68C31}"/>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24</a:t>
            </a:fld>
            <a:endParaRPr lang="en-US"/>
          </a:p>
        </p:txBody>
      </p:sp>
      <p:sp>
        <p:nvSpPr>
          <p:cNvPr id="28" name="TextBox 27">
            <a:extLst>
              <a:ext uri="{FF2B5EF4-FFF2-40B4-BE49-F238E27FC236}">
                <a16:creationId xmlns:a16="http://schemas.microsoft.com/office/drawing/2014/main" id="{CCF731E1-F0C3-943B-7742-66B76717124C}"/>
              </a:ext>
            </a:extLst>
          </p:cNvPr>
          <p:cNvSpPr txBox="1"/>
          <p:nvPr/>
        </p:nvSpPr>
        <p:spPr>
          <a:xfrm>
            <a:off x="7351963" y="4904185"/>
            <a:ext cx="1186271" cy="219291"/>
          </a:xfrm>
          <a:prstGeom prst="rect">
            <a:avLst/>
          </a:prstGeom>
          <a:noFill/>
        </p:spPr>
        <p:txBody>
          <a:bodyPr wrap="square">
            <a:spAutoFit/>
          </a:bodyPr>
          <a:lstStyle/>
          <a:p>
            <a:pPr algn="ctr"/>
            <a:r>
              <a:rPr lang="en-US" sz="825" dirty="0"/>
              <a:t>Y. Issah</a:t>
            </a:r>
          </a:p>
        </p:txBody>
      </p:sp>
      <p:sp>
        <p:nvSpPr>
          <p:cNvPr id="2" name="TextBox 1">
            <a:extLst>
              <a:ext uri="{FF2B5EF4-FFF2-40B4-BE49-F238E27FC236}">
                <a16:creationId xmlns:a16="http://schemas.microsoft.com/office/drawing/2014/main" id="{B35DDBD6-556F-BE1F-48B8-6BD4F72A5F95}"/>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498CF73-7957-3946-661D-E0CC697839CA}"/>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graphicFrame>
        <p:nvGraphicFramePr>
          <p:cNvPr id="14" name="Object 13">
            <a:extLst>
              <a:ext uri="{FF2B5EF4-FFF2-40B4-BE49-F238E27FC236}">
                <a16:creationId xmlns:a16="http://schemas.microsoft.com/office/drawing/2014/main" id="{339E4F0D-9671-F8D7-57EE-2876A9B68E32}"/>
              </a:ext>
            </a:extLst>
          </p:cNvPr>
          <p:cNvGraphicFramePr>
            <a:graphicFrameLocks noChangeAspect="1"/>
          </p:cNvGraphicFramePr>
          <p:nvPr/>
        </p:nvGraphicFramePr>
        <p:xfrm>
          <a:off x="3275525" y="860113"/>
          <a:ext cx="2345250" cy="2178631"/>
        </p:xfrm>
        <a:graphic>
          <a:graphicData uri="http://schemas.openxmlformats.org/presentationml/2006/ole">
            <mc:AlternateContent xmlns:mc="http://schemas.openxmlformats.org/markup-compatibility/2006">
              <mc:Choice xmlns:v="urn:schemas-microsoft-com:vml" Requires="v">
                <p:oleObj spid="_x0000_s9223" name="Prism 10" r:id="rId4" imgW="3842872" imgH="3570459" progId="Prism10.Document">
                  <p:embed/>
                </p:oleObj>
              </mc:Choice>
              <mc:Fallback>
                <p:oleObj name="Prism 10" r:id="rId4" imgW="3842872" imgH="3570459" progId="Prism10.Document">
                  <p:embed/>
                  <p:pic>
                    <p:nvPicPr>
                      <p:cNvPr id="14" name="Object 13">
                        <a:extLst>
                          <a:ext uri="{FF2B5EF4-FFF2-40B4-BE49-F238E27FC236}">
                            <a16:creationId xmlns:a16="http://schemas.microsoft.com/office/drawing/2014/main" id="{339E4F0D-9671-F8D7-57EE-2876A9B68E32}"/>
                          </a:ext>
                        </a:extLst>
                      </p:cNvPr>
                      <p:cNvPicPr/>
                      <p:nvPr/>
                    </p:nvPicPr>
                    <p:blipFill>
                      <a:blip r:embed="rId5"/>
                      <a:stretch>
                        <a:fillRect/>
                      </a:stretch>
                    </p:blipFill>
                    <p:spPr>
                      <a:xfrm>
                        <a:off x="3275525" y="860113"/>
                        <a:ext cx="2345250" cy="217863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DF045F7-CD26-346F-4CF3-A79A4C18A0D5}"/>
              </a:ext>
            </a:extLst>
          </p:cNvPr>
          <p:cNvGraphicFramePr>
            <a:graphicFrameLocks noChangeAspect="1"/>
          </p:cNvGraphicFramePr>
          <p:nvPr/>
        </p:nvGraphicFramePr>
        <p:xfrm>
          <a:off x="5413082" y="881143"/>
          <a:ext cx="2345250" cy="2178631"/>
        </p:xfrm>
        <a:graphic>
          <a:graphicData uri="http://schemas.openxmlformats.org/presentationml/2006/ole">
            <mc:AlternateContent xmlns:mc="http://schemas.openxmlformats.org/markup-compatibility/2006">
              <mc:Choice xmlns:v="urn:schemas-microsoft-com:vml" Requires="v">
                <p:oleObj spid="_x0000_s9224" name="Prism 10" r:id="rId6" imgW="3842872" imgH="3570459" progId="Prism10.Document">
                  <p:embed/>
                </p:oleObj>
              </mc:Choice>
              <mc:Fallback>
                <p:oleObj name="Prism 10" r:id="rId6" imgW="3842872" imgH="3570459" progId="Prism10.Document">
                  <p:embed/>
                  <p:pic>
                    <p:nvPicPr>
                      <p:cNvPr id="15" name="Object 14">
                        <a:extLst>
                          <a:ext uri="{FF2B5EF4-FFF2-40B4-BE49-F238E27FC236}">
                            <a16:creationId xmlns:a16="http://schemas.microsoft.com/office/drawing/2014/main" id="{FDF045F7-CD26-346F-4CF3-A79A4C18A0D5}"/>
                          </a:ext>
                        </a:extLst>
                      </p:cNvPr>
                      <p:cNvPicPr/>
                      <p:nvPr/>
                    </p:nvPicPr>
                    <p:blipFill>
                      <a:blip r:embed="rId7"/>
                      <a:stretch>
                        <a:fillRect/>
                      </a:stretch>
                    </p:blipFill>
                    <p:spPr>
                      <a:xfrm>
                        <a:off x="5413082" y="881143"/>
                        <a:ext cx="2345250" cy="217863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7B20D68-F99C-ED06-CE1B-54A3B46D97AD}"/>
              </a:ext>
            </a:extLst>
          </p:cNvPr>
          <p:cNvGraphicFramePr>
            <a:graphicFrameLocks noChangeAspect="1"/>
          </p:cNvGraphicFramePr>
          <p:nvPr/>
        </p:nvGraphicFramePr>
        <p:xfrm>
          <a:off x="2045474" y="2964869"/>
          <a:ext cx="2345250" cy="2178631"/>
        </p:xfrm>
        <a:graphic>
          <a:graphicData uri="http://schemas.openxmlformats.org/presentationml/2006/ole">
            <mc:AlternateContent xmlns:mc="http://schemas.openxmlformats.org/markup-compatibility/2006">
              <mc:Choice xmlns:v="urn:schemas-microsoft-com:vml" Requires="v">
                <p:oleObj spid="_x0000_s9225" name="Prism 10" r:id="rId8" imgW="3842872" imgH="3570459" progId="Prism10.Document">
                  <p:embed/>
                </p:oleObj>
              </mc:Choice>
              <mc:Fallback>
                <p:oleObj name="Prism 10" r:id="rId8" imgW="3842872" imgH="3570459" progId="Prism10.Document">
                  <p:embed/>
                  <p:pic>
                    <p:nvPicPr>
                      <p:cNvPr id="4" name="Object 3">
                        <a:extLst>
                          <a:ext uri="{FF2B5EF4-FFF2-40B4-BE49-F238E27FC236}">
                            <a16:creationId xmlns:a16="http://schemas.microsoft.com/office/drawing/2014/main" id="{C7B20D68-F99C-ED06-CE1B-54A3B46D97AD}"/>
                          </a:ext>
                        </a:extLst>
                      </p:cNvPr>
                      <p:cNvPicPr/>
                      <p:nvPr/>
                    </p:nvPicPr>
                    <p:blipFill>
                      <a:blip r:embed="rId9"/>
                      <a:stretch>
                        <a:fillRect/>
                      </a:stretch>
                    </p:blipFill>
                    <p:spPr>
                      <a:xfrm>
                        <a:off x="2045474" y="2964869"/>
                        <a:ext cx="2345250" cy="2178631"/>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9E60DF2-A6F8-78F6-71DC-35C306176FF4}"/>
              </a:ext>
            </a:extLst>
          </p:cNvPr>
          <p:cNvGraphicFramePr>
            <a:graphicFrameLocks noChangeAspect="1"/>
          </p:cNvGraphicFramePr>
          <p:nvPr/>
        </p:nvGraphicFramePr>
        <p:xfrm>
          <a:off x="4448150" y="2964868"/>
          <a:ext cx="2293909" cy="2178632"/>
        </p:xfrm>
        <a:graphic>
          <a:graphicData uri="http://schemas.openxmlformats.org/presentationml/2006/ole">
            <mc:AlternateContent xmlns:mc="http://schemas.openxmlformats.org/markup-compatibility/2006">
              <mc:Choice xmlns:v="urn:schemas-microsoft-com:vml" Requires="v">
                <p:oleObj spid="_x0000_s9226" name="Prism 10" r:id="rId10" imgW="3759363" imgH="3570459" progId="Prism10.Document">
                  <p:embed/>
                </p:oleObj>
              </mc:Choice>
              <mc:Fallback>
                <p:oleObj name="Prism 10" r:id="rId10" imgW="3759363" imgH="3570459" progId="Prism10.Document">
                  <p:embed/>
                  <p:pic>
                    <p:nvPicPr>
                      <p:cNvPr id="17" name="Object 16">
                        <a:extLst>
                          <a:ext uri="{FF2B5EF4-FFF2-40B4-BE49-F238E27FC236}">
                            <a16:creationId xmlns:a16="http://schemas.microsoft.com/office/drawing/2014/main" id="{29E60DF2-A6F8-78F6-71DC-35C306176FF4}"/>
                          </a:ext>
                        </a:extLst>
                      </p:cNvPr>
                      <p:cNvPicPr/>
                      <p:nvPr/>
                    </p:nvPicPr>
                    <p:blipFill>
                      <a:blip r:embed="rId11"/>
                      <a:stretch>
                        <a:fillRect/>
                      </a:stretch>
                    </p:blipFill>
                    <p:spPr>
                      <a:xfrm>
                        <a:off x="4448150" y="2964868"/>
                        <a:ext cx="2293909" cy="217863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217F3416-4320-33A4-72C3-E13683F0D46E}"/>
              </a:ext>
            </a:extLst>
          </p:cNvPr>
          <p:cNvGraphicFramePr>
            <a:graphicFrameLocks noChangeAspect="1"/>
          </p:cNvGraphicFramePr>
          <p:nvPr/>
        </p:nvGraphicFramePr>
        <p:xfrm>
          <a:off x="1202788" y="841096"/>
          <a:ext cx="2293909" cy="2178632"/>
        </p:xfrm>
        <a:graphic>
          <a:graphicData uri="http://schemas.openxmlformats.org/presentationml/2006/ole">
            <mc:AlternateContent xmlns:mc="http://schemas.openxmlformats.org/markup-compatibility/2006">
              <mc:Choice xmlns:v="urn:schemas-microsoft-com:vml" Requires="v">
                <p:oleObj spid="_x0000_s9227" name="Prism 10" r:id="rId12" imgW="3759363" imgH="3570459" progId="Prism10.Document">
                  <p:embed/>
                </p:oleObj>
              </mc:Choice>
              <mc:Fallback>
                <p:oleObj name="Prism 10" r:id="rId12" imgW="3759363" imgH="3570459" progId="Prism10.Document">
                  <p:embed/>
                  <p:pic>
                    <p:nvPicPr>
                      <p:cNvPr id="18" name="Object 17">
                        <a:extLst>
                          <a:ext uri="{FF2B5EF4-FFF2-40B4-BE49-F238E27FC236}">
                            <a16:creationId xmlns:a16="http://schemas.microsoft.com/office/drawing/2014/main" id="{217F3416-4320-33A4-72C3-E13683F0D46E}"/>
                          </a:ext>
                        </a:extLst>
                      </p:cNvPr>
                      <p:cNvPicPr/>
                      <p:nvPr/>
                    </p:nvPicPr>
                    <p:blipFill>
                      <a:blip r:embed="rId13"/>
                      <a:stretch>
                        <a:fillRect/>
                      </a:stretch>
                    </p:blipFill>
                    <p:spPr>
                      <a:xfrm>
                        <a:off x="1202788" y="841096"/>
                        <a:ext cx="2293909" cy="2178632"/>
                      </a:xfrm>
                      <a:prstGeom prst="rect">
                        <a:avLst/>
                      </a:prstGeom>
                    </p:spPr>
                  </p:pic>
                </p:oleObj>
              </mc:Fallback>
            </mc:AlternateContent>
          </a:graphicData>
        </a:graphic>
      </p:graphicFrame>
    </p:spTree>
    <p:extLst>
      <p:ext uri="{BB962C8B-B14F-4D97-AF65-F5344CB8AC3E}">
        <p14:creationId xmlns:p14="http://schemas.microsoft.com/office/powerpoint/2010/main" val="16586954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B29D-632E-5811-38DB-8E9BC1F3AA0D}"/>
              </a:ext>
            </a:extLst>
          </p:cNvPr>
          <p:cNvSpPr>
            <a:spLocks noGrp="1"/>
          </p:cNvSpPr>
          <p:nvPr>
            <p:ph type="title"/>
          </p:nvPr>
        </p:nvSpPr>
        <p:spPr>
          <a:xfrm>
            <a:off x="199300" y="62525"/>
            <a:ext cx="7704000" cy="477600"/>
          </a:xfrm>
        </p:spPr>
        <p:txBody>
          <a:bodyPr/>
          <a:lstStyle/>
          <a:p>
            <a:r>
              <a:rPr lang="en-US" dirty="0"/>
              <a:t>Neutralization screening for development of CD4bs precursor </a:t>
            </a:r>
          </a:p>
        </p:txBody>
      </p:sp>
      <p:graphicFrame>
        <p:nvGraphicFramePr>
          <p:cNvPr id="4" name="Table 3">
            <a:extLst>
              <a:ext uri="{FF2B5EF4-FFF2-40B4-BE49-F238E27FC236}">
                <a16:creationId xmlns:a16="http://schemas.microsoft.com/office/drawing/2014/main" id="{1B503082-C2BC-669D-1D78-F92B9C0D6FD1}"/>
              </a:ext>
            </a:extLst>
          </p:cNvPr>
          <p:cNvGraphicFramePr>
            <a:graphicFrameLocks noGrp="1"/>
          </p:cNvGraphicFramePr>
          <p:nvPr/>
        </p:nvGraphicFramePr>
        <p:xfrm>
          <a:off x="199300" y="1335990"/>
          <a:ext cx="8553211" cy="2935363"/>
        </p:xfrm>
        <a:graphic>
          <a:graphicData uri="http://schemas.openxmlformats.org/drawingml/2006/table">
            <a:tbl>
              <a:tblPr firstRow="1" bandRow="1">
                <a:tableStyleId>{E8B1032C-EA38-4F05-BA0D-38AFFFC7BED3}</a:tableStyleId>
              </a:tblPr>
              <a:tblGrid>
                <a:gridCol w="4264547">
                  <a:extLst>
                    <a:ext uri="{9D8B030D-6E8A-4147-A177-3AD203B41FA5}">
                      <a16:colId xmlns:a16="http://schemas.microsoft.com/office/drawing/2014/main" val="291434023"/>
                    </a:ext>
                  </a:extLst>
                </a:gridCol>
                <a:gridCol w="4288664">
                  <a:extLst>
                    <a:ext uri="{9D8B030D-6E8A-4147-A177-3AD203B41FA5}">
                      <a16:colId xmlns:a16="http://schemas.microsoft.com/office/drawing/2014/main" val="2447339409"/>
                    </a:ext>
                  </a:extLst>
                </a:gridCol>
              </a:tblGrid>
              <a:tr h="1367492">
                <a:tc>
                  <a:txBody>
                    <a:bodyPr/>
                    <a:lstStyle/>
                    <a:p>
                      <a:pPr algn="ctr">
                        <a:lnSpc>
                          <a:spcPct val="150000"/>
                        </a:lnSpc>
                      </a:pPr>
                      <a:r>
                        <a:rPr lang="en-US" sz="1600" u="sng" dirty="0"/>
                        <a:t>426c.</a:t>
                      </a:r>
                      <a:r>
                        <a:rPr lang="en-US" sz="1600" u="sng" baseline="0" dirty="0"/>
                        <a:t>TM1</a:t>
                      </a:r>
                      <a:r>
                        <a:rPr lang="en-US" sz="1600" u="sng" dirty="0"/>
                        <a:t>:</a:t>
                      </a:r>
                    </a:p>
                    <a:p>
                      <a:pPr algn="ctr">
                        <a:lnSpc>
                          <a:spcPct val="150000"/>
                        </a:lnSpc>
                      </a:pPr>
                      <a:r>
                        <a:rPr lang="en-US" sz="1600" dirty="0"/>
                        <a:t>426c.N276D.N460D.N463D GnT1-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800" b="0" dirty="0"/>
                        <a:t>Engages germline-reverted forms of VRC01-class </a:t>
                      </a:r>
                      <a:r>
                        <a:rPr lang="en-US" sz="1800" b="0" dirty="0" err="1"/>
                        <a:t>bnAbs</a:t>
                      </a:r>
                      <a:endParaRPr lang="en-US"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13716607"/>
                  </a:ext>
                </a:extLst>
              </a:tr>
              <a:tr h="1567871">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b="1" u="sng" dirty="0"/>
                        <a:t>Mutant: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b="1" dirty="0"/>
                        <a:t>426c.N276D.N460D.N463D.</a:t>
                      </a:r>
                      <a:r>
                        <a:rPr lang="en-US" sz="1600" b="1" dirty="0">
                          <a:solidFill>
                            <a:srgbClr val="FF0000"/>
                          </a:solidFill>
                        </a:rPr>
                        <a:t>D279K</a:t>
                      </a:r>
                      <a:r>
                        <a:rPr lang="en-US" sz="1600" b="1" dirty="0"/>
                        <a:t> GnT1-</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800" kern="1200" dirty="0">
                          <a:solidFill>
                            <a:schemeClr val="tx1"/>
                          </a:solidFill>
                          <a:effectLst/>
                        </a:rPr>
                        <a:t>Neutralization by the germline-reverted antibodies is abrogated by the VRC01 resistance mutation, D279K</a:t>
                      </a:r>
                      <a:endParaRPr lang="en-US" sz="1800" kern="1200" dirty="0">
                        <a:solidFill>
                          <a:schemeClr val="tx1"/>
                        </a:solidFill>
                        <a:effectLst/>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859571560"/>
                  </a:ext>
                </a:extLst>
              </a:tr>
            </a:tbl>
          </a:graphicData>
        </a:graphic>
      </p:graphicFrame>
      <p:sp>
        <p:nvSpPr>
          <p:cNvPr id="3" name="TextBox 2">
            <a:extLst>
              <a:ext uri="{FF2B5EF4-FFF2-40B4-BE49-F238E27FC236}">
                <a16:creationId xmlns:a16="http://schemas.microsoft.com/office/drawing/2014/main" id="{C57FEB4B-A13D-58CF-3E71-6C09C781B8AC}"/>
              </a:ext>
            </a:extLst>
          </p:cNvPr>
          <p:cNvSpPr txBox="1"/>
          <p:nvPr/>
        </p:nvSpPr>
        <p:spPr>
          <a:xfrm>
            <a:off x="74455" y="4851286"/>
            <a:ext cx="2959769" cy="276999"/>
          </a:xfrm>
          <a:prstGeom prst="rect">
            <a:avLst/>
          </a:prstGeom>
          <a:noFill/>
        </p:spPr>
        <p:txBody>
          <a:bodyPr wrap="square" rtlCol="0">
            <a:spAutoFit/>
          </a:bodyPr>
          <a:lstStyle/>
          <a:p>
            <a:r>
              <a:rPr lang="en-US" sz="1200" i="1" dirty="0" err="1"/>
              <a:t>LaBranche</a:t>
            </a:r>
            <a:r>
              <a:rPr lang="en-US" sz="1200" i="1" dirty="0"/>
              <a:t> CC et al. </a:t>
            </a:r>
            <a:r>
              <a:rPr lang="en-US" sz="1200" i="1" dirty="0" err="1"/>
              <a:t>Plos</a:t>
            </a:r>
            <a:r>
              <a:rPr lang="en-US" sz="1200" i="1" dirty="0"/>
              <a:t> Path 2018</a:t>
            </a:r>
          </a:p>
        </p:txBody>
      </p:sp>
    </p:spTree>
    <p:extLst>
      <p:ext uri="{BB962C8B-B14F-4D97-AF65-F5344CB8AC3E}">
        <p14:creationId xmlns:p14="http://schemas.microsoft.com/office/powerpoint/2010/main" val="3533553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3FF5-9B61-EF99-F909-0A51944539BB}"/>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6E161AA-EFC0-32E1-4277-E4FF72FDC58A}"/>
              </a:ext>
            </a:extLst>
          </p:cNvPr>
          <p:cNvGraphicFramePr>
            <a:graphicFrameLocks noGrp="1"/>
          </p:cNvGraphicFramePr>
          <p:nvPr/>
        </p:nvGraphicFramePr>
        <p:xfrm>
          <a:off x="437200" y="636907"/>
          <a:ext cx="8072778" cy="3068626"/>
        </p:xfrm>
        <a:graphic>
          <a:graphicData uri="http://schemas.openxmlformats.org/drawingml/2006/table">
            <a:tbl>
              <a:tblPr firstRow="1" bandRow="1">
                <a:tableStyleId>{5A111915-BE36-4E01-A7E5-04B1672EAD32}</a:tableStyleId>
              </a:tblPr>
              <a:tblGrid>
                <a:gridCol w="4002391">
                  <a:extLst>
                    <a:ext uri="{9D8B030D-6E8A-4147-A177-3AD203B41FA5}">
                      <a16:colId xmlns:a16="http://schemas.microsoft.com/office/drawing/2014/main" val="3836748700"/>
                    </a:ext>
                  </a:extLst>
                </a:gridCol>
                <a:gridCol w="4070387">
                  <a:extLst>
                    <a:ext uri="{9D8B030D-6E8A-4147-A177-3AD203B41FA5}">
                      <a16:colId xmlns:a16="http://schemas.microsoft.com/office/drawing/2014/main" val="2817494048"/>
                    </a:ext>
                  </a:extLst>
                </a:gridCol>
              </a:tblGrid>
              <a:tr h="329658">
                <a:tc>
                  <a:txBody>
                    <a:bodyPr/>
                    <a:lstStyle/>
                    <a:p>
                      <a:r>
                        <a:rPr lang="en-US" sz="1400" b="1" dirty="0"/>
                        <a:t>Study Goal</a:t>
                      </a:r>
                    </a:p>
                  </a:txBody>
                  <a:tcPr/>
                </a:tc>
                <a:tc>
                  <a:txBody>
                    <a:bodyPr/>
                    <a:lstStyle/>
                    <a:p>
                      <a:r>
                        <a:rPr lang="en-US" sz="1400" b="1" dirty="0"/>
                        <a:t>Results</a:t>
                      </a:r>
                    </a:p>
                  </a:txBody>
                  <a:tcPr/>
                </a:tc>
                <a:extLst>
                  <a:ext uri="{0D108BD9-81ED-4DB2-BD59-A6C34878D82A}">
                    <a16:rowId xmlns:a16="http://schemas.microsoft.com/office/drawing/2014/main" val="2558161508"/>
                  </a:ext>
                </a:extLst>
              </a:tr>
              <a:tr h="276663">
                <a:tc>
                  <a:txBody>
                    <a:bodyPr/>
                    <a:lstStyle/>
                    <a:p>
                      <a:r>
                        <a:rPr lang="en-US" sz="1400" dirty="0"/>
                        <a:t>BG505 SOSIP GT1.1 Binding</a:t>
                      </a:r>
                    </a:p>
                  </a:txBody>
                  <a:tcPr/>
                </a:tc>
                <a:tc>
                  <a:txBody>
                    <a:bodyPr/>
                    <a:lstStyle/>
                    <a:p>
                      <a:r>
                        <a:rPr lang="en-US" sz="1200" b="1" dirty="0"/>
                        <a:t>Infants</a:t>
                      </a:r>
                      <a:r>
                        <a:rPr lang="en-US" sz="1200" dirty="0"/>
                        <a:t> consistently had higher binding</a:t>
                      </a:r>
                    </a:p>
                  </a:txBody>
                  <a:tcPr/>
                </a:tc>
                <a:extLst>
                  <a:ext uri="{0D108BD9-81ED-4DB2-BD59-A6C34878D82A}">
                    <a16:rowId xmlns:a16="http://schemas.microsoft.com/office/drawing/2014/main" val="2478062425"/>
                  </a:ext>
                </a:extLst>
              </a:tr>
              <a:tr h="340028">
                <a:tc>
                  <a:txBody>
                    <a:bodyPr/>
                    <a:lstStyle/>
                    <a:p>
                      <a:r>
                        <a:rPr lang="en-US" sz="1400" dirty="0"/>
                        <a:t>Autologous Tier 2 Neutralization</a:t>
                      </a:r>
                    </a:p>
                  </a:txBody>
                  <a:tcPr/>
                </a:tc>
                <a:tc>
                  <a:txBody>
                    <a:bodyPr/>
                    <a:lstStyle/>
                    <a:p>
                      <a:r>
                        <a:rPr lang="en-US" sz="1200" dirty="0"/>
                        <a:t>Comparable titers</a:t>
                      </a:r>
                    </a:p>
                  </a:txBody>
                  <a:tcPr/>
                </a:tc>
                <a:extLst>
                  <a:ext uri="{0D108BD9-81ED-4DB2-BD59-A6C34878D82A}">
                    <a16:rowId xmlns:a16="http://schemas.microsoft.com/office/drawing/2014/main" val="3647004907"/>
                  </a:ext>
                </a:extLst>
              </a:tr>
              <a:tr h="424216">
                <a:tc>
                  <a:txBody>
                    <a:bodyPr/>
                    <a:lstStyle/>
                    <a:p>
                      <a:r>
                        <a:rPr lang="en-US" sz="1400" dirty="0"/>
                        <a:t>CD4bs precursor bNAbs</a:t>
                      </a:r>
                    </a:p>
                  </a:txBody>
                  <a:tcPr/>
                </a:tc>
                <a:tc>
                  <a:txBody>
                    <a:bodyPr/>
                    <a:lstStyle/>
                    <a:p>
                      <a:r>
                        <a:rPr lang="en-US" sz="1200" b="1" dirty="0"/>
                        <a:t>4 out of 5 infants </a:t>
                      </a:r>
                      <a:r>
                        <a:rPr lang="en-US" sz="1200" dirty="0"/>
                        <a:t>developed precursor </a:t>
                      </a:r>
                      <a:r>
                        <a:rPr lang="en-US" sz="1200" dirty="0" err="1"/>
                        <a:t>bnAbs</a:t>
                      </a:r>
                      <a:r>
                        <a:rPr lang="en-US" sz="1200" dirty="0"/>
                        <a:t> post NP-boost while none of the juveniles did</a:t>
                      </a:r>
                    </a:p>
                  </a:txBody>
                  <a:tcPr/>
                </a:tc>
                <a:extLst>
                  <a:ext uri="{0D108BD9-81ED-4DB2-BD59-A6C34878D82A}">
                    <a16:rowId xmlns:a16="http://schemas.microsoft.com/office/drawing/2014/main" val="2295408803"/>
                  </a:ext>
                </a:extLst>
              </a:tr>
              <a:tr h="47032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Env Epitope Specificity </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t>Infants</a:t>
                      </a:r>
                      <a:r>
                        <a:rPr lang="en-US" sz="1200" dirty="0"/>
                        <a:t> showed diversity in epitopes </a:t>
                      </a:r>
                    </a:p>
                    <a:p>
                      <a:endParaRPr lang="en-US" sz="1200" dirty="0"/>
                    </a:p>
                  </a:txBody>
                  <a:tcPr/>
                </a:tc>
                <a:extLst>
                  <a:ext uri="{0D108BD9-81ED-4DB2-BD59-A6C34878D82A}">
                    <a16:rowId xmlns:a16="http://schemas.microsoft.com/office/drawing/2014/main" val="2667973677"/>
                  </a:ext>
                </a:extLst>
              </a:tr>
              <a:tr h="409162">
                <a:tc>
                  <a:txBody>
                    <a:bodyPr/>
                    <a:lstStyle/>
                    <a:p>
                      <a:r>
                        <a:rPr lang="en-US" sz="1400" dirty="0"/>
                        <a:t>Clade B Env Binding</a:t>
                      </a:r>
                    </a:p>
                  </a:txBody>
                  <a:tcPr/>
                </a:tc>
                <a:tc>
                  <a:txBody>
                    <a:bodyPr/>
                    <a:lstStyle/>
                    <a:p>
                      <a:r>
                        <a:rPr lang="en-US" sz="1200" dirty="0"/>
                        <a:t>Comparable plasma antibody binding</a:t>
                      </a:r>
                    </a:p>
                  </a:txBody>
                  <a:tcPr/>
                </a:tc>
                <a:extLst>
                  <a:ext uri="{0D108BD9-81ED-4DB2-BD59-A6C34878D82A}">
                    <a16:rowId xmlns:a16="http://schemas.microsoft.com/office/drawing/2014/main" val="3979632552"/>
                  </a:ext>
                </a:extLst>
              </a:tr>
              <a:tr h="709618">
                <a:tc>
                  <a:txBody>
                    <a:bodyPr/>
                    <a:lstStyle/>
                    <a:p>
                      <a:r>
                        <a:rPr lang="en-US" sz="1400" dirty="0"/>
                        <a:t>Heterologous Neutralization</a:t>
                      </a:r>
                    </a:p>
                  </a:txBody>
                  <a:tcPr marL="68580" marR="68580" marT="34290" marB="34290"/>
                </a:tc>
                <a:tc>
                  <a:txBody>
                    <a:bodyPr/>
                    <a:lstStyle/>
                    <a:p>
                      <a:r>
                        <a:rPr lang="en-US" sz="1200" b="1" dirty="0"/>
                        <a:t>4 of 5 infants </a:t>
                      </a:r>
                      <a:r>
                        <a:rPr lang="en-US" sz="1200" dirty="0"/>
                        <a:t>with low level heterologous virus neutralization vs </a:t>
                      </a:r>
                      <a:r>
                        <a:rPr lang="en-US" sz="1200" b="1" dirty="0"/>
                        <a:t>2 of 4 juveniles </a:t>
                      </a:r>
                    </a:p>
                  </a:txBody>
                  <a:tcPr marL="68580" marR="68580" marT="34290" marB="34290"/>
                </a:tc>
                <a:extLst>
                  <a:ext uri="{0D108BD9-81ED-4DB2-BD59-A6C34878D82A}">
                    <a16:rowId xmlns:a16="http://schemas.microsoft.com/office/drawing/2014/main" val="3992572850"/>
                  </a:ext>
                </a:extLst>
              </a:tr>
            </a:tbl>
          </a:graphicData>
        </a:graphic>
      </p:graphicFrame>
      <p:sp>
        <p:nvSpPr>
          <p:cNvPr id="6" name="Google Shape;1832;p52">
            <a:extLst>
              <a:ext uri="{FF2B5EF4-FFF2-40B4-BE49-F238E27FC236}">
                <a16:creationId xmlns:a16="http://schemas.microsoft.com/office/drawing/2014/main" id="{AFBC4AE0-4B95-BB4D-B10D-E4A87D46B2C6}"/>
              </a:ext>
            </a:extLst>
          </p:cNvPr>
          <p:cNvSpPr txBox="1">
            <a:spLocks noGrp="1"/>
          </p:cNvSpPr>
          <p:nvPr>
            <p:ph type="title" idx="4294967295"/>
          </p:nvPr>
        </p:nvSpPr>
        <p:spPr>
          <a:xfrm>
            <a:off x="925510" y="48843"/>
            <a:ext cx="6969417" cy="371952"/>
          </a:xfrm>
          <a:prstGeom prst="rect">
            <a:avLst/>
          </a:prstGeom>
        </p:spPr>
        <p:txBody>
          <a:bodyPr spcFirstLastPara="1" wrap="square" lIns="91425" tIns="91425" rIns="91425" bIns="91425" anchor="ctr" anchorCtr="0">
            <a:noAutofit/>
          </a:bodyPr>
          <a:lstStyle/>
          <a:p>
            <a:pPr algn="ctr"/>
            <a:r>
              <a:rPr lang="en-US">
                <a:latin typeface="+mj-lt"/>
              </a:rPr>
              <a:t>Summary</a:t>
            </a:r>
            <a:endParaRPr dirty="0">
              <a:latin typeface="+mj-lt"/>
            </a:endParaRPr>
          </a:p>
        </p:txBody>
      </p:sp>
      <p:grpSp>
        <p:nvGrpSpPr>
          <p:cNvPr id="7" name="Google Shape;1834;p52">
            <a:extLst>
              <a:ext uri="{FF2B5EF4-FFF2-40B4-BE49-F238E27FC236}">
                <a16:creationId xmlns:a16="http://schemas.microsoft.com/office/drawing/2014/main" id="{734374C4-EED3-8D25-6CD8-96DE91792097}"/>
              </a:ext>
            </a:extLst>
          </p:cNvPr>
          <p:cNvGrpSpPr/>
          <p:nvPr/>
        </p:nvGrpSpPr>
        <p:grpSpPr>
          <a:xfrm>
            <a:off x="4185545" y="442310"/>
            <a:ext cx="449351" cy="134550"/>
            <a:chOff x="826998" y="3699099"/>
            <a:chExt cx="449351" cy="134550"/>
          </a:xfrm>
        </p:grpSpPr>
        <p:sp>
          <p:nvSpPr>
            <p:cNvPr id="8" name="Google Shape;1835;p52">
              <a:extLst>
                <a:ext uri="{FF2B5EF4-FFF2-40B4-BE49-F238E27FC236}">
                  <a16:creationId xmlns:a16="http://schemas.microsoft.com/office/drawing/2014/main" id="{FEABEB36-45AE-BA9E-0E77-1028A12B49D9}"/>
                </a:ext>
              </a:extLst>
            </p:cNvPr>
            <p:cNvSpPr/>
            <p:nvPr/>
          </p:nvSpPr>
          <p:spPr>
            <a:xfrm rot="6311946">
              <a:off x="834358"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36;p52">
              <a:extLst>
                <a:ext uri="{FF2B5EF4-FFF2-40B4-BE49-F238E27FC236}">
                  <a16:creationId xmlns:a16="http://schemas.microsoft.com/office/drawing/2014/main" id="{F7E64CF5-03F5-B991-2237-209252652811}"/>
                </a:ext>
              </a:extLst>
            </p:cNvPr>
            <p:cNvSpPr/>
            <p:nvPr/>
          </p:nvSpPr>
          <p:spPr>
            <a:xfrm rot="6311946">
              <a:off x="1156972"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37;p52">
              <a:extLst>
                <a:ext uri="{FF2B5EF4-FFF2-40B4-BE49-F238E27FC236}">
                  <a16:creationId xmlns:a16="http://schemas.microsoft.com/office/drawing/2014/main" id="{623C5556-E11C-AC26-DC8B-6E658ACDD61C}"/>
                </a:ext>
              </a:extLst>
            </p:cNvPr>
            <p:cNvSpPr/>
            <p:nvPr/>
          </p:nvSpPr>
          <p:spPr>
            <a:xfrm rot="6311946">
              <a:off x="995665" y="3715925"/>
              <a:ext cx="112017" cy="100898"/>
            </a:xfrm>
            <a:custGeom>
              <a:avLst/>
              <a:gdLst/>
              <a:ahLst/>
              <a:cxnLst/>
              <a:rect l="l" t="t" r="r" b="b"/>
              <a:pathLst>
                <a:path w="633" h="570" extrusionOk="0">
                  <a:moveTo>
                    <a:pt x="342" y="1"/>
                  </a:moveTo>
                  <a:cubicBezTo>
                    <a:pt x="315" y="1"/>
                    <a:pt x="287" y="5"/>
                    <a:pt x="259" y="14"/>
                  </a:cubicBezTo>
                  <a:cubicBezTo>
                    <a:pt x="101" y="39"/>
                    <a:pt x="0" y="172"/>
                    <a:pt x="25" y="330"/>
                  </a:cubicBezTo>
                  <a:cubicBezTo>
                    <a:pt x="70" y="469"/>
                    <a:pt x="178" y="569"/>
                    <a:pt x="312" y="569"/>
                  </a:cubicBezTo>
                  <a:cubicBezTo>
                    <a:pt x="330" y="569"/>
                    <a:pt x="348" y="567"/>
                    <a:pt x="367" y="564"/>
                  </a:cubicBezTo>
                  <a:cubicBezTo>
                    <a:pt x="525" y="538"/>
                    <a:pt x="632" y="380"/>
                    <a:pt x="607" y="222"/>
                  </a:cubicBezTo>
                  <a:cubicBezTo>
                    <a:pt x="581" y="92"/>
                    <a:pt x="469" y="1"/>
                    <a:pt x="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9B420FB2-66C4-6304-06EF-1F2B5BD0ECAF}"/>
              </a:ext>
            </a:extLst>
          </p:cNvPr>
          <p:cNvSpPr/>
          <p:nvPr/>
        </p:nvSpPr>
        <p:spPr>
          <a:xfrm>
            <a:off x="679085" y="3866225"/>
            <a:ext cx="7784884" cy="115744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28575" indent="0" algn="ctr" hangingPunct="0">
              <a:spcBef>
                <a:spcPts val="1200"/>
              </a:spcBef>
              <a:buClr>
                <a:srgbClr val="FFD479"/>
              </a:buClr>
              <a:buSzPts val="3700"/>
              <a:buNone/>
              <a:defRPr sz="1800">
                <a:solidFill>
                  <a:srgbClr val="FFD479"/>
                </a:solidFill>
                <a:latin typeface="Roboto"/>
                <a:ea typeface="Roboto"/>
                <a:cs typeface="Roboto"/>
                <a:sym typeface="Roboto"/>
              </a:defRPr>
            </a:pPr>
            <a:r>
              <a:rPr lang="en-US" sz="1800" b="1" i="0" u="sng" dirty="0">
                <a:solidFill>
                  <a:srgbClr val="A11E18"/>
                </a:solidFill>
                <a:effectLst/>
                <a:latin typeface="Roboto" panose="02000000000000000000" pitchFamily="2" charset="0"/>
              </a:rPr>
              <a:t>Take away: Immunization of infants at an early age seems to better environment to elicit precursor </a:t>
            </a:r>
            <a:r>
              <a:rPr lang="en-US" sz="1800" b="1" i="0" u="sng" dirty="0" err="1">
                <a:solidFill>
                  <a:srgbClr val="A11E18"/>
                </a:solidFill>
                <a:effectLst/>
                <a:latin typeface="Roboto" panose="02000000000000000000" pitchFamily="2" charset="0"/>
              </a:rPr>
              <a:t>bNAbs</a:t>
            </a:r>
            <a:r>
              <a:rPr lang="en-US" sz="1800" b="1" i="0" u="sng" dirty="0">
                <a:solidFill>
                  <a:srgbClr val="A11E18"/>
                </a:solidFill>
                <a:effectLst/>
                <a:latin typeface="Roboto" panose="02000000000000000000" pitchFamily="2" charset="0"/>
              </a:rPr>
              <a:t> that can neutralize key sites of the HIV env</a:t>
            </a:r>
            <a:endParaRPr lang="en-US" sz="1800" dirty="0">
              <a:solidFill>
                <a:schemeClr val="tx1">
                  <a:lumMod val="95000"/>
                  <a:lumOff val="5000"/>
                </a:schemeClr>
              </a:solidFill>
              <a:latin typeface="+mj-lt"/>
              <a:sym typeface="Arial"/>
            </a:endParaRPr>
          </a:p>
        </p:txBody>
      </p:sp>
    </p:spTree>
    <p:extLst>
      <p:ext uri="{BB962C8B-B14F-4D97-AF65-F5344CB8AC3E}">
        <p14:creationId xmlns:p14="http://schemas.microsoft.com/office/powerpoint/2010/main" val="337080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D31A-AE3F-4ABB-878E-2A28E5FEBE76}"/>
              </a:ext>
            </a:extLst>
          </p:cNvPr>
          <p:cNvSpPr>
            <a:spLocks noGrp="1"/>
          </p:cNvSpPr>
          <p:nvPr>
            <p:ph type="title"/>
          </p:nvPr>
        </p:nvSpPr>
        <p:spPr>
          <a:xfrm>
            <a:off x="315401" y="49117"/>
            <a:ext cx="8335679" cy="477600"/>
          </a:xfrm>
        </p:spPr>
        <p:txBody>
          <a:bodyPr/>
          <a:lstStyle/>
          <a:p>
            <a:r>
              <a:rPr lang="en-US" sz="2600" dirty="0">
                <a:latin typeface="+mj-lt"/>
              </a:rPr>
              <a:t>Imperative to develop a HIV-1 vaccine to protect children before adolescence </a:t>
            </a:r>
          </a:p>
        </p:txBody>
      </p:sp>
      <p:sp>
        <p:nvSpPr>
          <p:cNvPr id="3" name="Text Placeholder 2">
            <a:extLst>
              <a:ext uri="{FF2B5EF4-FFF2-40B4-BE49-F238E27FC236}">
                <a16:creationId xmlns:a16="http://schemas.microsoft.com/office/drawing/2014/main" id="{B37E6358-7D96-12F2-6676-675BA5C3842B}"/>
              </a:ext>
            </a:extLst>
          </p:cNvPr>
          <p:cNvSpPr>
            <a:spLocks noGrp="1"/>
          </p:cNvSpPr>
          <p:nvPr>
            <p:ph type="body" idx="1"/>
          </p:nvPr>
        </p:nvSpPr>
        <p:spPr>
          <a:xfrm>
            <a:off x="315401" y="1000472"/>
            <a:ext cx="7876197" cy="937222"/>
          </a:xfrm>
        </p:spPr>
        <p:txBody>
          <a:bodyPr/>
          <a:lstStyle/>
          <a:p>
            <a:pPr>
              <a:spcAft>
                <a:spcPts val="1200"/>
              </a:spcAft>
            </a:pPr>
            <a:r>
              <a:rPr lang="en-US" dirty="0">
                <a:latin typeface="+mj-lt"/>
              </a:rPr>
              <a:t>Risk of vertical transmission still results in ~120,000 infants born with HIV</a:t>
            </a:r>
          </a:p>
          <a:p>
            <a:pPr>
              <a:spcAft>
                <a:spcPts val="1200"/>
              </a:spcAft>
            </a:pPr>
            <a:r>
              <a:rPr lang="en-US" dirty="0">
                <a:latin typeface="+mj-lt"/>
              </a:rPr>
              <a:t>Worldwide, there are ~410,000 new HIV infections annually among young people ages 10-24</a:t>
            </a:r>
          </a:p>
        </p:txBody>
      </p:sp>
      <p:pic>
        <p:nvPicPr>
          <p:cNvPr id="1026" name="Picture 2">
            <a:extLst>
              <a:ext uri="{FF2B5EF4-FFF2-40B4-BE49-F238E27FC236}">
                <a16:creationId xmlns:a16="http://schemas.microsoft.com/office/drawing/2014/main" id="{592D90ED-022B-F012-8D9C-814DAE840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91" y="2045038"/>
            <a:ext cx="5953421" cy="28020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EFFE55-5146-6DD1-6E96-31D0446ECCFE}"/>
              </a:ext>
            </a:extLst>
          </p:cNvPr>
          <p:cNvSpPr txBox="1"/>
          <p:nvPr/>
        </p:nvSpPr>
        <p:spPr>
          <a:xfrm>
            <a:off x="6034035" y="4847074"/>
            <a:ext cx="3109965" cy="307777"/>
          </a:xfrm>
          <a:prstGeom prst="rect">
            <a:avLst/>
          </a:prstGeom>
          <a:noFill/>
        </p:spPr>
        <p:txBody>
          <a:bodyPr wrap="square">
            <a:spAutoFit/>
          </a:bodyPr>
          <a:lstStyle/>
          <a:p>
            <a:r>
              <a:rPr lang="en-US" b="0" i="0" dirty="0">
                <a:solidFill>
                  <a:srgbClr val="202020"/>
                </a:solidFill>
                <a:effectLst/>
                <a:latin typeface="Helvetica" panose="020B0604020202020204" pitchFamily="34" charset="0"/>
              </a:rPr>
              <a:t>Goswami et al. </a:t>
            </a:r>
            <a:r>
              <a:rPr lang="en-US" b="0" i="1" dirty="0">
                <a:solidFill>
                  <a:srgbClr val="202020"/>
                </a:solidFill>
                <a:effectLst/>
                <a:latin typeface="Helvetica" panose="020B0604020202020204" pitchFamily="34" charset="0"/>
              </a:rPr>
              <a:t>PLoS Pathog</a:t>
            </a:r>
            <a:r>
              <a:rPr lang="en-US" b="0" i="0" dirty="0">
                <a:solidFill>
                  <a:srgbClr val="202020"/>
                </a:solidFill>
                <a:effectLst/>
                <a:latin typeface="Helvetica" panose="020B0604020202020204" pitchFamily="34" charset="0"/>
              </a:rPr>
              <a:t>. (2020)</a:t>
            </a:r>
            <a:endParaRPr lang="en-US" dirty="0"/>
          </a:p>
        </p:txBody>
      </p:sp>
    </p:spTree>
    <p:extLst>
      <p:ext uri="{BB962C8B-B14F-4D97-AF65-F5344CB8AC3E}">
        <p14:creationId xmlns:p14="http://schemas.microsoft.com/office/powerpoint/2010/main" val="206576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78C09-4DDF-949C-6FE6-3A6A2607F441}"/>
              </a:ext>
            </a:extLst>
          </p:cNvPr>
          <p:cNvSpPr>
            <a:spLocks noGrp="1"/>
          </p:cNvSpPr>
          <p:nvPr>
            <p:ph type="title" idx="4294967295"/>
          </p:nvPr>
        </p:nvSpPr>
        <p:spPr>
          <a:xfrm>
            <a:off x="28575" y="90597"/>
            <a:ext cx="8610600" cy="477837"/>
          </a:xfrm>
        </p:spPr>
        <p:txBody>
          <a:bodyPr/>
          <a:lstStyle/>
          <a:p>
            <a:r>
              <a:rPr lang="en-US" dirty="0">
                <a:latin typeface="+mj-lt"/>
              </a:rPr>
              <a:t>Effects of Age on Immune Response to HIV</a:t>
            </a:r>
          </a:p>
        </p:txBody>
      </p:sp>
      <p:sp>
        <p:nvSpPr>
          <p:cNvPr id="9" name="Text Placeholder 8">
            <a:extLst>
              <a:ext uri="{FF2B5EF4-FFF2-40B4-BE49-F238E27FC236}">
                <a16:creationId xmlns:a16="http://schemas.microsoft.com/office/drawing/2014/main" id="{72DDBC1C-A0B2-2F4C-4364-36E527DA3804}"/>
              </a:ext>
            </a:extLst>
          </p:cNvPr>
          <p:cNvSpPr>
            <a:spLocks noGrp="1"/>
          </p:cNvSpPr>
          <p:nvPr>
            <p:ph type="body" idx="4294967295"/>
          </p:nvPr>
        </p:nvSpPr>
        <p:spPr>
          <a:xfrm>
            <a:off x="28575" y="1210470"/>
            <a:ext cx="3729038" cy="2946400"/>
          </a:xfrm>
        </p:spPr>
        <p:txBody>
          <a:bodyPr/>
          <a:lstStyle/>
          <a:p>
            <a:pPr>
              <a:spcAft>
                <a:spcPts val="1200"/>
              </a:spcAft>
            </a:pPr>
            <a:r>
              <a:rPr lang="en-US" sz="1600" dirty="0">
                <a:latin typeface="+mj-lt"/>
              </a:rPr>
              <a:t>Infants living with HIV can develop bNAb responses in plasma at a faster rate than adults living with HIV</a:t>
            </a:r>
          </a:p>
          <a:p>
            <a:pPr>
              <a:spcAft>
                <a:spcPts val="1200"/>
              </a:spcAft>
            </a:pPr>
            <a:r>
              <a:rPr lang="en-US" sz="1600" dirty="0">
                <a:latin typeface="+mj-lt"/>
              </a:rPr>
              <a:t>Multi-epitope targeting bNAb lineages have been found in children with chronic infections, though the factors that cause this are unknown</a:t>
            </a:r>
          </a:p>
        </p:txBody>
      </p:sp>
      <p:sp>
        <p:nvSpPr>
          <p:cNvPr id="10" name="TextBox 9">
            <a:extLst>
              <a:ext uri="{FF2B5EF4-FFF2-40B4-BE49-F238E27FC236}">
                <a16:creationId xmlns:a16="http://schemas.microsoft.com/office/drawing/2014/main" id="{D71C30A9-16B2-F89E-E7C3-E55EAD19C7EC}"/>
              </a:ext>
            </a:extLst>
          </p:cNvPr>
          <p:cNvSpPr txBox="1"/>
          <p:nvPr/>
        </p:nvSpPr>
        <p:spPr>
          <a:xfrm>
            <a:off x="4058529" y="4806682"/>
            <a:ext cx="5224546" cy="246221"/>
          </a:xfrm>
          <a:prstGeom prst="rect">
            <a:avLst/>
          </a:prstGeom>
          <a:noFill/>
        </p:spPr>
        <p:txBody>
          <a:bodyPr wrap="square" rtlCol="0">
            <a:spAutoFit/>
          </a:bodyPr>
          <a:lstStyle/>
          <a:p>
            <a:r>
              <a:rPr lang="en-US" sz="1000" dirty="0"/>
              <a:t>Figure Adapted from </a:t>
            </a:r>
            <a:r>
              <a:rPr lang="en-US" sz="1000" dirty="0" err="1"/>
              <a:t>Tomaras</a:t>
            </a:r>
            <a:r>
              <a:rPr lang="en-US" sz="1000" dirty="0"/>
              <a:t> &amp; Haynes. </a:t>
            </a:r>
            <a:r>
              <a:rPr lang="en-US" sz="1000" i="1" dirty="0"/>
              <a:t>Nature Medicine</a:t>
            </a:r>
            <a:r>
              <a:rPr lang="en-US" sz="1000" dirty="0"/>
              <a:t>. (2014). Made in </a:t>
            </a:r>
            <a:r>
              <a:rPr lang="en-US" sz="1000" dirty="0" err="1"/>
              <a:t>BioRender</a:t>
            </a:r>
            <a:endParaRPr lang="en-US" sz="1000" dirty="0"/>
          </a:p>
        </p:txBody>
      </p:sp>
      <p:pic>
        <p:nvPicPr>
          <p:cNvPr id="4" name="Picture 3" descr="A diagram of a baby&#10;&#10;Description automatically generated">
            <a:extLst>
              <a:ext uri="{FF2B5EF4-FFF2-40B4-BE49-F238E27FC236}">
                <a16:creationId xmlns:a16="http://schemas.microsoft.com/office/drawing/2014/main" id="{68C2BC5E-4755-FDE3-3807-DDA76631E0E1}"/>
              </a:ext>
            </a:extLst>
          </p:cNvPr>
          <p:cNvPicPr>
            <a:picLocks noChangeAspect="1"/>
          </p:cNvPicPr>
          <p:nvPr/>
        </p:nvPicPr>
        <p:blipFill>
          <a:blip r:embed="rId3"/>
          <a:stretch>
            <a:fillRect/>
          </a:stretch>
        </p:blipFill>
        <p:spPr>
          <a:xfrm>
            <a:off x="3808599" y="729452"/>
            <a:ext cx="5282526" cy="3697768"/>
          </a:xfrm>
          <a:prstGeom prst="rect">
            <a:avLst/>
          </a:prstGeom>
        </p:spPr>
      </p:pic>
    </p:spTree>
    <p:extLst>
      <p:ext uri="{BB962C8B-B14F-4D97-AF65-F5344CB8AC3E}">
        <p14:creationId xmlns:p14="http://schemas.microsoft.com/office/powerpoint/2010/main" val="262189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p:cNvSpPr txBox="1">
            <a:spLocks/>
          </p:cNvSpPr>
          <p:nvPr/>
        </p:nvSpPr>
        <p:spPr>
          <a:xfrm>
            <a:off x="1143000" y="-45019"/>
            <a:ext cx="68580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b="1" dirty="0">
              <a:solidFill>
                <a:srgbClr val="0D04BC"/>
              </a:solidFill>
              <a:latin typeface="Arial" pitchFamily="34" charset="0"/>
              <a:cs typeface="Arial" pitchFamily="34" charset="0"/>
            </a:endParaRPr>
          </a:p>
        </p:txBody>
      </p:sp>
      <p:sp>
        <p:nvSpPr>
          <p:cNvPr id="2" name="Slide Number Placeholder 1"/>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5</a:t>
            </a:fld>
            <a:endParaRPr lang="en-US" dirty="0"/>
          </a:p>
        </p:txBody>
      </p:sp>
      <p:sp>
        <p:nvSpPr>
          <p:cNvPr id="5" name="Rectangle: Rounded Corners 4">
            <a:extLst>
              <a:ext uri="{FF2B5EF4-FFF2-40B4-BE49-F238E27FC236}">
                <a16:creationId xmlns:a16="http://schemas.microsoft.com/office/drawing/2014/main" id="{04B863E7-8AF5-4D8B-E8DD-5076C54EFCC3}"/>
              </a:ext>
            </a:extLst>
          </p:cNvPr>
          <p:cNvSpPr/>
          <p:nvPr/>
        </p:nvSpPr>
        <p:spPr>
          <a:xfrm>
            <a:off x="555234" y="1168562"/>
            <a:ext cx="7784884" cy="129169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800" b="1" dirty="0">
                <a:solidFill>
                  <a:schemeClr val="bg1"/>
                </a:solidFill>
                <a:latin typeface="+mj-lt"/>
                <a:ea typeface="Calibri" panose="020F0502020204030204" pitchFamily="34" charset="0"/>
                <a:cs typeface="Times New Roman" panose="02020603050405020304" pitchFamily="18" charset="0"/>
              </a:rPr>
              <a:t>Does a protein-based BG505 GT1.1 SOSIP immunization followed by subsequent boosters elicit </a:t>
            </a:r>
            <a:r>
              <a:rPr lang="en-US" sz="1800" b="1" u="sng" dirty="0">
                <a:solidFill>
                  <a:schemeClr val="bg1"/>
                </a:solidFill>
                <a:latin typeface="+mj-lt"/>
                <a:ea typeface="Calibri" panose="020F0502020204030204" pitchFamily="34" charset="0"/>
                <a:cs typeface="Times New Roman" panose="02020603050405020304" pitchFamily="18" charset="0"/>
              </a:rPr>
              <a:t>precursor </a:t>
            </a:r>
            <a:r>
              <a:rPr lang="en-US" sz="1800" b="1" u="sng" dirty="0" err="1">
                <a:solidFill>
                  <a:schemeClr val="bg1"/>
                </a:solidFill>
                <a:latin typeface="+mj-lt"/>
                <a:ea typeface="Calibri" panose="020F0502020204030204" pitchFamily="34" charset="0"/>
                <a:cs typeface="Times New Roman" panose="02020603050405020304" pitchFamily="18" charset="0"/>
              </a:rPr>
              <a:t>bnAbs</a:t>
            </a:r>
            <a:r>
              <a:rPr lang="en-US" sz="1800" b="1" u="sng" dirty="0">
                <a:solidFill>
                  <a:schemeClr val="bg1"/>
                </a:solidFill>
                <a:latin typeface="+mj-lt"/>
                <a:ea typeface="Calibri" panose="020F0502020204030204" pitchFamily="34" charset="0"/>
                <a:cs typeface="Times New Roman" panose="02020603050405020304" pitchFamily="18" charset="0"/>
              </a:rPr>
              <a:t> </a:t>
            </a:r>
            <a:r>
              <a:rPr lang="en-US" sz="1800" b="1" dirty="0">
                <a:solidFill>
                  <a:schemeClr val="bg1"/>
                </a:solidFill>
                <a:latin typeface="+mj-lt"/>
                <a:ea typeface="Calibri" panose="020F0502020204030204" pitchFamily="34" charset="0"/>
                <a:cs typeface="Times New Roman" panose="02020603050405020304" pitchFamily="18" charset="0"/>
              </a:rPr>
              <a:t>at a similar frequency in </a:t>
            </a:r>
            <a:r>
              <a:rPr lang="en-US" sz="1800" b="1" u="sng" dirty="0">
                <a:solidFill>
                  <a:schemeClr val="bg1"/>
                </a:solidFill>
                <a:latin typeface="+mj-lt"/>
                <a:ea typeface="Calibri" panose="020F0502020204030204" pitchFamily="34" charset="0"/>
                <a:cs typeface="Times New Roman" panose="02020603050405020304" pitchFamily="18" charset="0"/>
              </a:rPr>
              <a:t>infants and juveniles</a:t>
            </a:r>
            <a:r>
              <a:rPr lang="en-US" sz="1800" b="1" dirty="0">
                <a:solidFill>
                  <a:schemeClr val="bg1"/>
                </a:solidFill>
                <a:latin typeface="+mj-lt"/>
                <a:ea typeface="Calibri" panose="020F0502020204030204" pitchFamily="34" charset="0"/>
                <a:cs typeface="Times New Roman" panose="02020603050405020304" pitchFamily="18" charset="0"/>
              </a:rPr>
              <a:t>?</a:t>
            </a:r>
            <a:endParaRPr lang="en-US" sz="1800" dirty="0">
              <a:solidFill>
                <a:schemeClr val="bg1"/>
              </a:solidFill>
            </a:endParaRPr>
          </a:p>
        </p:txBody>
      </p:sp>
      <p:pic>
        <p:nvPicPr>
          <p:cNvPr id="6" name="Picture 5" descr="A screenshot of a video game&#10;&#10;Description automatically generated">
            <a:extLst>
              <a:ext uri="{FF2B5EF4-FFF2-40B4-BE49-F238E27FC236}">
                <a16:creationId xmlns:a16="http://schemas.microsoft.com/office/drawing/2014/main" id="{D6CFC571-2C69-7766-70F1-D4BF7937D015}"/>
              </a:ext>
            </a:extLst>
          </p:cNvPr>
          <p:cNvPicPr>
            <a:picLocks noChangeAspect="1"/>
          </p:cNvPicPr>
          <p:nvPr/>
        </p:nvPicPr>
        <p:blipFill rotWithShape="1">
          <a:blip r:embed="rId3"/>
          <a:srcRect t="20713" b="42922"/>
          <a:stretch/>
        </p:blipFill>
        <p:spPr>
          <a:xfrm>
            <a:off x="1362529" y="2816583"/>
            <a:ext cx="6418942" cy="1633973"/>
          </a:xfrm>
          <a:prstGeom prst="rect">
            <a:avLst/>
          </a:prstGeom>
        </p:spPr>
      </p:pic>
      <p:sp>
        <p:nvSpPr>
          <p:cNvPr id="7" name="TextBox 6">
            <a:extLst>
              <a:ext uri="{FF2B5EF4-FFF2-40B4-BE49-F238E27FC236}">
                <a16:creationId xmlns:a16="http://schemas.microsoft.com/office/drawing/2014/main" id="{D84FC263-40F8-E7E5-DD20-12A7E72A820B}"/>
              </a:ext>
            </a:extLst>
          </p:cNvPr>
          <p:cNvSpPr txBox="1"/>
          <p:nvPr/>
        </p:nvSpPr>
        <p:spPr>
          <a:xfrm>
            <a:off x="148550" y="99705"/>
            <a:ext cx="1735550"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b="1" dirty="0">
                <a:solidFill>
                  <a:schemeClr val="bg1"/>
                </a:solidFill>
              </a:rPr>
              <a:t>Study Goal</a:t>
            </a:r>
          </a:p>
        </p:txBody>
      </p:sp>
    </p:spTree>
    <p:extLst>
      <p:ext uri="{BB962C8B-B14F-4D97-AF65-F5344CB8AC3E}">
        <p14:creationId xmlns:p14="http://schemas.microsoft.com/office/powerpoint/2010/main" val="3098741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6811-11B7-4874-8F2F-7058911088B0}"/>
              </a:ext>
            </a:extLst>
          </p:cNvPr>
          <p:cNvSpPr>
            <a:spLocks noGrp="1"/>
          </p:cNvSpPr>
          <p:nvPr>
            <p:ph type="title"/>
          </p:nvPr>
        </p:nvSpPr>
        <p:spPr>
          <a:xfrm>
            <a:off x="364112" y="86994"/>
            <a:ext cx="7704000" cy="477600"/>
          </a:xfrm>
        </p:spPr>
        <p:txBody>
          <a:bodyPr/>
          <a:lstStyle/>
          <a:p>
            <a:r>
              <a:rPr lang="en-US" dirty="0">
                <a:latin typeface="+mj-lt"/>
              </a:rPr>
              <a:t>BG505 SOSIP Native-like Trimers</a:t>
            </a:r>
          </a:p>
        </p:txBody>
      </p:sp>
      <p:sp>
        <p:nvSpPr>
          <p:cNvPr id="3" name="Rectangle 2">
            <a:extLst>
              <a:ext uri="{FF2B5EF4-FFF2-40B4-BE49-F238E27FC236}">
                <a16:creationId xmlns:a16="http://schemas.microsoft.com/office/drawing/2014/main" id="{09EB2C27-C454-BA6C-FE4E-E8A8491D66F6}"/>
              </a:ext>
            </a:extLst>
          </p:cNvPr>
          <p:cNvSpPr/>
          <p:nvPr/>
        </p:nvSpPr>
        <p:spPr>
          <a:xfrm>
            <a:off x="4572000" y="4743390"/>
            <a:ext cx="2674130"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Pauthner et al. </a:t>
            </a:r>
            <a:r>
              <a:rPr kumimoji="0" lang="en-US" sz="1000" b="0" i="1" u="none" strike="noStrike" kern="0" cap="none" spc="0" normalizeH="0" baseline="0" noProof="0" dirty="0">
                <a:ln>
                  <a:noFill/>
                </a:ln>
                <a:solidFill>
                  <a:prstClr val="black"/>
                </a:solidFill>
                <a:effectLst/>
                <a:uLnTx/>
                <a:uFillTx/>
              </a:rPr>
              <a:t>Immunity </a:t>
            </a:r>
            <a:r>
              <a:rPr kumimoji="0" lang="en-US" sz="1000" b="0" i="0" u="none" strike="noStrike" kern="0" cap="none" spc="0" normalizeH="0" baseline="0" noProof="0" dirty="0">
                <a:ln>
                  <a:noFill/>
                </a:ln>
                <a:solidFill>
                  <a:prstClr val="black"/>
                </a:solidFill>
                <a:effectLst/>
                <a:uLnTx/>
                <a:uFillTx/>
              </a:rPr>
              <a:t>2017</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rgbClr val="000000"/>
                </a:solidFill>
                <a:effectLst/>
                <a:uLnTx/>
                <a:uFillTx/>
                <a:latin typeface="Arial" charset="0"/>
              </a:rPr>
              <a:t>Max Medina-Ramírez et al. </a:t>
            </a:r>
            <a:r>
              <a:rPr kumimoji="0" lang="en-GB" altLang="en-US" sz="1000" b="0" i="1" u="none" strike="noStrike" kern="0" cap="none" spc="0" normalizeH="0" baseline="0" noProof="0" dirty="0">
                <a:ln>
                  <a:noFill/>
                </a:ln>
                <a:solidFill>
                  <a:srgbClr val="000000"/>
                </a:solidFill>
                <a:effectLst/>
                <a:uLnTx/>
                <a:uFillTx/>
                <a:latin typeface="Arial" charset="0"/>
              </a:rPr>
              <a:t>J Exp Med </a:t>
            </a:r>
            <a:r>
              <a:rPr kumimoji="0" lang="en-GB" altLang="en-US" sz="1000" b="0" i="0" u="none" strike="noStrike" kern="0" cap="none" spc="0" normalizeH="0" baseline="0" noProof="0" dirty="0">
                <a:ln>
                  <a:noFill/>
                </a:ln>
                <a:solidFill>
                  <a:srgbClr val="000000"/>
                </a:solidFill>
                <a:effectLst/>
                <a:uLnTx/>
                <a:uFillTx/>
                <a:latin typeface="Arial" charset="0"/>
              </a:rPr>
              <a:t>2017</a:t>
            </a:r>
          </a:p>
        </p:txBody>
      </p:sp>
      <p:pic>
        <p:nvPicPr>
          <p:cNvPr id="4" name="Picture 3">
            <a:extLst>
              <a:ext uri="{FF2B5EF4-FFF2-40B4-BE49-F238E27FC236}">
                <a16:creationId xmlns:a16="http://schemas.microsoft.com/office/drawing/2014/main" id="{0DAF6397-E67B-FCD5-1A92-54D5BD694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10" b="37535"/>
          <a:stretch/>
        </p:blipFill>
        <p:spPr bwMode="auto">
          <a:xfrm>
            <a:off x="4384878" y="1027827"/>
            <a:ext cx="4544517" cy="3187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5283564A-F51F-BF65-F1F5-B675E50A08FE}"/>
              </a:ext>
            </a:extLst>
          </p:cNvPr>
          <p:cNvSpPr txBox="1"/>
          <p:nvPr/>
        </p:nvSpPr>
        <p:spPr>
          <a:xfrm>
            <a:off x="631522" y="1430343"/>
            <a:ext cx="3681919" cy="2308324"/>
          </a:xfrm>
          <a:prstGeom prst="rect">
            <a:avLst/>
          </a:prstGeom>
          <a:noFill/>
        </p:spPr>
        <p:txBody>
          <a:bodyPr wrap="square">
            <a:spAutoFit/>
          </a:bodyPr>
          <a:lstStyle/>
          <a:p>
            <a:pPr lvl="1"/>
            <a:r>
              <a:rPr lang="en-US" sz="1600" dirty="0">
                <a:latin typeface="Arial" panose="020B0604020202020204" pitchFamily="34" charset="0"/>
                <a:cs typeface="Arial" panose="020B0604020202020204" pitchFamily="34" charset="0"/>
              </a:rPr>
              <a:t>Based on the subtype A T/F, BG505</a:t>
            </a:r>
          </a:p>
          <a:p>
            <a:pPr lvl="1"/>
            <a:r>
              <a:rPr lang="en-US" sz="1600" dirty="0">
                <a:latin typeface="Arial" panose="020B0604020202020204" pitchFamily="34" charset="0"/>
                <a:cs typeface="Arial" panose="020B0604020202020204" pitchFamily="34" charset="0"/>
              </a:rPr>
              <a:t>Elicits autologous tier 2 nAbs in adult RMs</a:t>
            </a: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Engages VRC01-class UCAs that it can bind. </a:t>
            </a:r>
          </a:p>
        </p:txBody>
      </p:sp>
      <p:sp>
        <p:nvSpPr>
          <p:cNvPr id="5" name="Rectangle: Rounded Corners 4">
            <a:extLst>
              <a:ext uri="{FF2B5EF4-FFF2-40B4-BE49-F238E27FC236}">
                <a16:creationId xmlns:a16="http://schemas.microsoft.com/office/drawing/2014/main" id="{7215CF8A-D405-49CB-D498-6147770F4622}"/>
              </a:ext>
            </a:extLst>
          </p:cNvPr>
          <p:cNvSpPr/>
          <p:nvPr/>
        </p:nvSpPr>
        <p:spPr>
          <a:xfrm>
            <a:off x="702960" y="1067057"/>
            <a:ext cx="2178205" cy="337777"/>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BG505 SOSIP.664</a:t>
            </a:r>
          </a:p>
        </p:txBody>
      </p:sp>
      <p:sp>
        <p:nvSpPr>
          <p:cNvPr id="7" name="Rectangle: Rounded Corners 6">
            <a:extLst>
              <a:ext uri="{FF2B5EF4-FFF2-40B4-BE49-F238E27FC236}">
                <a16:creationId xmlns:a16="http://schemas.microsoft.com/office/drawing/2014/main" id="{D2C5E1DA-BF3D-4C0F-F9C1-955FE38A59B4}"/>
              </a:ext>
            </a:extLst>
          </p:cNvPr>
          <p:cNvSpPr/>
          <p:nvPr/>
        </p:nvSpPr>
        <p:spPr>
          <a:xfrm>
            <a:off x="702960" y="2779004"/>
            <a:ext cx="2796881" cy="33777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1600" b="1" dirty="0">
                <a:latin typeface="Arial" panose="020B0604020202020204" pitchFamily="34" charset="0"/>
                <a:cs typeface="Arial" panose="020B0604020202020204" pitchFamily="34" charset="0"/>
              </a:rPr>
              <a:t>BG505 SOSIP v4.1-GT1.1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36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A8845-1C2E-DF92-2086-31A1BE3EE5EE}"/>
              </a:ext>
            </a:extLst>
          </p:cNvPr>
          <p:cNvSpPr>
            <a:spLocks noGrp="1"/>
          </p:cNvSpPr>
          <p:nvPr>
            <p:ph type="title"/>
          </p:nvPr>
        </p:nvSpPr>
        <p:spPr>
          <a:xfrm>
            <a:off x="158957" y="11113"/>
            <a:ext cx="4029390" cy="477600"/>
          </a:xfrm>
        </p:spPr>
        <p:txBody>
          <a:bodyPr/>
          <a:lstStyle/>
          <a:p>
            <a:r>
              <a:rPr lang="en-US" dirty="0"/>
              <a:t>Immunization Schedule</a:t>
            </a:r>
            <a:br>
              <a:rPr lang="en-US" sz="2800" b="1" dirty="0">
                <a:solidFill>
                  <a:srgbClr val="000099"/>
                </a:solidFill>
                <a:latin typeface="Arial" panose="020B0604020202020204" pitchFamily="34" charset="0"/>
                <a:cs typeface="Arial" panose="020B0604020202020204" pitchFamily="34" charset="0"/>
              </a:rPr>
            </a:br>
            <a:endParaRPr lang="en-US" dirty="0"/>
          </a:p>
        </p:txBody>
      </p:sp>
      <p:grpSp>
        <p:nvGrpSpPr>
          <p:cNvPr id="21" name="Group 20">
            <a:extLst>
              <a:ext uri="{FF2B5EF4-FFF2-40B4-BE49-F238E27FC236}">
                <a16:creationId xmlns:a16="http://schemas.microsoft.com/office/drawing/2014/main" id="{FA85BB35-5C40-354A-6932-70D3BD9DFAC1}"/>
              </a:ext>
            </a:extLst>
          </p:cNvPr>
          <p:cNvGrpSpPr/>
          <p:nvPr/>
        </p:nvGrpSpPr>
        <p:grpSpPr>
          <a:xfrm>
            <a:off x="935519" y="384449"/>
            <a:ext cx="7427212" cy="3171564"/>
            <a:chOff x="0" y="333959"/>
            <a:chExt cx="7474286" cy="2786729"/>
          </a:xfrm>
        </p:grpSpPr>
        <p:pic>
          <p:nvPicPr>
            <p:cNvPr id="22" name="Picture 21" descr="A screenshot of a video game&#10;&#10;Description automatically generated">
              <a:extLst>
                <a:ext uri="{FF2B5EF4-FFF2-40B4-BE49-F238E27FC236}">
                  <a16:creationId xmlns:a16="http://schemas.microsoft.com/office/drawing/2014/main" id="{024472DA-FB26-7814-7565-EBF273F96A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807" r="85349" b="42834"/>
            <a:stretch/>
          </p:blipFill>
          <p:spPr>
            <a:xfrm>
              <a:off x="546301" y="1290328"/>
              <a:ext cx="1050786" cy="925622"/>
            </a:xfrm>
            <a:prstGeom prst="rect">
              <a:avLst/>
            </a:prstGeom>
          </p:spPr>
        </p:pic>
        <p:pic>
          <p:nvPicPr>
            <p:cNvPr id="35" name="Picture 34" descr="A screenshot of a video game&#10;&#10;Description automatically generated">
              <a:extLst>
                <a:ext uri="{FF2B5EF4-FFF2-40B4-BE49-F238E27FC236}">
                  <a16:creationId xmlns:a16="http://schemas.microsoft.com/office/drawing/2014/main" id="{C4671258-E7A7-AB49-7D54-5354DEF38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452" t="62507"/>
            <a:stretch/>
          </p:blipFill>
          <p:spPr>
            <a:xfrm>
              <a:off x="3419358" y="333959"/>
              <a:ext cx="4054928" cy="1568303"/>
            </a:xfrm>
            <a:prstGeom prst="rect">
              <a:avLst/>
            </a:prstGeom>
          </p:spPr>
        </p:pic>
        <p:pic>
          <p:nvPicPr>
            <p:cNvPr id="36" name="Picture 35" descr="A screenshot of a video game&#10;&#10;Description automatically generated">
              <a:extLst>
                <a:ext uri="{FF2B5EF4-FFF2-40B4-BE49-F238E27FC236}">
                  <a16:creationId xmlns:a16="http://schemas.microsoft.com/office/drawing/2014/main" id="{E4FDBB90-6FC8-29A5-D475-558A3311F4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321" b="66981"/>
            <a:stretch/>
          </p:blipFill>
          <p:spPr>
            <a:xfrm>
              <a:off x="1379115" y="753362"/>
              <a:ext cx="1347775" cy="1389721"/>
            </a:xfrm>
            <a:prstGeom prst="rect">
              <a:avLst/>
            </a:prstGeom>
          </p:spPr>
        </p:pic>
        <p:grpSp>
          <p:nvGrpSpPr>
            <p:cNvPr id="37" name="Group 36">
              <a:extLst>
                <a:ext uri="{FF2B5EF4-FFF2-40B4-BE49-F238E27FC236}">
                  <a16:creationId xmlns:a16="http://schemas.microsoft.com/office/drawing/2014/main" id="{9C200680-676A-EF70-C9AA-ADD6F7EFBCAD}"/>
                </a:ext>
              </a:extLst>
            </p:cNvPr>
            <p:cNvGrpSpPr/>
            <p:nvPr/>
          </p:nvGrpSpPr>
          <p:grpSpPr>
            <a:xfrm>
              <a:off x="0" y="1981196"/>
              <a:ext cx="7357701" cy="1139492"/>
              <a:chOff x="92410" y="4526542"/>
              <a:chExt cx="7357701" cy="1139492"/>
            </a:xfrm>
          </p:grpSpPr>
          <p:pic>
            <p:nvPicPr>
              <p:cNvPr id="38" name="Picture 37" descr="A screenshot of a video game&#10;&#10;Description automatically generated">
                <a:extLst>
                  <a:ext uri="{FF2B5EF4-FFF2-40B4-BE49-F238E27FC236}">
                    <a16:creationId xmlns:a16="http://schemas.microsoft.com/office/drawing/2014/main" id="{13476B02-EDA3-5E27-EFD4-276B3F0455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7073" r="-1971" b="45855"/>
              <a:stretch/>
            </p:blipFill>
            <p:spPr>
              <a:xfrm>
                <a:off x="92410" y="4526542"/>
                <a:ext cx="7357701" cy="1139492"/>
              </a:xfrm>
              <a:prstGeom prst="rect">
                <a:avLst/>
              </a:prstGeom>
            </p:spPr>
          </p:pic>
          <p:sp>
            <p:nvSpPr>
              <p:cNvPr id="39" name="Rectangle 38">
                <a:extLst>
                  <a:ext uri="{FF2B5EF4-FFF2-40B4-BE49-F238E27FC236}">
                    <a16:creationId xmlns:a16="http://schemas.microsoft.com/office/drawing/2014/main" id="{5681980C-A1CC-6BC6-E8BA-40AAB20EE983}"/>
                  </a:ext>
                </a:extLst>
              </p:cNvPr>
              <p:cNvSpPr/>
              <p:nvPr/>
            </p:nvSpPr>
            <p:spPr>
              <a:xfrm>
                <a:off x="575618" y="4578466"/>
                <a:ext cx="464695" cy="30646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 name="Group 1">
            <a:extLst>
              <a:ext uri="{FF2B5EF4-FFF2-40B4-BE49-F238E27FC236}">
                <a16:creationId xmlns:a16="http://schemas.microsoft.com/office/drawing/2014/main" id="{4FED2856-A6E9-9970-186B-DCA4EC295BCD}"/>
              </a:ext>
            </a:extLst>
          </p:cNvPr>
          <p:cNvGrpSpPr/>
          <p:nvPr/>
        </p:nvGrpSpPr>
        <p:grpSpPr>
          <a:xfrm>
            <a:off x="634682" y="3539440"/>
            <a:ext cx="5138151" cy="420603"/>
            <a:chOff x="-133613" y="2724581"/>
            <a:chExt cx="6833511" cy="484820"/>
          </a:xfrm>
        </p:grpSpPr>
        <p:sp>
          <p:nvSpPr>
            <p:cNvPr id="6" name="TextBox 5">
              <a:extLst>
                <a:ext uri="{FF2B5EF4-FFF2-40B4-BE49-F238E27FC236}">
                  <a16:creationId xmlns:a16="http://schemas.microsoft.com/office/drawing/2014/main" id="{3E978EED-C217-1D73-AE85-DF7240D3CF03}"/>
                </a:ext>
              </a:extLst>
            </p:cNvPr>
            <p:cNvSpPr txBox="1"/>
            <p:nvPr/>
          </p:nvSpPr>
          <p:spPr>
            <a:xfrm>
              <a:off x="1376865" y="2829454"/>
              <a:ext cx="565903" cy="283814"/>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&lt;4</a:t>
              </a:r>
            </a:p>
          </p:txBody>
        </p:sp>
        <p:sp>
          <p:nvSpPr>
            <p:cNvPr id="7" name="TextBox 6">
              <a:extLst>
                <a:ext uri="{FF2B5EF4-FFF2-40B4-BE49-F238E27FC236}">
                  <a16:creationId xmlns:a16="http://schemas.microsoft.com/office/drawing/2014/main" id="{1C1DE658-4EF7-0289-7EEC-D9871B3D7DCB}"/>
                </a:ext>
              </a:extLst>
            </p:cNvPr>
            <p:cNvSpPr txBox="1"/>
            <p:nvPr/>
          </p:nvSpPr>
          <p:spPr>
            <a:xfrm>
              <a:off x="4189215" y="2748203"/>
              <a:ext cx="759920" cy="46119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156</a:t>
              </a:r>
            </a:p>
            <a:p>
              <a:pPr algn="ctr"/>
              <a:r>
                <a:rPr lang="en-US" sz="1000" b="1" dirty="0">
                  <a:solidFill>
                    <a:srgbClr val="C00000"/>
                  </a:solidFill>
                  <a:latin typeface="Arial" panose="020B0604020202020204" pitchFamily="34" charset="0"/>
                  <a:cs typeface="Arial" panose="020B0604020202020204" pitchFamily="34" charset="0"/>
                </a:rPr>
                <a:t>(3yr)</a:t>
              </a:r>
            </a:p>
          </p:txBody>
        </p:sp>
        <p:sp>
          <p:nvSpPr>
            <p:cNvPr id="8" name="TextBox 7">
              <a:extLst>
                <a:ext uri="{FF2B5EF4-FFF2-40B4-BE49-F238E27FC236}">
                  <a16:creationId xmlns:a16="http://schemas.microsoft.com/office/drawing/2014/main" id="{F4443B2B-95DB-192D-ED46-7D0FA11A7F3D}"/>
                </a:ext>
              </a:extLst>
            </p:cNvPr>
            <p:cNvSpPr txBox="1"/>
            <p:nvPr/>
          </p:nvSpPr>
          <p:spPr>
            <a:xfrm>
              <a:off x="2753597" y="2829455"/>
              <a:ext cx="626723" cy="283814"/>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78</a:t>
              </a:r>
            </a:p>
          </p:txBody>
        </p:sp>
        <p:sp>
          <p:nvSpPr>
            <p:cNvPr id="11" name="TextBox 10">
              <a:extLst>
                <a:ext uri="{FF2B5EF4-FFF2-40B4-BE49-F238E27FC236}">
                  <a16:creationId xmlns:a16="http://schemas.microsoft.com/office/drawing/2014/main" id="{23FFF2D9-6F91-A78A-E7C2-68BE9C2BB342}"/>
                </a:ext>
              </a:extLst>
            </p:cNvPr>
            <p:cNvSpPr txBox="1"/>
            <p:nvPr/>
          </p:nvSpPr>
          <p:spPr>
            <a:xfrm>
              <a:off x="5698821" y="2724581"/>
              <a:ext cx="1001077" cy="46119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208-260</a:t>
              </a:r>
            </a:p>
            <a:p>
              <a:pPr algn="ctr"/>
              <a:r>
                <a:rPr lang="en-US" sz="1000" b="1" dirty="0">
                  <a:solidFill>
                    <a:srgbClr val="C00000"/>
                  </a:solidFill>
                  <a:latin typeface="Arial" panose="020B0604020202020204" pitchFamily="34" charset="0"/>
                  <a:cs typeface="Arial" panose="020B0604020202020204" pitchFamily="34" charset="0"/>
                </a:rPr>
                <a:t>(4-5yr)</a:t>
              </a:r>
            </a:p>
          </p:txBody>
        </p:sp>
        <p:sp>
          <p:nvSpPr>
            <p:cNvPr id="12" name="TextBox 11">
              <a:extLst>
                <a:ext uri="{FF2B5EF4-FFF2-40B4-BE49-F238E27FC236}">
                  <a16:creationId xmlns:a16="http://schemas.microsoft.com/office/drawing/2014/main" id="{709F824A-3DDF-E6AA-64FA-6FB1C1880E37}"/>
                </a:ext>
              </a:extLst>
            </p:cNvPr>
            <p:cNvSpPr txBox="1"/>
            <p:nvPr/>
          </p:nvSpPr>
          <p:spPr>
            <a:xfrm>
              <a:off x="-133613" y="2732726"/>
              <a:ext cx="1654798" cy="461198"/>
            </a:xfrm>
            <a:prstGeom prst="rect">
              <a:avLst/>
            </a:prstGeom>
            <a:noFill/>
          </p:spPr>
          <p:txBody>
            <a:bodyPr wrap="none" rtlCol="0">
              <a:spAutoFit/>
            </a:bodyPr>
            <a:lstStyle/>
            <a:p>
              <a:pPr algn="ctr"/>
              <a:r>
                <a:rPr lang="en-US" sz="1000" b="1" dirty="0">
                  <a:solidFill>
                    <a:srgbClr val="C00000"/>
                  </a:solidFill>
                  <a:latin typeface="Arial" panose="020B0604020202020204" pitchFamily="34" charset="0"/>
                  <a:cs typeface="Arial" panose="020B0604020202020204" pitchFamily="34" charset="0"/>
                </a:rPr>
                <a:t>Infant human age</a:t>
              </a:r>
            </a:p>
            <a:p>
              <a:pPr algn="ctr"/>
              <a:r>
                <a:rPr lang="en-US" sz="1000" b="1" dirty="0">
                  <a:solidFill>
                    <a:srgbClr val="C00000"/>
                  </a:solidFill>
                  <a:latin typeface="Arial" panose="020B0604020202020204" pitchFamily="34" charset="0"/>
                  <a:cs typeface="Arial" panose="020B0604020202020204" pitchFamily="34" charset="0"/>
                </a:rPr>
                <a:t>(weeks):</a:t>
              </a:r>
            </a:p>
          </p:txBody>
        </p:sp>
      </p:grpSp>
      <p:grpSp>
        <p:nvGrpSpPr>
          <p:cNvPr id="14" name="Group 13">
            <a:extLst>
              <a:ext uri="{FF2B5EF4-FFF2-40B4-BE49-F238E27FC236}">
                <a16:creationId xmlns:a16="http://schemas.microsoft.com/office/drawing/2014/main" id="{4CB0D359-8AA8-B579-A78E-27360C17B52A}"/>
              </a:ext>
            </a:extLst>
          </p:cNvPr>
          <p:cNvGrpSpPr/>
          <p:nvPr/>
        </p:nvGrpSpPr>
        <p:grpSpPr>
          <a:xfrm>
            <a:off x="550824" y="4042117"/>
            <a:ext cx="5283737" cy="553999"/>
            <a:chOff x="390817" y="5548778"/>
            <a:chExt cx="6897195" cy="451022"/>
          </a:xfrm>
        </p:grpSpPr>
        <p:sp>
          <p:nvSpPr>
            <p:cNvPr id="15" name="TextBox 14">
              <a:extLst>
                <a:ext uri="{FF2B5EF4-FFF2-40B4-BE49-F238E27FC236}">
                  <a16:creationId xmlns:a16="http://schemas.microsoft.com/office/drawing/2014/main" id="{1D10B147-DC46-2272-2DF0-F418ADE43944}"/>
                </a:ext>
              </a:extLst>
            </p:cNvPr>
            <p:cNvSpPr txBox="1"/>
            <p:nvPr/>
          </p:nvSpPr>
          <p:spPr>
            <a:xfrm>
              <a:off x="1743913" y="5602999"/>
              <a:ext cx="1033274"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468-520</a:t>
              </a:r>
            </a:p>
            <a:p>
              <a:pPr algn="ctr"/>
              <a:r>
                <a:rPr lang="en-US" sz="1000" b="1" dirty="0">
                  <a:solidFill>
                    <a:srgbClr val="C00000"/>
                  </a:solidFill>
                  <a:latin typeface="Arial" panose="020B0604020202020204" pitchFamily="34" charset="0"/>
                  <a:cs typeface="Arial" panose="020B0604020202020204" pitchFamily="34" charset="0"/>
                </a:rPr>
                <a:t>(9-10yr)</a:t>
              </a:r>
            </a:p>
          </p:txBody>
        </p:sp>
        <p:sp>
          <p:nvSpPr>
            <p:cNvPr id="16" name="TextBox 15">
              <a:extLst>
                <a:ext uri="{FF2B5EF4-FFF2-40B4-BE49-F238E27FC236}">
                  <a16:creationId xmlns:a16="http://schemas.microsoft.com/office/drawing/2014/main" id="{09B40FC4-0E6F-D85B-4408-D41E461E87AC}"/>
                </a:ext>
              </a:extLst>
            </p:cNvPr>
            <p:cNvSpPr txBox="1"/>
            <p:nvPr/>
          </p:nvSpPr>
          <p:spPr>
            <a:xfrm>
              <a:off x="4567243" y="5602433"/>
              <a:ext cx="1143722"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728-780</a:t>
              </a:r>
            </a:p>
            <a:p>
              <a:pPr algn="ctr"/>
              <a:r>
                <a:rPr lang="en-US" sz="1000" b="1" dirty="0">
                  <a:solidFill>
                    <a:srgbClr val="C00000"/>
                  </a:solidFill>
                  <a:latin typeface="Arial" panose="020B0604020202020204" pitchFamily="34" charset="0"/>
                  <a:cs typeface="Arial" panose="020B0604020202020204" pitchFamily="34" charset="0"/>
                </a:rPr>
                <a:t>(14-15yr)</a:t>
              </a:r>
            </a:p>
          </p:txBody>
        </p:sp>
        <p:sp>
          <p:nvSpPr>
            <p:cNvPr id="17" name="TextBox 16">
              <a:extLst>
                <a:ext uri="{FF2B5EF4-FFF2-40B4-BE49-F238E27FC236}">
                  <a16:creationId xmlns:a16="http://schemas.microsoft.com/office/drawing/2014/main" id="{FAC38E92-3AFA-7010-1DE1-9F6D9AA60B23}"/>
                </a:ext>
              </a:extLst>
            </p:cNvPr>
            <p:cNvSpPr txBox="1"/>
            <p:nvPr/>
          </p:nvSpPr>
          <p:spPr>
            <a:xfrm>
              <a:off x="3036248" y="5613582"/>
              <a:ext cx="1210845"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624-676</a:t>
              </a:r>
            </a:p>
            <a:p>
              <a:pPr algn="ctr"/>
              <a:r>
                <a:rPr lang="en-US" sz="1000" b="1" dirty="0">
                  <a:solidFill>
                    <a:srgbClr val="C00000"/>
                  </a:solidFill>
                  <a:latin typeface="Arial" panose="020B0604020202020204" pitchFamily="34" charset="0"/>
                  <a:cs typeface="Arial" panose="020B0604020202020204" pitchFamily="34" charset="0"/>
                </a:rPr>
                <a:t>(12-13yr)</a:t>
              </a:r>
            </a:p>
          </p:txBody>
        </p:sp>
        <p:sp>
          <p:nvSpPr>
            <p:cNvPr id="19" name="TextBox 18">
              <a:extLst>
                <a:ext uri="{FF2B5EF4-FFF2-40B4-BE49-F238E27FC236}">
                  <a16:creationId xmlns:a16="http://schemas.microsoft.com/office/drawing/2014/main" id="{FA21AFAB-DB94-2DCE-FE7C-8E3947099671}"/>
                </a:ext>
              </a:extLst>
            </p:cNvPr>
            <p:cNvSpPr txBox="1"/>
            <p:nvPr/>
          </p:nvSpPr>
          <p:spPr>
            <a:xfrm>
              <a:off x="6144290" y="5601866"/>
              <a:ext cx="1143722" cy="325738"/>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780-832</a:t>
              </a:r>
            </a:p>
            <a:p>
              <a:pPr algn="ctr"/>
              <a:r>
                <a:rPr lang="en-US" sz="1000" b="1" dirty="0">
                  <a:solidFill>
                    <a:srgbClr val="C00000"/>
                  </a:solidFill>
                  <a:latin typeface="Arial" panose="020B0604020202020204" pitchFamily="34" charset="0"/>
                  <a:cs typeface="Arial" panose="020B0604020202020204" pitchFamily="34" charset="0"/>
                </a:rPr>
                <a:t>(15-16yr)</a:t>
              </a:r>
            </a:p>
          </p:txBody>
        </p:sp>
        <p:sp>
          <p:nvSpPr>
            <p:cNvPr id="23" name="TextBox 22">
              <a:extLst>
                <a:ext uri="{FF2B5EF4-FFF2-40B4-BE49-F238E27FC236}">
                  <a16:creationId xmlns:a16="http://schemas.microsoft.com/office/drawing/2014/main" id="{334E9FE6-E0AD-EAF2-721C-C197215F5E80}"/>
                </a:ext>
              </a:extLst>
            </p:cNvPr>
            <p:cNvSpPr txBox="1"/>
            <p:nvPr/>
          </p:nvSpPr>
          <p:spPr>
            <a:xfrm>
              <a:off x="390817" y="5548778"/>
              <a:ext cx="1707284" cy="451022"/>
            </a:xfrm>
            <a:prstGeom prst="rect">
              <a:avLst/>
            </a:prstGeom>
            <a:noFill/>
          </p:spPr>
          <p:txBody>
            <a:bodyPr wrap="square" rtlCol="0">
              <a:spAutoFit/>
            </a:bodyPr>
            <a:lstStyle/>
            <a:p>
              <a:pPr algn="ctr"/>
              <a:r>
                <a:rPr lang="en-US" sz="1000" b="1" dirty="0">
                  <a:solidFill>
                    <a:srgbClr val="C00000"/>
                  </a:solidFill>
                  <a:latin typeface="Arial" panose="020B0604020202020204" pitchFamily="34" charset="0"/>
                  <a:cs typeface="Arial" panose="020B0604020202020204" pitchFamily="34" charset="0"/>
                </a:rPr>
                <a:t> Juvenile human age</a:t>
              </a:r>
            </a:p>
            <a:p>
              <a:pPr algn="ctr"/>
              <a:r>
                <a:rPr lang="en-US" sz="1000" b="1" dirty="0">
                  <a:solidFill>
                    <a:srgbClr val="C00000"/>
                  </a:solidFill>
                  <a:latin typeface="Arial" panose="020B0604020202020204" pitchFamily="34" charset="0"/>
                  <a:cs typeface="Arial" panose="020B0604020202020204" pitchFamily="34" charset="0"/>
                </a:rPr>
                <a:t>(weeks):</a:t>
              </a:r>
            </a:p>
          </p:txBody>
        </p:sp>
      </p:grpSp>
      <p:sp>
        <p:nvSpPr>
          <p:cNvPr id="3" name="Rectangle 2">
            <a:extLst>
              <a:ext uri="{FF2B5EF4-FFF2-40B4-BE49-F238E27FC236}">
                <a16:creationId xmlns:a16="http://schemas.microsoft.com/office/drawing/2014/main" id="{AD8762C3-4C1D-5AB9-4D37-695A50723000}"/>
              </a:ext>
            </a:extLst>
          </p:cNvPr>
          <p:cNvSpPr/>
          <p:nvPr/>
        </p:nvSpPr>
        <p:spPr>
          <a:xfrm>
            <a:off x="3885038" y="1494072"/>
            <a:ext cx="4477693" cy="605806"/>
          </a:xfrm>
          <a:prstGeom prst="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3E0F48-4D79-CD02-7E2A-437A75116929}"/>
              </a:ext>
            </a:extLst>
          </p:cNvPr>
          <p:cNvSpPr/>
          <p:nvPr/>
        </p:nvSpPr>
        <p:spPr>
          <a:xfrm>
            <a:off x="6015153" y="2001005"/>
            <a:ext cx="2362771" cy="1922412"/>
          </a:xfrm>
          <a:prstGeom prst="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143000" y="-45019"/>
            <a:ext cx="68580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b="1" dirty="0">
              <a:solidFill>
                <a:srgbClr val="0D04BC"/>
              </a:solidFill>
              <a:latin typeface="Arial" pitchFamily="34" charset="0"/>
              <a:cs typeface="Arial" pitchFamily="34" charset="0"/>
            </a:endParaRPr>
          </a:p>
        </p:txBody>
      </p:sp>
      <p:sp>
        <p:nvSpPr>
          <p:cNvPr id="3" name="Content Placeholder 2"/>
          <p:cNvSpPr>
            <a:spLocks noGrp="1"/>
          </p:cNvSpPr>
          <p:nvPr>
            <p:ph type="body" idx="1"/>
          </p:nvPr>
        </p:nvSpPr>
        <p:spPr>
          <a:xfrm>
            <a:off x="791306" y="1610122"/>
            <a:ext cx="7561387" cy="1923255"/>
          </a:xfrm>
        </p:spPr>
        <p:txBody>
          <a:bodyPr/>
          <a:lstStyle/>
          <a:p>
            <a:pPr marL="800100" lvl="1" indent="-342900">
              <a:buSzPct val="80000"/>
              <a:buFont typeface="Courier New" panose="02070309020205020404" pitchFamily="49" charset="0"/>
              <a:buChar char="o"/>
            </a:pPr>
            <a:r>
              <a:rPr lang="en-US" sz="1650" b="1" dirty="0">
                <a:solidFill>
                  <a:schemeClr val="tx1"/>
                </a:solidFill>
                <a:latin typeface="+mn-lt"/>
                <a:ea typeface="Calibri" panose="020F0502020204030204" pitchFamily="34" charset="0"/>
                <a:cs typeface="Times New Roman" panose="02020603050405020304" pitchFamily="18" charset="0"/>
              </a:rPr>
              <a:t>Evaluate the immunogenicity: binding and autologous neutralization</a:t>
            </a:r>
          </a:p>
        </p:txBody>
      </p:sp>
      <p:sp>
        <p:nvSpPr>
          <p:cNvPr id="2" name="Slide Number Placeholder 1"/>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8</a:t>
            </a:fld>
            <a:endParaRPr lang="en-US" dirty="0"/>
          </a:p>
        </p:txBody>
      </p:sp>
      <p:sp>
        <p:nvSpPr>
          <p:cNvPr id="7" name="TextBox 6">
            <a:extLst>
              <a:ext uri="{FF2B5EF4-FFF2-40B4-BE49-F238E27FC236}">
                <a16:creationId xmlns:a16="http://schemas.microsoft.com/office/drawing/2014/main" id="{D84FC263-40F8-E7E5-DD20-12A7E72A820B}"/>
              </a:ext>
            </a:extLst>
          </p:cNvPr>
          <p:cNvSpPr txBox="1"/>
          <p:nvPr/>
        </p:nvSpPr>
        <p:spPr>
          <a:xfrm>
            <a:off x="148550" y="99705"/>
            <a:ext cx="1735550"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b="1" dirty="0">
                <a:solidFill>
                  <a:schemeClr val="bg1"/>
                </a:solidFill>
              </a:rPr>
              <a:t>Study Goal</a:t>
            </a:r>
          </a:p>
        </p:txBody>
      </p:sp>
    </p:spTree>
    <p:extLst>
      <p:ext uri="{BB962C8B-B14F-4D97-AF65-F5344CB8AC3E}">
        <p14:creationId xmlns:p14="http://schemas.microsoft.com/office/powerpoint/2010/main" val="1404435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90881" y="42665"/>
            <a:ext cx="8008859" cy="857250"/>
          </a:xfrm>
          <a:prstGeom prst="rect">
            <a:avLst/>
          </a:prstGeom>
        </p:spPr>
        <p:txBody>
          <a:bodyPr vert="horz" lIns="68580" tIns="34290" rIns="68580" bIns="3429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1"/>
                </a:solidFill>
                <a:latin typeface="Arial" pitchFamily="34" charset="0"/>
                <a:cs typeface="Arial" pitchFamily="34" charset="0"/>
              </a:rPr>
              <a:t>High GT1.1 Titers and the development of CD4bs precursor </a:t>
            </a:r>
            <a:r>
              <a:rPr lang="en-US" sz="3000" b="1" dirty="0" err="1">
                <a:solidFill>
                  <a:schemeClr val="accent1"/>
                </a:solidFill>
                <a:latin typeface="Arial" pitchFamily="34" charset="0"/>
                <a:cs typeface="Arial" pitchFamily="34" charset="0"/>
              </a:rPr>
              <a:t>bnAbs</a:t>
            </a:r>
            <a:r>
              <a:rPr lang="en-US" sz="3000" b="1" dirty="0">
                <a:solidFill>
                  <a:schemeClr val="accent1"/>
                </a:solidFill>
                <a:latin typeface="Arial" pitchFamily="34" charset="0"/>
                <a:cs typeface="Arial" pitchFamily="34" charset="0"/>
              </a:rPr>
              <a:t> in infant and juvenile RMs </a:t>
            </a:r>
          </a:p>
        </p:txBody>
      </p:sp>
      <p:sp>
        <p:nvSpPr>
          <p:cNvPr id="26" name="Slide Number Placeholder 3">
            <a:extLst>
              <a:ext uri="{FF2B5EF4-FFF2-40B4-BE49-F238E27FC236}">
                <a16:creationId xmlns:a16="http://schemas.microsoft.com/office/drawing/2014/main" id="{AC7AE689-383F-B2F4-C0A6-FF5185E68C31}"/>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497EE0-5277-45C6-9C07-485D62D5C168}" type="slidenum">
              <a:rPr lang="en-US" smtClean="0"/>
              <a:pPr/>
              <a:t>9</a:t>
            </a:fld>
            <a:endParaRPr lang="en-US"/>
          </a:p>
        </p:txBody>
      </p:sp>
      <p:sp>
        <p:nvSpPr>
          <p:cNvPr id="28" name="TextBox 27">
            <a:extLst>
              <a:ext uri="{FF2B5EF4-FFF2-40B4-BE49-F238E27FC236}">
                <a16:creationId xmlns:a16="http://schemas.microsoft.com/office/drawing/2014/main" id="{CCF731E1-F0C3-943B-7742-66B76717124C}"/>
              </a:ext>
            </a:extLst>
          </p:cNvPr>
          <p:cNvSpPr txBox="1"/>
          <p:nvPr/>
        </p:nvSpPr>
        <p:spPr>
          <a:xfrm>
            <a:off x="7957729" y="4627629"/>
            <a:ext cx="1186271" cy="473206"/>
          </a:xfrm>
          <a:prstGeom prst="rect">
            <a:avLst/>
          </a:prstGeom>
          <a:noFill/>
        </p:spPr>
        <p:txBody>
          <a:bodyPr wrap="square">
            <a:spAutoFit/>
          </a:bodyPr>
          <a:lstStyle/>
          <a:p>
            <a:pPr algn="ctr"/>
            <a:r>
              <a:rPr lang="en-US" sz="825" dirty="0"/>
              <a:t>X. Hu</a:t>
            </a:r>
          </a:p>
          <a:p>
            <a:pPr algn="ctr"/>
            <a:r>
              <a:rPr lang="en-US" sz="825" dirty="0"/>
              <a:t>J. Issac</a:t>
            </a:r>
          </a:p>
          <a:p>
            <a:pPr algn="ctr"/>
            <a:r>
              <a:rPr lang="en-US" sz="825" dirty="0"/>
              <a:t>Y. Issah</a:t>
            </a:r>
          </a:p>
        </p:txBody>
      </p:sp>
      <p:graphicFrame>
        <p:nvGraphicFramePr>
          <p:cNvPr id="29" name="Object 28">
            <a:extLst>
              <a:ext uri="{FF2B5EF4-FFF2-40B4-BE49-F238E27FC236}">
                <a16:creationId xmlns:a16="http://schemas.microsoft.com/office/drawing/2014/main" id="{C259635C-D835-0326-9281-1BBBC5236E19}"/>
              </a:ext>
            </a:extLst>
          </p:cNvPr>
          <p:cNvGraphicFramePr>
            <a:graphicFrameLocks noChangeAspect="1"/>
          </p:cNvGraphicFramePr>
          <p:nvPr>
            <p:extLst>
              <p:ext uri="{D42A27DB-BD31-4B8C-83A1-F6EECF244321}">
                <p14:modId xmlns:p14="http://schemas.microsoft.com/office/powerpoint/2010/main" val="2172196050"/>
              </p:ext>
            </p:extLst>
          </p:nvPr>
        </p:nvGraphicFramePr>
        <p:xfrm>
          <a:off x="968375" y="1039813"/>
          <a:ext cx="7207250" cy="3968750"/>
        </p:xfrm>
        <a:graphic>
          <a:graphicData uri="http://schemas.openxmlformats.org/presentationml/2006/ole">
            <mc:AlternateContent xmlns:mc="http://schemas.openxmlformats.org/markup-compatibility/2006">
              <mc:Choice xmlns:v="urn:schemas-microsoft-com:vml" Requires="v">
                <p:oleObj spid="_x0000_s1027" name="Prism 10" r:id="rId4" imgW="9409565" imgH="5173368" progId="Prism10.Document">
                  <p:embed/>
                </p:oleObj>
              </mc:Choice>
              <mc:Fallback>
                <p:oleObj name="Prism 10" r:id="rId4" imgW="9409565" imgH="5173368" progId="Prism10.Document">
                  <p:embed/>
                  <p:pic>
                    <p:nvPicPr>
                      <p:cNvPr id="29" name="Object 28">
                        <a:extLst>
                          <a:ext uri="{FF2B5EF4-FFF2-40B4-BE49-F238E27FC236}">
                            <a16:creationId xmlns:a16="http://schemas.microsoft.com/office/drawing/2014/main" id="{C259635C-D835-0326-9281-1BBBC5236E19}"/>
                          </a:ext>
                        </a:extLst>
                      </p:cNvPr>
                      <p:cNvPicPr/>
                      <p:nvPr/>
                    </p:nvPicPr>
                    <p:blipFill>
                      <a:blip r:embed="rId5"/>
                      <a:stretch>
                        <a:fillRect/>
                      </a:stretch>
                    </p:blipFill>
                    <p:spPr>
                      <a:xfrm>
                        <a:off x="968375" y="1039813"/>
                        <a:ext cx="7207250" cy="3968750"/>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CD4960B8-47AD-EF15-B8E8-664E7DDF2057}"/>
              </a:ext>
            </a:extLst>
          </p:cNvPr>
          <p:cNvGrpSpPr/>
          <p:nvPr/>
        </p:nvGrpSpPr>
        <p:grpSpPr>
          <a:xfrm>
            <a:off x="1179145" y="4097793"/>
            <a:ext cx="1102243" cy="428828"/>
            <a:chOff x="276494" y="5595039"/>
            <a:chExt cx="2348777" cy="1591606"/>
          </a:xfrm>
        </p:grpSpPr>
        <p:cxnSp>
          <p:nvCxnSpPr>
            <p:cNvPr id="31" name="Straight Arrow Connector 30">
              <a:extLst>
                <a:ext uri="{FF2B5EF4-FFF2-40B4-BE49-F238E27FC236}">
                  <a16:creationId xmlns:a16="http://schemas.microsoft.com/office/drawing/2014/main" id="{5AB08899-2E1E-9698-4F2B-A5AF71067BC0}"/>
                </a:ext>
              </a:extLst>
            </p:cNvPr>
            <p:cNvCxnSpPr>
              <a:cxnSpLocks/>
            </p:cNvCxnSpPr>
            <p:nvPr/>
          </p:nvCxnSpPr>
          <p:spPr>
            <a:xfrm flipV="1">
              <a:off x="1079590" y="5595039"/>
              <a:ext cx="0" cy="31749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DBCC38-0569-EE26-07DB-10AE759E45B5}"/>
                </a:ext>
              </a:extLst>
            </p:cNvPr>
            <p:cNvCxnSpPr>
              <a:cxnSpLocks/>
            </p:cNvCxnSpPr>
            <p:nvPr/>
          </p:nvCxnSpPr>
          <p:spPr>
            <a:xfrm flipV="1">
              <a:off x="1450883" y="5595039"/>
              <a:ext cx="0" cy="31749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A2B1FB-7EDD-CEC5-3B42-AF26FFC52BEF}"/>
                </a:ext>
              </a:extLst>
            </p:cNvPr>
            <p:cNvCxnSpPr>
              <a:cxnSpLocks/>
            </p:cNvCxnSpPr>
            <p:nvPr/>
          </p:nvCxnSpPr>
          <p:spPr>
            <a:xfrm flipV="1">
              <a:off x="1815989" y="5595039"/>
              <a:ext cx="0" cy="31749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45F33AF-BC85-A871-778F-348528CDF2A0}"/>
                </a:ext>
              </a:extLst>
            </p:cNvPr>
            <p:cNvSpPr txBox="1"/>
            <p:nvPr/>
          </p:nvSpPr>
          <p:spPr>
            <a:xfrm>
              <a:off x="276494" y="6215673"/>
              <a:ext cx="2348777" cy="970972"/>
            </a:xfrm>
            <a:prstGeom prst="rect">
              <a:avLst/>
            </a:prstGeom>
            <a:noFill/>
          </p:spPr>
          <p:txBody>
            <a:bodyPr wrap="square" rtlCol="0">
              <a:spAutoFit/>
            </a:bodyPr>
            <a:lstStyle/>
            <a:p>
              <a:r>
                <a:rPr lang="en-US" sz="1100" b="1" dirty="0">
                  <a:solidFill>
                    <a:srgbClr val="09AB1C"/>
                  </a:solidFill>
                </a:rPr>
                <a:t>GT1.1 Prime</a:t>
              </a:r>
            </a:p>
          </p:txBody>
        </p:sp>
      </p:grpSp>
      <p:grpSp>
        <p:nvGrpSpPr>
          <p:cNvPr id="35" name="Group 34">
            <a:extLst>
              <a:ext uri="{FF2B5EF4-FFF2-40B4-BE49-F238E27FC236}">
                <a16:creationId xmlns:a16="http://schemas.microsoft.com/office/drawing/2014/main" id="{DB1D5014-728C-4D3B-0DF1-A72FA83250C6}"/>
              </a:ext>
            </a:extLst>
          </p:cNvPr>
          <p:cNvGrpSpPr/>
          <p:nvPr/>
        </p:nvGrpSpPr>
        <p:grpSpPr>
          <a:xfrm>
            <a:off x="3050659" y="4105485"/>
            <a:ext cx="3168351" cy="413441"/>
            <a:chOff x="3815222" y="5660417"/>
            <a:chExt cx="8411561" cy="1226229"/>
          </a:xfrm>
        </p:grpSpPr>
        <p:sp>
          <p:nvSpPr>
            <p:cNvPr id="36" name="TextBox 35">
              <a:extLst>
                <a:ext uri="{FF2B5EF4-FFF2-40B4-BE49-F238E27FC236}">
                  <a16:creationId xmlns:a16="http://schemas.microsoft.com/office/drawing/2014/main" id="{C5B50149-B190-E830-65BB-690F4EF3A047}"/>
                </a:ext>
              </a:extLst>
            </p:cNvPr>
            <p:cNvSpPr txBox="1"/>
            <p:nvPr/>
          </p:nvSpPr>
          <p:spPr>
            <a:xfrm>
              <a:off x="6774529" y="6133554"/>
              <a:ext cx="2159312" cy="753092"/>
            </a:xfrm>
            <a:prstGeom prst="rect">
              <a:avLst/>
            </a:prstGeom>
            <a:noFill/>
          </p:spPr>
          <p:txBody>
            <a:bodyPr wrap="square" rtlCol="0">
              <a:spAutoFit/>
            </a:bodyPr>
            <a:lstStyle/>
            <a:p>
              <a:r>
                <a:rPr lang="en-US" sz="1050" b="1" dirty="0">
                  <a:solidFill>
                    <a:schemeClr val="accent1"/>
                  </a:solidFill>
                </a:rPr>
                <a:t>WT Boost</a:t>
              </a:r>
            </a:p>
          </p:txBody>
        </p:sp>
        <p:cxnSp>
          <p:nvCxnSpPr>
            <p:cNvPr id="37" name="Straight Arrow Connector 36">
              <a:extLst>
                <a:ext uri="{FF2B5EF4-FFF2-40B4-BE49-F238E27FC236}">
                  <a16:creationId xmlns:a16="http://schemas.microsoft.com/office/drawing/2014/main" id="{43B6338F-C46F-9B5C-DB5D-4B32B1F13E02}"/>
                </a:ext>
              </a:extLst>
            </p:cNvPr>
            <p:cNvCxnSpPr>
              <a:cxnSpLocks/>
            </p:cNvCxnSpPr>
            <p:nvPr/>
          </p:nvCxnSpPr>
          <p:spPr>
            <a:xfrm flipV="1">
              <a:off x="3815222" y="5667112"/>
              <a:ext cx="0" cy="26108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240DB5-EFC6-AB5B-DD13-ABE3382E9ACE}"/>
                </a:ext>
              </a:extLst>
            </p:cNvPr>
            <p:cNvCxnSpPr>
              <a:cxnSpLocks/>
            </p:cNvCxnSpPr>
            <p:nvPr/>
          </p:nvCxnSpPr>
          <p:spPr>
            <a:xfrm flipV="1">
              <a:off x="12226783" y="5667111"/>
              <a:ext cx="0" cy="2610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E08FD5A-A07C-3FA9-7460-3CED6D2E2D3B}"/>
                </a:ext>
              </a:extLst>
            </p:cNvPr>
            <p:cNvCxnSpPr>
              <a:cxnSpLocks/>
            </p:cNvCxnSpPr>
            <p:nvPr/>
          </p:nvCxnSpPr>
          <p:spPr>
            <a:xfrm flipV="1">
              <a:off x="7891256" y="5660417"/>
              <a:ext cx="0" cy="2610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C6FA6DD-813A-62B8-A2E2-FD287683FFD8}"/>
              </a:ext>
            </a:extLst>
          </p:cNvPr>
          <p:cNvSpPr txBox="1"/>
          <p:nvPr/>
        </p:nvSpPr>
        <p:spPr>
          <a:xfrm>
            <a:off x="29392" y="10951"/>
            <a:ext cx="838704" cy="306467"/>
          </a:xfrm>
          <a:prstGeom prst="roundRect">
            <a:avLst/>
          </a:prstGeom>
          <a:solidFill>
            <a:srgbClr val="33CC33"/>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cs typeface="Arial" panose="020B0604020202020204" pitchFamily="34" charset="0"/>
              </a:rPr>
              <a:t>Infants </a:t>
            </a:r>
            <a:endParaRPr lang="en-US" sz="1200" b="1" u="sng"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F8C3B0F-8FF4-C122-CF3F-24A971BFCCE9}"/>
              </a:ext>
            </a:extLst>
          </p:cNvPr>
          <p:cNvSpPr txBox="1"/>
          <p:nvPr/>
        </p:nvSpPr>
        <p:spPr>
          <a:xfrm>
            <a:off x="29392" y="371622"/>
            <a:ext cx="961489" cy="306467"/>
          </a:xfrm>
          <a:prstGeom prst="roundRect">
            <a:avLst/>
          </a:prstGeom>
          <a:solidFill>
            <a:srgbClr val="E8833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b="1" dirty="0">
                <a:latin typeface="Arial" panose="020B0604020202020204" pitchFamily="34" charset="0"/>
                <a:ea typeface="DengXian" panose="02010600030101010101" pitchFamily="2" charset="-122"/>
                <a:cs typeface="Arial" panose="020B0604020202020204" pitchFamily="34" charset="0"/>
              </a:rPr>
              <a:t>Juveniles</a:t>
            </a:r>
            <a:r>
              <a:rPr lang="en-US" sz="1200" b="1"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459267"/>
      </p:ext>
    </p:extLst>
  </p:cSld>
  <p:clrMapOvr>
    <a:masterClrMapping/>
  </p:clrMapOvr>
  <p:transition spd="med"/>
</p:sld>
</file>

<file path=ppt/theme/theme1.xml><?xml version="1.0" encoding="utf-8"?>
<a:theme xmlns:a="http://schemas.openxmlformats.org/drawingml/2006/main" name="Curie Breakthrough by Slidesgo">
  <a:themeElements>
    <a:clrScheme name="Simple Light">
      <a:dk1>
        <a:srgbClr val="000000"/>
      </a:dk1>
      <a:lt1>
        <a:srgbClr val="FFFFFF"/>
      </a:lt1>
      <a:dk2>
        <a:srgbClr val="595959"/>
      </a:dk2>
      <a:lt2>
        <a:srgbClr val="EEEEEE"/>
      </a:lt2>
      <a:accent1>
        <a:srgbClr val="0E4776"/>
      </a:accent1>
      <a:accent2>
        <a:srgbClr val="02ACD0"/>
      </a:accent2>
      <a:accent3>
        <a:srgbClr val="AADBEE"/>
      </a:accent3>
      <a:accent4>
        <a:srgbClr val="F5AD9A"/>
      </a:accent4>
      <a:accent5>
        <a:srgbClr val="ED8984"/>
      </a:accent5>
      <a:accent6>
        <a:srgbClr val="EC686A"/>
      </a:accent6>
      <a:hlink>
        <a:srgbClr val="02AC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35222</TotalTime>
  <Words>2947</Words>
  <Application>Microsoft Office PowerPoint</Application>
  <PresentationFormat>On-screen Show (16:9)</PresentationFormat>
  <Paragraphs>396</Paragraphs>
  <Slides>26</Slides>
  <Notes>25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42" baseType="lpstr">
      <vt:lpstr>DengXian</vt:lpstr>
      <vt:lpstr>Arial</vt:lpstr>
      <vt:lpstr>Calibri</vt:lpstr>
      <vt:lpstr>Cambria</vt:lpstr>
      <vt:lpstr>Courier New</vt:lpstr>
      <vt:lpstr>Helvetica</vt:lpstr>
      <vt:lpstr>IAS Ribbon Sans Bold</vt:lpstr>
      <vt:lpstr>IAS Ribbon Sans Regular</vt:lpstr>
      <vt:lpstr>Mukta</vt:lpstr>
      <vt:lpstr>Mukta Bold</vt:lpstr>
      <vt:lpstr>Roboto</vt:lpstr>
      <vt:lpstr>Symbol</vt:lpstr>
      <vt:lpstr>Times New Roman</vt:lpstr>
      <vt:lpstr>Curie Breakthrough by Slidesgo</vt:lpstr>
      <vt:lpstr>Prism 10</vt:lpstr>
      <vt:lpstr>Prism 9</vt:lpstr>
      <vt:lpstr>Early Life HIV Immunization:  Immunogenicity of germline-target BG505 SOSIP trimer immunization in infant and juvenile Rhesus Macaques </vt:lpstr>
      <vt:lpstr>Summary</vt:lpstr>
      <vt:lpstr>Imperative to develop a HIV-1 vaccine to protect children before adolescence </vt:lpstr>
      <vt:lpstr>Effects of Age on Immune Response to HIV</vt:lpstr>
      <vt:lpstr>PowerPoint Presentation</vt:lpstr>
      <vt:lpstr>BG505 SOSIP Native-like Trimers</vt:lpstr>
      <vt:lpstr>Immunization Schedule </vt:lpstr>
      <vt:lpstr>PowerPoint Presentation</vt:lpstr>
      <vt:lpstr>PowerPoint Presentation</vt:lpstr>
      <vt:lpstr>PowerPoint Presentation</vt:lpstr>
      <vt:lpstr>PowerPoint Presentation</vt:lpstr>
      <vt:lpstr>PowerPoint Presentation</vt:lpstr>
      <vt:lpstr>PowerPoint Presentation</vt:lpstr>
      <vt:lpstr>Plasma antibodies target the CD4bs and C3/V5 in most of the infants and juveniles </vt:lpstr>
      <vt:lpstr>BG505 GT1.1 immunization induces antibodies that can target diverse epitopes</vt:lpstr>
      <vt:lpstr>PowerPoint Presentation</vt:lpstr>
      <vt:lpstr>Immunization Schedule </vt:lpstr>
      <vt:lpstr>PowerPoint Presentation</vt:lpstr>
      <vt:lpstr>PowerPoint Presentation</vt:lpstr>
      <vt:lpstr>Summary</vt:lpstr>
      <vt:lpstr>Acknowledgements</vt:lpstr>
      <vt:lpstr>Extra</vt:lpstr>
      <vt:lpstr>PowerPoint Presentation</vt:lpstr>
      <vt:lpstr>PowerPoint Presentation</vt:lpstr>
      <vt:lpstr>Neutralization screening for development of CD4bs precursor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CURIE BREAKTHROUGH</dc:title>
  <dc:creator>Yasmine Issah</dc:creator>
  <cp:lastModifiedBy>Preview 4</cp:lastModifiedBy>
  <cp:revision>238</cp:revision>
  <dcterms:modified xsi:type="dcterms:W3CDTF">2024-10-09T18:53:20Z</dcterms:modified>
</cp:coreProperties>
</file>