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0"/>
  </p:notesMasterIdLst>
  <p:sldIdLst>
    <p:sldId id="3675" r:id="rId2"/>
    <p:sldId id="3718" r:id="rId3"/>
    <p:sldId id="3714" r:id="rId4"/>
    <p:sldId id="3690" r:id="rId5"/>
    <p:sldId id="3681" r:id="rId6"/>
    <p:sldId id="278" r:id="rId7"/>
    <p:sldId id="3716" r:id="rId8"/>
    <p:sldId id="588" r:id="rId9"/>
    <p:sldId id="3694" r:id="rId10"/>
    <p:sldId id="3717" r:id="rId11"/>
    <p:sldId id="270" r:id="rId12"/>
    <p:sldId id="3715" r:id="rId13"/>
    <p:sldId id="3705" r:id="rId14"/>
    <p:sldId id="3709" r:id="rId15"/>
    <p:sldId id="3711" r:id="rId16"/>
    <p:sldId id="3710" r:id="rId17"/>
    <p:sldId id="259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F6412-1DBE-6249-B267-676FB166D176}" v="39" dt="2024-10-09T17:15:22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5"/>
    <p:restoredTop sz="92653"/>
  </p:normalViewPr>
  <p:slideViewPr>
    <p:cSldViewPr snapToGrid="0">
      <p:cViewPr varScale="1">
        <p:scale>
          <a:sx n="111" d="100"/>
          <a:sy n="111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8D4C2-86C6-6748-B1A3-1EDDD76C96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DA1D-7C12-5848-8ADD-9ACAD52A6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4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anose="020B0604020202020204" pitchFamily="34" charset="0"/>
              </a:rPr>
              <a:t>Isolated from SIV-infected macaques, expressed as full-length rhesus lgG1</a:t>
            </a:r>
            <a:endParaRPr lang="en-US" sz="1200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DA1D-7C12-5848-8ADD-9ACAD52A60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9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09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5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3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F09AA-A05A-98E0-BAF3-A9A85015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AE685-C6B7-A368-1033-AFD6CFD1F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1DD8F-7F98-8943-8662-FA0786396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78F73-EAC3-2279-B330-F1EF257E8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1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08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6E4EF9A-52C4-D980-F6B0-00B4BF37E533}"/>
              </a:ext>
            </a:extLst>
          </p:cNvPr>
          <p:cNvSpPr>
            <a:spLocks/>
          </p:cNvSpPr>
          <p:nvPr/>
        </p:nvSpPr>
        <p:spPr bwMode="auto">
          <a:xfrm>
            <a:off x="495300" y="63859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A4163E9-47F4-CA29-5BB7-031D134666A9}"/>
              </a:ext>
            </a:extLst>
          </p:cNvPr>
          <p:cNvSpPr>
            <a:spLocks/>
          </p:cNvSpPr>
          <p:nvPr/>
        </p:nvSpPr>
        <p:spPr bwMode="auto">
          <a:xfrm>
            <a:off x="495300" y="61446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EE9958B-96C1-E899-612D-4551433EBEF6}"/>
              </a:ext>
            </a:extLst>
          </p:cNvPr>
          <p:cNvSpPr>
            <a:spLocks/>
          </p:cNvSpPr>
          <p:nvPr userDrawn="1"/>
        </p:nvSpPr>
        <p:spPr bwMode="auto">
          <a:xfrm>
            <a:off x="495300" y="63859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F024E6F-0B3E-7323-B540-3C7AED3427CB}"/>
              </a:ext>
            </a:extLst>
          </p:cNvPr>
          <p:cNvSpPr>
            <a:spLocks/>
          </p:cNvSpPr>
          <p:nvPr userDrawn="1"/>
        </p:nvSpPr>
        <p:spPr bwMode="auto">
          <a:xfrm>
            <a:off x="495300" y="61446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8D4CD04-1540-EAA0-1C8E-917FC803B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2" r="58701"/>
          <a:stretch>
            <a:fillRect/>
          </a:stretch>
        </p:blipFill>
        <p:spPr bwMode="auto">
          <a:xfrm>
            <a:off x="8839201" y="533400"/>
            <a:ext cx="251036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72FC9CB-7111-8E8C-0F7C-724B559C27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7" y="3685117"/>
            <a:ext cx="10117667" cy="4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D05D376-2C21-6664-7E71-777B2D0C3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r="-3490"/>
          <a:stretch>
            <a:fillRect/>
          </a:stretch>
        </p:blipFill>
        <p:spPr bwMode="auto">
          <a:xfrm>
            <a:off x="914400" y="482600"/>
            <a:ext cx="335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601"/>
            <a:ext cx="10363200" cy="1470025"/>
          </a:xfrm>
        </p:spPr>
        <p:txBody>
          <a:bodyPr>
            <a:normAutofit/>
          </a:bodyPr>
          <a:lstStyle>
            <a:lvl1pPr algn="l">
              <a:defRPr sz="3733" baseline="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371600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1ECB-7754-CBF7-38D0-0772416B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A6598-E0BF-B505-9962-ED6564FD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2ABE2"/>
              </a:buClr>
              <a:defRPr/>
            </a:lvl1pPr>
            <a:lvl2pPr>
              <a:buClr>
                <a:srgbClr val="22ABE2"/>
              </a:buClr>
              <a:defRPr/>
            </a:lvl2pPr>
            <a:lvl3pPr>
              <a:buClr>
                <a:srgbClr val="22ABE2"/>
              </a:buClr>
              <a:defRPr/>
            </a:lvl3pPr>
            <a:lvl4pPr>
              <a:buClr>
                <a:srgbClr val="22ABE2"/>
              </a:buClr>
              <a:defRPr/>
            </a:lvl4pPr>
            <a:lvl5pPr>
              <a:buClr>
                <a:srgbClr val="22ABE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0C8C-FFD6-037E-0D45-1489D30A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260D-B5D4-4F44-873B-208AE0BA4FF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ECADB-92AE-2DBF-BE9F-514AE092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BEAE0-4071-3A6C-7931-4DD80200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0B93-B19B-0345-85CA-9CA695544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F64E-A4EE-E193-AAB5-C411D0E0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7B941-5A73-A695-4F14-4691F1B4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260D-B5D4-4F44-873B-208AE0BA4FF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07F5-84A4-B86F-361E-0FB5BD45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52DB0-7A1E-224C-3C18-9D71347F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0B93-B19B-0345-85CA-9CA695544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7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B6719-A966-3519-98C7-0ACA83935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44538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3A5FCE-4D05-31BE-1CD4-6CE5C773C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7" y="2546073"/>
            <a:ext cx="5192712" cy="343114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748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1A7D09D-C0EF-4FAB-60D2-C2CDEA88A33E}"/>
              </a:ext>
            </a:extLst>
          </p:cNvPr>
          <p:cNvSpPr txBox="1">
            <a:spLocks/>
          </p:cNvSpPr>
          <p:nvPr userDrawn="1"/>
        </p:nvSpPr>
        <p:spPr>
          <a:xfrm>
            <a:off x="10566400" y="6265333"/>
            <a:ext cx="101600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FCC42338-1715-754A-8AD2-BE7601A448C3}" type="slidenum">
              <a:rPr lang="en-US" altLang="en-US" sz="2133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2133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2404D0D-17B6-E75A-124A-4802596A6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151467"/>
            <a:ext cx="10727267" cy="5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92163"/>
          </a:xfrm>
        </p:spPr>
        <p:txBody>
          <a:bodyPr>
            <a:normAutofit/>
          </a:bodyPr>
          <a:lstStyle>
            <a:lvl1pPr algn="l">
              <a:defRPr sz="3733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953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4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76F202C-767E-536A-20C8-30C645BEABC6}"/>
              </a:ext>
            </a:extLst>
          </p:cNvPr>
          <p:cNvSpPr>
            <a:spLocks/>
          </p:cNvSpPr>
          <p:nvPr/>
        </p:nvSpPr>
        <p:spPr bwMode="auto">
          <a:xfrm>
            <a:off x="495300" y="63859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D6854F8-7DF4-9440-7BE8-234620550469}"/>
              </a:ext>
            </a:extLst>
          </p:cNvPr>
          <p:cNvSpPr>
            <a:spLocks/>
          </p:cNvSpPr>
          <p:nvPr/>
        </p:nvSpPr>
        <p:spPr bwMode="auto">
          <a:xfrm>
            <a:off x="495300" y="61446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119E390-EAC1-17EC-74AD-80B97A6AE125}"/>
              </a:ext>
            </a:extLst>
          </p:cNvPr>
          <p:cNvSpPr>
            <a:spLocks/>
          </p:cNvSpPr>
          <p:nvPr userDrawn="1"/>
        </p:nvSpPr>
        <p:spPr bwMode="auto">
          <a:xfrm>
            <a:off x="495300" y="63859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6AD7292-6D14-DB75-C8D3-D520AC0006B6}"/>
              </a:ext>
            </a:extLst>
          </p:cNvPr>
          <p:cNvSpPr>
            <a:spLocks/>
          </p:cNvSpPr>
          <p:nvPr userDrawn="1"/>
        </p:nvSpPr>
        <p:spPr bwMode="auto">
          <a:xfrm>
            <a:off x="495300" y="6144685"/>
            <a:ext cx="11201400" cy="114300"/>
          </a:xfrm>
          <a:custGeom>
            <a:avLst/>
            <a:gdLst>
              <a:gd name="T0" fmla="*/ 56448 w 8402320"/>
              <a:gd name="T1" fmla="*/ 6850 h 113664"/>
              <a:gd name="T2" fmla="*/ 314971 w 8402320"/>
              <a:gd name="T3" fmla="*/ 0 h 113664"/>
              <a:gd name="T4" fmla="*/ 336886 w 8402320"/>
              <a:gd name="T5" fmla="*/ 6584 h 113664"/>
              <a:gd name="T6" fmla="*/ 551959 w 8402320"/>
              <a:gd name="T7" fmla="*/ 266 h 113664"/>
              <a:gd name="T8" fmla="*/ 613369 w 8402320"/>
              <a:gd name="T9" fmla="*/ 5856 h 113664"/>
              <a:gd name="T10" fmla="*/ 792488 w 8402320"/>
              <a:gd name="T11" fmla="*/ 994 h 113664"/>
              <a:gd name="T12" fmla="*/ 884023 w 8402320"/>
              <a:gd name="T13" fmla="*/ 4776 h 113664"/>
              <a:gd name="T14" fmla="*/ 1038689 w 8402320"/>
              <a:gd name="T15" fmla="*/ 2074 h 113664"/>
              <a:gd name="T16" fmla="*/ 1147015 w 8402320"/>
              <a:gd name="T17" fmla="*/ 3451 h 113664"/>
              <a:gd name="T18" fmla="*/ 1292627 w 8402320"/>
              <a:gd name="T19" fmla="*/ 3398 h 113664"/>
              <a:gd name="T20" fmla="*/ 1405535 w 8402320"/>
              <a:gd name="T21" fmla="*/ 3398 h 113664"/>
              <a:gd name="T22" fmla="*/ 1551159 w 8402320"/>
              <a:gd name="T23" fmla="*/ 3451 h 113664"/>
              <a:gd name="T24" fmla="*/ 1659433 w 8402320"/>
              <a:gd name="T25" fmla="*/ 2074 h 113664"/>
              <a:gd name="T26" fmla="*/ 1814140 w 8402320"/>
              <a:gd name="T27" fmla="*/ 4776 h 113664"/>
              <a:gd name="T28" fmla="*/ 1905518 w 8402320"/>
              <a:gd name="T29" fmla="*/ 994 h 113664"/>
              <a:gd name="T30" fmla="*/ 2084808 w 8402320"/>
              <a:gd name="T31" fmla="*/ 5856 h 113664"/>
              <a:gd name="T32" fmla="*/ 2146035 w 8402320"/>
              <a:gd name="T33" fmla="*/ 266 h 113664"/>
              <a:gd name="T34" fmla="*/ 2361282 w 8402320"/>
              <a:gd name="T35" fmla="*/ 6584 h 113664"/>
              <a:gd name="T36" fmla="*/ 2383191 w 8402320"/>
              <a:gd name="T37" fmla="*/ 0 h 113664"/>
              <a:gd name="T38" fmla="*/ 2641724 w 8402320"/>
              <a:gd name="T39" fmla="*/ 6850 h 113664"/>
              <a:gd name="T40" fmla="*/ 2900244 w 8402320"/>
              <a:gd name="T41" fmla="*/ 0 h 113664"/>
              <a:gd name="T42" fmla="*/ 2922157 w 8402320"/>
              <a:gd name="T43" fmla="*/ 6584 h 113664"/>
              <a:gd name="T44" fmla="*/ 3137231 w 8402320"/>
              <a:gd name="T45" fmla="*/ 266 h 113664"/>
              <a:gd name="T46" fmla="*/ 3198641 w 8402320"/>
              <a:gd name="T47" fmla="*/ 5856 h 113664"/>
              <a:gd name="T48" fmla="*/ 3377759 w 8402320"/>
              <a:gd name="T49" fmla="*/ 994 h 113664"/>
              <a:gd name="T50" fmla="*/ 3469296 w 8402320"/>
              <a:gd name="T51" fmla="*/ 4776 h 113664"/>
              <a:gd name="T52" fmla="*/ 3623956 w 8402320"/>
              <a:gd name="T53" fmla="*/ 2074 h 113664"/>
              <a:gd name="T54" fmla="*/ 3732288 w 8402320"/>
              <a:gd name="T55" fmla="*/ 3451 h 113664"/>
              <a:gd name="T56" fmla="*/ 3877899 w 8402320"/>
              <a:gd name="T57" fmla="*/ 3398 h 113664"/>
              <a:gd name="T58" fmla="*/ 3990809 w 8402320"/>
              <a:gd name="T59" fmla="*/ 3398 h 113664"/>
              <a:gd name="T60" fmla="*/ 4136433 w 8402320"/>
              <a:gd name="T61" fmla="*/ 3451 h 113664"/>
              <a:gd name="T62" fmla="*/ 4244701 w 8402320"/>
              <a:gd name="T63" fmla="*/ 2074 h 113664"/>
              <a:gd name="T64" fmla="*/ 4399411 w 8402320"/>
              <a:gd name="T65" fmla="*/ 4776 h 113664"/>
              <a:gd name="T66" fmla="*/ 4490786 w 8402320"/>
              <a:gd name="T67" fmla="*/ 994 h 113664"/>
              <a:gd name="T68" fmla="*/ 4670078 w 8402320"/>
              <a:gd name="T69" fmla="*/ 5856 h 113664"/>
              <a:gd name="T70" fmla="*/ 4731307 w 8402320"/>
              <a:gd name="T71" fmla="*/ 266 h 113664"/>
              <a:gd name="T72" fmla="*/ 4946550 w 8402320"/>
              <a:gd name="T73" fmla="*/ 6584 h 113664"/>
              <a:gd name="T74" fmla="*/ 4968462 w 8402320"/>
              <a:gd name="T75" fmla="*/ 0 h 113664"/>
              <a:gd name="T76" fmla="*/ 5226995 w 8402320"/>
              <a:gd name="T77" fmla="*/ 6850 h 113664"/>
              <a:gd name="T78" fmla="*/ 5485515 w 8402320"/>
              <a:gd name="T79" fmla="*/ 0 h 113664"/>
              <a:gd name="T80" fmla="*/ 5507426 w 8402320"/>
              <a:gd name="T81" fmla="*/ 6584 h 113664"/>
              <a:gd name="T82" fmla="*/ 5722501 w 8402320"/>
              <a:gd name="T83" fmla="*/ 266 h 113664"/>
              <a:gd name="T84" fmla="*/ 5783912 w 8402320"/>
              <a:gd name="T85" fmla="*/ 5856 h 113664"/>
              <a:gd name="T86" fmla="*/ 5963029 w 8402320"/>
              <a:gd name="T87" fmla="*/ 994 h 113664"/>
              <a:gd name="T88" fmla="*/ 6054566 w 8402320"/>
              <a:gd name="T89" fmla="*/ 4776 h 113664"/>
              <a:gd name="T90" fmla="*/ 6209227 w 8402320"/>
              <a:gd name="T91" fmla="*/ 2074 h 113664"/>
              <a:gd name="T92" fmla="*/ 6317558 w 8402320"/>
              <a:gd name="T93" fmla="*/ 3451 h 113664"/>
              <a:gd name="T94" fmla="*/ 6463169 w 8402320"/>
              <a:gd name="T95" fmla="*/ 3398 h 113664"/>
              <a:gd name="T96" fmla="*/ 6576078 w 8402320"/>
              <a:gd name="T97" fmla="*/ 3398 h 113664"/>
              <a:gd name="T98" fmla="*/ 6721702 w 8402320"/>
              <a:gd name="T99" fmla="*/ 3451 h 113664"/>
              <a:gd name="T100" fmla="*/ 6829973 w 8402320"/>
              <a:gd name="T101" fmla="*/ 2074 h 113664"/>
              <a:gd name="T102" fmla="*/ 6984680 w 8402320"/>
              <a:gd name="T103" fmla="*/ 4776 h 113664"/>
              <a:gd name="T104" fmla="*/ 7076056 w 8402320"/>
              <a:gd name="T105" fmla="*/ 994 h 113664"/>
              <a:gd name="T106" fmla="*/ 7255348 w 8402320"/>
              <a:gd name="T107" fmla="*/ 5856 h 113664"/>
              <a:gd name="T108" fmla="*/ 7316577 w 8402320"/>
              <a:gd name="T109" fmla="*/ 266 h 113664"/>
              <a:gd name="T110" fmla="*/ 7531821 w 8402320"/>
              <a:gd name="T111" fmla="*/ 6584 h 113664"/>
              <a:gd name="T112" fmla="*/ 7553732 w 8402320"/>
              <a:gd name="T113" fmla="*/ 0 h 113664"/>
              <a:gd name="T114" fmla="*/ 7812265 w 8402320"/>
              <a:gd name="T115" fmla="*/ 6850 h 113664"/>
              <a:gd name="T116" fmla="*/ 8070786 w 8402320"/>
              <a:gd name="T117" fmla="*/ 0 h 113664"/>
              <a:gd name="T118" fmla="*/ 8092697 w 8402320"/>
              <a:gd name="T119" fmla="*/ 6584 h 113664"/>
              <a:gd name="T120" fmla="*/ 8307772 w 8402320"/>
              <a:gd name="T121" fmla="*/ 266 h 113664"/>
              <a:gd name="T122" fmla="*/ 8369182 w 8402320"/>
              <a:gd name="T123" fmla="*/ 5856 h 113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08E5BC1-565F-AE99-3E7E-513E34684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4" r="88046"/>
          <a:stretch>
            <a:fillRect/>
          </a:stretch>
        </p:blipFill>
        <p:spPr bwMode="auto">
          <a:xfrm>
            <a:off x="11078634" y="6043084"/>
            <a:ext cx="853017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3D39E0A-8F97-6856-EF1F-CE792EEC4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3" t="-6563" r="35370" b="-13437"/>
          <a:stretch>
            <a:fillRect/>
          </a:stretch>
        </p:blipFill>
        <p:spPr bwMode="auto">
          <a:xfrm>
            <a:off x="283634" y="5922433"/>
            <a:ext cx="732367" cy="7302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6D1C49-B7F6-DC96-007E-9331AE5904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733801"/>
            <a:ext cx="10117667" cy="4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l">
              <a:defRPr sz="3733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371600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6B60AC0-FBEC-2C66-DEE7-04B8679F8B61}"/>
              </a:ext>
            </a:extLst>
          </p:cNvPr>
          <p:cNvSpPr txBox="1">
            <a:spLocks/>
          </p:cNvSpPr>
          <p:nvPr userDrawn="1"/>
        </p:nvSpPr>
        <p:spPr>
          <a:xfrm>
            <a:off x="10566400" y="6265333"/>
            <a:ext cx="101600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C011BE47-DD43-5444-B629-2E0C5842C60A}" type="slidenum">
              <a:rPr lang="en-US" altLang="en-US" sz="2133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2133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0AC552-D535-A79D-6C08-C613CF7EB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151467"/>
            <a:ext cx="10727267" cy="5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495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3200">
                <a:solidFill>
                  <a:srgbClr val="000000"/>
                </a:solidFill>
              </a:defRPr>
            </a:lvl2pPr>
            <a:lvl3pPr>
              <a:defRPr sz="3200">
                <a:solidFill>
                  <a:srgbClr val="000000"/>
                </a:solidFill>
              </a:defRPr>
            </a:lvl3pPr>
            <a:lvl4pPr>
              <a:defRPr sz="3200">
                <a:solidFill>
                  <a:srgbClr val="000000"/>
                </a:solidFill>
              </a:defRPr>
            </a:lvl4pPr>
            <a:lvl5pPr>
              <a:defRPr sz="32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95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3200">
                <a:solidFill>
                  <a:srgbClr val="000000"/>
                </a:solidFill>
              </a:defRPr>
            </a:lvl2pPr>
            <a:lvl3pPr>
              <a:defRPr sz="3200">
                <a:solidFill>
                  <a:srgbClr val="000000"/>
                </a:solidFill>
              </a:defRPr>
            </a:lvl3pPr>
            <a:lvl4pPr>
              <a:defRPr sz="3200">
                <a:solidFill>
                  <a:srgbClr val="000000"/>
                </a:solidFill>
              </a:defRPr>
            </a:lvl4pPr>
            <a:lvl5pPr>
              <a:defRPr sz="32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92163"/>
          </a:xfrm>
        </p:spPr>
        <p:txBody>
          <a:bodyPr>
            <a:normAutofit/>
          </a:bodyPr>
          <a:lstStyle>
            <a:lvl1pPr algn="l">
              <a:defRPr sz="3733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D15735-623C-9325-7C35-CBFA9BA0FBFC}"/>
              </a:ext>
            </a:extLst>
          </p:cNvPr>
          <p:cNvSpPr txBox="1">
            <a:spLocks/>
          </p:cNvSpPr>
          <p:nvPr userDrawn="1"/>
        </p:nvSpPr>
        <p:spPr>
          <a:xfrm>
            <a:off x="10566400" y="6265333"/>
            <a:ext cx="101600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7C305C5-3A83-924B-A98C-2EFC425C9F47}" type="slidenum">
              <a:rPr lang="en-US" altLang="en-US" sz="2133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2133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B5311724-CA1B-3471-FF29-6D7BA2CF6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151467"/>
            <a:ext cx="10727267" cy="5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95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3200">
                <a:solidFill>
                  <a:srgbClr val="000000"/>
                </a:solidFill>
              </a:defRPr>
            </a:lvl2pPr>
            <a:lvl3pPr>
              <a:defRPr sz="3200">
                <a:solidFill>
                  <a:srgbClr val="000000"/>
                </a:solidFill>
              </a:defRPr>
            </a:lvl3pPr>
            <a:lvl4pPr>
              <a:defRPr sz="3200">
                <a:solidFill>
                  <a:srgbClr val="000000"/>
                </a:solidFill>
              </a:defRPr>
            </a:lvl4pPr>
            <a:lvl5pPr>
              <a:defRPr sz="32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92163"/>
          </a:xfrm>
        </p:spPr>
        <p:txBody>
          <a:bodyPr>
            <a:normAutofit/>
          </a:bodyPr>
          <a:lstStyle>
            <a:lvl1pPr algn="l">
              <a:defRPr sz="3733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" y="1295400"/>
            <a:ext cx="5283200" cy="4978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/>
              <a:t>Drag picture to placeholder</a:t>
            </a:r>
          </a:p>
          <a:p>
            <a:pPr lvl="0"/>
            <a:r>
              <a:rPr lang="en-US" noProof="0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351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ECAEB4D-67AB-7385-C89E-CC284D26F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151467"/>
            <a:ext cx="10727267" cy="5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92163"/>
          </a:xfrm>
        </p:spPr>
        <p:txBody>
          <a:bodyPr>
            <a:normAutofit/>
          </a:bodyPr>
          <a:lstStyle>
            <a:lvl1pPr algn="l">
              <a:defRPr sz="3733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9403CF-2997-8B8E-38B2-F17AC914AFB6}"/>
              </a:ext>
            </a:extLst>
          </p:cNvPr>
          <p:cNvSpPr txBox="1">
            <a:spLocks/>
          </p:cNvSpPr>
          <p:nvPr userDrawn="1"/>
        </p:nvSpPr>
        <p:spPr>
          <a:xfrm>
            <a:off x="10566400" y="6265333"/>
            <a:ext cx="101600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0498715B-0F77-0D41-B069-CCB993C0E759}" type="slidenum">
              <a:rPr lang="en-US" altLang="en-US" sz="2133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2133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77EA15-017B-B27C-9007-6E344AC769FB}"/>
              </a:ext>
            </a:extLst>
          </p:cNvPr>
          <p:cNvSpPr txBox="1">
            <a:spLocks/>
          </p:cNvSpPr>
          <p:nvPr userDrawn="1"/>
        </p:nvSpPr>
        <p:spPr>
          <a:xfrm>
            <a:off x="10566400" y="6265333"/>
            <a:ext cx="101600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F79C1389-3A8C-774F-9DA7-4C88FA181AA8}" type="slidenum">
              <a:rPr lang="en-US" altLang="en-US" sz="2133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2133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6005631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3200">
                <a:solidFill>
                  <a:srgbClr val="000000"/>
                </a:solidFill>
              </a:defRPr>
            </a:lvl2pPr>
            <a:lvl3pPr>
              <a:defRPr sz="3200">
                <a:solidFill>
                  <a:srgbClr val="000000"/>
                </a:solidFill>
              </a:defRPr>
            </a:lvl3pPr>
            <a:lvl4pPr>
              <a:defRPr sz="3200">
                <a:solidFill>
                  <a:srgbClr val="000000"/>
                </a:solidFill>
              </a:defRPr>
            </a:lvl4pPr>
            <a:lvl5pPr>
              <a:defRPr sz="3200">
                <a:solidFill>
                  <a:srgbClr val="000000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8133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9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E4911C-5B30-063A-3B56-07645622F6F9}"/>
              </a:ext>
            </a:extLst>
          </p:cNvPr>
          <p:cNvSpPr txBox="1">
            <a:spLocks/>
          </p:cNvSpPr>
          <p:nvPr userDrawn="1"/>
        </p:nvSpPr>
        <p:spPr>
          <a:xfrm>
            <a:off x="10566400" y="6265333"/>
            <a:ext cx="101600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3DF03B36-044E-BB49-95AF-05E1968BEA40}" type="slidenum">
              <a:rPr lang="en-US" altLang="en-US" sz="2133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2133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0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DD2F8E-EE1D-C138-72A2-ECD45BF892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B27AA5-85A9-814B-51E7-EF2697EC6B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4DF80F3-F36C-72C3-FD28-6AA136484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A6A6A6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1B977E-761D-6142-9BC6-4BB58ADFE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33" kern="1200">
          <a:solidFill>
            <a:srgbClr val="00A94F"/>
          </a:solidFill>
          <a:latin typeface="Arial Rounded MT Bold" panose="020F0704030504030204" pitchFamily="34" charset="0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  <a:ea typeface="MS PGothic" panose="020B0600070205080204" pitchFamily="34" charset="-128"/>
          <a:cs typeface="ＭＳ Ｐゴシック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3733">
          <a:solidFill>
            <a:srgbClr val="00A94F"/>
          </a:solidFill>
          <a:latin typeface="Arial Rounded MT Bold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rgbClr val="00A94F"/>
        </a:buClr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rgbClr val="00A94F"/>
        </a:buClr>
        <a:buFont typeface="Arial" panose="020B0604020202020204" pitchFamily="34" charset="0"/>
        <a:buChar char="–"/>
        <a:defRPr sz="3200" kern="1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rgbClr val="00A94F"/>
        </a:buClr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rgbClr val="00A94F"/>
        </a:buClr>
        <a:buFont typeface="Arial" panose="020B0604020202020204" pitchFamily="34" charset="0"/>
        <a:buChar char="–"/>
        <a:defRPr sz="3200" kern="1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rgbClr val="00A94F"/>
        </a:buClr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tiff"/><Relationship Id="rId5" Type="http://schemas.openxmlformats.org/officeDocument/2006/relationships/image" Target="../media/image41.png"/><Relationship Id="rId10" Type="http://schemas.openxmlformats.org/officeDocument/2006/relationships/image" Target="../media/image46.tiff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F2D1BBEE-185E-0886-E365-9A466F179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2133601"/>
            <a:ext cx="10776857" cy="1471084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effectLst/>
                <a:latin typeface="+mj-lt"/>
                <a:ea typeface="Calibri" panose="020F0502020204030204" pitchFamily="34" charset="0"/>
              </a:rPr>
              <a:t>Anti-SIV Env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</a:rPr>
              <a:t>RhmAbs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</a:rPr>
              <a:t> +/- CD8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</a:rPr>
              <a:t> depletion and N-803 in ART-suppressed rhesus macaques leads to post-treatment control of viremia associated with transcriptomic changes in CD8+ and CD4+ T cells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altLang="en-US" sz="2800" dirty="0">
              <a:latin typeface="+mj-lt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40519AA3-B52C-8FE7-CE8E-DF67C09C0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886199"/>
            <a:ext cx="10363200" cy="21989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Authors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 Vidisha Singh, Divine Burgess, Amir </a:t>
            </a:r>
            <a:r>
              <a:rPr lang="en-US" sz="20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Dashti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Hannah King, Emily Fray, Maud </a:t>
            </a:r>
            <a:r>
              <a:rPr lang="en-US" sz="20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Mavigner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Rosemarie D. Mason, Jeffrey T. </a:t>
            </a:r>
            <a:r>
              <a:rPr lang="en-US" sz="20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Safrit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Jeffrey D. Lifson, Bob </a:t>
            </a:r>
            <a:r>
              <a:rPr lang="en-US" sz="20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Siliciano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Janet </a:t>
            </a:r>
            <a:r>
              <a:rPr lang="en-US" sz="20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Siliciano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Mario </a:t>
            </a:r>
            <a:r>
              <a:rPr lang="en-US" sz="20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Roederer</a:t>
            </a:r>
            <a:r>
              <a:rPr lang="en-US" sz="20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Ashish Sharma, Guido Silvestri, Ann Chahroudi</a:t>
            </a:r>
          </a:p>
          <a:p>
            <a:pPr>
              <a:spcBef>
                <a:spcPts val="0"/>
              </a:spcBef>
            </a:pPr>
            <a:endParaRPr lang="en-US" altLang="en-US" sz="2000" b="0" dirty="0">
              <a:latin typeface="Arial Rounded MT Bold" panose="020F0704030504030204" pitchFamily="34" charset="77"/>
            </a:endParaRPr>
          </a:p>
          <a:p>
            <a:pPr>
              <a:spcBef>
                <a:spcPts val="0"/>
              </a:spcBef>
            </a:pPr>
            <a:r>
              <a:rPr lang="en-US" altLang="en-US" sz="2400" b="0" dirty="0">
                <a:latin typeface="Arial Rounded MT Bold" panose="020F0704030504030204" pitchFamily="34" charset="77"/>
              </a:rPr>
              <a:t>October 9</a:t>
            </a:r>
            <a:r>
              <a:rPr lang="en-US" altLang="en-US" sz="2400" b="0" baseline="30000" dirty="0">
                <a:latin typeface="Arial Rounded MT Bold" panose="020F0704030504030204" pitchFamily="34" charset="77"/>
              </a:rPr>
              <a:t>th</a:t>
            </a:r>
            <a:r>
              <a:rPr lang="en-US" altLang="en-US" sz="2400" b="0" dirty="0">
                <a:latin typeface="Arial Rounded MT Bold" panose="020F0704030504030204" pitchFamily="34" charset="77"/>
              </a:rPr>
              <a:t>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4A4BD-E262-4ECD-8F42-E56940D6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303" y="4985656"/>
            <a:ext cx="2268583" cy="1084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6C27-3630-9C6B-0E95-A426DC334A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 interruption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56B8B-EEC6-8131-E0E3-B642F165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84CD1359-9AF0-E24F-6BF0-2968B355C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226" y="1859544"/>
            <a:ext cx="1232957" cy="1039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0FF7F-099C-3C2E-E08C-EC100EC33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563" y="1284937"/>
            <a:ext cx="5350034" cy="34409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951187-AA68-2866-2669-C8D7887B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03" y="1284937"/>
            <a:ext cx="5694426" cy="34543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8A1519F-E6C4-06F8-AA35-EBA57FE7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SIV </a:t>
            </a:r>
            <a:r>
              <a:rPr lang="en-US" dirty="0" err="1"/>
              <a:t>RhmAb</a:t>
            </a:r>
            <a:r>
              <a:rPr lang="en-US" dirty="0"/>
              <a:t> concentrations – pre ATI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9CCC9-B74A-A87A-4F61-36DF2FE1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862" y="4817545"/>
            <a:ext cx="3383280" cy="2047777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279F70E-BAC1-AEAB-8015-C8AEAC7EE4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234947"/>
              </p:ext>
            </p:extLst>
          </p:nvPr>
        </p:nvGraphicFramePr>
        <p:xfrm>
          <a:off x="6754440" y="5117046"/>
          <a:ext cx="3200400" cy="146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8" imgW="3187700" imgH="1460500" progId="Excel.Sheet.12">
                  <p:embed/>
                </p:oleObj>
              </mc:Choice>
              <mc:Fallback>
                <p:oleObj name="Worksheet" r:id="rId8" imgW="3187700" imgH="14605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279F70E-BAC1-AEAB-8015-C8AEAC7EE4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54440" y="5117046"/>
                        <a:ext cx="3200400" cy="146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EB956F7-8C8C-E3AB-93AB-69293B234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6D92E-875B-0B4D-D2F2-93E4DB63F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48A105-3463-9A42-CBEB-2A33C1E6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555" y="2115510"/>
            <a:ext cx="2926080" cy="40092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63F3434-B0AF-4D08-7F26-84C2A12F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0" dirty="0"/>
              <a:t>Rebound viremia post ATI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DE85E-1EE6-7C4A-7287-C62469813436}"/>
              </a:ext>
            </a:extLst>
          </p:cNvPr>
          <p:cNvSpPr txBox="1"/>
          <p:nvPr/>
        </p:nvSpPr>
        <p:spPr>
          <a:xfrm>
            <a:off x="9105899" y="1253407"/>
            <a:ext cx="2280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ATI set point viremia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C519D-D36B-B9B7-EBC9-58A3A11E6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830" y="1240971"/>
            <a:ext cx="3291840" cy="5597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CE643-88F8-8C01-6C76-BB7233C23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845" y="2013541"/>
            <a:ext cx="3281585" cy="4754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309D7-9601-B402-F26B-36C998595F05}"/>
              </a:ext>
            </a:extLst>
          </p:cNvPr>
          <p:cNvSpPr txBox="1"/>
          <p:nvPr/>
        </p:nvSpPr>
        <p:spPr>
          <a:xfrm>
            <a:off x="5484324" y="1240971"/>
            <a:ext cx="239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FC rebound / pre-ART set point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48FC95-A5B7-FD03-B0A1-C840F30B4CD0}"/>
              </a:ext>
            </a:extLst>
          </p:cNvPr>
          <p:cNvSpPr/>
          <p:nvPr/>
        </p:nvSpPr>
        <p:spPr>
          <a:xfrm>
            <a:off x="10548257" y="4521611"/>
            <a:ext cx="838200" cy="145464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1F6CA-D8D9-9C8C-E4AE-C5586F4F01B9}"/>
              </a:ext>
            </a:extLst>
          </p:cNvPr>
          <p:cNvSpPr txBox="1"/>
          <p:nvPr/>
        </p:nvSpPr>
        <p:spPr>
          <a:xfrm>
            <a:off x="9301842" y="6398697"/>
            <a:ext cx="333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PTC = Post-Treatment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0BB15-D93B-A66B-B6AC-CADE0645563E}"/>
              </a:ext>
            </a:extLst>
          </p:cNvPr>
          <p:cNvSpPr txBox="1"/>
          <p:nvPr/>
        </p:nvSpPr>
        <p:spPr>
          <a:xfrm>
            <a:off x="210730" y="1748802"/>
            <a:ext cx="69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 only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C59DA-D538-E5F8-48A8-90405676A24B}"/>
              </a:ext>
            </a:extLst>
          </p:cNvPr>
          <p:cNvSpPr txBox="1"/>
          <p:nvPr/>
        </p:nvSpPr>
        <p:spPr>
          <a:xfrm>
            <a:off x="210730" y="3670372"/>
            <a:ext cx="99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RhmAbs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D67476-58DD-28EA-28E6-F995AEAFD56F}"/>
              </a:ext>
            </a:extLst>
          </p:cNvPr>
          <p:cNvSpPr txBox="1"/>
          <p:nvPr/>
        </p:nvSpPr>
        <p:spPr>
          <a:xfrm>
            <a:off x="210730" y="5303298"/>
            <a:ext cx="113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MT807R1 + N-803 + </a:t>
            </a:r>
            <a:r>
              <a:rPr lang="en-US" dirty="0" err="1"/>
              <a:t>RhmAbs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554CFF-D7CA-DB8D-308A-8086682A6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56653-B720-DE28-1F7E-7F0EE0EF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causing PTC / lower viral set points?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79B82B-5A09-5B9C-A891-81B5F70D4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Vaccinal effect of SIV </a:t>
            </a:r>
            <a:r>
              <a:rPr lang="en-US" dirty="0" err="1"/>
              <a:t>RhmAbs</a:t>
            </a:r>
            <a:r>
              <a:rPr lang="en-US" dirty="0"/>
              <a:t>?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Has the intervention resulted in an increase in neutralizing Ab levels? 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Has the intervention resulted in stronger SIV-specific CD8+ CTLs?</a:t>
            </a:r>
          </a:p>
          <a:p>
            <a:r>
              <a:rPr lang="en-US" dirty="0"/>
              <a:t>Effect of SIV </a:t>
            </a:r>
            <a:r>
              <a:rPr lang="en-US" dirty="0" err="1"/>
              <a:t>RhmAb</a:t>
            </a:r>
            <a:r>
              <a:rPr lang="en-US" dirty="0"/>
              <a:t> therapy on ability of CD4+ T cells to support virus production and/or replication?</a:t>
            </a:r>
          </a:p>
        </p:txBody>
      </p:sp>
    </p:spTree>
    <p:extLst>
      <p:ext uri="{BB962C8B-B14F-4D97-AF65-F5344CB8AC3E}">
        <p14:creationId xmlns:p14="http://schemas.microsoft.com/office/powerpoint/2010/main" val="2013071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56653-B720-DE28-1F7E-7F0EE0EF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causing PTC / lower viral set points?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79B82B-5A09-5B9C-A891-81B5F70D4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Vaccinal effect of SIV </a:t>
            </a:r>
            <a:r>
              <a:rPr lang="en-US" dirty="0" err="1"/>
              <a:t>RhmAbs</a:t>
            </a:r>
            <a:r>
              <a:rPr lang="en-US" dirty="0"/>
              <a:t>?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We did not observe increased neutralizing Ab levels 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We did not find evidence for stronger SIV-specific CD8+ CTLs</a:t>
            </a:r>
          </a:p>
          <a:p>
            <a:r>
              <a:rPr lang="en-US" dirty="0"/>
              <a:t>Effect of SIV </a:t>
            </a:r>
            <a:r>
              <a:rPr lang="en-US" dirty="0" err="1"/>
              <a:t>RhmAb</a:t>
            </a:r>
            <a:r>
              <a:rPr lang="en-US" dirty="0"/>
              <a:t> therapy on ability of CD4+ T cells to support virus production and/or replication?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16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53C5-5124-EEF8-50C4-03CD6179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CD4+ T cell transcriptome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165B1-89F0-EDA6-5255-0151D3DB8CB8}"/>
              </a:ext>
            </a:extLst>
          </p:cNvPr>
          <p:cNvSpPr txBox="1"/>
          <p:nvPr/>
        </p:nvSpPr>
        <p:spPr>
          <a:xfrm>
            <a:off x="936172" y="5522004"/>
            <a:ext cx="9792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/>
              <a:t>Interferon</a:t>
            </a:r>
            <a:r>
              <a:rPr lang="en-US" sz="2400" dirty="0"/>
              <a:t> and </a:t>
            </a:r>
            <a:r>
              <a:rPr lang="en-US" sz="2400" b="1" dirty="0"/>
              <a:t>IL-10</a:t>
            </a:r>
            <a:r>
              <a:rPr lang="en-US" sz="2400" dirty="0"/>
              <a:t> pathways are </a:t>
            </a:r>
            <a:r>
              <a:rPr lang="en-US" sz="2400" u="sng" dirty="0"/>
              <a:t>increased</a:t>
            </a:r>
            <a:r>
              <a:rPr lang="en-US" sz="2400" dirty="0"/>
              <a:t> while </a:t>
            </a:r>
            <a:r>
              <a:rPr lang="en-US" sz="2400" b="1" dirty="0"/>
              <a:t>TGF-b</a:t>
            </a:r>
            <a:r>
              <a:rPr lang="en-US" sz="2400" dirty="0"/>
              <a:t> signaling and </a:t>
            </a:r>
            <a:r>
              <a:rPr lang="en-US" sz="2400" b="1" dirty="0"/>
              <a:t>MYC</a:t>
            </a:r>
            <a:r>
              <a:rPr lang="en-US" sz="2400" dirty="0"/>
              <a:t> targets are </a:t>
            </a:r>
            <a:r>
              <a:rPr lang="en-US" sz="2400" u="sng" dirty="0"/>
              <a:t>decreased</a:t>
            </a:r>
            <a:r>
              <a:rPr lang="en-US" sz="2400" dirty="0"/>
              <a:t> in CD4+ T cells of </a:t>
            </a:r>
            <a:r>
              <a:rPr lang="en-US" sz="2400" dirty="0" err="1"/>
              <a:t>PTCers</a:t>
            </a:r>
            <a:r>
              <a:rPr lang="en-US" sz="2400" dirty="0"/>
              <a:t> </a:t>
            </a:r>
            <a:r>
              <a:rPr lang="en-US" sz="2400" b="1" dirty="0"/>
              <a:t>post-intervention</a:t>
            </a:r>
          </a:p>
          <a:p>
            <a:pPr algn="ctr"/>
            <a:r>
              <a:rPr lang="en-US" sz="2400" i="1" dirty="0"/>
              <a:t>(seen in both </a:t>
            </a:r>
            <a:r>
              <a:rPr lang="en-US" sz="2400" i="1" dirty="0" err="1"/>
              <a:t>RhmAb</a:t>
            </a:r>
            <a:r>
              <a:rPr lang="en-US" sz="2400" i="1" dirty="0"/>
              <a:t>-receiving groups)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98B6F-CFFB-763F-D98B-1AE964382C7E}"/>
              </a:ext>
            </a:extLst>
          </p:cNvPr>
          <p:cNvSpPr txBox="1"/>
          <p:nvPr/>
        </p:nvSpPr>
        <p:spPr>
          <a:xfrm>
            <a:off x="322517" y="1279845"/>
            <a:ext cx="189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Pre-intervention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5E84C-DA1E-2890-498B-ED2B084EB51F}"/>
              </a:ext>
            </a:extLst>
          </p:cNvPr>
          <p:cNvSpPr txBox="1"/>
          <p:nvPr/>
        </p:nvSpPr>
        <p:spPr>
          <a:xfrm>
            <a:off x="4782370" y="1279845"/>
            <a:ext cx="189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C9BDA-37C3-5DCD-9F35-321ACAA7B061}"/>
              </a:ext>
            </a:extLst>
          </p:cNvPr>
          <p:cNvSpPr txBox="1"/>
          <p:nvPr/>
        </p:nvSpPr>
        <p:spPr>
          <a:xfrm>
            <a:off x="2245340" y="1279845"/>
            <a:ext cx="189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Post-intervention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C7E9D-25C5-A16C-DEB4-3882FB2B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3" y="1562485"/>
            <a:ext cx="11944867" cy="4023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6E25ED-211A-F304-6147-A7F043073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0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AC75-60E1-B7F0-F868-D4F5CF06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CD8+ T cell transcriptome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EDD58-76D4-E4B4-C273-D610370F601A}"/>
              </a:ext>
            </a:extLst>
          </p:cNvPr>
          <p:cNvSpPr txBox="1"/>
          <p:nvPr/>
        </p:nvSpPr>
        <p:spPr>
          <a:xfrm>
            <a:off x="1121227" y="5333466"/>
            <a:ext cx="97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/>
              <a:t>mTOR</a:t>
            </a:r>
            <a:r>
              <a:rPr lang="en-US" sz="2400" dirty="0"/>
              <a:t>, </a:t>
            </a:r>
            <a:r>
              <a:rPr lang="en-US" sz="2400" b="1" dirty="0"/>
              <a:t>E2F</a:t>
            </a:r>
            <a:r>
              <a:rPr lang="en-US" sz="2400" dirty="0"/>
              <a:t>, </a:t>
            </a:r>
            <a:r>
              <a:rPr lang="en-US" sz="2400" b="1" dirty="0"/>
              <a:t>TCR</a:t>
            </a:r>
            <a:r>
              <a:rPr lang="en-US" sz="2400" dirty="0"/>
              <a:t> signaling and </a:t>
            </a:r>
            <a:r>
              <a:rPr lang="en-US" sz="2400" b="1" dirty="0"/>
              <a:t>metabolism</a:t>
            </a:r>
            <a:r>
              <a:rPr lang="en-US" sz="2400" dirty="0"/>
              <a:t> pathways are </a:t>
            </a:r>
            <a:r>
              <a:rPr lang="en-US" sz="2400" u="sng" dirty="0"/>
              <a:t>increased</a:t>
            </a:r>
            <a:r>
              <a:rPr lang="en-US" sz="2400" dirty="0"/>
              <a:t> in CD8+ T cells of </a:t>
            </a:r>
            <a:r>
              <a:rPr lang="en-US" sz="2400" dirty="0" err="1"/>
              <a:t>PTCers</a:t>
            </a:r>
            <a:r>
              <a:rPr lang="en-US" sz="2400" dirty="0"/>
              <a:t> </a:t>
            </a:r>
            <a:r>
              <a:rPr lang="en-US" sz="2400" b="1" dirty="0"/>
              <a:t>post-intervention</a:t>
            </a:r>
            <a:r>
              <a:rPr lang="en-US" sz="2400" dirty="0"/>
              <a:t> and </a:t>
            </a:r>
            <a:r>
              <a:rPr lang="en-US" sz="2400" b="1" dirty="0"/>
              <a:t>during ART interruption</a:t>
            </a:r>
          </a:p>
          <a:p>
            <a:pPr algn="ctr"/>
            <a:r>
              <a:rPr lang="en-US" sz="2400" i="1" dirty="0"/>
              <a:t>(most pronounced in MT807R1+N-803+RhmAb group)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B6A16-575F-0070-AB82-C0F9F8F30494}"/>
              </a:ext>
            </a:extLst>
          </p:cNvPr>
          <p:cNvSpPr txBox="1"/>
          <p:nvPr/>
        </p:nvSpPr>
        <p:spPr>
          <a:xfrm>
            <a:off x="609600" y="1442939"/>
            <a:ext cx="189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250F1-BB77-456E-A045-DBBF47FCC442}"/>
              </a:ext>
            </a:extLst>
          </p:cNvPr>
          <p:cNvSpPr txBox="1"/>
          <p:nvPr/>
        </p:nvSpPr>
        <p:spPr>
          <a:xfrm>
            <a:off x="6690669" y="1442939"/>
            <a:ext cx="189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091C9-07EB-019C-9B7C-3BE03667F088}"/>
              </a:ext>
            </a:extLst>
          </p:cNvPr>
          <p:cNvSpPr txBox="1"/>
          <p:nvPr/>
        </p:nvSpPr>
        <p:spPr>
          <a:xfrm>
            <a:off x="3336700" y="1442939"/>
            <a:ext cx="189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Post-intervention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EFFCC-32C5-2235-8AB3-0146F9B8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12271"/>
            <a:ext cx="12192000" cy="3159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C8C53-F1DF-7463-26CD-0E1FCB580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43D983-3938-9019-324B-90A06362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Summary</a:t>
            </a:r>
            <a:endParaRPr lang="en-US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386D61-4840-E94F-EBC2-4E02CA4CB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399"/>
            <a:ext cx="10972800" cy="528796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Robust on-ART viremia observed in 11/14 RMs from MT807R1/N-803/</a:t>
            </a:r>
            <a:r>
              <a:rPr lang="en-US" sz="2800" dirty="0" err="1"/>
              <a:t>RhmAb</a:t>
            </a:r>
            <a:r>
              <a:rPr lang="en-US" sz="2800" dirty="0"/>
              <a:t> group (confirms </a:t>
            </a:r>
            <a:r>
              <a:rPr lang="en-US" sz="2800" dirty="0" err="1"/>
              <a:t>McBrien</a:t>
            </a:r>
            <a:r>
              <a:rPr lang="en-US" sz="2800" dirty="0"/>
              <a:t> et al., Nature 2020)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Decline in level of intact SIV provirus in CD4+ T cells post-intervention in MT807R1/N-803/</a:t>
            </a:r>
            <a:r>
              <a:rPr lang="en-US" sz="2800" dirty="0" err="1"/>
              <a:t>RhmAb</a:t>
            </a:r>
            <a:r>
              <a:rPr lang="en-US" sz="2800" dirty="0"/>
              <a:t> group (more so than in control groups)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Greater fold reduction in setpoint viral loads post-ATI in </a:t>
            </a:r>
            <a:r>
              <a:rPr lang="en-US" sz="2800" dirty="0" err="1"/>
              <a:t>RhmAb</a:t>
            </a:r>
            <a:r>
              <a:rPr lang="en-US" sz="2800" dirty="0"/>
              <a:t>-receiving animals, with 8 RMs showing post-treatment control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Investigation of PTC supports the concept of </a:t>
            </a:r>
            <a:r>
              <a:rPr lang="en-US" sz="2800" dirty="0" err="1"/>
              <a:t>RhmAb</a:t>
            </a:r>
            <a:r>
              <a:rPr lang="en-US" sz="2800" dirty="0"/>
              <a:t> therapy inducing CD4+ T cell modulation that results in reduced virus production/replication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CD8 depletion plus N-803 may also bias towards reconstitution of CD8+ T cells with a more suppressive capacity  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Reasons for PTC in only a subset of RMs is still under investigation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FA01CF-593C-D534-64A0-334D9616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59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FA94-D0D7-954D-BC15-441A1AB3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09277-5B4A-1E48-BD3F-469ACD7862C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667000" y="1433513"/>
            <a:ext cx="2465388" cy="55260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Emory/ENPRC: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Guido Silvestri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Maud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Mavigner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Ashish Sharma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Deanna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Kulpa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Steve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Bosinger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Greg Tharp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Stephanie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Ehnert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Sherrie Jean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Shan Liang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Duke: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Guido Ferrari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Marina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Tuyishime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Johns Hopkins: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Emily Fray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Bob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Siliciano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Janet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Siliciano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311EF7-BC87-AB41-8C05-2D92948BC9D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68300" y="1433513"/>
            <a:ext cx="2282825" cy="49530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Vidisha Singh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Bennie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Ukhueduan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Tehillah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Chinunga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Omotayo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Farinre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Venkata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Edara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Alexis King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Kedan</a:t>
            </a: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Endrias</a:t>
            </a: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Kaleaha</a:t>
            </a: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Davis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Patrick Whang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Amir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Dashti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Divine Burgess, Jordan Nelson, Zain Siddiqi)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indent="-342265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creen shot 2013-08-05 at 5.57.42 PM.png">
            <a:extLst>
              <a:ext uri="{FF2B5EF4-FFF2-40B4-BE49-F238E27FC236}">
                <a16:creationId xmlns:a16="http://schemas.microsoft.com/office/drawing/2014/main" id="{A161A4D1-160F-D94F-9463-E625661B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77" y="3707413"/>
            <a:ext cx="914400" cy="1110342"/>
          </a:xfrm>
          <a:prstGeom prst="rect">
            <a:avLst/>
          </a:prstGeom>
        </p:spPr>
      </p:pic>
      <p:pic>
        <p:nvPicPr>
          <p:cNvPr id="3" name="Picture 11" descr="A picture containing drawing, food&#10;&#10;Description generated with very high confidence">
            <a:extLst>
              <a:ext uri="{FF2B5EF4-FFF2-40B4-BE49-F238E27FC236}">
                <a16:creationId xmlns:a16="http://schemas.microsoft.com/office/drawing/2014/main" id="{7FB7B1F7-AF57-4E8C-A7CF-FA9ED1284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808" y="5368079"/>
            <a:ext cx="1604169" cy="4333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68EE921-0DA2-47EC-AFA5-D3C402A4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808" y="6131781"/>
            <a:ext cx="877886" cy="296335"/>
          </a:xfrm>
          <a:prstGeom prst="rect">
            <a:avLst/>
          </a:prstGeom>
        </p:spPr>
      </p:pic>
      <p:pic>
        <p:nvPicPr>
          <p:cNvPr id="16" name="Picture 1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2873D58-F33B-4276-8A2F-7FD3074B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837" y="6465224"/>
            <a:ext cx="588963" cy="392907"/>
          </a:xfrm>
          <a:prstGeom prst="rect">
            <a:avLst/>
          </a:prstGeom>
        </p:spPr>
      </p:pic>
      <p:pic>
        <p:nvPicPr>
          <p:cNvPr id="13" name="Picture 1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5167B37-E77A-4441-9CAE-0345956C0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122" y="6076169"/>
            <a:ext cx="611982" cy="412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17CE6D-FD0D-DB56-657C-F2020C2EF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67" y="1327318"/>
            <a:ext cx="1937142" cy="1349842"/>
          </a:xfrm>
          <a:prstGeom prst="rect">
            <a:avLst/>
          </a:prstGeom>
        </p:spPr>
      </p:pic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DD3D49EA-CD9B-D0A8-B0E2-A7045357A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377" y="6544132"/>
            <a:ext cx="1144026" cy="2645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574FFA-D4C5-8636-ED65-2648445CB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843" y="2822398"/>
            <a:ext cx="1905153" cy="839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40C719-65DC-7147-88C6-0AF908E7073A}"/>
              </a:ext>
            </a:extLst>
          </p:cNvPr>
          <p:cNvSpPr txBox="1"/>
          <p:nvPr/>
        </p:nvSpPr>
        <p:spPr>
          <a:xfrm>
            <a:off x="5166611" y="1434193"/>
            <a:ext cx="23902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FNLCR: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Jeff Lifson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NIH Vaccine Research Center: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Mario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Roederer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Rosemarie Mason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Hannah 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AccelevirDx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Greg Laird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Quality Biological, Inc: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Valerie Freemont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ImmunityBio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Safrit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FABD68F-1E2A-F603-C07E-ABF306E47C77}"/>
              </a:ext>
            </a:extLst>
          </p:cNvPr>
          <p:cNvSpPr txBox="1"/>
          <p:nvPr/>
        </p:nvSpPr>
        <p:spPr>
          <a:xfrm>
            <a:off x="9618132" y="5042118"/>
            <a:ext cx="2521588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Funding:</a:t>
            </a:r>
          </a:p>
          <a:p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R37 AI157862</a:t>
            </a:r>
          </a:p>
          <a:p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R01 AI125064</a:t>
            </a:r>
          </a:p>
          <a:p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UM1 AI126619</a:t>
            </a:r>
          </a:p>
          <a:p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UM1 AI124436; AI169662</a:t>
            </a:r>
          </a:p>
          <a:p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P30 AI050409</a:t>
            </a:r>
          </a:p>
          <a:p>
            <a:r>
              <a:rPr lang="en-US" sz="16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RR000165/OD011132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5745E2-F8EE-1902-AC32-0C2D2BFA53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8806" y="1377827"/>
            <a:ext cx="1920240" cy="8705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A1321C-1B0A-2244-ADC5-DDD68B75F8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981" t="6036" r="19955" b="4704"/>
          <a:stretch/>
        </p:blipFill>
        <p:spPr>
          <a:xfrm>
            <a:off x="10526087" y="2462810"/>
            <a:ext cx="1246292" cy="10058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6E779F-BFB0-891D-3203-6F7795359F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0852" y="4089682"/>
            <a:ext cx="1920240" cy="713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7F154-5034-4CE8-0782-12E9C64C59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F52C-655A-A3FB-776E-F4E5D65DB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5AFF3-9D26-D38B-0B40-B6603D907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300" b="1" dirty="0">
                <a:solidFill>
                  <a:srgbClr val="00B050"/>
                </a:solidFill>
              </a:rPr>
              <a:t>What was the main question?</a:t>
            </a:r>
          </a:p>
          <a:p>
            <a:pPr lvl="1"/>
            <a:r>
              <a:rPr lang="en-US" sz="2800" dirty="0"/>
              <a:t>Will a combination of antiviral antibodies and CD8 depletion + the IL-15 </a:t>
            </a:r>
            <a:r>
              <a:rPr lang="en-US" sz="2800" dirty="0" err="1"/>
              <a:t>superagonist</a:t>
            </a:r>
            <a:r>
              <a:rPr lang="en-US" sz="2800" dirty="0"/>
              <a:t> N-803 reduce viral reservoirs and change the dynamics of rebound viremia?</a:t>
            </a:r>
          </a:p>
          <a:p>
            <a:r>
              <a:rPr lang="en-US" sz="3300" b="1" dirty="0">
                <a:solidFill>
                  <a:srgbClr val="00B050"/>
                </a:solidFill>
              </a:rPr>
              <a:t>What did we find?</a:t>
            </a:r>
          </a:p>
          <a:p>
            <a:pPr lvl="1"/>
            <a:r>
              <a:rPr lang="en-US" sz="2800" dirty="0"/>
              <a:t>The most striking result was a reduction in setpoint viral loads after ART interruption (vs pre-ART) in macaques that received antibodies, with 8/21 showing post-treatment control.</a:t>
            </a:r>
            <a:r>
              <a:rPr lang="en-US" dirty="0"/>
              <a:t>	</a:t>
            </a:r>
          </a:p>
          <a:p>
            <a:r>
              <a:rPr lang="en-US" sz="3300" b="1" dirty="0">
                <a:solidFill>
                  <a:srgbClr val="00B050"/>
                </a:solidFill>
              </a:rPr>
              <a:t>Why is it important?</a:t>
            </a:r>
          </a:p>
          <a:p>
            <a:pPr lvl="1"/>
            <a:r>
              <a:rPr lang="en-US" sz="2800" dirty="0"/>
              <a:t>Investigation of post-treatment control suggests that antibody therapy can result in CD4+ T cell modulation that leads to reduced virus production/replication.</a:t>
            </a:r>
          </a:p>
          <a:p>
            <a:pPr lvl="1"/>
            <a:r>
              <a:rPr lang="en-US" sz="2800" dirty="0"/>
              <a:t>Optimization of this approach could contribute to remission strategies.</a:t>
            </a:r>
          </a:p>
          <a:p>
            <a:pPr lvl="1"/>
            <a:endParaRPr lang="en-US" sz="3200" dirty="0"/>
          </a:p>
          <a:p>
            <a:pPr lvl="1"/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DF041-1732-732E-99F8-3A277D35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3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89B5D-8D4A-7099-2B6E-E5587C5F8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9CBB-D52A-64EA-0B9C-FAEFA42C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“Shock and kill”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E5570-CF73-0110-B3C8-95F0028B1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46" y="1498600"/>
            <a:ext cx="11292509" cy="386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46B84-453B-91AA-18FF-B9FE66648359}"/>
              </a:ext>
            </a:extLst>
          </p:cNvPr>
          <p:cNvSpPr txBox="1"/>
          <p:nvPr/>
        </p:nvSpPr>
        <p:spPr>
          <a:xfrm>
            <a:off x="101599" y="6514068"/>
            <a:ext cx="5027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Kim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Host Microbe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800C7-9537-D057-51C5-A4FB9406277F}"/>
              </a:ext>
            </a:extLst>
          </p:cNvPr>
          <p:cNvSpPr/>
          <p:nvPr/>
        </p:nvSpPr>
        <p:spPr>
          <a:xfrm>
            <a:off x="2958214" y="1271328"/>
            <a:ext cx="1905875" cy="10295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N-803 + CD8 cell depletion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44E626-3488-1811-0C71-0567501EC8A3}"/>
              </a:ext>
            </a:extLst>
          </p:cNvPr>
          <p:cNvSpPr/>
          <p:nvPr/>
        </p:nvSpPr>
        <p:spPr>
          <a:xfrm>
            <a:off x="6986242" y="5113585"/>
            <a:ext cx="2424457" cy="1400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SIV Env-specific rhesus IgG1 </a:t>
            </a:r>
            <a:r>
              <a:rPr lang="en-US" sz="2400" b="1" dirty="0" err="1"/>
              <a:t>mAbs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D4BD5-499E-FE58-9759-FADAEAC4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235A-F73C-BB62-C265-039EA94C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CD8 depletion: removes pro-latency effect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9D8F1-7873-9E2C-14C2-5967628B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892" y="1346068"/>
            <a:ext cx="451850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CD7821-7419-A6C3-A4BF-20CE8E83E92E}"/>
              </a:ext>
            </a:extLst>
          </p:cNvPr>
          <p:cNvGrpSpPr/>
          <p:nvPr/>
        </p:nvGrpSpPr>
        <p:grpSpPr>
          <a:xfrm>
            <a:off x="7563105" y="3257762"/>
            <a:ext cx="4305386" cy="3481651"/>
            <a:chOff x="1025238" y="3417125"/>
            <a:chExt cx="4305386" cy="34816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507D8D-8150-735E-25D4-1B46ABEB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238" y="3417125"/>
              <a:ext cx="4305386" cy="348165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BEF860-16E5-3150-4505-C4E86D1E9BB3}"/>
                </a:ext>
              </a:extLst>
            </p:cNvPr>
            <p:cNvSpPr/>
            <p:nvPr/>
          </p:nvSpPr>
          <p:spPr>
            <a:xfrm>
              <a:off x="1025238" y="3429000"/>
              <a:ext cx="364177" cy="249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A540B5-EB81-6948-B65F-04AA7030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8" y="1400728"/>
            <a:ext cx="5982912" cy="122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E5387D-AB94-7C37-3FAD-30321EA00064}"/>
              </a:ext>
            </a:extLst>
          </p:cNvPr>
          <p:cNvGrpSpPr/>
          <p:nvPr/>
        </p:nvGrpSpPr>
        <p:grpSpPr>
          <a:xfrm>
            <a:off x="1992952" y="3573879"/>
            <a:ext cx="5570153" cy="2849418"/>
            <a:chOff x="5168460" y="3678382"/>
            <a:chExt cx="5570153" cy="28494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33F620-1B4A-9DC1-39D9-7788CB58F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460" y="3678382"/>
              <a:ext cx="5570153" cy="28494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1C6A7B-421A-3BB4-2CE9-5CD8F7A5550D}"/>
                </a:ext>
              </a:extLst>
            </p:cNvPr>
            <p:cNvSpPr/>
            <p:nvPr/>
          </p:nvSpPr>
          <p:spPr>
            <a:xfrm>
              <a:off x="5168460" y="3690257"/>
              <a:ext cx="270439" cy="1929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9F4D74-0E1B-9988-00EC-D5003FB6553C}"/>
              </a:ext>
            </a:extLst>
          </p:cNvPr>
          <p:cNvGrpSpPr/>
          <p:nvPr/>
        </p:nvGrpSpPr>
        <p:grpSpPr>
          <a:xfrm>
            <a:off x="0" y="2838203"/>
            <a:ext cx="1992952" cy="4019797"/>
            <a:chOff x="10029216" y="2838203"/>
            <a:chExt cx="1992952" cy="40197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C2B6F0-91BF-3A0F-ECC8-81C5A75D3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9216" y="2838203"/>
              <a:ext cx="1992952" cy="401979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0F9CC7-268A-6D8D-C2FA-0707128EA23E}"/>
                </a:ext>
              </a:extLst>
            </p:cNvPr>
            <p:cNvSpPr/>
            <p:nvPr/>
          </p:nvSpPr>
          <p:spPr>
            <a:xfrm>
              <a:off x="10029216" y="2838203"/>
              <a:ext cx="171688" cy="213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61B97BC-7DB9-ED1A-18CB-D7F76819C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377" y="2126512"/>
            <a:ext cx="731520" cy="210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B3BF83-8E7F-7406-A3F7-C1DDDE6D4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5615" y="2001025"/>
            <a:ext cx="822960" cy="2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5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79CB-733D-AFA8-CF83-0A636376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SIV </a:t>
            </a:r>
            <a:r>
              <a:rPr lang="en-US" dirty="0" err="1"/>
              <a:t>RhmAbs</a:t>
            </a:r>
            <a:r>
              <a:rPr lang="en-US" dirty="0"/>
              <a:t> selection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9F24FE-9C45-93BE-7F9C-9F33814CDBF1}"/>
              </a:ext>
            </a:extLst>
          </p:cNvPr>
          <p:cNvSpPr txBox="1"/>
          <p:nvPr/>
        </p:nvSpPr>
        <p:spPr>
          <a:xfrm>
            <a:off x="1385236" y="3202307"/>
            <a:ext cx="289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Binding to infected cells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2F56B-E721-CAC8-75C8-37B856954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54" y="1212056"/>
            <a:ext cx="4754880" cy="2043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848183-830B-282D-D966-F4E0C5E75877}"/>
              </a:ext>
            </a:extLst>
          </p:cNvPr>
          <p:cNvSpPr txBox="1"/>
          <p:nvPr/>
        </p:nvSpPr>
        <p:spPr>
          <a:xfrm>
            <a:off x="0" y="6550223"/>
            <a:ext cx="906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Mason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2016, Welles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Grunst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Medicine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B986E-21EC-47E3-0A55-C1B1C33564DA}"/>
              </a:ext>
            </a:extLst>
          </p:cNvPr>
          <p:cNvSpPr txBox="1"/>
          <p:nvPr/>
        </p:nvSpPr>
        <p:spPr>
          <a:xfrm>
            <a:off x="6162817" y="3202307"/>
            <a:ext cx="289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B188B8-1FC4-077D-91EE-BDE6DA1F01D3}"/>
              </a:ext>
            </a:extLst>
          </p:cNvPr>
          <p:cNvSpPr txBox="1"/>
          <p:nvPr/>
        </p:nvSpPr>
        <p:spPr>
          <a:xfrm>
            <a:off x="9985877" y="3202307"/>
            <a:ext cx="289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ADCP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73738E-D9DD-FF35-EB42-AE94878DF71B}"/>
              </a:ext>
            </a:extLst>
          </p:cNvPr>
          <p:cNvGrpSpPr/>
          <p:nvPr/>
        </p:nvGrpSpPr>
        <p:grpSpPr>
          <a:xfrm>
            <a:off x="4925272" y="3602417"/>
            <a:ext cx="3578651" cy="2889461"/>
            <a:chOff x="4925272" y="3602417"/>
            <a:chExt cx="3578651" cy="28894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3708B3-705D-2D09-74C5-E78F320F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5272" y="3602417"/>
              <a:ext cx="3383280" cy="269409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97E14A-3A7B-BE2B-FE02-62DCE4A1872A}"/>
                </a:ext>
              </a:extLst>
            </p:cNvPr>
            <p:cNvSpPr/>
            <p:nvPr/>
          </p:nvSpPr>
          <p:spPr>
            <a:xfrm>
              <a:off x="4925272" y="3680163"/>
              <a:ext cx="3578651" cy="281171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E6744F-0CBF-CCD9-A555-80AF6A8B4A84}"/>
              </a:ext>
            </a:extLst>
          </p:cNvPr>
          <p:cNvGrpSpPr/>
          <p:nvPr/>
        </p:nvGrpSpPr>
        <p:grpSpPr>
          <a:xfrm>
            <a:off x="8856617" y="3680163"/>
            <a:ext cx="3185958" cy="2811715"/>
            <a:chOff x="8856617" y="3680163"/>
            <a:chExt cx="3185958" cy="28117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E72153-5FB1-97AB-9DDB-849D0B4CE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0429" y="3780197"/>
              <a:ext cx="2789976" cy="263393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5D8F9A-FA16-9FD8-A027-66BB1081364C}"/>
                </a:ext>
              </a:extLst>
            </p:cNvPr>
            <p:cNvSpPr/>
            <p:nvPr/>
          </p:nvSpPr>
          <p:spPr>
            <a:xfrm>
              <a:off x="8856617" y="3680163"/>
              <a:ext cx="3185958" cy="281171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195B3-B248-6B97-76B2-725B4754180D}"/>
              </a:ext>
            </a:extLst>
          </p:cNvPr>
          <p:cNvGrpSpPr/>
          <p:nvPr/>
        </p:nvGrpSpPr>
        <p:grpSpPr>
          <a:xfrm>
            <a:off x="1005241" y="3602417"/>
            <a:ext cx="3580394" cy="2889461"/>
            <a:chOff x="1005241" y="3602417"/>
            <a:chExt cx="3580394" cy="2889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DE51A3-E8C6-E3C5-FAD8-DE6C158373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5241" y="3602417"/>
              <a:ext cx="3291840" cy="2831119"/>
              <a:chOff x="4910053" y="1744319"/>
              <a:chExt cx="5438278" cy="467714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D95AA4A-7377-982B-937F-7EB93EC75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0053" y="1744319"/>
                <a:ext cx="5438278" cy="4677140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3112084-2F84-3C92-9931-19F8D2D92FC2}"/>
                  </a:ext>
                </a:extLst>
              </p:cNvPr>
              <p:cNvSpPr/>
              <p:nvPr/>
            </p:nvSpPr>
            <p:spPr>
              <a:xfrm>
                <a:off x="5041900" y="1866900"/>
                <a:ext cx="571500" cy="571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EC5F0F-B94D-D8F4-F934-D93DD6E6948B}"/>
                </a:ext>
              </a:extLst>
            </p:cNvPr>
            <p:cNvSpPr/>
            <p:nvPr/>
          </p:nvSpPr>
          <p:spPr>
            <a:xfrm>
              <a:off x="1006984" y="3680163"/>
              <a:ext cx="3578651" cy="281171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85933D-29E2-A596-37CA-8E62EC046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3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CBC03E92-E435-36C8-4773-3E3C7477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41" y="1197346"/>
            <a:ext cx="8758009" cy="5535258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72F4B023-7CD0-AA51-BECA-B4010662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Experimental design</a:t>
            </a: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48C50-0EDC-47E4-071D-2DF19D07D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612300"/>
            <a:ext cx="2748652" cy="22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24DDC-DB6F-4114-4A2E-4E8BC5FF3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9" y="4847012"/>
            <a:ext cx="1628857" cy="1352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4B38F-7ABC-23D1-160C-E039D7CF0C6C}"/>
              </a:ext>
            </a:extLst>
          </p:cNvPr>
          <p:cNvSpPr txBox="1"/>
          <p:nvPr/>
        </p:nvSpPr>
        <p:spPr>
          <a:xfrm>
            <a:off x="975128" y="3902425"/>
            <a:ext cx="2421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Vidisha Singh</a:t>
            </a:r>
          </a:p>
        </p:txBody>
      </p:sp>
      <p:pic>
        <p:nvPicPr>
          <p:cNvPr id="2" name="Picture 1" descr="A diagram of a cell&#10;&#10;Description automatically generated">
            <a:extLst>
              <a:ext uri="{FF2B5EF4-FFF2-40B4-BE49-F238E27FC236}">
                <a16:creationId xmlns:a16="http://schemas.microsoft.com/office/drawing/2014/main" id="{38F0BF78-8C37-B635-F91C-2B92A2C54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48" y="4684790"/>
            <a:ext cx="2984858" cy="1676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70BBB5-9E57-69A2-001A-6477A8E73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5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0890-5752-482B-1908-2CCBD7DBF7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Intervention phase during 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F7122-25CD-D248-65E9-00590FE6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E49D51A-B138-280B-40CB-2BEE1C4175C7}"/>
              </a:ext>
            </a:extLst>
          </p:cNvPr>
          <p:cNvGrpSpPr>
            <a:grpSpLocks noChangeAspect="1"/>
          </p:cNvGrpSpPr>
          <p:nvPr/>
        </p:nvGrpSpPr>
        <p:grpSpPr>
          <a:xfrm>
            <a:off x="126958" y="1590559"/>
            <a:ext cx="12065042" cy="4114800"/>
            <a:chOff x="489682" y="1211737"/>
            <a:chExt cx="11158120" cy="38054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403443-915F-3F18-9BFA-233C385DC2E3}"/>
                </a:ext>
              </a:extLst>
            </p:cNvPr>
            <p:cNvGrpSpPr/>
            <p:nvPr/>
          </p:nvGrpSpPr>
          <p:grpSpPr>
            <a:xfrm>
              <a:off x="489682" y="1211737"/>
              <a:ext cx="5606318" cy="3577821"/>
              <a:chOff x="841966" y="1286538"/>
              <a:chExt cx="5320738" cy="329345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D3AFF39-92B6-D93B-3004-1101C41DD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1966" y="1286538"/>
                <a:ext cx="5320738" cy="329345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A7C7BC-D317-CE21-8430-018389744128}"/>
                  </a:ext>
                </a:extLst>
              </p:cNvPr>
              <p:cNvSpPr txBox="1"/>
              <p:nvPr/>
            </p:nvSpPr>
            <p:spPr>
              <a:xfrm>
                <a:off x="2855552" y="3731178"/>
                <a:ext cx="30315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MT807R1/N-803/RhmAb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EFDB25-81E7-A3CE-FAA0-C4985E0EB505}"/>
                </a:ext>
              </a:extLst>
            </p:cNvPr>
            <p:cNvGrpSpPr/>
            <p:nvPr/>
          </p:nvGrpSpPr>
          <p:grpSpPr>
            <a:xfrm>
              <a:off x="5912399" y="1551655"/>
              <a:ext cx="5735403" cy="3465575"/>
              <a:chOff x="4633750" y="1126465"/>
              <a:chExt cx="5443247" cy="319012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7BF02C-F7CB-56EA-704C-881351162C90}"/>
                  </a:ext>
                </a:extLst>
              </p:cNvPr>
              <p:cNvSpPr txBox="1"/>
              <p:nvPr/>
            </p:nvSpPr>
            <p:spPr>
              <a:xfrm>
                <a:off x="8968672" y="3846044"/>
                <a:ext cx="631664" cy="212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ART</a:t>
                </a:r>
                <a:r>
                  <a:rPr lang="en-US" sz="900" dirty="0"/>
                  <a:t> </a:t>
                </a:r>
                <a:r>
                  <a:rPr lang="en-US" sz="800" dirty="0"/>
                  <a:t>Only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7BEEEA-5361-DC32-F71C-8EE35ED2D256}"/>
                  </a:ext>
                </a:extLst>
              </p:cNvPr>
              <p:cNvSpPr txBox="1"/>
              <p:nvPr/>
            </p:nvSpPr>
            <p:spPr>
              <a:xfrm>
                <a:off x="8959528" y="4015982"/>
                <a:ext cx="528212" cy="198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RhmAb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535B0BB-7CF1-BA3E-FCA2-1D7B55CC587A}"/>
                  </a:ext>
                </a:extLst>
              </p:cNvPr>
              <p:cNvGrpSpPr/>
              <p:nvPr/>
            </p:nvGrpSpPr>
            <p:grpSpPr>
              <a:xfrm>
                <a:off x="4633750" y="1126465"/>
                <a:ext cx="5443247" cy="3190128"/>
                <a:chOff x="5307527" y="1079460"/>
                <a:chExt cx="5443247" cy="319012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DD52189-64A5-CD65-2ABF-053FA4FDD3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07527" y="1079460"/>
                  <a:ext cx="5443247" cy="3190128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822C9A2-BB48-202B-C895-FB8813A7EF04}"/>
                    </a:ext>
                  </a:extLst>
                </p:cNvPr>
                <p:cNvSpPr txBox="1"/>
                <p:nvPr/>
              </p:nvSpPr>
              <p:spPr>
                <a:xfrm>
                  <a:off x="9157991" y="3292206"/>
                  <a:ext cx="14702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CONTROLS</a:t>
                  </a:r>
                </a:p>
              </p:txBody>
            </p:sp>
          </p:grp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6E296D73-1D34-50FC-1CEB-D24B0701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On-ART viremia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3A4B9-AFAD-527E-B530-258F6371A4C3}"/>
              </a:ext>
            </a:extLst>
          </p:cNvPr>
          <p:cNvSpPr txBox="1"/>
          <p:nvPr/>
        </p:nvSpPr>
        <p:spPr>
          <a:xfrm>
            <a:off x="1427537" y="5820313"/>
            <a:ext cx="872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11/14 RMs in experimental group showed on-ART viremia over 60 copies/ml following CD8 depletion and N-803 treatment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56E5B-58B3-619F-85AB-A55AF48B3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417" y="0"/>
            <a:ext cx="2268583" cy="10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2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84326-9EBC-EFB2-4DF3-E2FF3CF3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Intact SIV provirus levels reduced post-intervention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7737CA-38C3-1682-A484-CEA54865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611" y="4230915"/>
            <a:ext cx="2197100" cy="863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99002A-CD7A-12AE-B228-3244EA79B162}"/>
              </a:ext>
            </a:extLst>
          </p:cNvPr>
          <p:cNvGrpSpPr>
            <a:grpSpLocks noChangeAspect="1"/>
          </p:cNvGrpSpPr>
          <p:nvPr/>
        </p:nvGrpSpPr>
        <p:grpSpPr>
          <a:xfrm>
            <a:off x="945327" y="1488440"/>
            <a:ext cx="9674322" cy="4937760"/>
            <a:chOff x="1899832" y="1897509"/>
            <a:chExt cx="7138760" cy="36436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A647F4-0AF8-0754-71E0-8F56E90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9832" y="1943164"/>
              <a:ext cx="3575185" cy="35979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241BCA-A8BF-AB2B-AB5F-5DA660316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3407" y="1897509"/>
              <a:ext cx="3575185" cy="363211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455DEA-CAE0-5A1B-7D28-D1A4B8B03AD1}"/>
              </a:ext>
            </a:extLst>
          </p:cNvPr>
          <p:cNvSpPr txBox="1"/>
          <p:nvPr/>
        </p:nvSpPr>
        <p:spPr>
          <a:xfrm>
            <a:off x="10232571" y="5964535"/>
            <a:ext cx="195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2-way repeated measures ANOVA; Dunnett’s post-test </a:t>
            </a:r>
          </a:p>
        </p:txBody>
      </p:sp>
    </p:spTree>
    <p:extLst>
      <p:ext uri="{BB962C8B-B14F-4D97-AF65-F5344CB8AC3E}">
        <p14:creationId xmlns:p14="http://schemas.microsoft.com/office/powerpoint/2010/main" val="4040627667"/>
      </p:ext>
    </p:extLst>
  </p:cSld>
  <p:clrMapOvr>
    <a:masterClrMapping/>
  </p:clrMapOvr>
</p:sld>
</file>

<file path=ppt/theme/theme1.xml><?xml version="1.0" encoding="utf-8"?>
<a:theme xmlns:a="http://schemas.openxmlformats.org/drawingml/2006/main" name="1_EMORY+CHOA_PPT_template">
  <a:themeElements>
    <a:clrScheme name="CHO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BF44"/>
      </a:accent1>
      <a:accent2>
        <a:srgbClr val="BD2F92"/>
      </a:accent2>
      <a:accent3>
        <a:srgbClr val="4BBBEB"/>
      </a:accent3>
      <a:accent4>
        <a:srgbClr val="F58220"/>
      </a:accent4>
      <a:accent5>
        <a:srgbClr val="005DA4"/>
      </a:accent5>
      <a:accent6>
        <a:srgbClr val="FFDD00"/>
      </a:accent6>
      <a:hlink>
        <a:srgbClr val="00A94F"/>
      </a:hlink>
      <a:folHlink>
        <a:srgbClr val="4BBBEB"/>
      </a:folHlink>
    </a:clrScheme>
    <a:fontScheme name="CHOA fonts">
      <a:majorFont>
        <a:latin typeface="Arial Rounded MT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9168</TotalTime>
  <Words>788</Words>
  <Application>Microsoft Office PowerPoint</Application>
  <PresentationFormat>Widescreen</PresentationFormat>
  <Paragraphs>135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ＭＳ Ｐゴシック</vt:lpstr>
      <vt:lpstr>Arial</vt:lpstr>
      <vt:lpstr>Arial Rounded MT Bold</vt:lpstr>
      <vt:lpstr>Calibri</vt:lpstr>
      <vt:lpstr>Courier New</vt:lpstr>
      <vt:lpstr>IAS Ribbon Sans Regular</vt:lpstr>
      <vt:lpstr>Times New Roman</vt:lpstr>
      <vt:lpstr>1_EMORY+CHOA_PPT_template</vt:lpstr>
      <vt:lpstr>Worksheet</vt:lpstr>
      <vt:lpstr>Anti-SIV Env RhmAbs +/- CD8a depletion and N-803 in ART-suppressed rhesus macaques leads to post-treatment control of viremia associated with transcriptomic changes in CD8+ and CD4+ T cells </vt:lpstr>
      <vt:lpstr>Summary</vt:lpstr>
      <vt:lpstr>“Shock and kill” strategy</vt:lpstr>
      <vt:lpstr>CD8 depletion: removes pro-latency effect </vt:lpstr>
      <vt:lpstr>SIV RhmAbs selection</vt:lpstr>
      <vt:lpstr>Experimental design</vt:lpstr>
      <vt:lpstr>Intervention phase during ART</vt:lpstr>
      <vt:lpstr>On-ART viremia</vt:lpstr>
      <vt:lpstr>Intact SIV provirus levels reduced post-intervention</vt:lpstr>
      <vt:lpstr>ART interruption phase</vt:lpstr>
      <vt:lpstr>SIV RhmAb concentrations – pre ATI</vt:lpstr>
      <vt:lpstr>Rebound viremia post ATI</vt:lpstr>
      <vt:lpstr>What is causing PTC / lower viral set points?</vt:lpstr>
      <vt:lpstr>What is causing PTC / lower viral set points?</vt:lpstr>
      <vt:lpstr>CD4+ T cell transcriptome</vt:lpstr>
      <vt:lpstr>CD8+ T cell transcriptome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Chahroudi, Ann</dc:creator>
  <cp:lastModifiedBy>Preview 5</cp:lastModifiedBy>
  <cp:revision>8</cp:revision>
  <dcterms:created xsi:type="dcterms:W3CDTF">2023-08-20T10:54:32Z</dcterms:created>
  <dcterms:modified xsi:type="dcterms:W3CDTF">2024-10-09T17:49:42Z</dcterms:modified>
</cp:coreProperties>
</file>