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96" r:id="rId4"/>
    <p:sldMasterId id="2147483718" r:id="rId5"/>
  </p:sldMasterIdLst>
  <p:notesMasterIdLst>
    <p:notesMasterId r:id="rId26"/>
  </p:notesMasterIdLst>
  <p:handoutMasterIdLst>
    <p:handoutMasterId r:id="rId27"/>
  </p:handoutMasterIdLst>
  <p:sldIdLst>
    <p:sldId id="266" r:id="rId6"/>
    <p:sldId id="276" r:id="rId7"/>
    <p:sldId id="269" r:id="rId8"/>
    <p:sldId id="277" r:id="rId9"/>
    <p:sldId id="289" r:id="rId10"/>
    <p:sldId id="292" r:id="rId11"/>
    <p:sldId id="1362" r:id="rId12"/>
    <p:sldId id="305" r:id="rId13"/>
    <p:sldId id="1364" r:id="rId14"/>
    <p:sldId id="1347" r:id="rId15"/>
    <p:sldId id="1363" r:id="rId16"/>
    <p:sldId id="1352" r:id="rId17"/>
    <p:sldId id="581" r:id="rId18"/>
    <p:sldId id="1355" r:id="rId19"/>
    <p:sldId id="1356" r:id="rId20"/>
    <p:sldId id="1357" r:id="rId21"/>
    <p:sldId id="1333" r:id="rId22"/>
    <p:sldId id="1360" r:id="rId23"/>
    <p:sldId id="1361" r:id="rId24"/>
    <p:sldId id="263"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A058"/>
    <a:srgbClr val="D97511"/>
    <a:srgbClr val="E7E8D2"/>
    <a:srgbClr val="DE94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34"/>
    <p:restoredTop sz="96327"/>
  </p:normalViewPr>
  <p:slideViewPr>
    <p:cSldViewPr snapToGrid="0" snapToObjects="1">
      <p:cViewPr varScale="1">
        <p:scale>
          <a:sx n="120" d="100"/>
          <a:sy n="120" d="100"/>
        </p:scale>
        <p:origin x="246" y="9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151" d="100"/>
          <a:sy n="151" d="100"/>
        </p:scale>
        <p:origin x="3656" y="2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50EAEE-143D-776E-C9F0-489448BF1C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AB0111B-CD3A-D95A-74D8-6AE66B4FAD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C403986-A93A-5046-AE32-21BB90437027}" type="datetimeFigureOut">
              <a:rPr lang="en-GB" smtClean="0"/>
              <a:t>09/10/2024</a:t>
            </a:fld>
            <a:endParaRPr lang="en-GB"/>
          </a:p>
        </p:txBody>
      </p:sp>
      <p:sp>
        <p:nvSpPr>
          <p:cNvPr id="4" name="Footer Placeholder 3">
            <a:extLst>
              <a:ext uri="{FF2B5EF4-FFF2-40B4-BE49-F238E27FC236}">
                <a16:creationId xmlns:a16="http://schemas.microsoft.com/office/drawing/2014/main" id="{5627EB83-AE5E-7F5A-485F-D9B839C02B0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AEA90E6-EDFB-294E-B457-1EE01481D0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C5E9475-EC2F-0342-849E-AF783A2FD564}" type="slidenum">
              <a:rPr lang="en-GB" smtClean="0"/>
              <a:t>‹#›</a:t>
            </a:fld>
            <a:endParaRPr lang="en-GB"/>
          </a:p>
        </p:txBody>
      </p:sp>
    </p:spTree>
    <p:extLst>
      <p:ext uri="{BB962C8B-B14F-4D97-AF65-F5344CB8AC3E}">
        <p14:creationId xmlns:p14="http://schemas.microsoft.com/office/powerpoint/2010/main" val="1052528407"/>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D20E5-D8F7-594B-9D91-F763D43B9AF7}"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8DCDC-D13C-2549-BE6A-717E9EED41AD}" type="slidenum">
              <a:rPr lang="en-GB" smtClean="0"/>
              <a:t>‹#›</a:t>
            </a:fld>
            <a:endParaRPr lang="en-GB"/>
          </a:p>
        </p:txBody>
      </p:sp>
    </p:spTree>
    <p:extLst>
      <p:ext uri="{BB962C8B-B14F-4D97-AF65-F5344CB8AC3E}">
        <p14:creationId xmlns:p14="http://schemas.microsoft.com/office/powerpoint/2010/main" val="3792321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E8DCDC-D13C-2549-BE6A-717E9EED41AD}" type="slidenum">
              <a:rPr lang="en-GB" smtClean="0"/>
              <a:t>1</a:t>
            </a:fld>
            <a:endParaRPr lang="en-GB"/>
          </a:p>
        </p:txBody>
      </p:sp>
    </p:spTree>
    <p:extLst>
      <p:ext uri="{BB962C8B-B14F-4D97-AF65-F5344CB8AC3E}">
        <p14:creationId xmlns:p14="http://schemas.microsoft.com/office/powerpoint/2010/main" val="1284446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E8DCDC-D13C-2549-BE6A-717E9EED41AD}" type="slidenum">
              <a:rPr lang="en-GB" smtClean="0"/>
              <a:t>2</a:t>
            </a:fld>
            <a:endParaRPr lang="en-GB"/>
          </a:p>
        </p:txBody>
      </p:sp>
    </p:spTree>
    <p:extLst>
      <p:ext uri="{BB962C8B-B14F-4D97-AF65-F5344CB8AC3E}">
        <p14:creationId xmlns:p14="http://schemas.microsoft.com/office/powerpoint/2010/main" val="3454764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E8DCDC-D13C-2549-BE6A-717E9EED41AD}" type="slidenum">
              <a:rPr lang="en-GB" smtClean="0"/>
              <a:t>7</a:t>
            </a:fld>
            <a:endParaRPr lang="en-GB"/>
          </a:p>
        </p:txBody>
      </p:sp>
    </p:spTree>
    <p:extLst>
      <p:ext uri="{BB962C8B-B14F-4D97-AF65-F5344CB8AC3E}">
        <p14:creationId xmlns:p14="http://schemas.microsoft.com/office/powerpoint/2010/main" val="2906844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E8DCDC-D13C-2549-BE6A-717E9EED41A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1406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E8DCDC-D13C-2549-BE6A-717E9EED41AD}" type="slidenum">
              <a:rPr lang="en-GB" smtClean="0"/>
              <a:t>11</a:t>
            </a:fld>
            <a:endParaRPr lang="en-GB"/>
          </a:p>
        </p:txBody>
      </p:sp>
    </p:spTree>
    <p:extLst>
      <p:ext uri="{BB962C8B-B14F-4D97-AF65-F5344CB8AC3E}">
        <p14:creationId xmlns:p14="http://schemas.microsoft.com/office/powerpoint/2010/main" val="2816099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76488" y="534988"/>
            <a:ext cx="4751387" cy="26717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4491C33-7A18-455B-A092-649D9414D532}" type="slidenum">
              <a:rPr lang="en-US" smtClean="0">
                <a:solidFill>
                  <a:prstClr val="black"/>
                </a:solidFill>
              </a:rPr>
              <a:pPr>
                <a:defRPr/>
              </a:pPr>
              <a:t>13</a:t>
            </a:fld>
            <a:endParaRPr lang="en-US">
              <a:solidFill>
                <a:prstClr val="black"/>
              </a:solidFill>
            </a:endParaRPr>
          </a:p>
        </p:txBody>
      </p:sp>
    </p:spTree>
    <p:extLst>
      <p:ext uri="{BB962C8B-B14F-4D97-AF65-F5344CB8AC3E}">
        <p14:creationId xmlns:p14="http://schemas.microsoft.com/office/powerpoint/2010/main" val="1633115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Days 5 and 11 post infusion, but  day 1  4  6 7 8 protected </a:t>
            </a:r>
          </a:p>
        </p:txBody>
      </p:sp>
      <p:sp>
        <p:nvSpPr>
          <p:cNvPr id="4" name="Slide Number Placeholder 3"/>
          <p:cNvSpPr>
            <a:spLocks noGrp="1"/>
          </p:cNvSpPr>
          <p:nvPr>
            <p:ph type="sldNum" sz="quarter" idx="10"/>
          </p:nvPr>
        </p:nvSpPr>
        <p:spPr/>
        <p:txBody>
          <a:bodyPr/>
          <a:lstStyle/>
          <a:p>
            <a:fld id="{8B4A2230-98E3-4F3E-A86A-10E38844C60D}" type="slidenum">
              <a:rPr lang="en-US" smtClean="0"/>
              <a:pPr/>
              <a:t>14</a:t>
            </a:fld>
            <a:endParaRPr lang="en-US"/>
          </a:p>
        </p:txBody>
      </p:sp>
    </p:spTree>
    <p:extLst>
      <p:ext uri="{BB962C8B-B14F-4D97-AF65-F5344CB8AC3E}">
        <p14:creationId xmlns:p14="http://schemas.microsoft.com/office/powerpoint/2010/main" val="2392889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Days 5 and 11 post infusion, but  day 1  4  6 7 8 protected </a:t>
            </a:r>
          </a:p>
        </p:txBody>
      </p:sp>
      <p:sp>
        <p:nvSpPr>
          <p:cNvPr id="4" name="Slide Number Placeholder 3"/>
          <p:cNvSpPr>
            <a:spLocks noGrp="1"/>
          </p:cNvSpPr>
          <p:nvPr>
            <p:ph type="sldNum" sz="quarter" idx="10"/>
          </p:nvPr>
        </p:nvSpPr>
        <p:spPr/>
        <p:txBody>
          <a:bodyPr/>
          <a:lstStyle/>
          <a:p>
            <a:fld id="{8B4A2230-98E3-4F3E-A86A-10E38844C60D}" type="slidenum">
              <a:rPr lang="en-US" smtClean="0"/>
              <a:pPr/>
              <a:t>15</a:t>
            </a:fld>
            <a:endParaRPr lang="en-US"/>
          </a:p>
        </p:txBody>
      </p:sp>
    </p:spTree>
    <p:extLst>
      <p:ext uri="{BB962C8B-B14F-4D97-AF65-F5344CB8AC3E}">
        <p14:creationId xmlns:p14="http://schemas.microsoft.com/office/powerpoint/2010/main" val="225731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76488" y="534988"/>
            <a:ext cx="4751387" cy="26717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4491C33-7A18-455B-A092-649D9414D532}" type="slidenum">
              <a:rPr lang="en-US" smtClean="0">
                <a:solidFill>
                  <a:prstClr val="black"/>
                </a:solidFill>
              </a:rPr>
              <a:pPr>
                <a:defRPr/>
              </a:pPr>
              <a:t>16</a:t>
            </a:fld>
            <a:endParaRPr lang="en-US">
              <a:solidFill>
                <a:prstClr val="black"/>
              </a:solidFill>
            </a:endParaRPr>
          </a:p>
        </p:txBody>
      </p:sp>
    </p:spTree>
    <p:extLst>
      <p:ext uri="{BB962C8B-B14F-4D97-AF65-F5344CB8AC3E}">
        <p14:creationId xmlns:p14="http://schemas.microsoft.com/office/powerpoint/2010/main" val="3039192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a:t>
            </a:r>
            <a:r>
              <a:rPr lang="en-US" baseline="0" dirty="0"/>
              <a:t> of infectivity curves on the right. </a:t>
            </a:r>
          </a:p>
        </p:txBody>
      </p:sp>
      <p:sp>
        <p:nvSpPr>
          <p:cNvPr id="4" name="Slide Number Placeholder 3"/>
          <p:cNvSpPr>
            <a:spLocks noGrp="1"/>
          </p:cNvSpPr>
          <p:nvPr>
            <p:ph type="sldNum" sz="quarter" idx="10"/>
          </p:nvPr>
        </p:nvSpPr>
        <p:spPr/>
        <p:txBody>
          <a:bodyPr/>
          <a:lstStyle/>
          <a:p>
            <a:fld id="{8B4A2230-98E3-4F3E-A86A-10E38844C60D}" type="slidenum">
              <a:rPr lang="en-US" smtClean="0"/>
              <a:pPr/>
              <a:t>17</a:t>
            </a:fld>
            <a:endParaRPr lang="en-US"/>
          </a:p>
        </p:txBody>
      </p:sp>
    </p:spTree>
    <p:extLst>
      <p:ext uri="{BB962C8B-B14F-4D97-AF65-F5344CB8AC3E}">
        <p14:creationId xmlns:p14="http://schemas.microsoft.com/office/powerpoint/2010/main" val="3209418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E8DCDC-D13C-2549-BE6A-717E9EED41AD}" type="slidenum">
              <a:rPr lang="en-GB" smtClean="0"/>
              <a:t>20</a:t>
            </a:fld>
            <a:endParaRPr lang="en-GB"/>
          </a:p>
        </p:txBody>
      </p:sp>
    </p:spTree>
    <p:extLst>
      <p:ext uri="{BB962C8B-B14F-4D97-AF65-F5344CB8AC3E}">
        <p14:creationId xmlns:p14="http://schemas.microsoft.com/office/powerpoint/2010/main" val="1963379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1EAEC98C-6D09-7F42-88C1-4A9DE544669A}"/>
              </a:ext>
            </a:extLst>
          </p:cNvPr>
          <p:cNvSpPr>
            <a:spLocks noGrp="1"/>
          </p:cNvSpPr>
          <p:nvPr>
            <p:ph type="title"/>
          </p:nvPr>
        </p:nvSpPr>
        <p:spPr>
          <a:xfrm>
            <a:off x="4116391" y="2097089"/>
            <a:ext cx="7632700" cy="4319586"/>
          </a:xfrm>
          <a:prstGeom prst="rect">
            <a:avLst/>
          </a:prstGeom>
        </p:spPr>
        <p:txBody>
          <a:bodyPr lIns="0" anchor="ctr">
            <a:normAutofit/>
          </a:bodyPr>
          <a:lstStyle>
            <a:lvl1pPr>
              <a:defRPr sz="6000"/>
            </a:lvl1pPr>
          </a:lstStyle>
          <a:p>
            <a:r>
              <a:rPr lang="en-US" noProof="0"/>
              <a:t>Click to edit Master title style</a:t>
            </a:r>
            <a:endParaRPr lang="en-GB" noProof="0"/>
          </a:p>
        </p:txBody>
      </p:sp>
      <p:sp>
        <p:nvSpPr>
          <p:cNvPr id="12" name="TextBox 11">
            <a:extLst>
              <a:ext uri="{FF2B5EF4-FFF2-40B4-BE49-F238E27FC236}">
                <a16:creationId xmlns:a16="http://schemas.microsoft.com/office/drawing/2014/main" id="{8B69231F-CE46-B143-A02F-F3089167ACB3}"/>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Box 3">
            <a:extLst>
              <a:ext uri="{FF2B5EF4-FFF2-40B4-BE49-F238E27FC236}">
                <a16:creationId xmlns:a16="http://schemas.microsoft.com/office/drawing/2014/main" id="{19F2FD01-8C20-79D4-3E59-891EFF361019}"/>
              </a:ext>
            </a:extLst>
          </p:cNvPr>
          <p:cNvSpPr txBox="1"/>
          <p:nvPr/>
        </p:nvSpPr>
        <p:spPr>
          <a:xfrm>
            <a:off x="4116391" y="44132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5" name="TextBox 4">
            <a:extLst>
              <a:ext uri="{FF2B5EF4-FFF2-40B4-BE49-F238E27FC236}">
                <a16:creationId xmlns:a16="http://schemas.microsoft.com/office/drawing/2014/main" id="{23F4BF50-D803-E77A-CBDE-FD855FFB80BD}"/>
              </a:ext>
            </a:extLst>
          </p:cNvPr>
          <p:cNvSpPr txBox="1"/>
          <p:nvPr/>
        </p:nvSpPr>
        <p:spPr>
          <a:xfrm>
            <a:off x="7789867" y="44132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8" name="Text Placeholder 2">
            <a:extLst>
              <a:ext uri="{FF2B5EF4-FFF2-40B4-BE49-F238E27FC236}">
                <a16:creationId xmlns:a16="http://schemas.microsoft.com/office/drawing/2014/main" id="{8F14BC9D-68F3-B392-A400-7E323AA585EC}"/>
              </a:ext>
            </a:extLst>
          </p:cNvPr>
          <p:cNvSpPr>
            <a:spLocks noGrp="1"/>
          </p:cNvSpPr>
          <p:nvPr>
            <p:ph type="body" sz="quarter" idx="10" hasCustomPrompt="1"/>
          </p:nvPr>
        </p:nvSpPr>
        <p:spPr>
          <a:xfrm>
            <a:off x="4116388" y="1231490"/>
            <a:ext cx="7632700" cy="433798"/>
          </a:xfrm>
          <a:prstGeom prst="rect">
            <a:avLst/>
          </a:prstGeom>
        </p:spPr>
        <p:txBody>
          <a:bodyPr lIns="0" tIns="0" rIns="0" bIns="0" anchor="t">
            <a:normAutofit/>
          </a:bodyPr>
          <a:lstStyle>
            <a:lvl1pPr marL="0" indent="0">
              <a:buNone/>
              <a:defRPr sz="2800" b="1" i="0">
                <a:solidFill>
                  <a:schemeClr val="accent6"/>
                </a:solidFill>
                <a:latin typeface="IAS Ribbon Sans Bold" pitchFamily="2" charset="0"/>
                <a:ea typeface="IAS Ribbon Sans Bold" pitchFamily="2" charset="0"/>
              </a:defRPr>
            </a:lvl1pPr>
          </a:lstStyle>
          <a:p>
            <a:pPr lvl="0"/>
            <a:r>
              <a:rPr lang="en-GB" noProof="0"/>
              <a:t>Session name</a:t>
            </a:r>
          </a:p>
        </p:txBody>
      </p:sp>
      <p:sp>
        <p:nvSpPr>
          <p:cNvPr id="9" name="Text Placeholder 4">
            <a:extLst>
              <a:ext uri="{FF2B5EF4-FFF2-40B4-BE49-F238E27FC236}">
                <a16:creationId xmlns:a16="http://schemas.microsoft.com/office/drawing/2014/main" id="{108B38E0-2EEF-2D45-6536-DB605CB20023}"/>
              </a:ext>
            </a:extLst>
          </p:cNvPr>
          <p:cNvSpPr>
            <a:spLocks noGrp="1"/>
          </p:cNvSpPr>
          <p:nvPr>
            <p:ph type="body" sz="quarter" idx="11" hasCustomPrompt="1"/>
          </p:nvPr>
        </p:nvSpPr>
        <p:spPr>
          <a:xfrm>
            <a:off x="4116388" y="765175"/>
            <a:ext cx="7632700" cy="385199"/>
          </a:xfrm>
          <a:prstGeom prst="rect">
            <a:avLst/>
          </a:prstGeom>
        </p:spPr>
        <p:txBody>
          <a:bodyPr lIns="0" tIns="0" rIns="0" bIns="0" anchor="b">
            <a:normAutofit/>
          </a:bodyPr>
          <a:lstStyle>
            <a:lvl1pPr marL="0" indent="0">
              <a:buNone/>
              <a:defRPr sz="1600"/>
            </a:lvl1pPr>
          </a:lstStyle>
          <a:p>
            <a:pPr lvl="0"/>
            <a:r>
              <a:rPr lang="en-GB" noProof="0"/>
              <a:t>Presenter name &amp; affiliation</a:t>
            </a:r>
          </a:p>
        </p:txBody>
      </p:sp>
      <p:pic>
        <p:nvPicPr>
          <p:cNvPr id="13" name="Picture 12">
            <a:extLst>
              <a:ext uri="{FF2B5EF4-FFF2-40B4-BE49-F238E27FC236}">
                <a16:creationId xmlns:a16="http://schemas.microsoft.com/office/drawing/2014/main" id="{1B4458C7-35C0-A6EF-F6EE-CA4C9C558000}"/>
              </a:ext>
            </a:extLst>
          </p:cNvPr>
          <p:cNvPicPr>
            <a:picLocks noChangeAspect="1"/>
          </p:cNvPicPr>
          <p:nvPr/>
        </p:nvPicPr>
        <p:blipFill>
          <a:blip r:embed="rId2"/>
          <a:srcRect/>
          <a:stretch/>
        </p:blipFill>
        <p:spPr>
          <a:xfrm>
            <a:off x="172727" y="4807130"/>
            <a:ext cx="3499714" cy="1873341"/>
          </a:xfrm>
          <a:prstGeom prst="rect">
            <a:avLst/>
          </a:prstGeom>
        </p:spPr>
      </p:pic>
      <p:pic>
        <p:nvPicPr>
          <p:cNvPr id="16" name="Picture 15">
            <a:extLst>
              <a:ext uri="{FF2B5EF4-FFF2-40B4-BE49-F238E27FC236}">
                <a16:creationId xmlns:a16="http://schemas.microsoft.com/office/drawing/2014/main" id="{4EA33F76-6F02-5745-5408-92BE0556545E}"/>
              </a:ext>
            </a:extLst>
          </p:cNvPr>
          <p:cNvPicPr>
            <a:picLocks noChangeAspect="1"/>
          </p:cNvPicPr>
          <p:nvPr/>
        </p:nvPicPr>
        <p:blipFill rotWithShape="1">
          <a:blip r:embed="rId3"/>
          <a:srcRect l="50155" t="40558"/>
          <a:stretch/>
        </p:blipFill>
        <p:spPr>
          <a:xfrm rot="10800000">
            <a:off x="-28801" y="-25400"/>
            <a:ext cx="3644305" cy="3737542"/>
          </a:xfrm>
          <a:prstGeom prst="rect">
            <a:avLst/>
          </a:prstGeom>
        </p:spPr>
      </p:pic>
    </p:spTree>
    <p:extLst>
      <p:ext uri="{BB962C8B-B14F-4D97-AF65-F5344CB8AC3E}">
        <p14:creationId xmlns:p14="http://schemas.microsoft.com/office/powerpoint/2010/main" val="956223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1EAEC98C-6D09-7F42-88C1-4A9DE544669A}"/>
              </a:ext>
            </a:extLst>
          </p:cNvPr>
          <p:cNvSpPr>
            <a:spLocks noGrp="1"/>
          </p:cNvSpPr>
          <p:nvPr>
            <p:ph type="title"/>
          </p:nvPr>
        </p:nvSpPr>
        <p:spPr>
          <a:xfrm>
            <a:off x="4116391" y="441325"/>
            <a:ext cx="7632700" cy="5759450"/>
          </a:xfrm>
          <a:prstGeom prst="rect">
            <a:avLst/>
          </a:prstGeom>
        </p:spPr>
        <p:txBody>
          <a:bodyPr lIns="0" anchor="ctr">
            <a:normAutofit/>
          </a:bodyPr>
          <a:lstStyle>
            <a:lvl1pPr>
              <a:defRPr sz="6000"/>
            </a:lvl1pPr>
          </a:lstStyle>
          <a:p>
            <a:r>
              <a:rPr lang="en-US" noProof="0"/>
              <a:t>Click to edit Master title style</a:t>
            </a:r>
            <a:endParaRPr lang="en-GB" noProof="0"/>
          </a:p>
        </p:txBody>
      </p:sp>
      <p:sp>
        <p:nvSpPr>
          <p:cNvPr id="12" name="TextBox 11">
            <a:extLst>
              <a:ext uri="{FF2B5EF4-FFF2-40B4-BE49-F238E27FC236}">
                <a16:creationId xmlns:a16="http://schemas.microsoft.com/office/drawing/2014/main" id="{8B69231F-CE46-B143-A02F-F3089167ACB3}"/>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6" name="TextBox 5">
            <a:extLst>
              <a:ext uri="{FF2B5EF4-FFF2-40B4-BE49-F238E27FC236}">
                <a16:creationId xmlns:a16="http://schemas.microsoft.com/office/drawing/2014/main" id="{1C309426-BA15-69DF-9DF9-E4BCD5A48083}"/>
              </a:ext>
            </a:extLst>
          </p:cNvPr>
          <p:cNvSpPr txBox="1"/>
          <p:nvPr userDrawn="1"/>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7" name="TextBox 6">
            <a:extLst>
              <a:ext uri="{FF2B5EF4-FFF2-40B4-BE49-F238E27FC236}">
                <a16:creationId xmlns:a16="http://schemas.microsoft.com/office/drawing/2014/main" id="{30F1EC0E-8DD2-ACED-54B6-36F43A8AA4DD}"/>
              </a:ext>
            </a:extLst>
          </p:cNvPr>
          <p:cNvSpPr txBox="1"/>
          <p:nvPr/>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pic>
        <p:nvPicPr>
          <p:cNvPr id="8" name="Picture 7">
            <a:extLst>
              <a:ext uri="{FF2B5EF4-FFF2-40B4-BE49-F238E27FC236}">
                <a16:creationId xmlns:a16="http://schemas.microsoft.com/office/drawing/2014/main" id="{8105B046-8380-43C5-27D1-E58BD5D92FBA}"/>
              </a:ext>
            </a:extLst>
          </p:cNvPr>
          <p:cNvPicPr>
            <a:picLocks noChangeAspect="1"/>
          </p:cNvPicPr>
          <p:nvPr/>
        </p:nvPicPr>
        <p:blipFill rotWithShape="1">
          <a:blip r:embed="rId2"/>
          <a:srcRect l="33580"/>
          <a:stretch/>
        </p:blipFill>
        <p:spPr>
          <a:xfrm>
            <a:off x="-28800" y="1862992"/>
            <a:ext cx="3644305" cy="5020408"/>
          </a:xfrm>
          <a:prstGeom prst="rect">
            <a:avLst/>
          </a:prstGeom>
        </p:spPr>
      </p:pic>
      <p:sp>
        <p:nvSpPr>
          <p:cNvPr id="2" name="TextBox 1">
            <a:extLst>
              <a:ext uri="{FF2B5EF4-FFF2-40B4-BE49-F238E27FC236}">
                <a16:creationId xmlns:a16="http://schemas.microsoft.com/office/drawing/2014/main" id="{FC8A86CA-ED97-4B1C-50A3-296EEB72CF4D}"/>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pic>
        <p:nvPicPr>
          <p:cNvPr id="5" name="Picture 4">
            <a:extLst>
              <a:ext uri="{FF2B5EF4-FFF2-40B4-BE49-F238E27FC236}">
                <a16:creationId xmlns:a16="http://schemas.microsoft.com/office/drawing/2014/main" id="{7CD4BBEB-3875-3E11-09BD-C2110D71838F}"/>
              </a:ext>
            </a:extLst>
          </p:cNvPr>
          <p:cNvPicPr>
            <a:picLocks noChangeAspect="1"/>
          </p:cNvPicPr>
          <p:nvPr userDrawn="1"/>
        </p:nvPicPr>
        <p:blipFill rotWithShape="1">
          <a:blip r:embed="rId2"/>
          <a:srcRect l="33580"/>
          <a:stretch/>
        </p:blipFill>
        <p:spPr>
          <a:xfrm>
            <a:off x="-28800" y="1862992"/>
            <a:ext cx="3644305" cy="5020408"/>
          </a:xfrm>
          <a:prstGeom prst="rect">
            <a:avLst/>
          </a:prstGeom>
        </p:spPr>
      </p:pic>
    </p:spTree>
    <p:extLst>
      <p:ext uri="{BB962C8B-B14F-4D97-AF65-F5344CB8AC3E}">
        <p14:creationId xmlns:p14="http://schemas.microsoft.com/office/powerpoint/2010/main" val="3841316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Subtitle">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6DEEA7C8-5B91-9446-9E3F-8AD099C6C744}"/>
              </a:ext>
            </a:extLst>
          </p:cNvPr>
          <p:cNvSpPr>
            <a:spLocks noGrp="1"/>
          </p:cNvSpPr>
          <p:nvPr>
            <p:ph type="body" sz="quarter" idx="10" hasCustomPrompt="1"/>
          </p:nvPr>
        </p:nvSpPr>
        <p:spPr>
          <a:xfrm>
            <a:off x="4116388" y="2097088"/>
            <a:ext cx="7632700" cy="4103687"/>
          </a:xfrm>
        </p:spPr>
        <p:txBody>
          <a:bodyPr>
            <a:normAutofit/>
          </a:bodyPr>
          <a:lstStyle>
            <a:lvl1pPr marL="0" indent="0">
              <a:buNone/>
              <a:defRPr sz="2800" b="1" i="0">
                <a:solidFill>
                  <a:schemeClr val="accent2"/>
                </a:solidFill>
                <a:latin typeface="+mj-lt"/>
                <a:ea typeface="IAS Ribbon Sans Bold" pitchFamily="2" charset="0"/>
              </a:defRPr>
            </a:lvl1pPr>
          </a:lstStyle>
          <a:p>
            <a:pPr lvl="0"/>
            <a:r>
              <a:rPr lang="en-GB" noProof="0" dirty="0"/>
              <a:t>Click to add subtitle</a:t>
            </a:r>
          </a:p>
        </p:txBody>
      </p:sp>
      <p:sp>
        <p:nvSpPr>
          <p:cNvPr id="16" name="Title 1">
            <a:extLst>
              <a:ext uri="{FF2B5EF4-FFF2-40B4-BE49-F238E27FC236}">
                <a16:creationId xmlns:a16="http://schemas.microsoft.com/office/drawing/2014/main" id="{C7B76CD7-5462-E949-A051-E9D81807286B}"/>
              </a:ext>
            </a:extLst>
          </p:cNvPr>
          <p:cNvSpPr>
            <a:spLocks noGrp="1"/>
          </p:cNvSpPr>
          <p:nvPr>
            <p:ph type="title"/>
          </p:nvPr>
        </p:nvSpPr>
        <p:spPr>
          <a:xfrm>
            <a:off x="4116391" y="441325"/>
            <a:ext cx="7632700" cy="1223964"/>
          </a:xfrm>
          <a:prstGeom prst="rect">
            <a:avLst/>
          </a:prstGeom>
        </p:spPr>
        <p:txBody>
          <a:bodyPr lIns="0" rIns="0" anchor="t"/>
          <a:lstStyle/>
          <a:p>
            <a:r>
              <a:rPr lang="en-US" noProof="0"/>
              <a:t>Click to edit Master title style</a:t>
            </a:r>
            <a:endParaRPr lang="en-GB" noProof="0"/>
          </a:p>
        </p:txBody>
      </p:sp>
      <p:sp>
        <p:nvSpPr>
          <p:cNvPr id="2" name="TextBox 1">
            <a:extLst>
              <a:ext uri="{FF2B5EF4-FFF2-40B4-BE49-F238E27FC236}">
                <a16:creationId xmlns:a16="http://schemas.microsoft.com/office/drawing/2014/main" id="{E4740C5B-795C-263B-EF8C-F6D6F515F11A}"/>
              </a:ext>
            </a:extLst>
          </p:cNvPr>
          <p:cNvSpPr txBox="1"/>
          <p:nvPr/>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4" name="TextBox 3">
            <a:extLst>
              <a:ext uri="{FF2B5EF4-FFF2-40B4-BE49-F238E27FC236}">
                <a16:creationId xmlns:a16="http://schemas.microsoft.com/office/drawing/2014/main" id="{263D824F-8AFF-6ADF-C6B4-0F1EB9395C31}"/>
              </a:ext>
            </a:extLst>
          </p:cNvPr>
          <p:cNvSpPr txBox="1"/>
          <p:nvPr/>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pic>
        <p:nvPicPr>
          <p:cNvPr id="5" name="Picture 4">
            <a:extLst>
              <a:ext uri="{FF2B5EF4-FFF2-40B4-BE49-F238E27FC236}">
                <a16:creationId xmlns:a16="http://schemas.microsoft.com/office/drawing/2014/main" id="{E24AEFD4-8389-EE83-21B7-2943C3CF812C}"/>
              </a:ext>
            </a:extLst>
          </p:cNvPr>
          <p:cNvPicPr>
            <a:picLocks noChangeAspect="1"/>
          </p:cNvPicPr>
          <p:nvPr/>
        </p:nvPicPr>
        <p:blipFill rotWithShape="1">
          <a:blip r:embed="rId2"/>
          <a:srcRect l="33580"/>
          <a:stretch/>
        </p:blipFill>
        <p:spPr>
          <a:xfrm>
            <a:off x="-28800" y="1862992"/>
            <a:ext cx="3644305" cy="5020408"/>
          </a:xfrm>
          <a:prstGeom prst="rect">
            <a:avLst/>
          </a:prstGeom>
        </p:spPr>
      </p:pic>
      <p:pic>
        <p:nvPicPr>
          <p:cNvPr id="7" name="Picture 6">
            <a:extLst>
              <a:ext uri="{FF2B5EF4-FFF2-40B4-BE49-F238E27FC236}">
                <a16:creationId xmlns:a16="http://schemas.microsoft.com/office/drawing/2014/main" id="{CCA41A12-3D45-7D2B-F8D3-D598B7190BA5}"/>
              </a:ext>
            </a:extLst>
          </p:cNvPr>
          <p:cNvPicPr>
            <a:picLocks noChangeAspect="1"/>
          </p:cNvPicPr>
          <p:nvPr userDrawn="1"/>
        </p:nvPicPr>
        <p:blipFill rotWithShape="1">
          <a:blip r:embed="rId2"/>
          <a:srcRect l="33580"/>
          <a:stretch/>
        </p:blipFill>
        <p:spPr>
          <a:xfrm>
            <a:off x="-28800" y="1862992"/>
            <a:ext cx="3644305" cy="5020408"/>
          </a:xfrm>
          <a:prstGeom prst="rect">
            <a:avLst/>
          </a:prstGeom>
        </p:spPr>
      </p:pic>
    </p:spTree>
    <p:extLst>
      <p:ext uri="{BB962C8B-B14F-4D97-AF65-F5344CB8AC3E}">
        <p14:creationId xmlns:p14="http://schemas.microsoft.com/office/powerpoint/2010/main" val="221644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124E970-CD7C-2893-4293-CAADEBD4D699}"/>
              </a:ext>
            </a:extLst>
          </p:cNvPr>
          <p:cNvSpPr/>
          <p:nvPr/>
        </p:nvSpPr>
        <p:spPr>
          <a:xfrm>
            <a:off x="0" y="0"/>
            <a:ext cx="12192000" cy="16652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Title 1">
            <a:extLst>
              <a:ext uri="{FF2B5EF4-FFF2-40B4-BE49-F238E27FC236}">
                <a16:creationId xmlns:a16="http://schemas.microsoft.com/office/drawing/2014/main" id="{C7B76CD7-5462-E949-A051-E9D81807286B}"/>
              </a:ext>
            </a:extLst>
          </p:cNvPr>
          <p:cNvSpPr>
            <a:spLocks noGrp="1"/>
          </p:cNvSpPr>
          <p:nvPr>
            <p:ph type="title"/>
          </p:nvPr>
        </p:nvSpPr>
        <p:spPr>
          <a:xfrm>
            <a:off x="442913" y="441325"/>
            <a:ext cx="8640762" cy="1223964"/>
          </a:xfrm>
          <a:prstGeom prst="rect">
            <a:avLst/>
          </a:prstGeom>
        </p:spPr>
        <p:txBody>
          <a:bodyPr lIns="0" rIns="0" anchor="t"/>
          <a:lstStyle/>
          <a:p>
            <a:r>
              <a:rPr lang="en-US" noProof="0"/>
              <a:t>Click to edit Master title style</a:t>
            </a:r>
            <a:endParaRPr lang="en-GB" noProof="0"/>
          </a:p>
        </p:txBody>
      </p:sp>
      <p:sp>
        <p:nvSpPr>
          <p:cNvPr id="3" name="TextBox 2">
            <a:extLst>
              <a:ext uri="{FF2B5EF4-FFF2-40B4-BE49-F238E27FC236}">
                <a16:creationId xmlns:a16="http://schemas.microsoft.com/office/drawing/2014/main" id="{ED336903-C42D-0B24-3543-E020D15776BE}"/>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6" name="TextBox 5">
            <a:extLst>
              <a:ext uri="{FF2B5EF4-FFF2-40B4-BE49-F238E27FC236}">
                <a16:creationId xmlns:a16="http://schemas.microsoft.com/office/drawing/2014/main" id="{8B1458B3-1D91-F3A6-83FD-350154A757C1}"/>
              </a:ext>
            </a:extLst>
          </p:cNvPr>
          <p:cNvSpPr txBox="1"/>
          <p:nvPr/>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pic>
        <p:nvPicPr>
          <p:cNvPr id="2" name="Picture 1">
            <a:extLst>
              <a:ext uri="{FF2B5EF4-FFF2-40B4-BE49-F238E27FC236}">
                <a16:creationId xmlns:a16="http://schemas.microsoft.com/office/drawing/2014/main" id="{6806B1D8-6A8F-870D-43B3-DFB9C45F78E7}"/>
              </a:ext>
            </a:extLst>
          </p:cNvPr>
          <p:cNvPicPr>
            <a:picLocks noChangeAspect="1"/>
          </p:cNvPicPr>
          <p:nvPr userDrawn="1"/>
        </p:nvPicPr>
        <p:blipFill>
          <a:blip r:embed="rId2"/>
          <a:srcRect/>
          <a:stretch/>
        </p:blipFill>
        <p:spPr>
          <a:xfrm>
            <a:off x="9458360" y="266700"/>
            <a:ext cx="2463933" cy="1318904"/>
          </a:xfrm>
          <a:prstGeom prst="rect">
            <a:avLst/>
          </a:prstGeom>
        </p:spPr>
      </p:pic>
    </p:spTree>
    <p:extLst>
      <p:ext uri="{BB962C8B-B14F-4D97-AF65-F5344CB8AC3E}">
        <p14:creationId xmlns:p14="http://schemas.microsoft.com/office/powerpoint/2010/main" val="2949412114"/>
      </p:ext>
    </p:extLst>
  </p:cSld>
  <p:clrMapOvr>
    <a:masterClrMapping/>
  </p:clrMapOvr>
  <p:extLst>
    <p:ext uri="{DCECCB84-F9BA-43D5-87BE-67443E8EF086}">
      <p15:sldGuideLst xmlns:p15="http://schemas.microsoft.com/office/powerpoint/2012/main">
        <p15:guide id="1" pos="5722">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Image with Caption">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F3D5C7-4751-A55A-E834-6BB5D0EFA324}"/>
              </a:ext>
            </a:extLst>
          </p:cNvPr>
          <p:cNvPicPr>
            <a:picLocks noChangeAspect="1"/>
          </p:cNvPicPr>
          <p:nvPr userDrawn="1"/>
        </p:nvPicPr>
        <p:blipFill>
          <a:blip r:embed="rId2"/>
          <a:stretch>
            <a:fillRect/>
          </a:stretch>
        </p:blipFill>
        <p:spPr>
          <a:xfrm>
            <a:off x="8201891" y="0"/>
            <a:ext cx="3990109" cy="6858000"/>
          </a:xfrm>
          <a:prstGeom prst="rect">
            <a:avLst/>
          </a:prstGeom>
        </p:spPr>
      </p:pic>
      <p:pic>
        <p:nvPicPr>
          <p:cNvPr id="14" name="Picture 13">
            <a:extLst>
              <a:ext uri="{FF2B5EF4-FFF2-40B4-BE49-F238E27FC236}">
                <a16:creationId xmlns:a16="http://schemas.microsoft.com/office/drawing/2014/main" id="{355EF3FC-D308-0EA3-B86E-FB56087D1F47}"/>
              </a:ext>
            </a:extLst>
          </p:cNvPr>
          <p:cNvPicPr>
            <a:picLocks noChangeAspect="1"/>
          </p:cNvPicPr>
          <p:nvPr/>
        </p:nvPicPr>
        <p:blipFill>
          <a:blip r:embed="rId2"/>
          <a:stretch>
            <a:fillRect/>
          </a:stretch>
        </p:blipFill>
        <p:spPr>
          <a:xfrm>
            <a:off x="8201891" y="0"/>
            <a:ext cx="3990109" cy="6858000"/>
          </a:xfrm>
          <a:prstGeom prst="rect">
            <a:avLst/>
          </a:prstGeom>
        </p:spPr>
      </p:pic>
      <p:sp>
        <p:nvSpPr>
          <p:cNvPr id="8" name="Text Placeholder 7">
            <a:extLst>
              <a:ext uri="{FF2B5EF4-FFF2-40B4-BE49-F238E27FC236}">
                <a16:creationId xmlns:a16="http://schemas.microsoft.com/office/drawing/2014/main" id="{22D4093A-7AF9-304D-AE6D-F745B4F0164D}"/>
              </a:ext>
            </a:extLst>
          </p:cNvPr>
          <p:cNvSpPr>
            <a:spLocks noGrp="1"/>
          </p:cNvSpPr>
          <p:nvPr>
            <p:ph type="body" sz="quarter" idx="13" hasCustomPrompt="1"/>
          </p:nvPr>
        </p:nvSpPr>
        <p:spPr>
          <a:xfrm>
            <a:off x="442915" y="3256767"/>
            <a:ext cx="5437188" cy="2944008"/>
          </a:xfrm>
        </p:spPr>
        <p:txBody>
          <a:bodyPr anchor="t"/>
          <a:lstStyle>
            <a:lvl1pPr marL="0" indent="0">
              <a:buNone/>
              <a:defRPr/>
            </a:lvl1pPr>
          </a:lstStyle>
          <a:p>
            <a:pPr lvl="0"/>
            <a:r>
              <a:rPr lang="en-GB" noProof="0"/>
              <a:t>Nulla quis lorem ut libero malesuada feugiat. Curabitur non nulla sit amet nisl tempus convallis quis ac lectus.</a:t>
            </a:r>
          </a:p>
        </p:txBody>
      </p:sp>
      <p:sp>
        <p:nvSpPr>
          <p:cNvPr id="10" name="Picture Placeholder 9">
            <a:extLst>
              <a:ext uri="{FF2B5EF4-FFF2-40B4-BE49-F238E27FC236}">
                <a16:creationId xmlns:a16="http://schemas.microsoft.com/office/drawing/2014/main" id="{A12FA691-34E1-B147-9F45-2CFB053A59B9}"/>
              </a:ext>
            </a:extLst>
          </p:cNvPr>
          <p:cNvSpPr>
            <a:spLocks noGrp="1"/>
          </p:cNvSpPr>
          <p:nvPr>
            <p:ph type="pic" sz="quarter" idx="14"/>
          </p:nvPr>
        </p:nvSpPr>
        <p:spPr>
          <a:xfrm>
            <a:off x="6311903" y="786581"/>
            <a:ext cx="5437185" cy="5299587"/>
          </a:xfrm>
          <a:solidFill>
            <a:schemeClr val="accent2"/>
          </a:solidFill>
        </p:spPr>
        <p:txBody>
          <a:bodyPr anchor="ctr"/>
          <a:lstStyle>
            <a:lvl1pPr marL="0" indent="0" algn="ctr">
              <a:buNone/>
              <a:defRPr/>
            </a:lvl1pPr>
          </a:lstStyle>
          <a:p>
            <a:r>
              <a:rPr lang="en-US" noProof="0"/>
              <a:t>Click icon to add picture</a:t>
            </a:r>
            <a:endParaRPr lang="en-GB" noProof="0"/>
          </a:p>
        </p:txBody>
      </p:sp>
      <p:sp>
        <p:nvSpPr>
          <p:cNvPr id="11" name="Title 10">
            <a:extLst>
              <a:ext uri="{FF2B5EF4-FFF2-40B4-BE49-F238E27FC236}">
                <a16:creationId xmlns:a16="http://schemas.microsoft.com/office/drawing/2014/main" id="{22C07795-8A1B-4F48-ADAF-7475467E7A60}"/>
              </a:ext>
            </a:extLst>
          </p:cNvPr>
          <p:cNvSpPr>
            <a:spLocks noGrp="1"/>
          </p:cNvSpPr>
          <p:nvPr>
            <p:ph type="title"/>
          </p:nvPr>
        </p:nvSpPr>
        <p:spPr>
          <a:xfrm>
            <a:off x="442913" y="1665294"/>
            <a:ext cx="5437187" cy="1428641"/>
          </a:xfrm>
          <a:prstGeom prst="rect">
            <a:avLst/>
          </a:prstGeom>
        </p:spPr>
        <p:txBody>
          <a:bodyPr lIns="0" rIns="0" anchor="b"/>
          <a:lstStyle/>
          <a:p>
            <a:r>
              <a:rPr lang="en-US" noProof="0"/>
              <a:t>Click to edit Master title style</a:t>
            </a:r>
            <a:endParaRPr lang="en-GB" noProof="0"/>
          </a:p>
        </p:txBody>
      </p:sp>
      <p:sp>
        <p:nvSpPr>
          <p:cNvPr id="16" name="TextBox 15">
            <a:extLst>
              <a:ext uri="{FF2B5EF4-FFF2-40B4-BE49-F238E27FC236}">
                <a16:creationId xmlns:a16="http://schemas.microsoft.com/office/drawing/2014/main" id="{6DD43CCD-AAFC-B847-BF0F-B7E2A805F6E1}"/>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17" name="TextBox 16">
            <a:extLst>
              <a:ext uri="{FF2B5EF4-FFF2-40B4-BE49-F238E27FC236}">
                <a16:creationId xmlns:a16="http://schemas.microsoft.com/office/drawing/2014/main" id="{7756C7A6-127D-CF51-4F27-339AF6FC4035}"/>
              </a:ext>
            </a:extLst>
          </p:cNvPr>
          <p:cNvSpPr txBox="1"/>
          <p:nvPr/>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18" name="TextBox 17">
            <a:extLst>
              <a:ext uri="{FF2B5EF4-FFF2-40B4-BE49-F238E27FC236}">
                <a16:creationId xmlns:a16="http://schemas.microsoft.com/office/drawing/2014/main" id="{602CF168-ADF8-8751-9873-5D7530474886}"/>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3" name="TextBox 2">
            <a:extLst>
              <a:ext uri="{FF2B5EF4-FFF2-40B4-BE49-F238E27FC236}">
                <a16:creationId xmlns:a16="http://schemas.microsoft.com/office/drawing/2014/main" id="{1ED1A1DD-8717-114E-6FA1-B61B541B07EB}"/>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2181822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Image and Content 1">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C6D1B286-EE94-DE44-8BBB-C1AC46863680}"/>
              </a:ext>
            </a:extLst>
          </p:cNvPr>
          <p:cNvSpPr>
            <a:spLocks noGrp="1"/>
          </p:cNvSpPr>
          <p:nvPr>
            <p:ph sz="quarter" idx="13"/>
          </p:nvPr>
        </p:nvSpPr>
        <p:spPr>
          <a:xfrm>
            <a:off x="442913" y="2097089"/>
            <a:ext cx="5437187" cy="4103686"/>
          </a:xfrm>
        </p:spPr>
        <p:txBody>
          <a:bodyPr/>
          <a:lstStyle>
            <a:lvl1pPr marL="0" indent="0">
              <a:buNone/>
              <a:defRPr/>
            </a:lvl1pPr>
          </a:lstStyle>
          <a:p>
            <a:pPr lvl="0"/>
            <a:r>
              <a:rPr lang="en-US" noProof="0"/>
              <a:t>Click to edit Master text styles</a:t>
            </a:r>
          </a:p>
        </p:txBody>
      </p:sp>
      <p:sp>
        <p:nvSpPr>
          <p:cNvPr id="20" name="Title 1">
            <a:extLst>
              <a:ext uri="{FF2B5EF4-FFF2-40B4-BE49-F238E27FC236}">
                <a16:creationId xmlns:a16="http://schemas.microsoft.com/office/drawing/2014/main" id="{93976421-9C43-4A44-829D-511FFE0243F2}"/>
              </a:ext>
            </a:extLst>
          </p:cNvPr>
          <p:cNvSpPr>
            <a:spLocks noGrp="1"/>
          </p:cNvSpPr>
          <p:nvPr>
            <p:ph type="title"/>
          </p:nvPr>
        </p:nvSpPr>
        <p:spPr>
          <a:xfrm>
            <a:off x="4116391" y="441325"/>
            <a:ext cx="7632700" cy="1223964"/>
          </a:xfrm>
          <a:prstGeom prst="rect">
            <a:avLst/>
          </a:prstGeom>
        </p:spPr>
        <p:txBody>
          <a:bodyPr lIns="0" rIns="0" anchor="t"/>
          <a:lstStyle/>
          <a:p>
            <a:r>
              <a:rPr lang="en-US" noProof="0"/>
              <a:t>Click to edit Master title style</a:t>
            </a:r>
            <a:endParaRPr lang="en-GB" noProof="0"/>
          </a:p>
        </p:txBody>
      </p:sp>
      <p:sp>
        <p:nvSpPr>
          <p:cNvPr id="3" name="Picture Placeholder 2">
            <a:extLst>
              <a:ext uri="{FF2B5EF4-FFF2-40B4-BE49-F238E27FC236}">
                <a16:creationId xmlns:a16="http://schemas.microsoft.com/office/drawing/2014/main" id="{7BCB34A3-C584-1046-8C17-AB1BCE2694C8}"/>
              </a:ext>
            </a:extLst>
          </p:cNvPr>
          <p:cNvSpPr>
            <a:spLocks noGrp="1"/>
          </p:cNvSpPr>
          <p:nvPr>
            <p:ph type="pic" sz="quarter" idx="14"/>
          </p:nvPr>
        </p:nvSpPr>
        <p:spPr>
          <a:xfrm>
            <a:off x="6311903" y="2097091"/>
            <a:ext cx="5437188" cy="4103687"/>
          </a:xfrm>
          <a:solidFill>
            <a:schemeClr val="accent2"/>
          </a:solidFill>
        </p:spPr>
        <p:txBody>
          <a:bodyPr anchor="ctr"/>
          <a:lstStyle>
            <a:lvl1pPr marL="0" indent="0" algn="ctr">
              <a:buNone/>
              <a:defRPr/>
            </a:lvl1pPr>
          </a:lstStyle>
          <a:p>
            <a:r>
              <a:rPr lang="en-US" noProof="0"/>
              <a:t>Click icon to add picture</a:t>
            </a:r>
            <a:endParaRPr lang="en-GB" noProof="0"/>
          </a:p>
        </p:txBody>
      </p:sp>
      <p:sp>
        <p:nvSpPr>
          <p:cNvPr id="11" name="TextBox 10">
            <a:extLst>
              <a:ext uri="{FF2B5EF4-FFF2-40B4-BE49-F238E27FC236}">
                <a16:creationId xmlns:a16="http://schemas.microsoft.com/office/drawing/2014/main" id="{C51A06C6-814D-4A47-8F9A-552C373FA66E}"/>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5" name="TextBox 4">
            <a:extLst>
              <a:ext uri="{FF2B5EF4-FFF2-40B4-BE49-F238E27FC236}">
                <a16:creationId xmlns:a16="http://schemas.microsoft.com/office/drawing/2014/main" id="{297A1E89-D11F-7D84-9492-E321845559FA}"/>
              </a:ext>
            </a:extLst>
          </p:cNvPr>
          <p:cNvSpPr txBox="1"/>
          <p:nvPr/>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6" name="TextBox 5">
            <a:extLst>
              <a:ext uri="{FF2B5EF4-FFF2-40B4-BE49-F238E27FC236}">
                <a16:creationId xmlns:a16="http://schemas.microsoft.com/office/drawing/2014/main" id="{4186112A-495D-43C0-3AC7-06A4322B48AC}"/>
              </a:ext>
            </a:extLst>
          </p:cNvPr>
          <p:cNvSpPr txBox="1"/>
          <p:nvPr/>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2" name="TextBox 1">
            <a:extLst>
              <a:ext uri="{FF2B5EF4-FFF2-40B4-BE49-F238E27FC236}">
                <a16:creationId xmlns:a16="http://schemas.microsoft.com/office/drawing/2014/main" id="{B7649B11-021B-9D5D-46F1-8BB777F17BE7}"/>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1179130543"/>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2D4093A-7AF9-304D-AE6D-F745B4F0164D}"/>
              </a:ext>
            </a:extLst>
          </p:cNvPr>
          <p:cNvSpPr>
            <a:spLocks noGrp="1"/>
          </p:cNvSpPr>
          <p:nvPr>
            <p:ph type="body" sz="quarter" idx="13" hasCustomPrompt="1"/>
          </p:nvPr>
        </p:nvSpPr>
        <p:spPr>
          <a:xfrm>
            <a:off x="442915" y="3256767"/>
            <a:ext cx="5437188" cy="2944008"/>
          </a:xfrm>
        </p:spPr>
        <p:txBody>
          <a:bodyPr anchor="t"/>
          <a:lstStyle>
            <a:lvl1pPr marL="0" indent="0">
              <a:buNone/>
              <a:defRPr/>
            </a:lvl1pPr>
          </a:lstStyle>
          <a:p>
            <a:pPr lvl="0"/>
            <a:r>
              <a:rPr lang="en-GB" noProof="0"/>
              <a:t>Nulla quis lorem ut libero malesuada feugiat. Curabitur non nulla sit amet nisl tempus convallis quis ac lectus.</a:t>
            </a:r>
          </a:p>
        </p:txBody>
      </p:sp>
      <p:sp>
        <p:nvSpPr>
          <p:cNvPr id="12" name="Content Placeholder 11">
            <a:extLst>
              <a:ext uri="{FF2B5EF4-FFF2-40B4-BE49-F238E27FC236}">
                <a16:creationId xmlns:a16="http://schemas.microsoft.com/office/drawing/2014/main" id="{FEE9A4EF-A011-1744-9932-D74E1968F6E7}"/>
              </a:ext>
            </a:extLst>
          </p:cNvPr>
          <p:cNvSpPr>
            <a:spLocks noGrp="1"/>
          </p:cNvSpPr>
          <p:nvPr>
            <p:ph sz="quarter" idx="14"/>
          </p:nvPr>
        </p:nvSpPr>
        <p:spPr>
          <a:xfrm>
            <a:off x="6311903" y="441325"/>
            <a:ext cx="5437188" cy="5759450"/>
          </a:xfrm>
        </p:spPr>
        <p:txBody>
          <a:bodyPr/>
          <a:lstStyle>
            <a:lvl1pPr marL="0" indent="0">
              <a:buNone/>
              <a:defRPr/>
            </a:lvl1pPr>
          </a:lstStyle>
          <a:p>
            <a:pPr lvl="0"/>
            <a:r>
              <a:rPr lang="en-US" noProof="0"/>
              <a:t>Click to edit Master text styles</a:t>
            </a:r>
          </a:p>
        </p:txBody>
      </p:sp>
      <p:sp>
        <p:nvSpPr>
          <p:cNvPr id="16" name="Title 10">
            <a:extLst>
              <a:ext uri="{FF2B5EF4-FFF2-40B4-BE49-F238E27FC236}">
                <a16:creationId xmlns:a16="http://schemas.microsoft.com/office/drawing/2014/main" id="{091C71F5-B0A7-8745-8F8B-E636D57FA2A7}"/>
              </a:ext>
            </a:extLst>
          </p:cNvPr>
          <p:cNvSpPr>
            <a:spLocks noGrp="1"/>
          </p:cNvSpPr>
          <p:nvPr>
            <p:ph type="title"/>
          </p:nvPr>
        </p:nvSpPr>
        <p:spPr>
          <a:xfrm>
            <a:off x="442913" y="1665294"/>
            <a:ext cx="5437187" cy="1428641"/>
          </a:xfrm>
          <a:prstGeom prst="rect">
            <a:avLst/>
          </a:prstGeom>
        </p:spPr>
        <p:txBody>
          <a:bodyPr anchor="b"/>
          <a:lstStyle/>
          <a:p>
            <a:r>
              <a:rPr lang="en-US" noProof="0"/>
              <a:t>Click to edit Master title style</a:t>
            </a:r>
            <a:endParaRPr lang="en-GB" noProof="0"/>
          </a:p>
        </p:txBody>
      </p:sp>
      <p:sp>
        <p:nvSpPr>
          <p:cNvPr id="13" name="TextBox 12">
            <a:extLst>
              <a:ext uri="{FF2B5EF4-FFF2-40B4-BE49-F238E27FC236}">
                <a16:creationId xmlns:a16="http://schemas.microsoft.com/office/drawing/2014/main" id="{67AD4010-0096-6B46-B74C-E77670FCDEA8}"/>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Box 3">
            <a:extLst>
              <a:ext uri="{FF2B5EF4-FFF2-40B4-BE49-F238E27FC236}">
                <a16:creationId xmlns:a16="http://schemas.microsoft.com/office/drawing/2014/main" id="{CC94271B-1588-8B83-AF63-19A63442EBFE}"/>
              </a:ext>
            </a:extLst>
          </p:cNvPr>
          <p:cNvSpPr txBox="1"/>
          <p:nvPr/>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5" name="TextBox 4">
            <a:extLst>
              <a:ext uri="{FF2B5EF4-FFF2-40B4-BE49-F238E27FC236}">
                <a16:creationId xmlns:a16="http://schemas.microsoft.com/office/drawing/2014/main" id="{A1DE700C-1910-562C-10A1-64B539DF6334}"/>
              </a:ext>
            </a:extLst>
          </p:cNvPr>
          <p:cNvSpPr txBox="1"/>
          <p:nvPr/>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2" name="TextBox 1">
            <a:extLst>
              <a:ext uri="{FF2B5EF4-FFF2-40B4-BE49-F238E27FC236}">
                <a16:creationId xmlns:a16="http://schemas.microsoft.com/office/drawing/2014/main" id="{3DB3AC93-D5FF-B99A-0595-51AF5CAB98EF}"/>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114493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C6D1B286-EE94-DE44-8BBB-C1AC46863680}"/>
              </a:ext>
            </a:extLst>
          </p:cNvPr>
          <p:cNvSpPr>
            <a:spLocks noGrp="1"/>
          </p:cNvSpPr>
          <p:nvPr>
            <p:ph sz="quarter" idx="13"/>
          </p:nvPr>
        </p:nvSpPr>
        <p:spPr>
          <a:xfrm>
            <a:off x="442913" y="2097089"/>
            <a:ext cx="5437187" cy="4103686"/>
          </a:xfrm>
        </p:spPr>
        <p:txBody>
          <a:bodyPr/>
          <a:lstStyle>
            <a:lvl1pPr marL="0" indent="0">
              <a:buNone/>
              <a:defRPr/>
            </a:lvl1pPr>
          </a:lstStyle>
          <a:p>
            <a:pPr lvl="0"/>
            <a:r>
              <a:rPr lang="en-US" noProof="0"/>
              <a:t>Click to edit Master text styles</a:t>
            </a:r>
          </a:p>
        </p:txBody>
      </p:sp>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6311903" y="2097091"/>
            <a:ext cx="5437188" cy="4103687"/>
          </a:xfrm>
        </p:spPr>
        <p:txBody>
          <a:bodyPr/>
          <a:lstStyle>
            <a:lvl1pPr marL="0" indent="0">
              <a:buNone/>
              <a:defRPr/>
            </a:lvl1pPr>
          </a:lstStyle>
          <a:p>
            <a:pPr lvl="0"/>
            <a:r>
              <a:rPr lang="en-US" noProof="0"/>
              <a:t>Click to edit Master text styles</a:t>
            </a:r>
          </a:p>
        </p:txBody>
      </p:sp>
      <p:sp>
        <p:nvSpPr>
          <p:cNvPr id="10" name="Title 1">
            <a:extLst>
              <a:ext uri="{FF2B5EF4-FFF2-40B4-BE49-F238E27FC236}">
                <a16:creationId xmlns:a16="http://schemas.microsoft.com/office/drawing/2014/main" id="{E5A67C6D-451D-6C40-B015-49D1207326AE}"/>
              </a:ext>
            </a:extLst>
          </p:cNvPr>
          <p:cNvSpPr>
            <a:spLocks noGrp="1"/>
          </p:cNvSpPr>
          <p:nvPr>
            <p:ph type="title"/>
          </p:nvPr>
        </p:nvSpPr>
        <p:spPr>
          <a:xfrm>
            <a:off x="4116391" y="441325"/>
            <a:ext cx="7632700" cy="1223964"/>
          </a:xfrm>
          <a:prstGeom prst="rect">
            <a:avLst/>
          </a:prstGeom>
        </p:spPr>
        <p:txBody>
          <a:bodyPr lIns="0" rIns="0" anchor="t"/>
          <a:lstStyle/>
          <a:p>
            <a:r>
              <a:rPr lang="en-US" noProof="0"/>
              <a:t>Click to edit Master title style</a:t>
            </a:r>
            <a:endParaRPr lang="en-GB" noProof="0"/>
          </a:p>
        </p:txBody>
      </p:sp>
      <p:sp>
        <p:nvSpPr>
          <p:cNvPr id="12" name="TextBox 11">
            <a:extLst>
              <a:ext uri="{FF2B5EF4-FFF2-40B4-BE49-F238E27FC236}">
                <a16:creationId xmlns:a16="http://schemas.microsoft.com/office/drawing/2014/main" id="{48551B1C-217B-4F4B-81FF-529B758036DF}"/>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Box 3">
            <a:extLst>
              <a:ext uri="{FF2B5EF4-FFF2-40B4-BE49-F238E27FC236}">
                <a16:creationId xmlns:a16="http://schemas.microsoft.com/office/drawing/2014/main" id="{7F9620CD-55F4-E7E8-E6EC-EB63F895E7BF}"/>
              </a:ext>
            </a:extLst>
          </p:cNvPr>
          <p:cNvSpPr txBox="1"/>
          <p:nvPr/>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5" name="TextBox 4">
            <a:extLst>
              <a:ext uri="{FF2B5EF4-FFF2-40B4-BE49-F238E27FC236}">
                <a16:creationId xmlns:a16="http://schemas.microsoft.com/office/drawing/2014/main" id="{7D484B90-C316-C349-6B8A-72E2C44730B5}"/>
              </a:ext>
            </a:extLst>
          </p:cNvPr>
          <p:cNvSpPr txBox="1"/>
          <p:nvPr/>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2" name="TextBox 1">
            <a:extLst>
              <a:ext uri="{FF2B5EF4-FFF2-40B4-BE49-F238E27FC236}">
                <a16:creationId xmlns:a16="http://schemas.microsoft.com/office/drawing/2014/main" id="{FCE78E90-9218-9685-1D30-181ABB6A0E79}"/>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151801339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Full slide quote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657D6E-D7A9-5757-D780-8C4C40EAF822}"/>
              </a:ext>
            </a:extLst>
          </p:cNvPr>
          <p:cNvPicPr>
            <a:picLocks noChangeAspect="1"/>
          </p:cNvPicPr>
          <p:nvPr userDrawn="1"/>
        </p:nvPicPr>
        <p:blipFill rotWithShape="1">
          <a:blip r:embed="rId2"/>
          <a:srcRect l="33580"/>
          <a:stretch/>
        </p:blipFill>
        <p:spPr>
          <a:xfrm>
            <a:off x="-28800" y="1862992"/>
            <a:ext cx="3644305" cy="5020408"/>
          </a:xfrm>
          <a:prstGeom prst="rect">
            <a:avLst/>
          </a:prstGeom>
        </p:spPr>
      </p:pic>
      <p:sp>
        <p:nvSpPr>
          <p:cNvPr id="8" name="Rectangle 7">
            <a:extLst>
              <a:ext uri="{FF2B5EF4-FFF2-40B4-BE49-F238E27FC236}">
                <a16:creationId xmlns:a16="http://schemas.microsoft.com/office/drawing/2014/main" id="{46281A67-EECF-3906-182B-26FC6009B376}"/>
              </a:ext>
            </a:extLst>
          </p:cNvPr>
          <p:cNvSpPr/>
          <p:nvPr userDrawn="1"/>
        </p:nvSpPr>
        <p:spPr>
          <a:xfrm>
            <a:off x="3004457" y="0"/>
            <a:ext cx="9187542" cy="62007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pic>
        <p:nvPicPr>
          <p:cNvPr id="6" name="Picture 5">
            <a:extLst>
              <a:ext uri="{FF2B5EF4-FFF2-40B4-BE49-F238E27FC236}">
                <a16:creationId xmlns:a16="http://schemas.microsoft.com/office/drawing/2014/main" id="{50996E0E-C323-7488-C5C5-A730ED0AAA73}"/>
              </a:ext>
            </a:extLst>
          </p:cNvPr>
          <p:cNvPicPr>
            <a:picLocks noChangeAspect="1"/>
          </p:cNvPicPr>
          <p:nvPr/>
        </p:nvPicPr>
        <p:blipFill rotWithShape="1">
          <a:blip r:embed="rId2"/>
          <a:srcRect l="33580"/>
          <a:stretch/>
        </p:blipFill>
        <p:spPr>
          <a:xfrm>
            <a:off x="-28800" y="1862992"/>
            <a:ext cx="3644305" cy="5020408"/>
          </a:xfrm>
          <a:prstGeom prst="rect">
            <a:avLst/>
          </a:prstGeom>
        </p:spPr>
      </p:pic>
      <p:sp>
        <p:nvSpPr>
          <p:cNvPr id="2" name="Rectangle 1">
            <a:extLst>
              <a:ext uri="{FF2B5EF4-FFF2-40B4-BE49-F238E27FC236}">
                <a16:creationId xmlns:a16="http://schemas.microsoft.com/office/drawing/2014/main" id="{D48307A7-7DAF-A3D0-EEA7-B63B600E8639}"/>
              </a:ext>
            </a:extLst>
          </p:cNvPr>
          <p:cNvSpPr/>
          <p:nvPr/>
        </p:nvSpPr>
        <p:spPr>
          <a:xfrm>
            <a:off x="3004457" y="0"/>
            <a:ext cx="9187542" cy="62007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7" name="Title 1">
            <a:extLst>
              <a:ext uri="{FF2B5EF4-FFF2-40B4-BE49-F238E27FC236}">
                <a16:creationId xmlns:a16="http://schemas.microsoft.com/office/drawing/2014/main" id="{1EAEC98C-6D09-7F42-88C1-4A9DE544669A}"/>
              </a:ext>
            </a:extLst>
          </p:cNvPr>
          <p:cNvSpPr>
            <a:spLocks noGrp="1"/>
          </p:cNvSpPr>
          <p:nvPr>
            <p:ph type="title" hasCustomPrompt="1"/>
          </p:nvPr>
        </p:nvSpPr>
        <p:spPr>
          <a:xfrm>
            <a:off x="4116391" y="441325"/>
            <a:ext cx="7632700" cy="4609306"/>
          </a:xfrm>
          <a:prstGeom prst="rect">
            <a:avLst/>
          </a:prstGeom>
        </p:spPr>
        <p:txBody>
          <a:bodyPr lIns="0" anchor="b">
            <a:normAutofit/>
          </a:bodyPr>
          <a:lstStyle>
            <a:lvl1pPr>
              <a:defRPr sz="4800" b="0" i="0">
                <a:solidFill>
                  <a:schemeClr val="bg1"/>
                </a:solidFill>
                <a:latin typeface="IAS Ribbon Sans Regular" pitchFamily="2" charset="0"/>
                <a:ea typeface="IAS Ribbon Sans Regular" pitchFamily="2" charset="0"/>
              </a:defRPr>
            </a:lvl1pPr>
          </a:lstStyle>
          <a:p>
            <a:r>
              <a:rPr lang="en-GB" noProof="0" dirty="0"/>
              <a:t>“Click to edit Master title style”</a:t>
            </a:r>
          </a:p>
        </p:txBody>
      </p:sp>
      <p:sp>
        <p:nvSpPr>
          <p:cNvPr id="12" name="TextBox 11">
            <a:extLst>
              <a:ext uri="{FF2B5EF4-FFF2-40B4-BE49-F238E27FC236}">
                <a16:creationId xmlns:a16="http://schemas.microsoft.com/office/drawing/2014/main" id="{8B69231F-CE46-B143-A02F-F3089167ACB3}"/>
              </a:ext>
            </a:extLst>
          </p:cNvPr>
          <p:cNvSpPr txBox="1"/>
          <p:nvPr/>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 Placeholder 3">
            <a:extLst>
              <a:ext uri="{FF2B5EF4-FFF2-40B4-BE49-F238E27FC236}">
                <a16:creationId xmlns:a16="http://schemas.microsoft.com/office/drawing/2014/main" id="{C5683131-2416-4447-B094-A11566C29689}"/>
              </a:ext>
            </a:extLst>
          </p:cNvPr>
          <p:cNvSpPr>
            <a:spLocks noGrp="1"/>
          </p:cNvSpPr>
          <p:nvPr>
            <p:ph type="body" sz="quarter" idx="10" hasCustomPrompt="1"/>
          </p:nvPr>
        </p:nvSpPr>
        <p:spPr>
          <a:xfrm>
            <a:off x="4116388" y="5364956"/>
            <a:ext cx="7632700" cy="835818"/>
          </a:xfrm>
        </p:spPr>
        <p:txBody>
          <a:bodyPr>
            <a:normAutofit/>
          </a:bodyPr>
          <a:lstStyle>
            <a:lvl1pPr marL="0" indent="0">
              <a:buNone/>
              <a:defRPr sz="2000" b="0" i="0">
                <a:solidFill>
                  <a:schemeClr val="bg1"/>
                </a:solidFill>
                <a:latin typeface="+mj-lt"/>
                <a:ea typeface="IAS Ribbon Sans Regular" pitchFamily="2" charset="0"/>
              </a:defRPr>
            </a:lvl1pPr>
          </a:lstStyle>
          <a:p>
            <a:pPr lvl="0"/>
            <a:r>
              <a:rPr lang="en-GB" noProof="0" dirty="0"/>
              <a:t>Quote citation</a:t>
            </a:r>
          </a:p>
        </p:txBody>
      </p:sp>
      <p:sp>
        <p:nvSpPr>
          <p:cNvPr id="3" name="TextBox 2">
            <a:extLst>
              <a:ext uri="{FF2B5EF4-FFF2-40B4-BE49-F238E27FC236}">
                <a16:creationId xmlns:a16="http://schemas.microsoft.com/office/drawing/2014/main" id="{BABD2531-B330-3930-3318-0A3155709EE6}"/>
              </a:ext>
            </a:extLst>
          </p:cNvPr>
          <p:cNvSpPr txBox="1"/>
          <p:nvPr/>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6 – 10 October · Lima, Peru and virtual</a:t>
            </a:r>
          </a:p>
        </p:txBody>
      </p:sp>
      <p:sp>
        <p:nvSpPr>
          <p:cNvPr id="5" name="TextBox 4">
            <a:extLst>
              <a:ext uri="{FF2B5EF4-FFF2-40B4-BE49-F238E27FC236}">
                <a16:creationId xmlns:a16="http://schemas.microsoft.com/office/drawing/2014/main" id="{B02CB9AF-2DB1-B554-78D0-E26F7FBCD684}"/>
              </a:ext>
            </a:extLst>
          </p:cNvPr>
          <p:cNvSpPr txBox="1"/>
          <p:nvPr/>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hivr4p.org</a:t>
            </a:r>
          </a:p>
        </p:txBody>
      </p:sp>
      <p:sp>
        <p:nvSpPr>
          <p:cNvPr id="9" name="TextBox 8">
            <a:extLst>
              <a:ext uri="{FF2B5EF4-FFF2-40B4-BE49-F238E27FC236}">
                <a16:creationId xmlns:a16="http://schemas.microsoft.com/office/drawing/2014/main" id="{EEA29D02-9F95-CE08-4D0B-BA8E1DA1DF95}"/>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dirty="0">
              <a:solidFill>
                <a:schemeClr val="tx1"/>
              </a:solidFill>
              <a:effectLst/>
              <a:latin typeface="+mn-lt"/>
              <a:ea typeface="+mn-ea"/>
              <a:cs typeface="+mn-cs"/>
            </a:endParaRPr>
          </a:p>
        </p:txBody>
      </p:sp>
    </p:spTree>
    <p:extLst>
      <p:ext uri="{BB962C8B-B14F-4D97-AF65-F5344CB8AC3E}">
        <p14:creationId xmlns:p14="http://schemas.microsoft.com/office/powerpoint/2010/main" val="2403710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0213036"/>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D337-26E8-457E-BC2F-BDB479491F2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F53ABD-5851-4B3C-B287-77CC5424A3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DB995E-B7AB-486B-A3BA-045013DE19E2}"/>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E6B43B24-D264-40EE-9B0F-DE4D986A8F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FCD262-98AB-46E8-8BE6-E9D0AB348FBC}"/>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50562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016000" y="274638"/>
            <a:ext cx="10871200" cy="1143000"/>
          </a:xfrm>
        </p:spPr>
        <p:txBody>
          <a:bodyPr/>
          <a:lstStyle/>
          <a:p>
            <a:r>
              <a:rPr lang="en-US"/>
              <a:t>Click to edit Master title style</a:t>
            </a:r>
          </a:p>
        </p:txBody>
      </p:sp>
      <p:sp>
        <p:nvSpPr>
          <p:cNvPr id="5" name="Content Placeholder 4"/>
          <p:cNvSpPr>
            <a:spLocks noGrp="1"/>
          </p:cNvSpPr>
          <p:nvPr>
            <p:ph sz="quarter" idx="11"/>
          </p:nvPr>
        </p:nvSpPr>
        <p:spPr>
          <a:xfrm>
            <a:off x="1016000" y="1447800"/>
            <a:ext cx="10871200" cy="464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21"/>
          <p:cNvSpPr>
            <a:spLocks noGrp="1"/>
          </p:cNvSpPr>
          <p:nvPr>
            <p:ph type="sldNum" sz="quarter" idx="12"/>
          </p:nvPr>
        </p:nvSpPr>
        <p:spPr/>
        <p:txBody>
          <a:bodyPr/>
          <a:lstStyle>
            <a:lvl1pPr>
              <a:defRPr/>
            </a:lvl1pPr>
          </a:lstStyle>
          <a:p>
            <a:pPr>
              <a:defRPr/>
            </a:pPr>
            <a:fld id="{5EC8BC68-7199-4433-8587-1A00E28C7853}" type="slidenum">
              <a:rPr lang="en-US"/>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2331249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E6C4-2006-45C3-98A1-52B568ACE2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2361E89-A15E-40E9-83C5-8A773304E3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54DC0-D28F-4395-A08A-54602EE7C4A4}"/>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A6D5EABE-414F-4BFE-8334-DB4C5C647B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D03CAE-3B96-4408-BC59-3E87A30C6599}"/>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374651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D337-26E8-457E-BC2F-BDB479491F2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F53ABD-5851-4B3C-B287-77CC5424A3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DB995E-B7AB-486B-A3BA-045013DE19E2}"/>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E6B43B24-D264-40EE-9B0F-DE4D986A8F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FCD262-98AB-46E8-8BE6-E9D0AB348FBC}"/>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2002914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AFF1-40AC-41AF-9602-AB6591F562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6ECEBBD-59B9-4CEE-AF16-1C7EA420F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21EE5B-2EDD-433C-82DE-0C6DA0F2FEB9}"/>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878376F2-94BA-489E-95E5-F14EBB0609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11AD1D-249C-4FCB-9EDD-2D1E86519554}"/>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1511636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2A16-A4B1-4C0F-A215-D49A4E9A47F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A3772F-3E9D-4281-840E-C31DC7C8A8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FF8F5BE-ED12-439A-8F81-DA2E19456D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6487F69-7E97-4F57-AA5F-25448A7B8BAB}"/>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6" name="Footer Placeholder 5">
            <a:extLst>
              <a:ext uri="{FF2B5EF4-FFF2-40B4-BE49-F238E27FC236}">
                <a16:creationId xmlns:a16="http://schemas.microsoft.com/office/drawing/2014/main" id="{9E46F38D-961A-45BB-B351-0FAD0E8FC5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947811-9EAD-40A5-BEC0-AA27541D6E08}"/>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3988672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0F-1C10-41F0-B4BF-3D3EEF5E72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69F43A-ECC9-4171-8CA1-A528516628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767D51-B787-49EE-A3C6-02C43E6C75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237AACF-510A-4124-9F92-192EF0EEA9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AAB204-92A6-42E0-9737-1F39DCAB42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E076F5D-5587-44B5-98A2-5DCF81315FBB}"/>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8" name="Footer Placeholder 7">
            <a:extLst>
              <a:ext uri="{FF2B5EF4-FFF2-40B4-BE49-F238E27FC236}">
                <a16:creationId xmlns:a16="http://schemas.microsoft.com/office/drawing/2014/main" id="{CA233C54-4524-4C2B-86C2-9063F138C3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67B10F-0CD1-4845-8B3B-B3B1881CD288}"/>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40231877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D6BD-F2DF-499B-BBF0-5137DBDAE6B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7D1A341-DB62-4BC0-A7B0-926B629314E7}"/>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4" name="Footer Placeholder 3">
            <a:extLst>
              <a:ext uri="{FF2B5EF4-FFF2-40B4-BE49-F238E27FC236}">
                <a16:creationId xmlns:a16="http://schemas.microsoft.com/office/drawing/2014/main" id="{85E0525B-EA5F-4FC9-923F-DE6FB3876EC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DDB62-A598-4239-99B5-8F7A3B8DCA58}"/>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4600772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4E2EB8-12BB-4F79-8F19-2A50C6A3C9B1}"/>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3" name="Footer Placeholder 2">
            <a:extLst>
              <a:ext uri="{FF2B5EF4-FFF2-40B4-BE49-F238E27FC236}">
                <a16:creationId xmlns:a16="http://schemas.microsoft.com/office/drawing/2014/main" id="{358143F5-B511-45FE-B3D1-C68DC342CE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C135F6-45B4-487E-BF82-E815216255F4}"/>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40059982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D3B34-60D6-4955-9DFF-DDEDC7D667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4D2972C-8B3E-4D2E-997E-AE0DAB1029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6E6604-28E3-4C0D-BC99-9D5DF6181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F17AE-A0DA-4FC9-B3B0-3D8582F0B652}"/>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6" name="Footer Placeholder 5">
            <a:extLst>
              <a:ext uri="{FF2B5EF4-FFF2-40B4-BE49-F238E27FC236}">
                <a16:creationId xmlns:a16="http://schemas.microsoft.com/office/drawing/2014/main" id="{9C6FADCD-35BD-4464-AE2C-E60B692717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0ECE15-68AB-4ABF-A7DA-8B1C233C7BFC}"/>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7854963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9689D-051E-4BDE-A9F2-8C1718AFA6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B8D701-55F1-435B-B547-0985104BC6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E237098-4CE1-485F-B0F5-0F2CB9DC11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E04B10-0A9A-45EF-A853-CC42A9038774}"/>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6" name="Footer Placeholder 5">
            <a:extLst>
              <a:ext uri="{FF2B5EF4-FFF2-40B4-BE49-F238E27FC236}">
                <a16:creationId xmlns:a16="http://schemas.microsoft.com/office/drawing/2014/main" id="{11A7433A-7DB1-4C3E-BF47-C00B00A9AB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D66288-CC92-4290-BDBE-71BC4FA77992}"/>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2015892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739E-0826-4DC5-872F-665EB76DA05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775E2CF-ED6D-454F-9714-893510F7EA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6AF2EC-5401-421A-9D64-4D99311F4965}"/>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109E9FAF-091B-441E-9EF0-80BBA4EFBA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868C75-E279-4873-AE86-FB6B25D6042D}"/>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13029675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044E79-3E5A-4EB6-8B3A-21E6F88741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F4B231F-47B0-43B3-80E2-F06807264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4CFAE9-4881-4E50-AFF1-3D3A44318C84}"/>
              </a:ext>
            </a:extLst>
          </p:cNvPr>
          <p:cNvSpPr>
            <a:spLocks noGrp="1"/>
          </p:cNvSpPr>
          <p:nvPr>
            <p:ph type="dt" sz="half" idx="10"/>
          </p:nvPr>
        </p:nvSpPr>
        <p:spPr/>
        <p:txBody>
          <a:body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80D6B699-421F-44C2-9D20-0048A11EA3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51FA0F-9ABC-42A9-B937-1C4097593B51}"/>
              </a:ext>
            </a:extLst>
          </p:cNvPr>
          <p:cNvSpPr>
            <a:spLocks noGrp="1"/>
          </p:cNvSpPr>
          <p:nvPr>
            <p:ph type="sldNum" sz="quarter" idx="12"/>
          </p:nvPr>
        </p:nvSpPr>
        <p:spPr/>
        <p:txBody>
          <a:bodyPr/>
          <a:lstStyle/>
          <a:p>
            <a:fld id="{4192DA28-367A-40AE-AB8D-5F4B2543688E}" type="slidenum">
              <a:rPr lang="en-US" smtClean="0"/>
              <a:t>‹#›</a:t>
            </a:fld>
            <a:endParaRPr lang="en-US"/>
          </a:p>
        </p:txBody>
      </p:sp>
    </p:spTree>
    <p:extLst>
      <p:ext uri="{BB962C8B-B14F-4D97-AF65-F5344CB8AC3E}">
        <p14:creationId xmlns:p14="http://schemas.microsoft.com/office/powerpoint/2010/main" val="3374135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016000" y="274638"/>
            <a:ext cx="10871200" cy="1143000"/>
          </a:xfrm>
        </p:spPr>
        <p:txBody>
          <a:bodyPr/>
          <a:lstStyle/>
          <a:p>
            <a:r>
              <a:rPr lang="en-US"/>
              <a:t>Click to edit Master title style</a:t>
            </a:r>
          </a:p>
        </p:txBody>
      </p:sp>
      <p:sp>
        <p:nvSpPr>
          <p:cNvPr id="5" name="Content Placeholder 4"/>
          <p:cNvSpPr>
            <a:spLocks noGrp="1"/>
          </p:cNvSpPr>
          <p:nvPr>
            <p:ph sz="quarter" idx="11"/>
          </p:nvPr>
        </p:nvSpPr>
        <p:spPr>
          <a:xfrm>
            <a:off x="1016000" y="1447800"/>
            <a:ext cx="10871200" cy="464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21"/>
          <p:cNvSpPr>
            <a:spLocks noGrp="1"/>
          </p:cNvSpPr>
          <p:nvPr>
            <p:ph type="sldNum" sz="quarter" idx="12"/>
          </p:nvPr>
        </p:nvSpPr>
        <p:spPr/>
        <p:txBody>
          <a:bodyPr/>
          <a:lstStyle>
            <a:lvl1pPr>
              <a:defRPr/>
            </a:lvl1pPr>
          </a:lstStyle>
          <a:p>
            <a:pPr>
              <a:defRPr/>
            </a:pPr>
            <a:fld id="{5EC8BC68-7199-4433-8587-1A00E28C7853}" type="slidenum">
              <a:rPr lang="en-US"/>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101890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16390" y="441325"/>
            <a:ext cx="7632700" cy="1223963"/>
          </a:xfrm>
          <a:prstGeom prst="rect">
            <a:avLst/>
          </a:prstGeom>
        </p:spPr>
        <p:txBody>
          <a:bodyPr vert="horz" lIns="0" tIns="0" rIns="0" bIns="0" rtlCol="0" anchor="ctr">
            <a:normAutofit/>
          </a:bodyPr>
          <a:lstStyle/>
          <a:p>
            <a:r>
              <a:rPr lang="en-US" noProof="0"/>
              <a:t>Click to edit Master title style</a:t>
            </a:r>
            <a:endParaRPr lang="en-GB" noProof="0" dirty="0"/>
          </a:p>
        </p:txBody>
      </p:sp>
      <p:sp>
        <p:nvSpPr>
          <p:cNvPr id="3" name="Text Placeholder 2"/>
          <p:cNvSpPr>
            <a:spLocks noGrp="1"/>
          </p:cNvSpPr>
          <p:nvPr>
            <p:ph type="body" idx="1"/>
          </p:nvPr>
        </p:nvSpPr>
        <p:spPr>
          <a:xfrm>
            <a:off x="442913" y="2097089"/>
            <a:ext cx="11306169" cy="4103687"/>
          </a:xfrm>
          <a:prstGeom prst="rect">
            <a:avLst/>
          </a:prstGeom>
        </p:spPr>
        <p:txBody>
          <a:bodyPr vert="horz" lIns="0" tIns="0" rIns="0" bIns="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pic>
        <p:nvPicPr>
          <p:cNvPr id="9" name="Picture 8">
            <a:extLst>
              <a:ext uri="{FF2B5EF4-FFF2-40B4-BE49-F238E27FC236}">
                <a16:creationId xmlns:a16="http://schemas.microsoft.com/office/drawing/2014/main" id="{DB66124B-A661-D5A9-C532-18C996EA6AEA}"/>
              </a:ext>
            </a:extLst>
          </p:cNvPr>
          <p:cNvPicPr>
            <a:picLocks noChangeAspect="1"/>
          </p:cNvPicPr>
          <p:nvPr/>
        </p:nvPicPr>
        <p:blipFill>
          <a:blip r:embed="rId14"/>
          <a:srcRect/>
          <a:stretch/>
        </p:blipFill>
        <p:spPr>
          <a:xfrm>
            <a:off x="260899" y="266700"/>
            <a:ext cx="2463935" cy="1318904"/>
          </a:xfrm>
          <a:prstGeom prst="rect">
            <a:avLst/>
          </a:prstGeom>
        </p:spPr>
      </p:pic>
      <p:pic>
        <p:nvPicPr>
          <p:cNvPr id="4" name="Picture 3">
            <a:extLst>
              <a:ext uri="{FF2B5EF4-FFF2-40B4-BE49-F238E27FC236}">
                <a16:creationId xmlns:a16="http://schemas.microsoft.com/office/drawing/2014/main" id="{3D64E06F-EF28-50C5-9C9E-07D581412192}"/>
              </a:ext>
            </a:extLst>
          </p:cNvPr>
          <p:cNvPicPr>
            <a:picLocks noChangeAspect="1"/>
          </p:cNvPicPr>
          <p:nvPr userDrawn="1"/>
        </p:nvPicPr>
        <p:blipFill>
          <a:blip r:embed="rId15"/>
          <a:srcRect/>
          <a:stretch/>
        </p:blipFill>
        <p:spPr>
          <a:xfrm>
            <a:off x="260900" y="266700"/>
            <a:ext cx="2463933" cy="1318904"/>
          </a:xfrm>
          <a:prstGeom prst="rect">
            <a:avLst/>
          </a:prstGeom>
        </p:spPr>
      </p:pic>
    </p:spTree>
    <p:extLst>
      <p:ext uri="{BB962C8B-B14F-4D97-AF65-F5344CB8AC3E}">
        <p14:creationId xmlns:p14="http://schemas.microsoft.com/office/powerpoint/2010/main" val="6988328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2" r:id="rId4"/>
    <p:sldLayoutId id="2147483703" r:id="rId5"/>
    <p:sldLayoutId id="2147483705" r:id="rId6"/>
    <p:sldLayoutId id="2147483707" r:id="rId7"/>
    <p:sldLayoutId id="2147483708" r:id="rId8"/>
    <p:sldLayoutId id="2147483710" r:id="rId9"/>
    <p:sldLayoutId id="2147483712" r:id="rId10"/>
    <p:sldLayoutId id="2147483717" r:id="rId11"/>
    <p:sldLayoutId id="2147483731" r:id="rId12"/>
  </p:sldLayoutIdLst>
  <p:txStyles>
    <p:titleStyle>
      <a:lvl1pPr algn="l" defTabSz="914400" rtl="0" eaLnBrk="1" latinLnBrk="0" hangingPunct="1">
        <a:lnSpc>
          <a:spcPct val="90000"/>
        </a:lnSpc>
        <a:spcBef>
          <a:spcPct val="0"/>
        </a:spcBef>
        <a:buNone/>
        <a:defRPr sz="4400" b="1"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p15:clr>
            <a:srgbClr val="F26B43"/>
          </p15:clr>
        </p15:guide>
        <p15:guide id="2" pos="2593">
          <p15:clr>
            <a:srgbClr val="F26B43"/>
          </p15:clr>
        </p15:guide>
        <p15:guide id="3" pos="2865">
          <p15:clr>
            <a:srgbClr val="F26B43"/>
          </p15:clr>
        </p15:guide>
        <p15:guide id="4" pos="3704">
          <p15:clr>
            <a:srgbClr val="F26B43"/>
          </p15:clr>
        </p15:guide>
        <p15:guide id="5" pos="3976">
          <p15:clr>
            <a:srgbClr val="F26B43"/>
          </p15:clr>
        </p15:guide>
        <p15:guide id="6" pos="4815">
          <p15:clr>
            <a:srgbClr val="F26B43"/>
          </p15:clr>
        </p15:guide>
        <p15:guide id="7" pos="5087">
          <p15:clr>
            <a:srgbClr val="F26B43"/>
          </p15:clr>
        </p15:guide>
        <p15:guide id="8" pos="7401">
          <p15:clr>
            <a:srgbClr val="F26B43"/>
          </p15:clr>
        </p15:guide>
        <p15:guide id="9" orient="horz" pos="278">
          <p15:clr>
            <a:srgbClr val="F26B43"/>
          </p15:clr>
        </p15:guide>
        <p15:guide id="10" orient="horz" pos="1049">
          <p15:clr>
            <a:srgbClr val="F26B43"/>
          </p15:clr>
        </p15:guide>
        <p15:guide id="11" orient="horz" pos="1321">
          <p15:clr>
            <a:srgbClr val="F26B43"/>
          </p15:clr>
        </p15:guide>
        <p15:guide id="12" orient="horz" pos="3906">
          <p15:clr>
            <a:srgbClr val="F26B43"/>
          </p15:clr>
        </p15:guide>
        <p15:guide id="13" orient="horz" pos="4178">
          <p15:clr>
            <a:srgbClr val="F26B43"/>
          </p15:clr>
        </p15:guide>
        <p15:guide id="14" orient="horz" pos="4042">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E2C90F-2BC6-4182-A4EE-105AD6027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FEE9DE-19B6-428D-8D39-AC7C906F69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C06E0-29AF-47D3-833E-5799F58E2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C0C311-4260-4715-B8E9-6A9F39157283}" type="datetimeFigureOut">
              <a:rPr lang="en-US" smtClean="0"/>
              <a:t>10/9/2024</a:t>
            </a:fld>
            <a:endParaRPr lang="en-US"/>
          </a:p>
        </p:txBody>
      </p:sp>
      <p:sp>
        <p:nvSpPr>
          <p:cNvPr id="5" name="Footer Placeholder 4">
            <a:extLst>
              <a:ext uri="{FF2B5EF4-FFF2-40B4-BE49-F238E27FC236}">
                <a16:creationId xmlns:a16="http://schemas.microsoft.com/office/drawing/2014/main" id="{1A7E1CA8-B2F6-4DF0-A8AC-D6774A7114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0ACF0E0-21C1-4C14-BE3C-F3441B0E5D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92DA28-367A-40AE-AB8D-5F4B2543688E}" type="slidenum">
              <a:rPr lang="en-US" smtClean="0"/>
              <a:t>‹#›</a:t>
            </a:fld>
            <a:endParaRPr lang="en-US"/>
          </a:p>
        </p:txBody>
      </p:sp>
    </p:spTree>
    <p:extLst>
      <p:ext uri="{BB962C8B-B14F-4D97-AF65-F5344CB8AC3E}">
        <p14:creationId xmlns:p14="http://schemas.microsoft.com/office/powerpoint/2010/main" val="159312883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mlemos@fredhutch.or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1.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image" Target="../media/image16.emf"/><Relationship Id="rId7" Type="http://schemas.openxmlformats.org/officeDocument/2006/relationships/image" Target="../media/image14.wmf"/><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oleObject" Target="../embeddings/oleObject1.bin"/><Relationship Id="rId11" Type="http://schemas.openxmlformats.org/officeDocument/2006/relationships/image" Target="../media/image20.png"/><Relationship Id="rId5" Type="http://schemas.openxmlformats.org/officeDocument/2006/relationships/image" Target="../media/image18.emf"/><Relationship Id="rId10" Type="http://schemas.openxmlformats.org/officeDocument/2006/relationships/image" Target="../media/image19.png"/><Relationship Id="rId4" Type="http://schemas.openxmlformats.org/officeDocument/2006/relationships/image" Target="../media/image17.emf"/><Relationship Id="rId9" Type="http://schemas.openxmlformats.org/officeDocument/2006/relationships/image" Target="../media/image15.wmf"/></Relationships>
</file>

<file path=ppt/slides/_rels/slide9.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22.emf"/></Relationships>
</file>

<file path=ppt/slides/_rels/slide10.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slideLayout" Target="../slideLayouts/slideLayout14.xml"/><Relationship Id="rId5" Type="http://schemas.openxmlformats.org/officeDocument/2006/relationships/image" Target="../media/image26.emf"/><Relationship Id="rId4" Type="http://schemas.openxmlformats.org/officeDocument/2006/relationships/image" Target="../media/image25.e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33.tiff"/><Relationship Id="rId13" Type="http://schemas.openxmlformats.org/officeDocument/2006/relationships/image" Target="../media/image38.tiff"/><Relationship Id="rId18" Type="http://schemas.openxmlformats.org/officeDocument/2006/relationships/image" Target="../media/image43.tiff"/><Relationship Id="rId3" Type="http://schemas.openxmlformats.org/officeDocument/2006/relationships/image" Target="../media/image28.tiff"/><Relationship Id="rId7" Type="http://schemas.openxmlformats.org/officeDocument/2006/relationships/image" Target="../media/image32.tiff"/><Relationship Id="rId12" Type="http://schemas.openxmlformats.org/officeDocument/2006/relationships/image" Target="../media/image37.jpeg"/><Relationship Id="rId17" Type="http://schemas.openxmlformats.org/officeDocument/2006/relationships/image" Target="../media/image42.png"/><Relationship Id="rId2" Type="http://schemas.openxmlformats.org/officeDocument/2006/relationships/image" Target="../media/image27.tiff"/><Relationship Id="rId16" Type="http://schemas.openxmlformats.org/officeDocument/2006/relationships/image" Target="../media/image41.tiff"/><Relationship Id="rId1" Type="http://schemas.openxmlformats.org/officeDocument/2006/relationships/slideLayout" Target="../slideLayouts/slideLayout11.xml"/><Relationship Id="rId6" Type="http://schemas.openxmlformats.org/officeDocument/2006/relationships/image" Target="../media/image31.png"/><Relationship Id="rId11" Type="http://schemas.openxmlformats.org/officeDocument/2006/relationships/image" Target="../media/image36.jpeg"/><Relationship Id="rId5" Type="http://schemas.openxmlformats.org/officeDocument/2006/relationships/image" Target="../media/image30.tiff"/><Relationship Id="rId15" Type="http://schemas.openxmlformats.org/officeDocument/2006/relationships/image" Target="../media/image40.tiff"/><Relationship Id="rId10" Type="http://schemas.openxmlformats.org/officeDocument/2006/relationships/image" Target="../media/image35.tiff"/><Relationship Id="rId19" Type="http://schemas.openxmlformats.org/officeDocument/2006/relationships/image" Target="../media/image44.png"/><Relationship Id="rId4" Type="http://schemas.openxmlformats.org/officeDocument/2006/relationships/image" Target="../media/image29.tiff"/><Relationship Id="rId9" Type="http://schemas.openxmlformats.org/officeDocument/2006/relationships/image" Target="../media/image34.tiff"/><Relationship Id="rId1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45.emf"/><Relationship Id="rId4" Type="http://schemas.openxmlformats.org/officeDocument/2006/relationships/oleObject" Target="../embeddings/oleObject3.bin"/></Relationships>
</file>

<file path=ppt/slides/_rels/slide14.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45.emf"/><Relationship Id="rId4" Type="http://schemas.openxmlformats.org/officeDocument/2006/relationships/oleObject" Target="../embeddings/oleObject4.bin"/></Relationships>
</file>

<file path=ppt/slides/_rels/slide1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034A3-02DF-58E8-819D-4292005088F9}"/>
              </a:ext>
            </a:extLst>
          </p:cNvPr>
          <p:cNvSpPr>
            <a:spLocks noGrp="1"/>
          </p:cNvSpPr>
          <p:nvPr>
            <p:ph type="title"/>
          </p:nvPr>
        </p:nvSpPr>
        <p:spPr>
          <a:xfrm>
            <a:off x="4116388" y="2735042"/>
            <a:ext cx="7632700" cy="3357783"/>
          </a:xfrm>
        </p:spPr>
        <p:txBody>
          <a:bodyPr>
            <a:normAutofit/>
          </a:bodyPr>
          <a:lstStyle/>
          <a:p>
            <a:r>
              <a:rPr lang="en-US" sz="3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Intravenously delivered broadly neutralizing antibodies VRC01 and VRC01LS reach the rectal lamina propria and provide partial protection in ex-vivo challenges with HIV-1 (HVTN116)</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0702E107-D69D-7F17-DCA4-9810DCD48581}"/>
              </a:ext>
            </a:extLst>
          </p:cNvPr>
          <p:cNvSpPr>
            <a:spLocks noGrp="1"/>
          </p:cNvSpPr>
          <p:nvPr>
            <p:ph type="body" sz="quarter" idx="10"/>
          </p:nvPr>
        </p:nvSpPr>
        <p:spPr/>
        <p:txBody>
          <a:bodyPr/>
          <a:lstStyle/>
          <a:p>
            <a:r>
              <a:rPr lang="en-GB" dirty="0"/>
              <a:t>OA18- Planet of the Apes</a:t>
            </a:r>
          </a:p>
        </p:txBody>
      </p:sp>
      <p:sp>
        <p:nvSpPr>
          <p:cNvPr id="4" name="Text Placeholder 3">
            <a:extLst>
              <a:ext uri="{FF2B5EF4-FFF2-40B4-BE49-F238E27FC236}">
                <a16:creationId xmlns:a16="http://schemas.microsoft.com/office/drawing/2014/main" id="{30CE3675-1649-802E-6FA3-7499193C7335}"/>
              </a:ext>
            </a:extLst>
          </p:cNvPr>
          <p:cNvSpPr>
            <a:spLocks noGrp="1"/>
          </p:cNvSpPr>
          <p:nvPr>
            <p:ph type="body" sz="quarter" idx="11"/>
          </p:nvPr>
        </p:nvSpPr>
        <p:spPr/>
        <p:txBody>
          <a:bodyPr/>
          <a:lstStyle/>
          <a:p>
            <a:r>
              <a:rPr lang="en-GB" dirty="0"/>
              <a:t>Maria P Lemos, </a:t>
            </a:r>
            <a:r>
              <a:rPr lang="en-GB" dirty="0">
                <a:hlinkClick r:id="rId3"/>
              </a:rPr>
              <a:t>mlemos@fredhutch.org</a:t>
            </a:r>
            <a:r>
              <a:rPr lang="en-GB" dirty="0"/>
              <a:t> Fred Hutchinson Cancer </a:t>
            </a:r>
            <a:r>
              <a:rPr lang="en-GB" dirty="0" err="1"/>
              <a:t>Center</a:t>
            </a:r>
            <a:endParaRPr lang="en-GB" dirty="0"/>
          </a:p>
        </p:txBody>
      </p:sp>
    </p:spTree>
    <p:extLst>
      <p:ext uri="{BB962C8B-B14F-4D97-AF65-F5344CB8AC3E}">
        <p14:creationId xmlns:p14="http://schemas.microsoft.com/office/powerpoint/2010/main" val="1311783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3E86D9-734E-CD4A-98AC-D989E4E5E744}"/>
              </a:ext>
            </a:extLst>
          </p:cNvPr>
          <p:cNvSpPr>
            <a:spLocks noGrp="1"/>
          </p:cNvSpPr>
          <p:nvPr>
            <p:ph type="title"/>
          </p:nvPr>
        </p:nvSpPr>
        <p:spPr>
          <a:xfrm>
            <a:off x="2822446" y="373375"/>
            <a:ext cx="9369554" cy="582425"/>
          </a:xfrm>
        </p:spPr>
        <p:txBody>
          <a:bodyPr>
            <a:normAutofit fontScale="90000"/>
          </a:bodyPr>
          <a:lstStyle/>
          <a:p>
            <a:pPr algn="ctr"/>
            <a:r>
              <a:rPr lang="en-GB" dirty="0">
                <a:solidFill>
                  <a:schemeClr val="tx1"/>
                </a:solidFill>
                <a:latin typeface="Calibri" panose="020F0502020204030204" pitchFamily="34" charset="0"/>
                <a:cs typeface="Calibri" panose="020F0502020204030204" pitchFamily="34" charset="0"/>
              </a:rPr>
              <a:t>A Clinical Study of iv-infused </a:t>
            </a:r>
            <a:br>
              <a:rPr lang="en-GB" dirty="0">
                <a:solidFill>
                  <a:schemeClr val="tx1"/>
                </a:solidFill>
                <a:latin typeface="Calibri" panose="020F0502020204030204" pitchFamily="34" charset="0"/>
                <a:cs typeface="Calibri" panose="020F0502020204030204" pitchFamily="34" charset="0"/>
              </a:rPr>
            </a:br>
            <a:r>
              <a:rPr lang="en-GB" dirty="0">
                <a:solidFill>
                  <a:schemeClr val="tx1"/>
                </a:solidFill>
                <a:latin typeface="Calibri" panose="020F0502020204030204" pitchFamily="34" charset="0"/>
                <a:cs typeface="Calibri" panose="020F0502020204030204" pitchFamily="34" charset="0"/>
              </a:rPr>
              <a:t>VRC01 and VRC01LS </a:t>
            </a:r>
            <a:endParaRPr lang="en-GB" noProof="0" dirty="0">
              <a:solidFill>
                <a:schemeClr val="tx1"/>
              </a:solidFill>
              <a:latin typeface="Calibri" panose="020F0502020204030204" pitchFamily="34" charset="0"/>
              <a:cs typeface="Calibri" panose="020F0502020204030204" pitchFamily="34" charset="0"/>
            </a:endParaRPr>
          </a:p>
        </p:txBody>
      </p:sp>
      <p:sp>
        <p:nvSpPr>
          <p:cNvPr id="6" name="Content Placeholder 12">
            <a:extLst>
              <a:ext uri="{FF2B5EF4-FFF2-40B4-BE49-F238E27FC236}">
                <a16:creationId xmlns:a16="http://schemas.microsoft.com/office/drawing/2014/main" id="{6D28C90B-BE3C-F8F5-519E-8061D2986424}"/>
              </a:ext>
            </a:extLst>
          </p:cNvPr>
          <p:cNvSpPr txBox="1">
            <a:spLocks/>
          </p:cNvSpPr>
          <p:nvPr/>
        </p:nvSpPr>
        <p:spPr>
          <a:xfrm>
            <a:off x="563418" y="1733107"/>
            <a:ext cx="11528253" cy="4305184"/>
          </a:xfrm>
          <a:prstGeom prst="rect">
            <a:avLst/>
          </a:prstGeom>
          <a:solidFill>
            <a:schemeClr val="bg1"/>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solidFill>
                  <a:srgbClr val="DE9443"/>
                </a:solidFill>
                <a:latin typeface="Arial" panose="020B0604020202020204" pitchFamily="34" charset="0"/>
                <a:cs typeface="Arial" panose="020B0604020202020204" pitchFamily="34" charset="0"/>
              </a:rPr>
              <a:t>What are the main questions?</a:t>
            </a:r>
          </a:p>
          <a:p>
            <a:pPr marL="0" indent="0" algn="l" rtl="0" fontAlgn="base">
              <a:buNone/>
            </a:pPr>
            <a:r>
              <a:rPr lang="en-US" sz="1800" dirty="0">
                <a:latin typeface="Arial" panose="020B0604020202020204" pitchFamily="34" charset="0"/>
                <a:cs typeface="Arial" panose="020B0604020202020204" pitchFamily="34" charset="0"/>
              </a:rPr>
              <a:t>What is the quantity and </a:t>
            </a:r>
            <a:r>
              <a:rPr lang="en-US" sz="1800">
                <a:latin typeface="Arial" panose="020B0604020202020204" pitchFamily="34" charset="0"/>
                <a:cs typeface="Arial" panose="020B0604020202020204" pitchFamily="34" charset="0"/>
              </a:rPr>
              <a:t>quality of </a:t>
            </a:r>
            <a:r>
              <a:rPr lang="en-US" sz="1800" dirty="0">
                <a:latin typeface="Arial" panose="020B0604020202020204" pitchFamily="34" charset="0"/>
                <a:cs typeface="Arial" panose="020B0604020202020204" pitchFamily="34" charset="0"/>
              </a:rPr>
              <a:t>monoclonal antibodies VRC01 </a:t>
            </a:r>
            <a:r>
              <a:rPr lang="en-US" sz="1800">
                <a:latin typeface="Arial" panose="020B0604020202020204" pitchFamily="34" charset="0"/>
                <a:cs typeface="Arial" panose="020B0604020202020204" pitchFamily="34" charset="0"/>
              </a:rPr>
              <a:t>and VRC01LS </a:t>
            </a:r>
            <a:r>
              <a:rPr lang="en-US" sz="1800" dirty="0">
                <a:latin typeface="Arial" panose="020B0604020202020204" pitchFamily="34" charset="0"/>
                <a:cs typeface="Arial" panose="020B0604020202020204" pitchFamily="34" charset="0"/>
              </a:rPr>
              <a:t>at the sites of sexual HIV transmission in humans? </a:t>
            </a:r>
          </a:p>
          <a:p>
            <a:pPr marL="0" indent="0" algn="l" rtl="0" fontAlgn="base">
              <a:buNone/>
            </a:pPr>
            <a:endParaRPr lang="en-US" sz="1800" dirty="0">
              <a:solidFill>
                <a:srgbClr val="DE9443"/>
              </a:solidFill>
              <a:latin typeface="Arial" panose="020B0604020202020204" pitchFamily="34" charset="0"/>
              <a:cs typeface="Arial" panose="020B0604020202020204" pitchFamily="34" charset="0"/>
            </a:endParaRPr>
          </a:p>
          <a:p>
            <a:pPr marL="0" indent="0" algn="l" rtl="0" fontAlgn="base">
              <a:buNone/>
            </a:pPr>
            <a:r>
              <a:rPr lang="en-GB" sz="1800" dirty="0">
                <a:solidFill>
                  <a:srgbClr val="DE9443"/>
                </a:solidFill>
                <a:latin typeface="Arial" panose="020B0604020202020204" pitchFamily="34" charset="0"/>
                <a:cs typeface="Arial" panose="020B0604020202020204" pitchFamily="34" charset="0"/>
              </a:rPr>
              <a:t>What did you find?</a:t>
            </a:r>
          </a:p>
          <a:p>
            <a:pPr marL="0" indent="0">
              <a:buNone/>
            </a:pPr>
            <a:r>
              <a:rPr lang="en-US" sz="1800" dirty="0">
                <a:latin typeface="Arial" panose="020B0604020202020204" pitchFamily="34" charset="0"/>
                <a:ea typeface="Calibri" panose="020F0502020204030204" pitchFamily="34" charset="0"/>
                <a:cs typeface="Arial" panose="020B0604020202020204" pitchFamily="34" charset="0"/>
              </a:rPr>
              <a:t>P</a:t>
            </a:r>
            <a:r>
              <a:rPr lang="en-US" sz="1800" dirty="0">
                <a:effectLst/>
                <a:latin typeface="Arial" panose="020B0604020202020204" pitchFamily="34" charset="0"/>
                <a:ea typeface="Calibri" panose="020F0502020204030204" pitchFamily="34" charset="0"/>
                <a:cs typeface="Arial" panose="020B0604020202020204" pitchFamily="34" charset="0"/>
              </a:rPr>
              <a:t>eak VRC01 levels differed by dose and geographic region. Both VRC01 and VRC01LS reached the mucosa and mediated short-term, partial protection against ex-vivo HIV-1</a:t>
            </a:r>
            <a:r>
              <a:rPr lang="en-US" sz="1800" baseline="-25000" dirty="0">
                <a:effectLst/>
                <a:latin typeface="Arial" panose="020B0604020202020204" pitchFamily="34" charset="0"/>
                <a:ea typeface="Calibri" panose="020F0502020204030204" pitchFamily="34" charset="0"/>
                <a:cs typeface="Arial" panose="020B0604020202020204" pitchFamily="34" charset="0"/>
              </a:rPr>
              <a:t>Bal26</a:t>
            </a:r>
            <a:r>
              <a:rPr lang="en-US" sz="1800" dirty="0">
                <a:effectLst/>
                <a:latin typeface="Arial" panose="020B0604020202020204" pitchFamily="34" charset="0"/>
                <a:ea typeface="Calibri" panose="020F0502020204030204" pitchFamily="34" charset="0"/>
                <a:cs typeface="Arial" panose="020B0604020202020204" pitchFamily="34" charset="0"/>
              </a:rPr>
              <a:t> explant challenges; but were insufficient against HIV strains with higher requirements for neutralization.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pPr marL="0" indent="0">
              <a:buNone/>
            </a:pPr>
            <a:r>
              <a:rPr lang="en-GB" sz="1800" dirty="0">
                <a:solidFill>
                  <a:srgbClr val="DE9443"/>
                </a:solidFill>
                <a:latin typeface="Arial" panose="020B0604020202020204" pitchFamily="34" charset="0"/>
                <a:cs typeface="Arial" panose="020B0604020202020204" pitchFamily="34" charset="0"/>
              </a:rPr>
              <a:t>Why is it important?</a:t>
            </a:r>
            <a:r>
              <a:rPr lang="en-US" sz="1800" dirty="0">
                <a:latin typeface="Arial" panose="020B0604020202020204" pitchFamily="34" charset="0"/>
                <a:ea typeface="Calibri" panose="020F0502020204030204" pitchFamily="34" charset="0"/>
                <a:cs typeface="Arial" panose="020B0604020202020204" pitchFamily="34" charset="0"/>
              </a:rPr>
              <a:t> </a:t>
            </a:r>
          </a:p>
          <a:p>
            <a:pPr marL="0" indent="0">
              <a:buNone/>
            </a:pPr>
            <a:r>
              <a:rPr lang="en-US" sz="1800" dirty="0">
                <a:latin typeface="Arial" panose="020B0604020202020204" pitchFamily="34" charset="0"/>
                <a:ea typeface="Calibri" panose="020F0502020204030204" pitchFamily="34" charset="0"/>
                <a:cs typeface="Arial" panose="020B0604020202020204" pitchFamily="34" charset="0"/>
              </a:rPr>
              <a:t>This is important because amount of antibody that reaches mucosal compartments is critical for early protection from HIV-1 infection by sexual transmission. </a:t>
            </a:r>
            <a:endParaRPr lang="en-GB" sz="1800" dirty="0">
              <a:solidFill>
                <a:srgbClr val="DE944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703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6D1EF3-464C-2441-9B81-0D92458A9140}"/>
              </a:ext>
            </a:extLst>
          </p:cNvPr>
          <p:cNvSpPr>
            <a:spLocks noGrp="1"/>
          </p:cNvSpPr>
          <p:nvPr>
            <p:ph type="title"/>
          </p:nvPr>
        </p:nvSpPr>
        <p:spPr>
          <a:xfrm>
            <a:off x="2909666" y="260987"/>
            <a:ext cx="9137022" cy="893135"/>
          </a:xfrm>
          <a:solidFill>
            <a:schemeClr val="bg1"/>
          </a:solidFill>
        </p:spPr>
        <p:txBody>
          <a:bodyPr>
            <a:noAutofit/>
          </a:bodyPr>
          <a:lstStyle/>
          <a:p>
            <a:r>
              <a:rPr lang="en-US" sz="2800" dirty="0">
                <a:solidFill>
                  <a:schemeClr val="tx1"/>
                </a:solidFill>
                <a:latin typeface="Calibri" panose="020F0502020204030204" pitchFamily="34" charset="0"/>
                <a:cs typeface="Calibri" panose="020F0502020204030204" pitchFamily="34" charset="0"/>
              </a:rPr>
              <a:t>VRC01 and VRC01 LS are broadly neutralizing Abs that recognize the CD4 binding site of HIV-1 envelope</a:t>
            </a:r>
            <a:endParaRPr lang="en-GB" sz="2800" noProof="0" dirty="0">
              <a:solidFill>
                <a:schemeClr val="tx1"/>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F26250AE-F60E-B51C-D121-985E567B876A}"/>
              </a:ext>
            </a:extLst>
          </p:cNvPr>
          <p:cNvSpPr txBox="1"/>
          <p:nvPr/>
        </p:nvSpPr>
        <p:spPr>
          <a:xfrm rot="16200000">
            <a:off x="-400711" y="2723487"/>
            <a:ext cx="3011224" cy="1905002"/>
          </a:xfrm>
          <a:prstGeom prst="rect">
            <a:avLst/>
          </a:prstGeom>
        </p:spPr>
        <p:txBody>
          <a:bodyPr vert="horz" wrap="square" lIns="91440" tIns="45720" rIns="91440" bIns="45720" rtlCol="0">
            <a:normAutofit/>
          </a:bodyPr>
          <a:lstStyle/>
          <a:p>
            <a:endParaRPr lang="en-US" sz="1600" dirty="0">
              <a:solidFill>
                <a:schemeClr val="bg2"/>
              </a:solidFill>
            </a:endParaRPr>
          </a:p>
        </p:txBody>
      </p:sp>
      <p:sp>
        <p:nvSpPr>
          <p:cNvPr id="10" name="TextBox 9">
            <a:extLst>
              <a:ext uri="{FF2B5EF4-FFF2-40B4-BE49-F238E27FC236}">
                <a16:creationId xmlns:a16="http://schemas.microsoft.com/office/drawing/2014/main" id="{900DC983-784A-0D99-D41E-11AB78B7EE6C}"/>
              </a:ext>
            </a:extLst>
          </p:cNvPr>
          <p:cNvSpPr txBox="1"/>
          <p:nvPr/>
        </p:nvSpPr>
        <p:spPr>
          <a:xfrm>
            <a:off x="272230" y="1475015"/>
            <a:ext cx="7765983" cy="5355312"/>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r>
              <a:rPr lang="en-US" sz="1800" dirty="0">
                <a:solidFill>
                  <a:srgbClr val="000000"/>
                </a:solidFill>
                <a:latin typeface="Arial" panose="020B0604020202020204" pitchFamily="34" charset="0"/>
                <a:cs typeface="Arial" panose="020B0604020202020204" pitchFamily="34" charset="0"/>
              </a:rPr>
              <a:t>Both p</a:t>
            </a:r>
            <a:r>
              <a:rPr lang="en-US" sz="1800" b="0" i="0" dirty="0">
                <a:solidFill>
                  <a:srgbClr val="000000"/>
                </a:solidFill>
                <a:effectLst/>
                <a:latin typeface="Arial" panose="020B0604020202020204" pitchFamily="34" charset="0"/>
                <a:cs typeface="Arial" panose="020B0604020202020204" pitchFamily="34" charset="0"/>
              </a:rPr>
              <a:t>assively administered antibodies have favorable safety, tolerability and serum PK profiles in adults and infants (</a:t>
            </a:r>
            <a:r>
              <a:rPr lang="en-US" sz="1800" dirty="0" err="1">
                <a:solidFill>
                  <a:schemeClr val="bg1">
                    <a:lumMod val="50000"/>
                  </a:schemeClr>
                </a:solidFill>
                <a:latin typeface="Arial" panose="020B0604020202020204" pitchFamily="34" charset="0"/>
                <a:cs typeface="Arial" panose="020B0604020202020204" pitchFamily="34" charset="0"/>
              </a:rPr>
              <a:t>Ledgerwood</a:t>
            </a:r>
            <a:r>
              <a:rPr lang="en-US" sz="1800" dirty="0">
                <a:solidFill>
                  <a:schemeClr val="bg1">
                    <a:lumMod val="50000"/>
                  </a:schemeClr>
                </a:solidFill>
                <a:latin typeface="Arial" panose="020B0604020202020204" pitchFamily="34" charset="0"/>
                <a:cs typeface="Arial" panose="020B0604020202020204" pitchFamily="34" charset="0"/>
              </a:rPr>
              <a:t>, 2015; Mayer, 2015; Gaudinski</a:t>
            </a:r>
            <a:r>
              <a:rPr lang="en-US" sz="1800" b="0" i="0" dirty="0">
                <a:solidFill>
                  <a:schemeClr val="bg1">
                    <a:lumMod val="50000"/>
                  </a:schemeClr>
                </a:solidFill>
                <a:effectLst/>
                <a:latin typeface="Arial" panose="020B0604020202020204" pitchFamily="34" charset="0"/>
                <a:cs typeface="Arial" panose="020B0604020202020204" pitchFamily="34" charset="0"/>
              </a:rPr>
              <a:t>, 2018; Corey, 2021</a:t>
            </a:r>
            <a:r>
              <a:rPr lang="en-US" sz="1800" b="0" i="0" dirty="0">
                <a:solidFill>
                  <a:srgbClr val="000000"/>
                </a:solidFill>
                <a:effectLst/>
                <a:latin typeface="Arial" panose="020B0604020202020204" pitchFamily="34" charset="0"/>
                <a:cs typeface="Arial" panose="020B0604020202020204" pitchFamily="34" charset="0"/>
              </a:rPr>
              <a:t>)</a:t>
            </a:r>
          </a:p>
          <a:p>
            <a:endParaRPr lang="en-US" sz="1800"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AMP Trials demonstrated VRC01 could mediate protection against easy to neutralize HIV-1 strains </a:t>
            </a:r>
            <a:r>
              <a:rPr lang="en-US" dirty="0">
                <a:solidFill>
                  <a:schemeClr val="bg1">
                    <a:lumMod val="50000"/>
                  </a:schemeClr>
                </a:solidFill>
                <a:latin typeface="Arial" panose="020B0604020202020204" pitchFamily="34" charset="0"/>
                <a:cs typeface="Arial" panose="020B0604020202020204" pitchFamily="34" charset="0"/>
              </a:rPr>
              <a:t>(Corey, 2021)</a:t>
            </a:r>
            <a:r>
              <a:rPr lang="en-US" dirty="0">
                <a:latin typeface="Arial" panose="020B0604020202020204" pitchFamily="34" charset="0"/>
                <a:cs typeface="Arial" panose="020B0604020202020204" pitchFamily="34" charset="0"/>
              </a:rPr>
              <a:t>,</a:t>
            </a:r>
            <a:r>
              <a:rPr lang="en-US" dirty="0">
                <a:solidFill>
                  <a:schemeClr val="bg1">
                    <a:lumMod val="50000"/>
                  </a:schemeClr>
                </a:solidFill>
                <a:latin typeface="Arial" panose="020B0604020202020204" pitchFamily="34" charset="0"/>
                <a:cs typeface="Arial" panose="020B0604020202020204" pitchFamily="34" charset="0"/>
              </a:rPr>
              <a:t> </a:t>
            </a:r>
            <a:r>
              <a:rPr lang="en-US" dirty="0">
                <a:solidFill>
                  <a:srgbClr val="000000"/>
                </a:solidFill>
                <a:latin typeface="Arial" panose="020B0604020202020204" pitchFamily="34" charset="0"/>
                <a:cs typeface="Arial" panose="020B0604020202020204" pitchFamily="34" charset="0"/>
              </a:rPr>
              <a:t>but required concentrations 200-fold higher for 90% protective efficacy against currently-circulating strains </a:t>
            </a:r>
            <a:r>
              <a:rPr lang="en-US" dirty="0">
                <a:solidFill>
                  <a:schemeClr val="bg1">
                    <a:lumMod val="50000"/>
                  </a:schemeClr>
                </a:solidFill>
                <a:latin typeface="Arial" panose="020B0604020202020204" pitchFamily="34" charset="0"/>
                <a:cs typeface="Arial" panose="020B0604020202020204" pitchFamily="34" charset="0"/>
              </a:rPr>
              <a:t>(Gilbert, 2022). </a:t>
            </a:r>
          </a:p>
          <a:p>
            <a:endParaRPr lang="en-US" dirty="0">
              <a:solidFill>
                <a:schemeClr val="bg1">
                  <a:lumMod val="50000"/>
                </a:schemeClr>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 the two trials of AMP, MSM/TG in the Americas showed slightly different VRC01 levels than women in South Africa </a:t>
            </a:r>
            <a:r>
              <a:rPr lang="en-US" dirty="0">
                <a:solidFill>
                  <a:schemeClr val="bg2">
                    <a:lumMod val="50000"/>
                  </a:schemeClr>
                </a:solidFill>
                <a:latin typeface="Arial" panose="020B0604020202020204" pitchFamily="34" charset="0"/>
                <a:cs typeface="Arial" panose="020B0604020202020204" pitchFamily="34" charset="0"/>
              </a:rPr>
              <a:t>(Seaton, 2023); </a:t>
            </a:r>
            <a:r>
              <a:rPr lang="en-US" dirty="0">
                <a:latin typeface="Arial" panose="020B0604020202020204" pitchFamily="34" charset="0"/>
                <a:cs typeface="Arial" panose="020B0604020202020204" pitchFamily="34" charset="0"/>
              </a:rPr>
              <a:t>that could be due to SAB or geographic region. </a:t>
            </a:r>
          </a:p>
          <a:p>
            <a:endParaRPr lang="en-US"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VRC01LS increases the recycling of the antibody through the </a:t>
            </a:r>
            <a:r>
              <a:rPr lang="en-US" sz="1800" dirty="0" err="1">
                <a:latin typeface="Arial" panose="020B0604020202020204" pitchFamily="34" charset="0"/>
                <a:cs typeface="Arial" panose="020B0604020202020204" pitchFamily="34" charset="0"/>
              </a:rPr>
              <a:t>FcRn</a:t>
            </a:r>
            <a:r>
              <a:rPr lang="en-US" sz="1800" dirty="0">
                <a:latin typeface="Arial" panose="020B0604020202020204" pitchFamily="34" charset="0"/>
                <a:cs typeface="Arial" panose="020B0604020202020204" pitchFamily="34" charset="0"/>
              </a:rPr>
              <a:t> receptor extending 3-fold its half life in serum (</a:t>
            </a:r>
            <a:r>
              <a:rPr lang="en-US" sz="1800" dirty="0">
                <a:solidFill>
                  <a:schemeClr val="bg1">
                    <a:lumMod val="50000"/>
                  </a:schemeClr>
                </a:solidFill>
                <a:latin typeface="Arial" panose="020B0604020202020204" pitchFamily="34" charset="0"/>
                <a:cs typeface="Arial" panose="020B0604020202020204" pitchFamily="34" charset="0"/>
              </a:rPr>
              <a:t>Ko, 2014; Gaudinski</a:t>
            </a:r>
            <a:r>
              <a:rPr lang="en-US" sz="1800" b="0" i="0" dirty="0">
                <a:solidFill>
                  <a:schemeClr val="bg1">
                    <a:lumMod val="50000"/>
                  </a:schemeClr>
                </a:solidFill>
                <a:effectLst/>
                <a:latin typeface="Arial" panose="020B0604020202020204" pitchFamily="34" charset="0"/>
                <a:cs typeface="Arial" panose="020B0604020202020204" pitchFamily="34" charset="0"/>
              </a:rPr>
              <a:t>, 2018</a:t>
            </a:r>
            <a:r>
              <a:rPr lang="en-US" sz="1800" dirty="0">
                <a:solidFill>
                  <a:schemeClr val="bg1">
                    <a:lumMod val="50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and mucosa in humans </a:t>
            </a:r>
            <a:r>
              <a:rPr lang="en-US" sz="1800" dirty="0">
                <a:solidFill>
                  <a:schemeClr val="bg1">
                    <a:lumMod val="50000"/>
                  </a:schemeClr>
                </a:solidFill>
                <a:latin typeface="Arial" panose="020B0604020202020204" pitchFamily="34" charset="0"/>
                <a:cs typeface="Arial" panose="020B0604020202020204" pitchFamily="34" charset="0"/>
              </a:rPr>
              <a:t>(Lemos, 2024. Nat Com In Press)</a:t>
            </a:r>
          </a:p>
          <a:p>
            <a:endParaRPr lang="en-US" sz="1800" dirty="0">
              <a:latin typeface="Arial" panose="020B0604020202020204" pitchFamily="34" charset="0"/>
              <a:cs typeface="Arial" panose="020B0604020202020204" pitchFamily="34" charset="0"/>
            </a:endParaRPr>
          </a:p>
          <a:p>
            <a:endParaRPr lang="en-US" dirty="0">
              <a:solidFill>
                <a:schemeClr val="bg2">
                  <a:lumMod val="50000"/>
                </a:schemeClr>
              </a:solidFill>
              <a:latin typeface="Arial" panose="020B0604020202020204" pitchFamily="34" charset="0"/>
              <a:cs typeface="Arial" panose="020B0604020202020204" pitchFamily="34" charset="0"/>
            </a:endParaRPr>
          </a:p>
        </p:txBody>
      </p:sp>
      <p:pic>
        <p:nvPicPr>
          <p:cNvPr id="11" name="Picture 2">
            <a:extLst>
              <a:ext uri="{FF2B5EF4-FFF2-40B4-BE49-F238E27FC236}">
                <a16:creationId xmlns:a16="http://schemas.microsoft.com/office/drawing/2014/main" id="{8322FA59-EB8D-69D9-EB16-FF99A354866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217" r="11084"/>
          <a:stretch/>
        </p:blipFill>
        <p:spPr bwMode="auto">
          <a:xfrm>
            <a:off x="8285456" y="1475015"/>
            <a:ext cx="3761232" cy="4725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a:extLst>
              <a:ext uri="{FF2B5EF4-FFF2-40B4-BE49-F238E27FC236}">
                <a16:creationId xmlns:a16="http://schemas.microsoft.com/office/drawing/2014/main" id="{58191739-C0BA-7914-A124-48798F3A2907}"/>
              </a:ext>
            </a:extLst>
          </p:cNvPr>
          <p:cNvSpPr txBox="1"/>
          <p:nvPr/>
        </p:nvSpPr>
        <p:spPr>
          <a:xfrm>
            <a:off x="8214998" y="6204588"/>
            <a:ext cx="3902148" cy="419496"/>
          </a:xfrm>
          <a:prstGeom prst="rect">
            <a:avLst/>
          </a:prstGeom>
          <a:solidFill>
            <a:schemeClr val="bg1"/>
          </a:solidFill>
        </p:spPr>
        <p:txBody>
          <a:bodyPr vert="horz" wrap="square" lIns="91440" tIns="45720" rIns="91440" bIns="45720" rtlCol="0">
            <a:noAutofit/>
          </a:bodyPr>
          <a:lstStyle/>
          <a:p>
            <a:pPr fontAlgn="base">
              <a:spcBef>
                <a:spcPct val="0"/>
              </a:spcBef>
              <a:spcAft>
                <a:spcPct val="0"/>
              </a:spcAft>
            </a:pPr>
            <a:r>
              <a:rPr lang="en-US" sz="1200" b="1" dirty="0">
                <a:solidFill>
                  <a:srgbClr val="404041"/>
                </a:solidFill>
                <a:cs typeface="Arial" charset="0"/>
              </a:rPr>
              <a:t>VRC01 binding of the HIV CD4 binding site</a:t>
            </a:r>
          </a:p>
          <a:p>
            <a:pPr fontAlgn="base">
              <a:spcBef>
                <a:spcPct val="0"/>
              </a:spcBef>
              <a:spcAft>
                <a:spcPct val="0"/>
              </a:spcAft>
            </a:pPr>
            <a:r>
              <a:rPr lang="en-US" sz="1200" dirty="0">
                <a:solidFill>
                  <a:srgbClr val="404041"/>
                </a:solidFill>
                <a:cs typeface="Arial" charset="0"/>
              </a:rPr>
              <a:t>NIAID/ NIH Vaccine Research Center</a:t>
            </a:r>
          </a:p>
        </p:txBody>
      </p:sp>
    </p:spTree>
    <p:extLst>
      <p:ext uri="{BB962C8B-B14F-4D97-AF65-F5344CB8AC3E}">
        <p14:creationId xmlns:p14="http://schemas.microsoft.com/office/powerpoint/2010/main" val="2628189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A0909-B166-4E0C-8784-87ABE37A8633}"/>
              </a:ext>
            </a:extLst>
          </p:cNvPr>
          <p:cNvSpPr>
            <a:spLocks noGrp="1"/>
          </p:cNvSpPr>
          <p:nvPr>
            <p:ph type="title"/>
          </p:nvPr>
        </p:nvSpPr>
        <p:spPr>
          <a:xfrm>
            <a:off x="2273417" y="0"/>
            <a:ext cx="9726198" cy="1325563"/>
          </a:xfrm>
        </p:spPr>
        <p:txBody>
          <a:bodyPr>
            <a:normAutofit/>
          </a:bodyPr>
          <a:lstStyle/>
          <a:p>
            <a:r>
              <a:rPr lang="en-US" sz="2800" b="1" dirty="0">
                <a:solidFill>
                  <a:schemeClr val="tx1"/>
                </a:solidFill>
                <a:latin typeface="Calibri" panose="020F0502020204030204" pitchFamily="34" charset="0"/>
                <a:cs typeface="Calibri" panose="020F0502020204030204" pitchFamily="34" charset="0"/>
              </a:rPr>
              <a:t>HVTN 116 Groups 1,2 and 3: Mucosal Biodistribution of </a:t>
            </a:r>
            <a:r>
              <a:rPr lang="en-US" sz="2800" dirty="0">
                <a:solidFill>
                  <a:schemeClr val="tx1"/>
                </a:solidFill>
                <a:latin typeface="Calibri" panose="020F0502020204030204" pitchFamily="34" charset="0"/>
                <a:cs typeface="Calibri" panose="020F0502020204030204" pitchFamily="34" charset="0"/>
              </a:rPr>
              <a:t>multiple</a:t>
            </a:r>
            <a:r>
              <a:rPr lang="en-US" sz="2800" b="1" dirty="0">
                <a:solidFill>
                  <a:schemeClr val="tx1"/>
                </a:solidFill>
                <a:latin typeface="Calibri" panose="020F0502020204030204" pitchFamily="34" charset="0"/>
                <a:cs typeface="Calibri" panose="020F0502020204030204" pitchFamily="34" charset="0"/>
              </a:rPr>
              <a:t> infusions of VRC01 and VRC01LS in people without HIV-1</a:t>
            </a:r>
          </a:p>
        </p:txBody>
      </p:sp>
      <p:graphicFrame>
        <p:nvGraphicFramePr>
          <p:cNvPr id="6" name="Table 5">
            <a:extLst>
              <a:ext uri="{FF2B5EF4-FFF2-40B4-BE49-F238E27FC236}">
                <a16:creationId xmlns:a16="http://schemas.microsoft.com/office/drawing/2014/main" id="{D7AA5D2D-344C-4812-A9C8-C8B8369516D0}"/>
              </a:ext>
            </a:extLst>
          </p:cNvPr>
          <p:cNvGraphicFramePr>
            <a:graphicFrameLocks noGrp="1"/>
          </p:cNvGraphicFramePr>
          <p:nvPr>
            <p:extLst>
              <p:ext uri="{D42A27DB-BD31-4B8C-83A1-F6EECF244321}">
                <p14:modId xmlns:p14="http://schemas.microsoft.com/office/powerpoint/2010/main" val="1704725341"/>
              </p:ext>
            </p:extLst>
          </p:nvPr>
        </p:nvGraphicFramePr>
        <p:xfrm>
          <a:off x="239127" y="1466434"/>
          <a:ext cx="11713746" cy="4571973"/>
        </p:xfrm>
        <a:graphic>
          <a:graphicData uri="http://schemas.openxmlformats.org/drawingml/2006/table">
            <a:tbl>
              <a:tblPr/>
              <a:tblGrid>
                <a:gridCol w="1292249">
                  <a:extLst>
                    <a:ext uri="{9D8B030D-6E8A-4147-A177-3AD203B41FA5}">
                      <a16:colId xmlns:a16="http://schemas.microsoft.com/office/drawing/2014/main" val="3204736969"/>
                    </a:ext>
                  </a:extLst>
                </a:gridCol>
                <a:gridCol w="874826">
                  <a:extLst>
                    <a:ext uri="{9D8B030D-6E8A-4147-A177-3AD203B41FA5}">
                      <a16:colId xmlns:a16="http://schemas.microsoft.com/office/drawing/2014/main" val="2251235826"/>
                    </a:ext>
                  </a:extLst>
                </a:gridCol>
                <a:gridCol w="1239722">
                  <a:extLst>
                    <a:ext uri="{9D8B030D-6E8A-4147-A177-3AD203B41FA5}">
                      <a16:colId xmlns:a16="http://schemas.microsoft.com/office/drawing/2014/main" val="4161717668"/>
                    </a:ext>
                  </a:extLst>
                </a:gridCol>
                <a:gridCol w="1061602">
                  <a:extLst>
                    <a:ext uri="{9D8B030D-6E8A-4147-A177-3AD203B41FA5}">
                      <a16:colId xmlns:a16="http://schemas.microsoft.com/office/drawing/2014/main" val="4080411260"/>
                    </a:ext>
                  </a:extLst>
                </a:gridCol>
                <a:gridCol w="1280705">
                  <a:extLst>
                    <a:ext uri="{9D8B030D-6E8A-4147-A177-3AD203B41FA5}">
                      <a16:colId xmlns:a16="http://schemas.microsoft.com/office/drawing/2014/main" val="3686136510"/>
                    </a:ext>
                  </a:extLst>
                </a:gridCol>
                <a:gridCol w="2889272">
                  <a:extLst>
                    <a:ext uri="{9D8B030D-6E8A-4147-A177-3AD203B41FA5}">
                      <a16:colId xmlns:a16="http://schemas.microsoft.com/office/drawing/2014/main" val="1038288303"/>
                    </a:ext>
                  </a:extLst>
                </a:gridCol>
                <a:gridCol w="1782742">
                  <a:extLst>
                    <a:ext uri="{9D8B030D-6E8A-4147-A177-3AD203B41FA5}">
                      <a16:colId xmlns:a16="http://schemas.microsoft.com/office/drawing/2014/main" val="3599933399"/>
                    </a:ext>
                  </a:extLst>
                </a:gridCol>
                <a:gridCol w="1292628">
                  <a:extLst>
                    <a:ext uri="{9D8B030D-6E8A-4147-A177-3AD203B41FA5}">
                      <a16:colId xmlns:a16="http://schemas.microsoft.com/office/drawing/2014/main" val="2523430324"/>
                    </a:ext>
                  </a:extLst>
                </a:gridCol>
              </a:tblGrid>
              <a:tr h="697771">
                <a:tc>
                  <a:txBody>
                    <a:bodyPr/>
                    <a:lstStyle/>
                    <a:p>
                      <a:pPr algn="ctr"/>
                      <a:r>
                        <a:rPr lang="en-US" sz="1600" dirty="0">
                          <a:solidFill>
                            <a:schemeClr val="bg1"/>
                          </a:solidFill>
                          <a:latin typeface="Arial" panose="020B0604020202020204" pitchFamily="34" charset="0"/>
                          <a:cs typeface="Arial" panose="020B0604020202020204" pitchFamily="34" charset="0"/>
                        </a:rPr>
                        <a:t>Sites</a:t>
                      </a:r>
                    </a:p>
                  </a:txBody>
                  <a:tcPr>
                    <a:lnT w="9525" cap="flat" cmpd="sng" algn="ctr">
                      <a:solidFill>
                        <a:srgbClr val="000000"/>
                      </a:solidFill>
                      <a:prstDash val="solid"/>
                      <a:round/>
                      <a:headEnd type="none" w="med" len="med"/>
                      <a:tailEnd type="none" w="med" len="med"/>
                    </a:lnT>
                    <a:solidFill>
                      <a:schemeClr val="bg2">
                        <a:lumMod val="25000"/>
                      </a:schemeClr>
                    </a:solidFill>
                  </a:tcPr>
                </a:tc>
                <a:tc>
                  <a:txBody>
                    <a:bodyPr/>
                    <a:lstStyle/>
                    <a:p>
                      <a:pPr algn="ctr"/>
                      <a:r>
                        <a:rPr lang="en-US" sz="1600" dirty="0">
                          <a:solidFill>
                            <a:schemeClr val="bg1"/>
                          </a:solidFill>
                          <a:latin typeface="Arial" panose="020B0604020202020204" pitchFamily="34" charset="0"/>
                          <a:cs typeface="Arial" panose="020B0604020202020204" pitchFamily="34" charset="0"/>
                        </a:rPr>
                        <a:t>Groups</a:t>
                      </a:r>
                    </a:p>
                  </a:txBody>
                  <a:tcPr>
                    <a:lnT w="9525" cap="flat" cmpd="sng" algn="ctr">
                      <a:solidFill>
                        <a:srgbClr val="000000"/>
                      </a:solidFill>
                      <a:prstDash val="solid"/>
                      <a:round/>
                      <a:headEnd type="none" w="med" len="med"/>
                      <a:tailEnd type="none" w="med" len="med"/>
                    </a:lnT>
                    <a:solidFill>
                      <a:schemeClr val="bg2">
                        <a:lumMod val="25000"/>
                      </a:schemeClr>
                    </a:solidFill>
                  </a:tcPr>
                </a:tc>
                <a:tc>
                  <a:txBody>
                    <a:bodyPr/>
                    <a:lstStyle/>
                    <a:p>
                      <a:pPr algn="ctr"/>
                      <a:r>
                        <a:rPr lang="en-US" sz="1600" dirty="0" err="1">
                          <a:solidFill>
                            <a:schemeClr val="bg1"/>
                          </a:solidFill>
                          <a:latin typeface="Arial" panose="020B0604020202020204" pitchFamily="34" charset="0"/>
                          <a:cs typeface="Arial" panose="020B0604020202020204" pitchFamily="34" charset="0"/>
                        </a:rPr>
                        <a:t>bnAbs</a:t>
                      </a:r>
                      <a:endParaRPr lang="en-US" sz="1600" dirty="0">
                        <a:solidFill>
                          <a:schemeClr val="bg1"/>
                        </a:solidFill>
                        <a:latin typeface="Arial" panose="020B0604020202020204" pitchFamily="34" charset="0"/>
                        <a:cs typeface="Arial" panose="020B0604020202020204" pitchFamily="34" charset="0"/>
                      </a:endParaRPr>
                    </a:p>
                  </a:txBody>
                  <a:tcPr>
                    <a:lnT w="9525" cap="flat" cmpd="sng" algn="ctr">
                      <a:solidFill>
                        <a:srgbClr val="000000"/>
                      </a:solidFill>
                      <a:prstDash val="solid"/>
                      <a:round/>
                      <a:headEnd type="none" w="med" len="med"/>
                      <a:tailEnd type="none" w="med" len="med"/>
                    </a:lnT>
                    <a:solidFill>
                      <a:schemeClr val="bg2">
                        <a:lumMod val="25000"/>
                      </a:schemeClr>
                    </a:solidFill>
                  </a:tcPr>
                </a:tc>
                <a:tc>
                  <a:txBody>
                    <a:bodyPr/>
                    <a:lstStyle/>
                    <a:p>
                      <a:pPr algn="ctr" fontAlgn="base"/>
                      <a:r>
                        <a:rPr lang="en-US" sz="1600" b="0" i="0" dirty="0">
                          <a:solidFill>
                            <a:schemeClr val="bg1"/>
                          </a:solidFill>
                          <a:effectLst/>
                          <a:latin typeface="Arial" panose="020B0604020202020204" pitchFamily="34" charset="0"/>
                          <a:cs typeface="Arial" panose="020B0604020202020204" pitchFamily="34" charset="0"/>
                        </a:rPr>
                        <a:t>N​</a:t>
                      </a:r>
                    </a:p>
                    <a:p>
                      <a:pPr algn="ctr" fontAlgn="base"/>
                      <a:r>
                        <a:rPr lang="en-US" sz="1600" b="0" i="0" dirty="0">
                          <a:solidFill>
                            <a:schemeClr val="bg1"/>
                          </a:solidFill>
                          <a:effectLst/>
                          <a:latin typeface="Arial" panose="020B0604020202020204" pitchFamily="34" charset="0"/>
                          <a:cs typeface="Arial" panose="020B0604020202020204" pitchFamily="34" charset="0"/>
                        </a:rPr>
                        <a:t>(AFSB</a:t>
                      </a:r>
                    </a:p>
                    <a:p>
                      <a:pPr algn="ctr" fontAlgn="base"/>
                      <a:r>
                        <a:rPr lang="en-US" sz="1600" b="0" i="0" dirty="0">
                          <a:solidFill>
                            <a:schemeClr val="bg1"/>
                          </a:solidFill>
                          <a:effectLst/>
                          <a:latin typeface="Arial" panose="020B0604020202020204" pitchFamily="34" charset="0"/>
                          <a:cs typeface="Arial" panose="020B0604020202020204" pitchFamily="34" charset="0"/>
                        </a:rPr>
                        <a:t>/AMSB)​</a:t>
                      </a:r>
                    </a:p>
                  </a:txBody>
                  <a:tcPr marL="75167" marR="75167" marT="37584" marB="37584" anchor="ctr">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lumMod val="25000"/>
                      </a:schemeClr>
                    </a:solidFill>
                  </a:tcPr>
                </a:tc>
                <a:tc>
                  <a:txBody>
                    <a:bodyPr/>
                    <a:lstStyle/>
                    <a:p>
                      <a:pPr algn="ctr" fontAlgn="base"/>
                      <a:r>
                        <a:rPr lang="en-US" sz="1600" b="0" i="0" dirty="0">
                          <a:solidFill>
                            <a:schemeClr val="bg1"/>
                          </a:solidFill>
                          <a:effectLst/>
                          <a:latin typeface="Arial" panose="020B0604020202020204" pitchFamily="34" charset="0"/>
                          <a:cs typeface="Arial" panose="020B0604020202020204" pitchFamily="34" charset="0"/>
                        </a:rPr>
                        <a:t>Donating Rectal </a:t>
                      </a:r>
                    </a:p>
                    <a:p>
                      <a:pPr algn="ctr" fontAlgn="base"/>
                      <a:r>
                        <a:rPr lang="en-US" sz="1600" b="0" i="0" dirty="0">
                          <a:solidFill>
                            <a:schemeClr val="bg1"/>
                          </a:solidFill>
                          <a:effectLst/>
                          <a:latin typeface="Arial" panose="020B0604020202020204" pitchFamily="34" charset="0"/>
                          <a:cs typeface="Arial" panose="020B0604020202020204" pitchFamily="34" charset="0"/>
                        </a:rPr>
                        <a:t>(AFSB/</a:t>
                      </a:r>
                    </a:p>
                    <a:p>
                      <a:pPr algn="ctr" fontAlgn="base"/>
                      <a:r>
                        <a:rPr lang="en-US" sz="1600" b="0" i="0" dirty="0">
                          <a:solidFill>
                            <a:schemeClr val="bg1"/>
                          </a:solidFill>
                          <a:effectLst/>
                          <a:latin typeface="Arial" panose="020B0604020202020204" pitchFamily="34" charset="0"/>
                          <a:cs typeface="Arial" panose="020B0604020202020204" pitchFamily="34" charset="0"/>
                        </a:rPr>
                        <a:t>AMSB)</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lumMod val="25000"/>
                      </a:schemeClr>
                    </a:solidFill>
                  </a:tcPr>
                </a:tc>
                <a:tc>
                  <a:txBody>
                    <a:bodyPr/>
                    <a:lstStyle/>
                    <a:p>
                      <a:pPr algn="ctr" fontAlgn="base"/>
                      <a:r>
                        <a:rPr lang="en-US" sz="1600" b="0" i="0" dirty="0">
                          <a:solidFill>
                            <a:schemeClr val="bg1"/>
                          </a:solidFill>
                          <a:effectLst/>
                          <a:latin typeface="Arial" panose="020B0604020202020204" pitchFamily="34" charset="0"/>
                          <a:cs typeface="Arial" panose="020B0604020202020204" pitchFamily="34" charset="0"/>
                        </a:rPr>
                        <a:t>Serum and Secretions (Rectal, Cervicovaginal and Semen) </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lumMod val="25000"/>
                      </a:schemeClr>
                    </a:solidFill>
                  </a:tcPr>
                </a:tc>
                <a:tc>
                  <a:txBody>
                    <a:bodyPr/>
                    <a:lstStyle/>
                    <a:p>
                      <a:pPr algn="ctr" fontAlgn="base"/>
                      <a:r>
                        <a:rPr lang="en-US" sz="1600" b="0" i="0" dirty="0">
                          <a:solidFill>
                            <a:schemeClr val="bg1"/>
                          </a:solidFill>
                          <a:effectLst/>
                          <a:latin typeface="Arial" panose="020B0604020202020204" pitchFamily="34" charset="0"/>
                          <a:cs typeface="Arial" panose="020B0604020202020204" pitchFamily="34" charset="0"/>
                        </a:rPr>
                        <a:t>Tissue (Rectal, Cervical and Vaginal)</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lumMod val="25000"/>
                      </a:schemeClr>
                    </a:solidFill>
                  </a:tcPr>
                </a:tc>
                <a:tc>
                  <a:txBody>
                    <a:bodyPr/>
                    <a:lstStyle/>
                    <a:p>
                      <a:pPr algn="ctr"/>
                      <a:r>
                        <a:rPr lang="en-US" sz="1600" dirty="0">
                          <a:solidFill>
                            <a:schemeClr val="bg1"/>
                          </a:solidFill>
                          <a:latin typeface="Arial" panose="020B0604020202020204" pitchFamily="34" charset="0"/>
                          <a:cs typeface="Arial" panose="020B0604020202020204" pitchFamily="34" charset="0"/>
                        </a:rPr>
                        <a:t>Assays</a:t>
                      </a:r>
                    </a:p>
                  </a:txBody>
                  <a:tcPr>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solidFill>
                      <a:schemeClr val="bg2">
                        <a:lumMod val="25000"/>
                      </a:schemeClr>
                    </a:solidFill>
                  </a:tcPr>
                </a:tc>
                <a:extLst>
                  <a:ext uri="{0D108BD9-81ED-4DB2-BD59-A6C34878D82A}">
                    <a16:rowId xmlns:a16="http://schemas.microsoft.com/office/drawing/2014/main" val="3556234366"/>
                  </a:ext>
                </a:extLst>
              </a:tr>
              <a:tr h="845020">
                <a:tc rowSpan="3">
                  <a:txBody>
                    <a:bodyPr/>
                    <a:lstStyle/>
                    <a:p>
                      <a:pPr algn="ctr" fontAlgn="base"/>
                      <a:r>
                        <a:rPr lang="en-US" sz="1600" b="0" i="0" dirty="0">
                          <a:solidFill>
                            <a:srgbClr val="000000"/>
                          </a:solidFill>
                          <a:effectLst/>
                          <a:latin typeface="Arial" panose="020B0604020202020204" pitchFamily="34" charset="0"/>
                          <a:cs typeface="Arial" panose="020B0604020202020204" pitchFamily="34" charset="0"/>
                        </a:rPr>
                        <a:t>Seattle</a:t>
                      </a:r>
                    </a:p>
                    <a:p>
                      <a:pPr algn="ctr" fontAlgn="base"/>
                      <a:r>
                        <a:rPr lang="en-US" sz="1600" b="0" i="0" dirty="0">
                          <a:solidFill>
                            <a:srgbClr val="000000"/>
                          </a:solidFill>
                          <a:effectLst/>
                          <a:latin typeface="Arial" panose="020B0604020202020204" pitchFamily="34" charset="0"/>
                          <a:cs typeface="Arial" panose="020B0604020202020204" pitchFamily="34" charset="0"/>
                        </a:rPr>
                        <a:t>Cape Town</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1</a:t>
                      </a:r>
                      <a:endParaRPr lang="en-US" sz="1600" b="0" i="0" dirty="0">
                        <a:solidFill>
                          <a:srgbClr val="000000"/>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B w="9525" cap="flat" cmpd="sng" algn="ctr">
                      <a:solidFill>
                        <a:srgbClr val="000000"/>
                      </a:solidFill>
                      <a:prstDash val="solid"/>
                      <a:round/>
                      <a:headEnd type="none" w="med" len="med"/>
                      <a:tailEnd type="none" w="med" len="med"/>
                    </a:lnB>
                    <a:noFill/>
                  </a:tcPr>
                </a:tc>
                <a:tc>
                  <a:txBody>
                    <a:bodyPr/>
                    <a:lstStyle/>
                    <a:p>
                      <a:pPr algn="ctr" fontAlgn="base"/>
                      <a:r>
                        <a:rPr lang="en-US" sz="1600" b="1" i="0" dirty="0">
                          <a:solidFill>
                            <a:srgbClr val="D97511"/>
                          </a:solidFill>
                          <a:effectLst/>
                          <a:latin typeface="Arial" panose="020B0604020202020204" pitchFamily="34" charset="0"/>
                          <a:cs typeface="Arial" panose="020B0604020202020204" pitchFamily="34" charset="0"/>
                        </a:rPr>
                        <a:t>VRC01​</a:t>
                      </a:r>
                    </a:p>
                    <a:p>
                      <a:pPr algn="ctr" fontAlgn="base"/>
                      <a:r>
                        <a:rPr lang="en-US" sz="1600" b="1" i="0" dirty="0">
                          <a:solidFill>
                            <a:srgbClr val="D97511"/>
                          </a:solidFill>
                          <a:effectLst/>
                          <a:latin typeface="Arial" panose="020B0604020202020204" pitchFamily="34" charset="0"/>
                          <a:cs typeface="Arial" panose="020B0604020202020204" pitchFamily="34" charset="0"/>
                        </a:rPr>
                        <a:t>10 mg/kg​</a:t>
                      </a:r>
                    </a:p>
                    <a:p>
                      <a:pPr algn="ctr" fontAlgn="base"/>
                      <a:r>
                        <a:rPr lang="en-US" sz="1600" b="0" i="0" dirty="0">
                          <a:solidFill>
                            <a:srgbClr val="D97511"/>
                          </a:solidFill>
                          <a:effectLst/>
                          <a:latin typeface="Arial" panose="020B0604020202020204" pitchFamily="34" charset="0"/>
                          <a:cs typeface="Arial" panose="020B0604020202020204" pitchFamily="34" charset="0"/>
                        </a:rPr>
                        <a:t>X4 every 2 months</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13/10</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8/9</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2">
                  <a:txBody>
                    <a:bodyPr/>
                    <a:lstStyle/>
                    <a:p>
                      <a:pPr algn="ctr" fontAlgn="base"/>
                      <a:r>
                        <a:rPr lang="en-US" sz="1600" b="0" i="0" dirty="0">
                          <a:solidFill>
                            <a:srgbClr val="000000"/>
                          </a:solidFill>
                          <a:effectLst/>
                          <a:latin typeface="Arial" panose="020B0604020202020204" pitchFamily="34" charset="0"/>
                          <a:cs typeface="Arial" panose="020B0604020202020204" pitchFamily="34" charset="0"/>
                        </a:rPr>
                        <a:t>0, 2 and 6 weeks post 1</a:t>
                      </a:r>
                      <a:r>
                        <a:rPr lang="en-US" sz="1600" b="0" i="0" baseline="30000" dirty="0">
                          <a:solidFill>
                            <a:srgbClr val="000000"/>
                          </a:solidFill>
                          <a:effectLst/>
                          <a:latin typeface="Arial" panose="020B0604020202020204" pitchFamily="34" charset="0"/>
                          <a:cs typeface="Arial" panose="020B0604020202020204" pitchFamily="34" charset="0"/>
                        </a:rPr>
                        <a:t>st</a:t>
                      </a:r>
                      <a:r>
                        <a:rPr lang="en-US" sz="1600" b="0" i="0" dirty="0">
                          <a:solidFill>
                            <a:srgbClr val="000000"/>
                          </a:solidFill>
                          <a:effectLst/>
                          <a:latin typeface="Arial" panose="020B0604020202020204" pitchFamily="34" charset="0"/>
                          <a:cs typeface="Arial" panose="020B0604020202020204" pitchFamily="34" charset="0"/>
                        </a:rPr>
                        <a:t>,</a:t>
                      </a:r>
                    </a:p>
                    <a:p>
                      <a:pPr algn="ctr" fontAlgn="base"/>
                      <a:r>
                        <a:rPr lang="en-US" sz="1600" b="0" i="0" dirty="0">
                          <a:solidFill>
                            <a:srgbClr val="000000"/>
                          </a:solidFill>
                          <a:effectLst/>
                          <a:latin typeface="Arial" panose="020B0604020202020204" pitchFamily="34" charset="0"/>
                          <a:cs typeface="Arial" panose="020B0604020202020204" pitchFamily="34" charset="0"/>
                        </a:rPr>
                        <a:t>0, 2 and 7 weeks post 2</a:t>
                      </a:r>
                      <a:r>
                        <a:rPr lang="en-US" sz="1600" b="0" i="0" baseline="30000" dirty="0">
                          <a:solidFill>
                            <a:srgbClr val="000000"/>
                          </a:solidFill>
                          <a:effectLst/>
                          <a:latin typeface="Arial" panose="020B0604020202020204" pitchFamily="34" charset="0"/>
                          <a:cs typeface="Arial" panose="020B0604020202020204" pitchFamily="34" charset="0"/>
                        </a:rPr>
                        <a:t>nd</a:t>
                      </a:r>
                      <a:r>
                        <a:rPr lang="en-US" sz="1600" b="0" i="0" dirty="0">
                          <a:solidFill>
                            <a:srgbClr val="000000"/>
                          </a:solidFill>
                          <a:effectLst/>
                          <a:latin typeface="Arial" panose="020B0604020202020204" pitchFamily="34" charset="0"/>
                          <a:cs typeface="Arial" panose="020B0604020202020204" pitchFamily="34" charset="0"/>
                        </a:rPr>
                        <a:t>,</a:t>
                      </a:r>
                    </a:p>
                    <a:p>
                      <a:pPr algn="ctr" fontAlgn="base"/>
                      <a:r>
                        <a:rPr lang="en-US" sz="1600" b="0" i="0" dirty="0">
                          <a:solidFill>
                            <a:srgbClr val="000000"/>
                          </a:solidFill>
                          <a:effectLst/>
                          <a:latin typeface="Arial" panose="020B0604020202020204" pitchFamily="34" charset="0"/>
                          <a:cs typeface="Arial" panose="020B0604020202020204" pitchFamily="34" charset="0"/>
                        </a:rPr>
                        <a:t>0,2,6, 14, 28 weeks post 4th</a:t>
                      </a: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0" i="0" dirty="0">
                        <a:solidFill>
                          <a:srgbClr val="000000"/>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2">
                  <a:txBody>
                    <a:bodyPr/>
                    <a:lstStyle/>
                    <a:p>
                      <a:pPr algn="ctr" fontAlgn="base"/>
                      <a:endParaRPr lang="en-US" sz="1600" b="0" i="0" dirty="0">
                        <a:solidFill>
                          <a:schemeClr val="tx1"/>
                        </a:solidFill>
                        <a:effectLst/>
                        <a:latin typeface="Arial" panose="020B0604020202020204" pitchFamily="34" charset="0"/>
                        <a:cs typeface="Arial" panose="020B0604020202020204" pitchFamily="34" charset="0"/>
                      </a:endParaRPr>
                    </a:p>
                    <a:p>
                      <a:pPr algn="ctr" fontAlgn="base"/>
                      <a:endParaRPr lang="en-US" sz="1600" b="0" i="0" dirty="0">
                        <a:solidFill>
                          <a:schemeClr val="tx1"/>
                        </a:solidFill>
                        <a:effectLst/>
                        <a:latin typeface="Arial" panose="020B0604020202020204" pitchFamily="34" charset="0"/>
                        <a:cs typeface="Arial" panose="020B0604020202020204" pitchFamily="34" charset="0"/>
                      </a:endParaRPr>
                    </a:p>
                    <a:p>
                      <a:pPr algn="ctr" fontAlgn="base"/>
                      <a:r>
                        <a:rPr lang="en-US" sz="1600" b="0" i="0" dirty="0">
                          <a:solidFill>
                            <a:schemeClr val="tx1"/>
                          </a:solidFill>
                          <a:effectLst/>
                          <a:latin typeface="Arial" panose="020B0604020202020204" pitchFamily="34" charset="0"/>
                          <a:cs typeface="Arial" panose="020B0604020202020204" pitchFamily="34" charset="0"/>
                        </a:rPr>
                        <a:t>2, 6, 14, 28 weeks post-4</a:t>
                      </a:r>
                      <a:r>
                        <a:rPr lang="en-US" sz="1600" b="0" i="0" baseline="30000" dirty="0">
                          <a:solidFill>
                            <a:schemeClr val="tx1"/>
                          </a:solidFill>
                          <a:effectLst/>
                          <a:latin typeface="Arial" panose="020B0604020202020204" pitchFamily="34" charset="0"/>
                          <a:cs typeface="Arial" panose="020B0604020202020204" pitchFamily="34" charset="0"/>
                        </a:rPr>
                        <a:t>th</a:t>
                      </a:r>
                      <a:endParaRPr lang="en-US" sz="1600" b="0" i="0" dirty="0">
                        <a:solidFill>
                          <a:schemeClr val="tx1"/>
                        </a:solidFill>
                        <a:effectLst/>
                        <a:latin typeface="Arial" panose="020B0604020202020204" pitchFamily="34" charset="0"/>
                        <a:cs typeface="Arial" panose="020B0604020202020204" pitchFamily="34" charset="0"/>
                      </a:endParaRPr>
                    </a:p>
                    <a:p>
                      <a:pPr algn="ctr" fontAlgn="base"/>
                      <a:r>
                        <a:rPr lang="en-US" sz="1600" b="0" i="0" dirty="0">
                          <a:solidFill>
                            <a:schemeClr val="tx1"/>
                          </a:solidFill>
                          <a:effectLst/>
                          <a:latin typeface="Arial" panose="020B0604020202020204" pitchFamily="34" charset="0"/>
                          <a:cs typeface="Arial" panose="020B0604020202020204" pitchFamily="34" charset="0"/>
                        </a:rPr>
                        <a:t>infusion</a:t>
                      </a: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0" i="0" dirty="0">
                        <a:solidFill>
                          <a:schemeClr val="tx1"/>
                        </a:solidFill>
                        <a:effectLst/>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1" i="0" dirty="0">
                        <a:solidFill>
                          <a:srgbClr val="7030A0"/>
                        </a:solidFill>
                        <a:effectLst/>
                        <a:latin typeface="Arial" panose="020B0604020202020204" pitchFamily="34" charset="0"/>
                        <a:cs typeface="Arial" panose="020B0604020202020204" pitchFamily="34" charset="0"/>
                      </a:endParaRPr>
                    </a:p>
                    <a:p>
                      <a:pPr algn="ctr" fontAlgn="base"/>
                      <a:r>
                        <a:rPr lang="en-US" sz="1600" b="0" i="0" dirty="0">
                          <a:solidFill>
                            <a:srgbClr val="000000"/>
                          </a:solidFill>
                          <a:effectLst/>
                          <a:latin typeface="Arial" panose="020B0604020202020204" pitchFamily="34" charset="0"/>
                          <a:cs typeface="Arial" panose="020B0604020202020204" pitchFamily="34" charset="0"/>
                        </a:rPr>
                        <a:t>​</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3">
                  <a:txBody>
                    <a:bodyPr/>
                    <a:lstStyle/>
                    <a:p>
                      <a:pPr algn="ctr" fontAlgn="base"/>
                      <a:r>
                        <a:rPr lang="en-US" sz="1600" b="0" i="0" u="sng" dirty="0">
                          <a:solidFill>
                            <a:schemeClr val="tx1"/>
                          </a:solidFill>
                          <a:effectLst/>
                          <a:latin typeface="Arial" panose="020B0604020202020204" pitchFamily="34" charset="0"/>
                          <a:cs typeface="Arial" panose="020B0604020202020204" pitchFamily="34" charset="0"/>
                        </a:rPr>
                        <a:t>Serum and Secretions:</a:t>
                      </a:r>
                      <a:r>
                        <a:rPr lang="en-US" sz="1600" b="0" i="0" dirty="0">
                          <a:solidFill>
                            <a:schemeClr val="tx1"/>
                          </a:solidFill>
                          <a:effectLst/>
                          <a:latin typeface="Arial" panose="020B0604020202020204" pitchFamily="34" charset="0"/>
                          <a:cs typeface="Arial" panose="020B0604020202020204" pitchFamily="34" charset="0"/>
                        </a:rPr>
                        <a:t>​</a:t>
                      </a:r>
                    </a:p>
                    <a:p>
                      <a:pPr algn="ctr" fontAlgn="base"/>
                      <a:r>
                        <a:rPr lang="en-US" sz="1600" b="0" i="0" dirty="0">
                          <a:solidFill>
                            <a:schemeClr val="tx1"/>
                          </a:solidFill>
                          <a:effectLst/>
                          <a:latin typeface="Arial" panose="020B0604020202020204" pitchFamily="34" charset="0"/>
                          <a:cs typeface="Arial" panose="020B0604020202020204" pitchFamily="34" charset="0"/>
                        </a:rPr>
                        <a:t>Levels​</a:t>
                      </a:r>
                    </a:p>
                    <a:p>
                      <a:pPr algn="ctr" fontAlgn="base"/>
                      <a:r>
                        <a:rPr lang="en-US" sz="1600" b="0" i="0" dirty="0">
                          <a:solidFill>
                            <a:schemeClr val="tx1"/>
                          </a:solidFill>
                          <a:effectLst/>
                          <a:latin typeface="Arial" panose="020B0604020202020204" pitchFamily="34" charset="0"/>
                          <a:cs typeface="Arial" panose="020B0604020202020204" pitchFamily="34" charset="0"/>
                        </a:rPr>
                        <a:t>​</a:t>
                      </a:r>
                    </a:p>
                    <a:p>
                      <a:pPr algn="ctr" fontAlgn="base"/>
                      <a:r>
                        <a:rPr lang="en-US" sz="1600" b="0" i="0" u="sng" dirty="0">
                          <a:solidFill>
                            <a:schemeClr val="tx1"/>
                          </a:solidFill>
                          <a:effectLst/>
                          <a:latin typeface="Arial" panose="020B0604020202020204" pitchFamily="34" charset="0"/>
                          <a:cs typeface="Arial" panose="020B0604020202020204" pitchFamily="34" charset="0"/>
                        </a:rPr>
                        <a:t>Tissues: </a:t>
                      </a:r>
                      <a:r>
                        <a:rPr lang="en-US" sz="1600" b="0" i="0" dirty="0">
                          <a:solidFill>
                            <a:schemeClr val="tx1"/>
                          </a:solidFill>
                          <a:effectLst/>
                          <a:latin typeface="Arial" panose="020B0604020202020204" pitchFamily="34" charset="0"/>
                          <a:cs typeface="Arial" panose="020B0604020202020204" pitchFamily="34" charset="0"/>
                        </a:rPr>
                        <a:t>​</a:t>
                      </a:r>
                    </a:p>
                    <a:p>
                      <a:pPr algn="ctr" fontAlgn="base"/>
                      <a:r>
                        <a:rPr lang="en-US" sz="1600" b="0" i="0" dirty="0">
                          <a:solidFill>
                            <a:schemeClr val="tx1"/>
                          </a:solidFill>
                          <a:effectLst/>
                          <a:latin typeface="Arial" panose="020B0604020202020204" pitchFamily="34" charset="0"/>
                          <a:cs typeface="Arial" panose="020B0604020202020204" pitchFamily="34" charset="0"/>
                        </a:rPr>
                        <a:t>Levels​</a:t>
                      </a:r>
                    </a:p>
                    <a:p>
                      <a:pPr algn="ctr" fontAlgn="base"/>
                      <a:r>
                        <a:rPr lang="en-US" sz="1600" b="0" i="0" dirty="0">
                          <a:solidFill>
                            <a:schemeClr val="tx1"/>
                          </a:solidFill>
                          <a:effectLst/>
                          <a:latin typeface="Arial" panose="020B0604020202020204" pitchFamily="34" charset="0"/>
                          <a:cs typeface="Arial" panose="020B0604020202020204" pitchFamily="34" charset="0"/>
                        </a:rPr>
                        <a:t>IHC​</a:t>
                      </a:r>
                    </a:p>
                    <a:p>
                      <a:pPr algn="ctr" fontAlgn="base"/>
                      <a:r>
                        <a:rPr lang="en-US" sz="1600" b="0" i="0" dirty="0">
                          <a:solidFill>
                            <a:schemeClr val="tx1"/>
                          </a:solidFill>
                          <a:effectLst/>
                          <a:latin typeface="Arial" panose="020B0604020202020204" pitchFamily="34" charset="0"/>
                          <a:cs typeface="Arial" panose="020B0604020202020204" pitchFamily="34" charset="0"/>
                        </a:rPr>
                        <a:t>Infectivity</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0886171"/>
                  </a:ext>
                </a:extLst>
              </a:tr>
              <a:tr h="878568">
                <a:tc vMerge="1">
                  <a:txBody>
                    <a:bodyPr/>
                    <a:lstStyle/>
                    <a:p>
                      <a:endParaRPr lang="en-US"/>
                    </a:p>
                  </a:txBody>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2</a:t>
                      </a:r>
                      <a:endParaRPr lang="en-US" sz="1600" b="0" i="0" dirty="0">
                        <a:solidFill>
                          <a:srgbClr val="000000"/>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1" i="0" dirty="0">
                          <a:solidFill>
                            <a:srgbClr val="7030A0"/>
                          </a:solidFill>
                          <a:effectLst/>
                          <a:latin typeface="Arial" panose="020B0604020202020204" pitchFamily="34" charset="0"/>
                          <a:cs typeface="Arial" panose="020B0604020202020204" pitchFamily="34" charset="0"/>
                        </a:rPr>
                        <a:t>VRC01​</a:t>
                      </a:r>
                    </a:p>
                    <a:p>
                      <a:pPr algn="ctr" fontAlgn="base"/>
                      <a:r>
                        <a:rPr lang="en-US" sz="1600" b="1" i="0" dirty="0">
                          <a:solidFill>
                            <a:srgbClr val="7030A0"/>
                          </a:solidFill>
                          <a:effectLst/>
                          <a:latin typeface="Arial" panose="020B0604020202020204" pitchFamily="34" charset="0"/>
                          <a:cs typeface="Arial" panose="020B0604020202020204" pitchFamily="34" charset="0"/>
                        </a:rPr>
                        <a:t>30 mg/kg</a:t>
                      </a:r>
                      <a:r>
                        <a:rPr lang="en-US" sz="1600" b="1" i="0" dirty="0">
                          <a:solidFill>
                            <a:schemeClr val="tx1"/>
                          </a:solidFill>
                          <a:effectLst/>
                          <a:latin typeface="Arial" panose="020B0604020202020204" pitchFamily="34" charset="0"/>
                          <a:cs typeface="Arial" panose="020B0604020202020204" pitchFamily="34" charset="0"/>
                        </a:rPr>
                        <a:t>​</a:t>
                      </a:r>
                    </a:p>
                    <a:p>
                      <a:pPr algn="ctr" fontAlgn="base"/>
                      <a:r>
                        <a:rPr lang="en-US" sz="1600" b="0" i="0" dirty="0">
                          <a:solidFill>
                            <a:srgbClr val="7030A0"/>
                          </a:solidFill>
                          <a:effectLst/>
                          <a:latin typeface="Arial" panose="020B0604020202020204" pitchFamily="34" charset="0"/>
                          <a:cs typeface="Arial" panose="020B0604020202020204" pitchFamily="34" charset="0"/>
                        </a:rPr>
                        <a:t>X4 every 2 months</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13/10</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7/10</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vMerge="1">
                  <a:txBody>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lang="en-US" sz="1600" b="0" i="0" dirty="0">
                          <a:solidFill>
                            <a:srgbClr val="000000"/>
                          </a:solidFill>
                          <a:effectLst/>
                          <a:latin typeface="Arial" panose="020B0604020202020204" pitchFamily="34" charset="0"/>
                          <a:cs typeface="Arial" panose="020B0604020202020204" pitchFamily="34" charset="0"/>
                        </a:rPr>
                        <a:t>2 and 6 weeks post 1</a:t>
                      </a:r>
                      <a:r>
                        <a:rPr lang="en-US" sz="1600" b="0" i="0" baseline="30000" dirty="0">
                          <a:solidFill>
                            <a:srgbClr val="000000"/>
                          </a:solidFill>
                          <a:effectLst/>
                          <a:latin typeface="Arial" panose="020B0604020202020204" pitchFamily="34" charset="0"/>
                          <a:cs typeface="Arial" panose="020B0604020202020204" pitchFamily="34" charset="0"/>
                        </a:rPr>
                        <a:t>st</a:t>
                      </a:r>
                      <a:r>
                        <a:rPr lang="en-US" sz="1600" b="0" i="0" dirty="0">
                          <a:solidFill>
                            <a:srgbClr val="000000"/>
                          </a:solidFill>
                          <a:effectLst/>
                          <a:latin typeface="Arial" panose="020B0604020202020204" pitchFamily="34" charset="0"/>
                          <a:cs typeface="Arial" panose="020B0604020202020204" pitchFamily="34" charset="0"/>
                        </a:rPr>
                        <a:t>,2</a:t>
                      </a:r>
                      <a:r>
                        <a:rPr lang="en-US" sz="1600" b="0" i="0" baseline="30000" dirty="0">
                          <a:solidFill>
                            <a:srgbClr val="000000"/>
                          </a:solidFill>
                          <a:effectLst/>
                          <a:latin typeface="Arial" panose="020B0604020202020204" pitchFamily="34" charset="0"/>
                          <a:cs typeface="Arial" panose="020B0604020202020204" pitchFamily="34" charset="0"/>
                        </a:rPr>
                        <a:t>nd</a:t>
                      </a:r>
                      <a:r>
                        <a:rPr lang="en-US" sz="1600" b="0" i="0" dirty="0">
                          <a:solidFill>
                            <a:srgbClr val="000000"/>
                          </a:solidFill>
                          <a:effectLst/>
                          <a:latin typeface="Arial" panose="020B0604020202020204" pitchFamily="34" charset="0"/>
                          <a:cs typeface="Arial" panose="020B0604020202020204" pitchFamily="34" charset="0"/>
                        </a:rPr>
                        <a:t> and 4th </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vMerge="1">
                  <a:txBody>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lang="en-US" sz="1600" b="0" i="0" dirty="0">
                          <a:solidFill>
                            <a:schemeClr val="tx1"/>
                          </a:solidFill>
                          <a:effectLst/>
                          <a:latin typeface="Arial" panose="020B0604020202020204" pitchFamily="34" charset="0"/>
                          <a:cs typeface="Arial" panose="020B0604020202020204" pitchFamily="34" charset="0"/>
                        </a:rPr>
                        <a:t>2, 6, 14, 28 weeks post-4th</a:t>
                      </a: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1" i="0" dirty="0">
                        <a:solidFill>
                          <a:srgbClr val="7030A0"/>
                        </a:solidFill>
                        <a:effectLst/>
                        <a:latin typeface="Arial" panose="020B0604020202020204" pitchFamily="34" charset="0"/>
                        <a:cs typeface="Arial" panose="020B0604020202020204" pitchFamily="34" charset="0"/>
                      </a:endParaRPr>
                    </a:p>
                    <a:p>
                      <a:pPr algn="ctr" fontAlgn="base"/>
                      <a:r>
                        <a:rPr lang="en-US" sz="1600" b="0" i="0" dirty="0">
                          <a:solidFill>
                            <a:srgbClr val="000000"/>
                          </a:solidFill>
                          <a:effectLst/>
                          <a:latin typeface="Arial" panose="020B0604020202020204" pitchFamily="34" charset="0"/>
                          <a:cs typeface="Arial" panose="020B0604020202020204" pitchFamily="34" charset="0"/>
                        </a:rPr>
                        <a:t>​</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vMerge="1">
                  <a:txBody>
                    <a:bodyPr/>
                    <a:lstStyle/>
                    <a:p>
                      <a:endParaRPr lang="en-US"/>
                    </a:p>
                  </a:txBody>
                  <a:tcPr/>
                </a:tc>
                <a:extLst>
                  <a:ext uri="{0D108BD9-81ED-4DB2-BD59-A6C34878D82A}">
                    <a16:rowId xmlns:a16="http://schemas.microsoft.com/office/drawing/2014/main" val="2757698605"/>
                  </a:ext>
                </a:extLst>
              </a:tr>
              <a:tr h="1420389">
                <a:tc vMerge="1">
                  <a:txBody>
                    <a:bodyPr/>
                    <a:lstStyle/>
                    <a:p>
                      <a:pPr algn="ctr" fontAlgn="base"/>
                      <a:endParaRPr lang="en-US" sz="1500" b="0" i="0" dirty="0">
                        <a:solidFill>
                          <a:srgbClr val="000000"/>
                        </a:solidFill>
                        <a:effectLst/>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1F9F9"/>
                    </a:solidFill>
                  </a:tcPr>
                </a:tc>
                <a:tc>
                  <a:txBody>
                    <a:bodyPr/>
                    <a:lstStyle/>
                    <a:p>
                      <a:pPr algn="ctr" fontAlgn="base"/>
                      <a:r>
                        <a:rPr lang="en-US" sz="1600" b="0" i="0" dirty="0">
                          <a:solidFill>
                            <a:srgbClr val="000000"/>
                          </a:solidFill>
                          <a:effectLst/>
                          <a:latin typeface="Arial" panose="020B0604020202020204" pitchFamily="34" charset="0"/>
                          <a:cs typeface="Arial" panose="020B0604020202020204" pitchFamily="34" charset="0"/>
                        </a:rPr>
                        <a:t>3</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1" i="0" dirty="0">
                          <a:solidFill>
                            <a:srgbClr val="4AA058"/>
                          </a:solidFill>
                          <a:effectLst/>
                          <a:latin typeface="Arial" panose="020B0604020202020204" pitchFamily="34" charset="0"/>
                          <a:cs typeface="Arial" panose="020B0604020202020204" pitchFamily="34" charset="0"/>
                        </a:rPr>
                        <a:t>VRC01LS</a:t>
                      </a:r>
                    </a:p>
                    <a:p>
                      <a:pPr algn="ctr" fontAlgn="base"/>
                      <a:r>
                        <a:rPr lang="en-US" sz="1600" b="1" i="0" dirty="0">
                          <a:solidFill>
                            <a:srgbClr val="4AA058"/>
                          </a:solidFill>
                          <a:effectLst/>
                          <a:latin typeface="Arial" panose="020B0604020202020204" pitchFamily="34" charset="0"/>
                          <a:cs typeface="Arial" panose="020B0604020202020204" pitchFamily="34" charset="0"/>
                        </a:rPr>
                        <a:t>30 mg/kg</a:t>
                      </a:r>
                    </a:p>
                    <a:p>
                      <a:pPr algn="ctr" fontAlgn="base"/>
                      <a:r>
                        <a:rPr lang="en-US" sz="1600" b="0" i="0" dirty="0">
                          <a:solidFill>
                            <a:srgbClr val="4AA058"/>
                          </a:solidFill>
                          <a:effectLst/>
                          <a:latin typeface="Arial" panose="020B0604020202020204" pitchFamily="34" charset="0"/>
                          <a:cs typeface="Arial" panose="020B0604020202020204" pitchFamily="34" charset="0"/>
                        </a:rPr>
                        <a:t>X3 every 3 months</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kern="1200" dirty="0">
                          <a:solidFill>
                            <a:schemeClr val="tx1"/>
                          </a:solidFill>
                          <a:effectLst/>
                          <a:latin typeface="Arial" panose="020B0604020202020204" pitchFamily="34" charset="0"/>
                          <a:ea typeface="+mn-ea"/>
                          <a:cs typeface="Arial" panose="020B0604020202020204" pitchFamily="34" charset="0"/>
                        </a:rPr>
                        <a:t>3/4*</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kern="1200" dirty="0">
                          <a:solidFill>
                            <a:schemeClr val="tx1"/>
                          </a:solidFill>
                          <a:effectLst/>
                          <a:latin typeface="Arial" panose="020B0604020202020204" pitchFamily="34" charset="0"/>
                          <a:ea typeface="+mn-ea"/>
                          <a:cs typeface="Arial" panose="020B0604020202020204" pitchFamily="34" charset="0"/>
                        </a:rPr>
                        <a:t>1/4</a:t>
                      </a: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rgbClr val="000000"/>
                          </a:solidFill>
                          <a:effectLst/>
                          <a:latin typeface="Arial" panose="020B0604020202020204" pitchFamily="34" charset="0"/>
                          <a:cs typeface="Arial" panose="020B0604020202020204" pitchFamily="34" charset="0"/>
                        </a:rPr>
                        <a:t>0, 2 and 6 weeks post 1</a:t>
                      </a:r>
                      <a:r>
                        <a:rPr lang="en-US" sz="1600" b="0" i="0" baseline="30000" dirty="0">
                          <a:solidFill>
                            <a:srgbClr val="000000"/>
                          </a:solidFill>
                          <a:effectLst/>
                          <a:latin typeface="Arial" panose="020B0604020202020204" pitchFamily="34" charset="0"/>
                          <a:cs typeface="Arial" panose="020B0604020202020204" pitchFamily="34" charset="0"/>
                        </a:rPr>
                        <a:t>st</a:t>
                      </a:r>
                      <a:r>
                        <a:rPr lang="en-US" sz="1600" b="0" i="0" dirty="0">
                          <a:solidFill>
                            <a:srgbClr val="000000"/>
                          </a:solidFill>
                          <a:effectLst/>
                          <a:latin typeface="Arial" panose="020B0604020202020204" pitchFamily="34" charset="0"/>
                          <a:cs typeface="Arial" panose="020B0604020202020204" pitchFamily="34" charset="0"/>
                        </a:rPr>
                        <a:t>,</a:t>
                      </a:r>
                    </a:p>
                    <a:p>
                      <a:pPr algn="ctr" fontAlgn="base"/>
                      <a:r>
                        <a:rPr lang="en-US" sz="1600" b="0" i="0" dirty="0">
                          <a:solidFill>
                            <a:srgbClr val="000000"/>
                          </a:solidFill>
                          <a:effectLst/>
                          <a:latin typeface="Arial" panose="020B0604020202020204" pitchFamily="34" charset="0"/>
                          <a:cs typeface="Arial" panose="020B0604020202020204" pitchFamily="34" charset="0"/>
                        </a:rPr>
                        <a:t>0,2,6, 14, 28, 41, 53 weeks post 3</a:t>
                      </a:r>
                      <a:r>
                        <a:rPr lang="en-US" sz="1600" b="0" i="0" baseline="30000" dirty="0">
                          <a:solidFill>
                            <a:srgbClr val="000000"/>
                          </a:solidFill>
                          <a:effectLst/>
                          <a:latin typeface="Arial" panose="020B0604020202020204" pitchFamily="34" charset="0"/>
                          <a:cs typeface="Arial" panose="020B0604020202020204" pitchFamily="34" charset="0"/>
                        </a:rPr>
                        <a:t>rd</a:t>
                      </a:r>
                      <a:endParaRPr lang="en-US" sz="1600" b="0" i="0" dirty="0">
                        <a:solidFill>
                          <a:srgbClr val="000000"/>
                        </a:solidFill>
                        <a:effectLst/>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0" i="0" dirty="0">
                        <a:solidFill>
                          <a:srgbClr val="000000"/>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fontAlgn="base"/>
                      <a:r>
                        <a:rPr lang="en-US" sz="1600" b="0" i="0" dirty="0">
                          <a:solidFill>
                            <a:schemeClr val="tx1"/>
                          </a:solidFill>
                          <a:effectLst/>
                          <a:latin typeface="Arial" panose="020B0604020202020204" pitchFamily="34" charset="0"/>
                          <a:cs typeface="Arial" panose="020B0604020202020204" pitchFamily="34" charset="0"/>
                        </a:rPr>
                        <a:t>2, 6, 14, 28 and 41, 53 weeks post-3rd</a:t>
                      </a:r>
                    </a:p>
                    <a:p>
                      <a:pPr algn="ctr" fontAlgn="base"/>
                      <a:r>
                        <a:rPr lang="en-US" sz="1600" b="0" i="0" dirty="0">
                          <a:solidFill>
                            <a:schemeClr val="tx1"/>
                          </a:solidFill>
                          <a:effectLst/>
                          <a:latin typeface="Arial" panose="020B0604020202020204" pitchFamily="34" charset="0"/>
                          <a:cs typeface="Arial" panose="020B0604020202020204" pitchFamily="34" charset="0"/>
                        </a:rPr>
                        <a:t>infusion</a:t>
                      </a: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1600" b="1" i="0" dirty="0">
                        <a:solidFill>
                          <a:schemeClr val="accent6"/>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vMerge="1">
                  <a:txBody>
                    <a:bodyPr/>
                    <a:lstStyle/>
                    <a:p>
                      <a:pPr algn="ctr" fontAlgn="base"/>
                      <a:endParaRPr lang="en-US" sz="1600" b="0" i="0" dirty="0">
                        <a:solidFill>
                          <a:schemeClr val="tx1"/>
                        </a:solidFill>
                        <a:effectLst/>
                        <a:latin typeface="Arial" panose="020B0604020202020204" pitchFamily="34" charset="0"/>
                        <a:cs typeface="Arial" panose="020B0604020202020204" pitchFamily="34" charset="0"/>
                      </a:endParaRPr>
                    </a:p>
                  </a:txBody>
                  <a:tcPr marL="75167" marR="75167" marT="37584" marB="3758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4307530"/>
                  </a:ext>
                </a:extLst>
              </a:tr>
            </a:tbl>
          </a:graphicData>
        </a:graphic>
      </p:graphicFrame>
      <p:sp>
        <p:nvSpPr>
          <p:cNvPr id="7" name="Rectangle 1">
            <a:extLst>
              <a:ext uri="{FF2B5EF4-FFF2-40B4-BE49-F238E27FC236}">
                <a16:creationId xmlns:a16="http://schemas.microsoft.com/office/drawing/2014/main" id="{84502B5C-34D7-4CCB-A820-2D0FB3A36E4F}"/>
              </a:ext>
            </a:extLst>
          </p:cNvPr>
          <p:cNvSpPr>
            <a:spLocks noChangeArrowheads="1"/>
          </p:cNvSpPr>
          <p:nvPr/>
        </p:nvSpPr>
        <p:spPr bwMode="auto">
          <a:xfrm>
            <a:off x="505916" y="1690688"/>
            <a:ext cx="127762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DA196A63-D024-4503-8D47-5D0D215BB9D2}"/>
              </a:ext>
            </a:extLst>
          </p:cNvPr>
          <p:cNvSpPr txBox="1"/>
          <p:nvPr/>
        </p:nvSpPr>
        <p:spPr>
          <a:xfrm flipH="1">
            <a:off x="180000" y="5997186"/>
            <a:ext cx="6892611" cy="86177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All cisgendered individuals with low vulnerability for HIV</a:t>
            </a:r>
          </a:p>
          <a:p>
            <a:r>
              <a:rPr lang="en-US" sz="1600">
                <a:latin typeface="Arial" panose="020B0604020202020204" pitchFamily="34" charset="0"/>
                <a:cs typeface="Arial" panose="020B0604020202020204" pitchFamily="34" charset="0"/>
              </a:rPr>
              <a:t>*Group was capped for enrolment</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C4CE19B-63F7-1981-B8C9-6EE38C52CABE}"/>
              </a:ext>
            </a:extLst>
          </p:cNvPr>
          <p:cNvSpPr txBox="1"/>
          <p:nvPr/>
        </p:nvSpPr>
        <p:spPr>
          <a:xfrm>
            <a:off x="180000" y="6478536"/>
            <a:ext cx="9113572" cy="33855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Women in Cape Town donated rectal only if not amenable for </a:t>
            </a:r>
            <a:r>
              <a:rPr lang="en-US" sz="1600" dirty="0" err="1">
                <a:latin typeface="Arial" panose="020B0604020202020204" pitchFamily="34" charset="0"/>
                <a:cs typeface="Arial" panose="020B0604020202020204" pitchFamily="34" charset="0"/>
              </a:rPr>
              <a:t>cervico</a:t>
            </a:r>
            <a:r>
              <a:rPr lang="en-US" sz="1600" dirty="0">
                <a:latin typeface="Arial" panose="020B0604020202020204" pitchFamily="34" charset="0"/>
                <a:cs typeface="Arial" panose="020B0604020202020204" pitchFamily="34" charset="0"/>
              </a:rPr>
              <a:t>-vaginal sampling</a:t>
            </a:r>
          </a:p>
        </p:txBody>
      </p:sp>
      <p:sp>
        <p:nvSpPr>
          <p:cNvPr id="4" name="TextBox 3">
            <a:extLst>
              <a:ext uri="{FF2B5EF4-FFF2-40B4-BE49-F238E27FC236}">
                <a16:creationId xmlns:a16="http://schemas.microsoft.com/office/drawing/2014/main" id="{13EF12CE-56BA-E934-F570-CCB5D3E62C68}"/>
              </a:ext>
            </a:extLst>
          </p:cNvPr>
          <p:cNvSpPr txBox="1"/>
          <p:nvPr/>
        </p:nvSpPr>
        <p:spPr>
          <a:xfrm>
            <a:off x="8661345" y="5985990"/>
            <a:ext cx="3773163" cy="830997"/>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Rectal samples permit comparisons across sex assigned at birth and geographic region</a:t>
            </a:r>
          </a:p>
        </p:txBody>
      </p:sp>
    </p:spTree>
    <p:extLst>
      <p:ext uri="{BB962C8B-B14F-4D97-AF65-F5344CB8AC3E}">
        <p14:creationId xmlns:p14="http://schemas.microsoft.com/office/powerpoint/2010/main" val="3334085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A0909-B166-4E0C-8784-87ABE37A8633}"/>
              </a:ext>
            </a:extLst>
          </p:cNvPr>
          <p:cNvSpPr>
            <a:spLocks noGrp="1"/>
          </p:cNvSpPr>
          <p:nvPr>
            <p:ph type="title"/>
          </p:nvPr>
        </p:nvSpPr>
        <p:spPr>
          <a:xfrm>
            <a:off x="197245" y="-7942"/>
            <a:ext cx="12902183" cy="820022"/>
          </a:xfrm>
        </p:spPr>
        <p:txBody>
          <a:bodyPr>
            <a:normAutofit/>
          </a:bodyPr>
          <a:lstStyle/>
          <a:p>
            <a:pPr algn="ctr"/>
            <a:r>
              <a:rPr lang="en-US" sz="2800" dirty="0">
                <a:solidFill>
                  <a:schemeClr val="tx1"/>
                </a:solidFill>
                <a:latin typeface="Calibri" panose="020F0502020204030204" pitchFamily="34" charset="0"/>
                <a:cs typeface="Calibri" panose="020F0502020204030204" pitchFamily="34" charset="0"/>
              </a:rPr>
              <a:t>Do mucosal VRC01 levels vary by dose, SAB and geographic distribution? </a:t>
            </a:r>
            <a:endParaRPr lang="en-US" sz="2800" b="1" dirty="0">
              <a:solidFill>
                <a:schemeClr val="tx1"/>
              </a:solidFill>
              <a:latin typeface="Calibri" panose="020F0502020204030204" pitchFamily="34" charset="0"/>
              <a:cs typeface="Calibri" panose="020F0502020204030204" pitchFamily="34" charset="0"/>
            </a:endParaRPr>
          </a:p>
        </p:txBody>
      </p:sp>
      <p:sp>
        <p:nvSpPr>
          <p:cNvPr id="7" name="Rectangle 1">
            <a:extLst>
              <a:ext uri="{FF2B5EF4-FFF2-40B4-BE49-F238E27FC236}">
                <a16:creationId xmlns:a16="http://schemas.microsoft.com/office/drawing/2014/main" id="{84502B5C-34D7-4CCB-A820-2D0FB3A36E4F}"/>
              </a:ext>
            </a:extLst>
          </p:cNvPr>
          <p:cNvSpPr>
            <a:spLocks noChangeArrowheads="1"/>
          </p:cNvSpPr>
          <p:nvPr/>
        </p:nvSpPr>
        <p:spPr bwMode="auto">
          <a:xfrm>
            <a:off x="505916" y="1690688"/>
            <a:ext cx="127762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6A21C71A-D244-4E36-8B00-81248B8074C7}"/>
              </a:ext>
            </a:extLst>
          </p:cNvPr>
          <p:cNvSpPr txBox="1">
            <a:spLocks noChangeArrowheads="1"/>
          </p:cNvSpPr>
          <p:nvPr/>
        </p:nvSpPr>
        <p:spPr bwMode="auto">
          <a:xfrm>
            <a:off x="670945" y="1931072"/>
            <a:ext cx="864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r>
              <a:rPr lang="en-US" altLang="en-US" sz="1800" dirty="0">
                <a:solidFill>
                  <a:schemeClr val="tx1"/>
                </a:solidFill>
                <a:latin typeface="Arial" panose="020B0604020202020204" pitchFamily="34" charset="0"/>
                <a:cs typeface="Arial" panose="020B0604020202020204" pitchFamily="34" charset="0"/>
              </a:rPr>
              <a:t>Serum</a:t>
            </a:r>
          </a:p>
        </p:txBody>
      </p:sp>
      <p:sp>
        <p:nvSpPr>
          <p:cNvPr id="15" name="TextBox 14">
            <a:extLst>
              <a:ext uri="{FF2B5EF4-FFF2-40B4-BE49-F238E27FC236}">
                <a16:creationId xmlns:a16="http://schemas.microsoft.com/office/drawing/2014/main" id="{3A5BDAE2-F1B5-4247-B323-34CC57CAD2E7}"/>
              </a:ext>
            </a:extLst>
          </p:cNvPr>
          <p:cNvSpPr txBox="1">
            <a:spLocks noChangeArrowheads="1"/>
          </p:cNvSpPr>
          <p:nvPr/>
        </p:nvSpPr>
        <p:spPr bwMode="auto">
          <a:xfrm>
            <a:off x="10430050" y="1506022"/>
            <a:ext cx="109517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r>
              <a:rPr lang="en-US" altLang="en-US" sz="1800" dirty="0">
                <a:solidFill>
                  <a:schemeClr val="tx1"/>
                </a:solidFill>
                <a:latin typeface="Arial" panose="020B0604020202020204" pitchFamily="34" charset="0"/>
                <a:cs typeface="Arial" panose="020B0604020202020204" pitchFamily="34" charset="0"/>
              </a:rPr>
              <a:t>Rectal    </a:t>
            </a:r>
          </a:p>
          <a:p>
            <a:pPr>
              <a:spcBef>
                <a:spcPct val="0"/>
              </a:spcBef>
              <a:buClrTx/>
              <a:buNone/>
            </a:pPr>
            <a:r>
              <a:rPr lang="en-US" altLang="en-US" sz="1800" dirty="0">
                <a:solidFill>
                  <a:schemeClr val="tx1"/>
                </a:solidFill>
                <a:latin typeface="Arial" panose="020B0604020202020204" pitchFamily="34" charset="0"/>
                <a:cs typeface="Arial" panose="020B0604020202020204" pitchFamily="34" charset="0"/>
              </a:rPr>
              <a:t>Biopsies</a:t>
            </a:r>
          </a:p>
          <a:p>
            <a:pPr>
              <a:spcBef>
                <a:spcPct val="0"/>
              </a:spcBef>
              <a:buClrTx/>
              <a:buFontTx/>
              <a:buNone/>
            </a:pPr>
            <a:endParaRPr lang="en-US" altLang="en-US" sz="1800" dirty="0">
              <a:solidFill>
                <a:schemeClr val="tx1"/>
              </a:solidFill>
              <a:latin typeface="Arial" panose="020B0604020202020204" pitchFamily="34" charset="0"/>
              <a:cs typeface="Arial" panose="020B0604020202020204" pitchFamily="34" charset="0"/>
            </a:endParaRPr>
          </a:p>
        </p:txBody>
      </p:sp>
      <p:cxnSp>
        <p:nvCxnSpPr>
          <p:cNvPr id="16" name="Straight Arrow Connector 15">
            <a:extLst>
              <a:ext uri="{FF2B5EF4-FFF2-40B4-BE49-F238E27FC236}">
                <a16:creationId xmlns:a16="http://schemas.microsoft.com/office/drawing/2014/main" id="{A933C1BE-579A-4093-8CD3-7AE5BCA7A6E5}"/>
              </a:ext>
            </a:extLst>
          </p:cNvPr>
          <p:cNvCxnSpPr>
            <a:cxnSpLocks/>
          </p:cNvCxnSpPr>
          <p:nvPr/>
        </p:nvCxnSpPr>
        <p:spPr>
          <a:xfrm>
            <a:off x="939054" y="2599439"/>
            <a:ext cx="1761006" cy="1145845"/>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B817399-27D6-4E25-BA92-1E168172ABBC}"/>
              </a:ext>
            </a:extLst>
          </p:cNvPr>
          <p:cNvCxnSpPr>
            <a:cxnSpLocks/>
          </p:cNvCxnSpPr>
          <p:nvPr/>
        </p:nvCxnSpPr>
        <p:spPr>
          <a:xfrm>
            <a:off x="4898810" y="4560130"/>
            <a:ext cx="0" cy="402731"/>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004E18-F5DC-48FD-965A-16878976594B}"/>
              </a:ext>
            </a:extLst>
          </p:cNvPr>
          <p:cNvSpPr txBox="1"/>
          <p:nvPr/>
        </p:nvSpPr>
        <p:spPr>
          <a:xfrm>
            <a:off x="828224" y="3727062"/>
            <a:ext cx="6545700"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Measured concentrations of:</a:t>
            </a:r>
          </a:p>
          <a:p>
            <a:pPr algn="ctr"/>
            <a:r>
              <a:rPr lang="en-US" b="1" dirty="0">
                <a:latin typeface="Arial" panose="020B0604020202020204" pitchFamily="34" charset="0"/>
                <a:cs typeface="Arial" panose="020B0604020202020204" pitchFamily="34" charset="0"/>
              </a:rPr>
              <a:t>Total IgG via ELISA</a:t>
            </a:r>
          </a:p>
          <a:p>
            <a:pPr algn="ctr"/>
            <a:r>
              <a:rPr lang="en-US" b="1" dirty="0">
                <a:latin typeface="Arial" panose="020B0604020202020204" pitchFamily="34" charset="0"/>
                <a:cs typeface="Arial" panose="020B0604020202020204" pitchFamily="34" charset="0"/>
              </a:rPr>
              <a:t>VRC01/VRC01 LS via Singulex with anti-idiotypic ab 5C9</a:t>
            </a:r>
          </a:p>
        </p:txBody>
      </p:sp>
      <p:sp>
        <p:nvSpPr>
          <p:cNvPr id="19" name="TextBox 18">
            <a:extLst>
              <a:ext uri="{FF2B5EF4-FFF2-40B4-BE49-F238E27FC236}">
                <a16:creationId xmlns:a16="http://schemas.microsoft.com/office/drawing/2014/main" id="{4DD17786-01B6-419C-A627-53AB9AB7DA6E}"/>
              </a:ext>
            </a:extLst>
          </p:cNvPr>
          <p:cNvSpPr txBox="1"/>
          <p:nvPr/>
        </p:nvSpPr>
        <p:spPr>
          <a:xfrm>
            <a:off x="1819557" y="5059967"/>
            <a:ext cx="6468437" cy="646331"/>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Report monoclonal antibody concentrations </a:t>
            </a:r>
          </a:p>
          <a:p>
            <a:r>
              <a:rPr lang="en-US" b="1" dirty="0" err="1">
                <a:latin typeface="Arial" panose="020B0604020202020204" pitchFamily="34" charset="0"/>
                <a:cs typeface="Arial" panose="020B0604020202020204" pitchFamily="34" charset="0"/>
              </a:rPr>
              <a:t>mAb</a:t>
            </a:r>
            <a:r>
              <a:rPr lang="en-US" b="1" dirty="0">
                <a:latin typeface="Arial" panose="020B0604020202020204" pitchFamily="34" charset="0"/>
                <a:cs typeface="Arial" panose="020B0604020202020204" pitchFamily="34" charset="0"/>
              </a:rPr>
              <a:t>/ total IgG for all samples normalized by body weight</a:t>
            </a:r>
          </a:p>
        </p:txBody>
      </p:sp>
      <p:pic>
        <p:nvPicPr>
          <p:cNvPr id="23" name="Picture 3">
            <a:extLst>
              <a:ext uri="{FF2B5EF4-FFF2-40B4-BE49-F238E27FC236}">
                <a16:creationId xmlns:a16="http://schemas.microsoft.com/office/drawing/2014/main" id="{6184D674-869D-4061-A92A-D6074138273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8645" t="30673" r="4779" b="36492"/>
          <a:stretch/>
        </p:blipFill>
        <p:spPr bwMode="auto">
          <a:xfrm>
            <a:off x="9031768" y="1504023"/>
            <a:ext cx="1229699" cy="463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 name="Picture 23">
            <a:extLst>
              <a:ext uri="{FF2B5EF4-FFF2-40B4-BE49-F238E27FC236}">
                <a16:creationId xmlns:a16="http://schemas.microsoft.com/office/drawing/2014/main" id="{311F7CD2-1280-48B1-B32F-68B1B15DD2B7}"/>
              </a:ext>
            </a:extLst>
          </p:cNvPr>
          <p:cNvPicPr>
            <a:picLocks noChangeAspect="1"/>
          </p:cNvPicPr>
          <p:nvPr/>
        </p:nvPicPr>
        <p:blipFill rotWithShape="1">
          <a:blip r:embed="rId3">
            <a:extLst>
              <a:ext uri="{28A0092B-C50C-407E-A947-70E740481C1C}">
                <a14:useLocalDpi xmlns:a14="http://schemas.microsoft.com/office/drawing/2010/main" val="0"/>
              </a:ext>
            </a:extLst>
          </a:blip>
          <a:srcRect l="75240" t="32723" r="12380" b="17555"/>
          <a:stretch/>
        </p:blipFill>
        <p:spPr>
          <a:xfrm>
            <a:off x="197245" y="1935698"/>
            <a:ext cx="541313" cy="1415490"/>
          </a:xfrm>
          <a:prstGeom prst="rect">
            <a:avLst/>
          </a:prstGeom>
        </p:spPr>
      </p:pic>
      <p:cxnSp>
        <p:nvCxnSpPr>
          <p:cNvPr id="29" name="Straight Arrow Connector 28">
            <a:extLst>
              <a:ext uri="{FF2B5EF4-FFF2-40B4-BE49-F238E27FC236}">
                <a16:creationId xmlns:a16="http://schemas.microsoft.com/office/drawing/2014/main" id="{D44A1351-77E8-4D7B-ACEB-EC91262190A5}"/>
              </a:ext>
            </a:extLst>
          </p:cNvPr>
          <p:cNvCxnSpPr>
            <a:cxnSpLocks/>
          </p:cNvCxnSpPr>
          <p:nvPr/>
        </p:nvCxnSpPr>
        <p:spPr>
          <a:xfrm flipH="1">
            <a:off x="8811531" y="2050062"/>
            <a:ext cx="854751" cy="882197"/>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B3576C9E-4CB8-49EB-A195-32654C689F7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54603" y="1500820"/>
            <a:ext cx="1472812" cy="982650"/>
          </a:xfrm>
          <a:prstGeom prst="rect">
            <a:avLst/>
          </a:prstGeom>
          <a:noFill/>
          <a:ln>
            <a:noFill/>
          </a:ln>
        </p:spPr>
      </p:pic>
      <p:cxnSp>
        <p:nvCxnSpPr>
          <p:cNvPr id="32" name="Straight Arrow Connector 31">
            <a:extLst>
              <a:ext uri="{FF2B5EF4-FFF2-40B4-BE49-F238E27FC236}">
                <a16:creationId xmlns:a16="http://schemas.microsoft.com/office/drawing/2014/main" id="{3B9303D4-86D4-477F-B797-D20D1F6D30B8}"/>
              </a:ext>
            </a:extLst>
          </p:cNvPr>
          <p:cNvCxnSpPr>
            <a:cxnSpLocks/>
          </p:cNvCxnSpPr>
          <p:nvPr/>
        </p:nvCxnSpPr>
        <p:spPr>
          <a:xfrm>
            <a:off x="4898810" y="2586244"/>
            <a:ext cx="0" cy="290407"/>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6BB9D771-BAE0-4936-81C1-933DA1AE8461}"/>
              </a:ext>
            </a:extLst>
          </p:cNvPr>
          <p:cNvSpPr txBox="1"/>
          <p:nvPr/>
        </p:nvSpPr>
        <p:spPr>
          <a:xfrm>
            <a:off x="6870762" y="3012634"/>
            <a:ext cx="3125974"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Tissue Homogenates</a:t>
            </a:r>
          </a:p>
        </p:txBody>
      </p:sp>
      <p:cxnSp>
        <p:nvCxnSpPr>
          <p:cNvPr id="47" name="Straight Arrow Connector 46">
            <a:extLst>
              <a:ext uri="{FF2B5EF4-FFF2-40B4-BE49-F238E27FC236}">
                <a16:creationId xmlns:a16="http://schemas.microsoft.com/office/drawing/2014/main" id="{9F591461-A153-43C1-A4FC-BE15FC9B2FB9}"/>
              </a:ext>
            </a:extLst>
          </p:cNvPr>
          <p:cNvCxnSpPr>
            <a:cxnSpLocks/>
          </p:cNvCxnSpPr>
          <p:nvPr/>
        </p:nvCxnSpPr>
        <p:spPr>
          <a:xfrm flipH="1">
            <a:off x="5715551" y="3371566"/>
            <a:ext cx="2472553" cy="548189"/>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EC86BD7C-8E57-43C1-9BCC-00F34D1EA91C}"/>
              </a:ext>
            </a:extLst>
          </p:cNvPr>
          <p:cNvSpPr txBox="1"/>
          <p:nvPr/>
        </p:nvSpPr>
        <p:spPr>
          <a:xfrm>
            <a:off x="2215293" y="2876651"/>
            <a:ext cx="4454973"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Excluded samples with Hb&gt;10000 ng/ml</a:t>
            </a:r>
          </a:p>
        </p:txBody>
      </p:sp>
      <p:cxnSp>
        <p:nvCxnSpPr>
          <p:cNvPr id="54" name="Straight Arrow Connector 53">
            <a:extLst>
              <a:ext uri="{FF2B5EF4-FFF2-40B4-BE49-F238E27FC236}">
                <a16:creationId xmlns:a16="http://schemas.microsoft.com/office/drawing/2014/main" id="{C44D9C64-D8A4-4342-B522-A724153F86C1}"/>
              </a:ext>
            </a:extLst>
          </p:cNvPr>
          <p:cNvCxnSpPr>
            <a:cxnSpLocks/>
          </p:cNvCxnSpPr>
          <p:nvPr/>
        </p:nvCxnSpPr>
        <p:spPr>
          <a:xfrm>
            <a:off x="4902347" y="3303079"/>
            <a:ext cx="0" cy="442107"/>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5358F539-D0F0-4926-8B7F-52F93D6C278B}"/>
              </a:ext>
            </a:extLst>
          </p:cNvPr>
          <p:cNvSpPr txBox="1">
            <a:spLocks noChangeArrowheads="1"/>
          </p:cNvSpPr>
          <p:nvPr/>
        </p:nvSpPr>
        <p:spPr bwMode="auto">
          <a:xfrm>
            <a:off x="3479895" y="1469407"/>
            <a:ext cx="12747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r>
              <a:rPr lang="en-US" altLang="en-US" sz="1800" dirty="0">
                <a:solidFill>
                  <a:schemeClr val="tx1"/>
                </a:solidFill>
                <a:latin typeface="Arial" panose="020B0604020202020204" pitchFamily="34" charset="0"/>
                <a:cs typeface="Arial" panose="020B0604020202020204" pitchFamily="34" charset="0"/>
              </a:rPr>
              <a:t>Rectal</a:t>
            </a:r>
          </a:p>
          <a:p>
            <a:pPr>
              <a:spcBef>
                <a:spcPct val="0"/>
              </a:spcBef>
              <a:buClrTx/>
              <a:buFontTx/>
              <a:buNone/>
            </a:pPr>
            <a:r>
              <a:rPr lang="en-US" altLang="en-US" sz="1800" dirty="0">
                <a:solidFill>
                  <a:schemeClr val="tx1"/>
                </a:solidFill>
                <a:latin typeface="Arial" panose="020B0604020202020204" pitchFamily="34" charset="0"/>
                <a:cs typeface="Arial" panose="020B0604020202020204" pitchFamily="34" charset="0"/>
              </a:rPr>
              <a:t>Secretions</a:t>
            </a:r>
          </a:p>
        </p:txBody>
      </p:sp>
      <p:cxnSp>
        <p:nvCxnSpPr>
          <p:cNvPr id="5" name="Straight Arrow Connector 4">
            <a:extLst>
              <a:ext uri="{FF2B5EF4-FFF2-40B4-BE49-F238E27FC236}">
                <a16:creationId xmlns:a16="http://schemas.microsoft.com/office/drawing/2014/main" id="{F6AC1285-CD39-67A6-EB15-F0BB84362367}"/>
              </a:ext>
            </a:extLst>
          </p:cNvPr>
          <p:cNvCxnSpPr>
            <a:cxnSpLocks/>
          </p:cNvCxnSpPr>
          <p:nvPr/>
        </p:nvCxnSpPr>
        <p:spPr>
          <a:xfrm>
            <a:off x="10387668" y="2021204"/>
            <a:ext cx="952351" cy="1600393"/>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51ADC37-0E5B-A9A6-30DD-EA8D78C0E54E}"/>
              </a:ext>
            </a:extLst>
          </p:cNvPr>
          <p:cNvSpPr txBox="1"/>
          <p:nvPr/>
        </p:nvSpPr>
        <p:spPr>
          <a:xfrm>
            <a:off x="9864634" y="3647443"/>
            <a:ext cx="2126615"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OCT Embedded</a:t>
            </a:r>
          </a:p>
        </p:txBody>
      </p:sp>
      <p:cxnSp>
        <p:nvCxnSpPr>
          <p:cNvPr id="12" name="Straight Arrow Connector 11">
            <a:extLst>
              <a:ext uri="{FF2B5EF4-FFF2-40B4-BE49-F238E27FC236}">
                <a16:creationId xmlns:a16="http://schemas.microsoft.com/office/drawing/2014/main" id="{87FCC06E-418B-82DD-595F-46E097BD8507}"/>
              </a:ext>
            </a:extLst>
          </p:cNvPr>
          <p:cNvCxnSpPr>
            <a:cxnSpLocks/>
          </p:cNvCxnSpPr>
          <p:nvPr/>
        </p:nvCxnSpPr>
        <p:spPr>
          <a:xfrm>
            <a:off x="11340019" y="4083606"/>
            <a:ext cx="0" cy="744946"/>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BB99D87-0627-9326-5822-3C5131A0A6C7}"/>
              </a:ext>
            </a:extLst>
          </p:cNvPr>
          <p:cNvSpPr txBox="1"/>
          <p:nvPr/>
        </p:nvSpPr>
        <p:spPr>
          <a:xfrm>
            <a:off x="8567432" y="4864605"/>
            <a:ext cx="3725236"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Stained with anti-idiotype 5C9 or isotype control mIgG2a (</a:t>
            </a:r>
            <a:r>
              <a:rPr lang="en-US" dirty="0">
                <a:solidFill>
                  <a:schemeClr val="accent2">
                    <a:lumMod val="50000"/>
                  </a:schemeClr>
                </a:solidFill>
                <a:latin typeface="Arial" panose="020B0604020202020204" pitchFamily="34" charset="0"/>
                <a:cs typeface="Arial" panose="020B0604020202020204" pitchFamily="34" charset="0"/>
              </a:rPr>
              <a:t>DAB</a:t>
            </a:r>
            <a:r>
              <a:rPr lang="en-US" dirty="0">
                <a:latin typeface="Arial" panose="020B0604020202020204" pitchFamily="34" charset="0"/>
                <a:cs typeface="Arial" panose="020B0604020202020204" pitchFamily="34" charset="0"/>
              </a:rPr>
              <a:t>)</a:t>
            </a:r>
          </a:p>
          <a:p>
            <a:pPr algn="ctr"/>
            <a:r>
              <a:rPr lang="en-US" dirty="0">
                <a:latin typeface="Arial" panose="020B0604020202020204" pitchFamily="34" charset="0"/>
                <a:cs typeface="Arial" panose="020B0604020202020204" pitchFamily="34" charset="0"/>
              </a:rPr>
              <a:t>Hematoxylin nuclear stain (</a:t>
            </a:r>
            <a:r>
              <a:rPr lang="en-US" dirty="0">
                <a:solidFill>
                  <a:srgbClr val="0070C0"/>
                </a:solidFill>
                <a:latin typeface="Arial" panose="020B0604020202020204" pitchFamily="34" charset="0"/>
                <a:cs typeface="Arial" panose="020B0604020202020204" pitchFamily="34" charset="0"/>
              </a:rPr>
              <a:t>blue</a:t>
            </a:r>
            <a:r>
              <a:rPr lang="en-US" dirty="0">
                <a:latin typeface="Arial" panose="020B0604020202020204" pitchFamily="34" charset="0"/>
                <a:cs typeface="Arial" panose="020B0604020202020204" pitchFamily="34" charset="0"/>
              </a:rPr>
              <a:t>)</a:t>
            </a:r>
          </a:p>
        </p:txBody>
      </p:sp>
      <p:cxnSp>
        <p:nvCxnSpPr>
          <p:cNvPr id="3" name="Straight Arrow Connector 2">
            <a:extLst>
              <a:ext uri="{FF2B5EF4-FFF2-40B4-BE49-F238E27FC236}">
                <a16:creationId xmlns:a16="http://schemas.microsoft.com/office/drawing/2014/main" id="{F947A32F-5305-B836-FFBC-0548ECC9FC34}"/>
              </a:ext>
            </a:extLst>
          </p:cNvPr>
          <p:cNvCxnSpPr>
            <a:cxnSpLocks/>
          </p:cNvCxnSpPr>
          <p:nvPr/>
        </p:nvCxnSpPr>
        <p:spPr>
          <a:xfrm>
            <a:off x="4898810" y="5695602"/>
            <a:ext cx="0" cy="402731"/>
          </a:xfrm>
          <a:prstGeom prst="straightConnector1">
            <a:avLst/>
          </a:prstGeom>
          <a:ln w="41275">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679BC0D-1712-243F-4A54-F77112517A29}"/>
              </a:ext>
            </a:extLst>
          </p:cNvPr>
          <p:cNvSpPr txBox="1"/>
          <p:nvPr/>
        </p:nvSpPr>
        <p:spPr>
          <a:xfrm>
            <a:off x="2045194" y="6086162"/>
            <a:ext cx="6891630" cy="646331"/>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        Analysis of VRC01 separated by dose </a:t>
            </a:r>
          </a:p>
          <a:p>
            <a:r>
              <a:rPr lang="en-US" dirty="0">
                <a:latin typeface="Arial" panose="020B0604020202020204" pitchFamily="34" charset="0"/>
                <a:cs typeface="Arial" panose="020B0604020202020204" pitchFamily="34" charset="0"/>
              </a:rPr>
              <a:t>Or normalizing by dose, and separated by SAB or geographic site</a:t>
            </a:r>
          </a:p>
        </p:txBody>
      </p:sp>
    </p:spTree>
    <p:extLst>
      <p:ext uri="{BB962C8B-B14F-4D97-AF65-F5344CB8AC3E}">
        <p14:creationId xmlns:p14="http://schemas.microsoft.com/office/powerpoint/2010/main" val="4008970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6" grpId="0"/>
      <p:bldP spid="20"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A7048-05F1-4F8D-AFD6-74D213948872}"/>
              </a:ext>
            </a:extLst>
          </p:cNvPr>
          <p:cNvSpPr>
            <a:spLocks noGrp="1"/>
          </p:cNvSpPr>
          <p:nvPr>
            <p:ph type="title"/>
          </p:nvPr>
        </p:nvSpPr>
        <p:spPr>
          <a:xfrm>
            <a:off x="458849" y="410270"/>
            <a:ext cx="12471067" cy="353065"/>
          </a:xfrm>
        </p:spPr>
        <p:txBody>
          <a:bodyPr>
            <a:normAutofit fontScale="90000"/>
          </a:bodyPr>
          <a:lstStyle/>
          <a:p>
            <a:r>
              <a:rPr lang="en-US" sz="3100" b="1" dirty="0">
                <a:latin typeface="Calibri" panose="020F0502020204030204" pitchFamily="34" charset="0"/>
                <a:cs typeface="Calibri" panose="020F0502020204030204" pitchFamily="34" charset="0"/>
              </a:rPr>
              <a:t>The two doses of VRC01 have comparable half-life in mucosal compartments</a:t>
            </a:r>
            <a:br>
              <a:rPr lang="en-US" b="1" dirty="0"/>
            </a:br>
            <a:endParaRPr lang="en-US" dirty="0"/>
          </a:p>
        </p:txBody>
      </p:sp>
      <p:sp>
        <p:nvSpPr>
          <p:cNvPr id="8" name="TextBox 7">
            <a:extLst>
              <a:ext uri="{FF2B5EF4-FFF2-40B4-BE49-F238E27FC236}">
                <a16:creationId xmlns:a16="http://schemas.microsoft.com/office/drawing/2014/main" id="{2241FF75-FB72-1BBB-B3F6-61E80A3CD25F}"/>
              </a:ext>
            </a:extLst>
          </p:cNvPr>
          <p:cNvSpPr txBox="1"/>
          <p:nvPr/>
        </p:nvSpPr>
        <p:spPr>
          <a:xfrm rot="16200000">
            <a:off x="-1065126" y="2849123"/>
            <a:ext cx="3694281" cy="646331"/>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Weight normalized VRC01 Levels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t>
            </a:r>
            <a:r>
              <a:rPr kumimoji="0" 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mAb</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ng of IgG per Kg)</a:t>
            </a:r>
          </a:p>
        </p:txBody>
      </p:sp>
      <p:sp>
        <p:nvSpPr>
          <p:cNvPr id="12" name="TextBox 11">
            <a:extLst>
              <a:ext uri="{FF2B5EF4-FFF2-40B4-BE49-F238E27FC236}">
                <a16:creationId xmlns:a16="http://schemas.microsoft.com/office/drawing/2014/main" id="{426CA949-E69E-A257-1514-2F6BD4B11721}"/>
              </a:ext>
            </a:extLst>
          </p:cNvPr>
          <p:cNvSpPr txBox="1"/>
          <p:nvPr/>
        </p:nvSpPr>
        <p:spPr>
          <a:xfrm>
            <a:off x="4816874" y="6519446"/>
            <a:ext cx="233391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Weeks post-infusion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0359E9F6-5409-8AE7-9355-280BDA4C21E4}"/>
              </a:ext>
            </a:extLst>
          </p:cNvPr>
          <p:cNvSpPr txBox="1"/>
          <p:nvPr/>
        </p:nvSpPr>
        <p:spPr>
          <a:xfrm>
            <a:off x="6251851" y="5946455"/>
            <a:ext cx="864168" cy="584775"/>
          </a:xfrm>
          <a:prstGeom prst="rect">
            <a:avLst/>
          </a:prstGeom>
          <a:solidFill>
            <a:schemeClr val="bg1">
              <a:lumMod val="5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14" name="TextBox 13">
            <a:extLst>
              <a:ext uri="{FF2B5EF4-FFF2-40B4-BE49-F238E27FC236}">
                <a16:creationId xmlns:a16="http://schemas.microsoft.com/office/drawing/2014/main" id="{22561B5C-A123-4E4C-C877-DAA56F427D22}"/>
              </a:ext>
            </a:extLst>
          </p:cNvPr>
          <p:cNvSpPr txBox="1"/>
          <p:nvPr/>
        </p:nvSpPr>
        <p:spPr>
          <a:xfrm>
            <a:off x="7107102" y="5937286"/>
            <a:ext cx="633673" cy="591330"/>
          </a:xfrm>
          <a:prstGeom prst="rect">
            <a:avLst/>
          </a:prstGeom>
          <a:solidFill>
            <a:schemeClr val="bg1">
              <a:lumMod val="6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15" name="TextBox 14">
            <a:extLst>
              <a:ext uri="{FF2B5EF4-FFF2-40B4-BE49-F238E27FC236}">
                <a16:creationId xmlns:a16="http://schemas.microsoft.com/office/drawing/2014/main" id="{EDC59746-D788-D7C6-777D-E7B1F97FF56B}"/>
              </a:ext>
            </a:extLst>
          </p:cNvPr>
          <p:cNvSpPr txBox="1"/>
          <p:nvPr/>
        </p:nvSpPr>
        <p:spPr>
          <a:xfrm>
            <a:off x="7681021" y="5965467"/>
            <a:ext cx="498499" cy="584775"/>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3rd  </a:t>
            </a:r>
          </a:p>
        </p:txBody>
      </p:sp>
      <p:sp>
        <p:nvSpPr>
          <p:cNvPr id="16" name="TextBox 15">
            <a:extLst>
              <a:ext uri="{FF2B5EF4-FFF2-40B4-BE49-F238E27FC236}">
                <a16:creationId xmlns:a16="http://schemas.microsoft.com/office/drawing/2014/main" id="{B7A59E9F-AFF4-1FE4-0BAF-870C19DA3AD8}"/>
              </a:ext>
            </a:extLst>
          </p:cNvPr>
          <p:cNvSpPr txBox="1"/>
          <p:nvPr/>
        </p:nvSpPr>
        <p:spPr>
          <a:xfrm>
            <a:off x="8179520" y="5948936"/>
            <a:ext cx="2227771" cy="584775"/>
          </a:xfrm>
          <a:prstGeom prst="rect">
            <a:avLst/>
          </a:prstGeom>
          <a:solidFill>
            <a:schemeClr val="bg1">
              <a:lumMod val="9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4</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17" name="TextBox 16">
            <a:extLst>
              <a:ext uri="{FF2B5EF4-FFF2-40B4-BE49-F238E27FC236}">
                <a16:creationId xmlns:a16="http://schemas.microsoft.com/office/drawing/2014/main" id="{6801E7F6-688F-2D91-BC99-D7CBE50E8D51}"/>
              </a:ext>
            </a:extLst>
          </p:cNvPr>
          <p:cNvSpPr txBox="1"/>
          <p:nvPr/>
        </p:nvSpPr>
        <p:spPr>
          <a:xfrm>
            <a:off x="1620798" y="5948937"/>
            <a:ext cx="834597" cy="584775"/>
          </a:xfrm>
          <a:prstGeom prst="rect">
            <a:avLst/>
          </a:prstGeom>
          <a:solidFill>
            <a:schemeClr val="bg1">
              <a:lumMod val="5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18" name="TextBox 17">
            <a:extLst>
              <a:ext uri="{FF2B5EF4-FFF2-40B4-BE49-F238E27FC236}">
                <a16:creationId xmlns:a16="http://schemas.microsoft.com/office/drawing/2014/main" id="{52A59842-73D6-ED23-EE94-24F05551DAF7}"/>
              </a:ext>
            </a:extLst>
          </p:cNvPr>
          <p:cNvSpPr txBox="1"/>
          <p:nvPr/>
        </p:nvSpPr>
        <p:spPr>
          <a:xfrm>
            <a:off x="2374108" y="5948937"/>
            <a:ext cx="601114" cy="584775"/>
          </a:xfrm>
          <a:prstGeom prst="rect">
            <a:avLst/>
          </a:prstGeom>
          <a:solidFill>
            <a:schemeClr val="bg1">
              <a:lumMod val="6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19" name="TextBox 18">
            <a:extLst>
              <a:ext uri="{FF2B5EF4-FFF2-40B4-BE49-F238E27FC236}">
                <a16:creationId xmlns:a16="http://schemas.microsoft.com/office/drawing/2014/main" id="{77DE9CD3-6FBA-5EB0-3A0D-D36691E6DA2B}"/>
              </a:ext>
            </a:extLst>
          </p:cNvPr>
          <p:cNvSpPr txBox="1"/>
          <p:nvPr/>
        </p:nvSpPr>
        <p:spPr>
          <a:xfrm>
            <a:off x="2856287" y="5955775"/>
            <a:ext cx="548840" cy="584775"/>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3rd  </a:t>
            </a:r>
          </a:p>
        </p:txBody>
      </p:sp>
      <p:sp>
        <p:nvSpPr>
          <p:cNvPr id="20" name="TextBox 19">
            <a:extLst>
              <a:ext uri="{FF2B5EF4-FFF2-40B4-BE49-F238E27FC236}">
                <a16:creationId xmlns:a16="http://schemas.microsoft.com/office/drawing/2014/main" id="{D33FD29C-CEA9-99DD-846B-473FB47F9AA8}"/>
              </a:ext>
            </a:extLst>
          </p:cNvPr>
          <p:cNvSpPr txBox="1"/>
          <p:nvPr/>
        </p:nvSpPr>
        <p:spPr>
          <a:xfrm>
            <a:off x="3405127" y="5955774"/>
            <a:ext cx="2416819" cy="584775"/>
          </a:xfrm>
          <a:prstGeom prst="rect">
            <a:avLst/>
          </a:prstGeom>
          <a:solidFill>
            <a:schemeClr val="bg1">
              <a:lumMod val="9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4</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27" name="TextBox 26">
            <a:extLst>
              <a:ext uri="{FF2B5EF4-FFF2-40B4-BE49-F238E27FC236}">
                <a16:creationId xmlns:a16="http://schemas.microsoft.com/office/drawing/2014/main" id="{D4950BC7-D026-88CF-C006-57ABE2383156}"/>
              </a:ext>
            </a:extLst>
          </p:cNvPr>
          <p:cNvSpPr txBox="1"/>
          <p:nvPr/>
        </p:nvSpPr>
        <p:spPr>
          <a:xfrm>
            <a:off x="458849" y="5914976"/>
            <a:ext cx="92412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VRC01</a:t>
            </a:r>
          </a:p>
        </p:txBody>
      </p:sp>
      <p:pic>
        <p:nvPicPr>
          <p:cNvPr id="11" name="Picture 10" descr="A screenshot of a computer screen&#10;&#10;Description automatically generated">
            <a:extLst>
              <a:ext uri="{FF2B5EF4-FFF2-40B4-BE49-F238E27FC236}">
                <a16:creationId xmlns:a16="http://schemas.microsoft.com/office/drawing/2014/main" id="{53AEEB34-F627-9A23-8F24-68F1B577DE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8668" y="3275758"/>
            <a:ext cx="4541836" cy="2609346"/>
          </a:xfrm>
          <a:prstGeom prst="rect">
            <a:avLst/>
          </a:prstGeom>
        </p:spPr>
      </p:pic>
      <p:pic>
        <p:nvPicPr>
          <p:cNvPr id="24" name="Picture 23" descr="A screenshot of a video game&#10;&#10;Description automatically generated">
            <a:extLst>
              <a:ext uri="{FF2B5EF4-FFF2-40B4-BE49-F238E27FC236}">
                <a16:creationId xmlns:a16="http://schemas.microsoft.com/office/drawing/2014/main" id="{4958E896-030B-3162-4D1D-0DA0BAE5DF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1946" y="3311093"/>
            <a:ext cx="4585345" cy="2609346"/>
          </a:xfrm>
          <a:prstGeom prst="rect">
            <a:avLst/>
          </a:prstGeom>
        </p:spPr>
      </p:pic>
      <p:pic>
        <p:nvPicPr>
          <p:cNvPr id="26" name="Picture 25" descr="A screenshot of a computer screen&#10;&#10;Description automatically generated">
            <a:extLst>
              <a:ext uri="{FF2B5EF4-FFF2-40B4-BE49-F238E27FC236}">
                <a16:creationId xmlns:a16="http://schemas.microsoft.com/office/drawing/2014/main" id="{3CAA0044-AABF-DEF2-F7C3-2EE96118EF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91194" y="645080"/>
            <a:ext cx="4616097" cy="2623840"/>
          </a:xfrm>
          <a:prstGeom prst="rect">
            <a:avLst/>
          </a:prstGeom>
        </p:spPr>
      </p:pic>
      <p:pic>
        <p:nvPicPr>
          <p:cNvPr id="35" name="Picture 34" descr="A screenshot of a computer screen&#10;&#10;Description automatically generated">
            <a:extLst>
              <a:ext uri="{FF2B5EF4-FFF2-40B4-BE49-F238E27FC236}">
                <a16:creationId xmlns:a16="http://schemas.microsoft.com/office/drawing/2014/main" id="{B0553DE2-0B35-B918-25D1-AC01EA8360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98668" y="650636"/>
            <a:ext cx="4541836" cy="2595250"/>
          </a:xfrm>
          <a:prstGeom prst="rect">
            <a:avLst/>
          </a:prstGeom>
        </p:spPr>
      </p:pic>
      <p:sp>
        <p:nvSpPr>
          <p:cNvPr id="36" name="TextBox 35">
            <a:extLst>
              <a:ext uri="{FF2B5EF4-FFF2-40B4-BE49-F238E27FC236}">
                <a16:creationId xmlns:a16="http://schemas.microsoft.com/office/drawing/2014/main" id="{43C4C490-801D-BFC4-AAA0-9AA2CD7C030A}"/>
              </a:ext>
            </a:extLst>
          </p:cNvPr>
          <p:cNvSpPr txBox="1"/>
          <p:nvPr/>
        </p:nvSpPr>
        <p:spPr>
          <a:xfrm>
            <a:off x="10457981" y="2659956"/>
            <a:ext cx="1734019"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ED7D31"/>
                </a:solidFill>
                <a:effectLst/>
                <a:uLnTx/>
                <a:uFillTx/>
                <a:latin typeface="Calibri" panose="020F0502020204030204"/>
                <a:ea typeface="+mn-ea"/>
                <a:cs typeface="+mn-cs"/>
              </a:rPr>
              <a:t>VRC01 10mg/Kg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7030A0"/>
                </a:solidFill>
                <a:effectLst/>
                <a:uLnTx/>
                <a:uFillTx/>
                <a:latin typeface="Calibri" panose="020F0502020204030204"/>
                <a:ea typeface="+mn-ea"/>
                <a:cs typeface="+mn-cs"/>
              </a:rPr>
              <a:t>VRC01 30mg/Kg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O last infusion received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Missed last infusion</a:t>
            </a:r>
          </a:p>
        </p:txBody>
      </p:sp>
      <p:sp>
        <p:nvSpPr>
          <p:cNvPr id="4" name="TextBox 3">
            <a:extLst>
              <a:ext uri="{FF2B5EF4-FFF2-40B4-BE49-F238E27FC236}">
                <a16:creationId xmlns:a16="http://schemas.microsoft.com/office/drawing/2014/main" id="{EC5BE1AD-36F6-DEFE-E65D-056E613D0328}"/>
              </a:ext>
            </a:extLst>
          </p:cNvPr>
          <p:cNvSpPr txBox="1"/>
          <p:nvPr/>
        </p:nvSpPr>
        <p:spPr>
          <a:xfrm>
            <a:off x="1905528" y="2619782"/>
            <a:ext cx="3817071" cy="523220"/>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19 days (IQR 17-23)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19 days (IQR 17-24)</a:t>
            </a:r>
          </a:p>
        </p:txBody>
      </p:sp>
      <p:sp>
        <p:nvSpPr>
          <p:cNvPr id="5" name="TextBox 4">
            <a:extLst>
              <a:ext uri="{FF2B5EF4-FFF2-40B4-BE49-F238E27FC236}">
                <a16:creationId xmlns:a16="http://schemas.microsoft.com/office/drawing/2014/main" id="{3E474E56-F8FD-8EBE-A009-912CF0FAB0BB}"/>
              </a:ext>
            </a:extLst>
          </p:cNvPr>
          <p:cNvSpPr txBox="1"/>
          <p:nvPr/>
        </p:nvSpPr>
        <p:spPr>
          <a:xfrm>
            <a:off x="1883403" y="5285016"/>
            <a:ext cx="3817071" cy="523220"/>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23 days (IQR 18-28)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19 days (IQR 17-20)</a:t>
            </a:r>
          </a:p>
        </p:txBody>
      </p:sp>
      <p:sp>
        <p:nvSpPr>
          <p:cNvPr id="6" name="TextBox 5">
            <a:extLst>
              <a:ext uri="{FF2B5EF4-FFF2-40B4-BE49-F238E27FC236}">
                <a16:creationId xmlns:a16="http://schemas.microsoft.com/office/drawing/2014/main" id="{379889FE-AA38-FD11-8832-EF70EBFD6D1D}"/>
              </a:ext>
            </a:extLst>
          </p:cNvPr>
          <p:cNvSpPr txBox="1"/>
          <p:nvPr/>
        </p:nvSpPr>
        <p:spPr>
          <a:xfrm>
            <a:off x="6557725" y="2659956"/>
            <a:ext cx="3817071" cy="523220"/>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22 days (IQR 19-26)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17 days (IQR 16-21)</a:t>
            </a:r>
          </a:p>
        </p:txBody>
      </p:sp>
      <p:sp>
        <p:nvSpPr>
          <p:cNvPr id="7" name="TextBox 6">
            <a:extLst>
              <a:ext uri="{FF2B5EF4-FFF2-40B4-BE49-F238E27FC236}">
                <a16:creationId xmlns:a16="http://schemas.microsoft.com/office/drawing/2014/main" id="{B7B15561-BC23-0A47-6DAE-7C741AF2079E}"/>
              </a:ext>
            </a:extLst>
          </p:cNvPr>
          <p:cNvSpPr txBox="1"/>
          <p:nvPr/>
        </p:nvSpPr>
        <p:spPr>
          <a:xfrm>
            <a:off x="6557725" y="5358075"/>
            <a:ext cx="3817071" cy="523220"/>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18 days (IQR 11-31)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32 days (IQR 25-44)</a:t>
            </a:r>
          </a:p>
        </p:txBody>
      </p:sp>
    </p:spTree>
    <p:extLst>
      <p:ext uri="{BB962C8B-B14F-4D97-AF65-F5344CB8AC3E}">
        <p14:creationId xmlns:p14="http://schemas.microsoft.com/office/powerpoint/2010/main" val="553626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4">
            <a:extLst>
              <a:ext uri="{FF2B5EF4-FFF2-40B4-BE49-F238E27FC236}">
                <a16:creationId xmlns:a16="http://schemas.microsoft.com/office/drawing/2014/main" id="{4B041CB3-CC11-27C6-D895-C41A37D9E7E0}"/>
              </a:ext>
            </a:extLst>
          </p:cNvPr>
          <p:cNvGraphicFramePr>
            <a:graphicFrameLocks noGrp="1"/>
          </p:cNvGraphicFramePr>
          <p:nvPr>
            <p:extLst>
              <p:ext uri="{D42A27DB-BD31-4B8C-83A1-F6EECF244321}">
                <p14:modId xmlns:p14="http://schemas.microsoft.com/office/powerpoint/2010/main" val="1435746844"/>
              </p:ext>
            </p:extLst>
          </p:nvPr>
        </p:nvGraphicFramePr>
        <p:xfrm>
          <a:off x="1079004" y="1576561"/>
          <a:ext cx="10024424" cy="5281585"/>
        </p:xfrm>
        <a:graphic>
          <a:graphicData uri="http://schemas.openxmlformats.org/drawingml/2006/table">
            <a:tbl>
              <a:tblPr firstRow="1" bandRow="1">
                <a:tableStyleId>{5C22544A-7EE6-4342-B048-85BDC9FD1C3A}</a:tableStyleId>
              </a:tblPr>
              <a:tblGrid>
                <a:gridCol w="1581678">
                  <a:extLst>
                    <a:ext uri="{9D8B030D-6E8A-4147-A177-3AD203B41FA5}">
                      <a16:colId xmlns:a16="http://schemas.microsoft.com/office/drawing/2014/main" val="3197451038"/>
                    </a:ext>
                  </a:extLst>
                </a:gridCol>
                <a:gridCol w="3404215">
                  <a:extLst>
                    <a:ext uri="{9D8B030D-6E8A-4147-A177-3AD203B41FA5}">
                      <a16:colId xmlns:a16="http://schemas.microsoft.com/office/drawing/2014/main" val="1154360840"/>
                    </a:ext>
                  </a:extLst>
                </a:gridCol>
                <a:gridCol w="1845883">
                  <a:extLst>
                    <a:ext uri="{9D8B030D-6E8A-4147-A177-3AD203B41FA5}">
                      <a16:colId xmlns:a16="http://schemas.microsoft.com/office/drawing/2014/main" val="1481438942"/>
                    </a:ext>
                  </a:extLst>
                </a:gridCol>
                <a:gridCol w="1937419">
                  <a:extLst>
                    <a:ext uri="{9D8B030D-6E8A-4147-A177-3AD203B41FA5}">
                      <a16:colId xmlns:a16="http://schemas.microsoft.com/office/drawing/2014/main" val="3861700334"/>
                    </a:ext>
                  </a:extLst>
                </a:gridCol>
                <a:gridCol w="1255229">
                  <a:extLst>
                    <a:ext uri="{9D8B030D-6E8A-4147-A177-3AD203B41FA5}">
                      <a16:colId xmlns:a16="http://schemas.microsoft.com/office/drawing/2014/main" val="69874594"/>
                    </a:ext>
                  </a:extLst>
                </a:gridCol>
              </a:tblGrid>
              <a:tr h="734147">
                <a:tc>
                  <a:txBody>
                    <a:bodyPr/>
                    <a:lstStyle/>
                    <a:p>
                      <a:pPr algn="ctr"/>
                      <a:r>
                        <a:rPr lang="en-US" sz="1800" dirty="0">
                          <a:solidFill>
                            <a:schemeClr val="tx1"/>
                          </a:solidFill>
                          <a:latin typeface="Arial" panose="020B0604020202020204" pitchFamily="34" charset="0"/>
                          <a:cs typeface="Arial" panose="020B0604020202020204" pitchFamily="34" charset="0"/>
                        </a:rPr>
                        <a:t>Tissue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Measurements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chemeClr val="accent2"/>
                          </a:solidFill>
                          <a:latin typeface="Arial" panose="020B0604020202020204" pitchFamily="34" charset="0"/>
                          <a:cs typeface="Arial" panose="020B0604020202020204" pitchFamily="34" charset="0"/>
                        </a:rPr>
                        <a:t>VRC01</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chemeClr val="accent2"/>
                          </a:solidFill>
                          <a:latin typeface="Arial" panose="020B0604020202020204" pitchFamily="34" charset="0"/>
                          <a:cs typeface="Arial" panose="020B0604020202020204" pitchFamily="34" charset="0"/>
                        </a:rPr>
                        <a:t>10mg/Kg x4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7030A0"/>
                          </a:solidFill>
                          <a:latin typeface="Arial" panose="020B0604020202020204" pitchFamily="34" charset="0"/>
                          <a:cs typeface="Arial" panose="020B0604020202020204" pitchFamily="34" charset="0"/>
                        </a:rPr>
                        <a:t>VRC01</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7030A0"/>
                          </a:solidFill>
                          <a:latin typeface="Arial" panose="020B0604020202020204" pitchFamily="34" charset="0"/>
                          <a:cs typeface="Arial" panose="020B0604020202020204" pitchFamily="34" charset="0"/>
                        </a:rPr>
                        <a:t>30mg/Kg x4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solidFill>
                            <a:schemeClr val="tx1"/>
                          </a:solidFill>
                          <a:latin typeface="Arial" panose="020B0604020202020204" pitchFamily="34" charset="0"/>
                          <a:cs typeface="Arial" panose="020B0604020202020204" pitchFamily="34" charset="0"/>
                        </a:rPr>
                        <a:t>p value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91225474"/>
                  </a:ext>
                </a:extLst>
              </a:tr>
              <a:tr h="118162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Serum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Weight and IgG-normalized levels 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err="1">
                          <a:latin typeface="Arial" panose="020B0604020202020204" pitchFamily="34" charset="0"/>
                          <a:cs typeface="Arial" panose="020B0604020202020204" pitchFamily="34" charset="0"/>
                        </a:rPr>
                        <a:t>pg</a:t>
                      </a:r>
                      <a:r>
                        <a:rPr lang="en-US" sz="1800" dirty="0">
                          <a:latin typeface="Arial" panose="020B0604020202020204" pitchFamily="34" charset="0"/>
                          <a:cs typeface="Arial" panose="020B0604020202020204" pitchFamily="34" charset="0"/>
                        </a:rPr>
                        <a:t> of Ab/ng IgG per Kg weight </a:t>
                      </a: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0.11</a:t>
                      </a:r>
                    </a:p>
                    <a:p>
                      <a:pPr algn="ctr"/>
                      <a:endParaRPr lang="en-US" sz="1800" dirty="0">
                        <a:latin typeface="Arial" panose="020B0604020202020204" pitchFamily="34" charset="0"/>
                        <a:cs typeface="Arial" panose="020B0604020202020204" pitchFamily="34" charset="0"/>
                      </a:endParaRP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0.26</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0.006</a:t>
                      </a:r>
                    </a:p>
                    <a:p>
                      <a:pPr algn="ctr"/>
                      <a:endParaRPr lang="en-US" sz="1800" dirty="0">
                        <a:latin typeface="Arial" panose="020B0604020202020204" pitchFamily="34" charset="0"/>
                        <a:cs typeface="Arial" panose="020B0604020202020204" pitchFamily="34" charset="0"/>
                      </a:endParaRPr>
                    </a:p>
                    <a:p>
                      <a:pPr algn="ctr"/>
                      <a:endParaRPr lang="en-US" sz="1800" dirty="0">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5836226"/>
                  </a:ext>
                </a:extLst>
              </a:tr>
              <a:tr h="118162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Rectal Biopsy Lysates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Weight and IgG-normalized levels 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err="1">
                          <a:latin typeface="Arial" panose="020B0604020202020204" pitchFamily="34" charset="0"/>
                          <a:cs typeface="Arial" panose="020B0604020202020204" pitchFamily="34" charset="0"/>
                        </a:rPr>
                        <a:t>pg</a:t>
                      </a:r>
                      <a:r>
                        <a:rPr lang="en-US" sz="1800" dirty="0">
                          <a:latin typeface="Arial" panose="020B0604020202020204" pitchFamily="34" charset="0"/>
                          <a:cs typeface="Arial" panose="020B0604020202020204" pitchFamily="34" charset="0"/>
                        </a:rPr>
                        <a:t> of Ab/ng IgG per Kg weight</a:t>
                      </a: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0.10</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0.21</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0.008</a:t>
                      </a:r>
                    </a:p>
                    <a:p>
                      <a:pPr algn="ctr"/>
                      <a:endParaRPr lang="en-US" sz="1800" dirty="0">
                        <a:latin typeface="Arial" panose="020B0604020202020204" pitchFamily="34" charset="0"/>
                        <a:cs typeface="Arial" panose="020B0604020202020204" pitchFamily="34" charset="0"/>
                      </a:endParaRPr>
                    </a:p>
                    <a:p>
                      <a:pPr algn="ctr"/>
                      <a:endParaRPr lang="en-US" sz="1800" dirty="0">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6530237"/>
                  </a:ext>
                </a:extLst>
              </a:tr>
              <a:tr h="118162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Clarified Rectal secretion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Weight and IgG-normalized levels 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Ab/ng IgG per Kg weight </a:t>
                      </a: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0.04</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0.09</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0.047</a:t>
                      </a:r>
                    </a:p>
                    <a:p>
                      <a:pPr algn="ctr"/>
                      <a:endParaRPr lang="en-US" sz="1800" dirty="0">
                        <a:latin typeface="Arial" panose="020B0604020202020204" pitchFamily="34" charset="0"/>
                        <a:cs typeface="Arial" panose="020B0604020202020204" pitchFamily="34" charset="0"/>
                      </a:endParaRPr>
                    </a:p>
                    <a:p>
                      <a:pPr algn="ctr"/>
                      <a:endParaRPr lang="en-US" sz="1800" dirty="0">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74524674"/>
                  </a:ext>
                </a:extLst>
              </a:tr>
              <a:tr h="100255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Semen</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Weight and IgG-normalized levels 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Ab/ng IgG per Kg weight </a:t>
                      </a: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0.08</a:t>
                      </a:r>
                    </a:p>
                    <a:p>
                      <a:pPr marL="0" marR="0" lvl="0" indent="0" algn="ctr" defTabSz="685800" rtl="0" eaLnBrk="1" fontAlgn="auto" latinLnBrk="0" hangingPunct="1">
                        <a:lnSpc>
                          <a:spcPct val="100000"/>
                        </a:lnSpc>
                        <a:spcBef>
                          <a:spcPts val="0"/>
                        </a:spcBef>
                        <a:spcAft>
                          <a:spcPts val="0"/>
                        </a:spcAft>
                        <a:buClrTx/>
                        <a:buSzTx/>
                        <a:buFontTx/>
                        <a:buNone/>
                        <a:tabLst/>
                        <a:defRPr/>
                      </a:pP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0.19 </a:t>
                      </a:r>
                    </a:p>
                    <a:p>
                      <a:pPr marL="0" marR="0" lvl="0" indent="0" algn="ctr" defTabSz="685800" rtl="0" eaLnBrk="1" fontAlgn="auto" latinLnBrk="0" hangingPunct="1">
                        <a:lnSpc>
                          <a:spcPct val="100000"/>
                        </a:lnSpc>
                        <a:spcBef>
                          <a:spcPts val="0"/>
                        </a:spcBef>
                        <a:spcAft>
                          <a:spcPts val="0"/>
                        </a:spcAft>
                        <a:buClrTx/>
                        <a:buSzTx/>
                        <a:buFontTx/>
                        <a:buNone/>
                        <a:tabLst/>
                        <a:defRPr/>
                      </a:pP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0.023</a:t>
                      </a:r>
                    </a:p>
                    <a:p>
                      <a:pPr algn="ctr"/>
                      <a:endParaRPr lang="en-US" sz="1800" dirty="0">
                        <a:latin typeface="Arial" panose="020B0604020202020204" pitchFamily="34" charset="0"/>
                        <a:cs typeface="Arial" panose="020B0604020202020204" pitchFamily="34" charset="0"/>
                      </a:endParaRPr>
                    </a:p>
                    <a:p>
                      <a:pPr algn="ctr"/>
                      <a:endParaRPr lang="en-US" sz="1800" dirty="0">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86596297"/>
                  </a:ext>
                </a:extLst>
              </a:tr>
            </a:tbl>
          </a:graphicData>
        </a:graphic>
      </p:graphicFrame>
      <p:sp>
        <p:nvSpPr>
          <p:cNvPr id="7" name="Title 1">
            <a:extLst>
              <a:ext uri="{FF2B5EF4-FFF2-40B4-BE49-F238E27FC236}">
                <a16:creationId xmlns:a16="http://schemas.microsoft.com/office/drawing/2014/main" id="{B4FB2ECA-3CDE-E285-239B-FE255300EC27}"/>
              </a:ext>
            </a:extLst>
          </p:cNvPr>
          <p:cNvSpPr>
            <a:spLocks noGrp="1"/>
          </p:cNvSpPr>
          <p:nvPr>
            <p:ph type="title"/>
          </p:nvPr>
        </p:nvSpPr>
        <p:spPr>
          <a:xfrm>
            <a:off x="3110808" y="571746"/>
            <a:ext cx="10860011" cy="280371"/>
          </a:xfrm>
        </p:spPr>
        <p:txBody>
          <a:bodyPr>
            <a:normAutofit fontScale="90000"/>
          </a:bodyPr>
          <a:lstStyle/>
          <a:p>
            <a:r>
              <a:rPr lang="en-US" sz="3100" b="1" dirty="0">
                <a:solidFill>
                  <a:srgbClr val="7030A0"/>
                </a:solidFill>
                <a:latin typeface="Calibri" panose="020F0502020204030204" pitchFamily="34" charset="0"/>
                <a:cs typeface="Calibri" panose="020F0502020204030204" pitchFamily="34" charset="0"/>
              </a:rPr>
              <a:t>VRC01 30mg/Kg x4 </a:t>
            </a:r>
            <a:r>
              <a:rPr lang="en-US" sz="3100" b="1" dirty="0">
                <a:solidFill>
                  <a:schemeClr val="tx1"/>
                </a:solidFill>
                <a:latin typeface="Calibri" panose="020F0502020204030204" pitchFamily="34" charset="0"/>
                <a:cs typeface="Calibri" panose="020F0502020204030204" pitchFamily="34" charset="0"/>
              </a:rPr>
              <a:t>has 2.1-2.6 fold more </a:t>
            </a:r>
            <a:r>
              <a:rPr lang="en-US" sz="3100" b="1" dirty="0" err="1">
                <a:solidFill>
                  <a:schemeClr val="tx1"/>
                </a:solidFill>
                <a:latin typeface="Calibri" panose="020F0502020204030204" pitchFamily="34" charset="0"/>
                <a:cs typeface="Calibri" panose="020F0502020204030204" pitchFamily="34" charset="0"/>
              </a:rPr>
              <a:t>mAb</a:t>
            </a:r>
            <a:r>
              <a:rPr lang="en-US" sz="3100" b="1" dirty="0">
                <a:solidFill>
                  <a:schemeClr val="tx1"/>
                </a:solidFill>
                <a:latin typeface="Calibri" panose="020F0502020204030204" pitchFamily="34" charset="0"/>
                <a:cs typeface="Calibri" panose="020F0502020204030204" pitchFamily="34" charset="0"/>
              </a:rPr>
              <a:t> in mucosal </a:t>
            </a:r>
            <a:br>
              <a:rPr lang="en-US" sz="3100" b="1" dirty="0">
                <a:solidFill>
                  <a:schemeClr val="tx1"/>
                </a:solidFill>
                <a:latin typeface="Calibri" panose="020F0502020204030204" pitchFamily="34" charset="0"/>
                <a:cs typeface="Calibri" panose="020F0502020204030204" pitchFamily="34" charset="0"/>
              </a:rPr>
            </a:br>
            <a:r>
              <a:rPr lang="en-US" sz="3100" b="1" dirty="0">
                <a:solidFill>
                  <a:schemeClr val="tx1"/>
                </a:solidFill>
                <a:latin typeface="Calibri" panose="020F0502020204030204" pitchFamily="34" charset="0"/>
                <a:cs typeface="Calibri" panose="020F0502020204030204" pitchFamily="34" charset="0"/>
              </a:rPr>
              <a:t>compartments than </a:t>
            </a:r>
            <a:r>
              <a:rPr lang="en-US" sz="3100" b="1" dirty="0">
                <a:solidFill>
                  <a:schemeClr val="accent2"/>
                </a:solidFill>
                <a:latin typeface="Calibri" panose="020F0502020204030204" pitchFamily="34" charset="0"/>
                <a:cs typeface="Calibri" panose="020F0502020204030204" pitchFamily="34" charset="0"/>
              </a:rPr>
              <a:t>VRC01 10mg/Kg x4</a:t>
            </a:r>
            <a:br>
              <a:rPr lang="en-US" b="1" dirty="0"/>
            </a:br>
            <a:endParaRPr lang="en-US" dirty="0"/>
          </a:p>
        </p:txBody>
      </p:sp>
    </p:spTree>
    <p:extLst>
      <p:ext uri="{BB962C8B-B14F-4D97-AF65-F5344CB8AC3E}">
        <p14:creationId xmlns:p14="http://schemas.microsoft.com/office/powerpoint/2010/main" val="2108534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A0909-B166-4E0C-8784-87ABE37A8633}"/>
              </a:ext>
            </a:extLst>
          </p:cNvPr>
          <p:cNvSpPr>
            <a:spLocks noGrp="1"/>
          </p:cNvSpPr>
          <p:nvPr>
            <p:ph type="title"/>
          </p:nvPr>
        </p:nvSpPr>
        <p:spPr>
          <a:xfrm>
            <a:off x="-824968" y="161248"/>
            <a:ext cx="13841935" cy="531220"/>
          </a:xfrm>
        </p:spPr>
        <p:txBody>
          <a:bodyPr>
            <a:noAutofit/>
          </a:bodyPr>
          <a:lstStyle/>
          <a:p>
            <a:pPr algn="ctr"/>
            <a:r>
              <a:rPr lang="en-US" sz="2800" b="1" dirty="0">
                <a:latin typeface="Calibri" panose="020F0502020204030204" pitchFamily="34" charset="0"/>
                <a:cs typeface="Calibri" panose="020F0502020204030204" pitchFamily="34" charset="0"/>
              </a:rPr>
              <a:t>No differences in VRC01 levels and distribution by Sex Assigned at Birth</a:t>
            </a:r>
            <a:br>
              <a:rPr lang="en-US" sz="2800" b="1" dirty="0">
                <a:latin typeface="Calibri" panose="020F0502020204030204" pitchFamily="34" charset="0"/>
                <a:cs typeface="Calibri" panose="020F0502020204030204" pitchFamily="34" charset="0"/>
              </a:rPr>
            </a:br>
            <a:r>
              <a:rPr lang="en-US" sz="2800" b="1" dirty="0">
                <a:latin typeface="Calibri" panose="020F0502020204030204" pitchFamily="34" charset="0"/>
                <a:cs typeface="Calibri" panose="020F0502020204030204" pitchFamily="34" charset="0"/>
              </a:rPr>
              <a:t> </a:t>
            </a:r>
            <a:r>
              <a:rPr lang="en-US" sz="2800" b="1">
                <a:latin typeface="Calibri" panose="020F0502020204030204" pitchFamily="34" charset="0"/>
                <a:cs typeface="Calibri" panose="020F0502020204030204" pitchFamily="34" charset="0"/>
              </a:rPr>
              <a:t>after 4 </a:t>
            </a:r>
            <a:r>
              <a:rPr lang="en-US" sz="2800" b="1" dirty="0">
                <a:latin typeface="Calibri" panose="020F0502020204030204" pitchFamily="34" charset="0"/>
                <a:cs typeface="Calibri" panose="020F0502020204030204" pitchFamily="34" charset="0"/>
              </a:rPr>
              <a:t>infusions</a:t>
            </a:r>
          </a:p>
        </p:txBody>
      </p:sp>
      <p:sp>
        <p:nvSpPr>
          <p:cNvPr id="7" name="Rectangle 1">
            <a:extLst>
              <a:ext uri="{FF2B5EF4-FFF2-40B4-BE49-F238E27FC236}">
                <a16:creationId xmlns:a16="http://schemas.microsoft.com/office/drawing/2014/main" id="{84502B5C-34D7-4CCB-A820-2D0FB3A36E4F}"/>
              </a:ext>
            </a:extLst>
          </p:cNvPr>
          <p:cNvSpPr>
            <a:spLocks noChangeArrowheads="1"/>
          </p:cNvSpPr>
          <p:nvPr/>
        </p:nvSpPr>
        <p:spPr bwMode="auto">
          <a:xfrm>
            <a:off x="505916" y="1690688"/>
            <a:ext cx="127762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4" name="Picture 3">
            <a:extLst>
              <a:ext uri="{FF2B5EF4-FFF2-40B4-BE49-F238E27FC236}">
                <a16:creationId xmlns:a16="http://schemas.microsoft.com/office/drawing/2014/main" id="{B0EEC780-31A1-4F24-5738-7DF6AF03ADA1}"/>
              </a:ext>
            </a:extLst>
          </p:cNvPr>
          <p:cNvPicPr>
            <a:picLocks noChangeAspect="1"/>
          </p:cNvPicPr>
          <p:nvPr/>
        </p:nvPicPr>
        <p:blipFill>
          <a:blip r:embed="rId3"/>
          <a:stretch>
            <a:fillRect/>
          </a:stretch>
        </p:blipFill>
        <p:spPr>
          <a:xfrm>
            <a:off x="1099364" y="4415002"/>
            <a:ext cx="3404826" cy="2102210"/>
          </a:xfrm>
          <a:prstGeom prst="rect">
            <a:avLst/>
          </a:prstGeom>
        </p:spPr>
      </p:pic>
      <p:pic>
        <p:nvPicPr>
          <p:cNvPr id="5" name="Picture 4">
            <a:extLst>
              <a:ext uri="{FF2B5EF4-FFF2-40B4-BE49-F238E27FC236}">
                <a16:creationId xmlns:a16="http://schemas.microsoft.com/office/drawing/2014/main" id="{B8C8E648-7FE6-C060-3A2A-982B371DAD74}"/>
              </a:ext>
            </a:extLst>
          </p:cNvPr>
          <p:cNvPicPr>
            <a:picLocks noChangeAspect="1"/>
          </p:cNvPicPr>
          <p:nvPr/>
        </p:nvPicPr>
        <p:blipFill>
          <a:blip r:embed="rId4"/>
          <a:stretch>
            <a:fillRect/>
          </a:stretch>
        </p:blipFill>
        <p:spPr>
          <a:xfrm>
            <a:off x="1038790" y="2556066"/>
            <a:ext cx="3490422" cy="1858936"/>
          </a:xfrm>
          <a:prstGeom prst="rect">
            <a:avLst/>
          </a:prstGeom>
        </p:spPr>
      </p:pic>
      <p:pic>
        <p:nvPicPr>
          <p:cNvPr id="6" name="Picture 5">
            <a:extLst>
              <a:ext uri="{FF2B5EF4-FFF2-40B4-BE49-F238E27FC236}">
                <a16:creationId xmlns:a16="http://schemas.microsoft.com/office/drawing/2014/main" id="{57B1E409-9779-681A-3964-F6FCEB9013D7}"/>
              </a:ext>
            </a:extLst>
          </p:cNvPr>
          <p:cNvPicPr>
            <a:picLocks noChangeAspect="1"/>
          </p:cNvPicPr>
          <p:nvPr/>
        </p:nvPicPr>
        <p:blipFill>
          <a:blip r:embed="rId5"/>
          <a:stretch>
            <a:fillRect/>
          </a:stretch>
        </p:blipFill>
        <p:spPr>
          <a:xfrm>
            <a:off x="1019898" y="588400"/>
            <a:ext cx="3490422" cy="1966681"/>
          </a:xfrm>
          <a:prstGeom prst="rect">
            <a:avLst/>
          </a:prstGeom>
        </p:spPr>
      </p:pic>
      <p:sp>
        <p:nvSpPr>
          <p:cNvPr id="9" name="TextBox 8">
            <a:extLst>
              <a:ext uri="{FF2B5EF4-FFF2-40B4-BE49-F238E27FC236}">
                <a16:creationId xmlns:a16="http://schemas.microsoft.com/office/drawing/2014/main" id="{711A4CF8-E80F-64B7-7F10-C4BB7C1A38DB}"/>
              </a:ext>
            </a:extLst>
          </p:cNvPr>
          <p:cNvSpPr txBox="1"/>
          <p:nvPr/>
        </p:nvSpPr>
        <p:spPr>
          <a:xfrm rot="16200000">
            <a:off x="-874211" y="3072614"/>
            <a:ext cx="3145413"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Dose normalized VRC01 Levels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mAb</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ng IgG per mg*Kg)</a:t>
            </a:r>
          </a:p>
        </p:txBody>
      </p:sp>
      <p:sp>
        <p:nvSpPr>
          <p:cNvPr id="10" name="TextBox 9">
            <a:extLst>
              <a:ext uri="{FF2B5EF4-FFF2-40B4-BE49-F238E27FC236}">
                <a16:creationId xmlns:a16="http://schemas.microsoft.com/office/drawing/2014/main" id="{0176338C-AAEE-8C3F-81EF-A7EB34A313D9}"/>
              </a:ext>
            </a:extLst>
          </p:cNvPr>
          <p:cNvSpPr txBox="1"/>
          <p:nvPr/>
        </p:nvSpPr>
        <p:spPr>
          <a:xfrm>
            <a:off x="4698267" y="1334124"/>
            <a:ext cx="1152880" cy="45243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Serum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Biopsies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Secretions</a:t>
            </a:r>
          </a:p>
        </p:txBody>
      </p:sp>
      <p:sp>
        <p:nvSpPr>
          <p:cNvPr id="11" name="TextBox 10">
            <a:extLst>
              <a:ext uri="{FF2B5EF4-FFF2-40B4-BE49-F238E27FC236}">
                <a16:creationId xmlns:a16="http://schemas.microsoft.com/office/drawing/2014/main" id="{528F5FB2-317E-E122-7152-1137664F6E55}"/>
              </a:ext>
            </a:extLst>
          </p:cNvPr>
          <p:cNvSpPr txBox="1"/>
          <p:nvPr/>
        </p:nvSpPr>
        <p:spPr>
          <a:xfrm>
            <a:off x="1939024" y="6381321"/>
            <a:ext cx="2402572" cy="33855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Weeks post 4</a:t>
            </a:r>
            <a:r>
              <a:rPr kumimoji="0" lang="en-US"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infusion</a:t>
            </a:r>
          </a:p>
        </p:txBody>
      </p:sp>
      <p:sp>
        <p:nvSpPr>
          <p:cNvPr id="12" name="TextBox 11">
            <a:extLst>
              <a:ext uri="{FF2B5EF4-FFF2-40B4-BE49-F238E27FC236}">
                <a16:creationId xmlns:a16="http://schemas.microsoft.com/office/drawing/2014/main" id="{66497469-A274-2911-0CC0-12C7B1F9C616}"/>
              </a:ext>
            </a:extLst>
          </p:cNvPr>
          <p:cNvSpPr txBox="1"/>
          <p:nvPr/>
        </p:nvSpPr>
        <p:spPr>
          <a:xfrm>
            <a:off x="1880058" y="1192407"/>
            <a:ext cx="931665" cy="338554"/>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mn-ea"/>
                <a:cs typeface="Arial"/>
              </a:rPr>
              <a:t>p=</a:t>
            </a:r>
            <a:r>
              <a:rPr kumimoji="0" lang="en-US" sz="1600" b="0" i="0" u="sng" strike="noStrike" kern="1200" cap="none" spc="0" normalizeH="0" baseline="0" noProof="0" dirty="0">
                <a:ln>
                  <a:noFill/>
                </a:ln>
                <a:solidFill>
                  <a:prstClr val="black"/>
                </a:solidFill>
                <a:effectLst/>
                <a:uLnTx/>
                <a:uFillTx/>
                <a:latin typeface="Arial"/>
                <a:ea typeface="+mn-ea"/>
                <a:cs typeface="Arial"/>
              </a:rPr>
              <a:t>0.98</a:t>
            </a:r>
            <a:r>
              <a:rPr kumimoji="0" lang="en-US" sz="1600" b="0" i="0" u="none" strike="noStrike" kern="1200" cap="none" spc="0" normalizeH="0" baseline="0" noProof="0" dirty="0">
                <a:ln>
                  <a:noFill/>
                </a:ln>
                <a:solidFill>
                  <a:prstClr val="black"/>
                </a:solidFill>
                <a:effectLst/>
                <a:uLnTx/>
                <a:uFillTx/>
                <a:latin typeface="Arial"/>
                <a:ea typeface="+mn-ea"/>
                <a:cs typeface="Arial"/>
              </a:rPr>
              <a:t>2</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7D9AE403-72E0-7A40-A36B-9F789881BE00}"/>
              </a:ext>
            </a:extLst>
          </p:cNvPr>
          <p:cNvSpPr txBox="1"/>
          <p:nvPr/>
        </p:nvSpPr>
        <p:spPr>
          <a:xfrm>
            <a:off x="1880057" y="3123234"/>
            <a:ext cx="931665" cy="338554"/>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mn-ea"/>
                <a:cs typeface="Arial"/>
              </a:rPr>
              <a:t>p=</a:t>
            </a:r>
            <a:r>
              <a:rPr kumimoji="0" lang="en-US" sz="1600" b="0" i="0" u="sng" strike="noStrike" kern="1200" cap="none" spc="0" normalizeH="0" baseline="0" noProof="0" dirty="0">
                <a:ln>
                  <a:noFill/>
                </a:ln>
                <a:solidFill>
                  <a:prstClr val="black"/>
                </a:solidFill>
                <a:effectLst/>
                <a:uLnTx/>
                <a:uFillTx/>
                <a:latin typeface="Arial"/>
                <a:ea typeface="+mn-ea"/>
                <a:cs typeface="Arial"/>
              </a:rPr>
              <a:t>0.69</a:t>
            </a:r>
            <a:r>
              <a:rPr kumimoji="0" lang="en-US" sz="1600" b="0" i="0" u="none" strike="noStrike" kern="1200" cap="none" spc="0" normalizeH="0" baseline="0" noProof="0" dirty="0">
                <a:ln>
                  <a:noFill/>
                </a:ln>
                <a:solidFill>
                  <a:prstClr val="black"/>
                </a:solidFill>
                <a:effectLst/>
                <a:uLnTx/>
                <a:uFillTx/>
                <a:latin typeface="Arial"/>
                <a:ea typeface="+mn-ea"/>
                <a:cs typeface="Arial"/>
              </a:rPr>
              <a:t>7</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0D48A0CC-194B-35B9-AA7D-44B69DF34980}"/>
              </a:ext>
            </a:extLst>
          </p:cNvPr>
          <p:cNvSpPr txBox="1"/>
          <p:nvPr/>
        </p:nvSpPr>
        <p:spPr>
          <a:xfrm>
            <a:off x="1736571" y="5222271"/>
            <a:ext cx="1591355" cy="33855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mn-ea"/>
                <a:cs typeface="Arial"/>
              </a:rPr>
              <a:t>p=</a:t>
            </a:r>
            <a:r>
              <a:rPr kumimoji="0" lang="en-US" sz="1600" b="0" i="0" u="sng" strike="noStrike" kern="1200" cap="none" spc="0" normalizeH="0" baseline="0" noProof="0" dirty="0">
                <a:ln>
                  <a:noFill/>
                </a:ln>
                <a:solidFill>
                  <a:prstClr val="black"/>
                </a:solidFill>
                <a:effectLst/>
                <a:uLnTx/>
                <a:uFillTx/>
                <a:latin typeface="Arial"/>
                <a:ea typeface="+mn-ea"/>
                <a:cs typeface="Arial"/>
              </a:rPr>
              <a:t>0.471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FE438FE7-F23A-5276-4A32-CD2F016E2A7C}"/>
              </a:ext>
            </a:extLst>
          </p:cNvPr>
          <p:cNvSpPr txBox="1"/>
          <p:nvPr/>
        </p:nvSpPr>
        <p:spPr>
          <a:xfrm>
            <a:off x="1294732" y="549418"/>
            <a:ext cx="2127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Calibri"/>
                <a:cs typeface="Calibri"/>
              </a:rPr>
              <a:t>n</a:t>
            </a:r>
            <a:endParaRPr kumimoji="0" lang="en-US" sz="1600" b="0" i="0" u="none" strike="noStrike" kern="1200" cap="none" spc="0" normalizeH="0" baseline="0" noProof="0" dirty="0">
              <a:ln>
                <a:noFill/>
              </a:ln>
              <a:solidFill>
                <a:prstClr val="black"/>
              </a:solidFill>
              <a:effectLst/>
              <a:uLnTx/>
              <a:uFillTx/>
              <a:latin typeface="Arial"/>
              <a:ea typeface="+mn-ea"/>
              <a:cs typeface="+mn-cs"/>
            </a:endParaRPr>
          </a:p>
        </p:txBody>
      </p:sp>
      <p:sp>
        <p:nvSpPr>
          <p:cNvPr id="22" name="TextBox 21">
            <a:extLst>
              <a:ext uri="{FF2B5EF4-FFF2-40B4-BE49-F238E27FC236}">
                <a16:creationId xmlns:a16="http://schemas.microsoft.com/office/drawing/2014/main" id="{E59B3D4E-DB73-03F0-0DF5-B4D76A6DEED9}"/>
              </a:ext>
            </a:extLst>
          </p:cNvPr>
          <p:cNvSpPr txBox="1"/>
          <p:nvPr/>
        </p:nvSpPr>
        <p:spPr>
          <a:xfrm>
            <a:off x="1315965" y="2508146"/>
            <a:ext cx="2127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n</a:t>
            </a:r>
            <a:endParaRPr kumimoji="0" lang="en-US" sz="1600" b="0" i="0" u="none" strike="noStrike" kern="1200" cap="none" spc="0" normalizeH="0" baseline="0" noProof="0">
              <a:ln>
                <a:noFill/>
              </a:ln>
              <a:solidFill>
                <a:prstClr val="black"/>
              </a:solidFill>
              <a:effectLst/>
              <a:uLnTx/>
              <a:uFillTx/>
              <a:latin typeface="Arial"/>
              <a:ea typeface="+mn-ea"/>
              <a:cs typeface="+mn-cs"/>
            </a:endParaRPr>
          </a:p>
        </p:txBody>
      </p:sp>
      <p:sp>
        <p:nvSpPr>
          <p:cNvPr id="25" name="TextBox 24">
            <a:extLst>
              <a:ext uri="{FF2B5EF4-FFF2-40B4-BE49-F238E27FC236}">
                <a16:creationId xmlns:a16="http://schemas.microsoft.com/office/drawing/2014/main" id="{5554CD59-9358-1932-780B-F3F88C89681D}"/>
              </a:ext>
            </a:extLst>
          </p:cNvPr>
          <p:cNvSpPr txBox="1"/>
          <p:nvPr/>
        </p:nvSpPr>
        <p:spPr>
          <a:xfrm>
            <a:off x="1347023" y="4339873"/>
            <a:ext cx="36345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Calibri"/>
                <a:cs typeface="Calibri"/>
              </a:rPr>
              <a:t>n</a:t>
            </a:r>
            <a:endParaRPr kumimoji="0" lang="en-US" sz="1600" b="0" i="0" u="none" strike="noStrike" kern="1200" cap="none" spc="0" normalizeH="0" baseline="0" noProof="0" dirty="0">
              <a:ln>
                <a:noFill/>
              </a:ln>
              <a:solidFill>
                <a:prstClr val="black"/>
              </a:solidFill>
              <a:effectLst/>
              <a:uLnTx/>
              <a:uFillTx/>
              <a:latin typeface="Arial"/>
              <a:ea typeface="+mn-ea"/>
              <a:cs typeface="+mn-cs"/>
            </a:endParaRPr>
          </a:p>
        </p:txBody>
      </p:sp>
      <p:sp>
        <p:nvSpPr>
          <p:cNvPr id="26" name="TextBox 25">
            <a:extLst>
              <a:ext uri="{FF2B5EF4-FFF2-40B4-BE49-F238E27FC236}">
                <a16:creationId xmlns:a16="http://schemas.microsoft.com/office/drawing/2014/main" id="{B6294EC1-EF66-ACC6-FD4E-1B77649B7844}"/>
              </a:ext>
            </a:extLst>
          </p:cNvPr>
          <p:cNvSpPr txBox="1"/>
          <p:nvPr/>
        </p:nvSpPr>
        <p:spPr>
          <a:xfrm>
            <a:off x="1976375" y="1702733"/>
            <a:ext cx="252781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60000"/>
                    <a:lumOff val="40000"/>
                  </a:srgbClr>
                </a:solidFill>
                <a:effectLst/>
                <a:uLnTx/>
                <a:uFillTx/>
                <a:latin typeface="Arial"/>
                <a:ea typeface="Calibri"/>
                <a:cs typeface="Calibri"/>
              </a:rPr>
              <a:t>20 days (IQR 17-27)</a:t>
            </a:r>
            <a:endParaRPr kumimoji="0" lang="en-US" sz="1600" b="0" i="0" u="none" strike="noStrike" kern="1200" cap="none" spc="0" normalizeH="0" baseline="0" noProof="0" dirty="0">
              <a:ln>
                <a:noFill/>
              </a:ln>
              <a:solidFill>
                <a:srgbClr val="ED7D31">
                  <a:lumMod val="60000"/>
                  <a:lumOff val="40000"/>
                </a:srgbClr>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5B9BD5">
                    <a:lumMod val="60000"/>
                    <a:lumOff val="40000"/>
                  </a:srgbClr>
                </a:solidFill>
                <a:effectLst/>
                <a:uLnTx/>
                <a:uFillTx/>
                <a:latin typeface="Arial"/>
                <a:ea typeface="Calibri"/>
                <a:cs typeface="Calibri"/>
              </a:rPr>
              <a:t>20 days (IQR 17-23)</a:t>
            </a:r>
            <a:endParaRPr kumimoji="0" lang="en-US" sz="1600" b="0" i="0" u="none" strike="noStrike" kern="1200" cap="none" spc="0" normalizeH="0" baseline="0" noProof="0" dirty="0">
              <a:ln>
                <a:noFill/>
              </a:ln>
              <a:solidFill>
                <a:srgbClr val="5B9BD5">
                  <a:lumMod val="60000"/>
                  <a:lumOff val="40000"/>
                </a:srgbClr>
              </a:solidFill>
              <a:effectLst/>
              <a:uLnTx/>
              <a:uFillTx/>
              <a:latin typeface="Arial"/>
              <a:ea typeface="+mn-ea"/>
              <a:cs typeface="+mn-cs"/>
            </a:endParaRPr>
          </a:p>
        </p:txBody>
      </p:sp>
      <p:sp>
        <p:nvSpPr>
          <p:cNvPr id="27" name="TextBox 26">
            <a:extLst>
              <a:ext uri="{FF2B5EF4-FFF2-40B4-BE49-F238E27FC236}">
                <a16:creationId xmlns:a16="http://schemas.microsoft.com/office/drawing/2014/main" id="{C3C192C8-8963-F2C6-BF59-E3120FEC6869}"/>
              </a:ext>
            </a:extLst>
          </p:cNvPr>
          <p:cNvSpPr txBox="1"/>
          <p:nvPr/>
        </p:nvSpPr>
        <p:spPr>
          <a:xfrm>
            <a:off x="2104721" y="3772300"/>
            <a:ext cx="304663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60000"/>
                    <a:lumOff val="40000"/>
                  </a:srgbClr>
                </a:solidFill>
                <a:effectLst/>
                <a:uLnTx/>
                <a:uFillTx/>
                <a:latin typeface="Arial"/>
                <a:ea typeface="Calibri"/>
                <a:cs typeface="Calibri"/>
              </a:rPr>
              <a:t>21 days (IQR 18-24)</a:t>
            </a:r>
            <a:endParaRPr kumimoji="0" lang="en-US" sz="1600" b="0" i="0" u="none" strike="noStrike" kern="1200" cap="none" spc="0" normalizeH="0" baseline="0" noProof="0" dirty="0">
              <a:ln>
                <a:noFill/>
              </a:ln>
              <a:solidFill>
                <a:srgbClr val="ED7D31">
                  <a:lumMod val="60000"/>
                  <a:lumOff val="40000"/>
                </a:srgbClr>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5B9BD5">
                    <a:lumMod val="60000"/>
                    <a:lumOff val="40000"/>
                  </a:srgbClr>
                </a:solidFill>
                <a:effectLst/>
                <a:uLnTx/>
                <a:uFillTx/>
                <a:latin typeface="Arial"/>
                <a:ea typeface="Calibri"/>
                <a:cs typeface="Calibri"/>
              </a:rPr>
              <a:t>20 days (IQR 18-26)</a:t>
            </a:r>
            <a:endParaRPr kumimoji="0" lang="en-US" sz="1600" b="0" i="0" u="none" strike="noStrike" kern="1200" cap="none" spc="0" normalizeH="0" baseline="0" noProof="0" dirty="0">
              <a:ln>
                <a:noFill/>
              </a:ln>
              <a:solidFill>
                <a:srgbClr val="5B9BD5">
                  <a:lumMod val="60000"/>
                  <a:lumOff val="40000"/>
                </a:srgbClr>
              </a:solidFill>
              <a:effectLst/>
              <a:uLnTx/>
              <a:uFillTx/>
              <a:latin typeface="Arial"/>
              <a:ea typeface="+mn-ea"/>
              <a:cs typeface="+mn-cs"/>
            </a:endParaRPr>
          </a:p>
        </p:txBody>
      </p:sp>
      <p:sp>
        <p:nvSpPr>
          <p:cNvPr id="28" name="TextBox 27">
            <a:extLst>
              <a:ext uri="{FF2B5EF4-FFF2-40B4-BE49-F238E27FC236}">
                <a16:creationId xmlns:a16="http://schemas.microsoft.com/office/drawing/2014/main" id="{183A26A4-C42E-189E-026E-EB002A50E018}"/>
              </a:ext>
            </a:extLst>
          </p:cNvPr>
          <p:cNvSpPr txBox="1"/>
          <p:nvPr/>
        </p:nvSpPr>
        <p:spPr>
          <a:xfrm>
            <a:off x="2126641" y="5698108"/>
            <a:ext cx="24025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60000"/>
                    <a:lumOff val="40000"/>
                  </a:srgbClr>
                </a:solidFill>
                <a:effectLst/>
                <a:uLnTx/>
                <a:uFillTx/>
                <a:latin typeface="Arial"/>
                <a:ea typeface="Calibri"/>
                <a:cs typeface="Calibri"/>
              </a:rPr>
              <a:t>33 days (IQR 11-44)</a:t>
            </a:r>
            <a:endParaRPr kumimoji="0" lang="en-US" sz="1600" b="0" i="0" u="none" strike="noStrike" kern="1200" cap="none" spc="0" normalizeH="0" baseline="0" noProof="0" dirty="0">
              <a:ln>
                <a:noFill/>
              </a:ln>
              <a:solidFill>
                <a:srgbClr val="ED7D31">
                  <a:lumMod val="60000"/>
                  <a:lumOff val="40000"/>
                </a:srgbClr>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5B9BD5">
                    <a:lumMod val="60000"/>
                    <a:lumOff val="40000"/>
                  </a:srgbClr>
                </a:solidFill>
                <a:effectLst/>
                <a:uLnTx/>
                <a:uFillTx/>
                <a:latin typeface="Arial"/>
                <a:ea typeface="Calibri"/>
                <a:cs typeface="Calibri"/>
              </a:rPr>
              <a:t>28 days (IQR 21-35)</a:t>
            </a:r>
            <a:endParaRPr kumimoji="0" lang="en-US" sz="1600" b="0" i="0" u="none" strike="noStrike" kern="1200" cap="none" spc="0" normalizeH="0" baseline="0" noProof="0" dirty="0">
              <a:ln>
                <a:noFill/>
              </a:ln>
              <a:solidFill>
                <a:srgbClr val="5B9BD5">
                  <a:lumMod val="60000"/>
                  <a:lumOff val="40000"/>
                </a:srgbClr>
              </a:solidFill>
              <a:effectLst/>
              <a:uLnTx/>
              <a:uFillTx/>
              <a:latin typeface="Arial"/>
              <a:ea typeface="+mn-ea"/>
              <a:cs typeface="+mn-cs"/>
            </a:endParaRPr>
          </a:p>
        </p:txBody>
      </p:sp>
      <p:sp>
        <p:nvSpPr>
          <p:cNvPr id="30" name="TextBox 29">
            <a:extLst>
              <a:ext uri="{FF2B5EF4-FFF2-40B4-BE49-F238E27FC236}">
                <a16:creationId xmlns:a16="http://schemas.microsoft.com/office/drawing/2014/main" id="{A3D4D7B9-6820-6C5E-CA11-3A056E93BD99}"/>
              </a:ext>
            </a:extLst>
          </p:cNvPr>
          <p:cNvSpPr txBox="1"/>
          <p:nvPr/>
        </p:nvSpPr>
        <p:spPr>
          <a:xfrm flipH="1">
            <a:off x="0" y="6269175"/>
            <a:ext cx="12536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D7D31">
                    <a:lumMod val="60000"/>
                    <a:lumOff val="40000"/>
                  </a:srgbClr>
                </a:solidFill>
                <a:effectLst/>
                <a:uLnTx/>
                <a:uFillTx/>
                <a:latin typeface="Calibri" panose="020F0502020204030204"/>
                <a:ea typeface="+mn-ea"/>
                <a:cs typeface="+mn-cs"/>
              </a:rPr>
              <a:t>Females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72C4">
                    <a:lumMod val="60000"/>
                    <a:lumOff val="40000"/>
                  </a:srgbClr>
                </a:solidFill>
                <a:effectLst/>
                <a:uLnTx/>
                <a:uFillTx/>
                <a:latin typeface="Calibri" panose="020F0502020204030204"/>
                <a:ea typeface="+mn-ea"/>
                <a:cs typeface="+mn-cs"/>
              </a:rPr>
              <a:t>Males </a:t>
            </a:r>
          </a:p>
        </p:txBody>
      </p:sp>
      <p:graphicFrame>
        <p:nvGraphicFramePr>
          <p:cNvPr id="34" name="Object 33">
            <a:extLst>
              <a:ext uri="{FF2B5EF4-FFF2-40B4-BE49-F238E27FC236}">
                <a16:creationId xmlns:a16="http://schemas.microsoft.com/office/drawing/2014/main" id="{765303D6-F25E-BD05-0AA5-B81A05F3812B}"/>
              </a:ext>
            </a:extLst>
          </p:cNvPr>
          <p:cNvGraphicFramePr>
            <a:graphicFrameLocks noChangeAspect="1"/>
          </p:cNvGraphicFramePr>
          <p:nvPr/>
        </p:nvGraphicFramePr>
        <p:xfrm>
          <a:off x="6989711" y="1026719"/>
          <a:ext cx="2619458" cy="2420637"/>
        </p:xfrm>
        <a:graphic>
          <a:graphicData uri="http://schemas.openxmlformats.org/presentationml/2006/ole">
            <mc:AlternateContent xmlns:mc="http://schemas.openxmlformats.org/markup-compatibility/2006">
              <mc:Choice xmlns:v="urn:schemas-microsoft-com:vml" Requires="v">
                <p:oleObj spid="_x0000_s1030" name="Image" r:id="rId6" imgW="12571200" imgH="11828520" progId="Photoshop.Image.12">
                  <p:embed/>
                </p:oleObj>
              </mc:Choice>
              <mc:Fallback>
                <p:oleObj name="Image" r:id="rId6" imgW="12571200" imgH="11828520" progId="Photoshop.Image.12">
                  <p:embed/>
                  <p:pic>
                    <p:nvPicPr>
                      <p:cNvPr id="34" name="Object 33">
                        <a:extLst>
                          <a:ext uri="{FF2B5EF4-FFF2-40B4-BE49-F238E27FC236}">
                            <a16:creationId xmlns:a16="http://schemas.microsoft.com/office/drawing/2014/main" id="{765303D6-F25E-BD05-0AA5-B81A05F3812B}"/>
                          </a:ext>
                        </a:extLst>
                      </p:cNvPr>
                      <p:cNvPicPr/>
                      <p:nvPr/>
                    </p:nvPicPr>
                    <p:blipFill>
                      <a:blip r:embed="rId7"/>
                      <a:stretch>
                        <a:fillRect/>
                      </a:stretch>
                    </p:blipFill>
                    <p:spPr>
                      <a:xfrm>
                        <a:off x="6989711" y="1026719"/>
                        <a:ext cx="2619458" cy="2420637"/>
                      </a:xfrm>
                      <a:prstGeom prst="rect">
                        <a:avLst/>
                      </a:prstGeom>
                    </p:spPr>
                  </p:pic>
                </p:oleObj>
              </mc:Fallback>
            </mc:AlternateContent>
          </a:graphicData>
        </a:graphic>
      </p:graphicFrame>
      <p:graphicFrame>
        <p:nvGraphicFramePr>
          <p:cNvPr id="35" name="Object 34">
            <a:extLst>
              <a:ext uri="{FF2B5EF4-FFF2-40B4-BE49-F238E27FC236}">
                <a16:creationId xmlns:a16="http://schemas.microsoft.com/office/drawing/2014/main" id="{FDF965B5-18AE-1CF7-4D6E-A42D9D67434A}"/>
              </a:ext>
            </a:extLst>
          </p:cNvPr>
          <p:cNvGraphicFramePr>
            <a:graphicFrameLocks noChangeAspect="1"/>
          </p:cNvGraphicFramePr>
          <p:nvPr/>
        </p:nvGraphicFramePr>
        <p:xfrm>
          <a:off x="9653402" y="1026719"/>
          <a:ext cx="2575547" cy="2452798"/>
        </p:xfrm>
        <a:graphic>
          <a:graphicData uri="http://schemas.openxmlformats.org/presentationml/2006/ole">
            <mc:AlternateContent xmlns:mc="http://schemas.openxmlformats.org/markup-compatibility/2006">
              <mc:Choice xmlns:v="urn:schemas-microsoft-com:vml" Requires="v">
                <p:oleObj spid="_x0000_s1031" name="Image" r:id="rId8" imgW="13085640" imgH="13028400" progId="Photoshop.Image.12">
                  <p:embed/>
                </p:oleObj>
              </mc:Choice>
              <mc:Fallback>
                <p:oleObj name="Image" r:id="rId8" imgW="13085640" imgH="13028400" progId="Photoshop.Image.12">
                  <p:embed/>
                  <p:pic>
                    <p:nvPicPr>
                      <p:cNvPr id="35" name="Object 34">
                        <a:extLst>
                          <a:ext uri="{FF2B5EF4-FFF2-40B4-BE49-F238E27FC236}">
                            <a16:creationId xmlns:a16="http://schemas.microsoft.com/office/drawing/2014/main" id="{FDF965B5-18AE-1CF7-4D6E-A42D9D67434A}"/>
                          </a:ext>
                        </a:extLst>
                      </p:cNvPr>
                      <p:cNvPicPr/>
                      <p:nvPr/>
                    </p:nvPicPr>
                    <p:blipFill>
                      <a:blip r:embed="rId9"/>
                      <a:stretch>
                        <a:fillRect/>
                      </a:stretch>
                    </p:blipFill>
                    <p:spPr>
                      <a:xfrm>
                        <a:off x="9653402" y="1026719"/>
                        <a:ext cx="2575547" cy="2452798"/>
                      </a:xfrm>
                      <a:prstGeom prst="rect">
                        <a:avLst/>
                      </a:prstGeom>
                    </p:spPr>
                  </p:pic>
                </p:oleObj>
              </mc:Fallback>
            </mc:AlternateContent>
          </a:graphicData>
        </a:graphic>
      </p:graphicFrame>
      <p:pic>
        <p:nvPicPr>
          <p:cNvPr id="36" name="Picture 35">
            <a:extLst>
              <a:ext uri="{FF2B5EF4-FFF2-40B4-BE49-F238E27FC236}">
                <a16:creationId xmlns:a16="http://schemas.microsoft.com/office/drawing/2014/main" id="{F7051AA9-70C5-D29A-BE84-BC85DB1E2692}"/>
              </a:ext>
            </a:extLst>
          </p:cNvPr>
          <p:cNvPicPr>
            <a:picLocks noChangeAspect="1"/>
          </p:cNvPicPr>
          <p:nvPr/>
        </p:nvPicPr>
        <p:blipFill>
          <a:blip r:embed="rId10"/>
          <a:stretch>
            <a:fillRect/>
          </a:stretch>
        </p:blipFill>
        <p:spPr>
          <a:xfrm rot="16200000">
            <a:off x="7000909" y="3487657"/>
            <a:ext cx="2583911" cy="2619458"/>
          </a:xfrm>
          <a:prstGeom prst="rect">
            <a:avLst/>
          </a:prstGeom>
        </p:spPr>
      </p:pic>
      <p:pic>
        <p:nvPicPr>
          <p:cNvPr id="37" name="Picture 36">
            <a:extLst>
              <a:ext uri="{FF2B5EF4-FFF2-40B4-BE49-F238E27FC236}">
                <a16:creationId xmlns:a16="http://schemas.microsoft.com/office/drawing/2014/main" id="{6C7686E8-62C3-D144-6ECE-3ADFF6B23C7E}"/>
              </a:ext>
            </a:extLst>
          </p:cNvPr>
          <p:cNvPicPr>
            <a:picLocks noChangeAspect="1"/>
          </p:cNvPicPr>
          <p:nvPr/>
        </p:nvPicPr>
        <p:blipFill>
          <a:blip r:embed="rId11"/>
          <a:stretch>
            <a:fillRect/>
          </a:stretch>
        </p:blipFill>
        <p:spPr>
          <a:xfrm rot="16200000">
            <a:off x="9658122" y="3517593"/>
            <a:ext cx="2583910" cy="2586661"/>
          </a:xfrm>
          <a:prstGeom prst="rect">
            <a:avLst/>
          </a:prstGeom>
        </p:spPr>
      </p:pic>
      <p:sp>
        <p:nvSpPr>
          <p:cNvPr id="38" name="TextBox 37">
            <a:extLst>
              <a:ext uri="{FF2B5EF4-FFF2-40B4-BE49-F238E27FC236}">
                <a16:creationId xmlns:a16="http://schemas.microsoft.com/office/drawing/2014/main" id="{FFC70E60-47A0-9244-23BF-31784365D67D}"/>
              </a:ext>
            </a:extLst>
          </p:cNvPr>
          <p:cNvSpPr txBox="1"/>
          <p:nvPr/>
        </p:nvSpPr>
        <p:spPr>
          <a:xfrm>
            <a:off x="9093718" y="1033247"/>
            <a:ext cx="313739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Arial" panose="020B0604020202020204" pitchFamily="34" charset="0"/>
                <a:ea typeface="+mn-ea"/>
                <a:cs typeface="Arial" panose="020B0604020202020204" pitchFamily="34" charset="0"/>
              </a:rPr>
              <a:t>5C9                                mIgG2a</a:t>
            </a:r>
          </a:p>
        </p:txBody>
      </p:sp>
      <p:sp>
        <p:nvSpPr>
          <p:cNvPr id="40" name="TextBox 39">
            <a:extLst>
              <a:ext uri="{FF2B5EF4-FFF2-40B4-BE49-F238E27FC236}">
                <a16:creationId xmlns:a16="http://schemas.microsoft.com/office/drawing/2014/main" id="{B5E7BB37-31E9-F928-1604-DC6D7AAA3F61}"/>
              </a:ext>
            </a:extLst>
          </p:cNvPr>
          <p:cNvSpPr txBox="1"/>
          <p:nvPr/>
        </p:nvSpPr>
        <p:spPr>
          <a:xfrm rot="16200000">
            <a:off x="5330732" y="3336152"/>
            <a:ext cx="2778325" cy="338554"/>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D7D31">
                    <a:lumMod val="60000"/>
                    <a:lumOff val="40000"/>
                  </a:srgbClr>
                </a:solidFill>
                <a:effectLst/>
                <a:uLnTx/>
                <a:uFillTx/>
                <a:latin typeface="Arial"/>
                <a:ea typeface="+mn-ea"/>
                <a:cs typeface="Arial"/>
              </a:rPr>
              <a:t>Female</a:t>
            </a:r>
            <a:r>
              <a:rPr kumimoji="0" lang="en-US" sz="1600" b="0" i="0" u="none" strike="noStrike" kern="1200" cap="none" spc="0" normalizeH="0" baseline="0" noProof="0" dirty="0">
                <a:ln>
                  <a:noFill/>
                </a:ln>
                <a:solidFill>
                  <a:prstClr val="black"/>
                </a:solidFill>
                <a:effectLst/>
                <a:uLnTx/>
                <a:uFillTx/>
                <a:latin typeface="Arial"/>
                <a:ea typeface="+mn-ea"/>
                <a:cs typeface="Arial"/>
              </a:rPr>
              <a:t>                        </a:t>
            </a:r>
            <a:r>
              <a:rPr kumimoji="0" lang="en-US" sz="1600" b="1" i="0" u="none" strike="noStrike" kern="1200" cap="none" spc="0" normalizeH="0" baseline="0" noProof="0" dirty="0">
                <a:ln>
                  <a:noFill/>
                </a:ln>
                <a:solidFill>
                  <a:srgbClr val="4472C4">
                    <a:lumMod val="40000"/>
                    <a:lumOff val="60000"/>
                  </a:srgbClr>
                </a:solidFill>
                <a:effectLst/>
                <a:uLnTx/>
                <a:uFillTx/>
                <a:latin typeface="Arial"/>
                <a:ea typeface="+mn-ea"/>
                <a:cs typeface="Arial"/>
              </a:rPr>
              <a:t>Male</a:t>
            </a:r>
          </a:p>
        </p:txBody>
      </p:sp>
      <p:sp>
        <p:nvSpPr>
          <p:cNvPr id="41" name="TextBox 40">
            <a:extLst>
              <a:ext uri="{FF2B5EF4-FFF2-40B4-BE49-F238E27FC236}">
                <a16:creationId xmlns:a16="http://schemas.microsoft.com/office/drawing/2014/main" id="{D4842ECE-0E57-4C11-DF51-FDDFA2B84BC4}"/>
              </a:ext>
            </a:extLst>
          </p:cNvPr>
          <p:cNvSpPr txBox="1"/>
          <p:nvPr/>
        </p:nvSpPr>
        <p:spPr>
          <a:xfrm>
            <a:off x="9074877" y="3485066"/>
            <a:ext cx="313739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Arial" panose="020B0604020202020204" pitchFamily="34" charset="0"/>
                <a:ea typeface="+mn-ea"/>
                <a:cs typeface="Arial" panose="020B0604020202020204" pitchFamily="34" charset="0"/>
              </a:rPr>
              <a:t>5C9                                mIgG2a</a:t>
            </a:r>
          </a:p>
        </p:txBody>
      </p:sp>
      <p:sp>
        <p:nvSpPr>
          <p:cNvPr id="42" name="TextBox 41">
            <a:extLst>
              <a:ext uri="{FF2B5EF4-FFF2-40B4-BE49-F238E27FC236}">
                <a16:creationId xmlns:a16="http://schemas.microsoft.com/office/drawing/2014/main" id="{23DA5912-50C3-1734-5238-1550F25FD65A}"/>
              </a:ext>
            </a:extLst>
          </p:cNvPr>
          <p:cNvSpPr txBox="1"/>
          <p:nvPr/>
        </p:nvSpPr>
        <p:spPr>
          <a:xfrm flipH="1">
            <a:off x="8888977" y="2677014"/>
            <a:ext cx="48122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LP</a:t>
            </a:r>
          </a:p>
        </p:txBody>
      </p:sp>
      <p:sp>
        <p:nvSpPr>
          <p:cNvPr id="43" name="TextBox 42">
            <a:extLst>
              <a:ext uri="{FF2B5EF4-FFF2-40B4-BE49-F238E27FC236}">
                <a16:creationId xmlns:a16="http://schemas.microsoft.com/office/drawing/2014/main" id="{8D78D8EA-50FA-BC96-A849-D4D86AD31ED2}"/>
              </a:ext>
            </a:extLst>
          </p:cNvPr>
          <p:cNvSpPr txBox="1"/>
          <p:nvPr/>
        </p:nvSpPr>
        <p:spPr>
          <a:xfrm>
            <a:off x="8694854" y="5492727"/>
            <a:ext cx="43473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LP</a:t>
            </a:r>
          </a:p>
        </p:txBody>
      </p:sp>
      <p:sp>
        <p:nvSpPr>
          <p:cNvPr id="44" name="TextBox 43">
            <a:extLst>
              <a:ext uri="{FF2B5EF4-FFF2-40B4-BE49-F238E27FC236}">
                <a16:creationId xmlns:a16="http://schemas.microsoft.com/office/drawing/2014/main" id="{F87BDCCC-B100-DFAC-6B97-A4B26A9B306F}"/>
              </a:ext>
            </a:extLst>
          </p:cNvPr>
          <p:cNvSpPr txBox="1"/>
          <p:nvPr/>
        </p:nvSpPr>
        <p:spPr>
          <a:xfrm>
            <a:off x="8954833" y="2216527"/>
            <a:ext cx="48122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a:t>
            </a:r>
          </a:p>
        </p:txBody>
      </p:sp>
      <p:sp>
        <p:nvSpPr>
          <p:cNvPr id="46" name="TextBox 45">
            <a:extLst>
              <a:ext uri="{FF2B5EF4-FFF2-40B4-BE49-F238E27FC236}">
                <a16:creationId xmlns:a16="http://schemas.microsoft.com/office/drawing/2014/main" id="{B770643F-C4C5-6CF2-65AC-928563D81B75}"/>
              </a:ext>
            </a:extLst>
          </p:cNvPr>
          <p:cNvSpPr txBox="1"/>
          <p:nvPr/>
        </p:nvSpPr>
        <p:spPr>
          <a:xfrm>
            <a:off x="8853107" y="4387588"/>
            <a:ext cx="48122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a:t>
            </a:r>
          </a:p>
        </p:txBody>
      </p:sp>
      <p:sp>
        <p:nvSpPr>
          <p:cNvPr id="3" name="TextBox 2">
            <a:extLst>
              <a:ext uri="{FF2B5EF4-FFF2-40B4-BE49-F238E27FC236}">
                <a16:creationId xmlns:a16="http://schemas.microsoft.com/office/drawing/2014/main" id="{C3268924-0F67-AC80-062F-BCCABB623317}"/>
              </a:ext>
            </a:extLst>
          </p:cNvPr>
          <p:cNvSpPr txBox="1"/>
          <p:nvPr/>
        </p:nvSpPr>
        <p:spPr>
          <a:xfrm>
            <a:off x="4110073" y="6565987"/>
            <a:ext cx="418279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p values at 2 weeks post 4</a:t>
            </a:r>
            <a:r>
              <a:rPr kumimoji="0" lang="en-US" sz="14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8" name="TextBox 7">
            <a:extLst>
              <a:ext uri="{FF2B5EF4-FFF2-40B4-BE49-F238E27FC236}">
                <a16:creationId xmlns:a16="http://schemas.microsoft.com/office/drawing/2014/main" id="{A358A5D5-FC3A-3BC2-D6F7-6F941E2D52A0}"/>
              </a:ext>
            </a:extLst>
          </p:cNvPr>
          <p:cNvSpPr txBox="1"/>
          <p:nvPr/>
        </p:nvSpPr>
        <p:spPr>
          <a:xfrm>
            <a:off x="9832073" y="6110315"/>
            <a:ext cx="27094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LP lamina propria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GE glandular epithelium</a:t>
            </a:r>
          </a:p>
        </p:txBody>
      </p:sp>
    </p:spTree>
    <p:extLst>
      <p:ext uri="{BB962C8B-B14F-4D97-AF65-F5344CB8AC3E}">
        <p14:creationId xmlns:p14="http://schemas.microsoft.com/office/powerpoint/2010/main" val="112220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40" grpId="0"/>
      <p:bldP spid="41" grpId="0"/>
      <p:bldP spid="42" grpId="0"/>
      <p:bldP spid="43" grpId="0"/>
      <p:bldP spid="44" grpId="0"/>
      <p:bldP spid="4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EEB4BCC-CC25-5DFF-DBA0-5A4B957CC0DF}"/>
              </a:ext>
            </a:extLst>
          </p:cNvPr>
          <p:cNvPicPr>
            <a:picLocks noChangeAspect="1"/>
          </p:cNvPicPr>
          <p:nvPr/>
        </p:nvPicPr>
        <p:blipFill>
          <a:blip r:embed="rId3"/>
          <a:stretch>
            <a:fillRect/>
          </a:stretch>
        </p:blipFill>
        <p:spPr>
          <a:xfrm>
            <a:off x="2815311" y="3487157"/>
            <a:ext cx="4973813" cy="2587413"/>
          </a:xfrm>
          <a:prstGeom prst="rect">
            <a:avLst/>
          </a:prstGeom>
        </p:spPr>
      </p:pic>
      <p:pic>
        <p:nvPicPr>
          <p:cNvPr id="3" name="Picture 2">
            <a:extLst>
              <a:ext uri="{FF2B5EF4-FFF2-40B4-BE49-F238E27FC236}">
                <a16:creationId xmlns:a16="http://schemas.microsoft.com/office/drawing/2014/main" id="{AD419137-B2F1-A55E-21DE-DD630B15ABA5}"/>
              </a:ext>
            </a:extLst>
          </p:cNvPr>
          <p:cNvPicPr>
            <a:picLocks noChangeAspect="1"/>
          </p:cNvPicPr>
          <p:nvPr/>
        </p:nvPicPr>
        <p:blipFill>
          <a:blip r:embed="rId4"/>
          <a:stretch>
            <a:fillRect/>
          </a:stretch>
        </p:blipFill>
        <p:spPr>
          <a:xfrm>
            <a:off x="2815311" y="956479"/>
            <a:ext cx="4996906" cy="2554164"/>
          </a:xfrm>
          <a:prstGeom prst="rect">
            <a:avLst/>
          </a:prstGeom>
        </p:spPr>
      </p:pic>
      <p:sp>
        <p:nvSpPr>
          <p:cNvPr id="4" name="TextBox 3">
            <a:extLst>
              <a:ext uri="{FF2B5EF4-FFF2-40B4-BE49-F238E27FC236}">
                <a16:creationId xmlns:a16="http://schemas.microsoft.com/office/drawing/2014/main" id="{6CD03BB7-0982-7967-4913-A53711022F8D}"/>
              </a:ext>
            </a:extLst>
          </p:cNvPr>
          <p:cNvSpPr txBox="1"/>
          <p:nvPr/>
        </p:nvSpPr>
        <p:spPr>
          <a:xfrm rot="16200000">
            <a:off x="455886" y="2993194"/>
            <a:ext cx="3518912"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Dose normalized VRC01 Levels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mAb</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ng IgG per mg*Kg)</a:t>
            </a:r>
          </a:p>
        </p:txBody>
      </p:sp>
      <p:sp>
        <p:nvSpPr>
          <p:cNvPr id="5" name="TextBox 4">
            <a:extLst>
              <a:ext uri="{FF2B5EF4-FFF2-40B4-BE49-F238E27FC236}">
                <a16:creationId xmlns:a16="http://schemas.microsoft.com/office/drawing/2014/main" id="{754DAC4C-BD1E-6F8C-CF61-A3903EEBD7DD}"/>
              </a:ext>
            </a:extLst>
          </p:cNvPr>
          <p:cNvSpPr txBox="1"/>
          <p:nvPr/>
        </p:nvSpPr>
        <p:spPr>
          <a:xfrm>
            <a:off x="5128863" y="1172676"/>
            <a:ext cx="83548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p=0.048</a:t>
            </a:r>
          </a:p>
        </p:txBody>
      </p:sp>
      <p:sp>
        <p:nvSpPr>
          <p:cNvPr id="6" name="TextBox 5">
            <a:extLst>
              <a:ext uri="{FF2B5EF4-FFF2-40B4-BE49-F238E27FC236}">
                <a16:creationId xmlns:a16="http://schemas.microsoft.com/office/drawing/2014/main" id="{63BD6090-6B25-4DDD-0BBC-ACEF09797362}"/>
              </a:ext>
            </a:extLst>
          </p:cNvPr>
          <p:cNvSpPr txBox="1"/>
          <p:nvPr/>
        </p:nvSpPr>
        <p:spPr>
          <a:xfrm>
            <a:off x="5133797" y="3671544"/>
            <a:ext cx="83548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p=0.048</a:t>
            </a:r>
          </a:p>
        </p:txBody>
      </p:sp>
      <p:sp>
        <p:nvSpPr>
          <p:cNvPr id="7" name="TextBox 6">
            <a:extLst>
              <a:ext uri="{FF2B5EF4-FFF2-40B4-BE49-F238E27FC236}">
                <a16:creationId xmlns:a16="http://schemas.microsoft.com/office/drawing/2014/main" id="{1CDD5DE0-34FA-4926-840C-B7963AA695A6}"/>
              </a:ext>
            </a:extLst>
          </p:cNvPr>
          <p:cNvSpPr txBox="1"/>
          <p:nvPr/>
        </p:nvSpPr>
        <p:spPr>
          <a:xfrm>
            <a:off x="4138039" y="2611836"/>
            <a:ext cx="4094674" cy="89255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6699"/>
                </a:solidFill>
                <a:effectLst/>
                <a:uLnTx/>
                <a:uFillTx/>
                <a:latin typeface="Arial" panose="020B0604020202020204" pitchFamily="34" charset="0"/>
                <a:ea typeface="Calibri"/>
                <a:cs typeface="Arial" panose="020B0604020202020204" pitchFamily="34" charset="0"/>
              </a:rPr>
              <a:t>Seattle  22 days (IQR 18-25)</a:t>
            </a:r>
            <a:endParaRPr kumimoji="0" lang="en-US" sz="1600" b="0" i="0" u="none" strike="noStrike" kern="1200" cap="none" spc="0" normalizeH="0" baseline="0" noProof="0" dirty="0">
              <a:ln>
                <a:noFill/>
              </a:ln>
              <a:solidFill>
                <a:srgbClr val="006699"/>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6B4ED6"/>
                </a:solidFill>
                <a:effectLst/>
                <a:uLnTx/>
                <a:uFillTx/>
                <a:latin typeface="Arial" panose="020B0604020202020204" pitchFamily="34" charset="0"/>
                <a:cs typeface="Arial" panose="020B0604020202020204" pitchFamily="34" charset="0"/>
              </a:rPr>
              <a:t>Cape Town 17 days (IQR 17-18</a:t>
            </a:r>
            <a:r>
              <a:rPr kumimoji="0" lang="en-US" sz="1800" b="0" i="0" u="none" strike="noStrike" kern="1200" cap="none" spc="0" normalizeH="0" baseline="0" noProof="0" dirty="0">
                <a:ln>
                  <a:noFill/>
                </a:ln>
                <a:solidFill>
                  <a:srgbClr val="6B4ED6"/>
                </a:solidFill>
                <a:effectLst/>
                <a:uLnTx/>
                <a:uFillTx/>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D0190008-E05A-F23C-5F5A-3415BAC4FFEE}"/>
              </a:ext>
            </a:extLst>
          </p:cNvPr>
          <p:cNvSpPr txBox="1"/>
          <p:nvPr/>
        </p:nvSpPr>
        <p:spPr>
          <a:xfrm>
            <a:off x="3615627" y="6086297"/>
            <a:ext cx="3861955"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0                2                6              14             28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Weeks post infusion</a:t>
            </a:r>
          </a:p>
        </p:txBody>
      </p:sp>
      <p:sp>
        <p:nvSpPr>
          <p:cNvPr id="9" name="TextBox 8">
            <a:extLst>
              <a:ext uri="{FF2B5EF4-FFF2-40B4-BE49-F238E27FC236}">
                <a16:creationId xmlns:a16="http://schemas.microsoft.com/office/drawing/2014/main" id="{6C606C83-3209-E93B-844F-654531A20DFD}"/>
              </a:ext>
            </a:extLst>
          </p:cNvPr>
          <p:cNvSpPr txBox="1"/>
          <p:nvPr/>
        </p:nvSpPr>
        <p:spPr>
          <a:xfrm>
            <a:off x="6852151" y="1229127"/>
            <a:ext cx="92177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Serum</a:t>
            </a:r>
          </a:p>
        </p:txBody>
      </p:sp>
      <p:sp>
        <p:nvSpPr>
          <p:cNvPr id="10" name="TextBox 9">
            <a:extLst>
              <a:ext uri="{FF2B5EF4-FFF2-40B4-BE49-F238E27FC236}">
                <a16:creationId xmlns:a16="http://schemas.microsoft.com/office/drawing/2014/main" id="{C76F567C-C09E-A940-1DE8-194680A70D82}"/>
              </a:ext>
            </a:extLst>
          </p:cNvPr>
          <p:cNvSpPr txBox="1"/>
          <p:nvPr/>
        </p:nvSpPr>
        <p:spPr>
          <a:xfrm>
            <a:off x="3943782" y="5495658"/>
            <a:ext cx="3447417"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6699"/>
                </a:solidFill>
                <a:effectLst/>
                <a:uLnTx/>
                <a:uFillTx/>
                <a:latin typeface="Arial" panose="020B0604020202020204" pitchFamily="34" charset="0"/>
                <a:ea typeface="Calibri"/>
                <a:cs typeface="Arial" panose="020B0604020202020204" pitchFamily="34" charset="0"/>
              </a:rPr>
              <a:t>Seattle        21 days (IQR 18-24)</a:t>
            </a:r>
            <a:endParaRPr kumimoji="0" lang="en-US" sz="1600" b="0" i="0" u="none" strike="noStrike" kern="1200" cap="none" spc="0" normalizeH="0" baseline="0" noProof="0" dirty="0">
              <a:ln>
                <a:noFill/>
              </a:ln>
              <a:solidFill>
                <a:srgbClr val="006699"/>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6B4ED6"/>
                </a:solidFill>
                <a:effectLst/>
                <a:uLnTx/>
                <a:uFillTx/>
                <a:latin typeface="Arial" panose="020B0604020202020204" pitchFamily="34" charset="0"/>
                <a:cs typeface="Arial" panose="020B0604020202020204" pitchFamily="34" charset="0"/>
              </a:rPr>
              <a:t>Cape Town 19 days (IQR 16-24)</a:t>
            </a:r>
          </a:p>
        </p:txBody>
      </p:sp>
      <p:sp>
        <p:nvSpPr>
          <p:cNvPr id="11" name="TextBox 10">
            <a:extLst>
              <a:ext uri="{FF2B5EF4-FFF2-40B4-BE49-F238E27FC236}">
                <a16:creationId xmlns:a16="http://schemas.microsoft.com/office/drawing/2014/main" id="{15284298-5D89-A1D6-9F82-13929159C64F}"/>
              </a:ext>
            </a:extLst>
          </p:cNvPr>
          <p:cNvSpPr txBox="1"/>
          <p:nvPr/>
        </p:nvSpPr>
        <p:spPr>
          <a:xfrm>
            <a:off x="6660708" y="3666060"/>
            <a:ext cx="111321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Rectal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Biopsies</a:t>
            </a:r>
          </a:p>
        </p:txBody>
      </p:sp>
      <p:sp>
        <p:nvSpPr>
          <p:cNvPr id="12" name="Title 1">
            <a:extLst>
              <a:ext uri="{FF2B5EF4-FFF2-40B4-BE49-F238E27FC236}">
                <a16:creationId xmlns:a16="http://schemas.microsoft.com/office/drawing/2014/main" id="{8FAB28C1-6DFB-37C1-32DB-6269B4AD8262}"/>
              </a:ext>
            </a:extLst>
          </p:cNvPr>
          <p:cNvSpPr txBox="1">
            <a:spLocks/>
          </p:cNvSpPr>
          <p:nvPr/>
        </p:nvSpPr>
        <p:spPr>
          <a:xfrm>
            <a:off x="2215342" y="197512"/>
            <a:ext cx="11757891" cy="737696"/>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tx2"/>
                </a:solidFill>
                <a:latin typeface="+mj-lt"/>
                <a:ea typeface="+mj-ea"/>
                <a:cs typeface="+mj-cs"/>
              </a:defRPr>
            </a:lvl1pPr>
          </a:lstStyle>
          <a:p>
            <a:r>
              <a:rPr lang="en-US" sz="2800">
                <a:solidFill>
                  <a:schemeClr val="tx1"/>
                </a:solidFill>
                <a:latin typeface="Calibri" panose="020F0502020204030204" pitchFamily="34" charset="0"/>
                <a:cs typeface="Calibri" panose="020F0502020204030204" pitchFamily="34" charset="0"/>
              </a:rPr>
              <a:t>Serum and Rectal Tissue VRC01 differs by geographic location</a:t>
            </a:r>
            <a:endParaRPr lang="en-US" sz="28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29664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04A82C-0DD7-F355-A20B-0953F75B4DBB}"/>
              </a:ext>
            </a:extLst>
          </p:cNvPr>
          <p:cNvPicPr>
            <a:picLocks noChangeAspect="1"/>
          </p:cNvPicPr>
          <p:nvPr/>
        </p:nvPicPr>
        <p:blipFill>
          <a:blip r:embed="rId2"/>
          <a:stretch>
            <a:fillRect/>
          </a:stretch>
        </p:blipFill>
        <p:spPr>
          <a:xfrm>
            <a:off x="6377506" y="624260"/>
            <a:ext cx="5553187" cy="2407934"/>
          </a:xfrm>
          <a:prstGeom prst="rect">
            <a:avLst/>
          </a:prstGeom>
        </p:spPr>
      </p:pic>
      <p:pic>
        <p:nvPicPr>
          <p:cNvPr id="4" name="Picture 3">
            <a:extLst>
              <a:ext uri="{FF2B5EF4-FFF2-40B4-BE49-F238E27FC236}">
                <a16:creationId xmlns:a16="http://schemas.microsoft.com/office/drawing/2014/main" id="{086535F2-3CD7-0EBD-2B15-50A8A4C7E1D8}"/>
              </a:ext>
            </a:extLst>
          </p:cNvPr>
          <p:cNvPicPr>
            <a:picLocks noChangeAspect="1"/>
          </p:cNvPicPr>
          <p:nvPr/>
        </p:nvPicPr>
        <p:blipFill>
          <a:blip r:embed="rId3"/>
          <a:stretch>
            <a:fillRect/>
          </a:stretch>
        </p:blipFill>
        <p:spPr>
          <a:xfrm>
            <a:off x="1005528" y="668200"/>
            <a:ext cx="5403218" cy="2399280"/>
          </a:xfrm>
          <a:prstGeom prst="rect">
            <a:avLst/>
          </a:prstGeom>
        </p:spPr>
      </p:pic>
      <p:sp>
        <p:nvSpPr>
          <p:cNvPr id="8" name="TextBox 7">
            <a:extLst>
              <a:ext uri="{FF2B5EF4-FFF2-40B4-BE49-F238E27FC236}">
                <a16:creationId xmlns:a16="http://schemas.microsoft.com/office/drawing/2014/main" id="{2241FF75-FB72-1BBB-B3F6-61E80A3CD25F}"/>
              </a:ext>
            </a:extLst>
          </p:cNvPr>
          <p:cNvSpPr txBox="1"/>
          <p:nvPr/>
        </p:nvSpPr>
        <p:spPr>
          <a:xfrm rot="16200000">
            <a:off x="-1293546" y="2585854"/>
            <a:ext cx="3694281" cy="646331"/>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Weight normalized VRC01 Levels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t>
            </a:r>
            <a:r>
              <a:rPr kumimoji="0" 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mAb</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ng of IgG per Kg)</a:t>
            </a:r>
          </a:p>
        </p:txBody>
      </p:sp>
      <p:pic>
        <p:nvPicPr>
          <p:cNvPr id="9" name="Picture 8">
            <a:extLst>
              <a:ext uri="{FF2B5EF4-FFF2-40B4-BE49-F238E27FC236}">
                <a16:creationId xmlns:a16="http://schemas.microsoft.com/office/drawing/2014/main" id="{6A24A929-F6D3-88C4-FE10-A56E5E2E0681}"/>
              </a:ext>
            </a:extLst>
          </p:cNvPr>
          <p:cNvPicPr>
            <a:picLocks noChangeAspect="1"/>
          </p:cNvPicPr>
          <p:nvPr/>
        </p:nvPicPr>
        <p:blipFill>
          <a:blip r:embed="rId4"/>
          <a:stretch>
            <a:fillRect/>
          </a:stretch>
        </p:blipFill>
        <p:spPr>
          <a:xfrm>
            <a:off x="1020834" y="3035115"/>
            <a:ext cx="5382391" cy="2319686"/>
          </a:xfrm>
          <a:prstGeom prst="rect">
            <a:avLst/>
          </a:prstGeom>
        </p:spPr>
      </p:pic>
      <p:pic>
        <p:nvPicPr>
          <p:cNvPr id="10" name="Picture 9">
            <a:extLst>
              <a:ext uri="{FF2B5EF4-FFF2-40B4-BE49-F238E27FC236}">
                <a16:creationId xmlns:a16="http://schemas.microsoft.com/office/drawing/2014/main" id="{D5545FEF-8E8A-32DB-AACD-7FE10739AC0A}"/>
              </a:ext>
            </a:extLst>
          </p:cNvPr>
          <p:cNvPicPr>
            <a:picLocks noChangeAspect="1"/>
          </p:cNvPicPr>
          <p:nvPr/>
        </p:nvPicPr>
        <p:blipFill>
          <a:blip r:embed="rId5"/>
          <a:stretch>
            <a:fillRect/>
          </a:stretch>
        </p:blipFill>
        <p:spPr>
          <a:xfrm>
            <a:off x="6377505" y="3021593"/>
            <a:ext cx="5553187" cy="2399279"/>
          </a:xfrm>
          <a:prstGeom prst="rect">
            <a:avLst/>
          </a:prstGeom>
        </p:spPr>
      </p:pic>
      <p:sp>
        <p:nvSpPr>
          <p:cNvPr id="11" name="TextBox 10">
            <a:extLst>
              <a:ext uri="{FF2B5EF4-FFF2-40B4-BE49-F238E27FC236}">
                <a16:creationId xmlns:a16="http://schemas.microsoft.com/office/drawing/2014/main" id="{6A007ED2-C6CB-4DC3-7419-1504715F4DDC}"/>
              </a:ext>
            </a:extLst>
          </p:cNvPr>
          <p:cNvSpPr txBox="1"/>
          <p:nvPr/>
        </p:nvSpPr>
        <p:spPr>
          <a:xfrm>
            <a:off x="4725091" y="782790"/>
            <a:ext cx="7109600" cy="280076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Serum                                                                                     Semen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a:ea typeface="+mn-ea"/>
                <a:cs typeface="Arial"/>
              </a:rPr>
              <a:t>Rectal Biopsies                                                       Rectal Secretions        </a:t>
            </a:r>
          </a:p>
        </p:txBody>
      </p:sp>
      <p:sp>
        <p:nvSpPr>
          <p:cNvPr id="12" name="TextBox 11">
            <a:extLst>
              <a:ext uri="{FF2B5EF4-FFF2-40B4-BE49-F238E27FC236}">
                <a16:creationId xmlns:a16="http://schemas.microsoft.com/office/drawing/2014/main" id="{426CA949-E69E-A257-1514-2F6BD4B11721}"/>
              </a:ext>
            </a:extLst>
          </p:cNvPr>
          <p:cNvSpPr txBox="1"/>
          <p:nvPr/>
        </p:nvSpPr>
        <p:spPr>
          <a:xfrm>
            <a:off x="4816874" y="6519446"/>
            <a:ext cx="233391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Weeks post-infusion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0359E9F6-5409-8AE7-9355-280BDA4C21E4}"/>
              </a:ext>
            </a:extLst>
          </p:cNvPr>
          <p:cNvSpPr txBox="1"/>
          <p:nvPr/>
        </p:nvSpPr>
        <p:spPr>
          <a:xfrm>
            <a:off x="6834179" y="5414823"/>
            <a:ext cx="864168" cy="584775"/>
          </a:xfrm>
          <a:prstGeom prst="rect">
            <a:avLst/>
          </a:prstGeom>
          <a:solidFill>
            <a:schemeClr val="bg1">
              <a:lumMod val="5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14" name="TextBox 13">
            <a:extLst>
              <a:ext uri="{FF2B5EF4-FFF2-40B4-BE49-F238E27FC236}">
                <a16:creationId xmlns:a16="http://schemas.microsoft.com/office/drawing/2014/main" id="{22561B5C-A123-4E4C-C877-DAA56F427D22}"/>
              </a:ext>
            </a:extLst>
          </p:cNvPr>
          <p:cNvSpPr txBox="1"/>
          <p:nvPr/>
        </p:nvSpPr>
        <p:spPr>
          <a:xfrm>
            <a:off x="7550758" y="5406696"/>
            <a:ext cx="549693" cy="591330"/>
          </a:xfrm>
          <a:prstGeom prst="rect">
            <a:avLst/>
          </a:prstGeom>
          <a:solidFill>
            <a:schemeClr val="bg1">
              <a:lumMod val="6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15" name="TextBox 14">
            <a:extLst>
              <a:ext uri="{FF2B5EF4-FFF2-40B4-BE49-F238E27FC236}">
                <a16:creationId xmlns:a16="http://schemas.microsoft.com/office/drawing/2014/main" id="{EDC59746-D788-D7C6-777D-E7B1F97FF56B}"/>
              </a:ext>
            </a:extLst>
          </p:cNvPr>
          <p:cNvSpPr txBox="1"/>
          <p:nvPr/>
        </p:nvSpPr>
        <p:spPr>
          <a:xfrm>
            <a:off x="8059899" y="5406712"/>
            <a:ext cx="561611" cy="584775"/>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3rd  </a:t>
            </a:r>
          </a:p>
        </p:txBody>
      </p:sp>
      <p:sp>
        <p:nvSpPr>
          <p:cNvPr id="16" name="TextBox 15">
            <a:extLst>
              <a:ext uri="{FF2B5EF4-FFF2-40B4-BE49-F238E27FC236}">
                <a16:creationId xmlns:a16="http://schemas.microsoft.com/office/drawing/2014/main" id="{B7A59E9F-AFF4-1FE4-0BAF-870C19DA3AD8}"/>
              </a:ext>
            </a:extLst>
          </p:cNvPr>
          <p:cNvSpPr txBox="1"/>
          <p:nvPr/>
        </p:nvSpPr>
        <p:spPr>
          <a:xfrm>
            <a:off x="8532204" y="5419476"/>
            <a:ext cx="3398488" cy="584775"/>
          </a:xfrm>
          <a:prstGeom prst="rect">
            <a:avLst/>
          </a:prstGeom>
          <a:solidFill>
            <a:schemeClr val="bg1">
              <a:lumMod val="9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4</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17" name="TextBox 16">
            <a:extLst>
              <a:ext uri="{FF2B5EF4-FFF2-40B4-BE49-F238E27FC236}">
                <a16:creationId xmlns:a16="http://schemas.microsoft.com/office/drawing/2014/main" id="{6801E7F6-688F-2D91-BC99-D7CBE50E8D51}"/>
              </a:ext>
            </a:extLst>
          </p:cNvPr>
          <p:cNvSpPr txBox="1"/>
          <p:nvPr/>
        </p:nvSpPr>
        <p:spPr>
          <a:xfrm>
            <a:off x="1359490" y="5354801"/>
            <a:ext cx="834597" cy="584775"/>
          </a:xfrm>
          <a:prstGeom prst="rect">
            <a:avLst/>
          </a:prstGeom>
          <a:solidFill>
            <a:schemeClr val="bg1">
              <a:lumMod val="5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18" name="TextBox 17">
            <a:extLst>
              <a:ext uri="{FF2B5EF4-FFF2-40B4-BE49-F238E27FC236}">
                <a16:creationId xmlns:a16="http://schemas.microsoft.com/office/drawing/2014/main" id="{52A59842-73D6-ED23-EE94-24F05551DAF7}"/>
              </a:ext>
            </a:extLst>
          </p:cNvPr>
          <p:cNvSpPr txBox="1"/>
          <p:nvPr/>
        </p:nvSpPr>
        <p:spPr>
          <a:xfrm>
            <a:off x="2112800" y="5354801"/>
            <a:ext cx="601114" cy="584775"/>
          </a:xfrm>
          <a:prstGeom prst="rect">
            <a:avLst/>
          </a:prstGeom>
          <a:solidFill>
            <a:schemeClr val="bg1">
              <a:lumMod val="6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19" name="TextBox 18">
            <a:extLst>
              <a:ext uri="{FF2B5EF4-FFF2-40B4-BE49-F238E27FC236}">
                <a16:creationId xmlns:a16="http://schemas.microsoft.com/office/drawing/2014/main" id="{77DE9CD3-6FBA-5EB0-3A0D-D36691E6DA2B}"/>
              </a:ext>
            </a:extLst>
          </p:cNvPr>
          <p:cNvSpPr txBox="1"/>
          <p:nvPr/>
        </p:nvSpPr>
        <p:spPr>
          <a:xfrm>
            <a:off x="2594979" y="5361639"/>
            <a:ext cx="496467" cy="584775"/>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3rd  </a:t>
            </a:r>
          </a:p>
        </p:txBody>
      </p:sp>
      <p:sp>
        <p:nvSpPr>
          <p:cNvPr id="20" name="TextBox 19">
            <a:extLst>
              <a:ext uri="{FF2B5EF4-FFF2-40B4-BE49-F238E27FC236}">
                <a16:creationId xmlns:a16="http://schemas.microsoft.com/office/drawing/2014/main" id="{D33FD29C-CEA9-99DD-846B-473FB47F9AA8}"/>
              </a:ext>
            </a:extLst>
          </p:cNvPr>
          <p:cNvSpPr txBox="1"/>
          <p:nvPr/>
        </p:nvSpPr>
        <p:spPr>
          <a:xfrm>
            <a:off x="3062377" y="5369076"/>
            <a:ext cx="3245873" cy="584775"/>
          </a:xfrm>
          <a:prstGeom prst="rect">
            <a:avLst/>
          </a:prstGeom>
          <a:solidFill>
            <a:schemeClr val="bg1">
              <a:lumMod val="9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4</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21" name="TextBox 20">
            <a:extLst>
              <a:ext uri="{FF2B5EF4-FFF2-40B4-BE49-F238E27FC236}">
                <a16:creationId xmlns:a16="http://schemas.microsoft.com/office/drawing/2014/main" id="{AC30E290-AD72-DBEB-B0E3-7C783A5F4E40}"/>
              </a:ext>
            </a:extLst>
          </p:cNvPr>
          <p:cNvSpPr txBox="1"/>
          <p:nvPr/>
        </p:nvSpPr>
        <p:spPr>
          <a:xfrm>
            <a:off x="1338957" y="5954645"/>
            <a:ext cx="834597" cy="584775"/>
          </a:xfrm>
          <a:prstGeom prst="rect">
            <a:avLst/>
          </a:prstGeom>
          <a:solidFill>
            <a:schemeClr val="accent6">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22" name="TextBox 21">
            <a:extLst>
              <a:ext uri="{FF2B5EF4-FFF2-40B4-BE49-F238E27FC236}">
                <a16:creationId xmlns:a16="http://schemas.microsoft.com/office/drawing/2014/main" id="{D2CAABF2-FC96-677C-9A6C-46AF3BCB2B4C}"/>
              </a:ext>
            </a:extLst>
          </p:cNvPr>
          <p:cNvSpPr txBox="1"/>
          <p:nvPr/>
        </p:nvSpPr>
        <p:spPr>
          <a:xfrm>
            <a:off x="2173554" y="5954645"/>
            <a:ext cx="834596" cy="584775"/>
          </a:xfrm>
          <a:prstGeom prst="rect">
            <a:avLst/>
          </a:prstGeom>
          <a:solidFill>
            <a:schemeClr val="accent6">
              <a:lumMod val="40000"/>
              <a:lumOff val="6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23" name="TextBox 22">
            <a:extLst>
              <a:ext uri="{FF2B5EF4-FFF2-40B4-BE49-F238E27FC236}">
                <a16:creationId xmlns:a16="http://schemas.microsoft.com/office/drawing/2014/main" id="{257A13E0-7C92-9E99-B0C0-2F30AF040060}"/>
              </a:ext>
            </a:extLst>
          </p:cNvPr>
          <p:cNvSpPr txBox="1"/>
          <p:nvPr/>
        </p:nvSpPr>
        <p:spPr>
          <a:xfrm>
            <a:off x="3016091" y="5956762"/>
            <a:ext cx="3292160" cy="584775"/>
          </a:xfrm>
          <a:prstGeom prst="rect">
            <a:avLst/>
          </a:prstGeom>
          <a:solidFill>
            <a:schemeClr val="accent6">
              <a:lumMod val="60000"/>
              <a:lumOff val="4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2   6      14             28            41           53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3</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rd</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24" name="TextBox 23">
            <a:extLst>
              <a:ext uri="{FF2B5EF4-FFF2-40B4-BE49-F238E27FC236}">
                <a16:creationId xmlns:a16="http://schemas.microsoft.com/office/drawing/2014/main" id="{13E450BF-7104-09F0-1D03-9841D94F63A7}"/>
              </a:ext>
            </a:extLst>
          </p:cNvPr>
          <p:cNvSpPr txBox="1"/>
          <p:nvPr/>
        </p:nvSpPr>
        <p:spPr>
          <a:xfrm>
            <a:off x="6856005" y="6003418"/>
            <a:ext cx="970914" cy="584775"/>
          </a:xfrm>
          <a:prstGeom prst="rect">
            <a:avLst/>
          </a:prstGeom>
          <a:solidFill>
            <a:schemeClr val="accent6">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0   2   6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1st  </a:t>
            </a:r>
          </a:p>
        </p:txBody>
      </p:sp>
      <p:sp>
        <p:nvSpPr>
          <p:cNvPr id="25" name="TextBox 24">
            <a:extLst>
              <a:ext uri="{FF2B5EF4-FFF2-40B4-BE49-F238E27FC236}">
                <a16:creationId xmlns:a16="http://schemas.microsoft.com/office/drawing/2014/main" id="{4ED19AF6-EA3A-D859-1151-C539F3D9D7FA}"/>
              </a:ext>
            </a:extLst>
          </p:cNvPr>
          <p:cNvSpPr txBox="1"/>
          <p:nvPr/>
        </p:nvSpPr>
        <p:spPr>
          <a:xfrm>
            <a:off x="7825604" y="5998026"/>
            <a:ext cx="795906" cy="584775"/>
          </a:xfrm>
          <a:prstGeom prst="rect">
            <a:avLst/>
          </a:prstGeom>
          <a:solidFill>
            <a:schemeClr val="accent6">
              <a:lumMod val="40000"/>
              <a:lumOff val="6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2nd  </a:t>
            </a:r>
          </a:p>
        </p:txBody>
      </p:sp>
      <p:sp>
        <p:nvSpPr>
          <p:cNvPr id="26" name="TextBox 25">
            <a:extLst>
              <a:ext uri="{FF2B5EF4-FFF2-40B4-BE49-F238E27FC236}">
                <a16:creationId xmlns:a16="http://schemas.microsoft.com/office/drawing/2014/main" id="{FF5EE03F-2EAB-CAC9-28B7-9E32B875D566}"/>
              </a:ext>
            </a:extLst>
          </p:cNvPr>
          <p:cNvSpPr txBox="1"/>
          <p:nvPr/>
        </p:nvSpPr>
        <p:spPr>
          <a:xfrm>
            <a:off x="8621511" y="5998026"/>
            <a:ext cx="3309182" cy="584775"/>
          </a:xfrm>
          <a:prstGeom prst="rect">
            <a:avLst/>
          </a:prstGeom>
          <a:solidFill>
            <a:schemeClr val="accent6">
              <a:lumMod val="60000"/>
              <a:lumOff val="4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2   6      14              28         41          53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 3</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rd</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Infusion  </a:t>
            </a:r>
          </a:p>
        </p:txBody>
      </p:sp>
      <p:sp>
        <p:nvSpPr>
          <p:cNvPr id="27" name="TextBox 26">
            <a:extLst>
              <a:ext uri="{FF2B5EF4-FFF2-40B4-BE49-F238E27FC236}">
                <a16:creationId xmlns:a16="http://schemas.microsoft.com/office/drawing/2014/main" id="{D4950BC7-D026-88CF-C006-57ABE2383156}"/>
              </a:ext>
            </a:extLst>
          </p:cNvPr>
          <p:cNvSpPr txBox="1"/>
          <p:nvPr/>
        </p:nvSpPr>
        <p:spPr>
          <a:xfrm>
            <a:off x="197541" y="5320840"/>
            <a:ext cx="924128"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VRC01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VRC01LS</a:t>
            </a:r>
          </a:p>
        </p:txBody>
      </p:sp>
      <p:sp>
        <p:nvSpPr>
          <p:cNvPr id="5" name="TextBox 4">
            <a:extLst>
              <a:ext uri="{FF2B5EF4-FFF2-40B4-BE49-F238E27FC236}">
                <a16:creationId xmlns:a16="http://schemas.microsoft.com/office/drawing/2014/main" id="{5DA7810A-2490-4735-004C-B42B962AFEE7}"/>
              </a:ext>
            </a:extLst>
          </p:cNvPr>
          <p:cNvSpPr txBox="1"/>
          <p:nvPr/>
        </p:nvSpPr>
        <p:spPr>
          <a:xfrm>
            <a:off x="2223373" y="2301751"/>
            <a:ext cx="4124847"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19 days (IQR 17-23)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19 days (IQR 17-24)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VRC01LS 30mg/Kg X3 t1/2 70 days (IQR 66-86)</a:t>
            </a:r>
          </a:p>
        </p:txBody>
      </p:sp>
      <p:sp>
        <p:nvSpPr>
          <p:cNvPr id="30" name="TextBox 29">
            <a:extLst>
              <a:ext uri="{FF2B5EF4-FFF2-40B4-BE49-F238E27FC236}">
                <a16:creationId xmlns:a16="http://schemas.microsoft.com/office/drawing/2014/main" id="{8AD4E4C5-7D85-4FFB-05A3-C9C5E88F940E}"/>
              </a:ext>
            </a:extLst>
          </p:cNvPr>
          <p:cNvSpPr txBox="1"/>
          <p:nvPr/>
        </p:nvSpPr>
        <p:spPr>
          <a:xfrm>
            <a:off x="2264140" y="4575551"/>
            <a:ext cx="4124847"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23 days (IQR 18-28)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19 days (IQR 17-20)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VRC01LS 30mg/Kg X3 t1/2 64 days (IQR 55-79</a:t>
            </a:r>
            <a:r>
              <a:rPr kumimoji="0" lang="en-US" sz="1400" b="0"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a:t>
            </a:r>
          </a:p>
        </p:txBody>
      </p:sp>
      <p:sp>
        <p:nvSpPr>
          <p:cNvPr id="31" name="TextBox 30">
            <a:extLst>
              <a:ext uri="{FF2B5EF4-FFF2-40B4-BE49-F238E27FC236}">
                <a16:creationId xmlns:a16="http://schemas.microsoft.com/office/drawing/2014/main" id="{B792736D-6FF7-4675-8A5F-E5D10AFEFD73}"/>
              </a:ext>
            </a:extLst>
          </p:cNvPr>
          <p:cNvSpPr txBox="1"/>
          <p:nvPr/>
        </p:nvSpPr>
        <p:spPr>
          <a:xfrm>
            <a:off x="7823950" y="2239861"/>
            <a:ext cx="4124847"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22 days (IQR 19-26)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17 days (IQR 16-21)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VRC01LS 30mg/Kg X3 t1/2 72 days (IQR 66-77)</a:t>
            </a:r>
          </a:p>
        </p:txBody>
      </p:sp>
      <p:sp>
        <p:nvSpPr>
          <p:cNvPr id="32" name="TextBox 31">
            <a:extLst>
              <a:ext uri="{FF2B5EF4-FFF2-40B4-BE49-F238E27FC236}">
                <a16:creationId xmlns:a16="http://schemas.microsoft.com/office/drawing/2014/main" id="{373B4900-A259-6523-969F-360680ABF082}"/>
              </a:ext>
            </a:extLst>
          </p:cNvPr>
          <p:cNvSpPr txBox="1"/>
          <p:nvPr/>
        </p:nvSpPr>
        <p:spPr>
          <a:xfrm>
            <a:off x="7745618" y="4616137"/>
            <a:ext cx="4124847"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VRC01 10mg/Kg X4 t1/2 18 days (IQR 11-31)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VRC01 30mg/Kg X4 t1/2 32 days (IQR 25-44)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VRC01LS 30mg/Kg X3 t1/2 73 days (IQR 51-95)</a:t>
            </a:r>
          </a:p>
        </p:txBody>
      </p:sp>
      <p:sp>
        <p:nvSpPr>
          <p:cNvPr id="2" name="Title 1">
            <a:extLst>
              <a:ext uri="{FF2B5EF4-FFF2-40B4-BE49-F238E27FC236}">
                <a16:creationId xmlns:a16="http://schemas.microsoft.com/office/drawing/2014/main" id="{C66A7048-05F1-4F8D-AFD6-74D213948872}"/>
              </a:ext>
            </a:extLst>
          </p:cNvPr>
          <p:cNvSpPr>
            <a:spLocks noGrp="1"/>
          </p:cNvSpPr>
          <p:nvPr>
            <p:ph type="title"/>
          </p:nvPr>
        </p:nvSpPr>
        <p:spPr>
          <a:xfrm>
            <a:off x="358581" y="487350"/>
            <a:ext cx="12579224" cy="280371"/>
          </a:xfrm>
        </p:spPr>
        <p:txBody>
          <a:bodyPr>
            <a:normAutofit fontScale="90000"/>
          </a:bodyPr>
          <a:lstStyle/>
          <a:p>
            <a:r>
              <a:rPr lang="en-US" sz="3100" b="1" dirty="0">
                <a:solidFill>
                  <a:srgbClr val="006600"/>
                </a:solidFill>
                <a:latin typeface="+mn-lt"/>
              </a:rPr>
              <a:t>VRC01LS</a:t>
            </a:r>
            <a:r>
              <a:rPr lang="en-US" sz="3100" b="1" dirty="0">
                <a:latin typeface="+mn-lt"/>
              </a:rPr>
              <a:t> has 3.5X increased half-life in serum, semen, secretions and rectum</a:t>
            </a:r>
            <a:br>
              <a:rPr lang="en-US" b="1" dirty="0"/>
            </a:br>
            <a:endParaRPr lang="en-US" dirty="0"/>
          </a:p>
        </p:txBody>
      </p:sp>
      <p:sp>
        <p:nvSpPr>
          <p:cNvPr id="6" name="Rectangle 5">
            <a:extLst>
              <a:ext uri="{FF2B5EF4-FFF2-40B4-BE49-F238E27FC236}">
                <a16:creationId xmlns:a16="http://schemas.microsoft.com/office/drawing/2014/main" id="{E0F4578F-5935-F208-D0D8-F75DE586B64D}"/>
              </a:ext>
            </a:extLst>
          </p:cNvPr>
          <p:cNvSpPr/>
          <p:nvPr/>
        </p:nvSpPr>
        <p:spPr>
          <a:xfrm>
            <a:off x="5996818" y="1364598"/>
            <a:ext cx="198363" cy="501697"/>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8F843D3-2E22-635C-1F19-8B02E1095E20}"/>
              </a:ext>
            </a:extLst>
          </p:cNvPr>
          <p:cNvSpPr/>
          <p:nvPr/>
        </p:nvSpPr>
        <p:spPr>
          <a:xfrm>
            <a:off x="5996817" y="3791056"/>
            <a:ext cx="198363" cy="501697"/>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4255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4">
            <a:extLst>
              <a:ext uri="{FF2B5EF4-FFF2-40B4-BE49-F238E27FC236}">
                <a16:creationId xmlns:a16="http://schemas.microsoft.com/office/drawing/2014/main" id="{22756F9E-F16D-887D-4DD2-9B8473D0BEBB}"/>
              </a:ext>
            </a:extLst>
          </p:cNvPr>
          <p:cNvGraphicFramePr>
            <a:graphicFrameLocks noGrp="1"/>
          </p:cNvGraphicFramePr>
          <p:nvPr>
            <p:extLst>
              <p:ext uri="{D42A27DB-BD31-4B8C-83A1-F6EECF244321}">
                <p14:modId xmlns:p14="http://schemas.microsoft.com/office/powerpoint/2010/main" val="2607358391"/>
              </p:ext>
            </p:extLst>
          </p:nvPr>
        </p:nvGraphicFramePr>
        <p:xfrm>
          <a:off x="793379" y="1910695"/>
          <a:ext cx="10927565" cy="4922365"/>
        </p:xfrm>
        <a:graphic>
          <a:graphicData uri="http://schemas.openxmlformats.org/drawingml/2006/table">
            <a:tbl>
              <a:tblPr firstRow="1" bandRow="1">
                <a:tableStyleId>{5C22544A-7EE6-4342-B048-85BDC9FD1C3A}</a:tableStyleId>
              </a:tblPr>
              <a:tblGrid>
                <a:gridCol w="1798587">
                  <a:extLst>
                    <a:ext uri="{9D8B030D-6E8A-4147-A177-3AD203B41FA5}">
                      <a16:colId xmlns:a16="http://schemas.microsoft.com/office/drawing/2014/main" val="3197451038"/>
                    </a:ext>
                  </a:extLst>
                </a:gridCol>
                <a:gridCol w="4497610">
                  <a:extLst>
                    <a:ext uri="{9D8B030D-6E8A-4147-A177-3AD203B41FA5}">
                      <a16:colId xmlns:a16="http://schemas.microsoft.com/office/drawing/2014/main" val="1154360840"/>
                    </a:ext>
                  </a:extLst>
                </a:gridCol>
                <a:gridCol w="1482113">
                  <a:extLst>
                    <a:ext uri="{9D8B030D-6E8A-4147-A177-3AD203B41FA5}">
                      <a16:colId xmlns:a16="http://schemas.microsoft.com/office/drawing/2014/main" val="3861700334"/>
                    </a:ext>
                  </a:extLst>
                </a:gridCol>
                <a:gridCol w="1692870">
                  <a:extLst>
                    <a:ext uri="{9D8B030D-6E8A-4147-A177-3AD203B41FA5}">
                      <a16:colId xmlns:a16="http://schemas.microsoft.com/office/drawing/2014/main" val="328273007"/>
                    </a:ext>
                  </a:extLst>
                </a:gridCol>
                <a:gridCol w="1456385">
                  <a:extLst>
                    <a:ext uri="{9D8B030D-6E8A-4147-A177-3AD203B41FA5}">
                      <a16:colId xmlns:a16="http://schemas.microsoft.com/office/drawing/2014/main" val="2090095996"/>
                    </a:ext>
                  </a:extLst>
                </a:gridCol>
              </a:tblGrid>
              <a:tr h="1356205">
                <a:tc>
                  <a:txBody>
                    <a:bodyPr/>
                    <a:lstStyle/>
                    <a:p>
                      <a:pPr algn="ctr"/>
                      <a:r>
                        <a:rPr lang="en-US" sz="1800" dirty="0">
                          <a:solidFill>
                            <a:schemeClr val="tx1"/>
                          </a:solidFill>
                          <a:latin typeface="Arial" panose="020B0604020202020204" pitchFamily="34" charset="0"/>
                          <a:cs typeface="Arial" panose="020B0604020202020204" pitchFamily="34" charset="0"/>
                        </a:rPr>
                        <a:t>Tissue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Measurements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7030A0"/>
                          </a:solidFill>
                          <a:latin typeface="Arial" panose="020B0604020202020204" pitchFamily="34" charset="0"/>
                          <a:cs typeface="Arial" panose="020B0604020202020204" pitchFamily="34" charset="0"/>
                        </a:rPr>
                        <a:t>VRC01</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7030A0"/>
                          </a:solidFill>
                          <a:latin typeface="Arial" panose="020B0604020202020204" pitchFamily="34" charset="0"/>
                          <a:cs typeface="Arial" panose="020B0604020202020204" pitchFamily="34" charset="0"/>
                        </a:rPr>
                        <a:t>30mg/Kg x4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4AA058"/>
                          </a:solidFill>
                          <a:latin typeface="Arial" panose="020B0604020202020204" pitchFamily="34" charset="0"/>
                          <a:cs typeface="Arial" panose="020B0604020202020204" pitchFamily="34" charset="0"/>
                        </a:rPr>
                        <a:t>VRC01LS</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rgbClr val="4AA058"/>
                          </a:solidFill>
                          <a:latin typeface="Arial" panose="020B0604020202020204" pitchFamily="34" charset="0"/>
                          <a:cs typeface="Arial" panose="020B0604020202020204" pitchFamily="34" charset="0"/>
                        </a:rPr>
                        <a:t>30mg/Kg x3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b="1" i="0" dirty="0">
                          <a:solidFill>
                            <a:schemeClr val="tx1"/>
                          </a:solidFill>
                          <a:latin typeface="Arial" panose="020B0604020202020204" pitchFamily="34" charset="0"/>
                          <a:cs typeface="Arial" panose="020B0604020202020204" pitchFamily="34" charset="0"/>
                        </a:rPr>
                        <a:t>Fold increase multiple infusions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91225474"/>
                  </a:ext>
                </a:extLst>
              </a:tr>
              <a:tr h="76718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Serum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IgG-normalized levels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err="1">
                          <a:latin typeface="Arial" panose="020B0604020202020204" pitchFamily="34" charset="0"/>
                          <a:cs typeface="Arial" panose="020B0604020202020204" pitchFamily="34" charset="0"/>
                        </a:rPr>
                        <a:t>pg</a:t>
                      </a:r>
                      <a:r>
                        <a:rPr lang="en-US" sz="1800" dirty="0">
                          <a:latin typeface="Arial" panose="020B0604020202020204" pitchFamily="34" charset="0"/>
                          <a:cs typeface="Arial" panose="020B0604020202020204" pitchFamily="34" charset="0"/>
                        </a:rPr>
                        <a:t> of Ab/ng IgG per Kg weight </a:t>
                      </a:r>
                      <a:endParaRPr lang="en-US" sz="1800" dirty="0">
                        <a:solidFill>
                          <a:schemeClr val="tx1"/>
                        </a:solidFill>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0.26</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1.01</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3.88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5836226"/>
                  </a:ext>
                </a:extLst>
              </a:tr>
              <a:tr h="76718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Rectal Biopsy Lysates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IgG-normalized levels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err="1">
                          <a:latin typeface="Arial" panose="020B0604020202020204" pitchFamily="34" charset="0"/>
                          <a:cs typeface="Arial" panose="020B0604020202020204" pitchFamily="34" charset="0"/>
                        </a:rPr>
                        <a:t>pg</a:t>
                      </a:r>
                      <a:r>
                        <a:rPr lang="en-US" sz="1800" dirty="0">
                          <a:latin typeface="Arial" panose="020B0604020202020204" pitchFamily="34" charset="0"/>
                          <a:cs typeface="Arial" panose="020B0604020202020204" pitchFamily="34" charset="0"/>
                        </a:rPr>
                        <a:t> of Ab/ng IgG per Kg weight </a:t>
                      </a:r>
                      <a:endParaRPr lang="en-US" sz="1800" dirty="0">
                        <a:solidFill>
                          <a:schemeClr val="tx1"/>
                        </a:solidFill>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0.21</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0.85</a:t>
                      </a:r>
                    </a:p>
                    <a:p>
                      <a:pPr algn="ctr"/>
                      <a:endParaRPr lang="en-US" sz="1800" dirty="0">
                        <a:latin typeface="Arial" panose="020B0604020202020204" pitchFamily="34" charset="0"/>
                        <a:cs typeface="Arial" panose="020B0604020202020204" pitchFamily="34" charset="0"/>
                      </a:endParaRP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4.04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6530237"/>
                  </a:ext>
                </a:extLst>
              </a:tr>
              <a:tr h="76718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Clarified Rectal secretion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n IgG-normalized levels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Ab/ng IgG per Kg weight</a:t>
                      </a:r>
                      <a:endParaRPr lang="en-US" sz="1800" dirty="0">
                        <a:solidFill>
                          <a:schemeClr val="tx1"/>
                        </a:solidFill>
                        <a:highlight>
                          <a:srgbClr val="FFFF00"/>
                        </a:highlight>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0.09</a:t>
                      </a: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0.35</a:t>
                      </a:r>
                    </a:p>
                    <a:p>
                      <a:pPr algn="ctr"/>
                      <a:endParaRPr lang="en-US" sz="1800" dirty="0">
                        <a:latin typeface="Arial" panose="020B0604020202020204" pitchFamily="34" charset="0"/>
                        <a:cs typeface="Arial" panose="020B0604020202020204" pitchFamily="34" charset="0"/>
                      </a:endParaRPr>
                    </a:p>
                    <a:p>
                      <a:pPr algn="ct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Arial" panose="020B0604020202020204" pitchFamily="34" charset="0"/>
                          <a:cs typeface="Arial" panose="020B0604020202020204" pitchFamily="34" charset="0"/>
                        </a:rPr>
                        <a:t>3.88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74524674"/>
                  </a:ext>
                </a:extLst>
              </a:tr>
              <a:tr h="827422">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Semen</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n IgG-normalized levels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Arial" panose="020B0604020202020204" pitchFamily="34" charset="0"/>
                          <a:cs typeface="Arial" panose="020B0604020202020204" pitchFamily="34" charset="0"/>
                        </a:rPr>
                        <a:t>at Week 1-2 post infusion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Ab/ng IgG per Kg weight</a:t>
                      </a:r>
                      <a:endParaRPr lang="en-US" sz="1800" dirty="0">
                        <a:solidFill>
                          <a:schemeClr val="tx1"/>
                        </a:solidFill>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0.19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0.32</a:t>
                      </a:r>
                    </a:p>
                    <a:p>
                      <a:pPr marL="0" marR="0" lvl="0" indent="0" algn="ctr" defTabSz="685800" rtl="0" eaLnBrk="1" fontAlgn="auto" latinLnBrk="0" hangingPunct="1">
                        <a:lnSpc>
                          <a:spcPct val="100000"/>
                        </a:lnSpc>
                        <a:spcBef>
                          <a:spcPts val="0"/>
                        </a:spcBef>
                        <a:spcAft>
                          <a:spcPts val="0"/>
                        </a:spcAft>
                        <a:buClrTx/>
                        <a:buSzTx/>
                        <a:buFontTx/>
                        <a:buNone/>
                        <a:tabLst/>
                        <a:defRPr/>
                      </a:pPr>
                      <a:endParaRPr lang="en-US" sz="1800" dirty="0">
                        <a:latin typeface="Arial" panose="020B0604020202020204" pitchFamily="34" charset="0"/>
                        <a:cs typeface="Arial" panose="020B0604020202020204" pitchFamily="34" charset="0"/>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lang="en-US" sz="1800" dirty="0">
                        <a:latin typeface="Arial" panose="020B0604020202020204" pitchFamily="34" charset="0"/>
                        <a:cs typeface="Arial" panose="020B0604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1.68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86596297"/>
                  </a:ext>
                </a:extLst>
              </a:tr>
            </a:tbl>
          </a:graphicData>
        </a:graphic>
      </p:graphicFrame>
      <p:sp>
        <p:nvSpPr>
          <p:cNvPr id="6" name="Title 1">
            <a:extLst>
              <a:ext uri="{FF2B5EF4-FFF2-40B4-BE49-F238E27FC236}">
                <a16:creationId xmlns:a16="http://schemas.microsoft.com/office/drawing/2014/main" id="{7C727D74-B119-B9A0-7A0F-75A248EDAD20}"/>
              </a:ext>
            </a:extLst>
          </p:cNvPr>
          <p:cNvSpPr>
            <a:spLocks noGrp="1"/>
          </p:cNvSpPr>
          <p:nvPr>
            <p:ph type="title"/>
          </p:nvPr>
        </p:nvSpPr>
        <p:spPr>
          <a:xfrm>
            <a:off x="2253673" y="456541"/>
            <a:ext cx="10187581" cy="455765"/>
          </a:xfrm>
        </p:spPr>
        <p:txBody>
          <a:bodyPr>
            <a:normAutofit fontScale="90000"/>
          </a:bodyPr>
          <a:lstStyle/>
          <a:p>
            <a:pPr algn="ctr"/>
            <a:r>
              <a:rPr lang="en-US" sz="3100" b="1" dirty="0">
                <a:solidFill>
                  <a:srgbClr val="4AA058"/>
                </a:solidFill>
                <a:latin typeface="Calibri" panose="020F0502020204030204" pitchFamily="34" charset="0"/>
                <a:cs typeface="Calibri" panose="020F0502020204030204" pitchFamily="34" charset="0"/>
              </a:rPr>
              <a:t>VRC01LS 30mg/Kg x3 </a:t>
            </a:r>
            <a:r>
              <a:rPr lang="en-US" sz="3100" b="1" dirty="0">
                <a:solidFill>
                  <a:schemeClr val="tx1"/>
                </a:solidFill>
                <a:latin typeface="Calibri" panose="020F0502020204030204" pitchFamily="34" charset="0"/>
                <a:cs typeface="Calibri" panose="020F0502020204030204" pitchFamily="34" charset="0"/>
              </a:rPr>
              <a:t>has 1.7 to 4-fold more </a:t>
            </a:r>
            <a:r>
              <a:rPr lang="en-US" sz="3100" b="1" dirty="0" err="1">
                <a:solidFill>
                  <a:schemeClr val="tx1"/>
                </a:solidFill>
                <a:latin typeface="Calibri" panose="020F0502020204030204" pitchFamily="34" charset="0"/>
                <a:cs typeface="Calibri" panose="020F0502020204030204" pitchFamily="34" charset="0"/>
              </a:rPr>
              <a:t>mAb</a:t>
            </a:r>
            <a:r>
              <a:rPr lang="en-US" sz="3100" b="1" dirty="0">
                <a:solidFill>
                  <a:schemeClr val="tx1"/>
                </a:solidFill>
                <a:latin typeface="Calibri" panose="020F0502020204030204" pitchFamily="34" charset="0"/>
                <a:cs typeface="Calibri" panose="020F0502020204030204" pitchFamily="34" charset="0"/>
              </a:rPr>
              <a:t> than </a:t>
            </a:r>
            <a:r>
              <a:rPr lang="en-US" sz="3100" b="1" dirty="0">
                <a:solidFill>
                  <a:srgbClr val="7030A0"/>
                </a:solidFill>
                <a:latin typeface="Calibri" panose="020F0502020204030204" pitchFamily="34" charset="0"/>
                <a:cs typeface="Calibri" panose="020F0502020204030204" pitchFamily="34" charset="0"/>
              </a:rPr>
              <a:t>VRC01 30mg/Kg x4 </a:t>
            </a:r>
            <a:r>
              <a:rPr lang="en-US" sz="3100" b="1" dirty="0">
                <a:solidFill>
                  <a:schemeClr val="tx1"/>
                </a:solidFill>
                <a:latin typeface="Calibri" panose="020F0502020204030204" pitchFamily="34" charset="0"/>
                <a:cs typeface="Calibri" panose="020F0502020204030204" pitchFamily="34" charset="0"/>
              </a:rPr>
              <a:t>in </a:t>
            </a:r>
            <a:r>
              <a:rPr lang="en-US" sz="3100" dirty="0">
                <a:solidFill>
                  <a:schemeClr val="tx1"/>
                </a:solidFill>
                <a:latin typeface="Calibri" panose="020F0502020204030204" pitchFamily="34" charset="0"/>
                <a:cs typeface="Calibri" panose="020F0502020204030204" pitchFamily="34" charset="0"/>
              </a:rPr>
              <a:t>mucosal</a:t>
            </a:r>
            <a:r>
              <a:rPr lang="en-US" sz="3100" b="1" dirty="0">
                <a:solidFill>
                  <a:schemeClr val="tx1"/>
                </a:solidFill>
                <a:latin typeface="Calibri" panose="020F0502020204030204" pitchFamily="34" charset="0"/>
                <a:cs typeface="Calibri" panose="020F0502020204030204" pitchFamily="34" charset="0"/>
              </a:rPr>
              <a:t> compartments</a:t>
            </a:r>
            <a:br>
              <a:rPr lang="en-US" b="1" dirty="0"/>
            </a:br>
            <a:endParaRPr lang="en-US" dirty="0"/>
          </a:p>
        </p:txBody>
      </p:sp>
    </p:spTree>
    <p:extLst>
      <p:ext uri="{BB962C8B-B14F-4D97-AF65-F5344CB8AC3E}">
        <p14:creationId xmlns:p14="http://schemas.microsoft.com/office/powerpoint/2010/main" val="74424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close-up of a cell&#10;&#10;Description automatically generated">
            <a:extLst>
              <a:ext uri="{FF2B5EF4-FFF2-40B4-BE49-F238E27FC236}">
                <a16:creationId xmlns:a16="http://schemas.microsoft.com/office/drawing/2014/main" id="{B10C67D9-17E4-6223-7AD1-CF838FA4FB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8454716" y="5013387"/>
            <a:ext cx="2550875" cy="1707522"/>
          </a:xfrm>
          <a:prstGeom prst="rect">
            <a:avLst/>
          </a:prstGeom>
        </p:spPr>
      </p:pic>
      <p:pic>
        <p:nvPicPr>
          <p:cNvPr id="20" name="Picture 19" descr="A close-up of a microscope&#10;&#10;Description automatically generated">
            <a:extLst>
              <a:ext uri="{FF2B5EF4-FFF2-40B4-BE49-F238E27FC236}">
                <a16:creationId xmlns:a16="http://schemas.microsoft.com/office/drawing/2014/main" id="{713207B7-BCCD-081D-CDF5-0A9A6CE81F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10575864" y="6204425"/>
            <a:ext cx="640761" cy="560155"/>
          </a:xfrm>
          <a:prstGeom prst="rect">
            <a:avLst/>
          </a:prstGeom>
          <a:ln w="12700">
            <a:solidFill>
              <a:schemeClr val="tx1"/>
            </a:solidFill>
          </a:ln>
        </p:spPr>
      </p:pic>
      <p:pic>
        <p:nvPicPr>
          <p:cNvPr id="5" name="Picture 4" descr="A purple and white cell structure&#10;&#10;Description automatically generated with medium confidence">
            <a:extLst>
              <a:ext uri="{FF2B5EF4-FFF2-40B4-BE49-F238E27FC236}">
                <a16:creationId xmlns:a16="http://schemas.microsoft.com/office/drawing/2014/main" id="{325187ED-66D9-A5A3-CBA7-A07B64A1D4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0541312" y="2629028"/>
            <a:ext cx="649853" cy="649853"/>
          </a:xfrm>
          <a:prstGeom prst="rect">
            <a:avLst/>
          </a:prstGeom>
          <a:ln w="12700">
            <a:solidFill>
              <a:schemeClr val="tx1"/>
            </a:solidFill>
          </a:ln>
        </p:spPr>
      </p:pic>
      <p:sp>
        <p:nvSpPr>
          <p:cNvPr id="2" name="Title 1">
            <a:extLst>
              <a:ext uri="{FF2B5EF4-FFF2-40B4-BE49-F238E27FC236}">
                <a16:creationId xmlns:a16="http://schemas.microsoft.com/office/drawing/2014/main" id="{D9BA0909-B166-4E0C-8784-87ABE37A8633}"/>
              </a:ext>
            </a:extLst>
          </p:cNvPr>
          <p:cNvSpPr>
            <a:spLocks noGrp="1"/>
          </p:cNvSpPr>
          <p:nvPr>
            <p:ph type="title"/>
          </p:nvPr>
        </p:nvSpPr>
        <p:spPr>
          <a:xfrm>
            <a:off x="2253673" y="61138"/>
            <a:ext cx="9565766" cy="1122464"/>
          </a:xfrm>
        </p:spPr>
        <p:txBody>
          <a:bodyPr>
            <a:normAutofit/>
          </a:bodyPr>
          <a:lstStyle/>
          <a:p>
            <a:pPr algn="ctr"/>
            <a:r>
              <a:rPr lang="en-US" sz="2800" b="1" dirty="0">
                <a:solidFill>
                  <a:srgbClr val="006600"/>
                </a:solidFill>
                <a:latin typeface="Calibri" panose="020F0502020204030204" pitchFamily="34" charset="0"/>
                <a:cs typeface="Calibri" panose="020F0502020204030204" pitchFamily="34" charset="0"/>
              </a:rPr>
              <a:t>VRC01LS 30mg/Kg x3 </a:t>
            </a:r>
            <a:r>
              <a:rPr lang="en-US" sz="2800" b="1" dirty="0">
                <a:solidFill>
                  <a:schemeClr val="tx1"/>
                </a:solidFill>
                <a:latin typeface="Calibri" panose="020F0502020204030204" pitchFamily="34" charset="0"/>
                <a:cs typeface="Calibri" panose="020F0502020204030204" pitchFamily="34" charset="0"/>
              </a:rPr>
              <a:t>has stronger staining in rectal tissue than </a:t>
            </a:r>
            <a:r>
              <a:rPr lang="en-US" sz="2800" b="1" dirty="0">
                <a:solidFill>
                  <a:srgbClr val="7030A0"/>
                </a:solidFill>
                <a:latin typeface="Calibri" panose="020F0502020204030204" pitchFamily="34" charset="0"/>
                <a:cs typeface="Calibri" panose="020F0502020204030204" pitchFamily="34" charset="0"/>
              </a:rPr>
              <a:t>VRC01 30mg/Kg x4 </a:t>
            </a:r>
            <a:r>
              <a:rPr lang="en-US" sz="2800" b="1" dirty="0">
                <a:solidFill>
                  <a:schemeClr val="tx1"/>
                </a:solidFill>
                <a:latin typeface="Calibri" panose="020F0502020204030204" pitchFamily="34" charset="0"/>
                <a:cs typeface="Calibri" panose="020F0502020204030204" pitchFamily="34" charset="0"/>
              </a:rPr>
              <a:t>and remains at 28 weeks </a:t>
            </a:r>
          </a:p>
        </p:txBody>
      </p:sp>
      <p:sp>
        <p:nvSpPr>
          <p:cNvPr id="7" name="Rectangle 1">
            <a:extLst>
              <a:ext uri="{FF2B5EF4-FFF2-40B4-BE49-F238E27FC236}">
                <a16:creationId xmlns:a16="http://schemas.microsoft.com/office/drawing/2014/main" id="{84502B5C-34D7-4CCB-A820-2D0FB3A36E4F}"/>
              </a:ext>
            </a:extLst>
          </p:cNvPr>
          <p:cNvSpPr>
            <a:spLocks noChangeArrowheads="1"/>
          </p:cNvSpPr>
          <p:nvPr/>
        </p:nvSpPr>
        <p:spPr bwMode="auto">
          <a:xfrm>
            <a:off x="505916" y="1690688"/>
            <a:ext cx="127762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6" name="Picture 5" descr="A close up of a necklace&#10;&#10;Description automatically generated">
            <a:extLst>
              <a:ext uri="{FF2B5EF4-FFF2-40B4-BE49-F238E27FC236}">
                <a16:creationId xmlns:a16="http://schemas.microsoft.com/office/drawing/2014/main" id="{A6BF284D-DFFF-B872-25BA-10A302BA01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2694429" y="3353817"/>
            <a:ext cx="2342112" cy="1561512"/>
          </a:xfrm>
          <a:prstGeom prst="rect">
            <a:avLst/>
          </a:prstGeom>
        </p:spPr>
      </p:pic>
      <p:graphicFrame>
        <p:nvGraphicFramePr>
          <p:cNvPr id="8" name="Table 18">
            <a:extLst>
              <a:ext uri="{FF2B5EF4-FFF2-40B4-BE49-F238E27FC236}">
                <a16:creationId xmlns:a16="http://schemas.microsoft.com/office/drawing/2014/main" id="{1A23BD95-2062-0B11-243C-70072395AF4A}"/>
              </a:ext>
            </a:extLst>
          </p:cNvPr>
          <p:cNvGraphicFramePr>
            <a:graphicFrameLocks noGrp="1"/>
          </p:cNvGraphicFramePr>
          <p:nvPr>
            <p:extLst>
              <p:ext uri="{D42A27DB-BD31-4B8C-83A1-F6EECF244321}">
                <p14:modId xmlns:p14="http://schemas.microsoft.com/office/powerpoint/2010/main" val="2801942919"/>
              </p:ext>
            </p:extLst>
          </p:nvPr>
        </p:nvGraphicFramePr>
        <p:xfrm>
          <a:off x="2726335" y="1494959"/>
          <a:ext cx="8498161" cy="5274926"/>
        </p:xfrm>
        <a:graphic>
          <a:graphicData uri="http://schemas.openxmlformats.org/drawingml/2006/table">
            <a:tbl>
              <a:tblPr firstRow="1" bandRow="1">
                <a:tableStyleId>{5C22544A-7EE6-4342-B048-85BDC9FD1C3A}</a:tableStyleId>
              </a:tblPr>
              <a:tblGrid>
                <a:gridCol w="2911063">
                  <a:extLst>
                    <a:ext uri="{9D8B030D-6E8A-4147-A177-3AD203B41FA5}">
                      <a16:colId xmlns:a16="http://schemas.microsoft.com/office/drawing/2014/main" val="448268629"/>
                    </a:ext>
                  </a:extLst>
                </a:gridCol>
                <a:gridCol w="2793549">
                  <a:extLst>
                    <a:ext uri="{9D8B030D-6E8A-4147-A177-3AD203B41FA5}">
                      <a16:colId xmlns:a16="http://schemas.microsoft.com/office/drawing/2014/main" val="3973581452"/>
                    </a:ext>
                  </a:extLst>
                </a:gridCol>
                <a:gridCol w="2793549">
                  <a:extLst>
                    <a:ext uri="{9D8B030D-6E8A-4147-A177-3AD203B41FA5}">
                      <a16:colId xmlns:a16="http://schemas.microsoft.com/office/drawing/2014/main" val="1851470333"/>
                    </a:ext>
                  </a:extLst>
                </a:gridCol>
              </a:tblGrid>
              <a:tr h="1804327">
                <a:tc>
                  <a:txBody>
                    <a:bodyPr/>
                    <a:lstStyle/>
                    <a:p>
                      <a:endParaRPr lang="en-US" sz="800"/>
                    </a:p>
                    <a:p>
                      <a:endParaRPr lang="en-US" sz="800"/>
                    </a:p>
                    <a:p>
                      <a:endParaRPr lang="en-US" sz="800"/>
                    </a:p>
                    <a:p>
                      <a:endParaRPr lang="en-US" sz="800"/>
                    </a:p>
                    <a:p>
                      <a:endParaRPr lang="en-US" sz="800"/>
                    </a:p>
                    <a:p>
                      <a:endParaRPr lang="en-US" sz="800"/>
                    </a:p>
                    <a:p>
                      <a:endParaRPr lang="en-US" sz="80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44287916"/>
                  </a:ext>
                </a:extLst>
              </a:tr>
              <a:tr h="1666272">
                <a:tc>
                  <a:txBody>
                    <a:bodyPr/>
                    <a:lstStyle/>
                    <a:p>
                      <a:endParaRPr lang="en-US" sz="800" dirty="0"/>
                    </a:p>
                    <a:p>
                      <a:endParaRPr lang="en-US" sz="800" dirty="0"/>
                    </a:p>
                    <a:p>
                      <a:endParaRPr lang="en-US" sz="800" dirty="0"/>
                    </a:p>
                    <a:p>
                      <a:endParaRPr lang="en-US" sz="800" dirty="0"/>
                    </a:p>
                    <a:p>
                      <a:endParaRPr lang="en-US" sz="800" dirty="0"/>
                    </a:p>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a:p>
                    <a:p>
                      <a:endParaRPr lang="en-US" sz="800"/>
                    </a:p>
                    <a:p>
                      <a:endParaRPr lang="en-US" sz="800"/>
                    </a:p>
                    <a:p>
                      <a:endParaRPr lang="en-US" sz="800"/>
                    </a:p>
                    <a:p>
                      <a:endParaRPr lang="en-US" sz="800"/>
                    </a:p>
                    <a:p>
                      <a:endParaRPr lang="en-US" sz="800"/>
                    </a:p>
                    <a:p>
                      <a:endParaRPr lang="en-US" sz="800"/>
                    </a:p>
                    <a:p>
                      <a:endParaRPr lang="en-US" sz="800"/>
                    </a:p>
                    <a:p>
                      <a:endParaRPr lang="en-US" sz="800"/>
                    </a:p>
                    <a:p>
                      <a:endParaRPr lang="en-US" sz="800"/>
                    </a:p>
                    <a:p>
                      <a:endParaRPr lang="en-US" sz="80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4905758"/>
                  </a:ext>
                </a:extLst>
              </a:tr>
              <a:tr h="1804327">
                <a:tc>
                  <a:txBody>
                    <a:bodyPr/>
                    <a:lstStyle/>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dirty="0"/>
                    </a:p>
                    <a:p>
                      <a:endParaRPr lang="en-US" sz="800" dirty="0"/>
                    </a:p>
                    <a:p>
                      <a:endParaRPr lang="en-US" sz="800" dirty="0"/>
                    </a:p>
                    <a:p>
                      <a:endParaRPr lang="en-US" sz="800" dirty="0"/>
                    </a:p>
                    <a:p>
                      <a:endParaRPr lang="en-US" sz="800" dirty="0"/>
                    </a:p>
                    <a:p>
                      <a:endParaRPr lang="en-US" sz="800" dirty="0"/>
                    </a:p>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8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48829563"/>
                  </a:ext>
                </a:extLst>
              </a:tr>
            </a:tbl>
          </a:graphicData>
        </a:graphic>
      </p:graphicFrame>
      <p:sp>
        <p:nvSpPr>
          <p:cNvPr id="9" name="TextBox 8">
            <a:extLst>
              <a:ext uri="{FF2B5EF4-FFF2-40B4-BE49-F238E27FC236}">
                <a16:creationId xmlns:a16="http://schemas.microsoft.com/office/drawing/2014/main" id="{B61E4D73-382B-CD72-3B36-C06B89B8E664}"/>
              </a:ext>
            </a:extLst>
          </p:cNvPr>
          <p:cNvSpPr txBox="1"/>
          <p:nvPr/>
        </p:nvSpPr>
        <p:spPr>
          <a:xfrm>
            <a:off x="3054944" y="891214"/>
            <a:ext cx="8317269" cy="92333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ED7D31"/>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ED7D31"/>
                </a:solidFill>
                <a:effectLst/>
                <a:uLnTx/>
                <a:uFillTx/>
                <a:latin typeface="Arial"/>
                <a:ea typeface="+mn-ea"/>
                <a:cs typeface="Arial"/>
              </a:rPr>
              <a:t>VRC01 10mg/Kg X4 </a:t>
            </a:r>
            <a:r>
              <a:rPr kumimoji="0" lang="en-US" b="0" i="0" u="none" strike="noStrike" kern="1200" cap="none" spc="0" normalizeH="0" baseline="0" noProof="0" dirty="0">
                <a:ln>
                  <a:noFill/>
                </a:ln>
                <a:solidFill>
                  <a:srgbClr val="70AD47">
                    <a:lumMod val="75000"/>
                  </a:srgbClr>
                </a:solidFill>
                <a:effectLst/>
                <a:uLnTx/>
                <a:uFillTx/>
                <a:latin typeface="Arial"/>
                <a:ea typeface="+mn-ea"/>
                <a:cs typeface="Arial"/>
              </a:rPr>
              <a:t>             </a:t>
            </a:r>
            <a:r>
              <a:rPr kumimoji="0" lang="en-US" b="0" i="0" u="none" strike="noStrike" kern="1200" cap="none" spc="0" normalizeH="0" baseline="0" noProof="0" dirty="0">
                <a:ln>
                  <a:noFill/>
                </a:ln>
                <a:solidFill>
                  <a:srgbClr val="7030A0"/>
                </a:solidFill>
                <a:effectLst/>
                <a:uLnTx/>
                <a:uFillTx/>
                <a:latin typeface="Arial"/>
                <a:ea typeface="+mn-ea"/>
                <a:cs typeface="Arial"/>
              </a:rPr>
              <a:t>VRC01 30mg/Kg X4       </a:t>
            </a:r>
            <a:r>
              <a:rPr kumimoji="0" lang="en-US" b="0" i="0" u="none" strike="noStrike" kern="1200" cap="none" spc="0" normalizeH="0" baseline="0" noProof="0" dirty="0">
                <a:ln>
                  <a:noFill/>
                </a:ln>
                <a:solidFill>
                  <a:srgbClr val="70AD47">
                    <a:lumMod val="75000"/>
                  </a:srgbClr>
                </a:solidFill>
                <a:effectLst/>
                <a:uLnTx/>
                <a:uFillTx/>
                <a:latin typeface="Arial"/>
                <a:ea typeface="+mn-ea"/>
                <a:cs typeface="Arial"/>
              </a:rPr>
              <a:t>VRC01LS 30mg/Kg x3  30mg/Kg X3</a:t>
            </a:r>
            <a:endParaRPr kumimoji="0" lang="en-US" b="0" i="0" u="none" strike="noStrike" kern="120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endParaRPr>
          </a:p>
        </p:txBody>
      </p:sp>
      <p:pic>
        <p:nvPicPr>
          <p:cNvPr id="11" name="Picture 10">
            <a:extLst>
              <a:ext uri="{FF2B5EF4-FFF2-40B4-BE49-F238E27FC236}">
                <a16:creationId xmlns:a16="http://schemas.microsoft.com/office/drawing/2014/main" id="{0A20E616-3ECF-C92F-93F3-1BB50EB656C6}"/>
              </a:ext>
            </a:extLst>
          </p:cNvPr>
          <p:cNvPicPr>
            <a:picLocks noChangeAspect="1"/>
          </p:cNvPicPr>
          <p:nvPr/>
        </p:nvPicPr>
        <p:blipFill>
          <a:blip r:embed="rId6"/>
          <a:stretch>
            <a:fillRect/>
          </a:stretch>
        </p:blipFill>
        <p:spPr>
          <a:xfrm>
            <a:off x="5694017" y="1522632"/>
            <a:ext cx="2316075" cy="1685142"/>
          </a:xfrm>
          <a:prstGeom prst="rect">
            <a:avLst/>
          </a:prstGeom>
        </p:spPr>
      </p:pic>
      <p:pic>
        <p:nvPicPr>
          <p:cNvPr id="13" name="Picture 12" descr="A close up of a piece of paper&#10;&#10;Description automatically generated">
            <a:extLst>
              <a:ext uri="{FF2B5EF4-FFF2-40B4-BE49-F238E27FC236}">
                <a16:creationId xmlns:a16="http://schemas.microsoft.com/office/drawing/2014/main" id="{783EFE4A-79FF-409F-3E6A-DE6C4E5436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26817" y="2681200"/>
            <a:ext cx="607404" cy="610893"/>
          </a:xfrm>
          <a:prstGeom prst="rect">
            <a:avLst/>
          </a:prstGeom>
          <a:scene3d>
            <a:camera prst="orthographicFront"/>
            <a:lightRig rig="threePt" dir="t"/>
          </a:scene3d>
          <a:sp3d contourW="12700"/>
        </p:spPr>
      </p:pic>
      <p:pic>
        <p:nvPicPr>
          <p:cNvPr id="14" name="Picture 13" descr="A close up&#10;&#10;Description automatically generated">
            <a:extLst>
              <a:ext uri="{FF2B5EF4-FFF2-40B4-BE49-F238E27FC236}">
                <a16:creationId xmlns:a16="http://schemas.microsoft.com/office/drawing/2014/main" id="{E7E873F8-0741-F648-3141-C807F1C0CF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49599" y="3319713"/>
            <a:ext cx="2161510" cy="1618359"/>
          </a:xfrm>
          <a:prstGeom prst="rect">
            <a:avLst/>
          </a:prstGeom>
        </p:spPr>
      </p:pic>
      <p:pic>
        <p:nvPicPr>
          <p:cNvPr id="16" name="Picture 15">
            <a:extLst>
              <a:ext uri="{FF2B5EF4-FFF2-40B4-BE49-F238E27FC236}">
                <a16:creationId xmlns:a16="http://schemas.microsoft.com/office/drawing/2014/main" id="{D9FAF276-D4CC-2F85-54B2-B8A429AC1C8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18139" y="4362117"/>
            <a:ext cx="624760" cy="602565"/>
          </a:xfrm>
          <a:prstGeom prst="rect">
            <a:avLst/>
          </a:prstGeom>
          <a:scene3d>
            <a:camera prst="orthographicFront"/>
            <a:lightRig rig="threePt" dir="t"/>
          </a:scene3d>
          <a:sp3d contourW="12700"/>
        </p:spPr>
      </p:pic>
      <p:pic>
        <p:nvPicPr>
          <p:cNvPr id="18" name="Picture 17" descr="A picture containing bear, table, hat, flower&#10;&#10;Description automatically generated">
            <a:extLst>
              <a:ext uri="{FF2B5EF4-FFF2-40B4-BE49-F238E27FC236}">
                <a16:creationId xmlns:a16="http://schemas.microsoft.com/office/drawing/2014/main" id="{4B602197-60C0-7C01-A46C-F3B21240E08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6200000">
            <a:off x="7815677" y="6127619"/>
            <a:ext cx="602565" cy="611700"/>
          </a:xfrm>
          <a:prstGeom prst="rect">
            <a:avLst/>
          </a:prstGeom>
          <a:scene3d>
            <a:camera prst="orthographicFront"/>
            <a:lightRig rig="threePt" dir="t"/>
          </a:scene3d>
          <a:sp3d contourW="12700"/>
        </p:spPr>
      </p:pic>
      <p:sp>
        <p:nvSpPr>
          <p:cNvPr id="19" name="TextBox 18">
            <a:extLst>
              <a:ext uri="{FF2B5EF4-FFF2-40B4-BE49-F238E27FC236}">
                <a16:creationId xmlns:a16="http://schemas.microsoft.com/office/drawing/2014/main" id="{309492D2-64E2-15F4-F96B-83D7BCE9500D}"/>
              </a:ext>
            </a:extLst>
          </p:cNvPr>
          <p:cNvSpPr txBox="1"/>
          <p:nvPr/>
        </p:nvSpPr>
        <p:spPr>
          <a:xfrm>
            <a:off x="5125640" y="1489950"/>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21" name="TextBox 20">
            <a:extLst>
              <a:ext uri="{FF2B5EF4-FFF2-40B4-BE49-F238E27FC236}">
                <a16:creationId xmlns:a16="http://schemas.microsoft.com/office/drawing/2014/main" id="{441E7D5E-496D-9F41-B1BB-1B3C5FB15F87}"/>
              </a:ext>
            </a:extLst>
          </p:cNvPr>
          <p:cNvSpPr txBox="1"/>
          <p:nvPr/>
        </p:nvSpPr>
        <p:spPr>
          <a:xfrm>
            <a:off x="7918768" y="1528278"/>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24" name="TextBox 23">
            <a:extLst>
              <a:ext uri="{FF2B5EF4-FFF2-40B4-BE49-F238E27FC236}">
                <a16:creationId xmlns:a16="http://schemas.microsoft.com/office/drawing/2014/main" id="{91A94BCE-C59E-1FB9-042F-8258D1415B74}"/>
              </a:ext>
            </a:extLst>
          </p:cNvPr>
          <p:cNvSpPr txBox="1"/>
          <p:nvPr/>
        </p:nvSpPr>
        <p:spPr>
          <a:xfrm>
            <a:off x="5080217" y="4992842"/>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25" name="TextBox 24">
            <a:extLst>
              <a:ext uri="{FF2B5EF4-FFF2-40B4-BE49-F238E27FC236}">
                <a16:creationId xmlns:a16="http://schemas.microsoft.com/office/drawing/2014/main" id="{0B2074BA-FD53-DFD5-BFD3-C4CB675E5980}"/>
              </a:ext>
            </a:extLst>
          </p:cNvPr>
          <p:cNvSpPr txBox="1"/>
          <p:nvPr/>
        </p:nvSpPr>
        <p:spPr>
          <a:xfrm>
            <a:off x="7901325" y="5013391"/>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27" name="TextBox 26">
            <a:extLst>
              <a:ext uri="{FF2B5EF4-FFF2-40B4-BE49-F238E27FC236}">
                <a16:creationId xmlns:a16="http://schemas.microsoft.com/office/drawing/2014/main" id="{B2ADA270-6B93-19F6-A1AA-CD987EE69E75}"/>
              </a:ext>
            </a:extLst>
          </p:cNvPr>
          <p:cNvSpPr txBox="1"/>
          <p:nvPr/>
        </p:nvSpPr>
        <p:spPr>
          <a:xfrm rot="16200000">
            <a:off x="-317541" y="3805727"/>
            <a:ext cx="524194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28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weeks</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2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weeks</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post-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last</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infusion</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post-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last</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infusion</a:t>
            </a:r>
            <a:r>
              <a:rPr kumimoji="0" lang="es-CO"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CO" b="1" i="0" u="none" strike="noStrike" kern="1200" cap="none" spc="0" normalizeH="0" baseline="0" noProof="0" dirty="0" err="1">
                <a:ln>
                  <a:noFill/>
                </a:ln>
                <a:solidFill>
                  <a:prstClr val="black"/>
                </a:solidFill>
                <a:effectLst/>
                <a:uLnTx/>
                <a:uFillTx/>
                <a:latin typeface="Calibri" panose="020F0502020204030204"/>
                <a:ea typeface="+mn-ea"/>
                <a:cs typeface="+mn-cs"/>
              </a:rPr>
              <a:t>Pre-infusion</a:t>
            </a:r>
            <a:endParaRPr kumimoji="0" lang="es-CO"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 name="Picture 29" descr="A picture containing coral&#10;&#10;Description automatically generated">
            <a:extLst>
              <a:ext uri="{FF2B5EF4-FFF2-40B4-BE49-F238E27FC236}">
                <a16:creationId xmlns:a16="http://schemas.microsoft.com/office/drawing/2014/main" id="{9462BEEB-D192-3104-3D47-7A579392AF0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rot="16200000">
            <a:off x="8656495" y="3159709"/>
            <a:ext cx="1564227" cy="1923829"/>
          </a:xfrm>
          <a:prstGeom prst="rect">
            <a:avLst/>
          </a:prstGeom>
        </p:spPr>
      </p:pic>
      <p:pic>
        <p:nvPicPr>
          <p:cNvPr id="31" name="Picture 30">
            <a:extLst>
              <a:ext uri="{FF2B5EF4-FFF2-40B4-BE49-F238E27FC236}">
                <a16:creationId xmlns:a16="http://schemas.microsoft.com/office/drawing/2014/main" id="{3332D6FF-73F3-2D7C-66B0-11537BA4941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16200000">
            <a:off x="10514220" y="4236728"/>
            <a:ext cx="667794" cy="775881"/>
          </a:xfrm>
          <a:prstGeom prst="rect">
            <a:avLst/>
          </a:prstGeom>
          <a:ln w="12700">
            <a:solidFill>
              <a:schemeClr val="tx1"/>
            </a:solidFill>
          </a:ln>
        </p:spPr>
      </p:pic>
      <p:pic>
        <p:nvPicPr>
          <p:cNvPr id="34" name="Picture 33" descr="A picture containing porcelain&#10;&#10;Description automatically generated">
            <a:extLst>
              <a:ext uri="{FF2B5EF4-FFF2-40B4-BE49-F238E27FC236}">
                <a16:creationId xmlns:a16="http://schemas.microsoft.com/office/drawing/2014/main" id="{6049FBFC-0A2D-DE38-2D80-112161F1FC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16200000">
            <a:off x="2899230" y="1435027"/>
            <a:ext cx="1457318" cy="1665506"/>
          </a:xfrm>
          <a:prstGeom prst="rect">
            <a:avLst/>
          </a:prstGeom>
        </p:spPr>
      </p:pic>
      <p:pic>
        <p:nvPicPr>
          <p:cNvPr id="35" name="Picture 34">
            <a:extLst>
              <a:ext uri="{FF2B5EF4-FFF2-40B4-BE49-F238E27FC236}">
                <a16:creationId xmlns:a16="http://schemas.microsoft.com/office/drawing/2014/main" id="{EDF1556D-733E-6D76-9A1B-2113EE109004}"/>
              </a:ext>
            </a:extLst>
          </p:cNvPr>
          <p:cNvPicPr>
            <a:picLocks noChangeAspect="1"/>
          </p:cNvPicPr>
          <p:nvPr/>
        </p:nvPicPr>
        <p:blipFill>
          <a:blip r:embed="rId14"/>
          <a:stretch>
            <a:fillRect/>
          </a:stretch>
        </p:blipFill>
        <p:spPr>
          <a:xfrm>
            <a:off x="4951547" y="2648647"/>
            <a:ext cx="677765" cy="670960"/>
          </a:xfrm>
          <a:prstGeom prst="rect">
            <a:avLst/>
          </a:prstGeom>
          <a:scene3d>
            <a:camera prst="orthographicFront"/>
            <a:lightRig rig="threePt" dir="t"/>
          </a:scene3d>
          <a:sp3d contourW="12700"/>
        </p:spPr>
      </p:pic>
      <p:pic>
        <p:nvPicPr>
          <p:cNvPr id="36" name="Picture 35">
            <a:extLst>
              <a:ext uri="{FF2B5EF4-FFF2-40B4-BE49-F238E27FC236}">
                <a16:creationId xmlns:a16="http://schemas.microsoft.com/office/drawing/2014/main" id="{6758BD97-75BB-EE3B-454D-14073AFE3221}"/>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rot="10800000">
            <a:off x="4920832" y="4266515"/>
            <a:ext cx="728767" cy="671557"/>
          </a:xfrm>
          <a:prstGeom prst="rect">
            <a:avLst/>
          </a:prstGeom>
          <a:scene3d>
            <a:camera prst="orthographicFront"/>
            <a:lightRig rig="threePt" dir="t"/>
          </a:scene3d>
          <a:sp3d contourW="12700"/>
        </p:spPr>
      </p:pic>
      <p:sp>
        <p:nvSpPr>
          <p:cNvPr id="37" name="TextBox 36">
            <a:extLst>
              <a:ext uri="{FF2B5EF4-FFF2-40B4-BE49-F238E27FC236}">
                <a16:creationId xmlns:a16="http://schemas.microsoft.com/office/drawing/2014/main" id="{B4B69617-B900-B1CB-8BA5-F77C1D8991C2}"/>
              </a:ext>
            </a:extLst>
          </p:cNvPr>
          <p:cNvSpPr txBox="1"/>
          <p:nvPr/>
        </p:nvSpPr>
        <p:spPr>
          <a:xfrm>
            <a:off x="5139348" y="3324766"/>
            <a:ext cx="588843"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38" name="TextBox 37">
            <a:extLst>
              <a:ext uri="{FF2B5EF4-FFF2-40B4-BE49-F238E27FC236}">
                <a16:creationId xmlns:a16="http://schemas.microsoft.com/office/drawing/2014/main" id="{F2B9E104-BCCF-0023-F7C5-8BEE20744DA0}"/>
              </a:ext>
            </a:extLst>
          </p:cNvPr>
          <p:cNvSpPr txBox="1"/>
          <p:nvPr/>
        </p:nvSpPr>
        <p:spPr>
          <a:xfrm>
            <a:off x="7896699" y="3324766"/>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5C9</a:t>
            </a:r>
          </a:p>
        </p:txBody>
      </p:sp>
      <p:sp>
        <p:nvSpPr>
          <p:cNvPr id="39" name="TextBox 38">
            <a:extLst>
              <a:ext uri="{FF2B5EF4-FFF2-40B4-BE49-F238E27FC236}">
                <a16:creationId xmlns:a16="http://schemas.microsoft.com/office/drawing/2014/main" id="{E6765E15-C1D0-9999-010B-2D6C10CB0485}"/>
              </a:ext>
            </a:extLst>
          </p:cNvPr>
          <p:cNvSpPr txBox="1"/>
          <p:nvPr/>
        </p:nvSpPr>
        <p:spPr>
          <a:xfrm>
            <a:off x="10620357" y="1496877"/>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ED7D31">
                    <a:lumMod val="50000"/>
                  </a:srgbClr>
                </a:solidFill>
                <a:effectLst/>
                <a:uLnTx/>
                <a:uFillTx/>
                <a:latin typeface="Calibri" panose="020F0502020204030204"/>
                <a:ea typeface="+mn-ea"/>
                <a:cs typeface="+mn-cs"/>
              </a:rPr>
              <a:t>5C9</a:t>
            </a:r>
          </a:p>
        </p:txBody>
      </p:sp>
      <p:pic>
        <p:nvPicPr>
          <p:cNvPr id="40" name="Picture 39">
            <a:extLst>
              <a:ext uri="{FF2B5EF4-FFF2-40B4-BE49-F238E27FC236}">
                <a16:creationId xmlns:a16="http://schemas.microsoft.com/office/drawing/2014/main" id="{829AA8F2-D029-5A36-B389-B4C9F595D6C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759741" y="4992842"/>
            <a:ext cx="2166702" cy="1753393"/>
          </a:xfrm>
          <a:prstGeom prst="rect">
            <a:avLst/>
          </a:prstGeom>
        </p:spPr>
      </p:pic>
      <p:pic>
        <p:nvPicPr>
          <p:cNvPr id="41" name="Picture 40">
            <a:extLst>
              <a:ext uri="{FF2B5EF4-FFF2-40B4-BE49-F238E27FC236}">
                <a16:creationId xmlns:a16="http://schemas.microsoft.com/office/drawing/2014/main" id="{CB8DFB9E-53AB-8233-3C19-640DCB9890AB}"/>
              </a:ext>
            </a:extLst>
          </p:cNvPr>
          <p:cNvPicPr>
            <a:picLocks noChangeAspect="1"/>
          </p:cNvPicPr>
          <p:nvPr/>
        </p:nvPicPr>
        <p:blipFill>
          <a:blip r:embed="rId17"/>
          <a:stretch>
            <a:fillRect/>
          </a:stretch>
        </p:blipFill>
        <p:spPr>
          <a:xfrm>
            <a:off x="4893973" y="6162014"/>
            <a:ext cx="726877" cy="602566"/>
          </a:xfrm>
          <a:prstGeom prst="rect">
            <a:avLst/>
          </a:prstGeom>
          <a:scene3d>
            <a:camera prst="orthographicFront"/>
            <a:lightRig rig="threePt" dir="t"/>
          </a:scene3d>
          <a:sp3d contourW="12700"/>
        </p:spPr>
      </p:pic>
      <p:sp>
        <p:nvSpPr>
          <p:cNvPr id="26" name="TextBox 25">
            <a:extLst>
              <a:ext uri="{FF2B5EF4-FFF2-40B4-BE49-F238E27FC236}">
                <a16:creationId xmlns:a16="http://schemas.microsoft.com/office/drawing/2014/main" id="{5EB42095-A08D-C884-840E-9B3D93615025}"/>
              </a:ext>
            </a:extLst>
          </p:cNvPr>
          <p:cNvSpPr txBox="1"/>
          <p:nvPr/>
        </p:nvSpPr>
        <p:spPr>
          <a:xfrm>
            <a:off x="10737144" y="3369856"/>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ED7D31">
                    <a:lumMod val="50000"/>
                  </a:srgbClr>
                </a:solidFill>
                <a:effectLst/>
                <a:uLnTx/>
                <a:uFillTx/>
                <a:latin typeface="Calibri" panose="020F0502020204030204"/>
                <a:ea typeface="+mn-ea"/>
                <a:cs typeface="+mn-cs"/>
              </a:rPr>
              <a:t>5C9</a:t>
            </a:r>
          </a:p>
        </p:txBody>
      </p:sp>
      <p:sp>
        <p:nvSpPr>
          <p:cNvPr id="22" name="TextBox 21">
            <a:extLst>
              <a:ext uri="{FF2B5EF4-FFF2-40B4-BE49-F238E27FC236}">
                <a16:creationId xmlns:a16="http://schemas.microsoft.com/office/drawing/2014/main" id="{52A573B9-1937-1630-A9FF-FCD2CB1B6072}"/>
              </a:ext>
            </a:extLst>
          </p:cNvPr>
          <p:cNvSpPr txBox="1"/>
          <p:nvPr/>
        </p:nvSpPr>
        <p:spPr>
          <a:xfrm>
            <a:off x="10714694" y="5004239"/>
            <a:ext cx="50206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ED7D31">
                    <a:lumMod val="50000"/>
                  </a:srgbClr>
                </a:solidFill>
                <a:effectLst/>
                <a:uLnTx/>
                <a:uFillTx/>
                <a:latin typeface="Calibri" panose="020F0502020204030204"/>
                <a:ea typeface="+mn-ea"/>
                <a:cs typeface="+mn-cs"/>
              </a:rPr>
              <a:t>5C9</a:t>
            </a:r>
          </a:p>
        </p:txBody>
      </p:sp>
      <p:sp>
        <p:nvSpPr>
          <p:cNvPr id="42" name="TextBox 41">
            <a:extLst>
              <a:ext uri="{FF2B5EF4-FFF2-40B4-BE49-F238E27FC236}">
                <a16:creationId xmlns:a16="http://schemas.microsoft.com/office/drawing/2014/main" id="{BED01388-6988-3B40-E141-D20322ED589F}"/>
              </a:ext>
            </a:extLst>
          </p:cNvPr>
          <p:cNvSpPr txBox="1"/>
          <p:nvPr/>
        </p:nvSpPr>
        <p:spPr>
          <a:xfrm>
            <a:off x="4938673" y="2568636"/>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3" name="TextBox 42">
            <a:extLst>
              <a:ext uri="{FF2B5EF4-FFF2-40B4-BE49-F238E27FC236}">
                <a16:creationId xmlns:a16="http://schemas.microsoft.com/office/drawing/2014/main" id="{2D793FBA-355B-F5E4-8014-B0866DEA7332}"/>
              </a:ext>
            </a:extLst>
          </p:cNvPr>
          <p:cNvSpPr txBox="1"/>
          <p:nvPr/>
        </p:nvSpPr>
        <p:spPr>
          <a:xfrm>
            <a:off x="7781612" y="2625453"/>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4" name="TextBox 43">
            <a:extLst>
              <a:ext uri="{FF2B5EF4-FFF2-40B4-BE49-F238E27FC236}">
                <a16:creationId xmlns:a16="http://schemas.microsoft.com/office/drawing/2014/main" id="{D07AE4DA-08EB-9D4C-B3C9-7394011279A0}"/>
              </a:ext>
            </a:extLst>
          </p:cNvPr>
          <p:cNvSpPr txBox="1"/>
          <p:nvPr/>
        </p:nvSpPr>
        <p:spPr>
          <a:xfrm>
            <a:off x="10469917" y="2540908"/>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6" name="TextBox 45">
            <a:extLst>
              <a:ext uri="{FF2B5EF4-FFF2-40B4-BE49-F238E27FC236}">
                <a16:creationId xmlns:a16="http://schemas.microsoft.com/office/drawing/2014/main" id="{26FA3B8E-E047-A4A2-D6E6-142BC113770F}"/>
              </a:ext>
            </a:extLst>
          </p:cNvPr>
          <p:cNvSpPr txBox="1"/>
          <p:nvPr/>
        </p:nvSpPr>
        <p:spPr>
          <a:xfrm>
            <a:off x="4911820" y="4187301"/>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7" name="TextBox 46">
            <a:extLst>
              <a:ext uri="{FF2B5EF4-FFF2-40B4-BE49-F238E27FC236}">
                <a16:creationId xmlns:a16="http://schemas.microsoft.com/office/drawing/2014/main" id="{1461CFC5-83EC-FA1A-DE0B-DAEE230BB85E}"/>
              </a:ext>
            </a:extLst>
          </p:cNvPr>
          <p:cNvSpPr txBox="1"/>
          <p:nvPr/>
        </p:nvSpPr>
        <p:spPr>
          <a:xfrm>
            <a:off x="7771947" y="4285871"/>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8" name="TextBox 47">
            <a:extLst>
              <a:ext uri="{FF2B5EF4-FFF2-40B4-BE49-F238E27FC236}">
                <a16:creationId xmlns:a16="http://schemas.microsoft.com/office/drawing/2014/main" id="{4BDBD530-187D-0AC5-4004-81FDC69C9771}"/>
              </a:ext>
            </a:extLst>
          </p:cNvPr>
          <p:cNvSpPr txBox="1"/>
          <p:nvPr/>
        </p:nvSpPr>
        <p:spPr>
          <a:xfrm>
            <a:off x="10456443" y="4243140"/>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49" name="TextBox 48">
            <a:extLst>
              <a:ext uri="{FF2B5EF4-FFF2-40B4-BE49-F238E27FC236}">
                <a16:creationId xmlns:a16="http://schemas.microsoft.com/office/drawing/2014/main" id="{B79EC119-3EB5-5016-CBF3-CAAC9FD6ADB2}"/>
              </a:ext>
            </a:extLst>
          </p:cNvPr>
          <p:cNvSpPr txBox="1"/>
          <p:nvPr/>
        </p:nvSpPr>
        <p:spPr>
          <a:xfrm>
            <a:off x="4865990" y="6125692"/>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50" name="TextBox 49">
            <a:extLst>
              <a:ext uri="{FF2B5EF4-FFF2-40B4-BE49-F238E27FC236}">
                <a16:creationId xmlns:a16="http://schemas.microsoft.com/office/drawing/2014/main" id="{1C52FE2A-70CA-96EF-7E2E-BDE75C31D5F8}"/>
              </a:ext>
            </a:extLst>
          </p:cNvPr>
          <p:cNvSpPr txBox="1"/>
          <p:nvPr/>
        </p:nvSpPr>
        <p:spPr>
          <a:xfrm>
            <a:off x="7768524" y="6072466"/>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sp>
        <p:nvSpPr>
          <p:cNvPr id="51" name="TextBox 50">
            <a:extLst>
              <a:ext uri="{FF2B5EF4-FFF2-40B4-BE49-F238E27FC236}">
                <a16:creationId xmlns:a16="http://schemas.microsoft.com/office/drawing/2014/main" id="{C262971D-9F17-6E34-1D77-C7EEDB135AD2}"/>
              </a:ext>
            </a:extLst>
          </p:cNvPr>
          <p:cNvSpPr txBox="1"/>
          <p:nvPr/>
        </p:nvSpPr>
        <p:spPr>
          <a:xfrm>
            <a:off x="10541312" y="6147028"/>
            <a:ext cx="90229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mIgG2a</a:t>
            </a:r>
          </a:p>
        </p:txBody>
      </p:sp>
      <p:pic>
        <p:nvPicPr>
          <p:cNvPr id="3" name="Picture 2" descr="A close-up of a microscope slide&#10;&#10;Description automatically generated">
            <a:extLst>
              <a:ext uri="{FF2B5EF4-FFF2-40B4-BE49-F238E27FC236}">
                <a16:creationId xmlns:a16="http://schemas.microsoft.com/office/drawing/2014/main" id="{B91A50AF-6027-F536-04EE-0C5744F5E385}"/>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rot="5400000">
            <a:off x="8470232" y="1521805"/>
            <a:ext cx="1745850" cy="1732925"/>
          </a:xfrm>
          <a:prstGeom prst="rect">
            <a:avLst/>
          </a:prstGeom>
        </p:spPr>
      </p:pic>
      <p:pic>
        <p:nvPicPr>
          <p:cNvPr id="45" name="Picture 44">
            <a:extLst>
              <a:ext uri="{FF2B5EF4-FFF2-40B4-BE49-F238E27FC236}">
                <a16:creationId xmlns:a16="http://schemas.microsoft.com/office/drawing/2014/main" id="{8585B8DC-DC19-AB7C-DA19-B82BAC79C661}"/>
              </a:ext>
            </a:extLst>
          </p:cNvPr>
          <p:cNvPicPr>
            <a:picLocks noChangeAspect="1"/>
          </p:cNvPicPr>
          <p:nvPr/>
        </p:nvPicPr>
        <p:blipFill>
          <a:blip r:embed="rId19"/>
          <a:stretch>
            <a:fillRect/>
          </a:stretch>
        </p:blipFill>
        <p:spPr>
          <a:xfrm>
            <a:off x="5672179" y="4964682"/>
            <a:ext cx="1819161" cy="1758469"/>
          </a:xfrm>
          <a:prstGeom prst="rect">
            <a:avLst/>
          </a:prstGeom>
        </p:spPr>
      </p:pic>
    </p:spTree>
    <p:extLst>
      <p:ext uri="{BB962C8B-B14F-4D97-AF65-F5344CB8AC3E}">
        <p14:creationId xmlns:p14="http://schemas.microsoft.com/office/powerpoint/2010/main" val="2980986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432006" y="68608"/>
            <a:ext cx="9759994" cy="817308"/>
          </a:xfrm>
          <a:solidFill>
            <a:schemeClr val="bg1"/>
          </a:solidFill>
        </p:spPr>
        <p:txBody>
          <a:bodyPr>
            <a:noAutofit/>
          </a:bodyPr>
          <a:lstStyle/>
          <a:p>
            <a:r>
              <a:rPr lang="en-US" sz="2800" b="1" dirty="0">
                <a:solidFill>
                  <a:schemeClr val="tx1"/>
                </a:solidFill>
                <a:latin typeface="Calibri" panose="020F0502020204030204" pitchFamily="34" charset="0"/>
                <a:cs typeface="Calibri" panose="020F0502020204030204" pitchFamily="34" charset="0"/>
              </a:rPr>
              <a:t>Are VRC01 and VRC01LS functional in the human rectal mucosa, and capable of protection against VRC01 sensitive strain?</a:t>
            </a:r>
          </a:p>
        </p:txBody>
      </p:sp>
      <p:grpSp>
        <p:nvGrpSpPr>
          <p:cNvPr id="7" name="Group 6"/>
          <p:cNvGrpSpPr/>
          <p:nvPr/>
        </p:nvGrpSpPr>
        <p:grpSpPr>
          <a:xfrm>
            <a:off x="3767261" y="1929123"/>
            <a:ext cx="1719263" cy="304800"/>
            <a:chOff x="3273237" y="1211263"/>
            <a:chExt cx="1719263" cy="304800"/>
          </a:xfrm>
        </p:grpSpPr>
        <p:sp>
          <p:nvSpPr>
            <p:cNvPr id="8" name="Rectangle 4"/>
            <p:cNvSpPr>
              <a:spLocks noChangeArrowheads="1"/>
            </p:cNvSpPr>
            <p:nvPr/>
          </p:nvSpPr>
          <p:spPr bwMode="auto">
            <a:xfrm>
              <a:off x="4611500" y="1211263"/>
              <a:ext cx="381000" cy="304800"/>
            </a:xfrm>
            <a:prstGeom prst="rect">
              <a:avLst/>
            </a:prstGeom>
            <a:solidFill>
              <a:srgbClr val="FFCCCC"/>
            </a:solidFill>
            <a:ln w="9525">
              <a:solidFill>
                <a:schemeClr val="tx2"/>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1800">
                <a:solidFill>
                  <a:schemeClr val="tx1"/>
                </a:solidFill>
                <a:latin typeface="Arial" panose="020B0604020202020204" pitchFamily="34" charset="0"/>
                <a:cs typeface="Arial" panose="020B0604020202020204" pitchFamily="34" charset="0"/>
              </a:endParaRPr>
            </a:p>
          </p:txBody>
        </p:sp>
        <p:sp>
          <p:nvSpPr>
            <p:cNvPr id="9" name="Rectangle 5"/>
            <p:cNvSpPr>
              <a:spLocks noChangeArrowheads="1"/>
            </p:cNvSpPr>
            <p:nvPr/>
          </p:nvSpPr>
          <p:spPr bwMode="auto">
            <a:xfrm>
              <a:off x="3942369" y="1211263"/>
              <a:ext cx="3810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1800">
                <a:solidFill>
                  <a:schemeClr val="tx1"/>
                </a:solidFill>
                <a:latin typeface="Arial" panose="020B0604020202020204" pitchFamily="34" charset="0"/>
                <a:cs typeface="Arial" panose="020B0604020202020204" pitchFamily="34" charset="0"/>
              </a:endParaRPr>
            </a:p>
          </p:txBody>
        </p:sp>
        <p:sp>
          <p:nvSpPr>
            <p:cNvPr id="14" name="Rectangle 7"/>
            <p:cNvSpPr>
              <a:spLocks noChangeArrowheads="1"/>
            </p:cNvSpPr>
            <p:nvPr/>
          </p:nvSpPr>
          <p:spPr bwMode="auto">
            <a:xfrm>
              <a:off x="3273237" y="1211263"/>
              <a:ext cx="3810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1800">
                <a:solidFill>
                  <a:schemeClr val="tx1"/>
                </a:solidFill>
                <a:latin typeface="Arial" panose="020B0604020202020204" pitchFamily="34" charset="0"/>
                <a:cs typeface="Arial" panose="020B0604020202020204" pitchFamily="34" charset="0"/>
              </a:endParaRPr>
            </a:p>
          </p:txBody>
        </p:sp>
      </p:grpSp>
      <p:sp>
        <p:nvSpPr>
          <p:cNvPr id="17" name="TextBox 30"/>
          <p:cNvSpPr txBox="1">
            <a:spLocks noChangeArrowheads="1"/>
          </p:cNvSpPr>
          <p:nvPr/>
        </p:nvSpPr>
        <p:spPr bwMode="auto">
          <a:xfrm>
            <a:off x="1660066" y="1566497"/>
            <a:ext cx="975991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r>
              <a:rPr lang="en-US" altLang="en-US" sz="1800" dirty="0">
                <a:solidFill>
                  <a:schemeClr val="tx1"/>
                </a:solidFill>
                <a:latin typeface="Arial" panose="020B0604020202020204" pitchFamily="34" charset="0"/>
                <a:cs typeface="Arial" panose="020B0604020202020204" pitchFamily="34" charset="0"/>
              </a:rPr>
              <a:t>Biopsies from HVTN116 participants receiving VRC01 or VRC01LS (from multiple time points)</a:t>
            </a:r>
          </a:p>
        </p:txBody>
      </p:sp>
      <p:sp>
        <p:nvSpPr>
          <p:cNvPr id="52" name="Rectangle 24"/>
          <p:cNvSpPr>
            <a:spLocks noChangeArrowheads="1"/>
          </p:cNvSpPr>
          <p:nvPr/>
        </p:nvSpPr>
        <p:spPr bwMode="auto">
          <a:xfrm>
            <a:off x="54891" y="3298243"/>
            <a:ext cx="3221444" cy="92333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hangingPunct="1"/>
            <a:r>
              <a:rPr lang="en-US" altLang="en-US" dirty="0">
                <a:solidFill>
                  <a:srgbClr val="0000FF"/>
                </a:solidFill>
                <a:latin typeface="Arial" panose="020B0604020202020204" pitchFamily="34" charset="0"/>
                <a:cs typeface="Arial" panose="020B0604020202020204" pitchFamily="34" charset="0"/>
              </a:rPr>
              <a:t>snLuc.HIV-1</a:t>
            </a:r>
            <a:r>
              <a:rPr lang="en-US" altLang="en-US" baseline="-25000" dirty="0">
                <a:solidFill>
                  <a:srgbClr val="0000FF"/>
                </a:solidFill>
                <a:latin typeface="Arial" panose="020B0604020202020204" pitchFamily="34" charset="0"/>
                <a:cs typeface="Arial" panose="020B0604020202020204" pitchFamily="34" charset="0"/>
              </a:rPr>
              <a:t>Bal26</a:t>
            </a:r>
            <a:endParaRPr lang="en-US" altLang="en-US" dirty="0">
              <a:solidFill>
                <a:srgbClr val="0000FF"/>
              </a:solidFill>
              <a:latin typeface="Arial" panose="020B0604020202020204" pitchFamily="34" charset="0"/>
              <a:cs typeface="Arial" panose="020B0604020202020204" pitchFamily="34" charset="0"/>
            </a:endParaRPr>
          </a:p>
          <a:p>
            <a:pPr algn="ctr" eaLnBrk="1" hangingPunct="1"/>
            <a:r>
              <a:rPr lang="en-US" altLang="en-US" b="1" dirty="0">
                <a:solidFill>
                  <a:srgbClr val="0000FF"/>
                </a:solidFill>
                <a:latin typeface="Arial" panose="020B0604020202020204" pitchFamily="34" charset="0"/>
                <a:cs typeface="Arial" panose="020B0604020202020204" pitchFamily="34" charset="0"/>
              </a:rPr>
              <a:t>VRC01-sensitive </a:t>
            </a:r>
          </a:p>
          <a:p>
            <a:pPr algn="ctr" eaLnBrk="1" hangingPunct="1"/>
            <a:r>
              <a:rPr lang="en-US" altLang="en-US" dirty="0">
                <a:solidFill>
                  <a:srgbClr val="0000FF"/>
                </a:solidFill>
                <a:latin typeface="Arial" panose="020B0604020202020204" pitchFamily="34" charset="0"/>
                <a:cs typeface="Arial" panose="020B0604020202020204" pitchFamily="34" charset="0"/>
              </a:rPr>
              <a:t>(</a:t>
            </a:r>
            <a:r>
              <a:rPr lang="en-US" altLang="en-US" dirty="0" err="1">
                <a:solidFill>
                  <a:srgbClr val="0000FF"/>
                </a:solidFill>
                <a:latin typeface="Arial" panose="020B0604020202020204" pitchFamily="34" charset="0"/>
                <a:cs typeface="Arial" panose="020B0604020202020204" pitchFamily="34" charset="0"/>
              </a:rPr>
              <a:t>neut</a:t>
            </a:r>
            <a:r>
              <a:rPr lang="en-US" altLang="en-US" dirty="0">
                <a:solidFill>
                  <a:srgbClr val="0000FF"/>
                </a:solidFill>
                <a:latin typeface="Arial" panose="020B0604020202020204" pitchFamily="34" charset="0"/>
                <a:cs typeface="Arial" panose="020B0604020202020204" pitchFamily="34" charset="0"/>
              </a:rPr>
              <a:t> IC80 ~0.17 µg/ml)</a:t>
            </a:r>
          </a:p>
        </p:txBody>
      </p:sp>
      <p:sp>
        <p:nvSpPr>
          <p:cNvPr id="55" name="TextBox 11"/>
          <p:cNvSpPr txBox="1">
            <a:spLocks noChangeArrowheads="1"/>
          </p:cNvSpPr>
          <p:nvPr/>
        </p:nvSpPr>
        <p:spPr bwMode="auto">
          <a:xfrm>
            <a:off x="1559385" y="4535045"/>
            <a:ext cx="61350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fontAlgn="base" hangingPunct="1">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Biopsies weighed and washed extensively to remove virus</a:t>
            </a:r>
          </a:p>
        </p:txBody>
      </p:sp>
      <p:sp>
        <p:nvSpPr>
          <p:cNvPr id="59" name="TextBox 58"/>
          <p:cNvSpPr txBox="1">
            <a:spLocks noChangeArrowheads="1"/>
          </p:cNvSpPr>
          <p:nvPr/>
        </p:nvSpPr>
        <p:spPr bwMode="auto">
          <a:xfrm>
            <a:off x="448895" y="6146302"/>
            <a:ext cx="1130528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fontAlgn="base" hangingPunct="1">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Media collected over 21 days and HIV-1 virus production monitored (luciferase assay) summarized as AUC</a:t>
            </a:r>
          </a:p>
          <a:p>
            <a:pPr algn="ctr" eaLnBrk="1" fontAlgn="base" hangingPunct="1">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Males and females from both geographic locations had similar infectivity so analysis combines all participants</a:t>
            </a:r>
          </a:p>
        </p:txBody>
      </p:sp>
      <p:grpSp>
        <p:nvGrpSpPr>
          <p:cNvPr id="60" name="Group 59"/>
          <p:cNvGrpSpPr/>
          <p:nvPr/>
        </p:nvGrpSpPr>
        <p:grpSpPr>
          <a:xfrm>
            <a:off x="2841091" y="5217849"/>
            <a:ext cx="3623220" cy="898255"/>
            <a:chOff x="3342084" y="3333750"/>
            <a:chExt cx="3623220" cy="673691"/>
          </a:xfrm>
        </p:grpSpPr>
        <p:sp>
          <p:nvSpPr>
            <p:cNvPr id="61" name="Rectangle 27"/>
            <p:cNvSpPr>
              <a:spLocks noChangeArrowheads="1"/>
            </p:cNvSpPr>
            <p:nvPr/>
          </p:nvSpPr>
          <p:spPr bwMode="auto">
            <a:xfrm>
              <a:off x="4705331" y="3440347"/>
              <a:ext cx="225997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lgn="ctr" fontAlgn="base">
                <a:spcBef>
                  <a:spcPct val="0"/>
                </a:spcBef>
                <a:spcAft>
                  <a:spcPct val="0"/>
                </a:spcAft>
                <a:buClrTx/>
                <a:buFontTx/>
                <a:buNone/>
              </a:pPr>
              <a:r>
                <a:rPr lang="en-US" altLang="en-US" sz="1800" dirty="0">
                  <a:solidFill>
                    <a:srgbClr val="000000"/>
                  </a:solidFill>
                  <a:latin typeface="Arial" panose="020B0604020202020204" pitchFamily="34" charset="0"/>
                  <a:cs typeface="Arial" panose="020B0604020202020204" pitchFamily="34" charset="0"/>
                </a:rPr>
                <a:t>Activated (</a:t>
              </a:r>
              <a:r>
                <a:rPr lang="en-US" altLang="en-US" sz="1800" dirty="0">
                  <a:solidFill>
                    <a:prstClr val="black"/>
                  </a:solidFill>
                  <a:latin typeface="Arial" panose="020B0604020202020204" pitchFamily="34" charset="0"/>
                  <a:cs typeface="Arial" panose="020B0604020202020204" pitchFamily="34" charset="0"/>
                </a:rPr>
                <a:t>PHA</a:t>
              </a:r>
              <a:r>
                <a:rPr lang="en-US" altLang="en-US" sz="1800" dirty="0">
                  <a:solidFill>
                    <a:srgbClr val="000000"/>
                  </a:solidFill>
                  <a:latin typeface="Arial" panose="020B0604020202020204" pitchFamily="34" charset="0"/>
                  <a:cs typeface="Arial" panose="020B0604020202020204" pitchFamily="34" charset="0"/>
                </a:rPr>
                <a:t>)</a:t>
              </a:r>
            </a:p>
          </p:txBody>
        </p:sp>
        <p:grpSp>
          <p:nvGrpSpPr>
            <p:cNvPr id="62" name="Group 61"/>
            <p:cNvGrpSpPr/>
            <p:nvPr/>
          </p:nvGrpSpPr>
          <p:grpSpPr>
            <a:xfrm>
              <a:off x="3342084" y="3333750"/>
              <a:ext cx="935829" cy="673691"/>
              <a:chOff x="2421344" y="4447158"/>
              <a:chExt cx="1524000" cy="1003300"/>
            </a:xfrm>
          </p:grpSpPr>
          <p:sp>
            <p:nvSpPr>
              <p:cNvPr id="63" name="Rectangle 62"/>
              <p:cNvSpPr/>
              <p:nvPr/>
            </p:nvSpPr>
            <p:spPr>
              <a:xfrm>
                <a:off x="2421344" y="4501133"/>
                <a:ext cx="1524000" cy="949325"/>
              </a:xfrm>
              <a:prstGeom prst="rect">
                <a:avLst/>
              </a:prstGeom>
              <a:solidFill>
                <a:srgbClr val="297FD5">
                  <a:lumMod val="20000"/>
                  <a:lumOff val="80000"/>
                </a:srgbClr>
              </a:solidFill>
              <a:ln w="25400" cap="flat" cmpd="sng" algn="ctr">
                <a:solidFill>
                  <a:srgbClr val="629DD1">
                    <a:shade val="50000"/>
                  </a:srgbClr>
                </a:solidFill>
                <a:prstDash val="solid"/>
              </a:ln>
              <a:effectLst/>
            </p:spPr>
            <p:txBody>
              <a:bodyPr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sp>
            <p:nvSpPr>
              <p:cNvPr id="64" name="Oval 63"/>
              <p:cNvSpPr/>
              <p:nvPr/>
            </p:nvSpPr>
            <p:spPr>
              <a:xfrm>
                <a:off x="2421344" y="4447158"/>
                <a:ext cx="1524000" cy="158750"/>
              </a:xfrm>
              <a:prstGeom prst="ellipse">
                <a:avLst/>
              </a:prstGeom>
              <a:solidFill>
                <a:srgbClr val="297FD5">
                  <a:lumMod val="20000"/>
                  <a:lumOff val="80000"/>
                </a:srgbClr>
              </a:solidFill>
              <a:ln w="25400" cap="flat" cmpd="sng" algn="ctr">
                <a:solidFill>
                  <a:srgbClr val="629DD1">
                    <a:shade val="50000"/>
                  </a:srgbClr>
                </a:solidFill>
                <a:prstDash val="solid"/>
              </a:ln>
              <a:effectLst/>
            </p:spPr>
            <p:txBody>
              <a:bodyPr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sp>
            <p:nvSpPr>
              <p:cNvPr id="65" name="Rectangle 64"/>
              <p:cNvSpPr/>
              <p:nvPr/>
            </p:nvSpPr>
            <p:spPr>
              <a:xfrm>
                <a:off x="2764244" y="4501133"/>
                <a:ext cx="838200" cy="474662"/>
              </a:xfrm>
              <a:prstGeom prst="rect">
                <a:avLst/>
              </a:prstGeom>
              <a:solidFill>
                <a:srgbClr val="629DD1"/>
              </a:solidFill>
              <a:ln w="25400" cap="flat" cmpd="sng" algn="ctr">
                <a:solidFill>
                  <a:srgbClr val="629DD1">
                    <a:shade val="50000"/>
                  </a:srgbClr>
                </a:solidFill>
                <a:prstDash val="solid"/>
              </a:ln>
              <a:effectLst/>
            </p:spPr>
            <p:txBody>
              <a:bodyPr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sp>
            <p:nvSpPr>
              <p:cNvPr id="66" name="Oval 65"/>
              <p:cNvSpPr/>
              <p:nvPr/>
            </p:nvSpPr>
            <p:spPr>
              <a:xfrm>
                <a:off x="2764244" y="4447158"/>
                <a:ext cx="838200" cy="158750"/>
              </a:xfrm>
              <a:prstGeom prst="ellipse">
                <a:avLst/>
              </a:prstGeom>
              <a:solidFill>
                <a:srgbClr val="629DD1"/>
              </a:solidFill>
              <a:ln w="25400" cap="flat" cmpd="sng" algn="ctr">
                <a:solidFill>
                  <a:srgbClr val="629DD1">
                    <a:shade val="50000"/>
                  </a:srgbClr>
                </a:solidFill>
                <a:prstDash val="solid"/>
              </a:ln>
              <a:effectLst/>
            </p:spPr>
            <p:txBody>
              <a:bodyPr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sp>
            <p:nvSpPr>
              <p:cNvPr id="67" name="Rectangle 66"/>
              <p:cNvSpPr/>
              <p:nvPr/>
            </p:nvSpPr>
            <p:spPr>
              <a:xfrm>
                <a:off x="2935694" y="4866258"/>
                <a:ext cx="495300" cy="92075"/>
              </a:xfrm>
              <a:prstGeom prst="rect">
                <a:avLst/>
              </a:prstGeom>
              <a:solidFill>
                <a:srgbClr val="FFCCCC"/>
              </a:solidFill>
              <a:ln w="6350" cap="flat" cmpd="sng" algn="ctr">
                <a:solidFill>
                  <a:sysClr val="windowText" lastClr="000000"/>
                </a:solidFill>
                <a:prstDash val="solid"/>
              </a:ln>
              <a:effectLst/>
            </p:spPr>
            <p:txBody>
              <a:bodyPr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sp>
            <p:nvSpPr>
              <p:cNvPr id="68" name="Rectangle 67"/>
              <p:cNvSpPr/>
              <p:nvPr/>
            </p:nvSpPr>
            <p:spPr>
              <a:xfrm>
                <a:off x="2764244" y="4975795"/>
                <a:ext cx="838200" cy="104776"/>
              </a:xfrm>
              <a:prstGeom prst="rect">
                <a:avLst/>
              </a:prstGeom>
              <a:solidFill>
                <a:sysClr val="window" lastClr="FFFFFF"/>
              </a:solidFill>
              <a:ln w="25400" cap="flat" cmpd="sng" algn="ctr">
                <a:solidFill>
                  <a:srgbClr val="629DD1">
                    <a:shade val="50000"/>
                  </a:srgbClr>
                </a:solidFill>
                <a:prstDash val="solid"/>
              </a:ln>
              <a:effectLst/>
            </p:spPr>
            <p:txBody>
              <a:bodyPr rtlCol="0" anchor="ctr"/>
              <a:lstStyle/>
              <a:p>
                <a:pPr algn="ctr">
                  <a:defRPr/>
                </a:pPr>
                <a:endParaRPr lang="en-US" kern="0">
                  <a:solidFill>
                    <a:prstClr val="white"/>
                  </a:solidFill>
                  <a:latin typeface="Arial" panose="020B0604020202020204" pitchFamily="34" charset="0"/>
                  <a:cs typeface="Arial" panose="020B0604020202020204" pitchFamily="34" charset="0"/>
                </a:endParaRPr>
              </a:p>
            </p:txBody>
          </p:sp>
        </p:grpSp>
      </p:grpSp>
      <p:grpSp>
        <p:nvGrpSpPr>
          <p:cNvPr id="77" name="Group 76"/>
          <p:cNvGrpSpPr/>
          <p:nvPr/>
        </p:nvGrpSpPr>
        <p:grpSpPr>
          <a:xfrm>
            <a:off x="888119" y="2456574"/>
            <a:ext cx="2829347" cy="820221"/>
            <a:chOff x="828253" y="1915223"/>
            <a:chExt cx="2829347" cy="615166"/>
          </a:xfrm>
        </p:grpSpPr>
        <p:grpSp>
          <p:nvGrpSpPr>
            <p:cNvPr id="79" name="Group 78"/>
            <p:cNvGrpSpPr/>
            <p:nvPr/>
          </p:nvGrpSpPr>
          <p:grpSpPr>
            <a:xfrm>
              <a:off x="828253" y="2302961"/>
              <a:ext cx="1543887" cy="227428"/>
              <a:chOff x="6366092" y="2636062"/>
              <a:chExt cx="1528763" cy="312737"/>
            </a:xfrm>
          </p:grpSpPr>
          <p:sp>
            <p:nvSpPr>
              <p:cNvPr id="82" name="Rectangle 4"/>
              <p:cNvSpPr>
                <a:spLocks noChangeArrowheads="1"/>
              </p:cNvSpPr>
              <p:nvPr/>
            </p:nvSpPr>
            <p:spPr bwMode="auto">
              <a:xfrm>
                <a:off x="7704355" y="2636062"/>
                <a:ext cx="190500" cy="304800"/>
              </a:xfrm>
              <a:prstGeom prst="rect">
                <a:avLst/>
              </a:prstGeom>
              <a:solidFill>
                <a:srgbClr val="FFCCCC"/>
              </a:solidFill>
              <a:ln w="9525">
                <a:solidFill>
                  <a:srgbClr val="242852"/>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1800" kern="0">
                  <a:solidFill>
                    <a:prstClr val="black"/>
                  </a:solidFill>
                  <a:latin typeface="Arial" panose="020B0604020202020204" pitchFamily="34" charset="0"/>
                  <a:cs typeface="Arial" panose="020B0604020202020204" pitchFamily="34" charset="0"/>
                </a:endParaRPr>
              </a:p>
            </p:txBody>
          </p:sp>
          <p:sp>
            <p:nvSpPr>
              <p:cNvPr id="83" name="Rectangle 5"/>
              <p:cNvSpPr>
                <a:spLocks noChangeArrowheads="1"/>
              </p:cNvSpPr>
              <p:nvPr/>
            </p:nvSpPr>
            <p:spPr bwMode="auto">
              <a:xfrm>
                <a:off x="7035227" y="2643999"/>
                <a:ext cx="190500" cy="304800"/>
              </a:xfrm>
              <a:prstGeom prst="rect">
                <a:avLst/>
              </a:prstGeom>
              <a:solidFill>
                <a:srgbClr val="FFCCCC"/>
              </a:solidFill>
              <a:ln w="9525">
                <a:solidFill>
                  <a:sysClr val="windowText" lastClr="000000"/>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1800" kern="0">
                  <a:solidFill>
                    <a:prstClr val="black"/>
                  </a:solidFill>
                  <a:latin typeface="Arial" panose="020B0604020202020204" pitchFamily="34" charset="0"/>
                  <a:cs typeface="Arial" panose="020B0604020202020204" pitchFamily="34" charset="0"/>
                </a:endParaRPr>
              </a:p>
            </p:txBody>
          </p:sp>
          <p:sp>
            <p:nvSpPr>
              <p:cNvPr id="84" name="Rectangle 7"/>
              <p:cNvSpPr>
                <a:spLocks noChangeArrowheads="1"/>
              </p:cNvSpPr>
              <p:nvPr/>
            </p:nvSpPr>
            <p:spPr bwMode="auto">
              <a:xfrm>
                <a:off x="6366092" y="2643999"/>
                <a:ext cx="190500" cy="304800"/>
              </a:xfrm>
              <a:prstGeom prst="rect">
                <a:avLst/>
              </a:prstGeom>
              <a:solidFill>
                <a:srgbClr val="FFCCCC"/>
              </a:solidFill>
              <a:ln w="9525">
                <a:solidFill>
                  <a:sysClr val="windowText" lastClr="000000"/>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1800" kern="0">
                  <a:solidFill>
                    <a:prstClr val="black"/>
                  </a:solidFill>
                  <a:latin typeface="Arial" panose="020B0604020202020204" pitchFamily="34" charset="0"/>
                  <a:cs typeface="Arial" panose="020B0604020202020204" pitchFamily="34" charset="0"/>
                </a:endParaRPr>
              </a:p>
            </p:txBody>
          </p:sp>
        </p:grpSp>
        <p:cxnSp>
          <p:nvCxnSpPr>
            <p:cNvPr id="80" name="Straight Arrow Connector 79"/>
            <p:cNvCxnSpPr/>
            <p:nvPr/>
          </p:nvCxnSpPr>
          <p:spPr>
            <a:xfrm flipH="1">
              <a:off x="2882314" y="1915223"/>
              <a:ext cx="775286" cy="336698"/>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cxnSp>
        <p:nvCxnSpPr>
          <p:cNvPr id="38" name="Straight Arrow Connector 37"/>
          <p:cNvCxnSpPr/>
          <p:nvPr/>
        </p:nvCxnSpPr>
        <p:spPr>
          <a:xfrm flipH="1">
            <a:off x="4642869" y="5634286"/>
            <a:ext cx="4" cy="505075"/>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H="1">
            <a:off x="4617063" y="4949166"/>
            <a:ext cx="4" cy="505075"/>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609182" y="2138364"/>
            <a:ext cx="5078993"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Virus challenge within 1-2h post collection</a:t>
            </a:r>
          </a:p>
        </p:txBody>
      </p:sp>
      <p:graphicFrame>
        <p:nvGraphicFramePr>
          <p:cNvPr id="113" name="Object 112"/>
          <p:cNvGraphicFramePr>
            <a:graphicFrameLocks noChangeAspect="1"/>
          </p:cNvGraphicFramePr>
          <p:nvPr>
            <p:extLst>
              <p:ext uri="{D42A27DB-BD31-4B8C-83A1-F6EECF244321}">
                <p14:modId xmlns:p14="http://schemas.microsoft.com/office/powerpoint/2010/main" val="3815199148"/>
              </p:ext>
            </p:extLst>
          </p:nvPr>
        </p:nvGraphicFramePr>
        <p:xfrm>
          <a:off x="8938917" y="2476918"/>
          <a:ext cx="3108331" cy="3008584"/>
        </p:xfrm>
        <a:graphic>
          <a:graphicData uri="http://schemas.openxmlformats.org/presentationml/2006/ole">
            <mc:AlternateContent xmlns:mc="http://schemas.openxmlformats.org/markup-compatibility/2006">
              <mc:Choice xmlns:v="urn:schemas-microsoft-com:vml" Requires="v">
                <p:oleObj spid="_x0000_s2052" name="Prism 7" r:id="rId4" imgW="5977761" imgH="4214791" progId="Prism7.Document">
                  <p:embed/>
                </p:oleObj>
              </mc:Choice>
              <mc:Fallback>
                <p:oleObj name="Prism 7" r:id="rId4" imgW="5977761" imgH="4214791" progId="Prism7.Document">
                  <p:embed/>
                  <p:pic>
                    <p:nvPicPr>
                      <p:cNvPr id="113" name="Object 112"/>
                      <p:cNvPicPr/>
                      <p:nvPr/>
                    </p:nvPicPr>
                    <p:blipFill>
                      <a:blip r:embed="rId5"/>
                      <a:stretch>
                        <a:fillRect/>
                      </a:stretch>
                    </p:blipFill>
                    <p:spPr>
                      <a:xfrm>
                        <a:off x="8938917" y="2476918"/>
                        <a:ext cx="3108331" cy="3008584"/>
                      </a:xfrm>
                      <a:prstGeom prst="rect">
                        <a:avLst/>
                      </a:prstGeom>
                    </p:spPr>
                  </p:pic>
                </p:oleObj>
              </mc:Fallback>
            </mc:AlternateContent>
          </a:graphicData>
        </a:graphic>
      </p:graphicFrame>
    </p:spTree>
    <p:extLst>
      <p:ext uri="{BB962C8B-B14F-4D97-AF65-F5344CB8AC3E}">
        <p14:creationId xmlns:p14="http://schemas.microsoft.com/office/powerpoint/2010/main" val="4042471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BD85202-2460-A443-B885-3CE20CA0D211}"/>
              </a:ext>
            </a:extLst>
          </p:cNvPr>
          <p:cNvPicPr>
            <a:picLocks noChangeAspect="1"/>
          </p:cNvPicPr>
          <p:nvPr/>
        </p:nvPicPr>
        <p:blipFill>
          <a:blip r:embed="rId3"/>
          <a:stretch>
            <a:fillRect/>
          </a:stretch>
        </p:blipFill>
        <p:spPr>
          <a:xfrm>
            <a:off x="257284" y="1495546"/>
            <a:ext cx="10121784" cy="4304566"/>
          </a:xfrm>
          <a:prstGeom prst="rect">
            <a:avLst/>
          </a:prstGeom>
        </p:spPr>
      </p:pic>
      <p:sp>
        <p:nvSpPr>
          <p:cNvPr id="16" name="TextBox 15">
            <a:extLst>
              <a:ext uri="{FF2B5EF4-FFF2-40B4-BE49-F238E27FC236}">
                <a16:creationId xmlns:a16="http://schemas.microsoft.com/office/drawing/2014/main" id="{C1062F34-BB77-AEFC-E5AA-F740CB09A60B}"/>
              </a:ext>
            </a:extLst>
          </p:cNvPr>
          <p:cNvSpPr txBox="1"/>
          <p:nvPr/>
        </p:nvSpPr>
        <p:spPr>
          <a:xfrm>
            <a:off x="1067562" y="1374945"/>
            <a:ext cx="6251780" cy="369332"/>
          </a:xfrm>
          <a:prstGeom prst="rect">
            <a:avLst/>
          </a:prstGeom>
          <a:solidFill>
            <a:schemeClr val="bg1"/>
          </a:solidFill>
        </p:spPr>
        <p:txBody>
          <a:bodyPr wrap="square">
            <a:spAutoFit/>
          </a:bodyPr>
          <a:lstStyle/>
          <a:p>
            <a:r>
              <a:rPr lang="en-US" b="1" dirty="0">
                <a:solidFill>
                  <a:srgbClr val="D97511"/>
                </a:solidFill>
                <a:latin typeface="Arial" panose="020B0604020202020204" pitchFamily="34" charset="0"/>
                <a:cs typeface="Arial" panose="020B0604020202020204" pitchFamily="34" charset="0"/>
              </a:rPr>
              <a:t>VRC01  10mg/Kg x4                      </a:t>
            </a:r>
            <a:r>
              <a:rPr lang="en-US" b="1" dirty="0">
                <a:solidFill>
                  <a:srgbClr val="7030A0"/>
                </a:solidFill>
                <a:latin typeface="Arial" panose="020B0604020202020204" pitchFamily="34" charset="0"/>
                <a:cs typeface="Arial" panose="020B0604020202020204" pitchFamily="34" charset="0"/>
              </a:rPr>
              <a:t>VRC01</a:t>
            </a:r>
            <a:r>
              <a:rPr lang="en-US" b="1" dirty="0">
                <a:latin typeface="Arial" panose="020B0604020202020204" pitchFamily="34" charset="0"/>
                <a:cs typeface="Arial" panose="020B0604020202020204" pitchFamily="34" charset="0"/>
              </a:rPr>
              <a:t> </a:t>
            </a:r>
            <a:r>
              <a:rPr lang="en-US" b="1" dirty="0">
                <a:solidFill>
                  <a:srgbClr val="7030A0"/>
                </a:solidFill>
                <a:latin typeface="Arial" panose="020B0604020202020204" pitchFamily="34" charset="0"/>
                <a:cs typeface="Arial" panose="020B0604020202020204" pitchFamily="34" charset="0"/>
              </a:rPr>
              <a:t>30mg/Kg x4                </a:t>
            </a:r>
            <a:endParaRPr lang="en-US" dirty="0">
              <a:solidFill>
                <a:schemeClr val="accent6">
                  <a:lumMod val="50000"/>
                </a:schemeClr>
              </a:solidFill>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9D0DC42-9EA1-BEF8-91C9-1DC019A07F61}"/>
              </a:ext>
            </a:extLst>
          </p:cNvPr>
          <p:cNvSpPr/>
          <p:nvPr/>
        </p:nvSpPr>
        <p:spPr>
          <a:xfrm>
            <a:off x="7187863" y="1452408"/>
            <a:ext cx="5083540" cy="4587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rot="16200000">
            <a:off x="-2224786" y="3407390"/>
            <a:ext cx="5299268" cy="677092"/>
          </a:xfrm>
          <a:prstGeom prst="rect">
            <a:avLst/>
          </a:prstGeom>
          <a:solidFill>
            <a:schemeClr val="bg1"/>
          </a:solidFill>
        </p:spPr>
        <p:txBody>
          <a:bodyPr wrap="square" lIns="121904" tIns="60952" rIns="121904" bIns="60952">
            <a:spAutoFit/>
          </a:bodyPr>
          <a:lstStyle/>
          <a:p>
            <a:pPr algn="ctr" defTabSz="1218990" fontAlgn="base">
              <a:spcBef>
                <a:spcPct val="0"/>
              </a:spcBef>
              <a:spcAft>
                <a:spcPct val="0"/>
              </a:spcAft>
            </a:pPr>
            <a:r>
              <a:rPr lang="en-US" sz="1800" b="1" dirty="0">
                <a:solidFill>
                  <a:prstClr val="black"/>
                </a:solidFill>
                <a:latin typeface="Arial" charset="0"/>
              </a:rPr>
              <a:t>HIV-1 replication </a:t>
            </a:r>
          </a:p>
          <a:p>
            <a:pPr algn="ctr" defTabSz="1218990" fontAlgn="base">
              <a:spcBef>
                <a:spcPct val="0"/>
              </a:spcBef>
              <a:spcAft>
                <a:spcPct val="0"/>
              </a:spcAft>
            </a:pPr>
            <a:r>
              <a:rPr lang="en-US" sz="1800" dirty="0">
                <a:solidFill>
                  <a:prstClr val="black"/>
                </a:solidFill>
                <a:latin typeface="Arial" charset="0"/>
              </a:rPr>
              <a:t>(AUC day 2-20 post-challenge)</a:t>
            </a:r>
          </a:p>
        </p:txBody>
      </p:sp>
      <p:sp>
        <p:nvSpPr>
          <p:cNvPr id="2" name="Title 1"/>
          <p:cNvSpPr>
            <a:spLocks noGrp="1"/>
          </p:cNvSpPr>
          <p:nvPr>
            <p:ph type="title"/>
          </p:nvPr>
        </p:nvSpPr>
        <p:spPr>
          <a:xfrm>
            <a:off x="75886" y="-40794"/>
            <a:ext cx="9105059" cy="1053099"/>
          </a:xfrm>
          <a:solidFill>
            <a:schemeClr val="bg1"/>
          </a:solidFill>
        </p:spPr>
        <p:txBody>
          <a:bodyPr>
            <a:noAutofit/>
          </a:bodyPr>
          <a:lstStyle/>
          <a:p>
            <a:pPr algn="ctr"/>
            <a:br>
              <a:rPr lang="en-US" sz="2800" b="1" dirty="0">
                <a:solidFill>
                  <a:schemeClr val="tx1"/>
                </a:solidFill>
                <a:latin typeface="Calibri" panose="020F0502020204030204" pitchFamily="34" charset="0"/>
                <a:cs typeface="Calibri" panose="020F0502020204030204" pitchFamily="34" charset="0"/>
              </a:rPr>
            </a:br>
            <a:r>
              <a:rPr lang="en-US" sz="2800" b="1" dirty="0">
                <a:solidFill>
                  <a:schemeClr val="tx1"/>
                </a:solidFill>
                <a:latin typeface="Calibri" panose="020F0502020204030204" pitchFamily="34" charset="0"/>
                <a:cs typeface="Calibri" panose="020F0502020204030204" pitchFamily="34" charset="0"/>
              </a:rPr>
              <a:t>Ex vivo Challenge of rectal biopsies shows partial resistance to HIV-1</a:t>
            </a:r>
            <a:r>
              <a:rPr lang="en-US" sz="2800" b="1" baseline="-25000" dirty="0">
                <a:solidFill>
                  <a:schemeClr val="tx1"/>
                </a:solidFill>
                <a:latin typeface="Calibri" panose="020F0502020204030204" pitchFamily="34" charset="0"/>
                <a:cs typeface="Calibri" panose="020F0502020204030204" pitchFamily="34" charset="0"/>
              </a:rPr>
              <a:t>Bal26</a:t>
            </a:r>
            <a:r>
              <a:rPr lang="en-US" sz="2800" b="1" dirty="0">
                <a:solidFill>
                  <a:schemeClr val="tx1"/>
                </a:solidFill>
                <a:latin typeface="Calibri" panose="020F0502020204030204" pitchFamily="34" charset="0"/>
                <a:cs typeface="Calibri" panose="020F0502020204030204" pitchFamily="34" charset="0"/>
              </a:rPr>
              <a:t> that wanes over time</a:t>
            </a:r>
          </a:p>
        </p:txBody>
      </p:sp>
      <p:sp>
        <p:nvSpPr>
          <p:cNvPr id="3" name="Rectangle 2">
            <a:extLst>
              <a:ext uri="{FF2B5EF4-FFF2-40B4-BE49-F238E27FC236}">
                <a16:creationId xmlns:a16="http://schemas.microsoft.com/office/drawing/2014/main" id="{1E72EE3D-1DFD-42CF-8526-30E5A14D3BED}"/>
              </a:ext>
            </a:extLst>
          </p:cNvPr>
          <p:cNvSpPr/>
          <p:nvPr/>
        </p:nvSpPr>
        <p:spPr>
          <a:xfrm>
            <a:off x="9104565" y="3971255"/>
            <a:ext cx="1655882" cy="8185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67" dirty="0">
                <a:solidFill>
                  <a:schemeClr val="tx1"/>
                </a:solidFill>
              </a:rPr>
              <a:t>∆  female</a:t>
            </a:r>
          </a:p>
          <a:p>
            <a:r>
              <a:rPr lang="en-US" sz="1867" dirty="0">
                <a:solidFill>
                  <a:schemeClr val="tx1"/>
                </a:solidFill>
                <a:latin typeface="Calibri" panose="020F0502020204030204" pitchFamily="34" charset="0"/>
                <a:cs typeface="Calibri" panose="020F0502020204030204" pitchFamily="34" charset="0"/>
              </a:rPr>
              <a:t>○ </a:t>
            </a:r>
            <a:r>
              <a:rPr lang="en-US" sz="1867" dirty="0">
                <a:solidFill>
                  <a:schemeClr val="tx1"/>
                </a:solidFill>
              </a:rPr>
              <a:t>male</a:t>
            </a:r>
          </a:p>
          <a:p>
            <a:pPr algn="ctr"/>
            <a:endParaRPr lang="en-US" sz="2533" dirty="0"/>
          </a:p>
        </p:txBody>
      </p:sp>
      <p:sp>
        <p:nvSpPr>
          <p:cNvPr id="9" name="Rectangle 8">
            <a:extLst>
              <a:ext uri="{FF2B5EF4-FFF2-40B4-BE49-F238E27FC236}">
                <a16:creationId xmlns:a16="http://schemas.microsoft.com/office/drawing/2014/main" id="{729C677A-4E3D-4063-94DE-40B6E45BC156}"/>
              </a:ext>
            </a:extLst>
          </p:cNvPr>
          <p:cNvSpPr/>
          <p:nvPr/>
        </p:nvSpPr>
        <p:spPr>
          <a:xfrm>
            <a:off x="6622982" y="5112507"/>
            <a:ext cx="6096000" cy="1477328"/>
          </a:xfrm>
          <a:prstGeom prst="rect">
            <a:avLst/>
          </a:prstGeom>
        </p:spPr>
        <p:txBody>
          <a:bodyPr>
            <a:spAutoFit/>
          </a:bodyPr>
          <a:lstStyle/>
          <a:p>
            <a:pPr algn="ctr"/>
            <a:r>
              <a:rPr lang="en-US" altLang="en-US" sz="1800" dirty="0">
                <a:solidFill>
                  <a:srgbClr val="0000FF"/>
                </a:solidFill>
                <a:latin typeface="Arial" panose="020B0604020202020204" pitchFamily="34" charset="0"/>
                <a:cs typeface="Arial" panose="020B0604020202020204" pitchFamily="34" charset="0"/>
              </a:rPr>
              <a:t>snLuc.HIV-1</a:t>
            </a:r>
            <a:r>
              <a:rPr lang="en-US" altLang="en-US" sz="1800" baseline="-25000" dirty="0">
                <a:solidFill>
                  <a:srgbClr val="0000FF"/>
                </a:solidFill>
                <a:latin typeface="Arial" panose="020B0604020202020204" pitchFamily="34" charset="0"/>
                <a:cs typeface="Arial" panose="020B0604020202020204" pitchFamily="34" charset="0"/>
              </a:rPr>
              <a:t>Bal26</a:t>
            </a:r>
            <a:endParaRPr lang="en-US" altLang="en-US" sz="1800" dirty="0">
              <a:solidFill>
                <a:srgbClr val="0000FF"/>
              </a:solidFill>
              <a:latin typeface="Arial" panose="020B0604020202020204" pitchFamily="34" charset="0"/>
              <a:cs typeface="Arial" panose="020B0604020202020204" pitchFamily="34" charset="0"/>
            </a:endParaRPr>
          </a:p>
          <a:p>
            <a:pPr algn="ctr"/>
            <a:r>
              <a:rPr lang="en-US" altLang="en-US" sz="1800" b="1" dirty="0">
                <a:solidFill>
                  <a:srgbClr val="0000FF"/>
                </a:solidFill>
                <a:latin typeface="Arial" panose="020B0604020202020204" pitchFamily="34" charset="0"/>
                <a:cs typeface="Arial" panose="020B0604020202020204" pitchFamily="34" charset="0"/>
              </a:rPr>
              <a:t>VRC01-sensitive </a:t>
            </a:r>
          </a:p>
          <a:p>
            <a:pPr algn="ctr"/>
            <a:r>
              <a:rPr lang="en-US" altLang="en-US" sz="1800" dirty="0">
                <a:solidFill>
                  <a:srgbClr val="0000FF"/>
                </a:solidFill>
                <a:latin typeface="Arial" panose="020B0604020202020204" pitchFamily="34" charset="0"/>
                <a:cs typeface="Arial" panose="020B0604020202020204" pitchFamily="34" charset="0"/>
              </a:rPr>
              <a:t>(</a:t>
            </a:r>
            <a:r>
              <a:rPr lang="en-US" altLang="en-US" sz="1800" dirty="0" err="1">
                <a:solidFill>
                  <a:srgbClr val="0000FF"/>
                </a:solidFill>
                <a:latin typeface="Arial" panose="020B0604020202020204" pitchFamily="34" charset="0"/>
                <a:cs typeface="Arial" panose="020B0604020202020204" pitchFamily="34" charset="0"/>
              </a:rPr>
              <a:t>neut</a:t>
            </a:r>
            <a:r>
              <a:rPr lang="en-US" altLang="en-US" sz="1800" dirty="0">
                <a:solidFill>
                  <a:srgbClr val="0000FF"/>
                </a:solidFill>
                <a:latin typeface="Arial" panose="020B0604020202020204" pitchFamily="34" charset="0"/>
                <a:cs typeface="Arial" panose="020B0604020202020204" pitchFamily="34" charset="0"/>
              </a:rPr>
              <a:t> IC80 ~0.17 µg/ml)</a:t>
            </a:r>
          </a:p>
          <a:p>
            <a:pPr algn="ctr"/>
            <a:endParaRPr lang="en-US" altLang="en-US" sz="1800" dirty="0">
              <a:solidFill>
                <a:srgbClr val="0000FF"/>
              </a:solidFill>
              <a:latin typeface="Arial" panose="020B0604020202020204" pitchFamily="34" charset="0"/>
              <a:cs typeface="Arial" panose="020B0604020202020204" pitchFamily="34" charset="0"/>
            </a:endParaRPr>
          </a:p>
          <a:p>
            <a:pPr algn="ctr"/>
            <a:r>
              <a:rPr lang="en-US" altLang="en-US" sz="1800" dirty="0">
                <a:latin typeface="Arial" panose="020B0604020202020204" pitchFamily="34" charset="0"/>
                <a:cs typeface="Arial" panose="020B0604020202020204" pitchFamily="34" charset="0"/>
              </a:rPr>
              <a:t>Statistically significant compared to baseline</a:t>
            </a:r>
          </a:p>
        </p:txBody>
      </p:sp>
      <p:sp>
        <p:nvSpPr>
          <p:cNvPr id="18" name="Star: 5 Points 17">
            <a:extLst>
              <a:ext uri="{FF2B5EF4-FFF2-40B4-BE49-F238E27FC236}">
                <a16:creationId xmlns:a16="http://schemas.microsoft.com/office/drawing/2014/main" id="{CB4BDAFA-B85E-4204-8258-52BC278F4D21}"/>
              </a:ext>
            </a:extLst>
          </p:cNvPr>
          <p:cNvSpPr/>
          <p:nvPr/>
        </p:nvSpPr>
        <p:spPr>
          <a:xfrm>
            <a:off x="7201228" y="6365091"/>
            <a:ext cx="118113" cy="60959"/>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533"/>
          </a:p>
        </p:txBody>
      </p:sp>
      <p:sp>
        <p:nvSpPr>
          <p:cNvPr id="19" name="TextBox 18">
            <a:extLst>
              <a:ext uri="{FF2B5EF4-FFF2-40B4-BE49-F238E27FC236}">
                <a16:creationId xmlns:a16="http://schemas.microsoft.com/office/drawing/2014/main" id="{1A42B0EB-2B11-472D-B36D-22CA73DB66D0}"/>
              </a:ext>
            </a:extLst>
          </p:cNvPr>
          <p:cNvSpPr txBox="1"/>
          <p:nvPr/>
        </p:nvSpPr>
        <p:spPr>
          <a:xfrm>
            <a:off x="811883" y="5504896"/>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22" name="Star: 5 Points 21">
            <a:extLst>
              <a:ext uri="{FF2B5EF4-FFF2-40B4-BE49-F238E27FC236}">
                <a16:creationId xmlns:a16="http://schemas.microsoft.com/office/drawing/2014/main" id="{5A21777C-C0FE-D220-EE1C-217BAB2C31CE}"/>
              </a:ext>
            </a:extLst>
          </p:cNvPr>
          <p:cNvSpPr/>
          <p:nvPr/>
        </p:nvSpPr>
        <p:spPr>
          <a:xfrm>
            <a:off x="1985686" y="2106917"/>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
        <p:nvSpPr>
          <p:cNvPr id="5" name="TextBox 4">
            <a:extLst>
              <a:ext uri="{FF2B5EF4-FFF2-40B4-BE49-F238E27FC236}">
                <a16:creationId xmlns:a16="http://schemas.microsoft.com/office/drawing/2014/main" id="{AE419E99-C21B-8D45-DC4D-4005B7736F59}"/>
              </a:ext>
            </a:extLst>
          </p:cNvPr>
          <p:cNvSpPr txBox="1"/>
          <p:nvPr/>
        </p:nvSpPr>
        <p:spPr>
          <a:xfrm>
            <a:off x="4055933" y="5483055"/>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11" name="Star: 5 Points 10">
            <a:extLst>
              <a:ext uri="{FF2B5EF4-FFF2-40B4-BE49-F238E27FC236}">
                <a16:creationId xmlns:a16="http://schemas.microsoft.com/office/drawing/2014/main" id="{CF9FAAB8-3290-4AC4-B459-E943980CFA84}"/>
              </a:ext>
            </a:extLst>
          </p:cNvPr>
          <p:cNvSpPr/>
          <p:nvPr/>
        </p:nvSpPr>
        <p:spPr>
          <a:xfrm>
            <a:off x="5101093" y="2130364"/>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
        <p:nvSpPr>
          <p:cNvPr id="13" name="Star: 5 Points 12">
            <a:extLst>
              <a:ext uri="{FF2B5EF4-FFF2-40B4-BE49-F238E27FC236}">
                <a16:creationId xmlns:a16="http://schemas.microsoft.com/office/drawing/2014/main" id="{60FDA929-D4ED-7FDE-1F57-E06D7E8B31FC}"/>
              </a:ext>
            </a:extLst>
          </p:cNvPr>
          <p:cNvSpPr/>
          <p:nvPr/>
        </p:nvSpPr>
        <p:spPr>
          <a:xfrm>
            <a:off x="5479163" y="2130364"/>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Tree>
    <p:extLst>
      <p:ext uri="{BB962C8B-B14F-4D97-AF65-F5344CB8AC3E}">
        <p14:creationId xmlns:p14="http://schemas.microsoft.com/office/powerpoint/2010/main" val="1827530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BD85202-2460-A443-B885-3CE20CA0D211}"/>
              </a:ext>
            </a:extLst>
          </p:cNvPr>
          <p:cNvPicPr>
            <a:picLocks noChangeAspect="1"/>
          </p:cNvPicPr>
          <p:nvPr/>
        </p:nvPicPr>
        <p:blipFill>
          <a:blip r:embed="rId3"/>
          <a:stretch>
            <a:fillRect/>
          </a:stretch>
        </p:blipFill>
        <p:spPr>
          <a:xfrm>
            <a:off x="110964" y="1858186"/>
            <a:ext cx="10121784" cy="4304566"/>
          </a:xfrm>
          <a:prstGeom prst="rect">
            <a:avLst/>
          </a:prstGeom>
        </p:spPr>
      </p:pic>
      <p:sp>
        <p:nvSpPr>
          <p:cNvPr id="16" name="TextBox 15">
            <a:extLst>
              <a:ext uri="{FF2B5EF4-FFF2-40B4-BE49-F238E27FC236}">
                <a16:creationId xmlns:a16="http://schemas.microsoft.com/office/drawing/2014/main" id="{C1062F34-BB77-AEFC-E5AA-F740CB09A60B}"/>
              </a:ext>
            </a:extLst>
          </p:cNvPr>
          <p:cNvSpPr txBox="1"/>
          <p:nvPr/>
        </p:nvSpPr>
        <p:spPr>
          <a:xfrm>
            <a:off x="921241" y="1737585"/>
            <a:ext cx="9358793" cy="369332"/>
          </a:xfrm>
          <a:prstGeom prst="rect">
            <a:avLst/>
          </a:prstGeom>
          <a:solidFill>
            <a:schemeClr val="bg1"/>
          </a:solidFill>
        </p:spPr>
        <p:txBody>
          <a:bodyPr wrap="square">
            <a:spAutoFit/>
          </a:bodyPr>
          <a:lstStyle/>
          <a:p>
            <a:r>
              <a:rPr lang="en-US" b="1" dirty="0">
                <a:solidFill>
                  <a:srgbClr val="D97511"/>
                </a:solidFill>
                <a:latin typeface="Arial" panose="020B0604020202020204" pitchFamily="34" charset="0"/>
                <a:cs typeface="Arial" panose="020B0604020202020204" pitchFamily="34" charset="0"/>
              </a:rPr>
              <a:t>VRC01  10mg/Kg x4                    </a:t>
            </a:r>
            <a:r>
              <a:rPr lang="en-US" b="1" dirty="0">
                <a:solidFill>
                  <a:srgbClr val="7030A0"/>
                </a:solidFill>
                <a:latin typeface="Arial" panose="020B0604020202020204" pitchFamily="34" charset="0"/>
                <a:cs typeface="Arial" panose="020B0604020202020204" pitchFamily="34" charset="0"/>
              </a:rPr>
              <a:t>VRC01</a:t>
            </a:r>
            <a:r>
              <a:rPr lang="en-US" b="1" dirty="0">
                <a:latin typeface="Arial" panose="020B0604020202020204" pitchFamily="34" charset="0"/>
                <a:cs typeface="Arial" panose="020B0604020202020204" pitchFamily="34" charset="0"/>
              </a:rPr>
              <a:t> </a:t>
            </a:r>
            <a:r>
              <a:rPr lang="en-US" b="1" dirty="0">
                <a:solidFill>
                  <a:srgbClr val="7030A0"/>
                </a:solidFill>
                <a:latin typeface="Arial" panose="020B0604020202020204" pitchFamily="34" charset="0"/>
                <a:cs typeface="Arial" panose="020B0604020202020204" pitchFamily="34" charset="0"/>
              </a:rPr>
              <a:t>30mg/Kg x4               </a:t>
            </a:r>
            <a:r>
              <a:rPr lang="en-US" b="1" dirty="0">
                <a:solidFill>
                  <a:srgbClr val="4AA058"/>
                </a:solidFill>
                <a:latin typeface="Arial" panose="020B0604020202020204" pitchFamily="34" charset="0"/>
                <a:cs typeface="Arial" panose="020B0604020202020204" pitchFamily="34" charset="0"/>
              </a:rPr>
              <a:t>VRC01LS 30mg/Kg x3 </a:t>
            </a:r>
            <a:endParaRPr lang="en-US" dirty="0">
              <a:solidFill>
                <a:srgbClr val="4AA058"/>
              </a:solidFill>
              <a:latin typeface="Arial" panose="020B0604020202020204" pitchFamily="34" charset="0"/>
              <a:cs typeface="Arial" panose="020B0604020202020204" pitchFamily="34" charset="0"/>
            </a:endParaRPr>
          </a:p>
        </p:txBody>
      </p:sp>
      <p:sp>
        <p:nvSpPr>
          <p:cNvPr id="34" name="Rectangle 33"/>
          <p:cNvSpPr/>
          <p:nvPr/>
        </p:nvSpPr>
        <p:spPr>
          <a:xfrm rot="16200000">
            <a:off x="-2371106" y="3770030"/>
            <a:ext cx="5299268" cy="677092"/>
          </a:xfrm>
          <a:prstGeom prst="rect">
            <a:avLst/>
          </a:prstGeom>
          <a:solidFill>
            <a:schemeClr val="bg1"/>
          </a:solidFill>
        </p:spPr>
        <p:txBody>
          <a:bodyPr wrap="square" lIns="121904" tIns="60952" rIns="121904" bIns="60952">
            <a:spAutoFit/>
          </a:bodyPr>
          <a:lstStyle/>
          <a:p>
            <a:pPr algn="ctr" defTabSz="1218990" fontAlgn="base">
              <a:spcBef>
                <a:spcPct val="0"/>
              </a:spcBef>
              <a:spcAft>
                <a:spcPct val="0"/>
              </a:spcAft>
            </a:pPr>
            <a:r>
              <a:rPr lang="en-US" sz="1800" b="1" dirty="0">
                <a:solidFill>
                  <a:prstClr val="black"/>
                </a:solidFill>
                <a:latin typeface="Arial" charset="0"/>
              </a:rPr>
              <a:t>HIV-1 replication </a:t>
            </a:r>
          </a:p>
          <a:p>
            <a:pPr algn="ctr" defTabSz="1218990" fontAlgn="base">
              <a:spcBef>
                <a:spcPct val="0"/>
              </a:spcBef>
              <a:spcAft>
                <a:spcPct val="0"/>
              </a:spcAft>
            </a:pPr>
            <a:r>
              <a:rPr lang="en-US" sz="1800" dirty="0">
                <a:solidFill>
                  <a:prstClr val="black"/>
                </a:solidFill>
                <a:latin typeface="Arial" charset="0"/>
              </a:rPr>
              <a:t>(AUC day 2-20 post-challenge)</a:t>
            </a:r>
          </a:p>
        </p:txBody>
      </p:sp>
      <p:sp>
        <p:nvSpPr>
          <p:cNvPr id="2" name="Title 1"/>
          <p:cNvSpPr>
            <a:spLocks noGrp="1"/>
          </p:cNvSpPr>
          <p:nvPr>
            <p:ph type="title"/>
          </p:nvPr>
        </p:nvSpPr>
        <p:spPr>
          <a:xfrm>
            <a:off x="75886" y="-40794"/>
            <a:ext cx="9358793" cy="1053099"/>
          </a:xfrm>
          <a:solidFill>
            <a:schemeClr val="bg1"/>
          </a:solidFill>
        </p:spPr>
        <p:txBody>
          <a:bodyPr>
            <a:normAutofit fontScale="90000"/>
          </a:bodyPr>
          <a:lstStyle/>
          <a:p>
            <a:pPr algn="ctr"/>
            <a:br>
              <a:rPr lang="en-US" sz="2400" b="1" dirty="0">
                <a:solidFill>
                  <a:schemeClr val="tx1"/>
                </a:solidFill>
              </a:rPr>
            </a:br>
            <a:r>
              <a:rPr lang="en-US" sz="3100" b="1" dirty="0">
                <a:solidFill>
                  <a:schemeClr val="tx1"/>
                </a:solidFill>
                <a:latin typeface="Calibri" panose="020F0502020204030204" pitchFamily="34" charset="0"/>
                <a:cs typeface="Calibri" panose="020F0502020204030204" pitchFamily="34" charset="0"/>
              </a:rPr>
              <a:t>Ex vivo Challenge of rectal biopsies shows partial resistance to HIV-1</a:t>
            </a:r>
            <a:r>
              <a:rPr lang="en-US" sz="3100" b="1" baseline="-25000" dirty="0">
                <a:solidFill>
                  <a:schemeClr val="tx1"/>
                </a:solidFill>
                <a:latin typeface="Calibri" panose="020F0502020204030204" pitchFamily="34" charset="0"/>
                <a:cs typeface="Calibri" panose="020F0502020204030204" pitchFamily="34" charset="0"/>
              </a:rPr>
              <a:t>Bal26</a:t>
            </a:r>
            <a:r>
              <a:rPr lang="en-US" sz="3100" b="1" dirty="0">
                <a:solidFill>
                  <a:schemeClr val="tx1"/>
                </a:solidFill>
                <a:latin typeface="Calibri" panose="020F0502020204030204" pitchFamily="34" charset="0"/>
                <a:cs typeface="Calibri" panose="020F0502020204030204" pitchFamily="34" charset="0"/>
              </a:rPr>
              <a:t> that wanes over time</a:t>
            </a:r>
          </a:p>
        </p:txBody>
      </p:sp>
      <p:sp>
        <p:nvSpPr>
          <p:cNvPr id="3" name="Rectangle 2">
            <a:extLst>
              <a:ext uri="{FF2B5EF4-FFF2-40B4-BE49-F238E27FC236}">
                <a16:creationId xmlns:a16="http://schemas.microsoft.com/office/drawing/2014/main" id="{1E72EE3D-1DFD-42CF-8526-30E5A14D3BED}"/>
              </a:ext>
            </a:extLst>
          </p:cNvPr>
          <p:cNvSpPr/>
          <p:nvPr/>
        </p:nvSpPr>
        <p:spPr>
          <a:xfrm>
            <a:off x="10489343" y="2213208"/>
            <a:ext cx="1655882" cy="8185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latin typeface="Arial" panose="020B0604020202020204" pitchFamily="34" charset="0"/>
                <a:cs typeface="Arial" panose="020B0604020202020204" pitchFamily="34" charset="0"/>
              </a:rPr>
              <a:t>∆  female</a:t>
            </a:r>
          </a:p>
          <a:p>
            <a:r>
              <a:rPr lang="en-US" sz="1600" dirty="0">
                <a:solidFill>
                  <a:schemeClr val="tx1"/>
                </a:solidFill>
                <a:latin typeface="Arial" panose="020B0604020202020204" pitchFamily="34" charset="0"/>
                <a:cs typeface="Arial" panose="020B0604020202020204" pitchFamily="34" charset="0"/>
              </a:rPr>
              <a:t>○ male</a:t>
            </a:r>
          </a:p>
          <a:p>
            <a:pPr algn="ctr"/>
            <a:endParaRPr lang="en-US" sz="2533" dirty="0"/>
          </a:p>
        </p:txBody>
      </p:sp>
      <p:sp>
        <p:nvSpPr>
          <p:cNvPr id="9" name="Rectangle 8">
            <a:extLst>
              <a:ext uri="{FF2B5EF4-FFF2-40B4-BE49-F238E27FC236}">
                <a16:creationId xmlns:a16="http://schemas.microsoft.com/office/drawing/2014/main" id="{729C677A-4E3D-4063-94DE-40B6E45BC156}"/>
              </a:ext>
            </a:extLst>
          </p:cNvPr>
          <p:cNvSpPr/>
          <p:nvPr/>
        </p:nvSpPr>
        <p:spPr>
          <a:xfrm>
            <a:off x="10303498" y="3291150"/>
            <a:ext cx="1655881" cy="2554545"/>
          </a:xfrm>
          <a:prstGeom prst="rect">
            <a:avLst/>
          </a:prstGeom>
        </p:spPr>
        <p:txBody>
          <a:bodyPr wrap="square">
            <a:spAutoFit/>
          </a:bodyPr>
          <a:lstStyle/>
          <a:p>
            <a:pPr algn="ctr"/>
            <a:r>
              <a:rPr lang="en-US" altLang="en-US" sz="1600" dirty="0">
                <a:solidFill>
                  <a:srgbClr val="0000FF"/>
                </a:solidFill>
                <a:latin typeface="Arial" panose="020B0604020202020204" pitchFamily="34" charset="0"/>
                <a:cs typeface="Arial" panose="020B0604020202020204" pitchFamily="34" charset="0"/>
              </a:rPr>
              <a:t>snLuc.HIV-1</a:t>
            </a:r>
            <a:r>
              <a:rPr lang="en-US" altLang="en-US" sz="1600" baseline="-25000" dirty="0">
                <a:solidFill>
                  <a:srgbClr val="0000FF"/>
                </a:solidFill>
                <a:latin typeface="Arial" panose="020B0604020202020204" pitchFamily="34" charset="0"/>
                <a:cs typeface="Arial" panose="020B0604020202020204" pitchFamily="34" charset="0"/>
              </a:rPr>
              <a:t>Bal26</a:t>
            </a:r>
            <a:endParaRPr lang="en-US" altLang="en-US" sz="1600" dirty="0">
              <a:solidFill>
                <a:srgbClr val="0000FF"/>
              </a:solidFill>
              <a:latin typeface="Arial" panose="020B0604020202020204" pitchFamily="34" charset="0"/>
              <a:cs typeface="Arial" panose="020B0604020202020204" pitchFamily="34" charset="0"/>
            </a:endParaRPr>
          </a:p>
          <a:p>
            <a:pPr algn="ctr"/>
            <a:r>
              <a:rPr lang="en-US" altLang="en-US" sz="1600" b="1" dirty="0">
                <a:solidFill>
                  <a:srgbClr val="0000FF"/>
                </a:solidFill>
                <a:latin typeface="Arial" panose="020B0604020202020204" pitchFamily="34" charset="0"/>
                <a:cs typeface="Arial" panose="020B0604020202020204" pitchFamily="34" charset="0"/>
              </a:rPr>
              <a:t>VRC01-sensitive </a:t>
            </a:r>
          </a:p>
          <a:p>
            <a:pPr algn="ctr"/>
            <a:r>
              <a:rPr lang="en-US" altLang="en-US" sz="1600" dirty="0">
                <a:solidFill>
                  <a:srgbClr val="0000FF"/>
                </a:solidFill>
                <a:latin typeface="Arial" panose="020B0604020202020204" pitchFamily="34" charset="0"/>
                <a:cs typeface="Arial" panose="020B0604020202020204" pitchFamily="34" charset="0"/>
              </a:rPr>
              <a:t>(</a:t>
            </a:r>
            <a:r>
              <a:rPr lang="en-US" altLang="en-US" sz="1600" dirty="0" err="1">
                <a:solidFill>
                  <a:srgbClr val="0000FF"/>
                </a:solidFill>
                <a:latin typeface="Arial" panose="020B0604020202020204" pitchFamily="34" charset="0"/>
                <a:cs typeface="Arial" panose="020B0604020202020204" pitchFamily="34" charset="0"/>
              </a:rPr>
              <a:t>neut</a:t>
            </a:r>
            <a:r>
              <a:rPr lang="en-US" altLang="en-US" sz="1600" dirty="0">
                <a:solidFill>
                  <a:srgbClr val="0000FF"/>
                </a:solidFill>
                <a:latin typeface="Arial" panose="020B0604020202020204" pitchFamily="34" charset="0"/>
                <a:cs typeface="Arial" panose="020B0604020202020204" pitchFamily="34" charset="0"/>
              </a:rPr>
              <a:t> IC80 ~0.17 µg/ml)</a:t>
            </a:r>
          </a:p>
          <a:p>
            <a:pPr algn="ctr"/>
            <a:endParaRPr lang="en-US" altLang="en-US" sz="1600" dirty="0">
              <a:solidFill>
                <a:srgbClr val="0000FF"/>
              </a:solidFill>
              <a:latin typeface="Arial" panose="020B0604020202020204" pitchFamily="34" charset="0"/>
              <a:cs typeface="Arial" panose="020B0604020202020204" pitchFamily="34" charset="0"/>
            </a:endParaRPr>
          </a:p>
          <a:p>
            <a:pPr algn="ctr"/>
            <a:r>
              <a:rPr lang="en-US" altLang="en-US" sz="1600" dirty="0">
                <a:latin typeface="Arial" panose="020B0604020202020204" pitchFamily="34" charset="0"/>
                <a:cs typeface="Arial" panose="020B0604020202020204" pitchFamily="34" charset="0"/>
              </a:rPr>
              <a:t>Statistically significant compared to baseline</a:t>
            </a:r>
          </a:p>
        </p:txBody>
      </p:sp>
      <p:sp>
        <p:nvSpPr>
          <p:cNvPr id="18" name="Star: 5 Points 17">
            <a:extLst>
              <a:ext uri="{FF2B5EF4-FFF2-40B4-BE49-F238E27FC236}">
                <a16:creationId xmlns:a16="http://schemas.microsoft.com/office/drawing/2014/main" id="{CB4BDAFA-B85E-4204-8258-52BC278F4D21}"/>
              </a:ext>
            </a:extLst>
          </p:cNvPr>
          <p:cNvSpPr/>
          <p:nvPr/>
        </p:nvSpPr>
        <p:spPr>
          <a:xfrm>
            <a:off x="10403731" y="4898931"/>
            <a:ext cx="118113" cy="60959"/>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533"/>
          </a:p>
        </p:txBody>
      </p:sp>
      <p:sp>
        <p:nvSpPr>
          <p:cNvPr id="19" name="TextBox 18">
            <a:extLst>
              <a:ext uri="{FF2B5EF4-FFF2-40B4-BE49-F238E27FC236}">
                <a16:creationId xmlns:a16="http://schemas.microsoft.com/office/drawing/2014/main" id="{1A42B0EB-2B11-472D-B36D-22CA73DB66D0}"/>
              </a:ext>
            </a:extLst>
          </p:cNvPr>
          <p:cNvSpPr txBox="1"/>
          <p:nvPr/>
        </p:nvSpPr>
        <p:spPr>
          <a:xfrm>
            <a:off x="665563" y="5867536"/>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22" name="Star: 5 Points 21">
            <a:extLst>
              <a:ext uri="{FF2B5EF4-FFF2-40B4-BE49-F238E27FC236}">
                <a16:creationId xmlns:a16="http://schemas.microsoft.com/office/drawing/2014/main" id="{5A21777C-C0FE-D220-EE1C-217BAB2C31CE}"/>
              </a:ext>
            </a:extLst>
          </p:cNvPr>
          <p:cNvSpPr/>
          <p:nvPr/>
        </p:nvSpPr>
        <p:spPr>
          <a:xfrm>
            <a:off x="1839366" y="2469557"/>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
        <p:nvSpPr>
          <p:cNvPr id="5" name="TextBox 4">
            <a:extLst>
              <a:ext uri="{FF2B5EF4-FFF2-40B4-BE49-F238E27FC236}">
                <a16:creationId xmlns:a16="http://schemas.microsoft.com/office/drawing/2014/main" id="{AE419E99-C21B-8D45-DC4D-4005B7736F59}"/>
              </a:ext>
            </a:extLst>
          </p:cNvPr>
          <p:cNvSpPr txBox="1"/>
          <p:nvPr/>
        </p:nvSpPr>
        <p:spPr>
          <a:xfrm>
            <a:off x="3909613" y="5845695"/>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11" name="Star: 5 Points 10">
            <a:extLst>
              <a:ext uri="{FF2B5EF4-FFF2-40B4-BE49-F238E27FC236}">
                <a16:creationId xmlns:a16="http://schemas.microsoft.com/office/drawing/2014/main" id="{CF9FAAB8-3290-4AC4-B459-E943980CFA84}"/>
              </a:ext>
            </a:extLst>
          </p:cNvPr>
          <p:cNvSpPr/>
          <p:nvPr/>
        </p:nvSpPr>
        <p:spPr>
          <a:xfrm>
            <a:off x="4954773" y="2493004"/>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
        <p:nvSpPr>
          <p:cNvPr id="13" name="Star: 5 Points 12">
            <a:extLst>
              <a:ext uri="{FF2B5EF4-FFF2-40B4-BE49-F238E27FC236}">
                <a16:creationId xmlns:a16="http://schemas.microsoft.com/office/drawing/2014/main" id="{60FDA929-D4ED-7FDE-1F57-E06D7E8B31FC}"/>
              </a:ext>
            </a:extLst>
          </p:cNvPr>
          <p:cNvSpPr/>
          <p:nvPr/>
        </p:nvSpPr>
        <p:spPr>
          <a:xfrm>
            <a:off x="5332843" y="2493004"/>
            <a:ext cx="121475" cy="129484"/>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800" dirty="0">
                <a:effectLst/>
                <a:latin typeface="Segoe UI" panose="020B0502040204020203" pitchFamily="34" charset="0"/>
              </a:rPr>
              <a:t>e7</a:t>
            </a:r>
            <a:endParaRPr lang="en-US" dirty="0"/>
          </a:p>
        </p:txBody>
      </p:sp>
      <p:sp>
        <p:nvSpPr>
          <p:cNvPr id="7" name="TextBox 6">
            <a:extLst>
              <a:ext uri="{FF2B5EF4-FFF2-40B4-BE49-F238E27FC236}">
                <a16:creationId xmlns:a16="http://schemas.microsoft.com/office/drawing/2014/main" id="{EA8B4437-DE7C-4923-F9CF-006C33AA8531}"/>
              </a:ext>
            </a:extLst>
          </p:cNvPr>
          <p:cNvSpPr txBox="1"/>
          <p:nvPr/>
        </p:nvSpPr>
        <p:spPr>
          <a:xfrm>
            <a:off x="7071181" y="5845695"/>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Tree>
    <p:extLst>
      <p:ext uri="{BB962C8B-B14F-4D97-AF65-F5344CB8AC3E}">
        <p14:creationId xmlns:p14="http://schemas.microsoft.com/office/powerpoint/2010/main" val="155986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Straight Arrow Connector 55"/>
          <p:cNvCxnSpPr/>
          <p:nvPr/>
        </p:nvCxnSpPr>
        <p:spPr>
          <a:xfrm flipH="1">
            <a:off x="4536797" y="2467856"/>
            <a:ext cx="4" cy="505075"/>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6" name="Title 15"/>
          <p:cNvSpPr>
            <a:spLocks noGrp="1"/>
          </p:cNvSpPr>
          <p:nvPr>
            <p:ph type="title"/>
          </p:nvPr>
        </p:nvSpPr>
        <p:spPr>
          <a:xfrm>
            <a:off x="2725185" y="129655"/>
            <a:ext cx="9184667" cy="817308"/>
          </a:xfrm>
          <a:solidFill>
            <a:schemeClr val="bg1"/>
          </a:solidFill>
        </p:spPr>
        <p:txBody>
          <a:bodyPr>
            <a:noAutofit/>
          </a:bodyPr>
          <a:lstStyle/>
          <a:p>
            <a:r>
              <a:rPr lang="en-US" sz="2800" b="1" dirty="0">
                <a:solidFill>
                  <a:schemeClr val="tx1"/>
                </a:solidFill>
                <a:latin typeface="Calibri" panose="020F0502020204030204" pitchFamily="34" charset="0"/>
                <a:cs typeface="Calibri" panose="020F0502020204030204" pitchFamily="34" charset="0"/>
              </a:rPr>
              <a:t>Are VRC01 and VRC01LS functional in the rectal mucosa and capable of protection against a less-VRC01 sensitive HIV-1?</a:t>
            </a:r>
          </a:p>
        </p:txBody>
      </p:sp>
      <p:grpSp>
        <p:nvGrpSpPr>
          <p:cNvPr id="7" name="Group 6"/>
          <p:cNvGrpSpPr/>
          <p:nvPr/>
        </p:nvGrpSpPr>
        <p:grpSpPr>
          <a:xfrm>
            <a:off x="3678249" y="2256736"/>
            <a:ext cx="1719263" cy="304800"/>
            <a:chOff x="3273237" y="1211263"/>
            <a:chExt cx="1719263" cy="304800"/>
          </a:xfrm>
        </p:grpSpPr>
        <p:sp>
          <p:nvSpPr>
            <p:cNvPr id="8" name="Rectangle 4"/>
            <p:cNvSpPr>
              <a:spLocks noChangeArrowheads="1"/>
            </p:cNvSpPr>
            <p:nvPr/>
          </p:nvSpPr>
          <p:spPr bwMode="auto">
            <a:xfrm>
              <a:off x="4611500" y="1211263"/>
              <a:ext cx="381000" cy="304800"/>
            </a:xfrm>
            <a:prstGeom prst="rect">
              <a:avLst/>
            </a:prstGeom>
            <a:solidFill>
              <a:srgbClr val="FFCCCC"/>
            </a:solidFill>
            <a:ln w="9525">
              <a:solidFill>
                <a:schemeClr val="tx2"/>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sp>
          <p:nvSpPr>
            <p:cNvPr id="9" name="Rectangle 5"/>
            <p:cNvSpPr>
              <a:spLocks noChangeArrowheads="1"/>
            </p:cNvSpPr>
            <p:nvPr/>
          </p:nvSpPr>
          <p:spPr bwMode="auto">
            <a:xfrm>
              <a:off x="3942369" y="1211263"/>
              <a:ext cx="3810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sp>
          <p:nvSpPr>
            <p:cNvPr id="14" name="Rectangle 7"/>
            <p:cNvSpPr>
              <a:spLocks noChangeArrowheads="1"/>
            </p:cNvSpPr>
            <p:nvPr/>
          </p:nvSpPr>
          <p:spPr bwMode="auto">
            <a:xfrm>
              <a:off x="3273237" y="1211263"/>
              <a:ext cx="3810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grpSp>
      <p:sp>
        <p:nvSpPr>
          <p:cNvPr id="17" name="TextBox 30"/>
          <p:cNvSpPr txBox="1">
            <a:spLocks noChangeArrowheads="1"/>
          </p:cNvSpPr>
          <p:nvPr/>
        </p:nvSpPr>
        <p:spPr bwMode="auto">
          <a:xfrm>
            <a:off x="437578" y="1784771"/>
            <a:ext cx="1033988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r>
              <a:rPr lang="en-US" altLang="en-US" sz="2000" dirty="0">
                <a:solidFill>
                  <a:schemeClr val="tx1"/>
                </a:solidFill>
                <a:latin typeface="Arial" panose="020B0604020202020204" pitchFamily="34" charset="0"/>
                <a:cs typeface="Arial" panose="020B0604020202020204" pitchFamily="34" charset="0"/>
              </a:rPr>
              <a:t>Biopsies from HVTN116 </a:t>
            </a:r>
            <a:r>
              <a:rPr lang="en-US" altLang="en-US" sz="1800" dirty="0">
                <a:solidFill>
                  <a:schemeClr val="tx1"/>
                </a:solidFill>
                <a:latin typeface="Arial" panose="020B0604020202020204" pitchFamily="34" charset="0"/>
                <a:cs typeface="Arial" panose="020B0604020202020204" pitchFamily="34" charset="0"/>
              </a:rPr>
              <a:t>participants receiving VRC01 or VRC01LS</a:t>
            </a:r>
            <a:r>
              <a:rPr lang="en-US" altLang="en-US" sz="2000" dirty="0">
                <a:solidFill>
                  <a:schemeClr val="tx1"/>
                </a:solidFill>
                <a:latin typeface="Arial" panose="020B0604020202020204" pitchFamily="34" charset="0"/>
                <a:cs typeface="Arial" panose="020B0604020202020204" pitchFamily="34" charset="0"/>
              </a:rPr>
              <a:t> (from multiple time points)</a:t>
            </a:r>
          </a:p>
        </p:txBody>
      </p:sp>
      <p:sp>
        <p:nvSpPr>
          <p:cNvPr id="52" name="Rectangle 24"/>
          <p:cNvSpPr>
            <a:spLocks noChangeArrowheads="1"/>
          </p:cNvSpPr>
          <p:nvPr/>
        </p:nvSpPr>
        <p:spPr bwMode="auto">
          <a:xfrm>
            <a:off x="-35204" y="3427556"/>
            <a:ext cx="3221444" cy="1015663"/>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hangingPunct="1"/>
            <a:r>
              <a:rPr lang="en-US" altLang="en-US" sz="2000" dirty="0">
                <a:solidFill>
                  <a:srgbClr val="0000FF"/>
                </a:solidFill>
                <a:latin typeface="Arial" panose="020B0604020202020204" pitchFamily="34" charset="0"/>
                <a:cs typeface="Arial" panose="020B0604020202020204" pitchFamily="34" charset="0"/>
              </a:rPr>
              <a:t>snLuc.HIV-1</a:t>
            </a:r>
            <a:r>
              <a:rPr lang="en-US" altLang="en-US" sz="2000" baseline="-25000" dirty="0">
                <a:solidFill>
                  <a:srgbClr val="0000FF"/>
                </a:solidFill>
                <a:latin typeface="Arial" panose="020B0604020202020204" pitchFamily="34" charset="0"/>
                <a:cs typeface="Arial" panose="020B0604020202020204" pitchFamily="34" charset="0"/>
              </a:rPr>
              <a:t>Bal26</a:t>
            </a:r>
            <a:endParaRPr lang="en-US" altLang="en-US" sz="2000" dirty="0">
              <a:solidFill>
                <a:srgbClr val="0000FF"/>
              </a:solidFill>
              <a:latin typeface="Arial" panose="020B0604020202020204" pitchFamily="34" charset="0"/>
              <a:cs typeface="Arial" panose="020B0604020202020204" pitchFamily="34" charset="0"/>
            </a:endParaRPr>
          </a:p>
          <a:p>
            <a:pPr algn="ctr" eaLnBrk="1" hangingPunct="1"/>
            <a:r>
              <a:rPr lang="en-US" altLang="en-US" sz="2000" b="1" dirty="0">
                <a:solidFill>
                  <a:srgbClr val="0000FF"/>
                </a:solidFill>
                <a:latin typeface="Arial" panose="020B0604020202020204" pitchFamily="34" charset="0"/>
                <a:cs typeface="Arial" panose="020B0604020202020204" pitchFamily="34" charset="0"/>
              </a:rPr>
              <a:t>VRC01-sensitive </a:t>
            </a:r>
          </a:p>
          <a:p>
            <a:pPr algn="ctr" eaLnBrk="1" hangingPunct="1"/>
            <a:r>
              <a:rPr lang="en-US" altLang="en-US" sz="2000" dirty="0">
                <a:solidFill>
                  <a:srgbClr val="0000FF"/>
                </a:solidFill>
                <a:latin typeface="Arial" panose="020B0604020202020204" pitchFamily="34" charset="0"/>
                <a:cs typeface="Arial" panose="020B0604020202020204" pitchFamily="34" charset="0"/>
              </a:rPr>
              <a:t>(</a:t>
            </a:r>
            <a:r>
              <a:rPr lang="en-US" altLang="en-US" sz="2000" dirty="0" err="1">
                <a:solidFill>
                  <a:srgbClr val="0000FF"/>
                </a:solidFill>
                <a:latin typeface="Arial" panose="020B0604020202020204" pitchFamily="34" charset="0"/>
                <a:cs typeface="Arial" panose="020B0604020202020204" pitchFamily="34" charset="0"/>
              </a:rPr>
              <a:t>neut</a:t>
            </a:r>
            <a:r>
              <a:rPr lang="en-US" altLang="en-US" sz="2000" dirty="0">
                <a:solidFill>
                  <a:srgbClr val="0000FF"/>
                </a:solidFill>
                <a:latin typeface="Arial" panose="020B0604020202020204" pitchFamily="34" charset="0"/>
                <a:cs typeface="Arial" panose="020B0604020202020204" pitchFamily="34" charset="0"/>
              </a:rPr>
              <a:t> IC80 ~0.17 µg/ml)</a:t>
            </a:r>
          </a:p>
        </p:txBody>
      </p:sp>
      <p:grpSp>
        <p:nvGrpSpPr>
          <p:cNvPr id="2" name="Group 1"/>
          <p:cNvGrpSpPr/>
          <p:nvPr/>
        </p:nvGrpSpPr>
        <p:grpSpPr>
          <a:xfrm>
            <a:off x="3772420" y="3104047"/>
            <a:ext cx="1528763" cy="304800"/>
            <a:chOff x="3352800" y="2201863"/>
            <a:chExt cx="1528763" cy="304800"/>
          </a:xfrm>
        </p:grpSpPr>
        <p:sp>
          <p:nvSpPr>
            <p:cNvPr id="31" name="Rectangle 4"/>
            <p:cNvSpPr>
              <a:spLocks noChangeArrowheads="1"/>
            </p:cNvSpPr>
            <p:nvPr/>
          </p:nvSpPr>
          <p:spPr bwMode="auto">
            <a:xfrm>
              <a:off x="4691063" y="2201863"/>
              <a:ext cx="190500" cy="304800"/>
            </a:xfrm>
            <a:prstGeom prst="rect">
              <a:avLst/>
            </a:prstGeom>
            <a:solidFill>
              <a:srgbClr val="FFCCCC"/>
            </a:solidFill>
            <a:ln w="9525">
              <a:solidFill>
                <a:schemeClr val="tx2"/>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sp>
          <p:nvSpPr>
            <p:cNvPr id="32" name="Rectangle 5"/>
            <p:cNvSpPr>
              <a:spLocks noChangeArrowheads="1"/>
            </p:cNvSpPr>
            <p:nvPr/>
          </p:nvSpPr>
          <p:spPr bwMode="auto">
            <a:xfrm>
              <a:off x="4021932" y="2201863"/>
              <a:ext cx="1905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sp>
          <p:nvSpPr>
            <p:cNvPr id="44" name="Rectangle 7"/>
            <p:cNvSpPr>
              <a:spLocks noChangeArrowheads="1"/>
            </p:cNvSpPr>
            <p:nvPr/>
          </p:nvSpPr>
          <p:spPr bwMode="auto">
            <a:xfrm>
              <a:off x="3352800" y="2201863"/>
              <a:ext cx="190500" cy="304800"/>
            </a:xfrm>
            <a:prstGeom prst="rect">
              <a:avLst/>
            </a:prstGeom>
            <a:solidFill>
              <a:srgbClr val="FFCCCC"/>
            </a:solidFill>
            <a:ln w="9525">
              <a:solidFill>
                <a:schemeClr val="tx1"/>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FontTx/>
                <a:buNone/>
              </a:pPr>
              <a:endParaRPr lang="en-US" altLang="en-US" sz="2000">
                <a:solidFill>
                  <a:schemeClr val="tx1"/>
                </a:solidFill>
                <a:latin typeface="Arial" panose="020B0604020202020204" pitchFamily="34" charset="0"/>
                <a:cs typeface="Arial" panose="020B0604020202020204" pitchFamily="34" charset="0"/>
              </a:endParaRPr>
            </a:p>
          </p:txBody>
        </p:sp>
      </p:grpSp>
      <p:sp>
        <p:nvSpPr>
          <p:cNvPr id="57" name="Rectangle 24"/>
          <p:cNvSpPr>
            <a:spLocks noChangeArrowheads="1"/>
          </p:cNvSpPr>
          <p:nvPr/>
        </p:nvSpPr>
        <p:spPr bwMode="auto">
          <a:xfrm>
            <a:off x="2699385" y="3427556"/>
            <a:ext cx="367483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hangingPunct="1"/>
            <a:r>
              <a:rPr lang="en-US" altLang="en-US" sz="2000" dirty="0">
                <a:solidFill>
                  <a:srgbClr val="C00000"/>
                </a:solidFill>
                <a:latin typeface="Arial" panose="020B0604020202020204" pitchFamily="34" charset="0"/>
                <a:cs typeface="Arial" panose="020B0604020202020204" pitchFamily="34" charset="0"/>
              </a:rPr>
              <a:t>snLuc.HIV-1</a:t>
            </a:r>
            <a:r>
              <a:rPr lang="en-US" altLang="en-US" sz="2000" baseline="-25000" dirty="0">
                <a:solidFill>
                  <a:srgbClr val="C00000"/>
                </a:solidFill>
                <a:latin typeface="Arial" panose="020B0604020202020204" pitchFamily="34" charset="0"/>
                <a:cs typeface="Arial" panose="020B0604020202020204" pitchFamily="34" charset="0"/>
              </a:rPr>
              <a:t>1086</a:t>
            </a:r>
            <a:endParaRPr lang="en-US" altLang="en-US" sz="2000" dirty="0">
              <a:solidFill>
                <a:srgbClr val="C00000"/>
              </a:solidFill>
              <a:latin typeface="Arial" panose="020B0604020202020204" pitchFamily="34" charset="0"/>
              <a:cs typeface="Arial" panose="020B0604020202020204" pitchFamily="34" charset="0"/>
            </a:endParaRPr>
          </a:p>
          <a:p>
            <a:pPr algn="ctr" eaLnBrk="1" hangingPunct="1"/>
            <a:r>
              <a:rPr lang="en-US" altLang="en-US" sz="2000" b="1" dirty="0">
                <a:solidFill>
                  <a:srgbClr val="C00000"/>
                </a:solidFill>
                <a:latin typeface="Arial" panose="020B0604020202020204" pitchFamily="34" charset="0"/>
                <a:cs typeface="Arial" panose="020B0604020202020204" pitchFamily="34" charset="0"/>
              </a:rPr>
              <a:t>VRC01- less sensitive </a:t>
            </a:r>
          </a:p>
          <a:p>
            <a:pPr algn="ctr" eaLnBrk="1" hangingPunct="1"/>
            <a:r>
              <a:rPr lang="en-US" altLang="en-US" sz="2000" dirty="0">
                <a:solidFill>
                  <a:srgbClr val="C00000"/>
                </a:solidFill>
                <a:latin typeface="Arial" panose="020B0604020202020204" pitchFamily="34" charset="0"/>
                <a:cs typeface="Arial" panose="020B0604020202020204" pitchFamily="34" charset="0"/>
              </a:rPr>
              <a:t>(</a:t>
            </a:r>
            <a:r>
              <a:rPr lang="en-US" altLang="en-US" sz="2000" dirty="0" err="1">
                <a:solidFill>
                  <a:srgbClr val="C00000"/>
                </a:solidFill>
                <a:latin typeface="Arial" panose="020B0604020202020204" pitchFamily="34" charset="0"/>
                <a:cs typeface="Arial" panose="020B0604020202020204" pitchFamily="34" charset="0"/>
              </a:rPr>
              <a:t>neut</a:t>
            </a:r>
            <a:r>
              <a:rPr lang="en-US" altLang="en-US" sz="2000" dirty="0">
                <a:solidFill>
                  <a:srgbClr val="C00000"/>
                </a:solidFill>
                <a:latin typeface="Arial" panose="020B0604020202020204" pitchFamily="34" charset="0"/>
                <a:cs typeface="Arial" panose="020B0604020202020204" pitchFamily="34" charset="0"/>
              </a:rPr>
              <a:t> IC80 ~ 3µg/ml)</a:t>
            </a:r>
          </a:p>
        </p:txBody>
      </p:sp>
      <p:sp>
        <p:nvSpPr>
          <p:cNvPr id="55" name="TextBox 11"/>
          <p:cNvSpPr txBox="1">
            <a:spLocks noChangeArrowheads="1"/>
          </p:cNvSpPr>
          <p:nvPr/>
        </p:nvSpPr>
        <p:spPr bwMode="auto">
          <a:xfrm>
            <a:off x="1469290" y="4664358"/>
            <a:ext cx="61350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fontAlgn="base" hangingPunct="1">
              <a:spcBef>
                <a:spcPct val="0"/>
              </a:spcBef>
              <a:spcAft>
                <a:spcPct val="0"/>
              </a:spcAft>
            </a:pPr>
            <a:r>
              <a:rPr lang="en-US" altLang="en-US" sz="1800" dirty="0">
                <a:solidFill>
                  <a:prstClr val="black"/>
                </a:solidFill>
                <a:latin typeface="Arial" panose="020B0604020202020204" pitchFamily="34" charset="0"/>
                <a:cs typeface="Arial" panose="020B0604020202020204" pitchFamily="34" charset="0"/>
              </a:rPr>
              <a:t>Biopsies weighed and washed extensively to remove virus</a:t>
            </a:r>
          </a:p>
        </p:txBody>
      </p:sp>
      <p:sp>
        <p:nvSpPr>
          <p:cNvPr id="59" name="TextBox 58"/>
          <p:cNvSpPr txBox="1">
            <a:spLocks noChangeArrowheads="1"/>
          </p:cNvSpPr>
          <p:nvPr/>
        </p:nvSpPr>
        <p:spPr bwMode="auto">
          <a:xfrm>
            <a:off x="71976" y="6477602"/>
            <a:ext cx="12126295" cy="379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fontAlgn="base" hangingPunct="1">
              <a:spcBef>
                <a:spcPct val="0"/>
              </a:spcBef>
              <a:spcAft>
                <a:spcPct val="0"/>
              </a:spcAft>
            </a:pPr>
            <a:r>
              <a:rPr lang="en-US" altLang="en-US" sz="1800" dirty="0">
                <a:solidFill>
                  <a:prstClr val="black"/>
                </a:solidFill>
                <a:latin typeface="Arial" panose="020B0604020202020204" pitchFamily="34" charset="0"/>
                <a:cs typeface="Arial" panose="020B0604020202020204" pitchFamily="34" charset="0"/>
              </a:rPr>
              <a:t>Media collected over 21 days and HIV-1 virus production monitored (luciferase assay) summarized as AUC</a:t>
            </a:r>
          </a:p>
        </p:txBody>
      </p:sp>
      <p:grpSp>
        <p:nvGrpSpPr>
          <p:cNvPr id="60" name="Group 59"/>
          <p:cNvGrpSpPr/>
          <p:nvPr/>
        </p:nvGrpSpPr>
        <p:grpSpPr>
          <a:xfrm>
            <a:off x="2725186" y="5477164"/>
            <a:ext cx="3623220" cy="898255"/>
            <a:chOff x="3342084" y="3333750"/>
            <a:chExt cx="3623220" cy="673691"/>
          </a:xfrm>
        </p:grpSpPr>
        <p:sp>
          <p:nvSpPr>
            <p:cNvPr id="61" name="Rectangle 27"/>
            <p:cNvSpPr>
              <a:spLocks noChangeArrowheads="1"/>
            </p:cNvSpPr>
            <p:nvPr/>
          </p:nvSpPr>
          <p:spPr bwMode="auto">
            <a:xfrm>
              <a:off x="4705331" y="3440347"/>
              <a:ext cx="225997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lgn="ctr" fontAlgn="base">
                <a:spcBef>
                  <a:spcPct val="0"/>
                </a:spcBef>
                <a:spcAft>
                  <a:spcPct val="0"/>
                </a:spcAft>
                <a:buClrTx/>
                <a:buFontTx/>
                <a:buNone/>
              </a:pPr>
              <a:r>
                <a:rPr lang="en-US" altLang="en-US" sz="1800" dirty="0">
                  <a:solidFill>
                    <a:srgbClr val="000000"/>
                  </a:solidFill>
                  <a:latin typeface="Arial" panose="020B0604020202020204" pitchFamily="34" charset="0"/>
                  <a:cs typeface="Arial" panose="020B0604020202020204" pitchFamily="34" charset="0"/>
                </a:rPr>
                <a:t>Activated (</a:t>
              </a:r>
              <a:r>
                <a:rPr lang="en-US" altLang="en-US" sz="1800" dirty="0">
                  <a:solidFill>
                    <a:prstClr val="black"/>
                  </a:solidFill>
                  <a:latin typeface="Arial" panose="020B0604020202020204" pitchFamily="34" charset="0"/>
                  <a:cs typeface="Arial" panose="020B0604020202020204" pitchFamily="34" charset="0"/>
                </a:rPr>
                <a:t>PHA</a:t>
              </a:r>
              <a:r>
                <a:rPr lang="en-US" altLang="en-US" sz="1800" dirty="0">
                  <a:solidFill>
                    <a:srgbClr val="000000"/>
                  </a:solidFill>
                  <a:latin typeface="Arial" panose="020B0604020202020204" pitchFamily="34" charset="0"/>
                  <a:cs typeface="Arial" panose="020B0604020202020204" pitchFamily="34" charset="0"/>
                </a:rPr>
                <a:t>)</a:t>
              </a:r>
            </a:p>
          </p:txBody>
        </p:sp>
        <p:grpSp>
          <p:nvGrpSpPr>
            <p:cNvPr id="62" name="Group 61"/>
            <p:cNvGrpSpPr/>
            <p:nvPr/>
          </p:nvGrpSpPr>
          <p:grpSpPr>
            <a:xfrm>
              <a:off x="3342084" y="3333750"/>
              <a:ext cx="935829" cy="673691"/>
              <a:chOff x="2421344" y="4447158"/>
              <a:chExt cx="1524000" cy="1003300"/>
            </a:xfrm>
          </p:grpSpPr>
          <p:sp>
            <p:nvSpPr>
              <p:cNvPr id="63" name="Rectangle 62"/>
              <p:cNvSpPr/>
              <p:nvPr/>
            </p:nvSpPr>
            <p:spPr>
              <a:xfrm>
                <a:off x="2421344" y="4501133"/>
                <a:ext cx="1524000" cy="949325"/>
              </a:xfrm>
              <a:prstGeom prst="rect">
                <a:avLst/>
              </a:prstGeom>
              <a:solidFill>
                <a:srgbClr val="297FD5">
                  <a:lumMod val="20000"/>
                  <a:lumOff val="80000"/>
                </a:srgbClr>
              </a:solidFill>
              <a:ln w="25400" cap="flat" cmpd="sng" algn="ctr">
                <a:solidFill>
                  <a:srgbClr val="629DD1">
                    <a:shade val="50000"/>
                  </a:srgbClr>
                </a:solidFill>
                <a:prstDash val="solid"/>
              </a:ln>
              <a:effectLst/>
            </p:spPr>
            <p:txBody>
              <a:bodyPr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sp>
            <p:nvSpPr>
              <p:cNvPr id="64" name="Oval 63"/>
              <p:cNvSpPr/>
              <p:nvPr/>
            </p:nvSpPr>
            <p:spPr>
              <a:xfrm>
                <a:off x="2421344" y="4447158"/>
                <a:ext cx="1524000" cy="158750"/>
              </a:xfrm>
              <a:prstGeom prst="ellipse">
                <a:avLst/>
              </a:prstGeom>
              <a:solidFill>
                <a:srgbClr val="297FD5">
                  <a:lumMod val="20000"/>
                  <a:lumOff val="80000"/>
                </a:srgbClr>
              </a:solidFill>
              <a:ln w="25400" cap="flat" cmpd="sng" algn="ctr">
                <a:solidFill>
                  <a:srgbClr val="629DD1">
                    <a:shade val="50000"/>
                  </a:srgbClr>
                </a:solidFill>
                <a:prstDash val="solid"/>
              </a:ln>
              <a:effectLst/>
            </p:spPr>
            <p:txBody>
              <a:bodyPr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sp>
            <p:nvSpPr>
              <p:cNvPr id="65" name="Rectangle 64"/>
              <p:cNvSpPr/>
              <p:nvPr/>
            </p:nvSpPr>
            <p:spPr>
              <a:xfrm>
                <a:off x="2764244" y="4501133"/>
                <a:ext cx="838200" cy="474662"/>
              </a:xfrm>
              <a:prstGeom prst="rect">
                <a:avLst/>
              </a:prstGeom>
              <a:solidFill>
                <a:srgbClr val="629DD1"/>
              </a:solidFill>
              <a:ln w="25400" cap="flat" cmpd="sng" algn="ctr">
                <a:solidFill>
                  <a:srgbClr val="629DD1">
                    <a:shade val="50000"/>
                  </a:srgbClr>
                </a:solidFill>
                <a:prstDash val="solid"/>
              </a:ln>
              <a:effectLst/>
            </p:spPr>
            <p:txBody>
              <a:bodyPr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sp>
            <p:nvSpPr>
              <p:cNvPr id="66" name="Oval 65"/>
              <p:cNvSpPr/>
              <p:nvPr/>
            </p:nvSpPr>
            <p:spPr>
              <a:xfrm>
                <a:off x="2764244" y="4447158"/>
                <a:ext cx="838200" cy="158750"/>
              </a:xfrm>
              <a:prstGeom prst="ellipse">
                <a:avLst/>
              </a:prstGeom>
              <a:solidFill>
                <a:srgbClr val="629DD1"/>
              </a:solidFill>
              <a:ln w="25400" cap="flat" cmpd="sng" algn="ctr">
                <a:solidFill>
                  <a:srgbClr val="629DD1">
                    <a:shade val="50000"/>
                  </a:srgbClr>
                </a:solidFill>
                <a:prstDash val="solid"/>
              </a:ln>
              <a:effectLst/>
            </p:spPr>
            <p:txBody>
              <a:bodyPr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sp>
            <p:nvSpPr>
              <p:cNvPr id="67" name="Rectangle 66"/>
              <p:cNvSpPr/>
              <p:nvPr/>
            </p:nvSpPr>
            <p:spPr>
              <a:xfrm>
                <a:off x="2935694" y="4866258"/>
                <a:ext cx="495300" cy="92075"/>
              </a:xfrm>
              <a:prstGeom prst="rect">
                <a:avLst/>
              </a:prstGeom>
              <a:solidFill>
                <a:srgbClr val="FFCCCC"/>
              </a:solidFill>
              <a:ln w="6350" cap="flat" cmpd="sng" algn="ctr">
                <a:solidFill>
                  <a:sysClr val="windowText" lastClr="000000"/>
                </a:solidFill>
                <a:prstDash val="solid"/>
              </a:ln>
              <a:effectLst/>
            </p:spPr>
            <p:txBody>
              <a:bodyPr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sp>
            <p:nvSpPr>
              <p:cNvPr id="68" name="Rectangle 67"/>
              <p:cNvSpPr/>
              <p:nvPr/>
            </p:nvSpPr>
            <p:spPr>
              <a:xfrm>
                <a:off x="2764244" y="4975795"/>
                <a:ext cx="838200" cy="104776"/>
              </a:xfrm>
              <a:prstGeom prst="rect">
                <a:avLst/>
              </a:prstGeom>
              <a:solidFill>
                <a:sysClr val="window" lastClr="FFFFFF"/>
              </a:solidFill>
              <a:ln w="25400" cap="flat" cmpd="sng" algn="ctr">
                <a:solidFill>
                  <a:srgbClr val="629DD1">
                    <a:shade val="50000"/>
                  </a:srgbClr>
                </a:solidFill>
                <a:prstDash val="solid"/>
              </a:ln>
              <a:effectLst/>
            </p:spPr>
            <p:txBody>
              <a:bodyPr rtlCol="0" anchor="ctr"/>
              <a:lstStyle/>
              <a:p>
                <a:pPr algn="ctr">
                  <a:defRPr/>
                </a:pPr>
                <a:endParaRPr lang="en-US" sz="1800" kern="0">
                  <a:solidFill>
                    <a:prstClr val="white"/>
                  </a:solidFill>
                  <a:latin typeface="Arial" panose="020B0604020202020204" pitchFamily="34" charset="0"/>
                  <a:cs typeface="Arial" panose="020B0604020202020204" pitchFamily="34" charset="0"/>
                </a:endParaRPr>
              </a:p>
            </p:txBody>
          </p:sp>
        </p:grpSp>
      </p:grpSp>
      <p:grpSp>
        <p:nvGrpSpPr>
          <p:cNvPr id="77" name="Group 76"/>
          <p:cNvGrpSpPr/>
          <p:nvPr/>
        </p:nvGrpSpPr>
        <p:grpSpPr>
          <a:xfrm>
            <a:off x="798024" y="2585887"/>
            <a:ext cx="2829347" cy="820221"/>
            <a:chOff x="828253" y="1915223"/>
            <a:chExt cx="2829347" cy="615166"/>
          </a:xfrm>
        </p:grpSpPr>
        <p:grpSp>
          <p:nvGrpSpPr>
            <p:cNvPr id="79" name="Group 78"/>
            <p:cNvGrpSpPr/>
            <p:nvPr/>
          </p:nvGrpSpPr>
          <p:grpSpPr>
            <a:xfrm>
              <a:off x="828253" y="2302961"/>
              <a:ext cx="1543887" cy="227428"/>
              <a:chOff x="6366092" y="2636062"/>
              <a:chExt cx="1528763" cy="312737"/>
            </a:xfrm>
          </p:grpSpPr>
          <p:sp>
            <p:nvSpPr>
              <p:cNvPr id="82" name="Rectangle 4"/>
              <p:cNvSpPr>
                <a:spLocks noChangeArrowheads="1"/>
              </p:cNvSpPr>
              <p:nvPr/>
            </p:nvSpPr>
            <p:spPr bwMode="auto">
              <a:xfrm>
                <a:off x="7704355" y="2636062"/>
                <a:ext cx="190500" cy="304800"/>
              </a:xfrm>
              <a:prstGeom prst="rect">
                <a:avLst/>
              </a:prstGeom>
              <a:solidFill>
                <a:srgbClr val="FFCCCC"/>
              </a:solidFill>
              <a:ln w="9525">
                <a:solidFill>
                  <a:srgbClr val="242852"/>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2000" kern="0">
                  <a:solidFill>
                    <a:prstClr val="black"/>
                  </a:solidFill>
                  <a:latin typeface="Arial" panose="020B0604020202020204" pitchFamily="34" charset="0"/>
                  <a:cs typeface="Arial" panose="020B0604020202020204" pitchFamily="34" charset="0"/>
                </a:endParaRPr>
              </a:p>
            </p:txBody>
          </p:sp>
          <p:sp>
            <p:nvSpPr>
              <p:cNvPr id="83" name="Rectangle 5"/>
              <p:cNvSpPr>
                <a:spLocks noChangeArrowheads="1"/>
              </p:cNvSpPr>
              <p:nvPr/>
            </p:nvSpPr>
            <p:spPr bwMode="auto">
              <a:xfrm>
                <a:off x="7035227" y="2643999"/>
                <a:ext cx="190500" cy="304800"/>
              </a:xfrm>
              <a:prstGeom prst="rect">
                <a:avLst/>
              </a:prstGeom>
              <a:solidFill>
                <a:srgbClr val="FFCCCC"/>
              </a:solidFill>
              <a:ln w="9525">
                <a:solidFill>
                  <a:sysClr val="windowText" lastClr="000000"/>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2000" kern="0">
                  <a:solidFill>
                    <a:prstClr val="black"/>
                  </a:solidFill>
                  <a:latin typeface="Arial" panose="020B0604020202020204" pitchFamily="34" charset="0"/>
                  <a:cs typeface="Arial" panose="020B0604020202020204" pitchFamily="34" charset="0"/>
                </a:endParaRPr>
              </a:p>
            </p:txBody>
          </p:sp>
          <p:sp>
            <p:nvSpPr>
              <p:cNvPr id="84" name="Rectangle 7"/>
              <p:cNvSpPr>
                <a:spLocks noChangeArrowheads="1"/>
              </p:cNvSpPr>
              <p:nvPr/>
            </p:nvSpPr>
            <p:spPr bwMode="auto">
              <a:xfrm>
                <a:off x="6366092" y="2643999"/>
                <a:ext cx="190500" cy="304800"/>
              </a:xfrm>
              <a:prstGeom prst="rect">
                <a:avLst/>
              </a:prstGeom>
              <a:solidFill>
                <a:srgbClr val="FFCCCC"/>
              </a:solidFill>
              <a:ln w="9525">
                <a:solidFill>
                  <a:sysClr val="windowText" lastClr="000000"/>
                </a:solidFill>
                <a:miter lim="800000"/>
                <a:headEnd/>
                <a:tailEnd/>
              </a:ln>
            </p:spPr>
            <p:txBody>
              <a:bodyPr wrap="none" anchor="ctr"/>
              <a:lstStyle>
                <a:lvl1pPr>
                  <a:spcBef>
                    <a:spcPct val="20000"/>
                  </a:spcBef>
                  <a:buClr>
                    <a:schemeClr val="accent1"/>
                  </a:buClr>
                  <a:buFont typeface="Arial" charset="0"/>
                  <a:buChar char="•"/>
                  <a:defRPr sz="2400">
                    <a:solidFill>
                      <a:schemeClr val="tx2"/>
                    </a:solidFill>
                    <a:latin typeface="Century Gothic" pitchFamily="34" charset="0"/>
                  </a:defRPr>
                </a:lvl1pPr>
                <a:lvl2pPr marL="742950" indent="-285750">
                  <a:spcBef>
                    <a:spcPct val="20000"/>
                  </a:spcBef>
                  <a:buClr>
                    <a:schemeClr val="accent2"/>
                  </a:buClr>
                  <a:buFont typeface="Arial" charset="0"/>
                  <a:buChar char="•"/>
                  <a:defRPr sz="2000">
                    <a:solidFill>
                      <a:schemeClr val="tx2"/>
                    </a:solidFill>
                    <a:latin typeface="Century Gothic" pitchFamily="34" charset="0"/>
                  </a:defRPr>
                </a:lvl2pPr>
                <a:lvl3pPr marL="1143000" indent="-228600">
                  <a:spcBef>
                    <a:spcPct val="20000"/>
                  </a:spcBef>
                  <a:buClr>
                    <a:srgbClr val="B5AE53"/>
                  </a:buClr>
                  <a:buFont typeface="Arial" charset="0"/>
                  <a:buChar char="•"/>
                  <a:defRPr>
                    <a:solidFill>
                      <a:schemeClr val="tx2"/>
                    </a:solidFill>
                    <a:latin typeface="Century Gothic" pitchFamily="34" charset="0"/>
                  </a:defRPr>
                </a:lvl3pPr>
                <a:lvl4pPr marL="1600200" indent="-228600">
                  <a:spcBef>
                    <a:spcPct val="20000"/>
                  </a:spcBef>
                  <a:buClr>
                    <a:srgbClr val="848058"/>
                  </a:buClr>
                  <a:buFont typeface="Arial" charset="0"/>
                  <a:buChar char="•"/>
                  <a:defRPr sz="1600">
                    <a:solidFill>
                      <a:schemeClr val="tx2"/>
                    </a:solidFill>
                    <a:latin typeface="Century Gothic" pitchFamily="34" charset="0"/>
                  </a:defRPr>
                </a:lvl4pPr>
                <a:lvl5pPr marL="2057400" indent="-228600">
                  <a:spcBef>
                    <a:spcPct val="20000"/>
                  </a:spcBef>
                  <a:buClr>
                    <a:srgbClr val="E8B54D"/>
                  </a:buClr>
                  <a:buFont typeface="Arial" charset="0"/>
                  <a:buChar char="•"/>
                  <a:defRPr sz="1600">
                    <a:solidFill>
                      <a:schemeClr val="tx2"/>
                    </a:solidFill>
                    <a:latin typeface="Century Gothic" pitchFamily="34" charset="0"/>
                  </a:defRPr>
                </a:lvl5pPr>
                <a:lvl6pPr marL="25146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6pPr>
                <a:lvl7pPr marL="29718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7pPr>
                <a:lvl8pPr marL="34290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8pPr>
                <a:lvl9pPr marL="3886200" indent="-228600" fontAlgn="base">
                  <a:spcBef>
                    <a:spcPct val="20000"/>
                  </a:spcBef>
                  <a:spcAft>
                    <a:spcPct val="0"/>
                  </a:spcAft>
                  <a:buClr>
                    <a:srgbClr val="E8B54D"/>
                  </a:buClr>
                  <a:buFont typeface="Arial" charset="0"/>
                  <a:buChar char="•"/>
                  <a:defRPr sz="1600">
                    <a:solidFill>
                      <a:schemeClr val="tx2"/>
                    </a:solidFill>
                    <a:latin typeface="Century Gothic" pitchFamily="34" charset="0"/>
                  </a:defRPr>
                </a:lvl9pPr>
              </a:lstStyle>
              <a:p>
                <a:pPr>
                  <a:spcBef>
                    <a:spcPct val="0"/>
                  </a:spcBef>
                  <a:buClrTx/>
                  <a:buNone/>
                  <a:defRPr/>
                </a:pPr>
                <a:endParaRPr lang="en-US" altLang="en-US" sz="2000" kern="0">
                  <a:solidFill>
                    <a:prstClr val="black"/>
                  </a:solidFill>
                  <a:latin typeface="Arial" panose="020B0604020202020204" pitchFamily="34" charset="0"/>
                  <a:cs typeface="Arial" panose="020B0604020202020204" pitchFamily="34" charset="0"/>
                </a:endParaRPr>
              </a:p>
            </p:txBody>
          </p:sp>
        </p:grpSp>
        <p:cxnSp>
          <p:nvCxnSpPr>
            <p:cNvPr id="80" name="Straight Arrow Connector 79"/>
            <p:cNvCxnSpPr/>
            <p:nvPr/>
          </p:nvCxnSpPr>
          <p:spPr>
            <a:xfrm flipH="1">
              <a:off x="2882314" y="1915223"/>
              <a:ext cx="775286" cy="336698"/>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cxnSp>
        <p:nvCxnSpPr>
          <p:cNvPr id="38" name="Straight Arrow Connector 37"/>
          <p:cNvCxnSpPr/>
          <p:nvPr/>
        </p:nvCxnSpPr>
        <p:spPr>
          <a:xfrm flipH="1">
            <a:off x="4536790" y="5995964"/>
            <a:ext cx="4" cy="505075"/>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H="1">
            <a:off x="4526968" y="5078479"/>
            <a:ext cx="4" cy="505075"/>
          </a:xfrm>
          <a:prstGeom prst="straightConnector1">
            <a:avLst/>
          </a:prstGeom>
          <a:ln w="1905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519087" y="2267677"/>
            <a:ext cx="5078993" cy="379656"/>
          </a:xfrm>
          <a:prstGeom prst="rect">
            <a:avLst/>
          </a:prstGeom>
          <a:noFill/>
        </p:spPr>
        <p:txBody>
          <a:bodyPr wrap="square" rtlCol="0">
            <a:spAutoFit/>
          </a:bodyPr>
          <a:lstStyle/>
          <a:p>
            <a:r>
              <a:rPr lang="en-US" sz="1867" b="1" dirty="0">
                <a:latin typeface="Arial" panose="020B0604020202020204" pitchFamily="34" charset="0"/>
                <a:cs typeface="Arial" panose="020B0604020202020204" pitchFamily="34" charset="0"/>
              </a:rPr>
              <a:t>Virus challenge within 1-2h post collection</a:t>
            </a:r>
          </a:p>
        </p:txBody>
      </p:sp>
      <p:graphicFrame>
        <p:nvGraphicFramePr>
          <p:cNvPr id="113" name="Object 112"/>
          <p:cNvGraphicFramePr>
            <a:graphicFrameLocks noChangeAspect="1"/>
          </p:cNvGraphicFramePr>
          <p:nvPr>
            <p:extLst>
              <p:ext uri="{D42A27DB-BD31-4B8C-83A1-F6EECF244321}">
                <p14:modId xmlns:p14="http://schemas.microsoft.com/office/powerpoint/2010/main" val="4030278533"/>
              </p:ext>
            </p:extLst>
          </p:nvPr>
        </p:nvGraphicFramePr>
        <p:xfrm>
          <a:off x="9150772" y="3160066"/>
          <a:ext cx="3108331" cy="3008584"/>
        </p:xfrm>
        <a:graphic>
          <a:graphicData uri="http://schemas.openxmlformats.org/presentationml/2006/ole">
            <mc:AlternateContent xmlns:mc="http://schemas.openxmlformats.org/markup-compatibility/2006">
              <mc:Choice xmlns:v="urn:schemas-microsoft-com:vml" Requires="v">
                <p:oleObj spid="_x0000_s3076" name="Prism 7" r:id="rId4" imgW="5977761" imgH="4214791" progId="Prism7.Document">
                  <p:embed/>
                </p:oleObj>
              </mc:Choice>
              <mc:Fallback>
                <p:oleObj name="Prism 7" r:id="rId4" imgW="5977761" imgH="4214791" progId="Prism7.Document">
                  <p:embed/>
                  <p:pic>
                    <p:nvPicPr>
                      <p:cNvPr id="113" name="Object 112"/>
                      <p:cNvPicPr/>
                      <p:nvPr/>
                    </p:nvPicPr>
                    <p:blipFill>
                      <a:blip r:embed="rId5"/>
                      <a:stretch>
                        <a:fillRect/>
                      </a:stretch>
                    </p:blipFill>
                    <p:spPr>
                      <a:xfrm>
                        <a:off x="9150772" y="3160066"/>
                        <a:ext cx="3108331" cy="3008584"/>
                      </a:xfrm>
                      <a:prstGeom prst="rect">
                        <a:avLst/>
                      </a:prstGeom>
                    </p:spPr>
                  </p:pic>
                </p:oleObj>
              </mc:Fallback>
            </mc:AlternateContent>
          </a:graphicData>
        </a:graphic>
      </p:graphicFrame>
    </p:spTree>
    <p:extLst>
      <p:ext uri="{BB962C8B-B14F-4D97-AF65-F5344CB8AC3E}">
        <p14:creationId xmlns:p14="http://schemas.microsoft.com/office/powerpoint/2010/main" val="2011343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46C018-FCE8-D259-9DA5-72C3F76D249B}"/>
              </a:ext>
            </a:extLst>
          </p:cNvPr>
          <p:cNvPicPr>
            <a:picLocks noChangeAspect="1"/>
          </p:cNvPicPr>
          <p:nvPr/>
        </p:nvPicPr>
        <p:blipFill>
          <a:blip r:embed="rId3"/>
          <a:stretch>
            <a:fillRect/>
          </a:stretch>
        </p:blipFill>
        <p:spPr>
          <a:xfrm>
            <a:off x="604776" y="1778616"/>
            <a:ext cx="9930777" cy="4050795"/>
          </a:xfrm>
          <a:prstGeom prst="rect">
            <a:avLst/>
          </a:prstGeom>
        </p:spPr>
      </p:pic>
      <p:sp>
        <p:nvSpPr>
          <p:cNvPr id="34" name="Rectangle 33"/>
          <p:cNvSpPr/>
          <p:nvPr/>
        </p:nvSpPr>
        <p:spPr>
          <a:xfrm rot="16200000">
            <a:off x="-2301218" y="3838135"/>
            <a:ext cx="5299268" cy="677092"/>
          </a:xfrm>
          <a:prstGeom prst="rect">
            <a:avLst/>
          </a:prstGeom>
          <a:solidFill>
            <a:schemeClr val="bg1"/>
          </a:solidFill>
        </p:spPr>
        <p:txBody>
          <a:bodyPr wrap="square" lIns="121904" tIns="60952" rIns="121904" bIns="60952">
            <a:spAutoFit/>
          </a:bodyPr>
          <a:lstStyle/>
          <a:p>
            <a:pPr algn="ctr" defTabSz="1218990" fontAlgn="base">
              <a:spcBef>
                <a:spcPct val="0"/>
              </a:spcBef>
              <a:spcAft>
                <a:spcPct val="0"/>
              </a:spcAft>
            </a:pPr>
            <a:r>
              <a:rPr lang="en-US" sz="1800" b="1" dirty="0">
                <a:solidFill>
                  <a:prstClr val="black"/>
                </a:solidFill>
                <a:latin typeface="Arial" charset="0"/>
              </a:rPr>
              <a:t>HIV-1 1086 replication </a:t>
            </a:r>
          </a:p>
          <a:p>
            <a:pPr algn="ctr" defTabSz="1218990" fontAlgn="base">
              <a:spcBef>
                <a:spcPct val="0"/>
              </a:spcBef>
              <a:spcAft>
                <a:spcPct val="0"/>
              </a:spcAft>
            </a:pPr>
            <a:r>
              <a:rPr lang="en-US" sz="1800" dirty="0">
                <a:solidFill>
                  <a:prstClr val="black"/>
                </a:solidFill>
                <a:latin typeface="Arial" charset="0"/>
              </a:rPr>
              <a:t>(AUC day 2-20 post-challenge)</a:t>
            </a:r>
          </a:p>
        </p:txBody>
      </p:sp>
      <p:sp>
        <p:nvSpPr>
          <p:cNvPr id="2" name="Title 1"/>
          <p:cNvSpPr>
            <a:spLocks noGrp="1"/>
          </p:cNvSpPr>
          <p:nvPr>
            <p:ph type="title"/>
          </p:nvPr>
        </p:nvSpPr>
        <p:spPr>
          <a:xfrm>
            <a:off x="341280" y="212744"/>
            <a:ext cx="8491479" cy="1311147"/>
          </a:xfrm>
          <a:solidFill>
            <a:schemeClr val="bg1"/>
          </a:solidFill>
        </p:spPr>
        <p:txBody>
          <a:bodyPr>
            <a:normAutofit/>
          </a:bodyPr>
          <a:lstStyle/>
          <a:p>
            <a:pPr algn="ctr"/>
            <a:r>
              <a:rPr lang="en-US" sz="2800" b="1" dirty="0">
                <a:solidFill>
                  <a:schemeClr val="tx1"/>
                </a:solidFill>
                <a:latin typeface="Calibri" panose="020F0502020204030204" pitchFamily="34" charset="0"/>
                <a:cs typeface="Calibri" panose="020F0502020204030204" pitchFamily="34" charset="0"/>
              </a:rPr>
              <a:t>Rectal biopsies from VRC01 and VRC01LS recipients are susceptible to HIV-1</a:t>
            </a:r>
            <a:r>
              <a:rPr lang="en-US" sz="2800" b="1" baseline="-25000" dirty="0">
                <a:solidFill>
                  <a:schemeClr val="tx1"/>
                </a:solidFill>
                <a:latin typeface="Calibri" panose="020F0502020204030204" pitchFamily="34" charset="0"/>
                <a:cs typeface="Calibri" panose="020F0502020204030204" pitchFamily="34" charset="0"/>
              </a:rPr>
              <a:t>1086</a:t>
            </a:r>
            <a:endParaRPr lang="en-US" sz="2800" b="1" dirty="0">
              <a:solidFill>
                <a:schemeClr val="tx1"/>
              </a:solidFill>
              <a:latin typeface="Calibri" panose="020F0502020204030204" pitchFamily="34" charset="0"/>
              <a:cs typeface="Calibri" panose="020F0502020204030204" pitchFamily="34" charset="0"/>
            </a:endParaRPr>
          </a:p>
        </p:txBody>
      </p:sp>
      <p:sp>
        <p:nvSpPr>
          <p:cNvPr id="14" name="Rectangle 24">
            <a:extLst>
              <a:ext uri="{FF2B5EF4-FFF2-40B4-BE49-F238E27FC236}">
                <a16:creationId xmlns:a16="http://schemas.microsoft.com/office/drawing/2014/main" id="{CF5A901A-24A3-4883-A60F-027711899002}"/>
              </a:ext>
            </a:extLst>
          </p:cNvPr>
          <p:cNvSpPr>
            <a:spLocks noChangeArrowheads="1"/>
          </p:cNvSpPr>
          <p:nvPr/>
        </p:nvSpPr>
        <p:spPr bwMode="auto">
          <a:xfrm>
            <a:off x="10422791" y="3255926"/>
            <a:ext cx="170045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ctr" eaLnBrk="1" hangingPunct="1"/>
            <a:r>
              <a:rPr lang="en-US" altLang="en-US" sz="1600" dirty="0">
                <a:solidFill>
                  <a:srgbClr val="C00000"/>
                </a:solidFill>
                <a:latin typeface="Arial" panose="020B0604020202020204" pitchFamily="34" charset="0"/>
                <a:cs typeface="Arial" panose="020B0604020202020204" pitchFamily="34" charset="0"/>
              </a:rPr>
              <a:t>snLuc.HIV-1</a:t>
            </a:r>
            <a:r>
              <a:rPr lang="en-US" altLang="en-US" sz="1600" baseline="-25000" dirty="0">
                <a:solidFill>
                  <a:srgbClr val="C00000"/>
                </a:solidFill>
                <a:latin typeface="Arial" panose="020B0604020202020204" pitchFamily="34" charset="0"/>
                <a:cs typeface="Arial" panose="020B0604020202020204" pitchFamily="34" charset="0"/>
              </a:rPr>
              <a:t>1086</a:t>
            </a:r>
            <a:endParaRPr lang="en-US" altLang="en-US" sz="1600" dirty="0">
              <a:solidFill>
                <a:srgbClr val="C00000"/>
              </a:solidFill>
              <a:latin typeface="Arial" panose="020B0604020202020204" pitchFamily="34" charset="0"/>
              <a:cs typeface="Arial" panose="020B0604020202020204" pitchFamily="34" charset="0"/>
            </a:endParaRPr>
          </a:p>
          <a:p>
            <a:pPr algn="ctr" eaLnBrk="1" hangingPunct="1"/>
            <a:r>
              <a:rPr lang="en-US" altLang="en-US" sz="1600" b="1" dirty="0">
                <a:solidFill>
                  <a:srgbClr val="C00000"/>
                </a:solidFill>
                <a:latin typeface="Arial" panose="020B0604020202020204" pitchFamily="34" charset="0"/>
                <a:cs typeface="Arial" panose="020B0604020202020204" pitchFamily="34" charset="0"/>
              </a:rPr>
              <a:t>VRC01-sensitive </a:t>
            </a:r>
          </a:p>
          <a:p>
            <a:pPr algn="ctr" eaLnBrk="1" hangingPunct="1"/>
            <a:r>
              <a:rPr lang="en-US" altLang="en-US" sz="1600" dirty="0">
                <a:solidFill>
                  <a:srgbClr val="C00000"/>
                </a:solidFill>
                <a:latin typeface="Arial" panose="020B0604020202020204" pitchFamily="34" charset="0"/>
                <a:cs typeface="Arial" panose="020B0604020202020204" pitchFamily="34" charset="0"/>
              </a:rPr>
              <a:t>(</a:t>
            </a:r>
            <a:r>
              <a:rPr lang="en-US" altLang="en-US" sz="1600" dirty="0" err="1">
                <a:solidFill>
                  <a:srgbClr val="C00000"/>
                </a:solidFill>
                <a:latin typeface="Arial" panose="020B0604020202020204" pitchFamily="34" charset="0"/>
                <a:cs typeface="Arial" panose="020B0604020202020204" pitchFamily="34" charset="0"/>
              </a:rPr>
              <a:t>neut</a:t>
            </a:r>
            <a:r>
              <a:rPr lang="en-US" altLang="en-US" sz="1600" dirty="0">
                <a:solidFill>
                  <a:srgbClr val="C00000"/>
                </a:solidFill>
                <a:latin typeface="Arial" panose="020B0604020202020204" pitchFamily="34" charset="0"/>
                <a:cs typeface="Arial" panose="020B0604020202020204" pitchFamily="34" charset="0"/>
              </a:rPr>
              <a:t> IC80 ~ 3µg/ml)</a:t>
            </a:r>
          </a:p>
        </p:txBody>
      </p:sp>
      <p:sp>
        <p:nvSpPr>
          <p:cNvPr id="3" name="TextBox 2">
            <a:extLst>
              <a:ext uri="{FF2B5EF4-FFF2-40B4-BE49-F238E27FC236}">
                <a16:creationId xmlns:a16="http://schemas.microsoft.com/office/drawing/2014/main" id="{9F01B540-4D66-B52D-E412-40FA72725D18}"/>
              </a:ext>
            </a:extLst>
          </p:cNvPr>
          <p:cNvSpPr txBox="1"/>
          <p:nvPr/>
        </p:nvSpPr>
        <p:spPr>
          <a:xfrm>
            <a:off x="489527" y="5809788"/>
            <a:ext cx="3719675"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       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6" name="TextBox 5">
            <a:extLst>
              <a:ext uri="{FF2B5EF4-FFF2-40B4-BE49-F238E27FC236}">
                <a16:creationId xmlns:a16="http://schemas.microsoft.com/office/drawing/2014/main" id="{194B5834-5A65-8388-ACE9-C7DF9E3109B1}"/>
              </a:ext>
            </a:extLst>
          </p:cNvPr>
          <p:cNvSpPr txBox="1"/>
          <p:nvPr/>
        </p:nvSpPr>
        <p:spPr>
          <a:xfrm>
            <a:off x="4098962" y="5810664"/>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7" name="TextBox 6">
            <a:extLst>
              <a:ext uri="{FF2B5EF4-FFF2-40B4-BE49-F238E27FC236}">
                <a16:creationId xmlns:a16="http://schemas.microsoft.com/office/drawing/2014/main" id="{BEC1FD1D-E89C-432E-568A-4028305B7F95}"/>
              </a:ext>
            </a:extLst>
          </p:cNvPr>
          <p:cNvSpPr txBox="1"/>
          <p:nvPr/>
        </p:nvSpPr>
        <p:spPr>
          <a:xfrm>
            <a:off x="7153505" y="5829411"/>
            <a:ext cx="3382048" cy="830997"/>
          </a:xfrm>
          <a:prstGeom prst="rect">
            <a:avLst/>
          </a:prstGeom>
          <a:solidFill>
            <a:schemeClr val="bg1"/>
          </a:solidFill>
        </p:spPr>
        <p:txBody>
          <a:bodyPr wrap="square" rtlCol="0">
            <a:spAutoFit/>
          </a:bodyPr>
          <a:lstStyle/>
          <a:p>
            <a:pPr defTabSz="1219048"/>
            <a:r>
              <a:rPr lang="en-US" sz="1600" dirty="0">
                <a:solidFill>
                  <a:srgbClr val="000000"/>
                </a:solidFill>
                <a:latin typeface="Arial" panose="020B0604020202020204" pitchFamily="34" charset="0"/>
                <a:cs typeface="Arial" panose="020B0604020202020204" pitchFamily="34" charset="0"/>
              </a:rPr>
              <a:t>Baseline   2    6   14   28  41  53</a:t>
            </a:r>
          </a:p>
          <a:p>
            <a:pPr defTabSz="1219048"/>
            <a:r>
              <a:rPr lang="en-US" sz="1600" dirty="0">
                <a:solidFill>
                  <a:srgbClr val="000000"/>
                </a:solidFill>
                <a:latin typeface="Arial" panose="020B0604020202020204" pitchFamily="34" charset="0"/>
                <a:cs typeface="Arial" panose="020B0604020202020204" pitchFamily="34" charset="0"/>
              </a:rPr>
              <a:t>                -----------------------------</a:t>
            </a:r>
          </a:p>
          <a:p>
            <a:pPr defTabSz="1219048"/>
            <a:r>
              <a:rPr lang="en-US" sz="1600" dirty="0">
                <a:solidFill>
                  <a:srgbClr val="000000"/>
                </a:solidFill>
                <a:latin typeface="Arial" panose="020B0604020202020204" pitchFamily="34" charset="0"/>
                <a:cs typeface="Arial" panose="020B0604020202020204" pitchFamily="34" charset="0"/>
              </a:rPr>
              <a:t>               weeks post 4th infusion  </a:t>
            </a:r>
          </a:p>
        </p:txBody>
      </p:sp>
      <p:sp>
        <p:nvSpPr>
          <p:cNvPr id="13" name="TextBox 12">
            <a:extLst>
              <a:ext uri="{FF2B5EF4-FFF2-40B4-BE49-F238E27FC236}">
                <a16:creationId xmlns:a16="http://schemas.microsoft.com/office/drawing/2014/main" id="{229F19D8-2E9C-CB20-50CB-0B29EECA2696}"/>
              </a:ext>
            </a:extLst>
          </p:cNvPr>
          <p:cNvSpPr txBox="1"/>
          <p:nvPr/>
        </p:nvSpPr>
        <p:spPr>
          <a:xfrm>
            <a:off x="1056863" y="1643677"/>
            <a:ext cx="9358793" cy="369332"/>
          </a:xfrm>
          <a:prstGeom prst="rect">
            <a:avLst/>
          </a:prstGeom>
          <a:solidFill>
            <a:schemeClr val="bg1"/>
          </a:solidFill>
        </p:spPr>
        <p:txBody>
          <a:bodyPr wrap="square">
            <a:spAutoFit/>
          </a:bodyPr>
          <a:lstStyle/>
          <a:p>
            <a:r>
              <a:rPr lang="en-US" b="1" dirty="0">
                <a:solidFill>
                  <a:schemeClr val="accent2">
                    <a:lumMod val="75000"/>
                  </a:schemeClr>
                </a:solidFill>
                <a:latin typeface="Arial" panose="020B0604020202020204" pitchFamily="34" charset="0"/>
                <a:cs typeface="Arial" panose="020B0604020202020204" pitchFamily="34" charset="0"/>
              </a:rPr>
              <a:t>    </a:t>
            </a:r>
            <a:r>
              <a:rPr lang="en-US" b="1" dirty="0">
                <a:solidFill>
                  <a:srgbClr val="D97511"/>
                </a:solidFill>
                <a:latin typeface="Arial" panose="020B0604020202020204" pitchFamily="34" charset="0"/>
                <a:cs typeface="Arial" panose="020B0604020202020204" pitchFamily="34" charset="0"/>
              </a:rPr>
              <a:t>VRC01  10mg/Kg x4                 </a:t>
            </a:r>
            <a:r>
              <a:rPr lang="en-US" b="1" dirty="0">
                <a:solidFill>
                  <a:srgbClr val="7030A0"/>
                </a:solidFill>
                <a:latin typeface="Arial" panose="020B0604020202020204" pitchFamily="34" charset="0"/>
                <a:cs typeface="Arial" panose="020B0604020202020204" pitchFamily="34" charset="0"/>
              </a:rPr>
              <a:t>VRC01</a:t>
            </a:r>
            <a:r>
              <a:rPr lang="en-US" b="1" dirty="0">
                <a:latin typeface="Arial" panose="020B0604020202020204" pitchFamily="34" charset="0"/>
                <a:cs typeface="Arial" panose="020B0604020202020204" pitchFamily="34" charset="0"/>
              </a:rPr>
              <a:t> </a:t>
            </a:r>
            <a:r>
              <a:rPr lang="en-US" b="1" dirty="0">
                <a:solidFill>
                  <a:srgbClr val="7030A0"/>
                </a:solidFill>
                <a:latin typeface="Arial" panose="020B0604020202020204" pitchFamily="34" charset="0"/>
                <a:cs typeface="Arial" panose="020B0604020202020204" pitchFamily="34" charset="0"/>
              </a:rPr>
              <a:t>30mg/Kg x4               </a:t>
            </a:r>
            <a:r>
              <a:rPr lang="en-US" b="1" dirty="0">
                <a:solidFill>
                  <a:srgbClr val="4AA058"/>
                </a:solidFill>
                <a:latin typeface="Arial" panose="020B0604020202020204" pitchFamily="34" charset="0"/>
                <a:cs typeface="Arial" panose="020B0604020202020204" pitchFamily="34" charset="0"/>
              </a:rPr>
              <a:t>VRC01LS 30mg/Kg x3 </a:t>
            </a:r>
            <a:endParaRPr lang="en-US" dirty="0">
              <a:solidFill>
                <a:srgbClr val="4AA05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469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76763-AF75-BB97-4163-1995894F3461}"/>
              </a:ext>
            </a:extLst>
          </p:cNvPr>
          <p:cNvSpPr>
            <a:spLocks noGrp="1"/>
          </p:cNvSpPr>
          <p:nvPr>
            <p:ph type="title"/>
          </p:nvPr>
        </p:nvSpPr>
        <p:spPr>
          <a:xfrm>
            <a:off x="4296380" y="-7999"/>
            <a:ext cx="2161310" cy="1024763"/>
          </a:xfrm>
        </p:spPr>
        <p:txBody>
          <a:bodyPr>
            <a:normAutofit/>
          </a:bodyPr>
          <a:lstStyle/>
          <a:p>
            <a:r>
              <a:rPr lang="en-US" sz="2800" dirty="0">
                <a:solidFill>
                  <a:schemeClr val="tx1"/>
                </a:solidFill>
                <a:latin typeface="Calibri" panose="020F0502020204030204" pitchFamily="34" charset="0"/>
                <a:cs typeface="Calibri" panose="020F0502020204030204" pitchFamily="34" charset="0"/>
              </a:rPr>
              <a:t> Conclusions</a:t>
            </a:r>
          </a:p>
        </p:txBody>
      </p:sp>
      <p:sp>
        <p:nvSpPr>
          <p:cNvPr id="3" name="Content Placeholder 2">
            <a:extLst>
              <a:ext uri="{FF2B5EF4-FFF2-40B4-BE49-F238E27FC236}">
                <a16:creationId xmlns:a16="http://schemas.microsoft.com/office/drawing/2014/main" id="{1F208C47-1714-36CA-D246-936F7241AC99}"/>
              </a:ext>
            </a:extLst>
          </p:cNvPr>
          <p:cNvSpPr>
            <a:spLocks noGrp="1"/>
          </p:cNvSpPr>
          <p:nvPr>
            <p:ph idx="1"/>
          </p:nvPr>
        </p:nvSpPr>
        <p:spPr>
          <a:xfrm>
            <a:off x="316572" y="1722304"/>
            <a:ext cx="11627271" cy="4263759"/>
          </a:xfrm>
        </p:spPr>
        <p:txBody>
          <a:bodyPr>
            <a:normAutofit fontScale="92500" lnSpcReduction="20000"/>
          </a:bodyPr>
          <a:lstStyle/>
          <a:p>
            <a:r>
              <a:rPr lang="en-US" sz="1900" dirty="0">
                <a:solidFill>
                  <a:srgbClr val="7030A0"/>
                </a:solidFill>
                <a:latin typeface="Arial" panose="020B0604020202020204" pitchFamily="34" charset="0"/>
                <a:cs typeface="Arial" panose="020B0604020202020204" pitchFamily="34" charset="0"/>
              </a:rPr>
              <a:t>VRC01 30mg/Kg x4 </a:t>
            </a:r>
            <a:r>
              <a:rPr lang="en-US" sz="1900" dirty="0">
                <a:latin typeface="Arial" panose="020B0604020202020204" pitchFamily="34" charset="0"/>
                <a:cs typeface="Arial" panose="020B0604020202020204" pitchFamily="34" charset="0"/>
              </a:rPr>
              <a:t>had 2-2.6 times more antibody in rectal compartments than the </a:t>
            </a:r>
            <a:r>
              <a:rPr lang="en-US" sz="1900" dirty="0">
                <a:solidFill>
                  <a:schemeClr val="accent2"/>
                </a:solidFill>
                <a:latin typeface="Arial" panose="020B0604020202020204" pitchFamily="34" charset="0"/>
                <a:cs typeface="Arial" panose="020B0604020202020204" pitchFamily="34" charset="0"/>
              </a:rPr>
              <a:t>VRC01 10mg/Kg x4</a:t>
            </a:r>
            <a:r>
              <a:rPr lang="en-US" sz="1900" dirty="0">
                <a:latin typeface="Arial" panose="020B0604020202020204" pitchFamily="34" charset="0"/>
                <a:cs typeface="Arial" panose="020B0604020202020204" pitchFamily="34" charset="0"/>
              </a:rPr>
              <a:t> dose. The half-life is not altered by the dose of antibody (19-23 days).</a:t>
            </a:r>
          </a:p>
          <a:p>
            <a:r>
              <a:rPr lang="en-US" sz="1900" dirty="0">
                <a:latin typeface="Arial" panose="020B0604020202020204" pitchFamily="34" charset="0"/>
                <a:cs typeface="Arial" panose="020B0604020202020204" pitchFamily="34" charset="0"/>
              </a:rPr>
              <a:t>In the rectal compartment, we observed no differences in VRC01 levels, half-life or localization among males and females.  </a:t>
            </a:r>
          </a:p>
          <a:p>
            <a:r>
              <a:rPr lang="en-US" sz="1900" dirty="0">
                <a:latin typeface="Arial" panose="020B0604020202020204" pitchFamily="34" charset="0"/>
                <a:cs typeface="Arial" panose="020B0604020202020204" pitchFamily="34" charset="0"/>
              </a:rPr>
              <a:t>We observed decreased VRC01 concentrations in serum and rectal tissue among people from Cape Town compared to Seattle. This suggest that it is important to investigate the PK of participants in different geographic regions. </a:t>
            </a:r>
          </a:p>
          <a:p>
            <a:r>
              <a:rPr lang="en-US" sz="1900" dirty="0">
                <a:latin typeface="Arial" panose="020B0604020202020204" pitchFamily="34" charset="0"/>
                <a:cs typeface="Arial" panose="020B0604020202020204" pitchFamily="34" charset="0"/>
              </a:rPr>
              <a:t>We demonstrated sufficient antibody reaches rectal tissues 2 weeks post-infusion, enough to prevent infection with HIV-1</a:t>
            </a:r>
            <a:r>
              <a:rPr lang="en-US" sz="1500" dirty="0">
                <a:latin typeface="Arial" panose="020B0604020202020204" pitchFamily="34" charset="0"/>
                <a:cs typeface="Arial" panose="020B0604020202020204" pitchFamily="34" charset="0"/>
              </a:rPr>
              <a:t>Bal26</a:t>
            </a:r>
            <a:r>
              <a:rPr lang="en-US" sz="1900" dirty="0">
                <a:latin typeface="Arial" panose="020B0604020202020204" pitchFamily="34" charset="0"/>
                <a:cs typeface="Arial" panose="020B0604020202020204" pitchFamily="34" charset="0"/>
              </a:rPr>
              <a:t> in ex-vivo challenges in the three study arms</a:t>
            </a:r>
          </a:p>
          <a:p>
            <a:r>
              <a:rPr lang="en-US" sz="1900" dirty="0">
                <a:latin typeface="Arial" panose="020B0604020202020204" pitchFamily="34" charset="0"/>
                <a:cs typeface="Arial" panose="020B0604020202020204" pitchFamily="34" charset="0"/>
              </a:rPr>
              <a:t>Although we were able to detect </a:t>
            </a:r>
            <a:r>
              <a:rPr lang="en-US" sz="1900" dirty="0">
                <a:solidFill>
                  <a:srgbClr val="4AA058"/>
                </a:solidFill>
                <a:latin typeface="Arial" panose="020B0604020202020204" pitchFamily="34" charset="0"/>
                <a:cs typeface="Arial" panose="020B0604020202020204" pitchFamily="34" charset="0"/>
              </a:rPr>
              <a:t>VRC01LS</a:t>
            </a:r>
            <a:r>
              <a:rPr lang="en-US" sz="1900" dirty="0">
                <a:latin typeface="Arial" panose="020B0604020202020204" pitchFamily="34" charset="0"/>
                <a:cs typeface="Arial" panose="020B0604020202020204" pitchFamily="34" charset="0"/>
              </a:rPr>
              <a:t> for more than a year, the </a:t>
            </a:r>
            <a:r>
              <a:rPr lang="en-US" sz="1900" dirty="0">
                <a:solidFill>
                  <a:schemeClr val="accent6">
                    <a:lumMod val="75000"/>
                  </a:schemeClr>
                </a:solidFill>
                <a:latin typeface="Arial" panose="020B0604020202020204" pitchFamily="34" charset="0"/>
                <a:cs typeface="Arial" panose="020B0604020202020204" pitchFamily="34" charset="0"/>
              </a:rPr>
              <a:t>VRC01-LS x3</a:t>
            </a:r>
            <a:r>
              <a:rPr lang="en-US" sz="1900" dirty="0">
                <a:latin typeface="Arial" panose="020B0604020202020204" pitchFamily="34" charset="0"/>
                <a:cs typeface="Arial" panose="020B0604020202020204" pitchFamily="34" charset="0"/>
              </a:rPr>
              <a:t> regimen offered protection from HIV-1</a:t>
            </a:r>
            <a:r>
              <a:rPr lang="en-US" sz="1500" dirty="0">
                <a:latin typeface="Arial" panose="020B0604020202020204" pitchFamily="34" charset="0"/>
                <a:cs typeface="Arial" panose="020B0604020202020204" pitchFamily="34" charset="0"/>
              </a:rPr>
              <a:t>Bal26</a:t>
            </a:r>
            <a:r>
              <a:rPr lang="en-US" sz="1900" dirty="0">
                <a:latin typeface="Arial" panose="020B0604020202020204" pitchFamily="34" charset="0"/>
                <a:cs typeface="Arial" panose="020B0604020202020204" pitchFamily="34" charset="0"/>
              </a:rPr>
              <a:t> ex-vivo rectal challenges for 14 weeks post infusion (3/3 individuals) </a:t>
            </a:r>
          </a:p>
          <a:p>
            <a:r>
              <a:rPr lang="en-US" sz="1900" dirty="0">
                <a:latin typeface="Arial" panose="020B0604020202020204" pitchFamily="34" charset="0"/>
                <a:cs typeface="Arial" panose="020B0604020202020204" pitchFamily="34" charset="0"/>
              </a:rPr>
              <a:t>VRC01 and </a:t>
            </a:r>
            <a:r>
              <a:rPr lang="en-US" sz="1900" dirty="0">
                <a:solidFill>
                  <a:schemeClr val="accent6">
                    <a:lumMod val="75000"/>
                  </a:schemeClr>
                </a:solidFill>
                <a:latin typeface="Arial" panose="020B0604020202020204" pitchFamily="34" charset="0"/>
                <a:cs typeface="Arial" panose="020B0604020202020204" pitchFamily="34" charset="0"/>
              </a:rPr>
              <a:t>VRC01LS </a:t>
            </a:r>
            <a:r>
              <a:rPr lang="en-US" sz="1900" dirty="0">
                <a:latin typeface="Arial" panose="020B0604020202020204" pitchFamily="34" charset="0"/>
                <a:cs typeface="Arial" panose="020B0604020202020204" pitchFamily="34" charset="0"/>
              </a:rPr>
              <a:t>infusion effects on </a:t>
            </a:r>
            <a:r>
              <a:rPr lang="en-US" sz="1900" i="1" dirty="0">
                <a:latin typeface="Arial" panose="020B0604020202020204" pitchFamily="34" charset="0"/>
                <a:cs typeface="Arial" panose="020B0604020202020204" pitchFamily="34" charset="0"/>
              </a:rPr>
              <a:t>ex-vivo</a:t>
            </a:r>
            <a:r>
              <a:rPr lang="en-US" sz="1900" dirty="0">
                <a:latin typeface="Arial" panose="020B0604020202020204" pitchFamily="34" charset="0"/>
                <a:cs typeface="Arial" panose="020B0604020202020204" pitchFamily="34" charset="0"/>
              </a:rPr>
              <a:t> HIV infectivity were related to viral neutralization potency/breadth (</a:t>
            </a:r>
            <a:r>
              <a:rPr lang="en-US" sz="1900" dirty="0" err="1">
                <a:latin typeface="Arial" panose="020B0604020202020204" pitchFamily="34" charset="0"/>
                <a:cs typeface="Arial" panose="020B0604020202020204" pitchFamily="34" charset="0"/>
              </a:rPr>
              <a:t>ie</a:t>
            </a:r>
            <a:r>
              <a:rPr lang="en-US" sz="1900" dirty="0">
                <a:latin typeface="Arial" panose="020B0604020202020204" pitchFamily="34" charset="0"/>
                <a:cs typeface="Arial" panose="020B0604020202020204" pitchFamily="34" charset="0"/>
              </a:rPr>
              <a:t> 1086 vs Bal26). These results are consistent with the findings of AMP suggesting low efficacy against viruses with neutralization EC80&gt;1ug/ml.</a:t>
            </a:r>
          </a:p>
          <a:p>
            <a:r>
              <a:rPr lang="en-US" sz="1900" dirty="0">
                <a:latin typeface="Arial" panose="020B0604020202020204" pitchFamily="34" charset="0"/>
                <a:ea typeface="Calibri" panose="020F0502020204030204" pitchFamily="34" charset="0"/>
                <a:cs typeface="Arial" panose="020B0604020202020204" pitchFamily="34" charset="0"/>
              </a:rPr>
              <a:t>VRC01 and VRC01LS are functional at mucosal surfaces and offer partial protection, but longer-lived, broader and more potent antibody cocktails may be needed for effective HIV-1 immuno-prophylaxis.</a:t>
            </a:r>
            <a:endParaRPr lang="en-US" sz="1900" dirty="0">
              <a:latin typeface="Arial" panose="020B0604020202020204" pitchFamily="34" charset="0"/>
              <a:cs typeface="Arial" panose="020B0604020202020204" pitchFamily="34" charset="0"/>
            </a:endParaRPr>
          </a:p>
          <a:p>
            <a:endParaRPr lang="en-US" sz="2000" dirty="0"/>
          </a:p>
          <a:p>
            <a:endParaRPr lang="en-US" sz="2000" dirty="0"/>
          </a:p>
          <a:p>
            <a:endParaRPr lang="en-US" dirty="0"/>
          </a:p>
        </p:txBody>
      </p:sp>
    </p:spTree>
    <p:extLst>
      <p:ext uri="{BB962C8B-B14F-4D97-AF65-F5344CB8AC3E}">
        <p14:creationId xmlns:p14="http://schemas.microsoft.com/office/powerpoint/2010/main" val="80848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76763-AF75-BB97-4163-1995894F3461}"/>
              </a:ext>
            </a:extLst>
          </p:cNvPr>
          <p:cNvSpPr>
            <a:spLocks noGrp="1"/>
          </p:cNvSpPr>
          <p:nvPr>
            <p:ph type="title"/>
          </p:nvPr>
        </p:nvSpPr>
        <p:spPr>
          <a:xfrm>
            <a:off x="4199274" y="190707"/>
            <a:ext cx="2964873" cy="537578"/>
          </a:xfrm>
        </p:spPr>
        <p:txBody>
          <a:bodyPr>
            <a:noAutofit/>
          </a:bodyPr>
          <a:lstStyle/>
          <a:p>
            <a:r>
              <a:rPr lang="en-US" sz="2800" dirty="0">
                <a:solidFill>
                  <a:srgbClr val="C00000"/>
                </a:solidFill>
                <a:latin typeface="Calibri" panose="020F0502020204030204" pitchFamily="34" charset="0"/>
                <a:cs typeface="Calibri" panose="020F0502020204030204" pitchFamily="34" charset="0"/>
              </a:rPr>
              <a:t> </a:t>
            </a:r>
            <a:r>
              <a:rPr lang="en-US" sz="2800" dirty="0">
                <a:solidFill>
                  <a:schemeClr val="tx1"/>
                </a:solidFill>
                <a:latin typeface="Calibri" panose="020F0502020204030204" pitchFamily="34" charset="0"/>
                <a:cs typeface="Calibri" panose="020F0502020204030204" pitchFamily="34" charset="0"/>
              </a:rPr>
              <a:t>Acknowledgements</a:t>
            </a:r>
            <a:endParaRPr lang="en-US" sz="2800" b="1" dirty="0">
              <a:solidFill>
                <a:schemeClr val="tx1"/>
              </a:solidFill>
              <a:latin typeface="Calibri" panose="020F0502020204030204" pitchFamily="34" charset="0"/>
              <a:cs typeface="Calibri" panose="020F0502020204030204" pitchFamily="34" charset="0"/>
            </a:endParaRPr>
          </a:p>
        </p:txBody>
      </p:sp>
      <p:sp>
        <p:nvSpPr>
          <p:cNvPr id="6" name="Content Placeholder 1">
            <a:extLst>
              <a:ext uri="{FF2B5EF4-FFF2-40B4-BE49-F238E27FC236}">
                <a16:creationId xmlns:a16="http://schemas.microsoft.com/office/drawing/2014/main" id="{8E1A74DD-A8E2-8562-D29D-E82CEF536CF9}"/>
              </a:ext>
            </a:extLst>
          </p:cNvPr>
          <p:cNvSpPr>
            <a:spLocks noGrp="1"/>
          </p:cNvSpPr>
          <p:nvPr/>
        </p:nvSpPr>
        <p:spPr bwMode="auto">
          <a:xfrm>
            <a:off x="398761" y="1660235"/>
            <a:ext cx="3275368"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HVTN116 Protocol Chairs</a:t>
            </a: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Julie McElrath</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Linda-Gail Bekker</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PTL/</a:t>
            </a:r>
            <a:r>
              <a:rPr lang="en-US" sz="1600" dirty="0" err="1">
                <a:solidFill>
                  <a:srgbClr val="000000"/>
                </a:solidFill>
                <a:latin typeface="Arial Narrow" panose="020B0604020202020204" pitchFamily="34" charset="0"/>
                <a:cs typeface="Arial Narrow" panose="020B0604020202020204" pitchFamily="34" charset="0"/>
              </a:rPr>
              <a:t>CMM</a:t>
            </a:r>
            <a:endParaRPr lang="en-US" sz="1600" dirty="0">
              <a:solidFill>
                <a:srgbClr val="000000"/>
              </a:solidFill>
              <a:latin typeface="Arial Narrow" panose="020B0604020202020204" pitchFamily="34" charset="0"/>
              <a:cs typeface="Arial Narrow" panose="020B0604020202020204" pitchFamily="34" charset="0"/>
            </a:endParaRP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Philipp Mann</a:t>
            </a: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Carmen Paez</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Biostatistics  </a:t>
            </a: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Yunda Huang</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Abby Isaacs</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Mengshu Shao</a:t>
            </a: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Yiwen Lu </a:t>
            </a:r>
          </a:p>
          <a:p>
            <a:pPr marL="342891" indent="-230666" defTabSz="914286">
              <a:spcBef>
                <a:spcPts val="0"/>
              </a:spcBef>
            </a:pPr>
            <a:r>
              <a:rPr lang="en-US" sz="1600" dirty="0">
                <a:solidFill>
                  <a:srgbClr val="C00000"/>
                </a:solidFill>
                <a:latin typeface="Arial Narrow" panose="020B0604020202020204" pitchFamily="34" charset="0"/>
                <a:cs typeface="Arial Narrow" panose="020B0604020202020204" pitchFamily="34" charset="0"/>
              </a:rPr>
              <a:t>Ollivier Hyrien</a:t>
            </a:r>
            <a:endParaRPr lang="en-US" sz="1600" dirty="0">
              <a:solidFill>
                <a:srgbClr val="000000"/>
              </a:solidFill>
              <a:latin typeface="Arial Narrow" panose="020B0604020202020204" pitchFamily="34" charset="0"/>
              <a:cs typeface="Arial Narrow" panose="020B0604020202020204" pitchFamily="34" charset="0"/>
            </a:endParaRP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Medical Officer: Julia </a:t>
            </a:r>
            <a:r>
              <a:rPr lang="en-US" sz="1600" dirty="0" err="1">
                <a:solidFill>
                  <a:srgbClr val="000000"/>
                </a:solidFill>
                <a:latin typeface="Arial Narrow" panose="020B0604020202020204" pitchFamily="34" charset="0"/>
                <a:cs typeface="Arial Narrow" panose="020B0604020202020204" pitchFamily="34" charset="0"/>
              </a:rPr>
              <a:t>Hutter</a:t>
            </a:r>
            <a:endParaRPr lang="en-US" sz="1600" dirty="0">
              <a:solidFill>
                <a:srgbClr val="000000"/>
              </a:solidFill>
              <a:latin typeface="Arial Narrow" panose="020B0604020202020204" pitchFamily="34" charset="0"/>
              <a:cs typeface="Arial Narrow" panose="020B0604020202020204" pitchFamily="34" charset="0"/>
            </a:endParaRP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CSS Megan Jones</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Regulatory Affairs</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Meg Brandon</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CTM Carrie Sopher</a:t>
            </a:r>
          </a:p>
          <a:p>
            <a:pPr marL="342891" indent="-230666" defTabSz="914286">
              <a:spcBef>
                <a:spcPts val="0"/>
              </a:spcBef>
            </a:pPr>
            <a:endParaRPr lang="en-US" sz="1600" dirty="0">
              <a:solidFill>
                <a:srgbClr val="000000"/>
              </a:solidFill>
              <a:latin typeface="Arial Narrow" panose="020B0604020202020204" pitchFamily="34" charset="0"/>
              <a:cs typeface="Arial Narrow" panose="020B0604020202020204" pitchFamily="34" charset="0"/>
            </a:endParaRPr>
          </a:p>
        </p:txBody>
      </p:sp>
      <p:sp>
        <p:nvSpPr>
          <p:cNvPr id="7" name="Content Placeholder 1">
            <a:extLst>
              <a:ext uri="{FF2B5EF4-FFF2-40B4-BE49-F238E27FC236}">
                <a16:creationId xmlns:a16="http://schemas.microsoft.com/office/drawing/2014/main" id="{B7CEA5D0-2A75-C4EC-9B13-1A0CD298B9DB}"/>
              </a:ext>
            </a:extLst>
          </p:cNvPr>
          <p:cNvSpPr txBox="1">
            <a:spLocks/>
          </p:cNvSpPr>
          <p:nvPr/>
        </p:nvSpPr>
        <p:spPr bwMode="auto">
          <a:xfrm>
            <a:off x="2889737" y="3423019"/>
            <a:ext cx="2336076" cy="194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Developer Representatives</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Barney Graham, VRC</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John </a:t>
            </a:r>
            <a:r>
              <a:rPr lang="en-US" sz="1600" dirty="0" err="1">
                <a:solidFill>
                  <a:srgbClr val="000000"/>
                </a:solidFill>
                <a:latin typeface="Arial Narrow" panose="020B0604020202020204" pitchFamily="34" charset="0"/>
                <a:cs typeface="Arial Narrow" panose="020B0604020202020204" pitchFamily="34" charset="0"/>
              </a:rPr>
              <a:t>Mascola</a:t>
            </a:r>
            <a:r>
              <a:rPr lang="en-US" sz="1600" dirty="0">
                <a:solidFill>
                  <a:srgbClr val="000000"/>
                </a:solidFill>
                <a:latin typeface="Arial Narrow" panose="020B0604020202020204" pitchFamily="34" charset="0"/>
                <a:cs typeface="Arial Narrow" panose="020B0604020202020204" pitchFamily="34" charset="0"/>
              </a:rPr>
              <a:t>, VRC</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Julie </a:t>
            </a:r>
            <a:r>
              <a:rPr lang="en-US" sz="1600" dirty="0" err="1">
                <a:solidFill>
                  <a:srgbClr val="000000"/>
                </a:solidFill>
                <a:latin typeface="Arial Narrow" panose="020B0604020202020204" pitchFamily="34" charset="0"/>
                <a:cs typeface="Arial Narrow" panose="020B0604020202020204" pitchFamily="34" charset="0"/>
              </a:rPr>
              <a:t>Ledgerwood</a:t>
            </a:r>
            <a:r>
              <a:rPr lang="en-US" sz="1600" dirty="0">
                <a:solidFill>
                  <a:srgbClr val="000000"/>
                </a:solidFill>
                <a:latin typeface="Arial Narrow" panose="020B0604020202020204" pitchFamily="34" charset="0"/>
                <a:cs typeface="Arial Narrow" panose="020B0604020202020204" pitchFamily="34" charset="0"/>
              </a:rPr>
              <a:t>, VRC</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Lucio Gama</a:t>
            </a:r>
            <a:r>
              <a:rPr lang="en-US" sz="1600">
                <a:solidFill>
                  <a:srgbClr val="000000"/>
                </a:solidFill>
                <a:latin typeface="Arial Narrow" panose="020B0604020202020204" pitchFamily="34" charset="0"/>
                <a:cs typeface="Arial Narrow" panose="020B0604020202020204" pitchFamily="34" charset="0"/>
              </a:rPr>
              <a:t>, VRC</a:t>
            </a:r>
            <a:endParaRPr lang="en-US" sz="1600" dirty="0">
              <a:solidFill>
                <a:srgbClr val="000000"/>
              </a:solidFill>
              <a:latin typeface="Arial Narrow" panose="020B0604020202020204" pitchFamily="34" charset="0"/>
              <a:cs typeface="Arial Narrow" panose="020B0604020202020204" pitchFamily="34" charset="0"/>
            </a:endParaRP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Pharmacist</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Lynette Purdue</a:t>
            </a:r>
          </a:p>
          <a:p>
            <a:pPr marL="342891" indent="-230666" defTabSz="914286">
              <a:spcBef>
                <a:spcPts val="0"/>
              </a:spcBef>
            </a:pPr>
            <a:endParaRPr lang="en-US" sz="1600" dirty="0">
              <a:solidFill>
                <a:srgbClr val="C00000"/>
              </a:solidFill>
              <a:latin typeface="Arial Narrow" panose="020B0604020202020204" pitchFamily="34" charset="0"/>
              <a:cs typeface="Arial Narrow" panose="020B0604020202020204" pitchFamily="34" charset="0"/>
            </a:endParaRPr>
          </a:p>
        </p:txBody>
      </p:sp>
      <p:sp>
        <p:nvSpPr>
          <p:cNvPr id="8" name="TextBox 7">
            <a:extLst>
              <a:ext uri="{FF2B5EF4-FFF2-40B4-BE49-F238E27FC236}">
                <a16:creationId xmlns:a16="http://schemas.microsoft.com/office/drawing/2014/main" id="{E35CA0B5-FEB9-4A52-4EA8-9953C9E1AA73}"/>
              </a:ext>
            </a:extLst>
          </p:cNvPr>
          <p:cNvSpPr txBox="1"/>
          <p:nvPr/>
        </p:nvSpPr>
        <p:spPr>
          <a:xfrm>
            <a:off x="3057961" y="2327604"/>
            <a:ext cx="75216" cy="60959"/>
          </a:xfrm>
          <a:prstGeom prst="rect">
            <a:avLst/>
          </a:prstGeom>
        </p:spPr>
        <p:txBody>
          <a:bodyPr vert="horz" wrap="square" lIns="121899" tIns="60949" rIns="121899" bIns="60949" rtlCol="0">
            <a:noAutofit/>
          </a:bodyPr>
          <a:lstStyle/>
          <a:p>
            <a:pPr defTabSz="914286"/>
            <a:endParaRPr lang="en-US" sz="600" dirty="0">
              <a:solidFill>
                <a:srgbClr val="808080"/>
              </a:solidFill>
              <a:latin typeface="Arial Narrow" panose="020B0604020202020204" pitchFamily="34" charset="0"/>
              <a:cs typeface="Arial Narrow" panose="020B0604020202020204" pitchFamily="34" charset="0"/>
            </a:endParaRPr>
          </a:p>
        </p:txBody>
      </p:sp>
      <p:sp>
        <p:nvSpPr>
          <p:cNvPr id="9" name="Content Placeholder 1">
            <a:extLst>
              <a:ext uri="{FF2B5EF4-FFF2-40B4-BE49-F238E27FC236}">
                <a16:creationId xmlns:a16="http://schemas.microsoft.com/office/drawing/2014/main" id="{4FF38671-5047-241D-F04F-44C228B7C52E}"/>
              </a:ext>
            </a:extLst>
          </p:cNvPr>
          <p:cNvSpPr txBox="1">
            <a:spLocks/>
          </p:cNvSpPr>
          <p:nvPr/>
        </p:nvSpPr>
        <p:spPr bwMode="auto">
          <a:xfrm>
            <a:off x="2883005" y="969818"/>
            <a:ext cx="2140787" cy="2327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286">
              <a:spcBef>
                <a:spcPts val="533"/>
              </a:spcBef>
              <a:buNone/>
            </a:pPr>
            <a:r>
              <a:rPr lang="en-US" sz="1600" dirty="0">
                <a:solidFill>
                  <a:srgbClr val="C00000"/>
                </a:solidFill>
                <a:latin typeface="Arial Narrow" panose="020B0604020202020204" pitchFamily="34" charset="0"/>
                <a:cs typeface="Arial Narrow" panose="020B0604020202020204" pitchFamily="34" charset="0"/>
              </a:rPr>
              <a:t>Trial Participants </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CAB Members</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Dana Atkins</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Richard </a:t>
            </a:r>
            <a:r>
              <a:rPr lang="en-US" sz="1600" dirty="0" err="1">
                <a:solidFill>
                  <a:srgbClr val="000000"/>
                </a:solidFill>
                <a:latin typeface="Arial Narrow" panose="020B0604020202020204" pitchFamily="34" charset="0"/>
                <a:cs typeface="Arial Narrow" panose="020B0604020202020204" pitchFamily="34" charset="0"/>
              </a:rPr>
              <a:t>Laboy</a:t>
            </a:r>
            <a:endParaRPr lang="en-US" sz="1600" dirty="0">
              <a:solidFill>
                <a:srgbClr val="000000"/>
              </a:solidFill>
              <a:latin typeface="Arial Narrow" panose="020B0604020202020204" pitchFamily="34" charset="0"/>
              <a:cs typeface="Arial Narrow" panose="020B0604020202020204" pitchFamily="34" charset="0"/>
            </a:endParaRP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CER</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Brian Kanyemba</a:t>
            </a:r>
          </a:p>
          <a:p>
            <a:pPr marL="342891" indent="-230666" defTabSz="914286">
              <a:spcBef>
                <a:spcPts val="0"/>
              </a:spcBef>
            </a:pPr>
            <a:r>
              <a:rPr lang="en-US" sz="1600" dirty="0">
                <a:solidFill>
                  <a:srgbClr val="000000"/>
                </a:solidFill>
                <a:latin typeface="Arial Narrow" panose="020B0606020202030204" pitchFamily="34" charset="0"/>
              </a:rPr>
              <a:t>James Lilly</a:t>
            </a:r>
            <a:r>
              <a:rPr lang="en-US" sz="1600" dirty="0">
                <a:solidFill>
                  <a:srgbClr val="000000"/>
                </a:solidFill>
                <a:latin typeface="Arial Narrow" panose="020B0604020202020204" pitchFamily="34" charset="0"/>
                <a:cs typeface="Arial Narrow" panose="020B0604020202020204" pitchFamily="34" charset="0"/>
              </a:rPr>
              <a:t> </a:t>
            </a:r>
          </a:p>
          <a:p>
            <a:pPr marL="0" indent="0" defTabSz="914286">
              <a:spcBef>
                <a:spcPts val="533"/>
              </a:spcBef>
              <a:buNone/>
            </a:pPr>
            <a:r>
              <a:rPr lang="en-US" sz="1600" dirty="0">
                <a:solidFill>
                  <a:srgbClr val="000000"/>
                </a:solidFill>
                <a:latin typeface="Arial Narrow" panose="020B0604020202020204" pitchFamily="34" charset="0"/>
                <a:cs typeface="Arial Narrow" panose="020B0604020202020204" pitchFamily="34" charset="0"/>
              </a:rPr>
              <a:t>CEU Representative</a:t>
            </a:r>
          </a:p>
          <a:p>
            <a:pPr marL="342891" indent="-230666" defTabSz="914286">
              <a:spcBef>
                <a:spcPts val="0"/>
              </a:spcBef>
            </a:pPr>
            <a:r>
              <a:rPr lang="en-US" sz="1600" dirty="0">
                <a:solidFill>
                  <a:srgbClr val="000000"/>
                </a:solidFill>
                <a:latin typeface="Arial Narrow" panose="020B0604020202020204" pitchFamily="34" charset="0"/>
                <a:cs typeface="Arial Narrow" panose="020B0604020202020204" pitchFamily="34" charset="0"/>
              </a:rPr>
              <a:t>Gail Broder</a:t>
            </a:r>
          </a:p>
          <a:p>
            <a:pPr marL="342891" indent="-230666" defTabSz="914286">
              <a:spcBef>
                <a:spcPts val="0"/>
              </a:spcBef>
            </a:pPr>
            <a:endParaRPr lang="en-US" sz="1600" dirty="0">
              <a:solidFill>
                <a:srgbClr val="000000"/>
              </a:solidFill>
              <a:latin typeface="Arial Narrow" panose="020B0604020202020204" pitchFamily="34" charset="0"/>
              <a:cs typeface="Arial Narrow" panose="020B0604020202020204" pitchFamily="34" charset="0"/>
            </a:endParaRPr>
          </a:p>
        </p:txBody>
      </p:sp>
      <p:sp>
        <p:nvSpPr>
          <p:cNvPr id="10" name="Content Placeholder 1">
            <a:extLst>
              <a:ext uri="{FF2B5EF4-FFF2-40B4-BE49-F238E27FC236}">
                <a16:creationId xmlns:a16="http://schemas.microsoft.com/office/drawing/2014/main" id="{04319042-7A8A-C278-B7A8-4CB653F10A0F}"/>
              </a:ext>
            </a:extLst>
          </p:cNvPr>
          <p:cNvSpPr txBox="1">
            <a:spLocks/>
          </p:cNvSpPr>
          <p:nvPr/>
        </p:nvSpPr>
        <p:spPr bwMode="auto">
          <a:xfrm>
            <a:off x="5210955" y="981909"/>
            <a:ext cx="2365531" cy="468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0"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286">
              <a:spcBef>
                <a:spcPts val="533"/>
              </a:spcBef>
              <a:buNone/>
            </a:pPr>
            <a:r>
              <a:rPr lang="en-US" sz="1600" b="1" dirty="0">
                <a:solidFill>
                  <a:srgbClr val="000000"/>
                </a:solidFill>
                <a:latin typeface="Arial Narrow" panose="020B0606020202030204" pitchFamily="34" charset="0"/>
              </a:rPr>
              <a:t>Seattle Vaccines Trial Unit</a:t>
            </a:r>
          </a:p>
          <a:p>
            <a:pPr marL="342891" indent="-230666" defTabSz="914286">
              <a:spcBef>
                <a:spcPts val="0"/>
              </a:spcBef>
            </a:pPr>
            <a:r>
              <a:rPr lang="en-US" sz="1600" dirty="0">
                <a:solidFill>
                  <a:srgbClr val="000000"/>
                </a:solidFill>
                <a:latin typeface="Arial Narrow" panose="020B0606020202030204" pitchFamily="34" charset="0"/>
              </a:rPr>
              <a:t>Janine Maenza</a:t>
            </a:r>
          </a:p>
          <a:p>
            <a:pPr marL="342891" indent="-230666" defTabSz="914286">
              <a:spcBef>
                <a:spcPts val="0"/>
              </a:spcBef>
            </a:pPr>
            <a:r>
              <a:rPr lang="en-US" sz="1600" dirty="0">
                <a:solidFill>
                  <a:srgbClr val="C00000"/>
                </a:solidFill>
                <a:latin typeface="Arial Narrow" panose="020B0606020202030204" pitchFamily="34" charset="0"/>
              </a:rPr>
              <a:t>Julie Czartoski</a:t>
            </a:r>
          </a:p>
          <a:p>
            <a:pPr marL="342891" indent="-230666" defTabSz="914286">
              <a:spcBef>
                <a:spcPts val="0"/>
              </a:spcBef>
            </a:pPr>
            <a:r>
              <a:rPr lang="en-US" sz="1600" dirty="0">
                <a:solidFill>
                  <a:srgbClr val="000000"/>
                </a:solidFill>
                <a:latin typeface="Arial Narrow" panose="020B0606020202030204" pitchFamily="34" charset="0"/>
              </a:rPr>
              <a:t>Julie McElrath</a:t>
            </a:r>
          </a:p>
          <a:p>
            <a:pPr marL="342891" indent="-230666" defTabSz="914286">
              <a:spcBef>
                <a:spcPts val="0"/>
              </a:spcBef>
            </a:pPr>
            <a:r>
              <a:rPr lang="en-US" sz="1600" dirty="0">
                <a:solidFill>
                  <a:srgbClr val="000000"/>
                </a:solidFill>
                <a:latin typeface="Arial Narrow" panose="020B0606020202030204" pitchFamily="34" charset="0"/>
              </a:rPr>
              <a:t>Kim Louis</a:t>
            </a:r>
          </a:p>
          <a:p>
            <a:pPr marL="342891" indent="-230666" defTabSz="914286">
              <a:spcBef>
                <a:spcPts val="0"/>
              </a:spcBef>
            </a:pPr>
            <a:r>
              <a:rPr lang="en-US" sz="1600" dirty="0">
                <a:solidFill>
                  <a:srgbClr val="000000"/>
                </a:solidFill>
                <a:latin typeface="Arial Narrow" panose="020B0606020202030204" pitchFamily="34" charset="0"/>
              </a:rPr>
              <a:t>Meredith </a:t>
            </a:r>
            <a:r>
              <a:rPr lang="en-US" sz="1600" dirty="0" err="1">
                <a:solidFill>
                  <a:srgbClr val="000000"/>
                </a:solidFill>
                <a:latin typeface="Arial Narrow" panose="020B0606020202030204" pitchFamily="34" charset="0"/>
              </a:rPr>
              <a:t>Potochnic</a:t>
            </a:r>
            <a:endParaRPr lang="en-US" sz="1600" dirty="0">
              <a:solidFill>
                <a:srgbClr val="0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David Berger</a:t>
            </a:r>
          </a:p>
          <a:p>
            <a:pPr marL="342891" indent="-230666" defTabSz="914286">
              <a:spcBef>
                <a:spcPts val="0"/>
              </a:spcBef>
            </a:pPr>
            <a:r>
              <a:rPr lang="en-US" sz="1600" dirty="0">
                <a:solidFill>
                  <a:srgbClr val="000000"/>
                </a:solidFill>
                <a:latin typeface="Arial Narrow" panose="020B0606020202030204" pitchFamily="34" charset="0"/>
              </a:rPr>
              <a:t>Gina Braun</a:t>
            </a:r>
          </a:p>
          <a:p>
            <a:pPr marL="342891" indent="-230666" defTabSz="914286">
              <a:spcBef>
                <a:spcPts val="0"/>
              </a:spcBef>
            </a:pPr>
            <a:r>
              <a:rPr lang="en-US" sz="1600" dirty="0">
                <a:solidFill>
                  <a:srgbClr val="000000"/>
                </a:solidFill>
                <a:latin typeface="Arial Narrow" panose="020B0606020202030204" pitchFamily="34" charset="0"/>
              </a:rPr>
              <a:t>Janis Chin</a:t>
            </a:r>
          </a:p>
          <a:p>
            <a:pPr marL="342891" indent="-230666" defTabSz="914286">
              <a:spcBef>
                <a:spcPts val="0"/>
              </a:spcBef>
            </a:pPr>
            <a:r>
              <a:rPr lang="en-US" sz="1600" dirty="0">
                <a:solidFill>
                  <a:srgbClr val="000000"/>
                </a:solidFill>
                <a:latin typeface="Arial Narrow" panose="020B0606020202030204" pitchFamily="34" charset="0"/>
              </a:rPr>
              <a:t>Anne Konchan</a:t>
            </a:r>
          </a:p>
          <a:p>
            <a:pPr marL="342891" indent="-230666" defTabSz="914286">
              <a:spcBef>
                <a:spcPts val="0"/>
              </a:spcBef>
            </a:pPr>
            <a:r>
              <a:rPr lang="en-US" sz="1600" dirty="0">
                <a:solidFill>
                  <a:srgbClr val="000000"/>
                </a:solidFill>
                <a:latin typeface="Arial Narrow" panose="020B0606020202030204" pitchFamily="34" charset="0"/>
              </a:rPr>
              <a:t>Niall Morin</a:t>
            </a:r>
          </a:p>
          <a:p>
            <a:pPr marL="342891" indent="-230666" defTabSz="914286">
              <a:spcBef>
                <a:spcPts val="0"/>
              </a:spcBef>
            </a:pPr>
            <a:r>
              <a:rPr lang="en-US" sz="1600" dirty="0">
                <a:solidFill>
                  <a:srgbClr val="000000"/>
                </a:solidFill>
                <a:latin typeface="Arial Narrow" panose="020B0606020202030204" pitchFamily="34" charset="0"/>
              </a:rPr>
              <a:t>Patrick </a:t>
            </a:r>
            <a:r>
              <a:rPr lang="en-US" sz="1600" dirty="0" err="1">
                <a:solidFill>
                  <a:srgbClr val="000000"/>
                </a:solidFill>
                <a:latin typeface="Arial Narrow" panose="020B0606020202030204" pitchFamily="34" charset="0"/>
              </a:rPr>
              <a:t>Tschumper</a:t>
            </a:r>
            <a:endParaRPr lang="en-US" sz="1600" dirty="0">
              <a:solidFill>
                <a:srgbClr val="0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Noel Williams</a:t>
            </a:r>
          </a:p>
          <a:p>
            <a:pPr marL="342891" indent="-230666" defTabSz="914286">
              <a:spcBef>
                <a:spcPts val="0"/>
              </a:spcBef>
            </a:pPr>
            <a:r>
              <a:rPr lang="en-US" sz="1600" dirty="0">
                <a:solidFill>
                  <a:srgbClr val="C00000"/>
                </a:solidFill>
                <a:latin typeface="Arial Narrow" panose="020B0606020202030204" pitchFamily="34" charset="0"/>
              </a:rPr>
              <a:t>Todd Haight</a:t>
            </a:r>
            <a:endParaRPr lang="en-US" sz="1600" dirty="0">
              <a:solidFill>
                <a:srgbClr val="0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Gabi Vargas</a:t>
            </a:r>
          </a:p>
          <a:p>
            <a:pPr marL="342891" indent="-230666" defTabSz="914286">
              <a:spcBef>
                <a:spcPts val="0"/>
              </a:spcBef>
            </a:pPr>
            <a:r>
              <a:rPr lang="en-US" sz="1600" dirty="0">
                <a:solidFill>
                  <a:srgbClr val="000000"/>
                </a:solidFill>
                <a:latin typeface="Arial Narrow" panose="020B0606020202030204" pitchFamily="34" charset="0"/>
              </a:rPr>
              <a:t>Andrea Musa</a:t>
            </a:r>
          </a:p>
          <a:p>
            <a:pPr marL="342891" indent="-230666" defTabSz="914286">
              <a:spcBef>
                <a:spcPts val="0"/>
              </a:spcBef>
            </a:pPr>
            <a:r>
              <a:rPr lang="en-US" sz="1600" dirty="0">
                <a:solidFill>
                  <a:srgbClr val="000000"/>
                </a:solidFill>
                <a:latin typeface="Arial Narrow" panose="020B0606020202030204" pitchFamily="34" charset="0"/>
              </a:rPr>
              <a:t>Taylor </a:t>
            </a:r>
            <a:r>
              <a:rPr lang="en-US" sz="1600" dirty="0" err="1">
                <a:solidFill>
                  <a:srgbClr val="000000"/>
                </a:solidFill>
                <a:latin typeface="Arial Narrow" panose="020B0606020202030204" pitchFamily="34" charset="0"/>
              </a:rPr>
              <a:t>Lidsky</a:t>
            </a:r>
            <a:endParaRPr lang="en-US" sz="1600" dirty="0">
              <a:solidFill>
                <a:srgbClr val="0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An Trieu</a:t>
            </a:r>
          </a:p>
          <a:p>
            <a:pPr marL="342891" indent="-230666" defTabSz="914286">
              <a:spcBef>
                <a:spcPts val="0"/>
              </a:spcBef>
            </a:pPr>
            <a:endParaRPr lang="en-US" sz="1600" dirty="0">
              <a:solidFill>
                <a:srgbClr val="000000"/>
              </a:solidFill>
              <a:latin typeface="Arial Narrow" panose="020B0606020202030204" pitchFamily="34" charset="0"/>
            </a:endParaRPr>
          </a:p>
          <a:p>
            <a:pPr marL="342891" indent="-230666" defTabSz="914286">
              <a:spcBef>
                <a:spcPts val="0"/>
              </a:spcBef>
            </a:pPr>
            <a:endParaRPr lang="en-US" sz="1600" dirty="0">
              <a:solidFill>
                <a:srgbClr val="000000"/>
              </a:solidFill>
              <a:latin typeface="Arial Narrow" panose="020B0606020202030204" pitchFamily="34" charset="0"/>
            </a:endParaRPr>
          </a:p>
          <a:p>
            <a:pPr marL="342891" indent="-230666" defTabSz="914286">
              <a:spcBef>
                <a:spcPts val="0"/>
              </a:spcBef>
            </a:pPr>
            <a:endParaRPr lang="en-US" sz="1600" dirty="0">
              <a:solidFill>
                <a:srgbClr val="000000"/>
              </a:solidFill>
              <a:latin typeface="Arial Narrow" panose="020B0606020202030204" pitchFamily="34" charset="0"/>
            </a:endParaRPr>
          </a:p>
          <a:p>
            <a:pPr marL="112217" indent="0" defTabSz="914286">
              <a:spcBef>
                <a:spcPts val="0"/>
              </a:spcBef>
              <a:buNone/>
            </a:pPr>
            <a:endParaRPr lang="en-US" sz="1600" b="1" dirty="0">
              <a:solidFill>
                <a:srgbClr val="000000"/>
              </a:solidFill>
              <a:latin typeface="Arial Narrow" panose="020B0606020202030204" pitchFamily="34" charset="0"/>
            </a:endParaRPr>
          </a:p>
        </p:txBody>
      </p:sp>
      <p:sp>
        <p:nvSpPr>
          <p:cNvPr id="11" name="Content Placeholder 1">
            <a:extLst>
              <a:ext uri="{FF2B5EF4-FFF2-40B4-BE49-F238E27FC236}">
                <a16:creationId xmlns:a16="http://schemas.microsoft.com/office/drawing/2014/main" id="{F5B6BF1D-6AB1-2088-B466-BAB270BFEA74}"/>
              </a:ext>
            </a:extLst>
          </p:cNvPr>
          <p:cNvSpPr txBox="1">
            <a:spLocks/>
          </p:cNvSpPr>
          <p:nvPr/>
        </p:nvSpPr>
        <p:spPr bwMode="auto">
          <a:xfrm>
            <a:off x="7586375" y="1009245"/>
            <a:ext cx="2440001" cy="2817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0"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286">
              <a:spcBef>
                <a:spcPts val="533"/>
              </a:spcBef>
              <a:buNone/>
            </a:pPr>
            <a:r>
              <a:rPr lang="en-US" sz="1600" b="1" dirty="0">
                <a:solidFill>
                  <a:srgbClr val="000000"/>
                </a:solidFill>
                <a:latin typeface="Arial Narrow" panose="020B0606020202030204" pitchFamily="34" charset="0"/>
              </a:rPr>
              <a:t>Cape Town – Groote Schuur</a:t>
            </a:r>
          </a:p>
          <a:p>
            <a:pPr marL="342891" indent="-230666" defTabSz="914286">
              <a:spcBef>
                <a:spcPts val="0"/>
              </a:spcBef>
            </a:pPr>
            <a:r>
              <a:rPr lang="en-US" sz="1600" dirty="0">
                <a:solidFill>
                  <a:srgbClr val="000000"/>
                </a:solidFill>
                <a:latin typeface="Arial Narrow" panose="020B0606020202030204" pitchFamily="34" charset="0"/>
              </a:rPr>
              <a:t>Amelia </a:t>
            </a:r>
            <a:r>
              <a:rPr lang="en-US" sz="1600" dirty="0" err="1">
                <a:solidFill>
                  <a:srgbClr val="000000"/>
                </a:solidFill>
                <a:latin typeface="Arial Narrow" panose="020B0606020202030204" pitchFamily="34" charset="0"/>
              </a:rPr>
              <a:t>Mfiki</a:t>
            </a:r>
            <a:r>
              <a:rPr lang="en-US" sz="1600" dirty="0">
                <a:solidFill>
                  <a:srgbClr val="000000"/>
                </a:solidFill>
                <a:latin typeface="Arial Narrow" panose="020B0606020202030204" pitchFamily="34" charset="0"/>
              </a:rPr>
              <a:t> </a:t>
            </a:r>
          </a:p>
          <a:p>
            <a:pPr marL="342891" indent="-230666" defTabSz="914286">
              <a:spcBef>
                <a:spcPts val="0"/>
              </a:spcBef>
            </a:pPr>
            <a:r>
              <a:rPr lang="en-US" sz="1600" dirty="0">
                <a:solidFill>
                  <a:srgbClr val="C00000"/>
                </a:solidFill>
                <a:latin typeface="Arial Narrow" panose="020B0606020202030204" pitchFamily="34" charset="0"/>
              </a:rPr>
              <a:t>Catherine </a:t>
            </a:r>
            <a:r>
              <a:rPr lang="en-US" sz="1600" dirty="0" err="1">
                <a:solidFill>
                  <a:srgbClr val="C00000"/>
                </a:solidFill>
                <a:latin typeface="Arial Narrow" panose="020B0606020202030204" pitchFamily="34" charset="0"/>
              </a:rPr>
              <a:t>Orrell</a:t>
            </a:r>
            <a:endParaRPr lang="en-US" sz="1600" dirty="0">
              <a:solidFill>
                <a:srgbClr val="C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Christie Heiberg</a:t>
            </a:r>
          </a:p>
          <a:p>
            <a:pPr marL="342891" indent="-230666" defTabSz="914286">
              <a:spcBef>
                <a:spcPts val="0"/>
              </a:spcBef>
            </a:pPr>
            <a:r>
              <a:rPr lang="en-US" sz="1600" dirty="0" err="1">
                <a:solidFill>
                  <a:srgbClr val="000000"/>
                </a:solidFill>
                <a:latin typeface="Arial Narrow" panose="020B0606020202030204" pitchFamily="34" charset="0"/>
              </a:rPr>
              <a:t>Doerieyah</a:t>
            </a:r>
            <a:r>
              <a:rPr lang="en-US" sz="1600" dirty="0">
                <a:solidFill>
                  <a:srgbClr val="000000"/>
                </a:solidFill>
                <a:latin typeface="Arial Narrow" panose="020B0606020202030204" pitchFamily="34" charset="0"/>
              </a:rPr>
              <a:t> Reynolds</a:t>
            </a:r>
          </a:p>
          <a:p>
            <a:pPr marL="342891" indent="-230666" defTabSz="914286">
              <a:spcBef>
                <a:spcPts val="0"/>
              </a:spcBef>
            </a:pPr>
            <a:r>
              <a:rPr lang="en-US" sz="1600" dirty="0" err="1">
                <a:solidFill>
                  <a:srgbClr val="000000"/>
                </a:solidFill>
                <a:latin typeface="Arial Narrow" panose="020B0606020202030204" pitchFamily="34" charset="0"/>
              </a:rPr>
              <a:t>Lameze</a:t>
            </a:r>
            <a:r>
              <a:rPr lang="en-US" sz="1600" dirty="0">
                <a:solidFill>
                  <a:srgbClr val="000000"/>
                </a:solidFill>
                <a:latin typeface="Arial Narrow" panose="020B0606020202030204" pitchFamily="34" charset="0"/>
              </a:rPr>
              <a:t> Abrahams</a:t>
            </a:r>
          </a:p>
          <a:p>
            <a:pPr marL="342891" indent="-230666" defTabSz="914286">
              <a:spcBef>
                <a:spcPts val="0"/>
              </a:spcBef>
            </a:pPr>
            <a:r>
              <a:rPr lang="en-US" sz="1600" dirty="0">
                <a:solidFill>
                  <a:srgbClr val="000000"/>
                </a:solidFill>
                <a:latin typeface="Arial Narrow" panose="020B0606020202030204" pitchFamily="34" charset="0"/>
              </a:rPr>
              <a:t>Melanie </a:t>
            </a:r>
            <a:r>
              <a:rPr lang="en-US" sz="1600" dirty="0" err="1">
                <a:solidFill>
                  <a:srgbClr val="000000"/>
                </a:solidFill>
                <a:latin typeface="Arial Narrow" panose="020B0606020202030204" pitchFamily="34" charset="0"/>
              </a:rPr>
              <a:t>Machlachlan</a:t>
            </a:r>
            <a:endParaRPr lang="en-US" sz="1600" dirty="0">
              <a:solidFill>
                <a:srgbClr val="000000"/>
              </a:solidFill>
              <a:latin typeface="Arial Narrow" panose="020B0606020202030204" pitchFamily="34" charset="0"/>
            </a:endParaRPr>
          </a:p>
          <a:p>
            <a:pPr marL="342891" indent="-230666" defTabSz="914286">
              <a:spcBef>
                <a:spcPts val="0"/>
              </a:spcBef>
            </a:pPr>
            <a:r>
              <a:rPr lang="en-US" sz="1600" dirty="0">
                <a:solidFill>
                  <a:srgbClr val="000000"/>
                </a:solidFill>
                <a:latin typeface="Arial Narrow" panose="020B0606020202030204" pitchFamily="34" charset="0"/>
              </a:rPr>
              <a:t>Precious Garnett</a:t>
            </a:r>
          </a:p>
          <a:p>
            <a:pPr marL="342891" indent="-230666" defTabSz="914286">
              <a:spcBef>
                <a:spcPts val="0"/>
              </a:spcBef>
            </a:pPr>
            <a:r>
              <a:rPr lang="en-US" sz="1600" dirty="0">
                <a:solidFill>
                  <a:schemeClr val="tx2">
                    <a:lumMod val="75000"/>
                  </a:schemeClr>
                </a:solidFill>
                <a:latin typeface="Arial Narrow" panose="020B0606020202030204" pitchFamily="34" charset="0"/>
              </a:rPr>
              <a:t>Yashna Sing</a:t>
            </a:r>
          </a:p>
          <a:p>
            <a:pPr marL="342891" indent="-230666" defTabSz="914286">
              <a:spcBef>
                <a:spcPts val="0"/>
              </a:spcBef>
            </a:pPr>
            <a:r>
              <a:rPr lang="en-US" sz="1600" dirty="0">
                <a:solidFill>
                  <a:srgbClr val="000000"/>
                </a:solidFill>
                <a:latin typeface="Arial Narrow" panose="020B0606020202030204" pitchFamily="34" charset="0"/>
              </a:rPr>
              <a:t>Jolanda Truter (BARC)</a:t>
            </a:r>
          </a:p>
          <a:p>
            <a:pPr marL="342891" indent="-230666" defTabSz="914286">
              <a:spcBef>
                <a:spcPts val="0"/>
              </a:spcBef>
            </a:pPr>
            <a:r>
              <a:rPr lang="en-US" sz="1600" dirty="0">
                <a:solidFill>
                  <a:schemeClr val="tx2">
                    <a:lumMod val="75000"/>
                  </a:schemeClr>
                </a:solidFill>
                <a:latin typeface="Arial Narrow" panose="020B0606020202030204" pitchFamily="34" charset="0"/>
              </a:rPr>
              <a:t>Sandie Thomson</a:t>
            </a:r>
          </a:p>
          <a:p>
            <a:pPr marL="112217" indent="0" defTabSz="914286">
              <a:spcBef>
                <a:spcPts val="0"/>
              </a:spcBef>
              <a:buNone/>
            </a:pPr>
            <a:endParaRPr lang="en-US" sz="1600" b="1" dirty="0">
              <a:solidFill>
                <a:srgbClr val="000000"/>
              </a:solidFill>
              <a:latin typeface="Arial Narrow" panose="020B0606020202030204" pitchFamily="34" charset="0"/>
            </a:endParaRPr>
          </a:p>
        </p:txBody>
      </p:sp>
      <p:sp>
        <p:nvSpPr>
          <p:cNvPr id="12" name="Rectangle 11">
            <a:extLst>
              <a:ext uri="{FF2B5EF4-FFF2-40B4-BE49-F238E27FC236}">
                <a16:creationId xmlns:a16="http://schemas.microsoft.com/office/drawing/2014/main" id="{4BCE91CD-6EC2-9AF3-282D-F892652CF715}"/>
              </a:ext>
            </a:extLst>
          </p:cNvPr>
          <p:cNvSpPr/>
          <p:nvPr/>
        </p:nvSpPr>
        <p:spPr>
          <a:xfrm>
            <a:off x="7747235" y="1738966"/>
            <a:ext cx="4136408" cy="1104199"/>
          </a:xfrm>
          <a:prstGeom prst="rect">
            <a:avLst/>
          </a:prstGeom>
          <a:noFill/>
          <a:ln>
            <a:noFill/>
          </a:ln>
        </p:spPr>
        <p:style>
          <a:lnRef idx="2">
            <a:schemeClr val="accent5"/>
          </a:lnRef>
          <a:fillRef idx="1">
            <a:schemeClr val="lt1"/>
          </a:fillRef>
          <a:effectRef idx="0">
            <a:schemeClr val="accent5"/>
          </a:effectRef>
          <a:fontRef idx="minor">
            <a:schemeClr val="dk1"/>
          </a:fontRef>
        </p:style>
        <p:txBody>
          <a:bodyPr lIns="121899" tIns="60949" rIns="121899" bIns="60949" rtlCol="0" anchor="ctr"/>
          <a:lstStyle/>
          <a:p>
            <a:pPr algn="ctr" defTabSz="914286"/>
            <a:endParaRPr lang="en-US" sz="1600">
              <a:solidFill>
                <a:srgbClr val="404041"/>
              </a:solidFill>
              <a:latin typeface="Arial Narrow" panose="020B0606020202030204" pitchFamily="34" charset="0"/>
            </a:endParaRPr>
          </a:p>
        </p:txBody>
      </p:sp>
      <p:sp>
        <p:nvSpPr>
          <p:cNvPr id="13" name="Content Placeholder 1">
            <a:extLst>
              <a:ext uri="{FF2B5EF4-FFF2-40B4-BE49-F238E27FC236}">
                <a16:creationId xmlns:a16="http://schemas.microsoft.com/office/drawing/2014/main" id="{1FA3105B-92C9-ABC5-2735-3FF695E80F38}"/>
              </a:ext>
            </a:extLst>
          </p:cNvPr>
          <p:cNvSpPr>
            <a:spLocks noGrp="1"/>
          </p:cNvSpPr>
          <p:nvPr/>
        </p:nvSpPr>
        <p:spPr bwMode="auto">
          <a:xfrm>
            <a:off x="4876134" y="5496681"/>
            <a:ext cx="3962400" cy="2969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60831" lvl="1" indent="0" defTabSz="914286">
              <a:spcBef>
                <a:spcPts val="533"/>
              </a:spcBef>
              <a:buClr>
                <a:srgbClr val="404041"/>
              </a:buClr>
              <a:buNone/>
              <a:tabLst>
                <a:tab pos="160831" algn="l"/>
              </a:tabLst>
            </a:pPr>
            <a:r>
              <a:rPr lang="en-US" sz="1600" b="1" dirty="0">
                <a:latin typeface="Arial Narrow" panose="020B0606020202030204" pitchFamily="34" charset="0"/>
                <a:cs typeface="Arial" panose="020B0604020202020204" pitchFamily="34" charset="0"/>
              </a:rPr>
              <a:t>NIH Vaccine Research Center</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Adrian McDermott</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Madhu Prabhakaran</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Sandeep </a:t>
            </a:r>
            <a:r>
              <a:rPr lang="en-US" sz="1600" dirty="0" err="1">
                <a:solidFill>
                  <a:srgbClr val="C00000"/>
                </a:solidFill>
                <a:latin typeface="Arial Narrow" panose="020B0606020202030204" pitchFamily="34" charset="0"/>
                <a:cs typeface="Arial" panose="020B0604020202020204" pitchFamily="34" charset="0"/>
              </a:rPr>
              <a:t>Narpala</a:t>
            </a:r>
            <a:endParaRPr lang="en-US" sz="1600" dirty="0">
              <a:solidFill>
                <a:srgbClr val="C00000"/>
              </a:solidFill>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0" indent="-10661" defTabSz="914286">
              <a:spcBef>
                <a:spcPts val="0"/>
              </a:spcBef>
              <a:buNone/>
              <a:tabLst>
                <a:tab pos="160831" algn="l"/>
              </a:tabLst>
            </a:pPr>
            <a:r>
              <a:rPr lang="en-US" sz="1600" b="1" dirty="0">
                <a:solidFill>
                  <a:schemeClr val="tx1"/>
                </a:solidFill>
                <a:latin typeface="Arial Narrow" panose="020B0606020202030204" pitchFamily="34" charset="0"/>
                <a:cs typeface="Arial" panose="020B0604020202020204" pitchFamily="34" charset="0"/>
              </a:rPr>
              <a:t>  </a:t>
            </a:r>
            <a:endParaRPr lang="en-US" sz="1600" dirty="0">
              <a:solidFill>
                <a:schemeClr val="tx1"/>
              </a:solidFill>
              <a:latin typeface="Arial Narrow" panose="020B0606020202030204" pitchFamily="34" charset="0"/>
              <a:cs typeface="Arial" panose="020B0604020202020204" pitchFamily="34" charset="0"/>
            </a:endParaRPr>
          </a:p>
          <a:p>
            <a:pPr marL="226432" indent="0" defTabSz="914286">
              <a:spcBef>
                <a:spcPts val="0"/>
              </a:spcBef>
              <a:buNone/>
            </a:pPr>
            <a:endParaRPr lang="en-US" sz="1600" b="1" dirty="0">
              <a:solidFill>
                <a:schemeClr val="tx1"/>
              </a:solidFill>
              <a:latin typeface="Arial Narrow" panose="020B0606020202030204" pitchFamily="34" charset="0"/>
              <a:cs typeface="Arial" panose="020B0604020202020204" pitchFamily="34" charset="0"/>
            </a:endParaRPr>
          </a:p>
          <a:p>
            <a:pPr marL="0" indent="0" defTabSz="914286">
              <a:spcBef>
                <a:spcPts val="1333"/>
              </a:spcBef>
              <a:buNone/>
            </a:pPr>
            <a:br>
              <a:rPr lang="en-US" sz="1600" b="1" dirty="0">
                <a:solidFill>
                  <a:schemeClr val="tx1"/>
                </a:solidFill>
                <a:latin typeface="Arial Narrow" panose="020B0606020202030204" pitchFamily="34" charset="0"/>
                <a:cs typeface="Arial" panose="020B0604020202020204" pitchFamily="34" charset="0"/>
              </a:rPr>
            </a:br>
            <a:endParaRPr lang="en-US" sz="1600" b="1" dirty="0">
              <a:solidFill>
                <a:schemeClr val="tx1"/>
              </a:solidFill>
              <a:latin typeface="Arial Narrow" panose="020B0606020202030204" pitchFamily="34" charset="0"/>
              <a:cs typeface="Arial" panose="020B0604020202020204" pitchFamily="34" charset="0"/>
            </a:endParaRPr>
          </a:p>
        </p:txBody>
      </p:sp>
      <p:sp>
        <p:nvSpPr>
          <p:cNvPr id="14" name="Content Placeholder 1">
            <a:extLst>
              <a:ext uri="{FF2B5EF4-FFF2-40B4-BE49-F238E27FC236}">
                <a16:creationId xmlns:a16="http://schemas.microsoft.com/office/drawing/2014/main" id="{FE1A313C-CA58-B420-4EF0-80F417B88153}"/>
              </a:ext>
            </a:extLst>
          </p:cNvPr>
          <p:cNvSpPr>
            <a:spLocks noGrp="1"/>
          </p:cNvSpPr>
          <p:nvPr/>
        </p:nvSpPr>
        <p:spPr bwMode="auto">
          <a:xfrm>
            <a:off x="7639143" y="3940121"/>
            <a:ext cx="2699327"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60831" lvl="1" indent="0" defTabSz="914286">
              <a:spcBef>
                <a:spcPts val="533"/>
              </a:spcBef>
              <a:buClr>
                <a:srgbClr val="404041"/>
              </a:buClr>
              <a:buNone/>
              <a:tabLst>
                <a:tab pos="160831" algn="l"/>
              </a:tabLst>
            </a:pPr>
            <a:r>
              <a:rPr lang="en-US" sz="1600" b="1" dirty="0">
                <a:latin typeface="Arial Narrow" panose="020B0606020202030204" pitchFamily="34" charset="0"/>
                <a:cs typeface="Arial" panose="020B0604020202020204" pitchFamily="34" charset="0"/>
              </a:rPr>
              <a:t>CHIL </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Erica-Andersen Nissen</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Anneta Naidoo</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Zinhle Mgaga</a:t>
            </a:r>
            <a:endParaRPr lang="en-US" sz="1600" dirty="0">
              <a:solidFill>
                <a:schemeClr val="tx1"/>
              </a:solidFill>
              <a:latin typeface="Arial Narrow" panose="020B0606020202030204" pitchFamily="34" charset="0"/>
              <a:cs typeface="Arial" panose="020B0604020202020204" pitchFamily="34" charset="0"/>
            </a:endParaRPr>
          </a:p>
          <a:p>
            <a:pPr marL="160831" lvl="1" indent="0" defTabSz="914286">
              <a:spcBef>
                <a:spcPts val="533"/>
              </a:spcBef>
              <a:buClr>
                <a:srgbClr val="404041"/>
              </a:buClr>
              <a:buNone/>
              <a:tabLst>
                <a:tab pos="160831" algn="l"/>
              </a:tabLst>
            </a:pPr>
            <a:r>
              <a:rPr lang="en-US" sz="1600" b="1" dirty="0">
                <a:latin typeface="Arial Narrow" panose="020B0606020202030204" pitchFamily="34" charset="0"/>
                <a:cs typeface="Arial" panose="020B0604020202020204" pitchFamily="34" charset="0"/>
              </a:rPr>
              <a:t>University of Alabama</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Christina Ochsenbauer</a:t>
            </a:r>
            <a:endParaRPr lang="en-US" sz="1600" b="1" dirty="0">
              <a:latin typeface="Arial Narrow" panose="020B0606020202030204" pitchFamily="34" charset="0"/>
              <a:cs typeface="Arial" panose="020B0604020202020204" pitchFamily="34" charset="0"/>
            </a:endParaRPr>
          </a:p>
          <a:p>
            <a:pPr marL="158747" lvl="1" indent="0" defTabSz="914286">
              <a:spcBef>
                <a:spcPts val="0"/>
              </a:spcBef>
              <a:buClr>
                <a:srgbClr val="DC3B0F"/>
              </a:buClr>
              <a:buNone/>
              <a:tabLst>
                <a:tab pos="160831" algn="l"/>
              </a:tabLst>
            </a:pPr>
            <a:r>
              <a:rPr lang="en-US" sz="1600" b="1" dirty="0">
                <a:latin typeface="Arial Narrow" panose="020B0606020202030204" pitchFamily="34" charset="0"/>
                <a:cs typeface="Arial" panose="020B0604020202020204" pitchFamily="34" charset="0"/>
              </a:rPr>
              <a:t>Duke University</a:t>
            </a:r>
          </a:p>
          <a:p>
            <a:pPr marL="609585" lvl="1" indent="-222245" defTabSz="914286">
              <a:spcBef>
                <a:spcPts val="0"/>
              </a:spcBef>
              <a:buClr>
                <a:srgbClr val="DC3B0F"/>
              </a:buClr>
              <a:tabLst>
                <a:tab pos="160831" algn="l"/>
              </a:tabLst>
              <a:defRPr/>
            </a:pPr>
            <a:r>
              <a:rPr lang="en-US" sz="1600" dirty="0">
                <a:latin typeface="Arial Narrow" panose="020B0606020202030204" pitchFamily="34" charset="0"/>
                <a:cs typeface="Arial" panose="020B0604020202020204" pitchFamily="34" charset="0"/>
              </a:rPr>
              <a:t>David Montefiori</a:t>
            </a:r>
            <a:endParaRPr lang="en-US" sz="1600" b="1" dirty="0">
              <a:latin typeface="Arial Narrow" panose="020B0606020202030204" pitchFamily="34" charset="0"/>
              <a:cs typeface="Arial" panose="020B0604020202020204" pitchFamily="34" charset="0"/>
            </a:endParaRPr>
          </a:p>
          <a:p>
            <a:pPr marL="0" indent="-10661" defTabSz="914286">
              <a:spcBef>
                <a:spcPts val="0"/>
              </a:spcBef>
              <a:buNone/>
              <a:tabLst>
                <a:tab pos="160831" algn="l"/>
              </a:tabLst>
            </a:pPr>
            <a:endParaRPr lang="en-US" sz="1600" dirty="0">
              <a:solidFill>
                <a:srgbClr val="C00000"/>
              </a:solidFill>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0" indent="0" defTabSz="914286">
              <a:spcBef>
                <a:spcPts val="0"/>
              </a:spcBef>
              <a:buNone/>
              <a:tabLst>
                <a:tab pos="160831" algn="l"/>
              </a:tabLst>
            </a:pPr>
            <a:endParaRPr lang="en-US" sz="1600" dirty="0">
              <a:solidFill>
                <a:schemeClr val="tx1"/>
              </a:solidFill>
              <a:latin typeface="Arial Narrow" panose="020B0606020202030204" pitchFamily="34" charset="0"/>
              <a:cs typeface="Arial" panose="020B0604020202020204" pitchFamily="34" charset="0"/>
            </a:endParaRPr>
          </a:p>
          <a:p>
            <a:pPr marL="389380" lvl="1" indent="0" defTabSz="914286">
              <a:spcBef>
                <a:spcPts val="0"/>
              </a:spcBef>
              <a:buClr>
                <a:srgbClr val="DC3B0F"/>
              </a:buClr>
              <a:buNone/>
              <a:tabLst>
                <a:tab pos="160831" algn="l"/>
              </a:tabLst>
            </a:pPr>
            <a:endParaRPr lang="en-US" sz="1600" dirty="0">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226432" indent="0" defTabSz="914286">
              <a:spcBef>
                <a:spcPts val="0"/>
              </a:spcBef>
              <a:buNone/>
            </a:pPr>
            <a:endParaRPr lang="en-US" sz="1600" b="1" dirty="0">
              <a:solidFill>
                <a:schemeClr val="tx1"/>
              </a:solidFill>
              <a:latin typeface="Arial Narrow" panose="020B0606020202030204" pitchFamily="34" charset="0"/>
              <a:cs typeface="Arial" panose="020B0604020202020204" pitchFamily="34" charset="0"/>
            </a:endParaRPr>
          </a:p>
          <a:p>
            <a:pPr marL="0" indent="0" defTabSz="914286">
              <a:spcBef>
                <a:spcPts val="1333"/>
              </a:spcBef>
              <a:buNone/>
            </a:pPr>
            <a:br>
              <a:rPr lang="en-US" sz="1600" b="1" dirty="0">
                <a:solidFill>
                  <a:schemeClr val="tx1"/>
                </a:solidFill>
                <a:latin typeface="Arial Narrow" panose="020B0606020202030204" pitchFamily="34" charset="0"/>
                <a:cs typeface="Arial" panose="020B0604020202020204" pitchFamily="34" charset="0"/>
              </a:rPr>
            </a:br>
            <a:endParaRPr lang="en-US" sz="1600" b="1" dirty="0">
              <a:solidFill>
                <a:schemeClr val="tx1"/>
              </a:solidFill>
              <a:latin typeface="Arial Narrow" panose="020B0606020202030204" pitchFamily="34" charset="0"/>
              <a:cs typeface="Arial" panose="020B0604020202020204" pitchFamily="34" charset="0"/>
            </a:endParaRPr>
          </a:p>
        </p:txBody>
      </p:sp>
      <p:sp>
        <p:nvSpPr>
          <p:cNvPr id="15" name="Content Placeholder 1">
            <a:extLst>
              <a:ext uri="{FF2B5EF4-FFF2-40B4-BE49-F238E27FC236}">
                <a16:creationId xmlns:a16="http://schemas.microsoft.com/office/drawing/2014/main" id="{8F1BF2AE-6F2D-6A79-0696-C191F7A745B5}"/>
              </a:ext>
            </a:extLst>
          </p:cNvPr>
          <p:cNvSpPr>
            <a:spLocks noGrp="1"/>
          </p:cNvSpPr>
          <p:nvPr/>
        </p:nvSpPr>
        <p:spPr bwMode="auto">
          <a:xfrm>
            <a:off x="9904996" y="1018380"/>
            <a:ext cx="2447635" cy="2451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899" tIns="60949" rIns="121899" bIns="60949" numCol="1" anchor="t" anchorCtr="0" compatLnSpc="1">
            <a:prstTxWarp prst="textNoShape">
              <a:avLst/>
            </a:prstTxWarp>
            <a:noAutofit/>
          </a:bodyPr>
          <a:lstStyle>
            <a:lvl1pPr marL="342900" indent="-342900" algn="l" rtl="0" eaLnBrk="1" fontAlgn="base" hangingPunct="1">
              <a:spcBef>
                <a:spcPts val="1800"/>
              </a:spcBef>
              <a:spcAft>
                <a:spcPct val="0"/>
              </a:spcAft>
              <a:buClr>
                <a:srgbClr val="DC3B0F"/>
              </a:buClr>
              <a:buFont typeface="Arial" charset="0"/>
              <a:buChar char="•"/>
              <a:defRPr sz="3400" kern="1200">
                <a:solidFill>
                  <a:schemeClr val="accent3"/>
                </a:solidFill>
                <a:latin typeface="Franklin Gothic Book" panose="020B0503020102020204" pitchFamily="34" charset="0"/>
                <a:ea typeface="+mn-ea"/>
                <a:cs typeface="+mn-cs"/>
              </a:defRPr>
            </a:lvl1pPr>
            <a:lvl2pPr marL="742950" indent="-285750" algn="l" rtl="0" eaLnBrk="1" fontAlgn="base" hangingPunct="1">
              <a:spcBef>
                <a:spcPct val="20000"/>
              </a:spcBef>
              <a:spcAft>
                <a:spcPct val="0"/>
              </a:spcAft>
              <a:buClr>
                <a:schemeClr val="bg2"/>
              </a:buClr>
              <a:buFont typeface="Arial" charset="0"/>
              <a:buChar char="•"/>
              <a:defRPr sz="2800" kern="1200">
                <a:solidFill>
                  <a:schemeClr val="tx1"/>
                </a:solidFill>
                <a:latin typeface="Franklin Gothic Book" panose="020B0503020102020204" pitchFamily="34" charset="0"/>
                <a:ea typeface="+mn-ea"/>
                <a:cs typeface="+mn-cs"/>
              </a:defRPr>
            </a:lvl2pPr>
            <a:lvl3pPr marL="1143000" indent="-228600" algn="l" rtl="0" eaLnBrk="1" fontAlgn="base" hangingPunct="1">
              <a:spcBef>
                <a:spcPct val="20000"/>
              </a:spcBef>
              <a:spcAft>
                <a:spcPct val="0"/>
              </a:spcAft>
              <a:buClr>
                <a:schemeClr val="bg2"/>
              </a:buClr>
              <a:buFont typeface="Arial" charset="0"/>
              <a:buChar char="•"/>
              <a:defRPr sz="2400" kern="1200">
                <a:solidFill>
                  <a:schemeClr val="tx1"/>
                </a:solidFill>
                <a:latin typeface="Franklin Gothic Book" panose="020B0503020102020204" pitchFamily="34" charset="0"/>
                <a:ea typeface="+mn-ea"/>
                <a:cs typeface="+mn-cs"/>
              </a:defRPr>
            </a:lvl3pPr>
            <a:lvl4pPr marL="1600200" indent="-228600" algn="l" rtl="0" eaLnBrk="1" fontAlgn="base" hangingPunct="1">
              <a:spcBef>
                <a:spcPct val="20000"/>
              </a:spcBef>
              <a:spcAft>
                <a:spcPct val="0"/>
              </a:spcAft>
              <a:buClr>
                <a:schemeClr val="accent4"/>
              </a:buClr>
              <a:buFont typeface="Arial" charset="0"/>
              <a:buChar char="•"/>
              <a:defRPr sz="2000" kern="1200">
                <a:solidFill>
                  <a:schemeClr val="tx1"/>
                </a:solidFill>
                <a:latin typeface="Franklin Gothic Book" panose="020B0503020102020204" pitchFamily="34" charset="0"/>
                <a:ea typeface="+mn-ea"/>
                <a:cs typeface="+mn-cs"/>
              </a:defRPr>
            </a:lvl4pPr>
            <a:lvl5pPr marL="2057400" indent="-228600" algn="l" rtl="0" eaLnBrk="1" fontAlgn="base" hangingPunct="1">
              <a:spcBef>
                <a:spcPct val="20000"/>
              </a:spcBef>
              <a:spcAft>
                <a:spcPct val="0"/>
              </a:spcAft>
              <a:buClr>
                <a:schemeClr val="accent6"/>
              </a:buClr>
              <a:buFont typeface="Century Gothic" pitchFamily="34" charset="0"/>
              <a:buChar char="−"/>
              <a:defRPr sz="2000" kern="1200">
                <a:solidFill>
                  <a:schemeClr val="tx1"/>
                </a:solidFill>
                <a:latin typeface="Franklin Gothic Book" panose="020B05030201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60831" lvl="1" indent="0" defTabSz="914286">
              <a:spcBef>
                <a:spcPts val="533"/>
              </a:spcBef>
              <a:buClr>
                <a:srgbClr val="404041"/>
              </a:buClr>
              <a:buNone/>
              <a:tabLst>
                <a:tab pos="160831" algn="l"/>
              </a:tabLst>
            </a:pPr>
            <a:endParaRPr lang="en-US" sz="1600" b="1" dirty="0">
              <a:latin typeface="Arial Narrow" panose="020B0606020202030204" pitchFamily="34" charset="0"/>
              <a:cs typeface="Arial" panose="020B0604020202020204" pitchFamily="34" charset="0"/>
            </a:endParaRPr>
          </a:p>
          <a:p>
            <a:pPr marL="160831" lvl="1" indent="0" defTabSz="914286">
              <a:spcBef>
                <a:spcPts val="533"/>
              </a:spcBef>
              <a:buClr>
                <a:srgbClr val="404041"/>
              </a:buClr>
              <a:buNone/>
              <a:tabLst>
                <a:tab pos="160831" algn="l"/>
              </a:tabLst>
            </a:pPr>
            <a:endParaRPr lang="en-US" sz="1600" b="1" dirty="0">
              <a:latin typeface="Arial Narrow" panose="020B0606020202030204" pitchFamily="34" charset="0"/>
              <a:cs typeface="Arial" panose="020B0604020202020204" pitchFamily="34" charset="0"/>
            </a:endParaRPr>
          </a:p>
          <a:p>
            <a:pPr marL="160831" lvl="1" indent="0" defTabSz="914286">
              <a:spcBef>
                <a:spcPts val="533"/>
              </a:spcBef>
              <a:buClr>
                <a:srgbClr val="404041"/>
              </a:buClr>
              <a:buNone/>
              <a:tabLst>
                <a:tab pos="160831" algn="l"/>
              </a:tabLst>
            </a:pPr>
            <a:endParaRPr lang="en-US" sz="1600" b="1" dirty="0">
              <a:latin typeface="Arial Narrow" panose="020B0606020202030204" pitchFamily="34" charset="0"/>
              <a:cs typeface="Arial" panose="020B0604020202020204" pitchFamily="34" charset="0"/>
            </a:endParaRPr>
          </a:p>
          <a:p>
            <a:pPr marL="160831" lvl="1" indent="0" defTabSz="914286">
              <a:spcBef>
                <a:spcPts val="533"/>
              </a:spcBef>
              <a:buClr>
                <a:srgbClr val="404041"/>
              </a:buClr>
              <a:buNone/>
              <a:tabLst>
                <a:tab pos="160831" algn="l"/>
              </a:tabLst>
            </a:pPr>
            <a:r>
              <a:rPr lang="en-US" sz="1600" b="1" dirty="0">
                <a:latin typeface="Arial Narrow" panose="020B0606020202030204" pitchFamily="34" charset="0"/>
                <a:cs typeface="Arial" panose="020B0604020202020204" pitchFamily="34" charset="0"/>
              </a:rPr>
              <a:t>Fred Hutch Laboratory </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Julie McElrath</a:t>
            </a:r>
          </a:p>
          <a:p>
            <a:pPr marL="609463" lvl="1" indent="-220084" defTabSz="914286">
              <a:spcBef>
                <a:spcPts val="0"/>
              </a:spcBef>
              <a:buClr>
                <a:srgbClr val="DC3B0F"/>
              </a:buClr>
              <a:tabLst>
                <a:tab pos="160831" algn="l"/>
              </a:tabLst>
            </a:pPr>
            <a:r>
              <a:rPr lang="en-US" sz="1600" dirty="0">
                <a:solidFill>
                  <a:srgbClr val="C00000"/>
                </a:solidFill>
                <a:latin typeface="Arial Narrow" panose="020B0606020202030204" pitchFamily="34" charset="0"/>
                <a:cs typeface="Arial" panose="020B0604020202020204" pitchFamily="34" charset="0"/>
              </a:rPr>
              <a:t>Rena Astronomo </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Greg Mize</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Katharine Westerberg</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Rebecca Gomez</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Hayley Glantz</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Hunter Colegrove</a:t>
            </a: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Kimberly Smythe</a:t>
            </a: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r>
              <a:rPr lang="en-US" sz="1600" dirty="0">
                <a:latin typeface="Arial Narrow" panose="020B0606020202030204" pitchFamily="34" charset="0"/>
                <a:cs typeface="Arial" panose="020B0604020202020204" pitchFamily="34" charset="0"/>
              </a:rPr>
              <a:t>David Fredericks</a:t>
            </a:r>
          </a:p>
          <a:p>
            <a:pPr marL="609463" lvl="1" indent="-220084" defTabSz="914286">
              <a:spcBef>
                <a:spcPts val="0"/>
              </a:spcBef>
              <a:buClr>
                <a:srgbClr val="DC3B0F"/>
              </a:buClr>
              <a:tabLst>
                <a:tab pos="160831" algn="l"/>
              </a:tabLst>
            </a:pPr>
            <a:r>
              <a:rPr lang="en-US" sz="1600" kern="0" dirty="0">
                <a:solidFill>
                  <a:srgbClr val="C00000"/>
                </a:solidFill>
                <a:effectLst/>
                <a:latin typeface="Arial Narrow" panose="020B0606020202030204" pitchFamily="34" charset="0"/>
                <a:ea typeface="Calibri" panose="020F0502020204030204" pitchFamily="34" charset="0"/>
              </a:rPr>
              <a:t>Sujatha Srinivasan</a:t>
            </a:r>
            <a:endParaRPr lang="en-US" sz="1600" dirty="0">
              <a:solidFill>
                <a:srgbClr val="C00000"/>
              </a:solidFill>
              <a:latin typeface="Arial Narrow" panose="020B0606020202030204" pitchFamily="34" charset="0"/>
              <a:cs typeface="Arial" panose="020B0604020202020204" pitchFamily="34" charset="0"/>
            </a:endParaRPr>
          </a:p>
          <a:p>
            <a:pPr marL="0" indent="-10661" defTabSz="914286">
              <a:spcBef>
                <a:spcPts val="0"/>
              </a:spcBef>
              <a:buNone/>
              <a:tabLst>
                <a:tab pos="160831" algn="l"/>
              </a:tabLst>
            </a:pPr>
            <a:r>
              <a:rPr lang="en-US" sz="1600" dirty="0">
                <a:solidFill>
                  <a:schemeClr val="tx1"/>
                </a:solidFill>
                <a:latin typeface="Arial Narrow" panose="020B0606020202030204" pitchFamily="34" charset="0"/>
                <a:cs typeface="Arial" panose="020B0604020202020204" pitchFamily="34" charset="0"/>
              </a:rPr>
              <a:t>  </a:t>
            </a:r>
          </a:p>
          <a:p>
            <a:pPr marL="0" indent="-10661" defTabSz="914286">
              <a:spcBef>
                <a:spcPts val="0"/>
              </a:spcBef>
              <a:buNone/>
              <a:tabLst>
                <a:tab pos="160831" algn="l"/>
              </a:tabLst>
            </a:pPr>
            <a:endParaRPr lang="en-US" sz="1600" dirty="0">
              <a:solidFill>
                <a:schemeClr val="tx1"/>
              </a:solidFill>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0" indent="0" defTabSz="914286">
              <a:spcBef>
                <a:spcPts val="0"/>
              </a:spcBef>
              <a:buNone/>
              <a:tabLst>
                <a:tab pos="160831" algn="l"/>
              </a:tabLst>
            </a:pPr>
            <a:endParaRPr lang="en-US" sz="1600" dirty="0">
              <a:solidFill>
                <a:schemeClr val="tx1"/>
              </a:solidFill>
              <a:latin typeface="Arial Narrow" panose="020B0606020202030204" pitchFamily="34" charset="0"/>
              <a:cs typeface="Arial" panose="020B0604020202020204" pitchFamily="34" charset="0"/>
            </a:endParaRPr>
          </a:p>
          <a:p>
            <a:pPr marL="389380" lvl="1" indent="0" defTabSz="914286">
              <a:spcBef>
                <a:spcPts val="0"/>
              </a:spcBef>
              <a:buClr>
                <a:srgbClr val="DC3B0F"/>
              </a:buClr>
              <a:buNone/>
              <a:tabLst>
                <a:tab pos="160831" algn="l"/>
              </a:tabLst>
            </a:pPr>
            <a:endParaRPr lang="en-US" sz="1600" dirty="0">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609463" lvl="1" indent="-220084" defTabSz="914286">
              <a:spcBef>
                <a:spcPts val="0"/>
              </a:spcBef>
              <a:buClr>
                <a:srgbClr val="DC3B0F"/>
              </a:buClr>
              <a:tabLst>
                <a:tab pos="160831" algn="l"/>
              </a:tabLst>
            </a:pPr>
            <a:endParaRPr lang="en-US" sz="1600" dirty="0">
              <a:latin typeface="Arial Narrow" panose="020B0606020202030204" pitchFamily="34" charset="0"/>
              <a:cs typeface="Arial" panose="020B0604020202020204" pitchFamily="34" charset="0"/>
            </a:endParaRPr>
          </a:p>
          <a:p>
            <a:pPr marL="226432" indent="0" defTabSz="914286">
              <a:spcBef>
                <a:spcPts val="0"/>
              </a:spcBef>
              <a:buNone/>
            </a:pPr>
            <a:endParaRPr lang="en-US" sz="1600" b="1" dirty="0">
              <a:solidFill>
                <a:schemeClr val="tx1"/>
              </a:solidFill>
              <a:latin typeface="Arial Narrow" panose="020B0606020202030204" pitchFamily="34" charset="0"/>
              <a:cs typeface="Arial" panose="020B0604020202020204" pitchFamily="34" charset="0"/>
            </a:endParaRPr>
          </a:p>
          <a:p>
            <a:pPr marL="0" indent="0" defTabSz="914286">
              <a:spcBef>
                <a:spcPts val="1333"/>
              </a:spcBef>
              <a:buNone/>
            </a:pPr>
            <a:br>
              <a:rPr lang="en-US" sz="1600" b="1" dirty="0">
                <a:solidFill>
                  <a:schemeClr val="tx1"/>
                </a:solidFill>
                <a:latin typeface="Arial Narrow" panose="020B0606020202030204" pitchFamily="34" charset="0"/>
                <a:cs typeface="Arial" panose="020B0604020202020204" pitchFamily="34" charset="0"/>
              </a:rPr>
            </a:br>
            <a:endParaRPr lang="en-US" sz="1600" b="1" dirty="0">
              <a:solidFill>
                <a:schemeClr val="tx1"/>
              </a:solidFill>
              <a:latin typeface="Arial Narrow" panose="020B0606020202030204" pitchFamily="34" charset="0"/>
              <a:cs typeface="Arial" panose="020B0604020202020204" pitchFamily="34" charset="0"/>
            </a:endParaRPr>
          </a:p>
        </p:txBody>
      </p:sp>
      <p:pic>
        <p:nvPicPr>
          <p:cNvPr id="4" name="Picture 3" descr="A close up of a logo&#10;&#10;Description automatically generated">
            <a:extLst>
              <a:ext uri="{FF2B5EF4-FFF2-40B4-BE49-F238E27FC236}">
                <a16:creationId xmlns:a16="http://schemas.microsoft.com/office/drawing/2014/main" id="{9EC2EA5B-A98A-1030-D315-A128E10B1499}"/>
              </a:ext>
            </a:extLst>
          </p:cNvPr>
          <p:cNvPicPr>
            <a:picLocks noChangeAspect="1"/>
          </p:cNvPicPr>
          <p:nvPr/>
        </p:nvPicPr>
        <p:blipFill>
          <a:blip r:embed="rId2"/>
          <a:stretch>
            <a:fillRect/>
          </a:stretch>
        </p:blipFill>
        <p:spPr>
          <a:xfrm>
            <a:off x="10140043" y="1443406"/>
            <a:ext cx="1853530" cy="412021"/>
          </a:xfrm>
          <a:prstGeom prst="rect">
            <a:avLst/>
          </a:prstGeom>
        </p:spPr>
      </p:pic>
      <p:pic>
        <p:nvPicPr>
          <p:cNvPr id="5" name="Picture 4">
            <a:extLst>
              <a:ext uri="{FF2B5EF4-FFF2-40B4-BE49-F238E27FC236}">
                <a16:creationId xmlns:a16="http://schemas.microsoft.com/office/drawing/2014/main" id="{A3495895-8B30-A59B-5E57-4DCADEBB94BC}"/>
              </a:ext>
            </a:extLst>
          </p:cNvPr>
          <p:cNvPicPr>
            <a:picLocks noChangeAspect="1"/>
          </p:cNvPicPr>
          <p:nvPr/>
        </p:nvPicPr>
        <p:blipFill rotWithShape="1">
          <a:blip r:embed="rId3">
            <a:extLst>
              <a:ext uri="{28A0092B-C50C-407E-A947-70E740481C1C}">
                <a14:useLocalDpi xmlns:a14="http://schemas.microsoft.com/office/drawing/2010/main" val="0"/>
              </a:ext>
            </a:extLst>
          </a:blip>
          <a:srcRect l="1635"/>
          <a:stretch/>
        </p:blipFill>
        <p:spPr>
          <a:xfrm>
            <a:off x="2775071" y="5664881"/>
            <a:ext cx="2248721" cy="615007"/>
          </a:xfrm>
          <a:prstGeom prst="rect">
            <a:avLst/>
          </a:prstGeom>
        </p:spPr>
      </p:pic>
    </p:spTree>
    <p:extLst>
      <p:ext uri="{BB962C8B-B14F-4D97-AF65-F5344CB8AC3E}">
        <p14:creationId xmlns:p14="http://schemas.microsoft.com/office/powerpoint/2010/main" val="1395900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1340615"/>
      </p:ext>
    </p:extLst>
  </p:cSld>
  <p:clrMapOvr>
    <a:masterClrMapping/>
  </p:clrMapOvr>
</p:sld>
</file>

<file path=ppt/theme/theme1.xml><?xml version="1.0" encoding="utf-8"?>
<a:theme xmlns:a="http://schemas.openxmlformats.org/drawingml/2006/main" name="HIVR4P2023">
  <a:themeElements>
    <a:clrScheme name="HIVR4P 2023">
      <a:dk1>
        <a:srgbClr val="000000"/>
      </a:dk1>
      <a:lt1>
        <a:srgbClr val="FFFFFF"/>
      </a:lt1>
      <a:dk2>
        <a:srgbClr val="DB2415"/>
      </a:dk2>
      <a:lt2>
        <a:srgbClr val="FFFFFF"/>
      </a:lt2>
      <a:accent1>
        <a:srgbClr val="DB2415"/>
      </a:accent1>
      <a:accent2>
        <a:srgbClr val="DE9343"/>
      </a:accent2>
      <a:accent3>
        <a:srgbClr val="45ABBF"/>
      </a:accent3>
      <a:accent4>
        <a:srgbClr val="E271A9"/>
      </a:accent4>
      <a:accent5>
        <a:srgbClr val="D80561"/>
      </a:accent5>
      <a:accent6>
        <a:srgbClr val="242C4B"/>
      </a:accent6>
      <a:hlink>
        <a:srgbClr val="E0001B"/>
      </a:hlink>
      <a:folHlink>
        <a:srgbClr val="E0001B"/>
      </a:folHlink>
    </a:clrScheme>
    <a:fontScheme name="IAS Verdana">
      <a:majorFont>
        <a:latin typeface="Verdana Bold"/>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Verdana"/>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IVR4P-2024-Speaker-template_Verdana" id="{915A3F88-65E2-4C68-8A95-EE1C8EFD51E7}" vid="{88AA67E4-A7BF-4653-BF91-B6B0B546B4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250929fa-9806-4449-af20-7947085fa170" xsi:nil="true"/>
    <lcf76f155ced4ddcb4097134ff3c332f xmlns="96baf7c1-7d9f-48d3-95bc-3d60efb8f7f9">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DD43244790174B892FA283EAEEDD66" ma:contentTypeVersion="20" ma:contentTypeDescription="Create a new document." ma:contentTypeScope="" ma:versionID="cc7e4c7400d6bda65e021864cbb8f636">
  <xsd:schema xmlns:xsd="http://www.w3.org/2001/XMLSchema" xmlns:xs="http://www.w3.org/2001/XMLSchema" xmlns:p="http://schemas.microsoft.com/office/2006/metadata/properties" xmlns:ns1="http://schemas.microsoft.com/sharepoint/v3" xmlns:ns2="96baf7c1-7d9f-48d3-95bc-3d60efb8f7f9" xmlns:ns3="250929fa-9806-4449-af20-7947085fa170" targetNamespace="http://schemas.microsoft.com/office/2006/metadata/properties" ma:root="true" ma:fieldsID="7814d1efc6e590fcce5386706d2f38c9" ns1:_="" ns2:_="" ns3:_="">
    <xsd:import namespace="http://schemas.microsoft.com/sharepoint/v3"/>
    <xsd:import namespace="96baf7c1-7d9f-48d3-95bc-3d60efb8f7f9"/>
    <xsd:import namespace="250929fa-9806-4449-af20-7947085fa17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1:_ip_UnifiedCompliancePolicyProperties" minOccurs="0"/>
                <xsd:element ref="ns1:_ip_UnifiedCompliancePolicyUIAc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6baf7c1-7d9f-48d3-95bc-3d60efb8f7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d8752f36-f899-4024-97aa-312620fde4b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50929fa-9806-4449-af20-7947085fa170"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d8963c6f-ee03-4b2a-8221-928f9d265193}" ma:internalName="TaxCatchAll" ma:showField="CatchAllData" ma:web="250929fa-9806-4449-af20-7947085fa1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AB802A-AF46-48F3-BC70-930B76DACB3D}">
  <ds:schemaRefs>
    <ds:schemaRef ds:uri="http://schemas.microsoft.com/sharepoint/v3/contenttype/forms"/>
  </ds:schemaRefs>
</ds:datastoreItem>
</file>

<file path=customXml/itemProps2.xml><?xml version="1.0" encoding="utf-8"?>
<ds:datastoreItem xmlns:ds="http://schemas.openxmlformats.org/officeDocument/2006/customXml" ds:itemID="{70AC164D-1427-4CFC-A10B-8EDA77DF60E7}">
  <ds:schemaRefs>
    <ds:schemaRef ds:uri="http://www.w3.org/XML/1998/namespace"/>
    <ds:schemaRef ds:uri="http://schemas.microsoft.com/office/infopath/2007/PartnerControls"/>
    <ds:schemaRef ds:uri="http://schemas.openxmlformats.org/package/2006/metadata/core-properties"/>
    <ds:schemaRef ds:uri="http://purl.org/dc/dcmitype/"/>
    <ds:schemaRef ds:uri="http://schemas.microsoft.com/office/2006/metadata/properties"/>
    <ds:schemaRef ds:uri="http://purl.org/dc/terms/"/>
    <ds:schemaRef ds:uri="http://schemas.microsoft.com/sharepoint/v3"/>
    <ds:schemaRef ds:uri="http://schemas.microsoft.com/office/2006/documentManagement/types"/>
    <ds:schemaRef ds:uri="250929fa-9806-4449-af20-7947085fa170"/>
    <ds:schemaRef ds:uri="96baf7c1-7d9f-48d3-95bc-3d60efb8f7f9"/>
    <ds:schemaRef ds:uri="http://purl.org/dc/elements/1.1/"/>
  </ds:schemaRefs>
</ds:datastoreItem>
</file>

<file path=customXml/itemProps3.xml><?xml version="1.0" encoding="utf-8"?>
<ds:datastoreItem xmlns:ds="http://schemas.openxmlformats.org/officeDocument/2006/customXml" ds:itemID="{80EBC214-D975-466C-9395-AEF8B2DE4F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baf7c1-7d9f-48d3-95bc-3d60efb8f7f9"/>
    <ds:schemaRef ds:uri="250929fa-9806-4449-af20-7947085fa1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HIVR4P-2024-Oral-Abstract-speaker-template_Verdana</Template>
  <TotalTime>1960</TotalTime>
  <Words>2622</Words>
  <Application>Microsoft Office PowerPoint</Application>
  <PresentationFormat>Widescreen</PresentationFormat>
  <Paragraphs>589</Paragraphs>
  <Slides>20</Slides>
  <Notes>11</Notes>
  <HiddenSlides>0</HiddenSlides>
  <MMClips>0</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2</vt:i4>
      </vt:variant>
      <vt:variant>
        <vt:lpstr>Slide Titles</vt:lpstr>
      </vt:variant>
      <vt:variant>
        <vt:i4>20</vt:i4>
      </vt:variant>
    </vt:vector>
  </HeadingPairs>
  <TitlesOfParts>
    <vt:vector size="34" baseType="lpstr">
      <vt:lpstr>Arial</vt:lpstr>
      <vt:lpstr>Arial Narrow</vt:lpstr>
      <vt:lpstr>Calibri</vt:lpstr>
      <vt:lpstr>Calibri Light</vt:lpstr>
      <vt:lpstr>IAS Ribbon Sans Bold</vt:lpstr>
      <vt:lpstr>IAS Ribbon Sans Regular</vt:lpstr>
      <vt:lpstr>Segoe UI</vt:lpstr>
      <vt:lpstr>Times New Roman</vt:lpstr>
      <vt:lpstr>Verdana</vt:lpstr>
      <vt:lpstr>Verdana Bold</vt:lpstr>
      <vt:lpstr>HIVR4P2023</vt:lpstr>
      <vt:lpstr>Office Theme</vt:lpstr>
      <vt:lpstr>Image</vt:lpstr>
      <vt:lpstr>Prism 7</vt:lpstr>
      <vt:lpstr>Intravenously delivered broadly neutralizing antibodies VRC01 and VRC01LS reach the rectal lamina propria and provide partial protection in ex-vivo challenges with HIV-1 (HVTN116) </vt:lpstr>
      <vt:lpstr>A Clinical Study of iv-infused  VRC01 and VRC01LS </vt:lpstr>
      <vt:lpstr>VRC01 and VRC01 LS are broadly neutralizing Abs that recognize the CD4 binding site of HIV-1 envelope</vt:lpstr>
      <vt:lpstr>HVTN 116 Groups 1,2 and 3: Mucosal Biodistribution of multiple infusions of VRC01 and VRC01LS in people without HIV-1</vt:lpstr>
      <vt:lpstr>Do mucosal VRC01 levels vary by dose, SAB and geographic distribution? </vt:lpstr>
      <vt:lpstr>The two doses of VRC01 have comparable half-life in mucosal compartments </vt:lpstr>
      <vt:lpstr>VRC01 30mg/Kg x4 has 2.1-2.6 fold more mAb in mucosal  compartments than VRC01 10mg/Kg x4 </vt:lpstr>
      <vt:lpstr>No differences in VRC01 levels and distribution by Sex Assigned at Birth  after 4 infusions</vt:lpstr>
      <vt:lpstr>PowerPoint Presentation</vt:lpstr>
      <vt:lpstr>VRC01LS has 3.5X increased half-life in serum, semen, secretions and rectum </vt:lpstr>
      <vt:lpstr>VRC01LS 30mg/Kg x3 has 1.7 to 4-fold more mAb than VRC01 30mg/Kg x4 in mucosal compartments </vt:lpstr>
      <vt:lpstr>VRC01LS 30mg/Kg x3 has stronger staining in rectal tissue than VRC01 30mg/Kg x4 and remains at 28 weeks </vt:lpstr>
      <vt:lpstr>Are VRC01 and VRC01LS functional in the human rectal mucosa, and capable of protection against VRC01 sensitive strain?</vt:lpstr>
      <vt:lpstr> Ex vivo Challenge of rectal biopsies shows partial resistance to HIV-1Bal26 that wanes over time</vt:lpstr>
      <vt:lpstr> Ex vivo Challenge of rectal biopsies shows partial resistance to HIV-1Bal26 that wanes over time</vt:lpstr>
      <vt:lpstr>Are VRC01 and VRC01LS functional in the rectal mucosa and capable of protection against a less-VRC01 sensitive HIV-1?</vt:lpstr>
      <vt:lpstr>Rectal biopsies from VRC01 and VRC01LS recipients are susceptible to HIV-11086</vt:lpstr>
      <vt:lpstr> Conclusions</vt:lpstr>
      <vt:lpstr> Acknowledgements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words we use matter in the response to HIV</dc:title>
  <dc:creator>Donohue, Lisa M</dc:creator>
  <cp:lastModifiedBy>Preview 5</cp:lastModifiedBy>
  <cp:revision>9</cp:revision>
  <dcterms:created xsi:type="dcterms:W3CDTF">2024-08-28T14:19:19Z</dcterms:created>
  <dcterms:modified xsi:type="dcterms:W3CDTF">2024-10-09T18:56:18Z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0x010100ACDD43244790174B892FA283EAEEDD66</vt:lpwstr>
  </property>
</Properties>
</file>